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24384000" cy="13716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Click to move the slide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2000" spc="-1" strike="noStrike">
                <a:latin typeface="Arial"/>
              </a:rPr>
              <a:t>Click to edit the notes' format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s-ES" sz="1400" spc="-1" strike="noStrike">
                <a:latin typeface="Times New Roman"/>
              </a:rPr>
              <a:t>&lt;header&gt;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s-ES" sz="1400" spc="-1" strike="noStrike">
                <a:latin typeface="Times New Roman"/>
              </a:rPr>
              <a:t>&lt;date/time&gt;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s-ES" sz="1400" spc="-1" strike="noStrike">
                <a:latin typeface="Times New Roman"/>
              </a:rPr>
              <a:t>&lt;footer&gt;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68C7AF8-9924-4E5E-A26B-01263DC63046}" type="slidenum">
              <a:rPr b="0" lang="es-ES" sz="1400" spc="-1" strike="noStrike">
                <a:latin typeface="Times New Roman"/>
              </a:rPr>
              <a:t>&lt;number&gt;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69840" cy="342684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040" cy="4112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</a:pPr>
            <a:r>
              <a:rPr b="0" lang="en-GB" sz="2000" spc="-1" strike="noStrike">
                <a:latin typeface="Montserrat Light"/>
                <a:ea typeface="Montserrat Light"/>
              </a:rPr>
              <a:t>Note: Please After adding your picture to “Image Place Holder” by “Drag &amp; Drop”, right click on it and “Send it Back”.</a:t>
            </a:r>
            <a:endParaRPr b="0" lang="en-GB" sz="20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3720" cy="342684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7040" cy="4112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16000" indent="-214200">
              <a:lnSpc>
                <a:spcPct val="100000"/>
              </a:lnSpc>
            </a:pPr>
            <a:r>
              <a:rPr b="0" lang="en-GB" sz="2000" spc="-1" strike="noStrike">
                <a:latin typeface="Montserrat Light"/>
                <a:ea typeface="Montserrat Light"/>
              </a:rPr>
              <a:t>Note: Please After adding your picture to “Image Place Holder” by “Drag &amp; Drop”, right click on it and “Send it Back”.</a:t>
            </a:r>
            <a:endParaRPr b="0" lang="en-GB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Click to edit the title text format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Click to edit the outline text format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Outline Level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Third Outline Level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Fourth Outline Level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Fifth Outline Level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Sixth Outline Level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Seventh Outline Level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19640520" y="357840"/>
            <a:ext cx="4190400" cy="151992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Click to edit the title text format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Click to edit the outline text format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Second Outline Level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Third Outline Level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Fourth Outline Level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Fifth Outline Level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Sixth Outline Level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Seventh Outline Level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cells.es" TargetMode="External"/><Relationship Id="rId2" Type="http://schemas.openxmlformats.org/officeDocument/2006/relationships/hyperlink" Target="http://www.cells.es" TargetMode="External"/><Relationship Id="rId3" Type="http://schemas.openxmlformats.org/officeDocument/2006/relationships/hyperlink" Target="http://www.cells.es" TargetMode="External"/><Relationship Id="rId4" Type="http://schemas.openxmlformats.org/officeDocument/2006/relationships/hyperlink" Target="http://www.cells.es" TargetMode="External"/><Relationship Id="rId5" Type="http://schemas.openxmlformats.org/officeDocument/2006/relationships/hyperlink" Target="http://www.cells.es" TargetMode="External"/><Relationship Id="rId6" Type="http://schemas.openxmlformats.org/officeDocument/2006/relationships/hyperlink" Target="http://www.cells.es" TargetMode="External"/><Relationship Id="rId7" Type="http://schemas.openxmlformats.org/officeDocument/2006/relationships/image" Target="../media/image16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9275760" y="1068840"/>
            <a:ext cx="15147720" cy="12746520"/>
          </a:xfrm>
          <a:prstGeom prst="rect">
            <a:avLst/>
          </a:prstGeom>
          <a:solidFill>
            <a:srgbClr val="8a84d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4" name="pasted-image.pdf" descr="pasted-image.pdf"/>
          <p:cNvPicPr/>
          <p:nvPr/>
        </p:nvPicPr>
        <p:blipFill>
          <a:blip r:embed="rId1"/>
          <a:stretch/>
        </p:blipFill>
        <p:spPr>
          <a:xfrm>
            <a:off x="9284040" y="1645920"/>
            <a:ext cx="15324480" cy="11104560"/>
          </a:xfrm>
          <a:prstGeom prst="rect">
            <a:avLst/>
          </a:prstGeom>
          <a:ln w="12600"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11952720" y="4304520"/>
            <a:ext cx="7493760" cy="2071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6800" spc="-1" strike="noStrike">
                <a:solidFill>
                  <a:srgbClr val="ffffff"/>
                </a:solidFill>
                <a:latin typeface="Montserrat Black"/>
                <a:ea typeface="Montserrat Black"/>
              </a:rPr>
              <a:t>Calibrating the Calibrator</a:t>
            </a:r>
            <a:endParaRPr b="0" lang="en-GB" sz="6800" spc="-1" strike="noStrike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11952720" y="7415640"/>
            <a:ext cx="7930080" cy="609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40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Xevi Serra</a:t>
            </a:r>
            <a:endParaRPr b="0" lang="en-GB" sz="400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11952720" y="10285200"/>
            <a:ext cx="7930080" cy="471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1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20. 07. 2020</a:t>
            </a:r>
            <a:endParaRPr b="0" lang="en-GB" sz="3100" spc="-1" strike="noStrike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22680360" y="-54000"/>
            <a:ext cx="1704960" cy="1704960"/>
          </a:xfrm>
          <a:prstGeom prst="rect">
            <a:avLst/>
          </a:prstGeom>
          <a:solidFill>
            <a:srgbClr val="63b1e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6"/>
          <p:cNvSpPr/>
          <p:nvPr/>
        </p:nvSpPr>
        <p:spPr>
          <a:xfrm>
            <a:off x="9280440" y="-54000"/>
            <a:ext cx="13433040" cy="1704960"/>
          </a:xfrm>
          <a:prstGeom prst="rect">
            <a:avLst/>
          </a:prstGeom>
          <a:solidFill>
            <a:srgbClr val="63b1e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pasted-image.pdf" descr="pasted-image.pdf"/>
          <p:cNvPicPr/>
          <p:nvPr/>
        </p:nvPicPr>
        <p:blipFill>
          <a:blip r:embed="rId2"/>
          <a:stretch/>
        </p:blipFill>
        <p:spPr>
          <a:xfrm>
            <a:off x="1682280" y="4359600"/>
            <a:ext cx="4735440" cy="36378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594720" y="6603840"/>
            <a:ext cx="311400" cy="505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DEA7CD3F-73E8-4AFD-8DB5-CF4F932AE3FF}" type="slidenum">
              <a:rPr b="1" lang="en-GB" sz="2600" spc="-1" strike="noStrike">
                <a:solidFill>
                  <a:srgbClr val="a7a7a7"/>
                </a:solidFill>
                <a:latin typeface="Montserrat SemiBold"/>
                <a:ea typeface="Montserrat SemiBold"/>
              </a:rPr>
              <a:t>&lt;number&gt;</a:t>
            </a:fld>
            <a:endParaRPr b="0" lang="en-GB" sz="26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164480" y="2495880"/>
            <a:ext cx="18154800" cy="1128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4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Store Calibration</a:t>
            </a:r>
            <a:endParaRPr b="0" lang="en-GB" sz="7400" spc="-1" strike="noStrike">
              <a:latin typeface="Arial"/>
            </a:endParaRPr>
          </a:p>
        </p:txBody>
      </p:sp>
      <p:pic>
        <p:nvPicPr>
          <p:cNvPr id="165" name="pasted-image.pdf_7" descr="pasted-image.pdf"/>
          <p:cNvPicPr/>
          <p:nvPr/>
        </p:nvPicPr>
        <p:blipFill>
          <a:blip r:embed="rId1"/>
          <a:stretch/>
        </p:blipFill>
        <p:spPr>
          <a:xfrm>
            <a:off x="-21960" y="-1080"/>
            <a:ext cx="3393360" cy="4993560"/>
          </a:xfrm>
          <a:prstGeom prst="rect">
            <a:avLst/>
          </a:prstGeom>
          <a:ln w="12600">
            <a:noFill/>
          </a:ln>
        </p:spPr>
      </p:pic>
      <p:sp>
        <p:nvSpPr>
          <p:cNvPr id="166" name="CustomShape 3"/>
          <p:cNvSpPr/>
          <p:nvPr/>
        </p:nvSpPr>
        <p:spPr>
          <a:xfrm>
            <a:off x="3884400" y="4873680"/>
            <a:ext cx="6128280" cy="7455960"/>
          </a:xfrm>
          <a:prstGeom prst="rect">
            <a:avLst/>
          </a:prstGeom>
          <a:solidFill>
            <a:srgbClr val="63b1e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4"/>
          <p:cNvSpPr/>
          <p:nvPr/>
        </p:nvSpPr>
        <p:spPr>
          <a:xfrm>
            <a:off x="4682520" y="6863400"/>
            <a:ext cx="4532400" cy="1980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Stored a value for each range</a:t>
            </a:r>
            <a:endParaRPr b="0" lang="en-GB" sz="2800" spc="-1" strike="noStrike">
              <a:latin typeface="Arial"/>
            </a:endParaRPr>
          </a:p>
          <a:p>
            <a:pPr>
              <a:lnSpc>
                <a:spcPts val="4000"/>
              </a:lnSpc>
              <a:spcBef>
                <a:spcPts val="3600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46825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Voltage reference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9999000" y="4889880"/>
            <a:ext cx="6128280" cy="7455960"/>
          </a:xfrm>
          <a:prstGeom prst="rect">
            <a:avLst/>
          </a:prstGeom>
          <a:solidFill>
            <a:srgbClr val="38393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7"/>
          <p:cNvSpPr/>
          <p:nvPr/>
        </p:nvSpPr>
        <p:spPr>
          <a:xfrm>
            <a:off x="10797120" y="6863400"/>
            <a:ext cx="4532400" cy="203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Stored a Value for each range and also a linear correction with temperature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71" name="CustomShape 8"/>
          <p:cNvSpPr/>
          <p:nvPr/>
        </p:nvSpPr>
        <p:spPr>
          <a:xfrm>
            <a:off x="107971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Current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16113600" y="4889880"/>
            <a:ext cx="6128280" cy="7455960"/>
          </a:xfrm>
          <a:prstGeom prst="rect">
            <a:avLst/>
          </a:prstGeom>
          <a:solidFill>
            <a:srgbClr val="8a84d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10"/>
          <p:cNvSpPr/>
          <p:nvPr/>
        </p:nvSpPr>
        <p:spPr>
          <a:xfrm>
            <a:off x="16911720" y="6863400"/>
            <a:ext cx="45324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.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74" name="CustomShape 11"/>
          <p:cNvSpPr/>
          <p:nvPr/>
        </p:nvSpPr>
        <p:spPr>
          <a:xfrm>
            <a:off x="169117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.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0742400" y="-1080"/>
            <a:ext cx="13634280" cy="13716360"/>
          </a:xfrm>
          <a:prstGeom prst="rect">
            <a:avLst/>
          </a:prstGeom>
          <a:solidFill>
            <a:srgbClr val="63b1e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"/>
          <p:cNvSpPr/>
          <p:nvPr/>
        </p:nvSpPr>
        <p:spPr>
          <a:xfrm>
            <a:off x="14749560" y="2858040"/>
            <a:ext cx="5620320" cy="54162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50000"/>
              </a:lnSpc>
            </a:pPr>
            <a:r>
              <a:rPr b="0" lang="en-GB" sz="2900" spc="-1" strike="noStrike" u="sng">
                <a:solidFill>
                  <a:srgbClr val="0000ff"/>
                </a:solidFill>
                <a:uFillTx/>
                <a:latin typeface="Montserrat Bold"/>
                <a:ea typeface="Montserrat Bold"/>
                <a:hlinkClick r:id="rId1"/>
              </a:rPr>
              <a:t>www.</a:t>
            </a:r>
            <a:r>
              <a:rPr b="0" lang="en-GB" sz="2900" spc="-1" strike="noStrike" u="sng">
                <a:solidFill>
                  <a:srgbClr val="0000ff"/>
                </a:solidFill>
                <a:uFillTx/>
                <a:latin typeface="Montserrat Bold"/>
                <a:ea typeface="Montserrat Bold"/>
                <a:hlinkClick r:id="rId2"/>
              </a:rPr>
              <a:t>alba</a:t>
            </a:r>
            <a:r>
              <a:rPr b="0" lang="en-GB" sz="2900" spc="-1" strike="noStrike" u="sng">
                <a:solidFill>
                  <a:srgbClr val="0000ff"/>
                </a:solidFill>
                <a:uFillTx/>
                <a:latin typeface="Montserrat Bold"/>
                <a:ea typeface="Montserrat Bold"/>
                <a:hlinkClick r:id="rId3"/>
              </a:rPr>
              <a:t>s</a:t>
            </a:r>
            <a:r>
              <a:rPr b="0" lang="en-GB" sz="2900" spc="-1" strike="noStrike" u="sng">
                <a:solidFill>
                  <a:srgbClr val="0000ff"/>
                </a:solidFill>
                <a:uFillTx/>
                <a:latin typeface="Montserrat Bold"/>
                <a:ea typeface="Montserrat Bold"/>
                <a:hlinkClick r:id="rId4"/>
              </a:rPr>
              <a:t>ynchrotron</a:t>
            </a:r>
            <a:r>
              <a:rPr b="0" lang="en-GB" sz="2900" spc="-1" strike="noStrike" u="sng">
                <a:solidFill>
                  <a:srgbClr val="0000ff"/>
                </a:solidFill>
                <a:uFillTx/>
                <a:latin typeface="Montserrat Bold"/>
                <a:ea typeface="Montserrat Bold"/>
                <a:hlinkClick r:id="rId5"/>
              </a:rPr>
              <a:t>.</a:t>
            </a:r>
            <a:r>
              <a:rPr b="0" lang="en-GB" sz="2900" spc="-1" strike="noStrike" u="sng">
                <a:solidFill>
                  <a:srgbClr val="0000ff"/>
                </a:solidFill>
                <a:uFillTx/>
                <a:latin typeface="Montserrat Bold"/>
                <a:ea typeface="Montserrat Bold"/>
                <a:hlinkClick r:id="rId6"/>
              </a:rPr>
              <a:t>es</a:t>
            </a:r>
            <a:endParaRPr b="0" lang="en-GB" sz="29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GB" sz="29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GB" sz="29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Carrer de la Llum 2-26</a:t>
            </a:r>
            <a:endParaRPr b="0" lang="en-GB" sz="29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GB" sz="29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08290 Cerdanyola del Vallès, Barcelona, Spain</a:t>
            </a:r>
            <a:endParaRPr b="0" lang="en-GB" sz="29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GB" sz="29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GB" sz="29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Tel: +34 93 592 43 00</a:t>
            </a:r>
            <a:endParaRPr b="0" lang="en-GB" sz="29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en-GB" sz="2900" spc="-1" strike="noStrike">
                <a:solidFill>
                  <a:srgbClr val="ffffff"/>
                </a:solidFill>
                <a:latin typeface="Montserrat Bold"/>
                <a:ea typeface="Montserrat Bold"/>
              </a:rPr>
              <a:t>@albasynchrotron</a:t>
            </a:r>
            <a:endParaRPr b="0" lang="en-GB" sz="29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6779520" y="-15840"/>
            <a:ext cx="1990080" cy="1990080"/>
          </a:xfrm>
          <a:prstGeom prst="rect">
            <a:avLst/>
          </a:prstGeom>
          <a:solidFill>
            <a:srgbClr val="8a84d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"/>
          <p:cNvSpPr/>
          <p:nvPr/>
        </p:nvSpPr>
        <p:spPr>
          <a:xfrm>
            <a:off x="10735200" y="-15840"/>
            <a:ext cx="1990080" cy="199008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5"/>
          <p:cNvSpPr/>
          <p:nvPr/>
        </p:nvSpPr>
        <p:spPr>
          <a:xfrm>
            <a:off x="8760600" y="-15840"/>
            <a:ext cx="1990080" cy="1990080"/>
          </a:xfrm>
          <a:prstGeom prst="rect">
            <a:avLst/>
          </a:prstGeom>
          <a:solidFill>
            <a:srgbClr val="38393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0" name="pasted-image.pdf" descr="pasted-image.pdf"/>
          <p:cNvPicPr/>
          <p:nvPr/>
        </p:nvPicPr>
        <p:blipFill>
          <a:blip r:embed="rId7"/>
          <a:stretch/>
        </p:blipFill>
        <p:spPr>
          <a:xfrm>
            <a:off x="1654200" y="4601880"/>
            <a:ext cx="3808080" cy="2925360"/>
          </a:xfrm>
          <a:prstGeom prst="rect">
            <a:avLst/>
          </a:prstGeom>
          <a:ln w="12600">
            <a:noFill/>
          </a:ln>
        </p:spPr>
      </p:pic>
      <p:sp>
        <p:nvSpPr>
          <p:cNvPr id="181" name="CustomShape 6"/>
          <p:cNvSpPr/>
          <p:nvPr/>
        </p:nvSpPr>
        <p:spPr>
          <a:xfrm>
            <a:off x="13657680" y="10896120"/>
            <a:ext cx="1145160" cy="114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5971" y="7017"/>
                </a:moveTo>
                <a:cubicBezTo>
                  <a:pt x="15542" y="7261"/>
                  <a:pt x="15114" y="7444"/>
                  <a:pt x="14686" y="7505"/>
                </a:cubicBezTo>
                <a:cubicBezTo>
                  <a:pt x="14318" y="7139"/>
                  <a:pt x="13768" y="6895"/>
                  <a:pt x="13217" y="6895"/>
                </a:cubicBezTo>
                <a:cubicBezTo>
                  <a:pt x="12116" y="6895"/>
                  <a:pt x="11198" y="7749"/>
                  <a:pt x="11198" y="8847"/>
                </a:cubicBezTo>
                <a:cubicBezTo>
                  <a:pt x="11198" y="9031"/>
                  <a:pt x="11198" y="9153"/>
                  <a:pt x="11259" y="9336"/>
                </a:cubicBezTo>
                <a:cubicBezTo>
                  <a:pt x="9546" y="9214"/>
                  <a:pt x="8077" y="8420"/>
                  <a:pt x="7098" y="7261"/>
                </a:cubicBezTo>
                <a:cubicBezTo>
                  <a:pt x="6914" y="7566"/>
                  <a:pt x="6792" y="7871"/>
                  <a:pt x="6792" y="8237"/>
                </a:cubicBezTo>
                <a:cubicBezTo>
                  <a:pt x="6792" y="8908"/>
                  <a:pt x="7159" y="9519"/>
                  <a:pt x="7710" y="9885"/>
                </a:cubicBezTo>
                <a:cubicBezTo>
                  <a:pt x="7404" y="9885"/>
                  <a:pt x="7037" y="9763"/>
                  <a:pt x="6792" y="9641"/>
                </a:cubicBezTo>
                <a:cubicBezTo>
                  <a:pt x="6792" y="9641"/>
                  <a:pt x="6792" y="9641"/>
                  <a:pt x="6792" y="9641"/>
                </a:cubicBezTo>
                <a:cubicBezTo>
                  <a:pt x="6792" y="10617"/>
                  <a:pt x="7465" y="11410"/>
                  <a:pt x="8383" y="11593"/>
                </a:cubicBezTo>
                <a:cubicBezTo>
                  <a:pt x="8261" y="11654"/>
                  <a:pt x="8077" y="11654"/>
                  <a:pt x="7893" y="11654"/>
                </a:cubicBezTo>
                <a:cubicBezTo>
                  <a:pt x="7771" y="11654"/>
                  <a:pt x="7649" y="11654"/>
                  <a:pt x="7526" y="11654"/>
                </a:cubicBezTo>
                <a:cubicBezTo>
                  <a:pt x="7771" y="12447"/>
                  <a:pt x="8505" y="12997"/>
                  <a:pt x="9362" y="12997"/>
                </a:cubicBezTo>
                <a:cubicBezTo>
                  <a:pt x="8689" y="13546"/>
                  <a:pt x="7832" y="13851"/>
                  <a:pt x="6853" y="13851"/>
                </a:cubicBezTo>
                <a:cubicBezTo>
                  <a:pt x="6731" y="13851"/>
                  <a:pt x="6547" y="13851"/>
                  <a:pt x="6425" y="13851"/>
                </a:cubicBezTo>
                <a:cubicBezTo>
                  <a:pt x="7282" y="14400"/>
                  <a:pt x="8322" y="14705"/>
                  <a:pt x="9484" y="14705"/>
                </a:cubicBezTo>
                <a:cubicBezTo>
                  <a:pt x="13217" y="14705"/>
                  <a:pt x="15236" y="11715"/>
                  <a:pt x="15236" y="9092"/>
                </a:cubicBezTo>
                <a:cubicBezTo>
                  <a:pt x="15236" y="9031"/>
                  <a:pt x="15236" y="8908"/>
                  <a:pt x="15236" y="8847"/>
                </a:cubicBezTo>
                <a:cubicBezTo>
                  <a:pt x="15603" y="8542"/>
                  <a:pt x="15971" y="8176"/>
                  <a:pt x="16215" y="7810"/>
                </a:cubicBezTo>
                <a:cubicBezTo>
                  <a:pt x="15848" y="7993"/>
                  <a:pt x="15481" y="8054"/>
                  <a:pt x="15053" y="8115"/>
                </a:cubicBezTo>
                <a:cubicBezTo>
                  <a:pt x="15481" y="7871"/>
                  <a:pt x="15787" y="7505"/>
                  <a:pt x="15971" y="7017"/>
                </a:cubicBezTo>
                <a:moveTo>
                  <a:pt x="19642" y="0"/>
                </a:moveTo>
                <a:cubicBezTo>
                  <a:pt x="1958" y="0"/>
                  <a:pt x="1958" y="0"/>
                  <a:pt x="1958" y="0"/>
                </a:cubicBezTo>
                <a:cubicBezTo>
                  <a:pt x="918" y="0"/>
                  <a:pt x="0" y="915"/>
                  <a:pt x="0" y="1953"/>
                </a:cubicBezTo>
                <a:cubicBezTo>
                  <a:pt x="0" y="19586"/>
                  <a:pt x="0" y="19586"/>
                  <a:pt x="0" y="19586"/>
                </a:cubicBezTo>
                <a:cubicBezTo>
                  <a:pt x="0" y="20685"/>
                  <a:pt x="918" y="21600"/>
                  <a:pt x="1958" y="21600"/>
                </a:cubicBezTo>
                <a:cubicBezTo>
                  <a:pt x="19642" y="21600"/>
                  <a:pt x="19642" y="21600"/>
                  <a:pt x="19642" y="21600"/>
                </a:cubicBezTo>
                <a:cubicBezTo>
                  <a:pt x="20743" y="21600"/>
                  <a:pt x="21600" y="20685"/>
                  <a:pt x="21600" y="19586"/>
                </a:cubicBezTo>
                <a:cubicBezTo>
                  <a:pt x="21600" y="1953"/>
                  <a:pt x="21600" y="1953"/>
                  <a:pt x="21600" y="1953"/>
                </a:cubicBezTo>
                <a:cubicBezTo>
                  <a:pt x="21600" y="915"/>
                  <a:pt x="20743" y="0"/>
                  <a:pt x="19642" y="0"/>
                </a:cubicBezTo>
                <a:moveTo>
                  <a:pt x="20621" y="19586"/>
                </a:moveTo>
                <a:cubicBezTo>
                  <a:pt x="20621" y="20136"/>
                  <a:pt x="20193" y="20624"/>
                  <a:pt x="19642" y="20624"/>
                </a:cubicBezTo>
                <a:cubicBezTo>
                  <a:pt x="1958" y="20624"/>
                  <a:pt x="1958" y="20624"/>
                  <a:pt x="1958" y="20624"/>
                </a:cubicBezTo>
                <a:cubicBezTo>
                  <a:pt x="1407" y="20624"/>
                  <a:pt x="979" y="20136"/>
                  <a:pt x="979" y="19586"/>
                </a:cubicBezTo>
                <a:cubicBezTo>
                  <a:pt x="979" y="1953"/>
                  <a:pt x="979" y="1953"/>
                  <a:pt x="979" y="1953"/>
                </a:cubicBezTo>
                <a:cubicBezTo>
                  <a:pt x="979" y="1464"/>
                  <a:pt x="1407" y="976"/>
                  <a:pt x="1958" y="976"/>
                </a:cubicBezTo>
                <a:cubicBezTo>
                  <a:pt x="19642" y="976"/>
                  <a:pt x="19642" y="976"/>
                  <a:pt x="19642" y="976"/>
                </a:cubicBezTo>
                <a:cubicBezTo>
                  <a:pt x="20193" y="976"/>
                  <a:pt x="20621" y="1464"/>
                  <a:pt x="20621" y="1953"/>
                </a:cubicBezTo>
                <a:lnTo>
                  <a:pt x="20621" y="19586"/>
                </a:lnTo>
                <a:close/>
              </a:path>
            </a:pathLst>
          </a:cu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7"/>
          <p:cNvSpPr/>
          <p:nvPr/>
        </p:nvSpPr>
        <p:spPr>
          <a:xfrm>
            <a:off x="16689960" y="10896120"/>
            <a:ext cx="1145160" cy="114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642" y="0"/>
                </a:moveTo>
                <a:cubicBezTo>
                  <a:pt x="1958" y="0"/>
                  <a:pt x="1958" y="0"/>
                  <a:pt x="1958" y="0"/>
                </a:cubicBezTo>
                <a:cubicBezTo>
                  <a:pt x="857" y="0"/>
                  <a:pt x="0" y="915"/>
                  <a:pt x="0" y="1953"/>
                </a:cubicBezTo>
                <a:cubicBezTo>
                  <a:pt x="0" y="19586"/>
                  <a:pt x="0" y="19586"/>
                  <a:pt x="0" y="19586"/>
                </a:cubicBezTo>
                <a:cubicBezTo>
                  <a:pt x="0" y="20685"/>
                  <a:pt x="857" y="21600"/>
                  <a:pt x="1958" y="21600"/>
                </a:cubicBezTo>
                <a:cubicBezTo>
                  <a:pt x="19642" y="21600"/>
                  <a:pt x="19642" y="21600"/>
                  <a:pt x="19642" y="21600"/>
                </a:cubicBezTo>
                <a:cubicBezTo>
                  <a:pt x="20682" y="21600"/>
                  <a:pt x="21600" y="20685"/>
                  <a:pt x="21600" y="19586"/>
                </a:cubicBezTo>
                <a:cubicBezTo>
                  <a:pt x="21600" y="1953"/>
                  <a:pt x="21600" y="1953"/>
                  <a:pt x="21600" y="1953"/>
                </a:cubicBezTo>
                <a:cubicBezTo>
                  <a:pt x="21600" y="915"/>
                  <a:pt x="20682" y="0"/>
                  <a:pt x="19642" y="0"/>
                </a:cubicBezTo>
                <a:moveTo>
                  <a:pt x="20621" y="19586"/>
                </a:moveTo>
                <a:cubicBezTo>
                  <a:pt x="20621" y="20136"/>
                  <a:pt x="20193" y="20624"/>
                  <a:pt x="19642" y="20624"/>
                </a:cubicBezTo>
                <a:cubicBezTo>
                  <a:pt x="1958" y="20624"/>
                  <a:pt x="1958" y="20624"/>
                  <a:pt x="1958" y="20624"/>
                </a:cubicBezTo>
                <a:cubicBezTo>
                  <a:pt x="1407" y="20624"/>
                  <a:pt x="979" y="20136"/>
                  <a:pt x="979" y="19586"/>
                </a:cubicBezTo>
                <a:cubicBezTo>
                  <a:pt x="979" y="1953"/>
                  <a:pt x="979" y="1953"/>
                  <a:pt x="979" y="1953"/>
                </a:cubicBezTo>
                <a:cubicBezTo>
                  <a:pt x="979" y="1464"/>
                  <a:pt x="1407" y="976"/>
                  <a:pt x="1958" y="976"/>
                </a:cubicBezTo>
                <a:cubicBezTo>
                  <a:pt x="19642" y="976"/>
                  <a:pt x="19642" y="976"/>
                  <a:pt x="19642" y="976"/>
                </a:cubicBezTo>
                <a:cubicBezTo>
                  <a:pt x="20193" y="976"/>
                  <a:pt x="20621" y="1464"/>
                  <a:pt x="20621" y="1953"/>
                </a:cubicBezTo>
                <a:lnTo>
                  <a:pt x="20621" y="19586"/>
                </a:lnTo>
                <a:close/>
                <a:moveTo>
                  <a:pt x="11748" y="8481"/>
                </a:moveTo>
                <a:cubicBezTo>
                  <a:pt x="11748" y="8054"/>
                  <a:pt x="11810" y="7871"/>
                  <a:pt x="12422" y="7871"/>
                </a:cubicBezTo>
                <a:cubicBezTo>
                  <a:pt x="13217" y="7871"/>
                  <a:pt x="13217" y="7871"/>
                  <a:pt x="13217" y="7871"/>
                </a:cubicBezTo>
                <a:cubicBezTo>
                  <a:pt x="13217" y="6407"/>
                  <a:pt x="13217" y="6407"/>
                  <a:pt x="13217" y="6407"/>
                </a:cubicBezTo>
                <a:cubicBezTo>
                  <a:pt x="11932" y="6407"/>
                  <a:pt x="11932" y="6407"/>
                  <a:pt x="11932" y="6407"/>
                </a:cubicBezTo>
                <a:cubicBezTo>
                  <a:pt x="10341" y="6407"/>
                  <a:pt x="9790" y="7139"/>
                  <a:pt x="9790" y="8359"/>
                </a:cubicBezTo>
                <a:cubicBezTo>
                  <a:pt x="9790" y="9336"/>
                  <a:pt x="9790" y="9336"/>
                  <a:pt x="9790" y="9336"/>
                </a:cubicBezTo>
                <a:cubicBezTo>
                  <a:pt x="8811" y="9336"/>
                  <a:pt x="8811" y="9336"/>
                  <a:pt x="8811" y="9336"/>
                </a:cubicBezTo>
                <a:cubicBezTo>
                  <a:pt x="8811" y="10800"/>
                  <a:pt x="8811" y="10800"/>
                  <a:pt x="8811" y="10800"/>
                </a:cubicBezTo>
                <a:cubicBezTo>
                  <a:pt x="9790" y="10800"/>
                  <a:pt x="9790" y="10800"/>
                  <a:pt x="9790" y="10800"/>
                </a:cubicBezTo>
                <a:cubicBezTo>
                  <a:pt x="9790" y="15193"/>
                  <a:pt x="9790" y="15193"/>
                  <a:pt x="9790" y="15193"/>
                </a:cubicBezTo>
                <a:cubicBezTo>
                  <a:pt x="11748" y="15193"/>
                  <a:pt x="11748" y="15193"/>
                  <a:pt x="11748" y="15193"/>
                </a:cubicBezTo>
                <a:cubicBezTo>
                  <a:pt x="11748" y="10800"/>
                  <a:pt x="11748" y="10800"/>
                  <a:pt x="11748" y="10800"/>
                </a:cubicBezTo>
                <a:cubicBezTo>
                  <a:pt x="13033" y="10800"/>
                  <a:pt x="13033" y="10800"/>
                  <a:pt x="13033" y="10800"/>
                </a:cubicBezTo>
                <a:cubicBezTo>
                  <a:pt x="13217" y="9336"/>
                  <a:pt x="13217" y="9336"/>
                  <a:pt x="13217" y="9336"/>
                </a:cubicBezTo>
                <a:cubicBezTo>
                  <a:pt x="11748" y="9336"/>
                  <a:pt x="11748" y="9336"/>
                  <a:pt x="11748" y="9336"/>
                </a:cubicBezTo>
                <a:lnTo>
                  <a:pt x="11748" y="8481"/>
                </a:lnTo>
                <a:close/>
              </a:path>
            </a:pathLst>
          </a:cu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8"/>
          <p:cNvSpPr/>
          <p:nvPr/>
        </p:nvSpPr>
        <p:spPr>
          <a:xfrm>
            <a:off x="19722240" y="10896120"/>
            <a:ext cx="1145160" cy="114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2422" y="8786"/>
                </a:moveTo>
                <a:cubicBezTo>
                  <a:pt x="12789" y="8786"/>
                  <a:pt x="13156" y="8481"/>
                  <a:pt x="13156" y="8481"/>
                </a:cubicBezTo>
                <a:cubicBezTo>
                  <a:pt x="13156" y="8725"/>
                  <a:pt x="13156" y="8725"/>
                  <a:pt x="13156" y="8725"/>
                </a:cubicBezTo>
                <a:cubicBezTo>
                  <a:pt x="13768" y="8725"/>
                  <a:pt x="13768" y="8725"/>
                  <a:pt x="13768" y="8725"/>
                </a:cubicBezTo>
                <a:cubicBezTo>
                  <a:pt x="13768" y="5858"/>
                  <a:pt x="13768" y="5858"/>
                  <a:pt x="13768" y="5858"/>
                </a:cubicBezTo>
                <a:cubicBezTo>
                  <a:pt x="13156" y="5858"/>
                  <a:pt x="13156" y="5858"/>
                  <a:pt x="13156" y="5858"/>
                </a:cubicBezTo>
                <a:cubicBezTo>
                  <a:pt x="13156" y="8115"/>
                  <a:pt x="13156" y="8115"/>
                  <a:pt x="13156" y="8115"/>
                </a:cubicBezTo>
                <a:cubicBezTo>
                  <a:pt x="13156" y="8115"/>
                  <a:pt x="12972" y="8359"/>
                  <a:pt x="12727" y="8359"/>
                </a:cubicBezTo>
                <a:cubicBezTo>
                  <a:pt x="12544" y="8359"/>
                  <a:pt x="12544" y="8176"/>
                  <a:pt x="12544" y="8176"/>
                </a:cubicBezTo>
                <a:cubicBezTo>
                  <a:pt x="12544" y="5858"/>
                  <a:pt x="12544" y="5858"/>
                  <a:pt x="12544" y="5858"/>
                </a:cubicBezTo>
                <a:cubicBezTo>
                  <a:pt x="11932" y="5858"/>
                  <a:pt x="11932" y="5858"/>
                  <a:pt x="11932" y="5858"/>
                </a:cubicBezTo>
                <a:cubicBezTo>
                  <a:pt x="11932" y="8420"/>
                  <a:pt x="11932" y="8420"/>
                  <a:pt x="11932" y="8420"/>
                </a:cubicBezTo>
                <a:cubicBezTo>
                  <a:pt x="11932" y="8420"/>
                  <a:pt x="11993" y="8786"/>
                  <a:pt x="12422" y="8786"/>
                </a:cubicBezTo>
                <a:moveTo>
                  <a:pt x="10341" y="8786"/>
                </a:moveTo>
                <a:cubicBezTo>
                  <a:pt x="10586" y="8786"/>
                  <a:pt x="10586" y="8786"/>
                  <a:pt x="10586" y="8786"/>
                </a:cubicBezTo>
                <a:cubicBezTo>
                  <a:pt x="11014" y="8786"/>
                  <a:pt x="11381" y="8420"/>
                  <a:pt x="11381" y="7993"/>
                </a:cubicBezTo>
                <a:cubicBezTo>
                  <a:pt x="11381" y="6712"/>
                  <a:pt x="11381" y="6712"/>
                  <a:pt x="11381" y="6712"/>
                </a:cubicBezTo>
                <a:cubicBezTo>
                  <a:pt x="11381" y="6224"/>
                  <a:pt x="11014" y="5858"/>
                  <a:pt x="10586" y="5858"/>
                </a:cubicBezTo>
                <a:cubicBezTo>
                  <a:pt x="10341" y="5858"/>
                  <a:pt x="10341" y="5858"/>
                  <a:pt x="10341" y="5858"/>
                </a:cubicBezTo>
                <a:cubicBezTo>
                  <a:pt x="9913" y="5858"/>
                  <a:pt x="9546" y="6224"/>
                  <a:pt x="9546" y="6712"/>
                </a:cubicBezTo>
                <a:cubicBezTo>
                  <a:pt x="9546" y="7993"/>
                  <a:pt x="9546" y="7993"/>
                  <a:pt x="9546" y="7993"/>
                </a:cubicBezTo>
                <a:cubicBezTo>
                  <a:pt x="9546" y="8420"/>
                  <a:pt x="9913" y="8786"/>
                  <a:pt x="10341" y="8786"/>
                </a:cubicBezTo>
                <a:moveTo>
                  <a:pt x="10158" y="6651"/>
                </a:moveTo>
                <a:cubicBezTo>
                  <a:pt x="10158" y="6468"/>
                  <a:pt x="10280" y="6346"/>
                  <a:pt x="10463" y="6346"/>
                </a:cubicBezTo>
                <a:cubicBezTo>
                  <a:pt x="10647" y="6346"/>
                  <a:pt x="10769" y="6468"/>
                  <a:pt x="10769" y="6651"/>
                </a:cubicBezTo>
                <a:cubicBezTo>
                  <a:pt x="10769" y="8054"/>
                  <a:pt x="10769" y="8054"/>
                  <a:pt x="10769" y="8054"/>
                </a:cubicBezTo>
                <a:cubicBezTo>
                  <a:pt x="10769" y="8237"/>
                  <a:pt x="10647" y="8359"/>
                  <a:pt x="10463" y="8359"/>
                </a:cubicBezTo>
                <a:cubicBezTo>
                  <a:pt x="10280" y="8359"/>
                  <a:pt x="10158" y="8237"/>
                  <a:pt x="10158" y="8054"/>
                </a:cubicBezTo>
                <a:lnTo>
                  <a:pt x="10158" y="6651"/>
                </a:lnTo>
                <a:close/>
                <a:moveTo>
                  <a:pt x="7955" y="8725"/>
                </a:moveTo>
                <a:cubicBezTo>
                  <a:pt x="8689" y="8725"/>
                  <a:pt x="8689" y="8725"/>
                  <a:pt x="8689" y="8725"/>
                </a:cubicBezTo>
                <a:cubicBezTo>
                  <a:pt x="8689" y="7200"/>
                  <a:pt x="8689" y="7200"/>
                  <a:pt x="8689" y="7200"/>
                </a:cubicBezTo>
                <a:cubicBezTo>
                  <a:pt x="9484" y="5003"/>
                  <a:pt x="9484" y="5003"/>
                  <a:pt x="9484" y="5003"/>
                </a:cubicBezTo>
                <a:cubicBezTo>
                  <a:pt x="8873" y="5003"/>
                  <a:pt x="8873" y="5003"/>
                  <a:pt x="8873" y="5003"/>
                </a:cubicBezTo>
                <a:cubicBezTo>
                  <a:pt x="8322" y="6468"/>
                  <a:pt x="8322" y="6468"/>
                  <a:pt x="8322" y="6468"/>
                </a:cubicBezTo>
                <a:cubicBezTo>
                  <a:pt x="7832" y="5003"/>
                  <a:pt x="7832" y="5003"/>
                  <a:pt x="7832" y="5003"/>
                </a:cubicBezTo>
                <a:cubicBezTo>
                  <a:pt x="7098" y="5003"/>
                  <a:pt x="7098" y="5003"/>
                  <a:pt x="7098" y="5003"/>
                </a:cubicBezTo>
                <a:cubicBezTo>
                  <a:pt x="7955" y="7200"/>
                  <a:pt x="7955" y="7200"/>
                  <a:pt x="7955" y="7200"/>
                </a:cubicBezTo>
                <a:lnTo>
                  <a:pt x="7955" y="8725"/>
                </a:lnTo>
                <a:close/>
                <a:moveTo>
                  <a:pt x="19642" y="0"/>
                </a:moveTo>
                <a:cubicBezTo>
                  <a:pt x="1958" y="0"/>
                  <a:pt x="1958" y="0"/>
                  <a:pt x="1958" y="0"/>
                </a:cubicBezTo>
                <a:cubicBezTo>
                  <a:pt x="857" y="0"/>
                  <a:pt x="0" y="915"/>
                  <a:pt x="0" y="1953"/>
                </a:cubicBezTo>
                <a:cubicBezTo>
                  <a:pt x="0" y="19586"/>
                  <a:pt x="0" y="19586"/>
                  <a:pt x="0" y="19586"/>
                </a:cubicBezTo>
                <a:cubicBezTo>
                  <a:pt x="0" y="20685"/>
                  <a:pt x="857" y="21600"/>
                  <a:pt x="1958" y="21600"/>
                </a:cubicBezTo>
                <a:cubicBezTo>
                  <a:pt x="19642" y="21600"/>
                  <a:pt x="19642" y="21600"/>
                  <a:pt x="19642" y="21600"/>
                </a:cubicBezTo>
                <a:cubicBezTo>
                  <a:pt x="20743" y="21600"/>
                  <a:pt x="21600" y="20685"/>
                  <a:pt x="21600" y="19586"/>
                </a:cubicBezTo>
                <a:cubicBezTo>
                  <a:pt x="21600" y="1953"/>
                  <a:pt x="21600" y="1953"/>
                  <a:pt x="21600" y="1953"/>
                </a:cubicBezTo>
                <a:cubicBezTo>
                  <a:pt x="21600" y="915"/>
                  <a:pt x="20743" y="0"/>
                  <a:pt x="19642" y="0"/>
                </a:cubicBezTo>
                <a:moveTo>
                  <a:pt x="20621" y="19586"/>
                </a:moveTo>
                <a:cubicBezTo>
                  <a:pt x="20621" y="20136"/>
                  <a:pt x="20193" y="20624"/>
                  <a:pt x="19642" y="20624"/>
                </a:cubicBezTo>
                <a:cubicBezTo>
                  <a:pt x="1958" y="20624"/>
                  <a:pt x="1958" y="20624"/>
                  <a:pt x="1958" y="20624"/>
                </a:cubicBezTo>
                <a:cubicBezTo>
                  <a:pt x="1407" y="20624"/>
                  <a:pt x="979" y="20136"/>
                  <a:pt x="979" y="19586"/>
                </a:cubicBezTo>
                <a:cubicBezTo>
                  <a:pt x="979" y="1953"/>
                  <a:pt x="979" y="1953"/>
                  <a:pt x="979" y="1953"/>
                </a:cubicBezTo>
                <a:cubicBezTo>
                  <a:pt x="979" y="1464"/>
                  <a:pt x="1407" y="976"/>
                  <a:pt x="1958" y="976"/>
                </a:cubicBezTo>
                <a:cubicBezTo>
                  <a:pt x="19642" y="976"/>
                  <a:pt x="19642" y="976"/>
                  <a:pt x="19642" y="976"/>
                </a:cubicBezTo>
                <a:cubicBezTo>
                  <a:pt x="20193" y="976"/>
                  <a:pt x="20621" y="1464"/>
                  <a:pt x="20621" y="1953"/>
                </a:cubicBezTo>
                <a:lnTo>
                  <a:pt x="20621" y="19586"/>
                </a:lnTo>
                <a:close/>
                <a:moveTo>
                  <a:pt x="11993" y="12081"/>
                </a:moveTo>
                <a:cubicBezTo>
                  <a:pt x="11871" y="12081"/>
                  <a:pt x="11748" y="12142"/>
                  <a:pt x="11687" y="12264"/>
                </a:cubicBezTo>
                <a:cubicBezTo>
                  <a:pt x="11687" y="14278"/>
                  <a:pt x="11687" y="14278"/>
                  <a:pt x="11687" y="14278"/>
                </a:cubicBezTo>
                <a:cubicBezTo>
                  <a:pt x="11748" y="14339"/>
                  <a:pt x="11871" y="14400"/>
                  <a:pt x="11993" y="14400"/>
                </a:cubicBezTo>
                <a:cubicBezTo>
                  <a:pt x="12299" y="14400"/>
                  <a:pt x="12299" y="14095"/>
                  <a:pt x="12299" y="14095"/>
                </a:cubicBezTo>
                <a:cubicBezTo>
                  <a:pt x="12299" y="12447"/>
                  <a:pt x="12299" y="12447"/>
                  <a:pt x="12299" y="12447"/>
                </a:cubicBezTo>
                <a:cubicBezTo>
                  <a:pt x="12299" y="12447"/>
                  <a:pt x="12238" y="12081"/>
                  <a:pt x="11993" y="12081"/>
                </a:cubicBezTo>
                <a:moveTo>
                  <a:pt x="14502" y="9458"/>
                </a:moveTo>
                <a:cubicBezTo>
                  <a:pt x="14502" y="9458"/>
                  <a:pt x="12666" y="9336"/>
                  <a:pt x="10769" y="9336"/>
                </a:cubicBezTo>
                <a:cubicBezTo>
                  <a:pt x="8934" y="9336"/>
                  <a:pt x="7098" y="9458"/>
                  <a:pt x="7098" y="9458"/>
                </a:cubicBezTo>
                <a:cubicBezTo>
                  <a:pt x="6241" y="9458"/>
                  <a:pt x="5568" y="10068"/>
                  <a:pt x="5568" y="10861"/>
                </a:cubicBezTo>
                <a:cubicBezTo>
                  <a:pt x="5568" y="10861"/>
                  <a:pt x="5385" y="11837"/>
                  <a:pt x="5385" y="12753"/>
                </a:cubicBezTo>
                <a:cubicBezTo>
                  <a:pt x="5385" y="13729"/>
                  <a:pt x="5568" y="14644"/>
                  <a:pt x="5568" y="14644"/>
                </a:cubicBezTo>
                <a:cubicBezTo>
                  <a:pt x="5568" y="15437"/>
                  <a:pt x="6241" y="16108"/>
                  <a:pt x="7098" y="16108"/>
                </a:cubicBezTo>
                <a:cubicBezTo>
                  <a:pt x="7098" y="16108"/>
                  <a:pt x="8934" y="16169"/>
                  <a:pt x="10769" y="16169"/>
                </a:cubicBezTo>
                <a:cubicBezTo>
                  <a:pt x="12605" y="16169"/>
                  <a:pt x="14502" y="16108"/>
                  <a:pt x="14502" y="16108"/>
                </a:cubicBezTo>
                <a:cubicBezTo>
                  <a:pt x="15359" y="16108"/>
                  <a:pt x="16032" y="15437"/>
                  <a:pt x="16032" y="14644"/>
                </a:cubicBezTo>
                <a:cubicBezTo>
                  <a:pt x="16032" y="14644"/>
                  <a:pt x="16215" y="13668"/>
                  <a:pt x="16215" y="12753"/>
                </a:cubicBezTo>
                <a:cubicBezTo>
                  <a:pt x="16215" y="11837"/>
                  <a:pt x="16032" y="10861"/>
                  <a:pt x="16032" y="10861"/>
                </a:cubicBezTo>
                <a:cubicBezTo>
                  <a:pt x="16032" y="10068"/>
                  <a:pt x="15359" y="9458"/>
                  <a:pt x="14502" y="9458"/>
                </a:cubicBezTo>
                <a:moveTo>
                  <a:pt x="8567" y="11044"/>
                </a:moveTo>
                <a:cubicBezTo>
                  <a:pt x="7832" y="11044"/>
                  <a:pt x="7832" y="11044"/>
                  <a:pt x="7832" y="11044"/>
                </a:cubicBezTo>
                <a:cubicBezTo>
                  <a:pt x="7832" y="14888"/>
                  <a:pt x="7832" y="14888"/>
                  <a:pt x="7832" y="14888"/>
                </a:cubicBezTo>
                <a:cubicBezTo>
                  <a:pt x="7098" y="14888"/>
                  <a:pt x="7098" y="14888"/>
                  <a:pt x="7098" y="14888"/>
                </a:cubicBezTo>
                <a:cubicBezTo>
                  <a:pt x="7098" y="11044"/>
                  <a:pt x="7098" y="11044"/>
                  <a:pt x="7098" y="11044"/>
                </a:cubicBezTo>
                <a:cubicBezTo>
                  <a:pt x="6364" y="11044"/>
                  <a:pt x="6364" y="11044"/>
                  <a:pt x="6364" y="11044"/>
                </a:cubicBezTo>
                <a:cubicBezTo>
                  <a:pt x="6364" y="10434"/>
                  <a:pt x="6364" y="10434"/>
                  <a:pt x="6364" y="10434"/>
                </a:cubicBezTo>
                <a:cubicBezTo>
                  <a:pt x="8567" y="10434"/>
                  <a:pt x="8567" y="10434"/>
                  <a:pt x="8567" y="10434"/>
                </a:cubicBezTo>
                <a:lnTo>
                  <a:pt x="8567" y="11044"/>
                </a:lnTo>
                <a:close/>
                <a:moveTo>
                  <a:pt x="10525" y="14888"/>
                </a:moveTo>
                <a:cubicBezTo>
                  <a:pt x="9913" y="14888"/>
                  <a:pt x="9913" y="14888"/>
                  <a:pt x="9913" y="14888"/>
                </a:cubicBezTo>
                <a:cubicBezTo>
                  <a:pt x="9913" y="14583"/>
                  <a:pt x="9913" y="14583"/>
                  <a:pt x="9913" y="14583"/>
                </a:cubicBezTo>
                <a:cubicBezTo>
                  <a:pt x="9913" y="14583"/>
                  <a:pt x="9546" y="14949"/>
                  <a:pt x="9178" y="14949"/>
                </a:cubicBezTo>
                <a:cubicBezTo>
                  <a:pt x="8750" y="14949"/>
                  <a:pt x="8689" y="14522"/>
                  <a:pt x="8689" y="14522"/>
                </a:cubicBezTo>
                <a:cubicBezTo>
                  <a:pt x="8689" y="11532"/>
                  <a:pt x="8689" y="11532"/>
                  <a:pt x="8689" y="11532"/>
                </a:cubicBezTo>
                <a:cubicBezTo>
                  <a:pt x="9301" y="11532"/>
                  <a:pt x="9301" y="11532"/>
                  <a:pt x="9301" y="11532"/>
                </a:cubicBezTo>
                <a:cubicBezTo>
                  <a:pt x="9301" y="14339"/>
                  <a:pt x="9301" y="14339"/>
                  <a:pt x="9301" y="14339"/>
                </a:cubicBezTo>
                <a:cubicBezTo>
                  <a:pt x="9301" y="14339"/>
                  <a:pt x="9301" y="14522"/>
                  <a:pt x="9484" y="14522"/>
                </a:cubicBezTo>
                <a:cubicBezTo>
                  <a:pt x="9729" y="14522"/>
                  <a:pt x="9913" y="14278"/>
                  <a:pt x="9913" y="14278"/>
                </a:cubicBezTo>
                <a:cubicBezTo>
                  <a:pt x="9913" y="11532"/>
                  <a:pt x="9913" y="11532"/>
                  <a:pt x="9913" y="11532"/>
                </a:cubicBezTo>
                <a:cubicBezTo>
                  <a:pt x="10525" y="11532"/>
                  <a:pt x="10525" y="11532"/>
                  <a:pt x="10525" y="11532"/>
                </a:cubicBezTo>
                <a:lnTo>
                  <a:pt x="10525" y="14888"/>
                </a:lnTo>
                <a:close/>
                <a:moveTo>
                  <a:pt x="12911" y="14156"/>
                </a:moveTo>
                <a:cubicBezTo>
                  <a:pt x="12911" y="14156"/>
                  <a:pt x="12911" y="14949"/>
                  <a:pt x="12360" y="14949"/>
                </a:cubicBezTo>
                <a:cubicBezTo>
                  <a:pt x="11993" y="14949"/>
                  <a:pt x="11810" y="14766"/>
                  <a:pt x="11687" y="14583"/>
                </a:cubicBezTo>
                <a:cubicBezTo>
                  <a:pt x="11687" y="14888"/>
                  <a:pt x="11687" y="14888"/>
                  <a:pt x="11687" y="14888"/>
                </a:cubicBezTo>
                <a:cubicBezTo>
                  <a:pt x="11014" y="14888"/>
                  <a:pt x="11014" y="14888"/>
                  <a:pt x="11014" y="14888"/>
                </a:cubicBezTo>
                <a:cubicBezTo>
                  <a:pt x="11014" y="10434"/>
                  <a:pt x="11014" y="10434"/>
                  <a:pt x="11014" y="10434"/>
                </a:cubicBezTo>
                <a:cubicBezTo>
                  <a:pt x="11687" y="10434"/>
                  <a:pt x="11687" y="10434"/>
                  <a:pt x="11687" y="10434"/>
                </a:cubicBezTo>
                <a:cubicBezTo>
                  <a:pt x="11687" y="11898"/>
                  <a:pt x="11687" y="11898"/>
                  <a:pt x="11687" y="11898"/>
                </a:cubicBezTo>
                <a:cubicBezTo>
                  <a:pt x="11810" y="11776"/>
                  <a:pt x="12054" y="11532"/>
                  <a:pt x="12360" y="11532"/>
                </a:cubicBezTo>
                <a:cubicBezTo>
                  <a:pt x="12727" y="11532"/>
                  <a:pt x="12911" y="11898"/>
                  <a:pt x="12911" y="12325"/>
                </a:cubicBezTo>
                <a:lnTo>
                  <a:pt x="12911" y="14156"/>
                </a:lnTo>
                <a:close/>
                <a:moveTo>
                  <a:pt x="15297" y="12386"/>
                </a:moveTo>
                <a:cubicBezTo>
                  <a:pt x="15297" y="13363"/>
                  <a:pt x="15297" y="13363"/>
                  <a:pt x="15297" y="13363"/>
                </a:cubicBezTo>
                <a:cubicBezTo>
                  <a:pt x="14012" y="13363"/>
                  <a:pt x="14012" y="13363"/>
                  <a:pt x="14012" y="13363"/>
                </a:cubicBezTo>
                <a:cubicBezTo>
                  <a:pt x="14012" y="14095"/>
                  <a:pt x="14012" y="14095"/>
                  <a:pt x="14012" y="14095"/>
                </a:cubicBezTo>
                <a:cubicBezTo>
                  <a:pt x="14012" y="14095"/>
                  <a:pt x="14012" y="14400"/>
                  <a:pt x="14318" y="14400"/>
                </a:cubicBezTo>
                <a:cubicBezTo>
                  <a:pt x="14624" y="14400"/>
                  <a:pt x="14624" y="14095"/>
                  <a:pt x="14624" y="14095"/>
                </a:cubicBezTo>
                <a:cubicBezTo>
                  <a:pt x="14624" y="13729"/>
                  <a:pt x="14624" y="13729"/>
                  <a:pt x="14624" y="13729"/>
                </a:cubicBezTo>
                <a:cubicBezTo>
                  <a:pt x="15297" y="13729"/>
                  <a:pt x="15297" y="13729"/>
                  <a:pt x="15297" y="13729"/>
                </a:cubicBezTo>
                <a:cubicBezTo>
                  <a:pt x="15297" y="14278"/>
                  <a:pt x="15297" y="14278"/>
                  <a:pt x="15297" y="14278"/>
                </a:cubicBezTo>
                <a:cubicBezTo>
                  <a:pt x="15297" y="14278"/>
                  <a:pt x="15175" y="14949"/>
                  <a:pt x="14380" y="14949"/>
                </a:cubicBezTo>
                <a:cubicBezTo>
                  <a:pt x="13584" y="14949"/>
                  <a:pt x="13401" y="14278"/>
                  <a:pt x="13401" y="14278"/>
                </a:cubicBezTo>
                <a:cubicBezTo>
                  <a:pt x="13401" y="12386"/>
                  <a:pt x="13401" y="12386"/>
                  <a:pt x="13401" y="12386"/>
                </a:cubicBezTo>
                <a:cubicBezTo>
                  <a:pt x="13401" y="12386"/>
                  <a:pt x="13401" y="11532"/>
                  <a:pt x="14380" y="11532"/>
                </a:cubicBezTo>
                <a:cubicBezTo>
                  <a:pt x="15359" y="11532"/>
                  <a:pt x="15297" y="12386"/>
                  <a:pt x="15297" y="12386"/>
                </a:cubicBezTo>
                <a:moveTo>
                  <a:pt x="14318" y="12081"/>
                </a:moveTo>
                <a:cubicBezTo>
                  <a:pt x="14012" y="12081"/>
                  <a:pt x="14012" y="12447"/>
                  <a:pt x="14012" y="12447"/>
                </a:cubicBezTo>
                <a:cubicBezTo>
                  <a:pt x="14012" y="12875"/>
                  <a:pt x="14012" y="12875"/>
                  <a:pt x="14012" y="12875"/>
                </a:cubicBezTo>
                <a:cubicBezTo>
                  <a:pt x="14624" y="12875"/>
                  <a:pt x="14624" y="12875"/>
                  <a:pt x="14624" y="12875"/>
                </a:cubicBezTo>
                <a:cubicBezTo>
                  <a:pt x="14624" y="12447"/>
                  <a:pt x="14624" y="12447"/>
                  <a:pt x="14624" y="12447"/>
                </a:cubicBezTo>
                <a:cubicBezTo>
                  <a:pt x="14624" y="12447"/>
                  <a:pt x="14624" y="12081"/>
                  <a:pt x="14318" y="12081"/>
                </a:cubicBezTo>
              </a:path>
            </a:pathLst>
          </a:cu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9"/>
          <p:cNvSpPr/>
          <p:nvPr/>
        </p:nvSpPr>
        <p:spPr>
          <a:xfrm>
            <a:off x="18205920" y="10896120"/>
            <a:ext cx="1145160" cy="1149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7893" y="6895"/>
                </a:moveTo>
                <a:cubicBezTo>
                  <a:pt x="7343" y="6895"/>
                  <a:pt x="6914" y="7322"/>
                  <a:pt x="6914" y="7871"/>
                </a:cubicBezTo>
                <a:cubicBezTo>
                  <a:pt x="6914" y="8420"/>
                  <a:pt x="7343" y="8847"/>
                  <a:pt x="7893" y="8847"/>
                </a:cubicBezTo>
                <a:cubicBezTo>
                  <a:pt x="8383" y="8847"/>
                  <a:pt x="8873" y="8420"/>
                  <a:pt x="8873" y="7871"/>
                </a:cubicBezTo>
                <a:cubicBezTo>
                  <a:pt x="8873" y="7322"/>
                  <a:pt x="8383" y="6895"/>
                  <a:pt x="7893" y="6895"/>
                </a:cubicBezTo>
                <a:moveTo>
                  <a:pt x="19642" y="0"/>
                </a:moveTo>
                <a:cubicBezTo>
                  <a:pt x="1958" y="0"/>
                  <a:pt x="1958" y="0"/>
                  <a:pt x="1958" y="0"/>
                </a:cubicBezTo>
                <a:cubicBezTo>
                  <a:pt x="918" y="0"/>
                  <a:pt x="0" y="915"/>
                  <a:pt x="0" y="1953"/>
                </a:cubicBezTo>
                <a:cubicBezTo>
                  <a:pt x="0" y="19586"/>
                  <a:pt x="0" y="19586"/>
                  <a:pt x="0" y="19586"/>
                </a:cubicBezTo>
                <a:cubicBezTo>
                  <a:pt x="0" y="20685"/>
                  <a:pt x="918" y="21600"/>
                  <a:pt x="1958" y="21600"/>
                </a:cubicBezTo>
                <a:cubicBezTo>
                  <a:pt x="19642" y="21600"/>
                  <a:pt x="19642" y="21600"/>
                  <a:pt x="19642" y="21600"/>
                </a:cubicBezTo>
                <a:cubicBezTo>
                  <a:pt x="20743" y="21600"/>
                  <a:pt x="21600" y="20685"/>
                  <a:pt x="21600" y="19586"/>
                </a:cubicBezTo>
                <a:cubicBezTo>
                  <a:pt x="21600" y="1953"/>
                  <a:pt x="21600" y="1953"/>
                  <a:pt x="21600" y="1953"/>
                </a:cubicBezTo>
                <a:cubicBezTo>
                  <a:pt x="21600" y="915"/>
                  <a:pt x="20743" y="0"/>
                  <a:pt x="19642" y="0"/>
                </a:cubicBezTo>
                <a:moveTo>
                  <a:pt x="20621" y="19586"/>
                </a:moveTo>
                <a:cubicBezTo>
                  <a:pt x="20621" y="20136"/>
                  <a:pt x="20193" y="20624"/>
                  <a:pt x="19642" y="20624"/>
                </a:cubicBezTo>
                <a:cubicBezTo>
                  <a:pt x="1958" y="20624"/>
                  <a:pt x="1958" y="20624"/>
                  <a:pt x="1958" y="20624"/>
                </a:cubicBezTo>
                <a:cubicBezTo>
                  <a:pt x="1407" y="20624"/>
                  <a:pt x="979" y="20136"/>
                  <a:pt x="979" y="19586"/>
                </a:cubicBezTo>
                <a:cubicBezTo>
                  <a:pt x="979" y="1953"/>
                  <a:pt x="979" y="1953"/>
                  <a:pt x="979" y="1953"/>
                </a:cubicBezTo>
                <a:cubicBezTo>
                  <a:pt x="979" y="1464"/>
                  <a:pt x="1407" y="976"/>
                  <a:pt x="1958" y="976"/>
                </a:cubicBezTo>
                <a:cubicBezTo>
                  <a:pt x="19642" y="976"/>
                  <a:pt x="19642" y="976"/>
                  <a:pt x="19642" y="976"/>
                </a:cubicBezTo>
                <a:cubicBezTo>
                  <a:pt x="20193" y="976"/>
                  <a:pt x="20621" y="1464"/>
                  <a:pt x="20621" y="1953"/>
                </a:cubicBezTo>
                <a:lnTo>
                  <a:pt x="20621" y="19586"/>
                </a:lnTo>
                <a:close/>
                <a:moveTo>
                  <a:pt x="6914" y="14705"/>
                </a:moveTo>
                <a:cubicBezTo>
                  <a:pt x="8873" y="14705"/>
                  <a:pt x="8873" y="14705"/>
                  <a:pt x="8873" y="14705"/>
                </a:cubicBezTo>
                <a:cubicBezTo>
                  <a:pt x="8873" y="9336"/>
                  <a:pt x="8873" y="9336"/>
                  <a:pt x="8873" y="9336"/>
                </a:cubicBezTo>
                <a:cubicBezTo>
                  <a:pt x="6914" y="9336"/>
                  <a:pt x="6914" y="9336"/>
                  <a:pt x="6914" y="9336"/>
                </a:cubicBezTo>
                <a:lnTo>
                  <a:pt x="6914" y="14705"/>
                </a:lnTo>
                <a:close/>
                <a:moveTo>
                  <a:pt x="13462" y="9336"/>
                </a:moveTo>
                <a:cubicBezTo>
                  <a:pt x="11993" y="9336"/>
                  <a:pt x="11810" y="10190"/>
                  <a:pt x="11810" y="10190"/>
                </a:cubicBezTo>
                <a:cubicBezTo>
                  <a:pt x="11810" y="9336"/>
                  <a:pt x="11810" y="9336"/>
                  <a:pt x="11810" y="9336"/>
                </a:cubicBezTo>
                <a:cubicBezTo>
                  <a:pt x="9852" y="9336"/>
                  <a:pt x="9852" y="9336"/>
                  <a:pt x="9852" y="9336"/>
                </a:cubicBezTo>
                <a:cubicBezTo>
                  <a:pt x="9852" y="14705"/>
                  <a:pt x="9852" y="14705"/>
                  <a:pt x="9852" y="14705"/>
                </a:cubicBezTo>
                <a:cubicBezTo>
                  <a:pt x="11810" y="14705"/>
                  <a:pt x="11810" y="14705"/>
                  <a:pt x="11810" y="14705"/>
                </a:cubicBezTo>
                <a:cubicBezTo>
                  <a:pt x="11810" y="11776"/>
                  <a:pt x="11810" y="11776"/>
                  <a:pt x="11810" y="11776"/>
                </a:cubicBezTo>
                <a:cubicBezTo>
                  <a:pt x="11810" y="11776"/>
                  <a:pt x="11810" y="10800"/>
                  <a:pt x="12666" y="10800"/>
                </a:cubicBezTo>
                <a:cubicBezTo>
                  <a:pt x="13095" y="10800"/>
                  <a:pt x="13278" y="11227"/>
                  <a:pt x="13278" y="11776"/>
                </a:cubicBezTo>
                <a:cubicBezTo>
                  <a:pt x="13278" y="14705"/>
                  <a:pt x="13278" y="14705"/>
                  <a:pt x="13278" y="14705"/>
                </a:cubicBezTo>
                <a:cubicBezTo>
                  <a:pt x="15236" y="14705"/>
                  <a:pt x="15236" y="14705"/>
                  <a:pt x="15236" y="14705"/>
                </a:cubicBezTo>
                <a:cubicBezTo>
                  <a:pt x="15236" y="11776"/>
                  <a:pt x="15236" y="11776"/>
                  <a:pt x="15236" y="11776"/>
                </a:cubicBezTo>
                <a:cubicBezTo>
                  <a:pt x="15236" y="10251"/>
                  <a:pt x="14563" y="9336"/>
                  <a:pt x="13462" y="9336"/>
                </a:cubicBezTo>
              </a:path>
            </a:pathLst>
          </a:cu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10"/>
          <p:cNvSpPr/>
          <p:nvPr/>
        </p:nvSpPr>
        <p:spPr>
          <a:xfrm>
            <a:off x="15173640" y="10897920"/>
            <a:ext cx="1145160" cy="114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642" y="0"/>
                </a:moveTo>
                <a:cubicBezTo>
                  <a:pt x="1958" y="0"/>
                  <a:pt x="1958" y="0"/>
                  <a:pt x="1958" y="0"/>
                </a:cubicBezTo>
                <a:cubicBezTo>
                  <a:pt x="918" y="0"/>
                  <a:pt x="0" y="857"/>
                  <a:pt x="0" y="1958"/>
                </a:cubicBezTo>
                <a:cubicBezTo>
                  <a:pt x="0" y="19642"/>
                  <a:pt x="0" y="19642"/>
                  <a:pt x="0" y="19642"/>
                </a:cubicBezTo>
                <a:cubicBezTo>
                  <a:pt x="0" y="20743"/>
                  <a:pt x="918" y="21600"/>
                  <a:pt x="1958" y="21600"/>
                </a:cubicBezTo>
                <a:cubicBezTo>
                  <a:pt x="19642" y="21600"/>
                  <a:pt x="19642" y="21600"/>
                  <a:pt x="19642" y="21600"/>
                </a:cubicBezTo>
                <a:cubicBezTo>
                  <a:pt x="20743" y="21600"/>
                  <a:pt x="21600" y="20743"/>
                  <a:pt x="21600" y="19642"/>
                </a:cubicBezTo>
                <a:cubicBezTo>
                  <a:pt x="21600" y="1958"/>
                  <a:pt x="21600" y="1958"/>
                  <a:pt x="21600" y="1958"/>
                </a:cubicBezTo>
                <a:cubicBezTo>
                  <a:pt x="21600" y="857"/>
                  <a:pt x="20743" y="0"/>
                  <a:pt x="19642" y="0"/>
                </a:cubicBezTo>
                <a:moveTo>
                  <a:pt x="20621" y="19642"/>
                </a:moveTo>
                <a:cubicBezTo>
                  <a:pt x="20621" y="20193"/>
                  <a:pt x="20193" y="20621"/>
                  <a:pt x="19642" y="20621"/>
                </a:cubicBezTo>
                <a:cubicBezTo>
                  <a:pt x="1958" y="20621"/>
                  <a:pt x="1958" y="20621"/>
                  <a:pt x="1958" y="20621"/>
                </a:cubicBezTo>
                <a:cubicBezTo>
                  <a:pt x="1407" y="20621"/>
                  <a:pt x="979" y="20193"/>
                  <a:pt x="979" y="19642"/>
                </a:cubicBezTo>
                <a:cubicBezTo>
                  <a:pt x="979" y="1958"/>
                  <a:pt x="979" y="1958"/>
                  <a:pt x="979" y="1958"/>
                </a:cubicBezTo>
                <a:cubicBezTo>
                  <a:pt x="979" y="1407"/>
                  <a:pt x="1407" y="979"/>
                  <a:pt x="1958" y="979"/>
                </a:cubicBezTo>
                <a:cubicBezTo>
                  <a:pt x="19642" y="979"/>
                  <a:pt x="19642" y="979"/>
                  <a:pt x="19642" y="979"/>
                </a:cubicBezTo>
                <a:cubicBezTo>
                  <a:pt x="20193" y="979"/>
                  <a:pt x="20621" y="1407"/>
                  <a:pt x="20621" y="1958"/>
                </a:cubicBezTo>
                <a:lnTo>
                  <a:pt x="20621" y="19642"/>
                </a:lnTo>
                <a:close/>
                <a:moveTo>
                  <a:pt x="13768" y="5874"/>
                </a:moveTo>
                <a:cubicBezTo>
                  <a:pt x="7893" y="5874"/>
                  <a:pt x="7893" y="5874"/>
                  <a:pt x="7893" y="5874"/>
                </a:cubicBezTo>
                <a:cubicBezTo>
                  <a:pt x="6792" y="5874"/>
                  <a:pt x="5935" y="6731"/>
                  <a:pt x="5935" y="7832"/>
                </a:cubicBezTo>
                <a:cubicBezTo>
                  <a:pt x="5935" y="13707"/>
                  <a:pt x="5935" y="13707"/>
                  <a:pt x="5935" y="13707"/>
                </a:cubicBezTo>
                <a:cubicBezTo>
                  <a:pt x="5935" y="14808"/>
                  <a:pt x="6792" y="15726"/>
                  <a:pt x="7893" y="15726"/>
                </a:cubicBezTo>
                <a:cubicBezTo>
                  <a:pt x="13768" y="15726"/>
                  <a:pt x="13768" y="15726"/>
                  <a:pt x="13768" y="15726"/>
                </a:cubicBezTo>
                <a:cubicBezTo>
                  <a:pt x="14869" y="15726"/>
                  <a:pt x="15726" y="14808"/>
                  <a:pt x="15726" y="13707"/>
                </a:cubicBezTo>
                <a:cubicBezTo>
                  <a:pt x="15726" y="7832"/>
                  <a:pt x="15726" y="7832"/>
                  <a:pt x="15726" y="7832"/>
                </a:cubicBezTo>
                <a:cubicBezTo>
                  <a:pt x="15726" y="6731"/>
                  <a:pt x="14869" y="5874"/>
                  <a:pt x="13768" y="5874"/>
                </a:cubicBezTo>
                <a:moveTo>
                  <a:pt x="12789" y="7343"/>
                </a:moveTo>
                <a:cubicBezTo>
                  <a:pt x="14257" y="7343"/>
                  <a:pt x="14257" y="7343"/>
                  <a:pt x="14257" y="7343"/>
                </a:cubicBezTo>
                <a:cubicBezTo>
                  <a:pt x="14257" y="8811"/>
                  <a:pt x="14257" y="8811"/>
                  <a:pt x="14257" y="8811"/>
                </a:cubicBezTo>
                <a:cubicBezTo>
                  <a:pt x="12789" y="8811"/>
                  <a:pt x="12789" y="8811"/>
                  <a:pt x="12789" y="8811"/>
                </a:cubicBezTo>
                <a:lnTo>
                  <a:pt x="12789" y="7343"/>
                </a:lnTo>
                <a:close/>
                <a:moveTo>
                  <a:pt x="10831" y="8811"/>
                </a:moveTo>
                <a:cubicBezTo>
                  <a:pt x="11932" y="8811"/>
                  <a:pt x="12789" y="9729"/>
                  <a:pt x="12789" y="10769"/>
                </a:cubicBezTo>
                <a:cubicBezTo>
                  <a:pt x="12789" y="11871"/>
                  <a:pt x="11932" y="12727"/>
                  <a:pt x="10831" y="12727"/>
                </a:cubicBezTo>
                <a:cubicBezTo>
                  <a:pt x="9729" y="12727"/>
                  <a:pt x="8873" y="11871"/>
                  <a:pt x="8873" y="10769"/>
                </a:cubicBezTo>
                <a:cubicBezTo>
                  <a:pt x="8873" y="9729"/>
                  <a:pt x="9729" y="8811"/>
                  <a:pt x="10831" y="8811"/>
                </a:cubicBezTo>
                <a:moveTo>
                  <a:pt x="14747" y="13707"/>
                </a:moveTo>
                <a:cubicBezTo>
                  <a:pt x="14747" y="14257"/>
                  <a:pt x="14318" y="14747"/>
                  <a:pt x="13768" y="14747"/>
                </a:cubicBezTo>
                <a:cubicBezTo>
                  <a:pt x="7893" y="14747"/>
                  <a:pt x="7893" y="14747"/>
                  <a:pt x="7893" y="14747"/>
                </a:cubicBezTo>
                <a:cubicBezTo>
                  <a:pt x="7343" y="14747"/>
                  <a:pt x="6914" y="14257"/>
                  <a:pt x="6914" y="13707"/>
                </a:cubicBezTo>
                <a:cubicBezTo>
                  <a:pt x="6914" y="10280"/>
                  <a:pt x="6914" y="10280"/>
                  <a:pt x="6914" y="10280"/>
                </a:cubicBezTo>
                <a:cubicBezTo>
                  <a:pt x="7893" y="10280"/>
                  <a:pt x="7893" y="10280"/>
                  <a:pt x="7893" y="10280"/>
                </a:cubicBezTo>
                <a:cubicBezTo>
                  <a:pt x="7893" y="10463"/>
                  <a:pt x="7893" y="10647"/>
                  <a:pt x="7893" y="10769"/>
                </a:cubicBezTo>
                <a:cubicBezTo>
                  <a:pt x="7893" y="12422"/>
                  <a:pt x="9178" y="13707"/>
                  <a:pt x="10831" y="13707"/>
                </a:cubicBezTo>
                <a:cubicBezTo>
                  <a:pt x="12422" y="13707"/>
                  <a:pt x="13768" y="12422"/>
                  <a:pt x="13768" y="10769"/>
                </a:cubicBezTo>
                <a:cubicBezTo>
                  <a:pt x="13768" y="10647"/>
                  <a:pt x="13768" y="10463"/>
                  <a:pt x="13707" y="10280"/>
                </a:cubicBezTo>
                <a:cubicBezTo>
                  <a:pt x="14747" y="10280"/>
                  <a:pt x="14747" y="10280"/>
                  <a:pt x="14747" y="10280"/>
                </a:cubicBezTo>
                <a:lnTo>
                  <a:pt x="14747" y="13707"/>
                </a:lnTo>
                <a:close/>
              </a:path>
            </a:pathLst>
          </a:cu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94720" y="6603840"/>
            <a:ext cx="311400" cy="505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7A93BD6E-49DB-42AB-B4D3-31CACCBFF23D}" type="slidenum">
              <a:rPr b="1" lang="en-GB" sz="2600" spc="-1" strike="noStrike">
                <a:solidFill>
                  <a:srgbClr val="a7a7a7"/>
                </a:solidFill>
                <a:latin typeface="Montserrat SemiBold"/>
                <a:ea typeface="Montserrat SemiBold"/>
              </a:rPr>
              <a:t>&lt;number&gt;</a:t>
            </a:fld>
            <a:endParaRPr b="0" lang="en-GB" sz="2600" spc="-1" strike="noStrike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853800" y="384480"/>
            <a:ext cx="7882200" cy="1127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4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Calibrator</a:t>
            </a:r>
            <a:endParaRPr b="0" lang="en-GB" sz="7400" spc="-1" strike="noStrike">
              <a:latin typeface="Arial"/>
            </a:endParaRPr>
          </a:p>
        </p:txBody>
      </p:sp>
      <p:pic>
        <p:nvPicPr>
          <p:cNvPr id="93" name="pasted-image.pdf_1" descr="pasted-image.pdf"/>
          <p:cNvPicPr/>
          <p:nvPr/>
        </p:nvPicPr>
        <p:blipFill>
          <a:blip r:embed="rId1"/>
          <a:stretch/>
        </p:blipFill>
        <p:spPr>
          <a:xfrm>
            <a:off x="-21960" y="-1080"/>
            <a:ext cx="3393360" cy="4993560"/>
          </a:xfrm>
          <a:prstGeom prst="rect">
            <a:avLst/>
          </a:prstGeom>
          <a:ln w="12600">
            <a:noFill/>
          </a:ln>
        </p:spPr>
      </p:pic>
      <p:pic>
        <p:nvPicPr>
          <p:cNvPr id="94" name="Picture 7" descr=""/>
          <p:cNvPicPr/>
          <p:nvPr/>
        </p:nvPicPr>
        <p:blipFill>
          <a:blip r:embed="rId2"/>
          <a:stretch/>
        </p:blipFill>
        <p:spPr>
          <a:xfrm>
            <a:off x="4924800" y="2905200"/>
            <a:ext cx="12283200" cy="1050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94720" y="6603840"/>
            <a:ext cx="311400" cy="505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976DE3BD-70E5-4B55-9042-DDFA138EDFA7}" type="slidenum">
              <a:rPr b="1" lang="en-GB" sz="2600" spc="-1" strike="noStrike">
                <a:solidFill>
                  <a:srgbClr val="a7a7a7"/>
                </a:solidFill>
                <a:latin typeface="Montserrat SemiBold"/>
                <a:ea typeface="Montserrat SemiBold"/>
              </a:rPr>
              <a:t>&lt;number&gt;</a:t>
            </a:fld>
            <a:endParaRPr b="0" lang="en-GB" sz="26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853800" y="384480"/>
            <a:ext cx="12202200" cy="1128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4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Voltage Reference</a:t>
            </a:r>
            <a:endParaRPr b="0" lang="en-GB" sz="7400" spc="-1" strike="noStrike">
              <a:latin typeface="Arial"/>
            </a:endParaRPr>
          </a:p>
        </p:txBody>
      </p:sp>
      <p:pic>
        <p:nvPicPr>
          <p:cNvPr id="97" name="pasted-image.pdf" descr="pasted-image.pdf"/>
          <p:cNvPicPr/>
          <p:nvPr/>
        </p:nvPicPr>
        <p:blipFill>
          <a:blip r:embed="rId1"/>
          <a:stretch/>
        </p:blipFill>
        <p:spPr>
          <a:xfrm>
            <a:off x="-21960" y="-1080"/>
            <a:ext cx="3393360" cy="4993560"/>
          </a:xfrm>
          <a:prstGeom prst="rect">
            <a:avLst/>
          </a:prstGeom>
          <a:ln w="12600">
            <a:noFill/>
          </a:ln>
        </p:spPr>
      </p:pic>
      <p:pic>
        <p:nvPicPr>
          <p:cNvPr id="98" name="Picture 6" descr=""/>
          <p:cNvPicPr/>
          <p:nvPr/>
        </p:nvPicPr>
        <p:blipFill>
          <a:blip r:embed="rId2"/>
          <a:stretch/>
        </p:blipFill>
        <p:spPr>
          <a:xfrm>
            <a:off x="3862080" y="2448000"/>
            <a:ext cx="11761920" cy="1005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94720" y="6603840"/>
            <a:ext cx="311400" cy="505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43AE2A95-6E2C-4F4D-8C00-0B6B19306C43}" type="slidenum">
              <a:rPr b="1" lang="en-GB" sz="2600" spc="-1" strike="noStrike">
                <a:solidFill>
                  <a:srgbClr val="a7a7a7"/>
                </a:solidFill>
                <a:latin typeface="Montserrat SemiBold"/>
                <a:ea typeface="Montserrat SemiBold"/>
              </a:rPr>
              <a:t>&lt;number&gt;</a:t>
            </a:fld>
            <a:endParaRPr b="0" lang="en-GB" sz="2600" spc="-1" strike="noStrike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4164480" y="2495880"/>
            <a:ext cx="18154800" cy="112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4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Elements to calibrate</a:t>
            </a:r>
            <a:endParaRPr b="0" lang="en-GB" sz="7400" spc="-1" strike="noStrike">
              <a:latin typeface="Arial"/>
            </a:endParaRPr>
          </a:p>
        </p:txBody>
      </p:sp>
      <p:pic>
        <p:nvPicPr>
          <p:cNvPr id="101" name="pasted-image.pdf_3" descr="pasted-image.pdf"/>
          <p:cNvPicPr/>
          <p:nvPr/>
        </p:nvPicPr>
        <p:blipFill>
          <a:blip r:embed="rId1"/>
          <a:stretch/>
        </p:blipFill>
        <p:spPr>
          <a:xfrm>
            <a:off x="-21960" y="-1080"/>
            <a:ext cx="3393360" cy="4993560"/>
          </a:xfrm>
          <a:prstGeom prst="rect">
            <a:avLst/>
          </a:prstGeom>
          <a:ln w="12600">
            <a:noFill/>
          </a:ln>
        </p:spPr>
      </p:pic>
      <p:sp>
        <p:nvSpPr>
          <p:cNvPr id="102" name="CustomShape 3"/>
          <p:cNvSpPr/>
          <p:nvPr/>
        </p:nvSpPr>
        <p:spPr>
          <a:xfrm>
            <a:off x="3884400" y="4889880"/>
            <a:ext cx="6128280" cy="7455960"/>
          </a:xfrm>
          <a:prstGeom prst="rect">
            <a:avLst/>
          </a:prstGeom>
          <a:solidFill>
            <a:srgbClr val="63b1e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4"/>
          <p:cNvSpPr/>
          <p:nvPr/>
        </p:nvSpPr>
        <p:spPr>
          <a:xfrm>
            <a:off x="4682520" y="6863400"/>
            <a:ext cx="4532400" cy="203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EEPROM is used to identify the Calibrator and store the calibration values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04" name="CustomShape 5"/>
          <p:cNvSpPr/>
          <p:nvPr/>
        </p:nvSpPr>
        <p:spPr>
          <a:xfrm>
            <a:off x="46825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EEPROM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05" name="CustomShape 6"/>
          <p:cNvSpPr/>
          <p:nvPr/>
        </p:nvSpPr>
        <p:spPr>
          <a:xfrm>
            <a:off x="9999000" y="4889880"/>
            <a:ext cx="6128280" cy="7455960"/>
          </a:xfrm>
          <a:prstGeom prst="rect">
            <a:avLst/>
          </a:prstGeom>
          <a:solidFill>
            <a:srgbClr val="38393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7"/>
          <p:cNvSpPr/>
          <p:nvPr/>
        </p:nvSpPr>
        <p:spPr>
          <a:xfrm>
            <a:off x="10797120" y="6863400"/>
            <a:ext cx="4532400" cy="3047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The voltage reference is based on LTZ1000. </a:t>
            </a:r>
            <a:br/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It has an amazing temperature stability, but tolerance is around 10%</a:t>
            </a:r>
            <a:br/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Ageing has never studied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07" name="CustomShape 8"/>
          <p:cNvSpPr/>
          <p:nvPr/>
        </p:nvSpPr>
        <p:spPr>
          <a:xfrm>
            <a:off x="10797120" y="5607360"/>
            <a:ext cx="4532400" cy="974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7V Voltage reference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08" name="CustomShape 9"/>
          <p:cNvSpPr/>
          <p:nvPr/>
        </p:nvSpPr>
        <p:spPr>
          <a:xfrm>
            <a:off x="16113600" y="4889880"/>
            <a:ext cx="6128280" cy="7455960"/>
          </a:xfrm>
          <a:prstGeom prst="rect">
            <a:avLst/>
          </a:prstGeom>
          <a:solidFill>
            <a:srgbClr val="8a84d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10"/>
          <p:cNvSpPr/>
          <p:nvPr/>
        </p:nvSpPr>
        <p:spPr>
          <a:xfrm>
            <a:off x="16911720" y="6863400"/>
            <a:ext cx="4532400" cy="4520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Some of Resistors are the same used in the CA, some other are selected with better temperature stability.</a:t>
            </a:r>
            <a:endParaRPr b="0" lang="en-GB" sz="2800" spc="-1" strike="noStrike">
              <a:latin typeface="Arial"/>
            </a:endParaRPr>
          </a:p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They must be calibrated and compensated against temperature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10" name="CustomShape 11"/>
          <p:cNvSpPr/>
          <p:nvPr/>
        </p:nvSpPr>
        <p:spPr>
          <a:xfrm>
            <a:off x="16911720" y="5607360"/>
            <a:ext cx="4532400" cy="487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Resistors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94720" y="6603840"/>
            <a:ext cx="311400" cy="505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5C0B0B15-E5B8-48F3-B87D-BCA1A61C4D59}" type="slidenum">
              <a:rPr b="1" lang="en-GB" sz="2600" spc="-1" strike="noStrike">
                <a:solidFill>
                  <a:srgbClr val="a7a7a7"/>
                </a:solidFill>
                <a:latin typeface="Montserrat SemiBold"/>
                <a:ea typeface="Montserrat SemiBold"/>
              </a:rPr>
              <a:t>&lt;number&gt;</a:t>
            </a:fld>
            <a:endParaRPr b="0" lang="en-GB" sz="26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4164480" y="2495880"/>
            <a:ext cx="18154800" cy="112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4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Voltage Reference</a:t>
            </a:r>
            <a:endParaRPr b="0" lang="en-GB" sz="7400" spc="-1" strike="noStrike">
              <a:latin typeface="Arial"/>
            </a:endParaRPr>
          </a:p>
        </p:txBody>
      </p:sp>
      <p:pic>
        <p:nvPicPr>
          <p:cNvPr id="113" name="pasted-image.pdf_0" descr="pasted-image.pdf"/>
          <p:cNvPicPr/>
          <p:nvPr/>
        </p:nvPicPr>
        <p:blipFill>
          <a:blip r:embed="rId1"/>
          <a:stretch/>
        </p:blipFill>
        <p:spPr>
          <a:xfrm>
            <a:off x="-21960" y="-1080"/>
            <a:ext cx="3393360" cy="4993560"/>
          </a:xfrm>
          <a:prstGeom prst="rect">
            <a:avLst/>
          </a:prstGeom>
          <a:ln w="12600">
            <a:noFill/>
          </a:ln>
        </p:spPr>
      </p:pic>
      <p:sp>
        <p:nvSpPr>
          <p:cNvPr id="114" name="CustomShape 3"/>
          <p:cNvSpPr/>
          <p:nvPr/>
        </p:nvSpPr>
        <p:spPr>
          <a:xfrm>
            <a:off x="3884400" y="4889880"/>
            <a:ext cx="6128280" cy="7455960"/>
          </a:xfrm>
          <a:prstGeom prst="rect">
            <a:avLst/>
          </a:prstGeom>
          <a:solidFill>
            <a:srgbClr val="63b1e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4"/>
          <p:cNvSpPr/>
          <p:nvPr/>
        </p:nvSpPr>
        <p:spPr>
          <a:xfrm>
            <a:off x="4682520" y="6863400"/>
            <a:ext cx="4532400" cy="10155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0.05ppm/ºC</a:t>
            </a:r>
            <a:br/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1.2μVp-p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4682520" y="5607360"/>
            <a:ext cx="4532400" cy="974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High stability low noise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17" name="CustomShape 6"/>
          <p:cNvSpPr/>
          <p:nvPr/>
        </p:nvSpPr>
        <p:spPr>
          <a:xfrm>
            <a:off x="9999000" y="4889880"/>
            <a:ext cx="6128280" cy="7455960"/>
          </a:xfrm>
          <a:prstGeom prst="rect">
            <a:avLst/>
          </a:prstGeom>
          <a:solidFill>
            <a:srgbClr val="38393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7"/>
          <p:cNvSpPr/>
          <p:nvPr/>
        </p:nvSpPr>
        <p:spPr>
          <a:xfrm>
            <a:off x="10512000" y="6840000"/>
            <a:ext cx="5114880" cy="4978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The voltage reference is sensitive to the load</a:t>
            </a:r>
            <a:br/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Depending on the resistor the voltage changes</a:t>
            </a:r>
            <a:endParaRPr b="0" lang="en-GB" sz="2800" spc="-1" strike="noStrike">
              <a:latin typeface="Arial"/>
            </a:endParaRPr>
          </a:p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So a buffer was used to isolate the reference from load</a:t>
            </a:r>
            <a:endParaRPr b="0" lang="en-GB" sz="2800" spc="-1" strike="noStrike">
              <a:latin typeface="Arial"/>
            </a:endParaRPr>
          </a:p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So it is mounted R40 instead of R45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19" name="CustomShape 8"/>
          <p:cNvSpPr/>
          <p:nvPr/>
        </p:nvSpPr>
        <p:spPr>
          <a:xfrm>
            <a:off x="107971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Sensibility to Load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20" name="CustomShape 9"/>
          <p:cNvSpPr/>
          <p:nvPr/>
        </p:nvSpPr>
        <p:spPr>
          <a:xfrm>
            <a:off x="16113600" y="4889880"/>
            <a:ext cx="6128280" cy="7455960"/>
          </a:xfrm>
          <a:prstGeom prst="rect">
            <a:avLst/>
          </a:prstGeom>
          <a:solidFill>
            <a:srgbClr val="8a84d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10"/>
          <p:cNvSpPr/>
          <p:nvPr/>
        </p:nvSpPr>
        <p:spPr>
          <a:xfrm>
            <a:off x="16911720" y="6863400"/>
            <a:ext cx="4532400" cy="3047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When we start to test the calibrator, we discovered that a output capacity could create a oscillation on voltage reference</a:t>
            </a:r>
            <a:br/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So C4 can not be mounted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22" name="CustomShape 11"/>
          <p:cNvSpPr/>
          <p:nvPr/>
        </p:nvSpPr>
        <p:spPr>
          <a:xfrm>
            <a:off x="169117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Surprises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594720" y="6603840"/>
            <a:ext cx="311400" cy="505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CBE842BE-B65F-42F4-887A-AE8C226AB6FA}" type="slidenum">
              <a:rPr b="1" lang="en-GB" sz="2600" spc="-1" strike="noStrike">
                <a:solidFill>
                  <a:srgbClr val="a7a7a7"/>
                </a:solidFill>
                <a:latin typeface="Montserrat SemiBold"/>
                <a:ea typeface="Montserrat SemiBold"/>
              </a:rPr>
              <a:t>&lt;number&gt;</a:t>
            </a:fld>
            <a:endParaRPr b="0" lang="en-GB" sz="26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164480" y="2495880"/>
            <a:ext cx="18154800" cy="1127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4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Voltage Reference Calibration</a:t>
            </a:r>
            <a:endParaRPr b="0" lang="en-GB" sz="7400" spc="-1" strike="noStrike">
              <a:latin typeface="Arial"/>
            </a:endParaRPr>
          </a:p>
        </p:txBody>
      </p:sp>
      <p:pic>
        <p:nvPicPr>
          <p:cNvPr id="125" name="pasted-image.pdf_4" descr="pasted-image.pdf"/>
          <p:cNvPicPr/>
          <p:nvPr/>
        </p:nvPicPr>
        <p:blipFill>
          <a:blip r:embed="rId1"/>
          <a:stretch/>
        </p:blipFill>
        <p:spPr>
          <a:xfrm>
            <a:off x="-21960" y="-1080"/>
            <a:ext cx="3393360" cy="4993560"/>
          </a:xfrm>
          <a:prstGeom prst="rect">
            <a:avLst/>
          </a:prstGeom>
          <a:ln w="12600"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3884400" y="4873680"/>
            <a:ext cx="6128280" cy="7455960"/>
          </a:xfrm>
          <a:prstGeom prst="rect">
            <a:avLst/>
          </a:prstGeom>
          <a:solidFill>
            <a:srgbClr val="63b1e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4"/>
          <p:cNvSpPr/>
          <p:nvPr/>
        </p:nvSpPr>
        <p:spPr>
          <a:xfrm>
            <a:off x="4682520" y="6863400"/>
            <a:ext cx="4532400" cy="2489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The voltmeter is connected to refOut1 connector</a:t>
            </a:r>
            <a:endParaRPr b="0" lang="en-GB" sz="2800" spc="-1" strike="noStrike">
              <a:latin typeface="Arial"/>
            </a:endParaRPr>
          </a:p>
          <a:p>
            <a:pPr>
              <a:lnSpc>
                <a:spcPts val="4000"/>
              </a:lnSpc>
              <a:spcBef>
                <a:spcPts val="3600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46825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Keysight 34470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9999000" y="4889880"/>
            <a:ext cx="6128280" cy="7455960"/>
          </a:xfrm>
          <a:prstGeom prst="rect">
            <a:avLst/>
          </a:prstGeom>
          <a:solidFill>
            <a:srgbClr val="38393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7"/>
          <p:cNvSpPr/>
          <p:nvPr/>
        </p:nvSpPr>
        <p:spPr>
          <a:xfrm>
            <a:off x="10797120" y="6863400"/>
            <a:ext cx="4532400" cy="5028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Measurement type: DCV, range Manual 10V, aperture 20PLC, autoZero ON, InputZ Auto, DCV Ratio Off</a:t>
            </a:r>
            <a:endParaRPr b="0" lang="en-GB" sz="2800" spc="-1" strike="noStrike">
              <a:latin typeface="Arial"/>
            </a:endParaRPr>
          </a:p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Trigger Settings: Single, Delay Auto, Samples/Trigger 10, Sample Immediate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31" name="CustomShape 8"/>
          <p:cNvSpPr/>
          <p:nvPr/>
        </p:nvSpPr>
        <p:spPr>
          <a:xfrm>
            <a:off x="107971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Voltmeter setup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32" name="CustomShape 9"/>
          <p:cNvSpPr/>
          <p:nvPr/>
        </p:nvSpPr>
        <p:spPr>
          <a:xfrm>
            <a:off x="16113600" y="4889880"/>
            <a:ext cx="6128280" cy="7455960"/>
          </a:xfrm>
          <a:prstGeom prst="rect">
            <a:avLst/>
          </a:prstGeom>
          <a:solidFill>
            <a:srgbClr val="8a84d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10"/>
          <p:cNvSpPr/>
          <p:nvPr/>
        </p:nvSpPr>
        <p:spPr>
          <a:xfrm>
            <a:off x="16911720" y="6863400"/>
            <a:ext cx="4532400" cy="4977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Null: Set with a shortcut in the input</a:t>
            </a:r>
            <a:endParaRPr b="0" lang="en-GB" sz="2800" spc="-1" strike="noStrike">
              <a:latin typeface="Arial"/>
            </a:endParaRPr>
          </a:p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Statistics ON</a:t>
            </a:r>
            <a:endParaRPr b="0" lang="en-GB" sz="2800" spc="-1" strike="noStrike">
              <a:latin typeface="Arial"/>
            </a:endParaRPr>
          </a:p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Triaxial cable connected to an Em# calibrator output (i.e. OUTPUT1) with a triax-coax adaptor and a 50Hom load connected.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34" name="CustomShape 11"/>
          <p:cNvSpPr/>
          <p:nvPr/>
        </p:nvSpPr>
        <p:spPr>
          <a:xfrm>
            <a:off x="169117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Voltmeter setup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94720" y="6603840"/>
            <a:ext cx="311400" cy="505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21F68426-4014-4D21-A5B5-F44B24DC7CEB}" type="slidenum">
              <a:rPr b="1" lang="en-GB" sz="2600" spc="-1" strike="noStrike">
                <a:solidFill>
                  <a:srgbClr val="a7a7a7"/>
                </a:solidFill>
                <a:latin typeface="Montserrat SemiBold"/>
                <a:ea typeface="Montserrat SemiBold"/>
              </a:rPr>
              <a:t>&lt;number&gt;</a:t>
            </a:fld>
            <a:endParaRPr b="0" lang="en-GB" sz="2600" spc="-1" strike="noStrike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4164480" y="2495880"/>
            <a:ext cx="18154800" cy="2255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4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Voltage Reference Calibration Procedure</a:t>
            </a:r>
            <a:endParaRPr b="0" lang="en-GB" sz="7400" spc="-1" strike="noStrike">
              <a:latin typeface="Arial"/>
            </a:endParaRPr>
          </a:p>
        </p:txBody>
      </p:sp>
      <p:pic>
        <p:nvPicPr>
          <p:cNvPr id="137" name="pasted-image.pdf_5" descr="pasted-image.pdf"/>
          <p:cNvPicPr/>
          <p:nvPr/>
        </p:nvPicPr>
        <p:blipFill>
          <a:blip r:embed="rId1"/>
          <a:stretch/>
        </p:blipFill>
        <p:spPr>
          <a:xfrm>
            <a:off x="-21960" y="-1080"/>
            <a:ext cx="3393360" cy="4993560"/>
          </a:xfrm>
          <a:prstGeom prst="rect">
            <a:avLst/>
          </a:prstGeom>
          <a:ln w="12600"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3884400" y="4873680"/>
            <a:ext cx="6128280" cy="7455960"/>
          </a:xfrm>
          <a:prstGeom prst="rect">
            <a:avLst/>
          </a:prstGeom>
          <a:solidFill>
            <a:srgbClr val="63b1e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4"/>
          <p:cNvSpPr/>
          <p:nvPr/>
        </p:nvSpPr>
        <p:spPr>
          <a:xfrm>
            <a:off x="4682520" y="6863400"/>
            <a:ext cx="4532400" cy="29966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After first switching ON of Keysight 34470A, wait for 90 minutes for thermal stabilization.</a:t>
            </a:r>
            <a:endParaRPr b="0" lang="en-GB" sz="2800" spc="-1" strike="noStrike">
              <a:latin typeface="Arial"/>
            </a:endParaRPr>
          </a:p>
          <a:p>
            <a:pPr>
              <a:lnSpc>
                <a:spcPts val="4000"/>
              </a:lnSpc>
              <a:spcBef>
                <a:spcPts val="3600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140" name="CustomShape 5"/>
          <p:cNvSpPr/>
          <p:nvPr/>
        </p:nvSpPr>
        <p:spPr>
          <a:xfrm>
            <a:off x="46825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Termal stabilization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41" name="CustomShape 6"/>
          <p:cNvSpPr/>
          <p:nvPr/>
        </p:nvSpPr>
        <p:spPr>
          <a:xfrm>
            <a:off x="9999000" y="4889880"/>
            <a:ext cx="6128280" cy="7455960"/>
          </a:xfrm>
          <a:prstGeom prst="rect">
            <a:avLst/>
          </a:prstGeom>
          <a:solidFill>
            <a:srgbClr val="38393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7"/>
          <p:cNvSpPr/>
          <p:nvPr/>
        </p:nvSpPr>
        <p:spPr>
          <a:xfrm>
            <a:off x="10797120" y="6863400"/>
            <a:ext cx="4532400" cy="3048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Apply a shortcut to the input (with a banana cable), wait for 2 minutes, and set the NULL value. The reading value should be 0.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43" name="CustomShape 8"/>
          <p:cNvSpPr/>
          <p:nvPr/>
        </p:nvSpPr>
        <p:spPr>
          <a:xfrm>
            <a:off x="107971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Zero set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44" name="CustomShape 9"/>
          <p:cNvSpPr/>
          <p:nvPr/>
        </p:nvSpPr>
        <p:spPr>
          <a:xfrm>
            <a:off x="16113600" y="4889880"/>
            <a:ext cx="6128280" cy="7455960"/>
          </a:xfrm>
          <a:prstGeom prst="rect">
            <a:avLst/>
          </a:prstGeom>
          <a:solidFill>
            <a:srgbClr val="8a84d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0"/>
          <p:cNvSpPr/>
          <p:nvPr/>
        </p:nvSpPr>
        <p:spPr>
          <a:xfrm>
            <a:off x="16911720" y="6863400"/>
            <a:ext cx="4532400" cy="203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Each range of 8 current ranges had a different calibration, due to the load dependency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46" name="CustomShape 11"/>
          <p:cNvSpPr/>
          <p:nvPr/>
        </p:nvSpPr>
        <p:spPr>
          <a:xfrm>
            <a:off x="16911720" y="5607360"/>
            <a:ext cx="4532400" cy="974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Dependency with load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94720" y="6603840"/>
            <a:ext cx="311400" cy="505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7BFFEFFE-2269-4139-AB10-5AF8475AB3A5}" type="slidenum">
              <a:rPr b="1" lang="en-GB" sz="2600" spc="-1" strike="noStrike">
                <a:solidFill>
                  <a:srgbClr val="a7a7a7"/>
                </a:solidFill>
                <a:latin typeface="Montserrat SemiBold"/>
                <a:ea typeface="Montserrat SemiBold"/>
              </a:rPr>
              <a:t>&lt;number&gt;</a:t>
            </a:fld>
            <a:endParaRPr b="0" lang="en-GB" sz="2600" spc="-1" strike="noStrike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3853800" y="384480"/>
            <a:ext cx="13642200" cy="1128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4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Calibrator Resistors</a:t>
            </a:r>
            <a:endParaRPr b="0" lang="en-GB" sz="7400" spc="-1" strike="noStrike">
              <a:latin typeface="Arial"/>
            </a:endParaRPr>
          </a:p>
        </p:txBody>
      </p:sp>
      <p:pic>
        <p:nvPicPr>
          <p:cNvPr id="149" name="pasted-image.pdf_2" descr="pasted-image.pdf"/>
          <p:cNvPicPr/>
          <p:nvPr/>
        </p:nvPicPr>
        <p:blipFill>
          <a:blip r:embed="rId1"/>
          <a:stretch/>
        </p:blipFill>
        <p:spPr>
          <a:xfrm>
            <a:off x="-21960" y="-1080"/>
            <a:ext cx="3393360" cy="4993560"/>
          </a:xfrm>
          <a:prstGeom prst="rect">
            <a:avLst/>
          </a:prstGeom>
          <a:ln w="12600">
            <a:noFill/>
          </a:ln>
        </p:spPr>
      </p:pic>
      <p:pic>
        <p:nvPicPr>
          <p:cNvPr id="150" name="Content Placeholder 6_0" descr="Screen Clipping"/>
          <p:cNvPicPr/>
          <p:nvPr/>
        </p:nvPicPr>
        <p:blipFill>
          <a:blip r:embed="rId2"/>
          <a:stretch/>
        </p:blipFill>
        <p:spPr>
          <a:xfrm>
            <a:off x="3600000" y="1584000"/>
            <a:ext cx="17342280" cy="1202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94720" y="6603840"/>
            <a:ext cx="311400" cy="505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>
            <a:noAutofit/>
          </a:bodyPr>
          <a:p>
            <a:pPr algn="ctr">
              <a:lnSpc>
                <a:spcPct val="100000"/>
              </a:lnSpc>
            </a:pPr>
            <a:fld id="{1D2CB066-C8C2-48BE-A13E-5F07D335F7B2}" type="slidenum">
              <a:rPr b="1" lang="en-GB" sz="2600" spc="-1" strike="noStrike">
                <a:solidFill>
                  <a:srgbClr val="a7a7a7"/>
                </a:solidFill>
                <a:latin typeface="Montserrat SemiBold"/>
                <a:ea typeface="Montserrat SemiBold"/>
              </a:rPr>
              <a:t>&lt;number&gt;</a:t>
            </a:fld>
            <a:endParaRPr b="0" lang="en-GB" sz="26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164480" y="2495880"/>
            <a:ext cx="18154800" cy="11282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7400" spc="-1" strike="noStrike">
                <a:solidFill>
                  <a:srgbClr val="000000"/>
                </a:solidFill>
                <a:latin typeface="Montserrat Black"/>
                <a:ea typeface="Montserrat Black"/>
              </a:rPr>
              <a:t>Resistors Calibration</a:t>
            </a:r>
            <a:endParaRPr b="0" lang="en-GB" sz="7400" spc="-1" strike="noStrike">
              <a:latin typeface="Arial"/>
            </a:endParaRPr>
          </a:p>
        </p:txBody>
      </p:sp>
      <p:pic>
        <p:nvPicPr>
          <p:cNvPr id="153" name="pasted-image.pdf_6" descr="pasted-image.pdf"/>
          <p:cNvPicPr/>
          <p:nvPr/>
        </p:nvPicPr>
        <p:blipFill>
          <a:blip r:embed="rId1"/>
          <a:stretch/>
        </p:blipFill>
        <p:spPr>
          <a:xfrm>
            <a:off x="-21960" y="-1080"/>
            <a:ext cx="3393360" cy="4993560"/>
          </a:xfrm>
          <a:prstGeom prst="rect">
            <a:avLst/>
          </a:prstGeom>
          <a:ln w="12600">
            <a:noFill/>
          </a:ln>
        </p:spPr>
      </p:pic>
      <p:sp>
        <p:nvSpPr>
          <p:cNvPr id="154" name="CustomShape 3"/>
          <p:cNvSpPr/>
          <p:nvPr/>
        </p:nvSpPr>
        <p:spPr>
          <a:xfrm>
            <a:off x="3884400" y="4873680"/>
            <a:ext cx="6128280" cy="7455960"/>
          </a:xfrm>
          <a:prstGeom prst="rect">
            <a:avLst/>
          </a:prstGeom>
          <a:solidFill>
            <a:srgbClr val="63b1e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4"/>
          <p:cNvSpPr/>
          <p:nvPr/>
        </p:nvSpPr>
        <p:spPr>
          <a:xfrm>
            <a:off x="4682520" y="6863400"/>
            <a:ext cx="4532400" cy="19814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wait for 2 hours for thermal stabilization.</a:t>
            </a:r>
            <a:endParaRPr b="0" lang="en-GB" sz="2800" spc="-1" strike="noStrike">
              <a:latin typeface="Arial"/>
            </a:endParaRPr>
          </a:p>
          <a:p>
            <a:pPr>
              <a:lnSpc>
                <a:spcPts val="4000"/>
              </a:lnSpc>
              <a:spcBef>
                <a:spcPts val="3600"/>
              </a:spcBef>
            </a:pPr>
            <a:endParaRPr b="0" lang="en-GB" sz="2800" spc="-1" strike="noStrike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>
            <a:off x="46825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Keythley 6517B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57" name="CustomShape 6"/>
          <p:cNvSpPr/>
          <p:nvPr/>
        </p:nvSpPr>
        <p:spPr>
          <a:xfrm>
            <a:off x="9999000" y="4889880"/>
            <a:ext cx="6128280" cy="7455960"/>
          </a:xfrm>
          <a:prstGeom prst="rect">
            <a:avLst/>
          </a:prstGeom>
          <a:solidFill>
            <a:srgbClr val="38393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7"/>
          <p:cNvSpPr/>
          <p:nvPr/>
        </p:nvSpPr>
        <p:spPr>
          <a:xfrm>
            <a:off x="10797120" y="6863400"/>
            <a:ext cx="4532400" cy="3048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Measurement type: Resistance, Vsource 7V, 10V or 100V, Speed Normal, Range Auto, Filter ON (moving average 100rds)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59" name="CustomShape 8"/>
          <p:cNvSpPr/>
          <p:nvPr/>
        </p:nvSpPr>
        <p:spPr>
          <a:xfrm>
            <a:off x="10797120" y="5607360"/>
            <a:ext cx="4532400" cy="48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Setup</a:t>
            </a:r>
            <a:endParaRPr b="0" lang="en-GB" sz="3200" spc="-1" strike="noStrike">
              <a:latin typeface="Arial"/>
            </a:endParaRPr>
          </a:p>
        </p:txBody>
      </p:sp>
      <p:sp>
        <p:nvSpPr>
          <p:cNvPr id="160" name="CustomShape 9"/>
          <p:cNvSpPr/>
          <p:nvPr/>
        </p:nvSpPr>
        <p:spPr>
          <a:xfrm>
            <a:off x="16113600" y="4889880"/>
            <a:ext cx="6128280" cy="7455960"/>
          </a:xfrm>
          <a:prstGeom prst="rect">
            <a:avLst/>
          </a:prstGeom>
          <a:solidFill>
            <a:srgbClr val="8a84d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0"/>
          <p:cNvSpPr/>
          <p:nvPr/>
        </p:nvSpPr>
        <p:spPr>
          <a:xfrm>
            <a:off x="16911720" y="6863400"/>
            <a:ext cx="4532400" cy="20314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ts val="4000"/>
              </a:lnSpc>
              <a:spcBef>
                <a:spcPts val="3600"/>
              </a:spcBef>
            </a:pPr>
            <a:r>
              <a:rPr b="0" lang="en-GB" sz="2800" spc="-1" strike="noStrike">
                <a:solidFill>
                  <a:srgbClr val="ffffff"/>
                </a:solidFill>
                <a:latin typeface="Montserrat Light"/>
                <a:ea typeface="Montserrat Light"/>
              </a:rPr>
              <a:t>Each range of 8 current ranges had a different calibration, due to the load dependency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162" name="CustomShape 11"/>
          <p:cNvSpPr/>
          <p:nvPr/>
        </p:nvSpPr>
        <p:spPr>
          <a:xfrm>
            <a:off x="16911720" y="5607360"/>
            <a:ext cx="4532400" cy="9745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>
              <a:lnSpc>
                <a:spcPct val="100000"/>
              </a:lnSpc>
            </a:pPr>
            <a:r>
              <a:rPr b="0" lang="en-GB" sz="3200" spc="-1" strike="noStrike">
                <a:solidFill>
                  <a:srgbClr val="ffffff"/>
                </a:solidFill>
                <a:latin typeface="Montserrat SemiBold"/>
                <a:ea typeface="Montserrat SemiBold"/>
              </a:rPr>
              <a:t>Used Keythley Volt source</a:t>
            </a:r>
            <a:endParaRPr b="0" lang="en-GB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cddde"/>
      </a:dk2>
      <a:lt2>
        <a:srgbClr val="7f7f7f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cddde"/>
      </a:dk2>
      <a:lt2>
        <a:srgbClr val="7f7f7f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cddde"/>
      </a:dk2>
      <a:lt2>
        <a:srgbClr val="7f7f7f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Application>LibreOffice/6.4.3.2$Windows_X86_64 LibreOffice_project/747b5d0ebf89f41c860ec2a39efd7cb15b54f2d8</Application>
  <Words>426</Words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2020-07-20T08:58:05Z</dcterms:modified>
  <cp:revision>20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