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notesSlides/_rels/notesSlide8.xml.rels" ContentType="application/vnd.openxmlformats-package.relationships+xml"/>
  <Override PartName="/ppt/notesSlides/notesSlide8.xml" ContentType="application/vnd.openxmlformats-officedocument.presentationml.notesSlide+xml"/>
  <Override PartName="/ppt/media/image12.jpeg" ContentType="image/jpeg"/>
  <Override PartName="/ppt/media/image10.jpeg" ContentType="image/jpeg"/>
  <Override PartName="/ppt/media/image9.png" ContentType="image/png"/>
  <Override PartName="/ppt/media/image8.jpeg" ContentType="image/jpeg"/>
  <Override PartName="/ppt/media/image7.png" ContentType="image/png"/>
  <Override PartName="/ppt/media/image2.jpeg" ContentType="image/jpeg"/>
  <Override PartName="/ppt/media/image1.png" ContentType="image/png"/>
  <Override PartName="/ppt/media/image11.png" ContentType="image/pn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6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2192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latin typeface="Arial"/>
              </a:rPr>
              <a:t>Click to move the slide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2000" spc="-1" strike="noStrike">
                <a:latin typeface="Arial"/>
              </a:rPr>
              <a:t>Click to edit the notes format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1400" spc="-1" strike="noStrike">
                <a:latin typeface="Times New Roman"/>
              </a:rPr>
              <a:t> 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en-US" sz="1400" spc="-1" strike="noStrike">
                <a:latin typeface="Times New Roman"/>
              </a:rPr>
              <a:t> 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en-US" sz="1400" spc="-1" strike="noStrike">
                <a:latin typeface="Times New Roman"/>
              </a:rPr>
              <a:t> 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89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9AED8DDC-CF17-4C25-8F55-B19ED012DFCE}" type="slidenum">
              <a:rPr b="0" lang="en-US" sz="1400" spc="-1" strike="noStrike">
                <a:latin typeface="Times New Roman"/>
              </a:rPr>
              <a:t>1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</p:spPr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60000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latin typeface="Arial"/>
            </a:endParaRPr>
          </a:p>
        </p:txBody>
      </p:sp>
      <p:sp>
        <p:nvSpPr>
          <p:cNvPr id="115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D5CF98CA-1A6C-46F3-8FEF-4C73E6E1F897}" type="slidenum">
              <a:rPr b="0" lang="en-US" sz="1400" spc="-1" strike="noStrike">
                <a:latin typeface="Times New Roman"/>
              </a:rPr>
              <a:t>1</a:t>
            </a:fld>
            <a:endParaRPr b="0" lang="en-US" sz="14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Google Shape;16;p4" descr=""/>
          <p:cNvPicPr/>
          <p:nvPr/>
        </p:nvPicPr>
        <p:blipFill>
          <a:blip r:embed="rId2"/>
          <a:stretch/>
        </p:blipFill>
        <p:spPr>
          <a:xfrm>
            <a:off x="-137880" y="-2070720"/>
            <a:ext cx="12328920" cy="10769040"/>
          </a:xfrm>
          <a:prstGeom prst="rect">
            <a:avLst/>
          </a:prstGeom>
          <a:ln>
            <a:noFill/>
          </a:ln>
        </p:spPr>
      </p:pic>
      <p:sp>
        <p:nvSpPr>
          <p:cNvPr id="1" name="CustomShape 1"/>
          <p:cNvSpPr/>
          <p:nvPr/>
        </p:nvSpPr>
        <p:spPr>
          <a:xfrm>
            <a:off x="0" y="6339240"/>
            <a:ext cx="12191400" cy="445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900" spc="-1" strike="noStrike">
                <a:solidFill>
                  <a:srgbClr val="808080"/>
                </a:solidFill>
                <a:latin typeface="Calibri"/>
                <a:ea typeface="Arial"/>
              </a:rPr>
              <a:t>The ExPaNDS project has received funding from the </a:t>
            </a:r>
            <a:r>
              <a:rPr b="0" i="1" lang="en-US" sz="900" spc="-1" strike="noStrike">
                <a:solidFill>
                  <a:srgbClr val="808080"/>
                </a:solidFill>
                <a:latin typeface="Calibri"/>
                <a:ea typeface="Arial"/>
              </a:rPr>
              <a:t>European Union’s Horizon 2020 research and innovation programme </a:t>
            </a:r>
            <a:r>
              <a:rPr b="0" lang="en-US" sz="900" spc="-1" strike="noStrike">
                <a:solidFill>
                  <a:srgbClr val="808080"/>
                </a:solidFill>
                <a:latin typeface="Calibri"/>
                <a:ea typeface="Arial"/>
              </a:rPr>
              <a:t>under grant agreement No 857641.</a:t>
            </a:r>
            <a:endParaRPr b="0" lang="en-US" sz="9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900" spc="-1" strike="noStrike">
                <a:solidFill>
                  <a:srgbClr val="808080"/>
                </a:solidFill>
                <a:latin typeface="Calibri"/>
                <a:ea typeface="Arial"/>
              </a:rPr>
              <a:t>The PaNOSC project has received funding from the </a:t>
            </a:r>
            <a:r>
              <a:rPr b="0" i="1" lang="en-US" sz="900" spc="-1" strike="noStrike">
                <a:solidFill>
                  <a:srgbClr val="808080"/>
                </a:solidFill>
                <a:latin typeface="Calibri"/>
                <a:ea typeface="Arial"/>
              </a:rPr>
              <a:t>European Union’s Horizon 2020 research and innovation programme </a:t>
            </a:r>
            <a:r>
              <a:rPr b="0" lang="en-US" sz="900" spc="-1" strike="noStrike">
                <a:solidFill>
                  <a:srgbClr val="808080"/>
                </a:solidFill>
                <a:latin typeface="Calibri"/>
                <a:ea typeface="Arial"/>
              </a:rPr>
              <a:t>under grant agreement No 823852.</a:t>
            </a:r>
            <a:endParaRPr b="0" lang="en-US" sz="900" spc="-1" strike="noStrike">
              <a:latin typeface="Arial"/>
            </a:endParaRPr>
          </a:p>
        </p:txBody>
      </p:sp>
      <p:pic>
        <p:nvPicPr>
          <p:cNvPr id="2" name="Google Shape;20;p4" descr=""/>
          <p:cNvPicPr/>
          <p:nvPr/>
        </p:nvPicPr>
        <p:blipFill>
          <a:blip r:embed="rId3"/>
          <a:srcRect l="1313" t="5796" r="68972" b="7821"/>
          <a:stretch/>
        </p:blipFill>
        <p:spPr>
          <a:xfrm>
            <a:off x="5761800" y="5921280"/>
            <a:ext cx="667440" cy="445320"/>
          </a:xfrm>
          <a:prstGeom prst="rect">
            <a:avLst/>
          </a:prstGeom>
          <a:ln>
            <a:noFill/>
          </a:ln>
        </p:spPr>
      </p:pic>
      <p:pic>
        <p:nvPicPr>
          <p:cNvPr id="3" name="Picture 7" descr=""/>
          <p:cNvPicPr/>
          <p:nvPr/>
        </p:nvPicPr>
        <p:blipFill>
          <a:blip r:embed="rId4"/>
          <a:stretch/>
        </p:blipFill>
        <p:spPr>
          <a:xfrm>
            <a:off x="3036600" y="173880"/>
            <a:ext cx="6117840" cy="2345760"/>
          </a:xfrm>
          <a:prstGeom prst="rect">
            <a:avLst/>
          </a:prstGeom>
          <a:ln>
            <a:noFill/>
          </a:ln>
        </p:spPr>
      </p:pic>
      <p:sp>
        <p:nvSpPr>
          <p:cNvPr id="4" name="PlaceHolder 2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800" spc="-1" strike="noStrike">
                <a:latin typeface="Arial"/>
              </a:rPr>
              <a:t>Click to edit the title text format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0" y="6208920"/>
            <a:ext cx="7718040" cy="34920"/>
          </a:xfrm>
          <a:prstGeom prst="rect">
            <a:avLst/>
          </a:prstGeom>
          <a:gradFill rotWithShape="0">
            <a:gsLst>
              <a:gs pos="0">
                <a:srgbClr val="201b50"/>
              </a:gs>
              <a:gs pos="100000">
                <a:srgbClr val="f6f8fc"/>
              </a:gs>
            </a:gsLst>
            <a:lin ang="0"/>
          </a:gra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" name="CustomShape 2"/>
          <p:cNvSpPr/>
          <p:nvPr/>
        </p:nvSpPr>
        <p:spPr>
          <a:xfrm>
            <a:off x="838080" y="6316920"/>
            <a:ext cx="7050240" cy="61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800" spc="-1" strike="noStrike">
                <a:solidFill>
                  <a:srgbClr val="808080"/>
                </a:solidFill>
                <a:latin typeface="Calibri"/>
                <a:ea typeface="Arial"/>
              </a:rPr>
              <a:t>The ExPaNDS project has received funding from the </a:t>
            </a:r>
            <a:r>
              <a:rPr b="0" i="1" lang="en-US" sz="800" spc="-1" strike="noStrike">
                <a:solidFill>
                  <a:srgbClr val="808080"/>
                </a:solidFill>
                <a:latin typeface="Calibri"/>
                <a:ea typeface="Arial"/>
              </a:rPr>
              <a:t>European Union’s Horizon 2020 research and innovation programme </a:t>
            </a:r>
            <a:r>
              <a:rPr b="0" lang="en-US" sz="800" spc="-1" strike="noStrike">
                <a:solidFill>
                  <a:srgbClr val="808080"/>
                </a:solidFill>
                <a:latin typeface="Calibri"/>
                <a:ea typeface="Arial"/>
              </a:rPr>
              <a:t>under grant agreement No 857641.</a:t>
            </a:r>
            <a:endParaRPr b="0" lang="en-US" sz="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800" spc="-1" strike="noStrike">
                <a:solidFill>
                  <a:srgbClr val="808080"/>
                </a:solidFill>
                <a:latin typeface="Calibri"/>
                <a:ea typeface="Arial"/>
              </a:rPr>
              <a:t>The PaNOSC project has received funding from the </a:t>
            </a:r>
            <a:r>
              <a:rPr b="0" i="1" lang="en-US" sz="800" spc="-1" strike="noStrike">
                <a:solidFill>
                  <a:srgbClr val="808080"/>
                </a:solidFill>
                <a:latin typeface="Calibri"/>
                <a:ea typeface="Arial"/>
              </a:rPr>
              <a:t>European Union’s Horizon 2020 research and innovation programme </a:t>
            </a:r>
            <a:r>
              <a:rPr b="0" lang="en-US" sz="800" spc="-1" strike="noStrike">
                <a:solidFill>
                  <a:srgbClr val="808080"/>
                </a:solidFill>
                <a:latin typeface="Calibri"/>
                <a:ea typeface="Arial"/>
              </a:rPr>
              <a:t>under grant agreement No 823852.</a:t>
            </a:r>
            <a:endParaRPr b="0" lang="en-US" sz="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800" spc="-1" strike="noStrike">
              <a:latin typeface="Arial"/>
            </a:endParaRPr>
          </a:p>
        </p:txBody>
      </p:sp>
      <p:pic>
        <p:nvPicPr>
          <p:cNvPr id="44" name="Picture 2" descr=""/>
          <p:cNvPicPr/>
          <p:nvPr/>
        </p:nvPicPr>
        <p:blipFill>
          <a:blip r:embed="rId2"/>
          <a:srcRect l="1313" t="5796" r="68972" b="7821"/>
          <a:stretch/>
        </p:blipFill>
        <p:spPr>
          <a:xfrm>
            <a:off x="169920" y="6333120"/>
            <a:ext cx="667080" cy="444960"/>
          </a:xfrm>
          <a:prstGeom prst="rect">
            <a:avLst/>
          </a:prstGeom>
          <a:ln>
            <a:noFill/>
          </a:ln>
        </p:spPr>
      </p:pic>
      <p:pic>
        <p:nvPicPr>
          <p:cNvPr id="45" name="Picture 4" descr=""/>
          <p:cNvPicPr/>
          <p:nvPr/>
        </p:nvPicPr>
        <p:blipFill>
          <a:blip r:embed="rId3"/>
          <a:stretch/>
        </p:blipFill>
        <p:spPr>
          <a:xfrm>
            <a:off x="10499760" y="6208920"/>
            <a:ext cx="1691280" cy="648000"/>
          </a:xfrm>
          <a:prstGeom prst="rect">
            <a:avLst/>
          </a:prstGeom>
          <a:ln>
            <a:noFill/>
          </a:ln>
        </p:spPr>
      </p:pic>
      <p:sp>
        <p:nvSpPr>
          <p:cNvPr id="46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png"/><Relationship Id="rId3" Type="http://schemas.openxmlformats.org/officeDocument/2006/relationships/image" Target="../media/image8.jpeg"/><Relationship Id="rId4" Type="http://schemas.openxmlformats.org/officeDocument/2006/relationships/hyperlink" Target="http://www.xfel.eu/" TargetMode="External"/><Relationship Id="rId5" Type="http://schemas.openxmlformats.org/officeDocument/2006/relationships/hyperlink" Target="http://www.cfel.de/" TargetMode="External"/><Relationship Id="rId6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jpeg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8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1523880" y="3520440"/>
            <a:ext cx="9143280" cy="1462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/>
          </a:bodyPr>
          <a:p>
            <a:pPr algn="ctr">
              <a:lnSpc>
                <a:spcPct val="90000"/>
              </a:lnSpc>
            </a:pPr>
            <a:r>
              <a:rPr b="0" lang="en-US" sz="6000" spc="-1" strike="noStrike">
                <a:solidFill>
                  <a:srgbClr val="201b50"/>
                </a:solidFill>
                <a:latin typeface="Calibri"/>
                <a:ea typeface="Calibri"/>
              </a:rPr>
              <a:t>Technical Talk</a:t>
            </a:r>
            <a:endParaRPr b="0" lang="en-US" sz="6000" spc="-1" strike="noStrike"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1523880" y="4935600"/>
            <a:ext cx="9143280" cy="564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ctr">
              <a:lnSpc>
                <a:spcPct val="90000"/>
              </a:lnSpc>
            </a:pPr>
            <a:r>
              <a:rPr b="0" i="1" lang="en-US" sz="1800" spc="-1" strike="noStrike">
                <a:solidFill>
                  <a:srgbClr val="7f7f7f"/>
                </a:solidFill>
                <a:latin typeface="Calibri"/>
                <a:ea typeface="Calibri"/>
              </a:rPr>
              <a:t>8</a:t>
            </a:r>
            <a:r>
              <a:rPr b="0" i="1" lang="en-US" sz="1800" spc="-1" strike="noStrike" baseline="30000">
                <a:solidFill>
                  <a:srgbClr val="7f7f7f"/>
                </a:solidFill>
                <a:latin typeface="Calibri"/>
                <a:ea typeface="Calibri"/>
              </a:rPr>
              <a:t>th</a:t>
            </a:r>
            <a:r>
              <a:rPr b="0" i="1" lang="en-US" sz="1800" spc="-1" strike="noStrike">
                <a:solidFill>
                  <a:srgbClr val="7f7f7f"/>
                </a:solidFill>
                <a:latin typeface="Calibri"/>
                <a:ea typeface="Calibri"/>
              </a:rPr>
              <a:t> of October 2020</a:t>
            </a:r>
            <a:endParaRPr b="0" lang="en-US" sz="1800" spc="-1" strike="noStrike"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b="1" lang="en-US" sz="4400" spc="-1" strike="noStrike">
                <a:solidFill>
                  <a:srgbClr val="201b50"/>
                </a:solidFill>
                <a:latin typeface="Calibri"/>
                <a:ea typeface="Calibri"/>
              </a:rPr>
              <a:t>Overview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93" name="CustomShape 2"/>
          <p:cNvSpPr/>
          <p:nvPr/>
        </p:nvSpPr>
        <p:spPr>
          <a:xfrm>
            <a:off x="874080" y="1355040"/>
            <a:ext cx="10514880" cy="2759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457200" indent="-3423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Calibri"/>
              </a:rPr>
              <a:t>HPC center, storage provider / developer</a:t>
            </a:r>
            <a:endParaRPr b="0" lang="en-US" sz="2400" spc="-1" strike="noStrike">
              <a:latin typeface="Arial"/>
            </a:endParaRPr>
          </a:p>
          <a:p>
            <a:pPr marL="457200" indent="-3423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Calibri"/>
              </a:rPr>
              <a:t>Cloud Provider in EGI Federated Cloud</a:t>
            </a:r>
            <a:endParaRPr b="0" lang="en-US" sz="2400" spc="-1" strike="noStrike">
              <a:latin typeface="Arial"/>
            </a:endParaRPr>
          </a:p>
          <a:p>
            <a:pPr marL="457200" indent="-3423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Calibri"/>
              </a:rPr>
              <a:t>Platform for portal development and integration</a:t>
            </a:r>
            <a:endParaRPr b="0" lang="en-US" sz="2400" spc="-1" strike="noStrike">
              <a:latin typeface="Arial"/>
            </a:endParaRPr>
          </a:p>
          <a:p>
            <a:pPr marL="457200" indent="-3423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Calibri"/>
              </a:rPr>
              <a:t>Research and Innovation in Computing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34"/>
              </a:spcBef>
            </a:pPr>
            <a:endParaRPr b="0" lang="en-US" sz="2400" spc="-1" strike="noStrike">
              <a:latin typeface="Arial"/>
            </a:endParaRPr>
          </a:p>
        </p:txBody>
      </p:sp>
      <p:pic>
        <p:nvPicPr>
          <p:cNvPr id="94" name="Picture 1" descr=""/>
          <p:cNvPicPr/>
          <p:nvPr/>
        </p:nvPicPr>
        <p:blipFill>
          <a:blip r:embed="rId1"/>
          <a:stretch/>
        </p:blipFill>
        <p:spPr>
          <a:xfrm>
            <a:off x="1113120" y="3294720"/>
            <a:ext cx="5819040" cy="2559960"/>
          </a:xfrm>
          <a:prstGeom prst="rect">
            <a:avLst/>
          </a:prstGeom>
          <a:ln>
            <a:noFill/>
          </a:ln>
        </p:spPr>
      </p:pic>
      <p:pic>
        <p:nvPicPr>
          <p:cNvPr id="95" name="Picture 3" descr=""/>
          <p:cNvPicPr/>
          <p:nvPr/>
        </p:nvPicPr>
        <p:blipFill>
          <a:blip r:embed="rId2"/>
          <a:stretch/>
        </p:blipFill>
        <p:spPr>
          <a:xfrm>
            <a:off x="7026840" y="3294000"/>
            <a:ext cx="4183920" cy="2576520"/>
          </a:xfrm>
          <a:prstGeom prst="rect">
            <a:avLst/>
          </a:prstGeom>
          <a:ln>
            <a:noFill/>
          </a:ln>
        </p:spPr>
      </p:pic>
      <p:pic>
        <p:nvPicPr>
          <p:cNvPr id="96" name="" descr=""/>
          <p:cNvPicPr/>
          <p:nvPr/>
        </p:nvPicPr>
        <p:blipFill>
          <a:blip r:embed="rId3"/>
          <a:stretch/>
        </p:blipFill>
        <p:spPr>
          <a:xfrm>
            <a:off x="9784080" y="1332360"/>
            <a:ext cx="1325880" cy="1227600"/>
          </a:xfrm>
          <a:prstGeom prst="rect">
            <a:avLst/>
          </a:prstGeom>
          <a:ln>
            <a:noFill/>
          </a:ln>
        </p:spPr>
      </p:pic>
      <p:sp>
        <p:nvSpPr>
          <p:cNvPr id="97" name="CustomShape 3"/>
          <p:cNvSpPr/>
          <p:nvPr/>
        </p:nvSpPr>
        <p:spPr>
          <a:xfrm>
            <a:off x="1014480" y="5808960"/>
            <a:ext cx="10196640" cy="326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999999"/>
                </a:solidFill>
                <a:latin typeface="Arial"/>
                <a:ea typeface="DejaVu Sans"/>
              </a:rPr>
              <a:t>Images: Terahertz accelerator modules (right) fit easily between two fingers and achieve accelerating voltages of three times that of the European XFEL cavities (left).</a:t>
            </a:r>
            <a:br/>
            <a:r>
              <a:rPr b="0" lang="en-US" sz="1000" spc="-1" strike="noStrike">
                <a:solidFill>
                  <a:srgbClr val="999999"/>
                </a:solidFill>
                <a:latin typeface="Arial"/>
                <a:ea typeface="DejaVu Sans"/>
              </a:rPr>
              <a:t>Source: </a:t>
            </a:r>
            <a:r>
              <a:rPr b="0" lang="en-US" sz="1000" spc="-1" strike="noStrike">
                <a:solidFill>
                  <a:srgbClr val="999999"/>
                </a:solidFill>
                <a:latin typeface="Arial"/>
                <a:ea typeface="DejaVu Sans"/>
              </a:rPr>
              <a:t>left: Femto 02/17 (picture: DESY, Dirk Nölle), </a:t>
            </a:r>
            <a:r>
              <a:rPr b="0" lang="en-US" sz="1000" spc="-1" strike="noStrike">
                <a:solidFill>
                  <a:srgbClr val="999999"/>
                </a:solidFill>
                <a:latin typeface="Arial"/>
                <a:ea typeface="DejaVu Sans"/>
                <a:hlinkClick r:id="rId4"/>
              </a:rPr>
              <a:t>www.xfel.eu</a:t>
            </a:r>
            <a:r>
              <a:rPr b="0" lang="en-US" sz="1000" spc="-1" strike="noStrike">
                <a:solidFill>
                  <a:srgbClr val="999999"/>
                </a:solidFill>
                <a:latin typeface="Arial"/>
                <a:ea typeface="DejaVu Sans"/>
              </a:rPr>
              <a:t>; </a:t>
            </a:r>
            <a:r>
              <a:rPr b="0" lang="en-US" sz="1000" spc="-1" strike="noStrike">
                <a:solidFill>
                  <a:srgbClr val="999999"/>
                </a:solidFill>
                <a:latin typeface="Arial"/>
                <a:ea typeface="DejaVu Sans"/>
              </a:rPr>
              <a:t>right: </a:t>
            </a:r>
            <a:r>
              <a:rPr b="0" lang="en-US" sz="1000" spc="-1" strike="noStrike">
                <a:solidFill>
                  <a:srgbClr val="999999"/>
                </a:solidFill>
                <a:latin typeface="Arial"/>
                <a:ea typeface="DejaVu Sans"/>
              </a:rPr>
              <a:t>Femto 01/19 (picture: DESY, Heiner Müller-Elsner), </a:t>
            </a:r>
            <a:r>
              <a:rPr b="0" lang="en-US" sz="1000" spc="-1" strike="noStrike">
                <a:solidFill>
                  <a:srgbClr val="999999"/>
                </a:solidFill>
                <a:latin typeface="Arial"/>
                <a:ea typeface="DejaVu Sans"/>
                <a:hlinkClick r:id="rId5"/>
              </a:rPr>
              <a:t>www.cfel.de</a:t>
            </a:r>
            <a:r>
              <a:rPr b="0" lang="en-US" sz="1000" spc="-1" strike="noStrike">
                <a:solidFill>
                  <a:srgbClr val="999999"/>
                </a:solidFill>
                <a:latin typeface="Arial"/>
                <a:ea typeface="DejaVu Sans"/>
              </a:rPr>
              <a:t>;  www.desy.de/femto_eng</a:t>
            </a:r>
            <a:endParaRPr b="0" lang="en-US" sz="1000" spc="-1" strike="noStrike"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b="1" lang="en-US" sz="4400" spc="-1" strike="noStrike">
                <a:solidFill>
                  <a:srgbClr val="201b50"/>
                </a:solidFill>
                <a:latin typeface="Calibri"/>
                <a:ea typeface="Calibri"/>
              </a:rPr>
              <a:t>DESY IT - EGI FedCloud - EOSC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99" name="CustomShape 2"/>
          <p:cNvSpPr/>
          <p:nvPr/>
        </p:nvSpPr>
        <p:spPr>
          <a:xfrm>
            <a:off x="916200" y="1589040"/>
            <a:ext cx="5059080" cy="3563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DESY provides resources for PaNOSC</a:t>
            </a:r>
            <a:br/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to the EGI Federated Cloud</a:t>
            </a:r>
            <a:br/>
            <a:endParaRPr b="0" lang="en-US" sz="18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Arial"/>
              <a:buChar char="●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16 servers, 320 cores, 6 TB RAM</a:t>
            </a:r>
            <a:endParaRPr b="0" lang="en-US" sz="18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Arial"/>
              <a:buChar char="●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1.3 PB block storage</a:t>
            </a:r>
            <a:endParaRPr b="0" lang="en-US" sz="18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Arial"/>
              <a:buChar char="●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200 Public IPs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</p:txBody>
      </p:sp>
      <p:pic>
        <p:nvPicPr>
          <p:cNvPr id="100" name="Picture 2" descr=""/>
          <p:cNvPicPr/>
          <p:nvPr/>
        </p:nvPicPr>
        <p:blipFill>
          <a:blip r:embed="rId1"/>
          <a:stretch/>
        </p:blipFill>
        <p:spPr>
          <a:xfrm>
            <a:off x="5850720" y="1589040"/>
            <a:ext cx="4664520" cy="2460240"/>
          </a:xfrm>
          <a:prstGeom prst="rect">
            <a:avLst/>
          </a:prstGeom>
          <a:ln>
            <a:noFill/>
          </a:ln>
        </p:spPr>
      </p:pic>
      <p:pic>
        <p:nvPicPr>
          <p:cNvPr id="101" name="" descr=""/>
          <p:cNvPicPr/>
          <p:nvPr/>
        </p:nvPicPr>
        <p:blipFill>
          <a:blip r:embed="rId2"/>
          <a:stretch/>
        </p:blipFill>
        <p:spPr>
          <a:xfrm>
            <a:off x="3016080" y="3715920"/>
            <a:ext cx="1428120" cy="1402560"/>
          </a:xfrm>
          <a:prstGeom prst="rect">
            <a:avLst/>
          </a:prstGeom>
          <a:ln>
            <a:noFill/>
          </a:ln>
        </p:spPr>
      </p:pic>
      <p:pic>
        <p:nvPicPr>
          <p:cNvPr id="102" name="" descr=""/>
          <p:cNvPicPr/>
          <p:nvPr/>
        </p:nvPicPr>
        <p:blipFill>
          <a:blip r:embed="rId3"/>
          <a:stretch/>
        </p:blipFill>
        <p:spPr>
          <a:xfrm>
            <a:off x="1113840" y="3770640"/>
            <a:ext cx="1433880" cy="1407960"/>
          </a:xfrm>
          <a:prstGeom prst="rect">
            <a:avLst/>
          </a:prstGeom>
          <a:ln>
            <a:noFill/>
          </a:ln>
        </p:spPr>
      </p:pic>
      <p:sp>
        <p:nvSpPr>
          <p:cNvPr id="103" name="CustomShape 3"/>
          <p:cNvSpPr/>
          <p:nvPr/>
        </p:nvSpPr>
        <p:spPr>
          <a:xfrm>
            <a:off x="5744160" y="4275360"/>
            <a:ext cx="6034680" cy="141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Calibri"/>
              </a:rPr>
              <a:t>Openstack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Calibri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Calibri"/>
              </a:rPr>
              <a:t>Federated Cloud Computing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Calibri"/>
              </a:rPr>
              <a:t>Kubernetes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Calibri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Calibri"/>
              </a:rPr>
              <a:t>Container Orchestration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Calibri"/>
              </a:rPr>
              <a:t>Jupyter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Calibri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Calibri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Calibri"/>
              </a:rPr>
              <a:t>Interactive Data Science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Calibri"/>
              </a:rPr>
              <a:t>SLURM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Calibri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Calibri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Calibri"/>
              </a:rPr>
              <a:t>HPC Workload Manager</a:t>
            </a:r>
            <a:br/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Calibri"/>
              </a:rPr>
              <a:t>dCache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Calibri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Calibri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Calibri"/>
              </a:rPr>
              <a:t>Peta-Scale Storage</a:t>
            </a:r>
            <a:endParaRPr b="0" lang="en-US" sz="1800" spc="-1" strike="noStrike"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201b50"/>
                </a:solidFill>
                <a:latin typeface="Calibri"/>
                <a:ea typeface="Calibri"/>
              </a:rPr>
              <a:t>The PanOSC Portal test experience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05" name="CustomShape 2"/>
          <p:cNvSpPr/>
          <p:nvPr/>
        </p:nvSpPr>
        <p:spPr>
          <a:xfrm>
            <a:off x="838080" y="1645560"/>
            <a:ext cx="10514880" cy="435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457200" indent="-3423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Calibri"/>
              </a:rPr>
              <a:t>Micro-Service Architecture – Containerized Application</a:t>
            </a:r>
            <a:endParaRPr b="0" lang="en-US" sz="2400" spc="-1" strike="noStrike">
              <a:latin typeface="Arial"/>
            </a:endParaRPr>
          </a:p>
          <a:p>
            <a:pPr lvl="1" marL="914400" indent="-34236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Calibri"/>
              </a:rPr>
              <a:t>Adapted and installed HELM Charts</a:t>
            </a:r>
            <a:endParaRPr b="0" lang="en-US" sz="2000" spc="-1" strike="noStrike">
              <a:latin typeface="Arial"/>
            </a:endParaRPr>
          </a:p>
          <a:p>
            <a:pPr lvl="2" marL="1296000" indent="-28764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Calibri"/>
              </a:rPr>
              <a:t>Backend APIs, DB</a:t>
            </a:r>
            <a:endParaRPr b="0" lang="en-US" sz="2000" spc="-1" strike="noStrike">
              <a:latin typeface="Arial"/>
            </a:endParaRPr>
          </a:p>
          <a:p>
            <a:pPr lvl="1" marL="914400" indent="-34236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Calibri"/>
              </a:rPr>
              <a:t>Frontend</a:t>
            </a:r>
            <a:endParaRPr b="0" lang="en-US" sz="2000" spc="-1" strike="noStrike">
              <a:latin typeface="Arial"/>
            </a:endParaRPr>
          </a:p>
          <a:p>
            <a:pPr marL="457200" indent="-34236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Calibri"/>
              </a:rPr>
              <a:t>Focus at on-site integration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endParaRPr b="0" lang="en-US" sz="2000" spc="-1" strike="noStrike">
              <a:latin typeface="Arial"/>
            </a:endParaRPr>
          </a:p>
          <a:p>
            <a:pPr lvl="1" marL="914400" indent="-34236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Calibri"/>
              </a:rPr>
              <a:t>Keycloak as AAI Provider, mapping federated and local account uid/gid</a:t>
            </a:r>
            <a:endParaRPr b="0" lang="en-US" sz="2000" spc="-1" strike="noStrike">
              <a:latin typeface="Arial"/>
            </a:endParaRPr>
          </a:p>
          <a:p>
            <a:pPr lvl="1" marL="914400" indent="-34236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Calibri"/>
              </a:rPr>
              <a:t>Running portal and user instances on Kubernetes </a:t>
            </a:r>
            <a:endParaRPr b="0" lang="en-US" sz="2000" spc="-1" strike="noStrike">
              <a:latin typeface="Arial"/>
            </a:endParaRPr>
          </a:p>
          <a:p>
            <a:pPr lvl="2" marL="1296000" indent="-28764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Calibri"/>
              </a:rPr>
              <a:t>On Cloud (HPC servers) and HPC Cluster (HPC servers + Infiniband)</a:t>
            </a:r>
            <a:endParaRPr b="0" lang="en-US" sz="2000" spc="-1" strike="noStrike">
              <a:latin typeface="Arial"/>
            </a:endParaRPr>
          </a:p>
          <a:p>
            <a:pPr lvl="2" marL="1296000" indent="-28764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Calibri"/>
              </a:rPr>
              <a:t>Cloud Cluster hosts additional platforms: Python Dask, Apache Spark, ...</a:t>
            </a:r>
            <a:endParaRPr b="0" lang="en-US" sz="2000" spc="-1" strike="noStrike">
              <a:latin typeface="Arial"/>
            </a:endParaRPr>
          </a:p>
          <a:p>
            <a:pPr lvl="2" marL="1296000" indent="-28764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Calibri"/>
              </a:rPr>
              <a:t>Rancher provides useful add-ons: metrics, logging, auth, ... </a:t>
            </a:r>
            <a:endParaRPr b="0" lang="en-US" sz="2000" spc="-1" strike="noStrike">
              <a:latin typeface="Arial"/>
            </a:endParaRPr>
          </a:p>
          <a:p>
            <a:pPr lvl="2" marL="1296000" indent="-28764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Calibri"/>
              </a:rPr>
              <a:t>Kubernetes worker mount scientific data (dCache, GPFS), access uid based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34"/>
              </a:spcBef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499"/>
              </a:spcBef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201b50"/>
                </a:solidFill>
                <a:latin typeface="Calibri"/>
                <a:ea typeface="Calibri"/>
              </a:rPr>
              <a:t>PaNOSC Portal → Jupyter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07" name="CustomShape 2"/>
          <p:cNvSpPr/>
          <p:nvPr/>
        </p:nvSpPr>
        <p:spPr>
          <a:xfrm>
            <a:off x="730080" y="1645560"/>
            <a:ext cx="11176200" cy="435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457200" indent="-3423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600" spc="-1" strike="noStrike">
                <a:solidFill>
                  <a:srgbClr val="000000"/>
                </a:solidFill>
                <a:latin typeface="Calibri"/>
                <a:ea typeface="Calibri"/>
              </a:rPr>
              <a:t>Integrate local Jupyter Hub as entity and use its API</a:t>
            </a:r>
            <a:endParaRPr b="0" lang="en-US" sz="2600" spc="-1" strike="noStrike">
              <a:latin typeface="Arial"/>
            </a:endParaRPr>
          </a:p>
          <a:p>
            <a:pPr lvl="1" marL="864000" indent="-323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US" sz="2600" spc="-1" strike="noStrike">
                <a:solidFill>
                  <a:srgbClr val="000000"/>
                </a:solidFill>
                <a:latin typeface="Calibri"/>
                <a:ea typeface="Calibri"/>
              </a:rPr>
              <a:t>Run custom environments on cloud </a:t>
            </a:r>
            <a:br/>
            <a:r>
              <a:rPr b="0" lang="en-US" sz="2600" spc="-1" strike="noStrike">
                <a:solidFill>
                  <a:srgbClr val="000000"/>
                </a:solidFill>
                <a:latin typeface="Calibri"/>
                <a:ea typeface="Calibri"/>
              </a:rPr>
              <a:t>(extended Jupyter base images)</a:t>
            </a:r>
            <a:endParaRPr b="0" lang="en-US" sz="2600" spc="-1" strike="noStrike">
              <a:latin typeface="Arial"/>
            </a:endParaRPr>
          </a:p>
          <a:p>
            <a:pPr lvl="1" marL="864000" indent="-323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US" sz="2600" spc="-1" strike="noStrike">
                <a:solidFill>
                  <a:srgbClr val="000000"/>
                </a:solidFill>
                <a:latin typeface="Calibri"/>
                <a:ea typeface="Calibri"/>
              </a:rPr>
              <a:t>Run on HPC Cluster currently only to DESY users </a:t>
            </a:r>
            <a:endParaRPr b="0" lang="en-US" sz="2600" spc="-1" strike="noStrike">
              <a:latin typeface="Arial"/>
            </a:endParaRPr>
          </a:p>
          <a:p>
            <a:pPr marL="457200" indent="-34236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600" spc="-1" strike="noStrike">
                <a:solidFill>
                  <a:srgbClr val="000000"/>
                </a:solidFill>
                <a:latin typeface="Calibri"/>
                <a:ea typeface="Calibri"/>
              </a:rPr>
              <a:t>Serve links to pull git repositories to Jupyter</a:t>
            </a:r>
            <a:endParaRPr b="0" lang="en-US" sz="2600" spc="-1" strike="noStrike">
              <a:latin typeface="Arial"/>
            </a:endParaRPr>
          </a:p>
          <a:p>
            <a:pPr marL="457200" indent="-34236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600" spc="-1" strike="noStrike">
                <a:solidFill>
                  <a:srgbClr val="000000"/>
                </a:solidFill>
                <a:latin typeface="Calibri"/>
                <a:ea typeface="Calibri"/>
              </a:rPr>
              <a:t>Single Sign On (OIDC) with portal and Jupyter Hub</a:t>
            </a:r>
            <a:endParaRPr b="0" lang="en-US" sz="2600" spc="-1" strike="noStrike">
              <a:latin typeface="Arial"/>
            </a:endParaRPr>
          </a:p>
          <a:p>
            <a:pPr marL="457200" indent="-34236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600" spc="-1" strike="noStrike">
                <a:solidFill>
                  <a:srgbClr val="000000"/>
                </a:solidFill>
                <a:latin typeface="Calibri"/>
                <a:ea typeface="Calibri"/>
              </a:rPr>
              <a:t>uid/gid mapping to local accounts (on Keycloak)</a:t>
            </a:r>
            <a:endParaRPr b="0" lang="en-US" sz="2600" spc="-1" strike="noStrike">
              <a:latin typeface="Arial"/>
            </a:endParaRPr>
          </a:p>
          <a:p>
            <a:pPr lvl="1" marL="864000" indent="-323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US" sz="2600" spc="-1" strike="noStrike">
                <a:solidFill>
                  <a:srgbClr val="000000"/>
                </a:solidFill>
                <a:latin typeface="Calibri"/>
                <a:ea typeface="Calibri"/>
              </a:rPr>
              <a:t>Group based access managable on federated AAI</a:t>
            </a:r>
            <a:endParaRPr b="0" lang="en-US" sz="2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34"/>
              </a:spcBef>
            </a:pPr>
            <a:endParaRPr b="0" lang="en-US" sz="2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b="0" lang="en-US" sz="2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34"/>
              </a:spcBef>
            </a:pPr>
            <a:endParaRPr b="0" lang="en-US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600" spc="-1" strike="noStrike"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201b50"/>
                </a:solidFill>
                <a:latin typeface="Calibri"/>
                <a:ea typeface="Calibri"/>
              </a:rPr>
              <a:t>PaNOSC Portal →  SLURM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09" name="CustomShape 2"/>
          <p:cNvSpPr/>
          <p:nvPr/>
        </p:nvSpPr>
        <p:spPr>
          <a:xfrm>
            <a:off x="527760" y="1501560"/>
            <a:ext cx="11176200" cy="435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457200" indent="-3423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000000"/>
                </a:solidFill>
                <a:latin typeface="Calibri"/>
                <a:ea typeface="Calibri"/>
              </a:rPr>
              <a:t>Co-exist and integrate Kubernetes with SLURM resources </a:t>
            </a:r>
            <a:endParaRPr b="0" lang="en-US" sz="2200" spc="-1" strike="noStrike">
              <a:latin typeface="Arial"/>
            </a:endParaRPr>
          </a:p>
          <a:p>
            <a:pPr lvl="1" marL="864000" indent="-323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US" sz="2200" spc="-1" strike="noStrike">
                <a:solidFill>
                  <a:srgbClr val="000000"/>
                </a:solidFill>
                <a:latin typeface="Calibri"/>
                <a:ea typeface="Calibri"/>
              </a:rPr>
              <a:t>Mixed k8s cluster with Docker and Singularity CRI </a:t>
            </a:r>
            <a:endParaRPr b="0" lang="en-US" sz="2200" spc="-1" strike="noStrike">
              <a:latin typeface="Arial"/>
            </a:endParaRPr>
          </a:p>
          <a:p>
            <a:pPr lvl="2" marL="1296000" indent="-28764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solidFill>
                  <a:srgbClr val="000000"/>
                </a:solidFill>
                <a:latin typeface="Calibri"/>
                <a:ea typeface="Calibri"/>
              </a:rPr>
              <a:t>github.com/sylabs/singularity-cri</a:t>
            </a:r>
            <a:endParaRPr b="0" lang="en-US" sz="1600" spc="-1" strike="noStrike">
              <a:latin typeface="Arial"/>
            </a:endParaRPr>
          </a:p>
          <a:p>
            <a:pPr lvl="1" marL="864000" indent="-323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US" sz="2200" spc="-1" strike="noStrike">
                <a:solidFill>
                  <a:srgbClr val="000000"/>
                </a:solidFill>
                <a:latin typeface="Calibri"/>
                <a:ea typeface="Calibri"/>
              </a:rPr>
              <a:t>Slurmjob as k8s API Resource</a:t>
            </a:r>
            <a:endParaRPr b="0" lang="en-US" sz="2200" spc="-1" strike="noStrike">
              <a:latin typeface="Arial"/>
            </a:endParaRPr>
          </a:p>
          <a:p>
            <a:pPr lvl="2" marL="1296000" indent="-28764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solidFill>
                  <a:srgbClr val="000000"/>
                </a:solidFill>
                <a:latin typeface="Calibri"/>
                <a:ea typeface="Calibri"/>
              </a:rPr>
              <a:t>github.com/sylabs/wlm-operator</a:t>
            </a:r>
            <a:endParaRPr b="0" lang="en-US" sz="1600" spc="-1" strike="noStrike">
              <a:latin typeface="Arial"/>
            </a:endParaRPr>
          </a:p>
          <a:p>
            <a:pPr lvl="2" marL="1296000" indent="-28764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Calibri"/>
                <a:ea typeface="Calibri"/>
              </a:rPr>
              <a:t>K8s understands what Slurm resources (partitions) exist</a:t>
            </a:r>
            <a:endParaRPr b="0" lang="en-US" sz="2200" spc="-1" strike="noStrike">
              <a:latin typeface="Arial"/>
            </a:endParaRPr>
          </a:p>
          <a:p>
            <a:pPr lvl="2" marL="1296000" indent="-28764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Calibri"/>
                <a:ea typeface="Calibri"/>
              </a:rPr>
              <a:t>K8s interacts with Slurm</a:t>
            </a:r>
            <a:endParaRPr b="0" lang="en-US" sz="2200" spc="-1" strike="noStrike">
              <a:latin typeface="Arial"/>
            </a:endParaRPr>
          </a:p>
          <a:p>
            <a:pPr marL="457200" indent="-34236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000000"/>
                </a:solidFill>
                <a:latin typeface="Calibri"/>
                <a:ea typeface="Calibri"/>
              </a:rPr>
              <a:t>Upcoming: Slurm REST API to submit jobs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34"/>
              </a:spcBef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200" spc="-1" strike="noStrike"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201b50"/>
                </a:solidFill>
                <a:latin typeface="Calibri"/>
                <a:ea typeface="Calibri"/>
              </a:rPr>
              <a:t>PaNOSC Portal →  Openstack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11" name="CustomShape 2"/>
          <p:cNvSpPr/>
          <p:nvPr/>
        </p:nvSpPr>
        <p:spPr>
          <a:xfrm>
            <a:off x="527760" y="1501560"/>
            <a:ext cx="11176200" cy="435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457200" indent="-3423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000000"/>
                </a:solidFill>
                <a:latin typeface="Calibri"/>
                <a:ea typeface="Calibri"/>
              </a:rPr>
              <a:t>Openstack serves Kubernetes nodes</a:t>
            </a:r>
            <a:endParaRPr b="0" lang="en-US" sz="2200" spc="-1" strike="noStrike">
              <a:latin typeface="Arial"/>
            </a:endParaRPr>
          </a:p>
          <a:p>
            <a:pPr lvl="1" marL="864000" indent="-323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US" sz="2200" spc="-1" strike="noStrike">
                <a:solidFill>
                  <a:srgbClr val="000000"/>
                </a:solidFill>
                <a:latin typeface="Calibri"/>
                <a:ea typeface="Calibri"/>
              </a:rPr>
              <a:t>Accessible as testbed via EGI FedCloud for PaNOSC</a:t>
            </a:r>
            <a:endParaRPr b="0" lang="en-US" sz="2200" spc="-1" strike="noStrike">
              <a:latin typeface="Arial"/>
            </a:endParaRPr>
          </a:p>
          <a:p>
            <a:pPr lvl="1" marL="864000" indent="-323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US" sz="2200" spc="-1" strike="noStrike">
                <a:solidFill>
                  <a:srgbClr val="000000"/>
                </a:solidFill>
                <a:latin typeface="Calibri"/>
                <a:ea typeface="Calibri"/>
              </a:rPr>
              <a:t>Images for VMs synced for vo.panosc.eu on EGI FedCloud Sites </a:t>
            </a:r>
            <a:endParaRPr b="0" lang="en-US" sz="2200" spc="-1" strike="noStrike">
              <a:latin typeface="Arial"/>
            </a:endParaRPr>
          </a:p>
          <a:p>
            <a:pPr marL="457200" indent="-34236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000000"/>
                </a:solidFill>
                <a:latin typeface="Calibri"/>
                <a:ea typeface="Calibri"/>
              </a:rPr>
              <a:t>As for Jupyter, Kubernetes, Rancher: </a:t>
            </a:r>
            <a:endParaRPr b="0" lang="en-US" sz="2200" spc="-1" strike="noStrike">
              <a:latin typeface="Arial"/>
            </a:endParaRPr>
          </a:p>
          <a:p>
            <a:pPr lvl="1" marL="864000" indent="-323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US" sz="2200" spc="-1" strike="noStrike">
                <a:solidFill>
                  <a:srgbClr val="000000"/>
                </a:solidFill>
                <a:latin typeface="Calibri"/>
                <a:ea typeface="Calibri"/>
              </a:rPr>
              <a:t>Prefer to link and access Dashboard and API from portal </a:t>
            </a:r>
            <a:endParaRPr b="0" lang="en-US" sz="2200" spc="-1" strike="noStrike">
              <a:latin typeface="Arial"/>
            </a:endParaRPr>
          </a:p>
          <a:p>
            <a:pPr lvl="1" marL="864000" indent="-323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US" sz="2200" spc="-1" strike="noStrike">
                <a:solidFill>
                  <a:srgbClr val="000000"/>
                </a:solidFill>
                <a:latin typeface="Calibri"/>
                <a:ea typeface="Calibri"/>
              </a:rPr>
              <a:t>Easy cases (start,stop Vms) implementable in portal API</a:t>
            </a:r>
            <a:endParaRPr b="0" lang="en-US" sz="2200" spc="-1" strike="noStrike">
              <a:latin typeface="Arial"/>
            </a:endParaRPr>
          </a:p>
          <a:p>
            <a:pPr lvl="1" marL="864000" indent="-323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US" sz="2200" spc="-1" strike="noStrike">
                <a:solidFill>
                  <a:srgbClr val="000000"/>
                </a:solidFill>
                <a:latin typeface="Calibri"/>
                <a:ea typeface="Calibri"/>
              </a:rPr>
              <a:t>But more complex demands likely to emerge from use cases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34"/>
              </a:spcBef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200" spc="-1" strike="noStrike"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6" descr=""/>
          <p:cNvPicPr/>
          <p:nvPr/>
        </p:nvPicPr>
        <p:blipFill>
          <a:blip r:embed="rId1"/>
          <a:stretch/>
        </p:blipFill>
        <p:spPr>
          <a:xfrm>
            <a:off x="1393200" y="1625400"/>
            <a:ext cx="9404640" cy="36061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564</TotalTime>
  <Application>LibreOffice/6.0.7.3$Linux_X86_64 LibreOffice_project/00m0$Build-3</Application>
  <Words>204</Words>
  <Paragraphs>36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2019-08-21T08:55:54Z</dcterms:created>
  <dc:creator>François Cesmat</dc:creator>
  <dc:description/>
  <dc:language>en-US</dc:language>
  <cp:lastModifiedBy/>
  <dcterms:modified xsi:type="dcterms:W3CDTF">2020-10-26T13:02:58Z</dcterms:modified>
  <cp:revision>23</cp:revision>
  <dc:subject/>
  <dc:title>Relevance and Benefits for PaN Community FAIR for facilities Daniel Salvat (ALBA Synchrotron)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ntentTypeId">
    <vt:lpwstr>0x010100408F811AA5794A4A9079BE885B6AD26C</vt:lpwstr>
  </property>
  <property fmtid="{D5CDD505-2E9C-101B-9397-08002B2CF9AE}" pid="4" name="Document Type">
    <vt:lpwstr>10;#Templates|5f7e658d-fe19-4397-95fe-3af83a6aa354;#16;#WP6|9d421dc2-85d2-43d8-945e-eed75d234fa7</vt:lpwstr>
  </property>
  <property fmtid="{D5CDD505-2E9C-101B-9397-08002B2CF9AE}" pid="5" name="HiddenSlides">
    <vt:i4>0</vt:i4>
  </property>
  <property fmtid="{D5CDD505-2E9C-101B-9397-08002B2CF9AE}" pid="6" name="HyperlinksChanged">
    <vt:bool>0</vt:bool>
  </property>
  <property fmtid="{D5CDD505-2E9C-101B-9397-08002B2CF9AE}" pid="7" name="LinksUpToDate">
    <vt:bool>0</vt:bool>
  </property>
  <property fmtid="{D5CDD505-2E9C-101B-9397-08002B2CF9AE}" pid="8" name="MMClips">
    <vt:i4>0</vt:i4>
  </property>
  <property fmtid="{D5CDD505-2E9C-101B-9397-08002B2CF9AE}" pid="9" name="Notes">
    <vt:i4>2</vt:i4>
  </property>
  <property fmtid="{D5CDD505-2E9C-101B-9397-08002B2CF9AE}" pid="10" name="PresentationFormat">
    <vt:lpwstr>Custom</vt:lpwstr>
  </property>
  <property fmtid="{D5CDD505-2E9C-101B-9397-08002B2CF9AE}" pid="11" name="ScaleCrop">
    <vt:bool>0</vt:bool>
  </property>
  <property fmtid="{D5CDD505-2E9C-101B-9397-08002B2CF9AE}" pid="12" name="ShareDoc">
    <vt:bool>0</vt:bool>
  </property>
  <property fmtid="{D5CDD505-2E9C-101B-9397-08002B2CF9AE}" pid="13" name="Slides">
    <vt:i4>8</vt:i4>
  </property>
</Properties>
</file>