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5" r:id="rId3"/>
    <p:sldId id="290" r:id="rId4"/>
    <p:sldId id="274" r:id="rId5"/>
    <p:sldId id="269" r:id="rId6"/>
    <p:sldId id="270" r:id="rId7"/>
    <p:sldId id="291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Mittone" initials="AM" lastIdx="3" clrIdx="0">
    <p:extLst>
      <p:ext uri="{19B8F6BF-5375-455C-9EA6-DF929625EA0E}">
        <p15:presenceInfo xmlns:p15="http://schemas.microsoft.com/office/powerpoint/2012/main" userId="Alberto Mitt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3256" autoAdjust="0"/>
  </p:normalViewPr>
  <p:slideViewPr>
    <p:cSldViewPr snapToGrid="0">
      <p:cViewPr varScale="1">
        <p:scale>
          <a:sx n="107" d="100"/>
          <a:sy n="107" d="100"/>
        </p:scale>
        <p:origin x="16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24/02/2020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levator" TargetMode="External"/><Relationship Id="rId13" Type="http://schemas.openxmlformats.org/officeDocument/2006/relationships/hyperlink" Target="https://en.wikipedia.org/wiki/Synthetic_fibers" TargetMode="External"/><Relationship Id="rId3" Type="http://schemas.openxmlformats.org/officeDocument/2006/relationships/hyperlink" Target="https://en.wikipedia.org/wiki/Seal_(mechanical)" TargetMode="External"/><Relationship Id="rId7" Type="http://schemas.openxmlformats.org/officeDocument/2006/relationships/hyperlink" Target="https://en.wikipedia.org/wiki/Shopping_cart" TargetMode="External"/><Relationship Id="rId12" Type="http://schemas.openxmlformats.org/officeDocument/2006/relationships/hyperlink" Target="https://en.wikipedia.org/wiki/Adhesive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s://en.wikipedia.org/wiki/Polyurethane#cite_note-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Escalator" TargetMode="External"/><Relationship Id="rId11" Type="http://schemas.openxmlformats.org/officeDocument/2006/relationships/hyperlink" Target="https://en.wikipedia.org/wiki/Potting_(electronics)" TargetMode="External"/><Relationship Id="rId5" Type="http://schemas.openxmlformats.org/officeDocument/2006/relationships/hyperlink" Target="https://en.wikipedia.org/wiki/Steel_roller_coaster" TargetMode="External"/><Relationship Id="rId15" Type="http://schemas.openxmlformats.org/officeDocument/2006/relationships/hyperlink" Target="https://en.wikipedia.org/wiki/Carpet" TargetMode="External"/><Relationship Id="rId10" Type="http://schemas.openxmlformats.org/officeDocument/2006/relationships/hyperlink" Target="https://en.wikipedia.org/wiki/Bushing_(isolator)" TargetMode="External"/><Relationship Id="rId4" Type="http://schemas.openxmlformats.org/officeDocument/2006/relationships/hyperlink" Target="https://en.wikipedia.org/wiki/Gasket" TargetMode="External"/><Relationship Id="rId9" Type="http://schemas.openxmlformats.org/officeDocument/2006/relationships/hyperlink" Target="https://en.wikipedia.org/wiki/Skateboard#Wheels" TargetMode="External"/><Relationship Id="rId14" Type="http://schemas.openxmlformats.org/officeDocument/2006/relationships/hyperlink" Target="https://en.wikipedia.org/wiki/Spandex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nucleation and growth of pores in PU foams have been visualized and quantified for the first time in 4D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in-situ tomographic microscopy. Acquiring sequences of 3D images in 156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each, we describe homogeneous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heterogeneous nucleation and subsequent bubble growth dynamics for materials with and without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nucleating nanoparticles. Exploiting the time resolved tomographic sequences we obtained the bubble nucleation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rate, bubble density and size evolution, based on which the diffusion coefficient of gas molecules in polymer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calculated, evidencing the reduction of diffusivity provoked by the inclusion of nanoparticles. We found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nucleation and growth are in a large extend decoupled in time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Polyurethanes are used in the manufacture of high-resilience foam seating, rigid foam insulation panels, microcellular foam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eal (mechanical)"/>
              </a:rPr>
              <a:t>seals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asket"/>
              </a:rPr>
              <a:t>gaskets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durable elastomeric wheels and tires (such as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teel roller coaster"/>
              </a:rPr>
              <a:t>roller coaster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Escalator"/>
              </a:rPr>
              <a:t>escalator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hopping cart"/>
              </a:rPr>
              <a:t>shopping cart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Elevator"/>
              </a:rPr>
              <a:t>elevator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Skateboard"/>
              </a:rPr>
              <a:t>skateboard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wheels), automotive suspension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ushing (isolator)"/>
              </a:rPr>
              <a:t>bushings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Potting (electronics)"/>
              </a:rPr>
              <a:t>electrical potting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compounds, high-performance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Adhesive"/>
              </a:rPr>
              <a:t>adhesives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surface coatings and sealants,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Synthetic fibers"/>
              </a:rPr>
              <a:t>synthetic fibers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(e.g.,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Spandex"/>
              </a:rPr>
              <a:t>Spandex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Carpet"/>
              </a:rPr>
              <a:t>carpet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underlay, hard-plastic parts (e.g., for electronic instruments), condoms,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[1]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hoses.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latin typeface="AdvOT596495f2"/>
              </a:rPr>
              <a:t>Bi-component PU: isocyanate (</a:t>
            </a:r>
            <a:r>
              <a:rPr lang="en-US" dirty="0" err="1" smtClean="0">
                <a:latin typeface="AdvOT596495f2"/>
              </a:rPr>
              <a:t>IsoPMDI</a:t>
            </a:r>
            <a:r>
              <a:rPr lang="en-US" dirty="0" smtClean="0">
                <a:latin typeface="AdvOT596495f2"/>
              </a:rPr>
              <a:t> 92140) + polyol blend (</a:t>
            </a:r>
            <a:r>
              <a:rPr lang="en-US" dirty="0" err="1" smtClean="0">
                <a:latin typeface="AdvOT596495f2"/>
              </a:rPr>
              <a:t>Elastopor</a:t>
            </a:r>
            <a:r>
              <a:rPr lang="en-US" dirty="0" smtClean="0">
                <a:latin typeface="AdvOT596495f2"/>
              </a:rPr>
              <a:t> H 1501/1) promotes simultaneous blowing and</a:t>
            </a:r>
          </a:p>
          <a:p>
            <a:r>
              <a:rPr lang="en-US" dirty="0" smtClean="0">
                <a:latin typeface="AdvOT596495f2"/>
              </a:rPr>
              <a:t>gelling reactions that results into a solid cellular polymer after few</a:t>
            </a:r>
          </a:p>
          <a:p>
            <a:r>
              <a:rPr lang="en-US" dirty="0" smtClean="0">
                <a:latin typeface="AdvOT596495f2"/>
              </a:rPr>
              <a:t>minutes (gel time 145 ± 18 s)</a:t>
            </a:r>
          </a:p>
          <a:p>
            <a:endParaRPr lang="en-US" dirty="0" smtClean="0">
              <a:latin typeface="AdvOT596495f2"/>
            </a:endParaRPr>
          </a:p>
          <a:p>
            <a:endParaRPr lang="en-US" dirty="0" smtClean="0">
              <a:latin typeface="AdvOT596495f2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sense, this work has demonstrated that nucleation and growth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almost uncoupled mechanisms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 to 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knowledge, this is the first work quantifying in situ and in three dimensions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polymeric foams.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05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956" cy="68580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871970"/>
            <a:ext cx="5535386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2301900"/>
            <a:ext cx="5535386" cy="470669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 smtClean="0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4630987"/>
            <a:ext cx="5535386" cy="470669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smtClean="0"/>
              <a:t>20/05/2015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24/02/2020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7894" y="285069"/>
            <a:ext cx="1457325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2126796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24/02/2020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9247"/>
            <a:ext cx="6400800" cy="232229"/>
          </a:xfrm>
        </p:spPr>
        <p:txBody>
          <a:bodyPr/>
          <a:lstStyle/>
          <a:p>
            <a:fld id="{F2651C96-19B1-40F4-9850-7FBA07D31737}" type="datetime1">
              <a:rPr lang="es-ES" smtClean="0"/>
              <a:t>24/02/2020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176963"/>
            <a:ext cx="6400800" cy="30049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069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0350"/>
            <a:ext cx="7886700" cy="32893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24/02/2020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364"/>
            <a:ext cx="3886200" cy="45685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364"/>
            <a:ext cx="3886200" cy="4568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24/02/2020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0854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24/02/2020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24/02/2020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24/02/2020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24/02/2020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24/02/2020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6"/>
            <a:ext cx="914095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7348"/>
            <a:ext cx="707027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7543"/>
            <a:ext cx="7886700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9247"/>
            <a:ext cx="2057400" cy="232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24/02/2020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176963"/>
            <a:ext cx="3086100" cy="300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5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648924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618488" y="2386957"/>
            <a:ext cx="6518137" cy="1659616"/>
          </a:xfrm>
        </p:spPr>
        <p:txBody>
          <a:bodyPr/>
          <a:lstStyle/>
          <a:p>
            <a:pPr algn="ctr"/>
            <a:r>
              <a:rPr lang="en-US" b="1" dirty="0"/>
              <a:t>Hard X-ray synchrotron radiation Computed tomography in material science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121394" y="6191250"/>
            <a:ext cx="3705098" cy="572196"/>
          </a:xfrm>
        </p:spPr>
        <p:txBody>
          <a:bodyPr>
            <a:normAutofit fontScale="77500" lnSpcReduction="20000"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Alberto </a:t>
            </a:r>
            <a:r>
              <a:rPr lang="es-ES" sz="2400" b="1" dirty="0" smtClean="0">
                <a:solidFill>
                  <a:schemeClr val="bg1"/>
                </a:solidFill>
              </a:rPr>
              <a:t>Mittone</a:t>
            </a:r>
          </a:p>
          <a:p>
            <a:r>
              <a:rPr lang="es-ES" sz="1800" b="1" dirty="0" err="1" smtClean="0">
                <a:solidFill>
                  <a:schemeClr val="bg2">
                    <a:lumMod val="75000"/>
                  </a:schemeClr>
                </a:solidFill>
              </a:rPr>
              <a:t>FaXToR</a:t>
            </a:r>
            <a:r>
              <a:rPr lang="es-ES" sz="1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800" b="1" dirty="0" err="1" smtClean="0">
                <a:solidFill>
                  <a:schemeClr val="bg2">
                    <a:lumMod val="75000"/>
                  </a:schemeClr>
                </a:solidFill>
              </a:rPr>
              <a:t>Beamline</a:t>
            </a:r>
            <a:r>
              <a:rPr lang="es-ES" sz="1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800" b="1" dirty="0" err="1" smtClean="0">
                <a:solidFill>
                  <a:schemeClr val="bg2">
                    <a:lumMod val="75000"/>
                  </a:schemeClr>
                </a:solidFill>
              </a:rPr>
              <a:t>responsible</a:t>
            </a:r>
            <a:endParaRPr lang="es-ES" sz="18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5" y="5924064"/>
            <a:ext cx="2194560" cy="448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5" y="6380433"/>
            <a:ext cx="2194560" cy="384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5156" y="53097"/>
            <a:ext cx="6094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23E4F"/>
                </a:solidFill>
                <a:latin typeface="Arial Black" charset="0"/>
              </a:rPr>
              <a:t>ALBA-ICMAB </a:t>
            </a:r>
            <a:r>
              <a:rPr lang="en-US" sz="2400" b="1" dirty="0" smtClean="0">
                <a:solidFill>
                  <a:srgbClr val="323E4F"/>
                </a:solidFill>
                <a:latin typeface="Arial Black" charset="0"/>
              </a:rPr>
              <a:t>workshop 24/02/2020</a:t>
            </a:r>
            <a:endParaRPr lang="en-US" sz="2400" b="1" dirty="0">
              <a:solidFill>
                <a:srgbClr val="323E4F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70547" y="-7135"/>
            <a:ext cx="6728374" cy="1325563"/>
          </a:xfrm>
        </p:spPr>
        <p:txBody>
          <a:bodyPr/>
          <a:lstStyle/>
          <a:p>
            <a:pPr algn="ctr"/>
            <a:r>
              <a:rPr lang="en-US" dirty="0" smtClean="0"/>
              <a:t> Synchrotron radiation for </a:t>
            </a:r>
            <a:r>
              <a:rPr lang="en-US" u="sng" dirty="0" smtClean="0"/>
              <a:t>imaging</a:t>
            </a:r>
            <a:endParaRPr lang="en-US" u="sng" dirty="0"/>
          </a:p>
        </p:txBody>
      </p:sp>
      <p:grpSp>
        <p:nvGrpSpPr>
          <p:cNvPr id="24" name="Group 16"/>
          <p:cNvGrpSpPr/>
          <p:nvPr/>
        </p:nvGrpSpPr>
        <p:grpSpPr>
          <a:xfrm>
            <a:off x="86298" y="256027"/>
            <a:ext cx="2901000" cy="3241270"/>
            <a:chOff x="184233" y="1362973"/>
            <a:chExt cx="3162816" cy="4684144"/>
          </a:xfrm>
          <a:solidFill>
            <a:schemeClr val="bg1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241539" y="1362973"/>
              <a:ext cx="3105510" cy="468414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5" name="Picture 1" descr="C:\Users\bravin\Desktop\spectra-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233" y="1380225"/>
              <a:ext cx="3030367" cy="4644036"/>
            </a:xfrm>
            <a:prstGeom prst="rect">
              <a:avLst/>
            </a:prstGeom>
            <a:grpFill/>
          </p:spPr>
        </p:pic>
      </p:grpSp>
      <p:sp>
        <p:nvSpPr>
          <p:cNvPr id="36" name="TextBox 35"/>
          <p:cNvSpPr txBox="1"/>
          <p:nvPr/>
        </p:nvSpPr>
        <p:spPr>
          <a:xfrm>
            <a:off x="3018638" y="560146"/>
            <a:ext cx="5692225" cy="227754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rgbClr val="C00000"/>
                </a:solidFill>
              </a:rPr>
              <a:t>Why is SR interesting for imaging?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l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 Several orders of magnitude more intense than conventional X-ray generators</a:t>
            </a:r>
          </a:p>
          <a:p>
            <a:pPr algn="l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 Tunable monochromatic energy</a:t>
            </a:r>
          </a:p>
          <a:p>
            <a:pPr algn="l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 Parallel beam</a:t>
            </a:r>
          </a:p>
          <a:p>
            <a:pPr algn="l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 Apply techniques of “Phase-Contrast”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70547" y="-7135"/>
            <a:ext cx="6728374" cy="1325563"/>
          </a:xfrm>
        </p:spPr>
        <p:txBody>
          <a:bodyPr/>
          <a:lstStyle/>
          <a:p>
            <a:pPr algn="ctr"/>
            <a:r>
              <a:rPr lang="en-US" dirty="0" smtClean="0"/>
              <a:t> Synchrotron radiation for </a:t>
            </a:r>
            <a:r>
              <a:rPr lang="en-US" u="sng" dirty="0" smtClean="0"/>
              <a:t>imaging</a:t>
            </a:r>
            <a:endParaRPr lang="en-US" u="sng" dirty="0"/>
          </a:p>
        </p:txBody>
      </p:sp>
      <p:grpSp>
        <p:nvGrpSpPr>
          <p:cNvPr id="24" name="Group 16"/>
          <p:cNvGrpSpPr/>
          <p:nvPr/>
        </p:nvGrpSpPr>
        <p:grpSpPr>
          <a:xfrm>
            <a:off x="86298" y="256027"/>
            <a:ext cx="2901000" cy="3241270"/>
            <a:chOff x="184233" y="1362973"/>
            <a:chExt cx="3162816" cy="4684144"/>
          </a:xfrm>
          <a:solidFill>
            <a:schemeClr val="bg1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241539" y="1362973"/>
              <a:ext cx="3105510" cy="468414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5" name="Picture 1" descr="C:\Users\bravin\Desktop\spectra-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233" y="1380225"/>
              <a:ext cx="3030367" cy="4644036"/>
            </a:xfrm>
            <a:prstGeom prst="rect">
              <a:avLst/>
            </a:prstGeom>
            <a:grpFill/>
          </p:spPr>
        </p:pic>
      </p:grpSp>
      <p:sp>
        <p:nvSpPr>
          <p:cNvPr id="36" name="TextBox 35"/>
          <p:cNvSpPr txBox="1"/>
          <p:nvPr/>
        </p:nvSpPr>
        <p:spPr>
          <a:xfrm>
            <a:off x="3018638" y="560146"/>
            <a:ext cx="5692225" cy="227754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rgbClr val="C00000"/>
                </a:solidFill>
              </a:rPr>
              <a:t>Why is SR interesting for imaging?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l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 Several orders of magnitude more intense than conventional X-ray generators</a:t>
            </a:r>
          </a:p>
          <a:p>
            <a:pPr algn="l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 Tunable monochromatic energy</a:t>
            </a:r>
          </a:p>
          <a:p>
            <a:pPr algn="l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 Parallel beam</a:t>
            </a:r>
          </a:p>
          <a:p>
            <a:pPr algn="l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 Apply techniques of “Phase-Contrast”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2905" y="2905952"/>
            <a:ext cx="7740316" cy="393806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" descr="0_photo_radio_0000"/>
          <p:cNvPicPr>
            <a:picLocks noChangeAspect="1" noChangeArrowheads="1"/>
          </p:cNvPicPr>
          <p:nvPr/>
        </p:nvPicPr>
        <p:blipFill rotWithShape="1">
          <a:blip r:embed="rId3" cstate="print"/>
          <a:srcRect t="8873"/>
          <a:stretch/>
        </p:blipFill>
        <p:spPr bwMode="auto">
          <a:xfrm>
            <a:off x="3179486" y="3399062"/>
            <a:ext cx="2501833" cy="1709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" name="Picture 2" descr="contraste de ph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2438" y="4865276"/>
            <a:ext cx="2604588" cy="1953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Rectangle 51"/>
          <p:cNvSpPr/>
          <p:nvPr/>
        </p:nvSpPr>
        <p:spPr>
          <a:xfrm>
            <a:off x="5968003" y="6455486"/>
            <a:ext cx="2129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X-ray phase </a:t>
            </a:r>
            <a:r>
              <a:rPr lang="en-US" b="1" dirty="0" smtClean="0">
                <a:solidFill>
                  <a:srgbClr val="FFFF00"/>
                </a:solidFill>
              </a:rPr>
              <a:t>contrast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3" name="Picture 2" descr="absorp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45" y="4895912"/>
            <a:ext cx="2557833" cy="191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05169" y="3831250"/>
                <a:ext cx="1861598" cy="5418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0" tIns="0" rIns="0" bIns="0" rtlCol="0" anchor="t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69" y="3831250"/>
                <a:ext cx="1861598" cy="541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28470" y="3067397"/>
            <a:ext cx="2008650" cy="5238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“Conventional imaging”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72938" y="4289246"/>
            <a:ext cx="1606011" cy="5577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Propagation-based imaging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4038" y="3064824"/>
            <a:ext cx="1655890" cy="5899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Refraction 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“phase-shift”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7469" y="3610329"/>
            <a:ext cx="2574525" cy="678917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742484" y="6483436"/>
            <a:ext cx="206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Absorption Imaging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52" y="6491185"/>
            <a:ext cx="1749388" cy="30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73" y="6107839"/>
            <a:ext cx="1757277" cy="36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4440234" y="3868387"/>
            <a:ext cx="4647515" cy="24000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989"/>
            <a:ext cx="9144000" cy="281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348"/>
            <a:ext cx="7707482" cy="1325563"/>
          </a:xfrm>
        </p:spPr>
        <p:txBody>
          <a:bodyPr/>
          <a:lstStyle/>
          <a:p>
            <a:r>
              <a:rPr lang="en-US" dirty="0" err="1" smtClean="0"/>
              <a:t>FaXToR</a:t>
            </a:r>
            <a:r>
              <a:rPr lang="en-US" dirty="0" smtClean="0"/>
              <a:t>: </a:t>
            </a:r>
            <a:r>
              <a:rPr lang="en-US" u="sng" dirty="0" smtClean="0"/>
              <a:t>Fa</a:t>
            </a:r>
            <a:r>
              <a:rPr lang="en-US" dirty="0" smtClean="0"/>
              <a:t>st </a:t>
            </a:r>
            <a:r>
              <a:rPr lang="en-US" u="sng" dirty="0" smtClean="0"/>
              <a:t>X</a:t>
            </a:r>
            <a:r>
              <a:rPr lang="en-US" dirty="0" smtClean="0"/>
              <a:t>-ray </a:t>
            </a:r>
            <a:r>
              <a:rPr lang="en-US" u="sng" dirty="0" smtClean="0"/>
              <a:t>To</a:t>
            </a:r>
            <a:r>
              <a:rPr lang="en-US" dirty="0" smtClean="0"/>
              <a:t>mography &amp; </a:t>
            </a:r>
            <a:r>
              <a:rPr lang="en-US" u="sng" dirty="0" smtClean="0"/>
              <a:t>R</a:t>
            </a:r>
            <a:r>
              <a:rPr lang="en-US" dirty="0" smtClean="0"/>
              <a:t>adiography Beamline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6" y="1969169"/>
            <a:ext cx="1371600" cy="1371600"/>
          </a:xfrm>
          <a:prstGeom prst="ellipse">
            <a:avLst/>
          </a:prstGeom>
          <a:noFill/>
          <a:ln w="63500" cap="rnd">
            <a:noFill/>
          </a:ln>
          <a:effectLst>
            <a:glow>
              <a:schemeClr val="accent1"/>
            </a:glow>
            <a:outerShdw blurRad="381000" dist="292100" dir="5400000" sx="1000" sy="1000" rotWithShape="0">
              <a:srgbClr val="000000">
                <a:alpha val="22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harsh" dir="t"/>
          </a:scene3d>
          <a:sp3d contourW="7620" prstMaterial="plastic">
            <a:contourClr>
              <a:schemeClr val="bg1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54599" y="463010"/>
            <a:ext cx="7443969" cy="5065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design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669" y="2338041"/>
            <a:ext cx="2257425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Absorption-based Imaging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3312" y="3701842"/>
            <a:ext cx="3551915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Phase-contrast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imaging (propagation-based imaging)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04689" y="2874983"/>
            <a:ext cx="2625269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Radiography and 3D &amp; 4D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µTomography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91901" y="1911417"/>
            <a:ext cx="209575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sample environment</a:t>
            </a:r>
          </a:p>
        </p:txBody>
      </p:sp>
      <p:cxnSp>
        <p:nvCxnSpPr>
          <p:cNvPr id="18" name="Straight Arrow Connector 17"/>
          <p:cNvCxnSpPr>
            <a:stCxn id="3" idx="2"/>
            <a:endCxn id="7" idx="3"/>
          </p:cNvCxnSpPr>
          <p:nvPr/>
        </p:nvCxnSpPr>
        <p:spPr>
          <a:xfrm flipH="1">
            <a:off x="2406094" y="2654969"/>
            <a:ext cx="1261032" cy="623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6"/>
            <a:endCxn id="16" idx="1"/>
          </p:cNvCxnSpPr>
          <p:nvPr/>
        </p:nvCxnSpPr>
        <p:spPr>
          <a:xfrm flipV="1">
            <a:off x="5038726" y="2234583"/>
            <a:ext cx="1853175" cy="4203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" idx="5"/>
            <a:endCxn id="15" idx="1"/>
          </p:cNvCxnSpPr>
          <p:nvPr/>
        </p:nvCxnSpPr>
        <p:spPr>
          <a:xfrm>
            <a:off x="4837860" y="3139903"/>
            <a:ext cx="1566829" cy="5824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3"/>
            <a:endCxn id="11" idx="0"/>
          </p:cNvCxnSpPr>
          <p:nvPr/>
        </p:nvCxnSpPr>
        <p:spPr>
          <a:xfrm flipH="1">
            <a:off x="1929270" y="3139903"/>
            <a:ext cx="1938722" cy="56193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04986" y="906380"/>
            <a:ext cx="2424972" cy="8262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starts of user operation: end of 2023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7675" y="5410200"/>
            <a:ext cx="7829550" cy="13112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122" y="4433252"/>
            <a:ext cx="1512752" cy="12702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4300" y="4509906"/>
            <a:ext cx="3312707" cy="2801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and samples: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range: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8-30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phase-contrast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8-70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absorption imaging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 pixel size (0.5 – 5 µm)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size, sub- mm to few cm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5666" y="5748039"/>
            <a:ext cx="1924050" cy="2801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In-situ measurements capabilities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3312" y="5881341"/>
            <a:ext cx="3992560" cy="82174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</a:t>
            </a:r>
            <a:endParaRPr lang="en-US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Extremely large amount of data generated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 damage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difficulties at high rotation speed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159" y="4032670"/>
            <a:ext cx="1475358" cy="9640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l="37699" t="24004" r="38492" b="44391"/>
          <a:stretch/>
        </p:blipFill>
        <p:spPr>
          <a:xfrm>
            <a:off x="7212435" y="4484199"/>
            <a:ext cx="1539288" cy="114933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48669" y="963534"/>
            <a:ext cx="2548039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heritage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696708" y="1529358"/>
            <a:ext cx="1261032" cy="56297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631168" y="723017"/>
            <a:ext cx="5398055" cy="3636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545" y="6481666"/>
            <a:ext cx="2057400" cy="365125"/>
          </a:xfrm>
        </p:spPr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6852078" y="6385126"/>
            <a:ext cx="2089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dvOT596495f2"/>
              </a:rPr>
              <a:t>S. </a:t>
            </a:r>
            <a:r>
              <a:rPr lang="en-US" sz="1200" b="1" dirty="0" smtClean="0">
                <a:latin typeface="AdvOT596495f2"/>
              </a:rPr>
              <a:t>Pérez-</a:t>
            </a:r>
            <a:r>
              <a:rPr lang="en-US" sz="1200" b="1" dirty="0" err="1" smtClean="0">
                <a:latin typeface="AdvOT596495f2"/>
              </a:rPr>
              <a:t>Tamarit</a:t>
            </a:r>
            <a:r>
              <a:rPr lang="en-US" sz="1200" b="1" dirty="0" smtClean="0">
                <a:latin typeface="AdvOT596495f2"/>
              </a:rPr>
              <a:t> et al. Polymer, 2019</a:t>
            </a:r>
            <a:endParaRPr lang="en-US" sz="1200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dvOT596495f2"/>
              </a:rPr>
              <a:t>In-situ understanding of pore nucleation and growth in polyurethane foams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793" r="1904"/>
          <a:stretch/>
        </p:blipFill>
        <p:spPr>
          <a:xfrm>
            <a:off x="4667694" y="812008"/>
            <a:ext cx="4274288" cy="341412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723292" y="1195134"/>
            <a:ext cx="92204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latin typeface="AdvOT596495f2"/>
              </a:rPr>
              <a:t>Neat PU 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3663208" y="1946460"/>
            <a:ext cx="136393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dvOT596495f2"/>
              </a:rPr>
              <a:t>PU with </a:t>
            </a:r>
            <a:r>
              <a:rPr lang="en-US" sz="1400" b="1" dirty="0">
                <a:latin typeface="AdvOT596495f2"/>
              </a:rPr>
              <a:t>silica nanoparticles</a:t>
            </a:r>
            <a:endParaRPr lang="en-US" sz="1400" b="1" dirty="0"/>
          </a:p>
        </p:txBody>
      </p:sp>
      <p:sp>
        <p:nvSpPr>
          <p:cNvPr id="41" name="Rectangle 40"/>
          <p:cNvSpPr/>
          <p:nvPr/>
        </p:nvSpPr>
        <p:spPr>
          <a:xfrm>
            <a:off x="53708" y="585103"/>
            <a:ext cx="3561440" cy="20928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preparation:</a:t>
            </a:r>
          </a:p>
          <a:p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Bi-component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PU: isocyanate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polyol blend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Hydrophobic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fumed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nanosilica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In-situ experiment in a 12 mm diameter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715794" y="4247397"/>
            <a:ext cx="422618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15794" y="3840049"/>
            <a:ext cx="802505" cy="3494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9439" y="2569043"/>
            <a:ext cx="3108151" cy="1723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parameters: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tomographies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90 sec (156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/tomography + dead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Voxel size 3.2x3.2x3.2 µm</a:t>
            </a:r>
            <a:r>
              <a:rPr lang="en-US" sz="14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Phase-contrast imaging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16" y="4412516"/>
            <a:ext cx="2951399" cy="242257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239" y="4445035"/>
            <a:ext cx="2852397" cy="235753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412835" y="5365068"/>
            <a:ext cx="2731165" cy="9717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nucleation</a:t>
            </a:r>
          </a:p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Growth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Wet-dry transition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33338" y="4524121"/>
            <a:ext cx="2810662" cy="73373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of density due to reduction of free energy barrier</a:t>
            </a:r>
          </a:p>
        </p:txBody>
      </p:sp>
      <p:cxnSp>
        <p:nvCxnSpPr>
          <p:cNvPr id="57" name="Straight Arrow Connector 56"/>
          <p:cNvCxnSpPr>
            <a:stCxn id="54" idx="1"/>
          </p:cNvCxnSpPr>
          <p:nvPr/>
        </p:nvCxnSpPr>
        <p:spPr>
          <a:xfrm flipH="1" flipV="1">
            <a:off x="5438775" y="5002192"/>
            <a:ext cx="974060" cy="84877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631168" y="4520629"/>
            <a:ext cx="714007" cy="2281944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355605" y="4520629"/>
            <a:ext cx="971406" cy="2281944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5057775" y="5589648"/>
            <a:ext cx="0" cy="270723"/>
          </a:xfrm>
          <a:prstGeom prst="line">
            <a:avLst/>
          </a:prstGeom>
          <a:ln w="4127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363111" y="4731469"/>
            <a:ext cx="0" cy="270723"/>
          </a:xfrm>
          <a:prstGeom prst="line">
            <a:avLst/>
          </a:prstGeom>
          <a:ln w="4127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4" idx="1"/>
          </p:cNvCxnSpPr>
          <p:nvPr/>
        </p:nvCxnSpPr>
        <p:spPr>
          <a:xfrm flipH="1" flipV="1">
            <a:off x="5117046" y="5732178"/>
            <a:ext cx="1295789" cy="11878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4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537898" y="1405237"/>
            <a:ext cx="8312728" cy="7232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the attention!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5" y="5924064"/>
            <a:ext cx="2194560" cy="44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5" y="6380433"/>
            <a:ext cx="2194560" cy="38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56"/>
            <a:ext cx="9144000" cy="281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75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70547" y="-7135"/>
            <a:ext cx="6728374" cy="1325563"/>
          </a:xfrm>
        </p:spPr>
        <p:txBody>
          <a:bodyPr/>
          <a:lstStyle/>
          <a:p>
            <a:pPr algn="ctr"/>
            <a:r>
              <a:rPr lang="en-US" dirty="0" smtClean="0"/>
              <a:t> Synchrotron radiation for </a:t>
            </a:r>
            <a:r>
              <a:rPr lang="en-US" u="sng" dirty="0" smtClean="0"/>
              <a:t>imaging</a:t>
            </a:r>
            <a:endParaRPr lang="en-US" u="sng" dirty="0"/>
          </a:p>
        </p:txBody>
      </p:sp>
      <p:pic>
        <p:nvPicPr>
          <p:cNvPr id="7" name="Picture 2" descr="C:\Users\Odino\Desktop\WORK\Thesis\Chapter4\IMAGES\kakF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r="2182"/>
          <a:stretch/>
        </p:blipFill>
        <p:spPr bwMode="auto">
          <a:xfrm>
            <a:off x="7036525" y="1981217"/>
            <a:ext cx="1895932" cy="11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38" y="2219612"/>
            <a:ext cx="1186398" cy="6989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X-ray 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713" y="3000819"/>
            <a:ext cx="2161310" cy="5053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555" y="1521434"/>
            <a:ext cx="1277910" cy="5053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</a:p>
        </p:txBody>
      </p:sp>
      <p:pic>
        <p:nvPicPr>
          <p:cNvPr id="11" name="Picture 34" descr="C:\Users\Odino\Desktop\WORK\MapMeeting-16-09-13\DLPhase.bmp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56" y="3520118"/>
            <a:ext cx="903719" cy="906425"/>
          </a:xfrm>
          <a:prstGeom prst="ellipse">
            <a:avLst/>
          </a:prstGeom>
          <a:ln w="0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18329268" lon="8908259" rev="5467723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C:\Users\Odino\Desktop\WORK\MapMeeting-16-09-13\DLPhase.bmp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56" y="3672518"/>
            <a:ext cx="903719" cy="906425"/>
          </a:xfrm>
          <a:prstGeom prst="ellipse">
            <a:avLst/>
          </a:prstGeom>
          <a:ln w="0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18329268" lon="8908259" rev="5467723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C:\Users\Odino\Desktop\WORK\MapMeeting-16-09-13\DLPhase.bmp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6" y="3824918"/>
            <a:ext cx="903719" cy="906425"/>
          </a:xfrm>
          <a:prstGeom prst="ellipse">
            <a:avLst/>
          </a:prstGeom>
          <a:ln w="0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18329268" lon="8908259" rev="5467723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C:\Users\Odino\Desktop\WORK\MapMeeting-16-09-13\DLPhase.bmp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56" y="3977318"/>
            <a:ext cx="903719" cy="906425"/>
          </a:xfrm>
          <a:prstGeom prst="ellipse">
            <a:avLst/>
          </a:prstGeom>
          <a:ln w="0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18329268" lon="8908259" rev="5467723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4" descr="C:\Users\Odino\Desktop\WORK\MapMeeting-16-09-13\DLPhase.bmp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56" y="4129718"/>
            <a:ext cx="903719" cy="906425"/>
          </a:xfrm>
          <a:prstGeom prst="ellipse">
            <a:avLst/>
          </a:prstGeom>
          <a:ln w="0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18329268" lon="8908259" rev="5467723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4" descr="C:\Users\Odino\Desktop\WORK\MapMeeting-16-09-13\DLPhase.bmp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30" y="4257066"/>
            <a:ext cx="903719" cy="906425"/>
          </a:xfrm>
          <a:prstGeom prst="ellipse">
            <a:avLst/>
          </a:prstGeom>
          <a:ln w="0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18329268" lon="8908259" rev="5467723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7196866" y="3122413"/>
            <a:ext cx="0" cy="6210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16904" y="3300842"/>
            <a:ext cx="1593878" cy="5718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Reconstructed Volume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6122" y="2496448"/>
            <a:ext cx="644863" cy="50437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18179" y="4696200"/>
            <a:ext cx="780480" cy="4680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94" y="2873187"/>
            <a:ext cx="1323428" cy="14016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181" y="1959587"/>
            <a:ext cx="1423219" cy="1402023"/>
          </a:xfrm>
          <a:prstGeom prst="rect">
            <a:avLst/>
          </a:prstGeom>
          <a:ln w="28575">
            <a:noFill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577397" y="3081850"/>
            <a:ext cx="3251653" cy="0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on 1 27"/>
          <p:cNvSpPr/>
          <p:nvPr/>
        </p:nvSpPr>
        <p:spPr>
          <a:xfrm>
            <a:off x="544827" y="2961431"/>
            <a:ext cx="176577" cy="25736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153751" y="2142949"/>
            <a:ext cx="33124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Users\Odino\Desktop\WORK\SeminarGarching0614\regularize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6440"/>
          <a:stretch/>
        </p:blipFill>
        <p:spPr bwMode="auto">
          <a:xfrm>
            <a:off x="4500126" y="1820195"/>
            <a:ext cx="1076844" cy="4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Odino\Desktop\WORK\SeminarGarching0614\regularize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6440"/>
          <a:stretch/>
        </p:blipFill>
        <p:spPr bwMode="auto">
          <a:xfrm>
            <a:off x="4552773" y="1864530"/>
            <a:ext cx="1076844" cy="4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Odino\Desktop\WORK\SeminarGarching0614\regularize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6440"/>
          <a:stretch/>
        </p:blipFill>
        <p:spPr bwMode="auto">
          <a:xfrm>
            <a:off x="4613732" y="1892240"/>
            <a:ext cx="1076844" cy="4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Odino\Desktop\WORK\SeminarGarching0614\regularize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6440"/>
          <a:stretch/>
        </p:blipFill>
        <p:spPr bwMode="auto">
          <a:xfrm>
            <a:off x="4683005" y="1928261"/>
            <a:ext cx="1076844" cy="4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Odino\Desktop\WORK\SeminarGarching0614\regularize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6440"/>
          <a:stretch/>
        </p:blipFill>
        <p:spPr bwMode="auto">
          <a:xfrm>
            <a:off x="4752276" y="1972594"/>
            <a:ext cx="1076844" cy="4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Odino\Desktop\WORK\SeminarGarching0614\regularize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6440"/>
          <a:stretch/>
        </p:blipFill>
        <p:spPr bwMode="auto">
          <a:xfrm>
            <a:off x="4813235" y="2008616"/>
            <a:ext cx="1076844" cy="4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Odino\Desktop\WORK\SeminarGarching0614\regularize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6440"/>
          <a:stretch/>
        </p:blipFill>
        <p:spPr bwMode="auto">
          <a:xfrm>
            <a:off x="4882511" y="2044638"/>
            <a:ext cx="1076844" cy="4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 flipV="1">
            <a:off x="2125344" y="2685352"/>
            <a:ext cx="1039" cy="51438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rved Right Arrow 39"/>
          <p:cNvSpPr/>
          <p:nvPr/>
        </p:nvSpPr>
        <p:spPr>
          <a:xfrm>
            <a:off x="1859337" y="2531725"/>
            <a:ext cx="407323" cy="49548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69939" y="4246645"/>
            <a:ext cx="1277910" cy="31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ID17, ESRF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987658" y="2260039"/>
            <a:ext cx="1004848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40496" y="2296510"/>
            <a:ext cx="1099431" cy="67552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Phase-retrieval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5221427" y="4527345"/>
            <a:ext cx="1362890" cy="3563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7227" y="3842890"/>
            <a:ext cx="2082187" cy="138545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470184" y="4087239"/>
            <a:ext cx="1099431" cy="37515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+ time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02701" y="4731217"/>
            <a:ext cx="780480" cy="4680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633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9868</TotalTime>
  <Words>634</Words>
  <Application>Microsoft Office PowerPoint</Application>
  <PresentationFormat>On-screen Show (4:3)</PresentationFormat>
  <Paragraphs>103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AdvOT596495f2</vt:lpstr>
      <vt:lpstr>Arial</vt:lpstr>
      <vt:lpstr>Arial Black</vt:lpstr>
      <vt:lpstr>Calibri</vt:lpstr>
      <vt:lpstr>Cambria Math</vt:lpstr>
      <vt:lpstr>Tema de Office</vt:lpstr>
      <vt:lpstr>Hard X-ray synchrotron radiation Computed tomography in material science </vt:lpstr>
      <vt:lpstr> Synchrotron radiation for imaging</vt:lpstr>
      <vt:lpstr> Synchrotron radiation for imaging</vt:lpstr>
      <vt:lpstr>FaXToR: Fast X-ray Tomography &amp; Radiography Beamline</vt:lpstr>
      <vt:lpstr>In-situ understanding of pore nucleation and growth in polyurethane foams</vt:lpstr>
      <vt:lpstr>PowerPoint Presentation</vt:lpstr>
      <vt:lpstr> Synchrotron radiation for imaging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Alberto Mittone</cp:lastModifiedBy>
  <cp:revision>219</cp:revision>
  <dcterms:created xsi:type="dcterms:W3CDTF">2015-04-21T23:16:41Z</dcterms:created>
  <dcterms:modified xsi:type="dcterms:W3CDTF">2020-02-24T11:46:41Z</dcterms:modified>
</cp:coreProperties>
</file>