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5" r:id="rId2"/>
    <p:sldId id="291" r:id="rId3"/>
    <p:sldId id="292" r:id="rId4"/>
    <p:sldId id="309" r:id="rId5"/>
    <p:sldId id="294" r:id="rId6"/>
    <p:sldId id="303" r:id="rId7"/>
    <p:sldId id="283" r:id="rId8"/>
    <p:sldId id="316" r:id="rId9"/>
    <p:sldId id="308" r:id="rId10"/>
    <p:sldId id="310" r:id="rId11"/>
    <p:sldId id="312" r:id="rId12"/>
    <p:sldId id="314" r:id="rId13"/>
    <p:sldId id="315" r:id="rId14"/>
    <p:sldId id="317" r:id="rId15"/>
    <p:sldId id="318" r:id="rId16"/>
    <p:sldId id="324" r:id="rId17"/>
    <p:sldId id="319" r:id="rId18"/>
    <p:sldId id="320" r:id="rId19"/>
    <p:sldId id="321" r:id="rId20"/>
    <p:sldId id="322" r:id="rId21"/>
    <p:sldId id="32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265"/>
            <p14:sldId id="291"/>
            <p14:sldId id="292"/>
            <p14:sldId id="309"/>
            <p14:sldId id="294"/>
            <p14:sldId id="303"/>
            <p14:sldId id="283"/>
            <p14:sldId id="316"/>
            <p14:sldId id="308"/>
            <p14:sldId id="310"/>
            <p14:sldId id="312"/>
            <p14:sldId id="314"/>
            <p14:sldId id="315"/>
            <p14:sldId id="317"/>
            <p14:sldId id="318"/>
            <p14:sldId id="324"/>
            <p14:sldId id="319"/>
            <p14:sldId id="320"/>
            <p14:sldId id="321"/>
            <p14:sldId id="322"/>
            <p14:sldId id="3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0E0B"/>
    <a:srgbClr val="1905AD"/>
    <a:srgbClr val="112E50"/>
    <a:srgbClr val="979F07"/>
    <a:srgbClr val="9C9D9E"/>
    <a:srgbClr val="125E9F"/>
    <a:srgbClr val="88A0B8"/>
    <a:srgbClr val="DE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6" autoAdjust="0"/>
    <p:restoredTop sz="94629" autoAdjust="0"/>
  </p:normalViewPr>
  <p:slideViewPr>
    <p:cSldViewPr snapToGrid="0">
      <p:cViewPr>
        <p:scale>
          <a:sx n="110" d="100"/>
          <a:sy n="110" d="100"/>
        </p:scale>
        <p:origin x="-859" y="806"/>
      </p:cViewPr>
      <p:guideLst>
        <p:guide orient="horz" pos="434"/>
        <p:guide pos="41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D02A-659A-4BD1-8867-123BE9625D58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10A5-AAF5-4646-B3F4-B8B6E5726253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91A32855-FD57-414A-84CB-6ECC90A23661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77407" y="193792"/>
            <a:ext cx="866659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 ALBA </a:t>
            </a:r>
            <a: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LEEM-PEEM </a:t>
            </a:r>
            <a:b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experimental </a:t>
            </a:r>
            <a: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station</a:t>
            </a:r>
          </a:p>
          <a:p>
            <a:r>
              <a:rPr lang="en-US" sz="3200" b="1" kern="1200" dirty="0" smtClean="0">
                <a:solidFill>
                  <a:srgbClr val="112E5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algn="ctr"/>
            <a:endParaRPr lang="en-US" sz="4000" b="1" dirty="0">
              <a:latin typeface="+mj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92117" y="5889071"/>
            <a:ext cx="18565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0.5 ML Co/Ru(0001)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126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balle\AppData\Local\Microsoft\Windows\Temporary Internet Files\Content.Outlook\Q8DS9QTZ\Sincrotró ALBA-5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9" t="6299" r="7003" b="13410"/>
          <a:stretch/>
        </p:blipFill>
        <p:spPr bwMode="auto">
          <a:xfrm>
            <a:off x="914400" y="1143000"/>
            <a:ext cx="7574280" cy="516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86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6947" y="1205603"/>
            <a:ext cx="23931155" cy="25843119"/>
          </a:xfrm>
          <a:prstGeom prst="rect">
            <a:avLst/>
          </a:prstGeom>
        </p:spPr>
        <p:txBody>
          <a:bodyPr lIns="417639" tIns="208820" rIns="417639" bIns="208820"/>
          <a:lstStyle>
            <a:lvl1pPr>
              <a:defRPr sz="14700"/>
            </a:lvl1pPr>
            <a:lvl2pPr>
              <a:defRPr sz="12700"/>
            </a:lvl2pPr>
            <a:lvl3pPr>
              <a:defRPr sz="111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55663" y="4241"/>
            <a:ext cx="8229600" cy="3413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pic>
        <p:nvPicPr>
          <p:cNvPr id="5" name="Picture 2" descr="C:\Users\laballe\AppData\Local\Microsoft\Windows\Temporary Internet Files\Content.Outlook\Q8DS9QTZ\Sincrotró ALBA-5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498" r="190" b="11459"/>
          <a:stretch/>
        </p:blipFill>
        <p:spPr bwMode="auto">
          <a:xfrm>
            <a:off x="1592" y="838200"/>
            <a:ext cx="9142408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0" y="838200"/>
            <a:ext cx="5592932" cy="1631216"/>
          </a:xfrm>
          <a:prstGeom prst="rect">
            <a:avLst/>
          </a:prstGeom>
          <a:solidFill>
            <a:schemeClr val="bg1">
              <a:alpha val="59000"/>
            </a:schemeClr>
          </a:solidFill>
          <a:ln cap="rnd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Soft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x-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rays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(100- 2000 eV)</a:t>
            </a:r>
          </a:p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Fully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variable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polarization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(APPLE II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undulator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High flux (</a:t>
            </a:r>
            <a:r>
              <a:rPr lang="es-ES" sz="2000" dirty="0" smtClean="0">
                <a:solidFill>
                  <a:srgbClr val="012752"/>
                </a:solidFill>
                <a:latin typeface="Cambria Math"/>
                <a:ea typeface="Cambria Math"/>
              </a:rPr>
              <a:t>~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10</a:t>
            </a:r>
            <a:r>
              <a:rPr lang="es-ES" sz="2000" baseline="30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13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ph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/s) &amp;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resolution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(E/</a:t>
            </a:r>
            <a:r>
              <a:rPr lang="es-ES" sz="2000" dirty="0" smtClean="0">
                <a:solidFill>
                  <a:srgbClr val="012752"/>
                </a:solidFill>
                <a:latin typeface="Symbol" panose="05050102010706020507" pitchFamily="18" charset="2"/>
              </a:rPr>
              <a:t>D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E</a:t>
            </a:r>
            <a:r>
              <a:rPr lang="es-ES" sz="2000" dirty="0" smtClean="0">
                <a:solidFill>
                  <a:srgbClr val="012752"/>
                </a:solidFill>
                <a:latin typeface="Cambria Math"/>
                <a:ea typeface="Cambria Math"/>
              </a:rPr>
              <a:t>~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8000)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Small spot (</a:t>
            </a:r>
            <a:r>
              <a:rPr lang="en-US" altLang="en-US" sz="2000" dirty="0" smtClean="0">
                <a:solidFill>
                  <a:srgbClr val="012D52"/>
                </a:solidFill>
                <a:latin typeface="+mn-lt"/>
              </a:rPr>
              <a:t>12 - 35 x 35 </a:t>
            </a:r>
            <a:r>
              <a:rPr lang="en-US" altLang="en-US" sz="2000" dirty="0" smtClean="0">
                <a:solidFill>
                  <a:srgbClr val="012D52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2000" dirty="0" smtClean="0">
                <a:solidFill>
                  <a:srgbClr val="012D52"/>
                </a:solidFill>
                <a:latin typeface="+mn-lt"/>
              </a:rPr>
              <a:t>m</a:t>
            </a:r>
            <a:r>
              <a:rPr lang="en-US" altLang="en-US" sz="2000" baseline="30000" dirty="0" smtClean="0">
                <a:solidFill>
                  <a:srgbClr val="012D52"/>
                </a:solidFill>
                <a:latin typeface="+mn-lt"/>
              </a:rPr>
              <a:t>2</a:t>
            </a:r>
            <a:r>
              <a:rPr lang="en-US" altLang="en-US" sz="2000" baseline="0" dirty="0" smtClean="0">
                <a:solidFill>
                  <a:srgbClr val="012D52"/>
                </a:solidFill>
                <a:latin typeface="+mn-lt"/>
              </a:rPr>
              <a:t>, H x V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Photoelectron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spectroscopy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&amp;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microscopy</a:t>
            </a:r>
            <a:endParaRPr lang="en-US" sz="2000" dirty="0">
              <a:solidFill>
                <a:srgbClr val="01275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47135" y="5202704"/>
            <a:ext cx="197226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PhotoEmission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Electron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Microscopy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884336" y="4039078"/>
            <a:ext cx="2259664" cy="97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solidFill>
                  <a:schemeClr val="bg1"/>
                </a:solidFill>
              </a:rPr>
              <a:t>Near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Ambient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Pressure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Photoemission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2288232" y="251937"/>
            <a:ext cx="6172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dirty="0" smtClean="0"/>
              <a:t>CIRCE beamline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19200"/>
            <a:ext cx="4040188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9200"/>
            <a:ext cx="4041775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8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9265"/>
            <a:ext cx="6477000" cy="1169551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1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5843"/>
            <a:ext cx="3008313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79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11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 userDrawn="1"/>
        </p:nvSpPr>
        <p:spPr>
          <a:xfrm>
            <a:off x="8458200" y="304800"/>
            <a:ext cx="609600" cy="381000"/>
          </a:xfrm>
          <a:prstGeom prst="snip2DiagRect">
            <a:avLst/>
          </a:prstGeom>
          <a:solidFill>
            <a:srgbClr val="125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172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dirty="0" smtClean="0"/>
              <a:t>XPEEM station @ CIRCE BL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Reminder: CIRCE</a:t>
            </a:r>
          </a:p>
          <a:p>
            <a:pPr lvl="0"/>
            <a:r>
              <a:rPr lang="en-US" dirty="0" smtClean="0"/>
              <a:t>Reminder: LEEM-PEEM microscopy</a:t>
            </a:r>
          </a:p>
          <a:p>
            <a:pPr lvl="0"/>
            <a:r>
              <a:rPr lang="en-US" dirty="0" smtClean="0"/>
              <a:t>Sample environment</a:t>
            </a:r>
          </a:p>
          <a:p>
            <a:pPr lvl="0"/>
            <a:r>
              <a:rPr lang="en-US" dirty="0" smtClean="0"/>
              <a:t>Some results</a:t>
            </a:r>
          </a:p>
          <a:p>
            <a:pPr lvl="0"/>
            <a:r>
              <a:rPr lang="en-US" dirty="0" smtClean="0"/>
              <a:t>Recent developments</a:t>
            </a:r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50223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112E50"/>
                </a:solidFill>
              </a:rPr>
              <a:t>M.</a:t>
            </a:r>
            <a:r>
              <a:rPr lang="es-ES" baseline="0" dirty="0" smtClean="0">
                <a:solidFill>
                  <a:srgbClr val="112E50"/>
                </a:solidFill>
              </a:rPr>
              <a:t> Foerster</a:t>
            </a:r>
            <a:endParaRPr lang="es-ES" dirty="0">
              <a:solidFill>
                <a:srgbClr val="112E50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799" y="6545757"/>
            <a:ext cx="31804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</a:rPr>
              <a:t>The ALBA – </a:t>
            </a:r>
            <a:r>
              <a:rPr lang="es-ES" baseline="0" dirty="0" smtClean="0">
                <a:solidFill>
                  <a:schemeClr val="bg1"/>
                </a:solidFill>
              </a:rPr>
              <a:t>LEEM / PEEM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60" r:id="rId4"/>
    <p:sldLayoutId id="2147483659" r:id="rId5"/>
    <p:sldLayoutId id="2147483652" r:id="rId6"/>
    <p:sldLayoutId id="2147483653" r:id="rId7"/>
    <p:sldLayoutId id="2147483656" r:id="rId8"/>
    <p:sldLayoutId id="2147483657" r:id="rId9"/>
    <p:sldLayoutId id="2147483661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2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89278" y="1414256"/>
            <a:ext cx="3938263" cy="4696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365" y="1414256"/>
            <a:ext cx="4381880" cy="46968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</a:t>
            </a:fld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307815" y="1414256"/>
            <a:ext cx="438188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capabilities (Users)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LEEM:</a:t>
            </a:r>
            <a:endParaRPr lang="en-US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LEEM I-V, </a:t>
            </a:r>
            <a:r>
              <a:rPr lang="en-US" dirty="0" err="1" smtClean="0"/>
              <a:t>wf</a:t>
            </a:r>
            <a:r>
              <a:rPr lang="en-US" dirty="0" smtClean="0"/>
              <a:t> contrast (MEM-LEEM)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In-situ growth/surface preparation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μ</a:t>
            </a:r>
            <a:r>
              <a:rPr lang="en-US" dirty="0" smtClean="0"/>
              <a:t>-LEED and dark field LEEM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/>
              <a:t>PEEM: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Spectromicroscopy</a:t>
            </a:r>
            <a:r>
              <a:rPr lang="en-US" dirty="0" smtClean="0"/>
              <a:t> and micro-spectroscopy (XAS, XPS) down to 20 nm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Dichroic contrast (XMCD, XLD)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μ</a:t>
            </a:r>
            <a:r>
              <a:rPr lang="en-US" dirty="0" smtClean="0"/>
              <a:t>-ARPES (energy resolution ≈ 100 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b="1" dirty="0" smtClean="0"/>
              <a:t>Functional sample environments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89278" y="1465203"/>
            <a:ext cx="4264182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Interests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Nanomagnetism</a:t>
            </a:r>
            <a:r>
              <a:rPr lang="en-US" dirty="0"/>
              <a:t> and </a:t>
            </a:r>
            <a:r>
              <a:rPr lang="en-US" dirty="0" err="1" smtClean="0"/>
              <a:t>spintronics</a:t>
            </a:r>
            <a:endParaRPr lang="en-US" dirty="0"/>
          </a:p>
          <a:p>
            <a:r>
              <a:rPr lang="en-US" dirty="0" smtClean="0"/>
              <a:t>	&gt; Magneto-elastic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Surface science </a:t>
            </a:r>
          </a:p>
          <a:p>
            <a:r>
              <a:rPr lang="en-US" dirty="0" smtClean="0"/>
              <a:t>	&gt; in-situ reactive MBE </a:t>
            </a:r>
          </a:p>
          <a:p>
            <a:endParaRPr lang="en-US" dirty="0" smtClean="0"/>
          </a:p>
          <a:p>
            <a:r>
              <a:rPr lang="en-US" i="1" dirty="0" smtClean="0"/>
              <a:t>(L. </a:t>
            </a:r>
            <a:r>
              <a:rPr lang="en-US" i="1" dirty="0" err="1" smtClean="0"/>
              <a:t>Aballe</a:t>
            </a:r>
            <a:r>
              <a:rPr lang="en-US" i="1" dirty="0" smtClean="0"/>
              <a:t>, M. </a:t>
            </a:r>
            <a:r>
              <a:rPr lang="en-US" i="1" dirty="0" err="1" smtClean="0"/>
              <a:t>Foerster</a:t>
            </a:r>
            <a:r>
              <a:rPr lang="en-US" i="1" dirty="0" smtClean="0"/>
              <a:t>, A. </a:t>
            </a:r>
            <a:r>
              <a:rPr lang="en-US" i="1" dirty="0" err="1" smtClean="0"/>
              <a:t>Mandziak</a:t>
            </a:r>
            <a:r>
              <a:rPr lang="en-US" i="1" dirty="0" smtClean="0"/>
              <a:t>, </a:t>
            </a:r>
            <a:br>
              <a:rPr lang="en-US" i="1" dirty="0" smtClean="0"/>
            </a:br>
            <a:r>
              <a:rPr lang="en-US" i="1" dirty="0" smtClean="0"/>
              <a:t>W. Khaliq, S. Ruiz)</a:t>
            </a:r>
            <a:endParaRPr lang="en-US" i="1" dirty="0"/>
          </a:p>
          <a:p>
            <a:endParaRPr lang="en-US" dirty="0"/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ICMAB collaborators/users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J. </a:t>
            </a:r>
            <a:r>
              <a:rPr lang="en-US" i="1" dirty="0" err="1" smtClean="0"/>
              <a:t>Fontcuberta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E. </a:t>
            </a:r>
            <a:r>
              <a:rPr lang="en-US" i="1" dirty="0" err="1" smtClean="0"/>
              <a:t>Barrena</a:t>
            </a:r>
            <a:r>
              <a:rPr lang="en-US" i="1" dirty="0"/>
              <a:t> </a:t>
            </a:r>
            <a:r>
              <a:rPr lang="en-US" i="1" dirty="0" smtClean="0"/>
              <a:t>&amp; C. </a:t>
            </a:r>
            <a:r>
              <a:rPr lang="en-US" i="1" dirty="0" err="1" smtClean="0"/>
              <a:t>Ocal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I. </a:t>
            </a:r>
            <a:r>
              <a:rPr lang="en-US" i="1" dirty="0" err="1" smtClean="0"/>
              <a:t>Fina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F. </a:t>
            </a:r>
            <a:r>
              <a:rPr lang="en-US" i="1" dirty="0" err="1" smtClean="0"/>
              <a:t>Macia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F. </a:t>
            </a:r>
            <a:r>
              <a:rPr lang="en-US" i="1" dirty="0" err="1"/>
              <a:t>Sandiumenge</a:t>
            </a:r>
            <a:endParaRPr lang="en-US" i="1" dirty="0"/>
          </a:p>
          <a:p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597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10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1" y="4752360"/>
            <a:ext cx="5529252" cy="123176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3386354"/>
            <a:ext cx="2514029" cy="181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" y="2303445"/>
            <a:ext cx="5676654" cy="1295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910" y="1219265"/>
            <a:ext cx="49991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1" dirty="0" err="1" smtClean="0">
                <a:latin typeface="+mn-lt"/>
              </a:rPr>
              <a:t>Example</a:t>
            </a:r>
            <a:r>
              <a:rPr lang="de-CH" sz="2000" b="1" dirty="0" smtClean="0">
                <a:latin typeface="+mn-lt"/>
              </a:rPr>
              <a:t>: </a:t>
            </a:r>
            <a:r>
              <a:rPr lang="de-CH" sz="2000" b="1" dirty="0" err="1" smtClean="0">
                <a:latin typeface="+mn-lt"/>
              </a:rPr>
              <a:t>Magnetic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skyrmion</a:t>
            </a:r>
            <a:r>
              <a:rPr lang="de-CH" sz="2000" b="1" dirty="0" smtClean="0">
                <a:latin typeface="+mn-lt"/>
              </a:rPr>
              <a:t>, </a:t>
            </a:r>
            <a:r>
              <a:rPr lang="de-CH" sz="2000" b="1" dirty="0" err="1" smtClean="0">
                <a:latin typeface="+mn-lt"/>
              </a:rPr>
              <a:t>resolving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chiral</a:t>
            </a:r>
            <a:r>
              <a:rPr lang="de-CH" sz="2000" b="1" dirty="0" smtClean="0">
                <a:latin typeface="+mn-lt"/>
              </a:rPr>
              <a:t> N</a:t>
            </a:r>
            <a:r>
              <a:rPr lang="es-ES" altLang="en-US" sz="2000" b="1" dirty="0">
                <a:solidFill>
                  <a:srgbClr val="012D52"/>
                </a:solidFill>
                <a:latin typeface="+mn-lt"/>
              </a:rPr>
              <a:t>é</a:t>
            </a:r>
            <a:r>
              <a:rPr lang="de-CH" sz="2000" b="1" dirty="0" err="1" smtClean="0">
                <a:latin typeface="+mn-lt"/>
              </a:rPr>
              <a:t>el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walls</a:t>
            </a:r>
            <a:endParaRPr lang="de-CH" sz="2000" b="1" dirty="0" smtClean="0">
              <a:latin typeface="+mn-lt"/>
            </a:endParaRPr>
          </a:p>
          <a:p>
            <a:r>
              <a:rPr lang="de-CH" sz="1600" i="1" dirty="0" smtClean="0">
                <a:latin typeface="+mn-lt"/>
              </a:rPr>
              <a:t>(O. </a:t>
            </a:r>
            <a:r>
              <a:rPr lang="en-US" sz="1600" i="1" dirty="0" err="1" smtClean="0">
                <a:latin typeface="+mn-lt"/>
                <a:cs typeface="Arial" panose="020B0604020202020204" pitchFamily="34" charset="0"/>
              </a:rPr>
              <a:t>Boulle</a:t>
            </a:r>
            <a:r>
              <a:rPr lang="en-US" sz="1600" i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+mn-lt"/>
                <a:cs typeface="Arial" panose="020B0604020202020204" pitchFamily="34" charset="0"/>
              </a:rPr>
              <a:t>et al, Nat. Nano. 11, </a:t>
            </a:r>
            <a:r>
              <a:rPr lang="en-US" sz="1600" i="1" dirty="0" smtClean="0">
                <a:latin typeface="+mn-lt"/>
                <a:cs typeface="Arial" panose="020B0604020202020204" pitchFamily="34" charset="0"/>
              </a:rPr>
              <a:t>449 (2016))</a:t>
            </a:r>
            <a:r>
              <a:rPr lang="de-CH" sz="1600" b="1" dirty="0" smtClean="0">
                <a:latin typeface="+mn-lt"/>
              </a:rPr>
              <a:t> </a:t>
            </a:r>
            <a:endParaRPr lang="de-CH" sz="1600" dirty="0" smtClean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2250" y="254020"/>
            <a:ext cx="50713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3D magnetic information </a:t>
            </a:r>
            <a:endParaRPr lang="en-US" sz="3600" b="1" dirty="0" smtClean="0"/>
          </a:p>
        </p:txBody>
      </p:sp>
      <p:pic>
        <p:nvPicPr>
          <p:cNvPr id="20" name="Imagen 40"/>
          <p:cNvPicPr>
            <a:picLocks noChangeAspect="1"/>
          </p:cNvPicPr>
          <p:nvPr/>
        </p:nvPicPr>
        <p:blipFill rotWithShape="1">
          <a:blip r:embed="rId5"/>
          <a:srcRect l="31719" t="37224" r="42333" b="23729"/>
          <a:stretch/>
        </p:blipFill>
        <p:spPr>
          <a:xfrm>
            <a:off x="6317875" y="3860589"/>
            <a:ext cx="2277962" cy="193537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81" y="1456114"/>
            <a:ext cx="19589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lecha: hacia la izquierda 28"/>
          <p:cNvSpPr/>
          <p:nvPr/>
        </p:nvSpPr>
        <p:spPr>
          <a:xfrm rot="20715869">
            <a:off x="7005417" y="2108573"/>
            <a:ext cx="1103312" cy="303213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3" name="Flecha: hacia la izquierda 29"/>
          <p:cNvSpPr/>
          <p:nvPr/>
        </p:nvSpPr>
        <p:spPr>
          <a:xfrm rot="16860000">
            <a:off x="7148717" y="2108575"/>
            <a:ext cx="1103312" cy="30321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4" name="Flecha: hacia la izquierda 30"/>
          <p:cNvSpPr/>
          <p:nvPr/>
        </p:nvSpPr>
        <p:spPr>
          <a:xfrm rot="13260000">
            <a:off x="7062208" y="2109368"/>
            <a:ext cx="1103313" cy="301625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" name="Rectangle 24"/>
          <p:cNvSpPr/>
          <p:nvPr/>
        </p:nvSpPr>
        <p:spPr>
          <a:xfrm>
            <a:off x="6030025" y="3120998"/>
            <a:ext cx="305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i="1" dirty="0"/>
              <a:t>S. Ruiz-Gómez et al., </a:t>
            </a:r>
            <a:r>
              <a:rPr lang="en-US" sz="1600" i="1" dirty="0"/>
              <a:t>Nanoscale 10, 5566 (2018)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6469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2" y="1329592"/>
            <a:ext cx="4791952" cy="183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8179" r="9313"/>
          <a:stretch/>
        </p:blipFill>
        <p:spPr bwMode="auto">
          <a:xfrm>
            <a:off x="436307" y="3707537"/>
            <a:ext cx="4208121" cy="26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622" y="3210566"/>
            <a:ext cx="55199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2000" b="1" dirty="0" err="1" smtClean="0">
                <a:latin typeface="+mn-lt"/>
              </a:rPr>
              <a:t>Example</a:t>
            </a:r>
            <a:r>
              <a:rPr lang="de-CH" sz="2000" b="1" dirty="0" smtClean="0">
                <a:latin typeface="+mn-lt"/>
              </a:rPr>
              <a:t>: Observation </a:t>
            </a:r>
            <a:r>
              <a:rPr lang="de-CH" sz="2000" b="1" dirty="0" err="1" smtClean="0">
                <a:latin typeface="+mn-lt"/>
              </a:rPr>
              <a:t>of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transverse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domains</a:t>
            </a:r>
            <a:r>
              <a:rPr lang="de-CH" sz="2000" b="1" dirty="0" smtClean="0">
                <a:latin typeface="+mn-lt"/>
              </a:rPr>
              <a:t> </a:t>
            </a:r>
            <a:br>
              <a:rPr lang="de-CH" sz="2000" b="1" dirty="0" smtClean="0">
                <a:latin typeface="+mn-lt"/>
              </a:rPr>
            </a:br>
            <a:r>
              <a:rPr lang="de-CH" sz="1600" i="1" dirty="0" smtClean="0">
                <a:latin typeface="+mn-lt"/>
              </a:rPr>
              <a:t>( C</a:t>
            </a:r>
            <a:r>
              <a:rPr lang="de-CH" sz="1600" i="1" dirty="0">
                <a:latin typeface="+mn-lt"/>
              </a:rPr>
              <a:t>. </a:t>
            </a:r>
            <a:r>
              <a:rPr lang="de-CH" sz="1600" i="1" dirty="0" smtClean="0">
                <a:latin typeface="+mn-lt"/>
              </a:rPr>
              <a:t>Bran et al., Phys</a:t>
            </a:r>
            <a:r>
              <a:rPr lang="de-CH" sz="1600" i="1" dirty="0">
                <a:latin typeface="+mn-lt"/>
              </a:rPr>
              <a:t>. </a:t>
            </a:r>
            <a:r>
              <a:rPr lang="de-CH" sz="1600" i="1" dirty="0" err="1">
                <a:latin typeface="+mn-lt"/>
              </a:rPr>
              <a:t>Rev</a:t>
            </a:r>
            <a:r>
              <a:rPr lang="de-CH" sz="1600" i="1" dirty="0">
                <a:latin typeface="+mn-lt"/>
              </a:rPr>
              <a:t>. B 96, 125415 (2017</a:t>
            </a:r>
            <a:r>
              <a:rPr lang="de-CH" sz="1600" i="1" dirty="0" smtClean="0">
                <a:latin typeface="+mn-lt"/>
              </a:rPr>
              <a:t>) )</a:t>
            </a:r>
          </a:p>
        </p:txBody>
      </p:sp>
      <p:pic>
        <p:nvPicPr>
          <p:cNvPr id="16" name="Picture 2" descr="Fig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3" t="-2339" r="-1506" b="2339"/>
          <a:stretch/>
        </p:blipFill>
        <p:spPr bwMode="auto">
          <a:xfrm>
            <a:off x="5307365" y="2528731"/>
            <a:ext cx="3476756" cy="2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947486" y="5134911"/>
            <a:ext cx="4196514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2000" b="1" dirty="0" err="1" smtClean="0">
                <a:latin typeface="+mn-lt"/>
              </a:rPr>
              <a:t>Example</a:t>
            </a:r>
            <a:r>
              <a:rPr lang="de-CH" sz="2000" b="1" dirty="0" smtClean="0">
                <a:latin typeface="+mn-lt"/>
              </a:rPr>
              <a:t>: </a:t>
            </a:r>
            <a:r>
              <a:rPr lang="de-CH" sz="2000" b="1" dirty="0" err="1" smtClean="0">
                <a:latin typeface="+mn-lt"/>
              </a:rPr>
              <a:t>Correlation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of</a:t>
            </a:r>
            <a:r>
              <a:rPr lang="de-CH" sz="2000" b="1" dirty="0" smtClean="0">
                <a:latin typeface="+mn-lt"/>
              </a:rPr>
              <a:t> DW </a:t>
            </a:r>
            <a:r>
              <a:rPr lang="de-CH" sz="2000" b="1" dirty="0" err="1" smtClean="0">
                <a:latin typeface="+mn-lt"/>
              </a:rPr>
              <a:t>pinning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sites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with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chemical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notches</a:t>
            </a:r>
            <a:r>
              <a:rPr lang="de-CH" sz="2000" b="1" dirty="0" smtClean="0">
                <a:latin typeface="+mn-lt"/>
              </a:rPr>
              <a:t> (Absorption </a:t>
            </a:r>
            <a:r>
              <a:rPr lang="de-CH" sz="2000" b="1" dirty="0" err="1" smtClean="0">
                <a:latin typeface="+mn-lt"/>
              </a:rPr>
              <a:t>contrast</a:t>
            </a:r>
            <a:r>
              <a:rPr lang="de-CH" sz="2000" b="1" dirty="0" smtClean="0">
                <a:latin typeface="+mn-lt"/>
              </a:rPr>
              <a:t>)       </a:t>
            </a:r>
            <a:br>
              <a:rPr lang="de-CH" sz="2000" b="1" dirty="0" smtClean="0">
                <a:latin typeface="+mn-lt"/>
              </a:rPr>
            </a:br>
            <a:r>
              <a:rPr lang="de-CH" sz="1600" i="1" dirty="0" smtClean="0">
                <a:latin typeface="+mn-lt"/>
              </a:rPr>
              <a:t>( S. Ruiz-Gómez et al., </a:t>
            </a:r>
            <a:r>
              <a:rPr lang="de-CH" sz="1600" i="1" dirty="0" err="1" smtClean="0">
                <a:latin typeface="+mn-lt"/>
              </a:rPr>
              <a:t>Sci</a:t>
            </a:r>
            <a:r>
              <a:rPr lang="de-CH" sz="1600" i="1" dirty="0" smtClean="0">
                <a:latin typeface="+mn-lt"/>
              </a:rPr>
              <a:t>. Rep. 8, 16695 </a:t>
            </a:r>
            <a:r>
              <a:rPr lang="de-CH" sz="1600" i="1" dirty="0">
                <a:latin typeface="+mn-lt"/>
              </a:rPr>
              <a:t>(</a:t>
            </a:r>
            <a:r>
              <a:rPr lang="de-CH" sz="1600" i="1" dirty="0" smtClean="0">
                <a:latin typeface="+mn-lt"/>
              </a:rPr>
              <a:t>2018) )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</p:spPr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11</a:t>
            </a:fld>
            <a:endParaRPr lang="es-ES" dirty="0"/>
          </a:p>
        </p:txBody>
      </p:sp>
      <p:sp>
        <p:nvSpPr>
          <p:cNvPr id="19" name="TextBox 18"/>
          <p:cNvSpPr txBox="1"/>
          <p:nvPr/>
        </p:nvSpPr>
        <p:spPr>
          <a:xfrm>
            <a:off x="2184597" y="227367"/>
            <a:ext cx="6039218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Transmission geometry (shadow PEEM)</a:t>
            </a:r>
            <a:br>
              <a:rPr lang="en-US" sz="2800" b="1" dirty="0" smtClean="0"/>
            </a:br>
            <a:r>
              <a:rPr lang="en-US" sz="2800" b="1" dirty="0" smtClean="0"/>
              <a:t> for depth profiling</a:t>
            </a:r>
            <a:endParaRPr lang="en-US" sz="28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426190" y="1329592"/>
            <a:ext cx="3239106" cy="1015663"/>
          </a:xfrm>
          <a:prstGeom prst="rect">
            <a:avLst/>
          </a:prstGeom>
          <a:solidFill>
            <a:srgbClr val="9C9D9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Beyond the “standard” information depth</a:t>
            </a:r>
          </a:p>
          <a:p>
            <a:r>
              <a:rPr lang="en-US" sz="2000" b="1" dirty="0" smtClean="0"/>
              <a:t>1-10 nm (electron escape)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84927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12</a:t>
            </a:fld>
            <a:endParaRPr lang="es-ES" dirty="0"/>
          </a:p>
        </p:txBody>
      </p:sp>
      <p:grpSp>
        <p:nvGrpSpPr>
          <p:cNvPr id="4" name="Group 3"/>
          <p:cNvGrpSpPr/>
          <p:nvPr/>
        </p:nvGrpSpPr>
        <p:grpSpPr>
          <a:xfrm>
            <a:off x="5302544" y="977774"/>
            <a:ext cx="3216767" cy="2731711"/>
            <a:chOff x="1838590" y="29137585"/>
            <a:chExt cx="4486009" cy="34677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79852" y="29137585"/>
              <a:ext cx="4444747" cy="346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 flipH="1">
              <a:off x="1838590" y="29137585"/>
              <a:ext cx="167064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4339253" y="31228627"/>
              <a:ext cx="167064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1873787" y="31300336"/>
              <a:ext cx="167064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24" b="49760"/>
          <a:stretch/>
        </p:blipFill>
        <p:spPr bwMode="auto">
          <a:xfrm>
            <a:off x="4941663" y="3959782"/>
            <a:ext cx="3963640" cy="18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 flipH="1">
            <a:off x="5644853" y="3170100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7267388" y="3170100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8898343" y="3183145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8898343" y="3858795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8899902" y="4532803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899902" y="5209287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3624131" y="2962812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5258867" y="2930276"/>
            <a:ext cx="138995" cy="20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17659" y="241814"/>
            <a:ext cx="636571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resolved: dynamic </a:t>
            </a:r>
            <a:r>
              <a:rPr lang="en-US" sz="2400" b="1" dirty="0" err="1" smtClean="0"/>
              <a:t>magnetoelastic</a:t>
            </a:r>
            <a:r>
              <a:rPr lang="en-US" sz="2400" b="1" dirty="0" smtClean="0"/>
              <a:t> effect  </a:t>
            </a:r>
            <a:br>
              <a:rPr lang="en-US" sz="2400" b="1" dirty="0" smtClean="0"/>
            </a:br>
            <a:r>
              <a:rPr lang="en-US" sz="2400" b="1" dirty="0" smtClean="0"/>
              <a:t>(driven by SAW)</a:t>
            </a:r>
            <a:endParaRPr lang="en-US" sz="2400" b="1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5108443" y="5946813"/>
            <a:ext cx="3950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B. Casals et al., PRL submitted</a:t>
            </a:r>
            <a:endParaRPr lang="en-US" sz="1600" i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4"/>
          <a:stretch/>
        </p:blipFill>
        <p:spPr bwMode="auto">
          <a:xfrm>
            <a:off x="198829" y="1196828"/>
            <a:ext cx="2810131" cy="218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8" y="3576830"/>
            <a:ext cx="2613819" cy="191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938566" y="2607334"/>
            <a:ext cx="232030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Domain wall motion: 270 </a:t>
            </a:r>
            <a:r>
              <a:rPr lang="en-US" sz="2000" dirty="0" err="1" smtClean="0"/>
              <a:t>ps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Coherent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rotation</a:t>
            </a:r>
            <a:r>
              <a:rPr lang="en-US" sz="2000" dirty="0"/>
              <a:t>: 90 </a:t>
            </a:r>
            <a:r>
              <a:rPr lang="en-US" sz="2000" dirty="0" err="1"/>
              <a:t>ps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198829" y="5782195"/>
            <a:ext cx="3968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M. </a:t>
            </a:r>
            <a:r>
              <a:rPr lang="en-US" sz="1600" i="1" dirty="0" err="1" smtClean="0"/>
              <a:t>Foerster</a:t>
            </a:r>
            <a:r>
              <a:rPr lang="en-US" sz="1600" i="1" dirty="0" smtClean="0"/>
              <a:t> et al., Nat. Comm. 2017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1004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13</a:t>
            </a:fld>
            <a:endParaRPr lang="es-ES" dirty="0"/>
          </a:p>
        </p:txBody>
      </p:sp>
      <p:sp>
        <p:nvSpPr>
          <p:cNvPr id="3" name="TextBox 2"/>
          <p:cNvSpPr txBox="1"/>
          <p:nvPr/>
        </p:nvSpPr>
        <p:spPr>
          <a:xfrm>
            <a:off x="176440" y="1501742"/>
            <a:ext cx="491510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thanks for your attention and looking forward to see you at CIRCE-PEEM.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n-Grup-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68" y="996304"/>
            <a:ext cx="3301163" cy="24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9236" y="3056013"/>
            <a:ext cx="14911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ICMAB 2011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8503" r="11456"/>
          <a:stretch/>
        </p:blipFill>
        <p:spPr>
          <a:xfrm>
            <a:off x="3228974" y="4294512"/>
            <a:ext cx="2631499" cy="2036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15405" r="4650"/>
          <a:stretch/>
        </p:blipFill>
        <p:spPr>
          <a:xfrm>
            <a:off x="6112457" y="4301836"/>
            <a:ext cx="2877241" cy="2029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6989" y="5633527"/>
            <a:ext cx="22544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</a:rPr>
              <a:t> CIRCE </a:t>
            </a:r>
            <a:r>
              <a:rPr lang="en-US" sz="2000" b="1" dirty="0" err="1" smtClean="0">
                <a:solidFill>
                  <a:schemeClr val="bg1"/>
                </a:solidFill>
              </a:rPr>
              <a:t>beamtime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2012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1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074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18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5262" y="165557"/>
            <a:ext cx="6840538" cy="523220"/>
          </a:xfrm>
        </p:spPr>
        <p:txBody>
          <a:bodyPr/>
          <a:lstStyle/>
          <a:p>
            <a:pPr algn="ctr"/>
            <a:r>
              <a:rPr lang="en-US" sz="2800" dirty="0" smtClean="0">
                <a:latin typeface="+mn-lt"/>
              </a:rPr>
              <a:t>I</a:t>
            </a:r>
            <a:r>
              <a:rPr lang="en-US" sz="2800" dirty="0" smtClean="0">
                <a:latin typeface="+mn-lt"/>
              </a:rPr>
              <a:t>n-situ growth in LEEM</a:t>
            </a:r>
            <a:endParaRPr lang="en-US" sz="2800" dirty="0">
              <a:latin typeface="+mn-lt"/>
            </a:endParaRPr>
          </a:p>
        </p:txBody>
      </p:sp>
      <p:sp>
        <p:nvSpPr>
          <p:cNvPr id="6" name="Textfeld 10"/>
          <p:cNvSpPr txBox="1"/>
          <p:nvPr/>
        </p:nvSpPr>
        <p:spPr>
          <a:xfrm>
            <a:off x="114300" y="5934762"/>
            <a:ext cx="8958263" cy="338554"/>
          </a:xfrm>
          <a:prstGeom prst="rect">
            <a:avLst/>
          </a:prstGeom>
          <a:solidFill>
            <a:srgbClr val="9C9D9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" dirty="0" smtClean="0">
                <a:latin typeface="Calibri" panose="020F0502020204030204" pitchFamily="34" charset="0"/>
              </a:rPr>
              <a:t>L. Martín-García, A. Quesada, J. de la Figuera, et al. (IQFR-CSIC &amp; ICV-CSIC)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8" name="2014_Alba_June_20140618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940" y="880356"/>
            <a:ext cx="4682244" cy="46822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360988" y="1447800"/>
            <a:ext cx="3886976" cy="1348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959F38"/>
              </a:buClr>
            </a:pPr>
            <a:r>
              <a:rPr lang="es-ES" sz="2400" b="1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Reactive MBE &amp; LEEM</a:t>
            </a:r>
          </a:p>
          <a:p>
            <a:pPr marL="342900" indent="-3429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Fe </a:t>
            </a:r>
            <a:r>
              <a:rPr lang="es-ES" sz="2400" dirty="0">
                <a:solidFill>
                  <a:srgbClr val="112E50"/>
                </a:solidFill>
                <a:latin typeface="+mj-lt"/>
                <a:cs typeface="Arial" pitchFamily="34" charset="0"/>
              </a:rPr>
              <a:t>&amp; Co </a:t>
            </a:r>
            <a:r>
              <a:rPr lang="es-ES" sz="2400" dirty="0" err="1">
                <a:solidFill>
                  <a:srgbClr val="112E50"/>
                </a:solidFill>
                <a:latin typeface="+mj-lt"/>
                <a:cs typeface="Arial" pitchFamily="34" charset="0"/>
              </a:rPr>
              <a:t>co-evaporation</a:t>
            </a:r>
            <a:endParaRPr lang="es-ES" sz="2400" dirty="0">
              <a:solidFill>
                <a:srgbClr val="112E50"/>
              </a:solidFill>
              <a:latin typeface="+mj-lt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</a:pPr>
            <a:r>
              <a:rPr lang="es-ES" sz="2400" dirty="0">
                <a:solidFill>
                  <a:srgbClr val="112E50"/>
                </a:solidFill>
                <a:latin typeface="+mj-lt"/>
                <a:cs typeface="Arial" pitchFamily="34" charset="0"/>
              </a:rPr>
              <a:t>Ru(0001) @ </a:t>
            </a:r>
            <a:r>
              <a:rPr lang="es-ES" sz="24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780</a:t>
            </a:r>
            <a:r>
              <a:rPr lang="es-ES" sz="2400" dirty="0" smtClean="0">
                <a:solidFill>
                  <a:srgbClr val="112E50"/>
                </a:solidFill>
                <a:latin typeface="Cambria Math"/>
                <a:ea typeface="Cambria Math"/>
                <a:cs typeface="Arial" pitchFamily="34" charset="0"/>
              </a:rPr>
              <a:t>℃</a:t>
            </a:r>
            <a:r>
              <a:rPr lang="es-ES" sz="24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 </a:t>
            </a:r>
            <a:endParaRPr lang="es-ES" sz="2400" dirty="0">
              <a:solidFill>
                <a:srgbClr val="112E50"/>
              </a:solidFill>
              <a:latin typeface="+mj-lt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10</a:t>
            </a:r>
            <a:r>
              <a:rPr lang="es-ES" sz="2400" baseline="300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-6 </a:t>
            </a:r>
            <a:r>
              <a:rPr lang="es-ES" sz="2400" dirty="0" smtClean="0">
                <a:solidFill>
                  <a:srgbClr val="112E50"/>
                </a:solidFill>
                <a:latin typeface="+mj-lt"/>
                <a:cs typeface="Arial" pitchFamily="34" charset="0"/>
              </a:rPr>
              <a:t>mbar </a:t>
            </a:r>
            <a:r>
              <a:rPr lang="es-ES" sz="2400" dirty="0">
                <a:solidFill>
                  <a:srgbClr val="112E50"/>
                </a:solidFill>
                <a:latin typeface="+mj-lt"/>
                <a:cs typeface="Arial" pitchFamily="34" charset="0"/>
              </a:rPr>
              <a:t>O</a:t>
            </a:r>
            <a:r>
              <a:rPr lang="es-ES" sz="2400" baseline="-25000" dirty="0">
                <a:solidFill>
                  <a:srgbClr val="112E50"/>
                </a:solidFill>
                <a:latin typeface="+mj-lt"/>
                <a:cs typeface="Arial" pitchFamily="34" charset="0"/>
              </a:rPr>
              <a:t>2</a:t>
            </a:r>
            <a:endParaRPr lang="en-US" sz="2400" baseline="-25000" dirty="0">
              <a:solidFill>
                <a:srgbClr val="112E5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2700"/>
          <a:stretch/>
        </p:blipFill>
        <p:spPr bwMode="auto">
          <a:xfrm>
            <a:off x="307604" y="985770"/>
            <a:ext cx="2936729" cy="27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36" y="3737245"/>
            <a:ext cx="1581223" cy="165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4" y="3737245"/>
            <a:ext cx="1623745" cy="165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7 Conector recto de flecha"/>
          <p:cNvCxnSpPr/>
          <p:nvPr/>
        </p:nvCxnSpPr>
        <p:spPr>
          <a:xfrm flipH="1">
            <a:off x="1245422" y="2676704"/>
            <a:ext cx="268310" cy="1276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15" idx="0"/>
          </p:cNvCxnSpPr>
          <p:nvPr/>
        </p:nvCxnSpPr>
        <p:spPr>
          <a:xfrm flipH="1">
            <a:off x="2809463" y="2518045"/>
            <a:ext cx="3661" cy="1435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10 Elipse"/>
          <p:cNvSpPr>
            <a:spLocks noChangeAspect="1"/>
          </p:cNvSpPr>
          <p:nvPr/>
        </p:nvSpPr>
        <p:spPr>
          <a:xfrm>
            <a:off x="1456791" y="2530020"/>
            <a:ext cx="134239" cy="14668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8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5 Elipse"/>
          <p:cNvSpPr>
            <a:spLocks noChangeAspect="1"/>
          </p:cNvSpPr>
          <p:nvPr/>
        </p:nvSpPr>
        <p:spPr>
          <a:xfrm>
            <a:off x="2746004" y="2518045"/>
            <a:ext cx="134239" cy="14668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8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6" name="Group 25"/>
          <p:cNvGrpSpPr/>
          <p:nvPr/>
        </p:nvGrpSpPr>
        <p:grpSpPr>
          <a:xfrm>
            <a:off x="3545696" y="987250"/>
            <a:ext cx="2819400" cy="2751474"/>
            <a:chOff x="5220070" y="921548"/>
            <a:chExt cx="2819400" cy="2751474"/>
          </a:xfrm>
        </p:grpSpPr>
        <p:pic>
          <p:nvPicPr>
            <p:cNvPr id="21" name="0 Imagen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5" t="51249" r="31312" b="2784"/>
            <a:stretch/>
          </p:blipFill>
          <p:spPr>
            <a:xfrm>
              <a:off x="5220070" y="921548"/>
              <a:ext cx="2819400" cy="275147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302920" y="940784"/>
              <a:ext cx="2286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7604" y="987250"/>
            <a:ext cx="13596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LEEM 10</a:t>
            </a:r>
            <a:r>
              <a:rPr lang="es-E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dirty="0" smtClean="0">
                <a:solidFill>
                  <a:schemeClr val="bg1"/>
                </a:solidFill>
              </a:rPr>
              <a:t>m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09946" y="920262"/>
            <a:ext cx="13789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XMCD-PEEM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6247" y="3703818"/>
            <a:ext cx="8531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dirty="0" smtClean="0">
                <a:solidFill>
                  <a:schemeClr val="bg1"/>
                </a:solidFill>
              </a:rPr>
              <a:t>-LEED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Textfeld 10"/>
          <p:cNvSpPr txBox="1"/>
          <p:nvPr/>
        </p:nvSpPr>
        <p:spPr>
          <a:xfrm>
            <a:off x="298449" y="5642374"/>
            <a:ext cx="86090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" dirty="0" smtClean="0">
                <a:latin typeface="Calibri" panose="020F0502020204030204" pitchFamily="34" charset="0"/>
              </a:rPr>
              <a:t>L. Martín-García, A. Quesada, J. de la Figuera, et al. (IQFR-CSIC &amp; ICV-CSIC)</a:t>
            </a:r>
          </a:p>
          <a:p>
            <a:pPr algn="ctr"/>
            <a:r>
              <a:rPr lang="es-ES" sz="1600" dirty="0" smtClean="0">
                <a:latin typeface="Calibri" panose="020F0502020204030204" pitchFamily="34" charset="0"/>
              </a:rPr>
              <a:t>Adv. Mat., </a:t>
            </a:r>
            <a:r>
              <a:rPr lang="en-US" sz="1600" dirty="0"/>
              <a:t>DOI: </a:t>
            </a:r>
            <a:r>
              <a:rPr lang="en-US" sz="1600" dirty="0" smtClean="0"/>
              <a:t>10.1002/adma.201502799 (2015)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1714500" y="224644"/>
            <a:ext cx="6745932" cy="5847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i="1" dirty="0" smtClean="0"/>
              <a:t>in situ </a:t>
            </a:r>
            <a:r>
              <a:rPr lang="en-US" dirty="0" smtClean="0"/>
              <a:t>growth &amp; characterization</a:t>
            </a:r>
            <a:endParaRPr lang="en-US" dirty="0"/>
          </a:p>
        </p:txBody>
      </p:sp>
      <p:sp>
        <p:nvSpPr>
          <p:cNvPr id="20" name="TextBox 2"/>
          <p:cNvSpPr txBox="1"/>
          <p:nvPr/>
        </p:nvSpPr>
        <p:spPr>
          <a:xfrm>
            <a:off x="3661798" y="4073150"/>
            <a:ext cx="51628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Antiphase boundary free cobalt ferrite (CFO) single crystal islands with large magnetic domains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1" t="2799" b="42231"/>
          <a:stretch/>
        </p:blipFill>
        <p:spPr bwMode="auto">
          <a:xfrm>
            <a:off x="6474484" y="985770"/>
            <a:ext cx="2476116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18</a:t>
            </a:fld>
            <a:endParaRPr lang="es-E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74" y="2345862"/>
            <a:ext cx="19589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24" y="2345862"/>
            <a:ext cx="19589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49" y="2345862"/>
            <a:ext cx="19589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a libre: forma 1"/>
          <p:cNvSpPr/>
          <p:nvPr/>
        </p:nvSpPr>
        <p:spPr>
          <a:xfrm>
            <a:off x="1508312" y="2445874"/>
            <a:ext cx="1384300" cy="1476375"/>
          </a:xfrm>
          <a:custGeom>
            <a:avLst/>
            <a:gdLst>
              <a:gd name="connsiteX0" fmla="*/ 0 w 1384184"/>
              <a:gd name="connsiteY0" fmla="*/ 0 h 1476462"/>
              <a:gd name="connsiteX1" fmla="*/ 394283 w 1384184"/>
              <a:gd name="connsiteY1" fmla="*/ 1476462 h 1476462"/>
              <a:gd name="connsiteX2" fmla="*/ 1384184 w 1384184"/>
              <a:gd name="connsiteY2" fmla="*/ 629174 h 1476462"/>
              <a:gd name="connsiteX3" fmla="*/ 0 w 1384184"/>
              <a:gd name="connsiteY3" fmla="*/ 0 h 14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184" h="1476462">
                <a:moveTo>
                  <a:pt x="0" y="0"/>
                </a:moveTo>
                <a:lnTo>
                  <a:pt x="394283" y="1476462"/>
                </a:lnTo>
                <a:lnTo>
                  <a:pt x="1384184" y="6291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Forma libre: forma 23"/>
          <p:cNvSpPr/>
          <p:nvPr/>
        </p:nvSpPr>
        <p:spPr>
          <a:xfrm rot="166331">
            <a:off x="3529199" y="2455399"/>
            <a:ext cx="1384300" cy="1476375"/>
          </a:xfrm>
          <a:custGeom>
            <a:avLst/>
            <a:gdLst>
              <a:gd name="connsiteX0" fmla="*/ 0 w 1384184"/>
              <a:gd name="connsiteY0" fmla="*/ 0 h 1476462"/>
              <a:gd name="connsiteX1" fmla="*/ 394283 w 1384184"/>
              <a:gd name="connsiteY1" fmla="*/ 1476462 h 1476462"/>
              <a:gd name="connsiteX2" fmla="*/ 1384184 w 1384184"/>
              <a:gd name="connsiteY2" fmla="*/ 629174 h 1476462"/>
              <a:gd name="connsiteX3" fmla="*/ 0 w 1384184"/>
              <a:gd name="connsiteY3" fmla="*/ 0 h 14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184" h="1476462">
                <a:moveTo>
                  <a:pt x="0" y="0"/>
                </a:moveTo>
                <a:lnTo>
                  <a:pt x="394283" y="1476462"/>
                </a:lnTo>
                <a:lnTo>
                  <a:pt x="1384184" y="6291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Forma libre: forma 25"/>
          <p:cNvSpPr/>
          <p:nvPr/>
        </p:nvSpPr>
        <p:spPr>
          <a:xfrm>
            <a:off x="5538974" y="2455399"/>
            <a:ext cx="1384300" cy="1476375"/>
          </a:xfrm>
          <a:custGeom>
            <a:avLst/>
            <a:gdLst>
              <a:gd name="connsiteX0" fmla="*/ 0 w 1384184"/>
              <a:gd name="connsiteY0" fmla="*/ 0 h 1476462"/>
              <a:gd name="connsiteX1" fmla="*/ 394283 w 1384184"/>
              <a:gd name="connsiteY1" fmla="*/ 1476462 h 1476462"/>
              <a:gd name="connsiteX2" fmla="*/ 1384184 w 1384184"/>
              <a:gd name="connsiteY2" fmla="*/ 629174 h 1476462"/>
              <a:gd name="connsiteX3" fmla="*/ 0 w 1384184"/>
              <a:gd name="connsiteY3" fmla="*/ 0 h 14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184" h="1476462">
                <a:moveTo>
                  <a:pt x="0" y="0"/>
                </a:moveTo>
                <a:lnTo>
                  <a:pt x="394283" y="1476462"/>
                </a:lnTo>
                <a:lnTo>
                  <a:pt x="1384184" y="6291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Flecha: hacia la izquierda 28"/>
          <p:cNvSpPr/>
          <p:nvPr/>
        </p:nvSpPr>
        <p:spPr>
          <a:xfrm rot="20715869">
            <a:off x="2092512" y="3328524"/>
            <a:ext cx="1103312" cy="303213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Flecha: hacia la izquierda 29"/>
          <p:cNvSpPr/>
          <p:nvPr/>
        </p:nvSpPr>
        <p:spPr>
          <a:xfrm rot="16860000">
            <a:off x="4048266" y="3156728"/>
            <a:ext cx="1103312" cy="30321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1" name="Flecha: hacia la izquierda 30"/>
          <p:cNvSpPr/>
          <p:nvPr/>
        </p:nvSpPr>
        <p:spPr>
          <a:xfrm rot="13260000">
            <a:off x="6262874" y="3139612"/>
            <a:ext cx="1103313" cy="301625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684209" y="1249481"/>
            <a:ext cx="852836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2000" b="1" dirty="0" err="1" smtClean="0">
                <a:latin typeface="+mn-lt"/>
              </a:rPr>
              <a:t>Example</a:t>
            </a:r>
            <a:r>
              <a:rPr lang="de-CH" sz="2000" b="1" dirty="0" smtClean="0">
                <a:latin typeface="+mn-lt"/>
              </a:rPr>
              <a:t>: </a:t>
            </a:r>
            <a:r>
              <a:rPr lang="de-CH" sz="2000" b="1" dirty="0" err="1" smtClean="0">
                <a:latin typeface="+mn-lt"/>
              </a:rPr>
              <a:t>Combining</a:t>
            </a:r>
            <a:r>
              <a:rPr lang="de-CH" sz="2000" b="1" dirty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images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under</a:t>
            </a:r>
            <a:r>
              <a:rPr lang="de-CH" sz="2000" b="1" dirty="0" smtClean="0">
                <a:latin typeface="+mn-lt"/>
              </a:rPr>
              <a:t> different </a:t>
            </a:r>
            <a:r>
              <a:rPr lang="de-CH" sz="2000" b="1" dirty="0" err="1" smtClean="0">
                <a:latin typeface="+mn-lt"/>
              </a:rPr>
              <a:t>azimuthal</a:t>
            </a:r>
            <a:r>
              <a:rPr lang="de-CH" sz="2000" b="1" dirty="0" smtClean="0">
                <a:latin typeface="+mn-lt"/>
              </a:rPr>
              <a:t> beam </a:t>
            </a:r>
            <a:r>
              <a:rPr lang="de-CH" sz="2000" b="1" dirty="0" err="1" smtClean="0">
                <a:latin typeface="+mn-lt"/>
              </a:rPr>
              <a:t>incidence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to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obtain</a:t>
            </a:r>
            <a:r>
              <a:rPr lang="de-CH" sz="2000" b="1" dirty="0" smtClean="0">
                <a:latin typeface="+mn-lt"/>
              </a:rPr>
              <a:t> 3D </a:t>
            </a:r>
            <a:r>
              <a:rPr lang="de-CH" sz="2000" b="1" dirty="0" err="1" smtClean="0">
                <a:latin typeface="+mn-lt"/>
              </a:rPr>
              <a:t>vector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magnetization</a:t>
            </a:r>
            <a:r>
              <a:rPr lang="de-CH" sz="2000" b="1" dirty="0" smtClean="0">
                <a:latin typeface="+mn-lt"/>
              </a:rPr>
              <a:t> in Fe</a:t>
            </a:r>
            <a:r>
              <a:rPr lang="de-CH" sz="2000" b="1" baseline="-25000" dirty="0" smtClean="0">
                <a:latin typeface="+mn-lt"/>
              </a:rPr>
              <a:t>3</a:t>
            </a:r>
            <a:r>
              <a:rPr lang="de-CH" sz="2000" b="1" dirty="0" smtClean="0">
                <a:latin typeface="+mn-lt"/>
              </a:rPr>
              <a:t>O</a:t>
            </a:r>
            <a:r>
              <a:rPr lang="de-CH" sz="2000" b="1" baseline="-25000" dirty="0" smtClean="0">
                <a:latin typeface="+mn-lt"/>
              </a:rPr>
              <a:t>4</a:t>
            </a:r>
            <a:r>
              <a:rPr lang="de-CH" sz="2000" b="1" dirty="0" smtClean="0">
                <a:latin typeface="+mn-lt"/>
              </a:rPr>
              <a:t>  </a:t>
            </a:r>
            <a:r>
              <a:rPr lang="de-CH" sz="2000" b="1" dirty="0" err="1" smtClean="0">
                <a:latin typeface="+mn-lt"/>
              </a:rPr>
              <a:t>islands</a:t>
            </a:r>
            <a:r>
              <a:rPr lang="de-CH" sz="2000" b="1" dirty="0" smtClean="0">
                <a:latin typeface="+mn-lt"/>
              </a:rPr>
              <a:t> </a:t>
            </a:r>
          </a:p>
          <a:p>
            <a:r>
              <a:rPr lang="de-CH" sz="1600" i="1" dirty="0" smtClean="0">
                <a:latin typeface="+mn-lt"/>
              </a:rPr>
              <a:t>(</a:t>
            </a:r>
            <a:r>
              <a:rPr lang="de-CH" sz="1600" i="1" dirty="0">
                <a:latin typeface="+mn-lt"/>
              </a:rPr>
              <a:t>S. Ruiz-Gómez et al., </a:t>
            </a:r>
            <a:r>
              <a:rPr lang="en-US" sz="1600" i="1" dirty="0">
                <a:latin typeface="+mn-lt"/>
              </a:rPr>
              <a:t>Nanoscale 10, 5566 (2018</a:t>
            </a:r>
            <a:r>
              <a:rPr lang="en-US" sz="1600" i="1" dirty="0" smtClean="0">
                <a:latin typeface="+mn-lt"/>
              </a:rPr>
              <a:t>)</a:t>
            </a:r>
            <a:endParaRPr lang="en-US" sz="16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2250" y="254020"/>
            <a:ext cx="50713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3D magnetic information </a:t>
            </a:r>
            <a:endParaRPr lang="en-US" sz="3600" b="1" dirty="0" smtClean="0"/>
          </a:p>
        </p:txBody>
      </p:sp>
      <p:pic>
        <p:nvPicPr>
          <p:cNvPr id="15" name="Imagen 40"/>
          <p:cNvPicPr>
            <a:picLocks noChangeAspect="1"/>
          </p:cNvPicPr>
          <p:nvPr/>
        </p:nvPicPr>
        <p:blipFill rotWithShape="1">
          <a:blip r:embed="rId5"/>
          <a:srcRect l="31719" t="37224" r="42333" b="23729"/>
          <a:stretch/>
        </p:blipFill>
        <p:spPr>
          <a:xfrm>
            <a:off x="903903" y="4059765"/>
            <a:ext cx="2277962" cy="19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19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19</a:t>
            </a:fld>
            <a:endParaRPr lang="es-ES" dirty="0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4048530" y="1038665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mtClean="0"/>
              <a:pPr algn="r"/>
              <a:t>19</a:t>
            </a:fld>
            <a:endParaRPr lang="es-ES" dirty="0"/>
          </a:p>
        </p:txBody>
      </p:sp>
      <p:grpSp>
        <p:nvGrpSpPr>
          <p:cNvPr id="4" name="Group 3"/>
          <p:cNvGrpSpPr/>
          <p:nvPr/>
        </p:nvGrpSpPr>
        <p:grpSpPr>
          <a:xfrm>
            <a:off x="-63406" y="1975717"/>
            <a:ext cx="8797397" cy="2517460"/>
            <a:chOff x="6300972" y="36227009"/>
            <a:chExt cx="8797397" cy="2517460"/>
          </a:xfrm>
        </p:grpSpPr>
        <p:grpSp>
          <p:nvGrpSpPr>
            <p:cNvPr id="5" name="Group 4"/>
            <p:cNvGrpSpPr/>
            <p:nvPr/>
          </p:nvGrpSpPr>
          <p:grpSpPr>
            <a:xfrm>
              <a:off x="6300972" y="36227009"/>
              <a:ext cx="8797397" cy="2517460"/>
              <a:chOff x="6300972" y="36227009"/>
              <a:chExt cx="8797397" cy="2517460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308"/>
              <a:stretch/>
            </p:blipFill>
            <p:spPr bwMode="auto">
              <a:xfrm>
                <a:off x="6300972" y="36227009"/>
                <a:ext cx="8797397" cy="228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 flipH="1">
                <a:off x="12089588" y="36435476"/>
                <a:ext cx="167064" cy="231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 flipH="1">
                <a:off x="11822820" y="38513457"/>
                <a:ext cx="167064" cy="231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 flipH="1">
              <a:off x="6552388" y="36406209"/>
              <a:ext cx="167064" cy="1184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2316" y="4148363"/>
            <a:ext cx="897173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12D52"/>
                </a:solidFill>
                <a:latin typeface="+mn-lt"/>
              </a:rPr>
              <a:t>OErsted</a:t>
            </a:r>
            <a:r>
              <a:rPr lang="en-US" sz="2400" dirty="0" smtClean="0">
                <a:solidFill>
                  <a:srgbClr val="012D52"/>
                </a:solidFill>
                <a:latin typeface="+mn-lt"/>
              </a:rPr>
              <a:t> field </a:t>
            </a:r>
            <a:r>
              <a:rPr lang="en-US" sz="2400" dirty="0">
                <a:solidFill>
                  <a:srgbClr val="012D52"/>
                </a:solidFill>
                <a:latin typeface="+mn-lt"/>
              </a:rPr>
              <a:t>associated with </a:t>
            </a:r>
            <a:r>
              <a:rPr lang="en-US" sz="2400" dirty="0" smtClean="0">
                <a:solidFill>
                  <a:srgbClr val="012D52"/>
                </a:solidFill>
                <a:latin typeface="+mn-lt"/>
              </a:rPr>
              <a:t>current pulse favors Bloch Point Domain Walls (BPW) over Transverse-Vortex Wall type.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BPW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topology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,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unique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to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cylindrical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NWs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,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protects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against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Walker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breakdown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,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permitting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12D52"/>
                </a:solidFill>
                <a:latin typeface="+mn-lt"/>
              </a:rPr>
              <a:t>speeds</a:t>
            </a:r>
            <a:r>
              <a:rPr lang="es-ES" sz="2400" dirty="0" smtClean="0">
                <a:solidFill>
                  <a:srgbClr val="012D52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012D52"/>
                </a:solidFill>
                <a:latin typeface="+mn-lt"/>
              </a:rPr>
              <a:t>&gt; </a:t>
            </a:r>
            <a:r>
              <a:rPr lang="en-US" sz="2400" dirty="0" smtClean="0">
                <a:solidFill>
                  <a:srgbClr val="012D52"/>
                </a:solidFill>
                <a:latin typeface="+mn-lt"/>
              </a:rPr>
              <a:t>600 m/s .</a:t>
            </a:r>
            <a:endParaRPr lang="en-US" sz="2400" dirty="0">
              <a:solidFill>
                <a:srgbClr val="012D5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14" y="1305497"/>
            <a:ext cx="8173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1" dirty="0" err="1" smtClean="0">
                <a:latin typeface="+mn-lt"/>
              </a:rPr>
              <a:t>Example</a:t>
            </a:r>
            <a:r>
              <a:rPr lang="de-CH" sz="2000" b="1" dirty="0" smtClean="0">
                <a:latin typeface="+mn-lt"/>
              </a:rPr>
              <a:t>: DW </a:t>
            </a:r>
            <a:r>
              <a:rPr lang="de-CH" sz="2000" b="1" dirty="0" err="1" smtClean="0">
                <a:latin typeface="+mn-lt"/>
              </a:rPr>
              <a:t>transformation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under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current</a:t>
            </a:r>
            <a:r>
              <a:rPr lang="de-CH" sz="2000" b="1" dirty="0" smtClean="0">
                <a:latin typeface="+mn-lt"/>
              </a:rPr>
              <a:t> </a:t>
            </a:r>
            <a:r>
              <a:rPr lang="de-CH" sz="2000" b="1" dirty="0" err="1" smtClean="0">
                <a:latin typeface="+mn-lt"/>
              </a:rPr>
              <a:t>driving</a:t>
            </a:r>
            <a:endParaRPr lang="de-CH" sz="2000" b="1" dirty="0" smtClean="0">
              <a:latin typeface="+mn-lt"/>
            </a:endParaRPr>
          </a:p>
          <a:p>
            <a:r>
              <a:rPr lang="de-CH" sz="1600" i="1" dirty="0" smtClean="0"/>
              <a:t>(M. </a:t>
            </a:r>
            <a:r>
              <a:rPr lang="de-CH" sz="1600" i="1" dirty="0" err="1" smtClean="0"/>
              <a:t>Schöbitz</a:t>
            </a:r>
            <a:r>
              <a:rPr lang="de-CH" sz="1600" i="1" dirty="0" smtClean="0"/>
              <a:t> et al, </a:t>
            </a:r>
            <a:r>
              <a:rPr lang="de-CH" sz="1600" i="1" dirty="0" smtClean="0"/>
              <a:t>PRL </a:t>
            </a:r>
            <a:r>
              <a:rPr lang="en-US" sz="1600" dirty="0"/>
              <a:t>123, 217201 (2019</a:t>
            </a:r>
            <a:r>
              <a:rPr lang="en-US" sz="1600" dirty="0" smtClean="0"/>
              <a:t>)</a:t>
            </a:r>
            <a:endParaRPr lang="en-US" sz="16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010586" y="207668"/>
            <a:ext cx="634372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3D magnetic information: transmission/shadow </a:t>
            </a:r>
          </a:p>
          <a:p>
            <a:r>
              <a:rPr lang="en-US" sz="2400" b="1" dirty="0" smtClean="0"/>
              <a:t>….. with current injection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0513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364343"/>
            <a:ext cx="5592932" cy="1323439"/>
          </a:xfrm>
          <a:prstGeom prst="rect">
            <a:avLst/>
          </a:prstGeom>
          <a:solidFill>
            <a:schemeClr val="bg1">
              <a:alpha val="59000"/>
            </a:schemeClr>
          </a:solidFill>
          <a:ln cap="rnd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Soft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x-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rays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(100- 2000 eV)</a:t>
            </a:r>
          </a:p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Fully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variable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polarization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(APPLE II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undulator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High flux (</a:t>
            </a:r>
            <a:r>
              <a:rPr lang="es-ES" sz="2000" dirty="0" smtClean="0">
                <a:solidFill>
                  <a:srgbClr val="012752"/>
                </a:solidFill>
                <a:latin typeface="Cambria Math"/>
                <a:ea typeface="Cambria Math"/>
              </a:rPr>
              <a:t>~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10</a:t>
            </a:r>
            <a:r>
              <a:rPr lang="es-ES" sz="2000" baseline="30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13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ph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/s) &amp; </a:t>
            </a:r>
            <a:r>
              <a:rPr lang="es-ES" sz="2000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resolution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 (E/</a:t>
            </a:r>
            <a:r>
              <a:rPr lang="es-ES" sz="2000" dirty="0" smtClean="0">
                <a:solidFill>
                  <a:srgbClr val="012752"/>
                </a:solidFill>
                <a:latin typeface="Symbol" panose="05050102010706020507" pitchFamily="18" charset="2"/>
              </a:rPr>
              <a:t>D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E</a:t>
            </a:r>
            <a:r>
              <a:rPr lang="es-ES" sz="2000" dirty="0" smtClean="0">
                <a:solidFill>
                  <a:srgbClr val="012752"/>
                </a:solidFill>
                <a:latin typeface="Cambria Math"/>
                <a:ea typeface="Cambria Math"/>
              </a:rPr>
              <a:t>~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7000)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Small spot (</a:t>
            </a:r>
            <a:r>
              <a:rPr lang="es-ES" sz="2000" dirty="0">
                <a:solidFill>
                  <a:srgbClr val="012752"/>
                </a:solidFill>
                <a:latin typeface="Cambria Math"/>
                <a:ea typeface="Cambria Math"/>
              </a:rPr>
              <a:t>~</a:t>
            </a:r>
            <a:r>
              <a:rPr lang="es-ES" sz="2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20 um)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4477" y="5335429"/>
            <a:ext cx="345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PhotoEmission Electron Microscopy - PEEM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3776" y="4263330"/>
            <a:ext cx="370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Near Ambient Pressure Photoemission - NAPP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7185" y="163285"/>
            <a:ext cx="8902699" cy="990601"/>
          </a:xfrm>
          <a:prstGeom prst="rect">
            <a:avLst/>
          </a:prstGeom>
          <a:solidFill>
            <a:srgbClr val="979F07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CIRCE: Photoemission spectroscopy and Microscopy </a:t>
            </a:r>
            <a:endParaRPr lang="it-IT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57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553200" cy="630942"/>
          </a:xfrm>
        </p:spPr>
        <p:txBody>
          <a:bodyPr/>
          <a:lstStyle/>
          <a:p>
            <a:pPr algn="ctr"/>
            <a:r>
              <a:rPr lang="de-DE" dirty="0" err="1" smtClean="0"/>
              <a:t>Spectromicroscopy</a:t>
            </a:r>
            <a:endParaRPr 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79399" y="3639491"/>
            <a:ext cx="335681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u="none" dirty="0" smtClean="0">
                <a:solidFill>
                  <a:srgbClr val="00557E"/>
                </a:solidFill>
                <a:latin typeface="+mn-lt"/>
              </a:rPr>
              <a:t>“spectroscopy with spatial resolution” </a:t>
            </a:r>
            <a:br>
              <a:rPr lang="en-US" altLang="en-US" sz="2800" u="none" dirty="0" smtClean="0">
                <a:solidFill>
                  <a:srgbClr val="00557E"/>
                </a:solidFill>
                <a:latin typeface="+mn-lt"/>
              </a:rPr>
            </a:br>
            <a:r>
              <a:rPr lang="en-US" altLang="en-US" sz="2800" u="none" dirty="0" smtClean="0">
                <a:solidFill>
                  <a:srgbClr val="00557E"/>
                </a:solidFill>
                <a:latin typeface="+mn-lt"/>
              </a:rPr>
              <a:t>(pixel by pixel)</a:t>
            </a:r>
            <a:endParaRPr lang="de-DE" altLang="en-US" sz="2800" u="none" dirty="0">
              <a:solidFill>
                <a:srgbClr val="00557E"/>
              </a:solidFill>
              <a:latin typeface="+mn-lt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3772013" y="1294458"/>
            <a:ext cx="26670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u="none" dirty="0" smtClean="0">
                <a:solidFill>
                  <a:srgbClr val="00557E"/>
                </a:solidFill>
                <a:latin typeface="+mn-lt"/>
              </a:rPr>
              <a:t>“images with spectral contrast”</a:t>
            </a:r>
            <a:endParaRPr lang="en-US" altLang="en-US" sz="2800" u="none" dirty="0">
              <a:solidFill>
                <a:srgbClr val="00557E"/>
              </a:solidFill>
              <a:latin typeface="+mn-lt"/>
            </a:endParaRPr>
          </a:p>
        </p:txBody>
      </p:sp>
      <p:pic>
        <p:nvPicPr>
          <p:cNvPr id="7" name="Grafik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0"/>
          <a:stretch/>
        </p:blipFill>
        <p:spPr>
          <a:xfrm>
            <a:off x="6841890" y="823865"/>
            <a:ext cx="2073510" cy="2327397"/>
          </a:xfrm>
          <a:prstGeom prst="rect">
            <a:avLst/>
          </a:prstGeom>
        </p:spPr>
      </p:pic>
      <p:pic>
        <p:nvPicPr>
          <p:cNvPr id="9" name="Substack (1-150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24" y="985235"/>
            <a:ext cx="2595562" cy="2077170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7" descr="STO_ME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3186713"/>
            <a:ext cx="1535112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10" y="3330933"/>
            <a:ext cx="3559085" cy="217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6"/>
          <p:cNvSpPr txBox="1"/>
          <p:nvPr/>
        </p:nvSpPr>
        <p:spPr>
          <a:xfrm>
            <a:off x="115747" y="5812677"/>
            <a:ext cx="88762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Aballe,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Matencio,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  <a:cs typeface="Arial" panose="020B0604020202020204" pitchFamily="34" charset="0"/>
              </a:rPr>
              <a:t>Foerster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, E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Barrena,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Sánchez,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J. </a:t>
            </a:r>
            <a:r>
              <a:rPr lang="en-US" sz="16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Fontcuberta</a:t>
            </a:r>
            <a:r>
              <a:rPr lang="en-US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, and C. </a:t>
            </a:r>
            <a:r>
              <a:rPr lang="en-US" sz="16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Ocal</a:t>
            </a:r>
            <a:r>
              <a:rPr lang="en-US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, Chem</a:t>
            </a:r>
            <a:r>
              <a:rPr lang="en-US" sz="1600" dirty="0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Mater. 2015</a:t>
            </a:r>
            <a:endParaRPr lang="en-US" sz="1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783" y="3545358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SrTiO</a:t>
            </a:r>
            <a:r>
              <a:rPr lang="en-US" baseline="-25000" dirty="0" smtClean="0"/>
              <a:t>3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30964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0" y="1419250"/>
            <a:ext cx="6426437" cy="432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3724466" y="304800"/>
            <a:ext cx="457200" cy="307777"/>
          </a:xfrm>
        </p:spPr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21</a:t>
            </a:fld>
            <a:endParaRPr lang="es-ES" dirty="0"/>
          </a:p>
        </p:txBody>
      </p:sp>
      <p:sp>
        <p:nvSpPr>
          <p:cNvPr id="3" name="TextBox 2"/>
          <p:cNvSpPr txBox="1"/>
          <p:nvPr/>
        </p:nvSpPr>
        <p:spPr>
          <a:xfrm>
            <a:off x="6788767" y="1598559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Surface </a:t>
            </a:r>
            <a:r>
              <a:rPr lang="es-ES" sz="2200" b="1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magnetic</a:t>
            </a:r>
            <a:r>
              <a:rPr lang="es-E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 </a:t>
            </a:r>
            <a:r>
              <a:rPr lang="es-ES" sz="2200" b="1" dirty="0" err="1" smtClean="0">
                <a:solidFill>
                  <a:srgbClr val="012752"/>
                </a:solidFill>
                <a:latin typeface="Calibri" panose="020F0502020204030204" pitchFamily="34" charset="0"/>
              </a:rPr>
              <a:t>moments</a:t>
            </a:r>
            <a:r>
              <a:rPr lang="es-E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 of </a:t>
            </a:r>
            <a:r>
              <a:rPr lang="en-U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√2×√2</a:t>
            </a:r>
            <a:r>
              <a:rPr lang="en-US" sz="2200" b="1" i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R</a:t>
            </a:r>
            <a:r>
              <a:rPr lang="en-U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45</a:t>
            </a:r>
            <a:r>
              <a:rPr lang="en-US" sz="2200" b="1" dirty="0" smtClean="0">
                <a:solidFill>
                  <a:srgbClr val="012752"/>
                </a:solidFill>
                <a:latin typeface="Cambria Math"/>
                <a:ea typeface="Cambria Math"/>
              </a:rPr>
              <a:t>°</a:t>
            </a:r>
            <a:r>
              <a:rPr lang="en-U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-Fe</a:t>
            </a:r>
            <a:r>
              <a:rPr lang="en-US" sz="2200" b="1" baseline="-25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3</a:t>
            </a:r>
            <a:r>
              <a:rPr lang="en-U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O</a:t>
            </a:r>
            <a:r>
              <a:rPr lang="en-US" sz="2200" b="1" baseline="-25000" dirty="0" smtClean="0">
                <a:solidFill>
                  <a:srgbClr val="012752"/>
                </a:solidFill>
                <a:latin typeface="Calibri" panose="020F0502020204030204" pitchFamily="34" charset="0"/>
              </a:rPr>
              <a:t>4</a:t>
            </a:r>
            <a:r>
              <a:rPr lang="en-US" sz="2200" b="1" dirty="0">
                <a:solidFill>
                  <a:srgbClr val="012752"/>
                </a:solidFill>
                <a:latin typeface="Calibri" panose="020F0502020204030204" pitchFamily="34" charset="0"/>
              </a:rPr>
              <a:t>(001</a:t>
            </a:r>
            <a:r>
              <a:rPr lang="en-US" sz="2200" b="1" dirty="0" smtClean="0">
                <a:solidFill>
                  <a:srgbClr val="012752"/>
                </a:solidFill>
                <a:latin typeface="Calibri" panose="020F0502020204030204" pitchFamily="34" charset="0"/>
              </a:rPr>
              <a:t>)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752" y="5913276"/>
            <a:ext cx="8504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L. Martín-</a:t>
            </a:r>
            <a:r>
              <a:rPr lang="en-US" sz="1600" dirty="0" err="1" smtClean="0">
                <a:latin typeface="Calibri" panose="020F0502020204030204" pitchFamily="34" charset="0"/>
              </a:rPr>
              <a:t>García</a:t>
            </a:r>
            <a:r>
              <a:rPr lang="en-US" sz="1600" dirty="0" smtClean="0">
                <a:latin typeface="Calibri" panose="020F0502020204030204" pitchFamily="34" charset="0"/>
              </a:rPr>
              <a:t>, R. </a:t>
            </a:r>
            <a:r>
              <a:rPr lang="en-US" sz="1600" dirty="0" err="1" smtClean="0">
                <a:latin typeface="Calibri" panose="020F0502020204030204" pitchFamily="34" charset="0"/>
              </a:rPr>
              <a:t>Gargallo</a:t>
            </a:r>
            <a:r>
              <a:rPr lang="en-US" sz="1600" dirty="0" smtClean="0">
                <a:latin typeface="Calibri" panose="020F0502020204030204" pitchFamily="34" charset="0"/>
              </a:rPr>
              <a:t>, J. de la </a:t>
            </a:r>
            <a:r>
              <a:rPr lang="en-US" sz="1600" dirty="0" err="1" smtClean="0">
                <a:latin typeface="Calibri" panose="020F0502020204030204" pitchFamily="34" charset="0"/>
              </a:rPr>
              <a:t>Figuera</a:t>
            </a:r>
            <a:r>
              <a:rPr lang="en-US" sz="1600" dirty="0" smtClean="0">
                <a:latin typeface="Calibri" panose="020F0502020204030204" pitchFamily="34" charset="0"/>
              </a:rPr>
              <a:t> et al, </a:t>
            </a:r>
            <a:r>
              <a:rPr lang="en-US" sz="1600" dirty="0" err="1" smtClean="0">
                <a:latin typeface="Calibri" panose="020F0502020204030204" pitchFamily="34" charset="0"/>
              </a:rPr>
              <a:t>Phys</a:t>
            </a:r>
            <a:r>
              <a:rPr lang="en-US" sz="1600" dirty="0" smtClean="0">
                <a:latin typeface="Calibri" panose="020F0502020204030204" pitchFamily="34" charset="0"/>
              </a:rPr>
              <a:t> Rev B</a:t>
            </a:r>
            <a:r>
              <a:rPr lang="en-US" sz="1600" b="1" dirty="0" smtClean="0">
                <a:latin typeface="Calibri" panose="020F0502020204030204" pitchFamily="34" charset="0"/>
              </a:rPr>
              <a:t>91</a:t>
            </a:r>
            <a:r>
              <a:rPr lang="en-US" sz="1600" dirty="0">
                <a:latin typeface="Calibri" panose="020F0502020204030204" pitchFamily="34" charset="0"/>
              </a:rPr>
              <a:t>, 020408(R) (2015)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265" y="1419250"/>
            <a:ext cx="616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LEEM                                      </a:t>
            </a:r>
            <a:r>
              <a:rPr lang="es-ES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sz="1600" dirty="0" err="1" smtClean="0">
                <a:solidFill>
                  <a:schemeClr val="bg1"/>
                </a:solidFill>
              </a:rPr>
              <a:t>spot</a:t>
            </a:r>
            <a:r>
              <a:rPr lang="es-ES" sz="1600" dirty="0" smtClean="0">
                <a:solidFill>
                  <a:schemeClr val="bg1"/>
                </a:solidFill>
              </a:rPr>
              <a:t>-LEED	               </a:t>
            </a:r>
            <a:r>
              <a:rPr lang="es-ES" sz="1600" dirty="0" err="1" smtClean="0">
                <a:solidFill>
                  <a:schemeClr val="bg1"/>
                </a:solidFill>
              </a:rPr>
              <a:t>dark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field</a:t>
            </a:r>
            <a:r>
              <a:rPr lang="es-ES" sz="1600" dirty="0" smtClean="0">
                <a:solidFill>
                  <a:schemeClr val="bg1"/>
                </a:solidFill>
              </a:rPr>
              <a:t> LEEM</a:t>
            </a:r>
            <a:r>
              <a:rPr lang="es-ES" sz="1600" dirty="0" smtClean="0"/>
              <a:t>: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092192" y="200459"/>
            <a:ext cx="6866198" cy="5847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nl-NL" sz="2800" dirty="0" smtClean="0">
                <a:latin typeface="+mn-lt"/>
              </a:rPr>
              <a:t>Multi-technique surface analysis</a:t>
            </a:r>
            <a:endParaRPr lang="nl-NL" sz="28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502" y="3649041"/>
            <a:ext cx="616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XMCD-PEEM                          XMLD-PEEM	              XPEEM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124936" y="3362965"/>
            <a:ext cx="1512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28" y="44969"/>
            <a:ext cx="6045200" cy="630942"/>
          </a:xfrm>
        </p:spPr>
        <p:txBody>
          <a:bodyPr/>
          <a:lstStyle/>
          <a:p>
            <a:r>
              <a:rPr lang="es-ES" dirty="0" smtClean="0"/>
              <a:t>PEEM: sample environment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laballe\AppData\Local\Microsoft\Windows\Temporary Internet Files\Content.Outlook\Q8DS9QTZ\Sincrotró ALBA-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4838" y="762000"/>
            <a:ext cx="5690584" cy="41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019" y="1182231"/>
            <a:ext cx="5530791" cy="2246769"/>
            <a:chOff x="71019" y="1182231"/>
            <a:chExt cx="5530791" cy="2246769"/>
          </a:xfrm>
        </p:grpSpPr>
        <p:sp>
          <p:nvSpPr>
            <p:cNvPr id="5" name="Text Box 39"/>
            <p:cNvSpPr txBox="1">
              <a:spLocks noChangeArrowheads="1"/>
            </p:cNvSpPr>
            <p:nvPr/>
          </p:nvSpPr>
          <p:spPr bwMode="auto">
            <a:xfrm>
              <a:off x="71019" y="1182231"/>
              <a:ext cx="3089429" cy="224676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Microscope chamber: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150 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K &lt; T &lt; 2100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K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Azimuthal rotation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Small 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E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 and 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B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 fields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Metal evaporation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Gas exposure &lt; 10</a:t>
              </a:r>
              <a:r>
                <a:rPr lang="en-US" sz="2000" baseline="30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-6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mbar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</a:rPr>
                <a:t>Mass spectrometer 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048217" y="1713395"/>
              <a:ext cx="1553593" cy="153583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05114" y="1957412"/>
            <a:ext cx="5786302" cy="4520242"/>
            <a:chOff x="1005114" y="1957412"/>
            <a:chExt cx="5786302" cy="4520242"/>
          </a:xfrm>
        </p:grpSpPr>
        <p:sp>
          <p:nvSpPr>
            <p:cNvPr id="6" name="Text Box 39"/>
            <p:cNvSpPr txBox="1">
              <a:spLocks noChangeArrowheads="1"/>
            </p:cNvSpPr>
            <p:nvPr/>
          </p:nvSpPr>
          <p:spPr bwMode="auto">
            <a:xfrm>
              <a:off x="1005114" y="4846438"/>
              <a:ext cx="4583832" cy="163121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Preparation chamber: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300 </a:t>
              </a:r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K &lt; T &lt; 2100 </a:t>
              </a: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K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Ion </a:t>
              </a:r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sputtering, Gas exposure &lt; 10</a:t>
              </a:r>
              <a:r>
                <a:rPr lang="en-US" sz="2000" baseline="30000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-3 </a:t>
              </a: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mbar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Metal &amp; organics evaporation</a:t>
              </a:r>
            </a:p>
            <a:p>
              <a:pPr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charset="0"/>
                </a:rPr>
                <a:t>Mass spectrometer 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354713" y="1957412"/>
              <a:ext cx="1436703" cy="1380598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74432" y="1986764"/>
            <a:ext cx="3670914" cy="4337836"/>
            <a:chOff x="5574432" y="1986764"/>
            <a:chExt cx="3670914" cy="4337836"/>
          </a:xfrm>
        </p:grpSpPr>
        <p:sp>
          <p:nvSpPr>
            <p:cNvPr id="9" name="Oval 8"/>
            <p:cNvSpPr/>
            <p:nvPr/>
          </p:nvSpPr>
          <p:spPr>
            <a:xfrm>
              <a:off x="6622734" y="1986764"/>
              <a:ext cx="787155" cy="1625521"/>
            </a:xfrm>
            <a:prstGeom prst="ellipse">
              <a:avLst/>
            </a:prstGeom>
            <a:solidFill>
              <a:srgbClr val="00B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5574432" y="5001161"/>
              <a:ext cx="3670914" cy="132343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Fast load-lock </a:t>
              </a:r>
            </a:p>
            <a:p>
              <a:pPr>
                <a:defRPr/>
              </a:pPr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UHV sample parking </a:t>
              </a:r>
              <a:endParaRPr lang="en-US" sz="2000" b="1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0"/>
              </a:endParaRPr>
            </a:p>
            <a:p>
              <a:pPr>
                <a:defRPr/>
              </a:pPr>
              <a:r>
                <a:rPr lang="es-E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Docking</a:t>
              </a:r>
              <a:r>
                <a:rPr lang="es-E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 </a:t>
              </a:r>
              <a:r>
                <a:rPr lang="es-E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station</a:t>
              </a:r>
              <a:r>
                <a:rPr lang="es-E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 </a:t>
              </a:r>
              <a:r>
                <a:rPr lang="es-E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for</a:t>
              </a:r>
              <a:r>
                <a:rPr lang="es-E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 </a:t>
              </a:r>
              <a:r>
                <a:rPr lang="es-E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vacuum</a:t>
              </a:r>
              <a:r>
                <a:rPr lang="es-ES" sz="2000" b="1" dirty="0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 </a:t>
              </a:r>
              <a:r>
                <a:rPr lang="es-E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charset="0"/>
                </a:rPr>
                <a:t>suitcase</a:t>
              </a:r>
              <a:endPara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" y="2548432"/>
            <a:ext cx="4636872" cy="2252168"/>
            <a:chOff x="691484" y="2125667"/>
            <a:chExt cx="4636872" cy="2252168"/>
          </a:xfrm>
        </p:grpSpPr>
        <p:sp>
          <p:nvSpPr>
            <p:cNvPr id="13" name="Rectangle 12"/>
            <p:cNvSpPr/>
            <p:nvPr/>
          </p:nvSpPr>
          <p:spPr>
            <a:xfrm rot="20592738">
              <a:off x="5155089" y="2125667"/>
              <a:ext cx="173267" cy="768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610035" y="2225863"/>
              <a:ext cx="2537653" cy="118316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691484" y="3115951"/>
              <a:ext cx="1936303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a-E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YOUR SAMPLE:</a:t>
              </a:r>
            </a:p>
            <a:p>
              <a:r>
                <a:rPr lang="ca-E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UHV compatible</a:t>
              </a:r>
            </a:p>
            <a:p>
              <a:r>
                <a:rPr lang="ca-E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Flat</a:t>
              </a:r>
            </a:p>
            <a:p>
              <a:r>
                <a:rPr lang="ca-ES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Conductive</a:t>
              </a:r>
              <a:endParaRPr lang="ca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3373230" y="4122527"/>
            <a:ext cx="5389770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500" dirty="0" smtClean="0"/>
              <a:t>The ALBA spectroscopic LEEM-PEEM experimental station: </a:t>
            </a:r>
            <a:br>
              <a:rPr lang="en-US" sz="1500" dirty="0" smtClean="0"/>
            </a:br>
            <a:r>
              <a:rPr lang="en-US" sz="1500" dirty="0" smtClean="0"/>
              <a:t>layout and performance</a:t>
            </a:r>
            <a:br>
              <a:rPr lang="en-US" sz="1500" dirty="0" smtClean="0"/>
            </a:br>
            <a:r>
              <a:rPr lang="en-US" sz="1500" dirty="0" smtClean="0"/>
              <a:t>L. </a:t>
            </a:r>
            <a:r>
              <a:rPr lang="en-US" sz="1500" dirty="0" err="1" smtClean="0"/>
              <a:t>Aballe</a:t>
            </a:r>
            <a:r>
              <a:rPr lang="en-US" sz="1500" dirty="0" smtClean="0"/>
              <a:t> et </a:t>
            </a:r>
            <a:r>
              <a:rPr lang="en-US" sz="1500" dirty="0" smtClean="0"/>
              <a:t>al., </a:t>
            </a:r>
            <a:r>
              <a:rPr lang="sv-SE" sz="1500" i="1" dirty="0" smtClean="0"/>
              <a:t>J</a:t>
            </a:r>
            <a:r>
              <a:rPr lang="sv-SE" sz="1500" i="1" dirty="0"/>
              <a:t>. Synchrotron Rad.</a:t>
            </a:r>
            <a:r>
              <a:rPr lang="sv-SE" sz="1500" dirty="0"/>
              <a:t> (2015). </a:t>
            </a:r>
            <a:r>
              <a:rPr lang="sv-SE" sz="1500" b="1" dirty="0"/>
              <a:t>22</a:t>
            </a:r>
            <a:r>
              <a:rPr lang="sv-SE" sz="1500" dirty="0"/>
              <a:t>, </a:t>
            </a:r>
            <a:r>
              <a:rPr lang="sv-SE" sz="1500" dirty="0" smtClean="0"/>
              <a:t>745-752</a:t>
            </a:r>
            <a:endParaRPr lang="en-US" sz="1500" dirty="0" smtClean="0"/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73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63321"/>
            <a:ext cx="8229600" cy="584775"/>
          </a:xfrm>
        </p:spPr>
        <p:txBody>
          <a:bodyPr/>
          <a:lstStyle/>
          <a:p>
            <a:r>
              <a:rPr lang="en-US" dirty="0" smtClean="0"/>
              <a:t>Sample holders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1441042"/>
            <a:ext cx="6012314" cy="224703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1907"/>
          <a:stretch/>
        </p:blipFill>
        <p:spPr bwMode="auto">
          <a:xfrm>
            <a:off x="463935" y="4272045"/>
            <a:ext cx="5022465" cy="18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63" y="4524038"/>
            <a:ext cx="1531782" cy="129968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80" y="1715254"/>
            <a:ext cx="2000548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Electrical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progress: HF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345915" y="3869543"/>
            <a:ext cx="5438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+mn-lt"/>
              </a:rPr>
              <a:t>M. </a:t>
            </a:r>
            <a:r>
              <a:rPr lang="en-US" sz="1600" i="1" dirty="0" err="1" smtClean="0">
                <a:latin typeface="+mn-lt"/>
              </a:rPr>
              <a:t>Foerster</a:t>
            </a:r>
            <a:r>
              <a:rPr lang="en-US" sz="1600" i="1" dirty="0" smtClean="0">
                <a:latin typeface="+mn-lt"/>
              </a:rPr>
              <a:t>  et al., Ultramicroscopy 171, 63 (2016) </a:t>
            </a:r>
            <a:endParaRPr lang="en-US" sz="1600" i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935" y="6081498"/>
            <a:ext cx="5438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+mn-lt"/>
              </a:rPr>
              <a:t>A. </a:t>
            </a:r>
            <a:r>
              <a:rPr lang="en-US" sz="1600" i="1" dirty="0" err="1" smtClean="0">
                <a:latin typeface="+mn-lt"/>
              </a:rPr>
              <a:t>Mandziak</a:t>
            </a:r>
            <a:r>
              <a:rPr lang="en-US" sz="1600" i="1" dirty="0" smtClean="0">
                <a:latin typeface="+mn-lt"/>
              </a:rPr>
              <a:t> et </a:t>
            </a:r>
            <a:r>
              <a:rPr lang="en-US" sz="1600" i="1" dirty="0" smtClean="0">
                <a:latin typeface="+mn-lt"/>
              </a:rPr>
              <a:t>al., </a:t>
            </a:r>
            <a:r>
              <a:rPr lang="en-US" sz="1600" i="1" dirty="0" smtClean="0">
                <a:latin typeface="+mn-lt"/>
              </a:rPr>
              <a:t>submitted 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808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81"/>
          <p:cNvGrpSpPr>
            <a:grpSpLocks/>
          </p:cNvGrpSpPr>
          <p:nvPr/>
        </p:nvGrpSpPr>
        <p:grpSpPr bwMode="auto">
          <a:xfrm>
            <a:off x="2145367" y="2436257"/>
            <a:ext cx="1209675" cy="1966913"/>
            <a:chOff x="603" y="102"/>
            <a:chExt cx="762" cy="1239"/>
          </a:xfrm>
        </p:grpSpPr>
        <p:sp>
          <p:nvSpPr>
            <p:cNvPr id="23" name="Freeform 182"/>
            <p:cNvSpPr>
              <a:spLocks/>
            </p:cNvSpPr>
            <p:nvPr/>
          </p:nvSpPr>
          <p:spPr bwMode="auto">
            <a:xfrm>
              <a:off x="603" y="102"/>
              <a:ext cx="762" cy="1239"/>
            </a:xfrm>
            <a:custGeom>
              <a:avLst/>
              <a:gdLst>
                <a:gd name="T0" fmla="*/ 0 w 762"/>
                <a:gd name="T1" fmla="*/ 867 h 1239"/>
                <a:gd name="T2" fmla="*/ 0 w 762"/>
                <a:gd name="T3" fmla="*/ 1239 h 1239"/>
                <a:gd name="T4" fmla="*/ 762 w 762"/>
                <a:gd name="T5" fmla="*/ 339 h 1239"/>
                <a:gd name="T6" fmla="*/ 762 w 762"/>
                <a:gd name="T7" fmla="*/ 0 h 1239"/>
                <a:gd name="T8" fmla="*/ 0 w 762"/>
                <a:gd name="T9" fmla="*/ 867 h 1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2" h="1239">
                  <a:moveTo>
                    <a:pt x="0" y="867"/>
                  </a:moveTo>
                  <a:lnTo>
                    <a:pt x="0" y="1239"/>
                  </a:lnTo>
                  <a:lnTo>
                    <a:pt x="762" y="339"/>
                  </a:lnTo>
                  <a:lnTo>
                    <a:pt x="762" y="0"/>
                  </a:lnTo>
                  <a:lnTo>
                    <a:pt x="0" y="86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183"/>
            <p:cNvGrpSpPr>
              <a:grpSpLocks/>
            </p:cNvGrpSpPr>
            <p:nvPr/>
          </p:nvGrpSpPr>
          <p:grpSpPr bwMode="auto">
            <a:xfrm rot="-706098">
              <a:off x="761" y="780"/>
              <a:ext cx="206" cy="146"/>
              <a:chOff x="761" y="780"/>
              <a:chExt cx="206" cy="146"/>
            </a:xfrm>
          </p:grpSpPr>
          <p:sp>
            <p:nvSpPr>
              <p:cNvPr id="26" name="Freeform 184"/>
              <p:cNvSpPr>
                <a:spLocks/>
              </p:cNvSpPr>
              <p:nvPr/>
            </p:nvSpPr>
            <p:spPr bwMode="auto">
              <a:xfrm>
                <a:off x="876" y="780"/>
                <a:ext cx="91" cy="57"/>
              </a:xfrm>
              <a:custGeom>
                <a:avLst/>
                <a:gdLst>
                  <a:gd name="T0" fmla="*/ 150 w 71"/>
                  <a:gd name="T1" fmla="*/ 0 h 52"/>
                  <a:gd name="T2" fmla="*/ 140 w 71"/>
                  <a:gd name="T3" fmla="*/ 0 h 52"/>
                  <a:gd name="T4" fmla="*/ 140 w 71"/>
                  <a:gd name="T5" fmla="*/ 5 h 52"/>
                  <a:gd name="T6" fmla="*/ 140 w 71"/>
                  <a:gd name="T7" fmla="*/ 20 h 52"/>
                  <a:gd name="T8" fmla="*/ 150 w 71"/>
                  <a:gd name="T9" fmla="*/ 32 h 52"/>
                  <a:gd name="T10" fmla="*/ 150 w 71"/>
                  <a:gd name="T11" fmla="*/ 45 h 52"/>
                  <a:gd name="T12" fmla="*/ 140 w 71"/>
                  <a:gd name="T13" fmla="*/ 50 h 52"/>
                  <a:gd name="T14" fmla="*/ 129 w 71"/>
                  <a:gd name="T15" fmla="*/ 50 h 52"/>
                  <a:gd name="T16" fmla="*/ 110 w 71"/>
                  <a:gd name="T17" fmla="*/ 50 h 52"/>
                  <a:gd name="T18" fmla="*/ 90 w 71"/>
                  <a:gd name="T19" fmla="*/ 45 h 52"/>
                  <a:gd name="T20" fmla="*/ 69 w 71"/>
                  <a:gd name="T21" fmla="*/ 38 h 52"/>
                  <a:gd name="T22" fmla="*/ 59 w 71"/>
                  <a:gd name="T23" fmla="*/ 32 h 52"/>
                  <a:gd name="T24" fmla="*/ 40 w 71"/>
                  <a:gd name="T25" fmla="*/ 25 h 52"/>
                  <a:gd name="T26" fmla="*/ 19 w 71"/>
                  <a:gd name="T27" fmla="*/ 25 h 52"/>
                  <a:gd name="T28" fmla="*/ 0 w 71"/>
                  <a:gd name="T29" fmla="*/ 25 h 52"/>
                  <a:gd name="T30" fmla="*/ 0 w 71"/>
                  <a:gd name="T31" fmla="*/ 32 h 52"/>
                  <a:gd name="T32" fmla="*/ 0 w 71"/>
                  <a:gd name="T33" fmla="*/ 45 h 52"/>
                  <a:gd name="T34" fmla="*/ 10 w 71"/>
                  <a:gd name="T35" fmla="*/ 64 h 52"/>
                  <a:gd name="T36" fmla="*/ 10 w 71"/>
                  <a:gd name="T37" fmla="*/ 68 h 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" h="52">
                    <a:moveTo>
                      <a:pt x="71" y="0"/>
                    </a:moveTo>
                    <a:lnTo>
                      <a:pt x="66" y="0"/>
                    </a:lnTo>
                    <a:lnTo>
                      <a:pt x="66" y="5"/>
                    </a:lnTo>
                    <a:lnTo>
                      <a:pt x="66" y="15"/>
                    </a:lnTo>
                    <a:lnTo>
                      <a:pt x="71" y="24"/>
                    </a:lnTo>
                    <a:lnTo>
                      <a:pt x="71" y="34"/>
                    </a:lnTo>
                    <a:lnTo>
                      <a:pt x="66" y="38"/>
                    </a:lnTo>
                    <a:lnTo>
                      <a:pt x="62" y="38"/>
                    </a:lnTo>
                    <a:lnTo>
                      <a:pt x="52" y="38"/>
                    </a:lnTo>
                    <a:lnTo>
                      <a:pt x="43" y="34"/>
                    </a:lnTo>
                    <a:lnTo>
                      <a:pt x="33" y="29"/>
                    </a:lnTo>
                    <a:lnTo>
                      <a:pt x="28" y="24"/>
                    </a:lnTo>
                    <a:lnTo>
                      <a:pt x="19" y="19"/>
                    </a:lnTo>
                    <a:lnTo>
                      <a:pt x="9" y="19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5" y="48"/>
                    </a:lnTo>
                    <a:lnTo>
                      <a:pt x="5" y="5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85"/>
              <p:cNvSpPr>
                <a:spLocks/>
              </p:cNvSpPr>
              <p:nvPr/>
            </p:nvSpPr>
            <p:spPr bwMode="auto">
              <a:xfrm>
                <a:off x="797" y="837"/>
                <a:ext cx="97" cy="62"/>
              </a:xfrm>
              <a:custGeom>
                <a:avLst/>
                <a:gdLst>
                  <a:gd name="T0" fmla="*/ 140 w 76"/>
                  <a:gd name="T1" fmla="*/ 0 h 57"/>
                  <a:gd name="T2" fmla="*/ 148 w 76"/>
                  <a:gd name="T3" fmla="*/ 13 h 57"/>
                  <a:gd name="T4" fmla="*/ 148 w 76"/>
                  <a:gd name="T5" fmla="*/ 25 h 57"/>
                  <a:gd name="T6" fmla="*/ 158 w 76"/>
                  <a:gd name="T7" fmla="*/ 38 h 57"/>
                  <a:gd name="T8" fmla="*/ 148 w 76"/>
                  <a:gd name="T9" fmla="*/ 44 h 57"/>
                  <a:gd name="T10" fmla="*/ 129 w 76"/>
                  <a:gd name="T11" fmla="*/ 49 h 57"/>
                  <a:gd name="T12" fmla="*/ 111 w 76"/>
                  <a:gd name="T13" fmla="*/ 44 h 57"/>
                  <a:gd name="T14" fmla="*/ 89 w 76"/>
                  <a:gd name="T15" fmla="*/ 38 h 57"/>
                  <a:gd name="T16" fmla="*/ 80 w 76"/>
                  <a:gd name="T17" fmla="*/ 30 h 57"/>
                  <a:gd name="T18" fmla="*/ 70 w 76"/>
                  <a:gd name="T19" fmla="*/ 30 h 57"/>
                  <a:gd name="T20" fmla="*/ 51 w 76"/>
                  <a:gd name="T21" fmla="*/ 25 h 57"/>
                  <a:gd name="T22" fmla="*/ 31 w 76"/>
                  <a:gd name="T23" fmla="*/ 18 h 57"/>
                  <a:gd name="T24" fmla="*/ 10 w 76"/>
                  <a:gd name="T25" fmla="*/ 18 h 57"/>
                  <a:gd name="T26" fmla="*/ 10 w 76"/>
                  <a:gd name="T27" fmla="*/ 30 h 57"/>
                  <a:gd name="T28" fmla="*/ 10 w 76"/>
                  <a:gd name="T29" fmla="*/ 44 h 57"/>
                  <a:gd name="T30" fmla="*/ 10 w 76"/>
                  <a:gd name="T31" fmla="*/ 55 h 57"/>
                  <a:gd name="T32" fmla="*/ 22 w 76"/>
                  <a:gd name="T33" fmla="*/ 69 h 57"/>
                  <a:gd name="T34" fmla="*/ 10 w 76"/>
                  <a:gd name="T35" fmla="*/ 69 h 57"/>
                  <a:gd name="T36" fmla="*/ 10 w 76"/>
                  <a:gd name="T37" fmla="*/ 73 h 57"/>
                  <a:gd name="T38" fmla="*/ 0 w 76"/>
                  <a:gd name="T39" fmla="*/ 73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6" h="57">
                    <a:moveTo>
                      <a:pt x="67" y="0"/>
                    </a:moveTo>
                    <a:lnTo>
                      <a:pt x="71" y="10"/>
                    </a:lnTo>
                    <a:lnTo>
                      <a:pt x="71" y="19"/>
                    </a:lnTo>
                    <a:lnTo>
                      <a:pt x="76" y="29"/>
                    </a:lnTo>
                    <a:lnTo>
                      <a:pt x="71" y="34"/>
                    </a:lnTo>
                    <a:lnTo>
                      <a:pt x="62" y="38"/>
                    </a:lnTo>
                    <a:lnTo>
                      <a:pt x="53" y="34"/>
                    </a:lnTo>
                    <a:lnTo>
                      <a:pt x="43" y="29"/>
                    </a:lnTo>
                    <a:lnTo>
                      <a:pt x="38" y="24"/>
                    </a:lnTo>
                    <a:lnTo>
                      <a:pt x="34" y="24"/>
                    </a:lnTo>
                    <a:lnTo>
                      <a:pt x="24" y="19"/>
                    </a:lnTo>
                    <a:lnTo>
                      <a:pt x="15" y="15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5" y="34"/>
                    </a:lnTo>
                    <a:lnTo>
                      <a:pt x="5" y="43"/>
                    </a:lnTo>
                    <a:lnTo>
                      <a:pt x="10" y="53"/>
                    </a:lnTo>
                    <a:lnTo>
                      <a:pt x="5" y="53"/>
                    </a:lnTo>
                    <a:lnTo>
                      <a:pt x="5" y="57"/>
                    </a:lnTo>
                    <a:lnTo>
                      <a:pt x="0" y="5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86"/>
              <p:cNvSpPr>
                <a:spLocks/>
              </p:cNvSpPr>
              <p:nvPr/>
            </p:nvSpPr>
            <p:spPr bwMode="auto">
              <a:xfrm>
                <a:off x="761" y="879"/>
                <a:ext cx="55" cy="47"/>
              </a:xfrm>
              <a:custGeom>
                <a:avLst/>
                <a:gdLst>
                  <a:gd name="T0" fmla="*/ 0 w 43"/>
                  <a:gd name="T1" fmla="*/ 56 h 43"/>
                  <a:gd name="T2" fmla="*/ 90 w 43"/>
                  <a:gd name="T3" fmla="*/ 44 h 43"/>
                  <a:gd name="T4" fmla="*/ 40 w 43"/>
                  <a:gd name="T5" fmla="*/ 0 h 43"/>
                  <a:gd name="T6" fmla="*/ 0 w 43"/>
                  <a:gd name="T7" fmla="*/ 56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" h="43">
                    <a:moveTo>
                      <a:pt x="0" y="43"/>
                    </a:moveTo>
                    <a:lnTo>
                      <a:pt x="43" y="34"/>
                    </a:lnTo>
                    <a:lnTo>
                      <a:pt x="19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 Box 187"/>
            <p:cNvSpPr txBox="1">
              <a:spLocks noChangeArrowheads="1"/>
            </p:cNvSpPr>
            <p:nvPr/>
          </p:nvSpPr>
          <p:spPr bwMode="auto">
            <a:xfrm rot="61847688">
              <a:off x="836" y="416"/>
              <a:ext cx="5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Verdana" charset="0"/>
                  <a:ea typeface="ＭＳ Ｐゴシック" charset="0"/>
                </a:rPr>
                <a:t>x-rays</a:t>
              </a:r>
            </a:p>
          </p:txBody>
        </p:sp>
      </p:grpSp>
      <p:sp>
        <p:nvSpPr>
          <p:cNvPr id="29" name="Text Box 189"/>
          <p:cNvSpPr txBox="1">
            <a:spLocks noChangeArrowheads="1"/>
          </p:cNvSpPr>
          <p:nvPr/>
        </p:nvSpPr>
        <p:spPr bwMode="auto">
          <a:xfrm>
            <a:off x="125910" y="2342951"/>
            <a:ext cx="2656837" cy="861774"/>
          </a:xfrm>
          <a:prstGeom prst="rect">
            <a:avLst/>
          </a:prstGeom>
          <a:solidFill>
            <a:srgbClr val="979F0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b="1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Photoemission</a:t>
            </a:r>
          </a:p>
          <a:p>
            <a:pPr eaLnBrk="0" hangingPunct="0">
              <a:defRPr/>
            </a:pPr>
            <a:r>
              <a:rPr lang="en-GB" sz="1600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(electron escape -&gt; </a:t>
            </a:r>
            <a:br>
              <a:rPr lang="en-GB" sz="1600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info depth 1-10 nm)</a:t>
            </a:r>
            <a:endParaRPr lang="en-US" sz="1600" dirty="0">
              <a:solidFill>
                <a:schemeClr val="bg1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31" name="Oval 191"/>
          <p:cNvSpPr>
            <a:spLocks noChangeArrowheads="1"/>
          </p:cNvSpPr>
          <p:nvPr/>
        </p:nvSpPr>
        <p:spPr bwMode="auto">
          <a:xfrm>
            <a:off x="3490260" y="3213338"/>
            <a:ext cx="298450" cy="17843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</a:endParaRPr>
          </a:p>
        </p:txBody>
      </p:sp>
      <p:sp>
        <p:nvSpPr>
          <p:cNvPr id="32" name="Rectangle 192"/>
          <p:cNvSpPr>
            <a:spLocks noChangeArrowheads="1"/>
          </p:cNvSpPr>
          <p:nvPr/>
        </p:nvSpPr>
        <p:spPr bwMode="auto">
          <a:xfrm>
            <a:off x="1928160" y="3621645"/>
            <a:ext cx="221969" cy="98075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21176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</a:endParaRPr>
          </a:p>
        </p:txBody>
      </p:sp>
      <p:sp>
        <p:nvSpPr>
          <p:cNvPr id="34" name="Rectangle 194"/>
          <p:cNvSpPr>
            <a:spLocks noChangeArrowheads="1"/>
          </p:cNvSpPr>
          <p:nvPr/>
        </p:nvSpPr>
        <p:spPr bwMode="auto">
          <a:xfrm>
            <a:off x="7798735" y="2814082"/>
            <a:ext cx="136525" cy="258286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21176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</a:endParaRPr>
          </a:p>
        </p:txBody>
      </p:sp>
      <p:grpSp>
        <p:nvGrpSpPr>
          <p:cNvPr id="35" name="Group 196"/>
          <p:cNvGrpSpPr>
            <a:grpSpLocks/>
          </p:cNvGrpSpPr>
          <p:nvPr/>
        </p:nvGrpSpPr>
        <p:grpSpPr bwMode="auto">
          <a:xfrm>
            <a:off x="2165055" y="3133170"/>
            <a:ext cx="5632094" cy="1966912"/>
            <a:chOff x="2255" y="886"/>
            <a:chExt cx="3039" cy="1316"/>
          </a:xfrm>
        </p:grpSpPr>
        <p:grpSp>
          <p:nvGrpSpPr>
            <p:cNvPr id="36" name="Group 197"/>
            <p:cNvGrpSpPr>
              <a:grpSpLocks/>
            </p:cNvGrpSpPr>
            <p:nvPr/>
          </p:nvGrpSpPr>
          <p:grpSpPr bwMode="auto">
            <a:xfrm>
              <a:off x="2255" y="886"/>
              <a:ext cx="3039" cy="972"/>
              <a:chOff x="235" y="2181"/>
              <a:chExt cx="3039" cy="972"/>
            </a:xfrm>
          </p:grpSpPr>
          <p:sp>
            <p:nvSpPr>
              <p:cNvPr id="48" name="Line 198"/>
              <p:cNvSpPr>
                <a:spLocks noChangeShapeType="1"/>
              </p:cNvSpPr>
              <p:nvPr/>
            </p:nvSpPr>
            <p:spPr bwMode="auto">
              <a:xfrm>
                <a:off x="235" y="2664"/>
                <a:ext cx="78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49" name="Line 199"/>
              <p:cNvSpPr>
                <a:spLocks noChangeShapeType="1"/>
              </p:cNvSpPr>
              <p:nvPr/>
            </p:nvSpPr>
            <p:spPr bwMode="auto">
              <a:xfrm>
                <a:off x="1017" y="2663"/>
                <a:ext cx="1212" cy="4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50" name="Line 200"/>
              <p:cNvSpPr>
                <a:spLocks noChangeShapeType="1"/>
              </p:cNvSpPr>
              <p:nvPr/>
            </p:nvSpPr>
            <p:spPr bwMode="auto">
              <a:xfrm flipV="1">
                <a:off x="2231" y="2181"/>
                <a:ext cx="1043" cy="96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sp>
          <p:nvSpPr>
            <p:cNvPr id="37" name="Line 201"/>
            <p:cNvSpPr>
              <a:spLocks noChangeShapeType="1"/>
            </p:cNvSpPr>
            <p:nvPr/>
          </p:nvSpPr>
          <p:spPr bwMode="auto">
            <a:xfrm flipV="1">
              <a:off x="4249" y="1256"/>
              <a:ext cx="1045" cy="4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38" name="Line 202"/>
            <p:cNvSpPr>
              <a:spLocks noChangeShapeType="1"/>
            </p:cNvSpPr>
            <p:nvPr/>
          </p:nvSpPr>
          <p:spPr bwMode="auto">
            <a:xfrm>
              <a:off x="2257" y="1475"/>
              <a:ext cx="7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39" name="Line 203"/>
            <p:cNvSpPr>
              <a:spLocks noChangeShapeType="1"/>
            </p:cNvSpPr>
            <p:nvPr/>
          </p:nvSpPr>
          <p:spPr bwMode="auto">
            <a:xfrm>
              <a:off x="3040" y="1473"/>
              <a:ext cx="1209" cy="1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grpSp>
          <p:nvGrpSpPr>
            <p:cNvPr id="40" name="Group 204"/>
            <p:cNvGrpSpPr>
              <a:grpSpLocks/>
            </p:cNvGrpSpPr>
            <p:nvPr/>
          </p:nvGrpSpPr>
          <p:grpSpPr bwMode="auto">
            <a:xfrm>
              <a:off x="2257" y="1409"/>
              <a:ext cx="3037" cy="399"/>
              <a:chOff x="237" y="2704"/>
              <a:chExt cx="3037" cy="399"/>
            </a:xfrm>
          </p:grpSpPr>
          <p:sp>
            <p:nvSpPr>
              <p:cNvPr id="44" name="Line 205"/>
              <p:cNvSpPr>
                <a:spLocks noChangeShapeType="1"/>
              </p:cNvSpPr>
              <p:nvPr/>
            </p:nvSpPr>
            <p:spPr bwMode="auto">
              <a:xfrm>
                <a:off x="2229" y="2704"/>
                <a:ext cx="1045" cy="39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grpSp>
            <p:nvGrpSpPr>
              <p:cNvPr id="45" name="Group 206"/>
              <p:cNvGrpSpPr>
                <a:grpSpLocks/>
              </p:cNvGrpSpPr>
              <p:nvPr/>
            </p:nvGrpSpPr>
            <p:grpSpPr bwMode="auto">
              <a:xfrm>
                <a:off x="237" y="2705"/>
                <a:ext cx="1993" cy="194"/>
                <a:chOff x="230" y="1815"/>
                <a:chExt cx="1993" cy="194"/>
              </a:xfrm>
            </p:grpSpPr>
            <p:sp>
              <p:nvSpPr>
                <p:cNvPr id="46" name="Line 207"/>
                <p:cNvSpPr>
                  <a:spLocks noChangeShapeType="1"/>
                </p:cNvSpPr>
                <p:nvPr/>
              </p:nvSpPr>
              <p:spPr bwMode="auto">
                <a:xfrm>
                  <a:off x="230" y="2007"/>
                  <a:ext cx="78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47" name="Line 20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023" y="1815"/>
                  <a:ext cx="1200" cy="19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Verdana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41" name="Line 209"/>
            <p:cNvSpPr>
              <a:spLocks noChangeShapeType="1"/>
            </p:cNvSpPr>
            <p:nvPr/>
          </p:nvSpPr>
          <p:spPr bwMode="auto">
            <a:xfrm rot="10800000" flipH="1">
              <a:off x="3043" y="1197"/>
              <a:ext cx="1206" cy="5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42" name="Line 210"/>
            <p:cNvSpPr>
              <a:spLocks noChangeShapeType="1"/>
            </p:cNvSpPr>
            <p:nvPr/>
          </p:nvSpPr>
          <p:spPr bwMode="auto">
            <a:xfrm>
              <a:off x="2258" y="1702"/>
              <a:ext cx="7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43" name="Line 211"/>
            <p:cNvSpPr>
              <a:spLocks noChangeShapeType="1"/>
            </p:cNvSpPr>
            <p:nvPr/>
          </p:nvSpPr>
          <p:spPr bwMode="auto">
            <a:xfrm>
              <a:off x="4249" y="1197"/>
              <a:ext cx="1045" cy="10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52" name="Group 213"/>
          <p:cNvGrpSpPr>
            <a:grpSpLocks/>
          </p:cNvGrpSpPr>
          <p:nvPr/>
        </p:nvGrpSpPr>
        <p:grpSpPr bwMode="auto">
          <a:xfrm>
            <a:off x="2180293" y="3419713"/>
            <a:ext cx="1227137" cy="922338"/>
            <a:chOff x="619" y="728"/>
            <a:chExt cx="773" cy="581"/>
          </a:xfrm>
        </p:grpSpPr>
        <p:sp>
          <p:nvSpPr>
            <p:cNvPr id="53" name="Text Box 214"/>
            <p:cNvSpPr txBox="1">
              <a:spLocks noChangeArrowheads="1"/>
            </p:cNvSpPr>
            <p:nvPr/>
          </p:nvSpPr>
          <p:spPr bwMode="auto">
            <a:xfrm>
              <a:off x="1146" y="728"/>
              <a:ext cx="2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  <a:latin typeface="Verdana" charset="0"/>
                  <a:ea typeface="ＭＳ Ｐゴシック" charset="0"/>
                </a:rPr>
                <a:t>e</a:t>
              </a:r>
              <a:r>
                <a:rPr lang="en-US" baseline="30000" dirty="0">
                  <a:solidFill>
                    <a:srgbClr val="FF0000"/>
                  </a:solidFill>
                  <a:latin typeface="Verdana" charset="0"/>
                  <a:ea typeface="ＭＳ Ｐゴシック" charset="0"/>
                </a:rPr>
                <a:t>-</a:t>
              </a:r>
            </a:p>
          </p:txBody>
        </p:sp>
        <p:sp>
          <p:nvSpPr>
            <p:cNvPr id="54" name="Line 215"/>
            <p:cNvSpPr>
              <a:spLocks noChangeShapeType="1"/>
            </p:cNvSpPr>
            <p:nvPr/>
          </p:nvSpPr>
          <p:spPr bwMode="auto">
            <a:xfrm>
              <a:off x="632" y="1309"/>
              <a:ext cx="73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55" name="Line 216"/>
            <p:cNvSpPr>
              <a:spLocks noChangeShapeType="1"/>
            </p:cNvSpPr>
            <p:nvPr/>
          </p:nvSpPr>
          <p:spPr bwMode="auto">
            <a:xfrm>
              <a:off x="626" y="1096"/>
              <a:ext cx="73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Line 217"/>
            <p:cNvSpPr>
              <a:spLocks noChangeShapeType="1"/>
            </p:cNvSpPr>
            <p:nvPr/>
          </p:nvSpPr>
          <p:spPr bwMode="auto">
            <a:xfrm>
              <a:off x="632" y="1217"/>
              <a:ext cx="73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57" name="Line 218"/>
            <p:cNvSpPr>
              <a:spLocks noChangeShapeType="1"/>
            </p:cNvSpPr>
            <p:nvPr/>
          </p:nvSpPr>
          <p:spPr bwMode="auto">
            <a:xfrm>
              <a:off x="619" y="996"/>
              <a:ext cx="73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58" name="Group 221"/>
          <p:cNvGrpSpPr>
            <a:grpSpLocks/>
          </p:cNvGrpSpPr>
          <p:nvPr/>
        </p:nvGrpSpPr>
        <p:grpSpPr bwMode="auto">
          <a:xfrm>
            <a:off x="2171048" y="3123645"/>
            <a:ext cx="5634037" cy="1985962"/>
            <a:chOff x="227" y="1293"/>
            <a:chExt cx="3047" cy="1316"/>
          </a:xfrm>
        </p:grpSpPr>
        <p:grpSp>
          <p:nvGrpSpPr>
            <p:cNvPr id="59" name="Group 222"/>
            <p:cNvGrpSpPr>
              <a:grpSpLocks/>
            </p:cNvGrpSpPr>
            <p:nvPr/>
          </p:nvGrpSpPr>
          <p:grpSpPr bwMode="auto">
            <a:xfrm>
              <a:off x="228" y="1663"/>
              <a:ext cx="3046" cy="429"/>
              <a:chOff x="234" y="2551"/>
              <a:chExt cx="3046" cy="429"/>
            </a:xfrm>
          </p:grpSpPr>
          <p:sp>
            <p:nvSpPr>
              <p:cNvPr id="72" name="Line 223"/>
              <p:cNvSpPr>
                <a:spLocks noChangeShapeType="1"/>
              </p:cNvSpPr>
              <p:nvPr/>
            </p:nvSpPr>
            <p:spPr bwMode="auto">
              <a:xfrm flipV="1">
                <a:off x="234" y="2646"/>
                <a:ext cx="794" cy="12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73" name="Line 224"/>
              <p:cNvSpPr>
                <a:spLocks noChangeShapeType="1"/>
              </p:cNvSpPr>
              <p:nvPr/>
            </p:nvSpPr>
            <p:spPr bwMode="auto">
              <a:xfrm>
                <a:off x="1028" y="2647"/>
                <a:ext cx="1224" cy="3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74" name="Line 225"/>
              <p:cNvSpPr>
                <a:spLocks noChangeShapeType="1"/>
              </p:cNvSpPr>
              <p:nvPr/>
            </p:nvSpPr>
            <p:spPr bwMode="auto">
              <a:xfrm flipV="1">
                <a:off x="2253" y="2551"/>
                <a:ext cx="1027" cy="42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grpSp>
          <p:nvGrpSpPr>
            <p:cNvPr id="60" name="Group 226"/>
            <p:cNvGrpSpPr>
              <a:grpSpLocks/>
            </p:cNvGrpSpPr>
            <p:nvPr/>
          </p:nvGrpSpPr>
          <p:grpSpPr bwMode="auto">
            <a:xfrm>
              <a:off x="232" y="1623"/>
              <a:ext cx="3042" cy="986"/>
              <a:chOff x="238" y="2511"/>
              <a:chExt cx="3042" cy="986"/>
            </a:xfrm>
          </p:grpSpPr>
          <p:sp>
            <p:nvSpPr>
              <p:cNvPr id="69" name="Line 227"/>
              <p:cNvSpPr>
                <a:spLocks noChangeShapeType="1"/>
              </p:cNvSpPr>
              <p:nvPr/>
            </p:nvSpPr>
            <p:spPr bwMode="auto">
              <a:xfrm flipV="1">
                <a:off x="238" y="2872"/>
                <a:ext cx="794" cy="12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70" name="Line 228"/>
              <p:cNvSpPr>
                <a:spLocks noChangeShapeType="1"/>
              </p:cNvSpPr>
              <p:nvPr/>
            </p:nvSpPr>
            <p:spPr bwMode="auto">
              <a:xfrm flipV="1">
                <a:off x="1026" y="2511"/>
                <a:ext cx="1166" cy="36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71" name="Line 229"/>
              <p:cNvSpPr>
                <a:spLocks noChangeShapeType="1"/>
              </p:cNvSpPr>
              <p:nvPr/>
            </p:nvSpPr>
            <p:spPr bwMode="auto">
              <a:xfrm>
                <a:off x="2193" y="2511"/>
                <a:ext cx="1087" cy="98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grpSp>
          <p:nvGrpSpPr>
            <p:cNvPr id="61" name="Group 230"/>
            <p:cNvGrpSpPr>
              <a:grpSpLocks/>
            </p:cNvGrpSpPr>
            <p:nvPr/>
          </p:nvGrpSpPr>
          <p:grpSpPr bwMode="auto">
            <a:xfrm>
              <a:off x="229" y="1293"/>
              <a:ext cx="3039" cy="1024"/>
              <a:chOff x="235" y="2181"/>
              <a:chExt cx="3039" cy="1024"/>
            </a:xfrm>
          </p:grpSpPr>
          <p:sp>
            <p:nvSpPr>
              <p:cNvPr id="66" name="Line 231"/>
              <p:cNvSpPr>
                <a:spLocks noChangeShapeType="1"/>
              </p:cNvSpPr>
              <p:nvPr/>
            </p:nvSpPr>
            <p:spPr bwMode="auto">
              <a:xfrm flipV="1">
                <a:off x="235" y="2532"/>
                <a:ext cx="794" cy="12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67" name="Line 232"/>
              <p:cNvSpPr>
                <a:spLocks noChangeShapeType="1"/>
              </p:cNvSpPr>
              <p:nvPr/>
            </p:nvSpPr>
            <p:spPr bwMode="auto">
              <a:xfrm>
                <a:off x="1023" y="2532"/>
                <a:ext cx="1232" cy="67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68" name="Line 233"/>
              <p:cNvSpPr>
                <a:spLocks noChangeShapeType="1"/>
              </p:cNvSpPr>
              <p:nvPr/>
            </p:nvSpPr>
            <p:spPr bwMode="auto">
              <a:xfrm flipV="1">
                <a:off x="2255" y="2181"/>
                <a:ext cx="1019" cy="102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grpSp>
          <p:nvGrpSpPr>
            <p:cNvPr id="62" name="Group 234"/>
            <p:cNvGrpSpPr>
              <a:grpSpLocks/>
            </p:cNvGrpSpPr>
            <p:nvPr/>
          </p:nvGrpSpPr>
          <p:grpSpPr bwMode="auto">
            <a:xfrm>
              <a:off x="227" y="1816"/>
              <a:ext cx="3041" cy="399"/>
              <a:chOff x="233" y="2704"/>
              <a:chExt cx="3041" cy="399"/>
            </a:xfrm>
          </p:grpSpPr>
          <p:sp>
            <p:nvSpPr>
              <p:cNvPr id="63" name="Line 235"/>
              <p:cNvSpPr>
                <a:spLocks noChangeShapeType="1"/>
              </p:cNvSpPr>
              <p:nvPr/>
            </p:nvSpPr>
            <p:spPr bwMode="auto">
              <a:xfrm flipV="1">
                <a:off x="233" y="2765"/>
                <a:ext cx="794" cy="12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64" name="Line 236"/>
              <p:cNvSpPr>
                <a:spLocks noChangeShapeType="1"/>
              </p:cNvSpPr>
              <p:nvPr/>
            </p:nvSpPr>
            <p:spPr bwMode="auto">
              <a:xfrm flipV="1">
                <a:off x="1032" y="2704"/>
                <a:ext cx="1154" cy="5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65" name="Line 237"/>
              <p:cNvSpPr>
                <a:spLocks noChangeShapeType="1"/>
              </p:cNvSpPr>
              <p:nvPr/>
            </p:nvSpPr>
            <p:spPr bwMode="auto">
              <a:xfrm>
                <a:off x="2192" y="2704"/>
                <a:ext cx="1082" cy="39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75" name="Group 238"/>
          <p:cNvGrpSpPr>
            <a:grpSpLocks/>
          </p:cNvGrpSpPr>
          <p:nvPr/>
        </p:nvGrpSpPr>
        <p:grpSpPr bwMode="auto">
          <a:xfrm>
            <a:off x="2200929" y="3142695"/>
            <a:ext cx="5593043" cy="1946275"/>
            <a:chOff x="231" y="2181"/>
            <a:chExt cx="3054" cy="1316"/>
          </a:xfrm>
        </p:grpSpPr>
        <p:grpSp>
          <p:nvGrpSpPr>
            <p:cNvPr id="76" name="Group 239"/>
            <p:cNvGrpSpPr>
              <a:grpSpLocks/>
            </p:cNvGrpSpPr>
            <p:nvPr/>
          </p:nvGrpSpPr>
          <p:grpSpPr bwMode="auto">
            <a:xfrm>
              <a:off x="235" y="2667"/>
              <a:ext cx="3039" cy="436"/>
              <a:chOff x="235" y="2667"/>
              <a:chExt cx="3039" cy="436"/>
            </a:xfrm>
          </p:grpSpPr>
          <p:sp>
            <p:nvSpPr>
              <p:cNvPr id="90" name="Line 240"/>
              <p:cNvSpPr>
                <a:spLocks noChangeShapeType="1"/>
              </p:cNvSpPr>
              <p:nvPr/>
            </p:nvSpPr>
            <p:spPr bwMode="auto">
              <a:xfrm flipV="1">
                <a:off x="1023" y="2667"/>
                <a:ext cx="1230" cy="356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1" name="Line 241"/>
              <p:cNvSpPr>
                <a:spLocks noChangeShapeType="1"/>
              </p:cNvSpPr>
              <p:nvPr/>
            </p:nvSpPr>
            <p:spPr bwMode="auto">
              <a:xfrm>
                <a:off x="2255" y="2667"/>
                <a:ext cx="1019" cy="436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2" name="Line 242"/>
              <p:cNvSpPr>
                <a:spLocks noChangeShapeType="1"/>
              </p:cNvSpPr>
              <p:nvPr/>
            </p:nvSpPr>
            <p:spPr bwMode="auto">
              <a:xfrm>
                <a:off x="235" y="2899"/>
                <a:ext cx="794" cy="125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grpSp>
          <p:nvGrpSpPr>
            <p:cNvPr id="77" name="Group 243"/>
            <p:cNvGrpSpPr>
              <a:grpSpLocks/>
            </p:cNvGrpSpPr>
            <p:nvPr/>
          </p:nvGrpSpPr>
          <p:grpSpPr bwMode="auto">
            <a:xfrm>
              <a:off x="231" y="2181"/>
              <a:ext cx="3043" cy="984"/>
              <a:chOff x="231" y="2181"/>
              <a:chExt cx="3043" cy="984"/>
            </a:xfrm>
          </p:grpSpPr>
          <p:sp>
            <p:nvSpPr>
              <p:cNvPr id="87" name="Line 244"/>
              <p:cNvSpPr>
                <a:spLocks noChangeShapeType="1"/>
              </p:cNvSpPr>
              <p:nvPr/>
            </p:nvSpPr>
            <p:spPr bwMode="auto">
              <a:xfrm>
                <a:off x="231" y="2667"/>
                <a:ext cx="794" cy="123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88" name="Line 245"/>
              <p:cNvSpPr>
                <a:spLocks noChangeShapeType="1"/>
              </p:cNvSpPr>
              <p:nvPr/>
            </p:nvSpPr>
            <p:spPr bwMode="auto">
              <a:xfrm>
                <a:off x="1020" y="2791"/>
                <a:ext cx="1166" cy="377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89" name="Line 246"/>
              <p:cNvSpPr>
                <a:spLocks noChangeShapeType="1"/>
              </p:cNvSpPr>
              <p:nvPr/>
            </p:nvSpPr>
            <p:spPr bwMode="auto">
              <a:xfrm flipV="1">
                <a:off x="2193" y="2181"/>
                <a:ext cx="1081" cy="98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  <p:grpSp>
          <p:nvGrpSpPr>
            <p:cNvPr id="78" name="Group 247"/>
            <p:cNvGrpSpPr>
              <a:grpSpLocks/>
            </p:cNvGrpSpPr>
            <p:nvPr/>
          </p:nvGrpSpPr>
          <p:grpSpPr bwMode="auto">
            <a:xfrm>
              <a:off x="236" y="2551"/>
              <a:ext cx="3049" cy="411"/>
              <a:chOff x="236" y="2551"/>
              <a:chExt cx="3049" cy="411"/>
            </a:xfrm>
          </p:grpSpPr>
          <p:sp>
            <p:nvSpPr>
              <p:cNvPr id="83" name="Line 248"/>
              <p:cNvSpPr>
                <a:spLocks noChangeShapeType="1"/>
              </p:cNvSpPr>
              <p:nvPr/>
            </p:nvSpPr>
            <p:spPr bwMode="auto">
              <a:xfrm>
                <a:off x="236" y="2777"/>
                <a:ext cx="794" cy="121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grpSp>
            <p:nvGrpSpPr>
              <p:cNvPr id="84" name="Group 249"/>
              <p:cNvGrpSpPr>
                <a:grpSpLocks/>
              </p:cNvGrpSpPr>
              <p:nvPr/>
            </p:nvGrpSpPr>
            <p:grpSpPr bwMode="auto">
              <a:xfrm>
                <a:off x="1025" y="2551"/>
                <a:ext cx="2260" cy="411"/>
                <a:chOff x="3040" y="1256"/>
                <a:chExt cx="2260" cy="411"/>
              </a:xfrm>
            </p:grpSpPr>
            <p:sp>
              <p:nvSpPr>
                <p:cNvPr id="85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4206" y="1256"/>
                  <a:ext cx="1094" cy="411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Verdana" charset="0"/>
                    <a:ea typeface="ＭＳ Ｐゴシック" charset="0"/>
                  </a:endParaRPr>
                </a:p>
              </p:txBody>
            </p:sp>
            <p:sp>
              <p:nvSpPr>
                <p:cNvPr id="86" name="Line 251"/>
                <p:cNvSpPr>
                  <a:spLocks noChangeShapeType="1"/>
                </p:cNvSpPr>
                <p:nvPr/>
              </p:nvSpPr>
              <p:spPr bwMode="auto">
                <a:xfrm>
                  <a:off x="3040" y="1601"/>
                  <a:ext cx="1166" cy="69"/>
                </a:xfrm>
                <a:prstGeom prst="line">
                  <a:avLst/>
                </a:prstGeom>
                <a:noFill/>
                <a:ln w="9525">
                  <a:solidFill>
                    <a:srgbClr val="3399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Verdana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9" name="Group 252"/>
            <p:cNvGrpSpPr>
              <a:grpSpLocks/>
            </p:cNvGrpSpPr>
            <p:nvPr/>
          </p:nvGrpSpPr>
          <p:grpSpPr bwMode="auto">
            <a:xfrm>
              <a:off x="240" y="2473"/>
              <a:ext cx="3034" cy="1024"/>
              <a:chOff x="240" y="2473"/>
              <a:chExt cx="3034" cy="1024"/>
            </a:xfrm>
          </p:grpSpPr>
          <p:sp>
            <p:nvSpPr>
              <p:cNvPr id="80" name="Line 253"/>
              <p:cNvSpPr>
                <a:spLocks noChangeShapeType="1"/>
              </p:cNvSpPr>
              <p:nvPr/>
            </p:nvSpPr>
            <p:spPr bwMode="auto">
              <a:xfrm>
                <a:off x="240" y="3000"/>
                <a:ext cx="794" cy="123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81" name="Line 254"/>
              <p:cNvSpPr>
                <a:spLocks noChangeShapeType="1"/>
              </p:cNvSpPr>
              <p:nvPr/>
            </p:nvSpPr>
            <p:spPr bwMode="auto">
              <a:xfrm flipV="1">
                <a:off x="1026" y="2473"/>
                <a:ext cx="1227" cy="650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82" name="Line 255"/>
              <p:cNvSpPr>
                <a:spLocks noChangeShapeType="1"/>
              </p:cNvSpPr>
              <p:nvPr/>
            </p:nvSpPr>
            <p:spPr bwMode="auto">
              <a:xfrm>
                <a:off x="2253" y="2473"/>
                <a:ext cx="1021" cy="102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</a:endParaRPr>
              </a:p>
            </p:txBody>
          </p:sp>
        </p:grpSp>
      </p:grpSp>
      <p:sp>
        <p:nvSpPr>
          <p:cNvPr id="51" name="Rectangle 212"/>
          <p:cNvSpPr>
            <a:spLocks noChangeArrowheads="1"/>
          </p:cNvSpPr>
          <p:nvPr/>
        </p:nvSpPr>
        <p:spPr bwMode="auto">
          <a:xfrm>
            <a:off x="3845916" y="3068082"/>
            <a:ext cx="3530544" cy="21177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ts val="1200"/>
              </a:spcBef>
              <a:defRPr/>
            </a:pPr>
            <a:r>
              <a:rPr lang="en-US" sz="2000" b="1" dirty="0" smtClean="0">
                <a:latin typeface="Verdana" charset="0"/>
                <a:ea typeface="ＭＳ Ｐゴシック" charset="0"/>
              </a:rPr>
              <a:t>Electron optics:</a:t>
            </a:r>
          </a:p>
          <a:p>
            <a:pPr marL="342900" indent="-342900" 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latin typeface="Verdana" charset="0"/>
                <a:ea typeface="ＭＳ Ｐゴシック" charset="0"/>
              </a:rPr>
              <a:t>imaging</a:t>
            </a:r>
          </a:p>
          <a:p>
            <a:pPr marL="342900" indent="-342900" 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latin typeface="Verdana" charset="0"/>
                <a:ea typeface="ＭＳ Ｐゴシック" charset="0"/>
              </a:rPr>
              <a:t>Diffraction (ARPES)</a:t>
            </a:r>
          </a:p>
          <a:p>
            <a:pPr marL="342900" indent="-342900" 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latin typeface="Verdana" charset="0"/>
                <a:ea typeface="ＭＳ Ｐゴシック" charset="0"/>
              </a:rPr>
              <a:t> dispersive (XPS)</a:t>
            </a:r>
            <a:endParaRPr lang="en-US" sz="2000" b="1" dirty="0">
              <a:latin typeface="Verdana" charset="0"/>
              <a:ea typeface="ＭＳ Ｐゴシック" charset="0"/>
            </a:endParaRPr>
          </a:p>
        </p:txBody>
      </p:sp>
      <p:sp>
        <p:nvSpPr>
          <p:cNvPr id="103" name="Text Box 189"/>
          <p:cNvSpPr txBox="1">
            <a:spLocks noChangeArrowheads="1"/>
          </p:cNvSpPr>
          <p:nvPr/>
        </p:nvSpPr>
        <p:spPr bwMode="auto">
          <a:xfrm>
            <a:off x="1286132" y="1280408"/>
            <a:ext cx="5043368" cy="1015663"/>
          </a:xfrm>
          <a:prstGeom prst="rect">
            <a:avLst/>
          </a:prstGeom>
          <a:solidFill>
            <a:srgbClr val="112E5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X-ray beam:</a:t>
            </a:r>
          </a:p>
          <a:p>
            <a:pPr eaLnBrk="0" hangingPunct="0">
              <a:defRPr/>
            </a:pPr>
            <a:r>
              <a:rPr lang="en-GB" sz="20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tunable</a:t>
            </a:r>
            <a:r>
              <a:rPr lang="en-GB" sz="20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hv</a:t>
            </a:r>
            <a:r>
              <a:rPr lang="en-GB" sz="20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 (XAS)</a:t>
            </a:r>
          </a:p>
          <a:p>
            <a:pPr eaLnBrk="0" hangingPunct="0">
              <a:defRPr/>
            </a:pPr>
            <a:r>
              <a:rPr lang="en-GB" sz="2000" b="1" dirty="0" err="1">
                <a:solidFill>
                  <a:schemeClr val="bg1"/>
                </a:solidFill>
                <a:latin typeface="Verdana" charset="0"/>
                <a:ea typeface="ＭＳ Ｐゴシック" charset="0"/>
              </a:rPr>
              <a:t>t</a:t>
            </a:r>
            <a:r>
              <a:rPr lang="en-GB" sz="20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unable</a:t>
            </a:r>
            <a:r>
              <a:rPr lang="en-GB" sz="20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 polarization (XMCD, XLD)</a:t>
            </a:r>
          </a:p>
        </p:txBody>
      </p:sp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2208255" y="219417"/>
            <a:ext cx="6045200" cy="630942"/>
          </a:xfrm>
        </p:spPr>
        <p:txBody>
          <a:bodyPr/>
          <a:lstStyle/>
          <a:p>
            <a:r>
              <a:rPr lang="es-ES" dirty="0" smtClean="0"/>
              <a:t>PEEM (LEEM) in a nutshell</a:t>
            </a:r>
            <a:endParaRPr lang="en-US" dirty="0"/>
          </a:p>
        </p:txBody>
      </p:sp>
      <p:sp>
        <p:nvSpPr>
          <p:cNvPr id="2" name="Pfeil nach rechts 1"/>
          <p:cNvSpPr/>
          <p:nvPr/>
        </p:nvSpPr>
        <p:spPr>
          <a:xfrm>
            <a:off x="2030414" y="5167663"/>
            <a:ext cx="1641115" cy="1062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Accl</a:t>
            </a:r>
            <a:r>
              <a:rPr 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HV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030414" y="4458732"/>
            <a:ext cx="1" cy="9382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>
            <a:stCxn id="31" idx="4"/>
            <a:endCxn id="2" idx="3"/>
          </p:cNvCxnSpPr>
          <p:nvPr/>
        </p:nvCxnSpPr>
        <p:spPr>
          <a:xfrm>
            <a:off x="3639485" y="4997688"/>
            <a:ext cx="32044" cy="7012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92671"/>
            <a:ext cx="1385020" cy="140812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6844" r="6948" b="8693"/>
          <a:stretch/>
        </p:blipFill>
        <p:spPr bwMode="auto">
          <a:xfrm>
            <a:off x="7563717" y="2209800"/>
            <a:ext cx="1503216" cy="147532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/>
          <a:stretch/>
        </p:blipFill>
        <p:spPr bwMode="auto">
          <a:xfrm>
            <a:off x="7606580" y="3535114"/>
            <a:ext cx="1461220" cy="1508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8" name="Gerade Verbindung mit Pfeil 137"/>
          <p:cNvCxnSpPr/>
          <p:nvPr/>
        </p:nvCxnSpPr>
        <p:spPr>
          <a:xfrm>
            <a:off x="1296334" y="3305267"/>
            <a:ext cx="861733" cy="70723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 Box 189"/>
          <p:cNvSpPr txBox="1">
            <a:spLocks noChangeArrowheads="1"/>
          </p:cNvSpPr>
          <p:nvPr/>
        </p:nvSpPr>
        <p:spPr bwMode="auto">
          <a:xfrm>
            <a:off x="762000" y="3946121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dirty="0">
                <a:latin typeface="Verdana" charset="0"/>
                <a:ea typeface="ＭＳ Ｐゴシック" charset="0"/>
              </a:rPr>
              <a:t>sample</a:t>
            </a:r>
            <a:endParaRPr lang="en-US" dirty="0">
              <a:latin typeface="Verdana" charset="0"/>
              <a:ea typeface="ＭＳ Ｐゴシック" charset="0"/>
            </a:endParaRPr>
          </a:p>
        </p:txBody>
      </p:sp>
      <p:sp>
        <p:nvSpPr>
          <p:cNvPr id="142" name="Text Box 256"/>
          <p:cNvSpPr txBox="1">
            <a:spLocks noChangeArrowheads="1"/>
          </p:cNvSpPr>
          <p:nvPr/>
        </p:nvSpPr>
        <p:spPr bwMode="auto">
          <a:xfrm>
            <a:off x="2563160" y="4531768"/>
            <a:ext cx="122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dirty="0">
                <a:solidFill>
                  <a:srgbClr val="00557E"/>
                </a:solidFill>
                <a:latin typeface="Verdana" charset="0"/>
                <a:ea typeface="ＭＳ Ｐゴシック" charset="0"/>
              </a:rPr>
              <a:t>objective</a:t>
            </a:r>
          </a:p>
          <a:p>
            <a:pPr algn="ctr" eaLnBrk="0" hangingPunct="0">
              <a:defRPr/>
            </a:pPr>
            <a:r>
              <a:rPr lang="en-GB" dirty="0">
                <a:solidFill>
                  <a:srgbClr val="00557E"/>
                </a:solidFill>
                <a:latin typeface="Verdana" charset="0"/>
                <a:ea typeface="ＭＳ Ｐゴシック" charset="0"/>
              </a:rPr>
              <a:t>lens</a:t>
            </a:r>
            <a:endParaRPr lang="en-US" dirty="0">
              <a:solidFill>
                <a:srgbClr val="00557E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43" name="Text Box 190"/>
          <p:cNvSpPr txBox="1">
            <a:spLocks noChangeArrowheads="1"/>
          </p:cNvSpPr>
          <p:nvPr/>
        </p:nvSpPr>
        <p:spPr bwMode="auto">
          <a:xfrm>
            <a:off x="7489172" y="1922756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dirty="0">
                <a:latin typeface="Verdana" charset="0"/>
                <a:ea typeface="ＭＳ Ｐゴシック" charset="0"/>
              </a:rPr>
              <a:t>screen</a:t>
            </a:r>
            <a:endParaRPr lang="en-US" dirty="0">
              <a:latin typeface="Verdana" charset="0"/>
              <a:ea typeface="ＭＳ Ｐゴシック" charset="0"/>
            </a:endParaRPr>
          </a:p>
        </p:txBody>
      </p:sp>
      <p:sp>
        <p:nvSpPr>
          <p:cNvPr id="93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hteckiger Pfeil 5"/>
          <p:cNvSpPr/>
          <p:nvPr/>
        </p:nvSpPr>
        <p:spPr>
          <a:xfrm>
            <a:off x="2145367" y="2873306"/>
            <a:ext cx="2225713" cy="1644294"/>
          </a:xfrm>
          <a:prstGeom prst="bentArrow">
            <a:avLst>
              <a:gd name="adj1" fmla="val 20366"/>
              <a:gd name="adj2" fmla="val 27408"/>
              <a:gd name="adj3" fmla="val 25000"/>
              <a:gd name="adj4" fmla="val 50701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10000" y="2463469"/>
            <a:ext cx="79060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5F0E0B"/>
                </a:solidFill>
              </a:rPr>
              <a:t>e-</a:t>
            </a:r>
            <a:r>
              <a:rPr lang="de-DE" sz="2000" b="1" dirty="0" err="1" smtClean="0">
                <a:solidFill>
                  <a:srgbClr val="5F0E0B"/>
                </a:solidFill>
              </a:rPr>
              <a:t>gun</a:t>
            </a:r>
            <a:endParaRPr lang="en-US" sz="2000" b="1" dirty="0" smtClean="0">
              <a:solidFill>
                <a:srgbClr val="5F0E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 animBg="1"/>
      <p:bldP spid="51" grpId="0" animBg="1"/>
      <p:bldP spid="2" grpId="0" animBg="1"/>
      <p:bldP spid="142" grpId="0"/>
      <p:bldP spid="143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748" y="228600"/>
            <a:ext cx="6856052" cy="523220"/>
          </a:xfrm>
        </p:spPr>
        <p:txBody>
          <a:bodyPr/>
          <a:lstStyle/>
          <a:p>
            <a:pPr algn="ctr"/>
            <a:r>
              <a:rPr lang="el-GR" sz="2800" dirty="0" smtClean="0">
                <a:latin typeface="Calibri"/>
              </a:rPr>
              <a:t>μ</a:t>
            </a:r>
            <a:r>
              <a:rPr lang="de-DE" sz="2800" dirty="0" smtClean="0">
                <a:latin typeface="Symbol" panose="05050102010706020507" pitchFamily="18" charset="2"/>
              </a:rPr>
              <a:t>-</a:t>
            </a:r>
            <a:r>
              <a:rPr lang="de-DE" sz="2800" dirty="0" smtClean="0"/>
              <a:t>LEED </a:t>
            </a:r>
            <a:r>
              <a:rPr lang="de-DE" sz="2800" dirty="0" err="1" smtClean="0"/>
              <a:t>and</a:t>
            </a:r>
            <a:r>
              <a:rPr lang="de-DE" sz="2800" dirty="0" smtClean="0"/>
              <a:t> Dark Field </a:t>
            </a:r>
            <a:r>
              <a:rPr lang="de-DE" sz="2800" dirty="0" err="1" smtClean="0"/>
              <a:t>imaging</a:t>
            </a:r>
            <a:r>
              <a:rPr lang="de-DE" sz="2800" dirty="0" smtClean="0"/>
              <a:t> </a:t>
            </a:r>
            <a:endParaRPr lang="en-US" sz="28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8" t="3713" r="15974" b="21295"/>
          <a:stretch/>
        </p:blipFill>
        <p:spPr bwMode="auto">
          <a:xfrm>
            <a:off x="333375" y="2638916"/>
            <a:ext cx="3495675" cy="339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1138416" y="3672179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1290816" y="3834779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935216" y="3775979"/>
            <a:ext cx="90000" cy="900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114300" y="6036812"/>
            <a:ext cx="47015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600" i="1" dirty="0"/>
              <a:t>(M. Ewert et al., Nanotechnology 27, 325705 (2016) </a:t>
            </a:r>
            <a:r>
              <a:rPr lang="de-CH" sz="1600" i="1" dirty="0" smtClean="0"/>
              <a:t>)</a:t>
            </a:r>
            <a:endParaRPr lang="de-CH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63" y="3889466"/>
            <a:ext cx="2125773" cy="2073226"/>
          </a:xfrm>
          <a:prstGeom prst="ellipse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38" y="1128079"/>
            <a:ext cx="1985404" cy="207046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73" y="1113881"/>
            <a:ext cx="2008885" cy="2013914"/>
          </a:xfrm>
          <a:prstGeom prst="ellipse">
            <a:avLst/>
          </a:prstGeom>
          <a:noFill/>
          <a:ln w="38100">
            <a:solidFill>
              <a:srgbClr val="1905A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381" b="50421"/>
          <a:stretch/>
        </p:blipFill>
        <p:spPr bwMode="auto">
          <a:xfrm>
            <a:off x="4704543" y="1054357"/>
            <a:ext cx="4281205" cy="21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886187" y="5731860"/>
            <a:ext cx="4099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L. Martín-</a:t>
            </a:r>
            <a:r>
              <a:rPr lang="en-US" sz="1600" dirty="0" err="1" smtClean="0">
                <a:latin typeface="Calibri" panose="020F0502020204030204" pitchFamily="34" charset="0"/>
              </a:rPr>
              <a:t>García</a:t>
            </a:r>
            <a:r>
              <a:rPr lang="en-US" sz="1600" dirty="0" smtClean="0">
                <a:latin typeface="Calibri" panose="020F0502020204030204" pitchFamily="34" charset="0"/>
              </a:rPr>
              <a:t>, R. </a:t>
            </a:r>
            <a:r>
              <a:rPr lang="en-US" sz="1600" dirty="0" err="1" smtClean="0">
                <a:latin typeface="Calibri" panose="020F0502020204030204" pitchFamily="34" charset="0"/>
              </a:rPr>
              <a:t>Gargallo</a:t>
            </a:r>
            <a:r>
              <a:rPr lang="en-US" sz="1600" dirty="0" smtClean="0">
                <a:latin typeface="Calibri" panose="020F0502020204030204" pitchFamily="34" charset="0"/>
              </a:rPr>
              <a:t>, J. de la </a:t>
            </a:r>
            <a:r>
              <a:rPr lang="en-US" sz="1600" dirty="0" err="1" smtClean="0">
                <a:latin typeface="Calibri" panose="020F0502020204030204" pitchFamily="34" charset="0"/>
              </a:rPr>
              <a:t>Figuera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</a:rPr>
              <a:t>et </a:t>
            </a:r>
            <a:r>
              <a:rPr lang="en-US" sz="1600" dirty="0" smtClean="0">
                <a:latin typeface="Calibri" panose="020F0502020204030204" pitchFamily="34" charset="0"/>
              </a:rPr>
              <a:t>al, Phys Rev B</a:t>
            </a:r>
            <a:r>
              <a:rPr lang="en-US" sz="1600" b="1" dirty="0" smtClean="0">
                <a:latin typeface="Calibri" panose="020F0502020204030204" pitchFamily="34" charset="0"/>
              </a:rPr>
              <a:t>91</a:t>
            </a:r>
            <a:r>
              <a:rPr lang="en-US" sz="1600" dirty="0">
                <a:latin typeface="Calibri" panose="020F0502020204030204" pitchFamily="34" charset="0"/>
              </a:rPr>
              <a:t>, 020408(R) (2015)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0" t="-1" b="50421"/>
          <a:stretch/>
        </p:blipFill>
        <p:spPr bwMode="auto">
          <a:xfrm>
            <a:off x="6048969" y="3434352"/>
            <a:ext cx="2148342" cy="21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079" y="5501027"/>
            <a:ext cx="16834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CoGe</a:t>
            </a:r>
            <a:r>
              <a:rPr lang="en-US" sz="2400" b="1" dirty="0" smtClean="0">
                <a:solidFill>
                  <a:schemeClr val="bg1"/>
                </a:solidFill>
              </a:rPr>
              <a:t> on Ge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9127" y="1128079"/>
            <a:ext cx="8935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4</a:t>
            </a:r>
            <a:endParaRPr lang="en-US" sz="2400" b="1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9546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18" y="1145740"/>
            <a:ext cx="3653203" cy="2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6947" r="8583" b="7732"/>
          <a:stretch/>
        </p:blipFill>
        <p:spPr bwMode="auto">
          <a:xfrm>
            <a:off x="120990" y="2162226"/>
            <a:ext cx="2933330" cy="296118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V="1">
            <a:off x="2333867" y="2680821"/>
            <a:ext cx="1106450" cy="1443145"/>
          </a:xfrm>
          <a:prstGeom prst="straightConnector1">
            <a:avLst/>
          </a:prstGeom>
          <a:ln>
            <a:solidFill>
              <a:srgbClr val="1905AD"/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478867" y="2943402"/>
            <a:ext cx="1296144" cy="1389341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478867" y="1837853"/>
            <a:ext cx="961450" cy="189006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615" y="1633722"/>
            <a:ext cx="130837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G/</a:t>
            </a:r>
            <a:r>
              <a:rPr lang="es-ES" dirty="0" err="1" smtClean="0"/>
              <a:t>SiC</a:t>
            </a:r>
            <a:endParaRPr lang="es-ES" dirty="0" smtClean="0"/>
          </a:p>
          <a:p>
            <a:r>
              <a:rPr lang="es-ES" dirty="0" smtClean="0"/>
              <a:t>LEEM 10</a:t>
            </a:r>
            <a:r>
              <a:rPr lang="es-ES" dirty="0" smtClean="0">
                <a:latin typeface="Symbol" panose="05050102010706020507" pitchFamily="18" charset="2"/>
              </a:rPr>
              <a:t>m</a:t>
            </a:r>
            <a:r>
              <a:rPr lang="es-ES" dirty="0" smtClean="0"/>
              <a:t>m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397202" y="5943544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dirty="0" smtClean="0">
                <a:solidFill>
                  <a:schemeClr val="bg1"/>
                </a:solidFill>
              </a:rPr>
              <a:t>-PED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1716782" y="166300"/>
            <a:ext cx="6866198" cy="5847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nl-NL" sz="2800" dirty="0" smtClean="0">
                <a:latin typeface="+mn-lt"/>
              </a:rPr>
              <a:t>Graphene characterization</a:t>
            </a:r>
            <a:endParaRPr lang="nl-NL" sz="2800" dirty="0">
              <a:latin typeface="+mn-lt"/>
            </a:endParaRPr>
          </a:p>
        </p:txBody>
      </p:sp>
      <p:sp>
        <p:nvSpPr>
          <p:cNvPr id="15" name="Textfeld 6"/>
          <p:cNvSpPr txBox="1"/>
          <p:nvPr/>
        </p:nvSpPr>
        <p:spPr>
          <a:xfrm>
            <a:off x="241300" y="5934762"/>
            <a:ext cx="530847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600" i="1" dirty="0" smtClean="0"/>
              <a:t>(e.g. in R</a:t>
            </a:r>
            <a:r>
              <a:rPr lang="de-CH" sz="1600" i="1" dirty="0"/>
              <a:t>. A. </a:t>
            </a:r>
            <a:r>
              <a:rPr lang="de-CH" sz="1600" i="1" dirty="0" err="1"/>
              <a:t>Bueno</a:t>
            </a:r>
            <a:r>
              <a:rPr lang="de-CH" sz="1600" i="1" dirty="0"/>
              <a:t> et al., </a:t>
            </a:r>
            <a:r>
              <a:rPr lang="de-CH" sz="1600" i="1" dirty="0" err="1"/>
              <a:t>Appl</a:t>
            </a:r>
            <a:r>
              <a:rPr lang="de-CH" sz="1600" i="1" dirty="0"/>
              <a:t>. </a:t>
            </a:r>
            <a:r>
              <a:rPr lang="de-CH" sz="1600" i="1" dirty="0" err="1"/>
              <a:t>Sur</a:t>
            </a:r>
            <a:r>
              <a:rPr lang="de-CH" sz="1600" i="1" dirty="0"/>
              <a:t>. </a:t>
            </a:r>
            <a:r>
              <a:rPr lang="de-CH" sz="1600" i="1" dirty="0" err="1"/>
              <a:t>Sci</a:t>
            </a:r>
            <a:r>
              <a:rPr lang="de-CH" sz="1600" i="1" dirty="0"/>
              <a:t>. 466, 51 (2019</a:t>
            </a:r>
            <a:r>
              <a:rPr lang="de-CH" sz="1600" i="1" dirty="0" smtClean="0"/>
              <a:t>)</a:t>
            </a:r>
            <a:endParaRPr lang="de-CH" sz="160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054320" y="3732986"/>
            <a:ext cx="2847021" cy="2201776"/>
            <a:chOff x="3275856" y="836712"/>
            <a:chExt cx="3595714" cy="2605057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836712"/>
              <a:ext cx="3595714" cy="260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635896" y="1954574"/>
              <a:ext cx="11400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XPS-PEEM</a:t>
              </a:r>
              <a:endParaRPr lang="en-US" dirty="0" smtClean="0"/>
            </a:p>
          </p:txBody>
        </p:sp>
      </p:grpSp>
      <p:pic>
        <p:nvPicPr>
          <p:cNvPr id="17" name="024_PED_V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4023" y="4175134"/>
            <a:ext cx="1782080" cy="1804854"/>
          </a:xfrm>
          <a:prstGeom prst="rect">
            <a:avLst/>
          </a:prstGeom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8305800" y="381000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0 Imagen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6" r="-431" b="52104"/>
          <a:stretch/>
        </p:blipFill>
        <p:spPr>
          <a:xfrm>
            <a:off x="6455121" y="1077362"/>
            <a:ext cx="2544024" cy="2190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1449" y="2898969"/>
            <a:ext cx="10839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NaCl</a:t>
            </a:r>
            <a:r>
              <a:rPr lang="en-US" dirty="0" smtClean="0">
                <a:solidFill>
                  <a:srgbClr val="FFFFFF"/>
                </a:solidFill>
              </a:rPr>
              <a:t>/G/</a:t>
            </a:r>
            <a:r>
              <a:rPr lang="en-US" dirty="0" err="1" smtClean="0">
                <a:solidFill>
                  <a:srgbClr val="FFFFFF"/>
                </a:solidFill>
              </a:rPr>
              <a:t>Ir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5122" y="3366222"/>
            <a:ext cx="2544023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600" i="1" dirty="0"/>
              <a:t>(I. </a:t>
            </a:r>
            <a:r>
              <a:rPr lang="de-CH" sz="1600" i="1" dirty="0" err="1"/>
              <a:t>Palacio</a:t>
            </a:r>
            <a:r>
              <a:rPr lang="de-CH" sz="1600" i="1" dirty="0"/>
              <a:t> et al., 2D Materials 6, 025021 (2019)</a:t>
            </a:r>
          </a:p>
          <a:p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685956" y="4954130"/>
            <a:ext cx="70767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600" i="1" dirty="0" smtClean="0">
                <a:solidFill>
                  <a:srgbClr val="FFFFFF"/>
                </a:solidFill>
              </a:rPr>
              <a:t>ARPES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8</a:t>
            </a:fld>
            <a:endParaRPr lang="es-ES" dirty="0"/>
          </a:p>
        </p:txBody>
      </p:sp>
      <p:grpSp>
        <p:nvGrpSpPr>
          <p:cNvPr id="8" name="10 Grupo"/>
          <p:cNvGrpSpPr>
            <a:grpSpLocks noChangeAspect="1"/>
          </p:cNvGrpSpPr>
          <p:nvPr/>
        </p:nvGrpSpPr>
        <p:grpSpPr>
          <a:xfrm rot="393131">
            <a:off x="206340" y="4086440"/>
            <a:ext cx="2384662" cy="2384634"/>
            <a:chOff x="5495302" y="518099"/>
            <a:chExt cx="2463087" cy="246305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02" y="518100"/>
              <a:ext cx="2463087" cy="24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ector recto 17"/>
            <p:cNvCxnSpPr/>
            <p:nvPr/>
          </p:nvCxnSpPr>
          <p:spPr>
            <a:xfrm>
              <a:off x="6349042" y="518099"/>
              <a:ext cx="276045" cy="2181969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Conector recto 19"/>
            <p:cNvCxnSpPr/>
            <p:nvPr/>
          </p:nvCxnSpPr>
          <p:spPr>
            <a:xfrm>
              <a:off x="6843165" y="518099"/>
              <a:ext cx="310550" cy="2429739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Conector recto 20"/>
            <p:cNvCxnSpPr/>
            <p:nvPr/>
          </p:nvCxnSpPr>
          <p:spPr>
            <a:xfrm flipH="1">
              <a:off x="6349043" y="2720430"/>
              <a:ext cx="276044" cy="260727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Conector recto 24"/>
            <p:cNvCxnSpPr/>
            <p:nvPr/>
          </p:nvCxnSpPr>
          <p:spPr>
            <a:xfrm flipH="1" flipV="1">
              <a:off x="6625087" y="2700069"/>
              <a:ext cx="528628" cy="281088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" name="9 Grupo"/>
          <p:cNvGrpSpPr>
            <a:grpSpLocks noChangeAspect="1"/>
          </p:cNvGrpSpPr>
          <p:nvPr/>
        </p:nvGrpSpPr>
        <p:grpSpPr>
          <a:xfrm>
            <a:off x="263701" y="1400379"/>
            <a:ext cx="2465930" cy="2465930"/>
            <a:chOff x="287209" y="3445283"/>
            <a:chExt cx="3280407" cy="3280407"/>
          </a:xfrm>
        </p:grpSpPr>
        <p:pic>
          <p:nvPicPr>
            <p:cNvPr id="15" name="Imagen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7209" y="3445283"/>
              <a:ext cx="3280407" cy="3280407"/>
            </a:xfrm>
            <a:prstGeom prst="rect">
              <a:avLst/>
            </a:prstGeom>
          </p:spPr>
        </p:pic>
        <p:cxnSp>
          <p:nvCxnSpPr>
            <p:cNvPr id="16" name="Conector recto 18"/>
            <p:cNvCxnSpPr/>
            <p:nvPr/>
          </p:nvCxnSpPr>
          <p:spPr>
            <a:xfrm rot="10800000">
              <a:off x="3074411" y="6460474"/>
              <a:ext cx="3257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9"/>
            <p:cNvSpPr txBox="1"/>
            <p:nvPr/>
          </p:nvSpPr>
          <p:spPr>
            <a:xfrm>
              <a:off x="2957092" y="6414680"/>
              <a:ext cx="478016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smtClean="0">
                  <a:solidFill>
                    <a:schemeClr val="bg1"/>
                  </a:solidFill>
                </a:rPr>
                <a:t>5 µm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Conector recto 22"/>
            <p:cNvCxnSpPr/>
            <p:nvPr/>
          </p:nvCxnSpPr>
          <p:spPr>
            <a:xfrm>
              <a:off x="2136605" y="3576088"/>
              <a:ext cx="67955" cy="3024329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ctor recto 23"/>
            <p:cNvCxnSpPr/>
            <p:nvPr/>
          </p:nvCxnSpPr>
          <p:spPr>
            <a:xfrm>
              <a:off x="1467455" y="3608272"/>
              <a:ext cx="2716" cy="2660686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Conector recto 24"/>
            <p:cNvCxnSpPr/>
            <p:nvPr/>
          </p:nvCxnSpPr>
          <p:spPr>
            <a:xfrm flipH="1" flipV="1">
              <a:off x="1585184" y="6218845"/>
              <a:ext cx="659319" cy="456732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onector recto 25"/>
            <p:cNvCxnSpPr/>
            <p:nvPr/>
          </p:nvCxnSpPr>
          <p:spPr>
            <a:xfrm flipV="1">
              <a:off x="1165144" y="6240347"/>
              <a:ext cx="325573" cy="389543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2" t="24151" r="27037" b="26960"/>
          <a:stretch/>
        </p:blipFill>
        <p:spPr bwMode="auto">
          <a:xfrm>
            <a:off x="3318134" y="1400379"/>
            <a:ext cx="4246035" cy="26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877003"/>
              </p:ext>
            </p:extLst>
          </p:nvPr>
        </p:nvGraphicFramePr>
        <p:xfrm>
          <a:off x="2853613" y="3940915"/>
          <a:ext cx="3589242" cy="25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ph" r:id="rId6" imgW="4279680" imgH="3025440" progId="Origin50.Graph">
                  <p:embed/>
                </p:oleObj>
              </mc:Choice>
              <mc:Fallback>
                <p:oleObj name="Graph" r:id="rId6" imgW="427968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613" y="3940915"/>
                        <a:ext cx="3589242" cy="2537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818555" y="92798"/>
            <a:ext cx="6553200" cy="954107"/>
          </a:xfrm>
        </p:spPr>
        <p:txBody>
          <a:bodyPr/>
          <a:lstStyle/>
          <a:p>
            <a:pPr algn="ctr"/>
            <a:r>
              <a:rPr lang="de-DE" sz="2800" dirty="0" err="1" smtClean="0">
                <a:latin typeface="+mn-lt"/>
              </a:rPr>
              <a:t>Spectromicroscopy</a:t>
            </a:r>
            <a:r>
              <a:rPr lang="de-DE" sz="2800" dirty="0" smtClean="0">
                <a:latin typeface="+mn-lt"/>
              </a:rPr>
              <a:t> (XPS)</a:t>
            </a:r>
            <a:br>
              <a:rPr lang="de-DE" sz="2800" dirty="0" smtClean="0">
                <a:latin typeface="+mn-lt"/>
              </a:rPr>
            </a:br>
            <a:r>
              <a:rPr lang="de-DE" sz="2800" dirty="0" err="1" smtClean="0">
                <a:latin typeface="+mn-lt"/>
              </a:rPr>
              <a:t>correlated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with</a:t>
            </a:r>
            <a:r>
              <a:rPr lang="de-DE" sz="2800" dirty="0" smtClean="0">
                <a:latin typeface="+mn-lt"/>
              </a:rPr>
              <a:t> Raman</a:t>
            </a:r>
            <a:endParaRPr lang="en-US" sz="28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5052" y="4259483"/>
            <a:ext cx="2384385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Graphene and </a:t>
            </a:r>
            <a:r>
              <a:rPr lang="en-US" b="1" dirty="0" err="1" smtClean="0"/>
              <a:t>ZnO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o</a:t>
            </a:r>
            <a:r>
              <a:rPr lang="en-US" b="1" dirty="0" smtClean="0"/>
              <a:t>n cooper foil</a:t>
            </a:r>
          </a:p>
          <a:p>
            <a:endParaRPr lang="en-US" dirty="0" smtClean="0"/>
          </a:p>
          <a:p>
            <a:r>
              <a:rPr lang="en-US" sz="1600" i="1" dirty="0" smtClean="0"/>
              <a:t>C. Morales, L. Soriano, et al., in preparation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429445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9</a:t>
            </a:fld>
            <a:endParaRPr lang="es-E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9" y="2082896"/>
            <a:ext cx="456744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5" y="1879372"/>
            <a:ext cx="4122215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8462" y="266283"/>
            <a:ext cx="54677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Antiferromagnetic domains (XMLD)</a:t>
            </a:r>
            <a:endParaRPr lang="en-US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970117" y="5732881"/>
            <a:ext cx="5108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(A</a:t>
            </a:r>
            <a:r>
              <a:rPr lang="en-US" sz="1600" i="1" dirty="0"/>
              <a:t>. </a:t>
            </a:r>
            <a:r>
              <a:rPr lang="en-US" sz="1600" i="1" dirty="0" err="1" smtClean="0"/>
              <a:t>Mandziak</a:t>
            </a:r>
            <a:r>
              <a:rPr lang="en-US" sz="1600" i="1" dirty="0" smtClean="0"/>
              <a:t> et al., </a:t>
            </a:r>
            <a:r>
              <a:rPr lang="en-US" sz="1600" dirty="0" smtClean="0"/>
              <a:t>Sci</a:t>
            </a:r>
            <a:r>
              <a:rPr lang="en-US" sz="1600" dirty="0"/>
              <a:t>. Rep. 9, 13584 (2019</a:t>
            </a:r>
            <a:r>
              <a:rPr lang="en-US" sz="1600" dirty="0" smtClean="0"/>
              <a:t>) )</a:t>
            </a:r>
            <a:r>
              <a:rPr lang="en-US" sz="1600" i="1" dirty="0" smtClean="0"/>
              <a:t> 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96576" y="1327111"/>
            <a:ext cx="23970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In-situ grown Ni</a:t>
            </a:r>
            <a:r>
              <a:rPr lang="en-US" b="1" baseline="-25000" dirty="0" smtClean="0"/>
              <a:t>x</a:t>
            </a:r>
            <a:r>
              <a:rPr lang="en-US" b="1" dirty="0" smtClean="0"/>
              <a:t>Co</a:t>
            </a:r>
            <a:r>
              <a:rPr lang="en-US" b="1" baseline="-25000" dirty="0" smtClean="0"/>
              <a:t>1-x</a:t>
            </a:r>
            <a:r>
              <a:rPr lang="en-US" b="1" dirty="0" smtClean="0"/>
              <a:t>O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21194395"/>
      </p:ext>
    </p:extLst>
  </p:cSld>
  <p:clrMapOvr>
    <a:masterClrMapping/>
  </p:clrMapOvr>
</p:sld>
</file>

<file path=ppt/theme/theme1.xml><?xml version="1.0" encoding="utf-8"?>
<a:theme xmlns:a="http://schemas.openxmlformats.org/drawingml/2006/main" name="ALBA Powerpoint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5640</TotalTime>
  <Words>844</Words>
  <Application>Microsoft Office PowerPoint</Application>
  <PresentationFormat>On-screen Show (4:3)</PresentationFormat>
  <Paragraphs>175</Paragraphs>
  <Slides>21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ALBA Powerpoint_2</vt:lpstr>
      <vt:lpstr>Graph</vt:lpstr>
      <vt:lpstr>PowerPoint Presentation</vt:lpstr>
      <vt:lpstr>PowerPoint Presentation</vt:lpstr>
      <vt:lpstr>PEEM: sample environment</vt:lpstr>
      <vt:lpstr>Sample holders</vt:lpstr>
      <vt:lpstr>PEEM (LEEM) in a nutshell</vt:lpstr>
      <vt:lpstr>μ-LEED and Dark Field imaging </vt:lpstr>
      <vt:lpstr>PowerPoint Presentation</vt:lpstr>
      <vt:lpstr>Spectromicroscopy (XPS) correlated with Raman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In-situ growth in LEEM</vt:lpstr>
      <vt:lpstr>PowerPoint Presentation</vt:lpstr>
      <vt:lpstr>PowerPoint Presentation</vt:lpstr>
      <vt:lpstr>PowerPoint Presentation</vt:lpstr>
      <vt:lpstr>Spectromicroscopy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Ana Belén Martínez Bonillo</dc:creator>
  <cp:lastModifiedBy>Michael Joachim Ulrich Foerster</cp:lastModifiedBy>
  <cp:revision>143</cp:revision>
  <dcterms:created xsi:type="dcterms:W3CDTF">2014-04-30T09:14:21Z</dcterms:created>
  <dcterms:modified xsi:type="dcterms:W3CDTF">2020-02-24T12:11:55Z</dcterms:modified>
</cp:coreProperties>
</file>