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6" r:id="rId2"/>
    <p:sldId id="305" r:id="rId3"/>
    <p:sldId id="282" r:id="rId4"/>
    <p:sldId id="286" r:id="rId5"/>
    <p:sldId id="309" r:id="rId6"/>
    <p:sldId id="307" r:id="rId7"/>
    <p:sldId id="285" r:id="rId8"/>
    <p:sldId id="299" r:id="rId9"/>
    <p:sldId id="288" r:id="rId10"/>
    <p:sldId id="283" r:id="rId11"/>
    <p:sldId id="30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9390D162-CC63-4D5F-AF65-FE27921142D1}">
          <p14:sldIdLst>
            <p14:sldId id="306"/>
            <p14:sldId id="305"/>
            <p14:sldId id="282"/>
            <p14:sldId id="286"/>
            <p14:sldId id="309"/>
            <p14:sldId id="307"/>
            <p14:sldId id="285"/>
            <p14:sldId id="299"/>
            <p14:sldId id="288"/>
            <p14:sldId id="283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E9F"/>
    <a:srgbClr val="88A0B8"/>
    <a:srgbClr val="979F07"/>
    <a:srgbClr val="112E50"/>
    <a:srgbClr val="DEDFE6"/>
    <a:srgbClr val="5F0E0B"/>
    <a:srgbClr val="9C9D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7" autoAdjust="0"/>
    <p:restoredTop sz="94673" autoAdjust="0"/>
  </p:normalViewPr>
  <p:slideViewPr>
    <p:cSldViewPr>
      <p:cViewPr>
        <p:scale>
          <a:sx n="125" d="100"/>
          <a:sy n="125" d="100"/>
        </p:scale>
        <p:origin x="-8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501" y="-7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49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10A5-AAF5-4646-B3F4-B8B6E5726253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D05F-0845-432B-BBD0-32E47074A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16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60161"/>
            <a:ext cx="4495800" cy="252370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728446"/>
          </a:xfrm>
        </p:spPr>
        <p:txBody>
          <a:bodyPr/>
          <a:lstStyle>
            <a:lvl1pPr algn="l">
              <a:defRPr>
                <a:solidFill>
                  <a:srgbClr val="112E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81600" y="1149172"/>
            <a:ext cx="3581400" cy="4718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12552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61510"/>
            <a:ext cx="6019800" cy="415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488" y="990600"/>
            <a:ext cx="6056312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257800"/>
            <a:ext cx="6019800" cy="519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6112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2215662"/>
          </a:xfr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3505200"/>
            <a:ext cx="4076818" cy="2215662"/>
          </a:xfr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86182" y="1295400"/>
            <a:ext cx="4076818" cy="2215662"/>
          </a:xfr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86182" y="3505200"/>
            <a:ext cx="4076818" cy="2215662"/>
          </a:xfr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13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667000" y="1676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781800" y="1676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781800" y="2819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609600" y="2819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2667000" y="2819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4724400" y="2819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4724400" y="3962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609600" y="3962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2667000" y="3962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6781800" y="3962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3145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104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0794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19200"/>
            <a:ext cx="4040188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4785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707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96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9265"/>
            <a:ext cx="6477000" cy="1169551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1" cy="4648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5843"/>
            <a:ext cx="3008313" cy="46615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9793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76199"/>
            <a:ext cx="1524000" cy="8387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00800"/>
            <a:ext cx="3200400" cy="457200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2971800" y="6400800"/>
            <a:ext cx="3200400" cy="457200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2875" y="6516576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>
                <a:solidFill>
                  <a:srgbClr val="112E50"/>
                </a:solidFill>
              </a:rPr>
              <a:t>Aleksandr</a:t>
            </a:r>
            <a:r>
              <a:rPr lang="es-ES" dirty="0" smtClean="0">
                <a:solidFill>
                  <a:srgbClr val="112E50"/>
                </a:solidFill>
              </a:rPr>
              <a:t> </a:t>
            </a:r>
            <a:r>
              <a:rPr lang="es-ES" dirty="0" err="1" smtClean="0">
                <a:solidFill>
                  <a:srgbClr val="112E50"/>
                </a:solidFill>
              </a:rPr>
              <a:t>Missiul</a:t>
            </a:r>
            <a:endParaRPr lang="es-ES" dirty="0">
              <a:solidFill>
                <a:srgbClr val="112E50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971799" y="6518067"/>
            <a:ext cx="3180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ALBA – ICMAB Workshop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6152271" y="6526370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24</a:t>
            </a:r>
            <a:r>
              <a:rPr lang="es-ES" baseline="0" dirty="0" smtClean="0">
                <a:solidFill>
                  <a:schemeClr val="bg1"/>
                </a:solidFill>
              </a:rPr>
              <a:t> </a:t>
            </a:r>
            <a:r>
              <a:rPr lang="es-ES" baseline="0" dirty="0" err="1" smtClean="0">
                <a:solidFill>
                  <a:schemeClr val="bg1"/>
                </a:solidFill>
              </a:rPr>
              <a:t>February</a:t>
            </a:r>
            <a:r>
              <a:rPr lang="es-ES" baseline="0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xmlns="" val="41104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5" r:id="rId7"/>
    <p:sldLayoutId id="2147483659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3500" b="1" kern="1200" smtClean="0">
          <a:solidFill>
            <a:srgbClr val="112E5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8A0B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2438400"/>
            <a:ext cx="4800600" cy="252370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Materials Science and Powder Diffraction</a:t>
            </a:r>
          </a:p>
          <a:p>
            <a:endParaRPr lang="en-U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Aleksandr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Missiul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Experiments Division CELLS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– ALBA</a:t>
            </a:r>
          </a:p>
          <a:p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Carrer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de la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Llum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2-26,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08290,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Cerdanyola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Vallès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Barcelona, Spain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143000"/>
            <a:ext cx="4572000" cy="1015663"/>
          </a:xfrm>
        </p:spPr>
        <p:txBody>
          <a:bodyPr/>
          <a:lstStyle/>
          <a:p>
            <a:pPr algn="ctr"/>
            <a:r>
              <a:rPr lang="en-US" sz="6000" dirty="0" smtClean="0"/>
              <a:t>BL04 MSPD</a:t>
            </a:r>
            <a:endParaRPr lang="en-US" sz="6000" dirty="0"/>
          </a:p>
        </p:txBody>
      </p:sp>
      <p:pic>
        <p:nvPicPr>
          <p:cNvPr id="1026" name="Picture 2" descr="C:\Users\Public\Documents\Tehran2016\20161013_123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55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blic\Documents\Tehran2016\20161031_123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22" y="1224332"/>
            <a:ext cx="2011990" cy="25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9712" y="1324214"/>
            <a:ext cx="3741888" cy="253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Powder Diffraction Station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7834" y="988432"/>
            <a:ext cx="280564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NaCaAlF</a:t>
            </a:r>
            <a:r>
              <a:rPr lang="en-US" sz="1400" i="1" baseline="-25000" dirty="0" smtClean="0"/>
              <a:t>3</a:t>
            </a:r>
            <a:r>
              <a:rPr lang="en-US" sz="1400" dirty="0" smtClean="0"/>
              <a:t>, 20keV, Ø0.5 mm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1800" y="487437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YNiO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 </a:t>
            </a:r>
            <a:endParaRPr lang="en-US" sz="1200" dirty="0"/>
          </a:p>
          <a:p>
            <a:pPr algn="ctr"/>
            <a:r>
              <a:rPr lang="en-US" sz="1200" dirty="0"/>
              <a:t>90.0754 º monoclinic </a:t>
            </a:r>
            <a:r>
              <a:rPr lang="en-US" sz="1200" dirty="0" smtClean="0"/>
              <a:t>distortion</a:t>
            </a:r>
            <a:endParaRPr lang="en-US" sz="1200" dirty="0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149048" y="1336171"/>
            <a:ext cx="4270246" cy="186422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i="0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MultiAnalyzerDetector</a:t>
            </a:r>
            <a:r>
              <a:rPr lang="en-US" altLang="en-US" sz="140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 (10</a:t>
            </a:r>
            <a:r>
              <a:rPr lang="en-US" altLang="en-US" sz="1400" i="0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 </a:t>
            </a:r>
            <a:r>
              <a:rPr lang="en-US" altLang="en-US" sz="140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– </a:t>
            </a:r>
            <a:r>
              <a:rPr lang="en-US" altLang="en-US" sz="140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50 </a:t>
            </a:r>
            <a:r>
              <a:rPr lang="en-US" altLang="en-US" sz="1400" i="0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keV</a:t>
            </a:r>
            <a:r>
              <a:rPr lang="en-US" altLang="en-US" sz="140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)</a:t>
            </a:r>
            <a:endParaRPr lang="en-US" altLang="en-US" sz="1200" i="0" dirty="0" smtClean="0">
              <a:solidFill>
                <a:srgbClr val="000000"/>
              </a:solidFill>
              <a:latin typeface="Arial" panose="020B0604020202020204" pitchFamily="34" charset="0"/>
              <a:ea typeface="Microsoft YaHei" pitchFamily="34" charset="-122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"/>
            </a:pPr>
            <a:r>
              <a:rPr lang="en-US" altLang="en-US" sz="1200" b="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13 channels with 1.5  </a:t>
            </a:r>
            <a:r>
              <a:rPr lang="en-US" altLang="en-US" sz="1200" b="0" i="0" dirty="0" err="1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deg</a:t>
            </a:r>
            <a:r>
              <a:rPr lang="en-US" altLang="en-US" sz="1200" b="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 pitch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"/>
            </a:pP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Si</a:t>
            </a:r>
            <a:r>
              <a:rPr lang="en-US" altLang="en-US" sz="1200" b="0" i="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111</a:t>
            </a: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 </a:t>
            </a:r>
            <a:r>
              <a:rPr lang="en-US" altLang="en-US" sz="1200" b="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or Si</a:t>
            </a:r>
            <a:r>
              <a:rPr lang="en-US" altLang="en-US" sz="1200" b="0" i="0" baseline="-2500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220</a:t>
            </a:r>
            <a:r>
              <a:rPr lang="en-US" altLang="en-US" sz="1200" b="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 Bragg reflection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"/>
            </a:pPr>
            <a:r>
              <a:rPr lang="en-US" altLang="en-US" sz="1200" b="0" i="0" dirty="0"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YAP</a:t>
            </a:r>
            <a:r>
              <a:rPr lang="en-US" altLang="en-US" sz="1200" b="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 scintillator + </a:t>
            </a: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PMT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"/>
            </a:pP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Mirror collimating : beam size 3 x 1.5 mm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"/>
            </a:pP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Full pattern acquisition  :  10 min – 2 hours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"/>
            </a:pP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Scanning speed  : (0.5-1°/min)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"/>
            </a:pPr>
            <a:endParaRPr lang="en-US" altLang="en-US" sz="1200" b="0" i="0" dirty="0" smtClean="0">
              <a:solidFill>
                <a:srgbClr val="000000"/>
              </a:solidFill>
              <a:latin typeface="Arial" panose="020B0604020202020204" pitchFamily="34" charset="0"/>
              <a:ea typeface="Microsoft YaHei" pitchFamily="34" charset="-122"/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	 	</a:t>
            </a:r>
            <a:r>
              <a:rPr lang="en-US" altLang="en-US" sz="1200" b="0" i="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-&gt;  0.005° angular resolution </a:t>
            </a:r>
          </a:p>
        </p:txBody>
      </p:sp>
      <p:sp>
        <p:nvSpPr>
          <p:cNvPr id="13" name="TextBox 3"/>
          <p:cNvSpPr>
            <a:spLocks/>
          </p:cNvSpPr>
          <p:nvPr/>
        </p:nvSpPr>
        <p:spPr bwMode="auto">
          <a:xfrm>
            <a:off x="131674" y="3581400"/>
            <a:ext cx="4249520" cy="252594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i="0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Mythen</a:t>
            </a:r>
            <a:r>
              <a:rPr lang="en-US" altLang="en-US" sz="140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 detector (8</a:t>
            </a:r>
            <a:r>
              <a:rPr lang="en-US" altLang="en-US" sz="1400" i="0" dirty="0">
                <a:solidFill>
                  <a:srgbClr val="0000FF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 </a:t>
            </a:r>
            <a:r>
              <a:rPr lang="en-US" altLang="en-US" sz="140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– 30 </a:t>
            </a:r>
            <a:r>
              <a:rPr lang="en-US" altLang="en-US" sz="1400" i="0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keV</a:t>
            </a:r>
            <a:r>
              <a:rPr lang="en-US" altLang="en-US" sz="140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)</a:t>
            </a:r>
            <a:endParaRPr lang="en-US" altLang="en-US" sz="1200" b="0" i="0" dirty="0" smtClean="0">
              <a:solidFill>
                <a:srgbClr val="000000"/>
              </a:solidFill>
              <a:latin typeface="Arial" panose="020B0604020202020204" pitchFamily="34" charset="0"/>
              <a:ea typeface="Microsoft YaHei" pitchFamily="34" charset="-122"/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"/>
            </a:pP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Si </a:t>
            </a:r>
            <a:r>
              <a:rPr lang="en-US" altLang="en-US" sz="1200" b="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position sensitive </a:t>
            </a: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detector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"/>
            </a:pPr>
            <a:r>
              <a:rPr lang="en-US" altLang="en-US" sz="1200" b="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6 modules  (1280 channels, 50 </a:t>
            </a:r>
            <a:r>
              <a:rPr lang="el-GR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μ</a:t>
            </a: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m </a:t>
            </a:r>
            <a:r>
              <a:rPr lang="en-US" altLang="en-US" sz="1200" b="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pitch</a:t>
            </a: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)</a:t>
            </a:r>
            <a:endParaRPr lang="en-US" altLang="en-US" sz="1200" b="0" i="0" dirty="0">
              <a:solidFill>
                <a:srgbClr val="000000"/>
              </a:solidFill>
              <a:latin typeface="Arial" panose="020B0604020202020204" pitchFamily="34" charset="0"/>
              <a:ea typeface="Microsoft YaHei" pitchFamily="34" charset="-122"/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"/>
            </a:pPr>
            <a:r>
              <a:rPr lang="en-US" altLang="en-US" sz="1200" b="0" i="0" dirty="0" err="1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ms</a:t>
            </a:r>
            <a:r>
              <a:rPr lang="en-US" altLang="en-US" sz="1200" b="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 time </a:t>
            </a: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resolution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"/>
            </a:pP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Mirror focusing: beam size 3 x 0.7 mm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"/>
            </a:pPr>
            <a:r>
              <a:rPr lang="en-US" altLang="en-US" sz="1200" b="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Full pattern acquisition  :  </a:t>
            </a: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	</a:t>
            </a:r>
          </a:p>
          <a:p>
            <a:pPr marL="457200" lvl="1" indent="0" eaLnBrk="1" hangingPunct="1">
              <a:buClr>
                <a:srgbClr val="000000"/>
              </a:buClr>
              <a:buSzPct val="100000"/>
            </a:pP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~</a:t>
            </a:r>
            <a:r>
              <a:rPr lang="en-US" altLang="en-US" sz="1200" b="0" i="0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ms</a:t>
            </a: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: 1 position / trigger mode (stroboscopic)</a:t>
            </a:r>
          </a:p>
          <a:p>
            <a:pPr marL="457200" lvl="1" indent="0" eaLnBrk="1" hangingPunct="1">
              <a:buClr>
                <a:srgbClr val="000000"/>
              </a:buClr>
              <a:buSzPct val="100000"/>
            </a:pP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1-5 sec: </a:t>
            </a:r>
            <a:r>
              <a:rPr lang="en-US" altLang="en-US" sz="1200" b="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1 </a:t>
            </a: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position, ~40</a:t>
            </a:r>
            <a:r>
              <a:rPr lang="en-US" altLang="en-US" sz="1200" b="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° </a:t>
            </a: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 range</a:t>
            </a:r>
          </a:p>
          <a:p>
            <a:pPr marL="457200" lvl="1" indent="0" eaLnBrk="1" hangingPunct="1">
              <a:buClr>
                <a:srgbClr val="000000"/>
              </a:buClr>
              <a:buSzPct val="100000"/>
            </a:pP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1 – 10 min: 5 positions , ~60° range</a:t>
            </a:r>
          </a:p>
          <a:p>
            <a:pPr marL="457200" lvl="1" indent="0" eaLnBrk="1" hangingPunct="1">
              <a:buClr>
                <a:srgbClr val="000000"/>
              </a:buClr>
              <a:buSzPct val="100000"/>
            </a:pP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~30min: 20 positions, ~130</a:t>
            </a:r>
            <a:r>
              <a:rPr lang="en-US" altLang="en-US" sz="1200" b="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° range </a:t>
            </a: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(PDF)</a:t>
            </a:r>
            <a:endParaRPr lang="en-US" altLang="en-US" sz="1200" b="0" i="0" dirty="0">
              <a:solidFill>
                <a:srgbClr val="000000"/>
              </a:solidFill>
              <a:latin typeface="Arial" panose="020B0604020202020204" pitchFamily="34" charset="0"/>
              <a:ea typeface="Microsoft YaHei" pitchFamily="34" charset="-122"/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/>
            </a:r>
            <a:b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</a:br>
            <a:r>
              <a:rPr lang="en-US" altLang="en-US" sz="1200" b="0" i="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	      	-&gt; </a:t>
            </a:r>
            <a:r>
              <a:rPr lang="en-US" altLang="en-US" sz="1200" b="0" i="0" dirty="0">
                <a:solidFill>
                  <a:srgbClr val="C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~</a:t>
            </a:r>
            <a:r>
              <a:rPr lang="en-US" altLang="en-US" sz="1200" b="0" i="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40° in </a:t>
            </a:r>
            <a:r>
              <a:rPr lang="en-US" altLang="en-US" sz="1200" b="0" i="0" dirty="0">
                <a:solidFill>
                  <a:srgbClr val="C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0.005 </a:t>
            </a:r>
            <a:r>
              <a:rPr lang="en-US" altLang="en-US" sz="1200" b="0" i="0" dirty="0" err="1">
                <a:solidFill>
                  <a:srgbClr val="C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deg</a:t>
            </a:r>
            <a:r>
              <a:rPr lang="en-US" altLang="en-US" sz="1200" b="0" i="0" dirty="0">
                <a:solidFill>
                  <a:srgbClr val="C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 </a:t>
            </a:r>
            <a:r>
              <a:rPr lang="en-US" altLang="en-US" sz="1200" b="0" i="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pitch </a:t>
            </a:r>
            <a:br>
              <a:rPr lang="en-US" altLang="en-US" sz="1200" b="0" i="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</a:b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	      	</a:t>
            </a:r>
            <a:r>
              <a:rPr lang="en-US" altLang="en-US" sz="1200" b="0" i="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-&gt; 0.02° angular resolution</a:t>
            </a:r>
            <a:endParaRPr lang="en-US" altLang="en-US" sz="1200" b="0" i="0" dirty="0">
              <a:solidFill>
                <a:srgbClr val="C00000"/>
              </a:solidFill>
              <a:latin typeface="Arial" panose="020B0604020202020204" pitchFamily="34" charset="0"/>
              <a:ea typeface="Microsoft YaHei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C:\Users\Public\Documents\Tehran2016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817" y="4045895"/>
            <a:ext cx="2593166" cy="22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80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8818" y="929640"/>
            <a:ext cx="4585182" cy="29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HP/MD Station</a:t>
            </a:r>
            <a:endParaRPr lang="en-US" dirty="0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152400" y="4741834"/>
            <a:ext cx="3633537" cy="112556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HP-MD station (20–50 </a:t>
            </a:r>
            <a:r>
              <a:rPr lang="en-US" altLang="en-US" sz="1400" i="0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keV</a:t>
            </a:r>
            <a:r>
              <a:rPr lang="en-US" altLang="en-US" sz="140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) </a:t>
            </a:r>
            <a:endParaRPr lang="en-US" altLang="en-US" sz="1200" i="0" dirty="0" smtClean="0">
              <a:solidFill>
                <a:srgbClr val="000000"/>
              </a:solidFill>
              <a:latin typeface="Arial" panose="020B0604020202020204" pitchFamily="34" charset="0"/>
              <a:ea typeface="Microsoft YaHei" pitchFamily="34" charset="-122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"/>
            </a:pP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2D </a:t>
            </a:r>
            <a:r>
              <a:rPr lang="en-US" altLang="en-US" sz="1200" b="0" i="0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Rayonix</a:t>
            </a: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 CCD detector ø162 mm</a:t>
            </a:r>
            <a:endParaRPr lang="en-US" altLang="en-US" sz="1200" b="0" i="0" dirty="0">
              <a:solidFill>
                <a:srgbClr val="000000"/>
              </a:solidFill>
              <a:latin typeface="Arial" panose="020B0604020202020204" pitchFamily="34" charset="0"/>
              <a:ea typeface="Microsoft YaHei" pitchFamily="34" charset="-122"/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"/>
            </a:pP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Lorentzian shape </a:t>
            </a:r>
            <a:r>
              <a:rPr lang="en-US" altLang="en-US" sz="1200" b="0" i="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focus spot 15x15 </a:t>
            </a:r>
            <a:r>
              <a:rPr lang="el-GR" altLang="en-US" sz="1200" b="0" i="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μ</a:t>
            </a:r>
            <a:r>
              <a:rPr lang="en-US" altLang="en-US" sz="1200" b="0" i="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m</a:t>
            </a:r>
            <a:endParaRPr lang="en-US" altLang="en-US" sz="1200" b="0" i="0" dirty="0">
              <a:solidFill>
                <a:srgbClr val="C00000"/>
              </a:solidFill>
              <a:latin typeface="Arial" panose="020B0604020202020204" pitchFamily="34" charset="0"/>
              <a:ea typeface="Microsoft YaHei" pitchFamily="34" charset="-122"/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"/>
            </a:pPr>
            <a:r>
              <a:rPr lang="en-US" altLang="en-US" sz="1200" b="0" i="0" dirty="0" smtClean="0"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150-500 mm sample-detector distance</a:t>
            </a:r>
            <a:r>
              <a:rPr lang="en-US" altLang="en-US" sz="1200" b="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/>
            </a:r>
            <a:br>
              <a:rPr lang="en-US" altLang="en-US" sz="1200" b="0" i="0" dirty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</a:br>
            <a:r>
              <a:rPr lang="en-US" altLang="en-US" sz="12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	          -&gt;  0.05-0.08° angular resolution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482" y="4343400"/>
            <a:ext cx="5257800" cy="20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914400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9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8305800" y="462954"/>
            <a:ext cx="609600" cy="30777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959F38"/>
              </a:buClr>
              <a:buFontTx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9F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3CF724-F9E0-44B8-95BD-D38D8B22F53D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523220"/>
          </a:xfrm>
        </p:spPr>
        <p:txBody>
          <a:bodyPr/>
          <a:lstStyle/>
          <a:p>
            <a:r>
              <a:rPr lang="en-US" sz="2800" dirty="0" smtClean="0"/>
              <a:t>What is powder diffraction?</a:t>
            </a:r>
            <a:endParaRPr lang="en-US" sz="2800" dirty="0"/>
          </a:p>
        </p:txBody>
      </p:sp>
      <p:sp>
        <p:nvSpPr>
          <p:cNvPr id="1181" name="Rectangle 1180"/>
          <p:cNvSpPr/>
          <p:nvPr/>
        </p:nvSpPr>
        <p:spPr>
          <a:xfrm>
            <a:off x="228600" y="4266786"/>
            <a:ext cx="25255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Peak position 2</a:t>
            </a:r>
            <a:r>
              <a:rPr lang="el-GR" sz="1200" dirty="0" smtClean="0"/>
              <a:t>θ</a:t>
            </a:r>
            <a:r>
              <a:rPr lang="en-US" sz="1200" baseline="-25000" dirty="0" err="1"/>
              <a:t>hkl</a:t>
            </a:r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Bragg </a:t>
            </a:r>
            <a:r>
              <a:rPr lang="en-US" sz="1200" dirty="0"/>
              <a:t>law :</a:t>
            </a:r>
          </a:p>
          <a:p>
            <a:pPr algn="ctr"/>
            <a:r>
              <a:rPr lang="el-GR" sz="1200" dirty="0"/>
              <a:t>λ</a:t>
            </a:r>
            <a:r>
              <a:rPr lang="en-US" sz="1200" dirty="0"/>
              <a:t>=2*</a:t>
            </a:r>
            <a:r>
              <a:rPr lang="en-US" sz="1200" dirty="0" err="1"/>
              <a:t>d</a:t>
            </a:r>
            <a:r>
              <a:rPr lang="en-US" sz="1200" baseline="-25000" dirty="0" err="1"/>
              <a:t>hkl</a:t>
            </a:r>
            <a:r>
              <a:rPr lang="en-US" sz="1200" dirty="0"/>
              <a:t>*sin</a:t>
            </a:r>
            <a:r>
              <a:rPr lang="el-GR" sz="1200" dirty="0"/>
              <a:t>θ</a:t>
            </a:r>
            <a:r>
              <a:rPr lang="en-US" sz="1200" baseline="-25000" dirty="0" err="1"/>
              <a:t>hkl</a:t>
            </a:r>
            <a:endParaRPr lang="en-US" sz="1200" baseline="-25000" dirty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 smtClean="0"/>
              <a:t>information </a:t>
            </a:r>
            <a:r>
              <a:rPr lang="en-US" sz="1200" dirty="0"/>
              <a:t>on </a:t>
            </a:r>
            <a:r>
              <a:rPr lang="en-US" sz="1200" dirty="0" smtClean="0"/>
              <a:t>overall periodical </a:t>
            </a:r>
            <a:r>
              <a:rPr lang="en-US" sz="1200" dirty="0"/>
              <a:t>arrangement </a:t>
            </a:r>
            <a:r>
              <a:rPr lang="en-US" sz="1200" dirty="0" smtClean="0"/>
              <a:t>of atoms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84" name="Rectangle 1183"/>
              <p:cNvSpPr/>
              <p:nvPr/>
            </p:nvSpPr>
            <p:spPr>
              <a:xfrm>
                <a:off x="2906105" y="4242759"/>
                <a:ext cx="3078280" cy="1854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/>
                  <a:t>Peak intensity </a:t>
                </a:r>
                <a:r>
                  <a:rPr lang="en-US" sz="1200" dirty="0" err="1" smtClean="0"/>
                  <a:t>I</a:t>
                </a:r>
                <a:r>
                  <a:rPr lang="en-US" sz="1200" baseline="-25000" dirty="0" err="1" smtClean="0"/>
                  <a:t>hkl</a:t>
                </a:r>
                <a:endParaRPr lang="en-US" sz="1200" dirty="0"/>
              </a:p>
              <a:p>
                <a:pPr algn="ctr"/>
                <a:endParaRPr lang="en-US" sz="1200" dirty="0" smtClean="0"/>
              </a:p>
              <a:p>
                <a:pPr algn="ctr"/>
                <a:r>
                  <a:rPr lang="en-US" sz="1200" dirty="0" smtClean="0"/>
                  <a:t>Structure </a:t>
                </a:r>
                <a:r>
                  <a:rPr lang="en-US" sz="1200" dirty="0"/>
                  <a:t>factor</a:t>
                </a:r>
                <a:r>
                  <a:rPr lang="en-US" sz="1200" dirty="0" smtClean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h𝑘𝑙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exp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200" dirty="0" smtClean="0"/>
              </a:p>
              <a:p>
                <a:pPr algn="ctr"/>
                <a:endParaRPr lang="en-US" sz="1200" dirty="0"/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type of </a:t>
                </a:r>
                <a:r>
                  <a:rPr lang="en-US" sz="1200" dirty="0"/>
                  <a:t>atom (f</a:t>
                </a:r>
                <a:r>
                  <a:rPr lang="en-US" sz="1200" baseline="-25000" dirty="0"/>
                  <a:t>j</a:t>
                </a:r>
                <a:r>
                  <a:rPr lang="en-US" sz="1200" dirty="0"/>
                  <a:t>) in material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positions </a:t>
                </a:r>
                <a:r>
                  <a:rPr lang="en-US" sz="1200" dirty="0"/>
                  <a:t>(</a:t>
                </a:r>
                <a:r>
                  <a:rPr lang="en-US" sz="1200" dirty="0" err="1"/>
                  <a:t>x</a:t>
                </a:r>
                <a:r>
                  <a:rPr lang="en-US" sz="1200" baseline="-25000" dirty="0" err="1"/>
                  <a:t>j</a:t>
                </a:r>
                <a:r>
                  <a:rPr lang="en-US" sz="1200" dirty="0" err="1"/>
                  <a:t>,y</a:t>
                </a:r>
                <a:r>
                  <a:rPr lang="en-US" sz="1200" baseline="-25000" dirty="0" err="1"/>
                  <a:t>j</a:t>
                </a:r>
                <a:r>
                  <a:rPr lang="en-US" sz="1200" dirty="0" err="1"/>
                  <a:t>,z</a:t>
                </a:r>
                <a:r>
                  <a:rPr lang="en-US" sz="1200" baseline="-25000" dirty="0" err="1"/>
                  <a:t>j</a:t>
                </a:r>
                <a:r>
                  <a:rPr lang="en-US" sz="1200" dirty="0"/>
                  <a:t>) of </a:t>
                </a:r>
                <a:r>
                  <a:rPr lang="en-US" sz="1200" dirty="0" smtClean="0"/>
                  <a:t>atoms in </a:t>
                </a:r>
                <a:r>
                  <a:rPr lang="en-US" sz="1200" dirty="0"/>
                  <a:t>the structure (unit cell)</a:t>
                </a:r>
              </a:p>
            </p:txBody>
          </p:sp>
        </mc:Choice>
        <mc:Fallback>
          <p:sp>
            <p:nvSpPr>
              <p:cNvPr id="1184" name="Rectangle 11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105" y="4242759"/>
                <a:ext cx="3078280" cy="185403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4276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6" name="Rectangle 1185"/>
          <p:cNvSpPr/>
          <p:nvPr/>
        </p:nvSpPr>
        <p:spPr>
          <a:xfrm>
            <a:off x="5928716" y="4242759"/>
            <a:ext cx="26818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Peak </a:t>
            </a:r>
            <a:r>
              <a:rPr lang="en-US" sz="1200" dirty="0" err="1" smtClean="0"/>
              <a:t>FWHM</a:t>
            </a:r>
            <a:r>
              <a:rPr lang="en-US" sz="1200" baseline="-25000" dirty="0" err="1"/>
              <a:t>hkl</a:t>
            </a:r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 smtClean="0"/>
              <a:t>microstructural features (strain</a:t>
            </a:r>
            <a:r>
              <a:rPr lang="en-US" sz="1200" dirty="0"/>
              <a:t>, </a:t>
            </a:r>
            <a:r>
              <a:rPr lang="en-US" sz="1200" dirty="0" smtClean="0"/>
              <a:t>size, stacking faults, …)</a:t>
            </a:r>
            <a:endParaRPr lang="en-US" sz="1200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782955" y="1292423"/>
            <a:ext cx="7522845" cy="2136577"/>
            <a:chOff x="782955" y="1292423"/>
            <a:chExt cx="7522845" cy="2136577"/>
          </a:xfrm>
        </p:grpSpPr>
        <p:grpSp>
          <p:nvGrpSpPr>
            <p:cNvPr id="130" name="Group 129"/>
            <p:cNvGrpSpPr/>
            <p:nvPr/>
          </p:nvGrpSpPr>
          <p:grpSpPr>
            <a:xfrm>
              <a:off x="782955" y="1292423"/>
              <a:ext cx="7522845" cy="2136577"/>
              <a:chOff x="782955" y="1292423"/>
              <a:chExt cx="7522845" cy="2136577"/>
            </a:xfrm>
          </p:grpSpPr>
          <p:grpSp>
            <p:nvGrpSpPr>
              <p:cNvPr id="3" name="Group 2"/>
              <p:cNvGrpSpPr>
                <a:grpSpLocks/>
              </p:cNvGrpSpPr>
              <p:nvPr/>
            </p:nvGrpSpPr>
            <p:grpSpPr bwMode="auto">
              <a:xfrm>
                <a:off x="782955" y="1496475"/>
                <a:ext cx="4289425" cy="1704089"/>
                <a:chOff x="1975" y="130"/>
                <a:chExt cx="6755" cy="2684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25" y="1327"/>
                  <a:ext cx="408" cy="2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5" name="Group 4"/>
                <p:cNvGrpSpPr>
                  <a:grpSpLocks/>
                </p:cNvGrpSpPr>
                <p:nvPr/>
              </p:nvGrpSpPr>
              <p:grpSpPr bwMode="auto">
                <a:xfrm>
                  <a:off x="1975" y="1470"/>
                  <a:ext cx="5736" cy="2"/>
                  <a:chOff x="1975" y="1470"/>
                  <a:chExt cx="5736" cy="2"/>
                </a:xfrm>
              </p:grpSpPr>
              <p:sp>
                <p:nvSpPr>
                  <p:cNvPr id="1172" name="Freeform 5"/>
                  <p:cNvSpPr>
                    <a:spLocks/>
                  </p:cNvSpPr>
                  <p:nvPr/>
                </p:nvSpPr>
                <p:spPr bwMode="auto">
                  <a:xfrm>
                    <a:off x="1975" y="1470"/>
                    <a:ext cx="5736" cy="2"/>
                  </a:xfrm>
                  <a:custGeom>
                    <a:avLst/>
                    <a:gdLst>
                      <a:gd name="T0" fmla="+- 0 7711 1975"/>
                      <a:gd name="T1" fmla="*/ T0 w 5736"/>
                      <a:gd name="T2" fmla="+- 0 1975 1975"/>
                      <a:gd name="T3" fmla="*/ T2 w 5736"/>
                    </a:gdLst>
                    <a:ahLst/>
                    <a:cxnLst>
                      <a:cxn ang="0">
                        <a:pos x="T1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736">
                        <a:moveTo>
                          <a:pt x="5736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3462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6"/>
                <p:cNvGrpSpPr>
                  <a:grpSpLocks/>
                </p:cNvGrpSpPr>
                <p:nvPr/>
              </p:nvGrpSpPr>
              <p:grpSpPr bwMode="auto">
                <a:xfrm>
                  <a:off x="6720" y="591"/>
                  <a:ext cx="518" cy="1766"/>
                  <a:chOff x="6720" y="591"/>
                  <a:chExt cx="518" cy="1766"/>
                </a:xfrm>
              </p:grpSpPr>
              <p:sp>
                <p:nvSpPr>
                  <p:cNvPr id="1160" name="Freeform 7"/>
                  <p:cNvSpPr>
                    <a:spLocks/>
                  </p:cNvSpPr>
                  <p:nvPr/>
                </p:nvSpPr>
                <p:spPr bwMode="auto">
                  <a:xfrm>
                    <a:off x="6720" y="591"/>
                    <a:ext cx="518" cy="1766"/>
                  </a:xfrm>
                  <a:custGeom>
                    <a:avLst/>
                    <a:gdLst>
                      <a:gd name="T0" fmla="+- 0 7233 6720"/>
                      <a:gd name="T1" fmla="*/ T0 w 518"/>
                      <a:gd name="T2" fmla="+- 0 1297 591"/>
                      <a:gd name="T3" fmla="*/ 1297 h 1766"/>
                      <a:gd name="T4" fmla="+- 0 7224 6720"/>
                      <a:gd name="T5" fmla="*/ T4 w 518"/>
                      <a:gd name="T6" fmla="+- 0 1172 591"/>
                      <a:gd name="T7" fmla="*/ 1172 h 1766"/>
                      <a:gd name="T8" fmla="+- 0 7207 6720"/>
                      <a:gd name="T9" fmla="*/ T8 w 518"/>
                      <a:gd name="T10" fmla="+- 0 1057 591"/>
                      <a:gd name="T11" fmla="*/ 1057 h 1766"/>
                      <a:gd name="T12" fmla="+- 0 7195 6720"/>
                      <a:gd name="T13" fmla="*/ T12 w 518"/>
                      <a:gd name="T14" fmla="+- 0 982 591"/>
                      <a:gd name="T15" fmla="*/ 982 h 1766"/>
                      <a:gd name="T16" fmla="+- 0 7173 6720"/>
                      <a:gd name="T17" fmla="*/ T16 w 518"/>
                      <a:gd name="T18" fmla="+- 0 884 591"/>
                      <a:gd name="T19" fmla="*/ 884 h 1766"/>
                      <a:gd name="T20" fmla="+- 0 7157 6720"/>
                      <a:gd name="T21" fmla="*/ T20 w 518"/>
                      <a:gd name="T22" fmla="+- 0 824 591"/>
                      <a:gd name="T23" fmla="*/ 824 h 1766"/>
                      <a:gd name="T24" fmla="+- 0 7137 6720"/>
                      <a:gd name="T25" fmla="*/ T24 w 518"/>
                      <a:gd name="T26" fmla="+- 0 771 591"/>
                      <a:gd name="T27" fmla="*/ 771 h 1766"/>
                      <a:gd name="T28" fmla="+- 0 7118 6720"/>
                      <a:gd name="T29" fmla="*/ T28 w 518"/>
                      <a:gd name="T30" fmla="+- 0 723 591"/>
                      <a:gd name="T31" fmla="*/ 723 h 1766"/>
                      <a:gd name="T32" fmla="+- 0 7097 6720"/>
                      <a:gd name="T33" fmla="*/ T32 w 518"/>
                      <a:gd name="T34" fmla="+- 0 680 591"/>
                      <a:gd name="T35" fmla="*/ 680 h 1766"/>
                      <a:gd name="T36" fmla="+- 0 7061 6720"/>
                      <a:gd name="T37" fmla="*/ T36 w 518"/>
                      <a:gd name="T38" fmla="+- 0 632 591"/>
                      <a:gd name="T39" fmla="*/ 632 h 1766"/>
                      <a:gd name="T40" fmla="+- 0 7034 6720"/>
                      <a:gd name="T41" fmla="*/ T40 w 518"/>
                      <a:gd name="T42" fmla="+- 0 610 591"/>
                      <a:gd name="T43" fmla="*/ 610 h 1766"/>
                      <a:gd name="T44" fmla="+- 0 6993 6720"/>
                      <a:gd name="T45" fmla="*/ T44 w 518"/>
                      <a:gd name="T46" fmla="+- 0 591 591"/>
                      <a:gd name="T47" fmla="*/ 591 h 1766"/>
                      <a:gd name="T48" fmla="+- 0 6950 6720"/>
                      <a:gd name="T49" fmla="*/ T48 w 518"/>
                      <a:gd name="T50" fmla="+- 0 596 591"/>
                      <a:gd name="T51" fmla="*/ 596 h 1766"/>
                      <a:gd name="T52" fmla="+- 0 6936 6720"/>
                      <a:gd name="T53" fmla="*/ T52 w 518"/>
                      <a:gd name="T54" fmla="+- 0 601 591"/>
                      <a:gd name="T55" fmla="*/ 601 h 1766"/>
                      <a:gd name="T56" fmla="+- 0 6909 6720"/>
                      <a:gd name="T57" fmla="*/ T56 w 518"/>
                      <a:gd name="T58" fmla="+- 0 620 591"/>
                      <a:gd name="T59" fmla="*/ 620 h 1766"/>
                      <a:gd name="T60" fmla="+- 0 6885 6720"/>
                      <a:gd name="T61" fmla="*/ T60 w 518"/>
                      <a:gd name="T62" fmla="+- 0 646 591"/>
                      <a:gd name="T63" fmla="*/ 646 h 1766"/>
                      <a:gd name="T64" fmla="+- 0 6861 6720"/>
                      <a:gd name="T65" fmla="*/ T64 w 518"/>
                      <a:gd name="T66" fmla="+- 0 682 591"/>
                      <a:gd name="T67" fmla="*/ 682 h 1766"/>
                      <a:gd name="T68" fmla="+- 0 6840 6720"/>
                      <a:gd name="T69" fmla="*/ T68 w 518"/>
                      <a:gd name="T70" fmla="+- 0 723 591"/>
                      <a:gd name="T71" fmla="*/ 723 h 1766"/>
                      <a:gd name="T72" fmla="+- 0 6801 6720"/>
                      <a:gd name="T73" fmla="*/ T72 w 518"/>
                      <a:gd name="T74" fmla="+- 0 824 591"/>
                      <a:gd name="T75" fmla="*/ 824 h 1766"/>
                      <a:gd name="T76" fmla="+- 0 6785 6720"/>
                      <a:gd name="T77" fmla="*/ T76 w 518"/>
                      <a:gd name="T78" fmla="+- 0 884 591"/>
                      <a:gd name="T79" fmla="*/ 884 h 1766"/>
                      <a:gd name="T80" fmla="+- 0 6770 6720"/>
                      <a:gd name="T81" fmla="*/ T80 w 518"/>
                      <a:gd name="T82" fmla="+- 0 949 591"/>
                      <a:gd name="T83" fmla="*/ 949 h 1766"/>
                      <a:gd name="T84" fmla="+- 0 6756 6720"/>
                      <a:gd name="T85" fmla="*/ T84 w 518"/>
                      <a:gd name="T86" fmla="+- 0 1018 591"/>
                      <a:gd name="T87" fmla="*/ 1018 h 1766"/>
                      <a:gd name="T88" fmla="+- 0 6744 6720"/>
                      <a:gd name="T89" fmla="*/ T88 w 518"/>
                      <a:gd name="T90" fmla="+- 0 1093 591"/>
                      <a:gd name="T91" fmla="*/ 1093 h 1766"/>
                      <a:gd name="T92" fmla="+- 0 6737 6720"/>
                      <a:gd name="T93" fmla="*/ T92 w 518"/>
                      <a:gd name="T94" fmla="+- 0 1172 591"/>
                      <a:gd name="T95" fmla="*/ 1172 h 1766"/>
                      <a:gd name="T96" fmla="+- 0 6725 6720"/>
                      <a:gd name="T97" fmla="*/ T96 w 518"/>
                      <a:gd name="T98" fmla="+- 0 1297 591"/>
                      <a:gd name="T99" fmla="*/ 1297 h 1766"/>
                      <a:gd name="T100" fmla="+- 0 6725 6720"/>
                      <a:gd name="T101" fmla="*/ T100 w 518"/>
                      <a:gd name="T102" fmla="+- 0 1650 591"/>
                      <a:gd name="T103" fmla="*/ 1650 h 1766"/>
                      <a:gd name="T104" fmla="+- 0 6737 6720"/>
                      <a:gd name="T105" fmla="*/ T104 w 518"/>
                      <a:gd name="T106" fmla="+- 0 1774 591"/>
                      <a:gd name="T107" fmla="*/ 1774 h 1766"/>
                      <a:gd name="T108" fmla="+- 0 6741 6720"/>
                      <a:gd name="T109" fmla="*/ T108 w 518"/>
                      <a:gd name="T110" fmla="+- 0 1834 591"/>
                      <a:gd name="T111" fmla="*/ 1834 h 1766"/>
                      <a:gd name="T112" fmla="+- 0 6751 6720"/>
                      <a:gd name="T113" fmla="*/ T112 w 518"/>
                      <a:gd name="T114" fmla="+- 0 1215 591"/>
                      <a:gd name="T115" fmla="*/ 1215 h 1766"/>
                      <a:gd name="T116" fmla="+- 0 6770 6720"/>
                      <a:gd name="T117" fmla="*/ T116 w 518"/>
                      <a:gd name="T118" fmla="+- 0 1059 591"/>
                      <a:gd name="T119" fmla="*/ 1059 h 1766"/>
                      <a:gd name="T120" fmla="+- 0 6782 6720"/>
                      <a:gd name="T121" fmla="*/ T120 w 518"/>
                      <a:gd name="T122" fmla="+- 0 987 591"/>
                      <a:gd name="T123" fmla="*/ 987 h 1766"/>
                      <a:gd name="T124" fmla="+- 0 6804 6720"/>
                      <a:gd name="T125" fmla="*/ T124 w 518"/>
                      <a:gd name="T126" fmla="+- 0 889 591"/>
                      <a:gd name="T127" fmla="*/ 889 h 1766"/>
                      <a:gd name="T128" fmla="+- 0 6821 6720"/>
                      <a:gd name="T129" fmla="*/ T128 w 518"/>
                      <a:gd name="T130" fmla="+- 0 831 591"/>
                      <a:gd name="T131" fmla="*/ 831 h 1766"/>
                      <a:gd name="T132" fmla="+- 0 6840 6720"/>
                      <a:gd name="T133" fmla="*/ T132 w 518"/>
                      <a:gd name="T134" fmla="+- 0 778 591"/>
                      <a:gd name="T135" fmla="*/ 778 h 1766"/>
                      <a:gd name="T136" fmla="+- 0 6859 6720"/>
                      <a:gd name="T137" fmla="*/ T136 w 518"/>
                      <a:gd name="T138" fmla="+- 0 730 591"/>
                      <a:gd name="T139" fmla="*/ 730 h 1766"/>
                      <a:gd name="T140" fmla="+- 0 6881 6720"/>
                      <a:gd name="T141" fmla="*/ T140 w 518"/>
                      <a:gd name="T142" fmla="+- 0 692 591"/>
                      <a:gd name="T143" fmla="*/ 692 h 1766"/>
                      <a:gd name="T144" fmla="+- 0 6936 6720"/>
                      <a:gd name="T145" fmla="*/ T144 w 518"/>
                      <a:gd name="T146" fmla="+- 0 625 591"/>
                      <a:gd name="T147" fmla="*/ 625 h 1766"/>
                      <a:gd name="T148" fmla="+- 0 6945 6720"/>
                      <a:gd name="T149" fmla="*/ T148 w 518"/>
                      <a:gd name="T150" fmla="+- 0 620 591"/>
                      <a:gd name="T151" fmla="*/ 620 h 1766"/>
                      <a:gd name="T152" fmla="+- 0 6957 6720"/>
                      <a:gd name="T153" fmla="*/ T152 w 518"/>
                      <a:gd name="T154" fmla="+- 0 614 591"/>
                      <a:gd name="T155" fmla="*/ 614 h 1766"/>
                      <a:gd name="T156" fmla="+- 0 6967 6720"/>
                      <a:gd name="T157" fmla="*/ T156 w 518"/>
                      <a:gd name="T158" fmla="+- 0 610 591"/>
                      <a:gd name="T159" fmla="*/ 610 h 1766"/>
                      <a:gd name="T160" fmla="+- 0 6991 6720"/>
                      <a:gd name="T161" fmla="*/ T160 w 518"/>
                      <a:gd name="T162" fmla="+- 0 611 591"/>
                      <a:gd name="T163" fmla="*/ 611 h 1766"/>
                      <a:gd name="T164" fmla="+- 0 7001 6720"/>
                      <a:gd name="T165" fmla="*/ T164 w 518"/>
                      <a:gd name="T166" fmla="+- 0 613 591"/>
                      <a:gd name="T167" fmla="*/ 613 h 1766"/>
                      <a:gd name="T168" fmla="+- 0 7034 6720"/>
                      <a:gd name="T169" fmla="*/ T168 w 518"/>
                      <a:gd name="T170" fmla="+- 0 634 591"/>
                      <a:gd name="T171" fmla="*/ 634 h 1766"/>
                      <a:gd name="T172" fmla="+- 0 7058 6720"/>
                      <a:gd name="T173" fmla="*/ T172 w 518"/>
                      <a:gd name="T174" fmla="+- 0 661 591"/>
                      <a:gd name="T175" fmla="*/ 661 h 1766"/>
                      <a:gd name="T176" fmla="+- 0 7080 6720"/>
                      <a:gd name="T177" fmla="*/ T176 w 518"/>
                      <a:gd name="T178" fmla="+- 0 692 591"/>
                      <a:gd name="T179" fmla="*/ 692 h 1766"/>
                      <a:gd name="T180" fmla="+- 0 7128 6720"/>
                      <a:gd name="T181" fmla="*/ T180 w 518"/>
                      <a:gd name="T182" fmla="+- 0 802 591"/>
                      <a:gd name="T183" fmla="*/ 802 h 1766"/>
                      <a:gd name="T184" fmla="+- 0 7145 6720"/>
                      <a:gd name="T185" fmla="*/ T184 w 518"/>
                      <a:gd name="T186" fmla="+- 0 860 591"/>
                      <a:gd name="T187" fmla="*/ 860 h 1766"/>
                      <a:gd name="T188" fmla="+- 0 7176 6720"/>
                      <a:gd name="T189" fmla="*/ T188 w 518"/>
                      <a:gd name="T190" fmla="+- 0 987 591"/>
                      <a:gd name="T191" fmla="*/ 987 h 1766"/>
                      <a:gd name="T192" fmla="+- 0 7217 6720"/>
                      <a:gd name="T193" fmla="*/ T192 w 518"/>
                      <a:gd name="T194" fmla="+- 0 1386 591"/>
                      <a:gd name="T195" fmla="*/ 1386 h 1766"/>
                      <a:gd name="T196" fmla="+- 0 7219 6720"/>
                      <a:gd name="T197" fmla="*/ T196 w 518"/>
                      <a:gd name="T198" fmla="+- 0 1815 591"/>
                      <a:gd name="T199" fmla="*/ 1815 h 1766"/>
                      <a:gd name="T200" fmla="+- 0 7226 6720"/>
                      <a:gd name="T201" fmla="*/ T200 w 518"/>
                      <a:gd name="T202" fmla="+- 0 1734 591"/>
                      <a:gd name="T203" fmla="*/ 1734 h 1766"/>
                      <a:gd name="T204" fmla="+- 0 7238 6720"/>
                      <a:gd name="T205" fmla="*/ T204 w 518"/>
                      <a:gd name="T206" fmla="+- 0 1474 591"/>
                      <a:gd name="T207" fmla="*/ 1474 h 17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  <a:cxn ang="0">
                        <a:pos x="T177" y="T179"/>
                      </a:cxn>
                      <a:cxn ang="0">
                        <a:pos x="T181" y="T183"/>
                      </a:cxn>
                      <a:cxn ang="0">
                        <a:pos x="T185" y="T187"/>
                      </a:cxn>
                      <a:cxn ang="0">
                        <a:pos x="T189" y="T191"/>
                      </a:cxn>
                      <a:cxn ang="0">
                        <a:pos x="T193" y="T195"/>
                      </a:cxn>
                      <a:cxn ang="0">
                        <a:pos x="T197" y="T199"/>
                      </a:cxn>
                      <a:cxn ang="0">
                        <a:pos x="T201" y="T203"/>
                      </a:cxn>
                      <a:cxn ang="0">
                        <a:pos x="T205" y="T207"/>
                      </a:cxn>
                    </a:cxnLst>
                    <a:rect l="0" t="0" r="r" b="b"/>
                    <a:pathLst>
                      <a:path w="518" h="1766">
                        <a:moveTo>
                          <a:pt x="518" y="883"/>
                        </a:moveTo>
                        <a:lnTo>
                          <a:pt x="513" y="706"/>
                        </a:lnTo>
                        <a:lnTo>
                          <a:pt x="506" y="622"/>
                        </a:lnTo>
                        <a:lnTo>
                          <a:pt x="504" y="581"/>
                        </a:lnTo>
                        <a:lnTo>
                          <a:pt x="494" y="502"/>
                        </a:lnTo>
                        <a:lnTo>
                          <a:pt x="487" y="466"/>
                        </a:lnTo>
                        <a:lnTo>
                          <a:pt x="482" y="427"/>
                        </a:lnTo>
                        <a:lnTo>
                          <a:pt x="475" y="391"/>
                        </a:lnTo>
                        <a:lnTo>
                          <a:pt x="461" y="324"/>
                        </a:lnTo>
                        <a:lnTo>
                          <a:pt x="453" y="293"/>
                        </a:lnTo>
                        <a:lnTo>
                          <a:pt x="444" y="262"/>
                        </a:lnTo>
                        <a:lnTo>
                          <a:pt x="437" y="233"/>
                        </a:lnTo>
                        <a:lnTo>
                          <a:pt x="427" y="204"/>
                        </a:lnTo>
                        <a:lnTo>
                          <a:pt x="417" y="180"/>
                        </a:lnTo>
                        <a:lnTo>
                          <a:pt x="408" y="154"/>
                        </a:lnTo>
                        <a:lnTo>
                          <a:pt x="398" y="132"/>
                        </a:lnTo>
                        <a:lnTo>
                          <a:pt x="386" y="111"/>
                        </a:lnTo>
                        <a:lnTo>
                          <a:pt x="377" y="89"/>
                        </a:lnTo>
                        <a:lnTo>
                          <a:pt x="353" y="55"/>
                        </a:lnTo>
                        <a:lnTo>
                          <a:pt x="341" y="41"/>
                        </a:lnTo>
                        <a:lnTo>
                          <a:pt x="329" y="29"/>
                        </a:lnTo>
                        <a:lnTo>
                          <a:pt x="314" y="19"/>
                        </a:lnTo>
                        <a:lnTo>
                          <a:pt x="302" y="10"/>
                        </a:lnTo>
                        <a:lnTo>
                          <a:pt x="273" y="0"/>
                        </a:lnTo>
                        <a:lnTo>
                          <a:pt x="245" y="0"/>
                        </a:lnTo>
                        <a:lnTo>
                          <a:pt x="230" y="5"/>
                        </a:lnTo>
                        <a:lnTo>
                          <a:pt x="218" y="10"/>
                        </a:lnTo>
                        <a:lnTo>
                          <a:pt x="216" y="10"/>
                        </a:lnTo>
                        <a:lnTo>
                          <a:pt x="204" y="19"/>
                        </a:lnTo>
                        <a:lnTo>
                          <a:pt x="189" y="29"/>
                        </a:lnTo>
                        <a:lnTo>
                          <a:pt x="177" y="41"/>
                        </a:lnTo>
                        <a:lnTo>
                          <a:pt x="165" y="55"/>
                        </a:lnTo>
                        <a:lnTo>
                          <a:pt x="153" y="72"/>
                        </a:lnTo>
                        <a:lnTo>
                          <a:pt x="141" y="91"/>
                        </a:lnTo>
                        <a:lnTo>
                          <a:pt x="132" y="111"/>
                        </a:lnTo>
                        <a:lnTo>
                          <a:pt x="120" y="132"/>
                        </a:lnTo>
                        <a:lnTo>
                          <a:pt x="110" y="154"/>
                        </a:lnTo>
                        <a:lnTo>
                          <a:pt x="81" y="233"/>
                        </a:lnTo>
                        <a:lnTo>
                          <a:pt x="74" y="262"/>
                        </a:lnTo>
                        <a:lnTo>
                          <a:pt x="65" y="293"/>
                        </a:lnTo>
                        <a:lnTo>
                          <a:pt x="57" y="324"/>
                        </a:lnTo>
                        <a:lnTo>
                          <a:pt x="50" y="358"/>
                        </a:lnTo>
                        <a:lnTo>
                          <a:pt x="43" y="394"/>
                        </a:lnTo>
                        <a:lnTo>
                          <a:pt x="36" y="427"/>
                        </a:lnTo>
                        <a:lnTo>
                          <a:pt x="31" y="466"/>
                        </a:lnTo>
                        <a:lnTo>
                          <a:pt x="24" y="502"/>
                        </a:lnTo>
                        <a:lnTo>
                          <a:pt x="19" y="543"/>
                        </a:lnTo>
                        <a:lnTo>
                          <a:pt x="17" y="581"/>
                        </a:lnTo>
                        <a:lnTo>
                          <a:pt x="12" y="622"/>
                        </a:lnTo>
                        <a:lnTo>
                          <a:pt x="5" y="706"/>
                        </a:lnTo>
                        <a:lnTo>
                          <a:pt x="0" y="883"/>
                        </a:lnTo>
                        <a:lnTo>
                          <a:pt x="5" y="1059"/>
                        </a:lnTo>
                        <a:lnTo>
                          <a:pt x="12" y="1143"/>
                        </a:lnTo>
                        <a:lnTo>
                          <a:pt x="17" y="1183"/>
                        </a:lnTo>
                        <a:lnTo>
                          <a:pt x="19" y="1224"/>
                        </a:lnTo>
                        <a:lnTo>
                          <a:pt x="21" y="1243"/>
                        </a:lnTo>
                        <a:lnTo>
                          <a:pt x="21" y="795"/>
                        </a:lnTo>
                        <a:lnTo>
                          <a:pt x="31" y="624"/>
                        </a:lnTo>
                        <a:lnTo>
                          <a:pt x="45" y="504"/>
                        </a:lnTo>
                        <a:lnTo>
                          <a:pt x="50" y="468"/>
                        </a:lnTo>
                        <a:lnTo>
                          <a:pt x="57" y="432"/>
                        </a:lnTo>
                        <a:lnTo>
                          <a:pt x="62" y="396"/>
                        </a:lnTo>
                        <a:lnTo>
                          <a:pt x="77" y="329"/>
                        </a:lnTo>
                        <a:lnTo>
                          <a:pt x="84" y="298"/>
                        </a:lnTo>
                        <a:lnTo>
                          <a:pt x="93" y="269"/>
                        </a:lnTo>
                        <a:lnTo>
                          <a:pt x="101" y="240"/>
                        </a:lnTo>
                        <a:lnTo>
                          <a:pt x="110" y="211"/>
                        </a:lnTo>
                        <a:lnTo>
                          <a:pt x="120" y="187"/>
                        </a:lnTo>
                        <a:lnTo>
                          <a:pt x="129" y="161"/>
                        </a:lnTo>
                        <a:lnTo>
                          <a:pt x="139" y="139"/>
                        </a:lnTo>
                        <a:lnTo>
                          <a:pt x="149" y="120"/>
                        </a:lnTo>
                        <a:lnTo>
                          <a:pt x="161" y="101"/>
                        </a:lnTo>
                        <a:lnTo>
                          <a:pt x="170" y="84"/>
                        </a:lnTo>
                        <a:lnTo>
                          <a:pt x="216" y="34"/>
                        </a:lnTo>
                        <a:lnTo>
                          <a:pt x="225" y="27"/>
                        </a:lnTo>
                        <a:lnTo>
                          <a:pt x="225" y="29"/>
                        </a:lnTo>
                        <a:lnTo>
                          <a:pt x="237" y="22"/>
                        </a:lnTo>
                        <a:lnTo>
                          <a:pt x="237" y="23"/>
                        </a:lnTo>
                        <a:lnTo>
                          <a:pt x="247" y="20"/>
                        </a:lnTo>
                        <a:lnTo>
                          <a:pt x="247" y="19"/>
                        </a:lnTo>
                        <a:lnTo>
                          <a:pt x="271" y="19"/>
                        </a:lnTo>
                        <a:lnTo>
                          <a:pt x="271" y="20"/>
                        </a:lnTo>
                        <a:lnTo>
                          <a:pt x="281" y="23"/>
                        </a:lnTo>
                        <a:lnTo>
                          <a:pt x="281" y="22"/>
                        </a:lnTo>
                        <a:lnTo>
                          <a:pt x="305" y="36"/>
                        </a:lnTo>
                        <a:lnTo>
                          <a:pt x="314" y="43"/>
                        </a:lnTo>
                        <a:lnTo>
                          <a:pt x="326" y="55"/>
                        </a:lnTo>
                        <a:lnTo>
                          <a:pt x="338" y="70"/>
                        </a:lnTo>
                        <a:lnTo>
                          <a:pt x="348" y="84"/>
                        </a:lnTo>
                        <a:lnTo>
                          <a:pt x="360" y="101"/>
                        </a:lnTo>
                        <a:lnTo>
                          <a:pt x="379" y="139"/>
                        </a:lnTo>
                        <a:lnTo>
                          <a:pt x="408" y="211"/>
                        </a:lnTo>
                        <a:lnTo>
                          <a:pt x="417" y="240"/>
                        </a:lnTo>
                        <a:lnTo>
                          <a:pt x="425" y="269"/>
                        </a:lnTo>
                        <a:lnTo>
                          <a:pt x="434" y="298"/>
                        </a:lnTo>
                        <a:lnTo>
                          <a:pt x="456" y="396"/>
                        </a:lnTo>
                        <a:lnTo>
                          <a:pt x="487" y="624"/>
                        </a:lnTo>
                        <a:lnTo>
                          <a:pt x="497" y="795"/>
                        </a:lnTo>
                        <a:lnTo>
                          <a:pt x="499" y="883"/>
                        </a:lnTo>
                        <a:lnTo>
                          <a:pt x="499" y="1224"/>
                        </a:lnTo>
                        <a:lnTo>
                          <a:pt x="504" y="1183"/>
                        </a:lnTo>
                        <a:lnTo>
                          <a:pt x="506" y="1143"/>
                        </a:lnTo>
                        <a:lnTo>
                          <a:pt x="513" y="1059"/>
                        </a:lnTo>
                        <a:lnTo>
                          <a:pt x="518" y="883"/>
                        </a:lnTo>
                      </a:path>
                    </a:pathLst>
                  </a:custGeom>
                  <a:solidFill>
                    <a:srgbClr val="FF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1" name="Freeform 8"/>
                  <p:cNvSpPr>
                    <a:spLocks/>
                  </p:cNvSpPr>
                  <p:nvPr/>
                </p:nvSpPr>
                <p:spPr bwMode="auto">
                  <a:xfrm>
                    <a:off x="6720" y="591"/>
                    <a:ext cx="518" cy="1766"/>
                  </a:xfrm>
                  <a:custGeom>
                    <a:avLst/>
                    <a:gdLst>
                      <a:gd name="T0" fmla="+- 0 6957 6720"/>
                      <a:gd name="T1" fmla="*/ T0 w 518"/>
                      <a:gd name="T2" fmla="+- 0 2334 591"/>
                      <a:gd name="T3" fmla="*/ 2334 h 1766"/>
                      <a:gd name="T4" fmla="+- 0 6945 6720"/>
                      <a:gd name="T5" fmla="*/ T4 w 518"/>
                      <a:gd name="T6" fmla="+- 0 2329 591"/>
                      <a:gd name="T7" fmla="*/ 2329 h 1766"/>
                      <a:gd name="T8" fmla="+- 0 6933 6720"/>
                      <a:gd name="T9" fmla="*/ T8 w 518"/>
                      <a:gd name="T10" fmla="+- 0 2322 591"/>
                      <a:gd name="T11" fmla="*/ 2322 h 1766"/>
                      <a:gd name="T12" fmla="+- 0 6912 6720"/>
                      <a:gd name="T13" fmla="*/ T12 w 518"/>
                      <a:gd name="T14" fmla="+- 0 2300 591"/>
                      <a:gd name="T15" fmla="*/ 2300 h 1766"/>
                      <a:gd name="T16" fmla="+- 0 6902 6720"/>
                      <a:gd name="T17" fmla="*/ T16 w 518"/>
                      <a:gd name="T18" fmla="+- 0 2288 591"/>
                      <a:gd name="T19" fmla="*/ 2288 h 1766"/>
                      <a:gd name="T20" fmla="+- 0 6890 6720"/>
                      <a:gd name="T21" fmla="*/ T20 w 518"/>
                      <a:gd name="T22" fmla="+- 0 2274 591"/>
                      <a:gd name="T23" fmla="*/ 2274 h 1766"/>
                      <a:gd name="T24" fmla="+- 0 6881 6720"/>
                      <a:gd name="T25" fmla="*/ T24 w 518"/>
                      <a:gd name="T26" fmla="+- 0 2257 591"/>
                      <a:gd name="T27" fmla="*/ 2257 h 1766"/>
                      <a:gd name="T28" fmla="+- 0 6869 6720"/>
                      <a:gd name="T29" fmla="*/ T28 w 518"/>
                      <a:gd name="T30" fmla="+- 0 2238 591"/>
                      <a:gd name="T31" fmla="*/ 2238 h 1766"/>
                      <a:gd name="T32" fmla="+- 0 6849 6720"/>
                      <a:gd name="T33" fmla="*/ T32 w 518"/>
                      <a:gd name="T34" fmla="+- 0 2194 591"/>
                      <a:gd name="T35" fmla="*/ 2194 h 1766"/>
                      <a:gd name="T36" fmla="+- 0 6840 6720"/>
                      <a:gd name="T37" fmla="*/ T36 w 518"/>
                      <a:gd name="T38" fmla="+- 0 2170 591"/>
                      <a:gd name="T39" fmla="*/ 2170 h 1766"/>
                      <a:gd name="T40" fmla="+- 0 6821 6720"/>
                      <a:gd name="T41" fmla="*/ T40 w 518"/>
                      <a:gd name="T42" fmla="+- 0 2118 591"/>
                      <a:gd name="T43" fmla="*/ 2118 h 1766"/>
                      <a:gd name="T44" fmla="+- 0 6813 6720"/>
                      <a:gd name="T45" fmla="*/ T44 w 518"/>
                      <a:gd name="T46" fmla="+- 0 2089 591"/>
                      <a:gd name="T47" fmla="*/ 2089 h 1766"/>
                      <a:gd name="T48" fmla="+- 0 6804 6720"/>
                      <a:gd name="T49" fmla="*/ T48 w 518"/>
                      <a:gd name="T50" fmla="+- 0 2058 591"/>
                      <a:gd name="T51" fmla="*/ 2058 h 1766"/>
                      <a:gd name="T52" fmla="+- 0 6789 6720"/>
                      <a:gd name="T53" fmla="*/ T52 w 518"/>
                      <a:gd name="T54" fmla="+- 0 1995 591"/>
                      <a:gd name="T55" fmla="*/ 1995 h 1766"/>
                      <a:gd name="T56" fmla="+- 0 6782 6720"/>
                      <a:gd name="T57" fmla="*/ T56 w 518"/>
                      <a:gd name="T58" fmla="+- 0 1959 591"/>
                      <a:gd name="T59" fmla="*/ 1959 h 1766"/>
                      <a:gd name="T60" fmla="+- 0 6777 6720"/>
                      <a:gd name="T61" fmla="*/ T60 w 518"/>
                      <a:gd name="T62" fmla="+- 0 1926 591"/>
                      <a:gd name="T63" fmla="*/ 1926 h 1766"/>
                      <a:gd name="T64" fmla="+- 0 6770 6720"/>
                      <a:gd name="T65" fmla="*/ T64 w 518"/>
                      <a:gd name="T66" fmla="+- 0 1890 591"/>
                      <a:gd name="T67" fmla="*/ 1890 h 1766"/>
                      <a:gd name="T68" fmla="+- 0 6751 6720"/>
                      <a:gd name="T69" fmla="*/ T68 w 518"/>
                      <a:gd name="T70" fmla="+- 0 1734 591"/>
                      <a:gd name="T71" fmla="*/ 1734 h 1766"/>
                      <a:gd name="T72" fmla="+- 0 6741 6720"/>
                      <a:gd name="T73" fmla="*/ T72 w 518"/>
                      <a:gd name="T74" fmla="+- 0 1563 591"/>
                      <a:gd name="T75" fmla="*/ 1563 h 1766"/>
                      <a:gd name="T76" fmla="+- 0 6741 6720"/>
                      <a:gd name="T77" fmla="*/ T76 w 518"/>
                      <a:gd name="T78" fmla="+- 0 1834 591"/>
                      <a:gd name="T79" fmla="*/ 1834 h 1766"/>
                      <a:gd name="T80" fmla="+- 0 6744 6720"/>
                      <a:gd name="T81" fmla="*/ T80 w 518"/>
                      <a:gd name="T82" fmla="+- 0 1854 591"/>
                      <a:gd name="T83" fmla="*/ 1854 h 1766"/>
                      <a:gd name="T84" fmla="+- 0 6751 6720"/>
                      <a:gd name="T85" fmla="*/ T84 w 518"/>
                      <a:gd name="T86" fmla="+- 0 1892 591"/>
                      <a:gd name="T87" fmla="*/ 1892 h 1766"/>
                      <a:gd name="T88" fmla="+- 0 6756 6720"/>
                      <a:gd name="T89" fmla="*/ T88 w 518"/>
                      <a:gd name="T90" fmla="+- 0 1928 591"/>
                      <a:gd name="T91" fmla="*/ 1928 h 1766"/>
                      <a:gd name="T92" fmla="+- 0 6770 6720"/>
                      <a:gd name="T93" fmla="*/ T92 w 518"/>
                      <a:gd name="T94" fmla="+- 0 2000 591"/>
                      <a:gd name="T95" fmla="*/ 2000 h 1766"/>
                      <a:gd name="T96" fmla="+- 0 6777 6720"/>
                      <a:gd name="T97" fmla="*/ T96 w 518"/>
                      <a:gd name="T98" fmla="+- 0 2031 591"/>
                      <a:gd name="T99" fmla="*/ 2031 h 1766"/>
                      <a:gd name="T100" fmla="+- 0 6785 6720"/>
                      <a:gd name="T101" fmla="*/ T100 w 518"/>
                      <a:gd name="T102" fmla="+- 0 2065 591"/>
                      <a:gd name="T103" fmla="*/ 2065 h 1766"/>
                      <a:gd name="T104" fmla="+- 0 6794 6720"/>
                      <a:gd name="T105" fmla="*/ T104 w 518"/>
                      <a:gd name="T106" fmla="+- 0 2094 591"/>
                      <a:gd name="T107" fmla="*/ 2094 h 1766"/>
                      <a:gd name="T108" fmla="+- 0 6801 6720"/>
                      <a:gd name="T109" fmla="*/ T108 w 518"/>
                      <a:gd name="T110" fmla="+- 0 2125 591"/>
                      <a:gd name="T111" fmla="*/ 2125 h 1766"/>
                      <a:gd name="T112" fmla="+- 0 6821 6720"/>
                      <a:gd name="T113" fmla="*/ T112 w 518"/>
                      <a:gd name="T114" fmla="+- 0 2178 591"/>
                      <a:gd name="T115" fmla="*/ 2178 h 1766"/>
                      <a:gd name="T116" fmla="+- 0 6830 6720"/>
                      <a:gd name="T117" fmla="*/ T116 w 518"/>
                      <a:gd name="T118" fmla="+- 0 2202 591"/>
                      <a:gd name="T119" fmla="*/ 2202 h 1766"/>
                      <a:gd name="T120" fmla="+- 0 6842 6720"/>
                      <a:gd name="T121" fmla="*/ T120 w 518"/>
                      <a:gd name="T122" fmla="+- 0 2226 591"/>
                      <a:gd name="T123" fmla="*/ 2226 h 1766"/>
                      <a:gd name="T124" fmla="+- 0 6852 6720"/>
                      <a:gd name="T125" fmla="*/ T124 w 518"/>
                      <a:gd name="T126" fmla="+- 0 2247 591"/>
                      <a:gd name="T127" fmla="*/ 2247 h 1766"/>
                      <a:gd name="T128" fmla="+- 0 6864 6720"/>
                      <a:gd name="T129" fmla="*/ T128 w 518"/>
                      <a:gd name="T130" fmla="+- 0 2266 591"/>
                      <a:gd name="T131" fmla="*/ 2266 h 1766"/>
                      <a:gd name="T132" fmla="+- 0 6873 6720"/>
                      <a:gd name="T133" fmla="*/ T132 w 518"/>
                      <a:gd name="T134" fmla="+- 0 2286 591"/>
                      <a:gd name="T135" fmla="*/ 2286 h 1766"/>
                      <a:gd name="T136" fmla="+- 0 6897 6720"/>
                      <a:gd name="T137" fmla="*/ T136 w 518"/>
                      <a:gd name="T138" fmla="+- 0 2314 591"/>
                      <a:gd name="T139" fmla="*/ 2314 h 1766"/>
                      <a:gd name="T140" fmla="+- 0 6912 6720"/>
                      <a:gd name="T141" fmla="*/ T140 w 518"/>
                      <a:gd name="T142" fmla="+- 0 2329 591"/>
                      <a:gd name="T143" fmla="*/ 2329 h 1766"/>
                      <a:gd name="T144" fmla="+- 0 6924 6720"/>
                      <a:gd name="T145" fmla="*/ T144 w 518"/>
                      <a:gd name="T146" fmla="+- 0 2338 591"/>
                      <a:gd name="T147" fmla="*/ 2338 h 1766"/>
                      <a:gd name="T148" fmla="+- 0 6936 6720"/>
                      <a:gd name="T149" fmla="*/ T148 w 518"/>
                      <a:gd name="T150" fmla="+- 0 2346 591"/>
                      <a:gd name="T151" fmla="*/ 2346 h 1766"/>
                      <a:gd name="T152" fmla="+- 0 6938 6720"/>
                      <a:gd name="T153" fmla="*/ T152 w 518"/>
                      <a:gd name="T154" fmla="+- 0 2346 591"/>
                      <a:gd name="T155" fmla="*/ 2346 h 1766"/>
                      <a:gd name="T156" fmla="+- 0 6950 6720"/>
                      <a:gd name="T157" fmla="*/ T156 w 518"/>
                      <a:gd name="T158" fmla="+- 0 2353 591"/>
                      <a:gd name="T159" fmla="*/ 2353 h 1766"/>
                      <a:gd name="T160" fmla="+- 0 6955 6720"/>
                      <a:gd name="T161" fmla="*/ T160 w 518"/>
                      <a:gd name="T162" fmla="+- 0 2354 591"/>
                      <a:gd name="T163" fmla="*/ 2354 h 1766"/>
                      <a:gd name="T164" fmla="+- 0 6955 6720"/>
                      <a:gd name="T165" fmla="*/ T164 w 518"/>
                      <a:gd name="T166" fmla="+- 0 2334 591"/>
                      <a:gd name="T167" fmla="*/ 2334 h 1766"/>
                      <a:gd name="T168" fmla="+- 0 6957 6720"/>
                      <a:gd name="T169" fmla="*/ T168 w 518"/>
                      <a:gd name="T170" fmla="+- 0 2334 591"/>
                      <a:gd name="T171" fmla="*/ 2334 h 17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</a:cxnLst>
                    <a:rect l="0" t="0" r="r" b="b"/>
                    <a:pathLst>
                      <a:path w="518" h="1766">
                        <a:moveTo>
                          <a:pt x="237" y="1743"/>
                        </a:moveTo>
                        <a:lnTo>
                          <a:pt x="225" y="1738"/>
                        </a:lnTo>
                        <a:lnTo>
                          <a:pt x="213" y="1731"/>
                        </a:lnTo>
                        <a:lnTo>
                          <a:pt x="192" y="1709"/>
                        </a:lnTo>
                        <a:lnTo>
                          <a:pt x="182" y="1697"/>
                        </a:lnTo>
                        <a:lnTo>
                          <a:pt x="170" y="1683"/>
                        </a:lnTo>
                        <a:lnTo>
                          <a:pt x="161" y="1666"/>
                        </a:lnTo>
                        <a:lnTo>
                          <a:pt x="149" y="1647"/>
                        </a:lnTo>
                        <a:lnTo>
                          <a:pt x="129" y="1603"/>
                        </a:lnTo>
                        <a:lnTo>
                          <a:pt x="120" y="1579"/>
                        </a:lnTo>
                        <a:lnTo>
                          <a:pt x="101" y="1527"/>
                        </a:lnTo>
                        <a:lnTo>
                          <a:pt x="93" y="1498"/>
                        </a:lnTo>
                        <a:lnTo>
                          <a:pt x="84" y="1467"/>
                        </a:lnTo>
                        <a:lnTo>
                          <a:pt x="69" y="1404"/>
                        </a:lnTo>
                        <a:lnTo>
                          <a:pt x="62" y="1368"/>
                        </a:lnTo>
                        <a:lnTo>
                          <a:pt x="57" y="1335"/>
                        </a:lnTo>
                        <a:lnTo>
                          <a:pt x="50" y="1299"/>
                        </a:lnTo>
                        <a:lnTo>
                          <a:pt x="31" y="1143"/>
                        </a:lnTo>
                        <a:lnTo>
                          <a:pt x="21" y="972"/>
                        </a:lnTo>
                        <a:lnTo>
                          <a:pt x="21" y="1243"/>
                        </a:lnTo>
                        <a:lnTo>
                          <a:pt x="24" y="1263"/>
                        </a:lnTo>
                        <a:lnTo>
                          <a:pt x="31" y="1301"/>
                        </a:lnTo>
                        <a:lnTo>
                          <a:pt x="36" y="1337"/>
                        </a:lnTo>
                        <a:lnTo>
                          <a:pt x="50" y="1409"/>
                        </a:lnTo>
                        <a:lnTo>
                          <a:pt x="57" y="1440"/>
                        </a:lnTo>
                        <a:lnTo>
                          <a:pt x="65" y="1474"/>
                        </a:lnTo>
                        <a:lnTo>
                          <a:pt x="74" y="1503"/>
                        </a:lnTo>
                        <a:lnTo>
                          <a:pt x="81" y="1534"/>
                        </a:lnTo>
                        <a:lnTo>
                          <a:pt x="101" y="1587"/>
                        </a:lnTo>
                        <a:lnTo>
                          <a:pt x="110" y="1611"/>
                        </a:lnTo>
                        <a:lnTo>
                          <a:pt x="122" y="1635"/>
                        </a:lnTo>
                        <a:lnTo>
                          <a:pt x="132" y="1656"/>
                        </a:lnTo>
                        <a:lnTo>
                          <a:pt x="144" y="1675"/>
                        </a:lnTo>
                        <a:lnTo>
                          <a:pt x="153" y="1695"/>
                        </a:lnTo>
                        <a:lnTo>
                          <a:pt x="177" y="1723"/>
                        </a:lnTo>
                        <a:lnTo>
                          <a:pt x="192" y="1738"/>
                        </a:lnTo>
                        <a:lnTo>
                          <a:pt x="204" y="1747"/>
                        </a:lnTo>
                        <a:lnTo>
                          <a:pt x="216" y="1755"/>
                        </a:lnTo>
                        <a:lnTo>
                          <a:pt x="218" y="1755"/>
                        </a:lnTo>
                        <a:lnTo>
                          <a:pt x="230" y="1762"/>
                        </a:lnTo>
                        <a:lnTo>
                          <a:pt x="235" y="1763"/>
                        </a:lnTo>
                        <a:lnTo>
                          <a:pt x="235" y="1743"/>
                        </a:lnTo>
                        <a:lnTo>
                          <a:pt x="237" y="1743"/>
                        </a:lnTo>
                      </a:path>
                    </a:pathLst>
                  </a:custGeom>
                  <a:solidFill>
                    <a:srgbClr val="FF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2" name="Freeform 9"/>
                  <p:cNvSpPr>
                    <a:spLocks/>
                  </p:cNvSpPr>
                  <p:nvPr/>
                </p:nvSpPr>
                <p:spPr bwMode="auto">
                  <a:xfrm>
                    <a:off x="6720" y="591"/>
                    <a:ext cx="518" cy="1766"/>
                  </a:xfrm>
                  <a:custGeom>
                    <a:avLst/>
                    <a:gdLst>
                      <a:gd name="T0" fmla="+- 0 6957 6720"/>
                      <a:gd name="T1" fmla="*/ T0 w 518"/>
                      <a:gd name="T2" fmla="+- 0 614 591"/>
                      <a:gd name="T3" fmla="*/ 614 h 1766"/>
                      <a:gd name="T4" fmla="+- 0 6957 6720"/>
                      <a:gd name="T5" fmla="*/ T4 w 518"/>
                      <a:gd name="T6" fmla="+- 0 613 591"/>
                      <a:gd name="T7" fmla="*/ 613 h 1766"/>
                      <a:gd name="T8" fmla="+- 0 6955 6720"/>
                      <a:gd name="T9" fmla="*/ T8 w 518"/>
                      <a:gd name="T10" fmla="+- 0 615 591"/>
                      <a:gd name="T11" fmla="*/ 615 h 1766"/>
                      <a:gd name="T12" fmla="+- 0 6957 6720"/>
                      <a:gd name="T13" fmla="*/ T12 w 518"/>
                      <a:gd name="T14" fmla="+- 0 614 591"/>
                      <a:gd name="T15" fmla="*/ 614 h 17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518" h="1766">
                        <a:moveTo>
                          <a:pt x="237" y="23"/>
                        </a:moveTo>
                        <a:lnTo>
                          <a:pt x="237" y="22"/>
                        </a:lnTo>
                        <a:lnTo>
                          <a:pt x="235" y="24"/>
                        </a:lnTo>
                        <a:lnTo>
                          <a:pt x="237" y="23"/>
                        </a:lnTo>
                      </a:path>
                    </a:pathLst>
                  </a:custGeom>
                  <a:solidFill>
                    <a:srgbClr val="FF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3" name="Freeform 10"/>
                  <p:cNvSpPr>
                    <a:spLocks/>
                  </p:cNvSpPr>
                  <p:nvPr/>
                </p:nvSpPr>
                <p:spPr bwMode="auto">
                  <a:xfrm>
                    <a:off x="6720" y="591"/>
                    <a:ext cx="518" cy="1766"/>
                  </a:xfrm>
                  <a:custGeom>
                    <a:avLst/>
                    <a:gdLst>
                      <a:gd name="T0" fmla="+- 0 6969 6720"/>
                      <a:gd name="T1" fmla="*/ T0 w 518"/>
                      <a:gd name="T2" fmla="+- 0 2336 591"/>
                      <a:gd name="T3" fmla="*/ 2336 h 1766"/>
                      <a:gd name="T4" fmla="+- 0 6955 6720"/>
                      <a:gd name="T5" fmla="*/ T4 w 518"/>
                      <a:gd name="T6" fmla="+- 0 2334 591"/>
                      <a:gd name="T7" fmla="*/ 2334 h 1766"/>
                      <a:gd name="T8" fmla="+- 0 6955 6720"/>
                      <a:gd name="T9" fmla="*/ T8 w 518"/>
                      <a:gd name="T10" fmla="+- 0 2354 591"/>
                      <a:gd name="T11" fmla="*/ 2354 h 1766"/>
                      <a:gd name="T12" fmla="+- 0 6967 6720"/>
                      <a:gd name="T13" fmla="*/ T12 w 518"/>
                      <a:gd name="T14" fmla="+- 0 2356 591"/>
                      <a:gd name="T15" fmla="*/ 2356 h 1766"/>
                      <a:gd name="T16" fmla="+- 0 6967 6720"/>
                      <a:gd name="T17" fmla="*/ T16 w 518"/>
                      <a:gd name="T18" fmla="+- 0 2336 591"/>
                      <a:gd name="T19" fmla="*/ 2336 h 1766"/>
                      <a:gd name="T20" fmla="+- 0 6969 6720"/>
                      <a:gd name="T21" fmla="*/ T20 w 518"/>
                      <a:gd name="T22" fmla="+- 0 2336 591"/>
                      <a:gd name="T23" fmla="*/ 2336 h 17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</a:cxnLst>
                    <a:rect l="0" t="0" r="r" b="b"/>
                    <a:pathLst>
                      <a:path w="518" h="1766">
                        <a:moveTo>
                          <a:pt x="249" y="1745"/>
                        </a:moveTo>
                        <a:lnTo>
                          <a:pt x="235" y="1743"/>
                        </a:lnTo>
                        <a:lnTo>
                          <a:pt x="235" y="1763"/>
                        </a:lnTo>
                        <a:lnTo>
                          <a:pt x="247" y="1765"/>
                        </a:lnTo>
                        <a:lnTo>
                          <a:pt x="247" y="1745"/>
                        </a:lnTo>
                        <a:lnTo>
                          <a:pt x="249" y="1745"/>
                        </a:lnTo>
                      </a:path>
                    </a:pathLst>
                  </a:custGeom>
                  <a:solidFill>
                    <a:srgbClr val="FF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4" name="Freeform 11"/>
                  <p:cNvSpPr>
                    <a:spLocks/>
                  </p:cNvSpPr>
                  <p:nvPr/>
                </p:nvSpPr>
                <p:spPr bwMode="auto">
                  <a:xfrm>
                    <a:off x="6720" y="591"/>
                    <a:ext cx="518" cy="1766"/>
                  </a:xfrm>
                  <a:custGeom>
                    <a:avLst/>
                    <a:gdLst>
                      <a:gd name="T0" fmla="+- 0 6969 6720"/>
                      <a:gd name="T1" fmla="*/ T0 w 518"/>
                      <a:gd name="T2" fmla="+- 0 610 591"/>
                      <a:gd name="T3" fmla="*/ 610 h 1766"/>
                      <a:gd name="T4" fmla="+- 0 6967 6720"/>
                      <a:gd name="T5" fmla="*/ T4 w 518"/>
                      <a:gd name="T6" fmla="+- 0 610 591"/>
                      <a:gd name="T7" fmla="*/ 610 h 1766"/>
                      <a:gd name="T8" fmla="+- 0 6967 6720"/>
                      <a:gd name="T9" fmla="*/ T8 w 518"/>
                      <a:gd name="T10" fmla="+- 0 611 591"/>
                      <a:gd name="T11" fmla="*/ 611 h 1766"/>
                      <a:gd name="T12" fmla="+- 0 6969 6720"/>
                      <a:gd name="T13" fmla="*/ T12 w 518"/>
                      <a:gd name="T14" fmla="+- 0 610 591"/>
                      <a:gd name="T15" fmla="*/ 610 h 17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518" h="1766">
                        <a:moveTo>
                          <a:pt x="249" y="19"/>
                        </a:moveTo>
                        <a:lnTo>
                          <a:pt x="247" y="19"/>
                        </a:lnTo>
                        <a:lnTo>
                          <a:pt x="247" y="20"/>
                        </a:lnTo>
                        <a:lnTo>
                          <a:pt x="249" y="19"/>
                        </a:lnTo>
                      </a:path>
                    </a:pathLst>
                  </a:custGeom>
                  <a:solidFill>
                    <a:srgbClr val="FF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5" name="Freeform 12"/>
                  <p:cNvSpPr>
                    <a:spLocks/>
                  </p:cNvSpPr>
                  <p:nvPr/>
                </p:nvSpPr>
                <p:spPr bwMode="auto">
                  <a:xfrm>
                    <a:off x="6720" y="591"/>
                    <a:ext cx="518" cy="1766"/>
                  </a:xfrm>
                  <a:custGeom>
                    <a:avLst/>
                    <a:gdLst>
                      <a:gd name="T0" fmla="+- 0 6991 6720"/>
                      <a:gd name="T1" fmla="*/ T0 w 518"/>
                      <a:gd name="T2" fmla="+- 0 2356 591"/>
                      <a:gd name="T3" fmla="*/ 2356 h 1766"/>
                      <a:gd name="T4" fmla="+- 0 6991 6720"/>
                      <a:gd name="T5" fmla="*/ T4 w 518"/>
                      <a:gd name="T6" fmla="+- 0 2336 591"/>
                      <a:gd name="T7" fmla="*/ 2336 h 1766"/>
                      <a:gd name="T8" fmla="+- 0 6979 6720"/>
                      <a:gd name="T9" fmla="*/ T8 w 518"/>
                      <a:gd name="T10" fmla="+- 0 2338 591"/>
                      <a:gd name="T11" fmla="*/ 2338 h 1766"/>
                      <a:gd name="T12" fmla="+- 0 6967 6720"/>
                      <a:gd name="T13" fmla="*/ T12 w 518"/>
                      <a:gd name="T14" fmla="+- 0 2336 591"/>
                      <a:gd name="T15" fmla="*/ 2336 h 1766"/>
                      <a:gd name="T16" fmla="+- 0 6967 6720"/>
                      <a:gd name="T17" fmla="*/ T16 w 518"/>
                      <a:gd name="T18" fmla="+- 0 2356 591"/>
                      <a:gd name="T19" fmla="*/ 2356 h 1766"/>
                      <a:gd name="T20" fmla="+- 0 6979 6720"/>
                      <a:gd name="T21" fmla="*/ T20 w 518"/>
                      <a:gd name="T22" fmla="+- 0 2358 591"/>
                      <a:gd name="T23" fmla="*/ 2358 h 1766"/>
                      <a:gd name="T24" fmla="+- 0 6991 6720"/>
                      <a:gd name="T25" fmla="*/ T24 w 518"/>
                      <a:gd name="T26" fmla="+- 0 2356 591"/>
                      <a:gd name="T27" fmla="*/ 2356 h 17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</a:cxnLst>
                    <a:rect l="0" t="0" r="r" b="b"/>
                    <a:pathLst>
                      <a:path w="518" h="1766">
                        <a:moveTo>
                          <a:pt x="271" y="1765"/>
                        </a:moveTo>
                        <a:lnTo>
                          <a:pt x="271" y="1745"/>
                        </a:lnTo>
                        <a:lnTo>
                          <a:pt x="259" y="1747"/>
                        </a:lnTo>
                        <a:lnTo>
                          <a:pt x="247" y="1745"/>
                        </a:lnTo>
                        <a:lnTo>
                          <a:pt x="247" y="1765"/>
                        </a:lnTo>
                        <a:lnTo>
                          <a:pt x="259" y="1767"/>
                        </a:lnTo>
                        <a:lnTo>
                          <a:pt x="271" y="1765"/>
                        </a:lnTo>
                      </a:path>
                    </a:pathLst>
                  </a:custGeom>
                  <a:solidFill>
                    <a:srgbClr val="FF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6" name="Freeform 13"/>
                  <p:cNvSpPr>
                    <a:spLocks/>
                  </p:cNvSpPr>
                  <p:nvPr/>
                </p:nvSpPr>
                <p:spPr bwMode="auto">
                  <a:xfrm>
                    <a:off x="6720" y="591"/>
                    <a:ext cx="518" cy="1766"/>
                  </a:xfrm>
                  <a:custGeom>
                    <a:avLst/>
                    <a:gdLst>
                      <a:gd name="T0" fmla="+- 0 6991 6720"/>
                      <a:gd name="T1" fmla="*/ T0 w 518"/>
                      <a:gd name="T2" fmla="+- 0 611 591"/>
                      <a:gd name="T3" fmla="*/ 611 h 1766"/>
                      <a:gd name="T4" fmla="+- 0 6991 6720"/>
                      <a:gd name="T5" fmla="*/ T4 w 518"/>
                      <a:gd name="T6" fmla="+- 0 610 591"/>
                      <a:gd name="T7" fmla="*/ 610 h 1766"/>
                      <a:gd name="T8" fmla="+- 0 6989 6720"/>
                      <a:gd name="T9" fmla="*/ T8 w 518"/>
                      <a:gd name="T10" fmla="+- 0 610 591"/>
                      <a:gd name="T11" fmla="*/ 610 h 1766"/>
                      <a:gd name="T12" fmla="+- 0 6991 6720"/>
                      <a:gd name="T13" fmla="*/ T12 w 518"/>
                      <a:gd name="T14" fmla="+- 0 611 591"/>
                      <a:gd name="T15" fmla="*/ 611 h 17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518" h="1766">
                        <a:moveTo>
                          <a:pt x="271" y="20"/>
                        </a:moveTo>
                        <a:lnTo>
                          <a:pt x="271" y="19"/>
                        </a:lnTo>
                        <a:lnTo>
                          <a:pt x="269" y="19"/>
                        </a:lnTo>
                        <a:lnTo>
                          <a:pt x="271" y="20"/>
                        </a:lnTo>
                      </a:path>
                    </a:pathLst>
                  </a:custGeom>
                  <a:solidFill>
                    <a:srgbClr val="FF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" name="Freeform 14"/>
                  <p:cNvSpPr>
                    <a:spLocks/>
                  </p:cNvSpPr>
                  <p:nvPr/>
                </p:nvSpPr>
                <p:spPr bwMode="auto">
                  <a:xfrm>
                    <a:off x="6720" y="591"/>
                    <a:ext cx="518" cy="1766"/>
                  </a:xfrm>
                  <a:custGeom>
                    <a:avLst/>
                    <a:gdLst>
                      <a:gd name="T0" fmla="+- 0 7003 6720"/>
                      <a:gd name="T1" fmla="*/ T0 w 518"/>
                      <a:gd name="T2" fmla="+- 0 2354 591"/>
                      <a:gd name="T3" fmla="*/ 2354 h 1766"/>
                      <a:gd name="T4" fmla="+- 0 7003 6720"/>
                      <a:gd name="T5" fmla="*/ T4 w 518"/>
                      <a:gd name="T6" fmla="+- 0 2334 591"/>
                      <a:gd name="T7" fmla="*/ 2334 h 1766"/>
                      <a:gd name="T8" fmla="+- 0 6989 6720"/>
                      <a:gd name="T9" fmla="*/ T8 w 518"/>
                      <a:gd name="T10" fmla="+- 0 2336 591"/>
                      <a:gd name="T11" fmla="*/ 2336 h 1766"/>
                      <a:gd name="T12" fmla="+- 0 6991 6720"/>
                      <a:gd name="T13" fmla="*/ T12 w 518"/>
                      <a:gd name="T14" fmla="+- 0 2336 591"/>
                      <a:gd name="T15" fmla="*/ 2336 h 1766"/>
                      <a:gd name="T16" fmla="+- 0 6991 6720"/>
                      <a:gd name="T17" fmla="*/ T16 w 518"/>
                      <a:gd name="T18" fmla="+- 0 2356 591"/>
                      <a:gd name="T19" fmla="*/ 2356 h 1766"/>
                      <a:gd name="T20" fmla="+- 0 7003 6720"/>
                      <a:gd name="T21" fmla="*/ T20 w 518"/>
                      <a:gd name="T22" fmla="+- 0 2354 591"/>
                      <a:gd name="T23" fmla="*/ 2354 h 17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</a:cxnLst>
                    <a:rect l="0" t="0" r="r" b="b"/>
                    <a:pathLst>
                      <a:path w="518" h="1766">
                        <a:moveTo>
                          <a:pt x="283" y="1763"/>
                        </a:moveTo>
                        <a:lnTo>
                          <a:pt x="283" y="1743"/>
                        </a:lnTo>
                        <a:lnTo>
                          <a:pt x="269" y="1745"/>
                        </a:lnTo>
                        <a:lnTo>
                          <a:pt x="271" y="1745"/>
                        </a:lnTo>
                        <a:lnTo>
                          <a:pt x="271" y="1765"/>
                        </a:lnTo>
                        <a:lnTo>
                          <a:pt x="283" y="1763"/>
                        </a:lnTo>
                      </a:path>
                    </a:pathLst>
                  </a:custGeom>
                  <a:solidFill>
                    <a:srgbClr val="FF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" name="Freeform 15"/>
                  <p:cNvSpPr>
                    <a:spLocks/>
                  </p:cNvSpPr>
                  <p:nvPr/>
                </p:nvSpPr>
                <p:spPr bwMode="auto">
                  <a:xfrm>
                    <a:off x="6720" y="591"/>
                    <a:ext cx="518" cy="1766"/>
                  </a:xfrm>
                  <a:custGeom>
                    <a:avLst/>
                    <a:gdLst>
                      <a:gd name="T0" fmla="+- 0 7003 6720"/>
                      <a:gd name="T1" fmla="*/ T0 w 518"/>
                      <a:gd name="T2" fmla="+- 0 615 591"/>
                      <a:gd name="T3" fmla="*/ 615 h 1766"/>
                      <a:gd name="T4" fmla="+- 0 7001 6720"/>
                      <a:gd name="T5" fmla="*/ T4 w 518"/>
                      <a:gd name="T6" fmla="+- 0 613 591"/>
                      <a:gd name="T7" fmla="*/ 613 h 1766"/>
                      <a:gd name="T8" fmla="+- 0 7001 6720"/>
                      <a:gd name="T9" fmla="*/ T8 w 518"/>
                      <a:gd name="T10" fmla="+- 0 614 591"/>
                      <a:gd name="T11" fmla="*/ 614 h 1766"/>
                      <a:gd name="T12" fmla="+- 0 7003 6720"/>
                      <a:gd name="T13" fmla="*/ T12 w 518"/>
                      <a:gd name="T14" fmla="+- 0 615 591"/>
                      <a:gd name="T15" fmla="*/ 615 h 17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518" h="1766">
                        <a:moveTo>
                          <a:pt x="283" y="24"/>
                        </a:moveTo>
                        <a:lnTo>
                          <a:pt x="281" y="22"/>
                        </a:lnTo>
                        <a:lnTo>
                          <a:pt x="281" y="23"/>
                        </a:lnTo>
                        <a:lnTo>
                          <a:pt x="283" y="24"/>
                        </a:lnTo>
                      </a:path>
                    </a:pathLst>
                  </a:custGeom>
                  <a:solidFill>
                    <a:srgbClr val="FF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1" name="Freeform 16"/>
                  <p:cNvSpPr>
                    <a:spLocks/>
                  </p:cNvSpPr>
                  <p:nvPr/>
                </p:nvSpPr>
                <p:spPr bwMode="auto">
                  <a:xfrm>
                    <a:off x="6720" y="591"/>
                    <a:ext cx="518" cy="1766"/>
                  </a:xfrm>
                  <a:custGeom>
                    <a:avLst/>
                    <a:gdLst>
                      <a:gd name="T0" fmla="+- 0 7219 6720"/>
                      <a:gd name="T1" fmla="*/ T0 w 518"/>
                      <a:gd name="T2" fmla="+- 0 1815 591"/>
                      <a:gd name="T3" fmla="*/ 1815 h 1766"/>
                      <a:gd name="T4" fmla="+- 0 7219 6720"/>
                      <a:gd name="T5" fmla="*/ T4 w 518"/>
                      <a:gd name="T6" fmla="+- 0 1474 591"/>
                      <a:gd name="T7" fmla="*/ 1474 h 1766"/>
                      <a:gd name="T8" fmla="+- 0 7217 6720"/>
                      <a:gd name="T9" fmla="*/ T8 w 518"/>
                      <a:gd name="T10" fmla="+- 0 1563 591"/>
                      <a:gd name="T11" fmla="*/ 1563 h 1766"/>
                      <a:gd name="T12" fmla="+- 0 7207 6720"/>
                      <a:gd name="T13" fmla="*/ T12 w 518"/>
                      <a:gd name="T14" fmla="+- 0 1734 591"/>
                      <a:gd name="T15" fmla="*/ 1734 h 1766"/>
                      <a:gd name="T16" fmla="+- 0 7183 6720"/>
                      <a:gd name="T17" fmla="*/ T16 w 518"/>
                      <a:gd name="T18" fmla="+- 0 1926 591"/>
                      <a:gd name="T19" fmla="*/ 1926 h 1766"/>
                      <a:gd name="T20" fmla="+- 0 7176 6720"/>
                      <a:gd name="T21" fmla="*/ T20 w 518"/>
                      <a:gd name="T22" fmla="+- 0 1962 591"/>
                      <a:gd name="T23" fmla="*/ 1962 h 1766"/>
                      <a:gd name="T24" fmla="+- 0 7169 6720"/>
                      <a:gd name="T25" fmla="*/ T24 w 518"/>
                      <a:gd name="T26" fmla="+- 0 1995 591"/>
                      <a:gd name="T27" fmla="*/ 1995 h 1766"/>
                      <a:gd name="T28" fmla="+- 0 7161 6720"/>
                      <a:gd name="T29" fmla="*/ T28 w 518"/>
                      <a:gd name="T30" fmla="+- 0 2026 591"/>
                      <a:gd name="T31" fmla="*/ 2026 h 1766"/>
                      <a:gd name="T32" fmla="+- 0 7154 6720"/>
                      <a:gd name="T33" fmla="*/ T32 w 518"/>
                      <a:gd name="T34" fmla="+- 0 2060 591"/>
                      <a:gd name="T35" fmla="*/ 2060 h 1766"/>
                      <a:gd name="T36" fmla="+- 0 7145 6720"/>
                      <a:gd name="T37" fmla="*/ T36 w 518"/>
                      <a:gd name="T38" fmla="+- 0 2089 591"/>
                      <a:gd name="T39" fmla="*/ 2089 h 1766"/>
                      <a:gd name="T40" fmla="+- 0 7137 6720"/>
                      <a:gd name="T41" fmla="*/ T40 w 518"/>
                      <a:gd name="T42" fmla="+- 0 2118 591"/>
                      <a:gd name="T43" fmla="*/ 2118 h 1766"/>
                      <a:gd name="T44" fmla="+- 0 7118 6720"/>
                      <a:gd name="T45" fmla="*/ T44 w 518"/>
                      <a:gd name="T46" fmla="+- 0 2170 591"/>
                      <a:gd name="T47" fmla="*/ 2170 h 1766"/>
                      <a:gd name="T48" fmla="+- 0 7109 6720"/>
                      <a:gd name="T49" fmla="*/ T48 w 518"/>
                      <a:gd name="T50" fmla="+- 0 2194 591"/>
                      <a:gd name="T51" fmla="*/ 2194 h 1766"/>
                      <a:gd name="T52" fmla="+- 0 7089 6720"/>
                      <a:gd name="T53" fmla="*/ T52 w 518"/>
                      <a:gd name="T54" fmla="+- 0 2238 591"/>
                      <a:gd name="T55" fmla="*/ 2238 h 1766"/>
                      <a:gd name="T56" fmla="+- 0 7077 6720"/>
                      <a:gd name="T57" fmla="*/ T56 w 518"/>
                      <a:gd name="T58" fmla="+- 0 2257 591"/>
                      <a:gd name="T59" fmla="*/ 2257 h 1766"/>
                      <a:gd name="T60" fmla="+- 0 7068 6720"/>
                      <a:gd name="T61" fmla="*/ T60 w 518"/>
                      <a:gd name="T62" fmla="+- 0 2274 591"/>
                      <a:gd name="T63" fmla="*/ 2274 h 1766"/>
                      <a:gd name="T64" fmla="+- 0 7056 6720"/>
                      <a:gd name="T65" fmla="*/ T64 w 518"/>
                      <a:gd name="T66" fmla="+- 0 2288 591"/>
                      <a:gd name="T67" fmla="*/ 2288 h 1766"/>
                      <a:gd name="T68" fmla="+- 0 7046 6720"/>
                      <a:gd name="T69" fmla="*/ T68 w 518"/>
                      <a:gd name="T70" fmla="+- 0 2302 591"/>
                      <a:gd name="T71" fmla="*/ 2302 h 1766"/>
                      <a:gd name="T72" fmla="+- 0 7022 6720"/>
                      <a:gd name="T73" fmla="*/ T72 w 518"/>
                      <a:gd name="T74" fmla="+- 0 2322 591"/>
                      <a:gd name="T75" fmla="*/ 2322 h 1766"/>
                      <a:gd name="T76" fmla="+- 0 7013 6720"/>
                      <a:gd name="T77" fmla="*/ T76 w 518"/>
                      <a:gd name="T78" fmla="+- 0 2329 591"/>
                      <a:gd name="T79" fmla="*/ 2329 h 1766"/>
                      <a:gd name="T80" fmla="+- 0 7001 6720"/>
                      <a:gd name="T81" fmla="*/ T80 w 518"/>
                      <a:gd name="T82" fmla="+- 0 2334 591"/>
                      <a:gd name="T83" fmla="*/ 2334 h 1766"/>
                      <a:gd name="T84" fmla="+- 0 7003 6720"/>
                      <a:gd name="T85" fmla="*/ T84 w 518"/>
                      <a:gd name="T86" fmla="+- 0 2334 591"/>
                      <a:gd name="T87" fmla="*/ 2334 h 1766"/>
                      <a:gd name="T88" fmla="+- 0 7003 6720"/>
                      <a:gd name="T89" fmla="*/ T88 w 518"/>
                      <a:gd name="T90" fmla="+- 0 2354 591"/>
                      <a:gd name="T91" fmla="*/ 2354 h 1766"/>
                      <a:gd name="T92" fmla="+- 0 7008 6720"/>
                      <a:gd name="T93" fmla="*/ T92 w 518"/>
                      <a:gd name="T94" fmla="+- 0 2353 591"/>
                      <a:gd name="T95" fmla="*/ 2353 h 1766"/>
                      <a:gd name="T96" fmla="+- 0 7037 6720"/>
                      <a:gd name="T97" fmla="*/ T96 w 518"/>
                      <a:gd name="T98" fmla="+- 0 2338 591"/>
                      <a:gd name="T99" fmla="*/ 2338 h 1766"/>
                      <a:gd name="T100" fmla="+- 0 7061 6720"/>
                      <a:gd name="T101" fmla="*/ T100 w 518"/>
                      <a:gd name="T102" fmla="+- 0 2314 591"/>
                      <a:gd name="T103" fmla="*/ 2314 h 1766"/>
                      <a:gd name="T104" fmla="+- 0 7073 6720"/>
                      <a:gd name="T105" fmla="*/ T104 w 518"/>
                      <a:gd name="T106" fmla="+- 0 2300 591"/>
                      <a:gd name="T107" fmla="*/ 2300 h 1766"/>
                      <a:gd name="T108" fmla="+- 0 7097 6720"/>
                      <a:gd name="T109" fmla="*/ T108 w 518"/>
                      <a:gd name="T110" fmla="+- 0 2266 591"/>
                      <a:gd name="T111" fmla="*/ 2266 h 1766"/>
                      <a:gd name="T112" fmla="+- 0 7106 6720"/>
                      <a:gd name="T113" fmla="*/ T112 w 518"/>
                      <a:gd name="T114" fmla="+- 0 2247 591"/>
                      <a:gd name="T115" fmla="*/ 2247 h 1766"/>
                      <a:gd name="T116" fmla="+- 0 7118 6720"/>
                      <a:gd name="T117" fmla="*/ T116 w 518"/>
                      <a:gd name="T118" fmla="+- 0 2226 591"/>
                      <a:gd name="T119" fmla="*/ 2226 h 1766"/>
                      <a:gd name="T120" fmla="+- 0 7137 6720"/>
                      <a:gd name="T121" fmla="*/ T120 w 518"/>
                      <a:gd name="T122" fmla="+- 0 2178 591"/>
                      <a:gd name="T123" fmla="*/ 2178 h 1766"/>
                      <a:gd name="T124" fmla="+- 0 7147 6720"/>
                      <a:gd name="T125" fmla="*/ T124 w 518"/>
                      <a:gd name="T126" fmla="+- 0 2151 591"/>
                      <a:gd name="T127" fmla="*/ 2151 h 1766"/>
                      <a:gd name="T128" fmla="+- 0 7157 6720"/>
                      <a:gd name="T129" fmla="*/ T128 w 518"/>
                      <a:gd name="T130" fmla="+- 0 2122 591"/>
                      <a:gd name="T131" fmla="*/ 2122 h 1766"/>
                      <a:gd name="T132" fmla="+- 0 7164 6720"/>
                      <a:gd name="T133" fmla="*/ T132 w 518"/>
                      <a:gd name="T134" fmla="+- 0 2094 591"/>
                      <a:gd name="T135" fmla="*/ 2094 h 1766"/>
                      <a:gd name="T136" fmla="+- 0 7173 6720"/>
                      <a:gd name="T137" fmla="*/ T136 w 518"/>
                      <a:gd name="T138" fmla="+- 0 2065 591"/>
                      <a:gd name="T139" fmla="*/ 2065 h 1766"/>
                      <a:gd name="T140" fmla="+- 0 7195 6720"/>
                      <a:gd name="T141" fmla="*/ T140 w 518"/>
                      <a:gd name="T142" fmla="+- 0 1964 591"/>
                      <a:gd name="T143" fmla="*/ 1964 h 1766"/>
                      <a:gd name="T144" fmla="+- 0 7202 6720"/>
                      <a:gd name="T145" fmla="*/ T144 w 518"/>
                      <a:gd name="T146" fmla="+- 0 1928 591"/>
                      <a:gd name="T147" fmla="*/ 1928 h 1766"/>
                      <a:gd name="T148" fmla="+- 0 7207 6720"/>
                      <a:gd name="T149" fmla="*/ T148 w 518"/>
                      <a:gd name="T150" fmla="+- 0 1892 591"/>
                      <a:gd name="T151" fmla="*/ 1892 h 1766"/>
                      <a:gd name="T152" fmla="+- 0 7214 6720"/>
                      <a:gd name="T153" fmla="*/ T152 w 518"/>
                      <a:gd name="T154" fmla="+- 0 1854 591"/>
                      <a:gd name="T155" fmla="*/ 1854 h 1766"/>
                      <a:gd name="T156" fmla="+- 0 7219 6720"/>
                      <a:gd name="T157" fmla="*/ T156 w 518"/>
                      <a:gd name="T158" fmla="+- 0 1815 591"/>
                      <a:gd name="T159" fmla="*/ 1815 h 17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</a:cxnLst>
                    <a:rect l="0" t="0" r="r" b="b"/>
                    <a:pathLst>
                      <a:path w="518" h="1766">
                        <a:moveTo>
                          <a:pt x="499" y="1224"/>
                        </a:moveTo>
                        <a:lnTo>
                          <a:pt x="499" y="883"/>
                        </a:lnTo>
                        <a:lnTo>
                          <a:pt x="497" y="972"/>
                        </a:lnTo>
                        <a:lnTo>
                          <a:pt x="487" y="1143"/>
                        </a:lnTo>
                        <a:lnTo>
                          <a:pt x="463" y="1335"/>
                        </a:lnTo>
                        <a:lnTo>
                          <a:pt x="456" y="1371"/>
                        </a:lnTo>
                        <a:lnTo>
                          <a:pt x="449" y="1404"/>
                        </a:lnTo>
                        <a:lnTo>
                          <a:pt x="441" y="1435"/>
                        </a:lnTo>
                        <a:lnTo>
                          <a:pt x="434" y="1469"/>
                        </a:lnTo>
                        <a:lnTo>
                          <a:pt x="425" y="1498"/>
                        </a:lnTo>
                        <a:lnTo>
                          <a:pt x="417" y="1527"/>
                        </a:lnTo>
                        <a:lnTo>
                          <a:pt x="398" y="1579"/>
                        </a:lnTo>
                        <a:lnTo>
                          <a:pt x="389" y="1603"/>
                        </a:lnTo>
                        <a:lnTo>
                          <a:pt x="369" y="1647"/>
                        </a:lnTo>
                        <a:lnTo>
                          <a:pt x="357" y="1666"/>
                        </a:lnTo>
                        <a:lnTo>
                          <a:pt x="348" y="1683"/>
                        </a:lnTo>
                        <a:lnTo>
                          <a:pt x="336" y="1697"/>
                        </a:lnTo>
                        <a:lnTo>
                          <a:pt x="326" y="1711"/>
                        </a:lnTo>
                        <a:lnTo>
                          <a:pt x="302" y="1731"/>
                        </a:lnTo>
                        <a:lnTo>
                          <a:pt x="293" y="1738"/>
                        </a:lnTo>
                        <a:lnTo>
                          <a:pt x="281" y="1743"/>
                        </a:lnTo>
                        <a:lnTo>
                          <a:pt x="283" y="1743"/>
                        </a:lnTo>
                        <a:lnTo>
                          <a:pt x="283" y="1763"/>
                        </a:lnTo>
                        <a:lnTo>
                          <a:pt x="288" y="1762"/>
                        </a:lnTo>
                        <a:lnTo>
                          <a:pt x="317" y="1747"/>
                        </a:lnTo>
                        <a:lnTo>
                          <a:pt x="341" y="1723"/>
                        </a:lnTo>
                        <a:lnTo>
                          <a:pt x="353" y="1709"/>
                        </a:lnTo>
                        <a:lnTo>
                          <a:pt x="377" y="1675"/>
                        </a:lnTo>
                        <a:lnTo>
                          <a:pt x="386" y="1656"/>
                        </a:lnTo>
                        <a:lnTo>
                          <a:pt x="398" y="1635"/>
                        </a:lnTo>
                        <a:lnTo>
                          <a:pt x="417" y="1587"/>
                        </a:lnTo>
                        <a:lnTo>
                          <a:pt x="427" y="1560"/>
                        </a:lnTo>
                        <a:lnTo>
                          <a:pt x="437" y="1531"/>
                        </a:lnTo>
                        <a:lnTo>
                          <a:pt x="444" y="1503"/>
                        </a:lnTo>
                        <a:lnTo>
                          <a:pt x="453" y="1474"/>
                        </a:lnTo>
                        <a:lnTo>
                          <a:pt x="475" y="1373"/>
                        </a:lnTo>
                        <a:lnTo>
                          <a:pt x="482" y="1337"/>
                        </a:lnTo>
                        <a:lnTo>
                          <a:pt x="487" y="1301"/>
                        </a:lnTo>
                        <a:lnTo>
                          <a:pt x="494" y="1263"/>
                        </a:lnTo>
                        <a:lnTo>
                          <a:pt x="499" y="1224"/>
                        </a:lnTo>
                      </a:path>
                    </a:pathLst>
                  </a:custGeom>
                  <a:solidFill>
                    <a:srgbClr val="FF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4963" y="594"/>
                  <a:ext cx="1992" cy="890"/>
                  <a:chOff x="4963" y="594"/>
                  <a:chExt cx="1992" cy="890"/>
                </a:xfrm>
              </p:grpSpPr>
              <p:sp>
                <p:nvSpPr>
                  <p:cNvPr id="1159" name="Freeform 18"/>
                  <p:cNvSpPr>
                    <a:spLocks/>
                  </p:cNvSpPr>
                  <p:nvPr/>
                </p:nvSpPr>
                <p:spPr bwMode="auto">
                  <a:xfrm>
                    <a:off x="4963" y="594"/>
                    <a:ext cx="1992" cy="890"/>
                  </a:xfrm>
                  <a:custGeom>
                    <a:avLst/>
                    <a:gdLst>
                      <a:gd name="T0" fmla="+- 0 6955 4963"/>
                      <a:gd name="T1" fmla="*/ T0 w 1992"/>
                      <a:gd name="T2" fmla="+- 0 610 594"/>
                      <a:gd name="T3" fmla="*/ 610 h 890"/>
                      <a:gd name="T4" fmla="+- 0 6948 4963"/>
                      <a:gd name="T5" fmla="*/ T4 w 1992"/>
                      <a:gd name="T6" fmla="+- 0 594 594"/>
                      <a:gd name="T7" fmla="*/ 594 h 890"/>
                      <a:gd name="T8" fmla="+- 0 4963 4963"/>
                      <a:gd name="T9" fmla="*/ T8 w 1992"/>
                      <a:gd name="T10" fmla="+- 0 1467 594"/>
                      <a:gd name="T11" fmla="*/ 1467 h 890"/>
                      <a:gd name="T12" fmla="+- 0 4973 4963"/>
                      <a:gd name="T13" fmla="*/ T12 w 1992"/>
                      <a:gd name="T14" fmla="+- 0 1484 594"/>
                      <a:gd name="T15" fmla="*/ 1484 h 890"/>
                      <a:gd name="T16" fmla="+- 0 6955 4963"/>
                      <a:gd name="T17" fmla="*/ T16 w 1992"/>
                      <a:gd name="T18" fmla="+- 0 610 594"/>
                      <a:gd name="T19" fmla="*/ 610 h 890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992" h="890">
                        <a:moveTo>
                          <a:pt x="1992" y="16"/>
                        </a:moveTo>
                        <a:lnTo>
                          <a:pt x="1985" y="0"/>
                        </a:lnTo>
                        <a:lnTo>
                          <a:pt x="0" y="873"/>
                        </a:lnTo>
                        <a:lnTo>
                          <a:pt x="10" y="890"/>
                        </a:lnTo>
                        <a:lnTo>
                          <a:pt x="1992" y="16"/>
                        </a:lnTo>
                      </a:path>
                    </a:pathLst>
                  </a:custGeom>
                  <a:solidFill>
                    <a:srgbClr val="FF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4963" y="1465"/>
                  <a:ext cx="2011" cy="898"/>
                  <a:chOff x="4963" y="1465"/>
                  <a:chExt cx="2011" cy="898"/>
                </a:xfrm>
              </p:grpSpPr>
              <p:sp>
                <p:nvSpPr>
                  <p:cNvPr id="1158" name="Freeform 20"/>
                  <p:cNvSpPr>
                    <a:spLocks/>
                  </p:cNvSpPr>
                  <p:nvPr/>
                </p:nvSpPr>
                <p:spPr bwMode="auto">
                  <a:xfrm>
                    <a:off x="4963" y="1465"/>
                    <a:ext cx="2011" cy="898"/>
                  </a:xfrm>
                  <a:custGeom>
                    <a:avLst/>
                    <a:gdLst>
                      <a:gd name="T0" fmla="+- 0 6974 4963"/>
                      <a:gd name="T1" fmla="*/ T0 w 2011"/>
                      <a:gd name="T2" fmla="+- 0 2346 1465"/>
                      <a:gd name="T3" fmla="*/ 2346 h 898"/>
                      <a:gd name="T4" fmla="+- 0 4973 4963"/>
                      <a:gd name="T5" fmla="*/ T4 w 2011"/>
                      <a:gd name="T6" fmla="+- 0 1465 1465"/>
                      <a:gd name="T7" fmla="*/ 1465 h 898"/>
                      <a:gd name="T8" fmla="+- 0 4963 4963"/>
                      <a:gd name="T9" fmla="*/ T8 w 2011"/>
                      <a:gd name="T10" fmla="+- 0 1484 1465"/>
                      <a:gd name="T11" fmla="*/ 1484 h 898"/>
                      <a:gd name="T12" fmla="+- 0 6965 4963"/>
                      <a:gd name="T13" fmla="*/ T12 w 2011"/>
                      <a:gd name="T14" fmla="+- 0 2362 1465"/>
                      <a:gd name="T15" fmla="*/ 2362 h 898"/>
                      <a:gd name="T16" fmla="+- 0 6974 4963"/>
                      <a:gd name="T17" fmla="*/ T16 w 2011"/>
                      <a:gd name="T18" fmla="+- 0 2346 1465"/>
                      <a:gd name="T19" fmla="*/ 2346 h 89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2011" h="898">
                        <a:moveTo>
                          <a:pt x="2011" y="881"/>
                        </a:moveTo>
                        <a:lnTo>
                          <a:pt x="10" y="0"/>
                        </a:lnTo>
                        <a:lnTo>
                          <a:pt x="0" y="19"/>
                        </a:lnTo>
                        <a:lnTo>
                          <a:pt x="2002" y="897"/>
                        </a:lnTo>
                        <a:lnTo>
                          <a:pt x="2011" y="881"/>
                        </a:lnTo>
                      </a:path>
                    </a:pathLst>
                  </a:custGeom>
                  <a:solidFill>
                    <a:srgbClr val="FF00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>
                  <a:off x="6036" y="426"/>
                  <a:ext cx="749" cy="2124"/>
                  <a:chOff x="6036" y="426"/>
                  <a:chExt cx="749" cy="2124"/>
                </a:xfrm>
              </p:grpSpPr>
              <p:sp>
                <p:nvSpPr>
                  <p:cNvPr id="1153" name="Freeform 22"/>
                  <p:cNvSpPr>
                    <a:spLocks/>
                  </p:cNvSpPr>
                  <p:nvPr/>
                </p:nvSpPr>
                <p:spPr bwMode="auto">
                  <a:xfrm>
                    <a:off x="6036" y="426"/>
                    <a:ext cx="749" cy="2124"/>
                  </a:xfrm>
                  <a:custGeom>
                    <a:avLst/>
                    <a:gdLst>
                      <a:gd name="T0" fmla="+- 0 6038 6036"/>
                      <a:gd name="T1" fmla="*/ T0 w 749"/>
                      <a:gd name="T2" fmla="+- 0 1532 426"/>
                      <a:gd name="T3" fmla="*/ 1532 h 2124"/>
                      <a:gd name="T4" fmla="+- 0 6038 6036"/>
                      <a:gd name="T5" fmla="*/ T4 w 749"/>
                      <a:gd name="T6" fmla="+- 0 1422 426"/>
                      <a:gd name="T7" fmla="*/ 1422 h 2124"/>
                      <a:gd name="T8" fmla="+- 0 6036 6036"/>
                      <a:gd name="T9" fmla="*/ T8 w 749"/>
                      <a:gd name="T10" fmla="+- 0 1477 426"/>
                      <a:gd name="T11" fmla="*/ 1477 h 2124"/>
                      <a:gd name="T12" fmla="+- 0 6038 6036"/>
                      <a:gd name="T13" fmla="*/ T12 w 749"/>
                      <a:gd name="T14" fmla="+- 0 1532 426"/>
                      <a:gd name="T15" fmla="*/ 1532 h 212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749" h="2124">
                        <a:moveTo>
                          <a:pt x="2" y="1106"/>
                        </a:moveTo>
                        <a:lnTo>
                          <a:pt x="2" y="996"/>
                        </a:lnTo>
                        <a:lnTo>
                          <a:pt x="0" y="1051"/>
                        </a:lnTo>
                        <a:lnTo>
                          <a:pt x="2" y="1106"/>
                        </a:lnTo>
                      </a:path>
                    </a:pathLst>
                  </a:custGeom>
                  <a:solidFill>
                    <a:srgbClr val="3333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4" name="Freeform 23"/>
                  <p:cNvSpPr>
                    <a:spLocks/>
                  </p:cNvSpPr>
                  <p:nvPr/>
                </p:nvSpPr>
                <p:spPr bwMode="auto">
                  <a:xfrm>
                    <a:off x="6036" y="426"/>
                    <a:ext cx="749" cy="2124"/>
                  </a:xfrm>
                  <a:custGeom>
                    <a:avLst/>
                    <a:gdLst>
                      <a:gd name="T0" fmla="+- 0 6782 6036"/>
                      <a:gd name="T1" fmla="*/ T0 w 749"/>
                      <a:gd name="T2" fmla="+- 0 1369 426"/>
                      <a:gd name="T3" fmla="*/ 1369 h 2124"/>
                      <a:gd name="T4" fmla="+- 0 6775 6036"/>
                      <a:gd name="T5" fmla="*/ T4 w 749"/>
                      <a:gd name="T6" fmla="+- 0 1263 426"/>
                      <a:gd name="T7" fmla="*/ 1263 h 2124"/>
                      <a:gd name="T8" fmla="+- 0 6768 6036"/>
                      <a:gd name="T9" fmla="*/ T8 w 749"/>
                      <a:gd name="T10" fmla="+- 0 1160 426"/>
                      <a:gd name="T11" fmla="*/ 1160 h 2124"/>
                      <a:gd name="T12" fmla="+- 0 6756 6036"/>
                      <a:gd name="T13" fmla="*/ T12 w 749"/>
                      <a:gd name="T14" fmla="+- 0 1062 426"/>
                      <a:gd name="T15" fmla="*/ 1062 h 2124"/>
                      <a:gd name="T16" fmla="+- 0 6739 6036"/>
                      <a:gd name="T17" fmla="*/ T16 w 749"/>
                      <a:gd name="T18" fmla="+- 0 968 426"/>
                      <a:gd name="T19" fmla="*/ 968 h 2124"/>
                      <a:gd name="T20" fmla="+- 0 6722 6036"/>
                      <a:gd name="T21" fmla="*/ T20 w 749"/>
                      <a:gd name="T22" fmla="+- 0 882 426"/>
                      <a:gd name="T23" fmla="*/ 882 h 2124"/>
                      <a:gd name="T24" fmla="+- 0 6701 6036"/>
                      <a:gd name="T25" fmla="*/ T24 w 749"/>
                      <a:gd name="T26" fmla="+- 0 800 426"/>
                      <a:gd name="T27" fmla="*/ 800 h 2124"/>
                      <a:gd name="T28" fmla="+- 0 6621 6036"/>
                      <a:gd name="T29" fmla="*/ T28 w 749"/>
                      <a:gd name="T30" fmla="+- 0 591 426"/>
                      <a:gd name="T31" fmla="*/ 591 h 2124"/>
                      <a:gd name="T32" fmla="+- 0 6525 6036"/>
                      <a:gd name="T33" fmla="*/ T32 w 749"/>
                      <a:gd name="T34" fmla="+- 0 454 426"/>
                      <a:gd name="T35" fmla="*/ 454 h 2124"/>
                      <a:gd name="T36" fmla="+- 0 6432 6036"/>
                      <a:gd name="T37" fmla="*/ T36 w 749"/>
                      <a:gd name="T38" fmla="+- 0 406 426"/>
                      <a:gd name="T39" fmla="*/ 406 h 2124"/>
                      <a:gd name="T40" fmla="+- 0 6331 6036"/>
                      <a:gd name="T41" fmla="*/ T40 w 749"/>
                      <a:gd name="T42" fmla="+- 0 428 426"/>
                      <a:gd name="T43" fmla="*/ 428 h 2124"/>
                      <a:gd name="T44" fmla="+- 0 6228 6036"/>
                      <a:gd name="T45" fmla="*/ T44 w 749"/>
                      <a:gd name="T46" fmla="+- 0 538 426"/>
                      <a:gd name="T47" fmla="*/ 538 h 2124"/>
                      <a:gd name="T48" fmla="+- 0 6170 6036"/>
                      <a:gd name="T49" fmla="*/ T48 w 749"/>
                      <a:gd name="T50" fmla="+- 0 654 426"/>
                      <a:gd name="T51" fmla="*/ 654 h 2124"/>
                      <a:gd name="T52" fmla="+- 0 6110 6036"/>
                      <a:gd name="T53" fmla="*/ T52 w 749"/>
                      <a:gd name="T54" fmla="+- 0 838 426"/>
                      <a:gd name="T55" fmla="*/ 838 h 2124"/>
                      <a:gd name="T56" fmla="+- 0 6091 6036"/>
                      <a:gd name="T57" fmla="*/ T56 w 749"/>
                      <a:gd name="T58" fmla="+- 0 925 426"/>
                      <a:gd name="T59" fmla="*/ 925 h 2124"/>
                      <a:gd name="T60" fmla="+- 0 6065 6036"/>
                      <a:gd name="T61" fmla="*/ T60 w 749"/>
                      <a:gd name="T62" fmla="+- 0 1062 426"/>
                      <a:gd name="T63" fmla="*/ 1062 h 2124"/>
                      <a:gd name="T64" fmla="+- 0 6053 6036"/>
                      <a:gd name="T65" fmla="*/ T64 w 749"/>
                      <a:gd name="T66" fmla="+- 0 1160 426"/>
                      <a:gd name="T67" fmla="*/ 1160 h 2124"/>
                      <a:gd name="T68" fmla="+- 0 6045 6036"/>
                      <a:gd name="T69" fmla="*/ T68 w 749"/>
                      <a:gd name="T70" fmla="+- 0 1263 426"/>
                      <a:gd name="T71" fmla="*/ 1263 h 2124"/>
                      <a:gd name="T72" fmla="+- 0 6038 6036"/>
                      <a:gd name="T73" fmla="*/ T72 w 749"/>
                      <a:gd name="T74" fmla="+- 0 1369 426"/>
                      <a:gd name="T75" fmla="*/ 1369 h 2124"/>
                      <a:gd name="T76" fmla="+- 0 6041 6036"/>
                      <a:gd name="T77" fmla="*/ T76 w 749"/>
                      <a:gd name="T78" fmla="+- 0 1640 426"/>
                      <a:gd name="T79" fmla="*/ 1640 h 2124"/>
                      <a:gd name="T80" fmla="+- 0 6048 6036"/>
                      <a:gd name="T81" fmla="*/ T80 w 749"/>
                      <a:gd name="T82" fmla="+- 0 1743 426"/>
                      <a:gd name="T83" fmla="*/ 1743 h 2124"/>
                      <a:gd name="T84" fmla="+- 0 6057 6036"/>
                      <a:gd name="T85" fmla="*/ T84 w 749"/>
                      <a:gd name="T86" fmla="+- 0 1827 426"/>
                      <a:gd name="T87" fmla="*/ 1827 h 2124"/>
                      <a:gd name="T88" fmla="+- 0 6065 6036"/>
                      <a:gd name="T89" fmla="*/ T88 w 749"/>
                      <a:gd name="T90" fmla="+- 0 1263 426"/>
                      <a:gd name="T91" fmla="*/ 1263 h 2124"/>
                      <a:gd name="T92" fmla="+- 0 6101 6036"/>
                      <a:gd name="T93" fmla="*/ T92 w 749"/>
                      <a:gd name="T94" fmla="+- 0 973 426"/>
                      <a:gd name="T95" fmla="*/ 973 h 2124"/>
                      <a:gd name="T96" fmla="+- 0 6151 6036"/>
                      <a:gd name="T97" fmla="*/ T96 w 749"/>
                      <a:gd name="T98" fmla="+- 0 766 426"/>
                      <a:gd name="T99" fmla="*/ 766 h 2124"/>
                      <a:gd name="T100" fmla="+- 0 6189 6036"/>
                      <a:gd name="T101" fmla="*/ T100 w 749"/>
                      <a:gd name="T102" fmla="+- 0 661 426"/>
                      <a:gd name="T103" fmla="*/ 661 h 2124"/>
                      <a:gd name="T104" fmla="+- 0 6216 6036"/>
                      <a:gd name="T105" fmla="*/ T104 w 749"/>
                      <a:gd name="T106" fmla="+- 0 601 426"/>
                      <a:gd name="T107" fmla="*/ 601 h 2124"/>
                      <a:gd name="T108" fmla="+- 0 6261 6036"/>
                      <a:gd name="T109" fmla="*/ T108 w 749"/>
                      <a:gd name="T110" fmla="+- 0 526 426"/>
                      <a:gd name="T111" fmla="*/ 526 h 2124"/>
                      <a:gd name="T112" fmla="+- 0 6326 6036"/>
                      <a:gd name="T113" fmla="*/ T112 w 749"/>
                      <a:gd name="T114" fmla="+- 0 457 426"/>
                      <a:gd name="T115" fmla="*/ 457 h 2124"/>
                      <a:gd name="T116" fmla="+- 0 6429 6036"/>
                      <a:gd name="T117" fmla="*/ T116 w 749"/>
                      <a:gd name="T118" fmla="+- 0 426 426"/>
                      <a:gd name="T119" fmla="*/ 426 h 2124"/>
                      <a:gd name="T120" fmla="+- 0 6446 6036"/>
                      <a:gd name="T121" fmla="*/ T120 w 749"/>
                      <a:gd name="T122" fmla="+- 0 430 426"/>
                      <a:gd name="T123" fmla="*/ 430 h 2124"/>
                      <a:gd name="T124" fmla="+- 0 6497 6036"/>
                      <a:gd name="T125" fmla="*/ T124 w 749"/>
                      <a:gd name="T126" fmla="+- 0 457 426"/>
                      <a:gd name="T127" fmla="*/ 457 h 2124"/>
                      <a:gd name="T128" fmla="+- 0 6559 6036"/>
                      <a:gd name="T129" fmla="*/ T128 w 749"/>
                      <a:gd name="T130" fmla="+- 0 526 426"/>
                      <a:gd name="T131" fmla="*/ 526 h 2124"/>
                      <a:gd name="T132" fmla="+- 0 6605 6036"/>
                      <a:gd name="T133" fmla="*/ T132 w 749"/>
                      <a:gd name="T134" fmla="+- 0 601 426"/>
                      <a:gd name="T135" fmla="*/ 601 h 2124"/>
                      <a:gd name="T136" fmla="+- 0 6631 6036"/>
                      <a:gd name="T137" fmla="*/ T136 w 749"/>
                      <a:gd name="T138" fmla="+- 0 661 426"/>
                      <a:gd name="T139" fmla="*/ 661 h 2124"/>
                      <a:gd name="T140" fmla="+- 0 6669 6036"/>
                      <a:gd name="T141" fmla="*/ T140 w 749"/>
                      <a:gd name="T142" fmla="+- 0 766 426"/>
                      <a:gd name="T143" fmla="*/ 766 h 2124"/>
                      <a:gd name="T144" fmla="+- 0 6720 6036"/>
                      <a:gd name="T145" fmla="*/ T144 w 749"/>
                      <a:gd name="T146" fmla="+- 0 973 426"/>
                      <a:gd name="T147" fmla="*/ 973 h 2124"/>
                      <a:gd name="T148" fmla="+- 0 6746 6036"/>
                      <a:gd name="T149" fmla="*/ T148 w 749"/>
                      <a:gd name="T150" fmla="+- 0 1162 426"/>
                      <a:gd name="T151" fmla="*/ 1162 h 2124"/>
                      <a:gd name="T152" fmla="+- 0 6763 6036"/>
                      <a:gd name="T153" fmla="*/ T152 w 749"/>
                      <a:gd name="T154" fmla="+- 0 1424 426"/>
                      <a:gd name="T155" fmla="*/ 1424 h 2124"/>
                      <a:gd name="T156" fmla="+- 0 6768 6036"/>
                      <a:gd name="T157" fmla="*/ T156 w 749"/>
                      <a:gd name="T158" fmla="+- 0 1794 426"/>
                      <a:gd name="T159" fmla="*/ 1794 h 2124"/>
                      <a:gd name="T160" fmla="+- 0 6782 6036"/>
                      <a:gd name="T161" fmla="*/ T160 w 749"/>
                      <a:gd name="T162" fmla="+- 0 1587 426"/>
                      <a:gd name="T163" fmla="*/ 1587 h 212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</a:cxnLst>
                    <a:rect l="0" t="0" r="r" b="b"/>
                    <a:pathLst>
                      <a:path w="749" h="2124">
                        <a:moveTo>
                          <a:pt x="746" y="1161"/>
                        </a:moveTo>
                        <a:lnTo>
                          <a:pt x="746" y="943"/>
                        </a:lnTo>
                        <a:lnTo>
                          <a:pt x="744" y="890"/>
                        </a:lnTo>
                        <a:lnTo>
                          <a:pt x="739" y="837"/>
                        </a:lnTo>
                        <a:lnTo>
                          <a:pt x="737" y="784"/>
                        </a:lnTo>
                        <a:lnTo>
                          <a:pt x="732" y="734"/>
                        </a:lnTo>
                        <a:lnTo>
                          <a:pt x="725" y="684"/>
                        </a:lnTo>
                        <a:lnTo>
                          <a:pt x="720" y="636"/>
                        </a:lnTo>
                        <a:lnTo>
                          <a:pt x="713" y="590"/>
                        </a:lnTo>
                        <a:lnTo>
                          <a:pt x="703" y="542"/>
                        </a:lnTo>
                        <a:lnTo>
                          <a:pt x="696" y="499"/>
                        </a:lnTo>
                        <a:lnTo>
                          <a:pt x="686" y="456"/>
                        </a:lnTo>
                        <a:lnTo>
                          <a:pt x="674" y="412"/>
                        </a:lnTo>
                        <a:lnTo>
                          <a:pt x="665" y="374"/>
                        </a:lnTo>
                        <a:lnTo>
                          <a:pt x="629" y="261"/>
                        </a:lnTo>
                        <a:lnTo>
                          <a:pt x="585" y="165"/>
                        </a:lnTo>
                        <a:lnTo>
                          <a:pt x="557" y="112"/>
                        </a:lnTo>
                        <a:lnTo>
                          <a:pt x="489" y="28"/>
                        </a:lnTo>
                        <a:lnTo>
                          <a:pt x="434" y="-8"/>
                        </a:lnTo>
                        <a:lnTo>
                          <a:pt x="396" y="-20"/>
                        </a:lnTo>
                        <a:lnTo>
                          <a:pt x="353" y="-20"/>
                        </a:lnTo>
                        <a:lnTo>
                          <a:pt x="295" y="2"/>
                        </a:lnTo>
                        <a:lnTo>
                          <a:pt x="242" y="48"/>
                        </a:lnTo>
                        <a:lnTo>
                          <a:pt x="192" y="112"/>
                        </a:lnTo>
                        <a:lnTo>
                          <a:pt x="163" y="165"/>
                        </a:lnTo>
                        <a:lnTo>
                          <a:pt x="134" y="228"/>
                        </a:lnTo>
                        <a:lnTo>
                          <a:pt x="96" y="333"/>
                        </a:lnTo>
                        <a:lnTo>
                          <a:pt x="74" y="412"/>
                        </a:lnTo>
                        <a:lnTo>
                          <a:pt x="62" y="456"/>
                        </a:lnTo>
                        <a:lnTo>
                          <a:pt x="55" y="499"/>
                        </a:lnTo>
                        <a:lnTo>
                          <a:pt x="36" y="590"/>
                        </a:lnTo>
                        <a:lnTo>
                          <a:pt x="29" y="636"/>
                        </a:lnTo>
                        <a:lnTo>
                          <a:pt x="24" y="686"/>
                        </a:lnTo>
                        <a:lnTo>
                          <a:pt x="17" y="734"/>
                        </a:lnTo>
                        <a:lnTo>
                          <a:pt x="12" y="784"/>
                        </a:lnTo>
                        <a:lnTo>
                          <a:pt x="9" y="837"/>
                        </a:lnTo>
                        <a:lnTo>
                          <a:pt x="5" y="890"/>
                        </a:lnTo>
                        <a:lnTo>
                          <a:pt x="2" y="943"/>
                        </a:lnTo>
                        <a:lnTo>
                          <a:pt x="2" y="1161"/>
                        </a:lnTo>
                        <a:lnTo>
                          <a:pt x="5" y="1214"/>
                        </a:lnTo>
                        <a:lnTo>
                          <a:pt x="9" y="1267"/>
                        </a:lnTo>
                        <a:lnTo>
                          <a:pt x="12" y="1317"/>
                        </a:lnTo>
                        <a:lnTo>
                          <a:pt x="17" y="1368"/>
                        </a:lnTo>
                        <a:lnTo>
                          <a:pt x="21" y="1401"/>
                        </a:lnTo>
                        <a:lnTo>
                          <a:pt x="21" y="996"/>
                        </a:lnTo>
                        <a:lnTo>
                          <a:pt x="29" y="837"/>
                        </a:lnTo>
                        <a:lnTo>
                          <a:pt x="43" y="688"/>
                        </a:lnTo>
                        <a:lnTo>
                          <a:pt x="65" y="547"/>
                        </a:lnTo>
                        <a:lnTo>
                          <a:pt x="93" y="417"/>
                        </a:lnTo>
                        <a:lnTo>
                          <a:pt x="115" y="340"/>
                        </a:lnTo>
                        <a:lnTo>
                          <a:pt x="139" y="268"/>
                        </a:lnTo>
                        <a:lnTo>
                          <a:pt x="153" y="235"/>
                        </a:lnTo>
                        <a:lnTo>
                          <a:pt x="165" y="204"/>
                        </a:lnTo>
                        <a:lnTo>
                          <a:pt x="180" y="175"/>
                        </a:lnTo>
                        <a:lnTo>
                          <a:pt x="209" y="122"/>
                        </a:lnTo>
                        <a:lnTo>
                          <a:pt x="225" y="100"/>
                        </a:lnTo>
                        <a:lnTo>
                          <a:pt x="240" y="79"/>
                        </a:lnTo>
                        <a:lnTo>
                          <a:pt x="290" y="31"/>
                        </a:lnTo>
                        <a:lnTo>
                          <a:pt x="357" y="0"/>
                        </a:lnTo>
                        <a:lnTo>
                          <a:pt x="393" y="0"/>
                        </a:lnTo>
                        <a:lnTo>
                          <a:pt x="410" y="4"/>
                        </a:lnTo>
                        <a:lnTo>
                          <a:pt x="444" y="19"/>
                        </a:lnTo>
                        <a:lnTo>
                          <a:pt x="461" y="31"/>
                        </a:lnTo>
                        <a:lnTo>
                          <a:pt x="509" y="79"/>
                        </a:lnTo>
                        <a:lnTo>
                          <a:pt x="523" y="100"/>
                        </a:lnTo>
                        <a:lnTo>
                          <a:pt x="540" y="122"/>
                        </a:lnTo>
                        <a:lnTo>
                          <a:pt x="569" y="175"/>
                        </a:lnTo>
                        <a:lnTo>
                          <a:pt x="583" y="204"/>
                        </a:lnTo>
                        <a:lnTo>
                          <a:pt x="595" y="235"/>
                        </a:lnTo>
                        <a:lnTo>
                          <a:pt x="609" y="268"/>
                        </a:lnTo>
                        <a:lnTo>
                          <a:pt x="633" y="340"/>
                        </a:lnTo>
                        <a:lnTo>
                          <a:pt x="655" y="417"/>
                        </a:lnTo>
                        <a:lnTo>
                          <a:pt x="684" y="547"/>
                        </a:lnTo>
                        <a:lnTo>
                          <a:pt x="705" y="688"/>
                        </a:lnTo>
                        <a:lnTo>
                          <a:pt x="710" y="736"/>
                        </a:lnTo>
                        <a:lnTo>
                          <a:pt x="717" y="787"/>
                        </a:lnTo>
                        <a:lnTo>
                          <a:pt x="727" y="998"/>
                        </a:lnTo>
                        <a:lnTo>
                          <a:pt x="727" y="1401"/>
                        </a:lnTo>
                        <a:lnTo>
                          <a:pt x="732" y="1368"/>
                        </a:lnTo>
                        <a:lnTo>
                          <a:pt x="741" y="1267"/>
                        </a:lnTo>
                        <a:lnTo>
                          <a:pt x="746" y="1161"/>
                        </a:lnTo>
                      </a:path>
                    </a:pathLst>
                  </a:custGeom>
                  <a:solidFill>
                    <a:srgbClr val="3333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24"/>
                  <p:cNvSpPr>
                    <a:spLocks/>
                  </p:cNvSpPr>
                  <p:nvPr/>
                </p:nvSpPr>
                <p:spPr bwMode="auto">
                  <a:xfrm>
                    <a:off x="6036" y="426"/>
                    <a:ext cx="749" cy="2124"/>
                  </a:xfrm>
                  <a:custGeom>
                    <a:avLst/>
                    <a:gdLst>
                      <a:gd name="T0" fmla="+- 0 6763 6036"/>
                      <a:gd name="T1" fmla="*/ T0 w 749"/>
                      <a:gd name="T2" fmla="+- 0 1532 426"/>
                      <a:gd name="T3" fmla="*/ 1532 h 2124"/>
                      <a:gd name="T4" fmla="+- 0 6746 6036"/>
                      <a:gd name="T5" fmla="*/ T4 w 749"/>
                      <a:gd name="T6" fmla="+- 0 1791 426"/>
                      <a:gd name="T7" fmla="*/ 1791 h 2124"/>
                      <a:gd name="T8" fmla="+- 0 6701 6036"/>
                      <a:gd name="T9" fmla="*/ T8 w 749"/>
                      <a:gd name="T10" fmla="+- 0 2070 426"/>
                      <a:gd name="T11" fmla="*/ 2070 h 2124"/>
                      <a:gd name="T12" fmla="+- 0 6669 6036"/>
                      <a:gd name="T13" fmla="*/ T12 w 749"/>
                      <a:gd name="T14" fmla="+- 0 2187 426"/>
                      <a:gd name="T15" fmla="*/ 2187 h 2124"/>
                      <a:gd name="T16" fmla="+- 0 6645 6036"/>
                      <a:gd name="T17" fmla="*/ T16 w 749"/>
                      <a:gd name="T18" fmla="+- 0 2259 426"/>
                      <a:gd name="T19" fmla="*/ 2259 h 2124"/>
                      <a:gd name="T20" fmla="+- 0 6619 6036"/>
                      <a:gd name="T21" fmla="*/ T20 w 749"/>
                      <a:gd name="T22" fmla="+- 0 2324 426"/>
                      <a:gd name="T23" fmla="*/ 2324 h 2124"/>
                      <a:gd name="T24" fmla="+- 0 6545 6036"/>
                      <a:gd name="T25" fmla="*/ T24 w 749"/>
                      <a:gd name="T26" fmla="+- 0 2449 426"/>
                      <a:gd name="T27" fmla="*/ 2449 h 2124"/>
                      <a:gd name="T28" fmla="+- 0 6427 6036"/>
                      <a:gd name="T29" fmla="*/ T28 w 749"/>
                      <a:gd name="T30" fmla="+- 0 2528 426"/>
                      <a:gd name="T31" fmla="*/ 2528 h 2124"/>
                      <a:gd name="T32" fmla="+- 0 6374 6036"/>
                      <a:gd name="T33" fmla="*/ T32 w 749"/>
                      <a:gd name="T34" fmla="+- 0 2523 426"/>
                      <a:gd name="T35" fmla="*/ 2523 h 2124"/>
                      <a:gd name="T36" fmla="+- 0 6341 6036"/>
                      <a:gd name="T37" fmla="*/ T36 w 749"/>
                      <a:gd name="T38" fmla="+- 0 2509 426"/>
                      <a:gd name="T39" fmla="*/ 2509 h 2124"/>
                      <a:gd name="T40" fmla="+- 0 6309 6036"/>
                      <a:gd name="T41" fmla="*/ T40 w 749"/>
                      <a:gd name="T42" fmla="+- 0 2485 426"/>
                      <a:gd name="T43" fmla="*/ 2485 h 2124"/>
                      <a:gd name="T44" fmla="+- 0 6276 6036"/>
                      <a:gd name="T45" fmla="*/ T44 w 749"/>
                      <a:gd name="T46" fmla="+- 0 2449 426"/>
                      <a:gd name="T47" fmla="*/ 2449 h 2124"/>
                      <a:gd name="T48" fmla="+- 0 6245 6036"/>
                      <a:gd name="T49" fmla="*/ T48 w 749"/>
                      <a:gd name="T50" fmla="+- 0 2406 426"/>
                      <a:gd name="T51" fmla="*/ 2406 h 2124"/>
                      <a:gd name="T52" fmla="+- 0 6201 6036"/>
                      <a:gd name="T53" fmla="*/ T52 w 749"/>
                      <a:gd name="T54" fmla="+- 0 2324 426"/>
                      <a:gd name="T55" fmla="*/ 2324 h 2124"/>
                      <a:gd name="T56" fmla="+- 0 6175 6036"/>
                      <a:gd name="T57" fmla="*/ T56 w 749"/>
                      <a:gd name="T58" fmla="+- 0 2259 426"/>
                      <a:gd name="T59" fmla="*/ 2259 h 2124"/>
                      <a:gd name="T60" fmla="+- 0 6120 6036"/>
                      <a:gd name="T61" fmla="*/ T60 w 749"/>
                      <a:gd name="T62" fmla="+- 0 2070 426"/>
                      <a:gd name="T63" fmla="*/ 2070 h 2124"/>
                      <a:gd name="T64" fmla="+- 0 6079 6036"/>
                      <a:gd name="T65" fmla="*/ T64 w 749"/>
                      <a:gd name="T66" fmla="+- 0 1842 426"/>
                      <a:gd name="T67" fmla="*/ 1842 h 2124"/>
                      <a:gd name="T68" fmla="+- 0 6057 6036"/>
                      <a:gd name="T69" fmla="*/ T68 w 749"/>
                      <a:gd name="T70" fmla="+- 0 1532 426"/>
                      <a:gd name="T71" fmla="*/ 1532 h 2124"/>
                      <a:gd name="T72" fmla="+- 0 6060 6036"/>
                      <a:gd name="T73" fmla="*/ T72 w 749"/>
                      <a:gd name="T74" fmla="+- 0 1844 426"/>
                      <a:gd name="T75" fmla="*/ 1844 h 2124"/>
                      <a:gd name="T76" fmla="+- 0 6072 6036"/>
                      <a:gd name="T77" fmla="*/ T76 w 749"/>
                      <a:gd name="T78" fmla="+- 0 1940 426"/>
                      <a:gd name="T79" fmla="*/ 1940 h 2124"/>
                      <a:gd name="T80" fmla="+- 0 6091 6036"/>
                      <a:gd name="T81" fmla="*/ T80 w 749"/>
                      <a:gd name="T82" fmla="+- 0 2029 426"/>
                      <a:gd name="T83" fmla="*/ 2029 h 2124"/>
                      <a:gd name="T84" fmla="+- 0 6110 6036"/>
                      <a:gd name="T85" fmla="*/ T84 w 749"/>
                      <a:gd name="T86" fmla="+- 0 2115 426"/>
                      <a:gd name="T87" fmla="*/ 2115 h 2124"/>
                      <a:gd name="T88" fmla="+- 0 6132 6036"/>
                      <a:gd name="T89" fmla="*/ T88 w 749"/>
                      <a:gd name="T90" fmla="+- 0 2194 426"/>
                      <a:gd name="T91" fmla="*/ 2194 h 2124"/>
                      <a:gd name="T92" fmla="+- 0 6185 6036"/>
                      <a:gd name="T93" fmla="*/ T92 w 749"/>
                      <a:gd name="T94" fmla="+- 0 2334 426"/>
                      <a:gd name="T95" fmla="*/ 2334 h 2124"/>
                      <a:gd name="T96" fmla="+- 0 6245 6036"/>
                      <a:gd name="T97" fmla="*/ T96 w 749"/>
                      <a:gd name="T98" fmla="+- 0 2439 426"/>
                      <a:gd name="T99" fmla="*/ 2439 h 2124"/>
                      <a:gd name="T100" fmla="+- 0 6314 6036"/>
                      <a:gd name="T101" fmla="*/ T100 w 749"/>
                      <a:gd name="T102" fmla="+- 0 2514 426"/>
                      <a:gd name="T103" fmla="*/ 2514 h 2124"/>
                      <a:gd name="T104" fmla="+- 0 6389 6036"/>
                      <a:gd name="T105" fmla="*/ T104 w 749"/>
                      <a:gd name="T106" fmla="+- 0 2547 426"/>
                      <a:gd name="T107" fmla="*/ 2547 h 2124"/>
                      <a:gd name="T108" fmla="+- 0 6410 6036"/>
                      <a:gd name="T109" fmla="*/ T108 w 749"/>
                      <a:gd name="T110" fmla="+- 0 2550 426"/>
                      <a:gd name="T111" fmla="*/ 2550 h 2124"/>
                      <a:gd name="T112" fmla="+- 0 6432 6036"/>
                      <a:gd name="T113" fmla="*/ T112 w 749"/>
                      <a:gd name="T114" fmla="+- 0 2547 426"/>
                      <a:gd name="T115" fmla="*/ 2547 h 2124"/>
                      <a:gd name="T116" fmla="+- 0 6506 6036"/>
                      <a:gd name="T117" fmla="*/ T116 w 749"/>
                      <a:gd name="T118" fmla="+- 0 2514 426"/>
                      <a:gd name="T119" fmla="*/ 2514 h 2124"/>
                      <a:gd name="T120" fmla="+- 0 6621 6036"/>
                      <a:gd name="T121" fmla="*/ T120 w 749"/>
                      <a:gd name="T122" fmla="+- 0 2362 426"/>
                      <a:gd name="T123" fmla="*/ 2362 h 2124"/>
                      <a:gd name="T124" fmla="+- 0 6689 6036"/>
                      <a:gd name="T125" fmla="*/ T124 w 749"/>
                      <a:gd name="T126" fmla="+- 0 2194 426"/>
                      <a:gd name="T127" fmla="*/ 2194 h 2124"/>
                      <a:gd name="T128" fmla="+- 0 6722 6036"/>
                      <a:gd name="T129" fmla="*/ T128 w 749"/>
                      <a:gd name="T130" fmla="+- 0 2072 426"/>
                      <a:gd name="T131" fmla="*/ 2072 h 2124"/>
                      <a:gd name="T132" fmla="+- 0 6739 6036"/>
                      <a:gd name="T133" fmla="*/ T132 w 749"/>
                      <a:gd name="T134" fmla="+- 0 1986 426"/>
                      <a:gd name="T135" fmla="*/ 1986 h 2124"/>
                      <a:gd name="T136" fmla="+- 0 6756 6036"/>
                      <a:gd name="T137" fmla="*/ T136 w 749"/>
                      <a:gd name="T138" fmla="+- 0 1892 426"/>
                      <a:gd name="T139" fmla="*/ 1892 h 2124"/>
                      <a:gd name="T140" fmla="+- 0 6763 6036"/>
                      <a:gd name="T141" fmla="*/ T140 w 749"/>
                      <a:gd name="T142" fmla="+- 0 1827 426"/>
                      <a:gd name="T143" fmla="*/ 1827 h 212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</a:cxnLst>
                    <a:rect l="0" t="0" r="r" b="b"/>
                    <a:pathLst>
                      <a:path w="749" h="2124">
                        <a:moveTo>
                          <a:pt x="727" y="1401"/>
                        </a:moveTo>
                        <a:lnTo>
                          <a:pt x="727" y="1106"/>
                        </a:lnTo>
                        <a:lnTo>
                          <a:pt x="717" y="1315"/>
                        </a:lnTo>
                        <a:lnTo>
                          <a:pt x="710" y="1365"/>
                        </a:lnTo>
                        <a:lnTo>
                          <a:pt x="684" y="1555"/>
                        </a:lnTo>
                        <a:lnTo>
                          <a:pt x="665" y="1644"/>
                        </a:lnTo>
                        <a:lnTo>
                          <a:pt x="645" y="1725"/>
                        </a:lnTo>
                        <a:lnTo>
                          <a:pt x="633" y="1761"/>
                        </a:lnTo>
                        <a:lnTo>
                          <a:pt x="621" y="1800"/>
                        </a:lnTo>
                        <a:lnTo>
                          <a:pt x="609" y="1833"/>
                        </a:lnTo>
                        <a:lnTo>
                          <a:pt x="595" y="1867"/>
                        </a:lnTo>
                        <a:lnTo>
                          <a:pt x="583" y="1898"/>
                        </a:lnTo>
                        <a:lnTo>
                          <a:pt x="554" y="1956"/>
                        </a:lnTo>
                        <a:lnTo>
                          <a:pt x="509" y="2023"/>
                        </a:lnTo>
                        <a:lnTo>
                          <a:pt x="441" y="2083"/>
                        </a:lnTo>
                        <a:lnTo>
                          <a:pt x="391" y="2102"/>
                        </a:lnTo>
                        <a:lnTo>
                          <a:pt x="357" y="2102"/>
                        </a:lnTo>
                        <a:lnTo>
                          <a:pt x="338" y="2097"/>
                        </a:lnTo>
                        <a:lnTo>
                          <a:pt x="321" y="2092"/>
                        </a:lnTo>
                        <a:lnTo>
                          <a:pt x="305" y="2083"/>
                        </a:lnTo>
                        <a:lnTo>
                          <a:pt x="290" y="2071"/>
                        </a:lnTo>
                        <a:lnTo>
                          <a:pt x="273" y="2059"/>
                        </a:lnTo>
                        <a:lnTo>
                          <a:pt x="257" y="2042"/>
                        </a:lnTo>
                        <a:lnTo>
                          <a:pt x="240" y="2023"/>
                        </a:lnTo>
                        <a:lnTo>
                          <a:pt x="225" y="2001"/>
                        </a:lnTo>
                        <a:lnTo>
                          <a:pt x="209" y="1980"/>
                        </a:lnTo>
                        <a:lnTo>
                          <a:pt x="180" y="1927"/>
                        </a:lnTo>
                        <a:lnTo>
                          <a:pt x="165" y="1898"/>
                        </a:lnTo>
                        <a:lnTo>
                          <a:pt x="153" y="1867"/>
                        </a:lnTo>
                        <a:lnTo>
                          <a:pt x="139" y="1833"/>
                        </a:lnTo>
                        <a:lnTo>
                          <a:pt x="103" y="1723"/>
                        </a:lnTo>
                        <a:lnTo>
                          <a:pt x="84" y="1644"/>
                        </a:lnTo>
                        <a:lnTo>
                          <a:pt x="65" y="1555"/>
                        </a:lnTo>
                        <a:lnTo>
                          <a:pt x="43" y="1416"/>
                        </a:lnTo>
                        <a:lnTo>
                          <a:pt x="29" y="1264"/>
                        </a:lnTo>
                        <a:lnTo>
                          <a:pt x="21" y="1106"/>
                        </a:lnTo>
                        <a:lnTo>
                          <a:pt x="21" y="1401"/>
                        </a:lnTo>
                        <a:lnTo>
                          <a:pt x="24" y="1418"/>
                        </a:lnTo>
                        <a:lnTo>
                          <a:pt x="29" y="1466"/>
                        </a:lnTo>
                        <a:lnTo>
                          <a:pt x="36" y="1514"/>
                        </a:lnTo>
                        <a:lnTo>
                          <a:pt x="45" y="1560"/>
                        </a:lnTo>
                        <a:lnTo>
                          <a:pt x="55" y="1603"/>
                        </a:lnTo>
                        <a:lnTo>
                          <a:pt x="62" y="1648"/>
                        </a:lnTo>
                        <a:lnTo>
                          <a:pt x="74" y="1689"/>
                        </a:lnTo>
                        <a:lnTo>
                          <a:pt x="84" y="1730"/>
                        </a:lnTo>
                        <a:lnTo>
                          <a:pt x="96" y="1768"/>
                        </a:lnTo>
                        <a:lnTo>
                          <a:pt x="120" y="1840"/>
                        </a:lnTo>
                        <a:lnTo>
                          <a:pt x="149" y="1908"/>
                        </a:lnTo>
                        <a:lnTo>
                          <a:pt x="177" y="1965"/>
                        </a:lnTo>
                        <a:lnTo>
                          <a:pt x="209" y="2013"/>
                        </a:lnTo>
                        <a:lnTo>
                          <a:pt x="225" y="2037"/>
                        </a:lnTo>
                        <a:lnTo>
                          <a:pt x="278" y="2088"/>
                        </a:lnTo>
                        <a:lnTo>
                          <a:pt x="336" y="2116"/>
                        </a:lnTo>
                        <a:lnTo>
                          <a:pt x="353" y="2121"/>
                        </a:lnTo>
                        <a:lnTo>
                          <a:pt x="355" y="2121"/>
                        </a:lnTo>
                        <a:lnTo>
                          <a:pt x="374" y="2124"/>
                        </a:lnTo>
                        <a:lnTo>
                          <a:pt x="393" y="2121"/>
                        </a:lnTo>
                        <a:lnTo>
                          <a:pt x="396" y="2121"/>
                        </a:lnTo>
                        <a:lnTo>
                          <a:pt x="415" y="2116"/>
                        </a:lnTo>
                        <a:lnTo>
                          <a:pt x="470" y="2088"/>
                        </a:lnTo>
                        <a:lnTo>
                          <a:pt x="523" y="2035"/>
                        </a:lnTo>
                        <a:lnTo>
                          <a:pt x="585" y="1936"/>
                        </a:lnTo>
                        <a:lnTo>
                          <a:pt x="614" y="1874"/>
                        </a:lnTo>
                        <a:lnTo>
                          <a:pt x="653" y="1768"/>
                        </a:lnTo>
                        <a:lnTo>
                          <a:pt x="674" y="1689"/>
                        </a:lnTo>
                        <a:lnTo>
                          <a:pt x="686" y="1646"/>
                        </a:lnTo>
                        <a:lnTo>
                          <a:pt x="696" y="1603"/>
                        </a:lnTo>
                        <a:lnTo>
                          <a:pt x="703" y="1560"/>
                        </a:lnTo>
                        <a:lnTo>
                          <a:pt x="713" y="1514"/>
                        </a:lnTo>
                        <a:lnTo>
                          <a:pt x="720" y="1466"/>
                        </a:lnTo>
                        <a:lnTo>
                          <a:pt x="725" y="1418"/>
                        </a:lnTo>
                        <a:lnTo>
                          <a:pt x="727" y="1401"/>
                        </a:lnTo>
                      </a:path>
                    </a:pathLst>
                  </a:custGeom>
                  <a:solidFill>
                    <a:srgbClr val="3333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6" name="Freeform 25"/>
                  <p:cNvSpPr>
                    <a:spLocks/>
                  </p:cNvSpPr>
                  <p:nvPr/>
                </p:nvSpPr>
                <p:spPr bwMode="auto">
                  <a:xfrm>
                    <a:off x="6036" y="426"/>
                    <a:ext cx="749" cy="2124"/>
                  </a:xfrm>
                  <a:custGeom>
                    <a:avLst/>
                    <a:gdLst>
                      <a:gd name="T0" fmla="+- 0 6429 6036"/>
                      <a:gd name="T1" fmla="*/ T0 w 749"/>
                      <a:gd name="T2" fmla="+- 0 426 426"/>
                      <a:gd name="T3" fmla="*/ 426 h 2124"/>
                      <a:gd name="T4" fmla="+- 0 6429 6036"/>
                      <a:gd name="T5" fmla="*/ T4 w 749"/>
                      <a:gd name="T6" fmla="+- 0 426 426"/>
                      <a:gd name="T7" fmla="*/ 426 h 2124"/>
                      <a:gd name="T8" fmla="+- 0 6427 6036"/>
                      <a:gd name="T9" fmla="*/ T8 w 749"/>
                      <a:gd name="T10" fmla="+- 0 426 426"/>
                      <a:gd name="T11" fmla="*/ 426 h 2124"/>
                      <a:gd name="T12" fmla="+- 0 6429 6036"/>
                      <a:gd name="T13" fmla="*/ T12 w 749"/>
                      <a:gd name="T14" fmla="+- 0 426 426"/>
                      <a:gd name="T15" fmla="*/ 426 h 212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749" h="2124">
                        <a:moveTo>
                          <a:pt x="393" y="0"/>
                        </a:moveTo>
                        <a:lnTo>
                          <a:pt x="393" y="0"/>
                        </a:lnTo>
                        <a:lnTo>
                          <a:pt x="391" y="0"/>
                        </a:lnTo>
                        <a:lnTo>
                          <a:pt x="393" y="0"/>
                        </a:lnTo>
                      </a:path>
                    </a:pathLst>
                  </a:custGeom>
                  <a:solidFill>
                    <a:srgbClr val="3333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26"/>
                  <p:cNvSpPr>
                    <a:spLocks/>
                  </p:cNvSpPr>
                  <p:nvPr/>
                </p:nvSpPr>
                <p:spPr bwMode="auto">
                  <a:xfrm>
                    <a:off x="6036" y="426"/>
                    <a:ext cx="749" cy="2124"/>
                  </a:xfrm>
                  <a:custGeom>
                    <a:avLst/>
                    <a:gdLst>
                      <a:gd name="T0" fmla="+- 0 6785 6036"/>
                      <a:gd name="T1" fmla="*/ T0 w 749"/>
                      <a:gd name="T2" fmla="+- 0 1477 426"/>
                      <a:gd name="T3" fmla="*/ 1477 h 2124"/>
                      <a:gd name="T4" fmla="+- 0 6782 6036"/>
                      <a:gd name="T5" fmla="*/ T4 w 749"/>
                      <a:gd name="T6" fmla="+- 0 1422 426"/>
                      <a:gd name="T7" fmla="*/ 1422 h 2124"/>
                      <a:gd name="T8" fmla="+- 0 6782 6036"/>
                      <a:gd name="T9" fmla="*/ T8 w 749"/>
                      <a:gd name="T10" fmla="+- 0 1532 426"/>
                      <a:gd name="T11" fmla="*/ 1532 h 2124"/>
                      <a:gd name="T12" fmla="+- 0 6785 6036"/>
                      <a:gd name="T13" fmla="*/ T12 w 749"/>
                      <a:gd name="T14" fmla="+- 0 1477 426"/>
                      <a:gd name="T15" fmla="*/ 1477 h 212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749" h="2124">
                        <a:moveTo>
                          <a:pt x="749" y="1051"/>
                        </a:moveTo>
                        <a:lnTo>
                          <a:pt x="746" y="996"/>
                        </a:lnTo>
                        <a:lnTo>
                          <a:pt x="746" y="1106"/>
                        </a:lnTo>
                        <a:lnTo>
                          <a:pt x="749" y="1051"/>
                        </a:lnTo>
                      </a:path>
                    </a:pathLst>
                  </a:custGeom>
                  <a:solidFill>
                    <a:srgbClr val="3333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7"/>
                <p:cNvGrpSpPr>
                  <a:grpSpLocks/>
                </p:cNvGrpSpPr>
                <p:nvPr/>
              </p:nvGrpSpPr>
              <p:grpSpPr bwMode="auto">
                <a:xfrm>
                  <a:off x="4965" y="428"/>
                  <a:ext cx="1382" cy="1058"/>
                  <a:chOff x="4965" y="428"/>
                  <a:chExt cx="1382" cy="1058"/>
                </a:xfrm>
              </p:grpSpPr>
              <p:sp>
                <p:nvSpPr>
                  <p:cNvPr id="1152" name="Freeform 28"/>
                  <p:cNvSpPr>
                    <a:spLocks/>
                  </p:cNvSpPr>
                  <p:nvPr/>
                </p:nvSpPr>
                <p:spPr bwMode="auto">
                  <a:xfrm>
                    <a:off x="4965" y="428"/>
                    <a:ext cx="1382" cy="1058"/>
                  </a:xfrm>
                  <a:custGeom>
                    <a:avLst/>
                    <a:gdLst>
                      <a:gd name="T0" fmla="+- 0 6348 4965"/>
                      <a:gd name="T1" fmla="*/ T0 w 1382"/>
                      <a:gd name="T2" fmla="+- 0 442 428"/>
                      <a:gd name="T3" fmla="*/ 442 h 1058"/>
                      <a:gd name="T4" fmla="+- 0 6336 4965"/>
                      <a:gd name="T5" fmla="*/ T4 w 1382"/>
                      <a:gd name="T6" fmla="+- 0 428 428"/>
                      <a:gd name="T7" fmla="*/ 428 h 1058"/>
                      <a:gd name="T8" fmla="+- 0 4965 4965"/>
                      <a:gd name="T9" fmla="*/ T8 w 1382"/>
                      <a:gd name="T10" fmla="+- 0 1470 428"/>
                      <a:gd name="T11" fmla="*/ 1470 h 1058"/>
                      <a:gd name="T12" fmla="+- 0 4977 4965"/>
                      <a:gd name="T13" fmla="*/ T12 w 1382"/>
                      <a:gd name="T14" fmla="+- 0 1486 428"/>
                      <a:gd name="T15" fmla="*/ 1486 h 1058"/>
                      <a:gd name="T16" fmla="+- 0 6348 4965"/>
                      <a:gd name="T17" fmla="*/ T16 w 1382"/>
                      <a:gd name="T18" fmla="+- 0 442 428"/>
                      <a:gd name="T19" fmla="*/ 442 h 105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382" h="1058">
                        <a:moveTo>
                          <a:pt x="1383" y="14"/>
                        </a:moveTo>
                        <a:lnTo>
                          <a:pt x="1371" y="0"/>
                        </a:lnTo>
                        <a:lnTo>
                          <a:pt x="0" y="1042"/>
                        </a:lnTo>
                        <a:lnTo>
                          <a:pt x="12" y="1058"/>
                        </a:lnTo>
                        <a:lnTo>
                          <a:pt x="1383" y="14"/>
                        </a:lnTo>
                      </a:path>
                    </a:pathLst>
                  </a:custGeom>
                  <a:solidFill>
                    <a:srgbClr val="3333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4973" y="1479"/>
                  <a:ext cx="1382" cy="1056"/>
                  <a:chOff x="4973" y="1479"/>
                  <a:chExt cx="1382" cy="1056"/>
                </a:xfrm>
              </p:grpSpPr>
              <p:sp>
                <p:nvSpPr>
                  <p:cNvPr id="1087" name="Freeform 30"/>
                  <p:cNvSpPr>
                    <a:spLocks/>
                  </p:cNvSpPr>
                  <p:nvPr/>
                </p:nvSpPr>
                <p:spPr bwMode="auto">
                  <a:xfrm>
                    <a:off x="4973" y="1479"/>
                    <a:ext cx="1382" cy="1056"/>
                  </a:xfrm>
                  <a:custGeom>
                    <a:avLst/>
                    <a:gdLst>
                      <a:gd name="T0" fmla="+- 0 6355 4973"/>
                      <a:gd name="T1" fmla="*/ T0 w 1382"/>
                      <a:gd name="T2" fmla="+- 0 2518 1479"/>
                      <a:gd name="T3" fmla="*/ 2518 h 1056"/>
                      <a:gd name="T4" fmla="+- 0 4985 4973"/>
                      <a:gd name="T5" fmla="*/ T4 w 1382"/>
                      <a:gd name="T6" fmla="+- 0 1479 1479"/>
                      <a:gd name="T7" fmla="*/ 1479 h 1056"/>
                      <a:gd name="T8" fmla="+- 0 4973 4973"/>
                      <a:gd name="T9" fmla="*/ T8 w 1382"/>
                      <a:gd name="T10" fmla="+- 0 1494 1479"/>
                      <a:gd name="T11" fmla="*/ 1494 h 1056"/>
                      <a:gd name="T12" fmla="+- 0 6343 4973"/>
                      <a:gd name="T13" fmla="*/ T12 w 1382"/>
                      <a:gd name="T14" fmla="+- 0 2535 1479"/>
                      <a:gd name="T15" fmla="*/ 2535 h 1056"/>
                      <a:gd name="T16" fmla="+- 0 6355 4973"/>
                      <a:gd name="T17" fmla="*/ T16 w 1382"/>
                      <a:gd name="T18" fmla="+- 0 2518 1479"/>
                      <a:gd name="T19" fmla="*/ 2518 h 105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1382" h="1056">
                        <a:moveTo>
                          <a:pt x="1382" y="1039"/>
                        </a:moveTo>
                        <a:lnTo>
                          <a:pt x="12" y="0"/>
                        </a:lnTo>
                        <a:lnTo>
                          <a:pt x="0" y="15"/>
                        </a:lnTo>
                        <a:lnTo>
                          <a:pt x="1370" y="1056"/>
                        </a:lnTo>
                        <a:lnTo>
                          <a:pt x="1382" y="1039"/>
                        </a:lnTo>
                      </a:path>
                    </a:pathLst>
                  </a:custGeom>
                  <a:solidFill>
                    <a:srgbClr val="3333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31"/>
                <p:cNvGrpSpPr>
                  <a:grpSpLocks/>
                </p:cNvGrpSpPr>
                <p:nvPr/>
              </p:nvGrpSpPr>
              <p:grpSpPr bwMode="auto">
                <a:xfrm>
                  <a:off x="7884" y="1148"/>
                  <a:ext cx="2" cy="650"/>
                  <a:chOff x="7884" y="1148"/>
                  <a:chExt cx="2" cy="650"/>
                </a:xfrm>
              </p:grpSpPr>
              <p:sp>
                <p:nvSpPr>
                  <p:cNvPr id="1086" name="Freeform 32"/>
                  <p:cNvSpPr>
                    <a:spLocks/>
                  </p:cNvSpPr>
                  <p:nvPr/>
                </p:nvSpPr>
                <p:spPr bwMode="auto">
                  <a:xfrm>
                    <a:off x="7884" y="1148"/>
                    <a:ext cx="2" cy="650"/>
                  </a:xfrm>
                  <a:custGeom>
                    <a:avLst/>
                    <a:gdLst>
                      <a:gd name="T0" fmla="+- 0 1148 1148"/>
                      <a:gd name="T1" fmla="*/ 1148 h 650"/>
                      <a:gd name="T2" fmla="+- 0 1798 1148"/>
                      <a:gd name="T3" fmla="*/ 1798 h 650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650">
                        <a:moveTo>
                          <a:pt x="0" y="0"/>
                        </a:moveTo>
                        <a:lnTo>
                          <a:pt x="0" y="650"/>
                        </a:lnTo>
                      </a:path>
                    </a:pathLst>
                  </a:custGeom>
                  <a:noFill/>
                  <a:ln w="127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3"/>
                <p:cNvGrpSpPr>
                  <a:grpSpLocks/>
                </p:cNvGrpSpPr>
                <p:nvPr/>
              </p:nvGrpSpPr>
              <p:grpSpPr bwMode="auto">
                <a:xfrm>
                  <a:off x="7884" y="716"/>
                  <a:ext cx="185" cy="1236"/>
                  <a:chOff x="7884" y="716"/>
                  <a:chExt cx="185" cy="1236"/>
                </a:xfrm>
              </p:grpSpPr>
              <p:sp>
                <p:nvSpPr>
                  <p:cNvPr id="1085" name="Freeform 34"/>
                  <p:cNvSpPr>
                    <a:spLocks/>
                  </p:cNvSpPr>
                  <p:nvPr/>
                </p:nvSpPr>
                <p:spPr bwMode="auto">
                  <a:xfrm>
                    <a:off x="7884" y="716"/>
                    <a:ext cx="185" cy="1236"/>
                  </a:xfrm>
                  <a:custGeom>
                    <a:avLst/>
                    <a:gdLst>
                      <a:gd name="T0" fmla="+- 0 8069 7884"/>
                      <a:gd name="T1" fmla="*/ T0 w 185"/>
                      <a:gd name="T2" fmla="+- 0 1323 716"/>
                      <a:gd name="T3" fmla="*/ 1323 h 1236"/>
                      <a:gd name="T4" fmla="+- 0 8054 7884"/>
                      <a:gd name="T5" fmla="*/ T4 w 185"/>
                      <a:gd name="T6" fmla="+- 0 1054 716"/>
                      <a:gd name="T7" fmla="*/ 1054 h 1236"/>
                      <a:gd name="T8" fmla="+- 0 8037 7884"/>
                      <a:gd name="T9" fmla="*/ T8 w 185"/>
                      <a:gd name="T10" fmla="+- 0 894 716"/>
                      <a:gd name="T11" fmla="*/ 894 h 1236"/>
                      <a:gd name="T12" fmla="+- 0 8030 7884"/>
                      <a:gd name="T13" fmla="*/ T12 w 185"/>
                      <a:gd name="T14" fmla="+- 0 850 716"/>
                      <a:gd name="T15" fmla="*/ 850 h 1236"/>
                      <a:gd name="T16" fmla="+- 0 8023 7884"/>
                      <a:gd name="T17" fmla="*/ T16 w 185"/>
                      <a:gd name="T18" fmla="+- 0 814 716"/>
                      <a:gd name="T19" fmla="*/ 814 h 1236"/>
                      <a:gd name="T20" fmla="+- 0 8011 7884"/>
                      <a:gd name="T21" fmla="*/ T20 w 185"/>
                      <a:gd name="T22" fmla="+- 0 766 716"/>
                      <a:gd name="T23" fmla="*/ 766 h 1236"/>
                      <a:gd name="T24" fmla="+- 0 7999 7884"/>
                      <a:gd name="T25" fmla="*/ T24 w 185"/>
                      <a:gd name="T26" fmla="+- 0 735 716"/>
                      <a:gd name="T27" fmla="*/ 735 h 1236"/>
                      <a:gd name="T28" fmla="+- 0 7992 7884"/>
                      <a:gd name="T29" fmla="*/ T28 w 185"/>
                      <a:gd name="T30" fmla="+- 0 728 716"/>
                      <a:gd name="T31" fmla="*/ 728 h 1236"/>
                      <a:gd name="T32" fmla="+- 0 7987 7884"/>
                      <a:gd name="T33" fmla="*/ T32 w 185"/>
                      <a:gd name="T34" fmla="+- 0 721 716"/>
                      <a:gd name="T35" fmla="*/ 721 h 1236"/>
                      <a:gd name="T36" fmla="+- 0 7982 7884"/>
                      <a:gd name="T37" fmla="*/ T36 w 185"/>
                      <a:gd name="T38" fmla="+- 0 716 716"/>
                      <a:gd name="T39" fmla="*/ 716 h 1236"/>
                      <a:gd name="T40" fmla="+- 0 7963 7884"/>
                      <a:gd name="T41" fmla="*/ T40 w 185"/>
                      <a:gd name="T42" fmla="+- 0 718 716"/>
                      <a:gd name="T43" fmla="*/ 718 h 1236"/>
                      <a:gd name="T44" fmla="+- 0 7956 7884"/>
                      <a:gd name="T45" fmla="*/ T44 w 185"/>
                      <a:gd name="T46" fmla="+- 0 721 716"/>
                      <a:gd name="T47" fmla="*/ 721 h 1236"/>
                      <a:gd name="T48" fmla="+- 0 7951 7884"/>
                      <a:gd name="T49" fmla="*/ T48 w 185"/>
                      <a:gd name="T50" fmla="+- 0 728 716"/>
                      <a:gd name="T51" fmla="*/ 728 h 1236"/>
                      <a:gd name="T52" fmla="+- 0 7937 7884"/>
                      <a:gd name="T53" fmla="*/ T52 w 185"/>
                      <a:gd name="T54" fmla="+- 0 754 716"/>
                      <a:gd name="T55" fmla="*/ 754 h 1236"/>
                      <a:gd name="T56" fmla="+- 0 7927 7884"/>
                      <a:gd name="T57" fmla="*/ T56 w 185"/>
                      <a:gd name="T58" fmla="+- 0 781 716"/>
                      <a:gd name="T59" fmla="*/ 781 h 1236"/>
                      <a:gd name="T60" fmla="+- 0 7920 7884"/>
                      <a:gd name="T61" fmla="*/ T60 w 185"/>
                      <a:gd name="T62" fmla="+- 0 814 716"/>
                      <a:gd name="T63" fmla="*/ 814 h 1236"/>
                      <a:gd name="T64" fmla="+- 0 7913 7884"/>
                      <a:gd name="T65" fmla="*/ T64 w 185"/>
                      <a:gd name="T66" fmla="+- 0 850 716"/>
                      <a:gd name="T67" fmla="*/ 850 h 1236"/>
                      <a:gd name="T68" fmla="+- 0 7905 7884"/>
                      <a:gd name="T69" fmla="*/ T68 w 185"/>
                      <a:gd name="T70" fmla="+- 0 894 716"/>
                      <a:gd name="T71" fmla="*/ 894 h 1236"/>
                      <a:gd name="T72" fmla="+- 0 7893 7884"/>
                      <a:gd name="T73" fmla="*/ T72 w 185"/>
                      <a:gd name="T74" fmla="+- 0 997 716"/>
                      <a:gd name="T75" fmla="*/ 997 h 1236"/>
                      <a:gd name="T76" fmla="+- 0 7884 7884"/>
                      <a:gd name="T77" fmla="*/ T76 w 185"/>
                      <a:gd name="T78" fmla="+- 0 1832 716"/>
                      <a:gd name="T79" fmla="*/ 1832 h 1236"/>
                      <a:gd name="T80" fmla="+- 0 7893 7884"/>
                      <a:gd name="T81" fmla="*/ T80 w 185"/>
                      <a:gd name="T82" fmla="+- 0 1474 716"/>
                      <a:gd name="T83" fmla="*/ 1474 h 1236"/>
                      <a:gd name="T84" fmla="+- 0 7896 7884"/>
                      <a:gd name="T85" fmla="*/ T84 w 185"/>
                      <a:gd name="T86" fmla="+- 0 1323 716"/>
                      <a:gd name="T87" fmla="*/ 1323 h 1236"/>
                      <a:gd name="T88" fmla="+- 0 7908 7884"/>
                      <a:gd name="T89" fmla="*/ T88 w 185"/>
                      <a:gd name="T90" fmla="+- 0 1086 716"/>
                      <a:gd name="T91" fmla="*/ 1086 h 1236"/>
                      <a:gd name="T92" fmla="+- 0 7922 7884"/>
                      <a:gd name="T93" fmla="*/ T92 w 185"/>
                      <a:gd name="T94" fmla="+- 0 920 716"/>
                      <a:gd name="T95" fmla="*/ 920 h 1236"/>
                      <a:gd name="T96" fmla="+- 0 7929 7884"/>
                      <a:gd name="T97" fmla="*/ T96 w 185"/>
                      <a:gd name="T98" fmla="+- 0 874 716"/>
                      <a:gd name="T99" fmla="*/ 874 h 1236"/>
                      <a:gd name="T100" fmla="+- 0 7937 7884"/>
                      <a:gd name="T101" fmla="*/ T100 w 185"/>
                      <a:gd name="T102" fmla="+- 0 836 716"/>
                      <a:gd name="T103" fmla="*/ 836 h 1236"/>
                      <a:gd name="T104" fmla="+- 0 7944 7884"/>
                      <a:gd name="T105" fmla="*/ T104 w 185"/>
                      <a:gd name="T106" fmla="+- 0 800 716"/>
                      <a:gd name="T107" fmla="*/ 800 h 1236"/>
                      <a:gd name="T108" fmla="+- 0 7951 7884"/>
                      <a:gd name="T109" fmla="*/ T108 w 185"/>
                      <a:gd name="T110" fmla="+- 0 774 716"/>
                      <a:gd name="T111" fmla="*/ 774 h 1236"/>
                      <a:gd name="T112" fmla="+- 0 7961 7884"/>
                      <a:gd name="T113" fmla="*/ T112 w 185"/>
                      <a:gd name="T114" fmla="+- 0 752 716"/>
                      <a:gd name="T115" fmla="*/ 752 h 1236"/>
                      <a:gd name="T116" fmla="+- 0 7965 7884"/>
                      <a:gd name="T117" fmla="*/ T116 w 185"/>
                      <a:gd name="T118" fmla="+- 0 742 716"/>
                      <a:gd name="T119" fmla="*/ 742 h 1236"/>
                      <a:gd name="T120" fmla="+- 0 7970 7884"/>
                      <a:gd name="T121" fmla="*/ T120 w 185"/>
                      <a:gd name="T122" fmla="+- 0 735 716"/>
                      <a:gd name="T123" fmla="*/ 735 h 1236"/>
                      <a:gd name="T124" fmla="+- 0 7977 7884"/>
                      <a:gd name="T125" fmla="*/ T124 w 185"/>
                      <a:gd name="T126" fmla="+- 0 740 716"/>
                      <a:gd name="T127" fmla="*/ 740 h 1236"/>
                      <a:gd name="T128" fmla="+- 0 7985 7884"/>
                      <a:gd name="T129" fmla="*/ T128 w 185"/>
                      <a:gd name="T130" fmla="+- 0 754 716"/>
                      <a:gd name="T131" fmla="*/ 754 h 1236"/>
                      <a:gd name="T132" fmla="+- 0 7994 7884"/>
                      <a:gd name="T133" fmla="*/ T132 w 185"/>
                      <a:gd name="T134" fmla="+- 0 774 716"/>
                      <a:gd name="T135" fmla="*/ 774 h 1236"/>
                      <a:gd name="T136" fmla="+- 0 8001 7884"/>
                      <a:gd name="T137" fmla="*/ T136 w 185"/>
                      <a:gd name="T138" fmla="+- 0 802 716"/>
                      <a:gd name="T139" fmla="*/ 802 h 1236"/>
                      <a:gd name="T140" fmla="+- 0 8009 7884"/>
                      <a:gd name="T141" fmla="*/ T140 w 185"/>
                      <a:gd name="T142" fmla="+- 0 836 716"/>
                      <a:gd name="T143" fmla="*/ 836 h 1236"/>
                      <a:gd name="T144" fmla="+- 0 8016 7884"/>
                      <a:gd name="T145" fmla="*/ T144 w 185"/>
                      <a:gd name="T146" fmla="+- 0 874 716"/>
                      <a:gd name="T147" fmla="*/ 874 h 1236"/>
                      <a:gd name="T148" fmla="+- 0 8021 7884"/>
                      <a:gd name="T149" fmla="*/ T148 w 185"/>
                      <a:gd name="T150" fmla="+- 0 920 716"/>
                      <a:gd name="T151" fmla="*/ 920 h 1236"/>
                      <a:gd name="T152" fmla="+- 0 8028 7884"/>
                      <a:gd name="T153" fmla="*/ T152 w 185"/>
                      <a:gd name="T154" fmla="+- 0 970 716"/>
                      <a:gd name="T155" fmla="*/ 970 h 1236"/>
                      <a:gd name="T156" fmla="+- 0 8042 7884"/>
                      <a:gd name="T157" fmla="*/ T156 w 185"/>
                      <a:gd name="T158" fmla="+- 0 1150 716"/>
                      <a:gd name="T159" fmla="*/ 1150 h 1236"/>
                      <a:gd name="T160" fmla="+- 0 8047 7884"/>
                      <a:gd name="T161" fmla="*/ T160 w 185"/>
                      <a:gd name="T162" fmla="+- 0 1251 716"/>
                      <a:gd name="T163" fmla="*/ 1251 h 1236"/>
                      <a:gd name="T164" fmla="+- 0 8049 7884"/>
                      <a:gd name="T165" fmla="*/ T164 w 185"/>
                      <a:gd name="T166" fmla="+- 0 1952 716"/>
                      <a:gd name="T167" fmla="*/ 1952 h 1236"/>
                      <a:gd name="T168" fmla="+- 0 8069 7884"/>
                      <a:gd name="T169" fmla="*/ T168 w 185"/>
                      <a:gd name="T170" fmla="+- 0 1626 716"/>
                      <a:gd name="T171" fmla="*/ 1626 h 123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</a:cxnLst>
                    <a:rect l="0" t="0" r="r" b="b"/>
                    <a:pathLst>
                      <a:path w="185" h="1236">
                        <a:moveTo>
                          <a:pt x="185" y="910"/>
                        </a:moveTo>
                        <a:lnTo>
                          <a:pt x="185" y="607"/>
                        </a:lnTo>
                        <a:lnTo>
                          <a:pt x="180" y="466"/>
                        </a:lnTo>
                        <a:lnTo>
                          <a:pt x="170" y="338"/>
                        </a:lnTo>
                        <a:lnTo>
                          <a:pt x="158" y="202"/>
                        </a:lnTo>
                        <a:lnTo>
                          <a:pt x="153" y="178"/>
                        </a:lnTo>
                        <a:lnTo>
                          <a:pt x="151" y="156"/>
                        </a:lnTo>
                        <a:lnTo>
                          <a:pt x="146" y="134"/>
                        </a:lnTo>
                        <a:lnTo>
                          <a:pt x="144" y="115"/>
                        </a:lnTo>
                        <a:lnTo>
                          <a:pt x="139" y="98"/>
                        </a:lnTo>
                        <a:lnTo>
                          <a:pt x="137" y="79"/>
                        </a:lnTo>
                        <a:lnTo>
                          <a:pt x="127" y="50"/>
                        </a:lnTo>
                        <a:lnTo>
                          <a:pt x="125" y="38"/>
                        </a:lnTo>
                        <a:lnTo>
                          <a:pt x="115" y="19"/>
                        </a:lnTo>
                        <a:lnTo>
                          <a:pt x="110" y="12"/>
                        </a:lnTo>
                        <a:lnTo>
                          <a:pt x="108" y="12"/>
                        </a:lnTo>
                        <a:lnTo>
                          <a:pt x="105" y="7"/>
                        </a:lnTo>
                        <a:lnTo>
                          <a:pt x="103" y="5"/>
                        </a:lnTo>
                        <a:lnTo>
                          <a:pt x="98" y="2"/>
                        </a:lnTo>
                        <a:lnTo>
                          <a:pt x="98" y="0"/>
                        </a:lnTo>
                        <a:lnTo>
                          <a:pt x="79" y="0"/>
                        </a:lnTo>
                        <a:lnTo>
                          <a:pt x="79" y="2"/>
                        </a:lnTo>
                        <a:lnTo>
                          <a:pt x="74" y="5"/>
                        </a:lnTo>
                        <a:lnTo>
                          <a:pt x="72" y="5"/>
                        </a:lnTo>
                        <a:lnTo>
                          <a:pt x="72" y="7"/>
                        </a:lnTo>
                        <a:lnTo>
                          <a:pt x="67" y="12"/>
                        </a:lnTo>
                        <a:lnTo>
                          <a:pt x="62" y="19"/>
                        </a:lnTo>
                        <a:lnTo>
                          <a:pt x="53" y="38"/>
                        </a:lnTo>
                        <a:lnTo>
                          <a:pt x="48" y="53"/>
                        </a:lnTo>
                        <a:lnTo>
                          <a:pt x="43" y="65"/>
                        </a:lnTo>
                        <a:lnTo>
                          <a:pt x="41" y="82"/>
                        </a:lnTo>
                        <a:lnTo>
                          <a:pt x="36" y="98"/>
                        </a:lnTo>
                        <a:lnTo>
                          <a:pt x="33" y="115"/>
                        </a:lnTo>
                        <a:lnTo>
                          <a:pt x="29" y="134"/>
                        </a:lnTo>
                        <a:lnTo>
                          <a:pt x="26" y="156"/>
                        </a:lnTo>
                        <a:lnTo>
                          <a:pt x="21" y="178"/>
                        </a:lnTo>
                        <a:lnTo>
                          <a:pt x="14" y="254"/>
                        </a:lnTo>
                        <a:lnTo>
                          <a:pt x="9" y="281"/>
                        </a:lnTo>
                        <a:lnTo>
                          <a:pt x="0" y="401"/>
                        </a:lnTo>
                        <a:lnTo>
                          <a:pt x="0" y="1116"/>
                        </a:lnTo>
                        <a:lnTo>
                          <a:pt x="9" y="1236"/>
                        </a:lnTo>
                        <a:lnTo>
                          <a:pt x="9" y="758"/>
                        </a:lnTo>
                        <a:lnTo>
                          <a:pt x="12" y="682"/>
                        </a:lnTo>
                        <a:lnTo>
                          <a:pt x="12" y="607"/>
                        </a:lnTo>
                        <a:lnTo>
                          <a:pt x="17" y="468"/>
                        </a:lnTo>
                        <a:lnTo>
                          <a:pt x="24" y="370"/>
                        </a:lnTo>
                        <a:lnTo>
                          <a:pt x="29" y="310"/>
                        </a:lnTo>
                        <a:lnTo>
                          <a:pt x="38" y="204"/>
                        </a:lnTo>
                        <a:lnTo>
                          <a:pt x="43" y="182"/>
                        </a:lnTo>
                        <a:lnTo>
                          <a:pt x="45" y="158"/>
                        </a:lnTo>
                        <a:lnTo>
                          <a:pt x="48" y="139"/>
                        </a:lnTo>
                        <a:lnTo>
                          <a:pt x="53" y="120"/>
                        </a:lnTo>
                        <a:lnTo>
                          <a:pt x="55" y="101"/>
                        </a:lnTo>
                        <a:lnTo>
                          <a:pt x="60" y="84"/>
                        </a:lnTo>
                        <a:lnTo>
                          <a:pt x="65" y="70"/>
                        </a:lnTo>
                        <a:lnTo>
                          <a:pt x="67" y="58"/>
                        </a:lnTo>
                        <a:lnTo>
                          <a:pt x="72" y="46"/>
                        </a:lnTo>
                        <a:lnTo>
                          <a:pt x="77" y="36"/>
                        </a:lnTo>
                        <a:lnTo>
                          <a:pt x="79" y="29"/>
                        </a:lnTo>
                        <a:lnTo>
                          <a:pt x="81" y="26"/>
                        </a:lnTo>
                        <a:lnTo>
                          <a:pt x="81" y="24"/>
                        </a:lnTo>
                        <a:lnTo>
                          <a:pt x="86" y="19"/>
                        </a:lnTo>
                        <a:lnTo>
                          <a:pt x="91" y="19"/>
                        </a:lnTo>
                        <a:lnTo>
                          <a:pt x="93" y="24"/>
                        </a:lnTo>
                        <a:lnTo>
                          <a:pt x="98" y="29"/>
                        </a:lnTo>
                        <a:lnTo>
                          <a:pt x="101" y="38"/>
                        </a:lnTo>
                        <a:lnTo>
                          <a:pt x="105" y="46"/>
                        </a:lnTo>
                        <a:lnTo>
                          <a:pt x="110" y="58"/>
                        </a:lnTo>
                        <a:lnTo>
                          <a:pt x="113" y="70"/>
                        </a:lnTo>
                        <a:lnTo>
                          <a:pt x="117" y="86"/>
                        </a:lnTo>
                        <a:lnTo>
                          <a:pt x="120" y="101"/>
                        </a:lnTo>
                        <a:lnTo>
                          <a:pt x="125" y="120"/>
                        </a:lnTo>
                        <a:lnTo>
                          <a:pt x="127" y="139"/>
                        </a:lnTo>
                        <a:lnTo>
                          <a:pt x="132" y="158"/>
                        </a:lnTo>
                        <a:lnTo>
                          <a:pt x="134" y="182"/>
                        </a:lnTo>
                        <a:lnTo>
                          <a:pt x="137" y="204"/>
                        </a:lnTo>
                        <a:lnTo>
                          <a:pt x="141" y="230"/>
                        </a:lnTo>
                        <a:lnTo>
                          <a:pt x="144" y="254"/>
                        </a:lnTo>
                        <a:lnTo>
                          <a:pt x="156" y="401"/>
                        </a:lnTo>
                        <a:lnTo>
                          <a:pt x="158" y="434"/>
                        </a:lnTo>
                        <a:lnTo>
                          <a:pt x="158" y="468"/>
                        </a:lnTo>
                        <a:lnTo>
                          <a:pt x="163" y="535"/>
                        </a:lnTo>
                        <a:lnTo>
                          <a:pt x="165" y="607"/>
                        </a:lnTo>
                        <a:lnTo>
                          <a:pt x="165" y="1236"/>
                        </a:lnTo>
                        <a:lnTo>
                          <a:pt x="180" y="1051"/>
                        </a:lnTo>
                        <a:lnTo>
                          <a:pt x="185" y="91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7893" y="1474"/>
                  <a:ext cx="74" cy="758"/>
                  <a:chOff x="7893" y="1474"/>
                  <a:chExt cx="74" cy="758"/>
                </a:xfrm>
              </p:grpSpPr>
              <p:sp>
                <p:nvSpPr>
                  <p:cNvPr id="1084" name="Freeform 36"/>
                  <p:cNvSpPr>
                    <a:spLocks/>
                  </p:cNvSpPr>
                  <p:nvPr/>
                </p:nvSpPr>
                <p:spPr bwMode="auto">
                  <a:xfrm>
                    <a:off x="7893" y="1474"/>
                    <a:ext cx="74" cy="758"/>
                  </a:xfrm>
                  <a:custGeom>
                    <a:avLst/>
                    <a:gdLst>
                      <a:gd name="T0" fmla="+- 0 7968 7893"/>
                      <a:gd name="T1" fmla="*/ T0 w 74"/>
                      <a:gd name="T2" fmla="+- 0 2209 1474"/>
                      <a:gd name="T3" fmla="*/ 2209 h 758"/>
                      <a:gd name="T4" fmla="+- 0 7958 7893"/>
                      <a:gd name="T5" fmla="*/ T4 w 74"/>
                      <a:gd name="T6" fmla="+- 0 2194 1474"/>
                      <a:gd name="T7" fmla="*/ 2194 h 758"/>
                      <a:gd name="T8" fmla="+- 0 7956 7893"/>
                      <a:gd name="T9" fmla="*/ T8 w 74"/>
                      <a:gd name="T10" fmla="+- 0 2185 1474"/>
                      <a:gd name="T11" fmla="*/ 2185 h 758"/>
                      <a:gd name="T12" fmla="+- 0 7951 7893"/>
                      <a:gd name="T13" fmla="*/ T12 w 74"/>
                      <a:gd name="T14" fmla="+- 0 2175 1474"/>
                      <a:gd name="T15" fmla="*/ 2175 h 758"/>
                      <a:gd name="T16" fmla="+- 0 7949 7893"/>
                      <a:gd name="T17" fmla="*/ T16 w 74"/>
                      <a:gd name="T18" fmla="+- 0 2161 1474"/>
                      <a:gd name="T19" fmla="*/ 2161 h 758"/>
                      <a:gd name="T20" fmla="+- 0 7944 7893"/>
                      <a:gd name="T21" fmla="*/ T20 w 74"/>
                      <a:gd name="T22" fmla="+- 0 2146 1474"/>
                      <a:gd name="T23" fmla="*/ 2146 h 758"/>
                      <a:gd name="T24" fmla="+- 0 7939 7893"/>
                      <a:gd name="T25" fmla="*/ T24 w 74"/>
                      <a:gd name="T26" fmla="+- 0 2130 1474"/>
                      <a:gd name="T27" fmla="*/ 2130 h 758"/>
                      <a:gd name="T28" fmla="+- 0 7937 7893"/>
                      <a:gd name="T29" fmla="*/ T28 w 74"/>
                      <a:gd name="T30" fmla="+- 0 2113 1474"/>
                      <a:gd name="T31" fmla="*/ 2113 h 758"/>
                      <a:gd name="T32" fmla="+- 0 7932 7893"/>
                      <a:gd name="T33" fmla="*/ T32 w 74"/>
                      <a:gd name="T34" fmla="+- 0 2094 1474"/>
                      <a:gd name="T35" fmla="*/ 2094 h 758"/>
                      <a:gd name="T36" fmla="+- 0 7927 7893"/>
                      <a:gd name="T37" fmla="*/ T36 w 74"/>
                      <a:gd name="T38" fmla="+- 0 2050 1474"/>
                      <a:gd name="T39" fmla="*/ 2050 h 758"/>
                      <a:gd name="T40" fmla="+- 0 7915 7893"/>
                      <a:gd name="T41" fmla="*/ T40 w 74"/>
                      <a:gd name="T42" fmla="+- 0 1950 1474"/>
                      <a:gd name="T43" fmla="*/ 1950 h 758"/>
                      <a:gd name="T44" fmla="+- 0 7901 7893"/>
                      <a:gd name="T45" fmla="*/ T44 w 74"/>
                      <a:gd name="T46" fmla="+- 0 1765 1474"/>
                      <a:gd name="T47" fmla="*/ 1765 h 758"/>
                      <a:gd name="T48" fmla="+- 0 7896 7893"/>
                      <a:gd name="T49" fmla="*/ T48 w 74"/>
                      <a:gd name="T50" fmla="+- 0 1626 1474"/>
                      <a:gd name="T51" fmla="*/ 1626 h 758"/>
                      <a:gd name="T52" fmla="+- 0 7896 7893"/>
                      <a:gd name="T53" fmla="*/ T52 w 74"/>
                      <a:gd name="T54" fmla="+- 0 1551 1474"/>
                      <a:gd name="T55" fmla="*/ 1551 h 758"/>
                      <a:gd name="T56" fmla="+- 0 7893 7893"/>
                      <a:gd name="T57" fmla="*/ T56 w 74"/>
                      <a:gd name="T58" fmla="+- 0 1474 1474"/>
                      <a:gd name="T59" fmla="*/ 1474 h 758"/>
                      <a:gd name="T60" fmla="+- 0 7893 7893"/>
                      <a:gd name="T61" fmla="*/ T60 w 74"/>
                      <a:gd name="T62" fmla="+- 0 1952 1474"/>
                      <a:gd name="T63" fmla="*/ 1952 h 758"/>
                      <a:gd name="T64" fmla="+- 0 7898 7893"/>
                      <a:gd name="T65" fmla="*/ T64 w 74"/>
                      <a:gd name="T66" fmla="+- 0 1978 1474"/>
                      <a:gd name="T67" fmla="*/ 1978 h 758"/>
                      <a:gd name="T68" fmla="+- 0 7905 7893"/>
                      <a:gd name="T69" fmla="*/ T68 w 74"/>
                      <a:gd name="T70" fmla="+- 0 2053 1474"/>
                      <a:gd name="T71" fmla="*/ 2053 h 758"/>
                      <a:gd name="T72" fmla="+- 0 7910 7893"/>
                      <a:gd name="T73" fmla="*/ T72 w 74"/>
                      <a:gd name="T74" fmla="+- 0 2077 1474"/>
                      <a:gd name="T75" fmla="*/ 2077 h 758"/>
                      <a:gd name="T76" fmla="+- 0 7913 7893"/>
                      <a:gd name="T77" fmla="*/ T76 w 74"/>
                      <a:gd name="T78" fmla="+- 0 2096 1474"/>
                      <a:gd name="T79" fmla="*/ 2096 h 758"/>
                      <a:gd name="T80" fmla="+- 0 7917 7893"/>
                      <a:gd name="T81" fmla="*/ T80 w 74"/>
                      <a:gd name="T82" fmla="+- 0 2118 1474"/>
                      <a:gd name="T83" fmla="*/ 2118 h 758"/>
                      <a:gd name="T84" fmla="+- 0 7920 7893"/>
                      <a:gd name="T85" fmla="*/ T84 w 74"/>
                      <a:gd name="T86" fmla="+- 0 2134 1474"/>
                      <a:gd name="T87" fmla="*/ 2134 h 758"/>
                      <a:gd name="T88" fmla="+- 0 7929 7893"/>
                      <a:gd name="T89" fmla="*/ T88 w 74"/>
                      <a:gd name="T90" fmla="+- 0 2168 1474"/>
                      <a:gd name="T91" fmla="*/ 2168 h 758"/>
                      <a:gd name="T92" fmla="+- 0 7932 7893"/>
                      <a:gd name="T93" fmla="*/ T92 w 74"/>
                      <a:gd name="T94" fmla="+- 0 2180 1474"/>
                      <a:gd name="T95" fmla="*/ 2180 h 758"/>
                      <a:gd name="T96" fmla="+- 0 7963 7893"/>
                      <a:gd name="T97" fmla="*/ T96 w 74"/>
                      <a:gd name="T98" fmla="+- 0 2230 1474"/>
                      <a:gd name="T99" fmla="*/ 2230 h 758"/>
                      <a:gd name="T100" fmla="+- 0 7965 7893"/>
                      <a:gd name="T101" fmla="*/ T100 w 74"/>
                      <a:gd name="T102" fmla="+- 0 2233 1474"/>
                      <a:gd name="T103" fmla="*/ 2233 h 758"/>
                      <a:gd name="T104" fmla="+- 0 7965 7893"/>
                      <a:gd name="T105" fmla="*/ T104 w 74"/>
                      <a:gd name="T106" fmla="+- 0 2206 1474"/>
                      <a:gd name="T107" fmla="*/ 2206 h 758"/>
                      <a:gd name="T108" fmla="+- 0 7968 7893"/>
                      <a:gd name="T109" fmla="*/ T108 w 74"/>
                      <a:gd name="T110" fmla="+- 0 2209 1474"/>
                      <a:gd name="T111" fmla="*/ 2209 h 75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</a:cxnLst>
                    <a:rect l="0" t="0" r="r" b="b"/>
                    <a:pathLst>
                      <a:path w="74" h="758">
                        <a:moveTo>
                          <a:pt x="75" y="735"/>
                        </a:moveTo>
                        <a:lnTo>
                          <a:pt x="65" y="720"/>
                        </a:lnTo>
                        <a:lnTo>
                          <a:pt x="63" y="711"/>
                        </a:lnTo>
                        <a:lnTo>
                          <a:pt x="58" y="701"/>
                        </a:lnTo>
                        <a:lnTo>
                          <a:pt x="56" y="687"/>
                        </a:lnTo>
                        <a:lnTo>
                          <a:pt x="51" y="672"/>
                        </a:lnTo>
                        <a:lnTo>
                          <a:pt x="46" y="656"/>
                        </a:lnTo>
                        <a:lnTo>
                          <a:pt x="44" y="639"/>
                        </a:lnTo>
                        <a:lnTo>
                          <a:pt x="39" y="620"/>
                        </a:lnTo>
                        <a:lnTo>
                          <a:pt x="34" y="576"/>
                        </a:lnTo>
                        <a:lnTo>
                          <a:pt x="22" y="476"/>
                        </a:lnTo>
                        <a:lnTo>
                          <a:pt x="8" y="291"/>
                        </a:lnTo>
                        <a:lnTo>
                          <a:pt x="3" y="152"/>
                        </a:lnTo>
                        <a:lnTo>
                          <a:pt x="3" y="77"/>
                        </a:lnTo>
                        <a:lnTo>
                          <a:pt x="0" y="0"/>
                        </a:lnTo>
                        <a:lnTo>
                          <a:pt x="0" y="478"/>
                        </a:lnTo>
                        <a:lnTo>
                          <a:pt x="5" y="504"/>
                        </a:lnTo>
                        <a:lnTo>
                          <a:pt x="12" y="579"/>
                        </a:lnTo>
                        <a:lnTo>
                          <a:pt x="17" y="603"/>
                        </a:lnTo>
                        <a:lnTo>
                          <a:pt x="20" y="622"/>
                        </a:lnTo>
                        <a:lnTo>
                          <a:pt x="24" y="644"/>
                        </a:lnTo>
                        <a:lnTo>
                          <a:pt x="27" y="660"/>
                        </a:lnTo>
                        <a:lnTo>
                          <a:pt x="36" y="694"/>
                        </a:lnTo>
                        <a:lnTo>
                          <a:pt x="39" y="706"/>
                        </a:lnTo>
                        <a:lnTo>
                          <a:pt x="70" y="756"/>
                        </a:lnTo>
                        <a:lnTo>
                          <a:pt x="72" y="759"/>
                        </a:lnTo>
                        <a:lnTo>
                          <a:pt x="72" y="732"/>
                        </a:lnTo>
                        <a:lnTo>
                          <a:pt x="75" y="735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37"/>
                <p:cNvGrpSpPr>
                  <a:grpSpLocks/>
                </p:cNvGrpSpPr>
                <p:nvPr/>
              </p:nvGrpSpPr>
              <p:grpSpPr bwMode="auto">
                <a:xfrm>
                  <a:off x="7965" y="740"/>
                  <a:ext cx="2" cy="2"/>
                  <a:chOff x="7965" y="740"/>
                  <a:chExt cx="2" cy="2"/>
                </a:xfrm>
              </p:grpSpPr>
              <p:sp>
                <p:nvSpPr>
                  <p:cNvPr id="1083" name="Freeform 38"/>
                  <p:cNvSpPr>
                    <a:spLocks/>
                  </p:cNvSpPr>
                  <p:nvPr/>
                </p:nvSpPr>
                <p:spPr bwMode="auto">
                  <a:xfrm>
                    <a:off x="7965" y="740"/>
                    <a:ext cx="2" cy="2"/>
                  </a:xfrm>
                  <a:custGeom>
                    <a:avLst/>
                    <a:gdLst>
                      <a:gd name="T0" fmla="+- 0 7968 7965"/>
                      <a:gd name="T1" fmla="*/ T0 w 2"/>
                      <a:gd name="T2" fmla="+- 0 740 740"/>
                      <a:gd name="T3" fmla="*/ 740 h 2"/>
                      <a:gd name="T4" fmla="+- 0 7965 7965"/>
                      <a:gd name="T5" fmla="*/ T4 w 2"/>
                      <a:gd name="T6" fmla="+- 0 740 740"/>
                      <a:gd name="T7" fmla="*/ 740 h 2"/>
                      <a:gd name="T8" fmla="+- 0 7965 7965"/>
                      <a:gd name="T9" fmla="*/ T8 w 2"/>
                      <a:gd name="T10" fmla="+- 0 742 740"/>
                      <a:gd name="T11" fmla="*/ 742 h 2"/>
                      <a:gd name="T12" fmla="+- 0 7968 7965"/>
                      <a:gd name="T13" fmla="*/ T12 w 2"/>
                      <a:gd name="T14" fmla="+- 0 740 740"/>
                      <a:gd name="T15" fmla="*/ 740 h 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2" h="2">
                        <a:moveTo>
                          <a:pt x="3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39"/>
                <p:cNvGrpSpPr>
                  <a:grpSpLocks/>
                </p:cNvGrpSpPr>
                <p:nvPr/>
              </p:nvGrpSpPr>
              <p:grpSpPr bwMode="auto">
                <a:xfrm>
                  <a:off x="7965" y="2206"/>
                  <a:ext cx="5" cy="26"/>
                  <a:chOff x="7965" y="2206"/>
                  <a:chExt cx="5" cy="26"/>
                </a:xfrm>
              </p:grpSpPr>
              <p:sp>
                <p:nvSpPr>
                  <p:cNvPr id="1082" name="Freeform 40"/>
                  <p:cNvSpPr>
                    <a:spLocks/>
                  </p:cNvSpPr>
                  <p:nvPr/>
                </p:nvSpPr>
                <p:spPr bwMode="auto">
                  <a:xfrm>
                    <a:off x="7965" y="2206"/>
                    <a:ext cx="5" cy="26"/>
                  </a:xfrm>
                  <a:custGeom>
                    <a:avLst/>
                    <a:gdLst>
                      <a:gd name="T0" fmla="+- 0 7970 7965"/>
                      <a:gd name="T1" fmla="*/ T0 w 5"/>
                      <a:gd name="T2" fmla="+- 0 2211 2206"/>
                      <a:gd name="T3" fmla="*/ 2211 h 26"/>
                      <a:gd name="T4" fmla="+- 0 7965 7965"/>
                      <a:gd name="T5" fmla="*/ T4 w 5"/>
                      <a:gd name="T6" fmla="+- 0 2206 2206"/>
                      <a:gd name="T7" fmla="*/ 2206 h 26"/>
                      <a:gd name="T8" fmla="+- 0 7965 7965"/>
                      <a:gd name="T9" fmla="*/ T8 w 5"/>
                      <a:gd name="T10" fmla="+- 0 2233 2206"/>
                      <a:gd name="T11" fmla="*/ 2233 h 26"/>
                      <a:gd name="T12" fmla="+- 0 7968 7965"/>
                      <a:gd name="T13" fmla="*/ T12 w 5"/>
                      <a:gd name="T14" fmla="+- 0 2233 2206"/>
                      <a:gd name="T15" fmla="*/ 2233 h 26"/>
                      <a:gd name="T16" fmla="+- 0 7968 7965"/>
                      <a:gd name="T17" fmla="*/ T16 w 5"/>
                      <a:gd name="T18" fmla="+- 0 2211 2206"/>
                      <a:gd name="T19" fmla="*/ 2211 h 26"/>
                      <a:gd name="T20" fmla="+- 0 7970 7965"/>
                      <a:gd name="T21" fmla="*/ T20 w 5"/>
                      <a:gd name="T22" fmla="+- 0 2211 2206"/>
                      <a:gd name="T23" fmla="*/ 2211 h 2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</a:cxnLst>
                    <a:rect l="0" t="0" r="r" b="b"/>
                    <a:pathLst>
                      <a:path w="5" h="26">
                        <a:moveTo>
                          <a:pt x="5" y="5"/>
                        </a:moveTo>
                        <a:lnTo>
                          <a:pt x="0" y="0"/>
                        </a:lnTo>
                        <a:lnTo>
                          <a:pt x="0" y="27"/>
                        </a:lnTo>
                        <a:lnTo>
                          <a:pt x="3" y="27"/>
                        </a:lnTo>
                        <a:lnTo>
                          <a:pt x="3" y="5"/>
                        </a:lnTo>
                        <a:lnTo>
                          <a:pt x="5" y="5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1"/>
                <p:cNvGrpSpPr>
                  <a:grpSpLocks/>
                </p:cNvGrpSpPr>
                <p:nvPr/>
              </p:nvGrpSpPr>
              <p:grpSpPr bwMode="auto">
                <a:xfrm>
                  <a:off x="7968" y="735"/>
                  <a:ext cx="4" cy="2"/>
                  <a:chOff x="7968" y="735"/>
                  <a:chExt cx="4" cy="2"/>
                </a:xfrm>
              </p:grpSpPr>
              <p:sp>
                <p:nvSpPr>
                  <p:cNvPr id="1081" name="Freeform 42"/>
                  <p:cNvSpPr>
                    <a:spLocks/>
                  </p:cNvSpPr>
                  <p:nvPr/>
                </p:nvSpPr>
                <p:spPr bwMode="auto">
                  <a:xfrm>
                    <a:off x="7968" y="735"/>
                    <a:ext cx="4" cy="2"/>
                  </a:xfrm>
                  <a:custGeom>
                    <a:avLst/>
                    <a:gdLst>
                      <a:gd name="T0" fmla="+- 0 7971 7968"/>
                      <a:gd name="T1" fmla="*/ T0 w 4"/>
                      <a:gd name="T2" fmla="+- 0 736 735"/>
                      <a:gd name="T3" fmla="*/ 736 h 2"/>
                      <a:gd name="T4" fmla="+- 0 7970 7968"/>
                      <a:gd name="T5" fmla="*/ T4 w 4"/>
                      <a:gd name="T6" fmla="+- 0 735 735"/>
                      <a:gd name="T7" fmla="*/ 735 h 2"/>
                      <a:gd name="T8" fmla="+- 0 7968 7968"/>
                      <a:gd name="T9" fmla="*/ T8 w 4"/>
                      <a:gd name="T10" fmla="+- 0 738 735"/>
                      <a:gd name="T11" fmla="*/ 738 h 2"/>
                      <a:gd name="T12" fmla="+- 0 7971 7968"/>
                      <a:gd name="T13" fmla="*/ T12 w 4"/>
                      <a:gd name="T14" fmla="+- 0 736 735"/>
                      <a:gd name="T15" fmla="*/ 736 h 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4" h="2">
                        <a:moveTo>
                          <a:pt x="3" y="1"/>
                        </a:move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3" y="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43"/>
                <p:cNvGrpSpPr>
                  <a:grpSpLocks/>
                </p:cNvGrpSpPr>
                <p:nvPr/>
              </p:nvGrpSpPr>
              <p:grpSpPr bwMode="auto">
                <a:xfrm>
                  <a:off x="7968" y="2211"/>
                  <a:ext cx="4" cy="22"/>
                  <a:chOff x="7968" y="2211"/>
                  <a:chExt cx="4" cy="22"/>
                </a:xfrm>
              </p:grpSpPr>
              <p:sp>
                <p:nvSpPr>
                  <p:cNvPr id="1080" name="Freeform 44"/>
                  <p:cNvSpPr>
                    <a:spLocks/>
                  </p:cNvSpPr>
                  <p:nvPr/>
                </p:nvSpPr>
                <p:spPr bwMode="auto">
                  <a:xfrm>
                    <a:off x="7968" y="2211"/>
                    <a:ext cx="4" cy="22"/>
                  </a:xfrm>
                  <a:custGeom>
                    <a:avLst/>
                    <a:gdLst>
                      <a:gd name="T0" fmla="+- 0 7971 7968"/>
                      <a:gd name="T1" fmla="*/ T0 w 4"/>
                      <a:gd name="T2" fmla="+- 0 2213 2211"/>
                      <a:gd name="T3" fmla="*/ 2213 h 22"/>
                      <a:gd name="T4" fmla="+- 0 7968 7968"/>
                      <a:gd name="T5" fmla="*/ T4 w 4"/>
                      <a:gd name="T6" fmla="+- 0 2211 2211"/>
                      <a:gd name="T7" fmla="*/ 2211 h 22"/>
                      <a:gd name="T8" fmla="+- 0 7968 7968"/>
                      <a:gd name="T9" fmla="*/ T8 w 4"/>
                      <a:gd name="T10" fmla="+- 0 2233 2211"/>
                      <a:gd name="T11" fmla="*/ 2233 h 22"/>
                      <a:gd name="T12" fmla="+- 0 7970 7968"/>
                      <a:gd name="T13" fmla="*/ T12 w 4"/>
                      <a:gd name="T14" fmla="+- 0 2233 2211"/>
                      <a:gd name="T15" fmla="*/ 2233 h 22"/>
                      <a:gd name="T16" fmla="+- 0 7970 7968"/>
                      <a:gd name="T17" fmla="*/ T16 w 4"/>
                      <a:gd name="T18" fmla="+- 0 2214 2211"/>
                      <a:gd name="T19" fmla="*/ 2214 h 22"/>
                      <a:gd name="T20" fmla="+- 0 7971 7968"/>
                      <a:gd name="T21" fmla="*/ T20 w 4"/>
                      <a:gd name="T22" fmla="+- 0 2213 2211"/>
                      <a:gd name="T23" fmla="*/ 2213 h 2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</a:cxnLst>
                    <a:rect l="0" t="0" r="r" b="b"/>
                    <a:pathLst>
                      <a:path w="4" h="22">
                        <a:moveTo>
                          <a:pt x="3" y="2"/>
                        </a:moveTo>
                        <a:lnTo>
                          <a:pt x="0" y="0"/>
                        </a:lnTo>
                        <a:lnTo>
                          <a:pt x="0" y="22"/>
                        </a:lnTo>
                        <a:lnTo>
                          <a:pt x="2" y="22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45"/>
                <p:cNvGrpSpPr>
                  <a:grpSpLocks/>
                </p:cNvGrpSpPr>
                <p:nvPr/>
              </p:nvGrpSpPr>
              <p:grpSpPr bwMode="auto">
                <a:xfrm>
                  <a:off x="7970" y="735"/>
                  <a:ext cx="2" cy="2"/>
                  <a:chOff x="7970" y="735"/>
                  <a:chExt cx="2" cy="2"/>
                </a:xfrm>
              </p:grpSpPr>
              <p:sp>
                <p:nvSpPr>
                  <p:cNvPr id="1079" name="Freeform 46"/>
                  <p:cNvSpPr>
                    <a:spLocks/>
                  </p:cNvSpPr>
                  <p:nvPr/>
                </p:nvSpPr>
                <p:spPr bwMode="auto">
                  <a:xfrm>
                    <a:off x="7970" y="735"/>
                    <a:ext cx="2" cy="2"/>
                  </a:xfrm>
                  <a:custGeom>
                    <a:avLst/>
                    <a:gdLst>
                      <a:gd name="T0" fmla="+- 0 7973 7970"/>
                      <a:gd name="T1" fmla="*/ T0 w 2"/>
                      <a:gd name="T2" fmla="+- 0 735 735"/>
                      <a:gd name="T3" fmla="*/ 735 h 1"/>
                      <a:gd name="T4" fmla="+- 0 7970 7970"/>
                      <a:gd name="T5" fmla="*/ T4 w 2"/>
                      <a:gd name="T6" fmla="+- 0 735 735"/>
                      <a:gd name="T7" fmla="*/ 735 h 1"/>
                      <a:gd name="T8" fmla="+- 0 7971 7970"/>
                      <a:gd name="T9" fmla="*/ T8 w 2"/>
                      <a:gd name="T10" fmla="+- 0 736 735"/>
                      <a:gd name="T11" fmla="*/ 736 h 1"/>
                      <a:gd name="T12" fmla="+- 0 7973 7970"/>
                      <a:gd name="T13" fmla="*/ T12 w 2"/>
                      <a:gd name="T14" fmla="+- 0 735 735"/>
                      <a:gd name="T15" fmla="*/ 735 h 1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2" h="1">
                        <a:moveTo>
                          <a:pt x="3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47"/>
                <p:cNvGrpSpPr>
                  <a:grpSpLocks/>
                </p:cNvGrpSpPr>
                <p:nvPr/>
              </p:nvGrpSpPr>
              <p:grpSpPr bwMode="auto">
                <a:xfrm>
                  <a:off x="7970" y="2213"/>
                  <a:ext cx="2" cy="2"/>
                  <a:chOff x="7970" y="2213"/>
                  <a:chExt cx="2" cy="2"/>
                </a:xfrm>
              </p:grpSpPr>
              <p:sp>
                <p:nvSpPr>
                  <p:cNvPr id="1078" name="Freeform 48"/>
                  <p:cNvSpPr>
                    <a:spLocks/>
                  </p:cNvSpPr>
                  <p:nvPr/>
                </p:nvSpPr>
                <p:spPr bwMode="auto">
                  <a:xfrm>
                    <a:off x="7970" y="2213"/>
                    <a:ext cx="2" cy="2"/>
                  </a:xfrm>
                  <a:custGeom>
                    <a:avLst/>
                    <a:gdLst>
                      <a:gd name="T0" fmla="+- 0 7973 7970"/>
                      <a:gd name="T1" fmla="*/ T0 w 2"/>
                      <a:gd name="T2" fmla="+- 0 2214 2213"/>
                      <a:gd name="T3" fmla="*/ 2214 h 1"/>
                      <a:gd name="T4" fmla="+- 0 7971 7970"/>
                      <a:gd name="T5" fmla="*/ T4 w 2"/>
                      <a:gd name="T6" fmla="+- 0 2213 2213"/>
                      <a:gd name="T7" fmla="*/ 2213 h 1"/>
                      <a:gd name="T8" fmla="+- 0 7970 7970"/>
                      <a:gd name="T9" fmla="*/ T8 w 2"/>
                      <a:gd name="T10" fmla="+- 0 2214 2213"/>
                      <a:gd name="T11" fmla="*/ 2214 h 1"/>
                      <a:gd name="T12" fmla="+- 0 7973 7970"/>
                      <a:gd name="T13" fmla="*/ T12 w 2"/>
                      <a:gd name="T14" fmla="+- 0 2214 2213"/>
                      <a:gd name="T15" fmla="*/ 2214 h 1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2" h="1">
                        <a:moveTo>
                          <a:pt x="3" y="1"/>
                        </a:move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3" y="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49"/>
                <p:cNvGrpSpPr>
                  <a:grpSpLocks/>
                </p:cNvGrpSpPr>
                <p:nvPr/>
              </p:nvGrpSpPr>
              <p:grpSpPr bwMode="auto">
                <a:xfrm>
                  <a:off x="7970" y="1626"/>
                  <a:ext cx="79" cy="607"/>
                  <a:chOff x="7970" y="1626"/>
                  <a:chExt cx="79" cy="607"/>
                </a:xfrm>
              </p:grpSpPr>
              <p:sp>
                <p:nvSpPr>
                  <p:cNvPr id="1077" name="Freeform 50"/>
                  <p:cNvSpPr>
                    <a:spLocks/>
                  </p:cNvSpPr>
                  <p:nvPr/>
                </p:nvSpPr>
                <p:spPr bwMode="auto">
                  <a:xfrm>
                    <a:off x="7970" y="1626"/>
                    <a:ext cx="79" cy="607"/>
                  </a:xfrm>
                  <a:custGeom>
                    <a:avLst/>
                    <a:gdLst>
                      <a:gd name="T0" fmla="+- 0 8049 7970"/>
                      <a:gd name="T1" fmla="*/ T0 w 79"/>
                      <a:gd name="T2" fmla="+- 0 1952 1626"/>
                      <a:gd name="T3" fmla="*/ 1952 h 607"/>
                      <a:gd name="T4" fmla="+- 0 8049 7970"/>
                      <a:gd name="T5" fmla="*/ T4 w 79"/>
                      <a:gd name="T6" fmla="+- 0 1626 1626"/>
                      <a:gd name="T7" fmla="*/ 1626 h 607"/>
                      <a:gd name="T8" fmla="+- 0 8047 7970"/>
                      <a:gd name="T9" fmla="*/ T8 w 79"/>
                      <a:gd name="T10" fmla="+- 0 1698 1626"/>
                      <a:gd name="T11" fmla="*/ 1698 h 607"/>
                      <a:gd name="T12" fmla="+- 0 8042 7970"/>
                      <a:gd name="T13" fmla="*/ T12 w 79"/>
                      <a:gd name="T14" fmla="+- 0 1765 1626"/>
                      <a:gd name="T15" fmla="*/ 1765 h 607"/>
                      <a:gd name="T16" fmla="+- 0 8042 7970"/>
                      <a:gd name="T17" fmla="*/ T16 w 79"/>
                      <a:gd name="T18" fmla="+- 0 1798 1626"/>
                      <a:gd name="T19" fmla="*/ 1798 h 607"/>
                      <a:gd name="T20" fmla="+- 0 8035 7970"/>
                      <a:gd name="T21" fmla="*/ T20 w 79"/>
                      <a:gd name="T22" fmla="+- 0 1892 1626"/>
                      <a:gd name="T23" fmla="*/ 1892 h 607"/>
                      <a:gd name="T24" fmla="+- 0 8025 7970"/>
                      <a:gd name="T25" fmla="*/ T24 w 79"/>
                      <a:gd name="T26" fmla="+- 0 2002 1626"/>
                      <a:gd name="T27" fmla="*/ 2002 h 607"/>
                      <a:gd name="T28" fmla="+- 0 8021 7970"/>
                      <a:gd name="T29" fmla="*/ T28 w 79"/>
                      <a:gd name="T30" fmla="+- 0 2026 1626"/>
                      <a:gd name="T31" fmla="*/ 2026 h 607"/>
                      <a:gd name="T32" fmla="+- 0 8018 7970"/>
                      <a:gd name="T33" fmla="*/ T32 w 79"/>
                      <a:gd name="T34" fmla="+- 0 2050 1626"/>
                      <a:gd name="T35" fmla="*/ 2050 h 607"/>
                      <a:gd name="T36" fmla="+- 0 8016 7970"/>
                      <a:gd name="T37" fmla="*/ T36 w 79"/>
                      <a:gd name="T38" fmla="+- 0 2072 1626"/>
                      <a:gd name="T39" fmla="*/ 2072 h 607"/>
                      <a:gd name="T40" fmla="+- 0 8011 7970"/>
                      <a:gd name="T41" fmla="*/ T40 w 79"/>
                      <a:gd name="T42" fmla="+- 0 2094 1626"/>
                      <a:gd name="T43" fmla="*/ 2094 h 607"/>
                      <a:gd name="T44" fmla="+- 0 8009 7970"/>
                      <a:gd name="T45" fmla="*/ T44 w 79"/>
                      <a:gd name="T46" fmla="+- 0 2113 1626"/>
                      <a:gd name="T47" fmla="*/ 2113 h 607"/>
                      <a:gd name="T48" fmla="+- 0 8004 7970"/>
                      <a:gd name="T49" fmla="*/ T48 w 79"/>
                      <a:gd name="T50" fmla="+- 0 2130 1626"/>
                      <a:gd name="T51" fmla="*/ 2130 h 607"/>
                      <a:gd name="T52" fmla="+- 0 8001 7970"/>
                      <a:gd name="T53" fmla="*/ T52 w 79"/>
                      <a:gd name="T54" fmla="+- 0 2146 1626"/>
                      <a:gd name="T55" fmla="*/ 2146 h 607"/>
                      <a:gd name="T56" fmla="+- 0 7992 7970"/>
                      <a:gd name="T57" fmla="*/ T56 w 79"/>
                      <a:gd name="T58" fmla="+- 0 2175 1626"/>
                      <a:gd name="T59" fmla="*/ 2175 h 607"/>
                      <a:gd name="T60" fmla="+- 0 7989 7970"/>
                      <a:gd name="T61" fmla="*/ T60 w 79"/>
                      <a:gd name="T62" fmla="+- 0 2187 1626"/>
                      <a:gd name="T63" fmla="*/ 2187 h 607"/>
                      <a:gd name="T64" fmla="+- 0 7985 7970"/>
                      <a:gd name="T65" fmla="*/ T64 w 79"/>
                      <a:gd name="T66" fmla="+- 0 2197 1626"/>
                      <a:gd name="T67" fmla="*/ 2197 h 607"/>
                      <a:gd name="T68" fmla="+- 0 7982 7970"/>
                      <a:gd name="T69" fmla="*/ T68 w 79"/>
                      <a:gd name="T70" fmla="+- 0 2204 1626"/>
                      <a:gd name="T71" fmla="*/ 2204 h 607"/>
                      <a:gd name="T72" fmla="+- 0 7977 7970"/>
                      <a:gd name="T73" fmla="*/ T72 w 79"/>
                      <a:gd name="T74" fmla="+- 0 2209 1626"/>
                      <a:gd name="T75" fmla="*/ 2209 h 607"/>
                      <a:gd name="T76" fmla="+- 0 7975 7970"/>
                      <a:gd name="T77" fmla="*/ T76 w 79"/>
                      <a:gd name="T78" fmla="+- 0 2214 1626"/>
                      <a:gd name="T79" fmla="*/ 2214 h 607"/>
                      <a:gd name="T80" fmla="+- 0 7970 7970"/>
                      <a:gd name="T81" fmla="*/ T80 w 79"/>
                      <a:gd name="T82" fmla="+- 0 2214 1626"/>
                      <a:gd name="T83" fmla="*/ 2214 h 607"/>
                      <a:gd name="T84" fmla="+- 0 7970 7970"/>
                      <a:gd name="T85" fmla="*/ T84 w 79"/>
                      <a:gd name="T86" fmla="+- 0 2233 1626"/>
                      <a:gd name="T87" fmla="*/ 2233 h 607"/>
                      <a:gd name="T88" fmla="+- 0 7980 7970"/>
                      <a:gd name="T89" fmla="*/ T88 w 79"/>
                      <a:gd name="T90" fmla="+- 0 2233 1626"/>
                      <a:gd name="T91" fmla="*/ 2233 h 607"/>
                      <a:gd name="T92" fmla="+- 0 7982 7970"/>
                      <a:gd name="T93" fmla="*/ T92 w 79"/>
                      <a:gd name="T94" fmla="+- 0 2230 1626"/>
                      <a:gd name="T95" fmla="*/ 2230 h 607"/>
                      <a:gd name="T96" fmla="+- 0 7987 7970"/>
                      <a:gd name="T97" fmla="*/ T96 w 79"/>
                      <a:gd name="T98" fmla="+- 0 2228 1626"/>
                      <a:gd name="T99" fmla="*/ 2228 h 607"/>
                      <a:gd name="T100" fmla="+- 0 7987 7970"/>
                      <a:gd name="T101" fmla="*/ T100 w 79"/>
                      <a:gd name="T102" fmla="+- 0 2226 1626"/>
                      <a:gd name="T103" fmla="*/ 2226 h 607"/>
                      <a:gd name="T104" fmla="+- 0 7989 7970"/>
                      <a:gd name="T105" fmla="*/ T104 w 79"/>
                      <a:gd name="T106" fmla="+- 0 2226 1626"/>
                      <a:gd name="T107" fmla="*/ 2226 h 607"/>
                      <a:gd name="T108" fmla="+- 0 7992 7970"/>
                      <a:gd name="T109" fmla="*/ T108 w 79"/>
                      <a:gd name="T110" fmla="+- 0 2221 1626"/>
                      <a:gd name="T111" fmla="*/ 2221 h 607"/>
                      <a:gd name="T112" fmla="+- 0 7994 7970"/>
                      <a:gd name="T113" fmla="*/ T112 w 79"/>
                      <a:gd name="T114" fmla="+- 0 2221 1626"/>
                      <a:gd name="T115" fmla="*/ 2221 h 607"/>
                      <a:gd name="T116" fmla="+- 0 7999 7970"/>
                      <a:gd name="T117" fmla="*/ T116 w 79"/>
                      <a:gd name="T118" fmla="+- 0 2214 1626"/>
                      <a:gd name="T119" fmla="*/ 2214 h 607"/>
                      <a:gd name="T120" fmla="+- 0 8004 7970"/>
                      <a:gd name="T121" fmla="*/ T120 w 79"/>
                      <a:gd name="T122" fmla="+- 0 2204 1626"/>
                      <a:gd name="T123" fmla="*/ 2204 h 607"/>
                      <a:gd name="T124" fmla="+- 0 8009 7970"/>
                      <a:gd name="T125" fmla="*/ T124 w 79"/>
                      <a:gd name="T126" fmla="+- 0 2192 1626"/>
                      <a:gd name="T127" fmla="*/ 2192 h 607"/>
                      <a:gd name="T128" fmla="+- 0 8011 7970"/>
                      <a:gd name="T129" fmla="*/ T128 w 79"/>
                      <a:gd name="T130" fmla="+- 0 2180 1626"/>
                      <a:gd name="T131" fmla="*/ 2180 h 607"/>
                      <a:gd name="T132" fmla="+- 0 8016 7970"/>
                      <a:gd name="T133" fmla="*/ T132 w 79"/>
                      <a:gd name="T134" fmla="+- 0 2168 1626"/>
                      <a:gd name="T135" fmla="*/ 2168 h 607"/>
                      <a:gd name="T136" fmla="+- 0 8021 7970"/>
                      <a:gd name="T137" fmla="*/ T136 w 79"/>
                      <a:gd name="T138" fmla="+- 0 2151 1626"/>
                      <a:gd name="T139" fmla="*/ 2151 h 607"/>
                      <a:gd name="T140" fmla="+- 0 8023 7970"/>
                      <a:gd name="T141" fmla="*/ T140 w 79"/>
                      <a:gd name="T142" fmla="+- 0 2134 1626"/>
                      <a:gd name="T143" fmla="*/ 2134 h 607"/>
                      <a:gd name="T144" fmla="+- 0 8028 7970"/>
                      <a:gd name="T145" fmla="*/ T144 w 79"/>
                      <a:gd name="T146" fmla="+- 0 2118 1626"/>
                      <a:gd name="T147" fmla="*/ 2118 h 607"/>
                      <a:gd name="T148" fmla="+- 0 8030 7970"/>
                      <a:gd name="T149" fmla="*/ T148 w 79"/>
                      <a:gd name="T150" fmla="+- 0 2096 1626"/>
                      <a:gd name="T151" fmla="*/ 2096 h 607"/>
                      <a:gd name="T152" fmla="+- 0 8035 7970"/>
                      <a:gd name="T153" fmla="*/ T152 w 79"/>
                      <a:gd name="T154" fmla="+- 0 2077 1626"/>
                      <a:gd name="T155" fmla="*/ 2077 h 607"/>
                      <a:gd name="T156" fmla="+- 0 8037 7970"/>
                      <a:gd name="T157" fmla="*/ T156 w 79"/>
                      <a:gd name="T158" fmla="+- 0 2053 1626"/>
                      <a:gd name="T159" fmla="*/ 2053 h 607"/>
                      <a:gd name="T160" fmla="+- 0 8042 7970"/>
                      <a:gd name="T161" fmla="*/ T160 w 79"/>
                      <a:gd name="T162" fmla="+- 0 2029 1626"/>
                      <a:gd name="T163" fmla="*/ 2029 h 607"/>
                      <a:gd name="T164" fmla="+- 0 8049 7970"/>
                      <a:gd name="T165" fmla="*/ T164 w 79"/>
                      <a:gd name="T166" fmla="+- 0 1952 1626"/>
                      <a:gd name="T167" fmla="*/ 1952 h 60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</a:cxnLst>
                    <a:rect l="0" t="0" r="r" b="b"/>
                    <a:pathLst>
                      <a:path w="79" h="607">
                        <a:moveTo>
                          <a:pt x="79" y="326"/>
                        </a:moveTo>
                        <a:lnTo>
                          <a:pt x="79" y="0"/>
                        </a:lnTo>
                        <a:lnTo>
                          <a:pt x="77" y="72"/>
                        </a:lnTo>
                        <a:lnTo>
                          <a:pt x="72" y="139"/>
                        </a:lnTo>
                        <a:lnTo>
                          <a:pt x="72" y="172"/>
                        </a:lnTo>
                        <a:lnTo>
                          <a:pt x="65" y="266"/>
                        </a:lnTo>
                        <a:lnTo>
                          <a:pt x="55" y="376"/>
                        </a:lnTo>
                        <a:lnTo>
                          <a:pt x="51" y="400"/>
                        </a:lnTo>
                        <a:lnTo>
                          <a:pt x="48" y="424"/>
                        </a:lnTo>
                        <a:lnTo>
                          <a:pt x="46" y="446"/>
                        </a:lnTo>
                        <a:lnTo>
                          <a:pt x="41" y="468"/>
                        </a:lnTo>
                        <a:lnTo>
                          <a:pt x="39" y="487"/>
                        </a:lnTo>
                        <a:lnTo>
                          <a:pt x="34" y="504"/>
                        </a:lnTo>
                        <a:lnTo>
                          <a:pt x="31" y="520"/>
                        </a:lnTo>
                        <a:lnTo>
                          <a:pt x="22" y="549"/>
                        </a:lnTo>
                        <a:lnTo>
                          <a:pt x="19" y="561"/>
                        </a:lnTo>
                        <a:lnTo>
                          <a:pt x="15" y="571"/>
                        </a:lnTo>
                        <a:lnTo>
                          <a:pt x="12" y="578"/>
                        </a:lnTo>
                        <a:lnTo>
                          <a:pt x="7" y="583"/>
                        </a:lnTo>
                        <a:lnTo>
                          <a:pt x="5" y="588"/>
                        </a:lnTo>
                        <a:lnTo>
                          <a:pt x="0" y="588"/>
                        </a:lnTo>
                        <a:lnTo>
                          <a:pt x="0" y="607"/>
                        </a:lnTo>
                        <a:lnTo>
                          <a:pt x="10" y="607"/>
                        </a:lnTo>
                        <a:lnTo>
                          <a:pt x="12" y="604"/>
                        </a:lnTo>
                        <a:lnTo>
                          <a:pt x="17" y="602"/>
                        </a:lnTo>
                        <a:lnTo>
                          <a:pt x="17" y="600"/>
                        </a:lnTo>
                        <a:lnTo>
                          <a:pt x="19" y="600"/>
                        </a:lnTo>
                        <a:lnTo>
                          <a:pt x="22" y="595"/>
                        </a:lnTo>
                        <a:lnTo>
                          <a:pt x="24" y="595"/>
                        </a:lnTo>
                        <a:lnTo>
                          <a:pt x="29" y="588"/>
                        </a:lnTo>
                        <a:lnTo>
                          <a:pt x="34" y="578"/>
                        </a:lnTo>
                        <a:lnTo>
                          <a:pt x="39" y="566"/>
                        </a:lnTo>
                        <a:lnTo>
                          <a:pt x="41" y="554"/>
                        </a:lnTo>
                        <a:lnTo>
                          <a:pt x="46" y="542"/>
                        </a:lnTo>
                        <a:lnTo>
                          <a:pt x="51" y="525"/>
                        </a:lnTo>
                        <a:lnTo>
                          <a:pt x="53" y="508"/>
                        </a:lnTo>
                        <a:lnTo>
                          <a:pt x="58" y="492"/>
                        </a:lnTo>
                        <a:lnTo>
                          <a:pt x="60" y="470"/>
                        </a:lnTo>
                        <a:lnTo>
                          <a:pt x="65" y="451"/>
                        </a:lnTo>
                        <a:lnTo>
                          <a:pt x="67" y="427"/>
                        </a:lnTo>
                        <a:lnTo>
                          <a:pt x="72" y="403"/>
                        </a:lnTo>
                        <a:lnTo>
                          <a:pt x="79" y="32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51"/>
                <p:cNvGrpSpPr>
                  <a:grpSpLocks/>
                </p:cNvGrpSpPr>
                <p:nvPr/>
              </p:nvGrpSpPr>
              <p:grpSpPr bwMode="auto">
                <a:xfrm>
                  <a:off x="7971" y="735"/>
                  <a:ext cx="4" cy="2"/>
                  <a:chOff x="7971" y="735"/>
                  <a:chExt cx="4" cy="2"/>
                </a:xfrm>
              </p:grpSpPr>
              <p:sp>
                <p:nvSpPr>
                  <p:cNvPr id="1076" name="Freeform 52"/>
                  <p:cNvSpPr>
                    <a:spLocks/>
                  </p:cNvSpPr>
                  <p:nvPr/>
                </p:nvSpPr>
                <p:spPr bwMode="auto">
                  <a:xfrm>
                    <a:off x="7971" y="735"/>
                    <a:ext cx="4" cy="2"/>
                  </a:xfrm>
                  <a:custGeom>
                    <a:avLst/>
                    <a:gdLst>
                      <a:gd name="T0" fmla="+- 0 7975 7971"/>
                      <a:gd name="T1" fmla="*/ T0 w 4"/>
                      <a:gd name="T2" fmla="+- 0 738 735"/>
                      <a:gd name="T3" fmla="*/ 738 h 2"/>
                      <a:gd name="T4" fmla="+- 0 7975 7971"/>
                      <a:gd name="T5" fmla="*/ T4 w 4"/>
                      <a:gd name="T6" fmla="+- 0 735 735"/>
                      <a:gd name="T7" fmla="*/ 735 h 2"/>
                      <a:gd name="T8" fmla="+- 0 7973 7971"/>
                      <a:gd name="T9" fmla="*/ T8 w 4"/>
                      <a:gd name="T10" fmla="+- 0 735 735"/>
                      <a:gd name="T11" fmla="*/ 735 h 2"/>
                      <a:gd name="T12" fmla="+- 0 7971 7971"/>
                      <a:gd name="T13" fmla="*/ T12 w 4"/>
                      <a:gd name="T14" fmla="+- 0 736 735"/>
                      <a:gd name="T15" fmla="*/ 736 h 2"/>
                      <a:gd name="T16" fmla="+- 0 7975 7971"/>
                      <a:gd name="T17" fmla="*/ T16 w 4"/>
                      <a:gd name="T18" fmla="+- 0 738 735"/>
                      <a:gd name="T19" fmla="*/ 738 h 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" h="2">
                        <a:moveTo>
                          <a:pt x="4" y="3"/>
                        </a:move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4" y="3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53"/>
                <p:cNvGrpSpPr>
                  <a:grpSpLocks/>
                </p:cNvGrpSpPr>
                <p:nvPr/>
              </p:nvGrpSpPr>
              <p:grpSpPr bwMode="auto">
                <a:xfrm>
                  <a:off x="7971" y="2211"/>
                  <a:ext cx="4" cy="2"/>
                  <a:chOff x="7971" y="2211"/>
                  <a:chExt cx="4" cy="2"/>
                </a:xfrm>
              </p:grpSpPr>
              <p:sp>
                <p:nvSpPr>
                  <p:cNvPr id="1075" name="Freeform 54"/>
                  <p:cNvSpPr>
                    <a:spLocks/>
                  </p:cNvSpPr>
                  <p:nvPr/>
                </p:nvSpPr>
                <p:spPr bwMode="auto">
                  <a:xfrm>
                    <a:off x="7971" y="2211"/>
                    <a:ext cx="4" cy="2"/>
                  </a:xfrm>
                  <a:custGeom>
                    <a:avLst/>
                    <a:gdLst>
                      <a:gd name="T0" fmla="+- 0 7975 7971"/>
                      <a:gd name="T1" fmla="*/ T0 w 4"/>
                      <a:gd name="T2" fmla="+- 0 2214 2211"/>
                      <a:gd name="T3" fmla="*/ 2214 h 2"/>
                      <a:gd name="T4" fmla="+- 0 7975 7971"/>
                      <a:gd name="T5" fmla="*/ T4 w 4"/>
                      <a:gd name="T6" fmla="+- 0 2211 2211"/>
                      <a:gd name="T7" fmla="*/ 2211 h 2"/>
                      <a:gd name="T8" fmla="+- 0 7971 7971"/>
                      <a:gd name="T9" fmla="*/ T8 w 4"/>
                      <a:gd name="T10" fmla="+- 0 2213 2211"/>
                      <a:gd name="T11" fmla="*/ 2213 h 2"/>
                      <a:gd name="T12" fmla="+- 0 7973 7971"/>
                      <a:gd name="T13" fmla="*/ T12 w 4"/>
                      <a:gd name="T14" fmla="+- 0 2214 2211"/>
                      <a:gd name="T15" fmla="*/ 2214 h 2"/>
                      <a:gd name="T16" fmla="+- 0 7975 7971"/>
                      <a:gd name="T17" fmla="*/ T16 w 4"/>
                      <a:gd name="T18" fmla="+- 0 2214 2211"/>
                      <a:gd name="T19" fmla="*/ 2214 h 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4" h="2">
                        <a:moveTo>
                          <a:pt x="4" y="3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2" y="3"/>
                        </a:lnTo>
                        <a:lnTo>
                          <a:pt x="4" y="3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55"/>
                <p:cNvGrpSpPr>
                  <a:grpSpLocks/>
                </p:cNvGrpSpPr>
                <p:nvPr/>
              </p:nvGrpSpPr>
              <p:grpSpPr bwMode="auto">
                <a:xfrm>
                  <a:off x="8069" y="1398"/>
                  <a:ext cx="2" cy="154"/>
                  <a:chOff x="8069" y="1398"/>
                  <a:chExt cx="2" cy="154"/>
                </a:xfrm>
              </p:grpSpPr>
              <p:sp>
                <p:nvSpPr>
                  <p:cNvPr id="1074" name="Freeform 56"/>
                  <p:cNvSpPr>
                    <a:spLocks/>
                  </p:cNvSpPr>
                  <p:nvPr/>
                </p:nvSpPr>
                <p:spPr bwMode="auto">
                  <a:xfrm>
                    <a:off x="8069" y="1398"/>
                    <a:ext cx="2" cy="154"/>
                  </a:xfrm>
                  <a:custGeom>
                    <a:avLst/>
                    <a:gdLst>
                      <a:gd name="T0" fmla="+- 0 8071 8069"/>
                      <a:gd name="T1" fmla="*/ T0 w 2"/>
                      <a:gd name="T2" fmla="+- 0 1474 1398"/>
                      <a:gd name="T3" fmla="*/ 1474 h 154"/>
                      <a:gd name="T4" fmla="+- 0 8069 8069"/>
                      <a:gd name="T5" fmla="*/ T4 w 2"/>
                      <a:gd name="T6" fmla="+- 0 1398 1398"/>
                      <a:gd name="T7" fmla="*/ 1398 h 154"/>
                      <a:gd name="T8" fmla="+- 0 8069 8069"/>
                      <a:gd name="T9" fmla="*/ T8 w 2"/>
                      <a:gd name="T10" fmla="+- 0 1551 1398"/>
                      <a:gd name="T11" fmla="*/ 1551 h 154"/>
                      <a:gd name="T12" fmla="+- 0 8071 8069"/>
                      <a:gd name="T13" fmla="*/ T12 w 2"/>
                      <a:gd name="T14" fmla="+- 0 1474 1398"/>
                      <a:gd name="T15" fmla="*/ 1474 h 15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2" h="154">
                        <a:moveTo>
                          <a:pt x="2" y="76"/>
                        </a:moveTo>
                        <a:lnTo>
                          <a:pt x="0" y="0"/>
                        </a:lnTo>
                        <a:lnTo>
                          <a:pt x="0" y="153"/>
                        </a:lnTo>
                        <a:lnTo>
                          <a:pt x="2" y="7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57"/>
                <p:cNvGrpSpPr>
                  <a:grpSpLocks/>
                </p:cNvGrpSpPr>
                <p:nvPr/>
              </p:nvGrpSpPr>
              <p:grpSpPr bwMode="auto">
                <a:xfrm>
                  <a:off x="4958" y="716"/>
                  <a:ext cx="3014" cy="768"/>
                  <a:chOff x="4958" y="716"/>
                  <a:chExt cx="3014" cy="768"/>
                </a:xfrm>
              </p:grpSpPr>
              <p:sp>
                <p:nvSpPr>
                  <p:cNvPr id="1073" name="Freeform 58"/>
                  <p:cNvSpPr>
                    <a:spLocks/>
                  </p:cNvSpPr>
                  <p:nvPr/>
                </p:nvSpPr>
                <p:spPr bwMode="auto">
                  <a:xfrm>
                    <a:off x="4958" y="716"/>
                    <a:ext cx="3014" cy="768"/>
                  </a:xfrm>
                  <a:custGeom>
                    <a:avLst/>
                    <a:gdLst>
                      <a:gd name="T0" fmla="+- 0 7973 4958"/>
                      <a:gd name="T1" fmla="*/ T0 w 3014"/>
                      <a:gd name="T2" fmla="+- 0 735 716"/>
                      <a:gd name="T3" fmla="*/ 735 h 768"/>
                      <a:gd name="T4" fmla="+- 0 7968 4958"/>
                      <a:gd name="T5" fmla="*/ T4 w 3014"/>
                      <a:gd name="T6" fmla="+- 0 716 716"/>
                      <a:gd name="T7" fmla="*/ 716 h 768"/>
                      <a:gd name="T8" fmla="+- 0 4958 4958"/>
                      <a:gd name="T9" fmla="*/ T8 w 3014"/>
                      <a:gd name="T10" fmla="+- 0 1465 716"/>
                      <a:gd name="T11" fmla="*/ 1465 h 768"/>
                      <a:gd name="T12" fmla="+- 0 4963 4958"/>
                      <a:gd name="T13" fmla="*/ T12 w 3014"/>
                      <a:gd name="T14" fmla="+- 0 1484 716"/>
                      <a:gd name="T15" fmla="*/ 1484 h 768"/>
                      <a:gd name="T16" fmla="+- 0 7973 4958"/>
                      <a:gd name="T17" fmla="*/ T16 w 3014"/>
                      <a:gd name="T18" fmla="+- 0 735 716"/>
                      <a:gd name="T19" fmla="*/ 735 h 76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014" h="768">
                        <a:moveTo>
                          <a:pt x="3015" y="19"/>
                        </a:moveTo>
                        <a:lnTo>
                          <a:pt x="3010" y="0"/>
                        </a:lnTo>
                        <a:lnTo>
                          <a:pt x="0" y="749"/>
                        </a:lnTo>
                        <a:lnTo>
                          <a:pt x="5" y="768"/>
                        </a:lnTo>
                        <a:lnTo>
                          <a:pt x="3015" y="19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59"/>
                <p:cNvGrpSpPr>
                  <a:grpSpLocks/>
                </p:cNvGrpSpPr>
                <p:nvPr/>
              </p:nvGrpSpPr>
              <p:grpSpPr bwMode="auto">
                <a:xfrm>
                  <a:off x="4961" y="1474"/>
                  <a:ext cx="3022" cy="761"/>
                  <a:chOff x="4961" y="1474"/>
                  <a:chExt cx="3022" cy="761"/>
                </a:xfrm>
              </p:grpSpPr>
              <p:sp>
                <p:nvSpPr>
                  <p:cNvPr id="1072" name="Freeform 60"/>
                  <p:cNvSpPr>
                    <a:spLocks/>
                  </p:cNvSpPr>
                  <p:nvPr/>
                </p:nvSpPr>
                <p:spPr bwMode="auto">
                  <a:xfrm>
                    <a:off x="4961" y="1474"/>
                    <a:ext cx="3022" cy="761"/>
                  </a:xfrm>
                  <a:custGeom>
                    <a:avLst/>
                    <a:gdLst>
                      <a:gd name="T0" fmla="+- 0 7982 4961"/>
                      <a:gd name="T1" fmla="*/ T0 w 3022"/>
                      <a:gd name="T2" fmla="+- 0 2216 1474"/>
                      <a:gd name="T3" fmla="*/ 2216 h 761"/>
                      <a:gd name="T4" fmla="+- 0 4965 4961"/>
                      <a:gd name="T5" fmla="*/ T4 w 3022"/>
                      <a:gd name="T6" fmla="+- 0 1474 1474"/>
                      <a:gd name="T7" fmla="*/ 1474 h 761"/>
                      <a:gd name="T8" fmla="+- 0 4961 4961"/>
                      <a:gd name="T9" fmla="*/ T8 w 3022"/>
                      <a:gd name="T10" fmla="+- 0 1494 1474"/>
                      <a:gd name="T11" fmla="*/ 1494 h 761"/>
                      <a:gd name="T12" fmla="+- 0 7977 4961"/>
                      <a:gd name="T13" fmla="*/ T12 w 3022"/>
                      <a:gd name="T14" fmla="+- 0 2235 1474"/>
                      <a:gd name="T15" fmla="*/ 2235 h 761"/>
                      <a:gd name="T16" fmla="+- 0 7982 4961"/>
                      <a:gd name="T17" fmla="*/ T16 w 3022"/>
                      <a:gd name="T18" fmla="+- 0 2216 1474"/>
                      <a:gd name="T19" fmla="*/ 2216 h 761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022" h="761">
                        <a:moveTo>
                          <a:pt x="3021" y="742"/>
                        </a:moveTo>
                        <a:lnTo>
                          <a:pt x="4" y="0"/>
                        </a:lnTo>
                        <a:lnTo>
                          <a:pt x="0" y="20"/>
                        </a:lnTo>
                        <a:lnTo>
                          <a:pt x="3016" y="761"/>
                        </a:lnTo>
                        <a:lnTo>
                          <a:pt x="3021" y="74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" name="Group 105"/>
                <p:cNvGrpSpPr>
                  <a:grpSpLocks/>
                </p:cNvGrpSpPr>
                <p:nvPr/>
              </p:nvGrpSpPr>
              <p:grpSpPr bwMode="auto">
                <a:xfrm>
                  <a:off x="3674" y="130"/>
                  <a:ext cx="2647" cy="1315"/>
                  <a:chOff x="3674" y="130"/>
                  <a:chExt cx="2647" cy="1315"/>
                </a:xfrm>
              </p:grpSpPr>
              <p:sp>
                <p:nvSpPr>
                  <p:cNvPr id="38" name="Freeform 106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3723 3674"/>
                      <a:gd name="T1" fmla="*/ T0 w 2647"/>
                      <a:gd name="T2" fmla="+- 0 606 130"/>
                      <a:gd name="T3" fmla="*/ 606 h 1315"/>
                      <a:gd name="T4" fmla="+- 0 3705 3674"/>
                      <a:gd name="T5" fmla="*/ T4 w 2647"/>
                      <a:gd name="T6" fmla="+- 0 550 130"/>
                      <a:gd name="T7" fmla="*/ 550 h 1315"/>
                      <a:gd name="T8" fmla="+- 0 3674 3674"/>
                      <a:gd name="T9" fmla="*/ T8 w 2647"/>
                      <a:gd name="T10" fmla="+- 0 680 130"/>
                      <a:gd name="T11" fmla="*/ 680 h 1315"/>
                      <a:gd name="T12" fmla="+- 0 3715 3674"/>
                      <a:gd name="T13" fmla="*/ T12 w 2647"/>
                      <a:gd name="T14" fmla="+- 0 662 130"/>
                      <a:gd name="T15" fmla="*/ 662 h 1315"/>
                      <a:gd name="T16" fmla="+- 0 3715 3674"/>
                      <a:gd name="T17" fmla="*/ T16 w 2647"/>
                      <a:gd name="T18" fmla="+- 0 615 130"/>
                      <a:gd name="T19" fmla="*/ 615 h 1315"/>
                      <a:gd name="T20" fmla="+- 0 3720 3674"/>
                      <a:gd name="T21" fmla="*/ T20 w 2647"/>
                      <a:gd name="T22" fmla="+- 0 610 130"/>
                      <a:gd name="T23" fmla="*/ 610 h 1315"/>
                      <a:gd name="T24" fmla="+- 0 3723 3674"/>
                      <a:gd name="T25" fmla="*/ T24 w 2647"/>
                      <a:gd name="T26" fmla="+- 0 606 130"/>
                      <a:gd name="T27" fmla="*/ 606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</a:cxnLst>
                    <a:rect l="0" t="0" r="r" b="b"/>
                    <a:pathLst>
                      <a:path w="2647" h="1315">
                        <a:moveTo>
                          <a:pt x="49" y="476"/>
                        </a:moveTo>
                        <a:lnTo>
                          <a:pt x="31" y="420"/>
                        </a:lnTo>
                        <a:lnTo>
                          <a:pt x="0" y="550"/>
                        </a:lnTo>
                        <a:lnTo>
                          <a:pt x="41" y="532"/>
                        </a:lnTo>
                        <a:lnTo>
                          <a:pt x="41" y="485"/>
                        </a:lnTo>
                        <a:lnTo>
                          <a:pt x="46" y="480"/>
                        </a:lnTo>
                        <a:lnTo>
                          <a:pt x="49" y="47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107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3739 3674"/>
                      <a:gd name="T1" fmla="*/ T0 w 2647"/>
                      <a:gd name="T2" fmla="+- 0 619 130"/>
                      <a:gd name="T3" fmla="*/ 619 h 1315"/>
                      <a:gd name="T4" fmla="+- 0 3727 3674"/>
                      <a:gd name="T5" fmla="*/ T4 w 2647"/>
                      <a:gd name="T6" fmla="+- 0 618 130"/>
                      <a:gd name="T7" fmla="*/ 618 h 1315"/>
                      <a:gd name="T8" fmla="+- 0 3723 3674"/>
                      <a:gd name="T9" fmla="*/ T8 w 2647"/>
                      <a:gd name="T10" fmla="+- 0 606 130"/>
                      <a:gd name="T11" fmla="*/ 606 h 1315"/>
                      <a:gd name="T12" fmla="+- 0 3720 3674"/>
                      <a:gd name="T13" fmla="*/ T12 w 2647"/>
                      <a:gd name="T14" fmla="+- 0 610 130"/>
                      <a:gd name="T15" fmla="*/ 610 h 1315"/>
                      <a:gd name="T16" fmla="+- 0 3715 3674"/>
                      <a:gd name="T17" fmla="*/ T16 w 2647"/>
                      <a:gd name="T18" fmla="+- 0 615 130"/>
                      <a:gd name="T19" fmla="*/ 615 h 1315"/>
                      <a:gd name="T20" fmla="+- 0 3715 3674"/>
                      <a:gd name="T21" fmla="*/ T20 w 2647"/>
                      <a:gd name="T22" fmla="+- 0 622 130"/>
                      <a:gd name="T23" fmla="*/ 622 h 1315"/>
                      <a:gd name="T24" fmla="+- 0 3720 3674"/>
                      <a:gd name="T25" fmla="*/ T24 w 2647"/>
                      <a:gd name="T26" fmla="+- 0 627 130"/>
                      <a:gd name="T27" fmla="*/ 627 h 1315"/>
                      <a:gd name="T28" fmla="+- 0 3725 3674"/>
                      <a:gd name="T29" fmla="*/ T28 w 2647"/>
                      <a:gd name="T30" fmla="+- 0 630 130"/>
                      <a:gd name="T31" fmla="*/ 630 h 1315"/>
                      <a:gd name="T32" fmla="+- 0 3729 3674"/>
                      <a:gd name="T33" fmla="*/ T32 w 2647"/>
                      <a:gd name="T34" fmla="+- 0 630 130"/>
                      <a:gd name="T35" fmla="*/ 630 h 1315"/>
                      <a:gd name="T36" fmla="+- 0 3734 3674"/>
                      <a:gd name="T37" fmla="*/ T36 w 2647"/>
                      <a:gd name="T38" fmla="+- 0 625 130"/>
                      <a:gd name="T39" fmla="*/ 625 h 1315"/>
                      <a:gd name="T40" fmla="+- 0 3739 3674"/>
                      <a:gd name="T41" fmla="*/ T40 w 2647"/>
                      <a:gd name="T42" fmla="+- 0 619 130"/>
                      <a:gd name="T43" fmla="*/ 619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</a:cxnLst>
                    <a:rect l="0" t="0" r="r" b="b"/>
                    <a:pathLst>
                      <a:path w="2647" h="1315">
                        <a:moveTo>
                          <a:pt x="65" y="489"/>
                        </a:moveTo>
                        <a:lnTo>
                          <a:pt x="53" y="488"/>
                        </a:lnTo>
                        <a:lnTo>
                          <a:pt x="49" y="476"/>
                        </a:lnTo>
                        <a:lnTo>
                          <a:pt x="46" y="480"/>
                        </a:lnTo>
                        <a:lnTo>
                          <a:pt x="41" y="485"/>
                        </a:lnTo>
                        <a:lnTo>
                          <a:pt x="41" y="492"/>
                        </a:lnTo>
                        <a:lnTo>
                          <a:pt x="46" y="497"/>
                        </a:lnTo>
                        <a:lnTo>
                          <a:pt x="51" y="500"/>
                        </a:lnTo>
                        <a:lnTo>
                          <a:pt x="55" y="500"/>
                        </a:lnTo>
                        <a:lnTo>
                          <a:pt x="60" y="495"/>
                        </a:lnTo>
                        <a:lnTo>
                          <a:pt x="65" y="489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108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3797 3674"/>
                      <a:gd name="T1" fmla="*/ T0 w 2647"/>
                      <a:gd name="T2" fmla="+- 0 627 130"/>
                      <a:gd name="T3" fmla="*/ 627 h 1315"/>
                      <a:gd name="T4" fmla="+- 0 3739 3674"/>
                      <a:gd name="T5" fmla="*/ T4 w 2647"/>
                      <a:gd name="T6" fmla="+- 0 619 130"/>
                      <a:gd name="T7" fmla="*/ 619 h 1315"/>
                      <a:gd name="T8" fmla="+- 0 3734 3674"/>
                      <a:gd name="T9" fmla="*/ T8 w 2647"/>
                      <a:gd name="T10" fmla="+- 0 625 130"/>
                      <a:gd name="T11" fmla="*/ 625 h 1315"/>
                      <a:gd name="T12" fmla="+- 0 3729 3674"/>
                      <a:gd name="T13" fmla="*/ T12 w 2647"/>
                      <a:gd name="T14" fmla="+- 0 630 130"/>
                      <a:gd name="T15" fmla="*/ 630 h 1315"/>
                      <a:gd name="T16" fmla="+- 0 3725 3674"/>
                      <a:gd name="T17" fmla="*/ T16 w 2647"/>
                      <a:gd name="T18" fmla="+- 0 630 130"/>
                      <a:gd name="T19" fmla="*/ 630 h 1315"/>
                      <a:gd name="T20" fmla="+- 0 3720 3674"/>
                      <a:gd name="T21" fmla="*/ T20 w 2647"/>
                      <a:gd name="T22" fmla="+- 0 627 130"/>
                      <a:gd name="T23" fmla="*/ 627 h 1315"/>
                      <a:gd name="T24" fmla="+- 0 3715 3674"/>
                      <a:gd name="T25" fmla="*/ T24 w 2647"/>
                      <a:gd name="T26" fmla="+- 0 622 130"/>
                      <a:gd name="T27" fmla="*/ 622 h 1315"/>
                      <a:gd name="T28" fmla="+- 0 3715 3674"/>
                      <a:gd name="T29" fmla="*/ T28 w 2647"/>
                      <a:gd name="T30" fmla="+- 0 662 130"/>
                      <a:gd name="T31" fmla="*/ 662 h 1315"/>
                      <a:gd name="T32" fmla="+- 0 3797 3674"/>
                      <a:gd name="T33" fmla="*/ T32 w 2647"/>
                      <a:gd name="T34" fmla="+- 0 627 130"/>
                      <a:gd name="T35" fmla="*/ 627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</a:cxnLst>
                    <a:rect l="0" t="0" r="r" b="b"/>
                    <a:pathLst>
                      <a:path w="2647" h="1315">
                        <a:moveTo>
                          <a:pt x="123" y="497"/>
                        </a:moveTo>
                        <a:lnTo>
                          <a:pt x="65" y="489"/>
                        </a:lnTo>
                        <a:lnTo>
                          <a:pt x="60" y="495"/>
                        </a:lnTo>
                        <a:lnTo>
                          <a:pt x="55" y="500"/>
                        </a:lnTo>
                        <a:lnTo>
                          <a:pt x="51" y="500"/>
                        </a:lnTo>
                        <a:lnTo>
                          <a:pt x="46" y="497"/>
                        </a:lnTo>
                        <a:lnTo>
                          <a:pt x="41" y="492"/>
                        </a:lnTo>
                        <a:lnTo>
                          <a:pt x="41" y="532"/>
                        </a:lnTo>
                        <a:lnTo>
                          <a:pt x="123" y="49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109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3777 3674"/>
                      <a:gd name="T1" fmla="*/ T0 w 2647"/>
                      <a:gd name="T2" fmla="+- 0 579 130"/>
                      <a:gd name="T3" fmla="*/ 579 h 1315"/>
                      <a:gd name="T4" fmla="+- 0 3777 3674"/>
                      <a:gd name="T5" fmla="*/ T4 w 2647"/>
                      <a:gd name="T6" fmla="+- 0 572 130"/>
                      <a:gd name="T7" fmla="*/ 572 h 1315"/>
                      <a:gd name="T8" fmla="+- 0 3775 3674"/>
                      <a:gd name="T9" fmla="*/ T8 w 2647"/>
                      <a:gd name="T10" fmla="+- 0 567 130"/>
                      <a:gd name="T11" fmla="*/ 567 h 1315"/>
                      <a:gd name="T12" fmla="+- 0 3770 3674"/>
                      <a:gd name="T13" fmla="*/ T12 w 2647"/>
                      <a:gd name="T14" fmla="+- 0 565 130"/>
                      <a:gd name="T15" fmla="*/ 565 h 1315"/>
                      <a:gd name="T16" fmla="+- 0 3763 3674"/>
                      <a:gd name="T17" fmla="*/ T16 w 2647"/>
                      <a:gd name="T18" fmla="+- 0 565 130"/>
                      <a:gd name="T19" fmla="*/ 565 h 1315"/>
                      <a:gd name="T20" fmla="+- 0 3746 3674"/>
                      <a:gd name="T21" fmla="*/ T20 w 2647"/>
                      <a:gd name="T22" fmla="+- 0 582 130"/>
                      <a:gd name="T23" fmla="*/ 582 h 1315"/>
                      <a:gd name="T24" fmla="+- 0 3723 3674"/>
                      <a:gd name="T25" fmla="*/ T24 w 2647"/>
                      <a:gd name="T26" fmla="+- 0 606 130"/>
                      <a:gd name="T27" fmla="*/ 606 h 1315"/>
                      <a:gd name="T28" fmla="+- 0 3727 3674"/>
                      <a:gd name="T29" fmla="*/ T28 w 2647"/>
                      <a:gd name="T30" fmla="+- 0 618 130"/>
                      <a:gd name="T31" fmla="*/ 618 h 1315"/>
                      <a:gd name="T32" fmla="+- 0 3739 3674"/>
                      <a:gd name="T33" fmla="*/ T32 w 2647"/>
                      <a:gd name="T34" fmla="+- 0 619 130"/>
                      <a:gd name="T35" fmla="*/ 619 h 1315"/>
                      <a:gd name="T36" fmla="+- 0 3761 3674"/>
                      <a:gd name="T37" fmla="*/ T36 w 2647"/>
                      <a:gd name="T38" fmla="+- 0 596 130"/>
                      <a:gd name="T39" fmla="*/ 596 h 1315"/>
                      <a:gd name="T40" fmla="+- 0 3777 3674"/>
                      <a:gd name="T41" fmla="*/ T40 w 2647"/>
                      <a:gd name="T42" fmla="+- 0 579 130"/>
                      <a:gd name="T43" fmla="*/ 579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</a:cxnLst>
                    <a:rect l="0" t="0" r="r" b="b"/>
                    <a:pathLst>
                      <a:path w="2647" h="1315">
                        <a:moveTo>
                          <a:pt x="103" y="449"/>
                        </a:moveTo>
                        <a:lnTo>
                          <a:pt x="103" y="442"/>
                        </a:lnTo>
                        <a:lnTo>
                          <a:pt x="101" y="437"/>
                        </a:lnTo>
                        <a:lnTo>
                          <a:pt x="96" y="435"/>
                        </a:lnTo>
                        <a:lnTo>
                          <a:pt x="89" y="435"/>
                        </a:lnTo>
                        <a:lnTo>
                          <a:pt x="72" y="452"/>
                        </a:lnTo>
                        <a:lnTo>
                          <a:pt x="49" y="476"/>
                        </a:lnTo>
                        <a:lnTo>
                          <a:pt x="53" y="488"/>
                        </a:lnTo>
                        <a:lnTo>
                          <a:pt x="65" y="489"/>
                        </a:lnTo>
                        <a:lnTo>
                          <a:pt x="87" y="466"/>
                        </a:lnTo>
                        <a:lnTo>
                          <a:pt x="103" y="449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110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3835 3674"/>
                      <a:gd name="T1" fmla="*/ T0 w 2647"/>
                      <a:gd name="T2" fmla="+- 0 524 130"/>
                      <a:gd name="T3" fmla="*/ 524 h 1315"/>
                      <a:gd name="T4" fmla="+- 0 3835 3674"/>
                      <a:gd name="T5" fmla="*/ T4 w 2647"/>
                      <a:gd name="T6" fmla="+- 0 517 130"/>
                      <a:gd name="T7" fmla="*/ 517 h 1315"/>
                      <a:gd name="T8" fmla="+- 0 3833 3674"/>
                      <a:gd name="T9" fmla="*/ T8 w 2647"/>
                      <a:gd name="T10" fmla="+- 0 512 130"/>
                      <a:gd name="T11" fmla="*/ 512 h 1315"/>
                      <a:gd name="T12" fmla="+- 0 3828 3674"/>
                      <a:gd name="T13" fmla="*/ T12 w 2647"/>
                      <a:gd name="T14" fmla="+- 0 510 130"/>
                      <a:gd name="T15" fmla="*/ 510 h 1315"/>
                      <a:gd name="T16" fmla="+- 0 3823 3674"/>
                      <a:gd name="T17" fmla="*/ T16 w 2647"/>
                      <a:gd name="T18" fmla="+- 0 510 130"/>
                      <a:gd name="T19" fmla="*/ 510 h 1315"/>
                      <a:gd name="T20" fmla="+- 0 3818 3674"/>
                      <a:gd name="T21" fmla="*/ T20 w 2647"/>
                      <a:gd name="T22" fmla="+- 0 512 130"/>
                      <a:gd name="T23" fmla="*/ 512 h 1315"/>
                      <a:gd name="T24" fmla="+- 0 3813 3674"/>
                      <a:gd name="T25" fmla="*/ T24 w 2647"/>
                      <a:gd name="T26" fmla="+- 0 517 130"/>
                      <a:gd name="T27" fmla="*/ 517 h 1315"/>
                      <a:gd name="T28" fmla="+- 0 3813 3674"/>
                      <a:gd name="T29" fmla="*/ T28 w 2647"/>
                      <a:gd name="T30" fmla="+- 0 522 130"/>
                      <a:gd name="T31" fmla="*/ 522 h 1315"/>
                      <a:gd name="T32" fmla="+- 0 3818 3674"/>
                      <a:gd name="T33" fmla="*/ T32 w 2647"/>
                      <a:gd name="T34" fmla="+- 0 526 130"/>
                      <a:gd name="T35" fmla="*/ 526 h 1315"/>
                      <a:gd name="T36" fmla="+- 0 3821 3674"/>
                      <a:gd name="T37" fmla="*/ T36 w 2647"/>
                      <a:gd name="T38" fmla="+- 0 531 130"/>
                      <a:gd name="T39" fmla="*/ 531 h 1315"/>
                      <a:gd name="T40" fmla="+- 0 3828 3674"/>
                      <a:gd name="T41" fmla="*/ T40 w 2647"/>
                      <a:gd name="T42" fmla="+- 0 531 130"/>
                      <a:gd name="T43" fmla="*/ 531 h 1315"/>
                      <a:gd name="T44" fmla="+- 0 3835 3674"/>
                      <a:gd name="T45" fmla="*/ T44 w 2647"/>
                      <a:gd name="T46" fmla="+- 0 524 130"/>
                      <a:gd name="T47" fmla="*/ 524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</a:cxnLst>
                    <a:rect l="0" t="0" r="r" b="b"/>
                    <a:pathLst>
                      <a:path w="2647" h="1315">
                        <a:moveTo>
                          <a:pt x="161" y="394"/>
                        </a:moveTo>
                        <a:lnTo>
                          <a:pt x="161" y="387"/>
                        </a:lnTo>
                        <a:lnTo>
                          <a:pt x="159" y="382"/>
                        </a:lnTo>
                        <a:lnTo>
                          <a:pt x="154" y="380"/>
                        </a:lnTo>
                        <a:lnTo>
                          <a:pt x="149" y="380"/>
                        </a:lnTo>
                        <a:lnTo>
                          <a:pt x="144" y="382"/>
                        </a:lnTo>
                        <a:lnTo>
                          <a:pt x="139" y="387"/>
                        </a:lnTo>
                        <a:lnTo>
                          <a:pt x="139" y="392"/>
                        </a:lnTo>
                        <a:lnTo>
                          <a:pt x="144" y="396"/>
                        </a:lnTo>
                        <a:lnTo>
                          <a:pt x="147" y="401"/>
                        </a:lnTo>
                        <a:lnTo>
                          <a:pt x="154" y="401"/>
                        </a:lnTo>
                        <a:lnTo>
                          <a:pt x="161" y="394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111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3945 3674"/>
                      <a:gd name="T1" fmla="*/ T0 w 2647"/>
                      <a:gd name="T2" fmla="+- 0 430 130"/>
                      <a:gd name="T3" fmla="*/ 430 h 1315"/>
                      <a:gd name="T4" fmla="+- 0 3941 3674"/>
                      <a:gd name="T5" fmla="*/ T4 w 2647"/>
                      <a:gd name="T6" fmla="+- 0 426 130"/>
                      <a:gd name="T7" fmla="*/ 426 h 1315"/>
                      <a:gd name="T8" fmla="+- 0 3938 3674"/>
                      <a:gd name="T9" fmla="*/ T8 w 2647"/>
                      <a:gd name="T10" fmla="+- 0 421 130"/>
                      <a:gd name="T11" fmla="*/ 421 h 1315"/>
                      <a:gd name="T12" fmla="+- 0 3931 3674"/>
                      <a:gd name="T13" fmla="*/ T12 w 2647"/>
                      <a:gd name="T14" fmla="+- 0 421 130"/>
                      <a:gd name="T15" fmla="*/ 421 h 1315"/>
                      <a:gd name="T16" fmla="+- 0 3926 3674"/>
                      <a:gd name="T17" fmla="*/ T16 w 2647"/>
                      <a:gd name="T18" fmla="+- 0 423 130"/>
                      <a:gd name="T19" fmla="*/ 423 h 1315"/>
                      <a:gd name="T20" fmla="+- 0 3897 3674"/>
                      <a:gd name="T21" fmla="*/ T20 w 2647"/>
                      <a:gd name="T22" fmla="+- 0 445 130"/>
                      <a:gd name="T23" fmla="*/ 445 h 1315"/>
                      <a:gd name="T24" fmla="+- 0 3881 3674"/>
                      <a:gd name="T25" fmla="*/ T24 w 2647"/>
                      <a:gd name="T26" fmla="+- 0 462 130"/>
                      <a:gd name="T27" fmla="*/ 462 h 1315"/>
                      <a:gd name="T28" fmla="+- 0 3876 3674"/>
                      <a:gd name="T29" fmla="*/ T28 w 2647"/>
                      <a:gd name="T30" fmla="+- 0 464 130"/>
                      <a:gd name="T31" fmla="*/ 464 h 1315"/>
                      <a:gd name="T32" fmla="+- 0 3876 3674"/>
                      <a:gd name="T33" fmla="*/ T32 w 2647"/>
                      <a:gd name="T34" fmla="+- 0 471 130"/>
                      <a:gd name="T35" fmla="*/ 471 h 1315"/>
                      <a:gd name="T36" fmla="+- 0 3878 3674"/>
                      <a:gd name="T37" fmla="*/ T36 w 2647"/>
                      <a:gd name="T38" fmla="+- 0 474 130"/>
                      <a:gd name="T39" fmla="*/ 474 h 1315"/>
                      <a:gd name="T40" fmla="+- 0 3881 3674"/>
                      <a:gd name="T41" fmla="*/ T40 w 2647"/>
                      <a:gd name="T42" fmla="+- 0 478 130"/>
                      <a:gd name="T43" fmla="*/ 478 h 1315"/>
                      <a:gd name="T44" fmla="+- 0 3888 3674"/>
                      <a:gd name="T45" fmla="*/ T44 w 2647"/>
                      <a:gd name="T46" fmla="+- 0 478 130"/>
                      <a:gd name="T47" fmla="*/ 478 h 1315"/>
                      <a:gd name="T48" fmla="+- 0 3893 3674"/>
                      <a:gd name="T49" fmla="*/ T48 w 2647"/>
                      <a:gd name="T50" fmla="+- 0 476 130"/>
                      <a:gd name="T51" fmla="*/ 476 h 1315"/>
                      <a:gd name="T52" fmla="+- 0 3912 3674"/>
                      <a:gd name="T53" fmla="*/ T52 w 2647"/>
                      <a:gd name="T54" fmla="+- 0 462 130"/>
                      <a:gd name="T55" fmla="*/ 462 h 1315"/>
                      <a:gd name="T56" fmla="+- 0 3938 3674"/>
                      <a:gd name="T57" fmla="*/ T56 w 2647"/>
                      <a:gd name="T58" fmla="+- 0 440 130"/>
                      <a:gd name="T59" fmla="*/ 440 h 1315"/>
                      <a:gd name="T60" fmla="+- 0 3943 3674"/>
                      <a:gd name="T61" fmla="*/ T60 w 2647"/>
                      <a:gd name="T62" fmla="+- 0 435 130"/>
                      <a:gd name="T63" fmla="*/ 435 h 1315"/>
                      <a:gd name="T64" fmla="+- 0 3945 3674"/>
                      <a:gd name="T65" fmla="*/ T64 w 2647"/>
                      <a:gd name="T66" fmla="+- 0 430 130"/>
                      <a:gd name="T67" fmla="*/ 430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</a:cxnLst>
                    <a:rect l="0" t="0" r="r" b="b"/>
                    <a:pathLst>
                      <a:path w="2647" h="1315">
                        <a:moveTo>
                          <a:pt x="271" y="300"/>
                        </a:moveTo>
                        <a:lnTo>
                          <a:pt x="267" y="296"/>
                        </a:lnTo>
                        <a:lnTo>
                          <a:pt x="264" y="291"/>
                        </a:lnTo>
                        <a:lnTo>
                          <a:pt x="257" y="291"/>
                        </a:lnTo>
                        <a:lnTo>
                          <a:pt x="252" y="293"/>
                        </a:lnTo>
                        <a:lnTo>
                          <a:pt x="223" y="315"/>
                        </a:lnTo>
                        <a:lnTo>
                          <a:pt x="207" y="332"/>
                        </a:lnTo>
                        <a:lnTo>
                          <a:pt x="202" y="334"/>
                        </a:lnTo>
                        <a:lnTo>
                          <a:pt x="202" y="341"/>
                        </a:lnTo>
                        <a:lnTo>
                          <a:pt x="204" y="344"/>
                        </a:lnTo>
                        <a:lnTo>
                          <a:pt x="207" y="348"/>
                        </a:lnTo>
                        <a:lnTo>
                          <a:pt x="214" y="348"/>
                        </a:lnTo>
                        <a:lnTo>
                          <a:pt x="219" y="346"/>
                        </a:lnTo>
                        <a:lnTo>
                          <a:pt x="238" y="332"/>
                        </a:lnTo>
                        <a:lnTo>
                          <a:pt x="264" y="310"/>
                        </a:lnTo>
                        <a:lnTo>
                          <a:pt x="269" y="305"/>
                        </a:lnTo>
                        <a:lnTo>
                          <a:pt x="271" y="30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112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4010 3674"/>
                      <a:gd name="T1" fmla="*/ T0 w 2647"/>
                      <a:gd name="T2" fmla="+- 0 392 130"/>
                      <a:gd name="T3" fmla="*/ 392 h 1315"/>
                      <a:gd name="T4" fmla="+- 0 4010 3674"/>
                      <a:gd name="T5" fmla="*/ T4 w 2647"/>
                      <a:gd name="T6" fmla="+- 0 385 130"/>
                      <a:gd name="T7" fmla="*/ 385 h 1315"/>
                      <a:gd name="T8" fmla="+- 0 4008 3674"/>
                      <a:gd name="T9" fmla="*/ T8 w 2647"/>
                      <a:gd name="T10" fmla="+- 0 380 130"/>
                      <a:gd name="T11" fmla="*/ 380 h 1315"/>
                      <a:gd name="T12" fmla="+- 0 4003 3674"/>
                      <a:gd name="T13" fmla="*/ T12 w 2647"/>
                      <a:gd name="T14" fmla="+- 0 375 130"/>
                      <a:gd name="T15" fmla="*/ 375 h 1315"/>
                      <a:gd name="T16" fmla="+- 0 3998 3674"/>
                      <a:gd name="T17" fmla="*/ T16 w 2647"/>
                      <a:gd name="T18" fmla="+- 0 375 130"/>
                      <a:gd name="T19" fmla="*/ 375 h 1315"/>
                      <a:gd name="T20" fmla="+- 0 3989 3674"/>
                      <a:gd name="T21" fmla="*/ T20 w 2647"/>
                      <a:gd name="T22" fmla="+- 0 380 130"/>
                      <a:gd name="T23" fmla="*/ 380 h 1315"/>
                      <a:gd name="T24" fmla="+- 0 3989 3674"/>
                      <a:gd name="T25" fmla="*/ T24 w 2647"/>
                      <a:gd name="T26" fmla="+- 0 387 130"/>
                      <a:gd name="T27" fmla="*/ 387 h 1315"/>
                      <a:gd name="T28" fmla="+- 0 3993 3674"/>
                      <a:gd name="T29" fmla="*/ T28 w 2647"/>
                      <a:gd name="T30" fmla="+- 0 397 130"/>
                      <a:gd name="T31" fmla="*/ 397 h 1315"/>
                      <a:gd name="T32" fmla="+- 0 4001 3674"/>
                      <a:gd name="T33" fmla="*/ T32 w 2647"/>
                      <a:gd name="T34" fmla="+- 0 397 130"/>
                      <a:gd name="T35" fmla="*/ 397 h 1315"/>
                      <a:gd name="T36" fmla="+- 0 4010 3674"/>
                      <a:gd name="T37" fmla="*/ T36 w 2647"/>
                      <a:gd name="T38" fmla="+- 0 392 130"/>
                      <a:gd name="T39" fmla="*/ 392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</a:cxnLst>
                    <a:rect l="0" t="0" r="r" b="b"/>
                    <a:pathLst>
                      <a:path w="2647" h="1315">
                        <a:moveTo>
                          <a:pt x="336" y="262"/>
                        </a:moveTo>
                        <a:lnTo>
                          <a:pt x="336" y="255"/>
                        </a:lnTo>
                        <a:lnTo>
                          <a:pt x="334" y="250"/>
                        </a:lnTo>
                        <a:lnTo>
                          <a:pt x="329" y="245"/>
                        </a:lnTo>
                        <a:lnTo>
                          <a:pt x="324" y="245"/>
                        </a:lnTo>
                        <a:lnTo>
                          <a:pt x="315" y="250"/>
                        </a:lnTo>
                        <a:lnTo>
                          <a:pt x="315" y="257"/>
                        </a:lnTo>
                        <a:lnTo>
                          <a:pt x="319" y="267"/>
                        </a:lnTo>
                        <a:lnTo>
                          <a:pt x="327" y="267"/>
                        </a:lnTo>
                        <a:lnTo>
                          <a:pt x="336" y="26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113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4130 3674"/>
                      <a:gd name="T1" fmla="*/ T0 w 2647"/>
                      <a:gd name="T2" fmla="+- 0 322 130"/>
                      <a:gd name="T3" fmla="*/ 322 h 1315"/>
                      <a:gd name="T4" fmla="+- 0 4130 3674"/>
                      <a:gd name="T5" fmla="*/ T4 w 2647"/>
                      <a:gd name="T6" fmla="+- 0 315 130"/>
                      <a:gd name="T7" fmla="*/ 315 h 1315"/>
                      <a:gd name="T8" fmla="+- 0 4125 3674"/>
                      <a:gd name="T9" fmla="*/ T8 w 2647"/>
                      <a:gd name="T10" fmla="+- 0 306 130"/>
                      <a:gd name="T11" fmla="*/ 306 h 1315"/>
                      <a:gd name="T12" fmla="+- 0 4121 3674"/>
                      <a:gd name="T13" fmla="*/ T12 w 2647"/>
                      <a:gd name="T14" fmla="+- 0 303 130"/>
                      <a:gd name="T15" fmla="*/ 303 h 1315"/>
                      <a:gd name="T16" fmla="+- 0 4116 3674"/>
                      <a:gd name="T17" fmla="*/ T16 w 2647"/>
                      <a:gd name="T18" fmla="+- 0 306 130"/>
                      <a:gd name="T19" fmla="*/ 306 h 1315"/>
                      <a:gd name="T20" fmla="+- 0 4104 3674"/>
                      <a:gd name="T21" fmla="*/ T20 w 2647"/>
                      <a:gd name="T22" fmla="+- 0 310 130"/>
                      <a:gd name="T23" fmla="*/ 310 h 1315"/>
                      <a:gd name="T24" fmla="+- 0 4068 3674"/>
                      <a:gd name="T25" fmla="*/ T24 w 2647"/>
                      <a:gd name="T26" fmla="+- 0 332 130"/>
                      <a:gd name="T27" fmla="*/ 332 h 1315"/>
                      <a:gd name="T28" fmla="+- 0 4063 3674"/>
                      <a:gd name="T29" fmla="*/ T28 w 2647"/>
                      <a:gd name="T30" fmla="+- 0 334 130"/>
                      <a:gd name="T31" fmla="*/ 334 h 1315"/>
                      <a:gd name="T32" fmla="+- 0 4058 3674"/>
                      <a:gd name="T33" fmla="*/ T32 w 2647"/>
                      <a:gd name="T34" fmla="+- 0 339 130"/>
                      <a:gd name="T35" fmla="*/ 339 h 1315"/>
                      <a:gd name="T36" fmla="+- 0 4056 3674"/>
                      <a:gd name="T37" fmla="*/ T36 w 2647"/>
                      <a:gd name="T38" fmla="+- 0 344 130"/>
                      <a:gd name="T39" fmla="*/ 344 h 1315"/>
                      <a:gd name="T40" fmla="+- 0 4061 3674"/>
                      <a:gd name="T41" fmla="*/ T40 w 2647"/>
                      <a:gd name="T42" fmla="+- 0 354 130"/>
                      <a:gd name="T43" fmla="*/ 354 h 1315"/>
                      <a:gd name="T44" fmla="+- 0 4068 3674"/>
                      <a:gd name="T45" fmla="*/ T44 w 2647"/>
                      <a:gd name="T46" fmla="+- 0 356 130"/>
                      <a:gd name="T47" fmla="*/ 356 h 1315"/>
                      <a:gd name="T48" fmla="+- 0 4073 3674"/>
                      <a:gd name="T49" fmla="*/ T48 w 2647"/>
                      <a:gd name="T50" fmla="+- 0 354 130"/>
                      <a:gd name="T51" fmla="*/ 354 h 1315"/>
                      <a:gd name="T52" fmla="+- 0 4080 3674"/>
                      <a:gd name="T53" fmla="*/ T52 w 2647"/>
                      <a:gd name="T54" fmla="+- 0 349 130"/>
                      <a:gd name="T55" fmla="*/ 349 h 1315"/>
                      <a:gd name="T56" fmla="+- 0 4113 3674"/>
                      <a:gd name="T57" fmla="*/ T56 w 2647"/>
                      <a:gd name="T58" fmla="+- 0 330 130"/>
                      <a:gd name="T59" fmla="*/ 330 h 1315"/>
                      <a:gd name="T60" fmla="+- 0 4125 3674"/>
                      <a:gd name="T61" fmla="*/ T60 w 2647"/>
                      <a:gd name="T62" fmla="+- 0 325 130"/>
                      <a:gd name="T63" fmla="*/ 325 h 1315"/>
                      <a:gd name="T64" fmla="+- 0 4130 3674"/>
                      <a:gd name="T65" fmla="*/ T64 w 2647"/>
                      <a:gd name="T66" fmla="+- 0 322 130"/>
                      <a:gd name="T67" fmla="*/ 322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</a:cxnLst>
                    <a:rect l="0" t="0" r="r" b="b"/>
                    <a:pathLst>
                      <a:path w="2647" h="1315">
                        <a:moveTo>
                          <a:pt x="456" y="192"/>
                        </a:moveTo>
                        <a:lnTo>
                          <a:pt x="456" y="185"/>
                        </a:lnTo>
                        <a:lnTo>
                          <a:pt x="451" y="176"/>
                        </a:lnTo>
                        <a:lnTo>
                          <a:pt x="447" y="173"/>
                        </a:lnTo>
                        <a:lnTo>
                          <a:pt x="442" y="176"/>
                        </a:lnTo>
                        <a:lnTo>
                          <a:pt x="430" y="180"/>
                        </a:lnTo>
                        <a:lnTo>
                          <a:pt x="394" y="202"/>
                        </a:lnTo>
                        <a:lnTo>
                          <a:pt x="389" y="204"/>
                        </a:lnTo>
                        <a:lnTo>
                          <a:pt x="384" y="209"/>
                        </a:lnTo>
                        <a:lnTo>
                          <a:pt x="382" y="214"/>
                        </a:lnTo>
                        <a:lnTo>
                          <a:pt x="387" y="224"/>
                        </a:lnTo>
                        <a:lnTo>
                          <a:pt x="394" y="226"/>
                        </a:lnTo>
                        <a:lnTo>
                          <a:pt x="399" y="224"/>
                        </a:lnTo>
                        <a:lnTo>
                          <a:pt x="406" y="219"/>
                        </a:lnTo>
                        <a:lnTo>
                          <a:pt x="439" y="200"/>
                        </a:lnTo>
                        <a:lnTo>
                          <a:pt x="451" y="195"/>
                        </a:lnTo>
                        <a:lnTo>
                          <a:pt x="456" y="19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114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4202 3674"/>
                      <a:gd name="T1" fmla="*/ T0 w 2647"/>
                      <a:gd name="T2" fmla="+- 0 282 130"/>
                      <a:gd name="T3" fmla="*/ 282 h 1315"/>
                      <a:gd name="T4" fmla="+- 0 4200 3674"/>
                      <a:gd name="T5" fmla="*/ T4 w 2647"/>
                      <a:gd name="T6" fmla="+- 0 277 130"/>
                      <a:gd name="T7" fmla="*/ 277 h 1315"/>
                      <a:gd name="T8" fmla="+- 0 4197 3674"/>
                      <a:gd name="T9" fmla="*/ T8 w 2647"/>
                      <a:gd name="T10" fmla="+- 0 270 130"/>
                      <a:gd name="T11" fmla="*/ 270 h 1315"/>
                      <a:gd name="T12" fmla="+- 0 4193 3674"/>
                      <a:gd name="T13" fmla="*/ T12 w 2647"/>
                      <a:gd name="T14" fmla="+- 0 267 130"/>
                      <a:gd name="T15" fmla="*/ 267 h 1315"/>
                      <a:gd name="T16" fmla="+- 0 4183 3674"/>
                      <a:gd name="T17" fmla="*/ T16 w 2647"/>
                      <a:gd name="T18" fmla="+- 0 272 130"/>
                      <a:gd name="T19" fmla="*/ 272 h 1315"/>
                      <a:gd name="T20" fmla="+- 0 4181 3674"/>
                      <a:gd name="T21" fmla="*/ T20 w 2647"/>
                      <a:gd name="T22" fmla="+- 0 279 130"/>
                      <a:gd name="T23" fmla="*/ 279 h 1315"/>
                      <a:gd name="T24" fmla="+- 0 4185 3674"/>
                      <a:gd name="T25" fmla="*/ T24 w 2647"/>
                      <a:gd name="T26" fmla="+- 0 289 130"/>
                      <a:gd name="T27" fmla="*/ 289 h 1315"/>
                      <a:gd name="T28" fmla="+- 0 4190 3674"/>
                      <a:gd name="T29" fmla="*/ T28 w 2647"/>
                      <a:gd name="T30" fmla="+- 0 291 130"/>
                      <a:gd name="T31" fmla="*/ 291 h 1315"/>
                      <a:gd name="T32" fmla="+- 0 4200 3674"/>
                      <a:gd name="T33" fmla="*/ T32 w 2647"/>
                      <a:gd name="T34" fmla="+- 0 286 130"/>
                      <a:gd name="T35" fmla="*/ 286 h 1315"/>
                      <a:gd name="T36" fmla="+- 0 4202 3674"/>
                      <a:gd name="T37" fmla="*/ T36 w 2647"/>
                      <a:gd name="T38" fmla="+- 0 282 130"/>
                      <a:gd name="T39" fmla="*/ 282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</a:cxnLst>
                    <a:rect l="0" t="0" r="r" b="b"/>
                    <a:pathLst>
                      <a:path w="2647" h="1315">
                        <a:moveTo>
                          <a:pt x="528" y="152"/>
                        </a:moveTo>
                        <a:lnTo>
                          <a:pt x="526" y="147"/>
                        </a:lnTo>
                        <a:lnTo>
                          <a:pt x="523" y="140"/>
                        </a:lnTo>
                        <a:lnTo>
                          <a:pt x="519" y="137"/>
                        </a:lnTo>
                        <a:lnTo>
                          <a:pt x="509" y="142"/>
                        </a:lnTo>
                        <a:lnTo>
                          <a:pt x="507" y="149"/>
                        </a:lnTo>
                        <a:lnTo>
                          <a:pt x="511" y="159"/>
                        </a:lnTo>
                        <a:lnTo>
                          <a:pt x="516" y="161"/>
                        </a:lnTo>
                        <a:lnTo>
                          <a:pt x="526" y="156"/>
                        </a:lnTo>
                        <a:lnTo>
                          <a:pt x="528" y="15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15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4332 3674"/>
                      <a:gd name="T1" fmla="*/ T0 w 2647"/>
                      <a:gd name="T2" fmla="+- 0 229 130"/>
                      <a:gd name="T3" fmla="*/ 229 h 1315"/>
                      <a:gd name="T4" fmla="+- 0 4332 3674"/>
                      <a:gd name="T5" fmla="*/ T4 w 2647"/>
                      <a:gd name="T6" fmla="+- 0 224 130"/>
                      <a:gd name="T7" fmla="*/ 224 h 1315"/>
                      <a:gd name="T8" fmla="+- 0 4329 3674"/>
                      <a:gd name="T9" fmla="*/ T8 w 2647"/>
                      <a:gd name="T10" fmla="+- 0 219 130"/>
                      <a:gd name="T11" fmla="*/ 219 h 1315"/>
                      <a:gd name="T12" fmla="+- 0 4322 3674"/>
                      <a:gd name="T13" fmla="*/ T12 w 2647"/>
                      <a:gd name="T14" fmla="+- 0 217 130"/>
                      <a:gd name="T15" fmla="*/ 217 h 1315"/>
                      <a:gd name="T16" fmla="+- 0 4317 3674"/>
                      <a:gd name="T17" fmla="*/ T16 w 2647"/>
                      <a:gd name="T18" fmla="+- 0 219 130"/>
                      <a:gd name="T19" fmla="*/ 219 h 1315"/>
                      <a:gd name="T20" fmla="+- 0 4293 3674"/>
                      <a:gd name="T21" fmla="*/ T20 w 2647"/>
                      <a:gd name="T22" fmla="+- 0 226 130"/>
                      <a:gd name="T23" fmla="*/ 226 h 1315"/>
                      <a:gd name="T24" fmla="+- 0 4262 3674"/>
                      <a:gd name="T25" fmla="*/ T24 w 2647"/>
                      <a:gd name="T26" fmla="+- 0 238 130"/>
                      <a:gd name="T27" fmla="*/ 238 h 1315"/>
                      <a:gd name="T28" fmla="+- 0 4257 3674"/>
                      <a:gd name="T29" fmla="*/ T28 w 2647"/>
                      <a:gd name="T30" fmla="+- 0 241 130"/>
                      <a:gd name="T31" fmla="*/ 241 h 1315"/>
                      <a:gd name="T32" fmla="+- 0 4255 3674"/>
                      <a:gd name="T33" fmla="*/ T32 w 2647"/>
                      <a:gd name="T34" fmla="+- 0 248 130"/>
                      <a:gd name="T35" fmla="*/ 248 h 1315"/>
                      <a:gd name="T36" fmla="+- 0 4255 3674"/>
                      <a:gd name="T37" fmla="*/ T36 w 2647"/>
                      <a:gd name="T38" fmla="+- 0 253 130"/>
                      <a:gd name="T39" fmla="*/ 253 h 1315"/>
                      <a:gd name="T40" fmla="+- 0 4257 3674"/>
                      <a:gd name="T41" fmla="*/ T40 w 2647"/>
                      <a:gd name="T42" fmla="+- 0 258 130"/>
                      <a:gd name="T43" fmla="*/ 258 h 1315"/>
                      <a:gd name="T44" fmla="+- 0 4265 3674"/>
                      <a:gd name="T45" fmla="*/ T44 w 2647"/>
                      <a:gd name="T46" fmla="+- 0 260 130"/>
                      <a:gd name="T47" fmla="*/ 260 h 1315"/>
                      <a:gd name="T48" fmla="+- 0 4269 3674"/>
                      <a:gd name="T49" fmla="*/ T48 w 2647"/>
                      <a:gd name="T50" fmla="+- 0 258 130"/>
                      <a:gd name="T51" fmla="*/ 258 h 1315"/>
                      <a:gd name="T52" fmla="+- 0 4301 3674"/>
                      <a:gd name="T53" fmla="*/ T52 w 2647"/>
                      <a:gd name="T54" fmla="+- 0 246 130"/>
                      <a:gd name="T55" fmla="*/ 246 h 1315"/>
                      <a:gd name="T56" fmla="+- 0 4325 3674"/>
                      <a:gd name="T57" fmla="*/ T56 w 2647"/>
                      <a:gd name="T58" fmla="+- 0 236 130"/>
                      <a:gd name="T59" fmla="*/ 236 h 1315"/>
                      <a:gd name="T60" fmla="+- 0 4329 3674"/>
                      <a:gd name="T61" fmla="*/ T60 w 2647"/>
                      <a:gd name="T62" fmla="+- 0 236 130"/>
                      <a:gd name="T63" fmla="*/ 236 h 1315"/>
                      <a:gd name="T64" fmla="+- 0 4332 3674"/>
                      <a:gd name="T65" fmla="*/ T64 w 2647"/>
                      <a:gd name="T66" fmla="+- 0 229 130"/>
                      <a:gd name="T67" fmla="*/ 229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</a:cxnLst>
                    <a:rect l="0" t="0" r="r" b="b"/>
                    <a:pathLst>
                      <a:path w="2647" h="1315">
                        <a:moveTo>
                          <a:pt x="658" y="99"/>
                        </a:moveTo>
                        <a:lnTo>
                          <a:pt x="658" y="94"/>
                        </a:lnTo>
                        <a:lnTo>
                          <a:pt x="655" y="89"/>
                        </a:lnTo>
                        <a:lnTo>
                          <a:pt x="648" y="87"/>
                        </a:lnTo>
                        <a:lnTo>
                          <a:pt x="643" y="89"/>
                        </a:lnTo>
                        <a:lnTo>
                          <a:pt x="619" y="96"/>
                        </a:lnTo>
                        <a:lnTo>
                          <a:pt x="588" y="108"/>
                        </a:lnTo>
                        <a:lnTo>
                          <a:pt x="583" y="111"/>
                        </a:lnTo>
                        <a:lnTo>
                          <a:pt x="581" y="118"/>
                        </a:lnTo>
                        <a:lnTo>
                          <a:pt x="581" y="123"/>
                        </a:lnTo>
                        <a:lnTo>
                          <a:pt x="583" y="128"/>
                        </a:lnTo>
                        <a:lnTo>
                          <a:pt x="591" y="130"/>
                        </a:lnTo>
                        <a:lnTo>
                          <a:pt x="595" y="128"/>
                        </a:lnTo>
                        <a:lnTo>
                          <a:pt x="627" y="116"/>
                        </a:lnTo>
                        <a:lnTo>
                          <a:pt x="651" y="106"/>
                        </a:lnTo>
                        <a:lnTo>
                          <a:pt x="655" y="106"/>
                        </a:lnTo>
                        <a:lnTo>
                          <a:pt x="658" y="99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16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4409 3674"/>
                      <a:gd name="T1" fmla="*/ T0 w 2647"/>
                      <a:gd name="T2" fmla="+- 0 205 130"/>
                      <a:gd name="T3" fmla="*/ 205 h 1315"/>
                      <a:gd name="T4" fmla="+- 0 4406 3674"/>
                      <a:gd name="T5" fmla="*/ T4 w 2647"/>
                      <a:gd name="T6" fmla="+- 0 200 130"/>
                      <a:gd name="T7" fmla="*/ 200 h 1315"/>
                      <a:gd name="T8" fmla="+- 0 4406 3674"/>
                      <a:gd name="T9" fmla="*/ T8 w 2647"/>
                      <a:gd name="T10" fmla="+- 0 195 130"/>
                      <a:gd name="T11" fmla="*/ 195 h 1315"/>
                      <a:gd name="T12" fmla="+- 0 4399 3674"/>
                      <a:gd name="T13" fmla="*/ T12 w 2647"/>
                      <a:gd name="T14" fmla="+- 0 193 130"/>
                      <a:gd name="T15" fmla="*/ 193 h 1315"/>
                      <a:gd name="T16" fmla="+- 0 4394 3674"/>
                      <a:gd name="T17" fmla="*/ T16 w 2647"/>
                      <a:gd name="T18" fmla="+- 0 193 130"/>
                      <a:gd name="T19" fmla="*/ 193 h 1315"/>
                      <a:gd name="T20" fmla="+- 0 4389 3674"/>
                      <a:gd name="T21" fmla="*/ T20 w 2647"/>
                      <a:gd name="T22" fmla="+- 0 195 130"/>
                      <a:gd name="T23" fmla="*/ 195 h 1315"/>
                      <a:gd name="T24" fmla="+- 0 4387 3674"/>
                      <a:gd name="T25" fmla="*/ T24 w 2647"/>
                      <a:gd name="T26" fmla="+- 0 200 130"/>
                      <a:gd name="T27" fmla="*/ 200 h 1315"/>
                      <a:gd name="T28" fmla="+- 0 4387 3674"/>
                      <a:gd name="T29" fmla="*/ T28 w 2647"/>
                      <a:gd name="T30" fmla="+- 0 207 130"/>
                      <a:gd name="T31" fmla="*/ 207 h 1315"/>
                      <a:gd name="T32" fmla="+- 0 4389 3674"/>
                      <a:gd name="T33" fmla="*/ T32 w 2647"/>
                      <a:gd name="T34" fmla="+- 0 212 130"/>
                      <a:gd name="T35" fmla="*/ 212 h 1315"/>
                      <a:gd name="T36" fmla="+- 0 4394 3674"/>
                      <a:gd name="T37" fmla="*/ T36 w 2647"/>
                      <a:gd name="T38" fmla="+- 0 214 130"/>
                      <a:gd name="T39" fmla="*/ 214 h 1315"/>
                      <a:gd name="T40" fmla="+- 0 4401 3674"/>
                      <a:gd name="T41" fmla="*/ T40 w 2647"/>
                      <a:gd name="T42" fmla="+- 0 212 130"/>
                      <a:gd name="T43" fmla="*/ 212 h 1315"/>
                      <a:gd name="T44" fmla="+- 0 4406 3674"/>
                      <a:gd name="T45" fmla="*/ T44 w 2647"/>
                      <a:gd name="T46" fmla="+- 0 212 130"/>
                      <a:gd name="T47" fmla="*/ 212 h 1315"/>
                      <a:gd name="T48" fmla="+- 0 4409 3674"/>
                      <a:gd name="T49" fmla="*/ T48 w 2647"/>
                      <a:gd name="T50" fmla="+- 0 205 130"/>
                      <a:gd name="T51" fmla="*/ 205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</a:cxnLst>
                    <a:rect l="0" t="0" r="r" b="b"/>
                    <a:pathLst>
                      <a:path w="2647" h="1315">
                        <a:moveTo>
                          <a:pt x="735" y="75"/>
                        </a:moveTo>
                        <a:lnTo>
                          <a:pt x="732" y="70"/>
                        </a:lnTo>
                        <a:lnTo>
                          <a:pt x="732" y="65"/>
                        </a:lnTo>
                        <a:lnTo>
                          <a:pt x="725" y="63"/>
                        </a:lnTo>
                        <a:lnTo>
                          <a:pt x="720" y="63"/>
                        </a:lnTo>
                        <a:lnTo>
                          <a:pt x="715" y="65"/>
                        </a:lnTo>
                        <a:lnTo>
                          <a:pt x="713" y="70"/>
                        </a:lnTo>
                        <a:lnTo>
                          <a:pt x="713" y="77"/>
                        </a:lnTo>
                        <a:lnTo>
                          <a:pt x="715" y="82"/>
                        </a:lnTo>
                        <a:lnTo>
                          <a:pt x="720" y="84"/>
                        </a:lnTo>
                        <a:lnTo>
                          <a:pt x="727" y="82"/>
                        </a:lnTo>
                        <a:lnTo>
                          <a:pt x="732" y="82"/>
                        </a:lnTo>
                        <a:lnTo>
                          <a:pt x="735" y="75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17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4545 3674"/>
                      <a:gd name="T1" fmla="*/ T0 w 2647"/>
                      <a:gd name="T2" fmla="+- 0 174 130"/>
                      <a:gd name="T3" fmla="*/ 174 h 1315"/>
                      <a:gd name="T4" fmla="+- 0 4543 3674"/>
                      <a:gd name="T5" fmla="*/ T4 w 2647"/>
                      <a:gd name="T6" fmla="+- 0 169 130"/>
                      <a:gd name="T7" fmla="*/ 169 h 1315"/>
                      <a:gd name="T8" fmla="+- 0 4543 3674"/>
                      <a:gd name="T9" fmla="*/ T8 w 2647"/>
                      <a:gd name="T10" fmla="+- 0 162 130"/>
                      <a:gd name="T11" fmla="*/ 162 h 1315"/>
                      <a:gd name="T12" fmla="+- 0 4536 3674"/>
                      <a:gd name="T13" fmla="*/ T12 w 2647"/>
                      <a:gd name="T14" fmla="+- 0 159 130"/>
                      <a:gd name="T15" fmla="*/ 159 h 1315"/>
                      <a:gd name="T16" fmla="+- 0 4531 3674"/>
                      <a:gd name="T17" fmla="*/ T16 w 2647"/>
                      <a:gd name="T18" fmla="+- 0 159 130"/>
                      <a:gd name="T19" fmla="*/ 159 h 1315"/>
                      <a:gd name="T20" fmla="+- 0 4495 3674"/>
                      <a:gd name="T21" fmla="*/ T20 w 2647"/>
                      <a:gd name="T22" fmla="+- 0 169 130"/>
                      <a:gd name="T23" fmla="*/ 169 h 1315"/>
                      <a:gd name="T24" fmla="+- 0 4473 3674"/>
                      <a:gd name="T25" fmla="*/ T24 w 2647"/>
                      <a:gd name="T26" fmla="+- 0 174 130"/>
                      <a:gd name="T27" fmla="*/ 174 h 1315"/>
                      <a:gd name="T28" fmla="+- 0 4466 3674"/>
                      <a:gd name="T29" fmla="*/ T28 w 2647"/>
                      <a:gd name="T30" fmla="+- 0 174 130"/>
                      <a:gd name="T31" fmla="*/ 174 h 1315"/>
                      <a:gd name="T32" fmla="+- 0 4464 3674"/>
                      <a:gd name="T33" fmla="*/ T32 w 2647"/>
                      <a:gd name="T34" fmla="+- 0 181 130"/>
                      <a:gd name="T35" fmla="*/ 181 h 1315"/>
                      <a:gd name="T36" fmla="+- 0 4466 3674"/>
                      <a:gd name="T37" fmla="*/ T36 w 2647"/>
                      <a:gd name="T38" fmla="+- 0 186 130"/>
                      <a:gd name="T39" fmla="*/ 186 h 1315"/>
                      <a:gd name="T40" fmla="+- 0 4466 3674"/>
                      <a:gd name="T41" fmla="*/ T40 w 2647"/>
                      <a:gd name="T42" fmla="+- 0 190 130"/>
                      <a:gd name="T43" fmla="*/ 190 h 1315"/>
                      <a:gd name="T44" fmla="+- 0 4471 3674"/>
                      <a:gd name="T45" fmla="*/ T44 w 2647"/>
                      <a:gd name="T46" fmla="+- 0 193 130"/>
                      <a:gd name="T47" fmla="*/ 193 h 1315"/>
                      <a:gd name="T48" fmla="+- 0 4478 3674"/>
                      <a:gd name="T49" fmla="*/ T48 w 2647"/>
                      <a:gd name="T50" fmla="+- 0 193 130"/>
                      <a:gd name="T51" fmla="*/ 193 h 1315"/>
                      <a:gd name="T52" fmla="+- 0 4500 3674"/>
                      <a:gd name="T53" fmla="*/ T52 w 2647"/>
                      <a:gd name="T54" fmla="+- 0 188 130"/>
                      <a:gd name="T55" fmla="*/ 188 h 1315"/>
                      <a:gd name="T56" fmla="+- 0 4536 3674"/>
                      <a:gd name="T57" fmla="*/ T56 w 2647"/>
                      <a:gd name="T58" fmla="+- 0 181 130"/>
                      <a:gd name="T59" fmla="*/ 181 h 1315"/>
                      <a:gd name="T60" fmla="+- 0 4541 3674"/>
                      <a:gd name="T61" fmla="*/ T60 w 2647"/>
                      <a:gd name="T62" fmla="+- 0 178 130"/>
                      <a:gd name="T63" fmla="*/ 178 h 1315"/>
                      <a:gd name="T64" fmla="+- 0 4545 3674"/>
                      <a:gd name="T65" fmla="*/ T64 w 2647"/>
                      <a:gd name="T66" fmla="+- 0 174 130"/>
                      <a:gd name="T67" fmla="*/ 174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</a:cxnLst>
                    <a:rect l="0" t="0" r="r" b="b"/>
                    <a:pathLst>
                      <a:path w="2647" h="1315">
                        <a:moveTo>
                          <a:pt x="871" y="44"/>
                        </a:moveTo>
                        <a:lnTo>
                          <a:pt x="869" y="39"/>
                        </a:lnTo>
                        <a:lnTo>
                          <a:pt x="869" y="32"/>
                        </a:lnTo>
                        <a:lnTo>
                          <a:pt x="862" y="29"/>
                        </a:lnTo>
                        <a:lnTo>
                          <a:pt x="857" y="29"/>
                        </a:lnTo>
                        <a:lnTo>
                          <a:pt x="821" y="39"/>
                        </a:lnTo>
                        <a:lnTo>
                          <a:pt x="799" y="44"/>
                        </a:lnTo>
                        <a:lnTo>
                          <a:pt x="792" y="44"/>
                        </a:lnTo>
                        <a:lnTo>
                          <a:pt x="790" y="51"/>
                        </a:lnTo>
                        <a:lnTo>
                          <a:pt x="792" y="56"/>
                        </a:lnTo>
                        <a:lnTo>
                          <a:pt x="792" y="60"/>
                        </a:lnTo>
                        <a:lnTo>
                          <a:pt x="797" y="63"/>
                        </a:lnTo>
                        <a:lnTo>
                          <a:pt x="804" y="63"/>
                        </a:lnTo>
                        <a:lnTo>
                          <a:pt x="826" y="58"/>
                        </a:lnTo>
                        <a:lnTo>
                          <a:pt x="862" y="51"/>
                        </a:lnTo>
                        <a:lnTo>
                          <a:pt x="867" y="48"/>
                        </a:lnTo>
                        <a:lnTo>
                          <a:pt x="871" y="44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18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4622 3674"/>
                      <a:gd name="T1" fmla="*/ T0 w 2647"/>
                      <a:gd name="T2" fmla="+- 0 162 130"/>
                      <a:gd name="T3" fmla="*/ 162 h 1315"/>
                      <a:gd name="T4" fmla="+- 0 4622 3674"/>
                      <a:gd name="T5" fmla="*/ T4 w 2647"/>
                      <a:gd name="T6" fmla="+- 0 150 130"/>
                      <a:gd name="T7" fmla="*/ 150 h 1315"/>
                      <a:gd name="T8" fmla="+- 0 4617 3674"/>
                      <a:gd name="T9" fmla="*/ T8 w 2647"/>
                      <a:gd name="T10" fmla="+- 0 147 130"/>
                      <a:gd name="T11" fmla="*/ 147 h 1315"/>
                      <a:gd name="T12" fmla="+- 0 4605 3674"/>
                      <a:gd name="T13" fmla="*/ T12 w 2647"/>
                      <a:gd name="T14" fmla="+- 0 147 130"/>
                      <a:gd name="T15" fmla="*/ 147 h 1315"/>
                      <a:gd name="T16" fmla="+- 0 4601 3674"/>
                      <a:gd name="T17" fmla="*/ T16 w 2647"/>
                      <a:gd name="T18" fmla="+- 0 152 130"/>
                      <a:gd name="T19" fmla="*/ 152 h 1315"/>
                      <a:gd name="T20" fmla="+- 0 4603 3674"/>
                      <a:gd name="T21" fmla="*/ T20 w 2647"/>
                      <a:gd name="T22" fmla="+- 0 159 130"/>
                      <a:gd name="T23" fmla="*/ 159 h 1315"/>
                      <a:gd name="T24" fmla="+- 0 4603 3674"/>
                      <a:gd name="T25" fmla="*/ T24 w 2647"/>
                      <a:gd name="T26" fmla="+- 0 164 130"/>
                      <a:gd name="T27" fmla="*/ 164 h 1315"/>
                      <a:gd name="T28" fmla="+- 0 4608 3674"/>
                      <a:gd name="T29" fmla="*/ T28 w 2647"/>
                      <a:gd name="T30" fmla="+- 0 166 130"/>
                      <a:gd name="T31" fmla="*/ 166 h 1315"/>
                      <a:gd name="T32" fmla="+- 0 4620 3674"/>
                      <a:gd name="T33" fmla="*/ T32 w 2647"/>
                      <a:gd name="T34" fmla="+- 0 166 130"/>
                      <a:gd name="T35" fmla="*/ 166 h 1315"/>
                      <a:gd name="T36" fmla="+- 0 4622 3674"/>
                      <a:gd name="T37" fmla="*/ T36 w 2647"/>
                      <a:gd name="T38" fmla="+- 0 162 130"/>
                      <a:gd name="T39" fmla="*/ 162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</a:cxnLst>
                    <a:rect l="0" t="0" r="r" b="b"/>
                    <a:pathLst>
                      <a:path w="2647" h="1315">
                        <a:moveTo>
                          <a:pt x="948" y="32"/>
                        </a:moveTo>
                        <a:lnTo>
                          <a:pt x="948" y="20"/>
                        </a:lnTo>
                        <a:lnTo>
                          <a:pt x="943" y="17"/>
                        </a:lnTo>
                        <a:lnTo>
                          <a:pt x="931" y="17"/>
                        </a:lnTo>
                        <a:lnTo>
                          <a:pt x="927" y="22"/>
                        </a:lnTo>
                        <a:lnTo>
                          <a:pt x="929" y="29"/>
                        </a:lnTo>
                        <a:lnTo>
                          <a:pt x="929" y="34"/>
                        </a:lnTo>
                        <a:lnTo>
                          <a:pt x="934" y="36"/>
                        </a:lnTo>
                        <a:lnTo>
                          <a:pt x="946" y="36"/>
                        </a:lnTo>
                        <a:lnTo>
                          <a:pt x="948" y="3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19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4761 3674"/>
                      <a:gd name="T1" fmla="*/ T0 w 2647"/>
                      <a:gd name="T2" fmla="+- 0 147 130"/>
                      <a:gd name="T3" fmla="*/ 147 h 1315"/>
                      <a:gd name="T4" fmla="+- 0 4761 3674"/>
                      <a:gd name="T5" fmla="*/ T4 w 2647"/>
                      <a:gd name="T6" fmla="+- 0 138 130"/>
                      <a:gd name="T7" fmla="*/ 138 h 1315"/>
                      <a:gd name="T8" fmla="+- 0 4757 3674"/>
                      <a:gd name="T9" fmla="*/ T8 w 2647"/>
                      <a:gd name="T10" fmla="+- 0 133 130"/>
                      <a:gd name="T11" fmla="*/ 133 h 1315"/>
                      <a:gd name="T12" fmla="+- 0 4747 3674"/>
                      <a:gd name="T13" fmla="*/ T12 w 2647"/>
                      <a:gd name="T14" fmla="+- 0 133 130"/>
                      <a:gd name="T15" fmla="*/ 133 h 1315"/>
                      <a:gd name="T16" fmla="+- 0 4704 3674"/>
                      <a:gd name="T17" fmla="*/ T16 w 2647"/>
                      <a:gd name="T18" fmla="+- 0 138 130"/>
                      <a:gd name="T19" fmla="*/ 138 h 1315"/>
                      <a:gd name="T20" fmla="+- 0 4685 3674"/>
                      <a:gd name="T21" fmla="*/ T20 w 2647"/>
                      <a:gd name="T22" fmla="+- 0 138 130"/>
                      <a:gd name="T23" fmla="*/ 138 h 1315"/>
                      <a:gd name="T24" fmla="+- 0 4682 3674"/>
                      <a:gd name="T25" fmla="*/ T24 w 2647"/>
                      <a:gd name="T26" fmla="+- 0 142 130"/>
                      <a:gd name="T27" fmla="*/ 142 h 1315"/>
                      <a:gd name="T28" fmla="+- 0 4682 3674"/>
                      <a:gd name="T29" fmla="*/ T28 w 2647"/>
                      <a:gd name="T30" fmla="+- 0 154 130"/>
                      <a:gd name="T31" fmla="*/ 154 h 1315"/>
                      <a:gd name="T32" fmla="+- 0 4687 3674"/>
                      <a:gd name="T33" fmla="*/ T32 w 2647"/>
                      <a:gd name="T34" fmla="+- 0 159 130"/>
                      <a:gd name="T35" fmla="*/ 159 h 1315"/>
                      <a:gd name="T36" fmla="+- 0 4692 3674"/>
                      <a:gd name="T37" fmla="*/ T36 w 2647"/>
                      <a:gd name="T38" fmla="+- 0 157 130"/>
                      <a:gd name="T39" fmla="*/ 157 h 1315"/>
                      <a:gd name="T40" fmla="+- 0 4706 3674"/>
                      <a:gd name="T41" fmla="*/ T40 w 2647"/>
                      <a:gd name="T42" fmla="+- 0 157 130"/>
                      <a:gd name="T43" fmla="*/ 157 h 1315"/>
                      <a:gd name="T44" fmla="+- 0 4749 3674"/>
                      <a:gd name="T45" fmla="*/ T44 w 2647"/>
                      <a:gd name="T46" fmla="+- 0 154 130"/>
                      <a:gd name="T47" fmla="*/ 154 h 1315"/>
                      <a:gd name="T48" fmla="+- 0 4752 3674"/>
                      <a:gd name="T49" fmla="*/ T48 w 2647"/>
                      <a:gd name="T50" fmla="+- 0 154 130"/>
                      <a:gd name="T51" fmla="*/ 154 h 1315"/>
                      <a:gd name="T52" fmla="+- 0 4757 3674"/>
                      <a:gd name="T53" fmla="*/ T52 w 2647"/>
                      <a:gd name="T54" fmla="+- 0 152 130"/>
                      <a:gd name="T55" fmla="*/ 152 h 1315"/>
                      <a:gd name="T56" fmla="+- 0 4761 3674"/>
                      <a:gd name="T57" fmla="*/ T56 w 2647"/>
                      <a:gd name="T58" fmla="+- 0 147 130"/>
                      <a:gd name="T59" fmla="*/ 147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</a:cxnLst>
                    <a:rect l="0" t="0" r="r" b="b"/>
                    <a:pathLst>
                      <a:path w="2647" h="1315">
                        <a:moveTo>
                          <a:pt x="1087" y="17"/>
                        </a:moveTo>
                        <a:lnTo>
                          <a:pt x="1087" y="8"/>
                        </a:lnTo>
                        <a:lnTo>
                          <a:pt x="1083" y="3"/>
                        </a:lnTo>
                        <a:lnTo>
                          <a:pt x="1073" y="3"/>
                        </a:lnTo>
                        <a:lnTo>
                          <a:pt x="1030" y="8"/>
                        </a:lnTo>
                        <a:lnTo>
                          <a:pt x="1011" y="8"/>
                        </a:lnTo>
                        <a:lnTo>
                          <a:pt x="1008" y="12"/>
                        </a:lnTo>
                        <a:lnTo>
                          <a:pt x="1008" y="24"/>
                        </a:lnTo>
                        <a:lnTo>
                          <a:pt x="1013" y="29"/>
                        </a:lnTo>
                        <a:lnTo>
                          <a:pt x="1018" y="27"/>
                        </a:lnTo>
                        <a:lnTo>
                          <a:pt x="1032" y="27"/>
                        </a:lnTo>
                        <a:lnTo>
                          <a:pt x="1075" y="24"/>
                        </a:lnTo>
                        <a:lnTo>
                          <a:pt x="1078" y="24"/>
                        </a:lnTo>
                        <a:lnTo>
                          <a:pt x="1083" y="22"/>
                        </a:lnTo>
                        <a:lnTo>
                          <a:pt x="1087" y="1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20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4843 3674"/>
                      <a:gd name="T1" fmla="*/ T0 w 2647"/>
                      <a:gd name="T2" fmla="+- 0 147 130"/>
                      <a:gd name="T3" fmla="*/ 147 h 1315"/>
                      <a:gd name="T4" fmla="+- 0 4841 3674"/>
                      <a:gd name="T5" fmla="*/ T4 w 2647"/>
                      <a:gd name="T6" fmla="+- 0 140 130"/>
                      <a:gd name="T7" fmla="*/ 140 h 1315"/>
                      <a:gd name="T8" fmla="+- 0 4841 3674"/>
                      <a:gd name="T9" fmla="*/ T8 w 2647"/>
                      <a:gd name="T10" fmla="+- 0 135 130"/>
                      <a:gd name="T11" fmla="*/ 135 h 1315"/>
                      <a:gd name="T12" fmla="+- 0 4838 3674"/>
                      <a:gd name="T13" fmla="*/ T12 w 2647"/>
                      <a:gd name="T14" fmla="+- 0 130 130"/>
                      <a:gd name="T15" fmla="*/ 130 h 1315"/>
                      <a:gd name="T16" fmla="+- 0 4826 3674"/>
                      <a:gd name="T17" fmla="*/ T16 w 2647"/>
                      <a:gd name="T18" fmla="+- 0 130 130"/>
                      <a:gd name="T19" fmla="*/ 130 h 1315"/>
                      <a:gd name="T20" fmla="+- 0 4821 3674"/>
                      <a:gd name="T21" fmla="*/ T20 w 2647"/>
                      <a:gd name="T22" fmla="+- 0 135 130"/>
                      <a:gd name="T23" fmla="*/ 135 h 1315"/>
                      <a:gd name="T24" fmla="+- 0 4821 3674"/>
                      <a:gd name="T25" fmla="*/ T24 w 2647"/>
                      <a:gd name="T26" fmla="+- 0 147 130"/>
                      <a:gd name="T27" fmla="*/ 147 h 1315"/>
                      <a:gd name="T28" fmla="+- 0 4826 3674"/>
                      <a:gd name="T29" fmla="*/ T28 w 2647"/>
                      <a:gd name="T30" fmla="+- 0 152 130"/>
                      <a:gd name="T31" fmla="*/ 152 h 1315"/>
                      <a:gd name="T32" fmla="+- 0 4838 3674"/>
                      <a:gd name="T33" fmla="*/ T32 w 2647"/>
                      <a:gd name="T34" fmla="+- 0 152 130"/>
                      <a:gd name="T35" fmla="*/ 152 h 1315"/>
                      <a:gd name="T36" fmla="+- 0 4843 3674"/>
                      <a:gd name="T37" fmla="*/ T36 w 2647"/>
                      <a:gd name="T38" fmla="+- 0 147 130"/>
                      <a:gd name="T39" fmla="*/ 147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</a:cxnLst>
                    <a:rect l="0" t="0" r="r" b="b"/>
                    <a:pathLst>
                      <a:path w="2647" h="1315">
                        <a:moveTo>
                          <a:pt x="1169" y="17"/>
                        </a:moveTo>
                        <a:lnTo>
                          <a:pt x="1167" y="10"/>
                        </a:lnTo>
                        <a:lnTo>
                          <a:pt x="1167" y="5"/>
                        </a:lnTo>
                        <a:lnTo>
                          <a:pt x="1164" y="0"/>
                        </a:lnTo>
                        <a:lnTo>
                          <a:pt x="1152" y="0"/>
                        </a:lnTo>
                        <a:lnTo>
                          <a:pt x="1147" y="5"/>
                        </a:lnTo>
                        <a:lnTo>
                          <a:pt x="1147" y="17"/>
                        </a:lnTo>
                        <a:lnTo>
                          <a:pt x="1152" y="22"/>
                        </a:lnTo>
                        <a:lnTo>
                          <a:pt x="1164" y="22"/>
                        </a:lnTo>
                        <a:lnTo>
                          <a:pt x="1169" y="1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121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4982 3674"/>
                      <a:gd name="T1" fmla="*/ T0 w 2647"/>
                      <a:gd name="T2" fmla="+- 0 154 130"/>
                      <a:gd name="T3" fmla="*/ 154 h 1315"/>
                      <a:gd name="T4" fmla="+- 0 4982 3674"/>
                      <a:gd name="T5" fmla="*/ T4 w 2647"/>
                      <a:gd name="T6" fmla="+- 0 142 130"/>
                      <a:gd name="T7" fmla="*/ 142 h 1315"/>
                      <a:gd name="T8" fmla="+- 0 4977 3674"/>
                      <a:gd name="T9" fmla="*/ T8 w 2647"/>
                      <a:gd name="T10" fmla="+- 0 138 130"/>
                      <a:gd name="T11" fmla="*/ 138 h 1315"/>
                      <a:gd name="T12" fmla="+- 0 4973 3674"/>
                      <a:gd name="T13" fmla="*/ T12 w 2647"/>
                      <a:gd name="T14" fmla="+- 0 138 130"/>
                      <a:gd name="T15" fmla="*/ 138 h 1315"/>
                      <a:gd name="T16" fmla="+- 0 4913 3674"/>
                      <a:gd name="T17" fmla="*/ T16 w 2647"/>
                      <a:gd name="T18" fmla="+- 0 133 130"/>
                      <a:gd name="T19" fmla="*/ 133 h 1315"/>
                      <a:gd name="T20" fmla="+- 0 4908 3674"/>
                      <a:gd name="T21" fmla="*/ T20 w 2647"/>
                      <a:gd name="T22" fmla="+- 0 133 130"/>
                      <a:gd name="T23" fmla="*/ 133 h 1315"/>
                      <a:gd name="T24" fmla="+- 0 4903 3674"/>
                      <a:gd name="T25" fmla="*/ T24 w 2647"/>
                      <a:gd name="T26" fmla="+- 0 138 130"/>
                      <a:gd name="T27" fmla="*/ 138 h 1315"/>
                      <a:gd name="T28" fmla="+- 0 4901 3674"/>
                      <a:gd name="T29" fmla="*/ T28 w 2647"/>
                      <a:gd name="T30" fmla="+- 0 142 130"/>
                      <a:gd name="T31" fmla="*/ 142 h 1315"/>
                      <a:gd name="T32" fmla="+- 0 4901 3674"/>
                      <a:gd name="T33" fmla="*/ T32 w 2647"/>
                      <a:gd name="T34" fmla="+- 0 147 130"/>
                      <a:gd name="T35" fmla="*/ 147 h 1315"/>
                      <a:gd name="T36" fmla="+- 0 4905 3674"/>
                      <a:gd name="T37" fmla="*/ T36 w 2647"/>
                      <a:gd name="T38" fmla="+- 0 152 130"/>
                      <a:gd name="T39" fmla="*/ 152 h 1315"/>
                      <a:gd name="T40" fmla="+- 0 4910 3674"/>
                      <a:gd name="T41" fmla="*/ T40 w 2647"/>
                      <a:gd name="T42" fmla="+- 0 152 130"/>
                      <a:gd name="T43" fmla="*/ 152 h 1315"/>
                      <a:gd name="T44" fmla="+- 0 4970 3674"/>
                      <a:gd name="T45" fmla="*/ T44 w 2647"/>
                      <a:gd name="T46" fmla="+- 0 157 130"/>
                      <a:gd name="T47" fmla="*/ 157 h 1315"/>
                      <a:gd name="T48" fmla="+- 0 4977 3674"/>
                      <a:gd name="T49" fmla="*/ T48 w 2647"/>
                      <a:gd name="T50" fmla="+- 0 157 130"/>
                      <a:gd name="T51" fmla="*/ 157 h 1315"/>
                      <a:gd name="T52" fmla="+- 0 4982 3674"/>
                      <a:gd name="T53" fmla="*/ T52 w 2647"/>
                      <a:gd name="T54" fmla="+- 0 154 130"/>
                      <a:gd name="T55" fmla="*/ 154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</a:cxnLst>
                    <a:rect l="0" t="0" r="r" b="b"/>
                    <a:pathLst>
                      <a:path w="2647" h="1315">
                        <a:moveTo>
                          <a:pt x="1308" y="24"/>
                        </a:moveTo>
                        <a:lnTo>
                          <a:pt x="1308" y="12"/>
                        </a:lnTo>
                        <a:lnTo>
                          <a:pt x="1303" y="8"/>
                        </a:lnTo>
                        <a:lnTo>
                          <a:pt x="1299" y="8"/>
                        </a:lnTo>
                        <a:lnTo>
                          <a:pt x="1239" y="3"/>
                        </a:lnTo>
                        <a:lnTo>
                          <a:pt x="1234" y="3"/>
                        </a:lnTo>
                        <a:lnTo>
                          <a:pt x="1229" y="8"/>
                        </a:lnTo>
                        <a:lnTo>
                          <a:pt x="1227" y="12"/>
                        </a:lnTo>
                        <a:lnTo>
                          <a:pt x="1227" y="17"/>
                        </a:lnTo>
                        <a:lnTo>
                          <a:pt x="1231" y="22"/>
                        </a:lnTo>
                        <a:lnTo>
                          <a:pt x="1236" y="22"/>
                        </a:lnTo>
                        <a:lnTo>
                          <a:pt x="1296" y="27"/>
                        </a:lnTo>
                        <a:lnTo>
                          <a:pt x="1303" y="27"/>
                        </a:lnTo>
                        <a:lnTo>
                          <a:pt x="1308" y="24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122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5061 3674"/>
                      <a:gd name="T1" fmla="*/ T0 w 2647"/>
                      <a:gd name="T2" fmla="+- 0 162 130"/>
                      <a:gd name="T3" fmla="*/ 162 h 1315"/>
                      <a:gd name="T4" fmla="+- 0 5061 3674"/>
                      <a:gd name="T5" fmla="*/ T4 w 2647"/>
                      <a:gd name="T6" fmla="+- 0 152 130"/>
                      <a:gd name="T7" fmla="*/ 152 h 1315"/>
                      <a:gd name="T8" fmla="+- 0 5057 3674"/>
                      <a:gd name="T9" fmla="*/ T8 w 2647"/>
                      <a:gd name="T10" fmla="+- 0 147 130"/>
                      <a:gd name="T11" fmla="*/ 147 h 1315"/>
                      <a:gd name="T12" fmla="+- 0 5052 3674"/>
                      <a:gd name="T13" fmla="*/ T12 w 2647"/>
                      <a:gd name="T14" fmla="+- 0 147 130"/>
                      <a:gd name="T15" fmla="*/ 147 h 1315"/>
                      <a:gd name="T16" fmla="+- 0 5047 3674"/>
                      <a:gd name="T17" fmla="*/ T16 w 2647"/>
                      <a:gd name="T18" fmla="+- 0 145 130"/>
                      <a:gd name="T19" fmla="*/ 145 h 1315"/>
                      <a:gd name="T20" fmla="+- 0 5042 3674"/>
                      <a:gd name="T21" fmla="*/ T20 w 2647"/>
                      <a:gd name="T22" fmla="+- 0 150 130"/>
                      <a:gd name="T23" fmla="*/ 150 h 1315"/>
                      <a:gd name="T24" fmla="+- 0 5042 3674"/>
                      <a:gd name="T25" fmla="*/ T24 w 2647"/>
                      <a:gd name="T26" fmla="+- 0 154 130"/>
                      <a:gd name="T27" fmla="*/ 154 h 1315"/>
                      <a:gd name="T28" fmla="+- 0 5040 3674"/>
                      <a:gd name="T29" fmla="*/ T28 w 2647"/>
                      <a:gd name="T30" fmla="+- 0 159 130"/>
                      <a:gd name="T31" fmla="*/ 159 h 1315"/>
                      <a:gd name="T32" fmla="+- 0 5045 3674"/>
                      <a:gd name="T33" fmla="*/ T32 w 2647"/>
                      <a:gd name="T34" fmla="+- 0 166 130"/>
                      <a:gd name="T35" fmla="*/ 166 h 1315"/>
                      <a:gd name="T36" fmla="+- 0 5057 3674"/>
                      <a:gd name="T37" fmla="*/ T36 w 2647"/>
                      <a:gd name="T38" fmla="+- 0 166 130"/>
                      <a:gd name="T39" fmla="*/ 166 h 1315"/>
                      <a:gd name="T40" fmla="+- 0 5061 3674"/>
                      <a:gd name="T41" fmla="*/ T40 w 2647"/>
                      <a:gd name="T42" fmla="+- 0 162 130"/>
                      <a:gd name="T43" fmla="*/ 162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</a:cxnLst>
                    <a:rect l="0" t="0" r="r" b="b"/>
                    <a:pathLst>
                      <a:path w="2647" h="1315">
                        <a:moveTo>
                          <a:pt x="1387" y="32"/>
                        </a:moveTo>
                        <a:lnTo>
                          <a:pt x="1387" y="22"/>
                        </a:lnTo>
                        <a:lnTo>
                          <a:pt x="1383" y="17"/>
                        </a:lnTo>
                        <a:lnTo>
                          <a:pt x="1378" y="17"/>
                        </a:lnTo>
                        <a:lnTo>
                          <a:pt x="1373" y="15"/>
                        </a:lnTo>
                        <a:lnTo>
                          <a:pt x="1368" y="20"/>
                        </a:lnTo>
                        <a:lnTo>
                          <a:pt x="1368" y="24"/>
                        </a:lnTo>
                        <a:lnTo>
                          <a:pt x="1366" y="29"/>
                        </a:lnTo>
                        <a:lnTo>
                          <a:pt x="1371" y="36"/>
                        </a:lnTo>
                        <a:lnTo>
                          <a:pt x="1383" y="36"/>
                        </a:lnTo>
                        <a:lnTo>
                          <a:pt x="1387" y="3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123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5201 3674"/>
                      <a:gd name="T1" fmla="*/ T0 w 2647"/>
                      <a:gd name="T2" fmla="+- 0 178 130"/>
                      <a:gd name="T3" fmla="*/ 178 h 1315"/>
                      <a:gd name="T4" fmla="+- 0 5196 3674"/>
                      <a:gd name="T5" fmla="*/ T4 w 2647"/>
                      <a:gd name="T6" fmla="+- 0 174 130"/>
                      <a:gd name="T7" fmla="*/ 174 h 1315"/>
                      <a:gd name="T8" fmla="+- 0 5191 3674"/>
                      <a:gd name="T9" fmla="*/ T8 w 2647"/>
                      <a:gd name="T10" fmla="+- 0 171 130"/>
                      <a:gd name="T11" fmla="*/ 171 h 1315"/>
                      <a:gd name="T12" fmla="+- 0 5131 3674"/>
                      <a:gd name="T13" fmla="*/ T12 w 2647"/>
                      <a:gd name="T14" fmla="+- 0 159 130"/>
                      <a:gd name="T15" fmla="*/ 159 h 1315"/>
                      <a:gd name="T16" fmla="+- 0 5126 3674"/>
                      <a:gd name="T17" fmla="*/ T16 w 2647"/>
                      <a:gd name="T18" fmla="+- 0 159 130"/>
                      <a:gd name="T19" fmla="*/ 159 h 1315"/>
                      <a:gd name="T20" fmla="+- 0 5121 3674"/>
                      <a:gd name="T21" fmla="*/ T20 w 2647"/>
                      <a:gd name="T22" fmla="+- 0 162 130"/>
                      <a:gd name="T23" fmla="*/ 162 h 1315"/>
                      <a:gd name="T24" fmla="+- 0 5121 3674"/>
                      <a:gd name="T25" fmla="*/ T24 w 2647"/>
                      <a:gd name="T26" fmla="+- 0 166 130"/>
                      <a:gd name="T27" fmla="*/ 166 h 1315"/>
                      <a:gd name="T28" fmla="+- 0 5119 3674"/>
                      <a:gd name="T29" fmla="*/ T28 w 2647"/>
                      <a:gd name="T30" fmla="+- 0 174 130"/>
                      <a:gd name="T31" fmla="*/ 174 h 1315"/>
                      <a:gd name="T32" fmla="+- 0 5121 3674"/>
                      <a:gd name="T33" fmla="*/ T32 w 2647"/>
                      <a:gd name="T34" fmla="+- 0 178 130"/>
                      <a:gd name="T35" fmla="*/ 178 h 1315"/>
                      <a:gd name="T36" fmla="+- 0 5129 3674"/>
                      <a:gd name="T37" fmla="*/ T36 w 2647"/>
                      <a:gd name="T38" fmla="+- 0 178 130"/>
                      <a:gd name="T39" fmla="*/ 178 h 1315"/>
                      <a:gd name="T40" fmla="+- 0 5186 3674"/>
                      <a:gd name="T41" fmla="*/ T40 w 2647"/>
                      <a:gd name="T42" fmla="+- 0 190 130"/>
                      <a:gd name="T43" fmla="*/ 190 h 1315"/>
                      <a:gd name="T44" fmla="+- 0 5191 3674"/>
                      <a:gd name="T45" fmla="*/ T44 w 2647"/>
                      <a:gd name="T46" fmla="+- 0 193 130"/>
                      <a:gd name="T47" fmla="*/ 193 h 1315"/>
                      <a:gd name="T48" fmla="+- 0 5198 3674"/>
                      <a:gd name="T49" fmla="*/ T48 w 2647"/>
                      <a:gd name="T50" fmla="+- 0 188 130"/>
                      <a:gd name="T51" fmla="*/ 188 h 1315"/>
                      <a:gd name="T52" fmla="+- 0 5198 3674"/>
                      <a:gd name="T53" fmla="*/ T52 w 2647"/>
                      <a:gd name="T54" fmla="+- 0 183 130"/>
                      <a:gd name="T55" fmla="*/ 183 h 1315"/>
                      <a:gd name="T56" fmla="+- 0 5201 3674"/>
                      <a:gd name="T57" fmla="*/ T56 w 2647"/>
                      <a:gd name="T58" fmla="+- 0 178 130"/>
                      <a:gd name="T59" fmla="*/ 178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</a:cxnLst>
                    <a:rect l="0" t="0" r="r" b="b"/>
                    <a:pathLst>
                      <a:path w="2647" h="1315">
                        <a:moveTo>
                          <a:pt x="1527" y="48"/>
                        </a:moveTo>
                        <a:lnTo>
                          <a:pt x="1522" y="44"/>
                        </a:lnTo>
                        <a:lnTo>
                          <a:pt x="1517" y="41"/>
                        </a:lnTo>
                        <a:lnTo>
                          <a:pt x="1457" y="29"/>
                        </a:lnTo>
                        <a:lnTo>
                          <a:pt x="1452" y="29"/>
                        </a:lnTo>
                        <a:lnTo>
                          <a:pt x="1447" y="32"/>
                        </a:lnTo>
                        <a:lnTo>
                          <a:pt x="1447" y="36"/>
                        </a:lnTo>
                        <a:lnTo>
                          <a:pt x="1445" y="44"/>
                        </a:lnTo>
                        <a:lnTo>
                          <a:pt x="1447" y="48"/>
                        </a:lnTo>
                        <a:lnTo>
                          <a:pt x="1455" y="48"/>
                        </a:lnTo>
                        <a:lnTo>
                          <a:pt x="1512" y="60"/>
                        </a:lnTo>
                        <a:lnTo>
                          <a:pt x="1517" y="63"/>
                        </a:lnTo>
                        <a:lnTo>
                          <a:pt x="1524" y="58"/>
                        </a:lnTo>
                        <a:lnTo>
                          <a:pt x="1524" y="53"/>
                        </a:lnTo>
                        <a:lnTo>
                          <a:pt x="1527" y="48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24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5277 3674"/>
                      <a:gd name="T1" fmla="*/ T0 w 2647"/>
                      <a:gd name="T2" fmla="+- 0 200 130"/>
                      <a:gd name="T3" fmla="*/ 200 h 1315"/>
                      <a:gd name="T4" fmla="+- 0 5275 3674"/>
                      <a:gd name="T5" fmla="*/ T4 w 2647"/>
                      <a:gd name="T6" fmla="+- 0 193 130"/>
                      <a:gd name="T7" fmla="*/ 193 h 1315"/>
                      <a:gd name="T8" fmla="+- 0 5270 3674"/>
                      <a:gd name="T9" fmla="*/ T8 w 2647"/>
                      <a:gd name="T10" fmla="+- 0 193 130"/>
                      <a:gd name="T11" fmla="*/ 193 h 1315"/>
                      <a:gd name="T12" fmla="+- 0 5263 3674"/>
                      <a:gd name="T13" fmla="*/ T12 w 2647"/>
                      <a:gd name="T14" fmla="+- 0 190 130"/>
                      <a:gd name="T15" fmla="*/ 190 h 1315"/>
                      <a:gd name="T16" fmla="+- 0 5258 3674"/>
                      <a:gd name="T17" fmla="*/ T16 w 2647"/>
                      <a:gd name="T18" fmla="+- 0 193 130"/>
                      <a:gd name="T19" fmla="*/ 193 h 1315"/>
                      <a:gd name="T20" fmla="+- 0 5256 3674"/>
                      <a:gd name="T21" fmla="*/ T20 w 2647"/>
                      <a:gd name="T22" fmla="+- 0 198 130"/>
                      <a:gd name="T23" fmla="*/ 198 h 1315"/>
                      <a:gd name="T24" fmla="+- 0 5256 3674"/>
                      <a:gd name="T25" fmla="*/ T24 w 2647"/>
                      <a:gd name="T26" fmla="+- 0 205 130"/>
                      <a:gd name="T27" fmla="*/ 205 h 1315"/>
                      <a:gd name="T28" fmla="+- 0 5258 3674"/>
                      <a:gd name="T29" fmla="*/ T28 w 2647"/>
                      <a:gd name="T30" fmla="+- 0 210 130"/>
                      <a:gd name="T31" fmla="*/ 210 h 1315"/>
                      <a:gd name="T32" fmla="+- 0 5263 3674"/>
                      <a:gd name="T33" fmla="*/ T32 w 2647"/>
                      <a:gd name="T34" fmla="+- 0 212 130"/>
                      <a:gd name="T35" fmla="*/ 212 h 1315"/>
                      <a:gd name="T36" fmla="+- 0 5268 3674"/>
                      <a:gd name="T37" fmla="*/ T36 w 2647"/>
                      <a:gd name="T38" fmla="+- 0 212 130"/>
                      <a:gd name="T39" fmla="*/ 212 h 1315"/>
                      <a:gd name="T40" fmla="+- 0 5275 3674"/>
                      <a:gd name="T41" fmla="*/ T40 w 2647"/>
                      <a:gd name="T42" fmla="+- 0 210 130"/>
                      <a:gd name="T43" fmla="*/ 210 h 1315"/>
                      <a:gd name="T44" fmla="+- 0 5275 3674"/>
                      <a:gd name="T45" fmla="*/ T44 w 2647"/>
                      <a:gd name="T46" fmla="+- 0 205 130"/>
                      <a:gd name="T47" fmla="*/ 205 h 1315"/>
                      <a:gd name="T48" fmla="+- 0 5277 3674"/>
                      <a:gd name="T49" fmla="*/ T48 w 2647"/>
                      <a:gd name="T50" fmla="+- 0 200 130"/>
                      <a:gd name="T51" fmla="*/ 200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</a:cxnLst>
                    <a:rect l="0" t="0" r="r" b="b"/>
                    <a:pathLst>
                      <a:path w="2647" h="1315">
                        <a:moveTo>
                          <a:pt x="1603" y="70"/>
                        </a:moveTo>
                        <a:lnTo>
                          <a:pt x="1601" y="63"/>
                        </a:lnTo>
                        <a:lnTo>
                          <a:pt x="1596" y="63"/>
                        </a:lnTo>
                        <a:lnTo>
                          <a:pt x="1589" y="60"/>
                        </a:lnTo>
                        <a:lnTo>
                          <a:pt x="1584" y="63"/>
                        </a:lnTo>
                        <a:lnTo>
                          <a:pt x="1582" y="68"/>
                        </a:lnTo>
                        <a:lnTo>
                          <a:pt x="1582" y="75"/>
                        </a:lnTo>
                        <a:lnTo>
                          <a:pt x="1584" y="80"/>
                        </a:lnTo>
                        <a:lnTo>
                          <a:pt x="1589" y="82"/>
                        </a:lnTo>
                        <a:lnTo>
                          <a:pt x="1594" y="82"/>
                        </a:lnTo>
                        <a:lnTo>
                          <a:pt x="1601" y="80"/>
                        </a:lnTo>
                        <a:lnTo>
                          <a:pt x="1601" y="75"/>
                        </a:lnTo>
                        <a:lnTo>
                          <a:pt x="1603" y="7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125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5409 3674"/>
                      <a:gd name="T1" fmla="*/ T0 w 2647"/>
                      <a:gd name="T2" fmla="+- 0 246 130"/>
                      <a:gd name="T3" fmla="*/ 246 h 1315"/>
                      <a:gd name="T4" fmla="+- 0 5407 3674"/>
                      <a:gd name="T5" fmla="*/ T4 w 2647"/>
                      <a:gd name="T6" fmla="+- 0 238 130"/>
                      <a:gd name="T7" fmla="*/ 238 h 1315"/>
                      <a:gd name="T8" fmla="+- 0 5402 3674"/>
                      <a:gd name="T9" fmla="*/ T8 w 2647"/>
                      <a:gd name="T10" fmla="+- 0 238 130"/>
                      <a:gd name="T11" fmla="*/ 238 h 1315"/>
                      <a:gd name="T12" fmla="+- 0 5395 3674"/>
                      <a:gd name="T13" fmla="*/ T12 w 2647"/>
                      <a:gd name="T14" fmla="+- 0 234 130"/>
                      <a:gd name="T15" fmla="*/ 234 h 1315"/>
                      <a:gd name="T16" fmla="+- 0 5347 3674"/>
                      <a:gd name="T17" fmla="*/ T16 w 2647"/>
                      <a:gd name="T18" fmla="+- 0 217 130"/>
                      <a:gd name="T19" fmla="*/ 217 h 1315"/>
                      <a:gd name="T20" fmla="+- 0 5340 3674"/>
                      <a:gd name="T21" fmla="*/ T20 w 2647"/>
                      <a:gd name="T22" fmla="+- 0 214 130"/>
                      <a:gd name="T23" fmla="*/ 214 h 1315"/>
                      <a:gd name="T24" fmla="+- 0 5335 3674"/>
                      <a:gd name="T25" fmla="*/ T24 w 2647"/>
                      <a:gd name="T26" fmla="+- 0 217 130"/>
                      <a:gd name="T27" fmla="*/ 217 h 1315"/>
                      <a:gd name="T28" fmla="+- 0 5333 3674"/>
                      <a:gd name="T29" fmla="*/ T28 w 2647"/>
                      <a:gd name="T30" fmla="+- 0 222 130"/>
                      <a:gd name="T31" fmla="*/ 222 h 1315"/>
                      <a:gd name="T32" fmla="+- 0 5330 3674"/>
                      <a:gd name="T33" fmla="*/ T32 w 2647"/>
                      <a:gd name="T34" fmla="+- 0 229 130"/>
                      <a:gd name="T35" fmla="*/ 229 h 1315"/>
                      <a:gd name="T36" fmla="+- 0 5335 3674"/>
                      <a:gd name="T37" fmla="*/ T36 w 2647"/>
                      <a:gd name="T38" fmla="+- 0 234 130"/>
                      <a:gd name="T39" fmla="*/ 234 h 1315"/>
                      <a:gd name="T40" fmla="+- 0 5340 3674"/>
                      <a:gd name="T41" fmla="*/ T40 w 2647"/>
                      <a:gd name="T42" fmla="+- 0 236 130"/>
                      <a:gd name="T43" fmla="*/ 236 h 1315"/>
                      <a:gd name="T44" fmla="+- 0 5388 3674"/>
                      <a:gd name="T45" fmla="*/ T44 w 2647"/>
                      <a:gd name="T46" fmla="+- 0 253 130"/>
                      <a:gd name="T47" fmla="*/ 253 h 1315"/>
                      <a:gd name="T48" fmla="+- 0 5395 3674"/>
                      <a:gd name="T49" fmla="*/ T48 w 2647"/>
                      <a:gd name="T50" fmla="+- 0 255 130"/>
                      <a:gd name="T51" fmla="*/ 255 h 1315"/>
                      <a:gd name="T52" fmla="+- 0 5400 3674"/>
                      <a:gd name="T53" fmla="*/ T52 w 2647"/>
                      <a:gd name="T54" fmla="+- 0 258 130"/>
                      <a:gd name="T55" fmla="*/ 258 h 1315"/>
                      <a:gd name="T56" fmla="+- 0 5407 3674"/>
                      <a:gd name="T57" fmla="*/ T56 w 2647"/>
                      <a:gd name="T58" fmla="+- 0 255 130"/>
                      <a:gd name="T59" fmla="*/ 255 h 1315"/>
                      <a:gd name="T60" fmla="+- 0 5407 3674"/>
                      <a:gd name="T61" fmla="*/ T60 w 2647"/>
                      <a:gd name="T62" fmla="+- 0 250 130"/>
                      <a:gd name="T63" fmla="*/ 250 h 1315"/>
                      <a:gd name="T64" fmla="+- 0 5409 3674"/>
                      <a:gd name="T65" fmla="*/ T64 w 2647"/>
                      <a:gd name="T66" fmla="+- 0 246 130"/>
                      <a:gd name="T67" fmla="*/ 246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</a:cxnLst>
                    <a:rect l="0" t="0" r="r" b="b"/>
                    <a:pathLst>
                      <a:path w="2647" h="1315">
                        <a:moveTo>
                          <a:pt x="1735" y="116"/>
                        </a:moveTo>
                        <a:lnTo>
                          <a:pt x="1733" y="108"/>
                        </a:lnTo>
                        <a:lnTo>
                          <a:pt x="1728" y="108"/>
                        </a:lnTo>
                        <a:lnTo>
                          <a:pt x="1721" y="104"/>
                        </a:lnTo>
                        <a:lnTo>
                          <a:pt x="1673" y="87"/>
                        </a:lnTo>
                        <a:lnTo>
                          <a:pt x="1666" y="84"/>
                        </a:lnTo>
                        <a:lnTo>
                          <a:pt x="1661" y="87"/>
                        </a:lnTo>
                        <a:lnTo>
                          <a:pt x="1659" y="92"/>
                        </a:lnTo>
                        <a:lnTo>
                          <a:pt x="1656" y="99"/>
                        </a:lnTo>
                        <a:lnTo>
                          <a:pt x="1661" y="104"/>
                        </a:lnTo>
                        <a:lnTo>
                          <a:pt x="1666" y="106"/>
                        </a:lnTo>
                        <a:lnTo>
                          <a:pt x="1714" y="123"/>
                        </a:lnTo>
                        <a:lnTo>
                          <a:pt x="1721" y="125"/>
                        </a:lnTo>
                        <a:lnTo>
                          <a:pt x="1726" y="128"/>
                        </a:lnTo>
                        <a:lnTo>
                          <a:pt x="1733" y="125"/>
                        </a:lnTo>
                        <a:lnTo>
                          <a:pt x="1733" y="120"/>
                        </a:lnTo>
                        <a:lnTo>
                          <a:pt x="1735" y="11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26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5484 3674"/>
                      <a:gd name="T1" fmla="*/ T0 w 2647"/>
                      <a:gd name="T2" fmla="+- 0 277 130"/>
                      <a:gd name="T3" fmla="*/ 277 h 1315"/>
                      <a:gd name="T4" fmla="+- 0 5481 3674"/>
                      <a:gd name="T5" fmla="*/ T4 w 2647"/>
                      <a:gd name="T6" fmla="+- 0 272 130"/>
                      <a:gd name="T7" fmla="*/ 272 h 1315"/>
                      <a:gd name="T8" fmla="+- 0 5472 3674"/>
                      <a:gd name="T9" fmla="*/ T8 w 2647"/>
                      <a:gd name="T10" fmla="+- 0 267 130"/>
                      <a:gd name="T11" fmla="*/ 267 h 1315"/>
                      <a:gd name="T12" fmla="+- 0 5465 3674"/>
                      <a:gd name="T13" fmla="*/ T12 w 2647"/>
                      <a:gd name="T14" fmla="+- 0 270 130"/>
                      <a:gd name="T15" fmla="*/ 270 h 1315"/>
                      <a:gd name="T16" fmla="+- 0 5462 3674"/>
                      <a:gd name="T17" fmla="*/ T16 w 2647"/>
                      <a:gd name="T18" fmla="+- 0 274 130"/>
                      <a:gd name="T19" fmla="*/ 274 h 1315"/>
                      <a:gd name="T20" fmla="+- 0 5462 3674"/>
                      <a:gd name="T21" fmla="*/ T20 w 2647"/>
                      <a:gd name="T22" fmla="+- 0 284 130"/>
                      <a:gd name="T23" fmla="*/ 284 h 1315"/>
                      <a:gd name="T24" fmla="+- 0 5467 3674"/>
                      <a:gd name="T25" fmla="*/ T24 w 2647"/>
                      <a:gd name="T26" fmla="+- 0 286 130"/>
                      <a:gd name="T27" fmla="*/ 286 h 1315"/>
                      <a:gd name="T28" fmla="+- 0 5474 3674"/>
                      <a:gd name="T29" fmla="*/ T28 w 2647"/>
                      <a:gd name="T30" fmla="+- 0 289 130"/>
                      <a:gd name="T31" fmla="*/ 289 h 1315"/>
                      <a:gd name="T32" fmla="+- 0 5479 3674"/>
                      <a:gd name="T33" fmla="*/ T32 w 2647"/>
                      <a:gd name="T34" fmla="+- 0 286 130"/>
                      <a:gd name="T35" fmla="*/ 286 h 1315"/>
                      <a:gd name="T36" fmla="+- 0 5484 3674"/>
                      <a:gd name="T37" fmla="*/ T36 w 2647"/>
                      <a:gd name="T38" fmla="+- 0 277 130"/>
                      <a:gd name="T39" fmla="*/ 277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</a:cxnLst>
                    <a:rect l="0" t="0" r="r" b="b"/>
                    <a:pathLst>
                      <a:path w="2647" h="1315">
                        <a:moveTo>
                          <a:pt x="1810" y="147"/>
                        </a:moveTo>
                        <a:lnTo>
                          <a:pt x="1807" y="142"/>
                        </a:lnTo>
                        <a:lnTo>
                          <a:pt x="1798" y="137"/>
                        </a:lnTo>
                        <a:lnTo>
                          <a:pt x="1791" y="140"/>
                        </a:lnTo>
                        <a:lnTo>
                          <a:pt x="1788" y="144"/>
                        </a:lnTo>
                        <a:lnTo>
                          <a:pt x="1788" y="154"/>
                        </a:lnTo>
                        <a:lnTo>
                          <a:pt x="1793" y="156"/>
                        </a:lnTo>
                        <a:lnTo>
                          <a:pt x="1800" y="159"/>
                        </a:lnTo>
                        <a:lnTo>
                          <a:pt x="1805" y="156"/>
                        </a:lnTo>
                        <a:lnTo>
                          <a:pt x="1810" y="14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27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5609 3674"/>
                      <a:gd name="T1" fmla="*/ T0 w 2647"/>
                      <a:gd name="T2" fmla="+- 0 342 130"/>
                      <a:gd name="T3" fmla="*/ 342 h 1315"/>
                      <a:gd name="T4" fmla="+- 0 5606 3674"/>
                      <a:gd name="T5" fmla="*/ T4 w 2647"/>
                      <a:gd name="T6" fmla="+- 0 337 130"/>
                      <a:gd name="T7" fmla="*/ 337 h 1315"/>
                      <a:gd name="T8" fmla="+- 0 5601 3674"/>
                      <a:gd name="T9" fmla="*/ T8 w 2647"/>
                      <a:gd name="T10" fmla="+- 0 332 130"/>
                      <a:gd name="T11" fmla="*/ 332 h 1315"/>
                      <a:gd name="T12" fmla="+- 0 5582 3674"/>
                      <a:gd name="T13" fmla="*/ T12 w 2647"/>
                      <a:gd name="T14" fmla="+- 0 320 130"/>
                      <a:gd name="T15" fmla="*/ 320 h 1315"/>
                      <a:gd name="T16" fmla="+- 0 5544 3674"/>
                      <a:gd name="T17" fmla="*/ T16 w 2647"/>
                      <a:gd name="T18" fmla="+- 0 301 130"/>
                      <a:gd name="T19" fmla="*/ 301 h 1315"/>
                      <a:gd name="T20" fmla="+- 0 5539 3674"/>
                      <a:gd name="T21" fmla="*/ T20 w 2647"/>
                      <a:gd name="T22" fmla="+- 0 303 130"/>
                      <a:gd name="T23" fmla="*/ 303 h 1315"/>
                      <a:gd name="T24" fmla="+- 0 5537 3674"/>
                      <a:gd name="T25" fmla="*/ T24 w 2647"/>
                      <a:gd name="T26" fmla="+- 0 308 130"/>
                      <a:gd name="T27" fmla="*/ 308 h 1315"/>
                      <a:gd name="T28" fmla="+- 0 5532 3674"/>
                      <a:gd name="T29" fmla="*/ T28 w 2647"/>
                      <a:gd name="T30" fmla="+- 0 313 130"/>
                      <a:gd name="T31" fmla="*/ 313 h 1315"/>
                      <a:gd name="T32" fmla="+- 0 5534 3674"/>
                      <a:gd name="T33" fmla="*/ T32 w 2647"/>
                      <a:gd name="T34" fmla="+- 0 320 130"/>
                      <a:gd name="T35" fmla="*/ 320 h 1315"/>
                      <a:gd name="T36" fmla="+- 0 5573 3674"/>
                      <a:gd name="T37" fmla="*/ T36 w 2647"/>
                      <a:gd name="T38" fmla="+- 0 339 130"/>
                      <a:gd name="T39" fmla="*/ 339 h 1315"/>
                      <a:gd name="T40" fmla="+- 0 5592 3674"/>
                      <a:gd name="T41" fmla="*/ T40 w 2647"/>
                      <a:gd name="T42" fmla="+- 0 351 130"/>
                      <a:gd name="T43" fmla="*/ 351 h 1315"/>
                      <a:gd name="T44" fmla="+- 0 5597 3674"/>
                      <a:gd name="T45" fmla="*/ T44 w 2647"/>
                      <a:gd name="T46" fmla="+- 0 354 130"/>
                      <a:gd name="T47" fmla="*/ 354 h 1315"/>
                      <a:gd name="T48" fmla="+- 0 5604 3674"/>
                      <a:gd name="T49" fmla="*/ T48 w 2647"/>
                      <a:gd name="T50" fmla="+- 0 351 130"/>
                      <a:gd name="T51" fmla="*/ 351 h 1315"/>
                      <a:gd name="T52" fmla="+- 0 5609 3674"/>
                      <a:gd name="T53" fmla="*/ T52 w 2647"/>
                      <a:gd name="T54" fmla="+- 0 342 130"/>
                      <a:gd name="T55" fmla="*/ 342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</a:cxnLst>
                    <a:rect l="0" t="0" r="r" b="b"/>
                    <a:pathLst>
                      <a:path w="2647" h="1315">
                        <a:moveTo>
                          <a:pt x="1935" y="212"/>
                        </a:moveTo>
                        <a:lnTo>
                          <a:pt x="1932" y="207"/>
                        </a:lnTo>
                        <a:lnTo>
                          <a:pt x="1927" y="202"/>
                        </a:lnTo>
                        <a:lnTo>
                          <a:pt x="1908" y="190"/>
                        </a:lnTo>
                        <a:lnTo>
                          <a:pt x="1870" y="171"/>
                        </a:lnTo>
                        <a:lnTo>
                          <a:pt x="1865" y="173"/>
                        </a:lnTo>
                        <a:lnTo>
                          <a:pt x="1863" y="178"/>
                        </a:lnTo>
                        <a:lnTo>
                          <a:pt x="1858" y="183"/>
                        </a:lnTo>
                        <a:lnTo>
                          <a:pt x="1860" y="190"/>
                        </a:lnTo>
                        <a:lnTo>
                          <a:pt x="1899" y="209"/>
                        </a:lnTo>
                        <a:lnTo>
                          <a:pt x="1918" y="221"/>
                        </a:lnTo>
                        <a:lnTo>
                          <a:pt x="1923" y="224"/>
                        </a:lnTo>
                        <a:lnTo>
                          <a:pt x="1930" y="221"/>
                        </a:lnTo>
                        <a:lnTo>
                          <a:pt x="1935" y="21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128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5676 3674"/>
                      <a:gd name="T1" fmla="*/ T0 w 2647"/>
                      <a:gd name="T2" fmla="+- 0 385 130"/>
                      <a:gd name="T3" fmla="*/ 385 h 1315"/>
                      <a:gd name="T4" fmla="+- 0 5676 3674"/>
                      <a:gd name="T5" fmla="*/ T4 w 2647"/>
                      <a:gd name="T6" fmla="+- 0 378 130"/>
                      <a:gd name="T7" fmla="*/ 378 h 1315"/>
                      <a:gd name="T8" fmla="+- 0 5666 3674"/>
                      <a:gd name="T9" fmla="*/ T8 w 2647"/>
                      <a:gd name="T10" fmla="+- 0 373 130"/>
                      <a:gd name="T11" fmla="*/ 373 h 1315"/>
                      <a:gd name="T12" fmla="+- 0 5659 3674"/>
                      <a:gd name="T13" fmla="*/ T12 w 2647"/>
                      <a:gd name="T14" fmla="+- 0 373 130"/>
                      <a:gd name="T15" fmla="*/ 373 h 1315"/>
                      <a:gd name="T16" fmla="+- 0 5654 3674"/>
                      <a:gd name="T17" fmla="*/ T16 w 2647"/>
                      <a:gd name="T18" fmla="+- 0 382 130"/>
                      <a:gd name="T19" fmla="*/ 382 h 1315"/>
                      <a:gd name="T20" fmla="+- 0 5654 3674"/>
                      <a:gd name="T21" fmla="*/ T20 w 2647"/>
                      <a:gd name="T22" fmla="+- 0 390 130"/>
                      <a:gd name="T23" fmla="*/ 390 h 1315"/>
                      <a:gd name="T24" fmla="+- 0 5664 3674"/>
                      <a:gd name="T25" fmla="*/ T24 w 2647"/>
                      <a:gd name="T26" fmla="+- 0 394 130"/>
                      <a:gd name="T27" fmla="*/ 394 h 1315"/>
                      <a:gd name="T28" fmla="+- 0 5671 3674"/>
                      <a:gd name="T29" fmla="*/ T28 w 2647"/>
                      <a:gd name="T30" fmla="+- 0 394 130"/>
                      <a:gd name="T31" fmla="*/ 394 h 1315"/>
                      <a:gd name="T32" fmla="+- 0 5676 3674"/>
                      <a:gd name="T33" fmla="*/ T32 w 2647"/>
                      <a:gd name="T34" fmla="+- 0 385 130"/>
                      <a:gd name="T35" fmla="*/ 385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</a:cxnLst>
                    <a:rect l="0" t="0" r="r" b="b"/>
                    <a:pathLst>
                      <a:path w="2647" h="1315">
                        <a:moveTo>
                          <a:pt x="2002" y="255"/>
                        </a:moveTo>
                        <a:lnTo>
                          <a:pt x="2002" y="248"/>
                        </a:lnTo>
                        <a:lnTo>
                          <a:pt x="1992" y="243"/>
                        </a:lnTo>
                        <a:lnTo>
                          <a:pt x="1985" y="243"/>
                        </a:lnTo>
                        <a:lnTo>
                          <a:pt x="1980" y="252"/>
                        </a:lnTo>
                        <a:lnTo>
                          <a:pt x="1980" y="260"/>
                        </a:lnTo>
                        <a:lnTo>
                          <a:pt x="1990" y="264"/>
                        </a:lnTo>
                        <a:lnTo>
                          <a:pt x="1997" y="264"/>
                        </a:lnTo>
                        <a:lnTo>
                          <a:pt x="2002" y="255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129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5791 3674"/>
                      <a:gd name="T1" fmla="*/ T0 w 2647"/>
                      <a:gd name="T2" fmla="+- 0 466 130"/>
                      <a:gd name="T3" fmla="*/ 466 h 1315"/>
                      <a:gd name="T4" fmla="+- 0 5789 3674"/>
                      <a:gd name="T5" fmla="*/ T4 w 2647"/>
                      <a:gd name="T6" fmla="+- 0 462 130"/>
                      <a:gd name="T7" fmla="*/ 462 h 1315"/>
                      <a:gd name="T8" fmla="+- 0 5784 3674"/>
                      <a:gd name="T9" fmla="*/ T8 w 2647"/>
                      <a:gd name="T10" fmla="+- 0 457 130"/>
                      <a:gd name="T11" fmla="*/ 457 h 1315"/>
                      <a:gd name="T12" fmla="+- 0 5750 3674"/>
                      <a:gd name="T13" fmla="*/ T12 w 2647"/>
                      <a:gd name="T14" fmla="+- 0 430 130"/>
                      <a:gd name="T15" fmla="*/ 430 h 1315"/>
                      <a:gd name="T16" fmla="+- 0 5736 3674"/>
                      <a:gd name="T17" fmla="*/ T16 w 2647"/>
                      <a:gd name="T18" fmla="+- 0 421 130"/>
                      <a:gd name="T19" fmla="*/ 421 h 1315"/>
                      <a:gd name="T20" fmla="+- 0 5733 3674"/>
                      <a:gd name="T21" fmla="*/ T20 w 2647"/>
                      <a:gd name="T22" fmla="+- 0 418 130"/>
                      <a:gd name="T23" fmla="*/ 418 h 1315"/>
                      <a:gd name="T24" fmla="+- 0 5726 3674"/>
                      <a:gd name="T25" fmla="*/ T24 w 2647"/>
                      <a:gd name="T26" fmla="+- 0 418 130"/>
                      <a:gd name="T27" fmla="*/ 418 h 1315"/>
                      <a:gd name="T28" fmla="+- 0 5724 3674"/>
                      <a:gd name="T29" fmla="*/ T28 w 2647"/>
                      <a:gd name="T30" fmla="+- 0 423 130"/>
                      <a:gd name="T31" fmla="*/ 423 h 1315"/>
                      <a:gd name="T32" fmla="+- 0 5719 3674"/>
                      <a:gd name="T33" fmla="*/ T32 w 2647"/>
                      <a:gd name="T34" fmla="+- 0 428 130"/>
                      <a:gd name="T35" fmla="*/ 428 h 1315"/>
                      <a:gd name="T36" fmla="+- 0 5721 3674"/>
                      <a:gd name="T37" fmla="*/ T36 w 2647"/>
                      <a:gd name="T38" fmla="+- 0 433 130"/>
                      <a:gd name="T39" fmla="*/ 433 h 1315"/>
                      <a:gd name="T40" fmla="+- 0 5726 3674"/>
                      <a:gd name="T41" fmla="*/ T40 w 2647"/>
                      <a:gd name="T42" fmla="+- 0 438 130"/>
                      <a:gd name="T43" fmla="*/ 438 h 1315"/>
                      <a:gd name="T44" fmla="+- 0 5741 3674"/>
                      <a:gd name="T45" fmla="*/ T44 w 2647"/>
                      <a:gd name="T46" fmla="+- 0 447 130"/>
                      <a:gd name="T47" fmla="*/ 447 h 1315"/>
                      <a:gd name="T48" fmla="+- 0 5772 3674"/>
                      <a:gd name="T49" fmla="*/ T48 w 2647"/>
                      <a:gd name="T50" fmla="+- 0 474 130"/>
                      <a:gd name="T51" fmla="*/ 474 h 1315"/>
                      <a:gd name="T52" fmla="+- 0 5777 3674"/>
                      <a:gd name="T53" fmla="*/ T52 w 2647"/>
                      <a:gd name="T54" fmla="+- 0 476 130"/>
                      <a:gd name="T55" fmla="*/ 476 h 1315"/>
                      <a:gd name="T56" fmla="+- 0 5784 3674"/>
                      <a:gd name="T57" fmla="*/ T56 w 2647"/>
                      <a:gd name="T58" fmla="+- 0 476 130"/>
                      <a:gd name="T59" fmla="*/ 476 h 1315"/>
                      <a:gd name="T60" fmla="+- 0 5786 3674"/>
                      <a:gd name="T61" fmla="*/ T60 w 2647"/>
                      <a:gd name="T62" fmla="+- 0 471 130"/>
                      <a:gd name="T63" fmla="*/ 471 h 1315"/>
                      <a:gd name="T64" fmla="+- 0 5791 3674"/>
                      <a:gd name="T65" fmla="*/ T64 w 2647"/>
                      <a:gd name="T66" fmla="+- 0 466 130"/>
                      <a:gd name="T67" fmla="*/ 466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</a:cxnLst>
                    <a:rect l="0" t="0" r="r" b="b"/>
                    <a:pathLst>
                      <a:path w="2647" h="1315">
                        <a:moveTo>
                          <a:pt x="2117" y="336"/>
                        </a:moveTo>
                        <a:lnTo>
                          <a:pt x="2115" y="332"/>
                        </a:lnTo>
                        <a:lnTo>
                          <a:pt x="2110" y="327"/>
                        </a:lnTo>
                        <a:lnTo>
                          <a:pt x="2076" y="300"/>
                        </a:lnTo>
                        <a:lnTo>
                          <a:pt x="2062" y="291"/>
                        </a:lnTo>
                        <a:lnTo>
                          <a:pt x="2059" y="288"/>
                        </a:lnTo>
                        <a:lnTo>
                          <a:pt x="2052" y="288"/>
                        </a:lnTo>
                        <a:lnTo>
                          <a:pt x="2050" y="293"/>
                        </a:lnTo>
                        <a:lnTo>
                          <a:pt x="2045" y="298"/>
                        </a:lnTo>
                        <a:lnTo>
                          <a:pt x="2047" y="303"/>
                        </a:lnTo>
                        <a:lnTo>
                          <a:pt x="2052" y="308"/>
                        </a:lnTo>
                        <a:lnTo>
                          <a:pt x="2067" y="317"/>
                        </a:lnTo>
                        <a:lnTo>
                          <a:pt x="2098" y="344"/>
                        </a:lnTo>
                        <a:lnTo>
                          <a:pt x="2103" y="346"/>
                        </a:lnTo>
                        <a:lnTo>
                          <a:pt x="2110" y="346"/>
                        </a:lnTo>
                        <a:lnTo>
                          <a:pt x="2112" y="341"/>
                        </a:lnTo>
                        <a:lnTo>
                          <a:pt x="2117" y="33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130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5851 3674"/>
                      <a:gd name="T1" fmla="*/ T0 w 2647"/>
                      <a:gd name="T2" fmla="+- 0 519 130"/>
                      <a:gd name="T3" fmla="*/ 519 h 1315"/>
                      <a:gd name="T4" fmla="+- 0 5851 3674"/>
                      <a:gd name="T5" fmla="*/ T4 w 2647"/>
                      <a:gd name="T6" fmla="+- 0 512 130"/>
                      <a:gd name="T7" fmla="*/ 512 h 1315"/>
                      <a:gd name="T8" fmla="+- 0 5846 3674"/>
                      <a:gd name="T9" fmla="*/ T8 w 2647"/>
                      <a:gd name="T10" fmla="+- 0 510 130"/>
                      <a:gd name="T11" fmla="*/ 510 h 1315"/>
                      <a:gd name="T12" fmla="+- 0 5841 3674"/>
                      <a:gd name="T13" fmla="*/ T12 w 2647"/>
                      <a:gd name="T14" fmla="+- 0 505 130"/>
                      <a:gd name="T15" fmla="*/ 505 h 1315"/>
                      <a:gd name="T16" fmla="+- 0 5832 3674"/>
                      <a:gd name="T17" fmla="*/ T16 w 2647"/>
                      <a:gd name="T18" fmla="+- 0 510 130"/>
                      <a:gd name="T19" fmla="*/ 510 h 1315"/>
                      <a:gd name="T20" fmla="+- 0 5829 3674"/>
                      <a:gd name="T21" fmla="*/ T20 w 2647"/>
                      <a:gd name="T22" fmla="+- 0 514 130"/>
                      <a:gd name="T23" fmla="*/ 514 h 1315"/>
                      <a:gd name="T24" fmla="+- 0 5829 3674"/>
                      <a:gd name="T25" fmla="*/ T24 w 2647"/>
                      <a:gd name="T26" fmla="+- 0 522 130"/>
                      <a:gd name="T27" fmla="*/ 522 h 1315"/>
                      <a:gd name="T28" fmla="+- 0 5834 3674"/>
                      <a:gd name="T29" fmla="*/ T28 w 2647"/>
                      <a:gd name="T30" fmla="+- 0 524 130"/>
                      <a:gd name="T31" fmla="*/ 524 h 1315"/>
                      <a:gd name="T32" fmla="+- 0 5837 3674"/>
                      <a:gd name="T33" fmla="*/ T32 w 2647"/>
                      <a:gd name="T34" fmla="+- 0 529 130"/>
                      <a:gd name="T35" fmla="*/ 529 h 1315"/>
                      <a:gd name="T36" fmla="+- 0 5844 3674"/>
                      <a:gd name="T37" fmla="*/ T36 w 2647"/>
                      <a:gd name="T38" fmla="+- 0 526 130"/>
                      <a:gd name="T39" fmla="*/ 526 h 1315"/>
                      <a:gd name="T40" fmla="+- 0 5851 3674"/>
                      <a:gd name="T41" fmla="*/ T40 w 2647"/>
                      <a:gd name="T42" fmla="+- 0 519 130"/>
                      <a:gd name="T43" fmla="*/ 519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</a:cxnLst>
                    <a:rect l="0" t="0" r="r" b="b"/>
                    <a:pathLst>
                      <a:path w="2647" h="1315">
                        <a:moveTo>
                          <a:pt x="2177" y="389"/>
                        </a:moveTo>
                        <a:lnTo>
                          <a:pt x="2177" y="382"/>
                        </a:lnTo>
                        <a:lnTo>
                          <a:pt x="2172" y="380"/>
                        </a:lnTo>
                        <a:lnTo>
                          <a:pt x="2167" y="375"/>
                        </a:lnTo>
                        <a:lnTo>
                          <a:pt x="2158" y="380"/>
                        </a:lnTo>
                        <a:lnTo>
                          <a:pt x="2155" y="384"/>
                        </a:lnTo>
                        <a:lnTo>
                          <a:pt x="2155" y="392"/>
                        </a:lnTo>
                        <a:lnTo>
                          <a:pt x="2160" y="394"/>
                        </a:lnTo>
                        <a:lnTo>
                          <a:pt x="2163" y="399"/>
                        </a:lnTo>
                        <a:lnTo>
                          <a:pt x="2170" y="396"/>
                        </a:lnTo>
                        <a:lnTo>
                          <a:pt x="2177" y="389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131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5949 3674"/>
                      <a:gd name="T1" fmla="*/ T0 w 2647"/>
                      <a:gd name="T2" fmla="+- 0 618 130"/>
                      <a:gd name="T3" fmla="*/ 618 h 1315"/>
                      <a:gd name="T4" fmla="+- 0 5949 3674"/>
                      <a:gd name="T5" fmla="*/ T4 w 2647"/>
                      <a:gd name="T6" fmla="+- 0 613 130"/>
                      <a:gd name="T7" fmla="*/ 613 h 1315"/>
                      <a:gd name="T8" fmla="+- 0 5947 3674"/>
                      <a:gd name="T9" fmla="*/ T8 w 2647"/>
                      <a:gd name="T10" fmla="+- 0 608 130"/>
                      <a:gd name="T11" fmla="*/ 608 h 1315"/>
                      <a:gd name="T12" fmla="+- 0 5906 3674"/>
                      <a:gd name="T13" fmla="*/ T12 w 2647"/>
                      <a:gd name="T14" fmla="+- 0 565 130"/>
                      <a:gd name="T15" fmla="*/ 565 h 1315"/>
                      <a:gd name="T16" fmla="+- 0 5901 3674"/>
                      <a:gd name="T17" fmla="*/ T16 w 2647"/>
                      <a:gd name="T18" fmla="+- 0 560 130"/>
                      <a:gd name="T19" fmla="*/ 560 h 1315"/>
                      <a:gd name="T20" fmla="+- 0 5894 3674"/>
                      <a:gd name="T21" fmla="*/ T20 w 2647"/>
                      <a:gd name="T22" fmla="+- 0 560 130"/>
                      <a:gd name="T23" fmla="*/ 560 h 1315"/>
                      <a:gd name="T24" fmla="+- 0 5892 3674"/>
                      <a:gd name="T25" fmla="*/ T24 w 2647"/>
                      <a:gd name="T26" fmla="+- 0 565 130"/>
                      <a:gd name="T27" fmla="*/ 565 h 1315"/>
                      <a:gd name="T28" fmla="+- 0 5887 3674"/>
                      <a:gd name="T29" fmla="*/ T28 w 2647"/>
                      <a:gd name="T30" fmla="+- 0 567 130"/>
                      <a:gd name="T31" fmla="*/ 567 h 1315"/>
                      <a:gd name="T32" fmla="+- 0 5887 3674"/>
                      <a:gd name="T33" fmla="*/ T32 w 2647"/>
                      <a:gd name="T34" fmla="+- 0 574 130"/>
                      <a:gd name="T35" fmla="*/ 574 h 1315"/>
                      <a:gd name="T36" fmla="+- 0 5892 3674"/>
                      <a:gd name="T37" fmla="*/ T36 w 2647"/>
                      <a:gd name="T38" fmla="+- 0 579 130"/>
                      <a:gd name="T39" fmla="*/ 579 h 1315"/>
                      <a:gd name="T40" fmla="+- 0 5933 3674"/>
                      <a:gd name="T41" fmla="*/ T40 w 2647"/>
                      <a:gd name="T42" fmla="+- 0 622 130"/>
                      <a:gd name="T43" fmla="*/ 622 h 1315"/>
                      <a:gd name="T44" fmla="+- 0 5935 3674"/>
                      <a:gd name="T45" fmla="*/ T44 w 2647"/>
                      <a:gd name="T46" fmla="+- 0 627 130"/>
                      <a:gd name="T47" fmla="*/ 627 h 1315"/>
                      <a:gd name="T48" fmla="+- 0 5942 3674"/>
                      <a:gd name="T49" fmla="*/ T48 w 2647"/>
                      <a:gd name="T50" fmla="+- 0 627 130"/>
                      <a:gd name="T51" fmla="*/ 627 h 1315"/>
                      <a:gd name="T52" fmla="+- 0 5947 3674"/>
                      <a:gd name="T53" fmla="*/ T52 w 2647"/>
                      <a:gd name="T54" fmla="+- 0 622 130"/>
                      <a:gd name="T55" fmla="*/ 622 h 1315"/>
                      <a:gd name="T56" fmla="+- 0 5949 3674"/>
                      <a:gd name="T57" fmla="*/ T56 w 2647"/>
                      <a:gd name="T58" fmla="+- 0 618 130"/>
                      <a:gd name="T59" fmla="*/ 618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</a:cxnLst>
                    <a:rect l="0" t="0" r="r" b="b"/>
                    <a:pathLst>
                      <a:path w="2647" h="1315">
                        <a:moveTo>
                          <a:pt x="2275" y="488"/>
                        </a:moveTo>
                        <a:lnTo>
                          <a:pt x="2275" y="483"/>
                        </a:lnTo>
                        <a:lnTo>
                          <a:pt x="2273" y="478"/>
                        </a:lnTo>
                        <a:lnTo>
                          <a:pt x="2232" y="435"/>
                        </a:lnTo>
                        <a:lnTo>
                          <a:pt x="2227" y="430"/>
                        </a:lnTo>
                        <a:lnTo>
                          <a:pt x="2220" y="430"/>
                        </a:lnTo>
                        <a:lnTo>
                          <a:pt x="2218" y="435"/>
                        </a:lnTo>
                        <a:lnTo>
                          <a:pt x="2213" y="437"/>
                        </a:lnTo>
                        <a:lnTo>
                          <a:pt x="2213" y="444"/>
                        </a:lnTo>
                        <a:lnTo>
                          <a:pt x="2218" y="449"/>
                        </a:lnTo>
                        <a:lnTo>
                          <a:pt x="2259" y="492"/>
                        </a:lnTo>
                        <a:lnTo>
                          <a:pt x="2261" y="497"/>
                        </a:lnTo>
                        <a:lnTo>
                          <a:pt x="2268" y="497"/>
                        </a:lnTo>
                        <a:lnTo>
                          <a:pt x="2273" y="492"/>
                        </a:lnTo>
                        <a:lnTo>
                          <a:pt x="2275" y="488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4" name="Freeform 132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6002 3674"/>
                      <a:gd name="T1" fmla="*/ T0 w 2647"/>
                      <a:gd name="T2" fmla="+- 0 680 130"/>
                      <a:gd name="T3" fmla="*/ 680 h 1315"/>
                      <a:gd name="T4" fmla="+- 0 6002 3674"/>
                      <a:gd name="T5" fmla="*/ T4 w 2647"/>
                      <a:gd name="T6" fmla="+- 0 675 130"/>
                      <a:gd name="T7" fmla="*/ 675 h 1315"/>
                      <a:gd name="T8" fmla="+- 0 6000 3674"/>
                      <a:gd name="T9" fmla="*/ T8 w 2647"/>
                      <a:gd name="T10" fmla="+- 0 670 130"/>
                      <a:gd name="T11" fmla="*/ 670 h 1315"/>
                      <a:gd name="T12" fmla="+- 0 5995 3674"/>
                      <a:gd name="T13" fmla="*/ T12 w 2647"/>
                      <a:gd name="T14" fmla="+- 0 666 130"/>
                      <a:gd name="T15" fmla="*/ 666 h 1315"/>
                      <a:gd name="T16" fmla="+- 0 5990 3674"/>
                      <a:gd name="T17" fmla="*/ T16 w 2647"/>
                      <a:gd name="T18" fmla="+- 0 666 130"/>
                      <a:gd name="T19" fmla="*/ 666 h 1315"/>
                      <a:gd name="T20" fmla="+- 0 5985 3674"/>
                      <a:gd name="T21" fmla="*/ T20 w 2647"/>
                      <a:gd name="T22" fmla="+- 0 668 130"/>
                      <a:gd name="T23" fmla="*/ 668 h 1315"/>
                      <a:gd name="T24" fmla="+- 0 5981 3674"/>
                      <a:gd name="T25" fmla="*/ T24 w 2647"/>
                      <a:gd name="T26" fmla="+- 0 673 130"/>
                      <a:gd name="T27" fmla="*/ 673 h 1315"/>
                      <a:gd name="T28" fmla="+- 0 5981 3674"/>
                      <a:gd name="T29" fmla="*/ T28 w 2647"/>
                      <a:gd name="T30" fmla="+- 0 678 130"/>
                      <a:gd name="T31" fmla="*/ 678 h 1315"/>
                      <a:gd name="T32" fmla="+- 0 5985 3674"/>
                      <a:gd name="T33" fmla="*/ T32 w 2647"/>
                      <a:gd name="T34" fmla="+- 0 687 130"/>
                      <a:gd name="T35" fmla="*/ 687 h 1315"/>
                      <a:gd name="T36" fmla="+- 0 5993 3674"/>
                      <a:gd name="T37" fmla="*/ T36 w 2647"/>
                      <a:gd name="T38" fmla="+- 0 687 130"/>
                      <a:gd name="T39" fmla="*/ 687 h 1315"/>
                      <a:gd name="T40" fmla="+- 0 5997 3674"/>
                      <a:gd name="T41" fmla="*/ T40 w 2647"/>
                      <a:gd name="T42" fmla="+- 0 685 130"/>
                      <a:gd name="T43" fmla="*/ 685 h 1315"/>
                      <a:gd name="T44" fmla="+- 0 6002 3674"/>
                      <a:gd name="T45" fmla="*/ T44 w 2647"/>
                      <a:gd name="T46" fmla="+- 0 680 130"/>
                      <a:gd name="T47" fmla="*/ 680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</a:cxnLst>
                    <a:rect l="0" t="0" r="r" b="b"/>
                    <a:pathLst>
                      <a:path w="2647" h="1315">
                        <a:moveTo>
                          <a:pt x="2328" y="550"/>
                        </a:moveTo>
                        <a:lnTo>
                          <a:pt x="2328" y="545"/>
                        </a:lnTo>
                        <a:lnTo>
                          <a:pt x="2326" y="540"/>
                        </a:lnTo>
                        <a:lnTo>
                          <a:pt x="2321" y="536"/>
                        </a:lnTo>
                        <a:lnTo>
                          <a:pt x="2316" y="536"/>
                        </a:lnTo>
                        <a:lnTo>
                          <a:pt x="2311" y="538"/>
                        </a:lnTo>
                        <a:lnTo>
                          <a:pt x="2307" y="543"/>
                        </a:lnTo>
                        <a:lnTo>
                          <a:pt x="2307" y="548"/>
                        </a:lnTo>
                        <a:lnTo>
                          <a:pt x="2311" y="557"/>
                        </a:lnTo>
                        <a:lnTo>
                          <a:pt x="2319" y="557"/>
                        </a:lnTo>
                        <a:lnTo>
                          <a:pt x="2323" y="555"/>
                        </a:lnTo>
                        <a:lnTo>
                          <a:pt x="2328" y="55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5" name="Freeform 133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6084 3674"/>
                      <a:gd name="T1" fmla="*/ T0 w 2647"/>
                      <a:gd name="T2" fmla="+- 0 790 130"/>
                      <a:gd name="T3" fmla="*/ 790 h 1315"/>
                      <a:gd name="T4" fmla="+- 0 6081 3674"/>
                      <a:gd name="T5" fmla="*/ T4 w 2647"/>
                      <a:gd name="T6" fmla="+- 0 786 130"/>
                      <a:gd name="T7" fmla="*/ 786 h 1315"/>
                      <a:gd name="T8" fmla="+- 0 6048 3674"/>
                      <a:gd name="T9" fmla="*/ T8 w 2647"/>
                      <a:gd name="T10" fmla="+- 0 735 130"/>
                      <a:gd name="T11" fmla="*/ 735 h 1315"/>
                      <a:gd name="T12" fmla="+- 0 6043 3674"/>
                      <a:gd name="T13" fmla="*/ T12 w 2647"/>
                      <a:gd name="T14" fmla="+- 0 730 130"/>
                      <a:gd name="T15" fmla="*/ 730 h 1315"/>
                      <a:gd name="T16" fmla="+- 0 6038 3674"/>
                      <a:gd name="T17" fmla="*/ T16 w 2647"/>
                      <a:gd name="T18" fmla="+- 0 728 130"/>
                      <a:gd name="T19" fmla="*/ 728 h 1315"/>
                      <a:gd name="T20" fmla="+- 0 6033 3674"/>
                      <a:gd name="T21" fmla="*/ T20 w 2647"/>
                      <a:gd name="T22" fmla="+- 0 733 130"/>
                      <a:gd name="T23" fmla="*/ 733 h 1315"/>
                      <a:gd name="T24" fmla="+- 0 6029 3674"/>
                      <a:gd name="T25" fmla="*/ T24 w 2647"/>
                      <a:gd name="T26" fmla="+- 0 735 130"/>
                      <a:gd name="T27" fmla="*/ 735 h 1315"/>
                      <a:gd name="T28" fmla="+- 0 6029 3674"/>
                      <a:gd name="T29" fmla="*/ T28 w 2647"/>
                      <a:gd name="T30" fmla="+- 0 742 130"/>
                      <a:gd name="T31" fmla="*/ 742 h 1315"/>
                      <a:gd name="T32" fmla="+- 0 6031 3674"/>
                      <a:gd name="T33" fmla="*/ T32 w 2647"/>
                      <a:gd name="T34" fmla="+- 0 745 130"/>
                      <a:gd name="T35" fmla="*/ 745 h 1315"/>
                      <a:gd name="T36" fmla="+- 0 6065 3674"/>
                      <a:gd name="T37" fmla="*/ T36 w 2647"/>
                      <a:gd name="T38" fmla="+- 0 795 130"/>
                      <a:gd name="T39" fmla="*/ 795 h 1315"/>
                      <a:gd name="T40" fmla="+- 0 6067 3674"/>
                      <a:gd name="T41" fmla="*/ T40 w 2647"/>
                      <a:gd name="T42" fmla="+- 0 800 130"/>
                      <a:gd name="T43" fmla="*/ 800 h 1315"/>
                      <a:gd name="T44" fmla="+- 0 6074 3674"/>
                      <a:gd name="T45" fmla="*/ T44 w 2647"/>
                      <a:gd name="T46" fmla="+- 0 802 130"/>
                      <a:gd name="T47" fmla="*/ 802 h 1315"/>
                      <a:gd name="T48" fmla="+- 0 6081 3674"/>
                      <a:gd name="T49" fmla="*/ T48 w 2647"/>
                      <a:gd name="T50" fmla="+- 0 795 130"/>
                      <a:gd name="T51" fmla="*/ 795 h 1315"/>
                      <a:gd name="T52" fmla="+- 0 6084 3674"/>
                      <a:gd name="T53" fmla="*/ T52 w 2647"/>
                      <a:gd name="T54" fmla="+- 0 790 130"/>
                      <a:gd name="T55" fmla="*/ 790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</a:cxnLst>
                    <a:rect l="0" t="0" r="r" b="b"/>
                    <a:pathLst>
                      <a:path w="2647" h="1315">
                        <a:moveTo>
                          <a:pt x="2410" y="660"/>
                        </a:moveTo>
                        <a:lnTo>
                          <a:pt x="2407" y="656"/>
                        </a:lnTo>
                        <a:lnTo>
                          <a:pt x="2374" y="605"/>
                        </a:lnTo>
                        <a:lnTo>
                          <a:pt x="2369" y="600"/>
                        </a:lnTo>
                        <a:lnTo>
                          <a:pt x="2364" y="598"/>
                        </a:lnTo>
                        <a:lnTo>
                          <a:pt x="2359" y="603"/>
                        </a:lnTo>
                        <a:lnTo>
                          <a:pt x="2355" y="605"/>
                        </a:lnTo>
                        <a:lnTo>
                          <a:pt x="2355" y="612"/>
                        </a:lnTo>
                        <a:lnTo>
                          <a:pt x="2357" y="615"/>
                        </a:lnTo>
                        <a:lnTo>
                          <a:pt x="2391" y="665"/>
                        </a:lnTo>
                        <a:lnTo>
                          <a:pt x="2393" y="670"/>
                        </a:lnTo>
                        <a:lnTo>
                          <a:pt x="2400" y="672"/>
                        </a:lnTo>
                        <a:lnTo>
                          <a:pt x="2407" y="665"/>
                        </a:lnTo>
                        <a:lnTo>
                          <a:pt x="2410" y="66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6" name="Freeform 134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6125 3674"/>
                      <a:gd name="T1" fmla="*/ T0 w 2647"/>
                      <a:gd name="T2" fmla="+- 0 858 130"/>
                      <a:gd name="T3" fmla="*/ 858 h 1315"/>
                      <a:gd name="T4" fmla="+- 0 6120 3674"/>
                      <a:gd name="T5" fmla="*/ T4 w 2647"/>
                      <a:gd name="T6" fmla="+- 0 848 130"/>
                      <a:gd name="T7" fmla="*/ 848 h 1315"/>
                      <a:gd name="T8" fmla="+- 0 6113 3674"/>
                      <a:gd name="T9" fmla="*/ T8 w 2647"/>
                      <a:gd name="T10" fmla="+- 0 848 130"/>
                      <a:gd name="T11" fmla="*/ 848 h 1315"/>
                      <a:gd name="T12" fmla="+- 0 6103 3674"/>
                      <a:gd name="T13" fmla="*/ T12 w 2647"/>
                      <a:gd name="T14" fmla="+- 0 853 130"/>
                      <a:gd name="T15" fmla="*/ 853 h 1315"/>
                      <a:gd name="T16" fmla="+- 0 6103 3674"/>
                      <a:gd name="T17" fmla="*/ T16 w 2647"/>
                      <a:gd name="T18" fmla="+- 0 858 130"/>
                      <a:gd name="T19" fmla="*/ 858 h 1315"/>
                      <a:gd name="T20" fmla="+- 0 6108 3674"/>
                      <a:gd name="T21" fmla="*/ T20 w 2647"/>
                      <a:gd name="T22" fmla="+- 0 867 130"/>
                      <a:gd name="T23" fmla="*/ 867 h 1315"/>
                      <a:gd name="T24" fmla="+- 0 6113 3674"/>
                      <a:gd name="T25" fmla="*/ T24 w 2647"/>
                      <a:gd name="T26" fmla="+- 0 870 130"/>
                      <a:gd name="T27" fmla="*/ 870 h 1315"/>
                      <a:gd name="T28" fmla="+- 0 6122 3674"/>
                      <a:gd name="T29" fmla="*/ T28 w 2647"/>
                      <a:gd name="T30" fmla="+- 0 865 130"/>
                      <a:gd name="T31" fmla="*/ 865 h 1315"/>
                      <a:gd name="T32" fmla="+- 0 6125 3674"/>
                      <a:gd name="T33" fmla="*/ T32 w 2647"/>
                      <a:gd name="T34" fmla="+- 0 858 130"/>
                      <a:gd name="T35" fmla="*/ 858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</a:cxnLst>
                    <a:rect l="0" t="0" r="r" b="b"/>
                    <a:pathLst>
                      <a:path w="2647" h="1315">
                        <a:moveTo>
                          <a:pt x="2451" y="728"/>
                        </a:moveTo>
                        <a:lnTo>
                          <a:pt x="2446" y="718"/>
                        </a:lnTo>
                        <a:lnTo>
                          <a:pt x="2439" y="718"/>
                        </a:lnTo>
                        <a:lnTo>
                          <a:pt x="2429" y="723"/>
                        </a:lnTo>
                        <a:lnTo>
                          <a:pt x="2429" y="728"/>
                        </a:lnTo>
                        <a:lnTo>
                          <a:pt x="2434" y="737"/>
                        </a:lnTo>
                        <a:lnTo>
                          <a:pt x="2439" y="740"/>
                        </a:lnTo>
                        <a:lnTo>
                          <a:pt x="2448" y="735"/>
                        </a:lnTo>
                        <a:lnTo>
                          <a:pt x="2451" y="728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8" name="Freeform 135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6185 3674"/>
                      <a:gd name="T1" fmla="*/ T0 w 2647"/>
                      <a:gd name="T2" fmla="+- 0 992 130"/>
                      <a:gd name="T3" fmla="*/ 992 h 1315"/>
                      <a:gd name="T4" fmla="+- 0 6185 3674"/>
                      <a:gd name="T5" fmla="*/ T4 w 2647"/>
                      <a:gd name="T6" fmla="+- 0 980 130"/>
                      <a:gd name="T7" fmla="*/ 980 h 1315"/>
                      <a:gd name="T8" fmla="+- 0 6163 3674"/>
                      <a:gd name="T9" fmla="*/ T8 w 2647"/>
                      <a:gd name="T10" fmla="+- 0 932 130"/>
                      <a:gd name="T11" fmla="*/ 932 h 1315"/>
                      <a:gd name="T12" fmla="+- 0 6158 3674"/>
                      <a:gd name="T13" fmla="*/ T12 w 2647"/>
                      <a:gd name="T14" fmla="+- 0 925 130"/>
                      <a:gd name="T15" fmla="*/ 925 h 1315"/>
                      <a:gd name="T16" fmla="+- 0 6156 3674"/>
                      <a:gd name="T17" fmla="*/ T16 w 2647"/>
                      <a:gd name="T18" fmla="+- 0 920 130"/>
                      <a:gd name="T19" fmla="*/ 920 h 1315"/>
                      <a:gd name="T20" fmla="+- 0 6151 3674"/>
                      <a:gd name="T21" fmla="*/ T20 w 2647"/>
                      <a:gd name="T22" fmla="+- 0 918 130"/>
                      <a:gd name="T23" fmla="*/ 918 h 1315"/>
                      <a:gd name="T24" fmla="+- 0 6141 3674"/>
                      <a:gd name="T25" fmla="*/ T24 w 2647"/>
                      <a:gd name="T26" fmla="+- 0 922 130"/>
                      <a:gd name="T27" fmla="*/ 922 h 1315"/>
                      <a:gd name="T28" fmla="+- 0 6139 3674"/>
                      <a:gd name="T29" fmla="*/ T28 w 2647"/>
                      <a:gd name="T30" fmla="+- 0 930 130"/>
                      <a:gd name="T31" fmla="*/ 930 h 1315"/>
                      <a:gd name="T32" fmla="+- 0 6141 3674"/>
                      <a:gd name="T33" fmla="*/ T32 w 2647"/>
                      <a:gd name="T34" fmla="+- 0 934 130"/>
                      <a:gd name="T35" fmla="*/ 934 h 1315"/>
                      <a:gd name="T36" fmla="+- 0 6144 3674"/>
                      <a:gd name="T37" fmla="*/ T36 w 2647"/>
                      <a:gd name="T38" fmla="+- 0 942 130"/>
                      <a:gd name="T39" fmla="*/ 942 h 1315"/>
                      <a:gd name="T40" fmla="+- 0 6165 3674"/>
                      <a:gd name="T41" fmla="*/ T40 w 2647"/>
                      <a:gd name="T42" fmla="+- 0 990 130"/>
                      <a:gd name="T43" fmla="*/ 990 h 1315"/>
                      <a:gd name="T44" fmla="+- 0 6168 3674"/>
                      <a:gd name="T45" fmla="*/ T44 w 2647"/>
                      <a:gd name="T46" fmla="+- 0 994 130"/>
                      <a:gd name="T47" fmla="*/ 994 h 1315"/>
                      <a:gd name="T48" fmla="+- 0 6173 3674"/>
                      <a:gd name="T49" fmla="*/ T48 w 2647"/>
                      <a:gd name="T50" fmla="+- 0 997 130"/>
                      <a:gd name="T51" fmla="*/ 997 h 1315"/>
                      <a:gd name="T52" fmla="+- 0 6177 3674"/>
                      <a:gd name="T53" fmla="*/ T52 w 2647"/>
                      <a:gd name="T54" fmla="+- 0 994 130"/>
                      <a:gd name="T55" fmla="*/ 994 h 1315"/>
                      <a:gd name="T56" fmla="+- 0 6185 3674"/>
                      <a:gd name="T57" fmla="*/ T56 w 2647"/>
                      <a:gd name="T58" fmla="+- 0 992 130"/>
                      <a:gd name="T59" fmla="*/ 992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</a:cxnLst>
                    <a:rect l="0" t="0" r="r" b="b"/>
                    <a:pathLst>
                      <a:path w="2647" h="1315">
                        <a:moveTo>
                          <a:pt x="2511" y="862"/>
                        </a:moveTo>
                        <a:lnTo>
                          <a:pt x="2511" y="850"/>
                        </a:lnTo>
                        <a:lnTo>
                          <a:pt x="2489" y="802"/>
                        </a:lnTo>
                        <a:lnTo>
                          <a:pt x="2484" y="795"/>
                        </a:lnTo>
                        <a:lnTo>
                          <a:pt x="2482" y="790"/>
                        </a:lnTo>
                        <a:lnTo>
                          <a:pt x="2477" y="788"/>
                        </a:lnTo>
                        <a:lnTo>
                          <a:pt x="2467" y="792"/>
                        </a:lnTo>
                        <a:lnTo>
                          <a:pt x="2465" y="800"/>
                        </a:lnTo>
                        <a:lnTo>
                          <a:pt x="2467" y="804"/>
                        </a:lnTo>
                        <a:lnTo>
                          <a:pt x="2470" y="812"/>
                        </a:lnTo>
                        <a:lnTo>
                          <a:pt x="2491" y="860"/>
                        </a:lnTo>
                        <a:lnTo>
                          <a:pt x="2494" y="864"/>
                        </a:lnTo>
                        <a:lnTo>
                          <a:pt x="2499" y="867"/>
                        </a:lnTo>
                        <a:lnTo>
                          <a:pt x="2503" y="864"/>
                        </a:lnTo>
                        <a:lnTo>
                          <a:pt x="2511" y="86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9" name="Freeform 136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6213 3674"/>
                      <a:gd name="T1" fmla="*/ T0 w 2647"/>
                      <a:gd name="T2" fmla="+- 0 1062 130"/>
                      <a:gd name="T3" fmla="*/ 1062 h 1315"/>
                      <a:gd name="T4" fmla="+- 0 6213 3674"/>
                      <a:gd name="T5" fmla="*/ T4 w 2647"/>
                      <a:gd name="T6" fmla="+- 0 1057 130"/>
                      <a:gd name="T7" fmla="*/ 1057 h 1315"/>
                      <a:gd name="T8" fmla="+- 0 6211 3674"/>
                      <a:gd name="T9" fmla="*/ T8 w 2647"/>
                      <a:gd name="T10" fmla="+- 0 1052 130"/>
                      <a:gd name="T11" fmla="*/ 1052 h 1315"/>
                      <a:gd name="T12" fmla="+- 0 6206 3674"/>
                      <a:gd name="T13" fmla="*/ T12 w 2647"/>
                      <a:gd name="T14" fmla="+- 0 1047 130"/>
                      <a:gd name="T15" fmla="*/ 1047 h 1315"/>
                      <a:gd name="T16" fmla="+- 0 6199 3674"/>
                      <a:gd name="T17" fmla="*/ T16 w 2647"/>
                      <a:gd name="T18" fmla="+- 0 1050 130"/>
                      <a:gd name="T19" fmla="*/ 1050 h 1315"/>
                      <a:gd name="T20" fmla="+- 0 6194 3674"/>
                      <a:gd name="T21" fmla="*/ T20 w 2647"/>
                      <a:gd name="T22" fmla="+- 0 1052 130"/>
                      <a:gd name="T23" fmla="*/ 1052 h 1315"/>
                      <a:gd name="T24" fmla="+- 0 6192 3674"/>
                      <a:gd name="T25" fmla="*/ T24 w 2647"/>
                      <a:gd name="T26" fmla="+- 0 1057 130"/>
                      <a:gd name="T27" fmla="*/ 1057 h 1315"/>
                      <a:gd name="T28" fmla="+- 0 6194 3674"/>
                      <a:gd name="T29" fmla="*/ T28 w 2647"/>
                      <a:gd name="T30" fmla="+- 0 1062 130"/>
                      <a:gd name="T31" fmla="*/ 1062 h 1315"/>
                      <a:gd name="T32" fmla="+- 0 6194 3674"/>
                      <a:gd name="T33" fmla="*/ T32 w 2647"/>
                      <a:gd name="T34" fmla="+- 0 1069 130"/>
                      <a:gd name="T35" fmla="*/ 1069 h 1315"/>
                      <a:gd name="T36" fmla="+- 0 6201 3674"/>
                      <a:gd name="T37" fmla="*/ T36 w 2647"/>
                      <a:gd name="T38" fmla="+- 0 1071 130"/>
                      <a:gd name="T39" fmla="*/ 1071 h 1315"/>
                      <a:gd name="T40" fmla="+- 0 6211 3674"/>
                      <a:gd name="T41" fmla="*/ T40 w 2647"/>
                      <a:gd name="T42" fmla="+- 0 1066 130"/>
                      <a:gd name="T43" fmla="*/ 1066 h 1315"/>
                      <a:gd name="T44" fmla="+- 0 6213 3674"/>
                      <a:gd name="T45" fmla="*/ T44 w 2647"/>
                      <a:gd name="T46" fmla="+- 0 1062 130"/>
                      <a:gd name="T47" fmla="*/ 1062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</a:cxnLst>
                    <a:rect l="0" t="0" r="r" b="b"/>
                    <a:pathLst>
                      <a:path w="2647" h="1315">
                        <a:moveTo>
                          <a:pt x="2539" y="932"/>
                        </a:moveTo>
                        <a:lnTo>
                          <a:pt x="2539" y="927"/>
                        </a:lnTo>
                        <a:lnTo>
                          <a:pt x="2537" y="922"/>
                        </a:lnTo>
                        <a:lnTo>
                          <a:pt x="2532" y="917"/>
                        </a:lnTo>
                        <a:lnTo>
                          <a:pt x="2525" y="920"/>
                        </a:lnTo>
                        <a:lnTo>
                          <a:pt x="2520" y="922"/>
                        </a:lnTo>
                        <a:lnTo>
                          <a:pt x="2518" y="927"/>
                        </a:lnTo>
                        <a:lnTo>
                          <a:pt x="2520" y="932"/>
                        </a:lnTo>
                        <a:lnTo>
                          <a:pt x="2520" y="939"/>
                        </a:lnTo>
                        <a:lnTo>
                          <a:pt x="2527" y="941"/>
                        </a:lnTo>
                        <a:lnTo>
                          <a:pt x="2537" y="936"/>
                        </a:lnTo>
                        <a:lnTo>
                          <a:pt x="2539" y="93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0" name="Freeform 137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6252 3674"/>
                      <a:gd name="T1" fmla="*/ T0 w 2647"/>
                      <a:gd name="T2" fmla="+- 0 1198 130"/>
                      <a:gd name="T3" fmla="*/ 1198 h 1315"/>
                      <a:gd name="T4" fmla="+- 0 6249 3674"/>
                      <a:gd name="T5" fmla="*/ T4 w 2647"/>
                      <a:gd name="T6" fmla="+- 0 1191 130"/>
                      <a:gd name="T7" fmla="*/ 1191 h 1315"/>
                      <a:gd name="T8" fmla="+- 0 6247 3674"/>
                      <a:gd name="T9" fmla="*/ T8 w 2647"/>
                      <a:gd name="T10" fmla="+- 0 1179 130"/>
                      <a:gd name="T11" fmla="*/ 1179 h 1315"/>
                      <a:gd name="T12" fmla="+- 0 6235 3674"/>
                      <a:gd name="T13" fmla="*/ T12 w 2647"/>
                      <a:gd name="T14" fmla="+- 0 1134 130"/>
                      <a:gd name="T15" fmla="*/ 1134 h 1315"/>
                      <a:gd name="T16" fmla="+- 0 6235 3674"/>
                      <a:gd name="T17" fmla="*/ T16 w 2647"/>
                      <a:gd name="T18" fmla="+- 0 1129 130"/>
                      <a:gd name="T19" fmla="*/ 1129 h 1315"/>
                      <a:gd name="T20" fmla="+- 0 6228 3674"/>
                      <a:gd name="T21" fmla="*/ T20 w 2647"/>
                      <a:gd name="T22" fmla="+- 0 1124 130"/>
                      <a:gd name="T23" fmla="*/ 1124 h 1315"/>
                      <a:gd name="T24" fmla="+- 0 6218 3674"/>
                      <a:gd name="T25" fmla="*/ T24 w 2647"/>
                      <a:gd name="T26" fmla="+- 0 1129 130"/>
                      <a:gd name="T27" fmla="*/ 1129 h 1315"/>
                      <a:gd name="T28" fmla="+- 0 6216 3674"/>
                      <a:gd name="T29" fmla="*/ T28 w 2647"/>
                      <a:gd name="T30" fmla="+- 0 1134 130"/>
                      <a:gd name="T31" fmla="*/ 1134 h 1315"/>
                      <a:gd name="T32" fmla="+- 0 6216 3674"/>
                      <a:gd name="T33" fmla="*/ T32 w 2647"/>
                      <a:gd name="T34" fmla="+- 0 1138 130"/>
                      <a:gd name="T35" fmla="*/ 1138 h 1315"/>
                      <a:gd name="T36" fmla="+- 0 6228 3674"/>
                      <a:gd name="T37" fmla="*/ T36 w 2647"/>
                      <a:gd name="T38" fmla="+- 0 1184 130"/>
                      <a:gd name="T39" fmla="*/ 1184 h 1315"/>
                      <a:gd name="T40" fmla="+- 0 6230 3674"/>
                      <a:gd name="T41" fmla="*/ T40 w 2647"/>
                      <a:gd name="T42" fmla="+- 0 1196 130"/>
                      <a:gd name="T43" fmla="*/ 1196 h 1315"/>
                      <a:gd name="T44" fmla="+- 0 6230 3674"/>
                      <a:gd name="T45" fmla="*/ T44 w 2647"/>
                      <a:gd name="T46" fmla="+- 0 1201 130"/>
                      <a:gd name="T47" fmla="*/ 1201 h 1315"/>
                      <a:gd name="T48" fmla="+- 0 6237 3674"/>
                      <a:gd name="T49" fmla="*/ T48 w 2647"/>
                      <a:gd name="T50" fmla="+- 0 1206 130"/>
                      <a:gd name="T51" fmla="*/ 1206 h 1315"/>
                      <a:gd name="T52" fmla="+- 0 6242 3674"/>
                      <a:gd name="T53" fmla="*/ T52 w 2647"/>
                      <a:gd name="T54" fmla="+- 0 1203 130"/>
                      <a:gd name="T55" fmla="*/ 1203 h 1315"/>
                      <a:gd name="T56" fmla="+- 0 6247 3674"/>
                      <a:gd name="T57" fmla="*/ T56 w 2647"/>
                      <a:gd name="T58" fmla="+- 0 1203 130"/>
                      <a:gd name="T59" fmla="*/ 1203 h 1315"/>
                      <a:gd name="T60" fmla="+- 0 6252 3674"/>
                      <a:gd name="T61" fmla="*/ T60 w 2647"/>
                      <a:gd name="T62" fmla="+- 0 1198 130"/>
                      <a:gd name="T63" fmla="*/ 1198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</a:cxnLst>
                    <a:rect l="0" t="0" r="r" b="b"/>
                    <a:pathLst>
                      <a:path w="2647" h="1315">
                        <a:moveTo>
                          <a:pt x="2578" y="1068"/>
                        </a:moveTo>
                        <a:lnTo>
                          <a:pt x="2575" y="1061"/>
                        </a:lnTo>
                        <a:lnTo>
                          <a:pt x="2573" y="1049"/>
                        </a:lnTo>
                        <a:lnTo>
                          <a:pt x="2561" y="1004"/>
                        </a:lnTo>
                        <a:lnTo>
                          <a:pt x="2561" y="999"/>
                        </a:lnTo>
                        <a:lnTo>
                          <a:pt x="2554" y="994"/>
                        </a:lnTo>
                        <a:lnTo>
                          <a:pt x="2544" y="999"/>
                        </a:lnTo>
                        <a:lnTo>
                          <a:pt x="2542" y="1004"/>
                        </a:lnTo>
                        <a:lnTo>
                          <a:pt x="2542" y="1008"/>
                        </a:lnTo>
                        <a:lnTo>
                          <a:pt x="2554" y="1054"/>
                        </a:lnTo>
                        <a:lnTo>
                          <a:pt x="2556" y="1066"/>
                        </a:lnTo>
                        <a:lnTo>
                          <a:pt x="2556" y="1071"/>
                        </a:lnTo>
                        <a:lnTo>
                          <a:pt x="2563" y="1076"/>
                        </a:lnTo>
                        <a:lnTo>
                          <a:pt x="2568" y="1073"/>
                        </a:lnTo>
                        <a:lnTo>
                          <a:pt x="2573" y="1073"/>
                        </a:lnTo>
                        <a:lnTo>
                          <a:pt x="2578" y="1068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1" name="Freeform 138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6264 3674"/>
                      <a:gd name="T1" fmla="*/ T0 w 2647"/>
                      <a:gd name="T2" fmla="+- 0 1278 130"/>
                      <a:gd name="T3" fmla="*/ 1278 h 1315"/>
                      <a:gd name="T4" fmla="+- 0 6264 3674"/>
                      <a:gd name="T5" fmla="*/ T4 w 2647"/>
                      <a:gd name="T6" fmla="+- 0 1266 130"/>
                      <a:gd name="T7" fmla="*/ 1266 h 1315"/>
                      <a:gd name="T8" fmla="+- 0 6259 3674"/>
                      <a:gd name="T9" fmla="*/ T8 w 2647"/>
                      <a:gd name="T10" fmla="+- 0 1263 130"/>
                      <a:gd name="T11" fmla="*/ 1263 h 1315"/>
                      <a:gd name="T12" fmla="+- 0 6247 3674"/>
                      <a:gd name="T13" fmla="*/ T12 w 2647"/>
                      <a:gd name="T14" fmla="+- 0 1263 130"/>
                      <a:gd name="T15" fmla="*/ 1263 h 1315"/>
                      <a:gd name="T16" fmla="+- 0 6242 3674"/>
                      <a:gd name="T17" fmla="*/ T16 w 2647"/>
                      <a:gd name="T18" fmla="+- 0 1268 130"/>
                      <a:gd name="T19" fmla="*/ 1268 h 1315"/>
                      <a:gd name="T20" fmla="+- 0 6245 3674"/>
                      <a:gd name="T21" fmla="*/ T20 w 2647"/>
                      <a:gd name="T22" fmla="+- 0 1275 130"/>
                      <a:gd name="T23" fmla="*/ 1275 h 1315"/>
                      <a:gd name="T24" fmla="+- 0 6245 3674"/>
                      <a:gd name="T25" fmla="*/ T24 w 2647"/>
                      <a:gd name="T26" fmla="+- 0 1280 130"/>
                      <a:gd name="T27" fmla="*/ 1280 h 1315"/>
                      <a:gd name="T28" fmla="+- 0 6249 3674"/>
                      <a:gd name="T29" fmla="*/ T28 w 2647"/>
                      <a:gd name="T30" fmla="+- 0 1285 130"/>
                      <a:gd name="T31" fmla="*/ 1285 h 1315"/>
                      <a:gd name="T32" fmla="+- 0 6254 3674"/>
                      <a:gd name="T33" fmla="*/ T32 w 2647"/>
                      <a:gd name="T34" fmla="+- 0 1282 130"/>
                      <a:gd name="T35" fmla="*/ 1282 h 1315"/>
                      <a:gd name="T36" fmla="+- 0 6261 3674"/>
                      <a:gd name="T37" fmla="*/ T36 w 2647"/>
                      <a:gd name="T38" fmla="+- 0 1282 130"/>
                      <a:gd name="T39" fmla="*/ 1282 h 1315"/>
                      <a:gd name="T40" fmla="+- 0 6264 3674"/>
                      <a:gd name="T41" fmla="*/ T40 w 2647"/>
                      <a:gd name="T42" fmla="+- 0 1278 130"/>
                      <a:gd name="T43" fmla="*/ 1278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</a:cxnLst>
                    <a:rect l="0" t="0" r="r" b="b"/>
                    <a:pathLst>
                      <a:path w="2647" h="1315">
                        <a:moveTo>
                          <a:pt x="2590" y="1148"/>
                        </a:moveTo>
                        <a:lnTo>
                          <a:pt x="2590" y="1136"/>
                        </a:lnTo>
                        <a:lnTo>
                          <a:pt x="2585" y="1133"/>
                        </a:lnTo>
                        <a:lnTo>
                          <a:pt x="2573" y="1133"/>
                        </a:lnTo>
                        <a:lnTo>
                          <a:pt x="2568" y="1138"/>
                        </a:lnTo>
                        <a:lnTo>
                          <a:pt x="2571" y="1145"/>
                        </a:lnTo>
                        <a:lnTo>
                          <a:pt x="2571" y="1150"/>
                        </a:lnTo>
                        <a:lnTo>
                          <a:pt x="2575" y="1155"/>
                        </a:lnTo>
                        <a:lnTo>
                          <a:pt x="2580" y="1152"/>
                        </a:lnTo>
                        <a:lnTo>
                          <a:pt x="2587" y="1152"/>
                        </a:lnTo>
                        <a:lnTo>
                          <a:pt x="2590" y="1148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2" name="Freeform 139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6273 3674"/>
                      <a:gd name="T1" fmla="*/ T0 w 2647"/>
                      <a:gd name="T2" fmla="+- 0 1430 130"/>
                      <a:gd name="T3" fmla="*/ 1430 h 1315"/>
                      <a:gd name="T4" fmla="+- 0 6273 3674"/>
                      <a:gd name="T5" fmla="*/ T4 w 2647"/>
                      <a:gd name="T6" fmla="+- 0 1369 130"/>
                      <a:gd name="T7" fmla="*/ 1369 h 1315"/>
                      <a:gd name="T8" fmla="+- 0 6271 3674"/>
                      <a:gd name="T9" fmla="*/ T8 w 2647"/>
                      <a:gd name="T10" fmla="+- 0 1374 130"/>
                      <a:gd name="T11" fmla="*/ 1374 h 1315"/>
                      <a:gd name="T12" fmla="+- 0 6264 3674"/>
                      <a:gd name="T13" fmla="*/ T12 w 2647"/>
                      <a:gd name="T14" fmla="+- 0 1374 130"/>
                      <a:gd name="T15" fmla="*/ 1374 h 1315"/>
                      <a:gd name="T16" fmla="+- 0 6259 3674"/>
                      <a:gd name="T17" fmla="*/ T16 w 2647"/>
                      <a:gd name="T18" fmla="+- 0 1376 130"/>
                      <a:gd name="T19" fmla="*/ 1376 h 1315"/>
                      <a:gd name="T20" fmla="+- 0 6254 3674"/>
                      <a:gd name="T21" fmla="*/ T20 w 2647"/>
                      <a:gd name="T22" fmla="+- 0 1371 130"/>
                      <a:gd name="T23" fmla="*/ 1371 h 1315"/>
                      <a:gd name="T24" fmla="+- 0 6254 3674"/>
                      <a:gd name="T25" fmla="*/ T24 w 2647"/>
                      <a:gd name="T26" fmla="+- 0 1366 130"/>
                      <a:gd name="T27" fmla="*/ 1366 h 1315"/>
                      <a:gd name="T28" fmla="+- 0 6252 3674"/>
                      <a:gd name="T29" fmla="*/ T28 w 2647"/>
                      <a:gd name="T30" fmla="+- 0 1357 130"/>
                      <a:gd name="T31" fmla="*/ 1357 h 1315"/>
                      <a:gd name="T32" fmla="+- 0 6201 3674"/>
                      <a:gd name="T33" fmla="*/ T32 w 2647"/>
                      <a:gd name="T34" fmla="+- 0 1328 130"/>
                      <a:gd name="T35" fmla="*/ 1328 h 1315"/>
                      <a:gd name="T36" fmla="+- 0 6266 3674"/>
                      <a:gd name="T37" fmla="*/ T36 w 2647"/>
                      <a:gd name="T38" fmla="+- 0 1446 130"/>
                      <a:gd name="T39" fmla="*/ 1446 h 1315"/>
                      <a:gd name="T40" fmla="+- 0 6273 3674"/>
                      <a:gd name="T41" fmla="*/ T40 w 2647"/>
                      <a:gd name="T42" fmla="+- 0 1430 130"/>
                      <a:gd name="T43" fmla="*/ 1430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</a:cxnLst>
                    <a:rect l="0" t="0" r="r" b="b"/>
                    <a:pathLst>
                      <a:path w="2647" h="1315">
                        <a:moveTo>
                          <a:pt x="2599" y="1300"/>
                        </a:moveTo>
                        <a:lnTo>
                          <a:pt x="2599" y="1239"/>
                        </a:lnTo>
                        <a:lnTo>
                          <a:pt x="2597" y="1244"/>
                        </a:lnTo>
                        <a:lnTo>
                          <a:pt x="2590" y="1244"/>
                        </a:lnTo>
                        <a:lnTo>
                          <a:pt x="2585" y="1246"/>
                        </a:lnTo>
                        <a:lnTo>
                          <a:pt x="2580" y="1241"/>
                        </a:lnTo>
                        <a:lnTo>
                          <a:pt x="2580" y="1236"/>
                        </a:lnTo>
                        <a:lnTo>
                          <a:pt x="2578" y="1227"/>
                        </a:lnTo>
                        <a:lnTo>
                          <a:pt x="2527" y="1198"/>
                        </a:lnTo>
                        <a:lnTo>
                          <a:pt x="2592" y="1316"/>
                        </a:lnTo>
                        <a:lnTo>
                          <a:pt x="2599" y="130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3" name="Freeform 140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6273 3674"/>
                      <a:gd name="T1" fmla="*/ T0 w 2647"/>
                      <a:gd name="T2" fmla="+- 0 1357 130"/>
                      <a:gd name="T3" fmla="*/ 1357 h 1315"/>
                      <a:gd name="T4" fmla="+- 0 6273 3674"/>
                      <a:gd name="T5" fmla="*/ T4 w 2647"/>
                      <a:gd name="T6" fmla="+- 0 1347 130"/>
                      <a:gd name="T7" fmla="*/ 1347 h 1315"/>
                      <a:gd name="T8" fmla="+- 0 6269 3674"/>
                      <a:gd name="T9" fmla="*/ T8 w 2647"/>
                      <a:gd name="T10" fmla="+- 0 1342 130"/>
                      <a:gd name="T11" fmla="*/ 1342 h 1315"/>
                      <a:gd name="T12" fmla="+- 0 6257 3674"/>
                      <a:gd name="T13" fmla="*/ T12 w 2647"/>
                      <a:gd name="T14" fmla="+- 0 1342 130"/>
                      <a:gd name="T15" fmla="*/ 1342 h 1315"/>
                      <a:gd name="T16" fmla="+- 0 6252 3674"/>
                      <a:gd name="T17" fmla="*/ T16 w 2647"/>
                      <a:gd name="T18" fmla="+- 0 1347 130"/>
                      <a:gd name="T19" fmla="*/ 1347 h 1315"/>
                      <a:gd name="T20" fmla="+- 0 6252 3674"/>
                      <a:gd name="T21" fmla="*/ T20 w 2647"/>
                      <a:gd name="T22" fmla="+- 0 1354 130"/>
                      <a:gd name="T23" fmla="*/ 1354 h 1315"/>
                      <a:gd name="T24" fmla="+- 0 6252 3674"/>
                      <a:gd name="T25" fmla="*/ T24 w 2647"/>
                      <a:gd name="T26" fmla="+- 0 1357 130"/>
                      <a:gd name="T27" fmla="*/ 1357 h 1315"/>
                      <a:gd name="T28" fmla="+- 0 6264 3674"/>
                      <a:gd name="T29" fmla="*/ T28 w 2647"/>
                      <a:gd name="T30" fmla="+- 0 1364 130"/>
                      <a:gd name="T31" fmla="*/ 1364 h 1315"/>
                      <a:gd name="T32" fmla="+- 0 6273 3674"/>
                      <a:gd name="T33" fmla="*/ T32 w 2647"/>
                      <a:gd name="T34" fmla="+- 0 1357 130"/>
                      <a:gd name="T35" fmla="*/ 1357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</a:cxnLst>
                    <a:rect l="0" t="0" r="r" b="b"/>
                    <a:pathLst>
                      <a:path w="2647" h="1315">
                        <a:moveTo>
                          <a:pt x="2599" y="1227"/>
                        </a:moveTo>
                        <a:lnTo>
                          <a:pt x="2599" y="1217"/>
                        </a:lnTo>
                        <a:lnTo>
                          <a:pt x="2595" y="1212"/>
                        </a:lnTo>
                        <a:lnTo>
                          <a:pt x="2583" y="1212"/>
                        </a:lnTo>
                        <a:lnTo>
                          <a:pt x="2578" y="1217"/>
                        </a:lnTo>
                        <a:lnTo>
                          <a:pt x="2578" y="1224"/>
                        </a:lnTo>
                        <a:lnTo>
                          <a:pt x="2578" y="1227"/>
                        </a:lnTo>
                        <a:lnTo>
                          <a:pt x="2590" y="1234"/>
                        </a:lnTo>
                        <a:lnTo>
                          <a:pt x="2599" y="122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4" name="Freeform 141"/>
                  <p:cNvSpPr>
                    <a:spLocks/>
                  </p:cNvSpPr>
                  <p:nvPr/>
                </p:nvSpPr>
                <p:spPr bwMode="auto">
                  <a:xfrm>
                    <a:off x="3674" y="130"/>
                    <a:ext cx="2647" cy="1315"/>
                  </a:xfrm>
                  <a:custGeom>
                    <a:avLst/>
                    <a:gdLst>
                      <a:gd name="T0" fmla="+- 0 6321 3674"/>
                      <a:gd name="T1" fmla="*/ T0 w 2647"/>
                      <a:gd name="T2" fmla="+- 0 1323 130"/>
                      <a:gd name="T3" fmla="*/ 1323 h 1315"/>
                      <a:gd name="T4" fmla="+- 0 6264 3674"/>
                      <a:gd name="T5" fmla="*/ T4 w 2647"/>
                      <a:gd name="T6" fmla="+- 0 1364 130"/>
                      <a:gd name="T7" fmla="*/ 1364 h 1315"/>
                      <a:gd name="T8" fmla="+- 0 6252 3674"/>
                      <a:gd name="T9" fmla="*/ T8 w 2647"/>
                      <a:gd name="T10" fmla="+- 0 1357 130"/>
                      <a:gd name="T11" fmla="*/ 1357 h 1315"/>
                      <a:gd name="T12" fmla="+- 0 6254 3674"/>
                      <a:gd name="T13" fmla="*/ T12 w 2647"/>
                      <a:gd name="T14" fmla="+- 0 1366 130"/>
                      <a:gd name="T15" fmla="*/ 1366 h 1315"/>
                      <a:gd name="T16" fmla="+- 0 6254 3674"/>
                      <a:gd name="T17" fmla="*/ T16 w 2647"/>
                      <a:gd name="T18" fmla="+- 0 1371 130"/>
                      <a:gd name="T19" fmla="*/ 1371 h 1315"/>
                      <a:gd name="T20" fmla="+- 0 6259 3674"/>
                      <a:gd name="T21" fmla="*/ T20 w 2647"/>
                      <a:gd name="T22" fmla="+- 0 1376 130"/>
                      <a:gd name="T23" fmla="*/ 1376 h 1315"/>
                      <a:gd name="T24" fmla="+- 0 6264 3674"/>
                      <a:gd name="T25" fmla="*/ T24 w 2647"/>
                      <a:gd name="T26" fmla="+- 0 1374 130"/>
                      <a:gd name="T27" fmla="*/ 1374 h 1315"/>
                      <a:gd name="T28" fmla="+- 0 6271 3674"/>
                      <a:gd name="T29" fmla="*/ T28 w 2647"/>
                      <a:gd name="T30" fmla="+- 0 1374 130"/>
                      <a:gd name="T31" fmla="*/ 1374 h 1315"/>
                      <a:gd name="T32" fmla="+- 0 6273 3674"/>
                      <a:gd name="T33" fmla="*/ T32 w 2647"/>
                      <a:gd name="T34" fmla="+- 0 1369 130"/>
                      <a:gd name="T35" fmla="*/ 1369 h 1315"/>
                      <a:gd name="T36" fmla="+- 0 6273 3674"/>
                      <a:gd name="T37" fmla="*/ T36 w 2647"/>
                      <a:gd name="T38" fmla="+- 0 1430 130"/>
                      <a:gd name="T39" fmla="*/ 1430 h 1315"/>
                      <a:gd name="T40" fmla="+- 0 6321 3674"/>
                      <a:gd name="T41" fmla="*/ T40 w 2647"/>
                      <a:gd name="T42" fmla="+- 0 1323 130"/>
                      <a:gd name="T43" fmla="*/ 1323 h 131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</a:cxnLst>
                    <a:rect l="0" t="0" r="r" b="b"/>
                    <a:pathLst>
                      <a:path w="2647" h="1315">
                        <a:moveTo>
                          <a:pt x="2647" y="1193"/>
                        </a:moveTo>
                        <a:lnTo>
                          <a:pt x="2590" y="1234"/>
                        </a:lnTo>
                        <a:lnTo>
                          <a:pt x="2578" y="1227"/>
                        </a:lnTo>
                        <a:lnTo>
                          <a:pt x="2580" y="1236"/>
                        </a:lnTo>
                        <a:lnTo>
                          <a:pt x="2580" y="1241"/>
                        </a:lnTo>
                        <a:lnTo>
                          <a:pt x="2585" y="1246"/>
                        </a:lnTo>
                        <a:lnTo>
                          <a:pt x="2590" y="1244"/>
                        </a:lnTo>
                        <a:lnTo>
                          <a:pt x="2597" y="1244"/>
                        </a:lnTo>
                        <a:lnTo>
                          <a:pt x="2599" y="1239"/>
                        </a:lnTo>
                        <a:lnTo>
                          <a:pt x="2599" y="1300"/>
                        </a:lnTo>
                        <a:lnTo>
                          <a:pt x="2647" y="1193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142"/>
                <p:cNvGrpSpPr>
                  <a:grpSpLocks/>
                </p:cNvGrpSpPr>
                <p:nvPr/>
              </p:nvGrpSpPr>
              <p:grpSpPr bwMode="auto">
                <a:xfrm>
                  <a:off x="5570" y="276"/>
                  <a:ext cx="3160" cy="2538"/>
                  <a:chOff x="5570" y="276"/>
                  <a:chExt cx="3160" cy="2538"/>
                </a:xfrm>
              </p:grpSpPr>
              <p:sp>
                <p:nvSpPr>
                  <p:cNvPr id="37" name="Freeform 143"/>
                  <p:cNvSpPr>
                    <a:spLocks/>
                  </p:cNvSpPr>
                  <p:nvPr/>
                </p:nvSpPr>
                <p:spPr bwMode="auto">
                  <a:xfrm>
                    <a:off x="5570" y="1479"/>
                    <a:ext cx="756" cy="1204"/>
                  </a:xfrm>
                  <a:custGeom>
                    <a:avLst/>
                    <a:gdLst>
                      <a:gd name="T0" fmla="+- 0 6326 5570"/>
                      <a:gd name="T1" fmla="*/ T0 w 756"/>
                      <a:gd name="T2" fmla="+- 0 1580 1479"/>
                      <a:gd name="T3" fmla="*/ 1580 h 1204"/>
                      <a:gd name="T4" fmla="+- 0 6326 5570"/>
                      <a:gd name="T5" fmla="*/ T4 w 756"/>
                      <a:gd name="T6" fmla="+- 0 1539 1479"/>
                      <a:gd name="T7" fmla="*/ 1539 h 1204"/>
                      <a:gd name="T8" fmla="+- 0 6325 5570"/>
                      <a:gd name="T9" fmla="*/ T8 w 756"/>
                      <a:gd name="T10" fmla="+- 0 1528 1479"/>
                      <a:gd name="T11" fmla="*/ 1528 h 1204"/>
                      <a:gd name="T12" fmla="+- 0 6318 5570"/>
                      <a:gd name="T13" fmla="*/ T12 w 756"/>
                      <a:gd name="T14" fmla="+- 0 1509 1479"/>
                      <a:gd name="T15" fmla="*/ 1509 h 1204"/>
                      <a:gd name="T16" fmla="+- 0 6304 5570"/>
                      <a:gd name="T17" fmla="*/ T16 w 756"/>
                      <a:gd name="T18" fmla="+- 0 1493 1479"/>
                      <a:gd name="T19" fmla="*/ 1493 h 1204"/>
                      <a:gd name="T20" fmla="+- 0 6284 5570"/>
                      <a:gd name="T21" fmla="*/ T20 w 756"/>
                      <a:gd name="T22" fmla="+- 0 1483 1479"/>
                      <a:gd name="T23" fmla="*/ 1483 h 1204"/>
                      <a:gd name="T24" fmla="+- 0 6259 5570"/>
                      <a:gd name="T25" fmla="*/ T24 w 756"/>
                      <a:gd name="T26" fmla="+- 0 1479 1479"/>
                      <a:gd name="T27" fmla="*/ 1479 h 1204"/>
                      <a:gd name="T28" fmla="+- 0 6239 5570"/>
                      <a:gd name="T29" fmla="*/ T28 w 756"/>
                      <a:gd name="T30" fmla="+- 0 1485 1479"/>
                      <a:gd name="T31" fmla="*/ 1485 h 1204"/>
                      <a:gd name="T32" fmla="+- 0 6222 5570"/>
                      <a:gd name="T33" fmla="*/ T32 w 756"/>
                      <a:gd name="T34" fmla="+- 0 1498 1479"/>
                      <a:gd name="T35" fmla="*/ 1498 h 1204"/>
                      <a:gd name="T36" fmla="+- 0 6210 5570"/>
                      <a:gd name="T37" fmla="*/ T36 w 756"/>
                      <a:gd name="T38" fmla="+- 0 1515 1479"/>
                      <a:gd name="T39" fmla="*/ 1515 h 1204"/>
                      <a:gd name="T40" fmla="+- 0 6206 5570"/>
                      <a:gd name="T41" fmla="*/ T40 w 756"/>
                      <a:gd name="T42" fmla="+- 0 1537 1479"/>
                      <a:gd name="T43" fmla="*/ 1537 h 1204"/>
                      <a:gd name="T44" fmla="+- 0 6206 5570"/>
                      <a:gd name="T45" fmla="*/ T44 w 756"/>
                      <a:gd name="T46" fmla="+- 0 1578 1479"/>
                      <a:gd name="T47" fmla="*/ 1578 h 1204"/>
                      <a:gd name="T48" fmla="+- 0 6201 5570"/>
                      <a:gd name="T49" fmla="*/ T48 w 756"/>
                      <a:gd name="T50" fmla="+- 0 1654 1479"/>
                      <a:gd name="T51" fmla="*/ 1654 h 1204"/>
                      <a:gd name="T52" fmla="+- 0 6182 5570"/>
                      <a:gd name="T53" fmla="*/ T52 w 756"/>
                      <a:gd name="T54" fmla="+- 0 1770 1479"/>
                      <a:gd name="T55" fmla="*/ 1770 h 1204"/>
                      <a:gd name="T56" fmla="+- 0 6165 5570"/>
                      <a:gd name="T57" fmla="*/ T56 w 756"/>
                      <a:gd name="T58" fmla="+- 0 1842 1479"/>
                      <a:gd name="T59" fmla="*/ 1842 h 1204"/>
                      <a:gd name="T60" fmla="+- 0 6129 5570"/>
                      <a:gd name="T61" fmla="*/ T60 w 756"/>
                      <a:gd name="T62" fmla="+- 0 1952 1479"/>
                      <a:gd name="T63" fmla="*/ 1952 h 1204"/>
                      <a:gd name="T64" fmla="+- 0 6098 5570"/>
                      <a:gd name="T65" fmla="*/ T64 w 756"/>
                      <a:gd name="T66" fmla="+- 0 2022 1479"/>
                      <a:gd name="T67" fmla="*/ 2022 h 1204"/>
                      <a:gd name="T68" fmla="+- 0 6081 5570"/>
                      <a:gd name="T69" fmla="*/ T68 w 756"/>
                      <a:gd name="T70" fmla="+- 0 2058 1479"/>
                      <a:gd name="T71" fmla="*/ 2058 h 1204"/>
                      <a:gd name="T72" fmla="+- 0 6045 5570"/>
                      <a:gd name="T73" fmla="*/ T72 w 756"/>
                      <a:gd name="T74" fmla="+- 0 2125 1479"/>
                      <a:gd name="T75" fmla="*/ 2125 h 1204"/>
                      <a:gd name="T76" fmla="+- 0 5981 5570"/>
                      <a:gd name="T77" fmla="*/ T76 w 756"/>
                      <a:gd name="T78" fmla="+- 0 2221 1479"/>
                      <a:gd name="T79" fmla="*/ 2221 h 1204"/>
                      <a:gd name="T80" fmla="+- 0 5933 5570"/>
                      <a:gd name="T81" fmla="*/ T80 w 756"/>
                      <a:gd name="T82" fmla="+- 0 2283 1479"/>
                      <a:gd name="T83" fmla="*/ 2283 h 1204"/>
                      <a:gd name="T84" fmla="+- 0 5853 5570"/>
                      <a:gd name="T85" fmla="*/ T84 w 756"/>
                      <a:gd name="T86" fmla="+- 0 2372 1479"/>
                      <a:gd name="T87" fmla="*/ 2372 h 1204"/>
                      <a:gd name="T88" fmla="+- 0 5762 5570"/>
                      <a:gd name="T89" fmla="*/ T88 w 756"/>
                      <a:gd name="T90" fmla="+- 0 2454 1479"/>
                      <a:gd name="T91" fmla="*/ 2454 h 1204"/>
                      <a:gd name="T92" fmla="+- 0 5731 5570"/>
                      <a:gd name="T93" fmla="*/ T92 w 756"/>
                      <a:gd name="T94" fmla="+- 0 2478 1479"/>
                      <a:gd name="T95" fmla="*/ 2478 h 1204"/>
                      <a:gd name="T96" fmla="+- 0 5700 5570"/>
                      <a:gd name="T97" fmla="*/ T96 w 756"/>
                      <a:gd name="T98" fmla="+- 0 2504 1479"/>
                      <a:gd name="T99" fmla="*/ 2504 h 1204"/>
                      <a:gd name="T100" fmla="+- 0 5666 5570"/>
                      <a:gd name="T101" fmla="*/ T100 w 756"/>
                      <a:gd name="T102" fmla="+- 0 2528 1479"/>
                      <a:gd name="T103" fmla="*/ 2528 h 1204"/>
                      <a:gd name="T104" fmla="+- 0 5630 5570"/>
                      <a:gd name="T105" fmla="*/ T104 w 756"/>
                      <a:gd name="T106" fmla="+- 0 2550 1479"/>
                      <a:gd name="T107" fmla="*/ 2550 h 1204"/>
                      <a:gd name="T108" fmla="+- 0 5585 5570"/>
                      <a:gd name="T109" fmla="*/ T108 w 756"/>
                      <a:gd name="T110" fmla="+- 0 2582 1479"/>
                      <a:gd name="T111" fmla="*/ 2582 h 1204"/>
                      <a:gd name="T112" fmla="+- 0 5576 5570"/>
                      <a:gd name="T113" fmla="*/ T112 w 756"/>
                      <a:gd name="T114" fmla="+- 0 2595 1479"/>
                      <a:gd name="T115" fmla="*/ 2595 h 1204"/>
                      <a:gd name="T116" fmla="+- 0 5571 5570"/>
                      <a:gd name="T117" fmla="*/ T116 w 756"/>
                      <a:gd name="T118" fmla="+- 0 2610 1479"/>
                      <a:gd name="T119" fmla="*/ 2610 h 1204"/>
                      <a:gd name="T120" fmla="+- 0 5570 5570"/>
                      <a:gd name="T121" fmla="*/ T120 w 756"/>
                      <a:gd name="T122" fmla="+- 0 2628 1479"/>
                      <a:gd name="T123" fmla="*/ 2628 h 1204"/>
                      <a:gd name="T124" fmla="+- 0 5576 5570"/>
                      <a:gd name="T125" fmla="*/ T124 w 756"/>
                      <a:gd name="T126" fmla="+- 0 2647 1479"/>
                      <a:gd name="T127" fmla="*/ 2647 h 1204"/>
                      <a:gd name="T128" fmla="+- 0 5588 5570"/>
                      <a:gd name="T129" fmla="*/ T128 w 756"/>
                      <a:gd name="T130" fmla="+- 0 2668 1479"/>
                      <a:gd name="T131" fmla="*/ 2668 h 1204"/>
                      <a:gd name="T132" fmla="+- 0 5604 5570"/>
                      <a:gd name="T133" fmla="*/ T132 w 756"/>
                      <a:gd name="T134" fmla="+- 0 2679 1479"/>
                      <a:gd name="T135" fmla="*/ 2679 h 1204"/>
                      <a:gd name="T136" fmla="+- 0 5622 5570"/>
                      <a:gd name="T137" fmla="*/ T136 w 756"/>
                      <a:gd name="T138" fmla="+- 0 2683 1479"/>
                      <a:gd name="T139" fmla="*/ 2683 h 1204"/>
                      <a:gd name="T140" fmla="+- 0 5641 5570"/>
                      <a:gd name="T141" fmla="*/ T140 w 756"/>
                      <a:gd name="T142" fmla="+- 0 2682 1479"/>
                      <a:gd name="T143" fmla="*/ 2682 h 1204"/>
                      <a:gd name="T144" fmla="+- 0 5659 5570"/>
                      <a:gd name="T145" fmla="*/ T144 w 756"/>
                      <a:gd name="T146" fmla="+- 0 2674 1479"/>
                      <a:gd name="T147" fmla="*/ 2674 h 1204"/>
                      <a:gd name="T148" fmla="+- 0 5736 5570"/>
                      <a:gd name="T149" fmla="*/ T148 w 756"/>
                      <a:gd name="T150" fmla="+- 0 2626 1479"/>
                      <a:gd name="T151" fmla="*/ 2626 h 1204"/>
                      <a:gd name="T152" fmla="+- 0 5772 5570"/>
                      <a:gd name="T153" fmla="*/ T152 w 756"/>
                      <a:gd name="T154" fmla="+- 0 2600 1479"/>
                      <a:gd name="T155" fmla="*/ 2600 h 1204"/>
                      <a:gd name="T156" fmla="+- 0 5808 5570"/>
                      <a:gd name="T157" fmla="*/ T156 w 756"/>
                      <a:gd name="T158" fmla="+- 0 2571 1479"/>
                      <a:gd name="T159" fmla="*/ 2571 h 1204"/>
                      <a:gd name="T160" fmla="+- 0 5841 5570"/>
                      <a:gd name="T161" fmla="*/ T160 w 756"/>
                      <a:gd name="T162" fmla="+- 0 2545 1479"/>
                      <a:gd name="T163" fmla="*/ 2545 h 1204"/>
                      <a:gd name="T164" fmla="+- 0 5940 5570"/>
                      <a:gd name="T165" fmla="*/ T164 w 756"/>
                      <a:gd name="T166" fmla="+- 0 2456 1479"/>
                      <a:gd name="T167" fmla="*/ 2456 h 1204"/>
                      <a:gd name="T168" fmla="+- 0 6026 5570"/>
                      <a:gd name="T169" fmla="*/ T168 w 756"/>
                      <a:gd name="T170" fmla="+- 0 2358 1479"/>
                      <a:gd name="T171" fmla="*/ 2358 h 1204"/>
                      <a:gd name="T172" fmla="+- 0 6079 5570"/>
                      <a:gd name="T173" fmla="*/ T172 w 756"/>
                      <a:gd name="T174" fmla="+- 0 2290 1479"/>
                      <a:gd name="T175" fmla="*/ 2290 h 1204"/>
                      <a:gd name="T176" fmla="+- 0 6127 5570"/>
                      <a:gd name="T177" fmla="*/ T176 w 756"/>
                      <a:gd name="T178" fmla="+- 0 2221 1479"/>
                      <a:gd name="T179" fmla="*/ 2221 h 1204"/>
                      <a:gd name="T180" fmla="+- 0 6170 5570"/>
                      <a:gd name="T181" fmla="*/ T180 w 756"/>
                      <a:gd name="T182" fmla="+- 0 2146 1479"/>
                      <a:gd name="T183" fmla="*/ 2146 h 1204"/>
                      <a:gd name="T184" fmla="+- 0 6209 5570"/>
                      <a:gd name="T185" fmla="*/ T184 w 756"/>
                      <a:gd name="T186" fmla="+- 0 2072 1479"/>
                      <a:gd name="T187" fmla="*/ 2072 h 1204"/>
                      <a:gd name="T188" fmla="+- 0 6242 5570"/>
                      <a:gd name="T189" fmla="*/ T188 w 756"/>
                      <a:gd name="T190" fmla="+- 0 1993 1479"/>
                      <a:gd name="T191" fmla="*/ 1993 h 1204"/>
                      <a:gd name="T192" fmla="+- 0 6293 5570"/>
                      <a:gd name="T193" fmla="*/ T192 w 756"/>
                      <a:gd name="T194" fmla="+- 0 1832 1479"/>
                      <a:gd name="T195" fmla="*/ 1832 h 1204"/>
                      <a:gd name="T196" fmla="+- 0 6300 5570"/>
                      <a:gd name="T197" fmla="*/ T196 w 756"/>
                      <a:gd name="T198" fmla="+- 0 1791 1479"/>
                      <a:gd name="T199" fmla="*/ 1791 h 1204"/>
                      <a:gd name="T200" fmla="+- 0 6309 5570"/>
                      <a:gd name="T201" fmla="*/ T200 w 756"/>
                      <a:gd name="T202" fmla="+- 0 1750 1479"/>
                      <a:gd name="T203" fmla="*/ 1750 h 1204"/>
                      <a:gd name="T204" fmla="+- 0 6324 5570"/>
                      <a:gd name="T205" fmla="*/ T204 w 756"/>
                      <a:gd name="T206" fmla="+- 0 1623 1479"/>
                      <a:gd name="T207" fmla="*/ 1623 h 1204"/>
                      <a:gd name="T208" fmla="+- 0 6326 5570"/>
                      <a:gd name="T209" fmla="*/ T208 w 756"/>
                      <a:gd name="T210" fmla="+- 0 1580 1479"/>
                      <a:gd name="T211" fmla="*/ 1580 h 120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  <a:cxn ang="0">
                        <a:pos x="T157" y="T159"/>
                      </a:cxn>
                      <a:cxn ang="0">
                        <a:pos x="T161" y="T163"/>
                      </a:cxn>
                      <a:cxn ang="0">
                        <a:pos x="T165" y="T167"/>
                      </a:cxn>
                      <a:cxn ang="0">
                        <a:pos x="T169" y="T171"/>
                      </a:cxn>
                      <a:cxn ang="0">
                        <a:pos x="T173" y="T175"/>
                      </a:cxn>
                      <a:cxn ang="0">
                        <a:pos x="T177" y="T179"/>
                      </a:cxn>
                      <a:cxn ang="0">
                        <a:pos x="T181" y="T183"/>
                      </a:cxn>
                      <a:cxn ang="0">
                        <a:pos x="T185" y="T187"/>
                      </a:cxn>
                      <a:cxn ang="0">
                        <a:pos x="T189" y="T191"/>
                      </a:cxn>
                      <a:cxn ang="0">
                        <a:pos x="T193" y="T195"/>
                      </a:cxn>
                      <a:cxn ang="0">
                        <a:pos x="T197" y="T199"/>
                      </a:cxn>
                      <a:cxn ang="0">
                        <a:pos x="T201" y="T203"/>
                      </a:cxn>
                      <a:cxn ang="0">
                        <a:pos x="T205" y="T207"/>
                      </a:cxn>
                      <a:cxn ang="0">
                        <a:pos x="T209" y="T211"/>
                      </a:cxn>
                    </a:cxnLst>
                    <a:rect l="0" t="0" r="r" b="b"/>
                    <a:pathLst>
                      <a:path w="756" h="1204">
                        <a:moveTo>
                          <a:pt x="756" y="101"/>
                        </a:moveTo>
                        <a:lnTo>
                          <a:pt x="756" y="60"/>
                        </a:lnTo>
                        <a:lnTo>
                          <a:pt x="755" y="49"/>
                        </a:lnTo>
                        <a:lnTo>
                          <a:pt x="748" y="30"/>
                        </a:lnTo>
                        <a:lnTo>
                          <a:pt x="734" y="14"/>
                        </a:lnTo>
                        <a:lnTo>
                          <a:pt x="714" y="4"/>
                        </a:lnTo>
                        <a:lnTo>
                          <a:pt x="689" y="0"/>
                        </a:lnTo>
                        <a:lnTo>
                          <a:pt x="669" y="6"/>
                        </a:lnTo>
                        <a:lnTo>
                          <a:pt x="652" y="19"/>
                        </a:lnTo>
                        <a:lnTo>
                          <a:pt x="640" y="36"/>
                        </a:lnTo>
                        <a:lnTo>
                          <a:pt x="636" y="58"/>
                        </a:lnTo>
                        <a:lnTo>
                          <a:pt x="636" y="99"/>
                        </a:lnTo>
                        <a:lnTo>
                          <a:pt x="631" y="175"/>
                        </a:lnTo>
                        <a:lnTo>
                          <a:pt x="612" y="291"/>
                        </a:lnTo>
                        <a:lnTo>
                          <a:pt x="595" y="363"/>
                        </a:lnTo>
                        <a:lnTo>
                          <a:pt x="559" y="473"/>
                        </a:lnTo>
                        <a:lnTo>
                          <a:pt x="528" y="543"/>
                        </a:lnTo>
                        <a:lnTo>
                          <a:pt x="511" y="579"/>
                        </a:lnTo>
                        <a:lnTo>
                          <a:pt x="475" y="646"/>
                        </a:lnTo>
                        <a:lnTo>
                          <a:pt x="411" y="742"/>
                        </a:lnTo>
                        <a:lnTo>
                          <a:pt x="363" y="804"/>
                        </a:lnTo>
                        <a:lnTo>
                          <a:pt x="283" y="893"/>
                        </a:lnTo>
                        <a:lnTo>
                          <a:pt x="192" y="975"/>
                        </a:lnTo>
                        <a:lnTo>
                          <a:pt x="161" y="999"/>
                        </a:lnTo>
                        <a:lnTo>
                          <a:pt x="130" y="1025"/>
                        </a:lnTo>
                        <a:lnTo>
                          <a:pt x="96" y="1049"/>
                        </a:lnTo>
                        <a:lnTo>
                          <a:pt x="60" y="1071"/>
                        </a:lnTo>
                        <a:lnTo>
                          <a:pt x="15" y="1103"/>
                        </a:lnTo>
                        <a:lnTo>
                          <a:pt x="6" y="1116"/>
                        </a:lnTo>
                        <a:lnTo>
                          <a:pt x="1" y="1131"/>
                        </a:lnTo>
                        <a:lnTo>
                          <a:pt x="0" y="1149"/>
                        </a:lnTo>
                        <a:lnTo>
                          <a:pt x="6" y="1168"/>
                        </a:lnTo>
                        <a:lnTo>
                          <a:pt x="18" y="1189"/>
                        </a:lnTo>
                        <a:lnTo>
                          <a:pt x="34" y="1200"/>
                        </a:lnTo>
                        <a:lnTo>
                          <a:pt x="52" y="1204"/>
                        </a:lnTo>
                        <a:lnTo>
                          <a:pt x="71" y="1203"/>
                        </a:lnTo>
                        <a:lnTo>
                          <a:pt x="89" y="1195"/>
                        </a:lnTo>
                        <a:lnTo>
                          <a:pt x="166" y="1147"/>
                        </a:lnTo>
                        <a:lnTo>
                          <a:pt x="202" y="1121"/>
                        </a:lnTo>
                        <a:lnTo>
                          <a:pt x="238" y="1092"/>
                        </a:lnTo>
                        <a:lnTo>
                          <a:pt x="271" y="1066"/>
                        </a:lnTo>
                        <a:lnTo>
                          <a:pt x="370" y="977"/>
                        </a:lnTo>
                        <a:lnTo>
                          <a:pt x="456" y="879"/>
                        </a:lnTo>
                        <a:lnTo>
                          <a:pt x="509" y="811"/>
                        </a:lnTo>
                        <a:lnTo>
                          <a:pt x="557" y="742"/>
                        </a:lnTo>
                        <a:lnTo>
                          <a:pt x="600" y="667"/>
                        </a:lnTo>
                        <a:lnTo>
                          <a:pt x="639" y="593"/>
                        </a:lnTo>
                        <a:lnTo>
                          <a:pt x="672" y="514"/>
                        </a:lnTo>
                        <a:lnTo>
                          <a:pt x="723" y="353"/>
                        </a:lnTo>
                        <a:lnTo>
                          <a:pt x="730" y="312"/>
                        </a:lnTo>
                        <a:lnTo>
                          <a:pt x="739" y="271"/>
                        </a:lnTo>
                        <a:lnTo>
                          <a:pt x="754" y="144"/>
                        </a:lnTo>
                        <a:lnTo>
                          <a:pt x="756" y="10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pic>
                <p:nvPicPr>
                  <p:cNvPr id="1168" name="Picture 14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351" y="276"/>
                    <a:ext cx="379" cy="253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1173" name="Picture 14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542" y="1778188"/>
                <a:ext cx="1935162" cy="1231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75" name="TextBox 1174"/>
              <p:cNvSpPr txBox="1"/>
              <p:nvPr/>
            </p:nvSpPr>
            <p:spPr>
              <a:xfrm>
                <a:off x="798195" y="2023646"/>
                <a:ext cx="147348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Incident beam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2103395" y="2435423"/>
                <a:ext cx="79220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Sample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 rot="1456625">
                <a:off x="3630214" y="3063331"/>
                <a:ext cx="163006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Diffracted beam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114800" y="2009001"/>
                <a:ext cx="5020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2</a:t>
                </a:r>
                <a:r>
                  <a:rPr lang="el-GR" sz="1200" b="1" dirty="0" smtClean="0"/>
                  <a:t>θ</a:t>
                </a:r>
                <a:r>
                  <a:rPr lang="en-US" sz="1200" b="1" baseline="-25000" dirty="0" err="1" smtClean="0"/>
                  <a:t>hkl</a:t>
                </a:r>
                <a:endParaRPr lang="en-US" sz="1200" b="1" baseline="-25000" dirty="0" smtClean="0"/>
              </a:p>
            </p:txBody>
          </p:sp>
          <p:cxnSp>
            <p:nvCxnSpPr>
              <p:cNvPr id="1177" name="Straight Arrow Connector 1176"/>
              <p:cNvCxnSpPr>
                <a:stCxn id="1168" idx="3"/>
                <a:endCxn id="1173" idx="1"/>
              </p:cNvCxnSpPr>
              <p:nvPr/>
            </p:nvCxnSpPr>
            <p:spPr>
              <a:xfrm flipV="1">
                <a:off x="5072380" y="2394138"/>
                <a:ext cx="1036162" cy="73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TextBox 156"/>
              <p:cNvSpPr txBox="1"/>
              <p:nvPr/>
            </p:nvSpPr>
            <p:spPr>
              <a:xfrm>
                <a:off x="2895600" y="1376630"/>
                <a:ext cx="110959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0D detector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2667000" y="3121223"/>
                <a:ext cx="110959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1D detector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4419600" y="1292423"/>
                <a:ext cx="110959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2D detector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6050081" y="2985988"/>
                    <a:ext cx="762000" cy="25949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100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0081" y="2985988"/>
                    <a:ext cx="762000" cy="259495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6553200" y="3017105"/>
                    <a:ext cx="762000" cy="25949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100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61" name="TextBox 1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3200" y="3017105"/>
                    <a:ext cx="762000" cy="259495"/>
                  </a:xfrm>
                  <a:prstGeom prst="rect">
                    <a:avLst/>
                  </a:prstGeom>
                  <a:blipFill rotWithShape="1">
                    <a:blip r:embed="rId7" cstate="print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7086600" y="3017105"/>
                    <a:ext cx="762000" cy="25949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100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62" name="TextBox 1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86600" y="3017105"/>
                    <a:ext cx="762000" cy="259495"/>
                  </a:xfrm>
                  <a:prstGeom prst="rect">
                    <a:avLst/>
                  </a:prstGeom>
                  <a:blipFill rotWithShape="1">
                    <a:blip r:embed="rId8" cstate="print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081979" y="1558054"/>
                    <a:ext cx="762000" cy="25949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100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63" name="TextBox 1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979" y="1558054"/>
                    <a:ext cx="762000" cy="259495"/>
                  </a:xfrm>
                  <a:prstGeom prst="rect">
                    <a:avLst/>
                  </a:prstGeom>
                  <a:blipFill rotWithShape="1">
                    <a:blip r:embed="rId9" cstate="print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6553200" y="2175928"/>
                    <a:ext cx="762000" cy="25949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100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64" name="TextBox 1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3200" y="2175928"/>
                    <a:ext cx="762000" cy="259495"/>
                  </a:xfrm>
                  <a:prstGeom prst="rect">
                    <a:avLst/>
                  </a:prstGeom>
                  <a:blipFill rotWithShape="1">
                    <a:blip r:embed="rId10" cstate="print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7086600" y="1981200"/>
                    <a:ext cx="641498" cy="25949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100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65" name="TextBox 1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86600" y="1981200"/>
                    <a:ext cx="641498" cy="259495"/>
                  </a:xfrm>
                  <a:prstGeom prst="rect">
                    <a:avLst/>
                  </a:prstGeom>
                  <a:blipFill rotWithShape="1">
                    <a:blip r:embed="rId11" cstate="print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7391400" y="2483705"/>
                    <a:ext cx="914400" cy="25949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𝐹𝑊𝐻𝑀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100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1400" y="2483705"/>
                    <a:ext cx="914400" cy="259495"/>
                  </a:xfrm>
                  <a:prstGeom prst="rect">
                    <a:avLst/>
                  </a:prstGeom>
                  <a:blipFill rotWithShape="1">
                    <a:blip r:embed="rId12" cstate="print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9" name="Rectangle 128"/>
              <p:cNvSpPr/>
              <p:nvPr/>
            </p:nvSpPr>
            <p:spPr>
              <a:xfrm rot="20183646">
                <a:off x="3333435" y="1966372"/>
                <a:ext cx="239689" cy="841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20641398">
                <a:off x="3383299" y="2104767"/>
                <a:ext cx="239689" cy="841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19407495">
                <a:off x="3241844" y="1802240"/>
                <a:ext cx="239689" cy="841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6" name="Arc 135"/>
            <p:cNvSpPr/>
            <p:nvPr/>
          </p:nvSpPr>
          <p:spPr>
            <a:xfrm>
              <a:off x="4038600" y="1938338"/>
              <a:ext cx="142240" cy="796840"/>
            </a:xfrm>
            <a:prstGeom prst="arc">
              <a:avLst>
                <a:gd name="adj1" fmla="val 16545473"/>
                <a:gd name="adj2" fmla="val 312937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3289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" grpId="0"/>
      <p:bldP spid="1184" grpId="0" animBg="1"/>
      <p:bldP spid="11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584775"/>
          </a:xfrm>
        </p:spPr>
        <p:txBody>
          <a:bodyPr/>
          <a:lstStyle/>
          <a:p>
            <a:r>
              <a:rPr lang="en-US" sz="3200" dirty="0" smtClean="0"/>
              <a:t>MSPD </a:t>
            </a:r>
            <a:r>
              <a:rPr lang="en-US" sz="3200" dirty="0"/>
              <a:t>beamline</a:t>
            </a:r>
            <a:endParaRPr lang="en-US" dirty="0"/>
          </a:p>
        </p:txBody>
      </p:sp>
      <p:pic>
        <p:nvPicPr>
          <p:cNvPr id="5" name="Picture 3" descr="Z:\Kruzhok\20160222_104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4340" y="1333500"/>
            <a:ext cx="4876800" cy="36576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Picture 3" descr="C:\Users\Public\Documents\Tehran2016\20161031_1235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953432" cy="12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90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Powder Diffraction Station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60145"/>
            <a:ext cx="36576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Environment: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l-He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Dynaflow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Cryostat: 5K-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700 series lN2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Cryostream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80 – 450 K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FMB Oxford/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Cyberstar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Hot air blower: RT- 980°C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Capillary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cell: 80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1173K, 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50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or 1 – 5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ml/min gas flow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Potentiostat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electrochemical studies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232694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744" y="1371600"/>
            <a:ext cx="294746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\\storage\AllDivisions\Beamlines\BL04-MSPD\04-SampleEnvironments\0403-Dynaflow\Pictures\ALBA\P_20160601_100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55" y="4286228"/>
            <a:ext cx="3484845" cy="196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S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2964" y="3898900"/>
            <a:ext cx="24574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446" y="5127625"/>
            <a:ext cx="2376487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744" y="4240797"/>
            <a:ext cx="2729056" cy="204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020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Public\Documents\AUSE2019\ZIF8_C3H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37660"/>
            <a:ext cx="3048000" cy="222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Powder Diffraction Station</a:t>
            </a:r>
          </a:p>
        </p:txBody>
      </p:sp>
      <p:pic>
        <p:nvPicPr>
          <p:cNvPr id="1026" name="Picture 2" descr="C:\Users\amissiul\Desktop\c9dt03765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67920"/>
            <a:ext cx="2287693" cy="229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" y="1371600"/>
            <a:ext cx="2209800" cy="66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Fig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2947"/>
            <a:ext cx="2209800" cy="26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467" y="1333500"/>
            <a:ext cx="3490913" cy="52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65403" y="3851702"/>
            <a:ext cx="24000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Propane sorption by ZIF-8</a:t>
            </a:r>
          </a:p>
        </p:txBody>
      </p:sp>
      <p:pic>
        <p:nvPicPr>
          <p:cNvPr id="1034" name="Picture 10" descr="C:\Users\Public\Documents\AUSE2019\ZIF8_vac_C3H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58247"/>
            <a:ext cx="1772347" cy="151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1710" y="1477741"/>
            <a:ext cx="1603690" cy="245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51464" y="1062335"/>
            <a:ext cx="2662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Pump-probe measurements:</a:t>
            </a:r>
          </a:p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polarization/depolarization of PZT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10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HP/MD Station</a:t>
            </a:r>
            <a:endParaRPr lang="en-US" dirty="0"/>
          </a:p>
        </p:txBody>
      </p:sp>
      <p:sp>
        <p:nvSpPr>
          <p:cNvPr id="11" name="CustomShape 3"/>
          <p:cNvSpPr/>
          <p:nvPr/>
        </p:nvSpPr>
        <p:spPr>
          <a:xfrm>
            <a:off x="271778" y="1447800"/>
            <a:ext cx="3571243" cy="1737935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High Pressure: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lHe</a:t>
            </a:r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Cryostat: 15K-RT </a:t>
            </a:r>
            <a:endParaRPr lang="en-US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External 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heating </a:t>
            </a:r>
            <a:r>
              <a:rPr lang="en-US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air-system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: RT- 600 </a:t>
            </a:r>
            <a:r>
              <a:rPr lang="en-US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K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External 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heating vacuum system : RT- </a:t>
            </a:r>
            <a:r>
              <a:rPr lang="en-US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900 K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External heating vacuum system : RT- </a:t>
            </a:r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1300 K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tretch/>
        </p:blipFill>
        <p:spPr>
          <a:xfrm>
            <a:off x="3995420" y="1702692"/>
            <a:ext cx="2946395" cy="133356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3421" y="1562040"/>
            <a:ext cx="1828800" cy="243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4182237"/>
            <a:ext cx="3474720" cy="20966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47" r="-2028" b="8991"/>
          <a:stretch/>
        </p:blipFill>
        <p:spPr>
          <a:xfrm>
            <a:off x="3057626" y="3604200"/>
            <a:ext cx="2263315" cy="2560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543240"/>
            <a:ext cx="2471878" cy="27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6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960" y="4687028"/>
            <a:ext cx="1376880" cy="165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315200" cy="584775"/>
          </a:xfrm>
        </p:spPr>
        <p:txBody>
          <a:bodyPr/>
          <a:lstStyle/>
          <a:p>
            <a:r>
              <a:rPr lang="en-US" sz="3200" dirty="0" smtClean="0"/>
              <a:t>HP/MD Station: HP measurements</a:t>
            </a:r>
            <a:endParaRPr lang="en-US" sz="3200" dirty="0"/>
          </a:p>
        </p:txBody>
      </p:sp>
      <p:sp>
        <p:nvSpPr>
          <p:cNvPr id="11" name="CustomShape 3"/>
          <p:cNvSpPr/>
          <p:nvPr/>
        </p:nvSpPr>
        <p:spPr>
          <a:xfrm>
            <a:off x="137160" y="914400"/>
            <a:ext cx="4038600" cy="457200"/>
          </a:xfrm>
          <a:prstGeom prst="rect">
            <a:avLst/>
          </a:prstGeom>
          <a:noFill/>
          <a:ln w="316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Journey to the center of Earth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" y="1676400"/>
            <a:ext cx="4389120" cy="24757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1" r="7612"/>
          <a:stretch/>
        </p:blipFill>
        <p:spPr>
          <a:xfrm>
            <a:off x="4648200" y="1851522"/>
            <a:ext cx="2452512" cy="2339478"/>
          </a:xfrm>
          <a:prstGeom prst="rect">
            <a:avLst/>
          </a:prstGeom>
        </p:spPr>
      </p:pic>
      <p:sp>
        <p:nvSpPr>
          <p:cNvPr id="15" name="CustomShape 1"/>
          <p:cNvSpPr/>
          <p:nvPr/>
        </p:nvSpPr>
        <p:spPr>
          <a:xfrm>
            <a:off x="4800600" y="914400"/>
            <a:ext cx="4251960" cy="457200"/>
          </a:xfrm>
          <a:prstGeom prst="rect">
            <a:avLst/>
          </a:prstGeom>
          <a:noFill/>
          <a:ln w="31623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Pressure makes cooling devices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1720" y="1524000"/>
            <a:ext cx="2213680" cy="1143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247" y="4617856"/>
            <a:ext cx="1947611" cy="179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19400"/>
            <a:ext cx="149972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5920" y="4800600"/>
            <a:ext cx="3154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Catalin</a:t>
            </a:r>
            <a:r>
              <a:rPr lang="en-US" b="1" dirty="0"/>
              <a:t> </a:t>
            </a:r>
            <a:r>
              <a:rPr lang="en-US" b="1" dirty="0" err="1"/>
              <a:t>Popescu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Beamline Scientist</a:t>
            </a:r>
            <a:br>
              <a:rPr lang="en-US" dirty="0"/>
            </a:br>
            <a:r>
              <a:rPr lang="en-US" dirty="0"/>
              <a:t>Tel.: (+34) 93 592 4421</a:t>
            </a:r>
            <a:br>
              <a:rPr lang="en-US" dirty="0"/>
            </a:br>
            <a:r>
              <a:rPr lang="en-US" dirty="0" smtClean="0"/>
              <a:t>E-mail: cpopescu@cells.es</a:t>
            </a:r>
            <a:endParaRPr lang="en-US" dirty="0"/>
          </a:p>
        </p:txBody>
      </p:sp>
      <p:pic>
        <p:nvPicPr>
          <p:cNvPr id="2054" name="Picture 6" descr="https://www.cells.es/en/media/news/a-closer-look-of-zinc-behaviour-under-extreme-conditions/@@images/c09f235d-90cb-48d0-8502-cf9f507e05f7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" y="47911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86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590800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Thank you for attention!</a:t>
            </a:r>
          </a:p>
        </p:txBody>
      </p:sp>
    </p:spTree>
    <p:extLst>
      <p:ext uri="{BB962C8B-B14F-4D97-AF65-F5344CB8AC3E}">
        <p14:creationId xmlns:p14="http://schemas.microsoft.com/office/powerpoint/2010/main" xmlns="" val="6127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8305800" y="462954"/>
            <a:ext cx="609600" cy="30777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959F38"/>
              </a:buClr>
              <a:buFontTx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9F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3CF724-F9E0-44B8-95BD-D38D8B22F53D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46331"/>
          </a:xfrm>
        </p:spPr>
        <p:txBody>
          <a:bodyPr/>
          <a:lstStyle/>
          <a:p>
            <a:r>
              <a:rPr lang="en-US" sz="3600" dirty="0"/>
              <a:t>Description of the beamline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6220"/>
            <a:ext cx="6194449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Public\Documents\Tehran2016\20161013_123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18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9166 0.1222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6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Fnew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FFnewTemplate</Template>
  <TotalTime>5389</TotalTime>
  <Words>335</Words>
  <Application>Microsoft Office PowerPoint</Application>
  <PresentationFormat>Экран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FFnewTemplate</vt:lpstr>
      <vt:lpstr>BL04 MSPD</vt:lpstr>
      <vt:lpstr>What is powder diffraction?</vt:lpstr>
      <vt:lpstr>MSPD beamline</vt:lpstr>
      <vt:lpstr>Powder Diffraction Station</vt:lpstr>
      <vt:lpstr>Powder Diffraction Station</vt:lpstr>
      <vt:lpstr>HP/MD Station</vt:lpstr>
      <vt:lpstr>HP/MD Station: HP measurements</vt:lpstr>
      <vt:lpstr>Q&amp;A</vt:lpstr>
      <vt:lpstr>Description of the beamline</vt:lpstr>
      <vt:lpstr>Powder Diffraction Station</vt:lpstr>
      <vt:lpstr>HP/MD Station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ffauth</dc:creator>
  <cp:lastModifiedBy>Argor</cp:lastModifiedBy>
  <cp:revision>272</cp:revision>
  <dcterms:created xsi:type="dcterms:W3CDTF">2015-06-09T08:46:50Z</dcterms:created>
  <dcterms:modified xsi:type="dcterms:W3CDTF">2020-02-23T11:06:41Z</dcterms:modified>
</cp:coreProperties>
</file>