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3" r:id="rId2"/>
    <p:sldId id="290" r:id="rId3"/>
    <p:sldId id="274" r:id="rId4"/>
    <p:sldId id="277" r:id="rId5"/>
    <p:sldId id="285" r:id="rId6"/>
    <p:sldId id="283" r:id="rId7"/>
    <p:sldId id="289" r:id="rId8"/>
    <p:sldId id="287" r:id="rId9"/>
    <p:sldId id="288" r:id="rId10"/>
    <p:sldId id="257" r:id="rId11"/>
    <p:sldId id="260" r:id="rId12"/>
    <p:sldId id="264" r:id="rId13"/>
    <p:sldId id="266" r:id="rId14"/>
    <p:sldId id="267" r:id="rId15"/>
    <p:sldId id="270" r:id="rId16"/>
    <p:sldId id="268" r:id="rId17"/>
    <p:sldId id="279" r:id="rId18"/>
    <p:sldId id="281" r:id="rId19"/>
    <p:sldId id="282" r:id="rId20"/>
    <p:sldId id="297" r:id="rId21"/>
    <p:sldId id="300" r:id="rId22"/>
    <p:sldId id="295" r:id="rId23"/>
    <p:sldId id="296" r:id="rId24"/>
    <p:sldId id="272" r:id="rId25"/>
    <p:sldId id="298" r:id="rId26"/>
    <p:sldId id="299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C057"/>
    <a:srgbClr val="FFFFFF"/>
    <a:srgbClr val="FF66FF"/>
    <a:srgbClr val="993366"/>
    <a:srgbClr val="990099"/>
    <a:srgbClr val="7C4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96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3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4" Type="http://schemas.openxmlformats.org/officeDocument/2006/relationships/image" Target="../media/image8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C897B-3CF3-4787-8D1A-7CAAD192414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C2803-BB06-43A8-88AA-3D423C6F9A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872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2803-BB06-43A8-88AA-3D423C6F9A8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054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 scales and relevant morphological features in organic electronic devices.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2803-BB06-43A8-88AA-3D423C6F9A8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475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2803-BB06-43A8-88AA-3D423C6F9A8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406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2803-BB06-43A8-88AA-3D423C6F9A8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383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/>
          <a:lstStyle/>
          <a:p>
            <a:fld id="{BA54CEC8-31BA-472E-8BE5-393750A9BD1E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4827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004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882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566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198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3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394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5596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71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445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813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5578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1299F-B54E-4BB8-A18E-9CD9EFDA146B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C1167-59D2-409D-9D1C-169301D7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95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2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microsoft.com/office/2007/relationships/hdphoto" Target="../media/hdphoto1.wdp"/><Relationship Id="rId1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4.bin"/><Relationship Id="rId7" Type="http://schemas.openxmlformats.org/officeDocument/2006/relationships/image" Target="../media/image65.emf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4.emf"/><Relationship Id="rId11" Type="http://schemas.microsoft.com/office/2007/relationships/hdphoto" Target="../media/hdphoto2.wdp"/><Relationship Id="rId5" Type="http://schemas.openxmlformats.org/officeDocument/2006/relationships/image" Target="../media/image63.emf"/><Relationship Id="rId10" Type="http://schemas.openxmlformats.org/officeDocument/2006/relationships/image" Target="../media/image68.png"/><Relationship Id="rId4" Type="http://schemas.openxmlformats.org/officeDocument/2006/relationships/image" Target="../media/image62.wmf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30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6" Type="http://schemas.openxmlformats.org/officeDocument/2006/relationships/image" Target="../media/image75.emf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05.png"/><Relationship Id="rId1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4.wdp"/><Relationship Id="rId3" Type="http://schemas.openxmlformats.org/officeDocument/2006/relationships/image" Target="../media/image82.png"/><Relationship Id="rId7" Type="http://schemas.openxmlformats.org/officeDocument/2006/relationships/image" Target="../media/image79.wmf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80.wmf"/><Relationship Id="rId5" Type="http://schemas.openxmlformats.org/officeDocument/2006/relationships/image" Target="../media/image78.wmf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5.bin"/><Relationship Id="rId9" Type="http://schemas.microsoft.com/office/2007/relationships/hdphoto" Target="../media/hdphoto3.wdp"/><Relationship Id="rId1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video" Target="../media/media1.mpg"/><Relationship Id="rId7" Type="http://schemas.openxmlformats.org/officeDocument/2006/relationships/image" Target="../media/image87.emf"/><Relationship Id="rId12" Type="http://schemas.openxmlformats.org/officeDocument/2006/relationships/image" Target="../media/image90.jpeg"/><Relationship Id="rId2" Type="http://schemas.microsoft.com/office/2007/relationships/media" Target="../media/media1.mpg"/><Relationship Id="rId1" Type="http://schemas.openxmlformats.org/officeDocument/2006/relationships/vmlDrawing" Target="../drawings/vmlDrawing5.vml"/><Relationship Id="rId6" Type="http://schemas.openxmlformats.org/officeDocument/2006/relationships/image" Target="../media/image86.jpg"/><Relationship Id="rId11" Type="http://schemas.openxmlformats.org/officeDocument/2006/relationships/image" Target="../media/image89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8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.png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22.jpe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1.png"/><Relationship Id="rId7" Type="http://schemas.openxmlformats.org/officeDocument/2006/relationships/image" Target="../media/image10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epartments.icmab.es/surfaces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epartments.icmab.es/surfaces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"/><Relationship Id="rId2" Type="http://schemas.openxmlformats.org/officeDocument/2006/relationships/image" Target="../media/image10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1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11" Type="http://schemas.openxmlformats.org/officeDocument/2006/relationships/image" Target="../media/image43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2.emf"/><Relationship Id="rId4" Type="http://schemas.openxmlformats.org/officeDocument/2006/relationships/image" Target="../media/image37.wmf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/>
          <a:stretch/>
        </p:blipFill>
        <p:spPr bwMode="auto">
          <a:xfrm>
            <a:off x="1065236" y="979815"/>
            <a:ext cx="2002154" cy="177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26"/>
          <a:stretch/>
        </p:blipFill>
        <p:spPr bwMode="auto">
          <a:xfrm>
            <a:off x="3692493" y="1865347"/>
            <a:ext cx="965280" cy="152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tructu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r="17235"/>
          <a:stretch/>
        </p:blipFill>
        <p:spPr bwMode="auto">
          <a:xfrm>
            <a:off x="4893975" y="1104021"/>
            <a:ext cx="1406459" cy="171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8995298" y="6150114"/>
            <a:ext cx="32099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24/02/2020</a:t>
            </a:r>
          </a:p>
          <a:p>
            <a:r>
              <a:rPr lang="es-E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ICMAB-ALBA 2020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1339497" y="4098085"/>
            <a:ext cx="9191555" cy="1645832"/>
            <a:chOff x="2031681" y="3681148"/>
            <a:chExt cx="9191555" cy="1645832"/>
          </a:xfrm>
        </p:grpSpPr>
        <p:sp>
          <p:nvSpPr>
            <p:cNvPr id="11" name="CuadroTexto 10"/>
            <p:cNvSpPr txBox="1"/>
            <p:nvPr/>
          </p:nvSpPr>
          <p:spPr>
            <a:xfrm>
              <a:off x="4154420" y="4865315"/>
              <a:ext cx="4946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dirty="0" smtClean="0">
                  <a:cs typeface="Times New Roman" panose="02020603050405020304" pitchFamily="18" charset="0"/>
                </a:rPr>
                <a:t>Carmen Ocal</a:t>
              </a:r>
              <a:endParaRPr lang="en-US" sz="2400" dirty="0" smtClean="0">
                <a:cs typeface="Times New Roman" panose="02020603050405020304" pitchFamily="18" charset="0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031681" y="3681148"/>
              <a:ext cx="919155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Towards an in-situ and in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real-time 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view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interfaces</a:t>
              </a:r>
            </a:p>
            <a:p>
              <a:pPr algn="ctr"/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involving small molecules</a:t>
              </a:r>
              <a:endPara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05" y="1865347"/>
            <a:ext cx="4380515" cy="161457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t="33965" r="10737" b="33649"/>
          <a:stretch/>
        </p:blipFill>
        <p:spPr>
          <a:xfrm rot="18623715">
            <a:off x="8308297" y="864408"/>
            <a:ext cx="1374002" cy="289253"/>
          </a:xfrm>
          <a:prstGeom prst="snip2Diag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t="35659" r="24225" b="35659"/>
          <a:stretch/>
        </p:blipFill>
        <p:spPr>
          <a:xfrm rot="21136171">
            <a:off x="6660714" y="1079321"/>
            <a:ext cx="1339573" cy="33043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2493" y="5886478"/>
            <a:ext cx="4609368" cy="80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158" y="-159174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In-situ</a:t>
            </a:r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</a:t>
            </a:r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Investigation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-165649" y="1736440"/>
            <a:ext cx="1947969" cy="2673015"/>
            <a:chOff x="-108869" y="1873517"/>
            <a:chExt cx="1947969" cy="2673015"/>
          </a:xfrm>
        </p:grpSpPr>
        <p:pic>
          <p:nvPicPr>
            <p:cNvPr id="4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555" y="1873517"/>
              <a:ext cx="1519988" cy="1930144"/>
            </a:xfrm>
            <a:prstGeom prst="rect">
              <a:avLst/>
            </a:prstGeom>
          </p:spPr>
        </p:pic>
        <p:sp>
          <p:nvSpPr>
            <p:cNvPr id="5" name="CasellaDiTesto 2"/>
            <p:cNvSpPr txBox="1"/>
            <p:nvPr/>
          </p:nvSpPr>
          <p:spPr>
            <a:xfrm>
              <a:off x="536425" y="3756033"/>
              <a:ext cx="837089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667" b="1" dirty="0">
                  <a:solidFill>
                    <a:srgbClr val="05116E"/>
                  </a:solidFill>
                </a:rPr>
                <a:t>ID03</a:t>
              </a:r>
            </a:p>
          </p:txBody>
        </p:sp>
        <p:sp>
          <p:nvSpPr>
            <p:cNvPr id="25" name="CasellaDiTesto 13"/>
            <p:cNvSpPr txBox="1"/>
            <p:nvPr/>
          </p:nvSpPr>
          <p:spPr>
            <a:xfrm>
              <a:off x="-108869" y="4084867"/>
              <a:ext cx="19479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>
                  <a:solidFill>
                    <a:srgbClr val="132577"/>
                  </a:solidFill>
                </a:rPr>
                <a:t>   Linus </a:t>
              </a:r>
              <a:r>
                <a:rPr lang="it-IT" sz="2400" b="1" dirty="0">
                  <a:solidFill>
                    <a:srgbClr val="132577"/>
                  </a:solidFill>
                </a:rPr>
                <a:t>Pithan</a:t>
              </a:r>
            </a:p>
          </p:txBody>
        </p:sp>
      </p:grpSp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6430701" y="793442"/>
            <a:ext cx="5664044" cy="5930714"/>
            <a:chOff x="5940577" y="110986"/>
            <a:chExt cx="6231689" cy="6525090"/>
          </a:xfrm>
        </p:grpSpPr>
        <p:grpSp>
          <p:nvGrpSpPr>
            <p:cNvPr id="26" name="Group 63"/>
            <p:cNvGrpSpPr>
              <a:grpSpLocks noChangeAspect="1"/>
            </p:cNvGrpSpPr>
            <p:nvPr/>
          </p:nvGrpSpPr>
          <p:grpSpPr>
            <a:xfrm>
              <a:off x="8837417" y="3257665"/>
              <a:ext cx="3002572" cy="2813259"/>
              <a:chOff x="4067932" y="1616852"/>
              <a:chExt cx="1441638" cy="1350745"/>
            </a:xfrm>
          </p:grpSpPr>
          <p:grpSp>
            <p:nvGrpSpPr>
              <p:cNvPr id="45" name="Group 64"/>
              <p:cNvGrpSpPr/>
              <p:nvPr/>
            </p:nvGrpSpPr>
            <p:grpSpPr>
              <a:xfrm rot="1224362">
                <a:off x="4067932" y="1616852"/>
                <a:ext cx="627177" cy="197373"/>
                <a:chOff x="7124916" y="1934751"/>
                <a:chExt cx="836236" cy="263165"/>
              </a:xfrm>
              <a:solidFill>
                <a:srgbClr val="D9BD46"/>
              </a:solidFill>
            </p:grpSpPr>
            <p:sp>
              <p:nvSpPr>
                <p:cNvPr id="59" name="Rounded Rectangle 78"/>
                <p:cNvSpPr/>
                <p:nvPr/>
              </p:nvSpPr>
              <p:spPr>
                <a:xfrm rot="12942090">
                  <a:off x="7340367" y="2038525"/>
                  <a:ext cx="620785" cy="159391"/>
                </a:xfrm>
                <a:prstGeom prst="round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1351"/>
                </a:p>
              </p:txBody>
            </p:sp>
            <p:sp>
              <p:nvSpPr>
                <p:cNvPr id="60" name="Rectangle 79"/>
                <p:cNvSpPr/>
                <p:nvPr/>
              </p:nvSpPr>
              <p:spPr>
                <a:xfrm rot="12972247">
                  <a:off x="7124916" y="1934751"/>
                  <a:ext cx="618698" cy="4571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1351"/>
                </a:p>
              </p:txBody>
            </p:sp>
          </p:grpSp>
          <p:sp>
            <p:nvSpPr>
              <p:cNvPr id="46" name="Rectangle 65"/>
              <p:cNvSpPr/>
              <p:nvPr/>
            </p:nvSpPr>
            <p:spPr>
              <a:xfrm>
                <a:off x="4843281" y="2829178"/>
                <a:ext cx="666289" cy="13841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400" b="1" dirty="0">
                    <a:solidFill>
                      <a:schemeClr val="tx1"/>
                    </a:solidFill>
                  </a:rPr>
                  <a:t>Si</a:t>
                </a:r>
                <a:endParaRPr lang="en-GB" sz="1351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eeform 66"/>
              <p:cNvSpPr/>
              <p:nvPr/>
            </p:nvSpPr>
            <p:spPr>
              <a:xfrm>
                <a:off x="4538002" y="1973988"/>
                <a:ext cx="949037" cy="830553"/>
              </a:xfrm>
              <a:custGeom>
                <a:avLst/>
                <a:gdLst>
                  <a:gd name="connsiteX0" fmla="*/ 0 w 1265382"/>
                  <a:gd name="connsiteY0" fmla="*/ 56716 h 1091189"/>
                  <a:gd name="connsiteX1" fmla="*/ 0 w 1265382"/>
                  <a:gd name="connsiteY1" fmla="*/ 56716 h 1091189"/>
                  <a:gd name="connsiteX2" fmla="*/ 73891 w 1265382"/>
                  <a:gd name="connsiteY2" fmla="*/ 19771 h 1091189"/>
                  <a:gd name="connsiteX3" fmla="*/ 101600 w 1265382"/>
                  <a:gd name="connsiteY3" fmla="*/ 1298 h 1091189"/>
                  <a:gd name="connsiteX4" fmla="*/ 129309 w 1265382"/>
                  <a:gd name="connsiteY4" fmla="*/ 1298 h 1091189"/>
                  <a:gd name="connsiteX5" fmla="*/ 1265382 w 1265382"/>
                  <a:gd name="connsiteY5" fmla="*/ 1091189 h 1091189"/>
                  <a:gd name="connsiteX6" fmla="*/ 415636 w 1265382"/>
                  <a:gd name="connsiteY6" fmla="*/ 1091189 h 1091189"/>
                  <a:gd name="connsiteX7" fmla="*/ 0 w 1265382"/>
                  <a:gd name="connsiteY7" fmla="*/ 56716 h 1091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65382" h="1091189">
                    <a:moveTo>
                      <a:pt x="0" y="56716"/>
                    </a:moveTo>
                    <a:lnTo>
                      <a:pt x="0" y="56716"/>
                    </a:lnTo>
                    <a:cubicBezTo>
                      <a:pt x="24630" y="44401"/>
                      <a:pt x="49716" y="32957"/>
                      <a:pt x="73891" y="19771"/>
                    </a:cubicBezTo>
                    <a:cubicBezTo>
                      <a:pt x="83636" y="14455"/>
                      <a:pt x="91069" y="4808"/>
                      <a:pt x="101600" y="1298"/>
                    </a:cubicBezTo>
                    <a:cubicBezTo>
                      <a:pt x="110362" y="-1623"/>
                      <a:pt x="120073" y="1298"/>
                      <a:pt x="129309" y="1298"/>
                    </a:cubicBezTo>
                    <a:lnTo>
                      <a:pt x="1265382" y="1091189"/>
                    </a:lnTo>
                    <a:lnTo>
                      <a:pt x="415636" y="1091189"/>
                    </a:lnTo>
                    <a:lnTo>
                      <a:pt x="0" y="5671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10A136">
                      <a:tint val="66000"/>
                      <a:satMod val="160000"/>
                    </a:srgbClr>
                  </a:gs>
                  <a:gs pos="39000">
                    <a:srgbClr val="10A136">
                      <a:tint val="44500"/>
                      <a:satMod val="160000"/>
                    </a:srgbClr>
                  </a:gs>
                  <a:gs pos="96000">
                    <a:srgbClr val="FFFFFF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351"/>
              </a:p>
            </p:txBody>
          </p:sp>
          <p:pic>
            <p:nvPicPr>
              <p:cNvPr id="48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34713">
                <a:off x="4771669" y="2610421"/>
                <a:ext cx="311778" cy="76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34713">
                <a:off x="4860965" y="2610421"/>
                <a:ext cx="311778" cy="76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34713">
                <a:off x="4954131" y="2610421"/>
                <a:ext cx="311778" cy="76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34713">
                <a:off x="5050179" y="2610421"/>
                <a:ext cx="311778" cy="76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34713">
                <a:off x="5143344" y="2610421"/>
                <a:ext cx="311778" cy="76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34713">
                <a:off x="5236508" y="2610421"/>
                <a:ext cx="311778" cy="76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7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2481" y="2248626"/>
                <a:ext cx="239609" cy="236186"/>
              </a:xfrm>
              <a:prstGeom prst="rect">
                <a:avLst/>
              </a:prstGeom>
            </p:spPr>
          </p:pic>
          <p:pic>
            <p:nvPicPr>
              <p:cNvPr id="55" name="Picture 7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97308" y="2248625"/>
                <a:ext cx="239609" cy="236186"/>
              </a:xfrm>
              <a:prstGeom prst="rect">
                <a:avLst/>
              </a:prstGeom>
            </p:spPr>
          </p:pic>
          <p:pic>
            <p:nvPicPr>
              <p:cNvPr id="56" name="Picture 7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778" y="2035940"/>
                <a:ext cx="92799" cy="91473"/>
              </a:xfrm>
              <a:prstGeom prst="rect">
                <a:avLst/>
              </a:prstGeom>
            </p:spPr>
          </p:pic>
          <p:pic>
            <p:nvPicPr>
              <p:cNvPr id="57" name="Picture 7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9078" y="2150240"/>
                <a:ext cx="92799" cy="91473"/>
              </a:xfrm>
              <a:prstGeom prst="rect">
                <a:avLst/>
              </a:prstGeom>
            </p:spPr>
          </p:pic>
          <p:pic>
            <p:nvPicPr>
              <p:cNvPr id="58" name="Picture 7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1762" y="2264540"/>
                <a:ext cx="92799" cy="91473"/>
              </a:xfrm>
              <a:prstGeom prst="rect">
                <a:avLst/>
              </a:prstGeom>
            </p:spPr>
          </p:pic>
        </p:grpSp>
        <p:grpSp>
          <p:nvGrpSpPr>
            <p:cNvPr id="27" name="Group 118"/>
            <p:cNvGrpSpPr>
              <a:grpSpLocks noChangeAspect="1"/>
            </p:cNvGrpSpPr>
            <p:nvPr/>
          </p:nvGrpSpPr>
          <p:grpSpPr>
            <a:xfrm>
              <a:off x="5940577" y="3257674"/>
              <a:ext cx="3002571" cy="2813265"/>
              <a:chOff x="386799" y="1524555"/>
              <a:chExt cx="2040738" cy="1912073"/>
            </a:xfrm>
          </p:grpSpPr>
          <p:grpSp>
            <p:nvGrpSpPr>
              <p:cNvPr id="30" name="Group 46"/>
              <p:cNvGrpSpPr>
                <a:grpSpLocks noChangeAspect="1"/>
              </p:cNvGrpSpPr>
              <p:nvPr/>
            </p:nvGrpSpPr>
            <p:grpSpPr>
              <a:xfrm>
                <a:off x="386799" y="1524555"/>
                <a:ext cx="2040738" cy="1912073"/>
                <a:chOff x="4067932" y="1616852"/>
                <a:chExt cx="1441638" cy="1350745"/>
              </a:xfrm>
            </p:grpSpPr>
            <p:sp>
              <p:nvSpPr>
                <p:cNvPr id="34" name="Freeform 49"/>
                <p:cNvSpPr/>
                <p:nvPr/>
              </p:nvSpPr>
              <p:spPr>
                <a:xfrm>
                  <a:off x="4538002" y="1973988"/>
                  <a:ext cx="949037" cy="830553"/>
                </a:xfrm>
                <a:custGeom>
                  <a:avLst/>
                  <a:gdLst>
                    <a:gd name="connsiteX0" fmla="*/ 0 w 1265382"/>
                    <a:gd name="connsiteY0" fmla="*/ 56716 h 1091189"/>
                    <a:gd name="connsiteX1" fmla="*/ 0 w 1265382"/>
                    <a:gd name="connsiteY1" fmla="*/ 56716 h 1091189"/>
                    <a:gd name="connsiteX2" fmla="*/ 73891 w 1265382"/>
                    <a:gd name="connsiteY2" fmla="*/ 19771 h 1091189"/>
                    <a:gd name="connsiteX3" fmla="*/ 101600 w 1265382"/>
                    <a:gd name="connsiteY3" fmla="*/ 1298 h 1091189"/>
                    <a:gd name="connsiteX4" fmla="*/ 129309 w 1265382"/>
                    <a:gd name="connsiteY4" fmla="*/ 1298 h 1091189"/>
                    <a:gd name="connsiteX5" fmla="*/ 1265382 w 1265382"/>
                    <a:gd name="connsiteY5" fmla="*/ 1091189 h 1091189"/>
                    <a:gd name="connsiteX6" fmla="*/ 415636 w 1265382"/>
                    <a:gd name="connsiteY6" fmla="*/ 1091189 h 1091189"/>
                    <a:gd name="connsiteX7" fmla="*/ 0 w 1265382"/>
                    <a:gd name="connsiteY7" fmla="*/ 56716 h 1091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5382" h="1091189">
                      <a:moveTo>
                        <a:pt x="0" y="56716"/>
                      </a:moveTo>
                      <a:lnTo>
                        <a:pt x="0" y="56716"/>
                      </a:lnTo>
                      <a:cubicBezTo>
                        <a:pt x="24630" y="44401"/>
                        <a:pt x="49716" y="32957"/>
                        <a:pt x="73891" y="19771"/>
                      </a:cubicBezTo>
                      <a:cubicBezTo>
                        <a:pt x="83636" y="14455"/>
                        <a:pt x="91069" y="4808"/>
                        <a:pt x="101600" y="1298"/>
                      </a:cubicBezTo>
                      <a:cubicBezTo>
                        <a:pt x="110362" y="-1623"/>
                        <a:pt x="120073" y="1298"/>
                        <a:pt x="129309" y="1298"/>
                      </a:cubicBezTo>
                      <a:lnTo>
                        <a:pt x="1265382" y="1091189"/>
                      </a:lnTo>
                      <a:lnTo>
                        <a:pt x="415636" y="1091189"/>
                      </a:lnTo>
                      <a:lnTo>
                        <a:pt x="0" y="567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1099D2">
                        <a:tint val="66000"/>
                        <a:satMod val="160000"/>
                      </a:srgbClr>
                    </a:gs>
                    <a:gs pos="39000">
                      <a:srgbClr val="1099D2">
                        <a:tint val="44500"/>
                        <a:satMod val="160000"/>
                      </a:srgb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sz="1351"/>
                </a:p>
              </p:txBody>
            </p:sp>
            <p:grpSp>
              <p:nvGrpSpPr>
                <p:cNvPr id="35" name="Group 47"/>
                <p:cNvGrpSpPr/>
                <p:nvPr/>
              </p:nvGrpSpPr>
              <p:grpSpPr>
                <a:xfrm rot="1224362">
                  <a:off x="4067932" y="1616852"/>
                  <a:ext cx="627177" cy="197373"/>
                  <a:chOff x="7124916" y="1934751"/>
                  <a:chExt cx="836236" cy="263165"/>
                </a:xfrm>
                <a:solidFill>
                  <a:srgbClr val="D9BD46"/>
                </a:solidFill>
              </p:grpSpPr>
              <p:sp>
                <p:nvSpPr>
                  <p:cNvPr id="43" name="Rounded Rectangle 61"/>
                  <p:cNvSpPr/>
                  <p:nvPr/>
                </p:nvSpPr>
                <p:spPr>
                  <a:xfrm rot="12942090">
                    <a:off x="7340367" y="2038525"/>
                    <a:ext cx="620785" cy="159391"/>
                  </a:xfrm>
                  <a:prstGeom prst="round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351"/>
                  </a:p>
                </p:txBody>
              </p:sp>
              <p:sp>
                <p:nvSpPr>
                  <p:cNvPr id="44" name="Rectangle 62"/>
                  <p:cNvSpPr/>
                  <p:nvPr/>
                </p:nvSpPr>
                <p:spPr>
                  <a:xfrm rot="12972247">
                    <a:off x="7124916" y="1934751"/>
                    <a:ext cx="618698" cy="45719"/>
                  </a:xfrm>
                  <a:prstGeom prst="rect">
                    <a:avLst/>
                  </a:prstGeom>
                  <a:grpFill/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351"/>
                  </a:p>
                </p:txBody>
              </p:sp>
            </p:grpSp>
            <p:sp>
              <p:nvSpPr>
                <p:cNvPr id="36" name="Rectangle 48"/>
                <p:cNvSpPr/>
                <p:nvPr/>
              </p:nvSpPr>
              <p:spPr>
                <a:xfrm>
                  <a:off x="4843281" y="2829178"/>
                  <a:ext cx="666289" cy="13841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GB" sz="1400" b="1" dirty="0">
                      <a:solidFill>
                        <a:schemeClr val="tx1"/>
                      </a:solidFill>
                    </a:rPr>
                    <a:t>Si</a:t>
                  </a:r>
                  <a:endParaRPr lang="en-GB" sz="1351" b="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7" name="Picture 2" descr="Image result for pentacen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6338850">
                  <a:off x="4771669" y="2610421"/>
                  <a:ext cx="311778" cy="76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2" descr="Image result for pentacen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6338850">
                  <a:off x="4860965" y="2610421"/>
                  <a:ext cx="311778" cy="76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2" descr="Image result for pentacen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6338850">
                  <a:off x="4954131" y="2610421"/>
                  <a:ext cx="311778" cy="76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2" descr="Image result for pentacen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6338850">
                  <a:off x="5050179" y="2610421"/>
                  <a:ext cx="311778" cy="76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2" descr="Image result for pentacen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6338850">
                  <a:off x="5143344" y="2610421"/>
                  <a:ext cx="311778" cy="76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2" descr="Image result for pentacen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6338850">
                  <a:off x="5236508" y="2610421"/>
                  <a:ext cx="311778" cy="76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1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38313" flipV="1">
                <a:off x="1120562" y="2361960"/>
                <a:ext cx="233372" cy="57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133094" flipV="1">
                <a:off x="1277584" y="2325014"/>
                <a:ext cx="233372" cy="57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774219" flipV="1">
                <a:off x="1099937" y="2172614"/>
                <a:ext cx="233372" cy="57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Right Arrow 163"/>
            <p:cNvSpPr/>
            <p:nvPr/>
          </p:nvSpPr>
          <p:spPr>
            <a:xfrm>
              <a:off x="8669315" y="4386571"/>
              <a:ext cx="600183" cy="306888"/>
            </a:xfrm>
            <a:prstGeom prst="rightArrow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grpSp>
          <p:nvGrpSpPr>
            <p:cNvPr id="72" name="Grupo 71"/>
            <p:cNvGrpSpPr/>
            <p:nvPr/>
          </p:nvGrpSpPr>
          <p:grpSpPr>
            <a:xfrm>
              <a:off x="8437608" y="1145478"/>
              <a:ext cx="3734658" cy="1321637"/>
              <a:chOff x="3583219" y="942779"/>
              <a:chExt cx="3734658" cy="1321637"/>
            </a:xfrm>
          </p:grpSpPr>
          <p:sp>
            <p:nvSpPr>
              <p:cNvPr id="64" name="19 CuadroTexto"/>
              <p:cNvSpPr txBox="1"/>
              <p:nvPr/>
            </p:nvSpPr>
            <p:spPr>
              <a:xfrm>
                <a:off x="3583219" y="946161"/>
                <a:ext cx="342247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p-type dopant  </a:t>
                </a:r>
              </a:p>
              <a:p>
                <a:r>
                  <a:rPr lang="en-US" sz="2800" b="1" dirty="0" smtClean="0"/>
                  <a:t>C</a:t>
                </a:r>
                <a:r>
                  <a:rPr lang="en-US" sz="2800" b="1" baseline="-25000" dirty="0" smtClean="0"/>
                  <a:t>60</a:t>
                </a:r>
                <a:r>
                  <a:rPr lang="en-US" sz="2800" b="1" dirty="0" smtClean="0"/>
                  <a:t>F</a:t>
                </a:r>
                <a:r>
                  <a:rPr lang="en-US" sz="2800" b="1" baseline="-25000" dirty="0" smtClean="0"/>
                  <a:t>48 </a:t>
                </a:r>
                <a:endParaRPr lang="en-US" sz="2800" b="1" baseline="-25000" dirty="0"/>
              </a:p>
            </p:txBody>
          </p:sp>
          <p:pic>
            <p:nvPicPr>
              <p:cNvPr id="62" name="Imagen 6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47" b="6938"/>
              <a:stretch/>
            </p:blipFill>
            <p:spPr>
              <a:xfrm>
                <a:off x="6088213" y="942779"/>
                <a:ext cx="1229664" cy="1321637"/>
              </a:xfrm>
              <a:prstGeom prst="rect">
                <a:avLst/>
              </a:prstGeom>
              <a:ln w="57150">
                <a:noFill/>
              </a:ln>
            </p:spPr>
          </p:pic>
        </p:grpSp>
        <p:grpSp>
          <p:nvGrpSpPr>
            <p:cNvPr id="73" name="Grupo 72"/>
            <p:cNvGrpSpPr/>
            <p:nvPr/>
          </p:nvGrpSpPr>
          <p:grpSpPr>
            <a:xfrm>
              <a:off x="6221504" y="110986"/>
              <a:ext cx="2535822" cy="2491440"/>
              <a:chOff x="10118100" y="555345"/>
              <a:chExt cx="2535822" cy="2491440"/>
            </a:xfrm>
          </p:grpSpPr>
          <p:sp>
            <p:nvSpPr>
              <p:cNvPr id="28" name="TextBox 119"/>
              <p:cNvSpPr txBox="1"/>
              <p:nvPr/>
            </p:nvSpPr>
            <p:spPr>
              <a:xfrm>
                <a:off x="10118100" y="555345"/>
                <a:ext cx="2535822" cy="523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1" dirty="0" smtClean="0"/>
                  <a:t>OSC: pentacene</a:t>
                </a:r>
                <a:endParaRPr lang="en-GB" sz="2800" b="1" dirty="0"/>
              </a:p>
            </p:txBody>
          </p:sp>
          <p:pic>
            <p:nvPicPr>
              <p:cNvPr id="61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83" r="46206"/>
              <a:stretch/>
            </p:blipFill>
            <p:spPr>
              <a:xfrm rot="2051361">
                <a:off x="10252286" y="788837"/>
                <a:ext cx="1375273" cy="2257948"/>
              </a:xfrm>
              <a:prstGeom prst="rect">
                <a:avLst/>
              </a:prstGeom>
            </p:spPr>
          </p:pic>
        </p:grpSp>
        <p:sp>
          <p:nvSpPr>
            <p:cNvPr id="21" name="CuadroTexto 20"/>
            <p:cNvSpPr txBox="1"/>
            <p:nvPr/>
          </p:nvSpPr>
          <p:spPr>
            <a:xfrm>
              <a:off x="8232866" y="6174411"/>
              <a:ext cx="29681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Native SiO</a:t>
              </a:r>
              <a:r>
                <a:rPr lang="en-US" sz="2400" b="1" baseline="-25000" dirty="0" smtClean="0"/>
                <a:t>2</a:t>
              </a:r>
              <a:r>
                <a:rPr lang="en-US" sz="2400" b="1" dirty="0" smtClean="0"/>
                <a:t> on Si(001)</a:t>
              </a:r>
              <a:endParaRPr lang="en-US" sz="2400" b="1" dirty="0"/>
            </a:p>
          </p:txBody>
        </p:sp>
      </p:grpSp>
      <p:grpSp>
        <p:nvGrpSpPr>
          <p:cNvPr id="80" name="Grupo 79"/>
          <p:cNvGrpSpPr>
            <a:grpSpLocks noChangeAspect="1"/>
          </p:cNvGrpSpPr>
          <p:nvPr/>
        </p:nvGrpSpPr>
        <p:grpSpPr>
          <a:xfrm>
            <a:off x="92065" y="4595247"/>
            <a:ext cx="6104714" cy="2230644"/>
            <a:chOff x="1798403" y="3661884"/>
            <a:chExt cx="8444719" cy="3085672"/>
          </a:xfrm>
        </p:grpSpPr>
        <p:grpSp>
          <p:nvGrpSpPr>
            <p:cNvPr id="81" name="Grupo 80"/>
            <p:cNvGrpSpPr/>
            <p:nvPr/>
          </p:nvGrpSpPr>
          <p:grpSpPr>
            <a:xfrm>
              <a:off x="1798403" y="4493755"/>
              <a:ext cx="2770729" cy="2156081"/>
              <a:chOff x="544819" y="4503516"/>
              <a:chExt cx="2770729" cy="2156081"/>
            </a:xfrm>
          </p:grpSpPr>
          <p:pic>
            <p:nvPicPr>
              <p:cNvPr id="91" name="Immagine 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4819" y="5204760"/>
                <a:ext cx="2770729" cy="1454837"/>
              </a:xfrm>
              <a:prstGeom prst="rect">
                <a:avLst/>
              </a:prstGeom>
            </p:spPr>
          </p:pic>
          <p:sp>
            <p:nvSpPr>
              <p:cNvPr id="92" name="CasellaDiTesto 26"/>
              <p:cNvSpPr txBox="1"/>
              <p:nvPr/>
            </p:nvSpPr>
            <p:spPr>
              <a:xfrm>
                <a:off x="1181682" y="4503516"/>
                <a:ext cx="1949583" cy="894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i="1" dirty="0" smtClean="0"/>
                  <a:t>XRR</a:t>
                </a:r>
                <a:endParaRPr lang="it-IT" b="1" i="1" dirty="0"/>
              </a:p>
              <a:p>
                <a:r>
                  <a:rPr lang="it-IT" dirty="0" smtClean="0"/>
                  <a:t>Out </a:t>
                </a:r>
                <a:r>
                  <a:rPr lang="it-IT" dirty="0"/>
                  <a:t>of plane </a:t>
                </a:r>
              </a:p>
            </p:txBody>
          </p:sp>
        </p:grpSp>
        <p:grpSp>
          <p:nvGrpSpPr>
            <p:cNvPr id="82" name="Grupo 81"/>
            <p:cNvGrpSpPr/>
            <p:nvPr/>
          </p:nvGrpSpPr>
          <p:grpSpPr>
            <a:xfrm>
              <a:off x="4725482" y="4764871"/>
              <a:ext cx="2360831" cy="1884097"/>
              <a:chOff x="4725482" y="4764871"/>
              <a:chExt cx="2360831" cy="1884097"/>
            </a:xfrm>
          </p:grpSpPr>
          <p:grpSp>
            <p:nvGrpSpPr>
              <p:cNvPr id="87" name="Gruppo 25"/>
              <p:cNvGrpSpPr/>
              <p:nvPr/>
            </p:nvGrpSpPr>
            <p:grpSpPr>
              <a:xfrm>
                <a:off x="4725482" y="5417135"/>
                <a:ext cx="2360831" cy="1231833"/>
                <a:chOff x="6740275" y="3368789"/>
                <a:chExt cx="1770623" cy="923875"/>
              </a:xfrm>
            </p:grpSpPr>
            <p:pic>
              <p:nvPicPr>
                <p:cNvPr id="89" name="Immagine 3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r="10877"/>
                <a:stretch/>
              </p:blipFill>
              <p:spPr>
                <a:xfrm>
                  <a:off x="6740275" y="3368789"/>
                  <a:ext cx="1604179" cy="923875"/>
                </a:xfrm>
                <a:prstGeom prst="rect">
                  <a:avLst/>
                </a:prstGeom>
              </p:spPr>
            </p:pic>
            <p:sp>
              <p:nvSpPr>
                <p:cNvPr id="90" name="CasellaDiTesto 7"/>
                <p:cNvSpPr txBox="1"/>
                <p:nvPr/>
              </p:nvSpPr>
              <p:spPr>
                <a:xfrm>
                  <a:off x="8276218" y="3630587"/>
                  <a:ext cx="234680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1867" b="1" dirty="0"/>
                    <a:t>δ</a:t>
                  </a:r>
                  <a:endParaRPr lang="it-IT" sz="1867" b="1" dirty="0"/>
                </a:p>
              </p:txBody>
            </p:sp>
          </p:grpSp>
          <p:sp>
            <p:nvSpPr>
              <p:cNvPr id="88" name="CasellaDiTesto 27"/>
              <p:cNvSpPr txBox="1"/>
              <p:nvPr/>
            </p:nvSpPr>
            <p:spPr>
              <a:xfrm>
                <a:off x="5345838" y="4764871"/>
                <a:ext cx="1446223" cy="894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i="1" dirty="0" smtClean="0"/>
                  <a:t>GIXD</a:t>
                </a:r>
                <a:endParaRPr lang="it-IT" b="1" i="1" dirty="0"/>
              </a:p>
              <a:p>
                <a:r>
                  <a:rPr lang="it-IT" dirty="0"/>
                  <a:t> </a:t>
                </a:r>
                <a:r>
                  <a:rPr lang="it-IT" dirty="0" smtClean="0"/>
                  <a:t>In </a:t>
                </a:r>
                <a:r>
                  <a:rPr lang="it-IT" dirty="0"/>
                  <a:t>plane </a:t>
                </a:r>
              </a:p>
            </p:txBody>
          </p:sp>
        </p:grpSp>
        <p:grpSp>
          <p:nvGrpSpPr>
            <p:cNvPr id="83" name="Grupo 82"/>
            <p:cNvGrpSpPr/>
            <p:nvPr/>
          </p:nvGrpSpPr>
          <p:grpSpPr>
            <a:xfrm>
              <a:off x="6870718" y="3661884"/>
              <a:ext cx="3372404" cy="3085672"/>
              <a:chOff x="7806939" y="3733845"/>
              <a:chExt cx="3372404" cy="3085672"/>
            </a:xfrm>
          </p:grpSpPr>
          <p:sp>
            <p:nvSpPr>
              <p:cNvPr id="84" name="CasellaDiTesto 31"/>
              <p:cNvSpPr txBox="1"/>
              <p:nvPr/>
            </p:nvSpPr>
            <p:spPr>
              <a:xfrm>
                <a:off x="7806939" y="4421246"/>
                <a:ext cx="3372404" cy="468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i="1" dirty="0"/>
                  <a:t>Reciprocal </a:t>
                </a:r>
                <a:r>
                  <a:rPr lang="it-IT" sz="1600" b="1" i="1" dirty="0" smtClean="0"/>
                  <a:t>space</a:t>
                </a:r>
                <a:r>
                  <a:rPr lang="it-IT" sz="1600" b="1" i="1" dirty="0"/>
                  <a:t> </a:t>
                </a:r>
                <a:r>
                  <a:rPr lang="it-IT" sz="1600" b="1" i="1" dirty="0" smtClean="0"/>
                  <a:t>  </a:t>
                </a:r>
                <a:r>
                  <a:rPr lang="it-IT" sz="1600" dirty="0" smtClean="0"/>
                  <a:t>2D map</a:t>
                </a:r>
                <a:endParaRPr lang="it-IT" sz="1600" dirty="0"/>
              </a:p>
            </p:txBody>
          </p:sp>
          <p:pic>
            <p:nvPicPr>
              <p:cNvPr id="85" name="Picture 9"/>
              <p:cNvPicPr>
                <a:picLocks noChangeAspect="1"/>
              </p:cNvPicPr>
              <p:nvPr/>
            </p:nvPicPr>
            <p:blipFill rotWithShape="1">
              <a:blip r:embed="rId12"/>
              <a:srcRect t="52696" r="53131"/>
              <a:stretch/>
            </p:blipFill>
            <p:spPr>
              <a:xfrm>
                <a:off x="8196150" y="4805421"/>
                <a:ext cx="2434807" cy="2014096"/>
              </a:xfrm>
              <a:prstGeom prst="rect">
                <a:avLst/>
              </a:prstGeom>
            </p:spPr>
          </p:pic>
          <p:sp>
            <p:nvSpPr>
              <p:cNvPr id="86" name="Rectángulo 5"/>
              <p:cNvSpPr/>
              <p:nvPr/>
            </p:nvSpPr>
            <p:spPr>
              <a:xfrm>
                <a:off x="8181521" y="3733845"/>
                <a:ext cx="449808" cy="3023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9" name="Grupo 8"/>
          <p:cNvGrpSpPr/>
          <p:nvPr/>
        </p:nvGrpSpPr>
        <p:grpSpPr>
          <a:xfrm>
            <a:off x="2000549" y="1004380"/>
            <a:ext cx="4377668" cy="3382981"/>
            <a:chOff x="2000549" y="1363974"/>
            <a:chExt cx="4377668" cy="3382981"/>
          </a:xfrm>
        </p:grpSpPr>
        <p:grpSp>
          <p:nvGrpSpPr>
            <p:cNvPr id="71" name="Grupo 70"/>
            <p:cNvGrpSpPr/>
            <p:nvPr/>
          </p:nvGrpSpPr>
          <p:grpSpPr>
            <a:xfrm>
              <a:off x="2000549" y="1363974"/>
              <a:ext cx="4377668" cy="3382981"/>
              <a:chOff x="1246904" y="2931728"/>
              <a:chExt cx="4377668" cy="3382981"/>
            </a:xfrm>
          </p:grpSpPr>
          <p:grpSp>
            <p:nvGrpSpPr>
              <p:cNvPr id="11" name="Gruppo 22"/>
              <p:cNvGrpSpPr/>
              <p:nvPr/>
            </p:nvGrpSpPr>
            <p:grpSpPr>
              <a:xfrm>
                <a:off x="1463504" y="3253816"/>
                <a:ext cx="4161068" cy="3060893"/>
                <a:chOff x="2533650" y="1093960"/>
                <a:chExt cx="2723113" cy="1838106"/>
              </a:xfrm>
            </p:grpSpPr>
            <p:grpSp>
              <p:nvGrpSpPr>
                <p:cNvPr id="15" name="Gruppo 12"/>
                <p:cNvGrpSpPr/>
                <p:nvPr/>
              </p:nvGrpSpPr>
              <p:grpSpPr>
                <a:xfrm>
                  <a:off x="2533650" y="1250904"/>
                  <a:ext cx="2397607" cy="1681162"/>
                  <a:chOff x="2234174" y="1597116"/>
                  <a:chExt cx="2397607" cy="1681162"/>
                </a:xfrm>
              </p:grpSpPr>
              <p:pic>
                <p:nvPicPr>
                  <p:cNvPr id="19" name="Immagine 8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234174" y="1597116"/>
                    <a:ext cx="2397607" cy="1681162"/>
                  </a:xfrm>
                  <a:prstGeom prst="rect">
                    <a:avLst/>
                  </a:prstGeom>
                </p:spPr>
              </p:pic>
              <p:sp>
                <p:nvSpPr>
                  <p:cNvPr id="20" name="Rettangolo 9"/>
                  <p:cNvSpPr/>
                  <p:nvPr/>
                </p:nvSpPr>
                <p:spPr>
                  <a:xfrm>
                    <a:off x="2234174" y="1597116"/>
                    <a:ext cx="299476" cy="18678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2400"/>
                  </a:p>
                </p:txBody>
              </p:sp>
            </p:grpSp>
            <p:sp>
              <p:nvSpPr>
                <p:cNvPr id="16" name="Rettangolo 19"/>
                <p:cNvSpPr/>
                <p:nvPr/>
              </p:nvSpPr>
              <p:spPr>
                <a:xfrm>
                  <a:off x="4078606" y="1932343"/>
                  <a:ext cx="852651" cy="3064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400"/>
                </a:p>
              </p:txBody>
            </p:sp>
            <p:sp>
              <p:nvSpPr>
                <p:cNvPr id="17" name="Rettangolo 20"/>
                <p:cNvSpPr/>
                <p:nvPr/>
              </p:nvSpPr>
              <p:spPr>
                <a:xfrm>
                  <a:off x="4404112" y="2479152"/>
                  <a:ext cx="852651" cy="3064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400"/>
                </a:p>
              </p:txBody>
            </p:sp>
            <p:sp>
              <p:nvSpPr>
                <p:cNvPr id="18" name="Rettangolo 21"/>
                <p:cNvSpPr/>
                <p:nvPr/>
              </p:nvSpPr>
              <p:spPr>
                <a:xfrm>
                  <a:off x="3831476" y="1093960"/>
                  <a:ext cx="1107929" cy="3064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400"/>
                </a:p>
              </p:txBody>
            </p:sp>
          </p:grpSp>
          <p:cxnSp>
            <p:nvCxnSpPr>
              <p:cNvPr id="13" name="Connettore 2 15"/>
              <p:cNvCxnSpPr/>
              <p:nvPr/>
            </p:nvCxnSpPr>
            <p:spPr>
              <a:xfrm flipV="1">
                <a:off x="3277913" y="5061602"/>
                <a:ext cx="1066797" cy="372087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asellaDiTesto 24"/>
              <p:cNvSpPr txBox="1"/>
              <p:nvPr/>
            </p:nvSpPr>
            <p:spPr>
              <a:xfrm>
                <a:off x="1622707" y="2969221"/>
                <a:ext cx="1762021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133" b="1" dirty="0"/>
                  <a:t>UHV </a:t>
                </a:r>
                <a:r>
                  <a:rPr lang="it-IT" sz="2133" b="1" dirty="0" err="1"/>
                  <a:t>chamber</a:t>
                </a:r>
                <a:endParaRPr lang="it-IT" sz="2133" b="1" dirty="0"/>
              </a:p>
            </p:txBody>
          </p:sp>
          <p:sp>
            <p:nvSpPr>
              <p:cNvPr id="63" name="8 CuadroTexto"/>
              <p:cNvSpPr txBox="1"/>
              <p:nvPr/>
            </p:nvSpPr>
            <p:spPr>
              <a:xfrm>
                <a:off x="4423162" y="2931728"/>
                <a:ext cx="105652" cy="1717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en-US" sz="1600" dirty="0"/>
              </a:p>
            </p:txBody>
          </p:sp>
          <p:sp>
            <p:nvSpPr>
              <p:cNvPr id="6" name="CuadroTexto 5"/>
              <p:cNvSpPr txBox="1"/>
              <p:nvPr/>
            </p:nvSpPr>
            <p:spPr>
              <a:xfrm flipH="1">
                <a:off x="1246904" y="4379328"/>
                <a:ext cx="815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X-rays</a:t>
                </a:r>
                <a:endParaRPr lang="en-US" b="1" dirty="0"/>
              </a:p>
            </p:txBody>
          </p:sp>
          <p:pic>
            <p:nvPicPr>
              <p:cNvPr id="67" name="Imagen 6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8402" y="3559863"/>
                <a:ext cx="1097476" cy="823107"/>
              </a:xfrm>
              <a:prstGeom prst="rect">
                <a:avLst/>
              </a:prstGeom>
            </p:spPr>
          </p:pic>
          <p:sp>
            <p:nvSpPr>
              <p:cNvPr id="23" name="CuadroTexto 22"/>
              <p:cNvSpPr txBox="1"/>
              <p:nvPr/>
            </p:nvSpPr>
            <p:spPr>
              <a:xfrm>
                <a:off x="4118402" y="4440883"/>
                <a:ext cx="1080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Effusion cell</a:t>
                </a:r>
                <a:endParaRPr lang="en-US" sz="1400" b="1" dirty="0"/>
              </a:p>
            </p:txBody>
          </p:sp>
          <p:sp>
            <p:nvSpPr>
              <p:cNvPr id="24" name="Rectángulo 23"/>
              <p:cNvSpPr/>
              <p:nvPr/>
            </p:nvSpPr>
            <p:spPr>
              <a:xfrm>
                <a:off x="1470159" y="4726889"/>
                <a:ext cx="903247" cy="224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Connettore 2 14"/>
              <p:cNvCxnSpPr/>
              <p:nvPr/>
            </p:nvCxnSpPr>
            <p:spPr>
              <a:xfrm>
                <a:off x="1379885" y="4781765"/>
                <a:ext cx="1696519" cy="648699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cto de flecha 68"/>
              <p:cNvCxnSpPr/>
              <p:nvPr/>
            </p:nvCxnSpPr>
            <p:spPr>
              <a:xfrm flipH="1">
                <a:off x="3446654" y="4687409"/>
                <a:ext cx="775055" cy="2148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ángulo 7"/>
            <p:cNvSpPr/>
            <p:nvPr/>
          </p:nvSpPr>
          <p:spPr>
            <a:xfrm>
              <a:off x="4527329" y="3829765"/>
              <a:ext cx="761593" cy="76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5" name="Conector recto 64"/>
          <p:cNvCxnSpPr/>
          <p:nvPr/>
        </p:nvCxnSpPr>
        <p:spPr>
          <a:xfrm flipH="1">
            <a:off x="6339394" y="1047964"/>
            <a:ext cx="1" cy="5777927"/>
          </a:xfrm>
          <a:prstGeom prst="line">
            <a:avLst/>
          </a:prstGeom>
          <a:ln w="101600" cmpd="tri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7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rupo 254"/>
          <p:cNvGrpSpPr/>
          <p:nvPr/>
        </p:nvGrpSpPr>
        <p:grpSpPr>
          <a:xfrm>
            <a:off x="1052420" y="3289549"/>
            <a:ext cx="1062989" cy="293394"/>
            <a:chOff x="1102297" y="3036264"/>
            <a:chExt cx="1062989" cy="293394"/>
          </a:xfrm>
        </p:grpSpPr>
        <p:pic>
          <p:nvPicPr>
            <p:cNvPr id="128" name="Picture 4" descr="Image result for c60f48 structure draw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3" t="56936" r="22833" b="34235"/>
            <a:stretch/>
          </p:blipFill>
          <p:spPr bwMode="auto">
            <a:xfrm>
              <a:off x="1470991" y="3136699"/>
              <a:ext cx="152662" cy="14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6" name="Picture 4" descr="Image result for c60f48 structure draw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3" t="56936" r="22833" b="34235"/>
            <a:stretch/>
          </p:blipFill>
          <p:spPr bwMode="auto">
            <a:xfrm>
              <a:off x="1341850" y="3164942"/>
              <a:ext cx="152662" cy="14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4" descr="Image result for c60f48 structure draw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3" t="56936" r="22833" b="34235"/>
            <a:stretch/>
          </p:blipFill>
          <p:spPr bwMode="auto">
            <a:xfrm>
              <a:off x="1594317" y="3165347"/>
              <a:ext cx="152662" cy="14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8" name="Picture 4" descr="Image result for c60f48 structure draw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3" t="56936" r="22833" b="34235"/>
            <a:stretch/>
          </p:blipFill>
          <p:spPr bwMode="auto">
            <a:xfrm>
              <a:off x="1889298" y="3159968"/>
              <a:ext cx="152662" cy="14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9" name="Picture 4" descr="Image result for c60f48 structure draw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3" t="56936" r="22833" b="34235"/>
            <a:stretch/>
          </p:blipFill>
          <p:spPr bwMode="auto">
            <a:xfrm>
              <a:off x="1760157" y="3188211"/>
              <a:ext cx="152662" cy="14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0" name="Picture 4" descr="Image result for c60f48 structure draw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3" t="56936" r="22833" b="34235"/>
            <a:stretch/>
          </p:blipFill>
          <p:spPr bwMode="auto">
            <a:xfrm>
              <a:off x="2012624" y="3188616"/>
              <a:ext cx="152662" cy="14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1" name="Picture 4" descr="Image result for c60f48 structure draw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3" t="56936" r="22833" b="34235"/>
            <a:stretch/>
          </p:blipFill>
          <p:spPr bwMode="auto">
            <a:xfrm>
              <a:off x="1361342" y="3036264"/>
              <a:ext cx="152662" cy="14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2" name="Picture 4" descr="Image result for c60f48 structure draw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3" t="56936" r="22833" b="34235"/>
            <a:stretch/>
          </p:blipFill>
          <p:spPr bwMode="auto">
            <a:xfrm>
              <a:off x="1989103" y="3057617"/>
              <a:ext cx="152662" cy="14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3" name="Picture 4" descr="Image result for c60f48 structure draw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3" t="56936" r="22833" b="34235"/>
            <a:stretch/>
          </p:blipFill>
          <p:spPr bwMode="auto">
            <a:xfrm>
              <a:off x="1102297" y="3148317"/>
              <a:ext cx="152662" cy="14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128"/>
          <p:cNvGrpSpPr/>
          <p:nvPr/>
        </p:nvGrpSpPr>
        <p:grpSpPr>
          <a:xfrm>
            <a:off x="3028244" y="674060"/>
            <a:ext cx="2399906" cy="2505666"/>
            <a:chOff x="1381520" y="953817"/>
            <a:chExt cx="2399906" cy="2505666"/>
          </a:xfrm>
        </p:grpSpPr>
        <p:pic>
          <p:nvPicPr>
            <p:cNvPr id="65" name="Picture 2"/>
            <p:cNvPicPr>
              <a:picLocks noChangeAspect="1"/>
            </p:cNvPicPr>
            <p:nvPr/>
          </p:nvPicPr>
          <p:blipFill rotWithShape="1">
            <a:blip r:embed="rId3"/>
            <a:srcRect r="59302" b="50383"/>
            <a:stretch/>
          </p:blipFill>
          <p:spPr>
            <a:xfrm>
              <a:off x="1381520" y="953817"/>
              <a:ext cx="2399906" cy="2505666"/>
            </a:xfrm>
            <a:prstGeom prst="rect">
              <a:avLst/>
            </a:prstGeom>
          </p:spPr>
        </p:pic>
        <p:sp>
          <p:nvSpPr>
            <p:cNvPr id="66" name="TextBox 105"/>
            <p:cNvSpPr txBox="1"/>
            <p:nvPr/>
          </p:nvSpPr>
          <p:spPr>
            <a:xfrm>
              <a:off x="2257425" y="1578969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 smtClean="0">
                  <a:solidFill>
                    <a:schemeClr val="bg1"/>
                  </a:solidFill>
                </a:rPr>
                <a:t>(11)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106"/>
            <p:cNvSpPr txBox="1"/>
            <p:nvPr/>
          </p:nvSpPr>
          <p:spPr>
            <a:xfrm>
              <a:off x="2567078" y="1576826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 smtClean="0">
                  <a:solidFill>
                    <a:schemeClr val="bg1"/>
                  </a:solidFill>
                </a:rPr>
                <a:t>(02)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107"/>
            <p:cNvSpPr txBox="1"/>
            <p:nvPr/>
          </p:nvSpPr>
          <p:spPr>
            <a:xfrm>
              <a:off x="2883572" y="1576826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 smtClean="0">
                  <a:solidFill>
                    <a:schemeClr val="bg1"/>
                  </a:solidFill>
                </a:rPr>
                <a:t>(12)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108"/>
            <p:cNvSpPr txBox="1"/>
            <p:nvPr/>
          </p:nvSpPr>
          <p:spPr>
            <a:xfrm>
              <a:off x="3294305" y="2012046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 smtClean="0">
                  <a:solidFill>
                    <a:schemeClr val="bg1"/>
                  </a:solidFill>
                </a:rPr>
                <a:t>(21)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TextBox 109"/>
            <p:cNvSpPr txBox="1"/>
            <p:nvPr/>
          </p:nvSpPr>
          <p:spPr>
            <a:xfrm>
              <a:off x="3126265" y="1768821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 smtClean="0">
                  <a:solidFill>
                    <a:schemeClr val="bg1"/>
                  </a:solidFill>
                </a:rPr>
                <a:t>(20)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1" name="Straight Arrow Connector 111"/>
            <p:cNvCxnSpPr/>
            <p:nvPr/>
          </p:nvCxnSpPr>
          <p:spPr>
            <a:xfrm>
              <a:off x="2498918" y="1851434"/>
              <a:ext cx="0" cy="381507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113"/>
            <p:cNvCxnSpPr/>
            <p:nvPr/>
          </p:nvCxnSpPr>
          <p:spPr>
            <a:xfrm>
              <a:off x="2800730" y="1851434"/>
              <a:ext cx="0" cy="381507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114"/>
            <p:cNvCxnSpPr/>
            <p:nvPr/>
          </p:nvCxnSpPr>
          <p:spPr>
            <a:xfrm>
              <a:off x="3086480" y="1858446"/>
              <a:ext cx="0" cy="381507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115"/>
            <p:cNvCxnSpPr/>
            <p:nvPr/>
          </p:nvCxnSpPr>
          <p:spPr>
            <a:xfrm flipH="1">
              <a:off x="3219052" y="2039187"/>
              <a:ext cx="137304" cy="27190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122"/>
            <p:cNvCxnSpPr/>
            <p:nvPr/>
          </p:nvCxnSpPr>
          <p:spPr>
            <a:xfrm flipH="1">
              <a:off x="3348643" y="2260757"/>
              <a:ext cx="137304" cy="27190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126"/>
          <p:cNvPicPr>
            <a:picLocks noChangeAspect="1"/>
          </p:cNvPicPr>
          <p:nvPr/>
        </p:nvPicPr>
        <p:blipFill rotWithShape="1">
          <a:blip r:embed="rId4"/>
          <a:srcRect l="1092" r="57396"/>
          <a:stretch/>
        </p:blipFill>
        <p:spPr>
          <a:xfrm>
            <a:off x="652819" y="659126"/>
            <a:ext cx="2348762" cy="2535535"/>
          </a:xfrm>
          <a:prstGeom prst="rect">
            <a:avLst/>
          </a:prstGeom>
        </p:spPr>
      </p:pic>
      <p:grpSp>
        <p:nvGrpSpPr>
          <p:cNvPr id="191" name="Grupo 190"/>
          <p:cNvGrpSpPr/>
          <p:nvPr/>
        </p:nvGrpSpPr>
        <p:grpSpPr>
          <a:xfrm>
            <a:off x="3368454" y="3260665"/>
            <a:ext cx="2002476" cy="958838"/>
            <a:chOff x="8890305" y="2945310"/>
            <a:chExt cx="2002476" cy="958838"/>
          </a:xfrm>
        </p:grpSpPr>
        <p:sp>
          <p:nvSpPr>
            <p:cNvPr id="129" name="Rectangle 29"/>
            <p:cNvSpPr/>
            <p:nvPr/>
          </p:nvSpPr>
          <p:spPr>
            <a:xfrm>
              <a:off x="8890305" y="3664730"/>
              <a:ext cx="1961310" cy="182655"/>
            </a:xfrm>
            <a:prstGeom prst="rect">
              <a:avLst/>
            </a:prstGeom>
            <a:pattFill prst="pct5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462"/>
            </a:p>
          </p:txBody>
        </p:sp>
        <p:cxnSp>
          <p:nvCxnSpPr>
            <p:cNvPr id="130" name="Straight Connector 30"/>
            <p:cNvCxnSpPr/>
            <p:nvPr/>
          </p:nvCxnSpPr>
          <p:spPr>
            <a:xfrm>
              <a:off x="8890305" y="3663292"/>
              <a:ext cx="1961310" cy="1438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1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8835807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8902442" y="3498786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8967351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033986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100621" y="3498786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165530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232164" y="349668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298800" y="3498786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363709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430344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496980" y="3498786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561888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628524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695159" y="3498786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760068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826703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893338" y="3498785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958247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024882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091517" y="3498786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156426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223061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289697" y="3498785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354605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419514" y="3494578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486149" y="349668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551058" y="3494578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614240" y="3501228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680876" y="350333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745784" y="3501228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279274" y="325846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345909" y="3260567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410817" y="325846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477453" y="325846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544088" y="3260566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608997" y="325846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675632" y="325846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742267" y="3260567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807176" y="325846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873811" y="325846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940446" y="3260566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005355" y="325846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071990" y="325846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138626" y="3260566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10203535" y="325846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592925" y="302567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659561" y="3027777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724470" y="3025673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791105" y="302567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857740" y="3027776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2" descr="Image result for pentace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02080">
              <a:off x="9922649" y="3025672"/>
              <a:ext cx="227360" cy="6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8" name="TextBox 89"/>
            <p:cNvSpPr txBox="1"/>
            <p:nvPr/>
          </p:nvSpPr>
          <p:spPr>
            <a:xfrm>
              <a:off x="9577986" y="3596371"/>
              <a:ext cx="8166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Silicon</a:t>
              </a:r>
              <a:endParaRPr lang="en-GB" sz="1400" b="1" baseline="-25000" dirty="0"/>
            </a:p>
          </p:txBody>
        </p:sp>
      </p:grpSp>
      <p:sp>
        <p:nvSpPr>
          <p:cNvPr id="193" name="Rectangle 29"/>
          <p:cNvSpPr/>
          <p:nvPr/>
        </p:nvSpPr>
        <p:spPr>
          <a:xfrm>
            <a:off x="859338" y="3563933"/>
            <a:ext cx="1961310" cy="182655"/>
          </a:xfrm>
          <a:prstGeom prst="rect">
            <a:avLst/>
          </a:prstGeom>
          <a:pattFill prst="pct50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462"/>
          </a:p>
        </p:txBody>
      </p:sp>
      <p:sp>
        <p:nvSpPr>
          <p:cNvPr id="246" name="TextBox 89"/>
          <p:cNvSpPr txBox="1"/>
          <p:nvPr/>
        </p:nvSpPr>
        <p:spPr>
          <a:xfrm>
            <a:off x="1418868" y="3488748"/>
            <a:ext cx="816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Silicon</a:t>
            </a:r>
            <a:endParaRPr lang="en-GB" sz="1400" b="1" baseline="-25000" dirty="0"/>
          </a:p>
        </p:txBody>
      </p:sp>
      <p:sp>
        <p:nvSpPr>
          <p:cNvPr id="258" name="CuadroTexto 257"/>
          <p:cNvSpPr txBox="1"/>
          <p:nvPr/>
        </p:nvSpPr>
        <p:spPr>
          <a:xfrm>
            <a:off x="3307415" y="562759"/>
            <a:ext cx="11832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Pentacene</a:t>
            </a:r>
            <a:endParaRPr lang="es-ES" b="1" dirty="0"/>
          </a:p>
        </p:txBody>
      </p:sp>
      <p:pic>
        <p:nvPicPr>
          <p:cNvPr id="279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182" y="3843250"/>
            <a:ext cx="1800039" cy="180192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upo 2"/>
          <p:cNvGrpSpPr/>
          <p:nvPr/>
        </p:nvGrpSpPr>
        <p:grpSpPr>
          <a:xfrm>
            <a:off x="5338516" y="328083"/>
            <a:ext cx="8033463" cy="7006504"/>
            <a:chOff x="5338516" y="328083"/>
            <a:chExt cx="8033463" cy="7006504"/>
          </a:xfrm>
        </p:grpSpPr>
        <p:grpSp>
          <p:nvGrpSpPr>
            <p:cNvPr id="262" name="Grupo 261"/>
            <p:cNvGrpSpPr/>
            <p:nvPr/>
          </p:nvGrpSpPr>
          <p:grpSpPr>
            <a:xfrm>
              <a:off x="5338516" y="328083"/>
              <a:ext cx="8033463" cy="7006504"/>
              <a:chOff x="5388393" y="74798"/>
              <a:chExt cx="8033463" cy="7006504"/>
            </a:xfrm>
          </p:grpSpPr>
          <p:pic>
            <p:nvPicPr>
              <p:cNvPr id="79" name="Picture 32"/>
              <p:cNvPicPr>
                <a:picLocks noChangeAspect="1"/>
              </p:cNvPicPr>
              <p:nvPr/>
            </p:nvPicPr>
            <p:blipFill rotWithShape="1">
              <a:blip r:embed="rId3"/>
              <a:srcRect t="50336" r="51187"/>
              <a:stretch/>
            </p:blipFill>
            <p:spPr>
              <a:xfrm>
                <a:off x="8099499" y="524034"/>
                <a:ext cx="2878424" cy="2508034"/>
              </a:xfrm>
              <a:prstGeom prst="rect">
                <a:avLst/>
              </a:prstGeom>
            </p:spPr>
          </p:pic>
          <p:pic>
            <p:nvPicPr>
              <p:cNvPr id="80" name="Picture 127"/>
              <p:cNvPicPr>
                <a:picLocks noChangeAspect="1"/>
              </p:cNvPicPr>
              <p:nvPr/>
            </p:nvPicPr>
            <p:blipFill rotWithShape="1">
              <a:blip r:embed="rId3"/>
              <a:srcRect l="52700" r="7403" b="50383"/>
              <a:stretch/>
            </p:blipFill>
            <p:spPr>
              <a:xfrm>
                <a:off x="5787680" y="495682"/>
                <a:ext cx="2352675" cy="2505666"/>
              </a:xfrm>
              <a:prstGeom prst="rect">
                <a:avLst/>
              </a:prstGeom>
            </p:spPr>
          </p:pic>
          <p:sp>
            <p:nvSpPr>
              <p:cNvPr id="123" name="CuadroTexto 122"/>
              <p:cNvSpPr txBox="1"/>
              <p:nvPr/>
            </p:nvSpPr>
            <p:spPr>
              <a:xfrm>
                <a:off x="5388393" y="4403646"/>
                <a:ext cx="8033463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 smtClean="0"/>
                  <a:t>Crystalline (111)-oriented  </a:t>
                </a:r>
                <a:r>
                  <a:rPr lang="en-US" sz="2400" b="1" dirty="0" err="1" smtClean="0"/>
                  <a:t>fcc</a:t>
                </a:r>
                <a:r>
                  <a:rPr lang="en-US" sz="2400" b="1" dirty="0" smtClean="0"/>
                  <a:t>  C</a:t>
                </a:r>
                <a:r>
                  <a:rPr lang="en-US" sz="2400" b="1" baseline="-25000" dirty="0" smtClean="0"/>
                  <a:t>60</a:t>
                </a:r>
                <a:r>
                  <a:rPr lang="en-US" sz="2400" b="1" dirty="0" smtClean="0"/>
                  <a:t>F</a:t>
                </a:r>
                <a:r>
                  <a:rPr lang="en-US" sz="2400" b="1" baseline="-25000" dirty="0" smtClean="0"/>
                  <a:t>48</a:t>
                </a:r>
                <a:r>
                  <a:rPr lang="en-US" sz="2400" b="1" dirty="0" smtClean="0"/>
                  <a:t> </a:t>
                </a:r>
                <a:endParaRPr lang="en-US" sz="2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The underlying </a:t>
                </a:r>
                <a:r>
                  <a:rPr lang="en-US" sz="2400" b="1" dirty="0" err="1" smtClean="0"/>
                  <a:t>Pentacene</a:t>
                </a:r>
                <a:r>
                  <a:rPr lang="en-US" sz="2400" b="1" dirty="0" smtClean="0"/>
                  <a:t> structure is preserved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rgbClr val="0070C0"/>
                    </a:solidFill>
                  </a:rPr>
                  <a:t>Is it possible to “see” where the 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C</a:t>
                </a:r>
                <a:r>
                  <a:rPr lang="en-US" sz="2400" b="1" baseline="-25000" dirty="0">
                    <a:solidFill>
                      <a:srgbClr val="0070C0"/>
                    </a:solidFill>
                  </a:rPr>
                  <a:t>60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F</a:t>
                </a:r>
                <a:r>
                  <a:rPr lang="en-US" sz="2400" b="1" baseline="-25000" dirty="0">
                    <a:solidFill>
                      <a:srgbClr val="0070C0"/>
                    </a:solidFill>
                  </a:rPr>
                  <a:t>48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0070C0"/>
                    </a:solidFill>
                  </a:rPr>
                  <a:t>locates?</a:t>
                </a:r>
                <a:endParaRPr lang="en-US" sz="24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 smtClean="0"/>
              </a:p>
              <a:p>
                <a:endParaRPr lang="en-US" sz="2400" dirty="0"/>
              </a:p>
            </p:txBody>
          </p:sp>
          <p:sp>
            <p:nvSpPr>
              <p:cNvPr id="257" name="CuadroTexto 256"/>
              <p:cNvSpPr txBox="1"/>
              <p:nvPr/>
            </p:nvSpPr>
            <p:spPr>
              <a:xfrm>
                <a:off x="7351505" y="74798"/>
                <a:ext cx="2154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b="1" dirty="0" smtClean="0"/>
                  <a:t>C</a:t>
                </a:r>
                <a:r>
                  <a:rPr lang="es-ES_tradnl" b="1" baseline="-25000" dirty="0" smtClean="0"/>
                  <a:t>60</a:t>
                </a:r>
                <a:r>
                  <a:rPr lang="es-ES_tradnl" b="1" dirty="0" smtClean="0"/>
                  <a:t>F</a:t>
                </a:r>
                <a:r>
                  <a:rPr lang="es-ES_tradnl" b="1" baseline="-25000" dirty="0" smtClean="0"/>
                  <a:t>48</a:t>
                </a:r>
                <a:r>
                  <a:rPr lang="es-ES_tradnl" b="1" dirty="0" smtClean="0"/>
                  <a:t> </a:t>
                </a:r>
                <a:r>
                  <a:rPr lang="es-ES_tradnl" b="1" dirty="0" err="1" smtClean="0"/>
                  <a:t>on</a:t>
                </a:r>
                <a:r>
                  <a:rPr lang="es-ES_tradnl" b="1" dirty="0" smtClean="0"/>
                  <a:t> Pentacene</a:t>
                </a:r>
                <a:endParaRPr lang="es-ES" b="1" dirty="0"/>
              </a:p>
            </p:txBody>
          </p:sp>
          <p:cxnSp>
            <p:nvCxnSpPr>
              <p:cNvPr id="260" name="Conector recto 259"/>
              <p:cNvCxnSpPr/>
              <p:nvPr/>
            </p:nvCxnSpPr>
            <p:spPr>
              <a:xfrm>
                <a:off x="5968538" y="405841"/>
                <a:ext cx="464681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upo 89"/>
            <p:cNvGrpSpPr/>
            <p:nvPr/>
          </p:nvGrpSpPr>
          <p:grpSpPr>
            <a:xfrm>
              <a:off x="7089240" y="3443725"/>
              <a:ext cx="2002476" cy="958838"/>
              <a:chOff x="8890305" y="2945310"/>
              <a:chExt cx="2002476" cy="958838"/>
            </a:xfrm>
          </p:grpSpPr>
          <p:sp>
            <p:nvSpPr>
              <p:cNvPr id="91" name="Rectangle 29"/>
              <p:cNvSpPr/>
              <p:nvPr/>
            </p:nvSpPr>
            <p:spPr>
              <a:xfrm>
                <a:off x="8890305" y="3664730"/>
                <a:ext cx="1961310" cy="182655"/>
              </a:xfrm>
              <a:prstGeom prst="rect">
                <a:avLst/>
              </a:prstGeom>
              <a:pattFill prst="pct50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462"/>
              </a:p>
            </p:txBody>
          </p:sp>
          <p:cxnSp>
            <p:nvCxnSpPr>
              <p:cNvPr id="92" name="Straight Connector 30"/>
              <p:cNvCxnSpPr/>
              <p:nvPr/>
            </p:nvCxnSpPr>
            <p:spPr>
              <a:xfrm>
                <a:off x="8890305" y="3663292"/>
                <a:ext cx="1961310" cy="1438"/>
              </a:xfrm>
              <a:prstGeom prst="line">
                <a:avLst/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3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8835807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8902442" y="3498786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8967351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033986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100621" y="3498786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165530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232164" y="349668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298800" y="3498786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363709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430344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496980" y="3498786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561888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628524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695159" y="3498786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760068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826703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893338" y="3498785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958247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024882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091517" y="3498786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156426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223061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289697" y="3498785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354605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419514" y="3494578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486149" y="349668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551058" y="3494578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614240" y="3501228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680876" y="350333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745784" y="3501228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279274" y="325846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345909" y="3260567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410817" y="325846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477453" y="325846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544088" y="3260566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608997" y="325846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675632" y="325846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742267" y="3260567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807176" y="325846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873811" y="325846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940446" y="3260566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005355" y="325846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071990" y="325846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138626" y="3260566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10203535" y="325846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592925" y="302567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659561" y="3027777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724470" y="3025673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791105" y="302567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857740" y="3027776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Image result for pentace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02080">
                <a:off x="9922649" y="3025672"/>
                <a:ext cx="227360" cy="6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4" name="TextBox 89"/>
              <p:cNvSpPr txBox="1"/>
              <p:nvPr/>
            </p:nvSpPr>
            <p:spPr>
              <a:xfrm>
                <a:off x="9577986" y="3596371"/>
                <a:ext cx="8166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/>
                  <a:t>Silicon</a:t>
                </a:r>
                <a:endParaRPr lang="en-GB" sz="1400" b="1" baseline="-25000" dirty="0"/>
              </a:p>
            </p:txBody>
          </p:sp>
        </p:grpSp>
        <p:grpSp>
          <p:nvGrpSpPr>
            <p:cNvPr id="205" name="Grupo 204"/>
            <p:cNvGrpSpPr/>
            <p:nvPr/>
          </p:nvGrpSpPr>
          <p:grpSpPr>
            <a:xfrm>
              <a:off x="7108396" y="3411278"/>
              <a:ext cx="782851" cy="515104"/>
              <a:chOff x="1739800" y="2820046"/>
              <a:chExt cx="782851" cy="515104"/>
            </a:xfrm>
          </p:grpSpPr>
          <p:pic>
            <p:nvPicPr>
              <p:cNvPr id="206" name="Picture 4" descr="Image result for c60f48 structure drawi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93" t="56936" r="22833" b="34235"/>
              <a:stretch/>
            </p:blipFill>
            <p:spPr bwMode="auto">
              <a:xfrm>
                <a:off x="2334975" y="2946022"/>
                <a:ext cx="152662" cy="141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4" descr="Image result for c60f48 structure drawi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93" t="56936" r="22833" b="34235"/>
              <a:stretch/>
            </p:blipFill>
            <p:spPr bwMode="auto">
              <a:xfrm>
                <a:off x="2369989" y="2820046"/>
                <a:ext cx="152662" cy="141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4" descr="Image result for c60f48 structure drawi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93" t="56936" r="22833" b="34235"/>
              <a:stretch/>
            </p:blipFill>
            <p:spPr bwMode="auto">
              <a:xfrm>
                <a:off x="1794685" y="3064906"/>
                <a:ext cx="152662" cy="141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4" descr="Image result for c60f48 structure drawi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93" t="56936" r="22833" b="34235"/>
              <a:stretch/>
            </p:blipFill>
            <p:spPr bwMode="auto">
              <a:xfrm>
                <a:off x="1885603" y="3194108"/>
                <a:ext cx="152662" cy="141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4" descr="Image result for c60f48 structure drawi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93" t="56936" r="22833" b="34235"/>
              <a:stretch/>
            </p:blipFill>
            <p:spPr bwMode="auto">
              <a:xfrm>
                <a:off x="1739800" y="3194108"/>
                <a:ext cx="152662" cy="141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4" descr="Image result for c60f48 structure drawi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93" t="56936" r="22833" b="34235"/>
              <a:stretch/>
            </p:blipFill>
            <p:spPr bwMode="auto">
              <a:xfrm>
                <a:off x="2012624" y="3188616"/>
                <a:ext cx="152662" cy="141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4" descr="Image result for c60f48 structure drawi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93" t="56936" r="22833" b="34235"/>
              <a:stretch/>
            </p:blipFill>
            <p:spPr bwMode="auto">
              <a:xfrm>
                <a:off x="2078842" y="3064906"/>
                <a:ext cx="152662" cy="141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4" descr="Image result for c60f48 structure drawi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93" t="56936" r="22833" b="34235"/>
              <a:stretch/>
            </p:blipFill>
            <p:spPr bwMode="auto">
              <a:xfrm>
                <a:off x="1932404" y="3069533"/>
                <a:ext cx="152662" cy="141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4" descr="Image result for c60f48 structure drawi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93" t="56936" r="22833" b="34235"/>
              <a:stretch/>
            </p:blipFill>
            <p:spPr bwMode="auto">
              <a:xfrm>
                <a:off x="2186126" y="2960926"/>
                <a:ext cx="152662" cy="141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5" name="Picture 4" descr="Image result for c60f48 structure draw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3" t="56936" r="22833" b="34235"/>
            <a:stretch/>
          </p:blipFill>
          <p:spPr bwMode="auto">
            <a:xfrm>
              <a:off x="8260446" y="3543005"/>
              <a:ext cx="152662" cy="14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" name="Picture 4" descr="Image result for c60f48 structure draw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3" t="56936" r="22833" b="34235"/>
            <a:stretch/>
          </p:blipFill>
          <p:spPr bwMode="auto">
            <a:xfrm>
              <a:off x="7597713" y="3417665"/>
              <a:ext cx="152662" cy="14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257605" y="135906"/>
            <a:ext cx="2141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XRD 2D maps</a:t>
            </a:r>
            <a:endParaRPr lang="en-US" sz="2800" dirty="0"/>
          </a:p>
        </p:txBody>
      </p:sp>
      <p:pic>
        <p:nvPicPr>
          <p:cNvPr id="220" name="Picture 430"/>
          <p:cNvPicPr>
            <a:picLocks noChangeAspect="1"/>
          </p:cNvPicPr>
          <p:nvPr/>
        </p:nvPicPr>
        <p:blipFill rotWithShape="1">
          <a:blip r:embed="rId7"/>
          <a:srcRect r="5837"/>
          <a:stretch/>
        </p:blipFill>
        <p:spPr>
          <a:xfrm>
            <a:off x="3360193" y="4219503"/>
            <a:ext cx="1805082" cy="181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3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620452"/>
              </p:ext>
            </p:extLst>
          </p:nvPr>
        </p:nvGraphicFramePr>
        <p:xfrm>
          <a:off x="8415933" y="3251720"/>
          <a:ext cx="3476627" cy="3194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15933" y="3251720"/>
                        <a:ext cx="3476627" cy="3194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upo 29"/>
          <p:cNvGrpSpPr>
            <a:grpSpLocks noChangeAspect="1"/>
          </p:cNvGrpSpPr>
          <p:nvPr/>
        </p:nvGrpSpPr>
        <p:grpSpPr>
          <a:xfrm>
            <a:off x="2350081" y="3597863"/>
            <a:ext cx="6191468" cy="2520000"/>
            <a:chOff x="1357291" y="3855249"/>
            <a:chExt cx="7292668" cy="2968201"/>
          </a:xfrm>
        </p:grpSpPr>
        <p:pic>
          <p:nvPicPr>
            <p:cNvPr id="6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3698" y="3859537"/>
              <a:ext cx="2876990" cy="288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Picture 13"/>
            <p:cNvPicPr>
              <a:picLocks noChangeAspect="1"/>
            </p:cNvPicPr>
            <p:nvPr/>
          </p:nvPicPr>
          <p:blipFill rotWithShape="1">
            <a:blip r:embed="rId6"/>
            <a:srcRect t="60639" r="-14"/>
            <a:stretch/>
          </p:blipFill>
          <p:spPr>
            <a:xfrm>
              <a:off x="5348260" y="3855249"/>
              <a:ext cx="3301699" cy="130076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8" name="Picture 16"/>
            <p:cNvPicPr>
              <a:picLocks/>
            </p:cNvPicPr>
            <p:nvPr/>
          </p:nvPicPr>
          <p:blipFill rotWithShape="1">
            <a:blip r:embed="rId7"/>
            <a:srcRect l="-1" t="58905" r="165"/>
            <a:stretch/>
          </p:blipFill>
          <p:spPr>
            <a:xfrm>
              <a:off x="5348260" y="5184131"/>
              <a:ext cx="3301200" cy="12996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9" name="Rectangle 20"/>
            <p:cNvSpPr/>
            <p:nvPr/>
          </p:nvSpPr>
          <p:spPr>
            <a:xfrm>
              <a:off x="4419454" y="4813276"/>
              <a:ext cx="770031" cy="37085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" name="Elipse 16"/>
            <p:cNvSpPr/>
            <p:nvPr/>
          </p:nvSpPr>
          <p:spPr>
            <a:xfrm>
              <a:off x="7745957" y="4732153"/>
              <a:ext cx="172921" cy="155280"/>
            </a:xfrm>
            <a:prstGeom prst="ellipse">
              <a:avLst/>
            </a:prstGeom>
            <a:noFill/>
            <a:ln w="57150">
              <a:solidFill>
                <a:srgbClr val="00A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/>
            <p:cNvSpPr/>
            <p:nvPr/>
          </p:nvSpPr>
          <p:spPr>
            <a:xfrm>
              <a:off x="6471622" y="4350351"/>
              <a:ext cx="172921" cy="15528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Elipse 18"/>
            <p:cNvSpPr/>
            <p:nvPr/>
          </p:nvSpPr>
          <p:spPr>
            <a:xfrm>
              <a:off x="7765007" y="6094831"/>
              <a:ext cx="172921" cy="155280"/>
            </a:xfrm>
            <a:prstGeom prst="ellipse">
              <a:avLst/>
            </a:prstGeom>
            <a:noFill/>
            <a:ln w="57150">
              <a:solidFill>
                <a:srgbClr val="00A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Elipse 19"/>
            <p:cNvSpPr/>
            <p:nvPr/>
          </p:nvSpPr>
          <p:spPr>
            <a:xfrm>
              <a:off x="6490672" y="5713029"/>
              <a:ext cx="172921" cy="15528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5" name="Picture 3"/>
            <p:cNvPicPr>
              <a:picLocks noChangeAspect="1"/>
            </p:cNvPicPr>
            <p:nvPr/>
          </p:nvPicPr>
          <p:blipFill rotWithShape="1">
            <a:blip r:embed="rId8"/>
            <a:srcRect l="43844" t="6850" r="32062" b="8786"/>
            <a:stretch/>
          </p:blipFill>
          <p:spPr>
            <a:xfrm rot="5400000">
              <a:off x="6934090" y="5705444"/>
              <a:ext cx="129540" cy="195072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6" name="TextBox 4"/>
            <p:cNvSpPr txBox="1"/>
            <p:nvPr/>
          </p:nvSpPr>
          <p:spPr>
            <a:xfrm>
              <a:off x="5624859" y="6542304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0 V</a:t>
              </a:r>
              <a:endParaRPr lang="en-GB" sz="1200" b="1" dirty="0"/>
            </a:p>
          </p:txBody>
        </p:sp>
        <p:sp>
          <p:nvSpPr>
            <p:cNvPr id="27" name="TextBox 33"/>
            <p:cNvSpPr txBox="1"/>
            <p:nvPr/>
          </p:nvSpPr>
          <p:spPr>
            <a:xfrm>
              <a:off x="7967313" y="6546451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1.2 V</a:t>
              </a:r>
              <a:endParaRPr lang="en-GB" sz="1200" b="1" dirty="0"/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1357291" y="5868309"/>
              <a:ext cx="929329" cy="833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dirty="0" smtClean="0"/>
                <a:t>AFM</a:t>
              </a:r>
            </a:p>
            <a:p>
              <a:r>
                <a:rPr lang="es-ES_tradnl" sz="2000" dirty="0" smtClean="0"/>
                <a:t>KPFM</a:t>
              </a:r>
              <a:endParaRPr lang="es-ES" sz="2000" dirty="0"/>
            </a:p>
          </p:txBody>
        </p:sp>
      </p:grpSp>
      <p:grpSp>
        <p:nvGrpSpPr>
          <p:cNvPr id="10" name="Grupo 9"/>
          <p:cNvGrpSpPr>
            <a:grpSpLocks noChangeAspect="1"/>
          </p:cNvGrpSpPr>
          <p:nvPr/>
        </p:nvGrpSpPr>
        <p:grpSpPr>
          <a:xfrm>
            <a:off x="4169508" y="33234"/>
            <a:ext cx="7907629" cy="3240000"/>
            <a:chOff x="2828379" y="-28481"/>
            <a:chExt cx="9220784" cy="37780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830" y="323309"/>
              <a:ext cx="4568333" cy="34262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28379" y="341109"/>
              <a:ext cx="4544599" cy="340844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1" name="Elipse 20"/>
            <p:cNvSpPr/>
            <p:nvPr/>
          </p:nvSpPr>
          <p:spPr>
            <a:xfrm>
              <a:off x="10011111" y="1469959"/>
              <a:ext cx="172921" cy="155280"/>
            </a:xfrm>
            <a:prstGeom prst="ellipse">
              <a:avLst/>
            </a:prstGeom>
            <a:noFill/>
            <a:ln w="57150">
              <a:solidFill>
                <a:srgbClr val="00A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Elipse 21"/>
            <p:cNvSpPr/>
            <p:nvPr/>
          </p:nvSpPr>
          <p:spPr>
            <a:xfrm>
              <a:off x="9563492" y="2240549"/>
              <a:ext cx="172921" cy="15528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Elipse 22"/>
            <p:cNvSpPr/>
            <p:nvPr/>
          </p:nvSpPr>
          <p:spPr>
            <a:xfrm>
              <a:off x="5358651" y="1461035"/>
              <a:ext cx="172921" cy="155280"/>
            </a:xfrm>
            <a:prstGeom prst="ellipse">
              <a:avLst/>
            </a:prstGeom>
            <a:noFill/>
            <a:ln w="57150">
              <a:solidFill>
                <a:srgbClr val="00A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Elipse 23"/>
            <p:cNvSpPr/>
            <p:nvPr/>
          </p:nvSpPr>
          <p:spPr>
            <a:xfrm>
              <a:off x="4842231" y="2345814"/>
              <a:ext cx="172921" cy="15528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8696759" y="-28481"/>
              <a:ext cx="217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NEXAFS PEEM @ F </a:t>
              </a:r>
              <a:r>
                <a:rPr lang="en-GB" dirty="0" smtClean="0"/>
                <a:t>1s</a:t>
              </a:r>
              <a:endParaRPr lang="es-ES" dirty="0"/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4663132" y="0"/>
              <a:ext cx="2440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LEEM    </a:t>
              </a:r>
              <a:r>
                <a:rPr lang="en-GB" sz="1400" b="1" i="1" dirty="0" err="1" smtClean="0"/>
                <a:t>FoV</a:t>
              </a:r>
              <a:r>
                <a:rPr lang="en-GB" sz="1400" b="1" i="1" dirty="0" smtClean="0"/>
                <a:t>= 15µm, E=2.5eV</a:t>
              </a:r>
              <a:endParaRPr lang="es-ES" sz="1400" b="1" i="1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6617" y="2620646"/>
            <a:ext cx="2459052" cy="3090078"/>
            <a:chOff x="130133" y="1703768"/>
            <a:chExt cx="2459052" cy="3090078"/>
          </a:xfrm>
        </p:grpSpPr>
        <p:sp>
          <p:nvSpPr>
            <p:cNvPr id="28" name="CuadroTexto 27"/>
            <p:cNvSpPr txBox="1"/>
            <p:nvPr/>
          </p:nvSpPr>
          <p:spPr>
            <a:xfrm>
              <a:off x="130133" y="2700965"/>
              <a:ext cx="2459052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b="1" dirty="0" smtClean="0">
                  <a:solidFill>
                    <a:srgbClr val="0070C0"/>
                  </a:solidFill>
                </a:rPr>
                <a:t>BESSY II</a:t>
              </a:r>
            </a:p>
            <a:p>
              <a:pPr fontAlgn="ctr"/>
              <a:r>
                <a:rPr lang="es-ES" sz="2000" b="1" dirty="0">
                  <a:solidFill>
                    <a:srgbClr val="0070C0"/>
                  </a:solidFill>
                </a:rPr>
                <a:t>UE49_PGM SMART</a:t>
              </a:r>
            </a:p>
            <a:p>
              <a:endParaRPr lang="es-ES_tradnl" sz="2400" b="1" dirty="0" smtClean="0">
                <a:solidFill>
                  <a:srgbClr val="0070C0"/>
                </a:solidFill>
              </a:endParaRPr>
            </a:p>
            <a:p>
              <a:r>
                <a:rPr lang="es-ES" sz="2400" b="1" dirty="0">
                  <a:solidFill>
                    <a:srgbClr val="0070C0"/>
                  </a:solidFill>
                </a:rPr>
                <a:t>Thomas </a:t>
              </a:r>
              <a:r>
                <a:rPr lang="es-ES" sz="2400" b="1" dirty="0" smtClean="0">
                  <a:solidFill>
                    <a:srgbClr val="0070C0"/>
                  </a:solidFill>
                </a:rPr>
                <a:t>Schmidt</a:t>
              </a:r>
            </a:p>
            <a:p>
              <a:r>
                <a:rPr lang="en-US" dirty="0" smtClean="0">
                  <a:solidFill>
                    <a:srgbClr val="0070C0"/>
                  </a:solidFill>
                </a:rPr>
                <a:t>Fritz-Haber-</a:t>
              </a:r>
              <a:r>
                <a:rPr lang="es-ES_tradnl" dirty="0" smtClean="0">
                  <a:solidFill>
                    <a:srgbClr val="0070C0"/>
                  </a:solidFill>
                </a:rPr>
                <a:t>MPI</a:t>
              </a:r>
              <a:endParaRPr lang="es-ES_tradnl" sz="2000" dirty="0" smtClean="0">
                <a:solidFill>
                  <a:srgbClr val="0070C0"/>
                </a:solidFill>
              </a:endParaRPr>
            </a:p>
            <a:p>
              <a:endParaRPr lang="es-ES" sz="2000" dirty="0"/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2646" y="1703768"/>
              <a:ext cx="2351436" cy="797326"/>
            </a:xfrm>
            <a:prstGeom prst="rect">
              <a:avLst/>
            </a:prstGeom>
          </p:spPr>
        </p:pic>
      </p:grpSp>
      <p:sp>
        <p:nvSpPr>
          <p:cNvPr id="35" name="CuadroTexto 34"/>
          <p:cNvSpPr txBox="1"/>
          <p:nvPr/>
        </p:nvSpPr>
        <p:spPr>
          <a:xfrm>
            <a:off x="58844" y="164683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XPEEM/LEEM</a:t>
            </a:r>
            <a:endParaRPr lang="en-US" sz="2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45" y="792890"/>
            <a:ext cx="434471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Space distribution of the dopant?</a:t>
            </a:r>
          </a:p>
          <a:p>
            <a:endParaRPr lang="en-US" dirty="0" smtClean="0"/>
          </a:p>
          <a:p>
            <a:r>
              <a:rPr lang="en-US" dirty="0" smtClean="0"/>
              <a:t>*Element specific: C</a:t>
            </a:r>
            <a:r>
              <a:rPr lang="en-US" baseline="-25000" dirty="0" smtClean="0"/>
              <a:t>60 </a:t>
            </a:r>
            <a:r>
              <a:rPr lang="en-US" dirty="0" smtClean="0"/>
              <a:t>F</a:t>
            </a:r>
            <a:r>
              <a:rPr lang="en-US" baseline="-25000" dirty="0" smtClean="0"/>
              <a:t>48</a:t>
            </a:r>
            <a:r>
              <a:rPr lang="en-US" dirty="0" smtClean="0"/>
              <a:t> signature</a:t>
            </a:r>
          </a:p>
          <a:p>
            <a:r>
              <a:rPr lang="en-US" dirty="0" smtClean="0"/>
              <a:t>*Optimized experiments to reduce damage  </a:t>
            </a:r>
          </a:p>
          <a:p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0289109" y="3630326"/>
            <a:ext cx="104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 K-edge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5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6 Grupo"/>
          <p:cNvGrpSpPr/>
          <p:nvPr/>
        </p:nvGrpSpPr>
        <p:grpSpPr>
          <a:xfrm>
            <a:off x="7018985" y="190048"/>
            <a:ext cx="5048735" cy="2481987"/>
            <a:chOff x="3455720" y="4168238"/>
            <a:chExt cx="5048735" cy="248198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739" y="4168238"/>
              <a:ext cx="2404753" cy="2030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1 Rectángulo"/>
            <p:cNvSpPr/>
            <p:nvPr/>
          </p:nvSpPr>
          <p:spPr>
            <a:xfrm>
              <a:off x="4678878" y="6127669"/>
              <a:ext cx="2840243" cy="522556"/>
            </a:xfrm>
            <a:prstGeom prst="rect">
              <a:avLst/>
            </a:pr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Metal </a:t>
              </a:r>
              <a:r>
                <a:rPr lang="en-US" dirty="0" smtClean="0"/>
                <a:t>(contact)</a:t>
              </a:r>
              <a:endParaRPr lang="en-US" dirty="0"/>
            </a:p>
          </p:txBody>
        </p:sp>
        <p:sp>
          <p:nvSpPr>
            <p:cNvPr id="9" name="4 CuadroTexto"/>
            <p:cNvSpPr txBox="1"/>
            <p:nvPr/>
          </p:nvSpPr>
          <p:spPr>
            <a:xfrm>
              <a:off x="3455720" y="5195349"/>
              <a:ext cx="117692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C6600"/>
                  </a:solidFill>
                </a:rPr>
                <a:t>Au(111)</a:t>
              </a:r>
            </a:p>
            <a:p>
              <a:r>
                <a:rPr lang="en-US" sz="2400" dirty="0">
                  <a:solidFill>
                    <a:srgbClr val="CC6600"/>
                  </a:solidFill>
                </a:rPr>
                <a:t>Ni(111)</a:t>
              </a:r>
            </a:p>
            <a:p>
              <a:r>
                <a:rPr lang="en-US" sz="2400" dirty="0">
                  <a:solidFill>
                    <a:srgbClr val="CC6600"/>
                  </a:solidFill>
                </a:rPr>
                <a:t>Cu(111)</a:t>
              </a:r>
            </a:p>
          </p:txBody>
        </p:sp>
        <p:sp>
          <p:nvSpPr>
            <p:cNvPr id="10" name="5 CuadroTexto"/>
            <p:cNvSpPr txBox="1"/>
            <p:nvPr/>
          </p:nvSpPr>
          <p:spPr>
            <a:xfrm>
              <a:off x="7519121" y="6127669"/>
              <a:ext cx="985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CC6600"/>
                  </a:solidFill>
                </a:rPr>
                <a:t>T</a:t>
              </a:r>
              <a:r>
                <a:rPr lang="en-US" sz="2000" baseline="-25000" dirty="0" err="1">
                  <a:solidFill>
                    <a:srgbClr val="CC6600"/>
                  </a:solidFill>
                </a:rPr>
                <a:t>sub</a:t>
              </a:r>
              <a:r>
                <a:rPr lang="en-US" sz="2000" dirty="0">
                  <a:solidFill>
                    <a:srgbClr val="CC6600"/>
                  </a:solidFill>
                </a:rPr>
                <a:t>= RT</a:t>
              </a:r>
            </a:p>
          </p:txBody>
        </p:sp>
      </p:grpSp>
      <p:grpSp>
        <p:nvGrpSpPr>
          <p:cNvPr id="68" name="Grupo 67"/>
          <p:cNvGrpSpPr/>
          <p:nvPr/>
        </p:nvGrpSpPr>
        <p:grpSpPr>
          <a:xfrm>
            <a:off x="417824" y="3098799"/>
            <a:ext cx="11734309" cy="3511357"/>
            <a:chOff x="641344" y="3098799"/>
            <a:chExt cx="11734309" cy="351135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44" y="3399738"/>
              <a:ext cx="5687156" cy="32104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11" name="21 Grupo"/>
            <p:cNvGrpSpPr/>
            <p:nvPr/>
          </p:nvGrpSpPr>
          <p:grpSpPr>
            <a:xfrm>
              <a:off x="6553595" y="5415415"/>
              <a:ext cx="5822058" cy="884124"/>
              <a:chOff x="2535052" y="3380293"/>
              <a:chExt cx="5822058" cy="884124"/>
            </a:xfrm>
          </p:grpSpPr>
          <p:sp>
            <p:nvSpPr>
              <p:cNvPr id="12" name="12 Rectángulo"/>
              <p:cNvSpPr/>
              <p:nvPr/>
            </p:nvSpPr>
            <p:spPr>
              <a:xfrm>
                <a:off x="3281518" y="3380293"/>
                <a:ext cx="428822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b="1" dirty="0" smtClean="0"/>
                  <a:t>STM (</a:t>
                </a:r>
                <a:r>
                  <a:rPr lang="en-US" b="1" dirty="0" smtClean="0"/>
                  <a:t>Scanning Tunneling Microscopy)    </a:t>
                </a:r>
              </a:p>
              <a:p>
                <a:pPr algn="ctr"/>
                <a:r>
                  <a:rPr lang="en-US" b="1" dirty="0" smtClean="0"/>
                  <a:t>+</a:t>
                </a:r>
                <a:endParaRPr lang="en-US" b="1" dirty="0"/>
              </a:p>
            </p:txBody>
          </p:sp>
          <p:sp>
            <p:nvSpPr>
              <p:cNvPr id="13" name="34 Rectángulo"/>
              <p:cNvSpPr/>
              <p:nvPr/>
            </p:nvSpPr>
            <p:spPr>
              <a:xfrm>
                <a:off x="2535052" y="3895085"/>
                <a:ext cx="582205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b="1" dirty="0" smtClean="0"/>
                  <a:t>FM-AFM (</a:t>
                </a:r>
                <a:r>
                  <a:rPr lang="en-US" b="1" dirty="0" smtClean="0"/>
                  <a:t>Frequency Modulation Atomic Force Microscopy)</a:t>
                </a:r>
                <a:endParaRPr lang="en-US" b="1" dirty="0"/>
              </a:p>
            </p:txBody>
          </p:sp>
        </p:grpSp>
        <p:pic>
          <p:nvPicPr>
            <p:cNvPr id="14" name="Picture 1" descr="C:\Users\Sonia\Desktop\AnimatedKolibri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67569" y="3098799"/>
              <a:ext cx="2374048" cy="2316615"/>
            </a:xfrm>
            <a:prstGeom prst="rect">
              <a:avLst/>
            </a:prstGeom>
            <a:noFill/>
          </p:spPr>
        </p:pic>
      </p:grpSp>
      <p:grpSp>
        <p:nvGrpSpPr>
          <p:cNvPr id="15" name="Grupo 14"/>
          <p:cNvGrpSpPr/>
          <p:nvPr/>
        </p:nvGrpSpPr>
        <p:grpSpPr>
          <a:xfrm>
            <a:off x="2986988" y="1048550"/>
            <a:ext cx="4007754" cy="2344098"/>
            <a:chOff x="5464475" y="844823"/>
            <a:chExt cx="4007754" cy="2344098"/>
          </a:xfrm>
        </p:grpSpPr>
        <p:grpSp>
          <p:nvGrpSpPr>
            <p:cNvPr id="16" name="33 Grupo"/>
            <p:cNvGrpSpPr/>
            <p:nvPr/>
          </p:nvGrpSpPr>
          <p:grpSpPr>
            <a:xfrm>
              <a:off x="5579249" y="844823"/>
              <a:ext cx="3892980" cy="1741161"/>
              <a:chOff x="1108951" y="773631"/>
              <a:chExt cx="4223541" cy="1838393"/>
            </a:xfrm>
          </p:grpSpPr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>
                <a:off x="1108951" y="2216669"/>
                <a:ext cx="2089149" cy="39535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08000" prstMaterial="legacyMatte">
                <a:bevelT w="13500" h="13500" prst="angle"/>
                <a:bevelB w="13500" h="13500" prst="angle"/>
                <a:extrusionClr>
                  <a:schemeClr val="bg1">
                    <a:lumMod val="50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>
                <a:off x="1108952" y="2085599"/>
                <a:ext cx="2089150" cy="135176"/>
              </a:xfrm>
              <a:prstGeom prst="rect">
                <a:avLst/>
              </a:prstGeom>
              <a:solidFill>
                <a:srgbClr val="DDDDDD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42" name="Rectangle 39"/>
              <p:cNvSpPr>
                <a:spLocks noChangeArrowheads="1"/>
              </p:cNvSpPr>
              <p:nvPr/>
            </p:nvSpPr>
            <p:spPr bwMode="auto">
              <a:xfrm>
                <a:off x="1108952" y="1890828"/>
                <a:ext cx="251200" cy="197677"/>
              </a:xfrm>
              <a:prstGeom prst="rect">
                <a:avLst/>
              </a:prstGeom>
              <a:solidFill>
                <a:srgbClr val="FFFF00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FF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43" name="Rectangle 40"/>
              <p:cNvSpPr>
                <a:spLocks noChangeArrowheads="1"/>
              </p:cNvSpPr>
              <p:nvPr/>
            </p:nvSpPr>
            <p:spPr bwMode="auto">
              <a:xfrm>
                <a:off x="1360152" y="1954783"/>
                <a:ext cx="1586749" cy="130816"/>
              </a:xfrm>
              <a:prstGeom prst="rect">
                <a:avLst/>
              </a:prstGeom>
              <a:solidFill>
                <a:srgbClr val="99FF99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99FF99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44" name="Rectangle 42"/>
              <p:cNvSpPr>
                <a:spLocks noChangeArrowheads="1"/>
              </p:cNvSpPr>
              <p:nvPr/>
            </p:nvSpPr>
            <p:spPr bwMode="auto">
              <a:xfrm>
                <a:off x="2945506" y="1890828"/>
                <a:ext cx="252596" cy="197677"/>
              </a:xfrm>
              <a:prstGeom prst="rect">
                <a:avLst/>
              </a:prstGeom>
              <a:solidFill>
                <a:srgbClr val="FFFF00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FF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45" name="Text Box 46"/>
              <p:cNvSpPr txBox="1">
                <a:spLocks noChangeArrowheads="1"/>
              </p:cNvSpPr>
              <p:nvPr/>
            </p:nvSpPr>
            <p:spPr bwMode="auto">
              <a:xfrm rot="18235452">
                <a:off x="2855935" y="1536769"/>
                <a:ext cx="928347" cy="400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1000" b="1" dirty="0" err="1"/>
                  <a:t>source</a:t>
                </a:r>
                <a:endParaRPr lang="en-US" sz="1000" b="1" dirty="0"/>
              </a:p>
            </p:txBody>
          </p:sp>
          <p:sp>
            <p:nvSpPr>
              <p:cNvPr id="46" name="Text Box 47"/>
              <p:cNvSpPr txBox="1">
                <a:spLocks noChangeArrowheads="1"/>
              </p:cNvSpPr>
              <p:nvPr/>
            </p:nvSpPr>
            <p:spPr bwMode="auto">
              <a:xfrm rot="18129032">
                <a:off x="1071630" y="1518235"/>
                <a:ext cx="765479" cy="400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1000" b="1" dirty="0" err="1"/>
                  <a:t>drain</a:t>
                </a:r>
                <a:endParaRPr lang="en-US" sz="1000" b="1" dirty="0"/>
              </a:p>
            </p:txBody>
          </p:sp>
          <p:sp>
            <p:nvSpPr>
              <p:cNvPr id="47" name="Text Box 50"/>
              <p:cNvSpPr txBox="1">
                <a:spLocks noChangeArrowheads="1"/>
              </p:cNvSpPr>
              <p:nvPr/>
            </p:nvSpPr>
            <p:spPr bwMode="auto">
              <a:xfrm>
                <a:off x="1495579" y="1694692"/>
                <a:ext cx="1534252" cy="259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1000" b="1" dirty="0" err="1" smtClean="0"/>
                  <a:t>Organic</a:t>
                </a:r>
                <a:r>
                  <a:rPr lang="es-ES" sz="1000" b="1" dirty="0" smtClean="0"/>
                  <a:t> semiconductor</a:t>
                </a:r>
                <a:endParaRPr lang="en-US" sz="1000" b="1" dirty="0"/>
              </a:p>
            </p:txBody>
          </p:sp>
          <p:sp>
            <p:nvSpPr>
              <p:cNvPr id="61" name="Oval 53"/>
              <p:cNvSpPr>
                <a:spLocks noChangeArrowheads="1"/>
              </p:cNvSpPr>
              <p:nvPr/>
            </p:nvSpPr>
            <p:spPr bwMode="auto">
              <a:xfrm>
                <a:off x="1444282" y="2012856"/>
                <a:ext cx="215900" cy="14446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49" name="Text Box 44"/>
              <p:cNvSpPr txBox="1">
                <a:spLocks noChangeArrowheads="1"/>
              </p:cNvSpPr>
              <p:nvPr/>
            </p:nvSpPr>
            <p:spPr bwMode="auto">
              <a:xfrm>
                <a:off x="1820152" y="2243067"/>
                <a:ext cx="601662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1600" b="1" dirty="0" err="1">
                    <a:solidFill>
                      <a:schemeClr val="bg1"/>
                    </a:solidFill>
                  </a:rPr>
                  <a:t>gate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 Box 45"/>
              <p:cNvSpPr txBox="1">
                <a:spLocks noChangeArrowheads="1"/>
              </p:cNvSpPr>
              <p:nvPr/>
            </p:nvSpPr>
            <p:spPr bwMode="auto">
              <a:xfrm>
                <a:off x="1768545" y="2035060"/>
                <a:ext cx="1009691" cy="3407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800" b="1" dirty="0" err="1"/>
                  <a:t>dielectric</a:t>
                </a:r>
                <a:endParaRPr lang="en-US" sz="800" b="1" dirty="0"/>
              </a:p>
            </p:txBody>
          </p:sp>
          <p:sp>
            <p:nvSpPr>
              <p:cNvPr id="51" name="49 Elipse"/>
              <p:cNvSpPr/>
              <p:nvPr/>
            </p:nvSpPr>
            <p:spPr>
              <a:xfrm>
                <a:off x="3976786" y="773631"/>
                <a:ext cx="1355706" cy="1002464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" name="50 Grupo"/>
              <p:cNvGrpSpPr/>
              <p:nvPr/>
            </p:nvGrpSpPr>
            <p:grpSpPr>
              <a:xfrm>
                <a:off x="4172819" y="878181"/>
                <a:ext cx="833747" cy="778603"/>
                <a:chOff x="4172819" y="878181"/>
                <a:chExt cx="1032926" cy="932509"/>
              </a:xfrm>
            </p:grpSpPr>
            <p:sp>
              <p:nvSpPr>
                <p:cNvPr id="55" name="53 Elipse"/>
                <p:cNvSpPr/>
                <p:nvPr/>
              </p:nvSpPr>
              <p:spPr>
                <a:xfrm rot="17461856">
                  <a:off x="4314417" y="875736"/>
                  <a:ext cx="232913" cy="516109"/>
                </a:xfrm>
                <a:prstGeom prst="ellipse">
                  <a:avLst/>
                </a:prstGeom>
                <a:solidFill>
                  <a:srgbClr val="66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54 Elipse"/>
                <p:cNvSpPr/>
                <p:nvPr/>
              </p:nvSpPr>
              <p:spPr>
                <a:xfrm rot="20697978">
                  <a:off x="4679644" y="926181"/>
                  <a:ext cx="232913" cy="516109"/>
                </a:xfrm>
                <a:prstGeom prst="ellipse">
                  <a:avLst/>
                </a:prstGeom>
                <a:solidFill>
                  <a:srgbClr val="66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55 Elipse"/>
                <p:cNvSpPr/>
                <p:nvPr/>
              </p:nvSpPr>
              <p:spPr>
                <a:xfrm rot="18913918">
                  <a:off x="4333962" y="1206485"/>
                  <a:ext cx="204925" cy="586595"/>
                </a:xfrm>
                <a:prstGeom prst="ellipse">
                  <a:avLst/>
                </a:prstGeom>
                <a:solidFill>
                  <a:srgbClr val="66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56 Elipse"/>
                <p:cNvSpPr/>
                <p:nvPr/>
              </p:nvSpPr>
              <p:spPr>
                <a:xfrm rot="18913918">
                  <a:off x="4603437" y="1173788"/>
                  <a:ext cx="204925" cy="586595"/>
                </a:xfrm>
                <a:prstGeom prst="ellipse">
                  <a:avLst/>
                </a:prstGeom>
                <a:solidFill>
                  <a:srgbClr val="66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57 Rectángulo"/>
                <p:cNvSpPr/>
                <p:nvPr/>
              </p:nvSpPr>
              <p:spPr>
                <a:xfrm rot="16200000">
                  <a:off x="4594635" y="1199581"/>
                  <a:ext cx="932509" cy="28971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metal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53" name="51 Conector recto"/>
              <p:cNvCxnSpPr>
                <a:stCxn id="51" idx="1"/>
              </p:cNvCxnSpPr>
              <p:nvPr/>
            </p:nvCxnSpPr>
            <p:spPr>
              <a:xfrm flipH="1">
                <a:off x="2987649" y="920439"/>
                <a:ext cx="1187675" cy="8569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2 Conector recto"/>
              <p:cNvCxnSpPr>
                <a:stCxn id="51" idx="4"/>
              </p:cNvCxnSpPr>
              <p:nvPr/>
            </p:nvCxnSpPr>
            <p:spPr>
              <a:xfrm flipH="1">
                <a:off x="3060074" y="1776095"/>
                <a:ext cx="1594565" cy="103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upo 16"/>
            <p:cNvGrpSpPr/>
            <p:nvPr/>
          </p:nvGrpSpPr>
          <p:grpSpPr>
            <a:xfrm>
              <a:off x="7610329" y="1731124"/>
              <a:ext cx="612300" cy="309205"/>
              <a:chOff x="10014258" y="1287088"/>
              <a:chExt cx="612300" cy="309205"/>
            </a:xfrm>
          </p:grpSpPr>
          <p:grpSp>
            <p:nvGrpSpPr>
              <p:cNvPr id="34" name="18 Grupo"/>
              <p:cNvGrpSpPr/>
              <p:nvPr/>
            </p:nvGrpSpPr>
            <p:grpSpPr>
              <a:xfrm>
                <a:off x="10014258" y="1374364"/>
                <a:ext cx="244085" cy="221929"/>
                <a:chOff x="3767556" y="2973654"/>
                <a:chExt cx="302587" cy="275120"/>
              </a:xfrm>
            </p:grpSpPr>
            <p:cxnSp>
              <p:nvCxnSpPr>
                <p:cNvPr id="36" name="19 Conector recto"/>
                <p:cNvCxnSpPr/>
                <p:nvPr/>
              </p:nvCxnSpPr>
              <p:spPr>
                <a:xfrm>
                  <a:off x="3767556" y="3096394"/>
                  <a:ext cx="26719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20 Grupo"/>
                <p:cNvGrpSpPr/>
                <p:nvPr/>
              </p:nvGrpSpPr>
              <p:grpSpPr>
                <a:xfrm>
                  <a:off x="4034752" y="2973654"/>
                  <a:ext cx="35391" cy="275120"/>
                  <a:chOff x="3864243" y="530403"/>
                  <a:chExt cx="35391" cy="275120"/>
                </a:xfrm>
              </p:grpSpPr>
              <p:cxnSp>
                <p:nvCxnSpPr>
                  <p:cNvPr id="38" name="21 Conector recto"/>
                  <p:cNvCxnSpPr/>
                  <p:nvPr/>
                </p:nvCxnSpPr>
                <p:spPr>
                  <a:xfrm>
                    <a:off x="3864243" y="576953"/>
                    <a:ext cx="0" cy="15238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22 Conector recto"/>
                  <p:cNvCxnSpPr/>
                  <p:nvPr/>
                </p:nvCxnSpPr>
                <p:spPr>
                  <a:xfrm>
                    <a:off x="3899634" y="530403"/>
                    <a:ext cx="0" cy="27512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" name="29 CuadroTexto"/>
              <p:cNvSpPr txBox="1"/>
              <p:nvPr/>
            </p:nvSpPr>
            <p:spPr>
              <a:xfrm rot="10800000" flipV="1">
                <a:off x="10212086" y="1287088"/>
                <a:ext cx="4144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SD</a:t>
                </a:r>
                <a:endParaRPr lang="en-US" sz="1400" baseline="-25000" dirty="0"/>
              </a:p>
            </p:txBody>
          </p:sp>
        </p:grpSp>
        <p:sp>
          <p:nvSpPr>
            <p:cNvPr id="18" name="14 CuadroTexto"/>
            <p:cNvSpPr txBox="1"/>
            <p:nvPr/>
          </p:nvSpPr>
          <p:spPr>
            <a:xfrm>
              <a:off x="5712071" y="1987732"/>
              <a:ext cx="2561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 </a:t>
              </a:r>
              <a:r>
                <a:rPr lang="en-US" dirty="0">
                  <a:solidFill>
                    <a:srgbClr val="0070C0"/>
                  </a:solidFill>
                </a:rPr>
                <a:t>- - - - - - - - - - </a:t>
              </a:r>
              <a:r>
                <a:rPr lang="en-US" dirty="0" smtClean="0">
                  <a:solidFill>
                    <a:srgbClr val="0070C0"/>
                  </a:solidFill>
                </a:rPr>
                <a:t>-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19" name="16 Conector curvado"/>
            <p:cNvCxnSpPr/>
            <p:nvPr/>
          </p:nvCxnSpPr>
          <p:spPr>
            <a:xfrm flipV="1">
              <a:off x="7146107" y="2083233"/>
              <a:ext cx="257612" cy="68477"/>
            </a:xfrm>
            <a:prstGeom prst="curvedConnector3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5 Conector curvado"/>
            <p:cNvCxnSpPr/>
            <p:nvPr/>
          </p:nvCxnSpPr>
          <p:spPr>
            <a:xfrm>
              <a:off x="5662964" y="2088462"/>
              <a:ext cx="246824" cy="61854"/>
            </a:xfrm>
            <a:prstGeom prst="curvedConnector3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o 20"/>
            <p:cNvGrpSpPr/>
            <p:nvPr/>
          </p:nvGrpSpPr>
          <p:grpSpPr>
            <a:xfrm rot="5400000">
              <a:off x="5432077" y="1898950"/>
              <a:ext cx="191892" cy="127095"/>
              <a:chOff x="5228272" y="2132238"/>
              <a:chExt cx="191892" cy="127095"/>
            </a:xfrm>
          </p:grpSpPr>
          <p:grpSp>
            <p:nvGrpSpPr>
              <p:cNvPr id="29" name="23 Grupo"/>
              <p:cNvGrpSpPr/>
              <p:nvPr/>
            </p:nvGrpSpPr>
            <p:grpSpPr>
              <a:xfrm>
                <a:off x="5228272" y="2188910"/>
                <a:ext cx="191892" cy="70423"/>
                <a:chOff x="706515" y="945204"/>
                <a:chExt cx="423863" cy="155555"/>
              </a:xfrm>
            </p:grpSpPr>
            <p:sp>
              <p:nvSpPr>
                <p:cNvPr id="31" name="Rectangle 20"/>
                <p:cNvSpPr>
                  <a:spLocks noChangeArrowheads="1"/>
                </p:cNvSpPr>
                <p:nvPr/>
              </p:nvSpPr>
              <p:spPr bwMode="auto">
                <a:xfrm>
                  <a:off x="706515" y="945204"/>
                  <a:ext cx="423863" cy="2539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a-ES" altLang="ca-ES" sz="1800">
                    <a:latin typeface="Californian FB" pitchFamily="18" charset="0"/>
                  </a:endParaRPr>
                </a:p>
              </p:txBody>
            </p:sp>
            <p:sp>
              <p:nvSpPr>
                <p:cNvPr id="32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302" y="1005521"/>
                  <a:ext cx="268288" cy="2698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a-ES" altLang="ca-ES" sz="1800">
                    <a:latin typeface="Californian FB" pitchFamily="18" charset="0"/>
                  </a:endParaRPr>
                </a:p>
              </p:txBody>
            </p:sp>
            <p:sp>
              <p:nvSpPr>
                <p:cNvPr id="33" name="Rectangle 22"/>
                <p:cNvSpPr>
                  <a:spLocks noChangeArrowheads="1"/>
                </p:cNvSpPr>
                <p:nvPr/>
              </p:nvSpPr>
              <p:spPr bwMode="auto">
                <a:xfrm>
                  <a:off x="887490" y="1075362"/>
                  <a:ext cx="69850" cy="2539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a-ES" altLang="ca-ES" sz="1800">
                    <a:latin typeface="Californian FB" pitchFamily="18" charset="0"/>
                  </a:endParaRPr>
                </a:p>
              </p:txBody>
            </p:sp>
          </p:grpSp>
          <p:cxnSp>
            <p:nvCxnSpPr>
              <p:cNvPr id="30" name="27 Conector recto"/>
              <p:cNvCxnSpPr>
                <a:stCxn id="31" idx="0"/>
              </p:cNvCxnSpPr>
              <p:nvPr/>
            </p:nvCxnSpPr>
            <p:spPr>
              <a:xfrm flipH="1" flipV="1">
                <a:off x="5324217" y="2132238"/>
                <a:ext cx="1" cy="5667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o 21"/>
            <p:cNvGrpSpPr/>
            <p:nvPr/>
          </p:nvGrpSpPr>
          <p:grpSpPr>
            <a:xfrm>
              <a:off x="6372094" y="2568413"/>
              <a:ext cx="411075" cy="620508"/>
              <a:chOff x="5613269" y="4294148"/>
              <a:chExt cx="411075" cy="620508"/>
            </a:xfrm>
          </p:grpSpPr>
          <p:grpSp>
            <p:nvGrpSpPr>
              <p:cNvPr id="23" name="18 Grupo"/>
              <p:cNvGrpSpPr/>
              <p:nvPr/>
            </p:nvGrpSpPr>
            <p:grpSpPr>
              <a:xfrm rot="5400000">
                <a:off x="5627085" y="4305226"/>
                <a:ext cx="244085" cy="221929"/>
                <a:chOff x="3767556" y="2973654"/>
                <a:chExt cx="302587" cy="275120"/>
              </a:xfrm>
            </p:grpSpPr>
            <p:cxnSp>
              <p:nvCxnSpPr>
                <p:cNvPr id="25" name="19 Conector recto"/>
                <p:cNvCxnSpPr/>
                <p:nvPr/>
              </p:nvCxnSpPr>
              <p:spPr>
                <a:xfrm>
                  <a:off x="3767556" y="3096394"/>
                  <a:ext cx="26719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20 Grupo"/>
                <p:cNvGrpSpPr/>
                <p:nvPr/>
              </p:nvGrpSpPr>
              <p:grpSpPr>
                <a:xfrm>
                  <a:off x="4034752" y="2973654"/>
                  <a:ext cx="35391" cy="275120"/>
                  <a:chOff x="3864243" y="530403"/>
                  <a:chExt cx="35391" cy="275120"/>
                </a:xfrm>
              </p:grpSpPr>
              <p:cxnSp>
                <p:nvCxnSpPr>
                  <p:cNvPr id="27" name="21 Conector recto"/>
                  <p:cNvCxnSpPr/>
                  <p:nvPr/>
                </p:nvCxnSpPr>
                <p:spPr>
                  <a:xfrm>
                    <a:off x="3864243" y="576953"/>
                    <a:ext cx="0" cy="15238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22 Conector recto"/>
                  <p:cNvCxnSpPr/>
                  <p:nvPr/>
                </p:nvCxnSpPr>
                <p:spPr>
                  <a:xfrm>
                    <a:off x="3899634" y="530403"/>
                    <a:ext cx="0" cy="27512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4" name="29 CuadroTexto"/>
              <p:cNvSpPr txBox="1"/>
              <p:nvPr/>
            </p:nvSpPr>
            <p:spPr>
              <a:xfrm>
                <a:off x="5613269" y="4545324"/>
                <a:ext cx="411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r>
                  <a:rPr lang="en-US" baseline="-25000" dirty="0"/>
                  <a:t>G</a:t>
                </a:r>
              </a:p>
            </p:txBody>
          </p:sp>
        </p:grpSp>
      </p:grpSp>
      <p:sp>
        <p:nvSpPr>
          <p:cNvPr id="64" name="Title 1"/>
          <p:cNvSpPr txBox="1">
            <a:spLocks/>
          </p:cNvSpPr>
          <p:nvPr/>
        </p:nvSpPr>
        <p:spPr>
          <a:xfrm>
            <a:off x="178788" y="849888"/>
            <a:ext cx="11125200" cy="520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i="1" dirty="0" smtClean="0">
                <a:solidFill>
                  <a:srgbClr val="2662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Contact doping</a:t>
            </a:r>
            <a:endParaRPr lang="en-GB" sz="3600" dirty="0">
              <a:latin typeface="+mn-lt"/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84490" y="27332"/>
            <a:ext cx="4653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 Organic/metal interface</a:t>
            </a:r>
            <a:endParaRPr lang="en-US" sz="3200" b="1" dirty="0"/>
          </a:p>
        </p:txBody>
      </p:sp>
      <p:sp>
        <p:nvSpPr>
          <p:cNvPr id="67" name="CuadroTexto 66"/>
          <p:cNvSpPr txBox="1"/>
          <p:nvPr/>
        </p:nvSpPr>
        <p:spPr>
          <a:xfrm>
            <a:off x="3403971" y="772914"/>
            <a:ext cx="245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Beneficial and detrimental effects</a:t>
            </a:r>
            <a:endParaRPr lang="en-US" dirty="0"/>
          </a:p>
        </p:txBody>
      </p:sp>
      <p:sp>
        <p:nvSpPr>
          <p:cNvPr id="2" name="CuadroTexto 1"/>
          <p:cNvSpPr txBox="1"/>
          <p:nvPr/>
        </p:nvSpPr>
        <p:spPr>
          <a:xfrm>
            <a:off x="10529707" y="1246758"/>
            <a:ext cx="1431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</a:t>
            </a:r>
            <a:r>
              <a:rPr lang="en-US" sz="1600" b="1" baseline="-25000" dirty="0" smtClean="0"/>
              <a:t>60</a:t>
            </a:r>
            <a:r>
              <a:rPr lang="en-US" sz="1600" b="1" dirty="0" smtClean="0"/>
              <a:t>F</a:t>
            </a:r>
            <a:r>
              <a:rPr lang="en-US" sz="1600" b="1" baseline="-25000" dirty="0" smtClean="0"/>
              <a:t>48</a:t>
            </a:r>
            <a:r>
              <a:rPr lang="en-US" sz="1600" b="1" dirty="0" smtClean="0"/>
              <a:t> </a:t>
            </a:r>
            <a:r>
              <a:rPr lang="en-US" sz="1600" dirty="0" smtClean="0"/>
              <a:t>(dopant)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6733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723" y="720876"/>
            <a:ext cx="2879999" cy="252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2 Grupo"/>
          <p:cNvGrpSpPr>
            <a:grpSpLocks noChangeAspect="1"/>
          </p:cNvGrpSpPr>
          <p:nvPr/>
        </p:nvGrpSpPr>
        <p:grpSpPr>
          <a:xfrm>
            <a:off x="8761796" y="3057438"/>
            <a:ext cx="2966724" cy="2813805"/>
            <a:chOff x="4700095" y="1132470"/>
            <a:chExt cx="4328995" cy="4327200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84"/>
            <a:stretch/>
          </p:blipFill>
          <p:spPr bwMode="auto">
            <a:xfrm>
              <a:off x="4700095" y="1132470"/>
              <a:ext cx="4328995" cy="432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0" name="19 Conector recto de flecha"/>
            <p:cNvCxnSpPr/>
            <p:nvPr/>
          </p:nvCxnSpPr>
          <p:spPr>
            <a:xfrm>
              <a:off x="7955370" y="3478649"/>
              <a:ext cx="654790" cy="428221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23 CuadroTexto"/>
                <p:cNvSpPr txBox="1"/>
                <p:nvPr/>
              </p:nvSpPr>
              <p:spPr>
                <a:xfrm rot="1939977">
                  <a:off x="7776164" y="3672631"/>
                  <a:ext cx="940851" cy="5697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[11</a:t>
                  </a: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es-ES" sz="1600" b="1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e>
                      </m:bar>
                    </m:oMath>
                  </a14:m>
                  <a:r>
                    <a:rPr lang="en-US" sz="16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]</a:t>
                  </a:r>
                  <a:endParaRPr lang="es-E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4" name="23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39977">
                  <a:off x="7776164" y="3672631"/>
                  <a:ext cx="940851" cy="569722"/>
                </a:xfrm>
                <a:prstGeom prst="rect">
                  <a:avLst/>
                </a:prstGeom>
                <a:blipFill>
                  <a:blip r:embed="rId15"/>
                  <a:stretch>
                    <a:fillRect l="-9016" r="-1639" b="-1203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330199" y="-171105"/>
            <a:ext cx="11554691" cy="1143000"/>
          </a:xfrm>
        </p:spPr>
        <p:txBody>
          <a:bodyPr>
            <a:normAutofit/>
          </a:bodyPr>
          <a:lstStyle/>
          <a:p>
            <a:r>
              <a:rPr lang="es-ES" sz="3200" b="1" dirty="0" smtClean="0"/>
              <a:t>    C</a:t>
            </a:r>
            <a:r>
              <a:rPr lang="es-ES" sz="3200" b="1" baseline="-25000" dirty="0" smtClean="0"/>
              <a:t>60</a:t>
            </a:r>
            <a:r>
              <a:rPr lang="es-ES" sz="3200" b="1" dirty="0" smtClean="0"/>
              <a:t>F</a:t>
            </a:r>
            <a:r>
              <a:rPr lang="es-ES" sz="3200" b="1" baseline="-25000" dirty="0" smtClean="0"/>
              <a:t>48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on</a:t>
            </a:r>
            <a:r>
              <a:rPr lang="es-ES" sz="3200" b="1" dirty="0"/>
              <a:t> </a:t>
            </a:r>
            <a:r>
              <a:rPr lang="es-ES" sz="3200" b="1" dirty="0" smtClean="0"/>
              <a:t>Au(111)              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STM</a:t>
            </a:r>
            <a:r>
              <a:rPr lang="es-ES" sz="3200" b="1" dirty="0" smtClean="0"/>
              <a:t> @RT                 C</a:t>
            </a:r>
            <a:r>
              <a:rPr lang="es-ES" sz="3200" b="1" baseline="-25000" dirty="0" smtClean="0"/>
              <a:t>60</a:t>
            </a:r>
            <a:r>
              <a:rPr lang="es-ES" sz="3200" b="1" dirty="0" smtClean="0"/>
              <a:t>F</a:t>
            </a:r>
            <a:r>
              <a:rPr lang="es-ES" sz="3200" b="1" baseline="-25000" dirty="0" smtClean="0"/>
              <a:t>48</a:t>
            </a:r>
            <a:r>
              <a:rPr lang="es-ES" sz="3200" b="1" dirty="0" smtClean="0"/>
              <a:t> </a:t>
            </a:r>
            <a:r>
              <a:rPr lang="es-ES" sz="3200" b="1" dirty="0" err="1"/>
              <a:t>on</a:t>
            </a:r>
            <a:r>
              <a:rPr lang="es-ES" sz="3200" b="1" dirty="0"/>
              <a:t> </a:t>
            </a:r>
            <a:r>
              <a:rPr lang="es-ES" sz="3200" b="1" dirty="0" smtClean="0"/>
              <a:t>Cu(111)</a:t>
            </a:r>
            <a:endParaRPr lang="es-ES" sz="3200" b="1" dirty="0">
              <a:solidFill>
                <a:srgbClr val="0000FF"/>
              </a:solidFill>
            </a:endParaRPr>
          </a:p>
        </p:txBody>
      </p:sp>
      <p:grpSp>
        <p:nvGrpSpPr>
          <p:cNvPr id="21" name="Group 5"/>
          <p:cNvGrpSpPr>
            <a:grpSpLocks noChangeAspect="1"/>
          </p:cNvGrpSpPr>
          <p:nvPr/>
        </p:nvGrpSpPr>
        <p:grpSpPr>
          <a:xfrm>
            <a:off x="306074" y="876481"/>
            <a:ext cx="4070770" cy="2520000"/>
            <a:chOff x="792000" y="1080000"/>
            <a:chExt cx="7560000" cy="4680000"/>
          </a:xfrm>
        </p:grpSpPr>
        <p:pic>
          <p:nvPicPr>
            <p:cNvPr id="23" name="Picture 11"/>
            <p:cNvPicPr preferRelativeResize="0"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92000" y="1080000"/>
              <a:ext cx="7560000" cy="46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85 CuadroTexto"/>
                <p:cNvSpPr txBox="1"/>
                <p:nvPr/>
              </p:nvSpPr>
              <p:spPr>
                <a:xfrm rot="660000">
                  <a:off x="6802594" y="3394389"/>
                  <a:ext cx="1229407" cy="714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[11</a:t>
                  </a: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es-ES" sz="2000" b="1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e>
                      </m:bar>
                    </m:oMath>
                  </a14:m>
                  <a:r>
                    <a:rPr lang="en-US" sz="2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]</a:t>
                  </a:r>
                  <a:endParaRPr lang="es-ES" sz="2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6" name="85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60000">
                  <a:off x="6802594" y="3394389"/>
                  <a:ext cx="1229407" cy="714608"/>
                </a:xfrm>
                <a:prstGeom prst="rect">
                  <a:avLst/>
                </a:prstGeom>
                <a:blipFill>
                  <a:blip r:embed="rId18"/>
                  <a:stretch>
                    <a:fillRect l="-12605" t="-1190" r="-20168" b="-34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89 Conector recto de flecha"/>
            <p:cNvCxnSpPr>
              <a:cxnSpLocks noChangeAspect="1"/>
            </p:cNvCxnSpPr>
            <p:nvPr/>
          </p:nvCxnSpPr>
          <p:spPr>
            <a:xfrm flipH="1">
              <a:off x="7255656" y="1515511"/>
              <a:ext cx="346698" cy="1878029"/>
            </a:xfrm>
            <a:prstGeom prst="straightConnector1">
              <a:avLst/>
            </a:prstGeom>
            <a:ln w="12700" cap="rnd">
              <a:solidFill>
                <a:schemeClr val="bg1"/>
              </a:solidFill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4" y="3498962"/>
            <a:ext cx="4040574" cy="25007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30199" y="6102202"/>
            <a:ext cx="2873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Ordered hexagonal lattice</a:t>
            </a:r>
          </a:p>
          <a:p>
            <a:r>
              <a:rPr lang="en-US" sz="2000" dirty="0" smtClean="0"/>
              <a:t>Inhomogeneous DOS</a:t>
            </a:r>
            <a:endParaRPr lang="en-US" sz="2000" dirty="0"/>
          </a:p>
        </p:txBody>
      </p:sp>
      <p:sp>
        <p:nvSpPr>
          <p:cNvPr id="57" name="CuadroTexto 56"/>
          <p:cNvSpPr txBox="1"/>
          <p:nvPr/>
        </p:nvSpPr>
        <p:spPr>
          <a:xfrm>
            <a:off x="9272582" y="1811731"/>
            <a:ext cx="2873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Ordered hexagonal lattice</a:t>
            </a:r>
          </a:p>
          <a:p>
            <a:r>
              <a:rPr lang="en-US" sz="2000" dirty="0" smtClean="0"/>
              <a:t>Round and 3-lobed DOS</a:t>
            </a:r>
            <a:endParaRPr lang="en-US" sz="2000" dirty="0"/>
          </a:p>
        </p:txBody>
      </p:sp>
      <p:grpSp>
        <p:nvGrpSpPr>
          <p:cNvPr id="9" name="Grupo 8"/>
          <p:cNvGrpSpPr/>
          <p:nvPr/>
        </p:nvGrpSpPr>
        <p:grpSpPr>
          <a:xfrm>
            <a:off x="5404309" y="3248669"/>
            <a:ext cx="5292573" cy="3614601"/>
            <a:chOff x="5404309" y="3248669"/>
            <a:chExt cx="5292573" cy="3614601"/>
          </a:xfrm>
        </p:grpSpPr>
        <p:sp>
          <p:nvSpPr>
            <p:cNvPr id="19" name="1 Título"/>
            <p:cNvSpPr txBox="1">
              <a:spLocks/>
            </p:cNvSpPr>
            <p:nvPr/>
          </p:nvSpPr>
          <p:spPr>
            <a:xfrm>
              <a:off x="5404309" y="3248669"/>
              <a:ext cx="501732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/>
                <a:t>It looks as C</a:t>
              </a:r>
              <a:r>
                <a:rPr lang="en-US" sz="3200" b="1" baseline="-25000" dirty="0" smtClean="0"/>
                <a:t>60</a:t>
              </a:r>
              <a:r>
                <a:rPr lang="en-US" sz="3200" b="1" dirty="0" smtClean="0"/>
                <a:t> !!??  </a:t>
              </a:r>
              <a:endParaRPr lang="en-US" sz="3200" b="1" dirty="0"/>
            </a:p>
          </p:txBody>
        </p:sp>
        <p:pic>
          <p:nvPicPr>
            <p:cNvPr id="18434" name="Picture 2" descr="(color online) Constant-current STM image of Cu(100)-C60 at 8 K. (Sample voltage V = 1.7 V, tunneling current I = 1 nA, scan size 40Å40Å × 40Å40Å). A dashed circle indicates the C60 orientation on which we performed the conductance measurements. 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1807" y="4466398"/>
              <a:ext cx="2343690" cy="2343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uadroTexto 4"/>
            <p:cNvSpPr txBox="1"/>
            <p:nvPr/>
          </p:nvSpPr>
          <p:spPr>
            <a:xfrm>
              <a:off x="8026279" y="6032273"/>
              <a:ext cx="26706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chemeClr val="accent2">
                      <a:lumMod val="75000"/>
                    </a:schemeClr>
                  </a:solidFill>
                </a:rPr>
                <a:t>@ 8K</a:t>
              </a:r>
            </a:p>
            <a:p>
              <a:r>
                <a:rPr lang="en-US" sz="1600" i="1" dirty="0" err="1" smtClean="0">
                  <a:solidFill>
                    <a:schemeClr val="accent2">
                      <a:lumMod val="75000"/>
                    </a:schemeClr>
                  </a:solidFill>
                </a:rPr>
                <a:t>Néel</a:t>
              </a:r>
              <a:r>
                <a:rPr lang="en-US" sz="1600" i="1" dirty="0" smtClean="0">
                  <a:solidFill>
                    <a:schemeClr val="accent2">
                      <a:lumMod val="75000"/>
                    </a:schemeClr>
                  </a:solidFill>
                </a:rPr>
                <a:t> et al. </a:t>
              </a:r>
              <a:r>
                <a:rPr lang="en-US" sz="1600" i="1" dirty="0" err="1" smtClean="0">
                  <a:solidFill>
                    <a:schemeClr val="accent2">
                      <a:lumMod val="75000"/>
                    </a:schemeClr>
                  </a:solidFill>
                </a:rPr>
                <a:t>Phy</a:t>
              </a:r>
              <a:r>
                <a:rPr lang="en-US" sz="1600" i="1" dirty="0" smtClean="0">
                  <a:solidFill>
                    <a:schemeClr val="accent2">
                      <a:lumMod val="75000"/>
                    </a:schemeClr>
                  </a:solidFill>
                </a:rPr>
                <a:t>. Rev. Lett. 2007</a:t>
              </a:r>
            </a:p>
            <a:p>
              <a:r>
                <a:rPr lang="en-US" sz="1600" i="1" dirty="0" err="1" smtClean="0">
                  <a:solidFill>
                    <a:schemeClr val="accent2">
                      <a:lumMod val="75000"/>
                    </a:schemeClr>
                  </a:solidFill>
                </a:rPr>
                <a:t>Motai</a:t>
              </a:r>
              <a:r>
                <a:rPr lang="en-US" sz="1600" i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1600" i="1" dirty="0" err="1" smtClean="0">
                  <a:solidFill>
                    <a:schemeClr val="accent2">
                      <a:lumMod val="75000"/>
                    </a:schemeClr>
                  </a:solidFill>
                </a:rPr>
                <a:t>J.Jap.Appl.Phys</a:t>
              </a:r>
              <a:r>
                <a:rPr lang="en-US" sz="1600" i="1" dirty="0" smtClean="0">
                  <a:solidFill>
                    <a:schemeClr val="accent2">
                      <a:lumMod val="75000"/>
                    </a:schemeClr>
                  </a:solidFill>
                </a:rPr>
                <a:t>. 1993</a:t>
              </a:r>
              <a:endParaRPr lang="en-US" sz="1600" i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5404309" y="4179385"/>
              <a:ext cx="1628972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C60 on Cu(111)</a:t>
              </a:r>
              <a:endParaRPr lang="en-US" b="1" dirty="0"/>
            </a:p>
          </p:txBody>
        </p:sp>
        <p:sp>
          <p:nvSpPr>
            <p:cNvPr id="8" name="Elipse 7"/>
            <p:cNvSpPr/>
            <p:nvPr/>
          </p:nvSpPr>
          <p:spPr>
            <a:xfrm>
              <a:off x="6446643" y="5759089"/>
              <a:ext cx="508000" cy="5040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099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946063" y="1582837"/>
            <a:ext cx="76335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C1s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943913" y="4083215"/>
            <a:ext cx="72327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F1s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4411253" y="3053056"/>
            <a:ext cx="3831272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anose="02020603050405020304" pitchFamily="18" charset="0"/>
              </a:rPr>
              <a:t>C</a:t>
            </a:r>
            <a:r>
              <a:rPr lang="en-US" sz="2400" baseline="-25000" dirty="0" smtClean="0">
                <a:cs typeface="Times New Roman" panose="02020603050405020304" pitchFamily="18" charset="0"/>
              </a:rPr>
              <a:t>60</a:t>
            </a:r>
            <a:r>
              <a:rPr lang="en-US" sz="2400" dirty="0" smtClean="0">
                <a:cs typeface="Times New Roman" panose="02020603050405020304" pitchFamily="18" charset="0"/>
              </a:rPr>
              <a:t>F</a:t>
            </a:r>
            <a:r>
              <a:rPr lang="en-US" sz="2400" baseline="-25000" dirty="0" smtClean="0">
                <a:cs typeface="Times New Roman" panose="02020603050405020304" pitchFamily="18" charset="0"/>
              </a:rPr>
              <a:t>48</a:t>
            </a:r>
            <a:r>
              <a:rPr lang="en-US" sz="2400" dirty="0" smtClean="0">
                <a:cs typeface="Times New Roman" panose="02020603050405020304" pitchFamily="18" charset="0"/>
              </a:rPr>
              <a:t> integrity on </a:t>
            </a:r>
            <a:r>
              <a:rPr lang="en-US" sz="24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Au(111)</a:t>
            </a:r>
            <a:endParaRPr lang="en-US" sz="400" dirty="0">
              <a:solidFill>
                <a:srgbClr val="FFC00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anose="02020603050405020304" pitchFamily="18" charset="0"/>
              </a:rPr>
              <a:t>C</a:t>
            </a:r>
            <a:r>
              <a:rPr lang="en-US" sz="2400" baseline="-25000" dirty="0" smtClean="0">
                <a:cs typeface="Times New Roman" panose="02020603050405020304" pitchFamily="18" charset="0"/>
              </a:rPr>
              <a:t>60</a:t>
            </a:r>
            <a:r>
              <a:rPr lang="en-US" sz="2400" dirty="0" smtClean="0">
                <a:cs typeface="Times New Roman" panose="02020603050405020304" pitchFamily="18" charset="0"/>
              </a:rPr>
              <a:t>F</a:t>
            </a:r>
            <a:r>
              <a:rPr lang="en-US" sz="2400" baseline="-25000" dirty="0" smtClean="0">
                <a:cs typeface="Times New Roman" panose="02020603050405020304" pitchFamily="18" charset="0"/>
              </a:rPr>
              <a:t>48</a:t>
            </a:r>
            <a:r>
              <a:rPr lang="en-US" sz="2400" dirty="0" smtClean="0">
                <a:cs typeface="Times New Roman" panose="02020603050405020304" pitchFamily="18" charset="0"/>
              </a:rPr>
              <a:t> on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Cu(111)</a:t>
            </a:r>
          </a:p>
          <a:p>
            <a:r>
              <a:rPr lang="en-US" sz="2400" dirty="0" smtClean="0"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cs typeface="Times New Roman" panose="02020603050405020304" pitchFamily="18" charset="0"/>
              </a:rPr>
              <a:t>defluorinates</a:t>
            </a:r>
            <a:r>
              <a:rPr lang="en-US" sz="2400" dirty="0" smtClean="0">
                <a:cs typeface="Times New Roman" panose="02020603050405020304" pitchFamily="18" charset="0"/>
              </a:rPr>
              <a:t> and </a:t>
            </a:r>
          </a:p>
          <a:p>
            <a:r>
              <a:rPr lang="en-US" sz="2400" dirty="0" smtClean="0">
                <a:cs typeface="Times New Roman" panose="02020603050405020304" pitchFamily="18" charset="0"/>
              </a:rPr>
              <a:t>     converts </a:t>
            </a:r>
            <a:r>
              <a:rPr lang="en-US" sz="2400" dirty="0">
                <a:cs typeface="Times New Roman" panose="02020603050405020304" pitchFamily="18" charset="0"/>
              </a:rPr>
              <a:t>into 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sz="2400" b="1" baseline="-25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60</a:t>
            </a:r>
            <a:r>
              <a:rPr lang="en-US" sz="2400" dirty="0" smtClean="0">
                <a:cs typeface="Times New Roman" panose="02020603050405020304" pitchFamily="18" charset="0"/>
              </a:rPr>
              <a:t> !!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7" r="11201"/>
          <a:stretch/>
        </p:blipFill>
        <p:spPr bwMode="auto">
          <a:xfrm>
            <a:off x="6241686" y="394365"/>
            <a:ext cx="1724393" cy="258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1 Título"/>
          <p:cNvSpPr>
            <a:spLocks noGrp="1"/>
          </p:cNvSpPr>
          <p:nvPr>
            <p:ph type="title"/>
          </p:nvPr>
        </p:nvSpPr>
        <p:spPr>
          <a:xfrm>
            <a:off x="1133737" y="-151903"/>
            <a:ext cx="11573164" cy="1143000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In-situ </a:t>
            </a:r>
            <a:r>
              <a:rPr lang="es-ES" sz="3600" b="1" dirty="0" err="1"/>
              <a:t>c</a:t>
            </a:r>
            <a:r>
              <a:rPr lang="es-ES" sz="3600" b="1" dirty="0" err="1" smtClean="0"/>
              <a:t>hemical</a:t>
            </a:r>
            <a:r>
              <a:rPr lang="es-ES" sz="3600" b="1" dirty="0" smtClean="0"/>
              <a:t> </a:t>
            </a:r>
            <a:r>
              <a:rPr lang="es-ES" sz="3600" b="1" dirty="0" err="1" smtClean="0"/>
              <a:t>analysis</a:t>
            </a:r>
            <a:r>
              <a:rPr lang="es-ES" sz="3600" b="1" dirty="0" smtClean="0"/>
              <a:t> </a:t>
            </a:r>
            <a:r>
              <a:rPr lang="es-ES" sz="3600" b="1" dirty="0" err="1" smtClean="0"/>
              <a:t>by</a:t>
            </a:r>
            <a:r>
              <a:rPr lang="es-ES" sz="3600" b="1" dirty="0" smtClean="0"/>
              <a:t> XPS</a:t>
            </a:r>
            <a:endParaRPr lang="es-ES" sz="36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151119" y="6508869"/>
            <a:ext cx="3455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ICN2_XPS facility (</a:t>
            </a:r>
            <a:r>
              <a:rPr lang="en-US" sz="2000" b="1" dirty="0" err="1" smtClean="0">
                <a:solidFill>
                  <a:srgbClr val="0070C0"/>
                </a:solidFill>
              </a:rPr>
              <a:t>G.Sauthier</a:t>
            </a:r>
            <a:r>
              <a:rPr lang="en-US" sz="2000" b="1" dirty="0" smtClean="0">
                <a:solidFill>
                  <a:srgbClr val="0070C0"/>
                </a:solidFill>
              </a:rPr>
              <a:t>)</a:t>
            </a:r>
          </a:p>
        </p:txBody>
      </p:sp>
      <p:grpSp>
        <p:nvGrpSpPr>
          <p:cNvPr id="17" name="Group 4"/>
          <p:cNvGrpSpPr>
            <a:grpSpLocks noChangeAspect="1"/>
          </p:cNvGrpSpPr>
          <p:nvPr/>
        </p:nvGrpSpPr>
        <p:grpSpPr>
          <a:xfrm>
            <a:off x="358390" y="4033403"/>
            <a:ext cx="4231471" cy="2542294"/>
            <a:chOff x="16350756" y="6656131"/>
            <a:chExt cx="8914817" cy="5356079"/>
          </a:xfrm>
        </p:grpSpPr>
        <p:graphicFrame>
          <p:nvGraphicFramePr>
            <p:cNvPr id="1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3151257"/>
                </p:ext>
              </p:extLst>
            </p:nvPr>
          </p:nvGraphicFramePr>
          <p:xfrm>
            <a:off x="16350756" y="6656131"/>
            <a:ext cx="8914817" cy="53560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30" name="Graph" r:id="rId4" imgW="4132440" imgH="2901600" progId="Origin95.Graph">
                    <p:embed/>
                  </p:oleObj>
                </mc:Choice>
                <mc:Fallback>
                  <p:oleObj name="Graph" r:id="rId4" imgW="4132440" imgH="2901600" progId="Origin95.Graph">
                    <p:embed/>
                    <p:pic>
                      <p:nvPicPr>
                        <p:cNvPr id="40" name="Object 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350756" y="6656131"/>
                          <a:ext cx="8914817" cy="53560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60 CuadroTexto"/>
            <p:cNvSpPr txBox="1">
              <a:spLocks/>
            </p:cNvSpPr>
            <p:nvPr/>
          </p:nvSpPr>
          <p:spPr>
            <a:xfrm>
              <a:off x="20401779" y="7320415"/>
              <a:ext cx="1428420" cy="611999"/>
            </a:xfrm>
            <a:prstGeom prst="rect">
              <a:avLst/>
            </a:prstGeom>
            <a:noFill/>
            <a:ln w="12700">
              <a:noFill/>
              <a:bevel/>
            </a:ln>
            <a:effectLst>
              <a:outerShdw blurRad="152400" dist="317500" dir="5400000" sx="90000" sy="-19000" rotWithShape="0">
                <a:schemeClr val="tx1">
                  <a:alpha val="15000"/>
                </a:schemeClr>
              </a:outerShdw>
            </a:effectLst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es-ES" sz="179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  ̶  C</a:t>
              </a:r>
              <a:endParaRPr lang="en-US" sz="179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1"/>
          <p:cNvGrpSpPr>
            <a:grpSpLocks noChangeAspect="1"/>
          </p:cNvGrpSpPr>
          <p:nvPr/>
        </p:nvGrpSpPr>
        <p:grpSpPr>
          <a:xfrm>
            <a:off x="358390" y="1523210"/>
            <a:ext cx="4231471" cy="2510193"/>
            <a:chOff x="16285517" y="722017"/>
            <a:chExt cx="8914817" cy="5288450"/>
          </a:xfrm>
        </p:grpSpPr>
        <p:graphicFrame>
          <p:nvGraphicFramePr>
            <p:cNvPr id="25" name="Object 2"/>
            <p:cNvGraphicFramePr>
              <a:graphicFrameLocks/>
            </p:cNvGraphicFramePr>
            <p:nvPr>
              <p:extLst/>
            </p:nvPr>
          </p:nvGraphicFramePr>
          <p:xfrm>
            <a:off x="16285517" y="722017"/>
            <a:ext cx="8914817" cy="528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31" name="Graph" r:id="rId6" imgW="4132440" imgH="2901600" progId="Origin95.Graph">
                    <p:embed/>
                  </p:oleObj>
                </mc:Choice>
                <mc:Fallback>
                  <p:oleObj name="Graph" r:id="rId6" imgW="4132440" imgH="2901600" progId="Origin95.Graph">
                    <p:embed/>
                    <p:pic>
                      <p:nvPicPr>
                        <p:cNvPr id="45" name="Object 2"/>
                        <p:cNvPicPr preferRelativeResize="0"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285517" y="722017"/>
                          <a:ext cx="8914817" cy="52884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60 CuadroTexto"/>
            <p:cNvSpPr txBox="1">
              <a:spLocks/>
            </p:cNvSpPr>
            <p:nvPr/>
          </p:nvSpPr>
          <p:spPr>
            <a:xfrm>
              <a:off x="19232007" y="2166586"/>
              <a:ext cx="1428420" cy="612000"/>
            </a:xfrm>
            <a:prstGeom prst="rect">
              <a:avLst/>
            </a:prstGeom>
            <a:noFill/>
            <a:ln w="12700">
              <a:noFill/>
              <a:bevel/>
            </a:ln>
            <a:effectLst>
              <a:outerShdw blurRad="152400" dist="317500" dir="5400000" sx="90000" sy="-19000" rotWithShape="0">
                <a:schemeClr val="tx1">
                  <a:alpha val="15000"/>
                </a:schemeClr>
              </a:outerShdw>
            </a:effectLst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es-ES" sz="179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 ̶  F</a:t>
              </a:r>
              <a:endParaRPr lang="en-US" sz="179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60 CuadroTexto"/>
            <p:cNvSpPr txBox="1">
              <a:spLocks/>
            </p:cNvSpPr>
            <p:nvPr/>
          </p:nvSpPr>
          <p:spPr>
            <a:xfrm>
              <a:off x="20493701" y="2913190"/>
              <a:ext cx="2138402" cy="612000"/>
            </a:xfrm>
            <a:prstGeom prst="rect">
              <a:avLst/>
            </a:prstGeom>
            <a:noFill/>
            <a:ln w="12700">
              <a:noFill/>
              <a:bevel/>
            </a:ln>
            <a:effectLst>
              <a:outerShdw blurRad="152400" dist="317500" dir="5400000" sx="90000" sy="-19000" rotWithShape="0">
                <a:schemeClr val="tx1">
                  <a:alpha val="15000"/>
                </a:scheme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s-ES" sz="179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 </a:t>
              </a:r>
              <a:r>
                <a:rPr lang="es-ES" sz="1793">
                  <a:latin typeface="Times New Roman" panose="02020603050405020304" pitchFamily="18" charset="0"/>
                  <a:cs typeface="Times New Roman" panose="02020603050405020304" pitchFamily="18" charset="0"/>
                </a:rPr>
                <a:t>̶  CF</a:t>
              </a:r>
              <a:endParaRPr lang="en-US" sz="179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2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74" b="90767" l="0" r="100000">
                        <a14:foregroundMark x1="67862" y1="92806" x2="67862" y2="92806"/>
                        <a14:foregroundMark x1="84006" y1="19065" x2="84006" y2="19065"/>
                        <a14:foregroundMark x1="67265" y1="7674" x2="67265" y2="7674"/>
                        <a14:foregroundMark x1="1794" y1="32854" x2="1794" y2="32854"/>
                        <a14:foregroundMark x1="5830" y1="58153" x2="5830" y2="58153"/>
                        <a14:foregroundMark x1="49327" y1="75180" x2="49327" y2="75180"/>
                        <a14:foregroundMark x1="49626" y1="74700" x2="50822" y2="74700"/>
                        <a14:foregroundMark x1="74290" y1="77458" x2="74290" y2="77458"/>
                        <a14:foregroundMark x1="73692" y1="68585" x2="73692" y2="68585"/>
                        <a14:foregroundMark x1="81016" y1="73141" x2="81016" y2="73141"/>
                        <a14:foregroundMark x1="81913" y1="85492" x2="81913" y2="85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64" b="9353"/>
          <a:stretch/>
        </p:blipFill>
        <p:spPr>
          <a:xfrm>
            <a:off x="2556377" y="1905589"/>
            <a:ext cx="700138" cy="712052"/>
          </a:xfrm>
          <a:prstGeom prst="rect">
            <a:avLst/>
          </a:prstGeom>
          <a:ln>
            <a:noFill/>
          </a:ln>
        </p:spPr>
      </p:pic>
      <p:grpSp>
        <p:nvGrpSpPr>
          <p:cNvPr id="14" name="Grupo 13"/>
          <p:cNvGrpSpPr/>
          <p:nvPr/>
        </p:nvGrpSpPr>
        <p:grpSpPr>
          <a:xfrm>
            <a:off x="8209035" y="295065"/>
            <a:ext cx="3805795" cy="6417160"/>
            <a:chOff x="7851231" y="295065"/>
            <a:chExt cx="3805795" cy="6417160"/>
          </a:xfrm>
        </p:grpSpPr>
        <p:sp>
          <p:nvSpPr>
            <p:cNvPr id="5" name="CuadroTexto 4"/>
            <p:cNvSpPr txBox="1"/>
            <p:nvPr/>
          </p:nvSpPr>
          <p:spPr>
            <a:xfrm>
              <a:off x="8524613" y="295065"/>
              <a:ext cx="273183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s-ES" sz="2800" b="1" dirty="0">
                  <a:solidFill>
                    <a:prstClr val="black"/>
                  </a:solidFill>
                </a:rPr>
                <a:t>C</a:t>
              </a:r>
              <a:r>
                <a:rPr lang="es-ES" sz="2800" b="1" baseline="-25000" dirty="0">
                  <a:solidFill>
                    <a:prstClr val="black"/>
                  </a:solidFill>
                </a:rPr>
                <a:t>60</a:t>
              </a:r>
              <a:r>
                <a:rPr lang="es-ES" sz="2800" b="1" dirty="0">
                  <a:solidFill>
                    <a:prstClr val="black"/>
                  </a:solidFill>
                </a:rPr>
                <a:t>F</a:t>
              </a:r>
              <a:r>
                <a:rPr lang="es-ES" sz="2800" b="1" baseline="-25000" dirty="0">
                  <a:solidFill>
                    <a:prstClr val="black"/>
                  </a:solidFill>
                </a:rPr>
                <a:t>48</a:t>
              </a:r>
              <a:r>
                <a:rPr lang="es-ES" sz="2800" b="1" dirty="0">
                  <a:solidFill>
                    <a:prstClr val="black"/>
                  </a:solidFill>
                </a:rPr>
                <a:t> </a:t>
              </a:r>
              <a:r>
                <a:rPr lang="es-ES" sz="2800" b="1" dirty="0" err="1">
                  <a:solidFill>
                    <a:prstClr val="black"/>
                  </a:solidFill>
                </a:rPr>
                <a:t>on</a:t>
              </a:r>
              <a:r>
                <a:rPr lang="es-ES" sz="2800" b="1" dirty="0">
                  <a:solidFill>
                    <a:prstClr val="black"/>
                  </a:solidFill>
                </a:rPr>
                <a:t> </a:t>
              </a:r>
              <a:r>
                <a:rPr lang="es-ES" sz="2800" b="1" dirty="0">
                  <a:solidFill>
                    <a:schemeClr val="accent2">
                      <a:lumMod val="75000"/>
                    </a:schemeClr>
                  </a:solidFill>
                </a:rPr>
                <a:t>Cu(111)</a:t>
              </a:r>
            </a:p>
            <a:p>
              <a:endParaRPr lang="en-US" dirty="0"/>
            </a:p>
          </p:txBody>
        </p:sp>
        <p:sp>
          <p:nvSpPr>
            <p:cNvPr id="58" name="11 CuadroTexto"/>
            <p:cNvSpPr txBox="1"/>
            <p:nvPr/>
          </p:nvSpPr>
          <p:spPr>
            <a:xfrm>
              <a:off x="8493933" y="1077436"/>
              <a:ext cx="76335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C1s</a:t>
              </a:r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7851231" y="952225"/>
              <a:ext cx="3805795" cy="5760000"/>
              <a:chOff x="7851231" y="952225"/>
              <a:chExt cx="3805795" cy="5760000"/>
            </a:xfrm>
          </p:grpSpPr>
          <p:grpSp>
            <p:nvGrpSpPr>
              <p:cNvPr id="36" name="Grupo 35"/>
              <p:cNvGrpSpPr>
                <a:grpSpLocks noChangeAspect="1"/>
              </p:cNvGrpSpPr>
              <p:nvPr/>
            </p:nvGrpSpPr>
            <p:grpSpPr>
              <a:xfrm>
                <a:off x="7851231" y="952225"/>
                <a:ext cx="3805795" cy="5760000"/>
                <a:chOff x="6114873" y="-1587228"/>
                <a:chExt cx="5580000" cy="8445228"/>
              </a:xfrm>
            </p:grpSpPr>
            <p:grpSp>
              <p:nvGrpSpPr>
                <p:cNvPr id="37" name="Grupo 36"/>
                <p:cNvGrpSpPr/>
                <p:nvPr/>
              </p:nvGrpSpPr>
              <p:grpSpPr>
                <a:xfrm>
                  <a:off x="6114873" y="-1587228"/>
                  <a:ext cx="5580000" cy="4261950"/>
                  <a:chOff x="180692" y="324236"/>
                  <a:chExt cx="5580000" cy="4261950"/>
                </a:xfrm>
              </p:grpSpPr>
              <p:grpSp>
                <p:nvGrpSpPr>
                  <p:cNvPr id="49" name="Group 90"/>
                  <p:cNvGrpSpPr/>
                  <p:nvPr/>
                </p:nvGrpSpPr>
                <p:grpSpPr>
                  <a:xfrm>
                    <a:off x="180692" y="324236"/>
                    <a:ext cx="5580000" cy="4261950"/>
                    <a:chOff x="108124" y="684138"/>
                    <a:chExt cx="5580000" cy="4261950"/>
                  </a:xfrm>
                </p:grpSpPr>
                <p:graphicFrame>
                  <p:nvGraphicFramePr>
                    <p:cNvPr id="52" name="Object 44"/>
                    <p:cNvGraphicFramePr>
                      <a:graphicFrameLocks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4211078133"/>
                        </p:ext>
                      </p:extLst>
                    </p:nvPr>
                  </p:nvGraphicFramePr>
                  <p:xfrm>
                    <a:off x="108124" y="684138"/>
                    <a:ext cx="5580000" cy="4261950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6132" name="Graph" r:id="rId10" imgW="3718440" imgH="2743200" progId="Origin95.Graph">
                            <p:embed/>
                          </p:oleObj>
                        </mc:Choice>
                        <mc:Fallback>
                          <p:oleObj name="Graph" r:id="rId10" imgW="3718440" imgH="2743200" progId="Origin95.Graph">
                            <p:embed/>
                            <p:pic>
                              <p:nvPicPr>
                                <p:cNvPr id="40" name="Object 44"/>
                                <p:cNvPicPr preferRelativeResize="0">
                                  <a:picLocks noChangeArrowheads="1"/>
                                </p:cNvPicPr>
                                <p:nvPr/>
                              </p:nvPicPr>
                              <p:blipFill>
                                <a:blip r:embed="rId11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08124" y="684138"/>
                                  <a:ext cx="5580000" cy="4261950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53" name="12 CuadroTexto"/>
                    <p:cNvSpPr txBox="1"/>
                    <p:nvPr/>
                  </p:nvSpPr>
                  <p:spPr>
                    <a:xfrm>
                      <a:off x="1907182" y="2085704"/>
                      <a:ext cx="644166" cy="40528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60387" tIns="30193" rIns="60387" bIns="30193" rtlCol="0">
                      <a:spAutoFit/>
                    </a:bodyPr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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4" name="13 Rectángulo"/>
                    <p:cNvSpPr/>
                    <p:nvPr/>
                  </p:nvSpPr>
                  <p:spPr>
                    <a:xfrm>
                      <a:off x="3852636" y="1683538"/>
                      <a:ext cx="674721" cy="405281"/>
                    </a:xfrm>
                    <a:prstGeom prst="rect">
                      <a:avLst/>
                    </a:prstGeom>
                  </p:spPr>
                  <p:txBody>
                    <a:bodyPr wrap="none" lIns="60387" tIns="30193" rIns="60387" bIns="30193">
                      <a:spAutoFit/>
                    </a:bodyPr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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5" name="14 Rectángulo"/>
                    <p:cNvSpPr/>
                    <p:nvPr/>
                  </p:nvSpPr>
                  <p:spPr>
                    <a:xfrm>
                      <a:off x="2844524" y="2124299"/>
                      <a:ext cx="820439" cy="405281"/>
                    </a:xfrm>
                    <a:prstGeom prst="rect">
                      <a:avLst/>
                    </a:prstGeom>
                  </p:spPr>
                  <p:txBody>
                    <a:bodyPr wrap="none" lIns="60387" tIns="30193" rIns="60387" bIns="30193">
                      <a:spAutoFit/>
                    </a:bodyPr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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6" name="15 Abrir llave"/>
                    <p:cNvSpPr/>
                    <p:nvPr/>
                  </p:nvSpPr>
                  <p:spPr>
                    <a:xfrm rot="5400000">
                      <a:off x="2783225" y="1295754"/>
                      <a:ext cx="94763" cy="1530647"/>
                    </a:xfrm>
                    <a:prstGeom prst="leftBrace">
                      <a:avLst>
                        <a:gd name="adj1" fmla="val 61430"/>
                        <a:gd name="adj2" fmla="val 49642"/>
                      </a:avLst>
                    </a:prstGeom>
                    <a:ln w="19050" cap="rnd">
                      <a:solidFill>
                        <a:srgbClr val="0066FF"/>
                      </a:solidFill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lIns="60387" tIns="30193" rIns="60387" bIns="30193"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50" name="Picture 52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clrChange>
                      <a:clrFrom>
                        <a:srgbClr val="E9E9E9"/>
                      </a:clrFrom>
                      <a:clrTo>
                        <a:srgbClr val="E9E9E9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7674" b="90767" l="0" r="100000">
                                <a14:foregroundMark x1="67862" y1="92806" x2="67862" y2="92806"/>
                                <a14:foregroundMark x1="84006" y1="19065" x2="84006" y2="19065"/>
                                <a14:foregroundMark x1="67265" y1="7674" x2="67265" y2="7674"/>
                                <a14:foregroundMark x1="1794" y1="32854" x2="1794" y2="32854"/>
                                <a14:foregroundMark x1="5830" y1="58153" x2="5830" y2="58153"/>
                                <a14:foregroundMark x1="49327" y1="75180" x2="49327" y2="75180"/>
                                <a14:foregroundMark x1="49626" y1="74700" x2="50822" y2="74700"/>
                                <a14:foregroundMark x1="74290" y1="77458" x2="74290" y2="77458"/>
                                <a14:foregroundMark x1="73692" y1="68585" x2="73692" y2="68585"/>
                                <a14:foregroundMark x1="81016" y1="73141" x2="81016" y2="73141"/>
                                <a14:foregroundMark x1="81913" y1="85492" x2="81913" y2="85492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064" b="9353"/>
                  <a:stretch/>
                </p:blipFill>
                <p:spPr>
                  <a:xfrm>
                    <a:off x="2413036" y="540380"/>
                    <a:ext cx="1026532" cy="10440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1" name="Picture 4"/>
                  <p:cNvPicPr>
                    <a:picLocks noChangeAspect="1"/>
                  </p:cNvPicPr>
                  <p:nvPr/>
                </p:nvPicPr>
                <p:blipFill rotWithShape="1"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10911" b="89089" l="1196" r="9925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08" t="11022" r="1408" b="11022"/>
                  <a:stretch/>
                </p:blipFill>
                <p:spPr>
                  <a:xfrm>
                    <a:off x="3781188" y="540356"/>
                    <a:ext cx="864000" cy="864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8" name="Grupo 37"/>
                <p:cNvGrpSpPr/>
                <p:nvPr/>
              </p:nvGrpSpPr>
              <p:grpSpPr>
                <a:xfrm>
                  <a:off x="6114873" y="2594034"/>
                  <a:ext cx="5580000" cy="4263966"/>
                  <a:chOff x="5617916" y="324098"/>
                  <a:chExt cx="5580000" cy="4263966"/>
                </a:xfrm>
              </p:grpSpPr>
              <p:graphicFrame>
                <p:nvGraphicFramePr>
                  <p:cNvPr id="41" name="5 Objeto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272911998"/>
                      </p:ext>
                    </p:extLst>
                  </p:nvPr>
                </p:nvGraphicFramePr>
                <p:xfrm>
                  <a:off x="5617916" y="324098"/>
                  <a:ext cx="5580000" cy="426396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6133" name="Graph" r:id="rId14" imgW="3718440" imgH="2743200" progId="Origin50.Graph">
                          <p:embed/>
                        </p:oleObj>
                      </mc:Choice>
                      <mc:Fallback>
                        <p:oleObj name="Graph" r:id="rId14" imgW="3718440" imgH="2743200" progId="Origin50.Graph">
                          <p:embed/>
                          <p:pic>
                            <p:nvPicPr>
                              <p:cNvPr id="26" name="5 Objeto"/>
                              <p:cNvPicPr preferRelativeResize="0">
                                <a:picLocks noChangeArrowheads="1"/>
                              </p:cNvPicPr>
                              <p:nvPr/>
                            </p:nvPicPr>
                            <p:blipFill>
                              <a:blip r:embed="rId15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617916" y="324098"/>
                                <a:ext cx="5580000" cy="4263966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42" name="Group 22"/>
                  <p:cNvGrpSpPr/>
                  <p:nvPr/>
                </p:nvGrpSpPr>
                <p:grpSpPr>
                  <a:xfrm>
                    <a:off x="10045988" y="2331610"/>
                    <a:ext cx="1079360" cy="1422107"/>
                    <a:chOff x="5292000" y="2412330"/>
                    <a:chExt cx="1079360" cy="1422107"/>
                  </a:xfrm>
                </p:grpSpPr>
                <p:sp>
                  <p:nvSpPr>
                    <p:cNvPr id="46" name="60 CuadroTexto"/>
                    <p:cNvSpPr txBox="1"/>
                    <p:nvPr/>
                  </p:nvSpPr>
                  <p:spPr>
                    <a:xfrm>
                      <a:off x="5292000" y="2988394"/>
                      <a:ext cx="900000" cy="3601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60387" tIns="30193" rIns="60387" bIns="30193" rtlCol="0">
                      <a:spAutoFit/>
                    </a:bodyPr>
                    <a:lstStyle/>
                    <a:p>
                      <a:r>
                        <a:rPr lang="en-US" sz="1200" b="1" i="1" dirty="0" smtClean="0">
                          <a:solidFill>
                            <a:srgbClr val="FF0000"/>
                          </a:solidFill>
                          <a:cs typeface="Times New Roman" panose="02020603050405020304" pitchFamily="18" charset="0"/>
                        </a:rPr>
                        <a:t>0.4 ML</a:t>
                      </a:r>
                      <a:endParaRPr lang="en-US" sz="1200" b="1" dirty="0">
                        <a:solidFill>
                          <a:srgbClr val="FF0000"/>
                        </a:solidFill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" name="36 CuadroTexto"/>
                    <p:cNvSpPr txBox="1"/>
                    <p:nvPr/>
                  </p:nvSpPr>
                  <p:spPr>
                    <a:xfrm>
                      <a:off x="5471360" y="3429155"/>
                      <a:ext cx="900000" cy="40528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60387" tIns="30193" rIns="60387" bIns="30193" rtlCol="0">
                      <a:spAutoFit/>
                    </a:bodyPr>
                    <a:lstStyle/>
                    <a:p>
                      <a:r>
                        <a:rPr lang="en-US" sz="1400" b="1" i="1" dirty="0" smtClean="0">
                          <a:cs typeface="Times New Roman" panose="02020603050405020304" pitchFamily="18" charset="0"/>
                        </a:rPr>
                        <a:t>0 ML</a:t>
                      </a:r>
                      <a:endParaRPr lang="en-US" sz="1400" b="1" dirty="0"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8" name="36 CuadroTexto"/>
                    <p:cNvSpPr txBox="1"/>
                    <p:nvPr/>
                  </p:nvSpPr>
                  <p:spPr>
                    <a:xfrm>
                      <a:off x="5399353" y="2412330"/>
                      <a:ext cx="900000" cy="40528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60387" tIns="30193" rIns="60387" bIns="30193" rtlCol="0">
                      <a:spAutoFit/>
                    </a:bodyPr>
                    <a:lstStyle/>
                    <a:p>
                      <a:r>
                        <a:rPr lang="en-US" sz="1400" b="1" i="1" dirty="0" smtClean="0">
                          <a:solidFill>
                            <a:srgbClr val="FF00FF"/>
                          </a:solidFill>
                          <a:cs typeface="Times New Roman" panose="02020603050405020304" pitchFamily="18" charset="0"/>
                        </a:rPr>
                        <a:t> 2 ML</a:t>
                      </a:r>
                      <a:endParaRPr lang="en-US" sz="1400" b="1" dirty="0">
                        <a:solidFill>
                          <a:srgbClr val="FF00FF"/>
                        </a:solidFill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43" name="17 Rectángulo"/>
                  <p:cNvSpPr/>
                  <p:nvPr/>
                </p:nvSpPr>
                <p:spPr>
                  <a:xfrm>
                    <a:off x="9253700" y="1445393"/>
                    <a:ext cx="775782" cy="405281"/>
                  </a:xfrm>
                  <a:prstGeom prst="rect">
                    <a:avLst/>
                  </a:prstGeom>
                </p:spPr>
                <p:txBody>
                  <a:bodyPr wrap="none" lIns="60387" tIns="30193" rIns="60387" bIns="30193">
                    <a:spAutoFit/>
                  </a:bodyPr>
                  <a:lstStyle/>
                  <a:p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/>
                      </a:rPr>
                      <a:t>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Cu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" name="18 CuadroTexto"/>
                  <p:cNvSpPr txBox="1"/>
                  <p:nvPr/>
                </p:nvSpPr>
                <p:spPr>
                  <a:xfrm>
                    <a:off x="8043055" y="612268"/>
                    <a:ext cx="644166" cy="405281"/>
                  </a:xfrm>
                  <a:prstGeom prst="rect">
                    <a:avLst/>
                  </a:prstGeom>
                  <a:noFill/>
                </p:spPr>
                <p:txBody>
                  <a:bodyPr wrap="none" lIns="60387" tIns="30193" rIns="60387" bIns="30193" rtlCol="0">
                    <a:spAutoFit/>
                  </a:bodyPr>
                  <a:lstStyle/>
                  <a:p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/>
                      </a:rPr>
                      <a:t>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5" name="76 CuadroTexto"/>
                  <p:cNvSpPr txBox="1"/>
                  <p:nvPr/>
                </p:nvSpPr>
                <p:spPr>
                  <a:xfrm>
                    <a:off x="6414637" y="3485698"/>
                    <a:ext cx="1661749" cy="405281"/>
                  </a:xfrm>
                  <a:prstGeom prst="rect">
                    <a:avLst/>
                  </a:prstGeom>
                  <a:noFill/>
                </p:spPr>
                <p:txBody>
                  <a:bodyPr wrap="square" lIns="60387" tIns="30193" rIns="60387" bIns="30193" rtlCol="0">
                    <a:spAutoFit/>
                  </a:bodyPr>
                  <a:lstStyle/>
                  <a:p>
                    <a:pPr algn="ctr"/>
                    <a:r>
                      <a:rPr lang="en-US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Times New Roman" panose="02020603050405020304" pitchFamily="18" charset="0"/>
                      </a:rPr>
                      <a:t>Auger tail</a:t>
                    </a:r>
                    <a:endParaRPr lang="en-US" sz="1400" dirty="0"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59" name="18 CuadroTexto"/>
              <p:cNvSpPr txBox="1"/>
              <p:nvPr/>
            </p:nvSpPr>
            <p:spPr>
              <a:xfrm>
                <a:off x="8452631" y="3906387"/>
                <a:ext cx="72327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F1s</a:t>
                </a: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8398144" y="1099628"/>
              <a:ext cx="3004321" cy="4414553"/>
              <a:chOff x="8398144" y="1099628"/>
              <a:chExt cx="3004321" cy="4414553"/>
            </a:xfrm>
          </p:grpSpPr>
          <p:grpSp>
            <p:nvGrpSpPr>
              <p:cNvPr id="8" name="Grupo 7"/>
              <p:cNvGrpSpPr/>
              <p:nvPr/>
            </p:nvGrpSpPr>
            <p:grpSpPr>
              <a:xfrm>
                <a:off x="8492179" y="1099628"/>
                <a:ext cx="2910286" cy="1397860"/>
                <a:chOff x="8467037" y="1102749"/>
                <a:chExt cx="2910286" cy="1397860"/>
              </a:xfrm>
            </p:grpSpPr>
            <p:sp>
              <p:nvSpPr>
                <p:cNvPr id="60" name="Rectángulo 59"/>
                <p:cNvSpPr/>
                <p:nvPr/>
              </p:nvSpPr>
              <p:spPr>
                <a:xfrm>
                  <a:off x="8467037" y="1845560"/>
                  <a:ext cx="2910286" cy="6550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ángulo 61"/>
                <p:cNvSpPr/>
                <p:nvPr/>
              </p:nvSpPr>
              <p:spPr>
                <a:xfrm>
                  <a:off x="9281781" y="1102749"/>
                  <a:ext cx="921385" cy="13386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upo 9"/>
              <p:cNvGrpSpPr/>
              <p:nvPr/>
            </p:nvGrpSpPr>
            <p:grpSpPr>
              <a:xfrm>
                <a:off x="8398144" y="3886650"/>
                <a:ext cx="3004321" cy="1627531"/>
                <a:chOff x="8398147" y="3920662"/>
                <a:chExt cx="3004321" cy="1627531"/>
              </a:xfrm>
            </p:grpSpPr>
            <p:grpSp>
              <p:nvGrpSpPr>
                <p:cNvPr id="9" name="Grupo 8"/>
                <p:cNvGrpSpPr/>
                <p:nvPr/>
              </p:nvGrpSpPr>
              <p:grpSpPr>
                <a:xfrm>
                  <a:off x="8398147" y="3920662"/>
                  <a:ext cx="3004321" cy="1627531"/>
                  <a:chOff x="8398147" y="3920662"/>
                  <a:chExt cx="3004321" cy="1627531"/>
                </a:xfrm>
              </p:grpSpPr>
              <p:grpSp>
                <p:nvGrpSpPr>
                  <p:cNvPr id="7" name="Grupo 6"/>
                  <p:cNvGrpSpPr/>
                  <p:nvPr/>
                </p:nvGrpSpPr>
                <p:grpSpPr>
                  <a:xfrm>
                    <a:off x="8493934" y="4048529"/>
                    <a:ext cx="2908534" cy="1499664"/>
                    <a:chOff x="8455914" y="3966700"/>
                    <a:chExt cx="2955754" cy="1576202"/>
                  </a:xfrm>
                </p:grpSpPr>
                <p:sp>
                  <p:nvSpPr>
                    <p:cNvPr id="6" name="Rectángulo 5"/>
                    <p:cNvSpPr/>
                    <p:nvPr/>
                  </p:nvSpPr>
                  <p:spPr>
                    <a:xfrm>
                      <a:off x="8455914" y="3966700"/>
                      <a:ext cx="2913783" cy="14892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Rectángulo 60"/>
                    <p:cNvSpPr/>
                    <p:nvPr/>
                  </p:nvSpPr>
                  <p:spPr>
                    <a:xfrm>
                      <a:off x="10302898" y="4053665"/>
                      <a:ext cx="1108770" cy="14892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63" name="18 CuadroTexto"/>
                  <p:cNvSpPr txBox="1"/>
                  <p:nvPr/>
                </p:nvSpPr>
                <p:spPr>
                  <a:xfrm>
                    <a:off x="8398147" y="3920662"/>
                    <a:ext cx="723275" cy="523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F1s</a:t>
                    </a:r>
                  </a:p>
                </p:txBody>
              </p:sp>
            </p:grpSp>
            <p:sp>
              <p:nvSpPr>
                <p:cNvPr id="28" name="27 CuadroTexto"/>
                <p:cNvSpPr txBox="1"/>
                <p:nvPr/>
              </p:nvSpPr>
              <p:spPr>
                <a:xfrm>
                  <a:off x="9857141" y="4498147"/>
                  <a:ext cx="94769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smtClean="0">
                      <a:solidFill>
                        <a:srgbClr val="FF0000"/>
                      </a:solidFill>
                    </a:rPr>
                    <a:t>No F</a:t>
                  </a:r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65" name="CuadroTexto 64"/>
          <p:cNvSpPr txBox="1"/>
          <p:nvPr/>
        </p:nvSpPr>
        <p:spPr>
          <a:xfrm>
            <a:off x="1110752" y="942080"/>
            <a:ext cx="275908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2800" b="1" dirty="0">
                <a:solidFill>
                  <a:prstClr val="black"/>
                </a:solidFill>
              </a:rPr>
              <a:t>C</a:t>
            </a:r>
            <a:r>
              <a:rPr lang="es-ES" sz="2800" b="1" baseline="-25000" dirty="0">
                <a:solidFill>
                  <a:prstClr val="black"/>
                </a:solidFill>
              </a:rPr>
              <a:t>60</a:t>
            </a:r>
            <a:r>
              <a:rPr lang="es-ES" sz="2800" b="1" dirty="0">
                <a:solidFill>
                  <a:prstClr val="black"/>
                </a:solidFill>
              </a:rPr>
              <a:t>F</a:t>
            </a:r>
            <a:r>
              <a:rPr lang="es-ES" sz="2800" b="1" baseline="-25000" dirty="0">
                <a:solidFill>
                  <a:prstClr val="black"/>
                </a:solidFill>
              </a:rPr>
              <a:t>48</a:t>
            </a:r>
            <a:r>
              <a:rPr lang="es-ES" sz="2800" b="1" dirty="0">
                <a:solidFill>
                  <a:prstClr val="black"/>
                </a:solidFill>
              </a:rPr>
              <a:t> </a:t>
            </a:r>
            <a:r>
              <a:rPr lang="es-ES" sz="2800" b="1" dirty="0" err="1">
                <a:solidFill>
                  <a:prstClr val="black"/>
                </a:solidFill>
              </a:rPr>
              <a:t>on</a:t>
            </a:r>
            <a:r>
              <a:rPr lang="es-ES" sz="2800" b="1" dirty="0">
                <a:solidFill>
                  <a:prstClr val="black"/>
                </a:solidFill>
              </a:rPr>
              <a:t> </a:t>
            </a:r>
            <a:r>
              <a:rPr lang="es-ES" sz="2800" b="1" dirty="0" smtClean="0">
                <a:solidFill>
                  <a:srgbClr val="FFC000"/>
                </a:solidFill>
              </a:rPr>
              <a:t>Au(111</a:t>
            </a:r>
            <a:r>
              <a:rPr lang="es-ES" sz="2800" b="1" dirty="0">
                <a:solidFill>
                  <a:srgbClr val="FFC000"/>
                </a:solidFill>
              </a:rPr>
              <a:t>)</a:t>
            </a:r>
          </a:p>
          <a:p>
            <a:endParaRPr lang="en-US" dirty="0"/>
          </a:p>
        </p:txBody>
      </p:sp>
      <p:grpSp>
        <p:nvGrpSpPr>
          <p:cNvPr id="15" name="Grupo 14"/>
          <p:cNvGrpSpPr/>
          <p:nvPr/>
        </p:nvGrpSpPr>
        <p:grpSpPr>
          <a:xfrm>
            <a:off x="4574302" y="922335"/>
            <a:ext cx="7423055" cy="5760000"/>
            <a:chOff x="4481538" y="922335"/>
            <a:chExt cx="7423055" cy="5760000"/>
          </a:xfrm>
        </p:grpSpPr>
        <p:grpSp>
          <p:nvGrpSpPr>
            <p:cNvPr id="89" name="Grupo 88"/>
            <p:cNvGrpSpPr/>
            <p:nvPr/>
          </p:nvGrpSpPr>
          <p:grpSpPr>
            <a:xfrm>
              <a:off x="8098797" y="922335"/>
              <a:ext cx="3805796" cy="5760000"/>
              <a:chOff x="2603363" y="952225"/>
              <a:chExt cx="3805796" cy="5760000"/>
            </a:xfrm>
          </p:grpSpPr>
          <p:grpSp>
            <p:nvGrpSpPr>
              <p:cNvPr id="90" name="Grupo 89"/>
              <p:cNvGrpSpPr/>
              <p:nvPr/>
            </p:nvGrpSpPr>
            <p:grpSpPr>
              <a:xfrm>
                <a:off x="2603363" y="952225"/>
                <a:ext cx="3805796" cy="5760000"/>
                <a:chOff x="7851231" y="952225"/>
                <a:chExt cx="3805796" cy="5760000"/>
              </a:xfrm>
            </p:grpSpPr>
            <p:grpSp>
              <p:nvGrpSpPr>
                <p:cNvPr id="92" name="Grupo 91"/>
                <p:cNvGrpSpPr>
                  <a:grpSpLocks noChangeAspect="1"/>
                </p:cNvGrpSpPr>
                <p:nvPr/>
              </p:nvGrpSpPr>
              <p:grpSpPr>
                <a:xfrm>
                  <a:off x="7851231" y="952225"/>
                  <a:ext cx="3805796" cy="5760000"/>
                  <a:chOff x="6114873" y="-1587228"/>
                  <a:chExt cx="5580000" cy="8445228"/>
                </a:xfrm>
              </p:grpSpPr>
              <p:grpSp>
                <p:nvGrpSpPr>
                  <p:cNvPr id="94" name="Grupo 93"/>
                  <p:cNvGrpSpPr/>
                  <p:nvPr/>
                </p:nvGrpSpPr>
                <p:grpSpPr>
                  <a:xfrm>
                    <a:off x="6114873" y="-1587228"/>
                    <a:ext cx="5580000" cy="4261950"/>
                    <a:chOff x="180692" y="324236"/>
                    <a:chExt cx="5580000" cy="4261950"/>
                  </a:xfrm>
                </p:grpSpPr>
                <p:grpSp>
                  <p:nvGrpSpPr>
                    <p:cNvPr id="104" name="Group 90"/>
                    <p:cNvGrpSpPr/>
                    <p:nvPr/>
                  </p:nvGrpSpPr>
                  <p:grpSpPr>
                    <a:xfrm>
                      <a:off x="180692" y="324236"/>
                      <a:ext cx="5580000" cy="4261950"/>
                      <a:chOff x="108124" y="684138"/>
                      <a:chExt cx="5580000" cy="4261950"/>
                    </a:xfrm>
                  </p:grpSpPr>
                  <p:graphicFrame>
                    <p:nvGraphicFramePr>
                      <p:cNvPr id="107" name="Object 44"/>
                      <p:cNvGraphicFramePr>
                        <a:graphicFrameLocks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490609274"/>
                          </p:ext>
                        </p:extLst>
                      </p:nvPr>
                    </p:nvGraphicFramePr>
                    <p:xfrm>
                      <a:off x="108124" y="684138"/>
                      <a:ext cx="5580000" cy="4261950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6134" name="Graph" r:id="rId10" imgW="3718440" imgH="2743200" progId="Origin95.Graph">
                              <p:embed/>
                            </p:oleObj>
                          </mc:Choice>
                          <mc:Fallback>
                            <p:oleObj name="Graph" r:id="rId10" imgW="3718440" imgH="2743200" progId="Origin95.Graph">
                              <p:embed/>
                              <p:pic>
                                <p:nvPicPr>
                                  <p:cNvPr id="67" name="Object 44"/>
                                  <p:cNvPicPr preferRelativeResize="0">
                                    <a:picLocks noChangeArrowheads="1"/>
                                  </p:cNvPicPr>
                                  <p:nvPr/>
                                </p:nvPicPr>
                                <p:blipFill>
                                  <a:blip r:embed="rId11"/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108124" y="684138"/>
                                    <a:ext cx="5580000" cy="4261950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extLst/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sp>
                    <p:nvSpPr>
                      <p:cNvPr id="108" name="12 CuadroTexto"/>
                      <p:cNvSpPr txBox="1"/>
                      <p:nvPr/>
                    </p:nvSpPr>
                    <p:spPr>
                      <a:xfrm>
                        <a:off x="1907182" y="2085704"/>
                        <a:ext cx="644166" cy="40528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60387" tIns="30193" rIns="60387" bIns="30193" rtlCol="0">
                        <a:spAutoFit/>
                      </a:bodyPr>
                      <a:lstStyle/>
                      <a:p>
                        <a:r>
                          <a:rPr lang="en-US" sz="14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</a:t>
                        </a:r>
                        <a:r>
                          <a:rPr lang="en-US" sz="14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Symbol"/>
                          </a:rPr>
                          <a:t></a:t>
                        </a:r>
                        <a:r>
                          <a:rPr lang="en-US" sz="14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F</a:t>
                        </a:r>
                        <a:endPara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09" name="13 Rectángulo"/>
                      <p:cNvSpPr/>
                      <p:nvPr/>
                    </p:nvSpPr>
                    <p:spPr>
                      <a:xfrm>
                        <a:off x="3852636" y="1683538"/>
                        <a:ext cx="674721" cy="405281"/>
                      </a:xfrm>
                      <a:prstGeom prst="rect">
                        <a:avLst/>
                      </a:prstGeom>
                    </p:spPr>
                    <p:txBody>
                      <a:bodyPr wrap="none" lIns="60387" tIns="30193" rIns="60387" bIns="30193">
                        <a:spAutoFit/>
                      </a:bodyPr>
                      <a:lstStyle/>
                      <a:p>
                        <a:r>
                          <a:rPr lang="en-US" sz="14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</a:t>
                        </a:r>
                        <a:r>
                          <a:rPr lang="en-US" sz="14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Symbol"/>
                          </a:rPr>
                          <a:t></a:t>
                        </a:r>
                        <a:r>
                          <a:rPr lang="en-US" sz="14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</a:t>
                        </a:r>
                        <a:endPara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10" name="14 Rectángulo"/>
                      <p:cNvSpPr/>
                      <p:nvPr/>
                    </p:nvSpPr>
                    <p:spPr>
                      <a:xfrm>
                        <a:off x="2844524" y="2124299"/>
                        <a:ext cx="820439" cy="405281"/>
                      </a:xfrm>
                      <a:prstGeom prst="rect">
                        <a:avLst/>
                      </a:prstGeom>
                    </p:spPr>
                    <p:txBody>
                      <a:bodyPr wrap="none" lIns="60387" tIns="30193" rIns="60387" bIns="30193">
                        <a:spAutoFit/>
                      </a:bodyPr>
                      <a:lstStyle/>
                      <a:p>
                        <a:r>
                          <a:rPr lang="en-US" sz="14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</a:t>
                        </a:r>
                        <a:r>
                          <a:rPr lang="en-US" sz="14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Symbol"/>
                          </a:rPr>
                          <a:t></a:t>
                        </a:r>
                        <a:r>
                          <a:rPr lang="en-US" sz="140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CF</a:t>
                        </a:r>
                        <a:endPara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11" name="15 Abrir llave"/>
                      <p:cNvSpPr/>
                      <p:nvPr/>
                    </p:nvSpPr>
                    <p:spPr>
                      <a:xfrm rot="5400000">
                        <a:off x="2783225" y="1295754"/>
                        <a:ext cx="94763" cy="1530647"/>
                      </a:xfrm>
                      <a:prstGeom prst="leftBrace">
                        <a:avLst>
                          <a:gd name="adj1" fmla="val 61430"/>
                          <a:gd name="adj2" fmla="val 49642"/>
                        </a:avLst>
                      </a:prstGeom>
                      <a:ln w="19050" cap="rnd">
                        <a:solidFill>
                          <a:srgbClr val="0066FF"/>
                        </a:solidFill>
                        <a:beve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lIns="60387" tIns="30193" rIns="60387" bIns="30193"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pic>
                  <p:nvPicPr>
                    <p:cNvPr id="105" name="Picture 52"/>
                    <p:cNvPicPr>
                      <a:picLocks noChangeAspect="1"/>
                    </p:cNvPicPr>
                    <p:nvPr/>
                  </p:nvPicPr>
                  <p:blipFill rotWithShape="1">
                    <a:blip r:embed="rId8" cstate="print">
                      <a:clrChange>
                        <a:clrFrom>
                          <a:srgbClr val="E9E9E9"/>
                        </a:clrFrom>
                        <a:clrTo>
                          <a:srgbClr val="E9E9E9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7674" b="90767" l="0" r="100000">
                                  <a14:foregroundMark x1="67862" y1="92806" x2="67862" y2="92806"/>
                                  <a14:foregroundMark x1="84006" y1="19065" x2="84006" y2="19065"/>
                                  <a14:foregroundMark x1="67265" y1="7674" x2="67265" y2="7674"/>
                                  <a14:foregroundMark x1="1794" y1="32854" x2="1794" y2="32854"/>
                                  <a14:foregroundMark x1="5830" y1="58153" x2="5830" y2="58153"/>
                                  <a14:foregroundMark x1="49327" y1="75180" x2="49327" y2="75180"/>
                                  <a14:foregroundMark x1="49626" y1="74700" x2="50822" y2="74700"/>
                                  <a14:foregroundMark x1="74290" y1="77458" x2="74290" y2="77458"/>
                                  <a14:foregroundMark x1="73692" y1="68585" x2="73692" y2="68585"/>
                                  <a14:foregroundMark x1="81016" y1="73141" x2="81016" y2="73141"/>
                                  <a14:foregroundMark x1="81913" y1="85492" x2="81913" y2="85492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9064" b="9353"/>
                    <a:stretch/>
                  </p:blipFill>
                  <p:spPr>
                    <a:xfrm>
                      <a:off x="2413036" y="540380"/>
                      <a:ext cx="1026532" cy="1044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pic>
                  <p:nvPicPr>
                    <p:cNvPr id="106" name="Picture 4"/>
                    <p:cNvPicPr>
                      <a:picLocks noChangeAspect="1"/>
                    </p:cNvPicPr>
                    <p:nvPr/>
                  </p:nvPicPr>
                  <p:blipFill rotWithShape="1">
                    <a:blip r:embed="rId1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911" b="89089" l="1196" r="9925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408" t="11022" r="1408" b="11022"/>
                    <a:stretch/>
                  </p:blipFill>
                  <p:spPr>
                    <a:xfrm>
                      <a:off x="3781188" y="540356"/>
                      <a:ext cx="864000" cy="864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5" name="Grupo 94"/>
                  <p:cNvGrpSpPr/>
                  <p:nvPr/>
                </p:nvGrpSpPr>
                <p:grpSpPr>
                  <a:xfrm>
                    <a:off x="6114873" y="2594034"/>
                    <a:ext cx="5580000" cy="4263966"/>
                    <a:chOff x="5617916" y="324098"/>
                    <a:chExt cx="5580000" cy="4263966"/>
                  </a:xfrm>
                </p:grpSpPr>
                <p:graphicFrame>
                  <p:nvGraphicFramePr>
                    <p:cNvPr id="96" name="5 Objeto"/>
                    <p:cNvGraphicFramePr>
                      <a:graphicFrameLocks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3823063702"/>
                        </p:ext>
                      </p:extLst>
                    </p:nvPr>
                  </p:nvGraphicFramePr>
                  <p:xfrm>
                    <a:off x="5617916" y="324098"/>
                    <a:ext cx="5580000" cy="426396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6135" name="Graph" r:id="rId14" imgW="3718440" imgH="2743200" progId="Origin50.Graph">
                            <p:embed/>
                          </p:oleObj>
                        </mc:Choice>
                        <mc:Fallback>
                          <p:oleObj name="Graph" r:id="rId14" imgW="3718440" imgH="2743200" progId="Origin50.Graph">
                            <p:embed/>
                            <p:pic>
                              <p:nvPicPr>
                                <p:cNvPr id="56" name="5 Objeto"/>
                                <p:cNvPicPr preferRelativeResize="0">
                                  <a:picLocks noChangeArrowheads="1"/>
                                </p:cNvPicPr>
                                <p:nvPr/>
                              </p:nvPicPr>
                              <p:blipFill>
                                <a:blip r:embed="rId15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5617916" y="324098"/>
                                  <a:ext cx="5580000" cy="4263966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extLst/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pSp>
                  <p:nvGrpSpPr>
                    <p:cNvPr id="97" name="Group 22"/>
                    <p:cNvGrpSpPr/>
                    <p:nvPr/>
                  </p:nvGrpSpPr>
                  <p:grpSpPr>
                    <a:xfrm>
                      <a:off x="9653851" y="987915"/>
                      <a:ext cx="1471497" cy="2765802"/>
                      <a:chOff x="4899863" y="1068635"/>
                      <a:chExt cx="1471497" cy="2765802"/>
                    </a:xfrm>
                  </p:grpSpPr>
                  <p:sp>
                    <p:nvSpPr>
                      <p:cNvPr id="101" name="60 CuadroTexto"/>
                      <p:cNvSpPr txBox="1"/>
                      <p:nvPr/>
                    </p:nvSpPr>
                    <p:spPr>
                      <a:xfrm>
                        <a:off x="5292000" y="2988394"/>
                        <a:ext cx="900000" cy="36015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60387" tIns="30193" rIns="60387" bIns="30193" rtlCol="0">
                        <a:spAutoFit/>
                      </a:bodyPr>
                      <a:lstStyle/>
                      <a:p>
                        <a:r>
                          <a:rPr lang="en-US" sz="1200" b="1" i="1" dirty="0" smtClean="0">
                            <a:solidFill>
                              <a:srgbClr val="FF0000"/>
                            </a:solidFill>
                            <a:cs typeface="Times New Roman" panose="02020603050405020304" pitchFamily="18" charset="0"/>
                          </a:rPr>
                          <a:t>0.4 ML</a:t>
                        </a:r>
                        <a:endParaRPr lang="en-US" sz="1200" b="1" dirty="0">
                          <a:solidFill>
                            <a:srgbClr val="FF0000"/>
                          </a:solidFill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02" name="36 CuadroTexto"/>
                      <p:cNvSpPr txBox="1"/>
                      <p:nvPr/>
                    </p:nvSpPr>
                    <p:spPr>
                      <a:xfrm>
                        <a:off x="5471360" y="3429155"/>
                        <a:ext cx="900000" cy="40528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60387" tIns="30193" rIns="60387" bIns="30193" rtlCol="0">
                        <a:spAutoFit/>
                      </a:bodyPr>
                      <a:lstStyle/>
                      <a:p>
                        <a:r>
                          <a:rPr lang="en-US" sz="1400" b="1" i="1" dirty="0" smtClean="0">
                            <a:cs typeface="Times New Roman" panose="02020603050405020304" pitchFamily="18" charset="0"/>
                          </a:rPr>
                          <a:t>0 ML</a:t>
                        </a:r>
                        <a:endParaRPr lang="en-US" sz="1400" b="1" dirty="0"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03" name="36 CuadroTexto"/>
                      <p:cNvSpPr txBox="1"/>
                      <p:nvPr/>
                    </p:nvSpPr>
                    <p:spPr>
                      <a:xfrm>
                        <a:off x="4899863" y="1068635"/>
                        <a:ext cx="1465968" cy="54065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60387" tIns="30193" rIns="60387" bIns="30193" rtlCol="0">
                        <a:spAutoFit/>
                      </a:bodyPr>
                      <a:lstStyle/>
                      <a:p>
                        <a:r>
                          <a:rPr lang="en-US" sz="2000" b="1" i="1" dirty="0" smtClean="0">
                            <a:solidFill>
                              <a:srgbClr val="FF66FF"/>
                            </a:solidFill>
                            <a:cs typeface="Times New Roman" panose="02020603050405020304" pitchFamily="18" charset="0"/>
                          </a:rPr>
                          <a:t> 2 ML</a:t>
                        </a:r>
                        <a:endParaRPr lang="en-US" sz="2000" b="1" dirty="0">
                          <a:solidFill>
                            <a:srgbClr val="FF66FF"/>
                          </a:solidFill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98" name="17 Rectángulo"/>
                    <p:cNvSpPr/>
                    <p:nvPr/>
                  </p:nvSpPr>
                  <p:spPr>
                    <a:xfrm>
                      <a:off x="9253700" y="1445393"/>
                      <a:ext cx="775782" cy="405281"/>
                    </a:xfrm>
                    <a:prstGeom prst="rect">
                      <a:avLst/>
                    </a:prstGeom>
                  </p:spPr>
                  <p:txBody>
                    <a:bodyPr wrap="none" lIns="60387" tIns="30193" rIns="60387" bIns="30193">
                      <a:spAutoFit/>
                    </a:bodyPr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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9" name="18 CuadroTexto"/>
                    <p:cNvSpPr txBox="1"/>
                    <p:nvPr/>
                  </p:nvSpPr>
                  <p:spPr>
                    <a:xfrm>
                      <a:off x="8043055" y="612268"/>
                      <a:ext cx="644166" cy="40528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60387" tIns="30193" rIns="60387" bIns="30193" rtlCol="0">
                      <a:spAutoFit/>
                    </a:bodyPr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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00" name="76 CuadroTexto"/>
                    <p:cNvSpPr txBox="1"/>
                    <p:nvPr/>
                  </p:nvSpPr>
                  <p:spPr>
                    <a:xfrm>
                      <a:off x="6414637" y="3485698"/>
                      <a:ext cx="1661749" cy="40528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60387" tIns="30193" rIns="60387" bIns="30193" rtlCol="0">
                      <a:spAutoFit/>
                    </a:bodyPr>
                    <a:lstStyle/>
                    <a:p>
                      <a:pPr algn="ctr"/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Times New Roman" panose="02020603050405020304" pitchFamily="18" charset="0"/>
                        </a:rPr>
                        <a:t>Auger tail</a:t>
                      </a:r>
                      <a:endParaRPr lang="en-US" sz="1400" dirty="0"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93" name="18 CuadroTexto"/>
                <p:cNvSpPr txBox="1"/>
                <p:nvPr/>
              </p:nvSpPr>
              <p:spPr>
                <a:xfrm>
                  <a:off x="8452631" y="3906387"/>
                  <a:ext cx="723275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F1s</a:t>
                  </a:r>
                </a:p>
              </p:txBody>
            </p:sp>
          </p:grpSp>
          <p:sp>
            <p:nvSpPr>
              <p:cNvPr id="91" name="11 CuadroTexto"/>
              <p:cNvSpPr txBox="1"/>
              <p:nvPr/>
            </p:nvSpPr>
            <p:spPr>
              <a:xfrm>
                <a:off x="3246065" y="1077436"/>
                <a:ext cx="763351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C1s</a:t>
                </a:r>
              </a:p>
            </p:txBody>
          </p:sp>
        </p:grpSp>
        <p:sp>
          <p:nvSpPr>
            <p:cNvPr id="112" name="38 CuadroTexto"/>
            <p:cNvSpPr txBox="1"/>
            <p:nvPr/>
          </p:nvSpPr>
          <p:spPr>
            <a:xfrm>
              <a:off x="4481538" y="5038705"/>
              <a:ext cx="3592641" cy="13542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4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C</a:t>
              </a:r>
              <a:r>
                <a:rPr lang="en-US" sz="2400" b="1" baseline="-25000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60</a:t>
              </a:r>
              <a:r>
                <a:rPr lang="en-US" sz="24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F</a:t>
              </a:r>
              <a:r>
                <a:rPr lang="en-US" sz="2400" b="1" baseline="-25000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48</a:t>
              </a:r>
              <a:r>
                <a:rPr lang="en-US" sz="2400" dirty="0" smtClean="0">
                  <a:cs typeface="Times New Roman" panose="02020603050405020304" pitchFamily="18" charset="0"/>
                </a:rPr>
                <a:t> is preserved for fully covered Cu(111)</a:t>
              </a:r>
            </a:p>
            <a:p>
              <a:pPr marL="342900" indent="-342900">
                <a:buFontTx/>
                <a:buChar char="-"/>
              </a:pPr>
              <a:endParaRPr lang="en-US" sz="1000" dirty="0" smtClean="0">
                <a:cs typeface="Times New Roman" panose="02020603050405020304" pitchFamily="18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400" b="1" i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Metal-fluoride</a:t>
              </a:r>
              <a:r>
                <a:rPr lang="en-US" sz="2400" dirty="0" smtClean="0">
                  <a:cs typeface="Times New Roman" panose="02020603050405020304" pitchFamily="18" charset="0"/>
                </a:rPr>
                <a:t> forms</a:t>
              </a:r>
            </a:p>
          </p:txBody>
        </p:sp>
      </p:grpSp>
      <p:sp>
        <p:nvSpPr>
          <p:cNvPr id="113" name="Rectángulo 112"/>
          <p:cNvSpPr/>
          <p:nvPr/>
        </p:nvSpPr>
        <p:spPr>
          <a:xfrm>
            <a:off x="543339" y="922335"/>
            <a:ext cx="3763618" cy="558653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ángulo 113"/>
          <p:cNvSpPr/>
          <p:nvPr/>
        </p:nvSpPr>
        <p:spPr>
          <a:xfrm>
            <a:off x="8140438" y="185530"/>
            <a:ext cx="3874392" cy="652669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3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306695" y="6227249"/>
            <a:ext cx="12243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As in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Cu(111)</a:t>
            </a:r>
            <a:r>
              <a:rPr lang="en-US" sz="3200" b="1" dirty="0" smtClean="0"/>
              <a:t>, the </a:t>
            </a:r>
            <a:r>
              <a:rPr lang="es-ES" sz="3200" b="1" dirty="0">
                <a:solidFill>
                  <a:prstClr val="black"/>
                </a:solidFill>
              </a:rPr>
              <a:t>C</a:t>
            </a:r>
            <a:r>
              <a:rPr lang="es-ES" sz="3200" b="1" baseline="-25000" dirty="0">
                <a:solidFill>
                  <a:prstClr val="black"/>
                </a:solidFill>
              </a:rPr>
              <a:t>60</a:t>
            </a:r>
            <a:r>
              <a:rPr lang="es-ES" sz="3200" b="1" dirty="0">
                <a:solidFill>
                  <a:prstClr val="black"/>
                </a:solidFill>
              </a:rPr>
              <a:t>F</a:t>
            </a:r>
            <a:r>
              <a:rPr lang="es-ES" sz="3200" b="1" baseline="-25000" dirty="0">
                <a:solidFill>
                  <a:prstClr val="black"/>
                </a:solidFill>
              </a:rPr>
              <a:t>48 </a:t>
            </a:r>
            <a:r>
              <a:rPr lang="en-US" sz="3200" b="1" dirty="0" smtClean="0"/>
              <a:t>dopant </a:t>
            </a:r>
            <a:r>
              <a:rPr lang="en-US" sz="3200" b="1" dirty="0" err="1" smtClean="0"/>
              <a:t>defluorinates</a:t>
            </a:r>
            <a:r>
              <a:rPr lang="en-US" sz="3200" b="1" dirty="0" smtClean="0"/>
              <a:t>  in 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Ag(111)</a:t>
            </a:r>
            <a:r>
              <a:rPr lang="en-US" sz="3200" b="1" dirty="0" smtClean="0"/>
              <a:t> and </a:t>
            </a:r>
            <a:r>
              <a:rPr lang="en-US" sz="3200" b="1" dirty="0" smtClean="0">
                <a:solidFill>
                  <a:srgbClr val="00B0F0"/>
                </a:solidFill>
              </a:rPr>
              <a:t>Ni(111)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50329" y="251977"/>
            <a:ext cx="10186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/>
              <a:t>Chemical</a:t>
            </a:r>
            <a:r>
              <a:rPr lang="es-ES_tradnl" sz="3200" b="1" dirty="0" smtClean="0"/>
              <a:t> </a:t>
            </a:r>
            <a:r>
              <a:rPr lang="es-ES_tradnl" sz="3200" b="1" dirty="0" err="1" smtClean="0"/>
              <a:t>stability</a:t>
            </a:r>
            <a:r>
              <a:rPr lang="es-ES_tradnl" sz="3200" b="1" dirty="0" smtClean="0"/>
              <a:t> </a:t>
            </a:r>
            <a:r>
              <a:rPr lang="es-ES" sz="3200" dirty="0" smtClean="0"/>
              <a:t>e</a:t>
            </a:r>
            <a:r>
              <a:rPr lang="es-ES_tradnl" sz="3200" dirty="0" err="1" smtClean="0"/>
              <a:t>xplored</a:t>
            </a:r>
            <a:r>
              <a:rPr lang="es-ES_tradnl" sz="3200" dirty="0" smtClean="0"/>
              <a:t> </a:t>
            </a:r>
            <a:r>
              <a:rPr lang="es-ES_tradnl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in-situ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by</a:t>
            </a:r>
            <a:r>
              <a:rPr lang="es-ES_tradnl" sz="3200" dirty="0" smtClean="0"/>
              <a:t> </a:t>
            </a:r>
            <a:r>
              <a:rPr lang="es-ES_tradnl" sz="3200" b="1" dirty="0" err="1" smtClean="0"/>
              <a:t>NEXAFs</a:t>
            </a:r>
            <a:r>
              <a:rPr lang="es-ES_tradnl" sz="3200" b="1" dirty="0" smtClean="0"/>
              <a:t>/XPS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t="-3879" r="82323" b="3879"/>
          <a:stretch/>
        </p:blipFill>
        <p:spPr>
          <a:xfrm>
            <a:off x="150328" y="1068670"/>
            <a:ext cx="2021033" cy="118419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50328" y="2252869"/>
            <a:ext cx="25633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err="1">
                <a:solidFill>
                  <a:srgbClr val="0070C0"/>
                </a:solidFill>
              </a:rPr>
              <a:t>Elettra</a:t>
            </a:r>
            <a:r>
              <a:rPr lang="es-ES_tradnl" sz="2800" b="1" dirty="0">
                <a:solidFill>
                  <a:srgbClr val="0070C0"/>
                </a:solidFill>
              </a:rPr>
              <a:t> </a:t>
            </a:r>
            <a:r>
              <a:rPr lang="es-ES_tradnl" sz="2800" b="1" dirty="0" smtClean="0">
                <a:solidFill>
                  <a:srgbClr val="0070C0"/>
                </a:solidFill>
              </a:rPr>
              <a:t>@</a:t>
            </a:r>
            <a:r>
              <a:rPr lang="es-ES_tradnl" sz="2800" b="1" dirty="0" err="1">
                <a:solidFill>
                  <a:srgbClr val="0070C0"/>
                </a:solidFill>
              </a:rPr>
              <a:t>Aloisa</a:t>
            </a:r>
            <a:r>
              <a:rPr lang="es-ES_tradnl" sz="2800" b="1" dirty="0">
                <a:solidFill>
                  <a:srgbClr val="0070C0"/>
                </a:solidFill>
              </a:rPr>
              <a:t> </a:t>
            </a:r>
            <a:endParaRPr lang="es-ES_tradnl" sz="2800" b="1" dirty="0" smtClean="0">
              <a:solidFill>
                <a:srgbClr val="0070C0"/>
              </a:solidFill>
            </a:endParaRPr>
          </a:p>
          <a:p>
            <a:r>
              <a:rPr lang="es-ES_tradnl" sz="2800" b="1" dirty="0" smtClean="0">
                <a:solidFill>
                  <a:srgbClr val="0070C0"/>
                </a:solidFill>
              </a:rPr>
              <a:t>Luca </a:t>
            </a:r>
            <a:r>
              <a:rPr lang="es-ES_tradnl" sz="2800" b="1" dirty="0" err="1" smtClean="0">
                <a:solidFill>
                  <a:srgbClr val="0070C0"/>
                </a:solidFill>
              </a:rPr>
              <a:t>Floriano</a:t>
            </a:r>
            <a:endParaRPr lang="es-ES_tradnl" sz="2800" b="1" dirty="0">
              <a:solidFill>
                <a:srgbClr val="0070C0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586846" y="3975375"/>
            <a:ext cx="3582081" cy="2179055"/>
            <a:chOff x="219200" y="3975375"/>
            <a:chExt cx="3582081" cy="2179055"/>
          </a:xfrm>
        </p:grpSpPr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200" y="3975375"/>
              <a:ext cx="3582081" cy="2179055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1629793" y="4085373"/>
              <a:ext cx="177574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Effect of annealing </a:t>
              </a:r>
              <a:endParaRPr lang="en-US" sz="1600" dirty="0"/>
            </a:p>
          </p:txBody>
        </p:sp>
      </p:grpSp>
      <p:sp>
        <p:nvSpPr>
          <p:cNvPr id="22" name="Elipse 21"/>
          <p:cNvSpPr/>
          <p:nvPr/>
        </p:nvSpPr>
        <p:spPr>
          <a:xfrm>
            <a:off x="1492496" y="4263658"/>
            <a:ext cx="586988" cy="168673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upo 29"/>
          <p:cNvGrpSpPr/>
          <p:nvPr/>
        </p:nvGrpSpPr>
        <p:grpSpPr>
          <a:xfrm>
            <a:off x="2662573" y="1141874"/>
            <a:ext cx="3661199" cy="3931168"/>
            <a:chOff x="2662573" y="1141874"/>
            <a:chExt cx="3661199" cy="3931168"/>
          </a:xfrm>
        </p:grpSpPr>
        <p:grpSp>
          <p:nvGrpSpPr>
            <p:cNvPr id="20" name="Grupo 19"/>
            <p:cNvGrpSpPr/>
            <p:nvPr/>
          </p:nvGrpSpPr>
          <p:grpSpPr>
            <a:xfrm>
              <a:off x="2662573" y="1141874"/>
              <a:ext cx="3460360" cy="2366035"/>
              <a:chOff x="2954803" y="1104166"/>
              <a:chExt cx="3460360" cy="2366035"/>
            </a:xfrm>
          </p:grpSpPr>
          <p:graphicFrame>
            <p:nvGraphicFramePr>
              <p:cNvPr id="19" name="2 Objeto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6749223"/>
                  </p:ext>
                </p:extLst>
              </p:nvPr>
            </p:nvGraphicFramePr>
            <p:xfrm>
              <a:off x="2954803" y="1104166"/>
              <a:ext cx="3460360" cy="22974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404" name="Graph" r:id="rId8" imgW="4191480" imgH="2938320" progId="Origin50.Graph">
                      <p:embed/>
                    </p:oleObj>
                  </mc:Choice>
                  <mc:Fallback>
                    <p:oleObj name="Graph" r:id="rId8" imgW="4191480" imgH="2938320" progId="Origin50.Graph">
                      <p:embed/>
                      <p:pic>
                        <p:nvPicPr>
                          <p:cNvPr id="7" name="2 Objeto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2954803" y="1104166"/>
                            <a:ext cx="3460360" cy="22974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" name="Elipse 1"/>
              <p:cNvSpPr/>
              <p:nvPr/>
            </p:nvSpPr>
            <p:spPr>
              <a:xfrm>
                <a:off x="3801281" y="1854732"/>
                <a:ext cx="422955" cy="161546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" name="Conector recto de flecha 22"/>
            <p:cNvCxnSpPr/>
            <p:nvPr/>
          </p:nvCxnSpPr>
          <p:spPr>
            <a:xfrm>
              <a:off x="3726317" y="3002289"/>
              <a:ext cx="635268" cy="10107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/>
            <p:cNvCxnSpPr/>
            <p:nvPr/>
          </p:nvCxnSpPr>
          <p:spPr>
            <a:xfrm>
              <a:off x="3760006" y="2622091"/>
              <a:ext cx="1034716" cy="11267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adroTexto 25"/>
            <p:cNvSpPr txBox="1"/>
            <p:nvPr/>
          </p:nvSpPr>
          <p:spPr>
            <a:xfrm>
              <a:off x="4679219" y="3720849"/>
              <a:ext cx="832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altLang="es-ES" b="1" i="1" dirty="0">
                  <a:solidFill>
                    <a:schemeClr val="accent2">
                      <a:lumMod val="50000"/>
                    </a:schemeClr>
                  </a:solidFill>
                  <a:latin typeface="Arial" charset="0"/>
                </a:rPr>
                <a:t>C</a:t>
              </a:r>
              <a:r>
                <a:rPr lang="ca-ES" altLang="es-ES" b="1" i="1" baseline="-25000" dirty="0">
                  <a:solidFill>
                    <a:schemeClr val="accent2">
                      <a:lumMod val="50000"/>
                    </a:schemeClr>
                  </a:solidFill>
                  <a:latin typeface="Arial" charset="0"/>
                </a:rPr>
                <a:t>60</a:t>
              </a:r>
              <a:r>
                <a:rPr lang="ca-ES" altLang="es-ES" b="1" i="1" dirty="0">
                  <a:solidFill>
                    <a:schemeClr val="accent2">
                      <a:lumMod val="50000"/>
                    </a:schemeClr>
                  </a:solidFill>
                  <a:latin typeface="Arial" charset="0"/>
                </a:rPr>
                <a:t>F</a:t>
              </a:r>
              <a:r>
                <a:rPr lang="ca-ES" altLang="es-ES" b="1" i="1" baseline="-25000" dirty="0">
                  <a:solidFill>
                    <a:schemeClr val="accent2">
                      <a:lumMod val="50000"/>
                    </a:schemeClr>
                  </a:solidFill>
                  <a:latin typeface="Arial" charset="0"/>
                </a:rPr>
                <a:t>48</a:t>
              </a:r>
              <a:endParaRPr 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4317505" y="395381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altLang="es-ES" b="1" i="1" dirty="0" smtClean="0">
                  <a:latin typeface="Arial" charset="0"/>
                </a:rPr>
                <a:t>C</a:t>
              </a:r>
              <a:r>
                <a:rPr lang="ca-ES" altLang="es-ES" b="1" i="1" baseline="-25000" dirty="0" smtClean="0">
                  <a:latin typeface="Arial" charset="0"/>
                </a:rPr>
                <a:t>60</a:t>
              </a:r>
              <a:endParaRPr lang="en-US" dirty="0"/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4163600" y="4426711"/>
              <a:ext cx="21601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clear difference in electronic orbitals</a:t>
              </a:r>
              <a:endParaRPr lang="en-US" dirty="0"/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7059112" y="244283"/>
            <a:ext cx="5201281" cy="6056902"/>
            <a:chOff x="7059112" y="244283"/>
            <a:chExt cx="5201281" cy="6056902"/>
          </a:xfrm>
        </p:grpSpPr>
        <p:pic>
          <p:nvPicPr>
            <p:cNvPr id="5" name="Una_bola_sobre_Ni-190524.mpg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7407194" y="1433615"/>
              <a:ext cx="3287153" cy="4169259"/>
            </a:xfrm>
            <a:prstGeom prst="rect">
              <a:avLst/>
            </a:prstGeom>
          </p:spPr>
        </p:pic>
        <p:grpSp>
          <p:nvGrpSpPr>
            <p:cNvPr id="32" name="Grupo 31"/>
            <p:cNvGrpSpPr/>
            <p:nvPr/>
          </p:nvGrpSpPr>
          <p:grpSpPr>
            <a:xfrm>
              <a:off x="7059112" y="244283"/>
              <a:ext cx="5201281" cy="6056902"/>
              <a:chOff x="7059112" y="244283"/>
              <a:chExt cx="5201281" cy="6056902"/>
            </a:xfrm>
          </p:grpSpPr>
          <p:grpSp>
            <p:nvGrpSpPr>
              <p:cNvPr id="28" name="Grupo 27"/>
              <p:cNvGrpSpPr/>
              <p:nvPr/>
            </p:nvGrpSpPr>
            <p:grpSpPr>
              <a:xfrm>
                <a:off x="7059112" y="244283"/>
                <a:ext cx="5201281" cy="3466845"/>
                <a:chOff x="7059112" y="244283"/>
                <a:chExt cx="5201281" cy="3466845"/>
              </a:xfrm>
            </p:grpSpPr>
            <p:sp>
              <p:nvSpPr>
                <p:cNvPr id="6" name="Rectangle 1"/>
                <p:cNvSpPr>
                  <a:spLocks noChangeArrowheads="1"/>
                </p:cNvSpPr>
                <p:nvPr/>
              </p:nvSpPr>
              <p:spPr bwMode="auto">
                <a:xfrm>
                  <a:off x="7059112" y="2531643"/>
                  <a:ext cx="3176588" cy="402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lIns="92160" tIns="69012" rIns="92160" bIns="46080">
                  <a:spAutoFit/>
                </a:bodyPr>
                <a:lstStyle>
                  <a:lvl1pPr>
                    <a:lnSpc>
                      <a:spcPct val="95000"/>
                    </a:lnSpc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3200">
                      <a:solidFill>
                        <a:srgbClr val="000000"/>
                      </a:solidFill>
                      <a:latin typeface="Times New Roman" pitchFamily="18" charset="0"/>
                      <a:cs typeface="Arial Unicode MS" charset="0"/>
                    </a:defRPr>
                  </a:lvl1pPr>
                  <a:lvl2pPr>
                    <a:lnSpc>
                      <a:spcPct val="95000"/>
                    </a:lnSpc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rgbClr val="000000"/>
                      </a:solidFill>
                      <a:latin typeface="Times New Roman" pitchFamily="18" charset="0"/>
                      <a:cs typeface="Arial Unicode MS" charset="0"/>
                    </a:defRPr>
                  </a:lvl2pPr>
                  <a:lvl3pPr>
                    <a:lnSpc>
                      <a:spcPct val="95000"/>
                    </a:lnSpc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itchFamily="18" charset="0"/>
                      <a:cs typeface="Arial Unicode MS" charset="0"/>
                    </a:defRPr>
                  </a:lvl3pPr>
                  <a:lvl4pPr>
                    <a:lnSpc>
                      <a:spcPct val="95000"/>
                    </a:lnSpc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itchFamily="18" charset="0"/>
                      <a:cs typeface="Arial Unicode MS" charset="0"/>
                    </a:defRPr>
                  </a:lvl4pPr>
                  <a:lvl5pPr>
                    <a:lnSpc>
                      <a:spcPct val="95000"/>
                    </a:lnSpc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itchFamily="18" charset="0"/>
                      <a:cs typeface="Arial Unicode MS" charset="0"/>
                    </a:defRPr>
                  </a:lvl5pPr>
                  <a:lvl6pPr marL="2514600" indent="-228600" defTabSz="449263" eaLnBrk="0" fontAlgn="base" hangingPunct="0">
                    <a:lnSpc>
                      <a:spcPct val="95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itchFamily="18" charset="0"/>
                      <a:cs typeface="Arial Unicode MS" charset="0"/>
                    </a:defRPr>
                  </a:lvl6pPr>
                  <a:lvl7pPr marL="2971800" indent="-228600" defTabSz="449263" eaLnBrk="0" fontAlgn="base" hangingPunct="0">
                    <a:lnSpc>
                      <a:spcPct val="95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itchFamily="18" charset="0"/>
                      <a:cs typeface="Arial Unicode MS" charset="0"/>
                    </a:defRPr>
                  </a:lvl7pPr>
                  <a:lvl8pPr marL="3429000" indent="-228600" defTabSz="449263" eaLnBrk="0" fontAlgn="base" hangingPunct="0">
                    <a:lnSpc>
                      <a:spcPct val="95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itchFamily="18" charset="0"/>
                      <a:cs typeface="Arial Unicode MS" charset="0"/>
                    </a:defRPr>
                  </a:lvl8pPr>
                  <a:lvl9pPr marL="3886200" indent="-228600" defTabSz="449263" eaLnBrk="0" fontAlgn="base" hangingPunct="0">
                    <a:lnSpc>
                      <a:spcPct val="95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itchFamily="18" charset="0"/>
                      <a:cs typeface="Arial Unicode MS" charset="0"/>
                    </a:defRPr>
                  </a:lvl9pPr>
                </a:lstStyle>
                <a:p>
                  <a:pPr>
                    <a:lnSpc>
                      <a:spcPct val="93000"/>
                    </a:lnSpc>
                    <a:spcBef>
                      <a:spcPts val="600"/>
                    </a:spcBef>
                    <a:buClrTx/>
                    <a:buSzTx/>
                  </a:pPr>
                  <a:r>
                    <a:rPr lang="ca-ES" altLang="es-ES" sz="2000" b="1" i="1" dirty="0">
                      <a:solidFill>
                        <a:schemeClr val="tx1"/>
                      </a:solidFill>
                      <a:latin typeface="Arial" charset="0"/>
                    </a:rPr>
                    <a:t>C</a:t>
                  </a:r>
                  <a:r>
                    <a:rPr lang="ca-ES" altLang="es-ES" sz="2000" b="1" i="1" baseline="-25000" dirty="0">
                      <a:solidFill>
                        <a:schemeClr val="tx1"/>
                      </a:solidFill>
                      <a:latin typeface="Arial" charset="0"/>
                    </a:rPr>
                    <a:t>60</a:t>
                  </a:r>
                  <a:r>
                    <a:rPr lang="ca-ES" altLang="es-ES" sz="2000" b="1" i="1" dirty="0">
                      <a:solidFill>
                        <a:srgbClr val="00B050"/>
                      </a:solidFill>
                      <a:latin typeface="Arial" charset="0"/>
                    </a:rPr>
                    <a:t>F</a:t>
                  </a:r>
                  <a:r>
                    <a:rPr lang="ca-ES" altLang="es-ES" sz="2000" b="1" i="1" baseline="-25000" dirty="0">
                      <a:solidFill>
                        <a:srgbClr val="00B050"/>
                      </a:solidFill>
                      <a:latin typeface="Arial" charset="0"/>
                    </a:rPr>
                    <a:t>48</a:t>
                  </a:r>
                  <a:r>
                    <a:rPr lang="ca-ES" altLang="es-ES" sz="2000" b="1" i="1" dirty="0">
                      <a:solidFill>
                        <a:schemeClr val="tx1"/>
                      </a:solidFill>
                      <a:latin typeface="Arial" charset="0"/>
                    </a:rPr>
                    <a:t> over </a:t>
                  </a:r>
                  <a:r>
                    <a:rPr lang="ca-ES" altLang="es-ES" sz="2000" b="1" i="1" dirty="0">
                      <a:solidFill>
                        <a:srgbClr val="00B0F0"/>
                      </a:solidFill>
                      <a:latin typeface="Arial" charset="0"/>
                    </a:rPr>
                    <a:t>Ni(111)</a:t>
                  </a:r>
                </a:p>
              </p:txBody>
            </p:sp>
            <p:grpSp>
              <p:nvGrpSpPr>
                <p:cNvPr id="13" name="Grupo 12"/>
                <p:cNvGrpSpPr/>
                <p:nvPr/>
              </p:nvGrpSpPr>
              <p:grpSpPr>
                <a:xfrm>
                  <a:off x="9295230" y="244283"/>
                  <a:ext cx="2965163" cy="3466845"/>
                  <a:chOff x="399074" y="3276996"/>
                  <a:chExt cx="2965163" cy="3466845"/>
                </a:xfrm>
              </p:grpSpPr>
              <p:grpSp>
                <p:nvGrpSpPr>
                  <p:cNvPr id="11" name="Grupo 10"/>
                  <p:cNvGrpSpPr/>
                  <p:nvPr/>
                </p:nvGrpSpPr>
                <p:grpSpPr>
                  <a:xfrm>
                    <a:off x="399074" y="3748382"/>
                    <a:ext cx="2965163" cy="2995459"/>
                    <a:chOff x="399074" y="3695374"/>
                    <a:chExt cx="2965163" cy="2995459"/>
                  </a:xfrm>
                </p:grpSpPr>
                <p:sp>
                  <p:nvSpPr>
                    <p:cNvPr id="9" name="CuadroTexto 8"/>
                    <p:cNvSpPr txBox="1"/>
                    <p:nvPr/>
                  </p:nvSpPr>
                  <p:spPr>
                    <a:xfrm>
                      <a:off x="2085385" y="6321501"/>
                      <a:ext cx="109498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s-ES_tradnl" b="1" dirty="0" err="1" smtClean="0">
                          <a:solidFill>
                            <a:srgbClr val="0070C0"/>
                          </a:solidFill>
                        </a:rPr>
                        <a:t>J.Faraudo</a:t>
                      </a:r>
                      <a:endParaRPr lang="es-ES_tradnl" b="1" dirty="0">
                        <a:solidFill>
                          <a:srgbClr val="0070C0"/>
                        </a:solidFill>
                      </a:endParaRPr>
                    </a:p>
                  </p:txBody>
                </p:sp>
                <p:pic>
                  <p:nvPicPr>
                    <p:cNvPr id="3" name="Imagen 2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1339544" y="4662997"/>
                      <a:ext cx="1746509" cy="169670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80" name="Picture 112" descr="Resultado de imagen de david malaspina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9074" y="3695374"/>
                      <a:ext cx="1658504" cy="165850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0" name="Rectángulo 9"/>
                    <p:cNvSpPr/>
                    <p:nvPr/>
                  </p:nvSpPr>
                  <p:spPr>
                    <a:xfrm>
                      <a:off x="1983987" y="4255912"/>
                      <a:ext cx="1380250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s-ES_tradnl" b="1" dirty="0" err="1">
                          <a:solidFill>
                            <a:srgbClr val="0070C0"/>
                          </a:solidFill>
                        </a:rPr>
                        <a:t>D.Malaspina</a:t>
                      </a:r>
                      <a:endParaRPr lang="es-ES" b="1" dirty="0">
                        <a:solidFill>
                          <a:srgbClr val="0070C0"/>
                        </a:solidFill>
                      </a:endParaRPr>
                    </a:p>
                  </p:txBody>
                </p:sp>
              </p:grpSp>
              <p:sp>
                <p:nvSpPr>
                  <p:cNvPr id="12" name="CuadroTexto 11"/>
                  <p:cNvSpPr txBox="1"/>
                  <p:nvPr/>
                </p:nvSpPr>
                <p:spPr>
                  <a:xfrm>
                    <a:off x="443371" y="3276996"/>
                    <a:ext cx="273699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err="1" smtClean="0">
                        <a:solidFill>
                          <a:srgbClr val="0070C0"/>
                        </a:solidFill>
                      </a:rPr>
                      <a:t>Teo</a:t>
                    </a:r>
                    <a:r>
                      <a:rPr lang="en-US" b="1" dirty="0" smtClean="0">
                        <a:solidFill>
                          <a:srgbClr val="0070C0"/>
                        </a:solidFill>
                      </a:rPr>
                      <a:t> &amp; Simulation @ICMAB</a:t>
                    </a:r>
                    <a:endParaRPr lang="en-US" b="1" dirty="0">
                      <a:solidFill>
                        <a:srgbClr val="0070C0"/>
                      </a:solidFill>
                    </a:endParaRPr>
                  </a:p>
                </p:txBody>
              </p:sp>
            </p:grpSp>
          </p:grpSp>
          <p:sp>
            <p:nvSpPr>
              <p:cNvPr id="33" name="Text Box 4"/>
              <p:cNvSpPr txBox="1">
                <a:spLocks noChangeArrowheads="1"/>
              </p:cNvSpPr>
              <p:nvPr/>
            </p:nvSpPr>
            <p:spPr bwMode="auto">
              <a:xfrm>
                <a:off x="7494326" y="5599592"/>
                <a:ext cx="4582195" cy="701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71460" rIns="90000" bIns="45000"/>
              <a:lstStyle>
                <a:lvl1pPr>
                  <a:lnSpc>
                    <a:spcPct val="95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  <a:cs typeface="Arial Unicode MS" charset="0"/>
                  </a:defRPr>
                </a:lvl1pPr>
                <a:lvl2pPr>
                  <a:lnSpc>
                    <a:spcPct val="95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Arial Unicode MS" charset="0"/>
                  </a:defRPr>
                </a:lvl2pPr>
                <a:lvl3pPr>
                  <a:lnSpc>
                    <a:spcPct val="95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Arial Unicode MS" charset="0"/>
                  </a:defRPr>
                </a:lvl3pPr>
                <a:lvl4pPr>
                  <a:lnSpc>
                    <a:spcPct val="95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Arial Unicode MS" charset="0"/>
                  </a:defRPr>
                </a:lvl4pPr>
                <a:lvl5pPr>
                  <a:lnSpc>
                    <a:spcPct val="95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Arial Unicode MS" charset="0"/>
                  </a:defRPr>
                </a:lvl5pPr>
                <a:lvl6pPr marL="2514600" indent="-228600" defTabSz="449263" eaLnBrk="0" fontAlgn="base" hangingPunct="0">
                  <a:lnSpc>
                    <a:spcPct val="95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Arial Unicode MS" charset="0"/>
                  </a:defRPr>
                </a:lvl6pPr>
                <a:lvl7pPr marL="2971800" indent="-228600" defTabSz="449263" eaLnBrk="0" fontAlgn="base" hangingPunct="0">
                  <a:lnSpc>
                    <a:spcPct val="95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Arial Unicode MS" charset="0"/>
                  </a:defRPr>
                </a:lvl7pPr>
                <a:lvl8pPr marL="3429000" indent="-228600" defTabSz="449263" eaLnBrk="0" fontAlgn="base" hangingPunct="0">
                  <a:lnSpc>
                    <a:spcPct val="95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Arial Unicode MS" charset="0"/>
                  </a:defRPr>
                </a:lvl8pPr>
                <a:lvl9pPr marL="3886200" indent="-228600" defTabSz="449263" eaLnBrk="0" fontAlgn="base" hangingPunct="0">
                  <a:lnSpc>
                    <a:spcPct val="95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Arial Unicode MS" charset="0"/>
                  </a:defRPr>
                </a:lvl9pPr>
              </a:lstStyle>
              <a:p>
                <a:pPr algn="just" eaLnBrk="1" hangingPunct="1">
                  <a:lnSpc>
                    <a:spcPct val="93000"/>
                  </a:lnSpc>
                  <a:spcBef>
                    <a:spcPct val="0"/>
                  </a:spcBef>
                  <a:defRPr/>
                </a:pPr>
                <a:r>
                  <a:rPr lang="en-GB" altLang="es-ES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Molecular Dynamics (MD)  using </a:t>
                </a:r>
                <a:r>
                  <a:rPr lang="en-GB" altLang="es-ES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reactive Force Field (</a:t>
                </a:r>
                <a:r>
                  <a:rPr lang="en-GB" altLang="es-ES" sz="12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ReaxFF</a:t>
                </a:r>
                <a:r>
                  <a:rPr lang="en-GB" altLang="es-ES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eaLnBrk="1" hangingPunct="1">
                  <a:lnSpc>
                    <a:spcPct val="93000"/>
                  </a:lnSpc>
                  <a:spcBef>
                    <a:spcPct val="0"/>
                  </a:spcBef>
                  <a:defRPr/>
                </a:pPr>
                <a:r>
                  <a:rPr lang="en-GB" altLang="es-ES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</a:t>
                </a:r>
                <a:r>
                  <a:rPr lang="en-GB" altLang="es-ES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ReaxFF</a:t>
                </a:r>
                <a:r>
                  <a:rPr lang="en-GB" altLang="es-ES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</a:t>
                </a:r>
                <a:r>
                  <a:rPr lang="en-GB" altLang="es-ES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ovalent bond creation/breaking and e- transfer are included </a:t>
                </a:r>
                <a:r>
                  <a:rPr lang="en-GB" altLang="es-ES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explicitly. Temperature control is included</a:t>
                </a:r>
                <a:endParaRPr lang="en-GB" altLang="es-E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Rectángulo 33"/>
            <p:cNvSpPr/>
            <p:nvPr/>
          </p:nvSpPr>
          <p:spPr>
            <a:xfrm>
              <a:off x="7494326" y="1460873"/>
              <a:ext cx="1395150" cy="10707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53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30009" y="3244027"/>
            <a:ext cx="3185203" cy="132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8028275" y="5981641"/>
            <a:ext cx="3003581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Near-Ambient </a:t>
            </a:r>
            <a:r>
              <a:rPr lang="en-US" sz="1600" dirty="0"/>
              <a:t>Pressure Photoemission (</a:t>
            </a:r>
            <a:r>
              <a:rPr lang="en-US" sz="1600" dirty="0" smtClean="0"/>
              <a:t>NAPP </a:t>
            </a:r>
            <a:r>
              <a:rPr lang="en-US" sz="1600" dirty="0" err="1" smtClean="0"/>
              <a:t>endstation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137113" y="3520681"/>
            <a:ext cx="2798885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BOREAS</a:t>
            </a:r>
            <a:r>
              <a:rPr lang="en-US" sz="1600" dirty="0"/>
              <a:t>: soft X-ray (magnetic) circular and linear dichroism (XMCD/XMLD) measurements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968" y="229266"/>
            <a:ext cx="4726974" cy="283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182449" y="129109"/>
            <a:ext cx="3622467" cy="584775"/>
          </a:xfrm>
          <a:prstGeom prst="rect">
            <a:avLst/>
          </a:prstGeom>
          <a:solidFill>
            <a:srgbClr val="FFFFFF">
              <a:alpha val="3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PCSI-ALBA synergies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8422466" y="291719"/>
            <a:ext cx="3812405" cy="3978863"/>
            <a:chOff x="8372319" y="291719"/>
            <a:chExt cx="3812405" cy="3978863"/>
          </a:xfrm>
        </p:grpSpPr>
        <p:sp>
          <p:nvSpPr>
            <p:cNvPr id="3" name="Flecha circular 2"/>
            <p:cNvSpPr/>
            <p:nvPr/>
          </p:nvSpPr>
          <p:spPr>
            <a:xfrm rot="4786782" flipV="1">
              <a:off x="8703011" y="788868"/>
              <a:ext cx="3656646" cy="3306781"/>
            </a:xfrm>
            <a:prstGeom prst="circularArrow">
              <a:avLst>
                <a:gd name="adj1" fmla="val 9077"/>
                <a:gd name="adj2" fmla="val 1142319"/>
                <a:gd name="adj3" fmla="val 20123485"/>
                <a:gd name="adj4" fmla="val 10800000"/>
                <a:gd name="adj5" fmla="val 15492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Rectángulo 3"/>
            <p:cNvSpPr/>
            <p:nvPr/>
          </p:nvSpPr>
          <p:spPr>
            <a:xfrm rot="2873096">
              <a:off x="9394263" y="1208945"/>
              <a:ext cx="2591891" cy="25795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Sample transfer in UHV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63"/>
            <a:stretch/>
          </p:blipFill>
          <p:spPr bwMode="auto">
            <a:xfrm>
              <a:off x="8372319" y="291719"/>
              <a:ext cx="2899321" cy="231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Flecha a la derecha con bandas 25"/>
          <p:cNvSpPr/>
          <p:nvPr/>
        </p:nvSpPr>
        <p:spPr>
          <a:xfrm rot="12568538">
            <a:off x="9506365" y="4183154"/>
            <a:ext cx="956947" cy="730348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echa a la derecha con bandas 27"/>
          <p:cNvSpPr/>
          <p:nvPr/>
        </p:nvSpPr>
        <p:spPr>
          <a:xfrm rot="8275958">
            <a:off x="10268165" y="5453345"/>
            <a:ext cx="956947" cy="730348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adroTexto 20"/>
          <p:cNvSpPr txBox="1"/>
          <p:nvPr/>
        </p:nvSpPr>
        <p:spPr>
          <a:xfrm>
            <a:off x="7851896" y="2600066"/>
            <a:ext cx="149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Suitcase ALBA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93294" y="107053"/>
            <a:ext cx="6679816" cy="6522046"/>
            <a:chOff x="193294" y="107053"/>
            <a:chExt cx="6679816" cy="6522046"/>
          </a:xfrm>
        </p:grpSpPr>
        <p:grpSp>
          <p:nvGrpSpPr>
            <p:cNvPr id="20" name="Grupo 19"/>
            <p:cNvGrpSpPr/>
            <p:nvPr/>
          </p:nvGrpSpPr>
          <p:grpSpPr>
            <a:xfrm>
              <a:off x="262756" y="412262"/>
              <a:ext cx="6610354" cy="6216837"/>
              <a:chOff x="230690" y="349579"/>
              <a:chExt cx="6610354" cy="6216837"/>
            </a:xfrm>
          </p:grpSpPr>
          <p:pic>
            <p:nvPicPr>
              <p:cNvPr id="42" name="2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140590" y="3967455"/>
                <a:ext cx="2970241" cy="2227681"/>
              </a:xfrm>
              <a:prstGeom prst="rect">
                <a:avLst/>
              </a:prstGeom>
            </p:spPr>
          </p:pic>
          <p:pic>
            <p:nvPicPr>
              <p:cNvPr id="43" name="Imagen 4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690" y="349579"/>
                <a:ext cx="2302138" cy="3069517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39426" y="3200683"/>
                <a:ext cx="2289517" cy="1993626"/>
              </a:xfrm>
              <a:prstGeom prst="rect">
                <a:avLst/>
              </a:prstGeom>
            </p:spPr>
          </p:pic>
          <p:grpSp>
            <p:nvGrpSpPr>
              <p:cNvPr id="18" name="Grupo 17"/>
              <p:cNvGrpSpPr/>
              <p:nvPr/>
            </p:nvGrpSpPr>
            <p:grpSpPr>
              <a:xfrm>
                <a:off x="3546162" y="5185893"/>
                <a:ext cx="3294882" cy="1380523"/>
                <a:chOff x="3117758" y="5355290"/>
                <a:chExt cx="3294882" cy="1380523"/>
              </a:xfrm>
            </p:grpSpPr>
            <p:grpSp>
              <p:nvGrpSpPr>
                <p:cNvPr id="16" name="Grupo 15"/>
                <p:cNvGrpSpPr/>
                <p:nvPr/>
              </p:nvGrpSpPr>
              <p:grpSpPr>
                <a:xfrm>
                  <a:off x="3154011" y="5355290"/>
                  <a:ext cx="3258629" cy="1380523"/>
                  <a:chOff x="3110840" y="5341239"/>
                  <a:chExt cx="3258629" cy="1380523"/>
                </a:xfrm>
              </p:grpSpPr>
              <p:pic>
                <p:nvPicPr>
                  <p:cNvPr id="11" name="Imagen 10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110840" y="5341239"/>
                    <a:ext cx="3258629" cy="138052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14" name="Imagen 13"/>
                  <p:cNvPicPr>
                    <a:picLocks noChangeAspect="1"/>
                  </p:cNvPicPr>
                  <p:nvPr/>
                </p:nvPicPr>
                <p:blipFill rotWithShape="1">
                  <a:blip r:embed="rId9"/>
                  <a:srcRect r="39126" b="8206"/>
                  <a:stretch/>
                </p:blipFill>
                <p:spPr>
                  <a:xfrm>
                    <a:off x="3133311" y="5360882"/>
                    <a:ext cx="1241086" cy="20158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" name="CuadroTexto 4"/>
                <p:cNvSpPr txBox="1"/>
                <p:nvPr/>
              </p:nvSpPr>
              <p:spPr>
                <a:xfrm>
                  <a:off x="3117758" y="5391578"/>
                  <a:ext cx="222362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M. </a:t>
                  </a:r>
                  <a:r>
                    <a:rPr lang="en-US" dirty="0" err="1" smtClean="0"/>
                    <a:t>Malfois</a:t>
                  </a:r>
                  <a:r>
                    <a:rPr lang="en-US" dirty="0" smtClean="0"/>
                    <a:t>, E. Solano</a:t>
                  </a:r>
                  <a:endParaRPr lang="en-US" dirty="0"/>
                </a:p>
              </p:txBody>
            </p:sp>
          </p:grpSp>
          <p:sp>
            <p:nvSpPr>
              <p:cNvPr id="19" name="Flecha a la derecha con bandas 18"/>
              <p:cNvSpPr/>
              <p:nvPr/>
            </p:nvSpPr>
            <p:spPr>
              <a:xfrm rot="1807446">
                <a:off x="2030088" y="2885011"/>
                <a:ext cx="1901044" cy="637674"/>
              </a:xfrm>
              <a:prstGeom prst="striped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lecha a la derecha con bandas 24"/>
              <p:cNvSpPr/>
              <p:nvPr/>
            </p:nvSpPr>
            <p:spPr>
              <a:xfrm rot="20078018">
                <a:off x="2153020" y="4573733"/>
                <a:ext cx="1901044" cy="637674"/>
              </a:xfrm>
              <a:prstGeom prst="striped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CuadroTexto 9"/>
            <p:cNvSpPr txBox="1"/>
            <p:nvPr/>
          </p:nvSpPr>
          <p:spPr>
            <a:xfrm>
              <a:off x="193294" y="107053"/>
              <a:ext cx="2431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Growth facilities @ PCSI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3353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/>
          <a:stretch/>
        </p:blipFill>
        <p:spPr bwMode="auto">
          <a:xfrm>
            <a:off x="7404726" y="0"/>
            <a:ext cx="4787273" cy="374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95"/>
          <a:stretch/>
        </p:blipFill>
        <p:spPr bwMode="auto">
          <a:xfrm>
            <a:off x="456998" y="993293"/>
            <a:ext cx="2031033" cy="25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54" y="4030579"/>
            <a:ext cx="4566430" cy="2827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83" y="736541"/>
            <a:ext cx="25622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5653616" y="3775397"/>
            <a:ext cx="6496522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Atomic  Layer Injection (ALI) </a:t>
            </a:r>
            <a:r>
              <a:rPr lang="en-US" sz="2400" b="1" dirty="0" err="1" smtClean="0"/>
              <a:t>system_Bihur</a:t>
            </a:r>
            <a:r>
              <a:rPr lang="en-US" sz="2400" b="1" dirty="0" smtClean="0"/>
              <a:t> Crystal</a:t>
            </a:r>
          </a:p>
          <a:p>
            <a:endParaRPr lang="en-US" sz="800" dirty="0" smtClean="0">
              <a:solidFill>
                <a:srgbClr val="7030A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7030A0"/>
                </a:solidFill>
              </a:rPr>
              <a:t>Single molecule solutions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7030A0"/>
                </a:solidFill>
              </a:rPr>
              <a:t>Two or multicomponent solutions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7030A0"/>
                </a:solidFill>
              </a:rPr>
              <a:t>Sequential deposition</a:t>
            </a:r>
          </a:p>
          <a:p>
            <a:endParaRPr lang="en-US" sz="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Pulse number, pulse duration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Solvent type, concentrations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Substrate temperature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40" y="0"/>
            <a:ext cx="71166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Deposition of non-volatile materials in UHV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943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/>
          <p:cNvSpPr txBox="1"/>
          <p:nvPr/>
        </p:nvSpPr>
        <p:spPr>
          <a:xfrm>
            <a:off x="117195" y="827480"/>
            <a:ext cx="11020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Deposition from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vapor phase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/>
              <a:t>(sublimation) in UHV for </a:t>
            </a:r>
            <a:r>
              <a:rPr lang="en-US" sz="2400" b="1" dirty="0" smtClean="0">
                <a:solidFill>
                  <a:srgbClr val="FF0000"/>
                </a:solidFill>
              </a:rPr>
              <a:t>in-situ/real-time</a:t>
            </a:r>
            <a:r>
              <a:rPr lang="en-US" sz="2400" b="1" dirty="0" smtClean="0"/>
              <a:t> GIXD studies</a:t>
            </a:r>
            <a:endParaRPr lang="en-US" sz="2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79602" y="3887248"/>
            <a:ext cx="76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X-rays</a:t>
            </a:r>
            <a:endParaRPr lang="en-US" b="1" dirty="0"/>
          </a:p>
        </p:txBody>
      </p:sp>
      <p:sp>
        <p:nvSpPr>
          <p:cNvPr id="38" name="6 CuadroTexto"/>
          <p:cNvSpPr txBox="1"/>
          <p:nvPr/>
        </p:nvSpPr>
        <p:spPr>
          <a:xfrm>
            <a:off x="1677793" y="-19072"/>
            <a:ext cx="8363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Specific designs for NCD-SWEET beamline (ALBA)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55" name="Grupo 54"/>
          <p:cNvGrpSpPr/>
          <p:nvPr/>
        </p:nvGrpSpPr>
        <p:grpSpPr>
          <a:xfrm>
            <a:off x="376574" y="2255001"/>
            <a:ext cx="5404107" cy="3481135"/>
            <a:chOff x="993272" y="2255001"/>
            <a:chExt cx="5404107" cy="3481135"/>
          </a:xfrm>
        </p:grpSpPr>
        <p:grpSp>
          <p:nvGrpSpPr>
            <p:cNvPr id="29" name="Gruppo 28"/>
            <p:cNvGrpSpPr>
              <a:grpSpLocks noChangeAspect="1"/>
            </p:cNvGrpSpPr>
            <p:nvPr/>
          </p:nvGrpSpPr>
          <p:grpSpPr>
            <a:xfrm>
              <a:off x="993272" y="2422668"/>
              <a:ext cx="5404107" cy="3313468"/>
              <a:chOff x="2493427" y="1673225"/>
              <a:chExt cx="3424440" cy="2099657"/>
            </a:xfrm>
          </p:grpSpPr>
          <p:grpSp>
            <p:nvGrpSpPr>
              <p:cNvPr id="23" name="Gruppo 22"/>
              <p:cNvGrpSpPr/>
              <p:nvPr/>
            </p:nvGrpSpPr>
            <p:grpSpPr>
              <a:xfrm>
                <a:off x="3107567" y="1673225"/>
                <a:ext cx="2810300" cy="2099657"/>
                <a:chOff x="2533650" y="1243438"/>
                <a:chExt cx="2452180" cy="1681162"/>
              </a:xfrm>
            </p:grpSpPr>
            <p:grpSp>
              <p:nvGrpSpPr>
                <p:cNvPr id="13" name="Gruppo 12"/>
                <p:cNvGrpSpPr/>
                <p:nvPr/>
              </p:nvGrpSpPr>
              <p:grpSpPr>
                <a:xfrm>
                  <a:off x="2533650" y="1243438"/>
                  <a:ext cx="2420142" cy="1681162"/>
                  <a:chOff x="2234174" y="1589650"/>
                  <a:chExt cx="2420142" cy="1681162"/>
                </a:xfrm>
              </p:grpSpPr>
              <p:pic>
                <p:nvPicPr>
                  <p:cNvPr id="9" name="Immagine 8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256709" y="1589650"/>
                    <a:ext cx="2397607" cy="1681162"/>
                  </a:xfrm>
                  <a:prstGeom prst="rect">
                    <a:avLst/>
                  </a:prstGeom>
                </p:spPr>
              </p:pic>
              <p:sp>
                <p:nvSpPr>
                  <p:cNvPr id="10" name="Rettangolo 9"/>
                  <p:cNvSpPr/>
                  <p:nvPr/>
                </p:nvSpPr>
                <p:spPr>
                  <a:xfrm>
                    <a:off x="2234174" y="1597116"/>
                    <a:ext cx="299476" cy="18678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2400"/>
                  </a:p>
                </p:txBody>
              </p:sp>
            </p:grpSp>
            <p:sp>
              <p:nvSpPr>
                <p:cNvPr id="20" name="Rettangolo 19"/>
                <p:cNvSpPr/>
                <p:nvPr/>
              </p:nvSpPr>
              <p:spPr>
                <a:xfrm>
                  <a:off x="4078606" y="1932343"/>
                  <a:ext cx="852651" cy="3064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400"/>
                </a:p>
              </p:txBody>
            </p:sp>
            <p:sp>
              <p:nvSpPr>
                <p:cNvPr id="21" name="Rettangolo 20"/>
                <p:cNvSpPr/>
                <p:nvPr/>
              </p:nvSpPr>
              <p:spPr>
                <a:xfrm>
                  <a:off x="4078606" y="2509189"/>
                  <a:ext cx="907224" cy="3064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400"/>
                </a:p>
              </p:txBody>
            </p:sp>
          </p:grpSp>
          <p:cxnSp>
            <p:nvCxnSpPr>
              <p:cNvPr id="15" name="Connettore 2 14"/>
              <p:cNvCxnSpPr/>
              <p:nvPr/>
            </p:nvCxnSpPr>
            <p:spPr>
              <a:xfrm>
                <a:off x="3003617" y="2763796"/>
                <a:ext cx="1313624" cy="355227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2 15"/>
              <p:cNvCxnSpPr/>
              <p:nvPr/>
            </p:nvCxnSpPr>
            <p:spPr>
              <a:xfrm flipV="1">
                <a:off x="4468374" y="2898625"/>
                <a:ext cx="1045297" cy="222815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sellaDiTesto 24"/>
              <p:cNvSpPr txBox="1"/>
              <p:nvPr/>
            </p:nvSpPr>
            <p:spPr>
              <a:xfrm>
                <a:off x="2493427" y="1782581"/>
                <a:ext cx="1097246" cy="266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133" dirty="0"/>
                  <a:t>UHV </a:t>
                </a:r>
                <a:r>
                  <a:rPr lang="it-IT" sz="2133" dirty="0" err="1"/>
                  <a:t>chamber</a:t>
                </a:r>
                <a:endParaRPr lang="it-IT" sz="2133" dirty="0"/>
              </a:p>
            </p:txBody>
          </p:sp>
        </p:grpSp>
        <p:sp>
          <p:nvSpPr>
            <p:cNvPr id="54" name="Rectángulo 53"/>
            <p:cNvSpPr/>
            <p:nvPr/>
          </p:nvSpPr>
          <p:spPr>
            <a:xfrm rot="388739">
              <a:off x="4317617" y="2255001"/>
              <a:ext cx="1898473" cy="513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9300" flipH="1">
            <a:off x="5268901" y="3603355"/>
            <a:ext cx="1568531" cy="857294"/>
          </a:xfrm>
          <a:prstGeom prst="rect">
            <a:avLst/>
          </a:prstGeom>
        </p:spPr>
      </p:pic>
      <p:sp>
        <p:nvSpPr>
          <p:cNvPr id="39" name="CuadroTexto 9"/>
          <p:cNvSpPr txBox="1"/>
          <p:nvPr/>
        </p:nvSpPr>
        <p:spPr>
          <a:xfrm rot="20535707">
            <a:off x="5898118" y="4269497"/>
            <a:ext cx="318029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2000" b="1" dirty="0" smtClean="0"/>
              <a:t>-</a:t>
            </a:r>
            <a:r>
              <a:rPr lang="es-ES_tradnl" sz="2000" b="1" dirty="0" err="1" smtClean="0"/>
              <a:t>Deposition</a:t>
            </a:r>
            <a:r>
              <a:rPr lang="es-ES_tradnl" sz="2000" b="1" dirty="0" smtClean="0"/>
              <a:t> time </a:t>
            </a:r>
          </a:p>
          <a:p>
            <a:r>
              <a:rPr lang="es-ES_tradnl" sz="2000" b="1" dirty="0" smtClean="0"/>
              <a:t>-</a:t>
            </a:r>
            <a:r>
              <a:rPr lang="es-ES_tradnl" sz="2000" b="1" dirty="0" err="1" smtClean="0"/>
              <a:t>Temperature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sweep</a:t>
            </a:r>
            <a:endParaRPr lang="es-ES_tradnl" sz="2000" b="1" dirty="0" smtClean="0"/>
          </a:p>
          <a:p>
            <a:r>
              <a:rPr lang="es-ES_tradnl" sz="2000" b="1" dirty="0" smtClean="0"/>
              <a:t>-</a:t>
            </a:r>
            <a:r>
              <a:rPr lang="es-ES_tradnl" sz="2000" b="1" dirty="0" err="1" smtClean="0"/>
              <a:t>Exposure</a:t>
            </a:r>
            <a:r>
              <a:rPr lang="es-ES_tradnl" sz="2000" b="1" dirty="0" smtClean="0"/>
              <a:t> to </a:t>
            </a:r>
            <a:r>
              <a:rPr lang="es-ES_tradnl" sz="2000" b="1" dirty="0" err="1" smtClean="0"/>
              <a:t>water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or</a:t>
            </a:r>
            <a:r>
              <a:rPr lang="es-ES_tradnl" sz="2000" b="1" dirty="0" smtClean="0"/>
              <a:t> gases </a:t>
            </a:r>
            <a:endParaRPr lang="es-ES" sz="2000" b="1" dirty="0"/>
          </a:p>
        </p:txBody>
      </p:sp>
      <p:cxnSp>
        <p:nvCxnSpPr>
          <p:cNvPr id="45" name="Connettore 2 15"/>
          <p:cNvCxnSpPr/>
          <p:nvPr/>
        </p:nvCxnSpPr>
        <p:spPr>
          <a:xfrm flipV="1">
            <a:off x="5933316" y="4258350"/>
            <a:ext cx="1265341" cy="4055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upo 122"/>
          <p:cNvGrpSpPr/>
          <p:nvPr/>
        </p:nvGrpSpPr>
        <p:grpSpPr>
          <a:xfrm>
            <a:off x="116631" y="1369461"/>
            <a:ext cx="12065160" cy="8752048"/>
            <a:chOff x="117195" y="1379961"/>
            <a:chExt cx="12065160" cy="8752048"/>
          </a:xfrm>
        </p:grpSpPr>
        <p:grpSp>
          <p:nvGrpSpPr>
            <p:cNvPr id="113" name="Grupo 112"/>
            <p:cNvGrpSpPr/>
            <p:nvPr/>
          </p:nvGrpSpPr>
          <p:grpSpPr>
            <a:xfrm>
              <a:off x="117195" y="1379961"/>
              <a:ext cx="12065160" cy="8752048"/>
              <a:chOff x="117195" y="1379961"/>
              <a:chExt cx="12065160" cy="8752048"/>
            </a:xfrm>
          </p:grpSpPr>
          <p:grpSp>
            <p:nvGrpSpPr>
              <p:cNvPr id="110" name="Grupo 109"/>
              <p:cNvGrpSpPr/>
              <p:nvPr/>
            </p:nvGrpSpPr>
            <p:grpSpPr>
              <a:xfrm>
                <a:off x="117195" y="1379961"/>
                <a:ext cx="11053398" cy="8752048"/>
                <a:chOff x="733893" y="1379961"/>
                <a:chExt cx="11053398" cy="8752048"/>
              </a:xfrm>
            </p:grpSpPr>
            <p:grpSp>
              <p:nvGrpSpPr>
                <p:cNvPr id="56" name="Grupo 55"/>
                <p:cNvGrpSpPr/>
                <p:nvPr/>
              </p:nvGrpSpPr>
              <p:grpSpPr>
                <a:xfrm>
                  <a:off x="733893" y="1379961"/>
                  <a:ext cx="9566080" cy="4649353"/>
                  <a:chOff x="733893" y="1379961"/>
                  <a:chExt cx="9566080" cy="4649353"/>
                </a:xfrm>
              </p:grpSpPr>
              <p:sp>
                <p:nvSpPr>
                  <p:cNvPr id="40" name="CuadroTexto 39"/>
                  <p:cNvSpPr txBox="1"/>
                  <p:nvPr/>
                </p:nvSpPr>
                <p:spPr>
                  <a:xfrm>
                    <a:off x="733893" y="1379961"/>
                    <a:ext cx="956608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 smtClean="0"/>
                      <a:t>Deposition from </a:t>
                    </a:r>
                    <a:r>
                      <a:rPr lang="en-US" sz="2400" b="1" dirty="0" smtClean="0">
                        <a:solidFill>
                          <a:srgbClr val="00B0F0"/>
                        </a:solidFill>
                      </a:rPr>
                      <a:t>liquid solutions </a:t>
                    </a:r>
                    <a:r>
                      <a:rPr lang="en-US" sz="2400" b="1" dirty="0" smtClean="0"/>
                      <a:t>in UHV for </a:t>
                    </a:r>
                    <a:r>
                      <a:rPr lang="en-US" sz="2400" b="1" dirty="0" smtClean="0">
                        <a:solidFill>
                          <a:srgbClr val="FF0000"/>
                        </a:solidFill>
                      </a:rPr>
                      <a:t>in-situ/real-time</a:t>
                    </a:r>
                    <a:r>
                      <a:rPr lang="en-US" sz="2400" b="1" dirty="0" smtClean="0"/>
                      <a:t> GIXD studies</a:t>
                    </a:r>
                    <a:endParaRPr lang="en-US" sz="2400" b="1" dirty="0"/>
                  </a:p>
                </p:txBody>
              </p:sp>
              <p:grpSp>
                <p:nvGrpSpPr>
                  <p:cNvPr id="33" name="Grupo 32"/>
                  <p:cNvGrpSpPr/>
                  <p:nvPr/>
                </p:nvGrpSpPr>
                <p:grpSpPr>
                  <a:xfrm>
                    <a:off x="832373" y="1745181"/>
                    <a:ext cx="4969581" cy="4284133"/>
                    <a:chOff x="9787466" y="1761067"/>
                    <a:chExt cx="4969581" cy="4284133"/>
                  </a:xfrm>
                </p:grpSpPr>
                <p:sp>
                  <p:nvSpPr>
                    <p:cNvPr id="31" name="Rectángulo 30"/>
                    <p:cNvSpPr/>
                    <p:nvPr/>
                  </p:nvSpPr>
                  <p:spPr>
                    <a:xfrm>
                      <a:off x="9787466" y="1761067"/>
                      <a:ext cx="4969581" cy="42841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2" name="Grupo 21"/>
                    <p:cNvGrpSpPr/>
                    <p:nvPr/>
                  </p:nvGrpSpPr>
                  <p:grpSpPr>
                    <a:xfrm>
                      <a:off x="9884501" y="1916270"/>
                      <a:ext cx="4771574" cy="4054996"/>
                      <a:chOff x="9884501" y="1916270"/>
                      <a:chExt cx="4771574" cy="4054996"/>
                    </a:xfrm>
                  </p:grpSpPr>
                  <p:pic>
                    <p:nvPicPr>
                      <p:cNvPr id="36" name="3 Imagen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1110531" y="1916270"/>
                        <a:ext cx="2750594" cy="4054996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1" name="Gruppo 2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10213070" y="2589784"/>
                        <a:ext cx="4443005" cy="2270710"/>
                        <a:chOff x="3003617" y="1682551"/>
                        <a:chExt cx="2815415" cy="1438889"/>
                      </a:xfrm>
                    </p:grpSpPr>
                    <p:sp>
                      <p:nvSpPr>
                        <p:cNvPr id="51" name="Rettangolo 9"/>
                        <p:cNvSpPr/>
                        <p:nvPr/>
                      </p:nvSpPr>
                      <p:spPr>
                        <a:xfrm>
                          <a:off x="3107568" y="1682551"/>
                          <a:ext cx="343212" cy="2332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 sz="2400"/>
                        </a:p>
                      </p:txBody>
                    </p:sp>
                    <p:cxnSp>
                      <p:nvCxnSpPr>
                        <p:cNvPr id="43" name="Connettore 2 14"/>
                        <p:cNvCxnSpPr/>
                        <p:nvPr/>
                      </p:nvCxnSpPr>
                      <p:spPr>
                        <a:xfrm>
                          <a:off x="3003617" y="2763796"/>
                          <a:ext cx="1313624" cy="355227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rgbClr val="C0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" name="Connettore 2 15"/>
                        <p:cNvCxnSpPr/>
                        <p:nvPr/>
                      </p:nvCxnSpPr>
                      <p:spPr>
                        <a:xfrm flipV="1">
                          <a:off x="4468374" y="2801731"/>
                          <a:ext cx="1350658" cy="319709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rgbClr val="C0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" name="CuadroTexto 51"/>
                      <p:cNvSpPr txBox="1"/>
                      <p:nvPr/>
                    </p:nvSpPr>
                    <p:spPr>
                      <a:xfrm>
                        <a:off x="9884501" y="3990664"/>
                        <a:ext cx="76706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X-rays</a:t>
                        </a:r>
                        <a:endParaRPr lang="en-US" b="1" dirty="0"/>
                      </a:p>
                    </p:txBody>
                  </p:sp>
                </p:grpSp>
              </p:grpSp>
            </p:grpSp>
            <p:sp>
              <p:nvSpPr>
                <p:cNvPr id="109" name="CuadroTexto 108"/>
                <p:cNvSpPr txBox="1"/>
                <p:nvPr/>
              </p:nvSpPr>
              <p:spPr>
                <a:xfrm>
                  <a:off x="5403195" y="2006708"/>
                  <a:ext cx="6384096" cy="81253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dirty="0" smtClean="0"/>
                    <a:t>Expands the catalog to </a:t>
                  </a:r>
                  <a:r>
                    <a:rPr lang="en-US" i="1" dirty="0" smtClean="0"/>
                    <a:t>non-volatile </a:t>
                  </a:r>
                  <a:r>
                    <a:rPr lang="en-US" dirty="0" smtClean="0"/>
                    <a:t>materials 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dirty="0" smtClean="0"/>
                    <a:t>Permits sequential deposition as well as co-deposition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dirty="0" smtClean="0"/>
                    <a:t>Opens the way to on-surface synthesis of functional (engineered pores) 2D covalent organic frameworks (COFs)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dirty="0"/>
                    <a:t>Allows exploring new combined strategies (vapor + liquid</a:t>
                  </a:r>
                  <a:r>
                    <a:rPr lang="en-US" dirty="0" smtClean="0"/>
                    <a:t>)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 smtClean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 smtClean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 smtClean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 smtClean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 smtClean="0"/>
                    <a:t>Structural phase transitions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 smtClean="0"/>
                    <a:t>Structural changes arising from interaction with gases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 smtClean="0"/>
                    <a:t>Catalysis, gas storage…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dirty="0" smtClean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 smtClean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 smtClean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 smtClean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 smtClean="0"/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dirty="0" smtClean="0"/>
                </a:p>
                <a:p>
                  <a:endParaRPr lang="en-US" dirty="0" smtClean="0"/>
                </a:p>
                <a:p>
                  <a:endParaRPr lang="en-US" dirty="0"/>
                </a:p>
              </p:txBody>
            </p:sp>
          </p:grpSp>
          <p:pic>
            <p:nvPicPr>
              <p:cNvPr id="112" name="Imagen 11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648252" y="2004758"/>
                <a:ext cx="1534103" cy="1567920"/>
              </a:xfrm>
              <a:prstGeom prst="rect">
                <a:avLst/>
              </a:prstGeom>
            </p:spPr>
          </p:pic>
        </p:grpSp>
        <p:grpSp>
          <p:nvGrpSpPr>
            <p:cNvPr id="115" name="Grupo 114"/>
            <p:cNvGrpSpPr/>
            <p:nvPr/>
          </p:nvGrpSpPr>
          <p:grpSpPr>
            <a:xfrm>
              <a:off x="10375698" y="5484739"/>
              <a:ext cx="1605668" cy="1490224"/>
              <a:chOff x="5730966" y="4606675"/>
              <a:chExt cx="1605668" cy="1490224"/>
            </a:xfrm>
          </p:grpSpPr>
          <p:pic>
            <p:nvPicPr>
              <p:cNvPr id="116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522" y="4606675"/>
                <a:ext cx="1546308" cy="1490224"/>
              </a:xfrm>
              <a:prstGeom prst="rect">
                <a:avLst/>
              </a:prstGeom>
              <a:noFill/>
              <a:ln>
                <a:noFill/>
              </a:ln>
              <a:scene3d>
                <a:camera prst="perspectiveRelaxed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7" name="64 Elipse"/>
              <p:cNvSpPr/>
              <p:nvPr/>
            </p:nvSpPr>
            <p:spPr>
              <a:xfrm>
                <a:off x="6622166" y="5138024"/>
                <a:ext cx="334721" cy="3084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 w="28575">
                <a:solidFill>
                  <a:srgbClr val="16D1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71 Elipse"/>
              <p:cNvSpPr/>
              <p:nvPr/>
            </p:nvSpPr>
            <p:spPr>
              <a:xfrm>
                <a:off x="6364315" y="5363135"/>
                <a:ext cx="334721" cy="3084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 w="28575">
                <a:solidFill>
                  <a:srgbClr val="16D1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72 Elipse"/>
              <p:cNvSpPr/>
              <p:nvPr/>
            </p:nvSpPr>
            <p:spPr>
              <a:xfrm>
                <a:off x="6826423" y="5372668"/>
                <a:ext cx="334721" cy="3084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 w="28575">
                <a:solidFill>
                  <a:srgbClr val="16D1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84 Conector recto"/>
              <p:cNvCxnSpPr/>
              <p:nvPr/>
            </p:nvCxnSpPr>
            <p:spPr>
              <a:xfrm>
                <a:off x="5730966" y="5867485"/>
                <a:ext cx="160566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1" name="Imagen 120"/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40205" y="4501463"/>
              <a:ext cx="1484127" cy="1257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9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631214" y="503564"/>
            <a:ext cx="4569567" cy="4957923"/>
            <a:chOff x="7684905" y="969120"/>
            <a:chExt cx="3023015" cy="3156571"/>
          </a:xfrm>
        </p:grpSpPr>
        <p:pic>
          <p:nvPicPr>
            <p:cNvPr id="5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4905" y="1858429"/>
              <a:ext cx="3023015" cy="226726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" name="Picture 8" descr="https://departments.icmab.es/surfaces/wp-content/uploads/2016/07/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3858" y="969120"/>
              <a:ext cx="2609539" cy="808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o 14"/>
          <p:cNvGrpSpPr/>
          <p:nvPr/>
        </p:nvGrpSpPr>
        <p:grpSpPr>
          <a:xfrm>
            <a:off x="4395180" y="5852015"/>
            <a:ext cx="3582757" cy="847867"/>
            <a:chOff x="9070615" y="5450786"/>
            <a:chExt cx="3582757" cy="847867"/>
          </a:xfrm>
        </p:grpSpPr>
        <p:sp>
          <p:nvSpPr>
            <p:cNvPr id="8" name="5 Rectángulo"/>
            <p:cNvSpPr/>
            <p:nvPr/>
          </p:nvSpPr>
          <p:spPr>
            <a:xfrm>
              <a:off x="9070615" y="5960099"/>
              <a:ext cx="358275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de-DE" sz="1600" dirty="0" smtClean="0"/>
                <a:t>MAT2016-77852-C2-1-R </a:t>
              </a:r>
              <a:r>
                <a:rPr lang="de-DE" sz="1600" dirty="0"/>
                <a:t>(AEI/FEDER, UE</a:t>
              </a:r>
              <a:r>
                <a:rPr lang="de-DE" sz="1600" dirty="0" smtClean="0"/>
                <a:t>)</a:t>
              </a:r>
            </a:p>
          </p:txBody>
        </p:sp>
        <p:pic>
          <p:nvPicPr>
            <p:cNvPr id="9" name="Picture 4" descr="http://www.aimen.es/images/stories/acreditaciones/2012/logo-minec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388314" y="5450786"/>
              <a:ext cx="1872800" cy="431208"/>
            </a:xfrm>
            <a:prstGeom prst="rect">
              <a:avLst/>
            </a:prstGeom>
            <a:noFill/>
          </p:spPr>
        </p:pic>
      </p:grpSp>
      <p:grpSp>
        <p:nvGrpSpPr>
          <p:cNvPr id="10" name="Grupo 9"/>
          <p:cNvGrpSpPr/>
          <p:nvPr/>
        </p:nvGrpSpPr>
        <p:grpSpPr>
          <a:xfrm>
            <a:off x="770500" y="5812470"/>
            <a:ext cx="3224361" cy="720000"/>
            <a:chOff x="2099816" y="6009340"/>
            <a:chExt cx="3231621" cy="84163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816" y="6009340"/>
              <a:ext cx="1857395" cy="564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ángulo 7">
              <a:extLst>
                <a:ext uri="{FF2B5EF4-FFF2-40B4-BE49-F238E27FC236}">
                  <a16:creationId xmlns:a16="http://schemas.microsoft.com/office/drawing/2014/main" id="{C06FAF99-A46A-F446-B496-8C0E791A8554}"/>
                </a:ext>
              </a:extLst>
            </p:cNvPr>
            <p:cNvSpPr/>
            <p:nvPr/>
          </p:nvSpPr>
          <p:spPr>
            <a:xfrm>
              <a:off x="2141491" y="6450867"/>
              <a:ext cx="31899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 </a:t>
              </a:r>
              <a:r>
                <a:rPr lang="en-US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Horizon 2020 </a:t>
              </a:r>
              <a:r>
                <a:rPr lang="en-US" sz="1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 </a:t>
              </a:r>
              <a:r>
                <a:rPr lang="en-US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Marie </a:t>
              </a:r>
              <a:r>
                <a:rPr lang="en-US" sz="10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Skłodowska</a:t>
              </a:r>
              <a:r>
                <a:rPr lang="en-US" sz="1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-Curie </a:t>
              </a:r>
              <a:r>
                <a:rPr lang="en-US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Grant agreement No 722651</a:t>
              </a:r>
              <a:r>
                <a:rPr lang="ca-ES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4" name="Imagen 8">
              <a:extLst>
                <a:ext uri="{FF2B5EF4-FFF2-40B4-BE49-F238E27FC236}">
                  <a16:creationId xmlns:a16="http://schemas.microsoft.com/office/drawing/2014/main" id="{AC2FFB28-3382-A942-A8A7-5BCAEA4DB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0173" y="6009340"/>
              <a:ext cx="674060" cy="452653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899" y="386405"/>
            <a:ext cx="5656285" cy="98890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8378256" y="6314873"/>
            <a:ext cx="3202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Agreement </a:t>
            </a:r>
            <a:r>
              <a:rPr lang="en-US" sz="1600" dirty="0" smtClean="0">
                <a:cs typeface="Times New Roman" pitchFamily="18" charset="0"/>
              </a:rPr>
              <a:t>ICMAB-ALBA since 2011 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360521" y="3856258"/>
            <a:ext cx="66342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PCSI </a:t>
            </a:r>
            <a:r>
              <a:rPr lang="en-US" i="1" dirty="0" smtClean="0"/>
              <a:t>Group members: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PhD students: </a:t>
            </a:r>
            <a:r>
              <a:rPr lang="en-US" b="1" dirty="0" err="1" smtClean="0"/>
              <a:t>Rogger</a:t>
            </a:r>
            <a:r>
              <a:rPr lang="en-US" b="1" dirty="0" smtClean="0"/>
              <a:t> Palacios, </a:t>
            </a:r>
            <a:r>
              <a:rPr lang="en-US" b="1" dirty="0" err="1" smtClean="0"/>
              <a:t>Adara</a:t>
            </a:r>
            <a:r>
              <a:rPr lang="en-US" b="1" dirty="0" smtClean="0"/>
              <a:t> </a:t>
            </a:r>
            <a:r>
              <a:rPr lang="en-US" b="1" dirty="0" err="1" smtClean="0"/>
              <a:t>Babuji</a:t>
            </a:r>
            <a:r>
              <a:rPr lang="en-US" b="1" dirty="0" smtClean="0"/>
              <a:t>  and Francesco </a:t>
            </a:r>
            <a:r>
              <a:rPr lang="en-US" b="1" dirty="0" err="1" smtClean="0"/>
              <a:t>Silvestri</a:t>
            </a: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Permanent staff: </a:t>
            </a:r>
            <a:r>
              <a:rPr lang="en-US" b="1" dirty="0" smtClean="0"/>
              <a:t>Esther </a:t>
            </a:r>
            <a:r>
              <a:rPr lang="en-US" b="1" dirty="0" err="1" smtClean="0"/>
              <a:t>Barrena</a:t>
            </a:r>
            <a:r>
              <a:rPr lang="en-US" b="1" dirty="0" smtClean="0"/>
              <a:t> and Carmen Ocal</a:t>
            </a:r>
            <a:endParaRPr lang="en-US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6390059" y="1570574"/>
            <a:ext cx="56047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ICMAB  Research </a:t>
            </a:r>
            <a:r>
              <a:rPr lang="en-US" sz="2000" i="1" dirty="0"/>
              <a:t>Unit</a:t>
            </a:r>
            <a:endParaRPr lang="en-US" sz="2000" i="1" dirty="0" smtClean="0"/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Surfaces and Interfaces</a:t>
            </a:r>
          </a:p>
          <a:p>
            <a:endParaRPr lang="en-US" dirty="0"/>
          </a:p>
          <a:p>
            <a:r>
              <a:rPr lang="en-US" dirty="0" smtClean="0"/>
              <a:t>- Functional Nanomaterials and Surfaces (NANOSURF)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Chemistry of Surfaces and Interfaces (PCSI)        </a:t>
            </a:r>
          </a:p>
          <a:p>
            <a:pPr algn="ctr"/>
            <a:r>
              <a:rPr lang="es-ES" dirty="0" smtClean="0">
                <a:hlinkClick r:id="rId8"/>
              </a:rPr>
              <a:t>https</a:t>
            </a:r>
            <a:r>
              <a:rPr lang="es-ES" dirty="0">
                <a:hlinkClick r:id="rId8"/>
              </a:rPr>
              <a:t>://</a:t>
            </a:r>
            <a:r>
              <a:rPr lang="es-ES" dirty="0" smtClean="0">
                <a:hlinkClick r:id="rId8"/>
              </a:rPr>
              <a:t>departments.icmab.es/surfaces/</a:t>
            </a:r>
            <a:endParaRPr lang="es-ES" dirty="0" smtClean="0"/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0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631214" y="503564"/>
            <a:ext cx="4569567" cy="4957923"/>
            <a:chOff x="7684905" y="969120"/>
            <a:chExt cx="3023015" cy="3156571"/>
          </a:xfrm>
        </p:grpSpPr>
        <p:pic>
          <p:nvPicPr>
            <p:cNvPr id="5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4905" y="1858429"/>
              <a:ext cx="3023015" cy="226726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" name="Picture 8" descr="https://departments.icmab.es/surfaces/wp-content/uploads/2016/07/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3858" y="969120"/>
              <a:ext cx="2609539" cy="808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o 14"/>
          <p:cNvGrpSpPr/>
          <p:nvPr/>
        </p:nvGrpSpPr>
        <p:grpSpPr>
          <a:xfrm>
            <a:off x="4395180" y="5852015"/>
            <a:ext cx="3582757" cy="847867"/>
            <a:chOff x="9070615" y="5450786"/>
            <a:chExt cx="3582757" cy="847867"/>
          </a:xfrm>
        </p:grpSpPr>
        <p:sp>
          <p:nvSpPr>
            <p:cNvPr id="8" name="5 Rectángulo"/>
            <p:cNvSpPr/>
            <p:nvPr/>
          </p:nvSpPr>
          <p:spPr>
            <a:xfrm>
              <a:off x="9070615" y="5960099"/>
              <a:ext cx="358275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de-DE" sz="1600" dirty="0" smtClean="0"/>
                <a:t>MAT2016-77852-C2-1-R </a:t>
              </a:r>
              <a:r>
                <a:rPr lang="de-DE" sz="1600" dirty="0"/>
                <a:t>(AEI/FEDER, UE</a:t>
              </a:r>
              <a:r>
                <a:rPr lang="de-DE" sz="1600" dirty="0" smtClean="0"/>
                <a:t>)</a:t>
              </a:r>
            </a:p>
          </p:txBody>
        </p:sp>
        <p:pic>
          <p:nvPicPr>
            <p:cNvPr id="9" name="Picture 4" descr="http://www.aimen.es/images/stories/acreditaciones/2012/logo-minec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388314" y="5450786"/>
              <a:ext cx="1872800" cy="431208"/>
            </a:xfrm>
            <a:prstGeom prst="rect">
              <a:avLst/>
            </a:prstGeom>
            <a:noFill/>
          </p:spPr>
        </p:pic>
      </p:grpSp>
      <p:grpSp>
        <p:nvGrpSpPr>
          <p:cNvPr id="10" name="Grupo 9"/>
          <p:cNvGrpSpPr/>
          <p:nvPr/>
        </p:nvGrpSpPr>
        <p:grpSpPr>
          <a:xfrm>
            <a:off x="770500" y="5812470"/>
            <a:ext cx="3224361" cy="720000"/>
            <a:chOff x="2099816" y="6009340"/>
            <a:chExt cx="3231621" cy="84163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816" y="6009340"/>
              <a:ext cx="1857395" cy="564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ángulo 7">
              <a:extLst>
                <a:ext uri="{FF2B5EF4-FFF2-40B4-BE49-F238E27FC236}">
                  <a16:creationId xmlns:a16="http://schemas.microsoft.com/office/drawing/2014/main" id="{C06FAF99-A46A-F446-B496-8C0E791A8554}"/>
                </a:ext>
              </a:extLst>
            </p:cNvPr>
            <p:cNvSpPr/>
            <p:nvPr/>
          </p:nvSpPr>
          <p:spPr>
            <a:xfrm>
              <a:off x="2141491" y="6450867"/>
              <a:ext cx="31899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 </a:t>
              </a:r>
              <a:r>
                <a:rPr lang="en-US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Horizon 2020 </a:t>
              </a:r>
              <a:r>
                <a:rPr lang="en-US" sz="1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 </a:t>
              </a:r>
              <a:r>
                <a:rPr lang="en-US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Marie </a:t>
              </a:r>
              <a:r>
                <a:rPr lang="en-US" sz="10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Skłodowska</a:t>
              </a:r>
              <a:r>
                <a:rPr lang="en-US" sz="1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-Curie </a:t>
              </a:r>
              <a:r>
                <a:rPr lang="en-US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Grant agreement No 722651</a:t>
              </a:r>
              <a:r>
                <a:rPr lang="ca-ES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4" name="Imagen 8">
              <a:extLst>
                <a:ext uri="{FF2B5EF4-FFF2-40B4-BE49-F238E27FC236}">
                  <a16:creationId xmlns:a16="http://schemas.microsoft.com/office/drawing/2014/main" id="{AC2FFB28-3382-A942-A8A7-5BCAEA4DB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0173" y="6009340"/>
              <a:ext cx="674060" cy="452653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9279" y="4223087"/>
            <a:ext cx="5656285" cy="98890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8378256" y="6314873"/>
            <a:ext cx="3202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Agreement </a:t>
            </a:r>
            <a:r>
              <a:rPr lang="en-US" sz="1600" dirty="0" smtClean="0">
                <a:cs typeface="Times New Roman" pitchFamily="18" charset="0"/>
              </a:rPr>
              <a:t>ICMAB-ALBA since 2011 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817721" y="3067908"/>
            <a:ext cx="5273174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 smtClean="0"/>
              <a:t>Rogger</a:t>
            </a:r>
            <a:r>
              <a:rPr lang="en-US" b="1" dirty="0" smtClean="0"/>
              <a:t> Palacios, </a:t>
            </a:r>
            <a:r>
              <a:rPr lang="en-US" b="1" dirty="0" err="1" smtClean="0"/>
              <a:t>Adara</a:t>
            </a:r>
            <a:r>
              <a:rPr lang="en-US" b="1" dirty="0" smtClean="0"/>
              <a:t> </a:t>
            </a:r>
            <a:r>
              <a:rPr lang="en-US" b="1" dirty="0" err="1" smtClean="0"/>
              <a:t>Babuji</a:t>
            </a:r>
            <a:r>
              <a:rPr lang="en-US" b="1" dirty="0" smtClean="0"/>
              <a:t>  and Francesco </a:t>
            </a:r>
            <a:r>
              <a:rPr lang="en-US" b="1" dirty="0" err="1" smtClean="0"/>
              <a:t>Silvestri</a:t>
            </a:r>
            <a:endParaRPr lang="en-US" b="1" dirty="0" smtClean="0"/>
          </a:p>
          <a:p>
            <a:pPr algn="ctr">
              <a:lnSpc>
                <a:spcPct val="150000"/>
              </a:lnSpc>
            </a:pPr>
            <a:r>
              <a:rPr lang="en-US" b="1" dirty="0" smtClean="0"/>
              <a:t>Esther </a:t>
            </a:r>
            <a:r>
              <a:rPr lang="en-US" b="1" dirty="0" err="1" smtClean="0"/>
              <a:t>Barrena</a:t>
            </a:r>
            <a:r>
              <a:rPr lang="en-US" b="1" dirty="0" smtClean="0"/>
              <a:t> and Carmen Ocal</a:t>
            </a:r>
            <a:endParaRPr lang="en-US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924899" y="2356597"/>
            <a:ext cx="5604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Chemistry of Surfaces and Interfaces (PCSI)        </a:t>
            </a:r>
          </a:p>
          <a:p>
            <a:pPr algn="ctr"/>
            <a:r>
              <a:rPr lang="es-ES" dirty="0" smtClean="0">
                <a:hlinkClick r:id="rId8"/>
              </a:rPr>
              <a:t>https</a:t>
            </a:r>
            <a:r>
              <a:rPr lang="es-ES" dirty="0">
                <a:hlinkClick r:id="rId8"/>
              </a:rPr>
              <a:t>://</a:t>
            </a:r>
            <a:r>
              <a:rPr lang="es-ES" dirty="0" smtClean="0">
                <a:hlinkClick r:id="rId8"/>
              </a:rPr>
              <a:t>departments.icmab.es/surfaces/</a:t>
            </a:r>
            <a:endParaRPr lang="es-ES" dirty="0" smtClean="0"/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231281" y="695698"/>
            <a:ext cx="28144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!</a:t>
            </a:r>
            <a:endParaRPr lang="en-US" sz="60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51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 txBox="1">
            <a:spLocks/>
          </p:cNvSpPr>
          <p:nvPr/>
        </p:nvSpPr>
        <p:spPr>
          <a:xfrm>
            <a:off x="1416270" y="-8068"/>
            <a:ext cx="914400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interface dipoles</a:t>
            </a:r>
            <a:endParaRPr lang="en-US" sz="3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1666227" y="1083536"/>
            <a:ext cx="4125805" cy="4022866"/>
            <a:chOff x="4793966" y="769265"/>
            <a:chExt cx="4125805" cy="4022866"/>
          </a:xfrm>
        </p:grpSpPr>
        <p:sp>
          <p:nvSpPr>
            <p:cNvPr id="5" name="4 CuadroTexto"/>
            <p:cNvSpPr txBox="1"/>
            <p:nvPr/>
          </p:nvSpPr>
          <p:spPr>
            <a:xfrm>
              <a:off x="4993675" y="769265"/>
              <a:ext cx="3726789" cy="523220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s-ES_tradnl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Metal-</a:t>
              </a:r>
              <a:r>
                <a:rPr lang="es-ES_tradnl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organic</a:t>
              </a:r>
              <a:r>
                <a:rPr lang="es-ES_tradnl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interface</a:t>
              </a:r>
            </a:p>
          </p:txBody>
        </p:sp>
        <p:grpSp>
          <p:nvGrpSpPr>
            <p:cNvPr id="18" name="17 Grupo"/>
            <p:cNvGrpSpPr/>
            <p:nvPr/>
          </p:nvGrpSpPr>
          <p:grpSpPr>
            <a:xfrm>
              <a:off x="4793966" y="1457992"/>
              <a:ext cx="4125805" cy="3334139"/>
              <a:chOff x="493128" y="1635585"/>
              <a:chExt cx="4856535" cy="3924653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9949" t="34097" r="70555" b="50506"/>
              <a:stretch>
                <a:fillRect/>
              </a:stretch>
            </p:blipFill>
            <p:spPr bwMode="auto">
              <a:xfrm>
                <a:off x="992324" y="2490151"/>
                <a:ext cx="2437640" cy="999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9949" t="75664" r="80833" b="7692"/>
              <a:stretch>
                <a:fillRect/>
              </a:stretch>
            </p:blipFill>
            <p:spPr bwMode="auto">
              <a:xfrm>
                <a:off x="3965589" y="2420787"/>
                <a:ext cx="1152575" cy="1080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6442" t="32779" r="42616" b="50506"/>
              <a:stretch>
                <a:fillRect/>
              </a:stretch>
            </p:blipFill>
            <p:spPr bwMode="auto">
              <a:xfrm>
                <a:off x="1291484" y="4120707"/>
                <a:ext cx="1368152" cy="1084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7794" t="75898" r="43121" b="7692"/>
              <a:stretch>
                <a:fillRect/>
              </a:stretch>
            </p:blipFill>
            <p:spPr bwMode="auto">
              <a:xfrm>
                <a:off x="3387452" y="4085036"/>
                <a:ext cx="1135910" cy="1064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22 CuadroTexto"/>
              <p:cNvSpPr txBox="1"/>
              <p:nvPr/>
            </p:nvSpPr>
            <p:spPr>
              <a:xfrm>
                <a:off x="3174224" y="1959619"/>
                <a:ext cx="2109042" cy="615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Covalent </a:t>
                </a:r>
              </a:p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bond</a:t>
                </a:r>
              </a:p>
            </p:txBody>
          </p:sp>
          <p:sp>
            <p:nvSpPr>
              <p:cNvPr id="24" name="23 CuadroTexto"/>
              <p:cNvSpPr txBox="1"/>
              <p:nvPr/>
            </p:nvSpPr>
            <p:spPr>
              <a:xfrm>
                <a:off x="3015558" y="3654659"/>
                <a:ext cx="2226084" cy="362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Permanent dipole</a:t>
                </a:r>
              </a:p>
            </p:txBody>
          </p:sp>
          <p:sp>
            <p:nvSpPr>
              <p:cNvPr id="25" name="24 CuadroTexto"/>
              <p:cNvSpPr txBox="1"/>
              <p:nvPr/>
            </p:nvSpPr>
            <p:spPr>
              <a:xfrm>
                <a:off x="967075" y="3716931"/>
                <a:ext cx="1725603" cy="326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Pillow effect</a:t>
                </a:r>
              </a:p>
            </p:txBody>
          </p:sp>
          <p:sp>
            <p:nvSpPr>
              <p:cNvPr id="26" name="25 CuadroTexto"/>
              <p:cNvSpPr txBox="1"/>
              <p:nvPr/>
            </p:nvSpPr>
            <p:spPr>
              <a:xfrm>
                <a:off x="1888886" y="1635585"/>
                <a:ext cx="2391263" cy="362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 transfer</a:t>
                </a:r>
              </a:p>
            </p:txBody>
          </p:sp>
          <p:sp>
            <p:nvSpPr>
              <p:cNvPr id="27" name="26 CuadroTexto"/>
              <p:cNvSpPr txBox="1"/>
              <p:nvPr/>
            </p:nvSpPr>
            <p:spPr>
              <a:xfrm>
                <a:off x="493128" y="1959619"/>
                <a:ext cx="1412580" cy="615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Cation formation</a:t>
                </a:r>
              </a:p>
            </p:txBody>
          </p:sp>
          <p:sp>
            <p:nvSpPr>
              <p:cNvPr id="28" name="27 CuadroTexto"/>
              <p:cNvSpPr txBox="1"/>
              <p:nvPr/>
            </p:nvSpPr>
            <p:spPr>
              <a:xfrm>
                <a:off x="1890131" y="1959619"/>
                <a:ext cx="1427769" cy="615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Anion formation</a:t>
                </a:r>
              </a:p>
            </p:txBody>
          </p:sp>
          <p:sp>
            <p:nvSpPr>
              <p:cNvPr id="29" name="28 Rectángulo"/>
              <p:cNvSpPr/>
              <p:nvPr/>
            </p:nvSpPr>
            <p:spPr>
              <a:xfrm>
                <a:off x="1618432" y="5234179"/>
                <a:ext cx="3731231" cy="326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Ishii et al. </a:t>
                </a:r>
                <a:r>
                  <a:rPr lang="en-US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Adv. Mater.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1999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605–625 </a:t>
                </a:r>
              </a:p>
            </p:txBody>
          </p:sp>
        </p:grpSp>
      </p:grp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518-3F86-4A57-842B-9F2F8621B1C8}" type="slidenum">
              <a:rPr lang="en-US" smtClean="0"/>
              <a:t>22</a:t>
            </a:fld>
            <a:endParaRPr lang="en-US"/>
          </a:p>
        </p:txBody>
      </p:sp>
      <p:sp>
        <p:nvSpPr>
          <p:cNvPr id="8" name="7 CuadroTexto"/>
          <p:cNvSpPr txBox="1"/>
          <p:nvPr/>
        </p:nvSpPr>
        <p:spPr>
          <a:xfrm>
            <a:off x="1838737" y="3487543"/>
            <a:ext cx="18984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Push-back effect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824174" y="1782897"/>
            <a:ext cx="3876092" cy="1584659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8 Rectángulo"/>
          <p:cNvSpPr/>
          <p:nvPr/>
        </p:nvSpPr>
        <p:spPr>
          <a:xfrm>
            <a:off x="1838737" y="3467840"/>
            <a:ext cx="1891140" cy="137430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9 Rectángulo"/>
          <p:cNvSpPr/>
          <p:nvPr/>
        </p:nvSpPr>
        <p:spPr>
          <a:xfrm>
            <a:off x="3809125" y="3457941"/>
            <a:ext cx="1891140" cy="137430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Elipse"/>
          <p:cNvSpPr/>
          <p:nvPr/>
        </p:nvSpPr>
        <p:spPr>
          <a:xfrm>
            <a:off x="3551848" y="3225397"/>
            <a:ext cx="2405695" cy="21602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0" name="29 Grupo"/>
          <p:cNvGrpSpPr/>
          <p:nvPr/>
        </p:nvGrpSpPr>
        <p:grpSpPr>
          <a:xfrm>
            <a:off x="6797748" y="2563492"/>
            <a:ext cx="3317358" cy="2250995"/>
            <a:chOff x="861237" y="2097721"/>
            <a:chExt cx="3317358" cy="2250995"/>
          </a:xfrm>
        </p:grpSpPr>
        <p:sp>
          <p:nvSpPr>
            <p:cNvPr id="31" name="30 Rectángulo"/>
            <p:cNvSpPr/>
            <p:nvPr/>
          </p:nvSpPr>
          <p:spPr>
            <a:xfrm>
              <a:off x="861237" y="3545659"/>
              <a:ext cx="3317358" cy="8030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Anode</a:t>
              </a:r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1297172" y="2966484"/>
              <a:ext cx="2434856" cy="5791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donor</a:t>
              </a:r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1302488" y="2387309"/>
              <a:ext cx="2434856" cy="5791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acceptor</a:t>
              </a:r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1892595" y="2097721"/>
              <a:ext cx="1244009" cy="2895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cathode</a:t>
              </a:r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3147458" y="2609740"/>
              <a:ext cx="3000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  <a:p>
              <a:r>
                <a:rPr lang="en-US" dirty="0"/>
                <a:t>+</a:t>
              </a:r>
            </a:p>
          </p:txBody>
        </p:sp>
        <p:sp>
          <p:nvSpPr>
            <p:cNvPr id="37" name="36 Elipse"/>
            <p:cNvSpPr/>
            <p:nvPr/>
          </p:nvSpPr>
          <p:spPr>
            <a:xfrm>
              <a:off x="3136825" y="2676896"/>
              <a:ext cx="300082" cy="2560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37 Conector recto de flecha"/>
            <p:cNvCxnSpPr>
              <a:stCxn id="37" idx="0"/>
            </p:cNvCxnSpPr>
            <p:nvPr/>
          </p:nvCxnSpPr>
          <p:spPr>
            <a:xfrm flipV="1">
              <a:off x="3286866" y="2466754"/>
              <a:ext cx="1" cy="2101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Elipse"/>
            <p:cNvSpPr/>
            <p:nvPr/>
          </p:nvSpPr>
          <p:spPr>
            <a:xfrm>
              <a:off x="3127377" y="2957300"/>
              <a:ext cx="300082" cy="2560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39 Conector recto de flecha"/>
            <p:cNvCxnSpPr/>
            <p:nvPr/>
          </p:nvCxnSpPr>
          <p:spPr>
            <a:xfrm>
              <a:off x="3300090" y="3213309"/>
              <a:ext cx="8274" cy="2560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40 Grupo"/>
          <p:cNvGrpSpPr/>
          <p:nvPr/>
        </p:nvGrpSpPr>
        <p:grpSpPr>
          <a:xfrm>
            <a:off x="6469286" y="2983562"/>
            <a:ext cx="1981824" cy="1830924"/>
            <a:chOff x="9150220" y="882443"/>
            <a:chExt cx="2749137" cy="2539812"/>
          </a:xfrm>
        </p:grpSpPr>
        <p:pic>
          <p:nvPicPr>
            <p:cNvPr id="42" name="Picture 4" descr="http://img3.wikia.nocookie.net/__cb20120625114912/detective-conan/es/images/5/5c/Lupa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50220" y="882443"/>
              <a:ext cx="2749137" cy="2539812"/>
            </a:xfrm>
            <a:prstGeom prst="rect">
              <a:avLst/>
            </a:prstGeom>
            <a:noFill/>
          </p:spPr>
        </p:pic>
        <p:grpSp>
          <p:nvGrpSpPr>
            <p:cNvPr id="43" name="26 Grupo"/>
            <p:cNvGrpSpPr/>
            <p:nvPr/>
          </p:nvGrpSpPr>
          <p:grpSpPr>
            <a:xfrm rot="21440048">
              <a:off x="10166958" y="1088755"/>
              <a:ext cx="1177648" cy="723534"/>
              <a:chOff x="12376222" y="-1452904"/>
              <a:chExt cx="3105347" cy="1595696"/>
            </a:xfrm>
          </p:grpSpPr>
          <p:sp>
            <p:nvSpPr>
              <p:cNvPr id="48" name="47 Elipse"/>
              <p:cNvSpPr/>
              <p:nvPr/>
            </p:nvSpPr>
            <p:spPr>
              <a:xfrm rot="1615885">
                <a:off x="14523682" y="-929260"/>
                <a:ext cx="425665" cy="10720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50 Elipse"/>
              <p:cNvSpPr/>
              <p:nvPr/>
            </p:nvSpPr>
            <p:spPr>
              <a:xfrm rot="1615885">
                <a:off x="15055904" y="-992213"/>
                <a:ext cx="425665" cy="107205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" name="24 Grupo"/>
              <p:cNvGrpSpPr/>
              <p:nvPr/>
            </p:nvGrpSpPr>
            <p:grpSpPr>
              <a:xfrm>
                <a:off x="12376222" y="-1452904"/>
                <a:ext cx="1119851" cy="1524825"/>
                <a:chOff x="12376222" y="-1452904"/>
                <a:chExt cx="1119851" cy="1524825"/>
              </a:xfrm>
            </p:grpSpPr>
            <p:sp>
              <p:nvSpPr>
                <p:cNvPr id="53" name="52 Elipse"/>
                <p:cNvSpPr/>
                <p:nvPr/>
              </p:nvSpPr>
              <p:spPr>
                <a:xfrm>
                  <a:off x="12376222" y="-1146677"/>
                  <a:ext cx="425662" cy="107205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53 Elipse"/>
                <p:cNvSpPr/>
                <p:nvPr/>
              </p:nvSpPr>
              <p:spPr>
                <a:xfrm>
                  <a:off x="12852989" y="-1000134"/>
                  <a:ext cx="425665" cy="107205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54 Elipse"/>
                <p:cNvSpPr/>
                <p:nvPr/>
              </p:nvSpPr>
              <p:spPr>
                <a:xfrm rot="17621808">
                  <a:off x="12805038" y="-1477757"/>
                  <a:ext cx="666182" cy="715888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4" name="43 Elipse"/>
            <p:cNvSpPr/>
            <p:nvPr/>
          </p:nvSpPr>
          <p:spPr>
            <a:xfrm rot="21440048">
              <a:off x="10502580" y="1568426"/>
              <a:ext cx="514736" cy="1866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44 Elipse"/>
            <p:cNvSpPr/>
            <p:nvPr/>
          </p:nvSpPr>
          <p:spPr>
            <a:xfrm rot="17461856">
              <a:off x="10525588" y="1248694"/>
              <a:ext cx="311701" cy="335017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45 Elipse"/>
            <p:cNvSpPr/>
            <p:nvPr/>
          </p:nvSpPr>
          <p:spPr>
            <a:xfrm rot="17461856">
              <a:off x="10870345" y="1199939"/>
              <a:ext cx="302066" cy="30344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46 Elipse"/>
            <p:cNvSpPr/>
            <p:nvPr/>
          </p:nvSpPr>
          <p:spPr>
            <a:xfrm rot="17461856">
              <a:off x="11161913" y="1092905"/>
              <a:ext cx="302066" cy="27148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748" y="1844085"/>
            <a:ext cx="776179" cy="77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56 CuadroTexto"/>
          <p:cNvSpPr txBox="1"/>
          <p:nvPr/>
        </p:nvSpPr>
        <p:spPr>
          <a:xfrm>
            <a:off x="6480277" y="1083536"/>
            <a:ext cx="395230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s-ES_tradn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Organic-organic</a:t>
            </a:r>
            <a:r>
              <a:rPr lang="es-ES_trad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interface</a:t>
            </a:r>
          </a:p>
        </p:txBody>
      </p:sp>
      <p:sp>
        <p:nvSpPr>
          <p:cNvPr id="58" name="57 CuadroTexto"/>
          <p:cNvSpPr txBox="1"/>
          <p:nvPr/>
        </p:nvSpPr>
        <p:spPr>
          <a:xfrm>
            <a:off x="6292378" y="4864891"/>
            <a:ext cx="405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/>
              <a:t>Organic-organic</a:t>
            </a:r>
            <a:r>
              <a:rPr lang="es-ES_tradnl" dirty="0"/>
              <a:t>: </a:t>
            </a:r>
            <a:r>
              <a:rPr lang="es-ES_tradnl" dirty="0" err="1"/>
              <a:t>polarization</a:t>
            </a:r>
            <a:r>
              <a:rPr lang="es-ES_tradnl" dirty="0"/>
              <a:t>, </a:t>
            </a:r>
            <a:r>
              <a:rPr lang="es-ES_tradnl" dirty="0" err="1"/>
              <a:t>charge</a:t>
            </a:r>
            <a:r>
              <a:rPr lang="es-ES_tradnl" dirty="0"/>
              <a:t> </a:t>
            </a:r>
            <a:r>
              <a:rPr lang="es-ES_tradnl" dirty="0" err="1"/>
              <a:t>reorganization</a:t>
            </a:r>
            <a:r>
              <a:rPr lang="es-ES_tradnl" dirty="0"/>
              <a:t>, </a:t>
            </a:r>
            <a:r>
              <a:rPr lang="es-ES_tradnl" dirty="0" err="1"/>
              <a:t>charge</a:t>
            </a:r>
            <a:r>
              <a:rPr lang="es-ES_tradnl" dirty="0"/>
              <a:t> transfer …</a:t>
            </a:r>
          </a:p>
        </p:txBody>
      </p:sp>
      <p:sp>
        <p:nvSpPr>
          <p:cNvPr id="60" name="59 CuadroTexto"/>
          <p:cNvSpPr txBox="1"/>
          <p:nvPr/>
        </p:nvSpPr>
        <p:spPr>
          <a:xfrm>
            <a:off x="1666226" y="5810619"/>
            <a:ext cx="869833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cap="rnd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influence of the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molecular dipole orientation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on the structural and electronic properties of an organic-organic interface remains poorly understood</a:t>
            </a:r>
          </a:p>
        </p:txBody>
      </p:sp>
    </p:spTree>
    <p:extLst>
      <p:ext uri="{BB962C8B-B14F-4D97-AF65-F5344CB8AC3E}">
        <p14:creationId xmlns:p14="http://schemas.microsoft.com/office/powerpoint/2010/main" val="47340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5984" r="54487" b="5697"/>
          <a:stretch/>
        </p:blipFill>
        <p:spPr bwMode="auto">
          <a:xfrm>
            <a:off x="351265" y="384706"/>
            <a:ext cx="2879725" cy="3985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352799" y="371307"/>
            <a:ext cx="3246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Specular intensity XRD for (a) C8-BTBT-C8 film (48nm) and (b) BTBT-C8 film (22nm) before (black line) and after (blue line) a multilayer deposition of C</a:t>
            </a:r>
            <a:r>
              <a:rPr lang="en-US" sz="1400" baseline="-25000" dirty="0"/>
              <a:t>60</a:t>
            </a:r>
            <a:r>
              <a:rPr lang="en-US" sz="1400" dirty="0"/>
              <a:t>F</a:t>
            </a:r>
            <a:r>
              <a:rPr lang="en-US" sz="1400" baseline="-25000" dirty="0"/>
              <a:t>48</a:t>
            </a:r>
            <a:r>
              <a:rPr lang="en-US" sz="1400" dirty="0"/>
              <a:t> on top (15nm). The spike at </a:t>
            </a:r>
            <a:r>
              <a:rPr lang="en-US" sz="1400" dirty="0" err="1"/>
              <a:t>q</a:t>
            </a:r>
            <a:r>
              <a:rPr lang="en-US" sz="1400" baseline="-25000" dirty="0" err="1"/>
              <a:t>z</a:t>
            </a:r>
            <a:r>
              <a:rPr lang="en-US" sz="1400" dirty="0"/>
              <a:t>=7.8 nm</a:t>
            </a:r>
            <a:r>
              <a:rPr lang="en-US" sz="1400" baseline="30000" dirty="0"/>
              <a:t>-1</a:t>
            </a:r>
            <a:r>
              <a:rPr lang="en-US" sz="1400" dirty="0"/>
              <a:t> is not a structural feature from the samples. </a:t>
            </a:r>
          </a:p>
        </p:txBody>
      </p:sp>
      <p:pic>
        <p:nvPicPr>
          <p:cNvPr id="4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007" r="47617" b="1130"/>
          <a:stretch/>
        </p:blipFill>
        <p:spPr bwMode="auto">
          <a:xfrm>
            <a:off x="8971283" y="308512"/>
            <a:ext cx="2879725" cy="3999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746661" y="2106701"/>
            <a:ext cx="4325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XRD specular reflectivity of (a) BTBT-C8 (22 nm) and (b) C</a:t>
            </a:r>
            <a:r>
              <a:rPr lang="en-US" sz="1400" baseline="-25000" dirty="0"/>
              <a:t>60</a:t>
            </a:r>
            <a:r>
              <a:rPr lang="en-US" sz="1400" dirty="0"/>
              <a:t>F</a:t>
            </a:r>
            <a:r>
              <a:rPr lang="en-US" sz="1400" baseline="-25000" dirty="0"/>
              <a:t>48</a:t>
            </a:r>
            <a:r>
              <a:rPr lang="en-US" sz="1400" dirty="0"/>
              <a:t>(15nm)/ BTBT-C8 (22nm). The black curves correspond to the diffraction data acquired at room temperature and the blue curves correspond to the data measured at 80</a:t>
            </a:r>
            <a:r>
              <a:rPr lang="en-US" sz="1400" baseline="30000" dirty="0"/>
              <a:t>o</a:t>
            </a:r>
            <a:r>
              <a:rPr lang="en-US" sz="1400" dirty="0"/>
              <a:t>C for BTBT-C8 and 100</a:t>
            </a:r>
            <a:r>
              <a:rPr lang="en-US" sz="1400" baseline="30000" dirty="0"/>
              <a:t>o</a:t>
            </a:r>
            <a:r>
              <a:rPr lang="en-US" sz="1400" dirty="0"/>
              <a:t>C for C</a:t>
            </a:r>
            <a:r>
              <a:rPr lang="en-US" sz="1400" baseline="-25000" dirty="0"/>
              <a:t>60</a:t>
            </a:r>
            <a:r>
              <a:rPr lang="en-US" sz="1400" dirty="0"/>
              <a:t>F</a:t>
            </a:r>
            <a:r>
              <a:rPr lang="en-US" sz="1400" baseline="-25000" dirty="0"/>
              <a:t>48</a:t>
            </a:r>
            <a:r>
              <a:rPr lang="en-US" sz="1400" dirty="0"/>
              <a:t>/C8-BTBT-C8.</a:t>
            </a:r>
          </a:p>
        </p:txBody>
      </p:sp>
      <p:pic>
        <p:nvPicPr>
          <p:cNvPr id="6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16192" r="5087" b="31946"/>
          <a:stretch/>
        </p:blipFill>
        <p:spPr bwMode="auto">
          <a:xfrm>
            <a:off x="3097426" y="4338000"/>
            <a:ext cx="7879502" cy="25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95892" y="4601521"/>
            <a:ext cx="30015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Topography and (b) simultaneously measured KPFM surface potential (SP) map for C</a:t>
            </a:r>
            <a:r>
              <a:rPr lang="en-US" sz="1400" baseline="-25000" dirty="0"/>
              <a:t>60</a:t>
            </a:r>
            <a:r>
              <a:rPr lang="en-US" sz="1400" dirty="0"/>
              <a:t>F</a:t>
            </a:r>
            <a:r>
              <a:rPr lang="en-US" sz="1400" baseline="-25000" dirty="0"/>
              <a:t>48 </a:t>
            </a:r>
            <a:r>
              <a:rPr lang="en-US" sz="1400" dirty="0"/>
              <a:t>(2 nm)/C8-BTBT-C8(9nm) on a 200nm thick SiO</a:t>
            </a:r>
            <a:r>
              <a:rPr lang="en-US" sz="1400" baseline="-25000" dirty="0"/>
              <a:t>2</a:t>
            </a:r>
            <a:r>
              <a:rPr lang="en-US" sz="1400" dirty="0"/>
              <a:t>. Line profiles along the segments in the (c) surface potential map and (d) topography show the correlation between the increase (decrease) in work function (SP) and the C</a:t>
            </a:r>
            <a:r>
              <a:rPr lang="en-US" sz="1400" baseline="-25000" dirty="0"/>
              <a:t>60</a:t>
            </a:r>
            <a:r>
              <a:rPr lang="en-US" sz="1400" dirty="0"/>
              <a:t>F</a:t>
            </a:r>
            <a:r>
              <a:rPr lang="en-US" sz="1400" baseline="-25000" dirty="0"/>
              <a:t>48</a:t>
            </a:r>
            <a:r>
              <a:rPr lang="en-US" sz="1400" dirty="0"/>
              <a:t> crystallites. </a:t>
            </a:r>
          </a:p>
        </p:txBody>
      </p:sp>
    </p:spTree>
    <p:extLst>
      <p:ext uri="{BB962C8B-B14F-4D97-AF65-F5344CB8AC3E}">
        <p14:creationId xmlns:p14="http://schemas.microsoft.com/office/powerpoint/2010/main" val="29012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631" y="900925"/>
            <a:ext cx="8496737" cy="43118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98" y="5305987"/>
            <a:ext cx="9741401" cy="10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77" y="340900"/>
            <a:ext cx="7321926" cy="36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B921-9AF7-47FC-9A0E-9FB7E729E672}" type="slidenum">
              <a:rPr lang="es-ES" smtClean="0"/>
              <a:t>26</a:t>
            </a:fld>
            <a:endParaRPr lang="es-ES"/>
          </a:p>
        </p:txBody>
      </p:sp>
      <p:graphicFrame>
        <p:nvGraphicFramePr>
          <p:cNvPr id="22" name="21 Objeto"/>
          <p:cNvGraphicFramePr>
            <a:graphicFrameLocks/>
          </p:cNvGraphicFramePr>
          <p:nvPr>
            <p:extLst/>
          </p:nvPr>
        </p:nvGraphicFramePr>
        <p:xfrm>
          <a:off x="2433049" y="1961271"/>
          <a:ext cx="3616090" cy="3248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Graph" r:id="rId3" imgW="3718440" imgH="2743200" progId="Origin95.Graph">
                  <p:embed/>
                </p:oleObj>
              </mc:Choice>
              <mc:Fallback>
                <p:oleObj name="Graph" r:id="rId3" imgW="3718440" imgH="2743200" progId="Origin95.Graph">
                  <p:embed/>
                  <p:pic>
                    <p:nvPicPr>
                      <p:cNvPr id="22" name="21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049" y="1961271"/>
                        <a:ext cx="3616090" cy="32487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22 Objeto"/>
          <p:cNvGraphicFramePr>
            <a:graphicFrameLocks/>
          </p:cNvGraphicFramePr>
          <p:nvPr>
            <p:extLst/>
          </p:nvPr>
        </p:nvGraphicFramePr>
        <p:xfrm>
          <a:off x="5929369" y="1960761"/>
          <a:ext cx="3616025" cy="3248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Graph" r:id="rId5" imgW="3718440" imgH="2743200" progId="Origin95.Graph">
                  <p:embed/>
                </p:oleObj>
              </mc:Choice>
              <mc:Fallback>
                <p:oleObj name="Graph" r:id="rId5" imgW="3718440" imgH="2743200" progId="Origin95.Graph">
                  <p:embed/>
                  <p:pic>
                    <p:nvPicPr>
                      <p:cNvPr id="23" name="22 Objeto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69" y="1960761"/>
                        <a:ext cx="3616025" cy="32487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23 Rectángulo"/>
          <p:cNvSpPr/>
          <p:nvPr/>
        </p:nvSpPr>
        <p:spPr>
          <a:xfrm>
            <a:off x="7862912" y="2580931"/>
            <a:ext cx="617643" cy="346491"/>
          </a:xfrm>
          <a:prstGeom prst="rect">
            <a:avLst/>
          </a:prstGeom>
        </p:spPr>
        <p:txBody>
          <a:bodyPr wrap="none" lIns="38341" tIns="19170" rIns="38341" bIns="1917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4799856" y="2580931"/>
            <a:ext cx="561538" cy="346491"/>
          </a:xfrm>
          <a:prstGeom prst="rect">
            <a:avLst/>
          </a:prstGeom>
        </p:spPr>
        <p:txBody>
          <a:bodyPr wrap="none" lIns="38341" tIns="19170" rIns="38341" bIns="1917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16 CuadroTexto"/>
          <p:cNvSpPr txBox="1"/>
          <p:nvPr/>
        </p:nvSpPr>
        <p:spPr>
          <a:xfrm>
            <a:off x="1558201" y="3763720"/>
            <a:ext cx="795576" cy="315713"/>
          </a:xfrm>
          <a:prstGeom prst="rect">
            <a:avLst/>
          </a:prstGeom>
          <a:noFill/>
        </p:spPr>
        <p:txBody>
          <a:bodyPr wrap="none" lIns="38341" tIns="19170" rIns="38341" bIns="19170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 ML</a:t>
            </a:r>
          </a:p>
        </p:txBody>
      </p:sp>
      <p:sp>
        <p:nvSpPr>
          <p:cNvPr id="33" name="16 CuadroTexto"/>
          <p:cNvSpPr txBox="1"/>
          <p:nvPr/>
        </p:nvSpPr>
        <p:spPr>
          <a:xfrm>
            <a:off x="1558201" y="3335924"/>
            <a:ext cx="795576" cy="315713"/>
          </a:xfrm>
          <a:prstGeom prst="rect">
            <a:avLst/>
          </a:prstGeom>
          <a:noFill/>
        </p:spPr>
        <p:txBody>
          <a:bodyPr wrap="none" lIns="38341" tIns="19170" rIns="38341" bIns="19170" rtlCol="0">
            <a:spAutoFit/>
          </a:bodyPr>
          <a:lstStyle/>
          <a:p>
            <a:r>
              <a:rPr lang="en-US" b="1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 ML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7" y="2176700"/>
            <a:ext cx="406843" cy="40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36 CuadroTexto"/>
          <p:cNvSpPr txBox="1"/>
          <p:nvPr/>
        </p:nvSpPr>
        <p:spPr>
          <a:xfrm>
            <a:off x="1676618" y="4249584"/>
            <a:ext cx="665284" cy="269547"/>
          </a:xfrm>
          <a:prstGeom prst="rect">
            <a:avLst/>
          </a:prstGeom>
          <a:noFill/>
          <a:ln>
            <a:noFill/>
          </a:ln>
        </p:spPr>
        <p:txBody>
          <a:bodyPr wrap="none" lIns="38341" tIns="19170" rIns="38341" bIns="19170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Ni(111)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2051374" y="1289703"/>
            <a:ext cx="76335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C1s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5929369" y="1289703"/>
            <a:ext cx="7232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F1s</a:t>
            </a:r>
          </a:p>
        </p:txBody>
      </p:sp>
      <p:grpSp>
        <p:nvGrpSpPr>
          <p:cNvPr id="48" name="47 Grupo"/>
          <p:cNvGrpSpPr/>
          <p:nvPr/>
        </p:nvGrpSpPr>
        <p:grpSpPr>
          <a:xfrm>
            <a:off x="9443841" y="2573479"/>
            <a:ext cx="1400310" cy="1724765"/>
            <a:chOff x="7919841" y="2573478"/>
            <a:chExt cx="1400310" cy="1724765"/>
          </a:xfrm>
        </p:grpSpPr>
        <p:sp>
          <p:nvSpPr>
            <p:cNvPr id="44" name="43 CuadroTexto"/>
            <p:cNvSpPr txBox="1"/>
            <p:nvPr/>
          </p:nvSpPr>
          <p:spPr>
            <a:xfrm>
              <a:off x="7919841" y="3836578"/>
              <a:ext cx="1250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10% of F</a:t>
              </a:r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919841" y="3441102"/>
              <a:ext cx="1250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33CCFF"/>
                  </a:solidFill>
                </a:rPr>
                <a:t>40% of F</a:t>
              </a:r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7919841" y="2573478"/>
              <a:ext cx="140031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F at the surface</a:t>
              </a:r>
              <a:endParaRPr lang="en-US" sz="2000" dirty="0"/>
            </a:p>
          </p:txBody>
        </p:sp>
      </p:grpSp>
      <p:sp>
        <p:nvSpPr>
          <p:cNvPr id="47" name="46 CuadroTexto"/>
          <p:cNvSpPr txBox="1"/>
          <p:nvPr/>
        </p:nvSpPr>
        <p:spPr>
          <a:xfrm>
            <a:off x="2814725" y="5664531"/>
            <a:ext cx="6014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Full </a:t>
            </a:r>
            <a:r>
              <a:rPr lang="en-US" sz="2400" dirty="0" err="1"/>
              <a:t>defluorination</a:t>
            </a:r>
            <a:r>
              <a:rPr lang="en-US" sz="2400" dirty="0"/>
              <a:t> of the molecules on Ni(111)</a:t>
            </a:r>
          </a:p>
        </p:txBody>
      </p:sp>
      <p:sp>
        <p:nvSpPr>
          <p:cNvPr id="49" name="Line 3"/>
          <p:cNvSpPr>
            <a:spLocks noChangeShapeType="1"/>
          </p:cNvSpPr>
          <p:nvPr/>
        </p:nvSpPr>
        <p:spPr bwMode="auto">
          <a:xfrm>
            <a:off x="1560513" y="765175"/>
            <a:ext cx="9144000" cy="1588"/>
          </a:xfrm>
          <a:prstGeom prst="line">
            <a:avLst/>
          </a:prstGeom>
          <a:noFill/>
          <a:ln w="720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49 CuadroTexto"/>
          <p:cNvSpPr txBox="1"/>
          <p:nvPr/>
        </p:nvSpPr>
        <p:spPr>
          <a:xfrm>
            <a:off x="1618857" y="-4266"/>
            <a:ext cx="8744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baseline="-25000" dirty="0"/>
              <a:t>60</a:t>
            </a:r>
            <a:r>
              <a:rPr lang="en-US" sz="4400" dirty="0"/>
              <a:t>F</a:t>
            </a:r>
            <a:r>
              <a:rPr lang="en-US" sz="4400" baseline="-25000" dirty="0"/>
              <a:t>48</a:t>
            </a:r>
            <a:r>
              <a:rPr lang="en-US" sz="4400" dirty="0"/>
              <a:t> on </a:t>
            </a:r>
            <a:r>
              <a:rPr lang="en-US" sz="4400" dirty="0">
                <a:solidFill>
                  <a:srgbClr val="00B050"/>
                </a:solidFill>
              </a:rPr>
              <a:t>Ni(111)                              </a:t>
            </a:r>
            <a:r>
              <a:rPr lang="en-US" sz="4400" dirty="0"/>
              <a:t>XPS</a:t>
            </a:r>
          </a:p>
        </p:txBody>
      </p:sp>
    </p:spTree>
    <p:extLst>
      <p:ext uri="{BB962C8B-B14F-4D97-AF65-F5344CB8AC3E}">
        <p14:creationId xmlns:p14="http://schemas.microsoft.com/office/powerpoint/2010/main" val="165780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" y="1065830"/>
            <a:ext cx="10452100" cy="51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6567586"/>
            <a:ext cx="321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smtClean="0"/>
              <a:t>Rivnay et al. Chem</a:t>
            </a:r>
            <a:r>
              <a:rPr lang="de-DE" sz="1400" i="1" dirty="0"/>
              <a:t>. Rev. </a:t>
            </a:r>
            <a:r>
              <a:rPr lang="de-DE" sz="1400" i="1" dirty="0" smtClean="0"/>
              <a:t>2012, 112, 5488</a:t>
            </a:r>
            <a:endParaRPr lang="en-US" sz="1400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0040" y="143452"/>
            <a:ext cx="12077700" cy="520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Microstructure and morphology  </a:t>
            </a:r>
            <a:r>
              <a:rPr lang="en-US" sz="3000" b="1" dirty="0" smtClean="0"/>
              <a:t>in organic materials for electronic devices</a:t>
            </a:r>
            <a:endParaRPr lang="en-US" sz="3000" b="1" dirty="0"/>
          </a:p>
        </p:txBody>
      </p:sp>
      <p:grpSp>
        <p:nvGrpSpPr>
          <p:cNvPr id="3" name="Grupo 2"/>
          <p:cNvGrpSpPr/>
          <p:nvPr/>
        </p:nvGrpSpPr>
        <p:grpSpPr>
          <a:xfrm>
            <a:off x="9016459" y="1255366"/>
            <a:ext cx="3250885" cy="5068944"/>
            <a:chOff x="8037188" y="1298013"/>
            <a:chExt cx="3250885" cy="5068944"/>
          </a:xfrm>
        </p:grpSpPr>
        <p:grpSp>
          <p:nvGrpSpPr>
            <p:cNvPr id="10" name="Grupo 9"/>
            <p:cNvGrpSpPr/>
            <p:nvPr/>
          </p:nvGrpSpPr>
          <p:grpSpPr>
            <a:xfrm>
              <a:off x="8037188" y="1298013"/>
              <a:ext cx="2995550" cy="1633828"/>
              <a:chOff x="8090116" y="1339576"/>
              <a:chExt cx="3153066" cy="1495049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74370" y="1339576"/>
                <a:ext cx="1968812" cy="1495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CuadroTexto 1"/>
              <p:cNvSpPr txBox="1"/>
              <p:nvPr/>
            </p:nvSpPr>
            <p:spPr>
              <a:xfrm>
                <a:off x="8090116" y="1339576"/>
                <a:ext cx="1477392" cy="36933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_tradnl" b="1" dirty="0" err="1" smtClean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Photovoltaics</a:t>
                </a:r>
                <a:endParaRPr lang="es-ES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" name="CuadroTexto 10"/>
            <p:cNvSpPr txBox="1"/>
            <p:nvPr/>
          </p:nvSpPr>
          <p:spPr>
            <a:xfrm>
              <a:off x="9162281" y="5997625"/>
              <a:ext cx="2125792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S_tradnl" b="1" dirty="0" err="1" smtClean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Thin</a:t>
              </a:r>
              <a:r>
                <a:rPr lang="es-ES_tradnl" sz="800" b="1" dirty="0" smtClean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_tradnl" b="1" dirty="0" smtClean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Film</a:t>
              </a:r>
              <a:r>
                <a:rPr lang="es-ES_tradnl" sz="800" b="1" dirty="0" smtClean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_tradnl" b="1" dirty="0" err="1" smtClean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Transistors</a:t>
              </a:r>
              <a:endParaRPr lang="es-E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194" name="Picture 2" descr="https://upload.wikimedia.org/wikipedia/commons/thumb/c/cc/Organic_CMOS_logic_circuit.jpg/220px-Organic_CMOS_logic_circui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9337" y="4268008"/>
              <a:ext cx="1750429" cy="1734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uadroTexto 6"/>
          <p:cNvSpPr txBox="1"/>
          <p:nvPr/>
        </p:nvSpPr>
        <p:spPr>
          <a:xfrm>
            <a:off x="598962" y="762345"/>
            <a:ext cx="8751242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                  two-component </a:t>
            </a:r>
            <a:r>
              <a:rPr lang="en-US" sz="1600" dirty="0"/>
              <a:t>blend </a:t>
            </a:r>
            <a:r>
              <a:rPr lang="en-US" sz="1600" dirty="0" smtClean="0"/>
              <a:t>film of bulk heterojunctions in organics photovoltaics   (OPV)           </a:t>
            </a:r>
            <a:endParaRPr lang="en-US" sz="1600" dirty="0"/>
          </a:p>
        </p:txBody>
      </p:sp>
      <p:sp>
        <p:nvSpPr>
          <p:cNvPr id="12" name="Rectángulo 11"/>
          <p:cNvSpPr/>
          <p:nvPr/>
        </p:nvSpPr>
        <p:spPr>
          <a:xfrm>
            <a:off x="566855" y="6184175"/>
            <a:ext cx="9383057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                                           single component small-molecule semiconductor film used in OFETs                                                               </a:t>
            </a:r>
            <a:endParaRPr lang="en-US" sz="1600" dirty="0"/>
          </a:p>
        </p:txBody>
      </p:sp>
      <p:sp>
        <p:nvSpPr>
          <p:cNvPr id="13" name="Rectángulo 12"/>
          <p:cNvSpPr/>
          <p:nvPr/>
        </p:nvSpPr>
        <p:spPr>
          <a:xfrm>
            <a:off x="6613447" y="1100899"/>
            <a:ext cx="1213782" cy="402065"/>
          </a:xfrm>
          <a:prstGeom prst="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8886656" y="5758845"/>
            <a:ext cx="1063256" cy="402065"/>
          </a:xfrm>
          <a:prstGeom prst="rect">
            <a:avLst/>
          </a:prstGeom>
          <a:solidFill>
            <a:schemeClr val="accent1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19073" y="6421780"/>
            <a:ext cx="2133600" cy="365125"/>
          </a:xfrm>
        </p:spPr>
        <p:txBody>
          <a:bodyPr/>
          <a:lstStyle/>
          <a:p>
            <a:fld id="{59A5B921-9AF7-47FC-9A0E-9FB7E729E672}" type="slidenum">
              <a:rPr lang="es-ES" smtClean="0"/>
              <a:t>4</a:t>
            </a:fld>
            <a:endParaRPr lang="es-ES"/>
          </a:p>
        </p:txBody>
      </p:sp>
      <p:grpSp>
        <p:nvGrpSpPr>
          <p:cNvPr id="34831" name="34830 Grupo"/>
          <p:cNvGrpSpPr/>
          <p:nvPr/>
        </p:nvGrpSpPr>
        <p:grpSpPr>
          <a:xfrm>
            <a:off x="8730428" y="1570867"/>
            <a:ext cx="4478948" cy="2401304"/>
            <a:chOff x="6172475" y="3093054"/>
            <a:chExt cx="4478948" cy="2401304"/>
          </a:xfrm>
          <a:solidFill>
            <a:srgbClr val="FFC000"/>
          </a:solidFill>
        </p:grpSpPr>
        <p:sp>
          <p:nvSpPr>
            <p:cNvPr id="119" name="118 Rectángulo redondeado"/>
            <p:cNvSpPr/>
            <p:nvPr/>
          </p:nvSpPr>
          <p:spPr>
            <a:xfrm>
              <a:off x="6172475" y="3093054"/>
              <a:ext cx="3367433" cy="24013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119 CuadroTexto"/>
            <p:cNvSpPr txBox="1"/>
            <p:nvPr/>
          </p:nvSpPr>
          <p:spPr>
            <a:xfrm>
              <a:off x="6587661" y="3093054"/>
              <a:ext cx="26230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Organic/electrode</a:t>
              </a:r>
              <a:endParaRPr lang="en-US" sz="2400" dirty="0"/>
            </a:p>
          </p:txBody>
        </p:sp>
        <p:pic>
          <p:nvPicPr>
            <p:cNvPr id="34821" name="Picture 5" descr="normal.img-00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585"/>
            <a:stretch/>
          </p:blipFill>
          <p:spPr bwMode="auto">
            <a:xfrm>
              <a:off x="6316472" y="3534299"/>
              <a:ext cx="3136606" cy="1604134"/>
            </a:xfrm>
            <a:prstGeom prst="rect">
              <a:avLst/>
            </a:prstGeom>
            <a:grpFill/>
            <a:extLst/>
          </p:spPr>
        </p:pic>
        <p:sp>
          <p:nvSpPr>
            <p:cNvPr id="34822" name="34821 CuadroTexto"/>
            <p:cNvSpPr txBox="1"/>
            <p:nvPr/>
          </p:nvSpPr>
          <p:spPr>
            <a:xfrm>
              <a:off x="6495329" y="5125105"/>
              <a:ext cx="41560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Liu </a:t>
              </a:r>
              <a:r>
                <a:rPr lang="en-US" sz="1600" i="1" dirty="0"/>
                <a:t>et al. Materials </a:t>
              </a:r>
              <a:r>
                <a:rPr lang="en-US" sz="1600" i="1" dirty="0" smtClean="0"/>
                <a:t>Today 2015</a:t>
              </a:r>
              <a:endParaRPr lang="en-US" sz="1600" i="1" dirty="0"/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191331" y="8464"/>
            <a:ext cx="1254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</a:t>
            </a:r>
            <a:r>
              <a:rPr lang="en-US" sz="3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Interfaces in a device</a:t>
            </a:r>
            <a:r>
              <a:rPr lang="en-US" sz="3400" i="1" dirty="0" smtClean="0"/>
              <a:t>         </a:t>
            </a:r>
            <a:r>
              <a:rPr lang="en-US" sz="3400" dirty="0" smtClean="0"/>
              <a:t>Organic Field Effect Transistors (OFETs)</a:t>
            </a:r>
            <a:endParaRPr lang="en-US" sz="3400" dirty="0"/>
          </a:p>
        </p:txBody>
      </p:sp>
      <p:grpSp>
        <p:nvGrpSpPr>
          <p:cNvPr id="34832" name="34831 Grupo"/>
          <p:cNvGrpSpPr/>
          <p:nvPr/>
        </p:nvGrpSpPr>
        <p:grpSpPr>
          <a:xfrm>
            <a:off x="-75862" y="1104686"/>
            <a:ext cx="4463151" cy="3135769"/>
            <a:chOff x="-888487" y="3287013"/>
            <a:chExt cx="4463151" cy="3135769"/>
          </a:xfrm>
          <a:solidFill>
            <a:srgbClr val="7030A0"/>
          </a:solidFill>
        </p:grpSpPr>
        <p:sp>
          <p:nvSpPr>
            <p:cNvPr id="34816" name="34815 Rectángulo redondeado"/>
            <p:cNvSpPr/>
            <p:nvPr/>
          </p:nvSpPr>
          <p:spPr>
            <a:xfrm>
              <a:off x="-574665" y="3287013"/>
              <a:ext cx="3262965" cy="3135769"/>
            </a:xfrm>
            <a:prstGeom prst="roundRect">
              <a:avLst/>
            </a:prstGeom>
            <a:solidFill>
              <a:srgbClr val="7C45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71 CuadroTexto"/>
            <p:cNvSpPr txBox="1"/>
            <p:nvPr/>
          </p:nvSpPr>
          <p:spPr>
            <a:xfrm>
              <a:off x="-888487" y="3352108"/>
              <a:ext cx="3772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Organic/Dielectric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515" y="3975234"/>
              <a:ext cx="2571530" cy="18243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72 CuadroTexto"/>
            <p:cNvSpPr txBox="1"/>
            <p:nvPr/>
          </p:nvSpPr>
          <p:spPr>
            <a:xfrm>
              <a:off x="-316415" y="5726359"/>
              <a:ext cx="38910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err="1" smtClean="0">
                  <a:solidFill>
                    <a:schemeClr val="bg1"/>
                  </a:solidFill>
                </a:rPr>
                <a:t>Aghamohammadi</a:t>
              </a:r>
              <a:r>
                <a:rPr lang="en-US" sz="1600" i="1" dirty="0" smtClean="0">
                  <a:solidFill>
                    <a:schemeClr val="bg1"/>
                  </a:solidFill>
                </a:rPr>
                <a:t> et al </a:t>
              </a:r>
            </a:p>
            <a:p>
              <a:r>
                <a:rPr lang="en-US" sz="1600" i="1" dirty="0" smtClean="0">
                  <a:solidFill>
                    <a:schemeClr val="bg1"/>
                  </a:solidFill>
                </a:rPr>
                <a:t>ACS </a:t>
              </a:r>
              <a:r>
                <a:rPr lang="en-US" sz="1600" i="1" dirty="0">
                  <a:solidFill>
                    <a:schemeClr val="bg1"/>
                  </a:solidFill>
                </a:rPr>
                <a:t>Appl. Mater. </a:t>
              </a:r>
              <a:r>
                <a:rPr lang="en-US" sz="1600" i="1" dirty="0" smtClean="0">
                  <a:solidFill>
                    <a:schemeClr val="bg1"/>
                  </a:solidFill>
                </a:rPr>
                <a:t>Interf.2</a:t>
              </a:r>
              <a:r>
                <a:rPr lang="en-US" sz="1600" dirty="0" smtClean="0">
                  <a:solidFill>
                    <a:schemeClr val="bg1"/>
                  </a:solidFill>
                </a:rPr>
                <a:t>015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2" name="1 CuadroTexto"/>
          <p:cNvSpPr txBox="1"/>
          <p:nvPr/>
        </p:nvSpPr>
        <p:spPr>
          <a:xfrm>
            <a:off x="191662" y="4505373"/>
            <a:ext cx="111991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Structure </a:t>
            </a:r>
            <a:r>
              <a:rPr lang="en-US" sz="2800" b="1" dirty="0" smtClean="0"/>
              <a:t>&amp; Stability </a:t>
            </a:r>
            <a:r>
              <a:rPr lang="en-US" sz="2400" b="1" dirty="0" smtClean="0"/>
              <a:t>(vs t, T, </a:t>
            </a:r>
            <a:r>
              <a:rPr lang="en-US" sz="2400" b="1" dirty="0" err="1" smtClean="0"/>
              <a:t>envir</a:t>
            </a:r>
            <a:r>
              <a:rPr lang="en-US" sz="2400" b="1" dirty="0" smtClean="0"/>
              <a:t>.)</a:t>
            </a:r>
          </a:p>
          <a:p>
            <a:r>
              <a:rPr lang="en-US" sz="2000" dirty="0" smtClean="0"/>
              <a:t>critical issues for properties and performance</a:t>
            </a:r>
          </a:p>
          <a:p>
            <a:endParaRPr lang="en-US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Structure determination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Structural/morphological </a:t>
            </a:r>
            <a:r>
              <a:rPr lang="en-US" sz="2400" dirty="0" smtClean="0"/>
              <a:t>stability </a:t>
            </a:r>
            <a:r>
              <a:rPr lang="en-US" sz="2400" b="1" dirty="0" smtClean="0"/>
              <a:t>over 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Stability of the electronic performance in </a:t>
            </a:r>
            <a:r>
              <a:rPr lang="en-US" sz="2400" b="1" dirty="0" smtClean="0"/>
              <a:t>environmental conditions (O</a:t>
            </a:r>
            <a:r>
              <a:rPr lang="en-US" sz="2400" b="1" baseline="-25000" dirty="0" smtClean="0"/>
              <a:t>2 </a:t>
            </a:r>
            <a:r>
              <a:rPr lang="en-US" sz="2400" b="1" dirty="0" smtClean="0"/>
              <a:t>,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 …)</a:t>
            </a:r>
            <a:endParaRPr lang="en-US" sz="2400" b="1" dirty="0"/>
          </a:p>
        </p:txBody>
      </p:sp>
      <p:grpSp>
        <p:nvGrpSpPr>
          <p:cNvPr id="32" name="Grupo 31"/>
          <p:cNvGrpSpPr/>
          <p:nvPr/>
        </p:nvGrpSpPr>
        <p:grpSpPr>
          <a:xfrm>
            <a:off x="3585861" y="564689"/>
            <a:ext cx="5767837" cy="3975908"/>
            <a:chOff x="3704392" y="844823"/>
            <a:chExt cx="5767837" cy="3975908"/>
          </a:xfrm>
        </p:grpSpPr>
        <p:grpSp>
          <p:nvGrpSpPr>
            <p:cNvPr id="79" name="33 Grupo"/>
            <p:cNvGrpSpPr/>
            <p:nvPr/>
          </p:nvGrpSpPr>
          <p:grpSpPr>
            <a:xfrm>
              <a:off x="3704392" y="844823"/>
              <a:ext cx="5767837" cy="3975908"/>
              <a:chOff x="-925105" y="773631"/>
              <a:chExt cx="6257597" cy="4197937"/>
            </a:xfrm>
          </p:grpSpPr>
          <p:sp>
            <p:nvSpPr>
              <p:cNvPr id="80" name="Rectangle 37"/>
              <p:cNvSpPr>
                <a:spLocks noChangeArrowheads="1"/>
              </p:cNvSpPr>
              <p:nvPr/>
            </p:nvSpPr>
            <p:spPr bwMode="auto">
              <a:xfrm>
                <a:off x="1108951" y="2216669"/>
                <a:ext cx="2089149" cy="39535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08000" prstMaterial="legacyMatte">
                <a:bevelT w="13500" h="13500" prst="angle"/>
                <a:bevelB w="13500" h="13500" prst="angle"/>
                <a:extrusionClr>
                  <a:schemeClr val="bg1">
                    <a:lumMod val="50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81" name="Rectangle 38"/>
              <p:cNvSpPr>
                <a:spLocks noChangeArrowheads="1"/>
              </p:cNvSpPr>
              <p:nvPr/>
            </p:nvSpPr>
            <p:spPr bwMode="auto">
              <a:xfrm>
                <a:off x="1108952" y="2085599"/>
                <a:ext cx="2089150" cy="135176"/>
              </a:xfrm>
              <a:prstGeom prst="rect">
                <a:avLst/>
              </a:prstGeom>
              <a:solidFill>
                <a:srgbClr val="DDDDDD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82" name="Rectangle 39"/>
              <p:cNvSpPr>
                <a:spLocks noChangeArrowheads="1"/>
              </p:cNvSpPr>
              <p:nvPr/>
            </p:nvSpPr>
            <p:spPr bwMode="auto">
              <a:xfrm>
                <a:off x="1108952" y="1890828"/>
                <a:ext cx="251200" cy="197677"/>
              </a:xfrm>
              <a:prstGeom prst="rect">
                <a:avLst/>
              </a:prstGeom>
              <a:solidFill>
                <a:srgbClr val="FFFF00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FF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83" name="Rectangle 40"/>
              <p:cNvSpPr>
                <a:spLocks noChangeArrowheads="1"/>
              </p:cNvSpPr>
              <p:nvPr/>
            </p:nvSpPr>
            <p:spPr bwMode="auto">
              <a:xfrm>
                <a:off x="1360152" y="1954783"/>
                <a:ext cx="1586749" cy="130816"/>
              </a:xfrm>
              <a:prstGeom prst="rect">
                <a:avLst/>
              </a:prstGeom>
              <a:solidFill>
                <a:srgbClr val="99FF99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99FF99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84" name="Rectangle 42"/>
              <p:cNvSpPr>
                <a:spLocks noChangeArrowheads="1"/>
              </p:cNvSpPr>
              <p:nvPr/>
            </p:nvSpPr>
            <p:spPr bwMode="auto">
              <a:xfrm>
                <a:off x="2945506" y="1890828"/>
                <a:ext cx="252596" cy="197677"/>
              </a:xfrm>
              <a:prstGeom prst="rect">
                <a:avLst/>
              </a:prstGeom>
              <a:solidFill>
                <a:srgbClr val="FFFF00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FF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85" name="Text Box 46"/>
              <p:cNvSpPr txBox="1">
                <a:spLocks noChangeArrowheads="1"/>
              </p:cNvSpPr>
              <p:nvPr/>
            </p:nvSpPr>
            <p:spPr bwMode="auto">
              <a:xfrm rot="18235452">
                <a:off x="2855935" y="1536769"/>
                <a:ext cx="928347" cy="400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1000" b="1" dirty="0" err="1"/>
                  <a:t>source</a:t>
                </a:r>
                <a:endParaRPr lang="en-US" sz="1000" b="1" dirty="0"/>
              </a:p>
            </p:txBody>
          </p:sp>
          <p:sp>
            <p:nvSpPr>
              <p:cNvPr id="86" name="Text Box 47"/>
              <p:cNvSpPr txBox="1">
                <a:spLocks noChangeArrowheads="1"/>
              </p:cNvSpPr>
              <p:nvPr/>
            </p:nvSpPr>
            <p:spPr bwMode="auto">
              <a:xfrm rot="18129032">
                <a:off x="1071630" y="1518235"/>
                <a:ext cx="765479" cy="400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1000" b="1" dirty="0" err="1"/>
                  <a:t>drain</a:t>
                </a:r>
                <a:endParaRPr lang="en-US" sz="1000" b="1" dirty="0"/>
              </a:p>
            </p:txBody>
          </p:sp>
          <p:sp>
            <p:nvSpPr>
              <p:cNvPr id="87" name="Text Box 50"/>
              <p:cNvSpPr txBox="1">
                <a:spLocks noChangeArrowheads="1"/>
              </p:cNvSpPr>
              <p:nvPr/>
            </p:nvSpPr>
            <p:spPr bwMode="auto">
              <a:xfrm>
                <a:off x="1495579" y="1694692"/>
                <a:ext cx="1534252" cy="259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1000" b="1" dirty="0" err="1" smtClean="0"/>
                  <a:t>Organic</a:t>
                </a:r>
                <a:r>
                  <a:rPr lang="es-ES" sz="1000" b="1" dirty="0" smtClean="0"/>
                  <a:t> semiconductor</a:t>
                </a:r>
                <a:endParaRPr lang="en-US" sz="1000" b="1" dirty="0"/>
              </a:p>
            </p:txBody>
          </p:sp>
          <p:grpSp>
            <p:nvGrpSpPr>
              <p:cNvPr id="88" name="46 Grupo"/>
              <p:cNvGrpSpPr/>
              <p:nvPr/>
            </p:nvGrpSpPr>
            <p:grpSpPr>
              <a:xfrm>
                <a:off x="-925105" y="2012856"/>
                <a:ext cx="2585287" cy="2958712"/>
                <a:chOff x="-788628" y="1944617"/>
                <a:chExt cx="2585287" cy="2958712"/>
              </a:xfrm>
            </p:grpSpPr>
            <p:pic>
              <p:nvPicPr>
                <p:cNvPr id="102" name="Picture 32" descr="pelicula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19229" t="35950" r="19229" b="29413"/>
                <a:stretch>
                  <a:fillRect/>
                </a:stretch>
              </p:blipFill>
              <p:spPr bwMode="auto">
                <a:xfrm>
                  <a:off x="-788628" y="2755301"/>
                  <a:ext cx="2212460" cy="21480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3" name="Oval 53"/>
                <p:cNvSpPr>
                  <a:spLocks noChangeArrowheads="1"/>
                </p:cNvSpPr>
                <p:nvPr/>
              </p:nvSpPr>
              <p:spPr bwMode="auto">
                <a:xfrm>
                  <a:off x="1580759" y="1944617"/>
                  <a:ext cx="215900" cy="144463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1200"/>
                </a:p>
              </p:txBody>
            </p:sp>
            <p:sp>
              <p:nvSpPr>
                <p:cNvPr id="104" name="Line 54"/>
                <p:cNvSpPr>
                  <a:spLocks noChangeShapeType="1"/>
                </p:cNvSpPr>
                <p:nvPr/>
              </p:nvSpPr>
              <p:spPr bwMode="auto">
                <a:xfrm rot="2941603" flipH="1">
                  <a:off x="656579" y="1556175"/>
                  <a:ext cx="365636" cy="16325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 sz="1200"/>
                </a:p>
              </p:txBody>
            </p:sp>
            <p:sp>
              <p:nvSpPr>
                <p:cNvPr id="105" name="Line 55"/>
                <p:cNvSpPr>
                  <a:spLocks noChangeShapeType="1"/>
                </p:cNvSpPr>
                <p:nvPr/>
              </p:nvSpPr>
              <p:spPr bwMode="auto">
                <a:xfrm rot="1846902">
                  <a:off x="1371524" y="1982546"/>
                  <a:ext cx="392628" cy="148797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 sz="1200"/>
                </a:p>
              </p:txBody>
            </p:sp>
          </p:grpSp>
          <p:sp>
            <p:nvSpPr>
              <p:cNvPr id="89" name="Text Box 44"/>
              <p:cNvSpPr txBox="1">
                <a:spLocks noChangeArrowheads="1"/>
              </p:cNvSpPr>
              <p:nvPr/>
            </p:nvSpPr>
            <p:spPr bwMode="auto">
              <a:xfrm>
                <a:off x="1820152" y="2243067"/>
                <a:ext cx="601662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1600" b="1" dirty="0" err="1">
                    <a:solidFill>
                      <a:schemeClr val="bg1"/>
                    </a:solidFill>
                  </a:rPr>
                  <a:t>gate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Text Box 45"/>
              <p:cNvSpPr txBox="1">
                <a:spLocks noChangeArrowheads="1"/>
              </p:cNvSpPr>
              <p:nvPr/>
            </p:nvSpPr>
            <p:spPr bwMode="auto">
              <a:xfrm>
                <a:off x="1768545" y="2035060"/>
                <a:ext cx="1009691" cy="3407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800" b="1" dirty="0" err="1"/>
                  <a:t>dielectric</a:t>
                </a:r>
                <a:endParaRPr lang="en-US" sz="800" b="1" dirty="0"/>
              </a:p>
            </p:txBody>
          </p:sp>
          <p:sp>
            <p:nvSpPr>
              <p:cNvPr id="91" name="49 Elipse"/>
              <p:cNvSpPr/>
              <p:nvPr/>
            </p:nvSpPr>
            <p:spPr>
              <a:xfrm>
                <a:off x="3976786" y="773631"/>
                <a:ext cx="1355706" cy="1002464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3" name="50 Grupo"/>
              <p:cNvGrpSpPr/>
              <p:nvPr/>
            </p:nvGrpSpPr>
            <p:grpSpPr>
              <a:xfrm>
                <a:off x="4172819" y="878181"/>
                <a:ext cx="833747" cy="778603"/>
                <a:chOff x="4172819" y="878181"/>
                <a:chExt cx="1032926" cy="932509"/>
              </a:xfrm>
            </p:grpSpPr>
            <p:sp>
              <p:nvSpPr>
                <p:cNvPr id="96" name="53 Elipse"/>
                <p:cNvSpPr/>
                <p:nvPr/>
              </p:nvSpPr>
              <p:spPr>
                <a:xfrm rot="17461856">
                  <a:off x="4314417" y="875736"/>
                  <a:ext cx="232913" cy="516109"/>
                </a:xfrm>
                <a:prstGeom prst="ellipse">
                  <a:avLst/>
                </a:prstGeom>
                <a:solidFill>
                  <a:srgbClr val="66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54 Elipse"/>
                <p:cNvSpPr/>
                <p:nvPr/>
              </p:nvSpPr>
              <p:spPr>
                <a:xfrm rot="20697978">
                  <a:off x="4679644" y="926181"/>
                  <a:ext cx="232913" cy="516109"/>
                </a:xfrm>
                <a:prstGeom prst="ellipse">
                  <a:avLst/>
                </a:prstGeom>
                <a:solidFill>
                  <a:srgbClr val="66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55 Elipse"/>
                <p:cNvSpPr/>
                <p:nvPr/>
              </p:nvSpPr>
              <p:spPr>
                <a:xfrm rot="18913918">
                  <a:off x="4333962" y="1206485"/>
                  <a:ext cx="204925" cy="586595"/>
                </a:xfrm>
                <a:prstGeom prst="ellipse">
                  <a:avLst/>
                </a:prstGeom>
                <a:solidFill>
                  <a:srgbClr val="66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56 Elipse"/>
                <p:cNvSpPr/>
                <p:nvPr/>
              </p:nvSpPr>
              <p:spPr>
                <a:xfrm rot="18913918">
                  <a:off x="4603437" y="1173788"/>
                  <a:ext cx="204925" cy="586595"/>
                </a:xfrm>
                <a:prstGeom prst="ellipse">
                  <a:avLst/>
                </a:prstGeom>
                <a:solidFill>
                  <a:srgbClr val="66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57 Rectángulo"/>
                <p:cNvSpPr/>
                <p:nvPr/>
              </p:nvSpPr>
              <p:spPr>
                <a:xfrm rot="16200000">
                  <a:off x="4594635" y="1199581"/>
                  <a:ext cx="932509" cy="28971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metal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94" name="51 Conector recto"/>
              <p:cNvCxnSpPr>
                <a:stCxn id="91" idx="1"/>
              </p:cNvCxnSpPr>
              <p:nvPr/>
            </p:nvCxnSpPr>
            <p:spPr>
              <a:xfrm flipH="1">
                <a:off x="2987649" y="920439"/>
                <a:ext cx="1187675" cy="8569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52 Conector recto"/>
              <p:cNvCxnSpPr>
                <a:stCxn id="91" idx="4"/>
              </p:cNvCxnSpPr>
              <p:nvPr/>
            </p:nvCxnSpPr>
            <p:spPr>
              <a:xfrm flipH="1">
                <a:off x="3060074" y="1776095"/>
                <a:ext cx="1594565" cy="103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upo 2"/>
            <p:cNvGrpSpPr/>
            <p:nvPr/>
          </p:nvGrpSpPr>
          <p:grpSpPr>
            <a:xfrm>
              <a:off x="7610329" y="1731124"/>
              <a:ext cx="612300" cy="309205"/>
              <a:chOff x="10014258" y="1287088"/>
              <a:chExt cx="612300" cy="309205"/>
            </a:xfrm>
          </p:grpSpPr>
          <p:grpSp>
            <p:nvGrpSpPr>
              <p:cNvPr id="107" name="18 Grupo"/>
              <p:cNvGrpSpPr/>
              <p:nvPr/>
            </p:nvGrpSpPr>
            <p:grpSpPr>
              <a:xfrm>
                <a:off x="10014258" y="1374364"/>
                <a:ext cx="244085" cy="221929"/>
                <a:chOff x="3767556" y="2973654"/>
                <a:chExt cx="302587" cy="275120"/>
              </a:xfrm>
            </p:grpSpPr>
            <p:cxnSp>
              <p:nvCxnSpPr>
                <p:cNvPr id="109" name="19 Conector recto"/>
                <p:cNvCxnSpPr/>
                <p:nvPr/>
              </p:nvCxnSpPr>
              <p:spPr>
                <a:xfrm>
                  <a:off x="3767556" y="3096394"/>
                  <a:ext cx="26719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0" name="20 Grupo"/>
                <p:cNvGrpSpPr/>
                <p:nvPr/>
              </p:nvGrpSpPr>
              <p:grpSpPr>
                <a:xfrm>
                  <a:off x="4034752" y="2973654"/>
                  <a:ext cx="35391" cy="275120"/>
                  <a:chOff x="3864243" y="530403"/>
                  <a:chExt cx="35391" cy="275120"/>
                </a:xfrm>
              </p:grpSpPr>
              <p:cxnSp>
                <p:nvCxnSpPr>
                  <p:cNvPr id="111" name="21 Conector recto"/>
                  <p:cNvCxnSpPr/>
                  <p:nvPr/>
                </p:nvCxnSpPr>
                <p:spPr>
                  <a:xfrm>
                    <a:off x="3864243" y="576953"/>
                    <a:ext cx="0" cy="15238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22 Conector recto"/>
                  <p:cNvCxnSpPr/>
                  <p:nvPr/>
                </p:nvCxnSpPr>
                <p:spPr>
                  <a:xfrm>
                    <a:off x="3899634" y="530403"/>
                    <a:ext cx="0" cy="27512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8" name="29 CuadroTexto"/>
              <p:cNvSpPr txBox="1"/>
              <p:nvPr/>
            </p:nvSpPr>
            <p:spPr>
              <a:xfrm rot="10800000" flipV="1">
                <a:off x="10212086" y="1287088"/>
                <a:ext cx="4144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SD</a:t>
                </a:r>
                <a:endParaRPr lang="en-US" sz="1400" baseline="-25000" dirty="0"/>
              </a:p>
            </p:txBody>
          </p:sp>
        </p:grpSp>
        <p:sp>
          <p:nvSpPr>
            <p:cNvPr id="113" name="14 CuadroTexto"/>
            <p:cNvSpPr txBox="1"/>
            <p:nvPr/>
          </p:nvSpPr>
          <p:spPr>
            <a:xfrm>
              <a:off x="5712071" y="1987732"/>
              <a:ext cx="2561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 </a:t>
              </a:r>
              <a:r>
                <a:rPr lang="en-US" dirty="0">
                  <a:solidFill>
                    <a:srgbClr val="0070C0"/>
                  </a:solidFill>
                </a:rPr>
                <a:t>- - - - - - - - - - </a:t>
              </a:r>
              <a:r>
                <a:rPr lang="en-US" dirty="0" smtClean="0">
                  <a:solidFill>
                    <a:srgbClr val="0070C0"/>
                  </a:solidFill>
                </a:rPr>
                <a:t>-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114" name="16 Conector curvado"/>
            <p:cNvCxnSpPr/>
            <p:nvPr/>
          </p:nvCxnSpPr>
          <p:spPr>
            <a:xfrm flipV="1">
              <a:off x="7146107" y="2083233"/>
              <a:ext cx="257612" cy="68477"/>
            </a:xfrm>
            <a:prstGeom prst="curvedConnector3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15 Conector curvado"/>
            <p:cNvCxnSpPr/>
            <p:nvPr/>
          </p:nvCxnSpPr>
          <p:spPr>
            <a:xfrm>
              <a:off x="5662964" y="2088462"/>
              <a:ext cx="246824" cy="61854"/>
            </a:xfrm>
            <a:prstGeom prst="curvedConnector3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o 30"/>
            <p:cNvGrpSpPr/>
            <p:nvPr/>
          </p:nvGrpSpPr>
          <p:grpSpPr>
            <a:xfrm rot="5400000">
              <a:off x="5432077" y="1898950"/>
              <a:ext cx="191892" cy="127095"/>
              <a:chOff x="5228272" y="2132238"/>
              <a:chExt cx="191892" cy="127095"/>
            </a:xfrm>
          </p:grpSpPr>
          <p:grpSp>
            <p:nvGrpSpPr>
              <p:cNvPr id="122" name="23 Grupo"/>
              <p:cNvGrpSpPr/>
              <p:nvPr/>
            </p:nvGrpSpPr>
            <p:grpSpPr>
              <a:xfrm>
                <a:off x="5228272" y="2188910"/>
                <a:ext cx="191892" cy="70423"/>
                <a:chOff x="706515" y="945204"/>
                <a:chExt cx="423863" cy="155555"/>
              </a:xfrm>
            </p:grpSpPr>
            <p:sp>
              <p:nvSpPr>
                <p:cNvPr id="128" name="Rectangle 20"/>
                <p:cNvSpPr>
                  <a:spLocks noChangeArrowheads="1"/>
                </p:cNvSpPr>
                <p:nvPr/>
              </p:nvSpPr>
              <p:spPr bwMode="auto">
                <a:xfrm>
                  <a:off x="706515" y="945204"/>
                  <a:ext cx="423863" cy="2539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a-ES" altLang="ca-ES" sz="1800">
                    <a:latin typeface="Californian FB" pitchFamily="18" charset="0"/>
                  </a:endParaRPr>
                </a:p>
              </p:txBody>
            </p:sp>
            <p:sp>
              <p:nvSpPr>
                <p:cNvPr id="129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302" y="1005521"/>
                  <a:ext cx="268288" cy="2698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a-ES" altLang="ca-ES" sz="1800">
                    <a:latin typeface="Californian FB" pitchFamily="18" charset="0"/>
                  </a:endParaRPr>
                </a:p>
              </p:txBody>
            </p:sp>
            <p:sp>
              <p:nvSpPr>
                <p:cNvPr id="130" name="Rectangle 22"/>
                <p:cNvSpPr>
                  <a:spLocks noChangeArrowheads="1"/>
                </p:cNvSpPr>
                <p:nvPr/>
              </p:nvSpPr>
              <p:spPr bwMode="auto">
                <a:xfrm>
                  <a:off x="887490" y="1075362"/>
                  <a:ext cx="69850" cy="2539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a-ES" altLang="ca-ES" sz="1800">
                    <a:latin typeface="Californian FB" pitchFamily="18" charset="0"/>
                  </a:endParaRPr>
                </a:p>
              </p:txBody>
            </p:sp>
          </p:grpSp>
          <p:cxnSp>
            <p:nvCxnSpPr>
              <p:cNvPr id="131" name="27 Conector recto"/>
              <p:cNvCxnSpPr>
                <a:stCxn id="128" idx="0"/>
              </p:cNvCxnSpPr>
              <p:nvPr/>
            </p:nvCxnSpPr>
            <p:spPr>
              <a:xfrm flipH="1" flipV="1">
                <a:off x="5324217" y="2132238"/>
                <a:ext cx="1" cy="5667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upo 139"/>
            <p:cNvGrpSpPr/>
            <p:nvPr/>
          </p:nvGrpSpPr>
          <p:grpSpPr>
            <a:xfrm>
              <a:off x="6372094" y="2568413"/>
              <a:ext cx="411075" cy="620508"/>
              <a:chOff x="5613269" y="4294148"/>
              <a:chExt cx="411075" cy="620508"/>
            </a:xfrm>
          </p:grpSpPr>
          <p:grpSp>
            <p:nvGrpSpPr>
              <p:cNvPr id="141" name="18 Grupo"/>
              <p:cNvGrpSpPr/>
              <p:nvPr/>
            </p:nvGrpSpPr>
            <p:grpSpPr>
              <a:xfrm rot="5400000">
                <a:off x="5627085" y="4305226"/>
                <a:ext cx="244085" cy="221929"/>
                <a:chOff x="3767556" y="2973654"/>
                <a:chExt cx="302587" cy="275120"/>
              </a:xfrm>
            </p:grpSpPr>
            <p:cxnSp>
              <p:nvCxnSpPr>
                <p:cNvPr id="143" name="19 Conector recto"/>
                <p:cNvCxnSpPr/>
                <p:nvPr/>
              </p:nvCxnSpPr>
              <p:spPr>
                <a:xfrm>
                  <a:off x="3767556" y="3096394"/>
                  <a:ext cx="26719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4" name="20 Grupo"/>
                <p:cNvGrpSpPr/>
                <p:nvPr/>
              </p:nvGrpSpPr>
              <p:grpSpPr>
                <a:xfrm>
                  <a:off x="4034752" y="2973654"/>
                  <a:ext cx="35391" cy="275120"/>
                  <a:chOff x="3864243" y="530403"/>
                  <a:chExt cx="35391" cy="275120"/>
                </a:xfrm>
              </p:grpSpPr>
              <p:cxnSp>
                <p:nvCxnSpPr>
                  <p:cNvPr id="145" name="21 Conector recto"/>
                  <p:cNvCxnSpPr/>
                  <p:nvPr/>
                </p:nvCxnSpPr>
                <p:spPr>
                  <a:xfrm>
                    <a:off x="3864243" y="576953"/>
                    <a:ext cx="0" cy="15238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22 Conector recto"/>
                  <p:cNvCxnSpPr/>
                  <p:nvPr/>
                </p:nvCxnSpPr>
                <p:spPr>
                  <a:xfrm>
                    <a:off x="3899634" y="530403"/>
                    <a:ext cx="0" cy="27512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42" name="29 CuadroTexto"/>
              <p:cNvSpPr txBox="1"/>
              <p:nvPr/>
            </p:nvSpPr>
            <p:spPr>
              <a:xfrm>
                <a:off x="5613269" y="4545324"/>
                <a:ext cx="411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r>
                  <a:rPr lang="en-US" baseline="-25000" dirty="0"/>
                  <a:t>G</a:t>
                </a:r>
              </a:p>
            </p:txBody>
          </p:sp>
        </p:grpSp>
      </p:grpSp>
      <p:grpSp>
        <p:nvGrpSpPr>
          <p:cNvPr id="147" name="40 Grupo"/>
          <p:cNvGrpSpPr/>
          <p:nvPr/>
        </p:nvGrpSpPr>
        <p:grpSpPr>
          <a:xfrm>
            <a:off x="4962952" y="4051467"/>
            <a:ext cx="1981824" cy="1830924"/>
            <a:chOff x="9150220" y="882443"/>
            <a:chExt cx="2749137" cy="2539812"/>
          </a:xfrm>
        </p:grpSpPr>
        <p:pic>
          <p:nvPicPr>
            <p:cNvPr id="148" name="Picture 4" descr="http://img3.wikia.nocookie.net/__cb20120625114912/detective-conan/es/images/5/5c/Lupa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150220" y="882443"/>
              <a:ext cx="2749137" cy="2539812"/>
            </a:xfrm>
            <a:prstGeom prst="rect">
              <a:avLst/>
            </a:prstGeom>
            <a:noFill/>
          </p:spPr>
        </p:pic>
        <p:grpSp>
          <p:nvGrpSpPr>
            <p:cNvPr id="149" name="26 Grupo"/>
            <p:cNvGrpSpPr/>
            <p:nvPr/>
          </p:nvGrpSpPr>
          <p:grpSpPr>
            <a:xfrm rot="21440048">
              <a:off x="10166958" y="1088755"/>
              <a:ext cx="1177648" cy="723534"/>
              <a:chOff x="12376222" y="-1452904"/>
              <a:chExt cx="3105347" cy="1595696"/>
            </a:xfrm>
          </p:grpSpPr>
          <p:sp>
            <p:nvSpPr>
              <p:cNvPr id="154" name="47 Elipse"/>
              <p:cNvSpPr/>
              <p:nvPr/>
            </p:nvSpPr>
            <p:spPr>
              <a:xfrm rot="1615885">
                <a:off x="14523682" y="-929260"/>
                <a:ext cx="425665" cy="10720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50 Elipse"/>
              <p:cNvSpPr/>
              <p:nvPr/>
            </p:nvSpPr>
            <p:spPr>
              <a:xfrm rot="1615885">
                <a:off x="15055904" y="-992213"/>
                <a:ext cx="425665" cy="107205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6" name="24 Grupo"/>
              <p:cNvGrpSpPr/>
              <p:nvPr/>
            </p:nvGrpSpPr>
            <p:grpSpPr>
              <a:xfrm>
                <a:off x="12376222" y="-1452904"/>
                <a:ext cx="1119851" cy="1524825"/>
                <a:chOff x="12376222" y="-1452904"/>
                <a:chExt cx="1119851" cy="1524825"/>
              </a:xfrm>
            </p:grpSpPr>
            <p:sp>
              <p:nvSpPr>
                <p:cNvPr id="157" name="52 Elipse"/>
                <p:cNvSpPr/>
                <p:nvPr/>
              </p:nvSpPr>
              <p:spPr>
                <a:xfrm>
                  <a:off x="12376222" y="-1146677"/>
                  <a:ext cx="425662" cy="107205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53 Elipse"/>
                <p:cNvSpPr/>
                <p:nvPr/>
              </p:nvSpPr>
              <p:spPr>
                <a:xfrm>
                  <a:off x="12852989" y="-1000134"/>
                  <a:ext cx="425665" cy="107205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54 Elipse"/>
                <p:cNvSpPr/>
                <p:nvPr/>
              </p:nvSpPr>
              <p:spPr>
                <a:xfrm rot="17621808">
                  <a:off x="12805038" y="-1477757"/>
                  <a:ext cx="666182" cy="715888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0" name="43 Elipse"/>
            <p:cNvSpPr/>
            <p:nvPr/>
          </p:nvSpPr>
          <p:spPr>
            <a:xfrm rot="21440048">
              <a:off x="10502580" y="1568426"/>
              <a:ext cx="514736" cy="1866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44 Elipse"/>
            <p:cNvSpPr/>
            <p:nvPr/>
          </p:nvSpPr>
          <p:spPr>
            <a:xfrm rot="17461856">
              <a:off x="10525588" y="1248694"/>
              <a:ext cx="311701" cy="335017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45 Elipse"/>
            <p:cNvSpPr/>
            <p:nvPr/>
          </p:nvSpPr>
          <p:spPr>
            <a:xfrm rot="17461856">
              <a:off x="10870345" y="1199939"/>
              <a:ext cx="302066" cy="30344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46 Elipse"/>
            <p:cNvSpPr/>
            <p:nvPr/>
          </p:nvSpPr>
          <p:spPr>
            <a:xfrm rot="17461856">
              <a:off x="11161913" y="1092905"/>
              <a:ext cx="302066" cy="27148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Line 54"/>
          <p:cNvSpPr>
            <a:spLocks noChangeShapeType="1"/>
          </p:cNvSpPr>
          <p:nvPr/>
        </p:nvSpPr>
        <p:spPr bwMode="auto">
          <a:xfrm rot="2941603" flipH="1">
            <a:off x="5477874" y="3634917"/>
            <a:ext cx="952535" cy="4471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200"/>
          </a:p>
        </p:txBody>
      </p:sp>
      <p:sp>
        <p:nvSpPr>
          <p:cNvPr id="161" name="Line 54"/>
          <p:cNvSpPr>
            <a:spLocks noChangeShapeType="1"/>
          </p:cNvSpPr>
          <p:nvPr/>
        </p:nvSpPr>
        <p:spPr bwMode="auto">
          <a:xfrm rot="2941603" flipH="1" flipV="1">
            <a:off x="5217509" y="3933644"/>
            <a:ext cx="556385" cy="3867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200"/>
          </a:p>
        </p:txBody>
      </p:sp>
      <p:grpSp>
        <p:nvGrpSpPr>
          <p:cNvPr id="42" name="Grupo 41"/>
          <p:cNvGrpSpPr/>
          <p:nvPr/>
        </p:nvGrpSpPr>
        <p:grpSpPr>
          <a:xfrm>
            <a:off x="7075475" y="4040347"/>
            <a:ext cx="5205476" cy="2097291"/>
            <a:chOff x="7153532" y="4085172"/>
            <a:chExt cx="5205476" cy="2097291"/>
          </a:xfrm>
        </p:grpSpPr>
        <p:sp>
          <p:nvSpPr>
            <p:cNvPr id="41" name="Rectángulo redondeado 40"/>
            <p:cNvSpPr/>
            <p:nvPr/>
          </p:nvSpPr>
          <p:spPr>
            <a:xfrm>
              <a:off x="7153532" y="4127007"/>
              <a:ext cx="5022385" cy="2028507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74000">
                  <a:srgbClr val="F6F9FE"/>
                </a:gs>
                <a:gs pos="4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119 CuadroTexto"/>
            <p:cNvSpPr txBox="1"/>
            <p:nvPr/>
          </p:nvSpPr>
          <p:spPr>
            <a:xfrm>
              <a:off x="8523675" y="4085172"/>
              <a:ext cx="3835333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     Organic/organic</a:t>
              </a:r>
            </a:p>
            <a:p>
              <a:endParaRPr lang="en-US" sz="900" dirty="0" smtClean="0"/>
            </a:p>
            <a:p>
              <a:r>
                <a:rPr lang="en-US" dirty="0" smtClean="0"/>
                <a:t>- donor/acceptor (orientation)</a:t>
              </a:r>
            </a:p>
            <a:p>
              <a:r>
                <a:rPr lang="en-US" dirty="0" smtClean="0"/>
                <a:t>- dopant/organic semiconductor </a:t>
              </a:r>
              <a:r>
                <a:rPr lang="en-US" sz="1500" b="1" dirty="0" smtClean="0"/>
                <a:t>(OSC)</a:t>
              </a:r>
            </a:p>
            <a:p>
              <a:endParaRPr lang="en-US" dirty="0" smtClean="0"/>
            </a:p>
            <a:p>
              <a:r>
                <a:rPr lang="en-US" dirty="0"/>
                <a:t>(</a:t>
              </a:r>
              <a:r>
                <a:rPr lang="es-ES_tradnl" dirty="0" err="1" smtClean="0"/>
                <a:t>polarization</a:t>
              </a:r>
              <a:r>
                <a:rPr lang="es-ES_tradnl" dirty="0"/>
                <a:t>, </a:t>
              </a:r>
              <a:r>
                <a:rPr lang="es-ES_tradnl" dirty="0" err="1"/>
                <a:t>charge</a:t>
              </a:r>
              <a:r>
                <a:rPr lang="es-ES_tradnl" dirty="0"/>
                <a:t> </a:t>
              </a:r>
              <a:r>
                <a:rPr lang="es-ES_tradnl" dirty="0" smtClean="0"/>
                <a:t>transfer …) </a:t>
              </a:r>
              <a:endParaRPr lang="es-ES_tradnl" dirty="0"/>
            </a:p>
            <a:p>
              <a:pPr marL="285750" indent="-285750">
                <a:buFontTx/>
                <a:buChar char="-"/>
              </a:pPr>
              <a:endParaRPr lang="en-US" dirty="0"/>
            </a:p>
          </p:txBody>
        </p:sp>
        <p:pic>
          <p:nvPicPr>
            <p:cNvPr id="184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6" b="16233"/>
            <a:stretch/>
          </p:blipFill>
          <p:spPr bwMode="auto">
            <a:xfrm rot="16200000">
              <a:off x="6926655" y="4691675"/>
              <a:ext cx="1934278" cy="92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" name="7 CuadroTexto"/>
            <p:cNvSpPr txBox="1">
              <a:spLocks noChangeArrowheads="1"/>
            </p:cNvSpPr>
            <p:nvPr/>
          </p:nvSpPr>
          <p:spPr bwMode="auto">
            <a:xfrm>
              <a:off x="8523675" y="5843909"/>
              <a:ext cx="267695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ES" sz="1600" i="1" dirty="0" err="1">
                  <a:latin typeface="Calibri" panose="020F0502020204030204" pitchFamily="34" charset="0"/>
                </a:rPr>
                <a:t>Verlaak</a:t>
              </a:r>
              <a:r>
                <a:rPr lang="es-ES" altLang="es-ES" sz="1600" i="1" dirty="0">
                  <a:latin typeface="Calibri" panose="020F0502020204030204" pitchFamily="34" charset="0"/>
                </a:rPr>
                <a:t> et al. </a:t>
              </a:r>
              <a:r>
                <a:rPr lang="es-ES" altLang="es-ES" sz="1600" i="1" dirty="0" smtClean="0">
                  <a:latin typeface="Calibri" panose="020F0502020204030204" pitchFamily="34" charset="0"/>
                </a:rPr>
                <a:t>  </a:t>
              </a:r>
              <a:r>
                <a:rPr lang="es-ES" altLang="es-ES" sz="1600" i="1" dirty="0" err="1" smtClean="0">
                  <a:latin typeface="Calibri" panose="020F0502020204030204" pitchFamily="34" charset="0"/>
                </a:rPr>
                <a:t>Adv</a:t>
              </a:r>
              <a:r>
                <a:rPr lang="es-ES" altLang="es-ES" sz="1600" i="1" dirty="0" smtClean="0">
                  <a:latin typeface="Calibri" panose="020F0502020204030204" pitchFamily="34" charset="0"/>
                </a:rPr>
                <a:t>. Mat</a:t>
              </a:r>
              <a:r>
                <a:rPr lang="es-ES" altLang="es-ES" sz="1600" i="1" dirty="0">
                  <a:latin typeface="Calibri" panose="020F0502020204030204" pitchFamily="34" charset="0"/>
                </a:rPr>
                <a:t>. 2009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4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308087" y="9895"/>
            <a:ext cx="4226413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PSCI group Equipment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3" y="1328857"/>
            <a:ext cx="2399659" cy="179974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19581" y="621538"/>
            <a:ext cx="342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0C0"/>
                </a:solidFill>
                <a:latin typeface="Calibri"/>
                <a:cs typeface="Arial" charset="0"/>
              </a:rPr>
              <a:t>A</a:t>
            </a:r>
            <a:r>
              <a:rPr lang="en-US" b="1" dirty="0" smtClean="0">
                <a:solidFill>
                  <a:srgbClr val="0070C0"/>
                </a:solidFill>
                <a:latin typeface="Calibri"/>
                <a:cs typeface="Arial" charset="0"/>
              </a:rPr>
              <a:t>tomic </a:t>
            </a:r>
            <a:r>
              <a:rPr lang="en-US" b="1" dirty="0">
                <a:solidFill>
                  <a:srgbClr val="0070C0"/>
                </a:solidFill>
                <a:latin typeface="Calibri"/>
                <a:cs typeface="Arial" charset="0"/>
              </a:rPr>
              <a:t>force </a:t>
            </a:r>
            <a:r>
              <a:rPr lang="en-US" b="1" dirty="0" smtClean="0">
                <a:solidFill>
                  <a:srgbClr val="0070C0"/>
                </a:solidFill>
                <a:latin typeface="Calibri"/>
                <a:cs typeface="Arial" charset="0"/>
              </a:rPr>
              <a:t>microscopes </a:t>
            </a:r>
            <a:r>
              <a:rPr lang="en-US" b="1" dirty="0">
                <a:solidFill>
                  <a:srgbClr val="0070C0"/>
                </a:solidFill>
                <a:latin typeface="Calibri"/>
                <a:cs typeface="Arial" charset="0"/>
              </a:rPr>
              <a:t>(AFMs)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0C0"/>
                </a:solidFill>
                <a:latin typeface="Calibri"/>
                <a:cs typeface="Arial" charset="0"/>
              </a:rPr>
              <a:t> (ambient </a:t>
            </a:r>
            <a:r>
              <a:rPr lang="en-US" b="1" dirty="0" smtClean="0">
                <a:solidFill>
                  <a:srgbClr val="0070C0"/>
                </a:solidFill>
                <a:latin typeface="Calibri"/>
                <a:cs typeface="Arial" charset="0"/>
              </a:rPr>
              <a:t>and RH conditions</a:t>
            </a:r>
            <a:r>
              <a:rPr lang="en-US" b="1" dirty="0">
                <a:solidFill>
                  <a:srgbClr val="0070C0"/>
                </a:solidFill>
                <a:latin typeface="Calibri"/>
                <a:cs typeface="Arial" charset="0"/>
              </a:rPr>
              <a:t>)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21534" y="3154777"/>
            <a:ext cx="641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-Nanoscale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mechanical, electrical, frictional,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morphology….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-Properties during device operation (OFETs)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-187202" y="3836036"/>
            <a:ext cx="8199982" cy="2930707"/>
            <a:chOff x="762563" y="3836036"/>
            <a:chExt cx="8199982" cy="2930707"/>
          </a:xfrm>
        </p:grpSpPr>
        <p:sp>
          <p:nvSpPr>
            <p:cNvPr id="8" name="Text Box 50"/>
            <p:cNvSpPr txBox="1">
              <a:spLocks noChangeArrowheads="1"/>
            </p:cNvSpPr>
            <p:nvPr/>
          </p:nvSpPr>
          <p:spPr bwMode="auto">
            <a:xfrm>
              <a:off x="762563" y="3836036"/>
              <a:ext cx="60144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s-ES" sz="1800" b="1" dirty="0" smtClean="0">
                  <a:solidFill>
                    <a:srgbClr val="0070C0"/>
                  </a:solidFill>
                  <a:latin typeface="Calibri"/>
                </a:rPr>
                <a:t>OBME (vapor) and </a:t>
              </a:r>
              <a:r>
                <a:rPr lang="es-ES" sz="1800" b="1" dirty="0" err="1" smtClean="0">
                  <a:solidFill>
                    <a:srgbClr val="0070C0"/>
                  </a:solidFill>
                  <a:latin typeface="Calibri"/>
                </a:rPr>
                <a:t>Layer</a:t>
              </a:r>
              <a:r>
                <a:rPr lang="es-ES" sz="1800" b="1" dirty="0" smtClean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s-ES" sz="1800" b="1" dirty="0" err="1" smtClean="0">
                  <a:solidFill>
                    <a:srgbClr val="0070C0"/>
                  </a:solidFill>
                  <a:latin typeface="Calibri"/>
                </a:rPr>
                <a:t>Injection</a:t>
              </a:r>
              <a:r>
                <a:rPr lang="es-ES" sz="1800" b="1" dirty="0" smtClean="0">
                  <a:solidFill>
                    <a:srgbClr val="0070C0"/>
                  </a:solidFill>
                  <a:latin typeface="Calibri"/>
                </a:rPr>
                <a:t> (</a:t>
              </a:r>
              <a:r>
                <a:rPr lang="es-ES" sz="1800" b="1" dirty="0" err="1" smtClean="0">
                  <a:solidFill>
                    <a:srgbClr val="0070C0"/>
                  </a:solidFill>
                  <a:latin typeface="Calibri"/>
                </a:rPr>
                <a:t>liquids</a:t>
              </a:r>
              <a:r>
                <a:rPr lang="es-ES" sz="1800" b="1" dirty="0" smtClean="0">
                  <a:solidFill>
                    <a:srgbClr val="0070C0"/>
                  </a:solidFill>
                  <a:latin typeface="Calibri"/>
                </a:rPr>
                <a:t>) in UHV</a:t>
              </a:r>
              <a:endParaRPr lang="es-ES" sz="1800" b="1" dirty="0">
                <a:solidFill>
                  <a:srgbClr val="0070C0"/>
                </a:solidFill>
                <a:latin typeface="Calibri"/>
              </a:endParaRPr>
            </a:p>
          </p:txBody>
        </p:sp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46284" y="4543245"/>
              <a:ext cx="2541141" cy="1905856"/>
            </a:xfrm>
            <a:prstGeom prst="rect">
              <a:avLst/>
            </a:prstGeom>
          </p:spPr>
        </p:pic>
        <p:sp>
          <p:nvSpPr>
            <p:cNvPr id="17" name="16 CuadroTexto"/>
            <p:cNvSpPr txBox="1"/>
            <p:nvPr/>
          </p:nvSpPr>
          <p:spPr>
            <a:xfrm>
              <a:off x="6225898" y="5051964"/>
              <a:ext cx="27366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Growth of ultra thin films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of organic molecules</a:t>
              </a: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525" y="4318179"/>
            <a:ext cx="2551350" cy="154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10519411" y="3979625"/>
            <a:ext cx="1712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charset="0"/>
                <a:cs typeface="Arial" charset="0"/>
              </a:rPr>
              <a:t>Located at ALBA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4578162" y="525312"/>
            <a:ext cx="9021337" cy="3237242"/>
            <a:chOff x="4578162" y="525312"/>
            <a:chExt cx="9021337" cy="3237242"/>
          </a:xfrm>
        </p:grpSpPr>
        <p:sp>
          <p:nvSpPr>
            <p:cNvPr id="9" name="8 CuadroTexto"/>
            <p:cNvSpPr txBox="1"/>
            <p:nvPr/>
          </p:nvSpPr>
          <p:spPr>
            <a:xfrm>
              <a:off x="4578162" y="525312"/>
              <a:ext cx="9021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70C0"/>
                  </a:solidFill>
                  <a:latin typeface="Calibri"/>
                  <a:cs typeface="Arial" charset="0"/>
                </a:rPr>
                <a:t>Scanning tunneling </a:t>
              </a:r>
              <a:r>
                <a:rPr lang="en-US" b="1" dirty="0" smtClean="0">
                  <a:solidFill>
                    <a:srgbClr val="0070C0"/>
                  </a:solidFill>
                  <a:latin typeface="Calibri"/>
                  <a:cs typeface="Arial" charset="0"/>
                </a:rPr>
                <a:t>microscopy/FM-atomic </a:t>
              </a:r>
              <a:r>
                <a:rPr lang="en-US" b="1" dirty="0">
                  <a:solidFill>
                    <a:srgbClr val="0070C0"/>
                  </a:solidFill>
                  <a:latin typeface="Calibri"/>
                  <a:cs typeface="Arial" charset="0"/>
                </a:rPr>
                <a:t>force microscopy </a:t>
              </a:r>
              <a:endParaRPr lang="en-US" b="1" dirty="0" smtClean="0">
                <a:solidFill>
                  <a:srgbClr val="0070C0"/>
                </a:solidFill>
                <a:latin typeface="Calibri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70C0"/>
                  </a:solidFill>
                  <a:latin typeface="Calibri"/>
                  <a:cs typeface="Arial" charset="0"/>
                </a:rPr>
                <a:t>(STM/FM-AFM  in UHV  10</a:t>
              </a:r>
              <a:r>
                <a:rPr lang="en-US" b="1" baseline="30000" dirty="0" smtClean="0">
                  <a:solidFill>
                    <a:srgbClr val="0070C0"/>
                  </a:solidFill>
                  <a:latin typeface="Calibri"/>
                  <a:cs typeface="Arial" charset="0"/>
                </a:rPr>
                <a:t>-10</a:t>
              </a:r>
              <a:r>
                <a:rPr lang="en-US" b="1" dirty="0" smtClean="0">
                  <a:solidFill>
                    <a:srgbClr val="0070C0"/>
                  </a:solidFill>
                  <a:latin typeface="Calibri"/>
                  <a:cs typeface="Arial" charset="0"/>
                </a:rPr>
                <a:t>)</a:t>
              </a:r>
              <a:endParaRPr lang="en-US" b="1" baseline="30000" dirty="0">
                <a:solidFill>
                  <a:srgbClr val="0070C0"/>
                </a:solidFill>
                <a:latin typeface="Calibri"/>
                <a:cs typeface="Arial" charset="0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306" y="1131228"/>
              <a:ext cx="4662141" cy="2631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4 Marcador de contenido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99" y="4245737"/>
            <a:ext cx="1885753" cy="2521007"/>
          </a:xfrm>
        </p:spPr>
      </p:pic>
      <p:pic>
        <p:nvPicPr>
          <p:cNvPr id="20" name="Picture 8" descr="DSC0144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/>
          <a:stretch>
            <a:fillRect/>
          </a:stretch>
        </p:blipFill>
        <p:spPr bwMode="auto">
          <a:xfrm>
            <a:off x="2685602" y="1298130"/>
            <a:ext cx="2670875" cy="185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16 CuadroTexto"/>
          <p:cNvSpPr txBox="1"/>
          <p:nvPr/>
        </p:nvSpPr>
        <p:spPr>
          <a:xfrm>
            <a:off x="6616517" y="3762554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Atomic structure and local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electronic density of states 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9121147" y="5792255"/>
            <a:ext cx="3202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Agreement </a:t>
            </a:r>
            <a:r>
              <a:rPr lang="en-US" sz="1600" dirty="0" smtClean="0">
                <a:cs typeface="Times New Roman" pitchFamily="18" charset="0"/>
              </a:rPr>
              <a:t>ICMAB-ALBA since 2011 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531302" y="6185823"/>
            <a:ext cx="67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Always aware of other needs for deep insight… 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0375" y="-17253"/>
            <a:ext cx="10708735" cy="114300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In-situ  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/>
              <a:t>and/or   </a:t>
            </a:r>
            <a:r>
              <a:rPr lang="en-US" sz="3200" b="1" i="1" dirty="0">
                <a:solidFill>
                  <a:srgbClr val="FF0000"/>
                </a:solidFill>
              </a:rPr>
              <a:t>in </a:t>
            </a:r>
            <a:r>
              <a:rPr lang="en-US" sz="3200" b="1" i="1" dirty="0" smtClean="0">
                <a:solidFill>
                  <a:srgbClr val="FF0000"/>
                </a:solidFill>
              </a:rPr>
              <a:t>real-time  </a:t>
            </a:r>
            <a:r>
              <a:rPr lang="en-US" sz="3200" b="1" dirty="0" smtClean="0"/>
              <a:t>studies of organic material</a:t>
            </a:r>
            <a:endParaRPr lang="en-US" sz="3200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504" y="1113351"/>
            <a:ext cx="1242165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- Evolution </a:t>
            </a:r>
            <a:r>
              <a:rPr lang="en-US" sz="2400" dirty="0"/>
              <a:t>of the structure </a:t>
            </a:r>
            <a:r>
              <a:rPr lang="en-US" sz="2400" b="1" i="1" dirty="0"/>
              <a:t>during</a:t>
            </a:r>
            <a:r>
              <a:rPr lang="en-US" sz="2400" dirty="0"/>
              <a:t> </a:t>
            </a:r>
            <a:r>
              <a:rPr lang="en-US" sz="2400" dirty="0" smtClean="0"/>
              <a:t>material deposition </a:t>
            </a:r>
            <a:r>
              <a:rPr lang="en-US" sz="2400" b="1" i="1" dirty="0" smtClean="0"/>
              <a:t>under</a:t>
            </a:r>
            <a:r>
              <a:rPr lang="en-US" sz="2400" dirty="0" smtClean="0"/>
              <a:t> UHV:   growth/crystallization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- Phase transformations </a:t>
            </a:r>
            <a:r>
              <a:rPr lang="en-US" sz="2400" b="1" i="1" dirty="0" smtClean="0"/>
              <a:t>during</a:t>
            </a:r>
            <a:r>
              <a:rPr lang="en-US" sz="2400" dirty="0" smtClean="0"/>
              <a:t> annealing/cooling </a:t>
            </a:r>
          </a:p>
          <a:p>
            <a:pPr marL="0" indent="0">
              <a:buNone/>
            </a:pPr>
            <a:r>
              <a:rPr lang="en-US" sz="2400" dirty="0" smtClean="0"/>
              <a:t>- Stability/reactivity </a:t>
            </a:r>
            <a:r>
              <a:rPr lang="en-US" sz="2400" b="1" i="1" dirty="0" smtClean="0"/>
              <a:t>during</a:t>
            </a:r>
            <a:r>
              <a:rPr lang="en-US" sz="2400" dirty="0" smtClean="0"/>
              <a:t> interaction with gases:   Structural/electronic/compositional changes              					     </a:t>
            </a:r>
            <a:r>
              <a:rPr lang="en-US" sz="2400" dirty="0" smtClean="0"/>
              <a:t>                     </a:t>
            </a:r>
            <a:r>
              <a:rPr lang="en-US" sz="2400" dirty="0" smtClean="0"/>
              <a:t>(oxidation</a:t>
            </a:r>
            <a:r>
              <a:rPr lang="en-US" sz="2400" dirty="0"/>
              <a:t>, corrosion, </a:t>
            </a:r>
            <a:r>
              <a:rPr lang="en-US" sz="2400" dirty="0" smtClean="0"/>
              <a:t>catalysis…)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845388" y="2983933"/>
            <a:ext cx="9796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XRD, XPS, UPS, NEXAFS, XPEEM….with short-time </a:t>
            </a:r>
            <a:r>
              <a:rPr lang="en-US" dirty="0"/>
              <a:t>acquisition </a:t>
            </a:r>
            <a:r>
              <a:rPr lang="en-US" dirty="0" smtClean="0"/>
              <a:t>time:   Synchrotron </a:t>
            </a:r>
            <a:r>
              <a:rPr lang="en-US" dirty="0"/>
              <a:t>radiation </a:t>
            </a:r>
            <a:r>
              <a:rPr lang="en-US" dirty="0" smtClean="0"/>
              <a:t>needed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SR-Facilities employed by our group</a:t>
            </a:r>
            <a:endParaRPr lang="en-US" dirty="0"/>
          </a:p>
        </p:txBody>
      </p:sp>
      <p:sp>
        <p:nvSpPr>
          <p:cNvPr id="4" name="AutoShape 6" descr="Resultado de imagen de soleil synchrotr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upo 15"/>
          <p:cNvGrpSpPr/>
          <p:nvPr/>
        </p:nvGrpSpPr>
        <p:grpSpPr>
          <a:xfrm>
            <a:off x="34504" y="4375193"/>
            <a:ext cx="12114300" cy="1889261"/>
            <a:chOff x="34504" y="4285985"/>
            <a:chExt cx="12114300" cy="1889261"/>
          </a:xfrm>
        </p:grpSpPr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460375" y="5836692"/>
              <a:ext cx="114514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600" b="1" dirty="0" err="1" smtClean="0"/>
                <a:t>Elettra</a:t>
              </a:r>
              <a:r>
                <a:rPr lang="en-GB" altLang="en-US" sz="1600" b="1" dirty="0" smtClean="0"/>
                <a:t> (Italy)                              ESRF (France)                      Soleil (France)                         BESSY II (Germany)                       ALBA (Spain)</a:t>
              </a:r>
              <a:endParaRPr lang="en-GB" altLang="en-US" sz="1600" b="1" dirty="0"/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34504" y="4285985"/>
              <a:ext cx="12114300" cy="1546830"/>
              <a:chOff x="34504" y="4285985"/>
              <a:chExt cx="12114300" cy="1546830"/>
            </a:xfrm>
          </p:grpSpPr>
          <p:pic>
            <p:nvPicPr>
              <p:cNvPr id="3074" name="Picture 2" descr="Resultado de imagen de elettra synchrotron radiation facility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635" r="8446"/>
              <a:stretch/>
            </p:blipFill>
            <p:spPr bwMode="auto">
              <a:xfrm>
                <a:off x="34504" y="4285986"/>
                <a:ext cx="2398143" cy="1540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Resultado de imagen de esr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751" y="4285987"/>
                <a:ext cx="2193425" cy="1540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6" name="Picture 14" descr="Aerial view from BESSY II in 2018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52" t="14716" b="21712"/>
              <a:stretch/>
            </p:blipFill>
            <p:spPr bwMode="auto">
              <a:xfrm>
                <a:off x="7029795" y="4285986"/>
                <a:ext cx="2490888" cy="154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0" name="Picture 18" descr="Soleil Synchrotro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8281" y="4285986"/>
                <a:ext cx="2310408" cy="1540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0" t="4498" r="12053" b="11075"/>
              <a:stretch/>
            </p:blipFill>
            <p:spPr bwMode="auto">
              <a:xfrm>
                <a:off x="9551789" y="4285985"/>
                <a:ext cx="2597015" cy="1546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867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39855" y="1520036"/>
            <a:ext cx="1200206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examples of interfaces for which we employ SR to </a:t>
            </a:r>
            <a:r>
              <a:rPr lang="en-US" sz="2400" dirty="0" smtClean="0"/>
              <a:t>investigate </a:t>
            </a:r>
            <a:r>
              <a:rPr lang="en-US" sz="2400" b="1" i="1" dirty="0" smtClean="0"/>
              <a:t>molecula</a:t>
            </a:r>
            <a:r>
              <a:rPr lang="en-US" sz="2400" b="1" i="1" dirty="0" smtClean="0"/>
              <a:t>r doping:</a:t>
            </a:r>
            <a:endParaRPr lang="en-US" sz="2400" b="1" i="1" dirty="0" smtClean="0"/>
          </a:p>
          <a:p>
            <a:endParaRPr lang="en-US" sz="2400" b="1" i="1" dirty="0"/>
          </a:p>
          <a:p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b="1" dirty="0" smtClean="0"/>
              <a:t>Dopant/organic semiconductor (OSC) </a:t>
            </a:r>
            <a:r>
              <a:rPr lang="en-US" sz="2400" dirty="0" smtClean="0"/>
              <a:t>ultra-thin-films: </a:t>
            </a:r>
            <a:r>
              <a:rPr lang="en-US" sz="2400" b="1" i="1" dirty="0" smtClean="0">
                <a:solidFill>
                  <a:srgbClr val="7030A0"/>
                </a:solidFill>
              </a:rPr>
              <a:t>charge transfer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b="1" dirty="0" smtClean="0"/>
              <a:t>Dopant/metal</a:t>
            </a:r>
            <a:r>
              <a:rPr lang="en-US" sz="2400" dirty="0" smtClean="0"/>
              <a:t> interaction: </a:t>
            </a:r>
            <a:r>
              <a:rPr lang="en-US" sz="2400" b="1" i="1" dirty="0" smtClean="0">
                <a:solidFill>
                  <a:srgbClr val="7030A0"/>
                </a:solidFill>
              </a:rPr>
              <a:t>surface mediated reacti</a:t>
            </a:r>
            <a:r>
              <a:rPr lang="en-US" sz="2400" b="1" i="1" dirty="0" smtClean="0"/>
              <a:t>ons </a:t>
            </a:r>
            <a:r>
              <a:rPr lang="en-US" sz="2400" dirty="0" smtClean="0"/>
              <a:t>and on-surface chemistry</a:t>
            </a:r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</a:rPr>
              <a:t>Synergies and common interests &amp; ideas &amp; plans with NCD-SWEET</a:t>
            </a:r>
            <a:r>
              <a:rPr lang="en-US" sz="2400" dirty="0" smtClean="0"/>
              <a:t> </a:t>
            </a:r>
            <a:r>
              <a:rPr lang="en-US" sz="2200" dirty="0" smtClean="0"/>
              <a:t>(E. Solano, M. </a:t>
            </a:r>
            <a:r>
              <a:rPr lang="en-US" sz="2200" dirty="0" err="1" smtClean="0"/>
              <a:t>Malfois</a:t>
            </a:r>
            <a:r>
              <a:rPr lang="en-US" sz="2200" dirty="0" smtClean="0"/>
              <a:t>)</a:t>
            </a:r>
            <a:endParaRPr lang="en-US" sz="22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8449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7625" y="96415"/>
            <a:ext cx="11125200" cy="520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i="1" dirty="0">
                <a:solidFill>
                  <a:srgbClr val="2662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Molecular </a:t>
            </a:r>
            <a:r>
              <a:rPr lang="en-GB" sz="4000" b="1" i="1" dirty="0" smtClean="0">
                <a:solidFill>
                  <a:srgbClr val="2662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doping </a:t>
            </a:r>
            <a:r>
              <a:rPr lang="en-GB" sz="4000" b="1" i="1" dirty="0">
                <a:solidFill>
                  <a:srgbClr val="2662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OSCs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1327" y="665677"/>
            <a:ext cx="5354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Bulk mixture of the OSC and dopant</a:t>
            </a:r>
            <a:endParaRPr lang="en-GB" sz="25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09" y="1289505"/>
            <a:ext cx="2759603" cy="187868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4437" y="5344970"/>
            <a:ext cx="2297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 smtClean="0"/>
              <a:t>Jacobs et al.   Adv. Mat 2017</a:t>
            </a:r>
            <a:endParaRPr lang="en-GB" sz="1400" i="1" dirty="0"/>
          </a:p>
        </p:txBody>
      </p:sp>
      <p:sp>
        <p:nvSpPr>
          <p:cNvPr id="32" name="31 Rectángulo"/>
          <p:cNvSpPr/>
          <p:nvPr/>
        </p:nvSpPr>
        <p:spPr>
          <a:xfrm>
            <a:off x="174624" y="3604271"/>
            <a:ext cx="5435602" cy="2109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adroTexto 20"/>
          <p:cNvSpPr txBox="1"/>
          <p:nvPr/>
        </p:nvSpPr>
        <p:spPr>
          <a:xfrm>
            <a:off x="338810" y="3787506"/>
            <a:ext cx="5004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/>
              <a:t>Some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issues</a:t>
            </a:r>
            <a:r>
              <a:rPr lang="es-ES_tradnl" sz="2400" b="1" dirty="0" smtClean="0"/>
              <a:t>:</a:t>
            </a:r>
            <a:endParaRPr lang="es-ES_trad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 err="1" smtClean="0"/>
              <a:t>Varying</a:t>
            </a:r>
            <a:r>
              <a:rPr lang="es-ES_tradnl" sz="2400" dirty="0" smtClean="0"/>
              <a:t> doping </a:t>
            </a:r>
            <a:r>
              <a:rPr lang="es-ES_tradnl" sz="2400" dirty="0" err="1" smtClean="0"/>
              <a:t>efficiency</a:t>
            </a:r>
            <a:endParaRPr lang="es-ES_tradnl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 smtClean="0"/>
              <a:t>Adverse </a:t>
            </a:r>
            <a:r>
              <a:rPr lang="es-ES_tradnl" sz="2400" dirty="0" err="1" smtClean="0"/>
              <a:t>effect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for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crystalline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order</a:t>
            </a:r>
            <a:r>
              <a:rPr lang="es-ES_tradnl" sz="2400" dirty="0" smtClean="0"/>
              <a:t> of OSC film</a:t>
            </a: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9" y="1167920"/>
            <a:ext cx="1489802" cy="240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uadroTexto 28"/>
          <p:cNvSpPr txBox="1"/>
          <p:nvPr/>
        </p:nvSpPr>
        <p:spPr>
          <a:xfrm rot="16200000">
            <a:off x="4686293" y="2092317"/>
            <a:ext cx="9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rgbClr val="FF0000"/>
                </a:solidFill>
              </a:rPr>
              <a:t>Dopants</a:t>
            </a:r>
            <a:endParaRPr lang="es-ES" dirty="0">
              <a:solidFill>
                <a:srgbClr val="FF0000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-462792" y="1276954"/>
            <a:ext cx="12983765" cy="5917164"/>
            <a:chOff x="-484058" y="1265097"/>
            <a:chExt cx="12983765" cy="5917164"/>
          </a:xfrm>
        </p:grpSpPr>
        <p:grpSp>
          <p:nvGrpSpPr>
            <p:cNvPr id="14" name="Grupo 13"/>
            <p:cNvGrpSpPr/>
            <p:nvPr/>
          </p:nvGrpSpPr>
          <p:grpSpPr>
            <a:xfrm>
              <a:off x="-484058" y="1265097"/>
              <a:ext cx="12983765" cy="5917164"/>
              <a:chOff x="-484058" y="1265097"/>
              <a:chExt cx="12983765" cy="5917164"/>
            </a:xfrm>
          </p:grpSpPr>
          <p:grpSp>
            <p:nvGrpSpPr>
              <p:cNvPr id="13" name="Grupo 12"/>
              <p:cNvGrpSpPr/>
              <p:nvPr/>
            </p:nvGrpSpPr>
            <p:grpSpPr>
              <a:xfrm>
                <a:off x="-484058" y="5797266"/>
                <a:ext cx="12983765" cy="1384995"/>
                <a:chOff x="-462792" y="5892963"/>
                <a:chExt cx="12983765" cy="1384995"/>
              </a:xfrm>
            </p:grpSpPr>
            <p:sp>
              <p:nvSpPr>
                <p:cNvPr id="12" name="Rectángulo 11"/>
                <p:cNvSpPr/>
                <p:nvPr/>
              </p:nvSpPr>
              <p:spPr>
                <a:xfrm>
                  <a:off x="244746" y="5900898"/>
                  <a:ext cx="11812645" cy="925203"/>
                </a:xfrm>
                <a:prstGeom prst="rect">
                  <a:avLst/>
                </a:prstGeom>
                <a:solidFill>
                  <a:srgbClr val="92D050">
                    <a:alpha val="54118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uadroTexto 38"/>
                <p:cNvSpPr txBox="1"/>
                <p:nvPr/>
              </p:nvSpPr>
              <p:spPr>
                <a:xfrm>
                  <a:off x="-462792" y="5892963"/>
                  <a:ext cx="12983765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_tradnl" sz="2800" b="1" i="1" dirty="0" err="1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Improved</a:t>
                  </a:r>
                  <a:r>
                    <a:rPr lang="es-ES_tradnl" sz="2800" b="1" i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 </a:t>
                  </a:r>
                  <a:r>
                    <a:rPr lang="es-ES_tradnl" sz="2800" b="1" i="1" dirty="0" err="1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properties</a:t>
                  </a:r>
                  <a:r>
                    <a:rPr lang="es-ES_tradnl" sz="2800" b="1" i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 </a:t>
                  </a:r>
                  <a:r>
                    <a:rPr lang="es-ES_tradnl" sz="2800" b="1" i="1" dirty="0" err="1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by</a:t>
                  </a:r>
                  <a:r>
                    <a:rPr lang="es-ES_tradnl" sz="2800" b="1" i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 interface </a:t>
                  </a:r>
                  <a:r>
                    <a:rPr lang="es-ES_tradnl" sz="2800" b="1" i="1" dirty="0" err="1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engineering</a:t>
                  </a:r>
                  <a:r>
                    <a:rPr lang="es-ES_tradnl" sz="2800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: </a:t>
                  </a:r>
                </a:p>
                <a:p>
                  <a:pPr algn="ctr"/>
                  <a:r>
                    <a:rPr lang="es-ES_tradnl" sz="2800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doping </a:t>
                  </a:r>
                  <a:r>
                    <a:rPr lang="es-ES_tradnl" sz="2800" dirty="0" err="1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with</a:t>
                  </a:r>
                  <a:r>
                    <a:rPr lang="es-ES_tradnl" sz="2800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 control of </a:t>
                  </a:r>
                  <a:r>
                    <a:rPr lang="es-ES_tradnl" sz="2800" dirty="0" err="1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structure</a:t>
                  </a:r>
                  <a:r>
                    <a:rPr lang="es-ES_tradnl" sz="2800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 and nano-</a:t>
                  </a:r>
                  <a:r>
                    <a:rPr lang="es-ES_tradnl" sz="2800" dirty="0" err="1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morphology</a:t>
                  </a:r>
                  <a:r>
                    <a:rPr lang="en-GB" sz="2800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/>
                  </a:r>
                  <a:br>
                    <a:rPr lang="en-GB" sz="2800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</a:br>
                  <a:endParaRPr lang="es-ES" sz="28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p:grpSp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47" b="6938"/>
              <a:stretch/>
            </p:blipFill>
            <p:spPr>
              <a:xfrm>
                <a:off x="3331482" y="1265097"/>
                <a:ext cx="2176391" cy="2339174"/>
              </a:xfrm>
              <a:prstGeom prst="rect">
                <a:avLst/>
              </a:prstGeom>
              <a:ln w="57150">
                <a:solidFill>
                  <a:srgbClr val="00B050"/>
                </a:solidFill>
              </a:ln>
            </p:spPr>
          </p:pic>
        </p:grpSp>
        <p:sp>
          <p:nvSpPr>
            <p:cNvPr id="18" name="CuadroTexto 17"/>
            <p:cNvSpPr txBox="1"/>
            <p:nvPr/>
          </p:nvSpPr>
          <p:spPr>
            <a:xfrm>
              <a:off x="2371426" y="2900092"/>
              <a:ext cx="10278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</a:t>
              </a:r>
              <a:r>
                <a:rPr lang="en-US" sz="2800" baseline="-25000" dirty="0" smtClean="0"/>
                <a:t>60</a:t>
              </a:r>
              <a:r>
                <a:rPr lang="en-US" sz="2800" dirty="0" smtClean="0">
                  <a:solidFill>
                    <a:srgbClr val="009900"/>
                  </a:solidFill>
                </a:rPr>
                <a:t>F</a:t>
              </a:r>
              <a:r>
                <a:rPr lang="en-US" sz="2800" baseline="-25000" dirty="0" smtClean="0">
                  <a:solidFill>
                    <a:srgbClr val="009900"/>
                  </a:solidFill>
                </a:rPr>
                <a:t>48</a:t>
              </a:r>
              <a:endParaRPr lang="en-US" sz="2800" baseline="-25000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5712963" y="224467"/>
            <a:ext cx="7105041" cy="5488909"/>
            <a:chOff x="5712963" y="224467"/>
            <a:chExt cx="7105041" cy="5488909"/>
          </a:xfrm>
        </p:grpSpPr>
        <p:grpSp>
          <p:nvGrpSpPr>
            <p:cNvPr id="20" name="Grupo 19"/>
            <p:cNvGrpSpPr/>
            <p:nvPr/>
          </p:nvGrpSpPr>
          <p:grpSpPr>
            <a:xfrm>
              <a:off x="5712963" y="224467"/>
              <a:ext cx="7105041" cy="5488909"/>
              <a:chOff x="5712963" y="224467"/>
              <a:chExt cx="7105041" cy="548890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6677553" y="224467"/>
                <a:ext cx="614045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b="1" dirty="0">
                    <a:solidFill>
                      <a:srgbClr val="000000"/>
                    </a:solidFill>
                  </a:rPr>
                  <a:t>Surface </a:t>
                </a:r>
                <a:r>
                  <a:rPr lang="en-GB" sz="2800" b="1" dirty="0" smtClean="0">
                    <a:solidFill>
                      <a:srgbClr val="000000"/>
                    </a:solidFill>
                  </a:rPr>
                  <a:t>charge transfer doping</a:t>
                </a:r>
                <a:r>
                  <a:rPr lang="en-GB" sz="2800" dirty="0"/>
                  <a:t/>
                </a:r>
                <a:br>
                  <a:rPr lang="en-GB" sz="2800" dirty="0"/>
                </a:br>
                <a:endParaRPr lang="en-GB" sz="2800" dirty="0"/>
              </a:p>
            </p:txBody>
          </p:sp>
          <p:sp>
            <p:nvSpPr>
              <p:cNvPr id="4" name="3 Rectángulo"/>
              <p:cNvSpPr/>
              <p:nvPr/>
            </p:nvSpPr>
            <p:spPr>
              <a:xfrm>
                <a:off x="5892374" y="764652"/>
                <a:ext cx="622793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b="1" dirty="0" smtClean="0"/>
                  <a:t>Improved injection </a:t>
                </a:r>
                <a:r>
                  <a:rPr lang="en-GB" sz="2000" dirty="0" smtClean="0"/>
                  <a:t>by reduction of the contact resistance </a:t>
                </a:r>
                <a:endParaRPr lang="en-GB" sz="2000" dirty="0"/>
              </a:p>
            </p:txBody>
          </p:sp>
          <p:grpSp>
            <p:nvGrpSpPr>
              <p:cNvPr id="10" name="Grupo 9"/>
              <p:cNvGrpSpPr/>
              <p:nvPr/>
            </p:nvGrpSpPr>
            <p:grpSpPr>
              <a:xfrm>
                <a:off x="9288780" y="1258093"/>
                <a:ext cx="2510642" cy="1474276"/>
                <a:chOff x="8951046" y="944161"/>
                <a:chExt cx="2510642" cy="1474276"/>
              </a:xfrm>
            </p:grpSpPr>
            <p:grpSp>
              <p:nvGrpSpPr>
                <p:cNvPr id="59" name="Grupo 58"/>
                <p:cNvGrpSpPr/>
                <p:nvPr/>
              </p:nvGrpSpPr>
              <p:grpSpPr>
                <a:xfrm>
                  <a:off x="8951046" y="964127"/>
                  <a:ext cx="2510642" cy="1454310"/>
                  <a:chOff x="8571906" y="886070"/>
                  <a:chExt cx="2510642" cy="1454310"/>
                </a:xfrm>
              </p:grpSpPr>
              <p:grpSp>
                <p:nvGrpSpPr>
                  <p:cNvPr id="35" name="Grupo 34"/>
                  <p:cNvGrpSpPr/>
                  <p:nvPr/>
                </p:nvGrpSpPr>
                <p:grpSpPr>
                  <a:xfrm>
                    <a:off x="8571906" y="886070"/>
                    <a:ext cx="2510642" cy="1454310"/>
                    <a:chOff x="8571906" y="886070"/>
                    <a:chExt cx="2510642" cy="1454310"/>
                  </a:xfrm>
                </p:grpSpPr>
                <p:grpSp>
                  <p:nvGrpSpPr>
                    <p:cNvPr id="28" name="Grupo 27"/>
                    <p:cNvGrpSpPr/>
                    <p:nvPr/>
                  </p:nvGrpSpPr>
                  <p:grpSpPr>
                    <a:xfrm>
                      <a:off x="8571906" y="886070"/>
                      <a:ext cx="2510642" cy="1107872"/>
                      <a:chOff x="8571906" y="886070"/>
                      <a:chExt cx="2510642" cy="1107872"/>
                    </a:xfrm>
                  </p:grpSpPr>
                  <p:sp>
                    <p:nvSpPr>
                      <p:cNvPr id="47" name="Rectangle 21"/>
                      <p:cNvSpPr/>
                      <p:nvPr/>
                    </p:nvSpPr>
                    <p:spPr>
                      <a:xfrm>
                        <a:off x="10440362" y="1218475"/>
                        <a:ext cx="642186" cy="185399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3">
                          <a:shade val="50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 sz="3200"/>
                      </a:p>
                    </p:txBody>
                  </p:sp>
                  <p:sp>
                    <p:nvSpPr>
                      <p:cNvPr id="46" name="Rectangle 20"/>
                      <p:cNvSpPr/>
                      <p:nvPr/>
                    </p:nvSpPr>
                    <p:spPr>
                      <a:xfrm>
                        <a:off x="8571906" y="1218476"/>
                        <a:ext cx="642186" cy="204687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3">
                          <a:shade val="50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 sz="3200"/>
                      </a:p>
                    </p:txBody>
                  </p:sp>
                  <p:sp>
                    <p:nvSpPr>
                      <p:cNvPr id="42" name="Rectangle 17"/>
                      <p:cNvSpPr/>
                      <p:nvPr/>
                    </p:nvSpPr>
                    <p:spPr>
                      <a:xfrm>
                        <a:off x="8571906" y="1793145"/>
                        <a:ext cx="2510642" cy="20079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s-ES_tradnl" sz="1400" dirty="0" smtClean="0"/>
                          <a:t>Si</a:t>
                        </a:r>
                        <a:endParaRPr lang="es-ES" sz="1400" dirty="0"/>
                      </a:p>
                    </p:txBody>
                  </p:sp>
                  <p:sp>
                    <p:nvSpPr>
                      <p:cNvPr id="43" name="Rectangle 18"/>
                      <p:cNvSpPr/>
                      <p:nvPr/>
                    </p:nvSpPr>
                    <p:spPr>
                      <a:xfrm>
                        <a:off x="8571906" y="1537126"/>
                        <a:ext cx="2510642" cy="27950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3">
                          <a:shade val="50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 sz="3200"/>
                      </a:p>
                    </p:txBody>
                  </p:sp>
                  <p:sp>
                    <p:nvSpPr>
                      <p:cNvPr id="45" name="Rectangle 19"/>
                      <p:cNvSpPr/>
                      <p:nvPr/>
                    </p:nvSpPr>
                    <p:spPr>
                      <a:xfrm>
                        <a:off x="8571906" y="1404821"/>
                        <a:ext cx="2510642" cy="139752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3">
                          <a:shade val="50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 sz="3200"/>
                      </a:p>
                    </p:txBody>
                  </p:sp>
                  <p:sp>
                    <p:nvSpPr>
                      <p:cNvPr id="48" name="TextBox 22"/>
                      <p:cNvSpPr txBox="1"/>
                      <p:nvPr/>
                    </p:nvSpPr>
                    <p:spPr>
                      <a:xfrm>
                        <a:off x="8606758" y="886070"/>
                        <a:ext cx="453645" cy="35036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ES" sz="1600" b="1" dirty="0"/>
                          <a:t>Au</a:t>
                        </a:r>
                      </a:p>
                    </p:txBody>
                  </p:sp>
                  <p:sp>
                    <p:nvSpPr>
                      <p:cNvPr id="49" name="TextBox 23"/>
                      <p:cNvSpPr txBox="1"/>
                      <p:nvPr/>
                    </p:nvSpPr>
                    <p:spPr>
                      <a:xfrm>
                        <a:off x="9546793" y="1300159"/>
                        <a:ext cx="1241977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ES" sz="1400" b="1" dirty="0" smtClean="0"/>
                          <a:t>OSC</a:t>
                        </a:r>
                        <a:endParaRPr lang="es-ES" sz="1400" b="1" dirty="0"/>
                      </a:p>
                    </p:txBody>
                  </p:sp>
                </p:grpSp>
                <p:sp>
                  <p:nvSpPr>
                    <p:cNvPr id="3" name="2 Rectángulo"/>
                    <p:cNvSpPr/>
                    <p:nvPr/>
                  </p:nvSpPr>
                  <p:spPr>
                    <a:xfrm>
                      <a:off x="8645383" y="2032603"/>
                      <a:ext cx="1775038" cy="30777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fr-FR" sz="1400" i="1" dirty="0" smtClean="0"/>
                        <a:t>Ante et al. Sma</a:t>
                      </a:r>
                      <a:r>
                        <a:rPr lang="en-US" sz="1400" i="1" dirty="0" err="1" smtClean="0"/>
                        <a:t>ll</a:t>
                      </a:r>
                      <a:r>
                        <a:rPr lang="en-US" sz="1400" i="1" dirty="0" smtClean="0"/>
                        <a:t> 2011</a:t>
                      </a:r>
                      <a:endParaRPr lang="en-US" sz="1400" i="1" dirty="0"/>
                    </a:p>
                  </p:txBody>
                </p:sp>
              </p:grpSp>
              <p:sp>
                <p:nvSpPr>
                  <p:cNvPr id="50" name="TextBox 24"/>
                  <p:cNvSpPr txBox="1"/>
                  <p:nvPr/>
                </p:nvSpPr>
                <p:spPr>
                  <a:xfrm>
                    <a:off x="9546794" y="1503311"/>
                    <a:ext cx="1241977" cy="2473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b="1" dirty="0"/>
                      <a:t>SiO</a:t>
                    </a:r>
                    <a:r>
                      <a:rPr lang="es-ES" b="1" baseline="-25000" dirty="0"/>
                      <a:t>2</a:t>
                    </a:r>
                  </a:p>
                </p:txBody>
              </p:sp>
            </p:grpSp>
            <p:grpSp>
              <p:nvGrpSpPr>
                <p:cNvPr id="34" name="Grupo 33"/>
                <p:cNvGrpSpPr/>
                <p:nvPr/>
              </p:nvGrpSpPr>
              <p:grpSpPr>
                <a:xfrm>
                  <a:off x="8951046" y="944161"/>
                  <a:ext cx="2510642" cy="572452"/>
                  <a:chOff x="8571906" y="866104"/>
                  <a:chExt cx="2510642" cy="572452"/>
                </a:xfrm>
              </p:grpSpPr>
              <p:sp>
                <p:nvSpPr>
                  <p:cNvPr id="41" name="Rectangle 16"/>
                  <p:cNvSpPr/>
                  <p:nvPr/>
                </p:nvSpPr>
                <p:spPr>
                  <a:xfrm>
                    <a:off x="10440362" y="1340066"/>
                    <a:ext cx="642186" cy="98490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3200"/>
                  </a:p>
                </p:txBody>
              </p:sp>
              <p:sp>
                <p:nvSpPr>
                  <p:cNvPr id="16" name="15 CuadroTexto"/>
                  <p:cNvSpPr txBox="1"/>
                  <p:nvPr/>
                </p:nvSpPr>
                <p:spPr>
                  <a:xfrm>
                    <a:off x="9415841" y="866104"/>
                    <a:ext cx="89268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" b="1" dirty="0" err="1" smtClean="0">
                        <a:solidFill>
                          <a:srgbClr val="FF0000"/>
                        </a:solidFill>
                      </a:rPr>
                      <a:t>Dopant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23" name="22 Conector recto de flecha"/>
                  <p:cNvCxnSpPr/>
                  <p:nvPr/>
                </p:nvCxnSpPr>
                <p:spPr>
                  <a:xfrm flipH="1">
                    <a:off x="9236963" y="1218476"/>
                    <a:ext cx="233527" cy="137877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Rectangle 15"/>
                  <p:cNvSpPr/>
                  <p:nvPr/>
                </p:nvSpPr>
                <p:spPr>
                  <a:xfrm>
                    <a:off x="8571906" y="1354978"/>
                    <a:ext cx="642186" cy="79863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3200"/>
                  </a:p>
                </p:txBody>
              </p:sp>
            </p:grpSp>
          </p:grpSp>
          <p:grpSp>
            <p:nvGrpSpPr>
              <p:cNvPr id="58" name="Grupo 57"/>
              <p:cNvGrpSpPr/>
              <p:nvPr/>
            </p:nvGrpSpPr>
            <p:grpSpPr>
              <a:xfrm>
                <a:off x="5712963" y="1424569"/>
                <a:ext cx="6344428" cy="1968311"/>
                <a:chOff x="5733782" y="1893543"/>
                <a:chExt cx="6344428" cy="1968311"/>
              </a:xfrm>
            </p:grpSpPr>
            <p:graphicFrame>
              <p:nvGraphicFramePr>
                <p:cNvPr id="57" name="Object 3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733782" y="1893543"/>
                <a:ext cx="2826958" cy="196831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406" name="Graph" r:id="rId6" imgW="4023360" imgH="3108960" progId="Origin50.Graph">
                        <p:embed/>
                      </p:oleObj>
                    </mc:Choice>
                    <mc:Fallback>
                      <p:oleObj name="Graph" r:id="rId6" imgW="4023360" imgH="3108960" progId="Origin50.Graph">
                        <p:embed/>
                        <p:pic>
                          <p:nvPicPr>
                            <p:cNvPr id="57" name="Object 34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733782" y="1893543"/>
                              <a:ext cx="2826958" cy="196831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6" name="Rectángulo 55"/>
                <p:cNvSpPr/>
                <p:nvPr/>
              </p:nvSpPr>
              <p:spPr>
                <a:xfrm>
                  <a:off x="8338156" y="3336794"/>
                  <a:ext cx="3740054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s-ES" sz="1400" b="0" i="1" u="none" strike="noStrike" baseline="0" dirty="0" smtClean="0"/>
                    <a:t>Pérez-Rodríguez</a:t>
                  </a:r>
                  <a:r>
                    <a:rPr lang="es-ES" sz="1400" b="0" i="1" u="none" strike="noStrike" dirty="0" smtClean="0"/>
                    <a:t> et al.</a:t>
                  </a:r>
                </a:p>
                <a:p>
                  <a:r>
                    <a:rPr lang="es-ES" sz="1400" b="0" i="1" u="none" strike="noStrike" baseline="0" dirty="0" smtClean="0"/>
                    <a:t>ACS </a:t>
                  </a:r>
                  <a:r>
                    <a:rPr lang="es-ES" sz="1400" b="0" i="1" u="none" strike="noStrike" baseline="0" dirty="0" err="1" smtClean="0"/>
                    <a:t>Appl</a:t>
                  </a:r>
                  <a:r>
                    <a:rPr lang="es-ES" sz="1400" b="0" i="1" u="none" strike="noStrike" baseline="0" dirty="0" smtClean="0"/>
                    <a:t>. Mater. </a:t>
                  </a:r>
                  <a:r>
                    <a:rPr lang="es-ES" sz="1400" b="0" i="1" u="none" strike="noStrike" baseline="0" dirty="0" err="1" smtClean="0"/>
                    <a:t>Int</a:t>
                  </a:r>
                  <a:r>
                    <a:rPr lang="es-ES" sz="1400" b="0" i="1" u="none" strike="noStrike" baseline="0" dirty="0" smtClean="0"/>
                    <a:t>. </a:t>
                  </a:r>
                  <a:r>
                    <a:rPr lang="es-ES" sz="1400" i="1" dirty="0" smtClean="0"/>
                    <a:t>2018</a:t>
                  </a:r>
                  <a:endParaRPr lang="es-ES" sz="1400" i="1" dirty="0"/>
                </a:p>
              </p:txBody>
            </p:sp>
          </p:grpSp>
          <p:grpSp>
            <p:nvGrpSpPr>
              <p:cNvPr id="9" name="Grupo 8"/>
              <p:cNvGrpSpPr/>
              <p:nvPr/>
            </p:nvGrpSpPr>
            <p:grpSpPr>
              <a:xfrm>
                <a:off x="5987400" y="4196408"/>
                <a:ext cx="2543695" cy="1447053"/>
                <a:chOff x="9997345" y="3136726"/>
                <a:chExt cx="2543695" cy="1447053"/>
              </a:xfrm>
            </p:grpSpPr>
            <p:pic>
              <p:nvPicPr>
                <p:cNvPr id="3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552" t="26396" r="25271" b="38303"/>
                <a:stretch/>
              </p:blipFill>
              <p:spPr bwMode="auto">
                <a:xfrm>
                  <a:off x="9997345" y="3136726"/>
                  <a:ext cx="2543695" cy="881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13 CuadroTexto"/>
                <p:cNvSpPr txBox="1"/>
                <p:nvPr/>
              </p:nvSpPr>
              <p:spPr>
                <a:xfrm>
                  <a:off x="10039036" y="4276002"/>
                  <a:ext cx="2502004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i="1" dirty="0"/>
                    <a:t>Li et al. ACS Appl. </a:t>
                  </a:r>
                  <a:r>
                    <a:rPr lang="en-US" sz="1400" i="1" dirty="0" err="1" smtClean="0"/>
                    <a:t>Mat.Int</a:t>
                  </a:r>
                  <a:r>
                    <a:rPr lang="en-US" sz="1400" i="1" dirty="0" smtClean="0"/>
                    <a:t>. 2015</a:t>
                  </a:r>
                  <a:endParaRPr lang="en-US" sz="1400" i="1" dirty="0"/>
                </a:p>
              </p:txBody>
            </p:sp>
            <p:sp>
              <p:nvSpPr>
                <p:cNvPr id="51" name="18 CuadroTexto"/>
                <p:cNvSpPr txBox="1"/>
                <p:nvPr/>
              </p:nvSpPr>
              <p:spPr>
                <a:xfrm>
                  <a:off x="10457407" y="3941707"/>
                  <a:ext cx="1594022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2000" b="1" dirty="0" err="1"/>
                    <a:t>Diffusion</a:t>
                  </a:r>
                  <a:endParaRPr lang="en-US" sz="2000" b="1" dirty="0"/>
                </a:p>
              </p:txBody>
            </p:sp>
          </p:grpSp>
          <p:grpSp>
            <p:nvGrpSpPr>
              <p:cNvPr id="6" name="Grupo 5"/>
              <p:cNvGrpSpPr/>
              <p:nvPr/>
            </p:nvGrpSpPr>
            <p:grpSpPr>
              <a:xfrm>
                <a:off x="9107793" y="3799399"/>
                <a:ext cx="3279121" cy="1844062"/>
                <a:chOff x="9822469" y="5599337"/>
                <a:chExt cx="3279121" cy="1844062"/>
              </a:xfrm>
            </p:grpSpPr>
            <p:sp>
              <p:nvSpPr>
                <p:cNvPr id="37" name="2 CuadroTexto"/>
                <p:cNvSpPr txBox="1"/>
                <p:nvPr/>
              </p:nvSpPr>
              <p:spPr>
                <a:xfrm>
                  <a:off x="9822469" y="7135622"/>
                  <a:ext cx="327912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i="1" dirty="0"/>
                    <a:t>Mendez et al </a:t>
                  </a:r>
                  <a:r>
                    <a:rPr lang="de-DE" sz="1400" i="1" dirty="0" smtClean="0"/>
                    <a:t>Ang. </a:t>
                  </a:r>
                  <a:r>
                    <a:rPr lang="de-DE" sz="1400" i="1" dirty="0"/>
                    <a:t>Chem. Int. Ed. 2013</a:t>
                  </a:r>
                  <a:endParaRPr lang="en-US" sz="1400" i="1" dirty="0"/>
                </a:p>
              </p:txBody>
            </p:sp>
            <p:sp>
              <p:nvSpPr>
                <p:cNvPr id="44" name="14 CuadroTexto"/>
                <p:cNvSpPr txBox="1"/>
                <p:nvPr/>
              </p:nvSpPr>
              <p:spPr>
                <a:xfrm>
                  <a:off x="10211748" y="6803081"/>
                  <a:ext cx="2150076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/>
                    <a:t>Intercalation</a:t>
                  </a:r>
                </a:p>
              </p:txBody>
            </p:sp>
            <p:pic>
              <p:nvPicPr>
                <p:cNvPr id="52" name="Picture 5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716507">
                  <a:off x="10681313" y="5599337"/>
                  <a:ext cx="799280" cy="111794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sp>
            <p:nvSpPr>
              <p:cNvPr id="55" name="17 CuadroTexto"/>
              <p:cNvSpPr txBox="1"/>
              <p:nvPr/>
            </p:nvSpPr>
            <p:spPr>
              <a:xfrm>
                <a:off x="5987400" y="3668904"/>
                <a:ext cx="182133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Some issues:</a:t>
                </a:r>
                <a:endParaRPr lang="en-US" sz="2400" b="1" dirty="0"/>
              </a:p>
            </p:txBody>
          </p:sp>
          <p:sp>
            <p:nvSpPr>
              <p:cNvPr id="60" name="5 Rectángulo"/>
              <p:cNvSpPr/>
              <p:nvPr/>
            </p:nvSpPr>
            <p:spPr>
              <a:xfrm>
                <a:off x="5760507" y="3579937"/>
                <a:ext cx="6305010" cy="213343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CuadroTexto 4"/>
            <p:cNvSpPr txBox="1"/>
            <p:nvPr/>
          </p:nvSpPr>
          <p:spPr>
            <a:xfrm>
              <a:off x="6330044" y="1314025"/>
              <a:ext cx="2096408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                  Contact doping</a:t>
              </a:r>
            </a:p>
            <a:p>
              <a:endParaRPr lang="en-US" sz="1400" dirty="0"/>
            </a:p>
            <a:p>
              <a:endParaRPr lang="en-US" sz="1400" dirty="0" smtClean="0"/>
            </a:p>
            <a:p>
              <a:endParaRPr lang="en-US" sz="1400" dirty="0"/>
            </a:p>
            <a:p>
              <a:endParaRPr lang="en-US" sz="1400" dirty="0" smtClean="0"/>
            </a:p>
            <a:p>
              <a:endParaRPr lang="en-US" sz="1400" dirty="0"/>
            </a:p>
            <a:p>
              <a:endParaRPr lang="en-US" sz="1400" dirty="0" smtClean="0"/>
            </a:p>
            <a:p>
              <a:r>
                <a:rPr lang="en-US" sz="1400" dirty="0" smtClean="0"/>
                <a:t>C8-BTBT:PS </a:t>
              </a:r>
            </a:p>
            <a:p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976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8959" y="271375"/>
            <a:ext cx="1807603" cy="1325563"/>
          </a:xfrm>
        </p:spPr>
        <p:txBody>
          <a:bodyPr/>
          <a:lstStyle/>
          <a:p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AFM-KPFM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8" name="Grupo 227"/>
          <p:cNvGrpSpPr/>
          <p:nvPr/>
        </p:nvGrpSpPr>
        <p:grpSpPr>
          <a:xfrm>
            <a:off x="6267963" y="67015"/>
            <a:ext cx="5892527" cy="5940381"/>
            <a:chOff x="5955881" y="101042"/>
            <a:chExt cx="5892527" cy="5788418"/>
          </a:xfrm>
        </p:grpSpPr>
        <p:grpSp>
          <p:nvGrpSpPr>
            <p:cNvPr id="226" name="Grupo 225"/>
            <p:cNvGrpSpPr/>
            <p:nvPr/>
          </p:nvGrpSpPr>
          <p:grpSpPr>
            <a:xfrm>
              <a:off x="5955881" y="101042"/>
              <a:ext cx="5892527" cy="5745565"/>
              <a:chOff x="5955881" y="101042"/>
              <a:chExt cx="5892527" cy="5745565"/>
            </a:xfrm>
          </p:grpSpPr>
          <p:grpSp>
            <p:nvGrpSpPr>
              <p:cNvPr id="223" name="Grupo 222"/>
              <p:cNvGrpSpPr/>
              <p:nvPr/>
            </p:nvGrpSpPr>
            <p:grpSpPr>
              <a:xfrm>
                <a:off x="5955881" y="435280"/>
                <a:ext cx="5005912" cy="4648034"/>
                <a:chOff x="5796591" y="1788180"/>
                <a:chExt cx="5005912" cy="4648034"/>
              </a:xfrm>
            </p:grpSpPr>
            <p:graphicFrame>
              <p:nvGraphicFramePr>
                <p:cNvPr id="156" name="Object 6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842466" y="1788180"/>
                <a:ext cx="3255650" cy="249116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20" name="Graph" r:id="rId3" imgW="3920760" imgH="3000960" progId="Origin95.Graph">
                        <p:embed/>
                      </p:oleObj>
                    </mc:Choice>
                    <mc:Fallback>
                      <p:oleObj name="Graph" r:id="rId3" imgW="3920760" imgH="3000960" progId="Origin95.Graph">
                        <p:embed/>
                        <p:pic>
                          <p:nvPicPr>
                            <p:cNvPr id="156" name="Object 6"/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842466" y="1788180"/>
                              <a:ext cx="3255650" cy="249116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" name="Object 126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796591" y="3982656"/>
                <a:ext cx="3206503" cy="245355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21" name="Graph" r:id="rId5" imgW="3920760" imgH="3000960" progId="Origin95.Graph">
                        <p:embed/>
                      </p:oleObj>
                    </mc:Choice>
                    <mc:Fallback>
                      <p:oleObj name="Graph" r:id="rId5" imgW="3920760" imgH="3000960" progId="Origin95.Graph">
                        <p:embed/>
                        <p:pic>
                          <p:nvPicPr>
                            <p:cNvPr id="157" name="Object 126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796591" y="3982656"/>
                              <a:ext cx="3206503" cy="245355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8" name="CuadroTexto 157"/>
                <p:cNvSpPr txBox="1"/>
                <p:nvPr/>
              </p:nvSpPr>
              <p:spPr>
                <a:xfrm>
                  <a:off x="6359654" y="2045418"/>
                  <a:ext cx="4363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dirty="0" smtClean="0"/>
                    <a:t>(a)</a:t>
                  </a:r>
                  <a:endParaRPr lang="es-ES" dirty="0"/>
                </a:p>
              </p:txBody>
            </p:sp>
            <p:sp>
              <p:nvSpPr>
                <p:cNvPr id="159" name="CuadroTexto 158"/>
                <p:cNvSpPr txBox="1"/>
                <p:nvPr/>
              </p:nvSpPr>
              <p:spPr>
                <a:xfrm>
                  <a:off x="6337123" y="4219021"/>
                  <a:ext cx="4475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dirty="0" smtClean="0"/>
                    <a:t>(b)</a:t>
                  </a:r>
                  <a:endParaRPr lang="es-ES" dirty="0"/>
                </a:p>
              </p:txBody>
            </p:sp>
            <p:grpSp>
              <p:nvGrpSpPr>
                <p:cNvPr id="160" name="Grupo 159"/>
                <p:cNvGrpSpPr/>
                <p:nvPr/>
              </p:nvGrpSpPr>
              <p:grpSpPr>
                <a:xfrm>
                  <a:off x="8571271" y="1973330"/>
                  <a:ext cx="2231232" cy="4104379"/>
                  <a:chOff x="3283136" y="1554706"/>
                  <a:chExt cx="2231232" cy="4104379"/>
                </a:xfrm>
              </p:grpSpPr>
              <p:grpSp>
                <p:nvGrpSpPr>
                  <p:cNvPr id="161" name="Group 71"/>
                  <p:cNvGrpSpPr>
                    <a:grpSpLocks noChangeAspect="1"/>
                  </p:cNvGrpSpPr>
                  <p:nvPr/>
                </p:nvGrpSpPr>
                <p:grpSpPr>
                  <a:xfrm>
                    <a:off x="4397858" y="1961115"/>
                    <a:ext cx="1095175" cy="1026118"/>
                    <a:chOff x="4067929" y="1616859"/>
                    <a:chExt cx="1441641" cy="1350738"/>
                  </a:xfrm>
                </p:grpSpPr>
                <p:grpSp>
                  <p:nvGrpSpPr>
                    <p:cNvPr id="207" name="Group 72"/>
                    <p:cNvGrpSpPr/>
                    <p:nvPr/>
                  </p:nvGrpSpPr>
                  <p:grpSpPr>
                    <a:xfrm rot="1224362">
                      <a:off x="4067929" y="1616859"/>
                      <a:ext cx="627177" cy="197374"/>
                      <a:chOff x="7124916" y="1934751"/>
                      <a:chExt cx="836236" cy="263165"/>
                    </a:xfrm>
                    <a:solidFill>
                      <a:srgbClr val="D9BD46"/>
                    </a:solidFill>
                  </p:grpSpPr>
                  <p:sp>
                    <p:nvSpPr>
                      <p:cNvPr id="221" name="Rounded Rectangle 86"/>
                      <p:cNvSpPr/>
                      <p:nvPr/>
                    </p:nvSpPr>
                    <p:spPr>
                      <a:xfrm rot="12942090">
                        <a:off x="7340367" y="2038525"/>
                        <a:ext cx="620785" cy="159391"/>
                      </a:xfrm>
                      <a:prstGeom prst="roundRect">
                        <a:avLst/>
                      </a:prstGeom>
                      <a:solidFill>
                        <a:srgbClr val="5E857D">
                          <a:alpha val="58000"/>
                        </a:srgbClr>
                      </a:solidFill>
                      <a:ln>
                        <a:solidFill>
                          <a:schemeClr val="tx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400" dirty="0"/>
                      </a:p>
                    </p:txBody>
                  </p:sp>
                  <p:sp>
                    <p:nvSpPr>
                      <p:cNvPr id="222" name="Rectangle 87"/>
                      <p:cNvSpPr/>
                      <p:nvPr/>
                    </p:nvSpPr>
                    <p:spPr>
                      <a:xfrm rot="12972247">
                        <a:off x="7124916" y="1934751"/>
                        <a:ext cx="618698" cy="45719"/>
                      </a:xfrm>
                      <a:prstGeom prst="rect">
                        <a:avLst/>
                      </a:prstGeom>
                      <a:solidFill>
                        <a:srgbClr val="5E857D">
                          <a:alpha val="58000"/>
                        </a:srgbClr>
                      </a:solidFill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400" dirty="0"/>
                      </a:p>
                    </p:txBody>
                  </p:sp>
                </p:grpSp>
                <p:sp>
                  <p:nvSpPr>
                    <p:cNvPr id="208" name="Rectangle 73"/>
                    <p:cNvSpPr/>
                    <p:nvPr/>
                  </p:nvSpPr>
                  <p:spPr>
                    <a:xfrm>
                      <a:off x="4843281" y="2829178"/>
                      <a:ext cx="666289" cy="138419"/>
                    </a:xfrm>
                    <a:prstGeom prst="rect">
                      <a:avLst/>
                    </a:prstGeom>
                    <a:solidFill>
                      <a:srgbClr val="30678D">
                        <a:alpha val="50000"/>
                      </a:srgb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SiOx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09" name="Freeform 74"/>
                    <p:cNvSpPr/>
                    <p:nvPr/>
                  </p:nvSpPr>
                  <p:spPr>
                    <a:xfrm>
                      <a:off x="4538002" y="1973988"/>
                      <a:ext cx="949037" cy="830553"/>
                    </a:xfrm>
                    <a:custGeom>
                      <a:avLst/>
                      <a:gdLst>
                        <a:gd name="connsiteX0" fmla="*/ 0 w 1265382"/>
                        <a:gd name="connsiteY0" fmla="*/ 56716 h 1091189"/>
                        <a:gd name="connsiteX1" fmla="*/ 0 w 1265382"/>
                        <a:gd name="connsiteY1" fmla="*/ 56716 h 1091189"/>
                        <a:gd name="connsiteX2" fmla="*/ 73891 w 1265382"/>
                        <a:gd name="connsiteY2" fmla="*/ 19771 h 1091189"/>
                        <a:gd name="connsiteX3" fmla="*/ 101600 w 1265382"/>
                        <a:gd name="connsiteY3" fmla="*/ 1298 h 1091189"/>
                        <a:gd name="connsiteX4" fmla="*/ 129309 w 1265382"/>
                        <a:gd name="connsiteY4" fmla="*/ 1298 h 1091189"/>
                        <a:gd name="connsiteX5" fmla="*/ 1265382 w 1265382"/>
                        <a:gd name="connsiteY5" fmla="*/ 1091189 h 1091189"/>
                        <a:gd name="connsiteX6" fmla="*/ 415636 w 1265382"/>
                        <a:gd name="connsiteY6" fmla="*/ 1091189 h 1091189"/>
                        <a:gd name="connsiteX7" fmla="*/ 0 w 1265382"/>
                        <a:gd name="connsiteY7" fmla="*/ 56716 h 10911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65382" h="1091189">
                          <a:moveTo>
                            <a:pt x="0" y="56716"/>
                          </a:moveTo>
                          <a:lnTo>
                            <a:pt x="0" y="56716"/>
                          </a:lnTo>
                          <a:cubicBezTo>
                            <a:pt x="24630" y="44401"/>
                            <a:pt x="49716" y="32957"/>
                            <a:pt x="73891" y="19771"/>
                          </a:cubicBezTo>
                          <a:cubicBezTo>
                            <a:pt x="83636" y="14455"/>
                            <a:pt x="91069" y="4808"/>
                            <a:pt x="101600" y="1298"/>
                          </a:cubicBezTo>
                          <a:cubicBezTo>
                            <a:pt x="110362" y="-1623"/>
                            <a:pt x="120073" y="1298"/>
                            <a:pt x="129309" y="1298"/>
                          </a:cubicBezTo>
                          <a:lnTo>
                            <a:pt x="1265382" y="1091189"/>
                          </a:lnTo>
                          <a:lnTo>
                            <a:pt x="415636" y="1091189"/>
                          </a:lnTo>
                          <a:lnTo>
                            <a:pt x="0" y="56716"/>
                          </a:lnTo>
                          <a:close/>
                        </a:path>
                      </a:pathLst>
                    </a:custGeom>
                    <a:solidFill>
                      <a:srgbClr val="FF6057">
                        <a:alpha val="8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400"/>
                    </a:p>
                  </p:txBody>
                </p:sp>
                <p:pic>
                  <p:nvPicPr>
                    <p:cNvPr id="210" name="Picture 2" descr="Image result for pentacen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6534713">
                      <a:off x="4771669" y="2610421"/>
                      <a:ext cx="311778" cy="764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11" name="Picture 2" descr="Image result for pentacen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6534713">
                      <a:off x="4860965" y="2610421"/>
                      <a:ext cx="311778" cy="764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12" name="Picture 2" descr="Image result for pentacen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6534713">
                      <a:off x="4954131" y="2610421"/>
                      <a:ext cx="311778" cy="764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13" name="Picture 2" descr="Image result for pentacen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6534713">
                      <a:off x="5050179" y="2610421"/>
                      <a:ext cx="311778" cy="764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14" name="Picture 2" descr="Image result for pentacen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6534713">
                      <a:off x="5143344" y="2610421"/>
                      <a:ext cx="311778" cy="764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15" name="Picture 2" descr="Image result for pentacen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6534713">
                      <a:off x="5236508" y="2610421"/>
                      <a:ext cx="311778" cy="764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16" name="Picture 81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4932481" y="2248626"/>
                      <a:ext cx="239609" cy="23618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7" name="Picture 82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5197308" y="2248625"/>
                      <a:ext cx="239609" cy="23618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8" name="Picture 83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4594778" y="2035940"/>
                      <a:ext cx="92799" cy="9147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9" name="Picture 84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4709078" y="2150240"/>
                      <a:ext cx="92799" cy="9147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0" name="Picture 85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4691762" y="2264540"/>
                      <a:ext cx="92799" cy="9147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62" name="Group 88"/>
                  <p:cNvGrpSpPr>
                    <a:grpSpLocks noChangeAspect="1"/>
                  </p:cNvGrpSpPr>
                  <p:nvPr/>
                </p:nvGrpSpPr>
                <p:grpSpPr>
                  <a:xfrm>
                    <a:off x="3815677" y="1783636"/>
                    <a:ext cx="910895" cy="1203884"/>
                    <a:chOff x="5903590" y="1909769"/>
                    <a:chExt cx="2497349" cy="3300621"/>
                  </a:xfrm>
                </p:grpSpPr>
                <p:grpSp>
                  <p:nvGrpSpPr>
                    <p:cNvPr id="192" name="Group 8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77407" y="3140951"/>
                      <a:ext cx="2023532" cy="2069439"/>
                      <a:chOff x="1052213" y="2030103"/>
                      <a:chExt cx="1375321" cy="1406522"/>
                    </a:xfrm>
                  </p:grpSpPr>
                  <p:grpSp>
                    <p:nvGrpSpPr>
                      <p:cNvPr id="195" name="Group 92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1052213" y="2030103"/>
                        <a:ext cx="1375321" cy="1406522"/>
                        <a:chOff x="4538002" y="1973988"/>
                        <a:chExt cx="971568" cy="993609"/>
                      </a:xfrm>
                    </p:grpSpPr>
                    <p:sp>
                      <p:nvSpPr>
                        <p:cNvPr id="199" name="Freeform 96"/>
                        <p:cNvSpPr/>
                        <p:nvPr/>
                      </p:nvSpPr>
                      <p:spPr>
                        <a:xfrm>
                          <a:off x="4538002" y="1973988"/>
                          <a:ext cx="949037" cy="830553"/>
                        </a:xfrm>
                        <a:custGeom>
                          <a:avLst/>
                          <a:gdLst>
                            <a:gd name="connsiteX0" fmla="*/ 0 w 1265382"/>
                            <a:gd name="connsiteY0" fmla="*/ 56716 h 1091189"/>
                            <a:gd name="connsiteX1" fmla="*/ 0 w 1265382"/>
                            <a:gd name="connsiteY1" fmla="*/ 56716 h 1091189"/>
                            <a:gd name="connsiteX2" fmla="*/ 73891 w 1265382"/>
                            <a:gd name="connsiteY2" fmla="*/ 19771 h 1091189"/>
                            <a:gd name="connsiteX3" fmla="*/ 101600 w 1265382"/>
                            <a:gd name="connsiteY3" fmla="*/ 1298 h 1091189"/>
                            <a:gd name="connsiteX4" fmla="*/ 129309 w 1265382"/>
                            <a:gd name="connsiteY4" fmla="*/ 1298 h 1091189"/>
                            <a:gd name="connsiteX5" fmla="*/ 1265382 w 1265382"/>
                            <a:gd name="connsiteY5" fmla="*/ 1091189 h 1091189"/>
                            <a:gd name="connsiteX6" fmla="*/ 415636 w 1265382"/>
                            <a:gd name="connsiteY6" fmla="*/ 1091189 h 1091189"/>
                            <a:gd name="connsiteX7" fmla="*/ 0 w 1265382"/>
                            <a:gd name="connsiteY7" fmla="*/ 56716 h 10911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265382" h="1091189">
                              <a:moveTo>
                                <a:pt x="0" y="56716"/>
                              </a:moveTo>
                              <a:lnTo>
                                <a:pt x="0" y="56716"/>
                              </a:lnTo>
                              <a:cubicBezTo>
                                <a:pt x="24630" y="44401"/>
                                <a:pt x="49716" y="32957"/>
                                <a:pt x="73891" y="19771"/>
                              </a:cubicBezTo>
                              <a:cubicBezTo>
                                <a:pt x="83636" y="14455"/>
                                <a:pt x="91069" y="4808"/>
                                <a:pt x="101600" y="1298"/>
                              </a:cubicBezTo>
                              <a:cubicBezTo>
                                <a:pt x="110362" y="-1623"/>
                                <a:pt x="120073" y="1298"/>
                                <a:pt x="129309" y="1298"/>
                              </a:cubicBezTo>
                              <a:lnTo>
                                <a:pt x="1265382" y="1091189"/>
                              </a:lnTo>
                              <a:lnTo>
                                <a:pt x="415636" y="1091189"/>
                              </a:lnTo>
                              <a:lnTo>
                                <a:pt x="0" y="5671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E9237">
                            <a:alpha val="70000"/>
                          </a:srgb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400"/>
                        </a:p>
                      </p:txBody>
                    </p:sp>
                    <p:sp>
                      <p:nvSpPr>
                        <p:cNvPr id="200" name="Rectangle 97"/>
                        <p:cNvSpPr/>
                        <p:nvPr/>
                      </p:nvSpPr>
                      <p:spPr>
                        <a:xfrm>
                          <a:off x="4843281" y="2829178"/>
                          <a:ext cx="666289" cy="138419"/>
                        </a:xfrm>
                        <a:prstGeom prst="rect">
                          <a:avLst/>
                        </a:prstGeom>
                        <a:solidFill>
                          <a:srgbClr val="30678D">
                            <a:alpha val="50000"/>
                          </a:srgb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GB" sz="1100" b="1" dirty="0" err="1" smtClean="0">
                              <a:solidFill>
                                <a:schemeClr val="tx1"/>
                              </a:solidFill>
                            </a:rPr>
                            <a:t>SiOx</a:t>
                          </a:r>
                          <a:endParaRPr lang="en-GB" sz="1100" b="1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pic>
                      <p:nvPicPr>
                        <p:cNvPr id="201" name="Picture 2" descr="Image result for pentacen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rot="6338850">
                          <a:off x="4771669" y="2610421"/>
                          <a:ext cx="311778" cy="76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202" name="Picture 2" descr="Image result for pentacen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rot="6338850">
                          <a:off x="4860965" y="2610421"/>
                          <a:ext cx="311778" cy="76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203" name="Picture 2" descr="Image result for pentacen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rot="6338850">
                          <a:off x="4954131" y="2610421"/>
                          <a:ext cx="311778" cy="76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204" name="Picture 2" descr="Image result for pentacen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rot="6338850">
                          <a:off x="5050179" y="2610421"/>
                          <a:ext cx="311778" cy="76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205" name="Picture 2" descr="Image result for pentacen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rot="6338850">
                          <a:off x="5143344" y="2610421"/>
                          <a:ext cx="311778" cy="76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206" name="Picture 2" descr="Image result for pentacen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rot="6338850">
                          <a:off x="5236508" y="2610421"/>
                          <a:ext cx="311778" cy="76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grpSp>
                  <p:pic>
                    <p:nvPicPr>
                      <p:cNvPr id="196" name="Picture 2" descr="Image result for pentacen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3138313" flipV="1">
                        <a:off x="1120562" y="2361960"/>
                        <a:ext cx="233372" cy="572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197" name="Picture 2" descr="Image result for pentacen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4133094" flipV="1">
                        <a:off x="1277584" y="2325014"/>
                        <a:ext cx="233372" cy="572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198" name="Picture 2" descr="Image result for pentacen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3774219" flipV="1">
                        <a:off x="1099937" y="2172614"/>
                        <a:ext cx="233372" cy="572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sp>
                  <p:nvSpPr>
                    <p:cNvPr id="193" name="Rounded Rectangle 90"/>
                    <p:cNvSpPr/>
                    <p:nvPr/>
                  </p:nvSpPr>
                  <p:spPr>
                    <a:xfrm rot="14166452">
                      <a:off x="5683925" y="2621554"/>
                      <a:ext cx="969705" cy="248979"/>
                    </a:xfrm>
                    <a:prstGeom prst="roundRect">
                      <a:avLst/>
                    </a:prstGeom>
                    <a:solidFill>
                      <a:srgbClr val="5E857D">
                        <a:alpha val="58000"/>
                      </a:srgbClr>
                    </a:solidFill>
                    <a:ln>
                      <a:solidFill>
                        <a:schemeClr val="tx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400"/>
                    </a:p>
                  </p:txBody>
                </p:sp>
                <p:sp>
                  <p:nvSpPr>
                    <p:cNvPr id="194" name="Rectangle 91"/>
                    <p:cNvSpPr/>
                    <p:nvPr/>
                  </p:nvSpPr>
                  <p:spPr>
                    <a:xfrm rot="14196609">
                      <a:off x="5456075" y="2357284"/>
                      <a:ext cx="966445" cy="71416"/>
                    </a:xfrm>
                    <a:prstGeom prst="rect">
                      <a:avLst/>
                    </a:prstGeom>
                    <a:solidFill>
                      <a:srgbClr val="5E857D">
                        <a:alpha val="58000"/>
                      </a:srgb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400"/>
                    </a:p>
                  </p:txBody>
                </p:sp>
              </p:grpSp>
              <p:sp>
                <p:nvSpPr>
                  <p:cNvPr id="163" name="Rectangle 117"/>
                  <p:cNvSpPr/>
                  <p:nvPr/>
                </p:nvSpPr>
                <p:spPr>
                  <a:xfrm>
                    <a:off x="3528375" y="2884726"/>
                    <a:ext cx="506161" cy="105153"/>
                  </a:xfrm>
                  <a:prstGeom prst="rect">
                    <a:avLst/>
                  </a:prstGeom>
                  <a:solidFill>
                    <a:srgbClr val="30678D">
                      <a:alpha val="50000"/>
                    </a:srgb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100" b="1" dirty="0" err="1" smtClean="0">
                        <a:solidFill>
                          <a:schemeClr val="tx1"/>
                        </a:solidFill>
                      </a:rPr>
                      <a:t>SiOx</a:t>
                    </a:r>
                    <a:endParaRPr lang="en-GB" sz="1100" b="1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64" name="Straight Connector 46"/>
                  <p:cNvCxnSpPr/>
                  <p:nvPr/>
                </p:nvCxnSpPr>
                <p:spPr>
                  <a:xfrm>
                    <a:off x="3449751" y="3934475"/>
                    <a:ext cx="564275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5" name="TextBox 47"/>
                  <p:cNvSpPr txBox="1"/>
                  <p:nvPr/>
                </p:nvSpPr>
                <p:spPr>
                  <a:xfrm>
                    <a:off x="3489172" y="4523200"/>
                    <a:ext cx="394066" cy="2606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b="1" dirty="0" smtClean="0"/>
                      <a:t>E</a:t>
                    </a:r>
                    <a:r>
                      <a:rPr lang="en-GB" sz="1400" b="1" baseline="-25000" dirty="0" smtClean="0"/>
                      <a:t>F</a:t>
                    </a:r>
                    <a:endParaRPr lang="en-GB" sz="1400" b="1" baseline="-25000" dirty="0"/>
                  </a:p>
                </p:txBody>
              </p:sp>
              <p:cxnSp>
                <p:nvCxnSpPr>
                  <p:cNvPr id="166" name="Straight Connector 48"/>
                  <p:cNvCxnSpPr/>
                  <p:nvPr/>
                </p:nvCxnSpPr>
                <p:spPr>
                  <a:xfrm>
                    <a:off x="4021314" y="3679655"/>
                    <a:ext cx="0" cy="110537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49"/>
                  <p:cNvCxnSpPr/>
                  <p:nvPr/>
                </p:nvCxnSpPr>
                <p:spPr>
                  <a:xfrm>
                    <a:off x="4124227" y="3679655"/>
                    <a:ext cx="0" cy="110537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8" name="TextBox 50"/>
                  <p:cNvSpPr txBox="1"/>
                  <p:nvPr/>
                </p:nvSpPr>
                <p:spPr>
                  <a:xfrm>
                    <a:off x="3491579" y="3659185"/>
                    <a:ext cx="338246" cy="2412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b="1" dirty="0" smtClean="0"/>
                      <a:t>E</a:t>
                    </a:r>
                    <a:r>
                      <a:rPr lang="en-GB" sz="1400" b="1" baseline="-25000" dirty="0" smtClean="0"/>
                      <a:t>vac</a:t>
                    </a:r>
                    <a:endParaRPr lang="en-GB" sz="1400" b="1" baseline="-25000" dirty="0"/>
                  </a:p>
                </p:txBody>
              </p:sp>
              <p:cxnSp>
                <p:nvCxnSpPr>
                  <p:cNvPr id="169" name="Straight Arrow Connector 51"/>
                  <p:cNvCxnSpPr/>
                  <p:nvPr/>
                </p:nvCxnSpPr>
                <p:spPr>
                  <a:xfrm flipV="1">
                    <a:off x="3859231" y="3947060"/>
                    <a:ext cx="0" cy="841197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0" name="TextBox 52"/>
                  <p:cNvSpPr txBox="1"/>
                  <p:nvPr/>
                </p:nvSpPr>
                <p:spPr>
                  <a:xfrm>
                    <a:off x="3283136" y="4228396"/>
                    <a:ext cx="58702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/>
                      <a:t>3.4 eV</a:t>
                    </a:r>
                    <a:endParaRPr lang="en-GB" sz="1200" b="1" dirty="0"/>
                  </a:p>
                </p:txBody>
              </p:sp>
              <p:cxnSp>
                <p:nvCxnSpPr>
                  <p:cNvPr id="171" name="Straight Connector 53"/>
                  <p:cNvCxnSpPr/>
                  <p:nvPr/>
                </p:nvCxnSpPr>
                <p:spPr>
                  <a:xfrm>
                    <a:off x="4304528" y="3713174"/>
                    <a:ext cx="564275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54"/>
                  <p:cNvCxnSpPr/>
                  <p:nvPr/>
                </p:nvCxnSpPr>
                <p:spPr>
                  <a:xfrm>
                    <a:off x="4124227" y="3943830"/>
                    <a:ext cx="106398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Arrow Connector 55"/>
                  <p:cNvCxnSpPr/>
                  <p:nvPr/>
                </p:nvCxnSpPr>
                <p:spPr>
                  <a:xfrm flipH="1" flipV="1">
                    <a:off x="4374394" y="3722750"/>
                    <a:ext cx="2151" cy="22601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4" name="TextBox 56"/>
                  <p:cNvSpPr txBox="1"/>
                  <p:nvPr/>
                </p:nvSpPr>
                <p:spPr>
                  <a:xfrm>
                    <a:off x="4398471" y="3673384"/>
                    <a:ext cx="510308" cy="2412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b="1" dirty="0" smtClean="0"/>
                      <a:t>0.2 eV</a:t>
                    </a:r>
                    <a:endParaRPr lang="en-GB" sz="1400" b="1" dirty="0"/>
                  </a:p>
                </p:txBody>
              </p:sp>
              <p:cxnSp>
                <p:nvCxnSpPr>
                  <p:cNvPr id="175" name="Straight Connector 57"/>
                  <p:cNvCxnSpPr/>
                  <p:nvPr/>
                </p:nvCxnSpPr>
                <p:spPr>
                  <a:xfrm>
                    <a:off x="4905316" y="3089131"/>
                    <a:ext cx="471915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6" name="TextBox 59"/>
                  <p:cNvSpPr txBox="1"/>
                  <p:nvPr/>
                </p:nvSpPr>
                <p:spPr>
                  <a:xfrm>
                    <a:off x="5004060" y="3330546"/>
                    <a:ext cx="510308" cy="2412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b="1" dirty="0" smtClean="0"/>
                      <a:t>0.9 eV</a:t>
                    </a:r>
                    <a:endParaRPr lang="en-GB" sz="1400" b="1" dirty="0"/>
                  </a:p>
                </p:txBody>
              </p:sp>
              <p:sp>
                <p:nvSpPr>
                  <p:cNvPr id="177" name="Rectangle 60"/>
                  <p:cNvSpPr/>
                  <p:nvPr/>
                </p:nvSpPr>
                <p:spPr>
                  <a:xfrm>
                    <a:off x="4021314" y="3679654"/>
                    <a:ext cx="102912" cy="1105372"/>
                  </a:xfrm>
                  <a:prstGeom prst="rect">
                    <a:avLst/>
                  </a:prstGeom>
                  <a:pattFill prst="diagBrick">
                    <a:fgClr>
                      <a:schemeClr val="bg2">
                        <a:lumMod val="75000"/>
                      </a:schemeClr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400" b="1" dirty="0" smtClean="0"/>
                      <a:t> </a:t>
                    </a:r>
                    <a:endParaRPr lang="en-GB" sz="1400" b="1" dirty="0"/>
                  </a:p>
                </p:txBody>
              </p:sp>
              <p:cxnSp>
                <p:nvCxnSpPr>
                  <p:cNvPr id="178" name="Straight Connector 64"/>
                  <p:cNvCxnSpPr/>
                  <p:nvPr/>
                </p:nvCxnSpPr>
                <p:spPr>
                  <a:xfrm flipV="1">
                    <a:off x="4130986" y="3708461"/>
                    <a:ext cx="177394" cy="23537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65"/>
                  <p:cNvCxnSpPr/>
                  <p:nvPr/>
                </p:nvCxnSpPr>
                <p:spPr>
                  <a:xfrm flipV="1">
                    <a:off x="4858059" y="3109161"/>
                    <a:ext cx="42515" cy="607738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66"/>
                  <p:cNvCxnSpPr/>
                  <p:nvPr/>
                </p:nvCxnSpPr>
                <p:spPr>
                  <a:xfrm>
                    <a:off x="4020470" y="3673872"/>
                    <a:ext cx="0" cy="110537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67"/>
                  <p:cNvCxnSpPr/>
                  <p:nvPr/>
                </p:nvCxnSpPr>
                <p:spPr>
                  <a:xfrm>
                    <a:off x="3427356" y="4785028"/>
                    <a:ext cx="2035620" cy="578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2" name="Rectangle 69"/>
                  <p:cNvSpPr/>
                  <p:nvPr/>
                </p:nvSpPr>
                <p:spPr>
                  <a:xfrm>
                    <a:off x="4291075" y="5380221"/>
                    <a:ext cx="561450" cy="9234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50000">
                        <a:srgbClr val="F3B273"/>
                      </a:gs>
                      <a:gs pos="100000">
                        <a:srgbClr val="F3B273"/>
                      </a:gs>
                    </a:gsLst>
                    <a:lin ang="16200000" scaled="1"/>
                    <a:tileRect/>
                  </a:gra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400" dirty="0"/>
                  </a:p>
                </p:txBody>
              </p:sp>
              <p:sp>
                <p:nvSpPr>
                  <p:cNvPr id="183" name="Rectangle 70"/>
                  <p:cNvSpPr/>
                  <p:nvPr/>
                </p:nvSpPr>
                <p:spPr>
                  <a:xfrm>
                    <a:off x="4896314" y="5065632"/>
                    <a:ext cx="566662" cy="9116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44000">
                        <a:srgbClr val="E08C82"/>
                      </a:gs>
                      <a:gs pos="100000">
                        <a:srgbClr val="FF6057"/>
                      </a:gs>
                    </a:gsLst>
                    <a:lin ang="16200000" scaled="1"/>
                    <a:tileRect/>
                  </a:gra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400" dirty="0"/>
                  </a:p>
                </p:txBody>
              </p:sp>
              <p:sp>
                <p:nvSpPr>
                  <p:cNvPr id="184" name="TextBox 122"/>
                  <p:cNvSpPr txBox="1"/>
                  <p:nvPr/>
                </p:nvSpPr>
                <p:spPr>
                  <a:xfrm>
                    <a:off x="4782216" y="5118275"/>
                    <a:ext cx="65114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b="1" dirty="0" smtClean="0"/>
                      <a:t>0.4 eV</a:t>
                    </a:r>
                    <a:endParaRPr lang="en-GB" sz="1400" b="1" dirty="0"/>
                  </a:p>
                </p:txBody>
              </p:sp>
              <p:cxnSp>
                <p:nvCxnSpPr>
                  <p:cNvPr id="185" name="Straight Connector 54"/>
                  <p:cNvCxnSpPr/>
                  <p:nvPr/>
                </p:nvCxnSpPr>
                <p:spPr>
                  <a:xfrm>
                    <a:off x="4327167" y="3711336"/>
                    <a:ext cx="8694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Arrow Connector 58"/>
                  <p:cNvCxnSpPr/>
                  <p:nvPr/>
                </p:nvCxnSpPr>
                <p:spPr>
                  <a:xfrm flipV="1">
                    <a:off x="5040702" y="3092853"/>
                    <a:ext cx="1687" cy="62067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7" name="TextBox 121"/>
                  <p:cNvSpPr txBox="1"/>
                  <p:nvPr/>
                </p:nvSpPr>
                <p:spPr>
                  <a:xfrm>
                    <a:off x="3723220" y="4974979"/>
                    <a:ext cx="58702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/>
                      <a:t>1.3 eV</a:t>
                    </a:r>
                    <a:endParaRPr lang="en-GB" sz="1200" b="1" dirty="0"/>
                  </a:p>
                </p:txBody>
              </p:sp>
              <p:cxnSp>
                <p:nvCxnSpPr>
                  <p:cNvPr id="188" name="Straight Arrow Connector 58"/>
                  <p:cNvCxnSpPr/>
                  <p:nvPr/>
                </p:nvCxnSpPr>
                <p:spPr>
                  <a:xfrm flipV="1">
                    <a:off x="4311977" y="4790811"/>
                    <a:ext cx="0" cy="59116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Arrow Connector 58"/>
                  <p:cNvCxnSpPr/>
                  <p:nvPr/>
                </p:nvCxnSpPr>
                <p:spPr>
                  <a:xfrm flipV="1">
                    <a:off x="4824766" y="5115978"/>
                    <a:ext cx="0" cy="24734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TextBox 68"/>
                  <p:cNvSpPr txBox="1"/>
                  <p:nvPr/>
                </p:nvSpPr>
                <p:spPr>
                  <a:xfrm>
                    <a:off x="4190772" y="5417876"/>
                    <a:ext cx="547997" cy="2412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b="1" dirty="0" smtClean="0"/>
                      <a:t>HOMO</a:t>
                    </a:r>
                    <a:endParaRPr lang="en-GB" sz="1400" b="1" baseline="-25000" dirty="0"/>
                  </a:p>
                </p:txBody>
              </p:sp>
              <p:sp>
                <p:nvSpPr>
                  <p:cNvPr id="191" name="CuadroTexto 190"/>
                  <p:cNvSpPr txBox="1"/>
                  <p:nvPr/>
                </p:nvSpPr>
                <p:spPr>
                  <a:xfrm>
                    <a:off x="3308374" y="1554706"/>
                    <a:ext cx="4235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_tradnl" dirty="0" smtClean="0"/>
                      <a:t>(c)</a:t>
                    </a:r>
                    <a:endParaRPr lang="es-ES" dirty="0"/>
                  </a:p>
                </p:txBody>
              </p:sp>
            </p:grpSp>
          </p:grpSp>
          <p:sp>
            <p:nvSpPr>
              <p:cNvPr id="224" name="CuadroTexto 223"/>
              <p:cNvSpPr txBox="1"/>
              <p:nvPr/>
            </p:nvSpPr>
            <p:spPr>
              <a:xfrm>
                <a:off x="5955881" y="5156830"/>
                <a:ext cx="5892527" cy="689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000" dirty="0" smtClean="0"/>
                  <a:t>HOMO </a:t>
                </a:r>
                <a:r>
                  <a:rPr lang="es-ES_tradnl" sz="2000" dirty="0" err="1" smtClean="0"/>
                  <a:t>shift</a:t>
                </a:r>
                <a:r>
                  <a:rPr lang="es-ES_tradnl" sz="2000" dirty="0" smtClean="0"/>
                  <a:t> of </a:t>
                </a:r>
                <a:r>
                  <a:rPr lang="es-ES_tradnl" sz="2000" dirty="0" err="1" smtClean="0"/>
                  <a:t>Pentacene</a:t>
                </a:r>
                <a:r>
                  <a:rPr lang="es-ES_tradnl" sz="2000" dirty="0" smtClean="0"/>
                  <a:t> and </a:t>
                </a:r>
                <a:r>
                  <a:rPr lang="es-ES_tradnl" sz="2000" dirty="0" err="1" smtClean="0"/>
                  <a:t>increased</a:t>
                </a:r>
                <a:r>
                  <a:rPr lang="es-ES_tradnl" sz="2000" dirty="0" smtClean="0"/>
                  <a:t> </a:t>
                </a:r>
                <a:r>
                  <a:rPr lang="es-ES_tradnl" sz="2000" dirty="0" err="1" smtClean="0"/>
                  <a:t>work</a:t>
                </a:r>
                <a:r>
                  <a:rPr lang="es-ES_tradnl" sz="2000" dirty="0" smtClean="0"/>
                  <a:t> </a:t>
                </a:r>
                <a:r>
                  <a:rPr lang="es-ES_tradnl" sz="2000" dirty="0" err="1" smtClean="0"/>
                  <a:t>function</a:t>
                </a:r>
                <a:r>
                  <a:rPr lang="es-ES_tradnl" sz="2000" dirty="0" smtClean="0"/>
                  <a:t>:</a:t>
                </a:r>
                <a:r>
                  <a:rPr lang="es-ES_tradnl" sz="2000" dirty="0" smtClean="0">
                    <a:sym typeface="Symbol" panose="05050102010706020507" pitchFamily="18" charset="2"/>
                  </a:rPr>
                  <a:t> </a:t>
                </a:r>
                <a:r>
                  <a:rPr lang="es-ES_tradnl" sz="2000" dirty="0" smtClean="0"/>
                  <a:t> </a:t>
                </a:r>
                <a:r>
                  <a:rPr lang="es-ES_tradnl" sz="2000" dirty="0" err="1" smtClean="0"/>
                  <a:t>proof</a:t>
                </a:r>
                <a:r>
                  <a:rPr lang="es-ES_tradnl" sz="2000" dirty="0" smtClean="0"/>
                  <a:t> of </a:t>
                </a:r>
                <a:r>
                  <a:rPr lang="es-ES_tradnl" sz="2000" b="1" dirty="0" err="1" smtClean="0"/>
                  <a:t>charge</a:t>
                </a:r>
                <a:r>
                  <a:rPr lang="es-ES_tradnl" sz="2000" b="1" dirty="0" smtClean="0"/>
                  <a:t> transfer </a:t>
                </a:r>
                <a:r>
                  <a:rPr lang="es-ES_tradnl" sz="2000" dirty="0" err="1" smtClean="0"/>
                  <a:t>between</a:t>
                </a:r>
                <a:r>
                  <a:rPr lang="es-ES_tradnl" sz="2000" dirty="0" smtClean="0"/>
                  <a:t> PEN and C</a:t>
                </a:r>
                <a:r>
                  <a:rPr lang="es-ES_tradnl" sz="2000" baseline="-25000" dirty="0" smtClean="0"/>
                  <a:t>60</a:t>
                </a:r>
                <a:r>
                  <a:rPr lang="es-ES_tradnl" sz="2000" dirty="0" smtClean="0"/>
                  <a:t>F</a:t>
                </a:r>
                <a:r>
                  <a:rPr lang="es-ES_tradnl" sz="2000" baseline="-25000" dirty="0" smtClean="0"/>
                  <a:t>48</a:t>
                </a:r>
                <a:endParaRPr lang="es-ES" sz="2000" baseline="-25000" dirty="0"/>
              </a:p>
            </p:txBody>
          </p:sp>
          <p:sp>
            <p:nvSpPr>
              <p:cNvPr id="225" name="CuadroTexto 224"/>
              <p:cNvSpPr txBox="1"/>
              <p:nvPr/>
            </p:nvSpPr>
            <p:spPr>
              <a:xfrm>
                <a:off x="6311606" y="101042"/>
                <a:ext cx="5536802" cy="509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 err="1" smtClean="0"/>
                  <a:t>Cut</a:t>
                </a:r>
                <a:r>
                  <a:rPr lang="es-ES_tradnl" sz="2800" b="1" dirty="0" smtClean="0"/>
                  <a:t>-off and </a:t>
                </a:r>
                <a:r>
                  <a:rPr lang="es-ES_tradnl" sz="2800" b="1" dirty="0" err="1" smtClean="0"/>
                  <a:t>Valence</a:t>
                </a:r>
                <a:r>
                  <a:rPr lang="es-ES_tradnl" sz="2800" b="1" dirty="0" smtClean="0"/>
                  <a:t> Band (UPS)</a:t>
                </a:r>
                <a:endParaRPr lang="es-ES" sz="2800" b="1" dirty="0"/>
              </a:p>
            </p:txBody>
          </p:sp>
        </p:grpSp>
        <p:sp>
          <p:nvSpPr>
            <p:cNvPr id="227" name="Rectángulo 226"/>
            <p:cNvSpPr/>
            <p:nvPr/>
          </p:nvSpPr>
          <p:spPr>
            <a:xfrm>
              <a:off x="5955881" y="101043"/>
              <a:ext cx="5846652" cy="578841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24209" y="6043234"/>
            <a:ext cx="7621933" cy="707886"/>
            <a:chOff x="193786" y="6003025"/>
            <a:chExt cx="7167820" cy="707886"/>
          </a:xfrm>
        </p:grpSpPr>
        <p:sp>
          <p:nvSpPr>
            <p:cNvPr id="89" name="CuadroTexto 88"/>
            <p:cNvSpPr txBox="1"/>
            <p:nvPr/>
          </p:nvSpPr>
          <p:spPr>
            <a:xfrm>
              <a:off x="350728" y="6003025"/>
              <a:ext cx="70108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-  C</a:t>
              </a:r>
              <a:r>
                <a:rPr lang="en-US" sz="2000" baseline="-25000" dirty="0" smtClean="0"/>
                <a:t>60</a:t>
              </a:r>
              <a:r>
                <a:rPr lang="en-US" sz="2000" dirty="0" smtClean="0"/>
                <a:t>F</a:t>
              </a:r>
              <a:r>
                <a:rPr lang="en-US" sz="2000" baseline="-25000" dirty="0" smtClean="0"/>
                <a:t>48  </a:t>
              </a:r>
              <a:r>
                <a:rPr lang="en-US" sz="2000" dirty="0" smtClean="0"/>
                <a:t>growth </a:t>
              </a:r>
              <a:r>
                <a:rPr lang="en-US" sz="2000" dirty="0" smtClean="0"/>
                <a:t>depends </a:t>
              </a:r>
              <a:r>
                <a:rPr lang="en-US" sz="2000" dirty="0" smtClean="0"/>
                <a:t>on the underlying PEN layer </a:t>
              </a:r>
              <a:r>
                <a:rPr lang="en-US" sz="2000" dirty="0" smtClean="0"/>
                <a:t>and crystallinity. </a:t>
              </a:r>
              <a:endParaRPr lang="en-US" sz="2000" dirty="0" smtClean="0"/>
            </a:p>
            <a:p>
              <a:r>
                <a:rPr lang="en-US" sz="2000" dirty="0" smtClean="0"/>
                <a:t>-  C</a:t>
              </a:r>
              <a:r>
                <a:rPr lang="en-US" sz="2000" baseline="-25000" dirty="0" smtClean="0"/>
                <a:t>60</a:t>
              </a:r>
              <a:r>
                <a:rPr lang="en-US" sz="2000" dirty="0" smtClean="0"/>
                <a:t>F</a:t>
              </a:r>
              <a:r>
                <a:rPr lang="en-US" sz="2000" baseline="-25000" dirty="0" smtClean="0"/>
                <a:t>48</a:t>
              </a:r>
              <a:r>
                <a:rPr lang="en-US" sz="2000" dirty="0" smtClean="0"/>
                <a:t> provokes </a:t>
              </a:r>
              <a:r>
                <a:rPr lang="en-US" sz="2000" b="1" dirty="0" smtClean="0"/>
                <a:t>local variations of work function </a:t>
              </a:r>
              <a:r>
                <a:rPr lang="es-ES_tradnl" sz="2000" b="1" dirty="0"/>
                <a:t>(</a:t>
              </a:r>
              <a:r>
                <a:rPr lang="es-ES_tradnl" sz="2000" b="1" dirty="0">
                  <a:sym typeface="Symbol" panose="05050102010706020507" pitchFamily="18" charset="2"/>
                </a:rPr>
                <a:t>)</a:t>
              </a:r>
              <a:r>
                <a:rPr lang="es-ES_tradnl" sz="2000" b="1" dirty="0"/>
                <a:t> </a:t>
              </a:r>
              <a:endParaRPr lang="en-US" sz="2000" b="1" dirty="0"/>
            </a:p>
          </p:txBody>
        </p:sp>
        <p:sp>
          <p:nvSpPr>
            <p:cNvPr id="24" name="Flecha curvada hacia la derecha 23"/>
            <p:cNvSpPr/>
            <p:nvPr/>
          </p:nvSpPr>
          <p:spPr>
            <a:xfrm>
              <a:off x="193786" y="6149634"/>
              <a:ext cx="336993" cy="457200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971392" y="1248973"/>
            <a:ext cx="4474905" cy="4646074"/>
            <a:chOff x="457034" y="1238724"/>
            <a:chExt cx="4474905" cy="4646074"/>
          </a:xfrm>
        </p:grpSpPr>
        <p:pic>
          <p:nvPicPr>
            <p:cNvPr id="4" name="Picture 2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65576" y="3838577"/>
              <a:ext cx="1798119" cy="180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8" name="Picture 35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8344" y="3821117"/>
              <a:ext cx="1800000" cy="180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6" name="TextBox 40"/>
            <p:cNvSpPr txBox="1"/>
            <p:nvPr/>
          </p:nvSpPr>
          <p:spPr>
            <a:xfrm>
              <a:off x="808623" y="3954685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1L</a:t>
              </a:r>
              <a:endParaRPr lang="en-GB" b="1" dirty="0"/>
            </a:p>
          </p:txBody>
        </p:sp>
        <p:sp>
          <p:nvSpPr>
            <p:cNvPr id="17" name="TextBox 40"/>
            <p:cNvSpPr txBox="1"/>
            <p:nvPr/>
          </p:nvSpPr>
          <p:spPr>
            <a:xfrm>
              <a:off x="1028876" y="454565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2L</a:t>
              </a:r>
              <a:endParaRPr lang="en-GB" b="1" dirty="0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2331113" y="5638577"/>
              <a:ext cx="2012089" cy="246221"/>
              <a:chOff x="2081190" y="5455586"/>
              <a:chExt cx="2012089" cy="246221"/>
            </a:xfrm>
          </p:grpSpPr>
          <p:sp>
            <p:nvSpPr>
              <p:cNvPr id="10" name="CuadroTexto 9"/>
              <p:cNvSpPr txBox="1"/>
              <p:nvPr/>
            </p:nvSpPr>
            <p:spPr>
              <a:xfrm>
                <a:off x="2081190" y="5455586"/>
                <a:ext cx="201208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1000" b="1" dirty="0" smtClean="0"/>
                  <a:t>-1.1 V                                         -0.2 V </a:t>
                </a:r>
                <a:endParaRPr lang="es-ES" sz="1000" b="1" dirty="0"/>
              </a:p>
            </p:txBody>
          </p:sp>
          <p:pic>
            <p:nvPicPr>
              <p:cNvPr id="18" name="Picture 31"/>
              <p:cNvPicPr>
                <a:picLocks noChangeAspect="1"/>
              </p:cNvPicPr>
              <p:nvPr/>
            </p:nvPicPr>
            <p:blipFill rotWithShape="1">
              <a:blip r:embed="rId12"/>
              <a:srcRect l="48585" t="7659" r="5495" b="8001"/>
              <a:stretch/>
            </p:blipFill>
            <p:spPr>
              <a:xfrm rot="5400000">
                <a:off x="2995382" y="5038696"/>
                <a:ext cx="148309" cy="108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20" name="CuadroTexto 19"/>
            <p:cNvSpPr txBox="1"/>
            <p:nvPr/>
          </p:nvSpPr>
          <p:spPr>
            <a:xfrm>
              <a:off x="2348235" y="3494464"/>
              <a:ext cx="2583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 smtClean="0"/>
                <a:t>Surface </a:t>
              </a:r>
              <a:r>
                <a:rPr lang="es-ES_tradnl" b="1" dirty="0" err="1" smtClean="0"/>
                <a:t>potential</a:t>
              </a:r>
              <a:r>
                <a:rPr lang="es-ES_tradnl" b="1" dirty="0" smtClean="0"/>
                <a:t> (KPFM)</a:t>
              </a:r>
              <a:endParaRPr lang="es-ES" b="1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634235" y="3514668"/>
              <a:ext cx="1300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Topography</a:t>
              </a:r>
              <a:endParaRPr lang="es-ES" b="1" dirty="0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457034" y="3230152"/>
              <a:ext cx="15327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+  14 </a:t>
              </a:r>
              <a:r>
                <a:rPr lang="en-GB" b="1" dirty="0">
                  <a:solidFill>
                    <a:srgbClr val="FF0000"/>
                  </a:solidFill>
                </a:rPr>
                <a:t>Å </a:t>
              </a:r>
              <a:r>
                <a:rPr lang="en-GB" b="1" dirty="0" smtClean="0">
                  <a:solidFill>
                    <a:srgbClr val="FF0000"/>
                  </a:solidFill>
                </a:rPr>
                <a:t>C</a:t>
              </a:r>
              <a:r>
                <a:rPr lang="en-GB" b="1" baseline="-25000" dirty="0" smtClean="0">
                  <a:solidFill>
                    <a:srgbClr val="FF0000"/>
                  </a:solidFill>
                </a:rPr>
                <a:t>60</a:t>
              </a:r>
              <a:r>
                <a:rPr lang="en-GB" b="1" dirty="0" smtClean="0">
                  <a:solidFill>
                    <a:srgbClr val="FF0000"/>
                  </a:solidFill>
                </a:rPr>
                <a:t>F</a:t>
              </a:r>
              <a:r>
                <a:rPr lang="en-GB" b="1" baseline="-25000" dirty="0" smtClean="0">
                  <a:solidFill>
                    <a:srgbClr val="FF0000"/>
                  </a:solidFill>
                </a:rPr>
                <a:t>48   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543980" y="1728060"/>
              <a:ext cx="15760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1.5 ML of PEN </a:t>
              </a:r>
            </a:p>
            <a:p>
              <a:r>
                <a:rPr lang="en-US" b="1" dirty="0" smtClean="0"/>
                <a:t>on native SiO</a:t>
              </a:r>
              <a:r>
                <a:rPr lang="en-US" b="1" baseline="-25000" dirty="0" smtClean="0"/>
                <a:t>2</a:t>
              </a:r>
              <a:endParaRPr lang="en-US" dirty="0"/>
            </a:p>
          </p:txBody>
        </p:sp>
        <p:pic>
          <p:nvPicPr>
            <p:cNvPr id="95" name="Picture 39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09311" y="1238724"/>
              <a:ext cx="2012012" cy="20141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" name="CuadroTexto 8"/>
          <p:cNvSpPr txBox="1"/>
          <p:nvPr/>
        </p:nvSpPr>
        <p:spPr>
          <a:xfrm>
            <a:off x="224210" y="-3032"/>
            <a:ext cx="490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1. Organic/organic interface</a:t>
            </a:r>
            <a:endParaRPr lang="en-US" sz="3200" b="1" dirty="0"/>
          </a:p>
        </p:txBody>
      </p:sp>
      <p:sp>
        <p:nvSpPr>
          <p:cNvPr id="93" name="TextBox 40"/>
          <p:cNvSpPr txBox="1"/>
          <p:nvPr/>
        </p:nvSpPr>
        <p:spPr>
          <a:xfrm>
            <a:off x="2969923" y="147697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1L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4" name="TextBox 40"/>
          <p:cNvSpPr txBox="1"/>
          <p:nvPr/>
        </p:nvSpPr>
        <p:spPr>
          <a:xfrm>
            <a:off x="4078818" y="1476502"/>
            <a:ext cx="375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2L</a:t>
            </a:r>
            <a:endParaRPr lang="en-GB" sz="16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8059892" y="6285299"/>
            <a:ext cx="38949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dirty="0" smtClean="0"/>
              <a:t>C</a:t>
            </a:r>
            <a:r>
              <a:rPr lang="es-ES_tradnl" baseline="-25000" dirty="0" smtClean="0"/>
              <a:t>60</a:t>
            </a:r>
            <a:r>
              <a:rPr lang="es-ES_tradnl" dirty="0" smtClean="0"/>
              <a:t>F</a:t>
            </a:r>
            <a:r>
              <a:rPr lang="es-ES_tradnl" baseline="-25000" dirty="0" smtClean="0"/>
              <a:t>48  </a:t>
            </a:r>
            <a:r>
              <a:rPr lang="es-ES_tradnl" dirty="0" err="1" smtClean="0"/>
              <a:t>grows</a:t>
            </a:r>
            <a:r>
              <a:rPr lang="es-ES_tradnl" dirty="0" smtClean="0"/>
              <a:t> </a:t>
            </a:r>
            <a:r>
              <a:rPr lang="en-US" b="1" dirty="0" smtClean="0"/>
              <a:t>amorphous </a:t>
            </a:r>
            <a:r>
              <a:rPr lang="en-US" b="1" dirty="0"/>
              <a:t>or crystalline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85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1670</Words>
  <Application>Microsoft Office PowerPoint</Application>
  <PresentationFormat>Panorámica</PresentationFormat>
  <Paragraphs>393</Paragraphs>
  <Slides>26</Slides>
  <Notes>5</Notes>
  <HiddenSlides>0</HiddenSlides>
  <MMClips>1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7" baseType="lpstr">
      <vt:lpstr>Arial</vt:lpstr>
      <vt:lpstr>Arial Unicode MS</vt:lpstr>
      <vt:lpstr>Calibri</vt:lpstr>
      <vt:lpstr>Calibri Light</vt:lpstr>
      <vt:lpstr>Californian FB</vt:lpstr>
      <vt:lpstr>Cambria Math</vt:lpstr>
      <vt:lpstr>Symbol</vt:lpstr>
      <vt:lpstr>Times New Roman</vt:lpstr>
      <vt:lpstr>Wingdings</vt:lpstr>
      <vt:lpstr>Tema de Office</vt:lpstr>
      <vt:lpstr>Graph</vt:lpstr>
      <vt:lpstr>Presentación de PowerPoint</vt:lpstr>
      <vt:lpstr>Presentación de PowerPoint</vt:lpstr>
      <vt:lpstr>Presentación de PowerPoint</vt:lpstr>
      <vt:lpstr>Presentación de PowerPoint</vt:lpstr>
      <vt:lpstr>PSCI group Equipment</vt:lpstr>
      <vt:lpstr>In-situ   and/or   in real-time  studies of organic material</vt:lpstr>
      <vt:lpstr>Presentación de PowerPoint</vt:lpstr>
      <vt:lpstr>Presentación de PowerPoint</vt:lpstr>
      <vt:lpstr>AFM-KPFM</vt:lpstr>
      <vt:lpstr>In-situ Structural Investigation</vt:lpstr>
      <vt:lpstr>Presentación de PowerPoint</vt:lpstr>
      <vt:lpstr>Presentación de PowerPoint</vt:lpstr>
      <vt:lpstr>Presentación de PowerPoint</vt:lpstr>
      <vt:lpstr>    C60F48 on Au(111)              STM @RT                 C60F48 on Cu(111)</vt:lpstr>
      <vt:lpstr>In-situ chemical analysis by XPS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</dc:title>
  <dc:creator>Esther Barrena</dc:creator>
  <cp:lastModifiedBy>Carmen Ocal</cp:lastModifiedBy>
  <cp:revision>256</cp:revision>
  <dcterms:created xsi:type="dcterms:W3CDTF">2020-02-21T14:03:57Z</dcterms:created>
  <dcterms:modified xsi:type="dcterms:W3CDTF">2020-02-23T22:09:08Z</dcterms:modified>
</cp:coreProperties>
</file>