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531" r:id="rId2"/>
    <p:sldId id="542" r:id="rId3"/>
  </p:sldIdLst>
  <p:sldSz cx="9144000" cy="5143500" type="screen16x9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BEB"/>
    <a:srgbClr val="122D4F"/>
    <a:srgbClr val="FF9900"/>
    <a:srgbClr val="88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60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-96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98AA6-A2CA-4E8A-8FBD-01DD918F2A65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E6F8E-828F-4BC9-9E5B-10222EF9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5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21/02/2020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" y="-314325"/>
            <a:ext cx="914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0370-0E88-4734-9211-70F676DBAFB4}" type="datetime1">
              <a:rPr lang="es-ES" smtClean="0"/>
              <a:t>21/02/2020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061" y="88788"/>
            <a:ext cx="1092994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5"/>
            <a:ext cx="2126796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0052-A604-434E-8C65-ABED4CF32048}" type="datetime1">
              <a:rPr lang="es-ES" smtClean="0"/>
              <a:t>21/02/2020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02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fld id="{F2651C96-19B1-40F4-9850-7FBA07D31737}" type="datetime1">
              <a:rPr lang="es-ES" smtClean="0"/>
              <a:t>21/02/2020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3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9AB-34DF-466E-A580-3C81DFFCF737}" type="datetime1">
              <a:rPr lang="es-ES" smtClean="0"/>
              <a:t>21/02/2020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5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5"/>
            <a:ext cx="3886200" cy="40420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404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AF5B-93B9-45F9-AD4F-ED228E0F92C0}" type="datetime1">
              <a:rPr lang="es-ES" smtClean="0"/>
              <a:t>21/02/2020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79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750E-4045-44B4-992E-4CB35650A328}" type="datetime1">
              <a:rPr lang="es-ES" smtClean="0"/>
              <a:t>21/02/2020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23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549A-7626-436A-AA77-7CA4F38E38D9}" type="datetime1">
              <a:rPr lang="es-ES" smtClean="0"/>
              <a:t>21/02/2020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42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56BF-FD26-450D-886A-2B66C992CF36}" type="datetime1">
              <a:rPr lang="es-ES" smtClean="0"/>
              <a:t>21/02/2020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52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5403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E163-4F32-477B-AD24-AD11012ABBDF}" type="datetime1">
              <a:rPr lang="es-ES" smtClean="0"/>
              <a:t>21/02/2020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0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4434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EA93-E24C-48E1-AA36-EF8A615E41FF}" type="datetime1">
              <a:rPr lang="es-ES" smtClean="0"/>
              <a:t>21/02/2020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914220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825" y="4878499"/>
            <a:ext cx="20574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EE9790-2C7A-4B60-9979-E950BD8F5A78}" type="datetime1">
              <a:rPr lang="es-ES" smtClean="0"/>
              <a:t>21/02/2020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5" y="4644286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jpeg"/><Relationship Id="rId9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4.tiff"/><Relationship Id="rId7" Type="http://schemas.openxmlformats.org/officeDocument/2006/relationships/image" Target="../media/image17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7705122" cy="168051"/>
          </a:xfrm>
        </p:spPr>
        <p:txBody>
          <a:bodyPr/>
          <a:lstStyle/>
          <a:p>
            <a:r>
              <a:rPr lang="es-ES" dirty="0" err="1" smtClean="0"/>
              <a:t>February</a:t>
            </a:r>
            <a:r>
              <a:rPr lang="es-ES" dirty="0" smtClean="0"/>
              <a:t> </a:t>
            </a:r>
            <a:r>
              <a:rPr lang="es-ES" dirty="0" smtClean="0"/>
              <a:t>24</a:t>
            </a:r>
            <a:r>
              <a:rPr lang="es-ES" baseline="30000" dirty="0" smtClean="0"/>
              <a:t>th</a:t>
            </a:r>
            <a:r>
              <a:rPr lang="es-ES" dirty="0" smtClean="0"/>
              <a:t> </a:t>
            </a:r>
            <a:r>
              <a:rPr lang="es-ES" dirty="0" smtClean="0"/>
              <a:t>2020				</a:t>
            </a:r>
            <a:r>
              <a:rPr lang="es-ES" dirty="0"/>
              <a:t> </a:t>
            </a:r>
            <a:r>
              <a:rPr lang="es-ES" dirty="0" smtClean="0"/>
              <a:t>            </a:t>
            </a:r>
            <a:r>
              <a:rPr lang="es-ES" dirty="0" smtClean="0"/>
              <a:t>ALBA-ICMAB Workshop	                B</a:t>
            </a:r>
            <a:r>
              <a:rPr lang="es-ES" dirty="0" smtClean="0"/>
              <a:t>. Calisto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148576" y="4869656"/>
            <a:ext cx="993901" cy="273844"/>
          </a:xfrm>
        </p:spPr>
        <p:txBody>
          <a:bodyPr/>
          <a:lstStyle/>
          <a:p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-146952" y="198220"/>
            <a:ext cx="9144000" cy="322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Multi-Scale Imaging Opportunities at ALBA 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grpSp>
        <p:nvGrpSpPr>
          <p:cNvPr id="1028" name="Group 1027"/>
          <p:cNvGrpSpPr/>
          <p:nvPr/>
        </p:nvGrpSpPr>
        <p:grpSpPr>
          <a:xfrm>
            <a:off x="66004" y="921328"/>
            <a:ext cx="3906816" cy="2077492"/>
            <a:chOff x="66004" y="921328"/>
            <a:chExt cx="3906816" cy="2077492"/>
          </a:xfrm>
        </p:grpSpPr>
        <p:sp>
          <p:nvSpPr>
            <p:cNvPr id="16" name="Rectangle 15"/>
            <p:cNvSpPr/>
            <p:nvPr/>
          </p:nvSpPr>
          <p:spPr>
            <a:xfrm>
              <a:off x="66004" y="921328"/>
              <a:ext cx="2913170" cy="2077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 smtClean="0">
                  <a:solidFill>
                    <a:srgbClr val="FF6600"/>
                  </a:solidFill>
                  <a:latin typeface="Arial Narrow" panose="020B0606020202030204" pitchFamily="34" charset="0"/>
                </a:rPr>
                <a:t>BACKGROUND</a:t>
              </a:r>
            </a:p>
            <a:p>
              <a:pPr algn="just">
                <a:spcBef>
                  <a:spcPts val="600"/>
                </a:spcBef>
              </a:pPr>
              <a:r>
                <a:rPr lang="en-US" sz="1200" b="1" dirty="0" smtClean="0">
                  <a:solidFill>
                    <a:srgbClr val="FF0000"/>
                  </a:solidFill>
                </a:rPr>
                <a:t>*</a:t>
              </a:r>
              <a:r>
                <a:rPr lang="en-US" sz="1200" dirty="0" smtClean="0"/>
                <a:t>Causative agent of infectious diseases in humans and cattle herds, with particular severity in immunosuppressed patients.</a:t>
              </a:r>
            </a:p>
            <a:p>
              <a:pPr algn="just">
                <a:spcBef>
                  <a:spcPts val="600"/>
                </a:spcBef>
              </a:pPr>
              <a:r>
                <a:rPr lang="es-ES" sz="1200" b="1" dirty="0" smtClean="0">
                  <a:solidFill>
                    <a:srgbClr val="FF0000"/>
                  </a:solidFill>
                </a:rPr>
                <a:t>*</a:t>
              </a:r>
              <a:r>
                <a:rPr lang="es-ES" sz="1200" i="1" dirty="0" smtClean="0"/>
                <a:t>M. </a:t>
              </a:r>
              <a:r>
                <a:rPr lang="es-ES" sz="1200" i="1" dirty="0" err="1" smtClean="0"/>
                <a:t>genitalium</a:t>
              </a:r>
              <a:r>
                <a:rPr lang="es-ES" sz="1200" i="1" dirty="0" smtClean="0"/>
                <a:t> </a:t>
              </a:r>
              <a:r>
                <a:rPr lang="es-ES" sz="1200" dirty="0" smtClean="0"/>
                <a:t>has a </a:t>
              </a:r>
              <a:r>
                <a:rPr lang="es-ES" sz="1200" dirty="0" err="1" smtClean="0"/>
                <a:t>prevalence</a:t>
              </a:r>
              <a:r>
                <a:rPr lang="es-ES" sz="1200" dirty="0" smtClean="0"/>
                <a:t> of 1-3 % in </a:t>
              </a:r>
              <a:r>
                <a:rPr lang="es-ES" sz="1200" dirty="0" err="1" smtClean="0"/>
                <a:t>the</a:t>
              </a:r>
              <a:r>
                <a:rPr lang="es-ES" sz="1200" dirty="0" smtClean="0"/>
                <a:t> general </a:t>
              </a:r>
              <a:r>
                <a:rPr lang="es-ES" sz="1200" dirty="0" err="1" smtClean="0"/>
                <a:t>population</a:t>
              </a:r>
              <a:r>
                <a:rPr lang="es-ES" sz="1200" dirty="0" smtClean="0"/>
                <a:t>.</a:t>
              </a:r>
            </a:p>
            <a:p>
              <a:pPr algn="just">
                <a:spcBef>
                  <a:spcPts val="600"/>
                </a:spcBef>
              </a:pPr>
              <a:r>
                <a:rPr lang="es-ES" sz="1200" b="1" dirty="0" smtClean="0">
                  <a:solidFill>
                    <a:srgbClr val="FF0000"/>
                  </a:solidFill>
                </a:rPr>
                <a:t>*</a:t>
              </a:r>
              <a:r>
                <a:rPr lang="es-ES" sz="1200" dirty="0" err="1" smtClean="0"/>
                <a:t>The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increased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emergence</a:t>
              </a:r>
              <a:r>
                <a:rPr lang="es-ES" sz="1200" dirty="0" smtClean="0"/>
                <a:t> of </a:t>
              </a:r>
              <a:r>
                <a:rPr lang="es-ES" sz="1200" dirty="0" err="1" smtClean="0"/>
                <a:t>antibiotic-resistant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mycoplasma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strains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is</a:t>
              </a:r>
              <a:r>
                <a:rPr lang="es-ES" sz="1200" dirty="0" smtClean="0"/>
                <a:t> a </a:t>
              </a:r>
              <a:r>
                <a:rPr lang="es-ES" sz="1200" dirty="0" err="1" smtClean="0"/>
                <a:t>huge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threat</a:t>
              </a:r>
              <a:r>
                <a:rPr lang="es-ES" sz="1200" dirty="0" smtClean="0"/>
                <a:t> to </a:t>
              </a:r>
              <a:r>
                <a:rPr lang="es-ES" sz="1200" dirty="0" err="1" smtClean="0"/>
                <a:t>public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health</a:t>
              </a:r>
              <a:r>
                <a:rPr lang="es-ES" sz="1200" dirty="0" smtClean="0"/>
                <a:t>.</a:t>
              </a:r>
            </a:p>
          </p:txBody>
        </p:sp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045" t="32596" r="3804" b="2155"/>
            <a:stretch>
              <a:fillRect/>
            </a:stretch>
          </p:blipFill>
          <p:spPr bwMode="auto">
            <a:xfrm>
              <a:off x="3167654" y="1762621"/>
              <a:ext cx="805166" cy="96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30" name="Group 1029"/>
          <p:cNvGrpSpPr/>
          <p:nvPr/>
        </p:nvGrpSpPr>
        <p:grpSpPr>
          <a:xfrm>
            <a:off x="3056031" y="706134"/>
            <a:ext cx="6015371" cy="2909290"/>
            <a:chOff x="3056031" y="706134"/>
            <a:chExt cx="6015371" cy="2909290"/>
          </a:xfrm>
        </p:grpSpPr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t="9304" b="15787"/>
            <a:stretch>
              <a:fillRect/>
            </a:stretch>
          </p:blipFill>
          <p:spPr bwMode="auto">
            <a:xfrm>
              <a:off x="3557743" y="1786624"/>
              <a:ext cx="2024883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211"/>
            <p:cNvSpPr txBox="1">
              <a:spLocks noChangeAspect="1" noChangeArrowheads="1"/>
            </p:cNvSpPr>
            <p:nvPr/>
          </p:nvSpPr>
          <p:spPr bwMode="auto">
            <a:xfrm>
              <a:off x="3056031" y="854712"/>
              <a:ext cx="1191504" cy="5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75125">
                <a:spcBef>
                  <a:spcPts val="300"/>
                </a:spcBef>
              </a:pPr>
              <a:r>
                <a:rPr lang="en-US" sz="1200" b="1" u="none" dirty="0" err="1">
                  <a:latin typeface="Calibri" pitchFamily="34" charset="0"/>
                </a:rPr>
                <a:t>DnaK</a:t>
              </a:r>
              <a:r>
                <a:rPr lang="en-US" sz="1200" b="1" u="none" dirty="0">
                  <a:latin typeface="Calibri" pitchFamily="34" charset="0"/>
                </a:rPr>
                <a:t> (MG305)</a:t>
              </a:r>
            </a:p>
            <a:p>
              <a:pPr algn="ctr" defTabSz="4175125">
                <a:spcBef>
                  <a:spcPts val="300"/>
                </a:spcBef>
              </a:pPr>
              <a:r>
                <a:rPr lang="en-US" sz="1200" b="1" u="none" dirty="0" err="1">
                  <a:latin typeface="Calibri" pitchFamily="34" charset="0"/>
                </a:rPr>
                <a:t>GrpE</a:t>
              </a:r>
              <a:r>
                <a:rPr lang="en-US" sz="1200" b="1" u="none" dirty="0">
                  <a:latin typeface="Calibri" pitchFamily="34" charset="0"/>
                </a:rPr>
                <a:t> (MG201)</a:t>
              </a:r>
            </a:p>
          </p:txBody>
        </p:sp>
        <p:sp>
          <p:nvSpPr>
            <p:cNvPr id="30" name="Rounded Rectangular Callout 29"/>
            <p:cNvSpPr/>
            <p:nvPr/>
          </p:nvSpPr>
          <p:spPr>
            <a:xfrm rot="10800000">
              <a:off x="3117148" y="877950"/>
              <a:ext cx="1053693" cy="469827"/>
            </a:xfrm>
            <a:prstGeom prst="wedgeRoundRectCallout">
              <a:avLst>
                <a:gd name="adj1" fmla="val -65316"/>
                <a:gd name="adj2" fmla="val -338542"/>
                <a:gd name="adj3" fmla="val 16667"/>
              </a:avLst>
            </a:prstGeom>
            <a:noFill/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264792" y="800611"/>
              <a:ext cx="356276" cy="914400"/>
              <a:chOff x="2264422" y="2497098"/>
              <a:chExt cx="356276" cy="914400"/>
            </a:xfrm>
          </p:grpSpPr>
          <p:pic>
            <p:nvPicPr>
              <p:cNvPr id="49" name="0 Imagen" descr="saxsdnak.jpg"/>
              <p:cNvPicPr preferRelativeResize="0">
                <a:picLocks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0000" t="48334" r="33813"/>
              <a:stretch/>
            </p:blipFill>
            <p:spPr>
              <a:xfrm>
                <a:off x="2288273" y="2497098"/>
                <a:ext cx="332425" cy="914400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2264422" y="2542255"/>
                <a:ext cx="117181" cy="64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665655" y="785354"/>
              <a:ext cx="573127" cy="914400"/>
              <a:chOff x="4665655" y="761291"/>
              <a:chExt cx="573127" cy="914400"/>
            </a:xfrm>
          </p:grpSpPr>
          <p:pic>
            <p:nvPicPr>
              <p:cNvPr id="46" name="Picture 45" descr="Figure1.tif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0000" b="1274"/>
              <a:stretch/>
            </p:blipFill>
            <p:spPr>
              <a:xfrm>
                <a:off x="4737564" y="761291"/>
                <a:ext cx="495719" cy="914400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4665655" y="765273"/>
                <a:ext cx="58590" cy="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180191" y="1495813"/>
                <a:ext cx="58591" cy="64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5789619" y="1731424"/>
              <a:ext cx="1914307" cy="22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800" b="1" u="none" dirty="0" smtClean="0">
                  <a:latin typeface="Calibri" pitchFamily="34" charset="0"/>
                </a:rPr>
                <a:t>(</a:t>
              </a:r>
              <a:r>
                <a:rPr lang="en-US" sz="800" b="1" u="none" dirty="0" err="1" smtClean="0">
                  <a:latin typeface="Calibri" pitchFamily="34" charset="0"/>
                </a:rPr>
                <a:t>Martinelli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>
                  <a:latin typeface="Calibri" pitchFamily="34" charset="0"/>
                </a:rPr>
                <a:t>et al.</a:t>
              </a:r>
              <a:r>
                <a:rPr lang="en-US" sz="800" b="1" u="none" dirty="0">
                  <a:latin typeface="Calibri" pitchFamily="34" charset="0"/>
                </a:rPr>
                <a:t>,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 err="1" smtClean="0">
                  <a:latin typeface="Calibri" pitchFamily="34" charset="0"/>
                </a:rPr>
                <a:t>PLoS</a:t>
              </a:r>
              <a:r>
                <a:rPr lang="en-US" sz="800" b="1" i="1" u="none" dirty="0" smtClean="0">
                  <a:latin typeface="Calibri" pitchFamily="34" charset="0"/>
                </a:rPr>
                <a:t> Pathogens </a:t>
              </a:r>
              <a:r>
                <a:rPr lang="en-US" sz="800" b="1" u="none" dirty="0" smtClean="0">
                  <a:latin typeface="Calibri" pitchFamily="34" charset="0"/>
                </a:rPr>
                <a:t>2016)</a:t>
              </a:r>
              <a:endParaRPr lang="pt-PT" sz="800" b="1" u="none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5789619" y="1373759"/>
              <a:ext cx="1654620" cy="22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800" b="1" u="none" dirty="0" smtClean="0">
                  <a:latin typeface="Calibri" pitchFamily="34" charset="0"/>
                </a:rPr>
                <a:t>(</a:t>
              </a:r>
              <a:r>
                <a:rPr lang="en-US" sz="800" b="1" dirty="0" err="1" smtClean="0">
                  <a:latin typeface="Calibri" pitchFamily="34" charset="0"/>
                </a:rPr>
                <a:t>Calisto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>
                  <a:latin typeface="Calibri" pitchFamily="34" charset="0"/>
                </a:rPr>
                <a:t>et al.</a:t>
              </a:r>
              <a:r>
                <a:rPr lang="en-US" sz="800" b="1" u="none" dirty="0">
                  <a:latin typeface="Calibri" pitchFamily="34" charset="0"/>
                </a:rPr>
                <a:t>,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 smtClean="0">
                  <a:latin typeface="Calibri" pitchFamily="34" charset="0"/>
                </a:rPr>
                <a:t>Mol </a:t>
              </a:r>
              <a:r>
                <a:rPr lang="en-US" sz="800" b="1" i="1" u="none" dirty="0" err="1" smtClean="0">
                  <a:latin typeface="Calibri" pitchFamily="34" charset="0"/>
                </a:rPr>
                <a:t>Microbiol</a:t>
              </a:r>
              <a:r>
                <a:rPr lang="en-US" sz="800" b="1" i="1" u="none" dirty="0" smtClean="0">
                  <a:latin typeface="Calibri" pitchFamily="34" charset="0"/>
                </a:rPr>
                <a:t> </a:t>
              </a:r>
              <a:r>
                <a:rPr lang="en-US" sz="800" b="1" u="none" dirty="0" smtClean="0">
                  <a:latin typeface="Calibri" pitchFamily="34" charset="0"/>
                </a:rPr>
                <a:t>2012)</a:t>
              </a:r>
              <a:endParaRPr lang="pt-PT" sz="800" b="1" u="none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5789619" y="1552592"/>
              <a:ext cx="1329210" cy="22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800" b="1" u="none" dirty="0" smtClean="0">
                  <a:latin typeface="Calibri" pitchFamily="34" charset="0"/>
                </a:rPr>
                <a:t>(</a:t>
              </a:r>
              <a:r>
                <a:rPr lang="en-US" sz="800" b="1" u="none" dirty="0" err="1" smtClean="0">
                  <a:latin typeface="Calibri" pitchFamily="34" charset="0"/>
                </a:rPr>
                <a:t>Martinelli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>
                  <a:latin typeface="Calibri" pitchFamily="34" charset="0"/>
                </a:rPr>
                <a:t>et al.</a:t>
              </a:r>
              <a:r>
                <a:rPr lang="en-US" sz="800" b="1" u="none" dirty="0">
                  <a:latin typeface="Calibri" pitchFamily="34" charset="0"/>
                </a:rPr>
                <a:t>, </a:t>
              </a:r>
              <a:r>
                <a:rPr lang="en-US" sz="800" b="1" i="1" u="none" dirty="0" smtClean="0">
                  <a:latin typeface="Calibri" pitchFamily="34" charset="0"/>
                </a:rPr>
                <a:t>JBC </a:t>
              </a:r>
              <a:r>
                <a:rPr lang="en-US" sz="800" b="1" u="none" dirty="0" smtClean="0">
                  <a:latin typeface="Calibri" pitchFamily="34" charset="0"/>
                </a:rPr>
                <a:t>2015)</a:t>
              </a:r>
              <a:endParaRPr lang="pt-PT" sz="800" b="1" u="none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36" name="Text Box 211"/>
            <p:cNvSpPr txBox="1">
              <a:spLocks noChangeAspect="1" noChangeArrowheads="1"/>
            </p:cNvSpPr>
            <p:nvPr/>
          </p:nvSpPr>
          <p:spPr bwMode="auto">
            <a:xfrm>
              <a:off x="5439265" y="847640"/>
              <a:ext cx="1114174" cy="5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75125">
                <a:spcBef>
                  <a:spcPts val="300"/>
                </a:spcBef>
              </a:pPr>
              <a:r>
                <a:rPr lang="en-US" sz="1200" b="1" u="none" dirty="0" smtClean="0">
                  <a:latin typeface="Calibri" pitchFamily="34" charset="0"/>
                </a:rPr>
                <a:t>MG491</a:t>
              </a:r>
            </a:p>
            <a:p>
              <a:pPr algn="ctr" defTabSz="4175125">
                <a:spcBef>
                  <a:spcPts val="300"/>
                </a:spcBef>
              </a:pPr>
              <a:r>
                <a:rPr lang="es-ES" sz="1200" b="1" dirty="0" smtClean="0">
                  <a:latin typeface="Calibri" pitchFamily="34" charset="0"/>
                </a:rPr>
                <a:t>MG200 </a:t>
              </a:r>
              <a:r>
                <a:rPr lang="es-ES" sz="1200" b="1" dirty="0" err="1" smtClean="0">
                  <a:latin typeface="Calibri" pitchFamily="34" charset="0"/>
                </a:rPr>
                <a:t>EAGRb</a:t>
              </a:r>
              <a:endParaRPr lang="en-US" sz="1200" b="1" u="none" dirty="0">
                <a:latin typeface="Calibri" pitchFamily="34" charset="0"/>
              </a:endParaRPr>
            </a:p>
          </p:txBody>
        </p:sp>
        <p:sp>
          <p:nvSpPr>
            <p:cNvPr id="37" name="Rounded Rectangular Callout 36"/>
            <p:cNvSpPr/>
            <p:nvPr/>
          </p:nvSpPr>
          <p:spPr>
            <a:xfrm rot="10800000">
              <a:off x="5469504" y="877949"/>
              <a:ext cx="1053693" cy="469665"/>
            </a:xfrm>
            <a:prstGeom prst="wedgeRoundRectCallout">
              <a:avLst>
                <a:gd name="adj1" fmla="val 141263"/>
                <a:gd name="adj2" fmla="val -347080"/>
                <a:gd name="adj3" fmla="val 16667"/>
              </a:avLst>
            </a:prstGeom>
            <a:noFill/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240" y="706134"/>
              <a:ext cx="1627162" cy="1700419"/>
            </a:xfrm>
            <a:prstGeom prst="rect">
              <a:avLst/>
            </a:prstGeom>
          </p:spPr>
        </p:pic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3072574" y="1526802"/>
              <a:ext cx="1462260" cy="22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800" b="1" u="none" dirty="0" smtClean="0">
                  <a:latin typeface="Calibri" pitchFamily="34" charset="0"/>
                </a:rPr>
                <a:t>(</a:t>
              </a:r>
              <a:r>
                <a:rPr lang="en-US" sz="800" b="1" u="none" dirty="0" err="1" smtClean="0">
                  <a:latin typeface="Calibri" pitchFamily="34" charset="0"/>
                </a:rPr>
                <a:t>Adell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 smtClean="0">
                  <a:latin typeface="Calibri" pitchFamily="34" charset="0"/>
                </a:rPr>
                <a:t>et </a:t>
              </a:r>
              <a:r>
                <a:rPr lang="en-US" sz="800" b="1" i="1" u="none" dirty="0">
                  <a:latin typeface="Calibri" pitchFamily="34" charset="0"/>
                </a:rPr>
                <a:t>al.</a:t>
              </a:r>
              <a:r>
                <a:rPr lang="en-US" sz="800" b="1" u="none" dirty="0">
                  <a:latin typeface="Calibri" pitchFamily="34" charset="0"/>
                </a:rPr>
                <a:t>, </a:t>
              </a:r>
              <a:r>
                <a:rPr lang="en-US" sz="800" b="1" u="none" dirty="0" smtClean="0">
                  <a:latin typeface="Calibri" pitchFamily="34" charset="0"/>
                </a:rPr>
                <a:t>Protein Sci. 2018)</a:t>
              </a:r>
              <a:endParaRPr lang="pt-PT" sz="800" b="1" u="none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610405" y="1864663"/>
              <a:ext cx="637130" cy="40554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339035" y="1864663"/>
              <a:ext cx="271370" cy="20057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3610405" y="2065241"/>
              <a:ext cx="637130" cy="14217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4247535" y="2270208"/>
              <a:ext cx="1335091" cy="12167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66004" y="3127103"/>
            <a:ext cx="29358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MAIN MOTIVATIONS</a:t>
            </a:r>
          </a:p>
          <a:p>
            <a:pPr>
              <a:spcBef>
                <a:spcPts val="600"/>
              </a:spcBef>
            </a:pPr>
            <a:r>
              <a:rPr lang="es-ES" sz="1200" b="1" dirty="0" smtClean="0">
                <a:solidFill>
                  <a:srgbClr val="FF0000"/>
                </a:solidFill>
              </a:rPr>
              <a:t>*</a:t>
            </a:r>
            <a:r>
              <a:rPr lang="es-ES" sz="1200" b="1" i="1" dirty="0" smtClean="0">
                <a:solidFill>
                  <a:srgbClr val="FF0000"/>
                </a:solidFill>
              </a:rPr>
              <a:t> </a:t>
            </a:r>
            <a:r>
              <a:rPr lang="es-ES" sz="1200" dirty="0" err="1" smtClean="0">
                <a:cs typeface="Arial" panose="020B0604020202020204" pitchFamily="34" charset="0"/>
              </a:rPr>
              <a:t>Decipher</a:t>
            </a:r>
            <a:r>
              <a:rPr lang="es-ES" sz="1200" dirty="0" smtClean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Mycoplasmas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colonization</a:t>
            </a:r>
            <a:r>
              <a:rPr lang="es-ES" sz="1200" dirty="0">
                <a:cs typeface="Arial" panose="020B0604020202020204" pitchFamily="34" charset="0"/>
              </a:rPr>
              <a:t> and </a:t>
            </a:r>
            <a:r>
              <a:rPr lang="es-ES" sz="1200" dirty="0" err="1">
                <a:cs typeface="Arial" panose="020B0604020202020204" pitchFamily="34" charset="0"/>
              </a:rPr>
              <a:t>infectivity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cs typeface="Arial" panose="020B0604020202020204" pitchFamily="34" charset="0"/>
              </a:rPr>
              <a:t>mechanisms</a:t>
            </a:r>
            <a:r>
              <a:rPr lang="es-ES" sz="1200" dirty="0" smtClean="0">
                <a:cs typeface="Arial" panose="020B0604020202020204" pitchFamily="34" charset="0"/>
              </a:rPr>
              <a:t>.</a:t>
            </a:r>
            <a:endParaRPr lang="es-ES" sz="1200" dirty="0" smtClean="0"/>
          </a:p>
          <a:p>
            <a:pPr>
              <a:spcBef>
                <a:spcPts val="600"/>
              </a:spcBef>
            </a:pPr>
            <a:r>
              <a:rPr lang="es-ES" sz="1200" b="1" dirty="0" smtClean="0">
                <a:solidFill>
                  <a:srgbClr val="FF0000"/>
                </a:solidFill>
              </a:rPr>
              <a:t>*</a:t>
            </a:r>
            <a:r>
              <a:rPr lang="es-ES" sz="1200" dirty="0" smtClean="0"/>
              <a:t> </a:t>
            </a:r>
            <a:r>
              <a:rPr lang="es-ES" sz="1200" dirty="0" err="1" smtClean="0">
                <a:cs typeface="Arial" panose="020B0604020202020204" pitchFamily="34" charset="0"/>
              </a:rPr>
              <a:t>Identify</a:t>
            </a:r>
            <a:r>
              <a:rPr lang="es-ES" sz="1200" dirty="0" smtClean="0">
                <a:cs typeface="Arial" panose="020B0604020202020204" pitchFamily="34" charset="0"/>
              </a:rPr>
              <a:t> </a:t>
            </a:r>
            <a:r>
              <a:rPr lang="es-ES" sz="1200" dirty="0" smtClean="0">
                <a:cs typeface="Arial" panose="020B0604020202020204" pitchFamily="34" charset="0"/>
              </a:rPr>
              <a:t>targets </a:t>
            </a:r>
            <a:r>
              <a:rPr lang="es-ES" sz="1200" dirty="0" err="1">
                <a:cs typeface="Arial" panose="020B0604020202020204" pitchFamily="34" charset="0"/>
              </a:rPr>
              <a:t>for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cs typeface="Arial" panose="020B0604020202020204" pitchFamily="34" charset="0"/>
              </a:rPr>
              <a:t>vaccines</a:t>
            </a:r>
            <a:r>
              <a:rPr lang="es-ES" sz="1200" dirty="0" smtClean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or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drugs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development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for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smtClean="0">
                <a:cs typeface="Arial" panose="020B0604020202020204" pitchFamily="34" charset="0"/>
              </a:rPr>
              <a:t>new and more </a:t>
            </a:r>
            <a:r>
              <a:rPr lang="es-ES" sz="1200" dirty="0" err="1">
                <a:cs typeface="Arial" panose="020B0604020202020204" pitchFamily="34" charset="0"/>
              </a:rPr>
              <a:t>effective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cs typeface="Arial" panose="020B0604020202020204" pitchFamily="34" charset="0"/>
              </a:rPr>
              <a:t>therapeutics</a:t>
            </a:r>
            <a:r>
              <a:rPr lang="es-ES" sz="12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969287" y="2700337"/>
            <a:ext cx="149542" cy="17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/>
          <p:cNvGrpSpPr/>
          <p:nvPr/>
        </p:nvGrpSpPr>
        <p:grpSpPr>
          <a:xfrm>
            <a:off x="5600323" y="2005219"/>
            <a:ext cx="3277372" cy="2466413"/>
            <a:chOff x="5600323" y="2005219"/>
            <a:chExt cx="3277372" cy="2466413"/>
          </a:xfrm>
        </p:grpSpPr>
        <p:grpSp>
          <p:nvGrpSpPr>
            <p:cNvPr id="3" name="Group 2"/>
            <p:cNvGrpSpPr/>
            <p:nvPr/>
          </p:nvGrpSpPr>
          <p:grpSpPr>
            <a:xfrm>
              <a:off x="5680718" y="2571750"/>
              <a:ext cx="1103586" cy="1899882"/>
              <a:chOff x="6714594" y="2141621"/>
              <a:chExt cx="1103586" cy="1899882"/>
            </a:xfrm>
          </p:grpSpPr>
          <p:pic>
            <p:nvPicPr>
              <p:cNvPr id="1027" name="Picture 3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4594" y="2212703"/>
                <a:ext cx="1103586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714594" y="2141621"/>
                <a:ext cx="151427" cy="128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 Box 211"/>
            <p:cNvSpPr txBox="1">
              <a:spLocks noChangeAspect="1" noChangeArrowheads="1"/>
            </p:cNvSpPr>
            <p:nvPr/>
          </p:nvSpPr>
          <p:spPr bwMode="auto">
            <a:xfrm>
              <a:off x="5600323" y="2005219"/>
              <a:ext cx="1114271" cy="5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175125">
                <a:spcBef>
                  <a:spcPts val="300"/>
                </a:spcBef>
              </a:pPr>
              <a:r>
                <a:rPr lang="en-US" sz="1200" b="1" u="none" dirty="0">
                  <a:latin typeface="Calibri" pitchFamily="34" charset="0"/>
                </a:rPr>
                <a:t>P140 (MG191)</a:t>
              </a:r>
            </a:p>
            <a:p>
              <a:pPr defTabSz="4175125">
                <a:spcBef>
                  <a:spcPts val="300"/>
                </a:spcBef>
              </a:pPr>
              <a:r>
                <a:rPr lang="en-US" sz="1200" b="1" u="none" dirty="0">
                  <a:latin typeface="Calibri" pitchFamily="34" charset="0"/>
                </a:rPr>
                <a:t>P110 (MG192)</a:t>
              </a:r>
            </a:p>
          </p:txBody>
        </p:sp>
        <p:sp>
          <p:nvSpPr>
            <p:cNvPr id="54" name="Rectangle 29"/>
            <p:cNvSpPr>
              <a:spLocks noChangeArrowheads="1"/>
            </p:cNvSpPr>
            <p:nvPr/>
          </p:nvSpPr>
          <p:spPr bwMode="auto">
            <a:xfrm>
              <a:off x="7020840" y="4195200"/>
              <a:ext cx="1805302" cy="22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800" b="1" u="none" dirty="0" smtClean="0">
                  <a:latin typeface="Calibri" pitchFamily="34" charset="0"/>
                </a:rPr>
                <a:t>(</a:t>
              </a:r>
              <a:r>
                <a:rPr lang="en-US" sz="800" b="1" u="none" dirty="0" err="1" smtClean="0">
                  <a:latin typeface="Calibri" pitchFamily="34" charset="0"/>
                </a:rPr>
                <a:t>Aparicio</a:t>
              </a:r>
              <a:r>
                <a:rPr lang="en-US" sz="800" b="1" u="none" dirty="0" smtClean="0">
                  <a:latin typeface="Calibri" pitchFamily="34" charset="0"/>
                </a:rPr>
                <a:t>, </a:t>
              </a:r>
              <a:r>
                <a:rPr lang="en-US" sz="800" b="1" u="none" dirty="0" err="1" smtClean="0">
                  <a:latin typeface="Calibri" pitchFamily="34" charset="0"/>
                </a:rPr>
                <a:t>Fita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>
                  <a:latin typeface="Calibri" pitchFamily="34" charset="0"/>
                </a:rPr>
                <a:t>et al.</a:t>
              </a:r>
              <a:r>
                <a:rPr lang="en-US" sz="800" b="1" u="none" dirty="0">
                  <a:latin typeface="Calibri" pitchFamily="34" charset="0"/>
                </a:rPr>
                <a:t>,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 smtClean="0">
                  <a:latin typeface="Calibri" pitchFamily="34" charset="0"/>
                </a:rPr>
                <a:t>Nat. </a:t>
              </a:r>
              <a:r>
                <a:rPr lang="en-US" sz="800" b="1" i="1" u="none" dirty="0" err="1" smtClean="0">
                  <a:latin typeface="Calibri" pitchFamily="34" charset="0"/>
                </a:rPr>
                <a:t>Comm</a:t>
              </a:r>
              <a:r>
                <a:rPr lang="en-US" sz="800" b="1" i="1" u="none" dirty="0" smtClean="0">
                  <a:latin typeface="Calibri" pitchFamily="34" charset="0"/>
                </a:rPr>
                <a:t> </a:t>
              </a:r>
              <a:r>
                <a:rPr lang="en-US" sz="800" b="1" u="none" dirty="0" smtClean="0">
                  <a:latin typeface="Calibri" pitchFamily="34" charset="0"/>
                </a:rPr>
                <a:t>2018)</a:t>
              </a:r>
              <a:endParaRPr lang="pt-PT" sz="800" b="1" u="none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57" name="Rounded Rectangular Callout 56"/>
            <p:cNvSpPr/>
            <p:nvPr/>
          </p:nvSpPr>
          <p:spPr>
            <a:xfrm rot="10800000">
              <a:off x="5651812" y="2029640"/>
              <a:ext cx="1004162" cy="432120"/>
            </a:xfrm>
            <a:prstGeom prst="wedgeRoundRectCallout">
              <a:avLst>
                <a:gd name="adj1" fmla="val 55882"/>
                <a:gd name="adj2" fmla="val -121100"/>
                <a:gd name="adj3" fmla="val 1666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287" y="2642832"/>
              <a:ext cx="1908408" cy="1552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2" name="Straight Connector 61"/>
            <p:cNvCxnSpPr/>
            <p:nvPr/>
          </p:nvCxnSpPr>
          <p:spPr>
            <a:xfrm flipV="1">
              <a:off x="6348046" y="2636043"/>
              <a:ext cx="621241" cy="642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/>
            <p:cNvCxnSpPr/>
            <p:nvPr/>
          </p:nvCxnSpPr>
          <p:spPr>
            <a:xfrm>
              <a:off x="6348046" y="2998820"/>
              <a:ext cx="621241" cy="119638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616928" y="2350121"/>
              <a:ext cx="21988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" sz="1400" b="1" dirty="0" smtClean="0">
                  <a:solidFill>
                    <a:srgbClr val="FF6600"/>
                  </a:solidFill>
                </a:rPr>
                <a:t>XALOC, MX </a:t>
              </a:r>
              <a:r>
                <a:rPr lang="es-ES" sz="1400" b="1" dirty="0" err="1" smtClean="0">
                  <a:solidFill>
                    <a:srgbClr val="FF6600"/>
                  </a:solidFill>
                </a:rPr>
                <a:t>crystallography</a:t>
              </a:r>
              <a:endParaRPr lang="es-ES" sz="1400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3427836" y="3586185"/>
            <a:ext cx="4409665" cy="1604211"/>
            <a:chOff x="3427836" y="3586185"/>
            <a:chExt cx="4409665" cy="1604211"/>
          </a:xfrm>
        </p:grpSpPr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5541681" y="4681016"/>
              <a:ext cx="2295820" cy="22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800" b="1" u="none" dirty="0" smtClean="0">
                  <a:latin typeface="Calibri" pitchFamily="34" charset="0"/>
                </a:rPr>
                <a:t>(</a:t>
              </a:r>
              <a:r>
                <a:rPr lang="en-US" sz="800" b="1" u="none" dirty="0" err="1" smtClean="0">
                  <a:latin typeface="Calibri" pitchFamily="34" charset="0"/>
                </a:rPr>
                <a:t>Aparicio</a:t>
              </a:r>
              <a:r>
                <a:rPr lang="en-US" sz="800" b="1" u="none" dirty="0" smtClean="0">
                  <a:latin typeface="Calibri" pitchFamily="34" charset="0"/>
                </a:rPr>
                <a:t>, </a:t>
              </a:r>
              <a:r>
                <a:rPr lang="en-US" sz="800" b="1" u="none" dirty="0" err="1" smtClean="0">
                  <a:latin typeface="Calibri" pitchFamily="34" charset="0"/>
                </a:rPr>
                <a:t>Fita</a:t>
              </a:r>
              <a:r>
                <a:rPr lang="en-US" sz="800" b="1" u="none" dirty="0" smtClean="0">
                  <a:latin typeface="Calibri" pitchFamily="34" charset="0"/>
                </a:rPr>
                <a:t> </a:t>
              </a:r>
              <a:r>
                <a:rPr lang="en-US" sz="800" b="1" i="1" u="none" dirty="0">
                  <a:latin typeface="Calibri" pitchFamily="34" charset="0"/>
                </a:rPr>
                <a:t>et al.</a:t>
              </a:r>
              <a:r>
                <a:rPr lang="en-US" sz="800" b="1" u="none" dirty="0">
                  <a:latin typeface="Calibri" pitchFamily="34" charset="0"/>
                </a:rPr>
                <a:t>,</a:t>
              </a:r>
              <a:r>
                <a:rPr lang="en-US" sz="800" b="1" u="none" dirty="0" smtClean="0">
                  <a:latin typeface="Calibri" pitchFamily="34" charset="0"/>
                </a:rPr>
                <a:t> under review on </a:t>
              </a:r>
              <a:r>
                <a:rPr lang="en-US" sz="800" b="1" i="1" u="none" dirty="0" smtClean="0">
                  <a:latin typeface="Calibri" pitchFamily="34" charset="0"/>
                </a:rPr>
                <a:t>Nat. </a:t>
              </a:r>
              <a:r>
                <a:rPr lang="en-US" sz="800" b="1" i="1" u="none" dirty="0" err="1" smtClean="0">
                  <a:latin typeface="Calibri" pitchFamily="34" charset="0"/>
                </a:rPr>
                <a:t>Comm</a:t>
              </a:r>
              <a:r>
                <a:rPr lang="en-US" sz="800" b="1" u="none" dirty="0" smtClean="0">
                  <a:latin typeface="Calibri" pitchFamily="34" charset="0"/>
                </a:rPr>
                <a:t>)</a:t>
              </a:r>
              <a:endParaRPr lang="pt-PT" sz="800" b="1" u="none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pic>
          <p:nvPicPr>
            <p:cNvPr id="68" name="5 Imagen" descr="Fig2.tif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994" t="39277" r="55468" b="34622"/>
            <a:stretch/>
          </p:blipFill>
          <p:spPr>
            <a:xfrm>
              <a:off x="3427836" y="3861628"/>
              <a:ext cx="1069214" cy="1097280"/>
            </a:xfrm>
            <a:prstGeom prst="rect">
              <a:avLst/>
            </a:prstGeom>
          </p:spPr>
        </p:pic>
        <p:pic>
          <p:nvPicPr>
            <p:cNvPr id="69" name="2 Imagen" descr="Figure3.tif"/>
            <p:cNvPicPr preferRelativeResize="0">
              <a:picLocks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06" t="29416" r="20542" b="40804"/>
            <a:stretch/>
          </p:blipFill>
          <p:spPr>
            <a:xfrm>
              <a:off x="4569643" y="3818796"/>
              <a:ext cx="986862" cy="1371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3457334" y="3586185"/>
              <a:ext cx="21988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" sz="1400" b="1" dirty="0" err="1" smtClean="0">
                  <a:solidFill>
                    <a:srgbClr val="FF6600"/>
                  </a:solidFill>
                </a:rPr>
                <a:t>Cryo-Electron</a:t>
              </a:r>
              <a:r>
                <a:rPr lang="es-ES" sz="1400" b="1" dirty="0" smtClean="0">
                  <a:solidFill>
                    <a:srgbClr val="FF66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6600"/>
                  </a:solidFill>
                </a:rPr>
                <a:t>Tomography</a:t>
              </a:r>
              <a:endParaRPr lang="es-ES" sz="1400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35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82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7705122" cy="168051"/>
          </a:xfrm>
        </p:spPr>
        <p:txBody>
          <a:bodyPr/>
          <a:lstStyle/>
          <a:p>
            <a:r>
              <a:rPr lang="es-ES" dirty="0" err="1" smtClean="0"/>
              <a:t>February</a:t>
            </a:r>
            <a:r>
              <a:rPr lang="es-ES" dirty="0" smtClean="0"/>
              <a:t> </a:t>
            </a:r>
            <a:r>
              <a:rPr lang="es-ES" dirty="0" smtClean="0"/>
              <a:t>24</a:t>
            </a:r>
            <a:r>
              <a:rPr lang="es-ES" baseline="30000" dirty="0" smtClean="0"/>
              <a:t>th</a:t>
            </a:r>
            <a:r>
              <a:rPr lang="es-ES" dirty="0" smtClean="0"/>
              <a:t> </a:t>
            </a:r>
            <a:r>
              <a:rPr lang="es-ES" dirty="0" smtClean="0"/>
              <a:t>2020				</a:t>
            </a:r>
            <a:r>
              <a:rPr lang="es-ES" dirty="0"/>
              <a:t> </a:t>
            </a:r>
            <a:r>
              <a:rPr lang="es-ES" dirty="0" smtClean="0"/>
              <a:t>            </a:t>
            </a:r>
            <a:r>
              <a:rPr lang="es-ES" dirty="0" smtClean="0"/>
              <a:t>ALBA-ICMAB Workshop	                B</a:t>
            </a:r>
            <a:r>
              <a:rPr lang="es-ES" dirty="0" smtClean="0"/>
              <a:t>. Calisto</a:t>
            </a:r>
            <a:endParaRPr lang="es-ES" dirty="0"/>
          </a:p>
        </p:txBody>
      </p:sp>
      <p:grpSp>
        <p:nvGrpSpPr>
          <p:cNvPr id="113" name="Group 112"/>
          <p:cNvGrpSpPr/>
          <p:nvPr/>
        </p:nvGrpSpPr>
        <p:grpSpPr>
          <a:xfrm>
            <a:off x="1787195" y="1337339"/>
            <a:ext cx="3194880" cy="791261"/>
            <a:chOff x="103723" y="1553388"/>
            <a:chExt cx="2739270" cy="687672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1473358" y="1555260"/>
              <a:ext cx="1369635" cy="685800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103723" y="1553388"/>
              <a:ext cx="1369635" cy="685800"/>
            </a:xfrm>
            <a:prstGeom prst="rect">
              <a:avLst/>
            </a:prstGeom>
          </p:spPr>
        </p:pic>
      </p:grpSp>
      <p:sp>
        <p:nvSpPr>
          <p:cNvPr id="114" name="Rectangle 113"/>
          <p:cNvSpPr/>
          <p:nvPr/>
        </p:nvSpPr>
        <p:spPr>
          <a:xfrm>
            <a:off x="1711782" y="749084"/>
            <a:ext cx="3511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400" b="1" dirty="0" smtClean="0">
                <a:solidFill>
                  <a:srgbClr val="FF6600"/>
                </a:solidFill>
              </a:rPr>
              <a:t>MISTRAL, </a:t>
            </a:r>
            <a:r>
              <a:rPr lang="es-ES" sz="1400" b="1" dirty="0" err="1" smtClean="0">
                <a:solidFill>
                  <a:srgbClr val="FF6600"/>
                </a:solidFill>
              </a:rPr>
              <a:t>cryo-Soft</a:t>
            </a:r>
            <a:r>
              <a:rPr lang="es-ES" sz="1400" b="1" dirty="0" smtClean="0">
                <a:solidFill>
                  <a:srgbClr val="FF6600"/>
                </a:solidFill>
              </a:rPr>
              <a:t> X-</a:t>
            </a:r>
            <a:r>
              <a:rPr lang="es-ES" sz="1400" b="1" dirty="0" err="1" smtClean="0">
                <a:solidFill>
                  <a:srgbClr val="FF6600"/>
                </a:solidFill>
              </a:rPr>
              <a:t>ray</a:t>
            </a:r>
            <a:r>
              <a:rPr lang="es-ES" sz="1400" b="1" dirty="0" smtClean="0">
                <a:solidFill>
                  <a:srgbClr val="FF6600"/>
                </a:solidFill>
              </a:rPr>
              <a:t> </a:t>
            </a:r>
            <a:r>
              <a:rPr lang="es-ES" sz="1400" b="1" dirty="0" err="1" smtClean="0">
                <a:solidFill>
                  <a:srgbClr val="FF6600"/>
                </a:solidFill>
              </a:rPr>
              <a:t>Tomography</a:t>
            </a:r>
            <a:endParaRPr lang="es-ES" sz="14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4" cstate="print"/>
          <a:srcRect l="2045" t="32596" r="3804" b="2155"/>
          <a:stretch>
            <a:fillRect/>
          </a:stretch>
        </p:blipFill>
        <p:spPr bwMode="auto">
          <a:xfrm>
            <a:off x="359973" y="1435879"/>
            <a:ext cx="805166" cy="96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Título 1"/>
          <p:cNvSpPr txBox="1">
            <a:spLocks/>
          </p:cNvSpPr>
          <p:nvPr/>
        </p:nvSpPr>
        <p:spPr>
          <a:xfrm>
            <a:off x="-146952" y="198220"/>
            <a:ext cx="9144000" cy="322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Multi-Scale Imaging Opportunities at ALBA 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498880" y="1192869"/>
            <a:ext cx="527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200" b="1" dirty="0" smtClean="0">
                <a:solidFill>
                  <a:srgbClr val="FF6600"/>
                </a:solidFill>
              </a:rPr>
              <a:t>TEM</a:t>
            </a:r>
            <a:endParaRPr lang="es-ES" sz="12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1700047" y="1077344"/>
            <a:ext cx="2935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200" b="1" i="1" dirty="0" err="1" smtClean="0"/>
              <a:t>Mycoplasma</a:t>
            </a:r>
            <a:r>
              <a:rPr lang="es-ES" sz="1200" b="1" i="1" dirty="0" smtClean="0"/>
              <a:t> </a:t>
            </a:r>
            <a:r>
              <a:rPr lang="es-ES" sz="1200" b="1" i="1" dirty="0" err="1" smtClean="0"/>
              <a:t>genitalium</a:t>
            </a:r>
            <a:r>
              <a:rPr lang="es-ES" sz="1200" b="1" i="1" dirty="0" smtClean="0"/>
              <a:t> </a:t>
            </a:r>
            <a:r>
              <a:rPr lang="es-ES" sz="1200" b="1" dirty="0" err="1" smtClean="0"/>
              <a:t>cells</a:t>
            </a:r>
            <a:endParaRPr lang="es-ES" sz="1200" dirty="0"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25732" y="872186"/>
            <a:ext cx="2391508" cy="3341237"/>
            <a:chOff x="6025732" y="872186"/>
            <a:chExt cx="2391508" cy="3341237"/>
          </a:xfrm>
        </p:grpSpPr>
        <p:sp>
          <p:nvSpPr>
            <p:cNvPr id="157" name="Rectangle 156"/>
            <p:cNvSpPr/>
            <p:nvPr/>
          </p:nvSpPr>
          <p:spPr>
            <a:xfrm>
              <a:off x="6181171" y="872186"/>
              <a:ext cx="20806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" sz="1400" b="1" dirty="0" err="1" smtClean="0">
                  <a:solidFill>
                    <a:srgbClr val="FF6600"/>
                  </a:solidFill>
                </a:rPr>
                <a:t>Confocal</a:t>
              </a:r>
              <a:r>
                <a:rPr lang="es-ES" sz="1400" b="1" dirty="0" smtClean="0">
                  <a:solidFill>
                    <a:srgbClr val="FF66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6600"/>
                  </a:solidFill>
                </a:rPr>
                <a:t>Microscopy</a:t>
              </a:r>
              <a:r>
                <a:rPr lang="es-ES" sz="1400" b="1" dirty="0" smtClean="0">
                  <a:solidFill>
                    <a:srgbClr val="FF6600"/>
                  </a:solidFill>
                </a:rPr>
                <a:t> at UAB </a:t>
              </a:r>
              <a:r>
                <a:rPr lang="es-ES" sz="1400" b="1" dirty="0" err="1" smtClean="0">
                  <a:solidFill>
                    <a:srgbClr val="FF6600"/>
                  </a:solidFill>
                </a:rPr>
                <a:t>Microscopy</a:t>
              </a:r>
              <a:r>
                <a:rPr lang="es-ES" sz="1400" b="1" dirty="0" smtClean="0">
                  <a:solidFill>
                    <a:srgbClr val="FF6600"/>
                  </a:solidFill>
                </a:rPr>
                <a:t> </a:t>
              </a:r>
              <a:r>
                <a:rPr lang="es-ES" sz="1400" b="1" dirty="0" err="1" smtClean="0">
                  <a:solidFill>
                    <a:srgbClr val="FF6600"/>
                  </a:solidFill>
                </a:rPr>
                <a:t>Services</a:t>
              </a:r>
              <a:r>
                <a:rPr lang="es-ES" sz="1400" b="1" dirty="0" smtClean="0">
                  <a:solidFill>
                    <a:srgbClr val="FF6600"/>
                  </a:solidFill>
                </a:rPr>
                <a:t>  </a:t>
              </a:r>
              <a:endParaRPr lang="es-ES" sz="1400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9" t="14403" r="56100" b="53019"/>
            <a:stretch/>
          </p:blipFill>
          <p:spPr bwMode="auto">
            <a:xfrm>
              <a:off x="6266056" y="1395406"/>
              <a:ext cx="1910861" cy="132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5" t="14973" r="58666" b="56213"/>
            <a:stretch/>
          </p:blipFill>
          <p:spPr bwMode="auto">
            <a:xfrm>
              <a:off x="6266056" y="2743538"/>
              <a:ext cx="1910861" cy="128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6688074" y="1588480"/>
              <a:ext cx="169985" cy="146539"/>
            </a:xfrm>
            <a:prstGeom prst="ellipse">
              <a:avLst/>
            </a:prstGeom>
            <a:noFill/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676338" y="2919142"/>
              <a:ext cx="181721" cy="146539"/>
            </a:xfrm>
            <a:prstGeom prst="ellipse">
              <a:avLst/>
            </a:prstGeom>
            <a:noFill/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025732" y="3997979"/>
              <a:ext cx="239150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s-ES" sz="800" i="1" dirty="0" smtClean="0"/>
                <a:t>Red </a:t>
              </a:r>
              <a:r>
                <a:rPr lang="es-ES" sz="800" i="1" dirty="0" err="1" smtClean="0"/>
                <a:t>fluorescence</a:t>
              </a:r>
              <a:r>
                <a:rPr lang="es-ES" sz="800" i="1" dirty="0" smtClean="0"/>
                <a:t> </a:t>
              </a:r>
              <a:r>
                <a:rPr lang="es-ES" sz="800" i="1" dirty="0" err="1" smtClean="0"/>
                <a:t>given</a:t>
              </a:r>
              <a:r>
                <a:rPr lang="es-ES" sz="800" i="1" dirty="0" smtClean="0"/>
                <a:t> </a:t>
              </a:r>
              <a:r>
                <a:rPr lang="es-ES" sz="800" i="1" dirty="0" err="1" smtClean="0"/>
                <a:t>by</a:t>
              </a:r>
              <a:r>
                <a:rPr lang="es-ES" sz="800" i="1" dirty="0" smtClean="0"/>
                <a:t> </a:t>
              </a:r>
              <a:r>
                <a:rPr lang="es-ES" sz="800" i="1" dirty="0" err="1" smtClean="0"/>
                <a:t>mCherry-labelled</a:t>
              </a:r>
              <a:r>
                <a:rPr lang="es-ES" sz="800" i="1" dirty="0" smtClean="0"/>
                <a:t> </a:t>
              </a:r>
              <a:r>
                <a:rPr lang="es-ES" sz="800" i="1" dirty="0" err="1" smtClean="0"/>
                <a:t>protein</a:t>
              </a:r>
              <a:endParaRPr lang="es-ES" sz="8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00035" y="2290766"/>
            <a:ext cx="3339826" cy="2517363"/>
            <a:chOff x="1700035" y="2290766"/>
            <a:chExt cx="3339826" cy="2517363"/>
          </a:xfrm>
        </p:grpSpPr>
        <p:pic>
          <p:nvPicPr>
            <p:cNvPr id="117" name="Picture 2"/>
            <p:cNvPicPr preferRelativeResize="0"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9" t="21918" r="62081" b="39041"/>
            <a:stretch/>
          </p:blipFill>
          <p:spPr bwMode="auto">
            <a:xfrm>
              <a:off x="3970045" y="3710849"/>
              <a:ext cx="1069816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" name="Down Arrow 117"/>
            <p:cNvSpPr/>
            <p:nvPr/>
          </p:nvSpPr>
          <p:spPr>
            <a:xfrm rot="17666474">
              <a:off x="4274261" y="3814353"/>
              <a:ext cx="45719" cy="810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Picture 111"/>
            <p:cNvPicPr preferRelativeResize="0"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60"/>
            <a:stretch/>
          </p:blipFill>
          <p:spPr>
            <a:xfrm>
              <a:off x="1787195" y="3710849"/>
              <a:ext cx="2138829" cy="1097280"/>
            </a:xfrm>
            <a:prstGeom prst="rect">
              <a:avLst/>
            </a:prstGeom>
          </p:spPr>
        </p:pic>
        <p:sp>
          <p:nvSpPr>
            <p:cNvPr id="156" name="Rectangle 155"/>
            <p:cNvSpPr/>
            <p:nvPr/>
          </p:nvSpPr>
          <p:spPr>
            <a:xfrm>
              <a:off x="1700035" y="2290766"/>
              <a:ext cx="31333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s-ES" sz="1200" b="1" i="1" dirty="0" smtClean="0"/>
                <a:t>M. </a:t>
              </a:r>
              <a:r>
                <a:rPr lang="es-ES" sz="1200" b="1" i="1" dirty="0" err="1" smtClean="0"/>
                <a:t>genitalium-</a:t>
              </a:r>
              <a:r>
                <a:rPr lang="es-ES" sz="1200" b="1" dirty="0" err="1" smtClean="0"/>
                <a:t>infected</a:t>
              </a:r>
              <a:r>
                <a:rPr lang="es-ES" sz="1200" b="1" i="1" dirty="0" smtClean="0"/>
                <a:t> </a:t>
              </a:r>
              <a:r>
                <a:rPr lang="es-ES" sz="1200" b="1" dirty="0" smtClean="0"/>
                <a:t>human </a:t>
              </a:r>
              <a:r>
                <a:rPr lang="es-ES" sz="1200" b="1" dirty="0" err="1"/>
                <a:t>e</a:t>
              </a:r>
              <a:r>
                <a:rPr lang="es-ES" sz="1200" b="1" dirty="0" err="1" smtClean="0"/>
                <a:t>pithelial</a:t>
              </a:r>
              <a:r>
                <a:rPr lang="es-ES" sz="1200" b="1" dirty="0" smtClean="0"/>
                <a:t> </a:t>
              </a:r>
              <a:r>
                <a:rPr lang="es-ES" sz="1200" b="1" dirty="0" err="1" smtClean="0"/>
                <a:t>cells</a:t>
              </a:r>
              <a:endParaRPr lang="es-ES" sz="1200" dirty="0">
                <a:cs typeface="Arial" panose="020B0604020202020204" pitchFamily="34" charset="0"/>
              </a:endParaRPr>
            </a:p>
          </p:txBody>
        </p:sp>
        <p:pic>
          <p:nvPicPr>
            <p:cNvPr id="160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6" t="10159" r="48250" b="7712"/>
            <a:stretch/>
          </p:blipFill>
          <p:spPr bwMode="auto">
            <a:xfrm>
              <a:off x="1799515" y="2589675"/>
              <a:ext cx="1043061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6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0" t="27340" r="53859" b="29743"/>
            <a:stretch/>
          </p:blipFill>
          <p:spPr bwMode="auto">
            <a:xfrm>
              <a:off x="2858351" y="2584065"/>
              <a:ext cx="1090247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" name="Oval 162"/>
            <p:cNvSpPr/>
            <p:nvPr/>
          </p:nvSpPr>
          <p:spPr>
            <a:xfrm>
              <a:off x="3114297" y="2778561"/>
              <a:ext cx="181721" cy="146539"/>
            </a:xfrm>
            <a:prstGeom prst="ellipse">
              <a:avLst/>
            </a:prstGeom>
            <a:noFill/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Rectangle 163"/>
          <p:cNvSpPr/>
          <p:nvPr/>
        </p:nvSpPr>
        <p:spPr>
          <a:xfrm>
            <a:off x="82058" y="2648101"/>
            <a:ext cx="1541594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200" b="1" dirty="0" smtClean="0">
                <a:solidFill>
                  <a:srgbClr val="FF6600"/>
                </a:solidFill>
              </a:rPr>
              <a:t>C</a:t>
            </a:r>
            <a:r>
              <a:rPr lang="es-ES" sz="800" b="1" dirty="0" smtClean="0">
                <a:solidFill>
                  <a:srgbClr val="FF6600"/>
                </a:solidFill>
              </a:rPr>
              <a:t>OLLABORATORS</a:t>
            </a:r>
          </a:p>
          <a:p>
            <a:pPr algn="ctr">
              <a:spcBef>
                <a:spcPts val="600"/>
              </a:spcBef>
            </a:pPr>
            <a:r>
              <a:rPr lang="es-ES" sz="1000" b="1" dirty="0" err="1" smtClean="0">
                <a:cs typeface="Arial" panose="020B0604020202020204" pitchFamily="34" charset="0"/>
              </a:rPr>
              <a:t>Piñol’s</a:t>
            </a:r>
            <a:r>
              <a:rPr lang="es-ES" sz="1000" b="1" dirty="0" smtClean="0">
                <a:cs typeface="Arial" panose="020B0604020202020204" pitchFamily="34" charset="0"/>
              </a:rPr>
              <a:t> </a:t>
            </a:r>
            <a:r>
              <a:rPr lang="es-ES" sz="1000" b="1" dirty="0" err="1" smtClean="0">
                <a:cs typeface="Arial" panose="020B0604020202020204" pitchFamily="34" charset="0"/>
              </a:rPr>
              <a:t>group</a:t>
            </a:r>
            <a:r>
              <a:rPr lang="es-ES" sz="1000" b="1" dirty="0" smtClean="0">
                <a:cs typeface="Arial" panose="020B0604020202020204" pitchFamily="34" charset="0"/>
              </a:rPr>
              <a:t> (IBB-UAB)</a:t>
            </a:r>
          </a:p>
          <a:p>
            <a:pPr algn="ctr">
              <a:spcBef>
                <a:spcPts val="600"/>
              </a:spcBef>
            </a:pPr>
            <a:r>
              <a:rPr lang="es-ES" sz="1000" b="1" dirty="0" err="1" smtClean="0">
                <a:cs typeface="Arial" panose="020B0604020202020204" pitchFamily="34" charset="0"/>
              </a:rPr>
              <a:t>Fita’s</a:t>
            </a:r>
            <a:r>
              <a:rPr lang="es-ES" sz="1000" b="1" dirty="0" smtClean="0">
                <a:cs typeface="Arial" panose="020B0604020202020204" pitchFamily="34" charset="0"/>
              </a:rPr>
              <a:t> </a:t>
            </a:r>
            <a:r>
              <a:rPr lang="es-ES" sz="1000" b="1" dirty="0" err="1" smtClean="0">
                <a:cs typeface="Arial" panose="020B0604020202020204" pitchFamily="34" charset="0"/>
              </a:rPr>
              <a:t>group</a:t>
            </a:r>
            <a:r>
              <a:rPr lang="es-ES" sz="1000" b="1" dirty="0" smtClean="0">
                <a:cs typeface="Arial" panose="020B0604020202020204" pitchFamily="34" charset="0"/>
              </a:rPr>
              <a:t> (IBMB-CSIC)</a:t>
            </a:r>
          </a:p>
          <a:p>
            <a:pPr algn="ctr">
              <a:spcBef>
                <a:spcPts val="600"/>
              </a:spcBef>
            </a:pPr>
            <a:r>
              <a:rPr lang="es-ES" sz="1000" b="1" dirty="0" smtClean="0">
                <a:cs typeface="Arial" panose="020B0604020202020204" pitchFamily="34" charset="0"/>
              </a:rPr>
              <a:t>Ana Pérez-</a:t>
            </a:r>
            <a:r>
              <a:rPr lang="es-ES" sz="1000" b="1" dirty="0" err="1" smtClean="0">
                <a:cs typeface="Arial" panose="020B0604020202020204" pitchFamily="34" charset="0"/>
              </a:rPr>
              <a:t>Berná</a:t>
            </a:r>
            <a:endParaRPr lang="es-ES" sz="1000" b="1" dirty="0" smtClean="0">
              <a:cs typeface="Arial" panose="020B0604020202020204" pitchFamily="34" charset="0"/>
            </a:endParaRPr>
          </a:p>
          <a:p>
            <a:pPr algn="ctr"/>
            <a:r>
              <a:rPr lang="es-ES" sz="1000" b="1" dirty="0" smtClean="0">
                <a:cs typeface="Arial" panose="020B0604020202020204" pitchFamily="34" charset="0"/>
              </a:rPr>
              <a:t>(MISTRAL, ALBA)</a:t>
            </a:r>
          </a:p>
        </p:txBody>
      </p:sp>
    </p:spTree>
    <p:extLst>
      <p:ext uri="{BB962C8B-B14F-4D97-AF65-F5344CB8AC3E}">
        <p14:creationId xmlns:p14="http://schemas.microsoft.com/office/powerpoint/2010/main" val="331488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15952</TotalTime>
  <Words>226</Words>
  <Application>Microsoft Office PowerPoint</Application>
  <PresentationFormat>On-screen Show (16:9)</PresentationFormat>
  <Paragraphs>38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 de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Barbara Machado</cp:lastModifiedBy>
  <cp:revision>317</cp:revision>
  <cp:lastPrinted>2020-02-17T15:06:18Z</cp:lastPrinted>
  <dcterms:created xsi:type="dcterms:W3CDTF">2015-04-21T23:16:41Z</dcterms:created>
  <dcterms:modified xsi:type="dcterms:W3CDTF">2020-02-22T19:10:15Z</dcterms:modified>
</cp:coreProperties>
</file>