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354" r:id="rId3"/>
    <p:sldId id="356" r:id="rId4"/>
    <p:sldId id="335" r:id="rId5"/>
    <p:sldId id="355" r:id="rId6"/>
    <p:sldId id="357" r:id="rId7"/>
    <p:sldId id="358" r:id="rId8"/>
    <p:sldId id="359" r:id="rId9"/>
    <p:sldId id="287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CCE7"/>
    <a:srgbClr val="122D4F"/>
    <a:srgbClr val="88A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94660" autoAdjust="0"/>
  </p:normalViewPr>
  <p:slideViewPr>
    <p:cSldViewPr snapToGrid="0">
      <p:cViewPr varScale="1">
        <p:scale>
          <a:sx n="83" d="100"/>
          <a:sy n="83" d="100"/>
        </p:scale>
        <p:origin x="-20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95C8A-C15C-4AA6-95E1-00EBA5A9A15A}" type="datetimeFigureOut">
              <a:rPr lang="es-ES" smtClean="0"/>
              <a:t>24/02/2020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813DD-DAAB-4354-8C0C-BEFED41B76F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420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956" cy="6858000"/>
          </a:xfrm>
          <a:prstGeom prst="rect">
            <a:avLst/>
          </a:prstGeom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763160" y="2490970"/>
            <a:ext cx="7649319" cy="16596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lnSpc>
                <a:spcPct val="150000"/>
              </a:lnSpc>
              <a:defRPr sz="3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24" name="Marcador de contenido 23"/>
          <p:cNvSpPr>
            <a:spLocks noGrp="1"/>
          </p:cNvSpPr>
          <p:nvPr>
            <p:ph sz="quarter" idx="10" hasCustomPrompt="1"/>
          </p:nvPr>
        </p:nvSpPr>
        <p:spPr>
          <a:xfrm>
            <a:off x="283646" y="6269287"/>
            <a:ext cx="5535386" cy="470669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Judith </a:t>
            </a:r>
            <a:r>
              <a:rPr lang="es-ES" dirty="0" err="1" smtClean="0"/>
              <a:t>Juanhuix</a:t>
            </a:r>
            <a:endParaRPr lang="es-ES" dirty="0"/>
          </a:p>
        </p:txBody>
      </p:sp>
      <p:sp>
        <p:nvSpPr>
          <p:cNvPr id="25" name="Marcador de contenido 23"/>
          <p:cNvSpPr>
            <a:spLocks noGrp="1"/>
          </p:cNvSpPr>
          <p:nvPr>
            <p:ph sz="quarter" idx="11" hasCustomPrompt="1"/>
          </p:nvPr>
        </p:nvSpPr>
        <p:spPr>
          <a:xfrm>
            <a:off x="6903720" y="6269287"/>
            <a:ext cx="2019300" cy="470669"/>
          </a:xfrm>
        </p:spPr>
        <p:txBody>
          <a:bodyPr>
            <a:normAutofit/>
          </a:bodyPr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err="1" smtClean="0"/>
              <a:t>SwissFEL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2450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</a:t>
            </a:r>
            <a:br>
              <a:rPr lang="es-ES" dirty="0" smtClean="0"/>
            </a:br>
            <a:r>
              <a:rPr lang="es-ES" dirty="0" smtClean="0"/>
              <a:t>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0370-0E88-4734-9211-70F676DBAFB4}" type="datetime1">
              <a:rPr lang="es-ES" smtClean="0"/>
              <a:t>24/02/2020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3834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47894" y="285069"/>
            <a:ext cx="1457325" cy="100012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365125"/>
            <a:ext cx="2126796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s-ES" dirty="0" smtClean="0"/>
              <a:t>Haga clic para modificar </a:t>
            </a:r>
            <a:br>
              <a:rPr lang="es-ES" dirty="0" smtClean="0"/>
            </a:br>
            <a:r>
              <a:rPr lang="es-ES" dirty="0" smtClean="0"/>
              <a:t>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0052-A604-434E-8C65-ABED4CF32048}" type="datetime1">
              <a:rPr lang="es-ES" smtClean="0"/>
              <a:t>24/02/2020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7026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</a:t>
            </a:r>
            <a:br>
              <a:rPr lang="es-ES" dirty="0" smtClean="0"/>
            </a:br>
            <a:r>
              <a:rPr lang="es-ES" dirty="0" smtClean="0"/>
              <a:t>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5963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90691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800350"/>
            <a:ext cx="7886700" cy="328930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654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</a:t>
            </a:r>
            <a:br>
              <a:rPr lang="es-ES" dirty="0" smtClean="0"/>
            </a:br>
            <a:r>
              <a:rPr lang="es-ES" dirty="0" smtClean="0"/>
              <a:t>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08364"/>
            <a:ext cx="3886200" cy="4568599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08364"/>
            <a:ext cx="3886200" cy="4568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AF5B-93B9-45F9-AD4F-ED228E0F92C0}" type="datetime1">
              <a:rPr lang="es-ES" smtClean="0"/>
              <a:t>24/02/2020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1794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085409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</a:t>
            </a:r>
            <a:br>
              <a:rPr lang="es-ES" dirty="0" smtClean="0"/>
            </a:br>
            <a:r>
              <a:rPr lang="es-ES" dirty="0" smtClean="0"/>
              <a:t>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ctr">
            <a:normAutofit/>
          </a:bodyPr>
          <a:lstStyle>
            <a:lvl1pPr marL="0" indent="0">
              <a:buNone/>
              <a:defRPr sz="1600" b="0">
                <a:solidFill>
                  <a:srgbClr val="88A0B8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ctr">
            <a:normAutofit/>
          </a:bodyPr>
          <a:lstStyle>
            <a:lvl1pPr marL="0" indent="0">
              <a:buNone/>
              <a:defRPr lang="es-ES" sz="1600" b="0" kern="1200" dirty="0" smtClean="0">
                <a:solidFill>
                  <a:srgbClr val="88A0B8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750E-4045-44B4-992E-4CB35650A328}" type="datetime1">
              <a:rPr lang="es-ES" smtClean="0"/>
              <a:t>24/02/2020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5236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</a:t>
            </a:r>
            <a:br>
              <a:rPr lang="es-ES" dirty="0" smtClean="0"/>
            </a:br>
            <a:r>
              <a:rPr lang="es-ES" dirty="0" smtClean="0"/>
              <a:t>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549A-7626-436A-AA77-7CA4F38E38D9}" type="datetime1">
              <a:rPr lang="es-ES" smtClean="0"/>
              <a:t>24/02/2020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422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56BF-FD26-450D-886A-2B66C992CF36}" type="datetime1">
              <a:rPr lang="es-ES" smtClean="0"/>
              <a:t>24/02/2020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0526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E163-4F32-477B-AD24-AD11012ABBDF}" type="datetime1">
              <a:rPr lang="es-ES" smtClean="0"/>
              <a:t>24/02/2020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0906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EA93-E24C-48E1-AA36-EF8A615E41FF}" type="datetime1">
              <a:rPr lang="es-ES" smtClean="0"/>
              <a:t>24/02/2020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711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" y="0"/>
            <a:ext cx="914095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7349"/>
            <a:ext cx="7070271" cy="7446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 smtClean="0"/>
              <a:t>TITULO</a:t>
            </a:r>
            <a:br>
              <a:rPr lang="es-ES" dirty="0" smtClean="0"/>
            </a:br>
            <a:r>
              <a:rPr lang="es-ES" dirty="0" smtClean="0"/>
              <a:t>Subtitulo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64622"/>
            <a:ext cx="7886700" cy="5023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89247"/>
            <a:ext cx="2057400" cy="2322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 smtClean="0"/>
              <a:t>SwissFEL</a:t>
            </a:r>
            <a:r>
              <a:rPr lang="es-ES" dirty="0" smtClean="0"/>
              <a:t> 20190925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176963"/>
            <a:ext cx="3086100" cy="3004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8561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A3C1E9-1E17-4B2D-975E-2F80F7CB45F8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085078" y="6489247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026923-C7E2-45C3-B29C-32230263B074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411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r" defTabSz="914400" rtl="0" eaLnBrk="1" latinLnBrk="0" hangingPunct="1">
        <a:lnSpc>
          <a:spcPts val="2300"/>
        </a:lnSpc>
        <a:spcBef>
          <a:spcPct val="0"/>
        </a:spcBef>
        <a:buNone/>
        <a:defRPr lang="en-US" sz="1800" b="0" kern="1200" dirty="0">
          <a:solidFill>
            <a:srgbClr val="323E4F"/>
          </a:solidFill>
          <a:latin typeface="Arial Black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49383" y="2396079"/>
            <a:ext cx="8799614" cy="2235297"/>
          </a:xfrm>
        </p:spPr>
        <p:txBody>
          <a:bodyPr/>
          <a:lstStyle/>
          <a:p>
            <a:pPr algn="ctr"/>
            <a:r>
              <a:rPr lang="en-US" sz="2800" b="1" dirty="0" smtClean="0"/>
              <a:t>The single crystal diffraction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>at ALBA: drug </a:t>
            </a:r>
            <a:r>
              <a:rPr lang="en-US" sz="2800" b="1" dirty="0" smtClean="0"/>
              <a:t>development, </a:t>
            </a:r>
            <a:r>
              <a:rPr lang="en-US" sz="2800" b="1" dirty="0" smtClean="0"/>
              <a:t>chemical crystallography and more</a:t>
            </a:r>
            <a:endParaRPr lang="es-ES" sz="2800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0"/>
          </p:nvPr>
        </p:nvSpPr>
        <p:spPr>
          <a:xfrm>
            <a:off x="209218" y="5948490"/>
            <a:ext cx="2608410" cy="334380"/>
          </a:xfrm>
        </p:spPr>
        <p:txBody>
          <a:bodyPr>
            <a:normAutofit fontScale="92500" lnSpcReduction="10000"/>
          </a:bodyPr>
          <a:lstStyle/>
          <a:p>
            <a:r>
              <a:rPr lang="es-ES" sz="2000" i="1" dirty="0" smtClean="0"/>
              <a:t>Judith </a:t>
            </a:r>
            <a:r>
              <a:rPr lang="es-ES" sz="2000" i="1" dirty="0" err="1" smtClean="0"/>
              <a:t>Juanhuix</a:t>
            </a:r>
            <a:endParaRPr lang="es-ES" sz="2000" i="1" dirty="0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1"/>
          </p:nvPr>
        </p:nvSpPr>
        <p:spPr>
          <a:xfrm>
            <a:off x="255180" y="6292531"/>
            <a:ext cx="3333840" cy="362016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s-ES" sz="2000" i="1" dirty="0" smtClean="0"/>
              <a:t>ICMAB-ALBA </a:t>
            </a:r>
            <a:r>
              <a:rPr lang="es-ES" sz="2000" i="1" dirty="0" smtClean="0"/>
              <a:t>workshop 2020</a:t>
            </a:r>
            <a:r>
              <a:rPr lang="es-ES" sz="2000" i="1" dirty="0" smtClean="0"/>
              <a:t>, Feb 24</a:t>
            </a:r>
          </a:p>
          <a:p>
            <a:endParaRPr lang="es-ES" sz="2000" i="1" dirty="0"/>
          </a:p>
        </p:txBody>
      </p:sp>
    </p:spTree>
    <p:extLst>
      <p:ext uri="{BB962C8B-B14F-4D97-AF65-F5344CB8AC3E}">
        <p14:creationId xmlns:p14="http://schemas.microsoft.com/office/powerpoint/2010/main" val="206349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2</a:t>
            </a:fld>
            <a:endParaRPr lang="es-ES" dirty="0"/>
          </a:p>
        </p:txBody>
      </p:sp>
      <p:sp>
        <p:nvSpPr>
          <p:cNvPr id="62" name="Título 1"/>
          <p:cNvSpPr>
            <a:spLocks noGrp="1"/>
          </p:cNvSpPr>
          <p:nvPr>
            <p:ph type="title"/>
          </p:nvPr>
        </p:nvSpPr>
        <p:spPr>
          <a:xfrm>
            <a:off x="1372140" y="36928"/>
            <a:ext cx="6418761" cy="107614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crystallography</a:t>
            </a:r>
            <a:r>
              <a:rPr lang="es-ES" sz="2000" dirty="0" smtClean="0"/>
              <a:t> at Alba</a:t>
            </a:r>
            <a:endParaRPr lang="es-ES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1"/>
          <a:stretch/>
        </p:blipFill>
        <p:spPr bwMode="auto">
          <a:xfrm>
            <a:off x="3758520" y="1112645"/>
            <a:ext cx="5385480" cy="5440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119336"/>
            <a:ext cx="48508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034" fontAlgn="base">
              <a:spcBef>
                <a:spcPct val="0"/>
              </a:spcBef>
              <a:spcAft>
                <a:spcPct val="0"/>
              </a:spcAft>
            </a:pPr>
            <a:r>
              <a:rPr lang="en-AU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The crystallography stations at the Alba synchrotron</a:t>
            </a:r>
          </a:p>
          <a:p>
            <a:pPr defTabSz="914034" fontAlgn="base">
              <a:spcBef>
                <a:spcPct val="0"/>
              </a:spcBef>
              <a:spcAft>
                <a:spcPct val="0"/>
              </a:spcAft>
            </a:pPr>
            <a:r>
              <a:rPr lang="en-AU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F </a:t>
            </a:r>
            <a:r>
              <a:rPr lang="en-AU" sz="14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Fauth</a:t>
            </a:r>
            <a:r>
              <a:rPr lang="en-AU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, R Boer, F Gil-Ortiz, C </a:t>
            </a:r>
            <a:r>
              <a:rPr lang="en-AU" sz="14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Popescu</a:t>
            </a:r>
            <a:r>
              <a:rPr lang="en-AU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, J </a:t>
            </a:r>
            <a:r>
              <a:rPr lang="en-AU" sz="14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Benach</a:t>
            </a:r>
            <a:r>
              <a:rPr lang="en-AU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, and J Juanhuix Eur. Phys J. Plus 130:160 (2015)</a:t>
            </a:r>
            <a:endParaRPr lang="en-AU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2019" y="985954"/>
            <a:ext cx="5192981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300"/>
              </a:spcAft>
            </a:pPr>
            <a:r>
              <a:rPr lang="en-AU" sz="1600" b="1" dirty="0" smtClean="0">
                <a:cs typeface="Arial" panose="020B0604020202020204" pitchFamily="34" charset="0"/>
              </a:rPr>
              <a:t>MSPD</a:t>
            </a:r>
            <a:r>
              <a:rPr lang="en-AU" sz="1600" dirty="0" smtClean="0">
                <a:cs typeface="Arial" panose="020B0604020202020204" pitchFamily="34" charset="0"/>
              </a:rPr>
              <a:t>: Materials Science and powder diffraction beamline</a:t>
            </a:r>
          </a:p>
          <a:p>
            <a:pPr lvl="0" algn="just">
              <a:spcAft>
                <a:spcPts val="300"/>
              </a:spcAft>
            </a:pPr>
            <a:r>
              <a:rPr lang="en-AU" sz="1600" b="1" dirty="0" smtClean="0">
                <a:cs typeface="Arial" panose="020B0604020202020204" pitchFamily="34" charset="0"/>
              </a:rPr>
              <a:t>XALOC</a:t>
            </a:r>
            <a:r>
              <a:rPr lang="en-AU" sz="1600" dirty="0" smtClean="0">
                <a:cs typeface="Arial" panose="020B0604020202020204" pitchFamily="34" charset="0"/>
              </a:rPr>
              <a:t>: Macromolecular crystallography</a:t>
            </a:r>
          </a:p>
          <a:p>
            <a:pPr lvl="0" algn="just">
              <a:spcAft>
                <a:spcPts val="300"/>
              </a:spcAft>
            </a:pPr>
            <a:r>
              <a:rPr lang="en-AU" sz="1600" b="1" dirty="0" smtClean="0">
                <a:cs typeface="Arial" panose="020B0604020202020204" pitchFamily="34" charset="0"/>
              </a:rPr>
              <a:t>XAIRA</a:t>
            </a:r>
            <a:r>
              <a:rPr lang="en-AU" sz="1600" dirty="0" smtClean="0">
                <a:cs typeface="Arial" panose="020B0604020202020204" pitchFamily="34" charset="0"/>
              </a:rPr>
              <a:t> (</a:t>
            </a:r>
            <a:r>
              <a:rPr lang="en-AU" sz="1600" i="1" dirty="0" smtClean="0">
                <a:cs typeface="Arial" panose="020B0604020202020204" pitchFamily="34" charset="0"/>
              </a:rPr>
              <a:t>in construction</a:t>
            </a:r>
            <a:r>
              <a:rPr lang="en-AU" sz="1600" dirty="0" smtClean="0">
                <a:cs typeface="Arial" panose="020B0604020202020204" pitchFamily="34" charset="0"/>
              </a:rPr>
              <a:t>): microfocus MX</a:t>
            </a:r>
          </a:p>
        </p:txBody>
      </p:sp>
      <p:sp>
        <p:nvSpPr>
          <p:cNvPr id="2" name="Trapezoid 1"/>
          <p:cNvSpPr/>
          <p:nvPr/>
        </p:nvSpPr>
        <p:spPr>
          <a:xfrm rot="15016809">
            <a:off x="6524457" y="1264917"/>
            <a:ext cx="308882" cy="967103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15000" y="985954"/>
            <a:ext cx="9886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300"/>
              </a:spcAft>
            </a:pPr>
            <a:r>
              <a:rPr lang="en-AU" sz="1400" b="1" dirty="0" smtClean="0">
                <a:cs typeface="Arial" panose="020B0604020202020204" pitchFamily="34" charset="0"/>
              </a:rPr>
              <a:t>MSPD</a:t>
            </a:r>
            <a:endParaRPr lang="en-AU" sz="1400" dirty="0" smtClean="0"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28396" y="1143777"/>
            <a:ext cx="9886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300"/>
              </a:spcAft>
            </a:pPr>
            <a:r>
              <a:rPr lang="en-AU" sz="1400" b="1" dirty="0" smtClean="0">
                <a:cs typeface="Arial" panose="020B0604020202020204" pitchFamily="34" charset="0"/>
              </a:rPr>
              <a:t>XAIRA</a:t>
            </a:r>
            <a:endParaRPr lang="en-AU" sz="1400" dirty="0" smtClean="0"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51260" y="6473666"/>
            <a:ext cx="9886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300"/>
              </a:spcAft>
            </a:pPr>
            <a:r>
              <a:rPr lang="en-AU" sz="1400" b="1" dirty="0" smtClean="0">
                <a:cs typeface="Arial" panose="020B0604020202020204" pitchFamily="34" charset="0"/>
              </a:rPr>
              <a:t>Mat </a:t>
            </a:r>
            <a:r>
              <a:rPr lang="en-AU" sz="1400" b="1" dirty="0" err="1" smtClean="0">
                <a:cs typeface="Arial" panose="020B0604020202020204" pitchFamily="34" charset="0"/>
              </a:rPr>
              <a:t>sci</a:t>
            </a:r>
            <a:r>
              <a:rPr lang="en-AU" sz="1400" b="1" dirty="0" smtClean="0">
                <a:cs typeface="Arial" panose="020B0604020202020204" pitchFamily="34" charset="0"/>
              </a:rPr>
              <a:t> lab</a:t>
            </a:r>
            <a:endParaRPr lang="en-AU" sz="1400" dirty="0" smtClean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22910" y="1893895"/>
            <a:ext cx="9886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300"/>
              </a:spcAft>
            </a:pPr>
            <a:r>
              <a:rPr lang="en-AU" sz="1400" b="1" dirty="0" smtClean="0">
                <a:cs typeface="Arial" panose="020B0604020202020204" pitchFamily="34" charset="0"/>
              </a:rPr>
              <a:t>Bio lab</a:t>
            </a:r>
            <a:endParaRPr lang="en-AU" sz="1400" dirty="0" smtClean="0"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81849" y="3632141"/>
            <a:ext cx="9886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300"/>
              </a:spcAft>
            </a:pPr>
            <a:r>
              <a:rPr lang="en-AU" sz="1400" b="1" dirty="0" smtClean="0">
                <a:cs typeface="Arial" panose="020B0604020202020204" pitchFamily="34" charset="0"/>
              </a:rPr>
              <a:t>XALOC</a:t>
            </a:r>
            <a:endParaRPr lang="en-AU" sz="1400" dirty="0" smtClean="0"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2019" y="2353700"/>
            <a:ext cx="3044142" cy="2008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300"/>
              </a:spcAft>
            </a:pPr>
            <a:r>
              <a:rPr lang="en-AU" sz="1600" b="1" dirty="0" smtClean="0">
                <a:cs typeface="Arial" panose="020B0604020202020204" pitchFamily="34" charset="0"/>
              </a:rPr>
              <a:t>2 lab areas</a:t>
            </a:r>
          </a:p>
          <a:p>
            <a:pPr lvl="0" algn="just">
              <a:spcAft>
                <a:spcPts val="300"/>
              </a:spcAft>
            </a:pPr>
            <a:endParaRPr lang="en-AU" sz="1600" b="1" dirty="0" smtClean="0">
              <a:cs typeface="Arial" panose="020B0604020202020204" pitchFamily="34" charset="0"/>
            </a:endParaRPr>
          </a:p>
          <a:p>
            <a:pPr lvl="0">
              <a:spcAft>
                <a:spcPts val="300"/>
              </a:spcAft>
            </a:pPr>
            <a:r>
              <a:rPr lang="en-AU" sz="1600" dirty="0" smtClean="0">
                <a:cs typeface="Arial" panose="020B0604020202020204" pitchFamily="34" charset="0"/>
              </a:rPr>
              <a:t>Accept a variety of sample </a:t>
            </a:r>
            <a:r>
              <a:rPr lang="en-AU" sz="1600" b="1" dirty="0" smtClean="0">
                <a:cs typeface="Arial" panose="020B0604020202020204" pitchFamily="34" charset="0"/>
              </a:rPr>
              <a:t>environments</a:t>
            </a:r>
            <a:r>
              <a:rPr lang="en-AU" sz="1600" dirty="0" smtClean="0">
                <a:cs typeface="Arial" panose="020B0604020202020204" pitchFamily="34" charset="0"/>
              </a:rPr>
              <a:t>:</a:t>
            </a:r>
          </a:p>
          <a:p>
            <a:pPr marL="285750" lvl="0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1600" dirty="0" smtClean="0">
                <a:cs typeface="Arial" panose="020B0604020202020204" pitchFamily="34" charset="0"/>
              </a:rPr>
              <a:t>Pins, </a:t>
            </a:r>
            <a:r>
              <a:rPr lang="en-AU" sz="1600" dirty="0" err="1" smtClean="0">
                <a:cs typeface="Arial" panose="020B0604020202020204" pitchFamily="34" charset="0"/>
              </a:rPr>
              <a:t>capillars</a:t>
            </a:r>
            <a:endParaRPr lang="en-AU" sz="1600" dirty="0" smtClean="0">
              <a:cs typeface="Arial" panose="020B0604020202020204" pitchFamily="34" charset="0"/>
            </a:endParaRPr>
          </a:p>
          <a:p>
            <a:pPr marL="285750" lvl="0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1600" dirty="0" smtClean="0">
                <a:cs typeface="Arial" panose="020B0604020202020204" pitchFamily="34" charset="0"/>
              </a:rPr>
              <a:t>Diamond Anvil cells</a:t>
            </a:r>
          </a:p>
          <a:p>
            <a:pPr marL="285750" lvl="0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1600" dirty="0" smtClean="0">
                <a:cs typeface="Arial" panose="020B0604020202020204" pitchFamily="34" charset="0"/>
              </a:rPr>
              <a:t>Controlled atmosphere</a:t>
            </a:r>
          </a:p>
        </p:txBody>
      </p:sp>
    </p:spTree>
    <p:extLst>
      <p:ext uri="{BB962C8B-B14F-4D97-AF65-F5344CB8AC3E}">
        <p14:creationId xmlns:p14="http://schemas.microsoft.com/office/powerpoint/2010/main" val="9477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3</a:t>
            </a:fld>
            <a:endParaRPr lang="es-ES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372140" y="36928"/>
            <a:ext cx="6418761" cy="65184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000" dirty="0" err="1" smtClean="0"/>
              <a:t>Close-by</a:t>
            </a:r>
            <a:r>
              <a:rPr lang="es-ES" sz="2000" dirty="0" smtClean="0"/>
              <a:t> </a:t>
            </a:r>
            <a:r>
              <a:rPr lang="es-ES" sz="2000" dirty="0" err="1" smtClean="0"/>
              <a:t>laboratories</a:t>
            </a:r>
            <a:endParaRPr lang="es-ES" sz="2000" dirty="0"/>
          </a:p>
        </p:txBody>
      </p:sp>
      <p:pic>
        <p:nvPicPr>
          <p:cNvPr id="46" name="Picture 2" descr="Z:\FERNANDO\XALOC\FOTOS\20170629_1944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364" y="956657"/>
            <a:ext cx="3353158" cy="25147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364" y="4179298"/>
            <a:ext cx="3353158" cy="25154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1"/>
          <p:cNvSpPr>
            <a:spLocks noChangeArrowheads="1"/>
          </p:cNvSpPr>
          <p:nvPr/>
        </p:nvSpPr>
        <p:spPr bwMode="auto">
          <a:xfrm>
            <a:off x="836493" y="779912"/>
            <a:ext cx="347769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/>
            <a:r>
              <a:rPr lang="en-US" altLang="en-US" sz="1600" dirty="0" smtClean="0">
                <a:latin typeface="Calibri" pitchFamily="34" charset="0"/>
              </a:rPr>
              <a:t>225 m2 of </a:t>
            </a:r>
            <a:r>
              <a:rPr lang="en-US" altLang="en-US" sz="1600" dirty="0" err="1" smtClean="0">
                <a:latin typeface="Calibri" pitchFamily="34" charset="0"/>
              </a:rPr>
              <a:t>biolab</a:t>
            </a:r>
            <a:r>
              <a:rPr lang="en-US" altLang="en-US" sz="1600" dirty="0" smtClean="0">
                <a:latin typeface="Calibri" pitchFamily="34" charset="0"/>
              </a:rPr>
              <a:t> space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Calibri" pitchFamily="34" charset="0"/>
              </a:rPr>
              <a:t>Mammalian cell lab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Calibri" pitchFamily="34" charset="0"/>
              </a:rPr>
              <a:t>P2 lab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Calibri" pitchFamily="34" charset="0"/>
              </a:rPr>
              <a:t>Cold room @4C </a:t>
            </a:r>
            <a:endParaRPr lang="en-US" altLang="en-US" sz="1600" dirty="0" smtClean="0">
              <a:latin typeface="Calibri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1600" dirty="0">
              <a:latin typeface="Calibri" pitchFamily="34" charset="0"/>
            </a:endParaRPr>
          </a:p>
          <a:p>
            <a:pPr marL="0" indent="0" eaLnBrk="1" hangingPunct="1"/>
            <a:r>
              <a:rPr lang="en-US" altLang="en-US" sz="1600" dirty="0" smtClean="0">
                <a:latin typeface="Calibri" pitchFamily="34" charset="0"/>
              </a:rPr>
              <a:t>Crystallization service available</a:t>
            </a:r>
          </a:p>
          <a:p>
            <a:pPr marL="0" indent="0" eaLnBrk="1" hangingPunct="1"/>
            <a:r>
              <a:rPr lang="en-US" altLang="en-US" sz="1600" dirty="0" smtClean="0">
                <a:latin typeface="Calibri" pitchFamily="34" charset="0"/>
              </a:rPr>
              <a:t>In-situ preparation on demand</a:t>
            </a:r>
            <a:endParaRPr lang="en-US" altLang="en-US" sz="1600" dirty="0">
              <a:latin typeface="Calibri" pitchFamily="34" charset="0"/>
            </a:endParaRPr>
          </a:p>
        </p:txBody>
      </p:sp>
      <p:sp>
        <p:nvSpPr>
          <p:cNvPr id="49" name="Rectangle 1"/>
          <p:cNvSpPr>
            <a:spLocks noChangeArrowheads="1"/>
          </p:cNvSpPr>
          <p:nvPr/>
        </p:nvSpPr>
        <p:spPr bwMode="auto">
          <a:xfrm>
            <a:off x="784383" y="3080350"/>
            <a:ext cx="37947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/>
            <a:r>
              <a:rPr lang="en-US" altLang="en-US" sz="1400" dirty="0" smtClean="0">
                <a:latin typeface="Calibri" pitchFamily="34" charset="0"/>
              </a:rPr>
              <a:t>Dragonfly for setting up optimizations</a:t>
            </a:r>
          </a:p>
        </p:txBody>
      </p:sp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4870764" y="3889976"/>
            <a:ext cx="36844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/>
            <a:r>
              <a:rPr lang="en-US" altLang="en-US" sz="1400" dirty="0" smtClean="0">
                <a:latin typeface="Calibri" pitchFamily="34" charset="0"/>
              </a:rPr>
              <a:t>Mosquito LCP for general screening</a:t>
            </a:r>
          </a:p>
        </p:txBody>
      </p:sp>
      <p:pic>
        <p:nvPicPr>
          <p:cNvPr id="52" name="Picture 1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" y="3471429"/>
            <a:ext cx="2400935" cy="32021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88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8640" y="152583"/>
            <a:ext cx="7119801" cy="74467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000" dirty="0" err="1" smtClean="0"/>
              <a:t>How</a:t>
            </a:r>
            <a:r>
              <a:rPr lang="es-ES" sz="2000" dirty="0" smtClean="0"/>
              <a:t> </a:t>
            </a:r>
            <a:r>
              <a:rPr lang="es-ES" sz="2000" dirty="0" err="1" smtClean="0"/>
              <a:t>bacterial</a:t>
            </a:r>
            <a:r>
              <a:rPr lang="es-ES" sz="2000" dirty="0" smtClean="0"/>
              <a:t> </a:t>
            </a:r>
            <a:r>
              <a:rPr lang="es-ES" sz="2000" dirty="0" err="1" smtClean="0"/>
              <a:t>wall</a:t>
            </a:r>
            <a:r>
              <a:rPr lang="es-ES" sz="2000" dirty="0" smtClean="0"/>
              <a:t> </a:t>
            </a:r>
            <a:r>
              <a:rPr lang="es-ES" sz="2000" dirty="0" err="1" smtClean="0"/>
              <a:t>is</a:t>
            </a:r>
            <a:r>
              <a:rPr lang="es-ES" sz="2000" dirty="0" smtClean="0"/>
              <a:t> </a:t>
            </a:r>
            <a:r>
              <a:rPr lang="es-ES" sz="2000" dirty="0" err="1" smtClean="0"/>
              <a:t>built</a:t>
            </a:r>
            <a:r>
              <a:rPr lang="es-ES" sz="2000" dirty="0" smtClean="0"/>
              <a:t> in </a:t>
            </a:r>
            <a:r>
              <a:rPr lang="es-ES" sz="2000" dirty="0" err="1" smtClean="0"/>
              <a:t>bacterial</a:t>
            </a:r>
            <a:r>
              <a:rPr lang="es-ES" sz="2000" dirty="0" smtClean="0"/>
              <a:t> </a:t>
            </a:r>
            <a:r>
              <a:rPr lang="es-ES" sz="2000" dirty="0" err="1" smtClean="0"/>
              <a:t>division</a:t>
            </a:r>
            <a:r>
              <a:rPr lang="es-ES" sz="2000" dirty="0" smtClean="0"/>
              <a:t> </a:t>
            </a:r>
            <a:endParaRPr lang="es-ES" sz="200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4</a:t>
            </a:fld>
            <a:endParaRPr lang="es-ES" dirty="0"/>
          </a:p>
        </p:txBody>
      </p:sp>
      <p:sp>
        <p:nvSpPr>
          <p:cNvPr id="54" name="Rectangle 53"/>
          <p:cNvSpPr/>
          <p:nvPr/>
        </p:nvSpPr>
        <p:spPr>
          <a:xfrm>
            <a:off x="435250" y="792480"/>
            <a:ext cx="50397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 defTabSz="91403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31775" indent="-231775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SPOR domains are key to manipulate the bacterial wall made of </a:t>
            </a:r>
            <a:r>
              <a:rPr lang="en-US" sz="1600" dirty="0" smtClean="0"/>
              <a:t>peptidoglycans</a:t>
            </a:r>
            <a:r>
              <a:rPr lang="en-US" sz="1600" dirty="0" smtClean="0">
                <a:cs typeface="Arial" panose="020B0604020202020204" pitchFamily="34" charset="0"/>
              </a:rPr>
              <a:t> to allow </a:t>
            </a:r>
            <a:r>
              <a:rPr lang="en-US" sz="1600" dirty="0" err="1" smtClean="0">
                <a:cs typeface="Arial" panose="020B0604020202020204" pitchFamily="34" charset="0"/>
              </a:rPr>
              <a:t>baterial</a:t>
            </a:r>
            <a:r>
              <a:rPr lang="en-US" sz="1600" dirty="0" smtClean="0">
                <a:cs typeface="Arial" panose="020B0604020202020204" pitchFamily="34" charset="0"/>
              </a:rPr>
              <a:t> division</a:t>
            </a:r>
            <a:endParaRPr lang="en-US" sz="1600" dirty="0">
              <a:cs typeface="Arial" panose="020B0604020202020204" pitchFamily="34" charset="0"/>
            </a:endParaRPr>
          </a:p>
          <a:p>
            <a:pPr marL="231775" indent="-231775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Crystal </a:t>
            </a:r>
            <a:r>
              <a:rPr lang="en-US" sz="1600" dirty="0">
                <a:cs typeface="Arial" panose="020B0604020202020204" pitchFamily="34" charset="0"/>
              </a:rPr>
              <a:t>structures of the SPOR domain at </a:t>
            </a:r>
            <a:r>
              <a:rPr lang="en-US" sz="1600" dirty="0" smtClean="0">
                <a:cs typeface="Arial" panose="020B0604020202020204" pitchFamily="34" charset="0"/>
              </a:rPr>
              <a:t>1.2 Å, </a:t>
            </a:r>
            <a:r>
              <a:rPr lang="en-US" sz="1600" dirty="0">
                <a:cs typeface="Arial" panose="020B0604020202020204" pitchFamily="34" charset="0"/>
              </a:rPr>
              <a:t>in the </a:t>
            </a:r>
            <a:r>
              <a:rPr lang="en-US" sz="1600" dirty="0" err="1">
                <a:cs typeface="Arial" panose="020B0604020202020204" pitchFamily="34" charset="0"/>
              </a:rPr>
              <a:t>apo</a:t>
            </a:r>
            <a:r>
              <a:rPr lang="en-US" sz="1600" dirty="0">
                <a:cs typeface="Arial" panose="020B0604020202020204" pitchFamily="34" charset="0"/>
              </a:rPr>
              <a:t> state and in complex with different </a:t>
            </a:r>
            <a:r>
              <a:rPr lang="en-US" sz="1600" dirty="0" err="1" smtClean="0">
                <a:cs typeface="Arial" panose="020B0604020202020204" pitchFamily="34" charset="0"/>
              </a:rPr>
              <a:t>glycans</a:t>
            </a:r>
            <a:r>
              <a:rPr lang="en-US" sz="1600" dirty="0" smtClean="0">
                <a:cs typeface="Arial" panose="020B0604020202020204" pitchFamily="34" charset="0"/>
              </a:rPr>
              <a:t> decipher the </a:t>
            </a:r>
            <a:r>
              <a:rPr lang="en-US" sz="1600" dirty="0">
                <a:cs typeface="Arial" panose="020B0604020202020204" pitchFamily="34" charset="0"/>
              </a:rPr>
              <a:t>molecular basis for recognition and delineate a conserved </a:t>
            </a:r>
            <a:r>
              <a:rPr lang="en-US" sz="1600" dirty="0" smtClean="0">
                <a:cs typeface="Arial" panose="020B0604020202020204" pitchFamily="34" charset="0"/>
              </a:rPr>
              <a:t>pattern</a:t>
            </a:r>
          </a:p>
          <a:p>
            <a:pPr marL="231775" indent="-231775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Many </a:t>
            </a:r>
            <a:r>
              <a:rPr lang="en-US" sz="1600" dirty="0"/>
              <a:t>of the protein-ligand interactions involve </a:t>
            </a:r>
            <a:r>
              <a:rPr lang="en-US" sz="1600" b="1" dirty="0"/>
              <a:t>main-chain atoms </a:t>
            </a:r>
            <a:r>
              <a:rPr lang="en-US" sz="1600" dirty="0"/>
              <a:t>rather than side-chain functions</a:t>
            </a:r>
            <a:endParaRPr lang="en-US" sz="1600" dirty="0" smtClean="0">
              <a:cs typeface="Arial" panose="020B0604020202020204" pitchFamily="34" charset="0"/>
            </a:endParaRPr>
          </a:p>
          <a:p>
            <a:pPr marL="231775" indent="-231775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The work solves how SPOR </a:t>
            </a:r>
            <a:r>
              <a:rPr lang="en-US" sz="1600" dirty="0"/>
              <a:t>domains, present in almost </a:t>
            </a:r>
            <a:r>
              <a:rPr lang="en-US" sz="1600" b="1" dirty="0" smtClean="0"/>
              <a:t>all bacteria </a:t>
            </a:r>
            <a:r>
              <a:rPr lang="en-US" sz="1600" dirty="0" smtClean="0"/>
              <a:t>and </a:t>
            </a:r>
            <a:r>
              <a:rPr lang="en-US" sz="1600" dirty="0"/>
              <a:t>with very </a:t>
            </a:r>
            <a:r>
              <a:rPr lang="en-US" sz="1600" b="1" dirty="0"/>
              <a:t>little sequence homology</a:t>
            </a:r>
            <a:r>
              <a:rPr lang="en-US" sz="1600" dirty="0"/>
              <a:t>, can </a:t>
            </a:r>
            <a:r>
              <a:rPr lang="en-US" sz="1600" dirty="0"/>
              <a:t>bind to the same glycan ligand</a:t>
            </a:r>
            <a:endParaRPr lang="en-US" sz="1600" dirty="0" smtClean="0"/>
          </a:p>
          <a:p>
            <a:pPr marL="231775" indent="-231775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Allows the design of future drugs blocking the </a:t>
            </a:r>
            <a:r>
              <a:rPr lang="en-US" sz="1600" dirty="0" err="1">
                <a:cs typeface="Arial" panose="020B0604020202020204" pitchFamily="34" charset="0"/>
              </a:rPr>
              <a:t>machanism</a:t>
            </a:r>
            <a:r>
              <a:rPr lang="en-US" sz="1600" dirty="0">
                <a:cs typeface="Arial" panose="020B0604020202020204" pitchFamily="34" charset="0"/>
              </a:rPr>
              <a:t>, without which the bacteria become sensitive to the antibiotic </a:t>
            </a:r>
            <a:r>
              <a:rPr lang="en-US" sz="1600" dirty="0" smtClean="0">
                <a:cs typeface="Arial" panose="020B0604020202020204" pitchFamily="34" charset="0"/>
              </a:rPr>
              <a:t>effect</a:t>
            </a:r>
            <a:endParaRPr lang="en-US" sz="1600" b="1" dirty="0"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8090" y="6115318"/>
            <a:ext cx="4286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 Structural basis of denuded glycan recognition by SPOR domains in bacterial cell division </a:t>
            </a:r>
            <a:endParaRPr lang="en-US" sz="1200" dirty="0" smtClean="0"/>
          </a:p>
          <a:p>
            <a:r>
              <a:rPr lang="en-US" sz="1200" dirty="0" smtClean="0"/>
              <a:t>M </a:t>
            </a:r>
            <a:r>
              <a:rPr lang="en-US" sz="1200" dirty="0" err="1"/>
              <a:t>Alcorlo</a:t>
            </a:r>
            <a:r>
              <a:rPr lang="en-US" sz="1200" dirty="0"/>
              <a:t>, </a:t>
            </a:r>
            <a:r>
              <a:rPr lang="en-US" sz="1200" dirty="0" smtClean="0"/>
              <a:t>DA </a:t>
            </a:r>
            <a:r>
              <a:rPr lang="en-US" sz="1200" dirty="0" err="1" smtClean="0"/>
              <a:t>Dik</a:t>
            </a:r>
            <a:r>
              <a:rPr lang="en-US" sz="1200" dirty="0" smtClean="0"/>
              <a:t>, …, JA </a:t>
            </a:r>
            <a:r>
              <a:rPr lang="en-US" sz="1200" dirty="0" err="1"/>
              <a:t>Hermoso</a:t>
            </a:r>
            <a:r>
              <a:rPr lang="en-US" sz="1200" dirty="0" smtClean="0"/>
              <a:t>. </a:t>
            </a:r>
            <a:r>
              <a:rPr lang="en-US" sz="1200" i="1" dirty="0" smtClean="0"/>
              <a:t>Nat. </a:t>
            </a:r>
            <a:r>
              <a:rPr lang="en-US" sz="1200" i="1" dirty="0" err="1" smtClean="0"/>
              <a:t>Comm</a:t>
            </a:r>
            <a:r>
              <a:rPr lang="en-US" sz="1200" i="1" dirty="0"/>
              <a:t> </a:t>
            </a:r>
            <a:r>
              <a:rPr lang="en-US" sz="1200" dirty="0"/>
              <a:t> </a:t>
            </a:r>
            <a:r>
              <a:rPr lang="en-US" sz="1200" b="1" dirty="0" smtClean="0"/>
              <a:t>10</a:t>
            </a:r>
            <a:r>
              <a:rPr lang="en-US" sz="1200" dirty="0" smtClean="0"/>
              <a:t>:5567 </a:t>
            </a:r>
            <a:r>
              <a:rPr lang="en-US" sz="1200" dirty="0"/>
              <a:t>(2019)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974" y="792480"/>
            <a:ext cx="3074724" cy="328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258" y="4629149"/>
            <a:ext cx="3765742" cy="213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76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9680" y="152583"/>
            <a:ext cx="6418761" cy="74467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000" dirty="0" err="1" smtClean="0"/>
              <a:t>How</a:t>
            </a:r>
            <a:r>
              <a:rPr lang="es-ES" sz="2000" dirty="0" smtClean="0"/>
              <a:t> </a:t>
            </a:r>
            <a:r>
              <a:rPr lang="es-ES" sz="2000" dirty="0" err="1" smtClean="0"/>
              <a:t>drugs</a:t>
            </a:r>
            <a:r>
              <a:rPr lang="es-ES" sz="2000" dirty="0" smtClean="0"/>
              <a:t> </a:t>
            </a:r>
            <a:r>
              <a:rPr lang="es-ES" sz="2000" dirty="0" err="1" smtClean="0"/>
              <a:t>against</a:t>
            </a:r>
            <a:r>
              <a:rPr lang="es-ES" sz="2000" dirty="0" smtClean="0"/>
              <a:t> sleeping </a:t>
            </a:r>
            <a:r>
              <a:rPr lang="es-ES" sz="2000" dirty="0" err="1" smtClean="0"/>
              <a:t>sickness</a:t>
            </a:r>
            <a:r>
              <a:rPr lang="es-ES" sz="2000" dirty="0" smtClean="0"/>
              <a:t> </a:t>
            </a:r>
            <a:r>
              <a:rPr lang="es-ES" sz="2000" dirty="0" err="1" smtClean="0"/>
              <a:t>work</a:t>
            </a:r>
            <a:endParaRPr lang="es-ES" sz="200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5</a:t>
            </a:fld>
            <a:endParaRPr lang="es-ES" dirty="0"/>
          </a:p>
        </p:txBody>
      </p:sp>
      <p:sp>
        <p:nvSpPr>
          <p:cNvPr id="7" name="Rectangle 6"/>
          <p:cNvSpPr/>
          <p:nvPr/>
        </p:nvSpPr>
        <p:spPr>
          <a:xfrm>
            <a:off x="298090" y="6118620"/>
            <a:ext cx="5268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Functional </a:t>
            </a:r>
            <a:r>
              <a:rPr lang="en-US" sz="1200" dirty="0"/>
              <a:t>and structural analysis of AT-specific minor groove binders that disrupt DNA–protein interactions and cause disintegration of the </a:t>
            </a:r>
            <a:r>
              <a:rPr lang="en-US" sz="1200" dirty="0" smtClean="0"/>
              <a:t>T. </a:t>
            </a:r>
            <a:r>
              <a:rPr lang="en-US" sz="1200" dirty="0" err="1"/>
              <a:t>brucei</a:t>
            </a:r>
            <a:r>
              <a:rPr lang="en-US" sz="1200" dirty="0"/>
              <a:t> </a:t>
            </a:r>
            <a:r>
              <a:rPr lang="en-US" sz="1200" dirty="0" err="1" smtClean="0"/>
              <a:t>kinetoplast</a:t>
            </a:r>
            <a:r>
              <a:rPr lang="en-US" sz="1200" dirty="0" smtClean="0"/>
              <a:t>. </a:t>
            </a:r>
          </a:p>
          <a:p>
            <a:r>
              <a:rPr lang="en-US" sz="1200" dirty="0" smtClean="0"/>
              <a:t>CR Millan, FJ Acosta-Reyes, …, L </a:t>
            </a:r>
            <a:r>
              <a:rPr lang="en-US" sz="1200" dirty="0"/>
              <a:t>Campos. </a:t>
            </a:r>
            <a:r>
              <a:rPr lang="en-US" sz="1200" dirty="0" err="1" smtClean="0"/>
              <a:t>Nucl</a:t>
            </a:r>
            <a:r>
              <a:rPr lang="en-US" sz="1200" dirty="0" smtClean="0"/>
              <a:t>. Ac. Res. </a:t>
            </a:r>
            <a:r>
              <a:rPr lang="en-US" sz="1200" b="1" dirty="0" smtClean="0"/>
              <a:t>45</a:t>
            </a:r>
            <a:r>
              <a:rPr lang="en-US" sz="1200" dirty="0" smtClean="0"/>
              <a:t>:8378 </a:t>
            </a:r>
            <a:r>
              <a:rPr lang="en-US" sz="1200" dirty="0"/>
              <a:t>(2017)</a:t>
            </a:r>
          </a:p>
        </p:txBody>
      </p:sp>
      <p:sp>
        <p:nvSpPr>
          <p:cNvPr id="8" name="Rectangle 7"/>
          <p:cNvSpPr/>
          <p:nvPr/>
        </p:nvSpPr>
        <p:spPr>
          <a:xfrm>
            <a:off x="435250" y="792480"/>
            <a:ext cx="788579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 defTabSz="91403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31775" indent="-231775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Binding of two </a:t>
            </a:r>
            <a:r>
              <a:rPr lang="en-US" sz="1600" dirty="0"/>
              <a:t>new chemical compounds </a:t>
            </a:r>
            <a:r>
              <a:rPr lang="en-US" sz="1600" dirty="0" smtClean="0"/>
              <a:t>against </a:t>
            </a:r>
            <a:r>
              <a:rPr lang="en-US" sz="1600" i="1" dirty="0" smtClean="0"/>
              <a:t>Trypanosoma </a:t>
            </a:r>
            <a:r>
              <a:rPr lang="en-US" sz="1600" i="1" dirty="0" err="1"/>
              <a:t>brucei</a:t>
            </a:r>
            <a:r>
              <a:rPr lang="en-US" sz="1600" dirty="0"/>
              <a:t>, </a:t>
            </a:r>
            <a:r>
              <a:rPr lang="en-US" sz="1600" dirty="0" smtClean="0"/>
              <a:t>parasite of the sleeping sickness disease</a:t>
            </a:r>
          </a:p>
          <a:p>
            <a:pPr marL="231775" indent="-231775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Target </a:t>
            </a:r>
            <a:r>
              <a:rPr lang="en-US" sz="1600" dirty="0"/>
              <a:t>for both drugs is the </a:t>
            </a:r>
            <a:r>
              <a:rPr lang="en-US" sz="1600" dirty="0" smtClean="0"/>
              <a:t>minor </a:t>
            </a:r>
            <a:r>
              <a:rPr lang="en-US" sz="1600" dirty="0"/>
              <a:t>groove </a:t>
            </a:r>
            <a:r>
              <a:rPr lang="en-US" sz="1600" dirty="0" smtClean="0"/>
              <a:t>of the </a:t>
            </a:r>
            <a:r>
              <a:rPr lang="en-US" sz="1600" dirty="0" err="1" smtClean="0"/>
              <a:t>kinetoplast</a:t>
            </a:r>
            <a:r>
              <a:rPr lang="en-US" sz="1600" dirty="0" smtClean="0"/>
              <a:t> DNA, specific to Trypanosoma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5"/>
          <a:stretch/>
        </p:blipFill>
        <p:spPr bwMode="auto">
          <a:xfrm>
            <a:off x="442672" y="2269808"/>
            <a:ext cx="1481378" cy="356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106" y="2481109"/>
            <a:ext cx="2734548" cy="329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507934" y="5838826"/>
            <a:ext cx="26360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1400" dirty="0" smtClean="0"/>
              <a:t>Fluorescence microscopy</a:t>
            </a:r>
          </a:p>
        </p:txBody>
      </p:sp>
      <p:sp>
        <p:nvSpPr>
          <p:cNvPr id="4" name="Rectangle 3"/>
          <p:cNvSpPr/>
          <p:nvPr/>
        </p:nvSpPr>
        <p:spPr>
          <a:xfrm>
            <a:off x="2330331" y="4323012"/>
            <a:ext cx="34632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TEM images showing normal ultrastructure of bloodstream form for treated and </a:t>
            </a:r>
            <a:r>
              <a:rPr lang="en-US" sz="1400" dirty="0" smtClean="0"/>
              <a:t>drug-free control </a:t>
            </a:r>
            <a:r>
              <a:rPr lang="en-US" sz="1400" dirty="0"/>
              <a:t>cells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55470" y="5525573"/>
            <a:ext cx="34632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Compounds binding to </a:t>
            </a:r>
            <a:r>
              <a:rPr lang="en-US" sz="1400" dirty="0" err="1" smtClean="0"/>
              <a:t>kinetoplast</a:t>
            </a:r>
            <a:endParaRPr lang="en-US" sz="1400" dirty="0"/>
          </a:p>
        </p:txBody>
      </p:sp>
      <p:pic>
        <p:nvPicPr>
          <p:cNvPr id="1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935996" y="2481109"/>
            <a:ext cx="4251960" cy="17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0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1252" y="152583"/>
            <a:ext cx="7225769" cy="74467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A new key target for the treatment of prostate cancer</a:t>
            </a:r>
            <a:endParaRPr lang="es-ES" sz="200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6</a:t>
            </a:fld>
            <a:endParaRPr lang="es-ES" dirty="0"/>
          </a:p>
        </p:txBody>
      </p:sp>
      <p:sp>
        <p:nvSpPr>
          <p:cNvPr id="7" name="Rectangle 6"/>
          <p:cNvSpPr/>
          <p:nvPr/>
        </p:nvSpPr>
        <p:spPr>
          <a:xfrm>
            <a:off x="298090" y="6118620"/>
            <a:ext cx="5268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Structure of the </a:t>
            </a:r>
            <a:r>
              <a:rPr lang="en-US" sz="1200" dirty="0" err="1"/>
              <a:t>homodimeric</a:t>
            </a:r>
            <a:r>
              <a:rPr lang="en-US" sz="1200" dirty="0"/>
              <a:t> androgen receptor ligand-binding </a:t>
            </a:r>
            <a:r>
              <a:rPr lang="en-US" sz="1200" dirty="0" smtClean="0"/>
              <a:t>domain.  M </a:t>
            </a:r>
            <a:r>
              <a:rPr lang="en-US" sz="1200" dirty="0"/>
              <a:t>Nadal, </a:t>
            </a:r>
            <a:r>
              <a:rPr lang="en-US" sz="1200" dirty="0" smtClean="0"/>
              <a:t>…, P Fuentes-Prior and E </a:t>
            </a:r>
            <a:r>
              <a:rPr lang="en-US" sz="1200" dirty="0" err="1" smtClean="0"/>
              <a:t>Estébanez</a:t>
            </a:r>
            <a:r>
              <a:rPr lang="en-US" sz="1200" dirty="0" err="1"/>
              <a:t>-</a:t>
            </a:r>
            <a:r>
              <a:rPr lang="en-US" sz="1200" dirty="0" err="1" smtClean="0"/>
              <a:t>Perpiñá</a:t>
            </a:r>
            <a:r>
              <a:rPr lang="en-US" sz="1200" dirty="0" smtClean="0"/>
              <a:t> Nat. Comm. </a:t>
            </a:r>
            <a:r>
              <a:rPr lang="en-US" sz="1200" b="1" dirty="0" smtClean="0"/>
              <a:t>8</a:t>
            </a:r>
            <a:r>
              <a:rPr lang="en-US" sz="1200" dirty="0" smtClean="0"/>
              <a:t>:14388 (2017</a:t>
            </a:r>
            <a:r>
              <a:rPr lang="en-US" sz="1200" dirty="0"/>
              <a:t>) </a:t>
            </a:r>
          </a:p>
        </p:txBody>
      </p:sp>
      <p:sp>
        <p:nvSpPr>
          <p:cNvPr id="8" name="Rectangle 7"/>
          <p:cNvSpPr/>
          <p:nvPr/>
        </p:nvSpPr>
        <p:spPr>
          <a:xfrm>
            <a:off x="435250" y="905938"/>
            <a:ext cx="546263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 defTabSz="91403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31775" indent="-231775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Androgen </a:t>
            </a:r>
            <a:r>
              <a:rPr lang="en-US" sz="1600" dirty="0"/>
              <a:t>receptor (AR) plays a crucial role in </a:t>
            </a:r>
            <a:r>
              <a:rPr lang="en-US" sz="1600" dirty="0" smtClean="0"/>
              <a:t>development </a:t>
            </a:r>
            <a:r>
              <a:rPr lang="en-US" sz="1600" dirty="0"/>
              <a:t>and metabolism as well as in </a:t>
            </a:r>
            <a:r>
              <a:rPr lang="en-US" sz="1600" dirty="0" smtClean="0"/>
              <a:t>diverse </a:t>
            </a:r>
            <a:r>
              <a:rPr lang="en-US" sz="1600" dirty="0"/>
              <a:t>pathologies such as androgen insensitivity </a:t>
            </a:r>
            <a:r>
              <a:rPr lang="en-US" sz="1600" dirty="0" smtClean="0"/>
              <a:t>syndromes, </a:t>
            </a:r>
            <a:r>
              <a:rPr lang="en-US" sz="1600" dirty="0"/>
              <a:t>male infertility and prostate </a:t>
            </a:r>
            <a:r>
              <a:rPr lang="en-US" sz="1600" dirty="0" smtClean="0"/>
              <a:t>cancer. </a:t>
            </a:r>
          </a:p>
          <a:p>
            <a:pPr marL="231775" indent="-231775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Dimerization through Ligand Binding Dom was controversial</a:t>
            </a:r>
          </a:p>
          <a:p>
            <a:pPr marL="231775" indent="-231775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The structure </a:t>
            </a:r>
            <a:r>
              <a:rPr lang="en-US" sz="1600" dirty="0"/>
              <a:t>of the human AR-LBD homodimer bound </a:t>
            </a:r>
            <a:r>
              <a:rPr lang="en-US" sz="1600" dirty="0" smtClean="0"/>
              <a:t>to dihydrotestosterone explains dimerization</a:t>
            </a:r>
          </a:p>
          <a:p>
            <a:pPr marL="231775" indent="-231775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Also AR-LBD </a:t>
            </a:r>
            <a:r>
              <a:rPr lang="en-US" sz="1600" dirty="0"/>
              <a:t>d</a:t>
            </a:r>
            <a:r>
              <a:rPr lang="en-US" sz="1600" dirty="0" smtClean="0"/>
              <a:t>imer has been solved by FRET </a:t>
            </a:r>
            <a:r>
              <a:rPr lang="en-US" sz="1600" i="1" dirty="0"/>
              <a:t>in </a:t>
            </a:r>
            <a:r>
              <a:rPr lang="en-US" sz="1600" i="1" dirty="0" smtClean="0"/>
              <a:t>vivo</a:t>
            </a:r>
            <a:r>
              <a:rPr lang="en-US" sz="1600" dirty="0" smtClean="0"/>
              <a:t>.</a:t>
            </a:r>
          </a:p>
          <a:p>
            <a:pPr marL="231775" indent="-231775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Explains 40 point </a:t>
            </a:r>
            <a:r>
              <a:rPr lang="en-US" sz="1600" dirty="0"/>
              <a:t>mutations </a:t>
            </a:r>
            <a:r>
              <a:rPr lang="en-US" sz="1600" dirty="0" smtClean="0"/>
              <a:t>responsible of either androgen </a:t>
            </a:r>
            <a:r>
              <a:rPr lang="en-US" sz="1600" dirty="0"/>
              <a:t>insensitivity </a:t>
            </a:r>
            <a:r>
              <a:rPr lang="en-US" sz="1600" dirty="0" smtClean="0"/>
              <a:t>syndromes and/or </a:t>
            </a:r>
            <a:r>
              <a:rPr lang="en-US" sz="1600" dirty="0"/>
              <a:t>prostate </a:t>
            </a:r>
            <a:r>
              <a:rPr lang="en-US" sz="1600" dirty="0" smtClean="0"/>
              <a:t>cancer</a:t>
            </a:r>
          </a:p>
          <a:p>
            <a:pPr marL="231775" indent="-231775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Small </a:t>
            </a:r>
            <a:r>
              <a:rPr lang="en-US" sz="1600" dirty="0"/>
              <a:t>molecules that may interfere with AR dimerization could be potentially useful for </a:t>
            </a:r>
            <a:r>
              <a:rPr lang="en-US" sz="1600" dirty="0" err="1"/>
              <a:t>PCa</a:t>
            </a:r>
            <a:r>
              <a:rPr lang="en-US" sz="1600" dirty="0"/>
              <a:t> </a:t>
            </a:r>
            <a:r>
              <a:rPr lang="en-US" sz="1600" dirty="0" smtClean="0"/>
              <a:t>treatment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98433" y="5187316"/>
            <a:ext cx="26360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400" dirty="0" smtClean="0"/>
              <a:t>Details of </a:t>
            </a:r>
            <a:r>
              <a:rPr lang="en-US" sz="1400" dirty="0" err="1" smtClean="0"/>
              <a:t>interdomain</a:t>
            </a:r>
            <a:r>
              <a:rPr lang="en-US" sz="1400" dirty="0" smtClean="0"/>
              <a:t> interactions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433" y="867838"/>
            <a:ext cx="2456711" cy="19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433" y="3068895"/>
            <a:ext cx="2436181" cy="197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34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7</a:t>
            </a:fld>
            <a:endParaRPr lang="es-ES" dirty="0"/>
          </a:p>
        </p:txBody>
      </p:sp>
      <p:sp>
        <p:nvSpPr>
          <p:cNvPr id="29" name="Título 1"/>
          <p:cNvSpPr>
            <a:spLocks noGrp="1"/>
          </p:cNvSpPr>
          <p:nvPr>
            <p:ph type="title"/>
          </p:nvPr>
        </p:nvSpPr>
        <p:spPr>
          <a:xfrm>
            <a:off x="1249680" y="152583"/>
            <a:ext cx="6418761" cy="74467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000" dirty="0" smtClean="0"/>
              <a:t>Post-</a:t>
            </a:r>
            <a:r>
              <a:rPr lang="es-ES" sz="2000" dirty="0" err="1" smtClean="0"/>
              <a:t>synthetic</a:t>
            </a:r>
            <a:r>
              <a:rPr lang="es-ES" sz="2000" dirty="0" smtClean="0"/>
              <a:t> </a:t>
            </a:r>
            <a:r>
              <a:rPr lang="es-ES" sz="2000" dirty="0" err="1" smtClean="0"/>
              <a:t>modifications</a:t>
            </a:r>
            <a:r>
              <a:rPr lang="es-ES" sz="2000" dirty="0" smtClean="0"/>
              <a:t> of </a:t>
            </a:r>
            <a:r>
              <a:rPr lang="es-ES" sz="2000" dirty="0" err="1" smtClean="0"/>
              <a:t>MOFs</a:t>
            </a:r>
            <a:endParaRPr lang="es-ES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58A28C3-17EB-2B40-9E00-6D9906A795C6}"/>
              </a:ext>
            </a:extLst>
          </p:cNvPr>
          <p:cNvSpPr txBox="1"/>
          <p:nvPr/>
        </p:nvSpPr>
        <p:spPr>
          <a:xfrm>
            <a:off x="0" y="6396380"/>
            <a:ext cx="5699760" cy="461620"/>
          </a:xfrm>
          <a:prstGeom prst="rect">
            <a:avLst/>
          </a:prstGeom>
          <a:noFill/>
        </p:spPr>
        <p:txBody>
          <a:bodyPr wrap="square" lIns="91393" tIns="45698" rIns="91393" bIns="45698" rtlCol="0">
            <a:spAutoFit/>
          </a:bodyPr>
          <a:lstStyle/>
          <a:p>
            <a:r>
              <a:rPr lang="en-US" sz="1200" dirty="0"/>
              <a:t>Single-Crystal-to-Single-Crystal </a:t>
            </a:r>
            <a:r>
              <a:rPr lang="en-US" sz="1200" dirty="0" err="1"/>
              <a:t>Postsynthetic</a:t>
            </a:r>
            <a:r>
              <a:rPr lang="en-US" sz="1200" dirty="0"/>
              <a:t> Modification of a</a:t>
            </a:r>
          </a:p>
          <a:p>
            <a:r>
              <a:rPr lang="en-US" sz="1200" dirty="0"/>
              <a:t>Metal−Organic Framework via </a:t>
            </a:r>
            <a:r>
              <a:rPr lang="en-US" sz="1200" dirty="0" err="1" smtClean="0"/>
              <a:t>Ozonolysis</a:t>
            </a:r>
            <a:r>
              <a:rPr lang="en-US" sz="1200" dirty="0" smtClean="0"/>
              <a:t>, </a:t>
            </a:r>
            <a:r>
              <a:rPr lang="en-US" sz="1200" dirty="0" err="1" smtClean="0"/>
              <a:t>Albalad</a:t>
            </a:r>
            <a:r>
              <a:rPr lang="en-US" sz="1200" dirty="0" smtClean="0"/>
              <a:t> J, …</a:t>
            </a:r>
            <a:r>
              <a:rPr lang="en-US" sz="1200" dirty="0" err="1" smtClean="0"/>
              <a:t>Maspoch</a:t>
            </a:r>
            <a:r>
              <a:rPr lang="en-US" sz="1200" dirty="0" smtClean="0"/>
              <a:t> D, J</a:t>
            </a:r>
            <a:r>
              <a:rPr lang="de-DE" sz="1200" dirty="0" smtClean="0"/>
              <a:t>ACS </a:t>
            </a:r>
            <a:r>
              <a:rPr lang="de-DE" sz="1200" dirty="0"/>
              <a:t>2018, </a:t>
            </a:r>
            <a:r>
              <a:rPr lang="de-DE" sz="1200" b="1" dirty="0"/>
              <a:t>140</a:t>
            </a:r>
            <a:r>
              <a:rPr lang="de-DE" sz="1200" dirty="0"/>
              <a:t>, </a:t>
            </a:r>
            <a:r>
              <a:rPr lang="de-DE" sz="1200" dirty="0" smtClean="0"/>
              <a:t>2028</a:t>
            </a:r>
            <a:endParaRPr lang="en-AU" sz="12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3027" y="1119099"/>
            <a:ext cx="476697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Solid</a:t>
            </a:r>
            <a:r>
              <a:rPr lang="en-US" sz="1600" dirty="0"/>
              <a:t>−gas phase, </a:t>
            </a:r>
            <a:r>
              <a:rPr lang="en-US" sz="1600" dirty="0" err="1" smtClean="0"/>
              <a:t>SXtal</a:t>
            </a:r>
            <a:r>
              <a:rPr lang="en-US" sz="1600" dirty="0" smtClean="0"/>
              <a:t>-to-</a:t>
            </a:r>
            <a:r>
              <a:rPr lang="en-US" sz="1600" dirty="0" err="1" smtClean="0"/>
              <a:t>SXtal</a:t>
            </a:r>
            <a:r>
              <a:rPr lang="en-US" sz="1600" dirty="0" smtClean="0"/>
              <a:t>, </a:t>
            </a:r>
            <a:r>
              <a:rPr lang="en-US" sz="1600" dirty="0" err="1"/>
              <a:t>postsynthetic</a:t>
            </a:r>
            <a:r>
              <a:rPr lang="en-US" sz="1600" dirty="0"/>
              <a:t> modifications of </a:t>
            </a:r>
            <a:r>
              <a:rPr lang="en-US" sz="1600" dirty="0" smtClean="0"/>
              <a:t>a MOF.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Using </a:t>
            </a:r>
            <a:r>
              <a:rPr lang="en-US" sz="1600" b="1" dirty="0"/>
              <a:t>ozone</a:t>
            </a:r>
            <a:r>
              <a:rPr lang="en-US" sz="1600" dirty="0"/>
              <a:t>, </a:t>
            </a:r>
            <a:r>
              <a:rPr lang="en-US" sz="1600" dirty="0" smtClean="0"/>
              <a:t>the </a:t>
            </a:r>
            <a:r>
              <a:rPr lang="en-US" sz="1600" dirty="0"/>
              <a:t>olefin groups of a UiO-66-type MOF </a:t>
            </a:r>
            <a:r>
              <a:rPr lang="en-US" sz="1600" dirty="0" smtClean="0"/>
              <a:t>quantitatively are transformed into 1,2,4-trioxolane rings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Then </a:t>
            </a:r>
            <a:r>
              <a:rPr lang="en-US" sz="1600" dirty="0"/>
              <a:t>selectively </a:t>
            </a:r>
            <a:r>
              <a:rPr lang="en-US" sz="1600" dirty="0" smtClean="0"/>
              <a:t>are converted into </a:t>
            </a:r>
            <a:r>
              <a:rPr lang="en-US" sz="1600" dirty="0"/>
              <a:t>either aldehydes or carboxylic acids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methodology may offer new insight </a:t>
            </a:r>
            <a:r>
              <a:rPr lang="en-US" sz="1600" dirty="0"/>
              <a:t>into how gas molecules might be exploited for </a:t>
            </a:r>
            <a:r>
              <a:rPr lang="en-US" sz="1600" dirty="0" smtClean="0"/>
              <a:t>MOF chemistry </a:t>
            </a:r>
            <a:r>
              <a:rPr lang="en-US" sz="1600" dirty="0"/>
              <a:t>that transcends common </a:t>
            </a:r>
            <a:r>
              <a:rPr lang="en-US" sz="1600" dirty="0" err="1"/>
              <a:t>physisorption</a:t>
            </a:r>
            <a:r>
              <a:rPr lang="en-US" sz="1600" dirty="0"/>
              <a:t> phenomena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1167051"/>
            <a:ext cx="3686629" cy="248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02"/>
          <a:stretch/>
        </p:blipFill>
        <p:spPr bwMode="auto">
          <a:xfrm>
            <a:off x="256087" y="4402934"/>
            <a:ext cx="4622573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4973419" y="4391548"/>
            <a:ext cx="31037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1400" dirty="0" smtClean="0"/>
              <a:t>Lab Cu-</a:t>
            </a:r>
            <a:r>
              <a:rPr lang="en-US" sz="1400" dirty="0" err="1" smtClean="0"/>
              <a:t>K</a:t>
            </a:r>
            <a:r>
              <a:rPr lang="en-US" sz="1400" dirty="0" err="1" smtClean="0">
                <a:latin typeface="Symbol" panose="05050102010706020507" pitchFamily="18" charset="2"/>
              </a:rPr>
              <a:t>a</a:t>
            </a:r>
            <a:r>
              <a:rPr lang="en-US" sz="1400" dirty="0" smtClean="0"/>
              <a:t> PXRD, FE-SEM, </a:t>
            </a:r>
            <a:r>
              <a:rPr lang="en-US" sz="1400" baseline="30000" dirty="0" smtClean="0"/>
              <a:t>13</a:t>
            </a:r>
            <a:r>
              <a:rPr lang="en-US" sz="1400" dirty="0" smtClean="0"/>
              <a:t>C NMR,</a:t>
            </a:r>
          </a:p>
          <a:p>
            <a:pPr>
              <a:spcAft>
                <a:spcPts val="400"/>
              </a:spcAft>
            </a:pPr>
            <a:r>
              <a:rPr lang="en-US" sz="1400" dirty="0" smtClean="0"/>
              <a:t>XALOC @ALBA,  I19 @Diamond</a:t>
            </a:r>
          </a:p>
          <a:p>
            <a:pPr>
              <a:spcAft>
                <a:spcPts val="400"/>
              </a:spcAft>
            </a:pPr>
            <a:endParaRPr lang="en-US" sz="1400" dirty="0" smtClean="0"/>
          </a:p>
          <a:p>
            <a:pPr>
              <a:spcAft>
                <a:spcPts val="400"/>
              </a:spcAft>
            </a:pPr>
            <a:r>
              <a:rPr lang="en-US" sz="1400" dirty="0" smtClean="0"/>
              <a:t>Then </a:t>
            </a:r>
            <a:r>
              <a:rPr lang="en-US" sz="1400" dirty="0"/>
              <a:t>selectively </a:t>
            </a:r>
            <a:r>
              <a:rPr lang="en-US" sz="1400" dirty="0" smtClean="0"/>
              <a:t>are converted into </a:t>
            </a:r>
            <a:r>
              <a:rPr lang="en-US" sz="1400" dirty="0"/>
              <a:t>either aldehydes or carboxylic acids.</a:t>
            </a:r>
          </a:p>
        </p:txBody>
      </p:sp>
    </p:spTree>
    <p:extLst>
      <p:ext uri="{BB962C8B-B14F-4D97-AF65-F5344CB8AC3E}">
        <p14:creationId xmlns:p14="http://schemas.microsoft.com/office/powerpoint/2010/main" val="318682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8</a:t>
            </a:fld>
            <a:endParaRPr lang="es-ES" dirty="0"/>
          </a:p>
        </p:txBody>
      </p:sp>
      <p:sp>
        <p:nvSpPr>
          <p:cNvPr id="29" name="Título 1"/>
          <p:cNvSpPr>
            <a:spLocks noGrp="1"/>
          </p:cNvSpPr>
          <p:nvPr>
            <p:ph type="title"/>
          </p:nvPr>
        </p:nvSpPr>
        <p:spPr>
          <a:xfrm>
            <a:off x="635000" y="152583"/>
            <a:ext cx="7033441" cy="74467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000" dirty="0" err="1" smtClean="0"/>
              <a:t>Easier</a:t>
            </a:r>
            <a:r>
              <a:rPr lang="es-ES" sz="2000" dirty="0" smtClean="0"/>
              <a:t> </a:t>
            </a:r>
            <a:r>
              <a:rPr lang="es-ES" sz="2000" dirty="0" err="1" smtClean="0"/>
              <a:t>regioselective</a:t>
            </a:r>
            <a:r>
              <a:rPr lang="es-ES" sz="2000" dirty="0" smtClean="0"/>
              <a:t> </a:t>
            </a:r>
            <a:r>
              <a:rPr lang="es-ES" sz="2000" dirty="0" err="1" smtClean="0"/>
              <a:t>functionalization</a:t>
            </a:r>
            <a:r>
              <a:rPr lang="es-ES" sz="2000" dirty="0" smtClean="0"/>
              <a:t> of C</a:t>
            </a:r>
            <a:r>
              <a:rPr lang="es-ES" sz="2000" baseline="-25000" dirty="0" smtClean="0"/>
              <a:t>60</a:t>
            </a:r>
            <a:endParaRPr lang="es-ES" sz="2000" baseline="-25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58A28C3-17EB-2B40-9E00-6D9906A795C6}"/>
              </a:ext>
            </a:extLst>
          </p:cNvPr>
          <p:cNvSpPr txBox="1"/>
          <p:nvPr/>
        </p:nvSpPr>
        <p:spPr>
          <a:xfrm>
            <a:off x="4808944" y="6062588"/>
            <a:ext cx="3826182" cy="646286"/>
          </a:xfrm>
          <a:prstGeom prst="rect">
            <a:avLst/>
          </a:prstGeom>
          <a:noFill/>
        </p:spPr>
        <p:txBody>
          <a:bodyPr wrap="square" lIns="91393" tIns="45698" rIns="91393" bIns="45698" rtlCol="0">
            <a:spAutoFit/>
          </a:bodyPr>
          <a:lstStyle/>
          <a:p>
            <a:pPr algn="r"/>
            <a:r>
              <a:rPr lang="en-US" sz="1200" dirty="0"/>
              <a:t>Supramolecular Fullerene </a:t>
            </a:r>
            <a:r>
              <a:rPr lang="en-US" sz="1200" dirty="0" smtClean="0"/>
              <a:t>Sponges as </a:t>
            </a:r>
            <a:r>
              <a:rPr lang="en-US" sz="1200" dirty="0"/>
              <a:t>Catalytic Masks for </a:t>
            </a:r>
            <a:r>
              <a:rPr lang="en-US" sz="1200" dirty="0" err="1" smtClean="0"/>
              <a:t>Regioselective</a:t>
            </a:r>
            <a:r>
              <a:rPr lang="en-US" sz="1200" dirty="0" smtClean="0"/>
              <a:t> Functionalization </a:t>
            </a:r>
            <a:r>
              <a:rPr lang="en-US" sz="1200" dirty="0"/>
              <a:t>of </a:t>
            </a:r>
            <a:r>
              <a:rPr lang="en-US" sz="1200" dirty="0" smtClean="0"/>
              <a:t>C60.</a:t>
            </a:r>
          </a:p>
          <a:p>
            <a:pPr algn="r"/>
            <a:r>
              <a:rPr lang="en-US" sz="1200" dirty="0" smtClean="0"/>
              <a:t>C Fuentes-Espinosa, …, X </a:t>
            </a:r>
            <a:r>
              <a:rPr lang="en-US" sz="1200" dirty="0" err="1" smtClean="0"/>
              <a:t>Ribas</a:t>
            </a:r>
            <a:r>
              <a:rPr lang="en-US" sz="1200" dirty="0" smtClean="0"/>
              <a:t> , </a:t>
            </a:r>
            <a:r>
              <a:rPr lang="ca-ES" sz="1200" dirty="0" err="1" smtClean="0"/>
              <a:t>Chem</a:t>
            </a:r>
            <a:r>
              <a:rPr lang="de-DE" sz="1200" dirty="0" smtClean="0"/>
              <a:t> 2020, </a:t>
            </a:r>
            <a:r>
              <a:rPr lang="en-US" sz="1200" b="1" dirty="0" smtClean="0"/>
              <a:t>6</a:t>
            </a:r>
            <a:r>
              <a:rPr lang="en-US" sz="1200" dirty="0" smtClean="0"/>
              <a:t>:169-186</a:t>
            </a:r>
            <a:endParaRPr lang="en-AU" sz="12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9227" y="891998"/>
            <a:ext cx="4119273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Isomer-pure poly-functionalized fullerenes are required for fullerene chemistry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 </a:t>
            </a:r>
            <a:r>
              <a:rPr lang="en-US" sz="1600" dirty="0" err="1" smtClean="0"/>
              <a:t>nanocapsule</a:t>
            </a:r>
            <a:r>
              <a:rPr lang="en-US" sz="1600" dirty="0" smtClean="0"/>
              <a:t> is used as a supramolecular tetragonal to exert control on reactivity and equatorial </a:t>
            </a:r>
            <a:r>
              <a:rPr lang="en-US" sz="1600" dirty="0" err="1" smtClean="0"/>
              <a:t>regioselectivity</a:t>
            </a:r>
            <a:r>
              <a:rPr lang="en-US" sz="1600" dirty="0" smtClean="0"/>
              <a:t> of </a:t>
            </a:r>
            <a:r>
              <a:rPr lang="en-US" sz="1600" dirty="0" err="1" smtClean="0"/>
              <a:t>cyclopropanation</a:t>
            </a:r>
            <a:r>
              <a:rPr lang="en-US" sz="1600" dirty="0" smtClean="0"/>
              <a:t> of a confined C</a:t>
            </a:r>
            <a:r>
              <a:rPr lang="en-US" sz="1600" baseline="-25000" dirty="0" smtClean="0"/>
              <a:t>60</a:t>
            </a:r>
            <a:r>
              <a:rPr lang="en-US" sz="1600" dirty="0" smtClean="0"/>
              <a:t> guest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Forms pure-isomer poly-functionalized C</a:t>
            </a:r>
            <a:r>
              <a:rPr lang="en-US" sz="1600" baseline="-25000" dirty="0" smtClean="0"/>
              <a:t>60</a:t>
            </a:r>
            <a:r>
              <a:rPr lang="en-US" sz="1600" dirty="0" smtClean="0"/>
              <a:t> adducts overcoming chromatographic separations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Allows for direct testing of adducts in solar cells prototypes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protocol is currently expanded to other functionalization reactions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May help in the discovery of the next generation of </a:t>
            </a:r>
            <a:r>
              <a:rPr lang="en-US" sz="1600" b="1" dirty="0" smtClean="0"/>
              <a:t>organic- or perovskite-based solar cells </a:t>
            </a:r>
            <a:r>
              <a:rPr lang="en-US" sz="1600" dirty="0" smtClean="0"/>
              <a:t>or </a:t>
            </a:r>
            <a:r>
              <a:rPr lang="en-US" sz="1600" b="1" dirty="0" smtClean="0"/>
              <a:t>new drug candidates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28" name="Rectangle 27"/>
          <p:cNvSpPr/>
          <p:nvPr/>
        </p:nvSpPr>
        <p:spPr>
          <a:xfrm>
            <a:off x="697508" y="5375663"/>
            <a:ext cx="33503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Main Techniques used: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600" dirty="0" smtClean="0"/>
              <a:t>SXD at Synchrotron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600" dirty="0" smtClean="0"/>
              <a:t>NMR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600" dirty="0" smtClean="0"/>
              <a:t>MD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600" dirty="0" smtClean="0"/>
              <a:t>Non-covalent interaction analysis</a:t>
            </a:r>
            <a:endParaRPr lang="en-US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146" y="966699"/>
            <a:ext cx="4177425" cy="398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070600" y="5207595"/>
            <a:ext cx="28649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400"/>
              </a:spcAft>
            </a:pPr>
            <a:r>
              <a:rPr lang="en-US" sz="1400" dirty="0" smtClean="0"/>
              <a:t>Proof of encapsulated equatorial tetrakis C</a:t>
            </a:r>
            <a:r>
              <a:rPr lang="en-US" sz="1400" baseline="-25000" dirty="0" smtClean="0"/>
              <a:t>60</a:t>
            </a:r>
            <a:r>
              <a:rPr lang="en-US" sz="1400" dirty="0" smtClean="0"/>
              <a:t> adduct @XALOC</a:t>
            </a:r>
          </a:p>
        </p:txBody>
      </p:sp>
    </p:spTree>
    <p:extLst>
      <p:ext uri="{BB962C8B-B14F-4D97-AF65-F5344CB8AC3E}">
        <p14:creationId xmlns:p14="http://schemas.microsoft.com/office/powerpoint/2010/main" val="240774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763160" y="3135086"/>
            <a:ext cx="7649319" cy="1015500"/>
          </a:xfrm>
        </p:spPr>
        <p:txBody>
          <a:bodyPr/>
          <a:lstStyle/>
          <a:p>
            <a:pPr algn="ctr"/>
            <a:r>
              <a:rPr lang="es-ES" sz="2800" b="1" dirty="0" err="1" smtClean="0"/>
              <a:t>Thank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you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35106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>
          <a:defRPr sz="28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17180</TotalTime>
  <Words>756</Words>
  <Application>Microsoft Office PowerPoint</Application>
  <PresentationFormat>On-screen Show (4:3)</PresentationFormat>
  <Paragraphs>93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Tema de Office</vt:lpstr>
      <vt:lpstr>The single crystal diffraction at ALBA: drug development, chemical crystallography and more</vt:lpstr>
      <vt:lpstr>The crystallography at Alba</vt:lpstr>
      <vt:lpstr>Close-by laboratories</vt:lpstr>
      <vt:lpstr>How bacterial wall is built in bacterial division </vt:lpstr>
      <vt:lpstr>How drugs against sleeping sickness work</vt:lpstr>
      <vt:lpstr>A new key target for the treatment of prostate cancer</vt:lpstr>
      <vt:lpstr>Post-synthetic modifications of MOFs</vt:lpstr>
      <vt:lpstr>Easier regioselective functionalization of C60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Judith Juanhuix</dc:creator>
  <cp:lastModifiedBy>Judith Juanhuix</cp:lastModifiedBy>
  <cp:revision>322</cp:revision>
  <dcterms:created xsi:type="dcterms:W3CDTF">2015-04-21T23:16:41Z</dcterms:created>
  <dcterms:modified xsi:type="dcterms:W3CDTF">2020-02-24T11:06:02Z</dcterms:modified>
</cp:coreProperties>
</file>