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20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E60DE-6234-42EF-BA82-E686B3019506}" type="datetimeFigureOut">
              <a:rPr lang="en-GB" smtClean="0"/>
              <a:t>23/02/2020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E6964-1615-412A-BDEF-B373F01C66F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187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E6964-1615-412A-BDEF-B373F01C66F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54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1E245-1D42-4748-8568-0474CF76E70B}" type="datetimeFigureOut">
              <a:rPr lang="es-ES" smtClean="0"/>
              <a:pPr/>
              <a:t>23/02/2020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09056-78BF-44B1-BB0B-6A05273F488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3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7.wmf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jpe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UAB"/>
          <p:cNvSpPr>
            <a:spLocks noChangeAspect="1" noChangeArrowheads="1"/>
          </p:cNvSpPr>
          <p:nvPr/>
        </p:nvSpPr>
        <p:spPr bwMode="auto">
          <a:xfrm>
            <a:off x="4090988" y="4791075"/>
            <a:ext cx="962025" cy="173355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pic>
        <p:nvPicPr>
          <p:cNvPr id="1026" name="Picture 2" descr="C:\Users\mmas\Desktop\LOGO D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3749503" cy="129614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9293" t="26333" r="37001" b="9968"/>
          <a:stretch>
            <a:fillRect/>
          </a:stretch>
        </p:blipFill>
        <p:spPr bwMode="auto">
          <a:xfrm>
            <a:off x="3275856" y="1815632"/>
            <a:ext cx="5832648" cy="478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4211960" y="260648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Expertise in the synthesis, processing and study of molecular and polymeric materials with chemical, electronic, magnetic and biomedical properties.  </a:t>
            </a:r>
            <a:endParaRPr lang="en-US" dirty="0"/>
          </a:p>
          <a:p>
            <a:endParaRPr lang="en-US" dirty="0" smtClean="0"/>
          </a:p>
          <a:p>
            <a:r>
              <a:rPr lang="en-US" b="1" u="sng" dirty="0" smtClean="0"/>
              <a:t>OUR RESEARCH LINES:</a:t>
            </a:r>
            <a:endParaRPr lang="es-ES" b="1" u="sng" dirty="0"/>
          </a:p>
        </p:txBody>
      </p:sp>
      <p:pic>
        <p:nvPicPr>
          <p:cNvPr id="1029" name="Picture 5" descr="IMG 2484"/>
          <p:cNvPicPr>
            <a:picLocks noChangeAspect="1" noChangeArrowheads="1"/>
          </p:cNvPicPr>
          <p:nvPr/>
        </p:nvPicPr>
        <p:blipFill>
          <a:blip r:embed="rId4" cstate="print"/>
          <a:srcRect l="34300" t="10500" r="30001" b="26501"/>
          <a:stretch>
            <a:fillRect/>
          </a:stretch>
        </p:blipFill>
        <p:spPr bwMode="auto">
          <a:xfrm>
            <a:off x="395536" y="1844824"/>
            <a:ext cx="1224136" cy="1440160"/>
          </a:xfrm>
          <a:prstGeom prst="rect">
            <a:avLst/>
          </a:prstGeom>
          <a:noFill/>
        </p:spPr>
      </p:pic>
      <p:pic>
        <p:nvPicPr>
          <p:cNvPr id="1031" name="Picture 7" descr="IMG 2522"/>
          <p:cNvPicPr>
            <a:picLocks noChangeAspect="1" noChangeArrowheads="1"/>
          </p:cNvPicPr>
          <p:nvPr/>
        </p:nvPicPr>
        <p:blipFill>
          <a:blip r:embed="rId5" cstate="print"/>
          <a:srcRect l="33765" t="4323" r="28766" b="30824"/>
          <a:stretch>
            <a:fillRect/>
          </a:stretch>
        </p:blipFill>
        <p:spPr bwMode="auto">
          <a:xfrm>
            <a:off x="395536" y="3403530"/>
            <a:ext cx="1224136" cy="1412465"/>
          </a:xfrm>
          <a:prstGeom prst="rect">
            <a:avLst/>
          </a:prstGeom>
          <a:noFill/>
        </p:spPr>
      </p:pic>
      <p:pic>
        <p:nvPicPr>
          <p:cNvPr id="1033" name="Picture 9" descr="IMG 2518"/>
          <p:cNvPicPr>
            <a:picLocks noChangeAspect="1" noChangeArrowheads="1"/>
          </p:cNvPicPr>
          <p:nvPr/>
        </p:nvPicPr>
        <p:blipFill>
          <a:blip r:embed="rId6" cstate="print"/>
          <a:srcRect l="31500" t="10500" r="26501" b="21251"/>
          <a:stretch>
            <a:fillRect/>
          </a:stretch>
        </p:blipFill>
        <p:spPr bwMode="auto">
          <a:xfrm>
            <a:off x="395536" y="4941168"/>
            <a:ext cx="1224136" cy="1326147"/>
          </a:xfrm>
          <a:prstGeom prst="rect">
            <a:avLst/>
          </a:prstGeom>
          <a:noFill/>
        </p:spPr>
      </p:pic>
      <p:sp>
        <p:nvSpPr>
          <p:cNvPr id="20" name="19 CuadroTexto"/>
          <p:cNvSpPr txBox="1"/>
          <p:nvPr/>
        </p:nvSpPr>
        <p:spPr>
          <a:xfrm>
            <a:off x="1691680" y="2348880"/>
            <a:ext cx="1526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smtClean="0"/>
              <a:t>Dr. </a:t>
            </a:r>
            <a:r>
              <a:rPr lang="es-ES_tradnl" sz="1600" dirty="0" err="1" smtClean="0"/>
              <a:t>Imma</a:t>
            </a:r>
            <a:r>
              <a:rPr lang="es-ES_tradnl" sz="1600" dirty="0" smtClean="0"/>
              <a:t> Ratera</a:t>
            </a:r>
            <a:endParaRPr lang="es-ES" sz="16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691680" y="3861048"/>
            <a:ext cx="1675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smtClean="0"/>
              <a:t>Dr. Núria </a:t>
            </a:r>
            <a:r>
              <a:rPr lang="es-ES_tradnl" sz="1600" dirty="0" err="1" smtClean="0"/>
              <a:t>Crivillers</a:t>
            </a:r>
            <a:endParaRPr lang="es-ES" sz="16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1691680" y="5373216"/>
            <a:ext cx="1368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smtClean="0"/>
              <a:t>Dr. Marta Mas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5539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16"/>
          <p:cNvGrpSpPr>
            <a:grpSpLocks noChangeAspect="1"/>
          </p:cNvGrpSpPr>
          <p:nvPr/>
        </p:nvGrpSpPr>
        <p:grpSpPr>
          <a:xfrm>
            <a:off x="28560" y="1368693"/>
            <a:ext cx="4217616" cy="3084423"/>
            <a:chOff x="4009574" y="476568"/>
            <a:chExt cx="8050371" cy="5842729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7" t="1638" r="1585" b="4141"/>
            <a:stretch/>
          </p:blipFill>
          <p:spPr>
            <a:xfrm>
              <a:off x="4009574" y="476568"/>
              <a:ext cx="8050371" cy="5842729"/>
            </a:xfrm>
            <a:prstGeom prst="rect">
              <a:avLst/>
            </a:prstGeom>
          </p:spPr>
        </p:pic>
        <p:cxnSp>
          <p:nvCxnSpPr>
            <p:cNvPr id="6" name="Conector recto de flecha 8"/>
            <p:cNvCxnSpPr>
              <a:cxnSpLocks noChangeAspect="1"/>
            </p:cNvCxnSpPr>
            <p:nvPr/>
          </p:nvCxnSpPr>
          <p:spPr>
            <a:xfrm>
              <a:off x="5828070" y="4826973"/>
              <a:ext cx="9654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Cuadro de texto 3"/>
            <p:cNvSpPr txBox="1">
              <a:spLocks noChangeAspect="1"/>
            </p:cNvSpPr>
            <p:nvPr/>
          </p:nvSpPr>
          <p:spPr>
            <a:xfrm>
              <a:off x="5731938" y="4404243"/>
              <a:ext cx="1352940" cy="4227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000" dirty="0">
                  <a:effectLst/>
                  <a:ea typeface="Calibri" charset="0"/>
                </a:rPr>
                <a:t>Ni</a:t>
              </a:r>
              <a:r>
                <a:rPr lang="en-GB" sz="1000" baseline="30000" dirty="0">
                  <a:effectLst/>
                  <a:ea typeface="Calibri" charset="0"/>
                </a:rPr>
                <a:t>2+</a:t>
              </a:r>
              <a:r>
                <a:rPr lang="en-GB" sz="1000" dirty="0">
                  <a:effectLst/>
                  <a:ea typeface="Calibri" charset="0"/>
                </a:rPr>
                <a:t> solution</a:t>
              </a:r>
              <a:endParaRPr lang="es-ES_tradnl" sz="1000" dirty="0">
                <a:effectLst/>
                <a:latin typeface="Times New Roman" charset="0"/>
                <a:ea typeface="Calibri" charset="0"/>
              </a:endParaRPr>
            </a:p>
          </p:txBody>
        </p:sp>
        <p:sp>
          <p:nvSpPr>
            <p:cNvPr id="8" name="Cuadro de texto 8"/>
            <p:cNvSpPr txBox="1">
              <a:spLocks noChangeAspect="1"/>
            </p:cNvSpPr>
            <p:nvPr/>
          </p:nvSpPr>
          <p:spPr>
            <a:xfrm>
              <a:off x="8147423" y="3908160"/>
              <a:ext cx="1450317" cy="11494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000" dirty="0">
                  <a:effectLst/>
                  <a:ea typeface="Calibri" charset="0"/>
                </a:rPr>
                <a:t>His-tagged </a:t>
              </a:r>
              <a:r>
                <a:rPr lang="en-GB" sz="1000" dirty="0" smtClean="0">
                  <a:effectLst/>
                  <a:ea typeface="Calibri" charset="0"/>
                </a:rPr>
                <a:t>antimicrobial </a:t>
              </a:r>
              <a:r>
                <a:rPr lang="en-GB" sz="1000" dirty="0">
                  <a:effectLst/>
                  <a:ea typeface="Calibri" charset="0"/>
                </a:rPr>
                <a:t>protein</a:t>
              </a:r>
              <a:endParaRPr lang="es-ES_tradnl" sz="1000" dirty="0">
                <a:effectLst/>
                <a:latin typeface="Times New Roman" charset="0"/>
                <a:ea typeface="Calibri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000" dirty="0">
                  <a:effectLst/>
                  <a:ea typeface="Calibri" charset="0"/>
                </a:rPr>
                <a:t> </a:t>
              </a:r>
              <a:endParaRPr lang="es-ES_tradnl" sz="1000" dirty="0">
                <a:effectLst/>
                <a:latin typeface="Times New Roman" charset="0"/>
                <a:ea typeface="Calibri" charset="0"/>
              </a:endParaRPr>
            </a:p>
          </p:txBody>
        </p:sp>
        <p:cxnSp>
          <p:nvCxnSpPr>
            <p:cNvPr id="9" name="Conector recto de flecha 13"/>
            <p:cNvCxnSpPr>
              <a:cxnSpLocks noChangeAspect="1"/>
            </p:cNvCxnSpPr>
            <p:nvPr/>
          </p:nvCxnSpPr>
          <p:spPr>
            <a:xfrm>
              <a:off x="8227845" y="4813073"/>
              <a:ext cx="9654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9 Rectángulo"/>
          <p:cNvSpPr/>
          <p:nvPr/>
        </p:nvSpPr>
        <p:spPr>
          <a:xfrm>
            <a:off x="179512" y="116632"/>
            <a:ext cx="8824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Surface Immobilization of Novel Antimicrobial Protein using SAMs</a:t>
            </a:r>
            <a:endParaRPr lang="ca-ES" sz="2400" dirty="0">
              <a:latin typeface="Arial Rounded MT Bold" panose="020F0704030504030204" pitchFamily="34" charset="0"/>
            </a:endParaRPr>
          </a:p>
        </p:txBody>
      </p:sp>
      <p:pic>
        <p:nvPicPr>
          <p:cNvPr id="11" name="Picture 2" descr="esultat d'imatges de IRT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" y="6283056"/>
            <a:ext cx="1131922" cy="5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2"/>
          <p:cNvSpPr txBox="1"/>
          <p:nvPr/>
        </p:nvSpPr>
        <p:spPr>
          <a:xfrm>
            <a:off x="15026" y="908720"/>
            <a:ext cx="918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400" dirty="0" smtClean="0"/>
              <a:t>Novel antimicrobial protein immobilization on SAM by Ni-NTA strategy</a:t>
            </a:r>
          </a:p>
          <a:p>
            <a:pPr marL="285750" indent="-285750">
              <a:buFont typeface="Arial" charset="0"/>
              <a:buChar char="•"/>
            </a:pPr>
            <a:endParaRPr lang="en-GB" sz="2400" dirty="0" smtClean="0"/>
          </a:p>
        </p:txBody>
      </p:sp>
      <p:sp>
        <p:nvSpPr>
          <p:cNvPr id="13" name="12 Rectángulo"/>
          <p:cNvSpPr/>
          <p:nvPr/>
        </p:nvSpPr>
        <p:spPr>
          <a:xfrm>
            <a:off x="94220" y="4556045"/>
            <a:ext cx="6028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Surface multi-characterization and antimicrobial activity </a:t>
            </a:r>
            <a:r>
              <a:rPr lang="en-GB" sz="2400" dirty="0" smtClean="0">
                <a:solidFill>
                  <a:prstClr val="black"/>
                </a:solidFill>
              </a:rPr>
              <a:t>test: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4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t="13312" r="8761" b="11035"/>
          <a:stretch/>
        </p:blipFill>
        <p:spPr>
          <a:xfrm>
            <a:off x="3187901" y="5222094"/>
            <a:ext cx="1788303" cy="1549573"/>
          </a:xfrm>
          <a:prstGeom prst="rect">
            <a:avLst/>
          </a:prstGeom>
        </p:spPr>
      </p:pic>
      <p:pic>
        <p:nvPicPr>
          <p:cNvPr id="15" name="Imagen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7" t="18516" r="1" b="37573"/>
          <a:stretch/>
        </p:blipFill>
        <p:spPr>
          <a:xfrm>
            <a:off x="4236702" y="1368693"/>
            <a:ext cx="1945993" cy="32152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200" y="1949450"/>
            <a:ext cx="960096" cy="2055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0574" y="1399308"/>
            <a:ext cx="2520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Immunostaining strategy  for characterization of protein anchoring:</a:t>
            </a:r>
            <a:endParaRPr lang="en-GB" sz="1400" i="1" dirty="0"/>
          </a:p>
        </p:txBody>
      </p:sp>
      <p:pic>
        <p:nvPicPr>
          <p:cNvPr id="16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51" y="2350607"/>
            <a:ext cx="1748978" cy="130736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228184" y="1368693"/>
            <a:ext cx="2863983" cy="39839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Agrupar 35"/>
          <p:cNvGrpSpPr/>
          <p:nvPr/>
        </p:nvGrpSpPr>
        <p:grpSpPr>
          <a:xfrm>
            <a:off x="7965832" y="4615270"/>
            <a:ext cx="884625" cy="511271"/>
            <a:chOff x="7093370" y="3968768"/>
            <a:chExt cx="1718155" cy="849844"/>
          </a:xfrm>
        </p:grpSpPr>
        <p:sp>
          <p:nvSpPr>
            <p:cNvPr id="19" name="Elipse 36"/>
            <p:cNvSpPr/>
            <p:nvPr/>
          </p:nvSpPr>
          <p:spPr>
            <a:xfrm rot="536202">
              <a:off x="7614812" y="3968768"/>
              <a:ext cx="292893" cy="29289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Elipse 37"/>
            <p:cNvSpPr/>
            <p:nvPr/>
          </p:nvSpPr>
          <p:spPr>
            <a:xfrm rot="467784">
              <a:off x="7178387" y="4354329"/>
              <a:ext cx="292893" cy="29289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Elipse 38"/>
            <p:cNvSpPr/>
            <p:nvPr/>
          </p:nvSpPr>
          <p:spPr>
            <a:xfrm rot="395832">
              <a:off x="7761258" y="4525719"/>
              <a:ext cx="292893" cy="29289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Elipse 39"/>
            <p:cNvSpPr/>
            <p:nvPr/>
          </p:nvSpPr>
          <p:spPr>
            <a:xfrm rot="891608">
              <a:off x="8213551" y="4207882"/>
              <a:ext cx="292893" cy="29289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ángulo redondeado 40"/>
            <p:cNvSpPr/>
            <p:nvPr/>
          </p:nvSpPr>
          <p:spPr>
            <a:xfrm rot="793470">
              <a:off x="8592449" y="4402249"/>
              <a:ext cx="219076" cy="94053"/>
            </a:xfrm>
            <a:prstGeom prst="roundRect">
              <a:avLst/>
            </a:prstGeom>
            <a:solidFill>
              <a:srgbClr val="82ED4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ángulo redondeado 41"/>
            <p:cNvSpPr/>
            <p:nvPr/>
          </p:nvSpPr>
          <p:spPr>
            <a:xfrm rot="793470">
              <a:off x="7316819" y="4001078"/>
              <a:ext cx="219076" cy="94053"/>
            </a:xfrm>
            <a:prstGeom prst="roundRect">
              <a:avLst/>
            </a:prstGeom>
            <a:solidFill>
              <a:srgbClr val="82ED4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ángulo redondeado 42"/>
            <p:cNvSpPr/>
            <p:nvPr/>
          </p:nvSpPr>
          <p:spPr>
            <a:xfrm rot="6494288">
              <a:off x="7865667" y="4307300"/>
              <a:ext cx="219076" cy="94053"/>
            </a:xfrm>
            <a:prstGeom prst="roundRect">
              <a:avLst/>
            </a:prstGeom>
            <a:solidFill>
              <a:srgbClr val="82ED4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ángulo redondeado 43"/>
            <p:cNvSpPr/>
            <p:nvPr/>
          </p:nvSpPr>
          <p:spPr>
            <a:xfrm rot="3191510">
              <a:off x="7030859" y="4208236"/>
              <a:ext cx="219076" cy="94053"/>
            </a:xfrm>
            <a:prstGeom prst="roundRect">
              <a:avLst/>
            </a:prstGeom>
            <a:solidFill>
              <a:srgbClr val="82ED4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Conector recto 44"/>
            <p:cNvCxnSpPr/>
            <p:nvPr/>
          </p:nvCxnSpPr>
          <p:spPr>
            <a:xfrm>
              <a:off x="7206025" y="4342964"/>
              <a:ext cx="30260" cy="4116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ector recto 45"/>
            <p:cNvCxnSpPr/>
            <p:nvPr/>
          </p:nvCxnSpPr>
          <p:spPr>
            <a:xfrm>
              <a:off x="7532990" y="4073164"/>
              <a:ext cx="83600" cy="193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ector recto 46"/>
            <p:cNvCxnSpPr/>
            <p:nvPr/>
          </p:nvCxnSpPr>
          <p:spPr>
            <a:xfrm flipV="1">
              <a:off x="7924530" y="4458362"/>
              <a:ext cx="16393" cy="683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ector recto 47"/>
            <p:cNvCxnSpPr/>
            <p:nvPr/>
          </p:nvCxnSpPr>
          <p:spPr>
            <a:xfrm>
              <a:off x="8501546" y="4391887"/>
              <a:ext cx="93808" cy="3233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Agrupar 48"/>
          <p:cNvGrpSpPr/>
          <p:nvPr/>
        </p:nvGrpSpPr>
        <p:grpSpPr>
          <a:xfrm>
            <a:off x="6672370" y="4701237"/>
            <a:ext cx="633726" cy="455955"/>
            <a:chOff x="10352776" y="2152602"/>
            <a:chExt cx="1230848" cy="757897"/>
          </a:xfrm>
        </p:grpSpPr>
        <p:grpSp>
          <p:nvGrpSpPr>
            <p:cNvPr id="32" name="Agrupar 49"/>
            <p:cNvGrpSpPr/>
            <p:nvPr/>
          </p:nvGrpSpPr>
          <p:grpSpPr>
            <a:xfrm>
              <a:off x="10529674" y="2152602"/>
              <a:ext cx="823376" cy="680944"/>
              <a:chOff x="10145972" y="1961662"/>
              <a:chExt cx="823376" cy="680944"/>
            </a:xfrm>
          </p:grpSpPr>
          <p:sp>
            <p:nvSpPr>
              <p:cNvPr id="41" name="Elipse 58"/>
              <p:cNvSpPr/>
              <p:nvPr/>
            </p:nvSpPr>
            <p:spPr>
              <a:xfrm>
                <a:off x="10215563" y="2070529"/>
                <a:ext cx="292893" cy="292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Elipse 59"/>
              <p:cNvSpPr/>
              <p:nvPr/>
            </p:nvSpPr>
            <p:spPr>
              <a:xfrm>
                <a:off x="10442583" y="1961662"/>
                <a:ext cx="292893" cy="292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Elipse 60"/>
              <p:cNvSpPr/>
              <p:nvPr/>
            </p:nvSpPr>
            <p:spPr>
              <a:xfrm>
                <a:off x="10402343" y="2121990"/>
                <a:ext cx="292893" cy="292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Elipse 61"/>
              <p:cNvSpPr/>
              <p:nvPr/>
            </p:nvSpPr>
            <p:spPr>
              <a:xfrm rot="20528970">
                <a:off x="10145972" y="2263065"/>
                <a:ext cx="292893" cy="292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Elipse 62"/>
              <p:cNvSpPr/>
              <p:nvPr/>
            </p:nvSpPr>
            <p:spPr>
              <a:xfrm>
                <a:off x="10300726" y="2349713"/>
                <a:ext cx="292893" cy="292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Elipse 63"/>
              <p:cNvSpPr/>
              <p:nvPr/>
            </p:nvSpPr>
            <p:spPr>
              <a:xfrm rot="986850">
                <a:off x="10665652" y="2072830"/>
                <a:ext cx="292893" cy="292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Elipse 64"/>
              <p:cNvSpPr/>
              <p:nvPr/>
            </p:nvSpPr>
            <p:spPr>
              <a:xfrm>
                <a:off x="10676455" y="2270337"/>
                <a:ext cx="292893" cy="292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Elipse 65"/>
              <p:cNvSpPr/>
              <p:nvPr/>
            </p:nvSpPr>
            <p:spPr>
              <a:xfrm>
                <a:off x="10530008" y="2346646"/>
                <a:ext cx="292893" cy="292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Rectángulo redondeado 50"/>
            <p:cNvSpPr/>
            <p:nvPr/>
          </p:nvSpPr>
          <p:spPr>
            <a:xfrm rot="20101904">
              <a:off x="11372157" y="2218925"/>
              <a:ext cx="211467" cy="103608"/>
            </a:xfrm>
            <a:prstGeom prst="roundRect">
              <a:avLst/>
            </a:prstGeom>
            <a:solidFill>
              <a:srgbClr val="82ED4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Rectángulo redondeado 51"/>
            <p:cNvSpPr/>
            <p:nvPr/>
          </p:nvSpPr>
          <p:spPr>
            <a:xfrm rot="1317865">
              <a:off x="10380054" y="2190747"/>
              <a:ext cx="220370" cy="84522"/>
            </a:xfrm>
            <a:prstGeom prst="roundRect">
              <a:avLst/>
            </a:prstGeom>
            <a:solidFill>
              <a:srgbClr val="82ED4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ángulo redondeado 52"/>
            <p:cNvSpPr/>
            <p:nvPr/>
          </p:nvSpPr>
          <p:spPr>
            <a:xfrm rot="1706546">
              <a:off x="11243511" y="2816446"/>
              <a:ext cx="219076" cy="94053"/>
            </a:xfrm>
            <a:prstGeom prst="roundRect">
              <a:avLst/>
            </a:prstGeom>
            <a:solidFill>
              <a:srgbClr val="82ED4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ángulo redondeado 53"/>
            <p:cNvSpPr/>
            <p:nvPr/>
          </p:nvSpPr>
          <p:spPr>
            <a:xfrm rot="20841737">
              <a:off x="10352776" y="2752490"/>
              <a:ext cx="204741" cy="88969"/>
            </a:xfrm>
            <a:prstGeom prst="roundRect">
              <a:avLst/>
            </a:prstGeom>
            <a:solidFill>
              <a:srgbClr val="82ED4B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Conector recto 54"/>
            <p:cNvCxnSpPr/>
            <p:nvPr/>
          </p:nvCxnSpPr>
          <p:spPr>
            <a:xfrm>
              <a:off x="10592426" y="2274221"/>
              <a:ext cx="49732" cy="301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ector recto 55"/>
            <p:cNvCxnSpPr/>
            <p:nvPr/>
          </p:nvCxnSpPr>
          <p:spPr>
            <a:xfrm flipV="1">
              <a:off x="10555037" y="2730763"/>
              <a:ext cx="54258" cy="438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ector recto 56"/>
            <p:cNvCxnSpPr/>
            <p:nvPr/>
          </p:nvCxnSpPr>
          <p:spPr>
            <a:xfrm flipH="1" flipV="1">
              <a:off x="11206604" y="2754170"/>
              <a:ext cx="50128" cy="5713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recto 57"/>
            <p:cNvCxnSpPr/>
            <p:nvPr/>
          </p:nvCxnSpPr>
          <p:spPr>
            <a:xfrm flipV="1">
              <a:off x="11324436" y="2315361"/>
              <a:ext cx="57603" cy="2485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940152" y="3995442"/>
            <a:ext cx="252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Two different proteins:</a:t>
            </a:r>
            <a:endParaRPr lang="en-GB" sz="1400" i="1" dirty="0"/>
          </a:p>
        </p:txBody>
      </p:sp>
      <p:sp>
        <p:nvSpPr>
          <p:cNvPr id="51" name="Rectangle 50"/>
          <p:cNvSpPr/>
          <p:nvPr/>
        </p:nvSpPr>
        <p:spPr>
          <a:xfrm>
            <a:off x="8077866" y="4292285"/>
            <a:ext cx="740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/>
              <a:t>soluble </a:t>
            </a:r>
            <a:endParaRPr lang="en-GB" sz="1400" dirty="0"/>
          </a:p>
        </p:txBody>
      </p:sp>
      <p:sp>
        <p:nvSpPr>
          <p:cNvPr id="52" name="Rectangle 51"/>
          <p:cNvSpPr/>
          <p:nvPr/>
        </p:nvSpPr>
        <p:spPr>
          <a:xfrm>
            <a:off x="6333188" y="4283474"/>
            <a:ext cx="1328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i="1" dirty="0" smtClean="0"/>
              <a:t>Nanostructured</a:t>
            </a:r>
            <a:endParaRPr lang="en-GB" sz="1400" i="1" dirty="0"/>
          </a:p>
        </p:txBody>
      </p:sp>
      <p:pic>
        <p:nvPicPr>
          <p:cNvPr id="2050" name="Picture 2" descr="Resultat d'imatges per a &quot;antimicrobial activity on surface electron microscopy mecanism activity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-622" r="49906" b="65772"/>
          <a:stretch/>
        </p:blipFill>
        <p:spPr bwMode="auto">
          <a:xfrm>
            <a:off x="1369187" y="5573804"/>
            <a:ext cx="1528668" cy="10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ounded Rectangle 55"/>
          <p:cNvSpPr/>
          <p:nvPr/>
        </p:nvSpPr>
        <p:spPr>
          <a:xfrm>
            <a:off x="5099727" y="5448314"/>
            <a:ext cx="3992441" cy="13217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5177994" y="5431907"/>
            <a:ext cx="197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Open Questions: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8" name="CuadroTexto 63"/>
          <p:cNvSpPr txBox="1"/>
          <p:nvPr/>
        </p:nvSpPr>
        <p:spPr>
          <a:xfrm>
            <a:off x="5264929" y="5773677"/>
            <a:ext cx="38790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Protein nanostructure on the surface (structure, IR spectroscopy)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Antimicrobial mechanism (microscopy)</a:t>
            </a:r>
          </a:p>
        </p:txBody>
      </p:sp>
    </p:spTree>
    <p:extLst>
      <p:ext uri="{BB962C8B-B14F-4D97-AF65-F5344CB8AC3E}">
        <p14:creationId xmlns:p14="http://schemas.microsoft.com/office/powerpoint/2010/main" val="7483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6 Imagen" descr="C:\Edu PhD\CUADERNO DE LABORATORIO\SEM\170424EPI\HEP-PEG 4%wt(2)_002.tif"/>
          <p:cNvPicPr/>
          <p:nvPr/>
        </p:nvPicPr>
        <p:blipFill>
          <a:blip r:embed="rId2" cstate="print"/>
          <a:srcRect l="37775" t="27688" b="20292"/>
          <a:stretch>
            <a:fillRect/>
          </a:stretch>
        </p:blipFill>
        <p:spPr bwMode="auto">
          <a:xfrm>
            <a:off x="6486214" y="764704"/>
            <a:ext cx="1809134" cy="1148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5" name="53 Grupo"/>
          <p:cNvGrpSpPr/>
          <p:nvPr/>
        </p:nvGrpSpPr>
        <p:grpSpPr>
          <a:xfrm>
            <a:off x="3861437" y="1836081"/>
            <a:ext cx="2292087" cy="1049707"/>
            <a:chOff x="2348545" y="1934231"/>
            <a:chExt cx="3415057" cy="2124273"/>
          </a:xfrm>
        </p:grpSpPr>
        <p:grpSp>
          <p:nvGrpSpPr>
            <p:cNvPr id="126" name="51 Grupo"/>
            <p:cNvGrpSpPr/>
            <p:nvPr/>
          </p:nvGrpSpPr>
          <p:grpSpPr>
            <a:xfrm>
              <a:off x="2348545" y="1934231"/>
              <a:ext cx="3415057" cy="2124273"/>
              <a:chOff x="2348545" y="1934231"/>
              <a:chExt cx="3415057" cy="2124273"/>
            </a:xfrm>
          </p:grpSpPr>
          <p:grpSp>
            <p:nvGrpSpPr>
              <p:cNvPr id="128" name="112 Grupo"/>
              <p:cNvGrpSpPr/>
              <p:nvPr/>
            </p:nvGrpSpPr>
            <p:grpSpPr>
              <a:xfrm>
                <a:off x="2348545" y="1934231"/>
                <a:ext cx="3415057" cy="2071161"/>
                <a:chOff x="2762353" y="2248641"/>
                <a:chExt cx="1692056" cy="973183"/>
              </a:xfrm>
            </p:grpSpPr>
            <p:sp>
              <p:nvSpPr>
                <p:cNvPr id="166" name="111 Forma libre"/>
                <p:cNvSpPr/>
                <p:nvPr/>
              </p:nvSpPr>
              <p:spPr>
                <a:xfrm rot="556947" flipH="1">
                  <a:off x="3251197" y="2500503"/>
                  <a:ext cx="927671" cy="184069"/>
                </a:xfrm>
                <a:custGeom>
                  <a:avLst/>
                  <a:gdLst>
                    <a:gd name="connsiteX0" fmla="*/ 0 w 929640"/>
                    <a:gd name="connsiteY0" fmla="*/ 661670 h 661670"/>
                    <a:gd name="connsiteX1" fmla="*/ 167640 w 929640"/>
                    <a:gd name="connsiteY1" fmla="*/ 448310 h 661670"/>
                    <a:gd name="connsiteX2" fmla="*/ 15240 w 929640"/>
                    <a:gd name="connsiteY2" fmla="*/ 189230 h 661670"/>
                    <a:gd name="connsiteX3" fmla="*/ 121920 w 929640"/>
                    <a:gd name="connsiteY3" fmla="*/ 13970 h 661670"/>
                    <a:gd name="connsiteX4" fmla="*/ 373380 w 929640"/>
                    <a:gd name="connsiteY4" fmla="*/ 128270 h 661670"/>
                    <a:gd name="connsiteX5" fmla="*/ 685800 w 929640"/>
                    <a:gd name="connsiteY5" fmla="*/ 6350 h 661670"/>
                    <a:gd name="connsiteX6" fmla="*/ 929640 w 929640"/>
                    <a:gd name="connsiteY6" fmla="*/ 90170 h 661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9640" h="661670">
                      <a:moveTo>
                        <a:pt x="0" y="661670"/>
                      </a:moveTo>
                      <a:cubicBezTo>
                        <a:pt x="82550" y="594360"/>
                        <a:pt x="165100" y="527050"/>
                        <a:pt x="167640" y="448310"/>
                      </a:cubicBezTo>
                      <a:cubicBezTo>
                        <a:pt x="170180" y="369570"/>
                        <a:pt x="22860" y="261620"/>
                        <a:pt x="15240" y="189230"/>
                      </a:cubicBezTo>
                      <a:cubicBezTo>
                        <a:pt x="7620" y="116840"/>
                        <a:pt x="62230" y="24130"/>
                        <a:pt x="121920" y="13970"/>
                      </a:cubicBezTo>
                      <a:cubicBezTo>
                        <a:pt x="181610" y="3810"/>
                        <a:pt x="279400" y="129540"/>
                        <a:pt x="373380" y="128270"/>
                      </a:cubicBezTo>
                      <a:cubicBezTo>
                        <a:pt x="467360" y="127000"/>
                        <a:pt x="593090" y="12700"/>
                        <a:pt x="685800" y="6350"/>
                      </a:cubicBezTo>
                      <a:cubicBezTo>
                        <a:pt x="778510" y="0"/>
                        <a:pt x="854075" y="45085"/>
                        <a:pt x="929640" y="9017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67" name="110 Forma libre"/>
                <p:cNvSpPr/>
                <p:nvPr/>
              </p:nvSpPr>
              <p:spPr>
                <a:xfrm rot="11332775" flipH="1">
                  <a:off x="3271776" y="2675884"/>
                  <a:ext cx="531965" cy="364392"/>
                </a:xfrm>
                <a:custGeom>
                  <a:avLst/>
                  <a:gdLst>
                    <a:gd name="connsiteX0" fmla="*/ 0 w 929640"/>
                    <a:gd name="connsiteY0" fmla="*/ 661670 h 661670"/>
                    <a:gd name="connsiteX1" fmla="*/ 167640 w 929640"/>
                    <a:gd name="connsiteY1" fmla="*/ 448310 h 661670"/>
                    <a:gd name="connsiteX2" fmla="*/ 15240 w 929640"/>
                    <a:gd name="connsiteY2" fmla="*/ 189230 h 661670"/>
                    <a:gd name="connsiteX3" fmla="*/ 121920 w 929640"/>
                    <a:gd name="connsiteY3" fmla="*/ 13970 h 661670"/>
                    <a:gd name="connsiteX4" fmla="*/ 373380 w 929640"/>
                    <a:gd name="connsiteY4" fmla="*/ 128270 h 661670"/>
                    <a:gd name="connsiteX5" fmla="*/ 685800 w 929640"/>
                    <a:gd name="connsiteY5" fmla="*/ 6350 h 661670"/>
                    <a:gd name="connsiteX6" fmla="*/ 929640 w 929640"/>
                    <a:gd name="connsiteY6" fmla="*/ 90170 h 661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9640" h="661670">
                      <a:moveTo>
                        <a:pt x="0" y="661670"/>
                      </a:moveTo>
                      <a:cubicBezTo>
                        <a:pt x="82550" y="594360"/>
                        <a:pt x="165100" y="527050"/>
                        <a:pt x="167640" y="448310"/>
                      </a:cubicBezTo>
                      <a:cubicBezTo>
                        <a:pt x="170180" y="369570"/>
                        <a:pt x="22860" y="261620"/>
                        <a:pt x="15240" y="189230"/>
                      </a:cubicBezTo>
                      <a:cubicBezTo>
                        <a:pt x="7620" y="116840"/>
                        <a:pt x="62230" y="24130"/>
                        <a:pt x="121920" y="13970"/>
                      </a:cubicBezTo>
                      <a:cubicBezTo>
                        <a:pt x="181610" y="3810"/>
                        <a:pt x="279400" y="129540"/>
                        <a:pt x="373380" y="128270"/>
                      </a:cubicBezTo>
                      <a:cubicBezTo>
                        <a:pt x="467360" y="127000"/>
                        <a:pt x="593090" y="12700"/>
                        <a:pt x="685800" y="6350"/>
                      </a:cubicBezTo>
                      <a:cubicBezTo>
                        <a:pt x="778510" y="0"/>
                        <a:pt x="854075" y="45085"/>
                        <a:pt x="929640" y="9017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68" name="143 Forma libre"/>
                <p:cNvSpPr/>
                <p:nvPr/>
              </p:nvSpPr>
              <p:spPr>
                <a:xfrm rot="556947" flipH="1">
                  <a:off x="3500981" y="2314382"/>
                  <a:ext cx="897587" cy="543850"/>
                </a:xfrm>
                <a:custGeom>
                  <a:avLst/>
                  <a:gdLst>
                    <a:gd name="connsiteX0" fmla="*/ 0 w 929640"/>
                    <a:gd name="connsiteY0" fmla="*/ 661670 h 661670"/>
                    <a:gd name="connsiteX1" fmla="*/ 167640 w 929640"/>
                    <a:gd name="connsiteY1" fmla="*/ 448310 h 661670"/>
                    <a:gd name="connsiteX2" fmla="*/ 15240 w 929640"/>
                    <a:gd name="connsiteY2" fmla="*/ 189230 h 661670"/>
                    <a:gd name="connsiteX3" fmla="*/ 121920 w 929640"/>
                    <a:gd name="connsiteY3" fmla="*/ 13970 h 661670"/>
                    <a:gd name="connsiteX4" fmla="*/ 373380 w 929640"/>
                    <a:gd name="connsiteY4" fmla="*/ 128270 h 661670"/>
                    <a:gd name="connsiteX5" fmla="*/ 685800 w 929640"/>
                    <a:gd name="connsiteY5" fmla="*/ 6350 h 661670"/>
                    <a:gd name="connsiteX6" fmla="*/ 929640 w 929640"/>
                    <a:gd name="connsiteY6" fmla="*/ 90170 h 661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9640" h="661670">
                      <a:moveTo>
                        <a:pt x="0" y="661670"/>
                      </a:moveTo>
                      <a:cubicBezTo>
                        <a:pt x="82550" y="594360"/>
                        <a:pt x="165100" y="527050"/>
                        <a:pt x="167640" y="448310"/>
                      </a:cubicBezTo>
                      <a:cubicBezTo>
                        <a:pt x="170180" y="369570"/>
                        <a:pt x="22860" y="261620"/>
                        <a:pt x="15240" y="189230"/>
                      </a:cubicBezTo>
                      <a:cubicBezTo>
                        <a:pt x="7620" y="116840"/>
                        <a:pt x="62230" y="24130"/>
                        <a:pt x="121920" y="13970"/>
                      </a:cubicBezTo>
                      <a:cubicBezTo>
                        <a:pt x="181610" y="3810"/>
                        <a:pt x="279400" y="129540"/>
                        <a:pt x="373380" y="128270"/>
                      </a:cubicBezTo>
                      <a:cubicBezTo>
                        <a:pt x="467360" y="127000"/>
                        <a:pt x="593090" y="12700"/>
                        <a:pt x="685800" y="6350"/>
                      </a:cubicBezTo>
                      <a:cubicBezTo>
                        <a:pt x="778510" y="0"/>
                        <a:pt x="854075" y="45085"/>
                        <a:pt x="929640" y="9017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69" name="142 Forma libre"/>
                <p:cNvSpPr/>
                <p:nvPr/>
              </p:nvSpPr>
              <p:spPr>
                <a:xfrm rot="565624">
                  <a:off x="2921434" y="2611864"/>
                  <a:ext cx="560071" cy="50881"/>
                </a:xfrm>
                <a:custGeom>
                  <a:avLst/>
                  <a:gdLst>
                    <a:gd name="connsiteX0" fmla="*/ 0 w 708660"/>
                    <a:gd name="connsiteY0" fmla="*/ 109220 h 121920"/>
                    <a:gd name="connsiteX1" fmla="*/ 144780 w 708660"/>
                    <a:gd name="connsiteY1" fmla="*/ 33020 h 121920"/>
                    <a:gd name="connsiteX2" fmla="*/ 274320 w 708660"/>
                    <a:gd name="connsiteY2" fmla="*/ 116840 h 121920"/>
                    <a:gd name="connsiteX3" fmla="*/ 464820 w 708660"/>
                    <a:gd name="connsiteY3" fmla="*/ 2540 h 121920"/>
                    <a:gd name="connsiteX4" fmla="*/ 708660 w 708660"/>
                    <a:gd name="connsiteY4" fmla="*/ 101600 h 12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660" h="121920">
                      <a:moveTo>
                        <a:pt x="0" y="109220"/>
                      </a:moveTo>
                      <a:cubicBezTo>
                        <a:pt x="49530" y="70485"/>
                        <a:pt x="99060" y="31750"/>
                        <a:pt x="144780" y="33020"/>
                      </a:cubicBezTo>
                      <a:cubicBezTo>
                        <a:pt x="190500" y="34290"/>
                        <a:pt x="220980" y="121920"/>
                        <a:pt x="274320" y="116840"/>
                      </a:cubicBezTo>
                      <a:cubicBezTo>
                        <a:pt x="327660" y="111760"/>
                        <a:pt x="392430" y="5080"/>
                        <a:pt x="464820" y="2540"/>
                      </a:cubicBezTo>
                      <a:cubicBezTo>
                        <a:pt x="537210" y="0"/>
                        <a:pt x="665480" y="83820"/>
                        <a:pt x="708660" y="10160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70" name="141 Forma libre"/>
                <p:cNvSpPr/>
                <p:nvPr/>
              </p:nvSpPr>
              <p:spPr>
                <a:xfrm rot="18415327">
                  <a:off x="3324256" y="2817242"/>
                  <a:ext cx="665627" cy="95962"/>
                </a:xfrm>
                <a:custGeom>
                  <a:avLst/>
                  <a:gdLst>
                    <a:gd name="connsiteX0" fmla="*/ 0 w 708660"/>
                    <a:gd name="connsiteY0" fmla="*/ 109220 h 121920"/>
                    <a:gd name="connsiteX1" fmla="*/ 144780 w 708660"/>
                    <a:gd name="connsiteY1" fmla="*/ 33020 h 121920"/>
                    <a:gd name="connsiteX2" fmla="*/ 274320 w 708660"/>
                    <a:gd name="connsiteY2" fmla="*/ 116840 h 121920"/>
                    <a:gd name="connsiteX3" fmla="*/ 464820 w 708660"/>
                    <a:gd name="connsiteY3" fmla="*/ 2540 h 121920"/>
                    <a:gd name="connsiteX4" fmla="*/ 708660 w 708660"/>
                    <a:gd name="connsiteY4" fmla="*/ 101600 h 12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660" h="121920">
                      <a:moveTo>
                        <a:pt x="0" y="109220"/>
                      </a:moveTo>
                      <a:cubicBezTo>
                        <a:pt x="49530" y="70485"/>
                        <a:pt x="99060" y="31750"/>
                        <a:pt x="144780" y="33020"/>
                      </a:cubicBezTo>
                      <a:cubicBezTo>
                        <a:pt x="190500" y="34290"/>
                        <a:pt x="220980" y="121920"/>
                        <a:pt x="274320" y="116840"/>
                      </a:cubicBezTo>
                      <a:cubicBezTo>
                        <a:pt x="327660" y="111760"/>
                        <a:pt x="392430" y="5080"/>
                        <a:pt x="464820" y="2540"/>
                      </a:cubicBezTo>
                      <a:cubicBezTo>
                        <a:pt x="537210" y="0"/>
                        <a:pt x="665480" y="83820"/>
                        <a:pt x="708660" y="10160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71" name="140 Forma libre"/>
                <p:cNvSpPr/>
                <p:nvPr/>
              </p:nvSpPr>
              <p:spPr>
                <a:xfrm rot="10258210">
                  <a:off x="3942778" y="2780238"/>
                  <a:ext cx="433642" cy="316485"/>
                </a:xfrm>
                <a:custGeom>
                  <a:avLst/>
                  <a:gdLst>
                    <a:gd name="connsiteX0" fmla="*/ 0 w 929640"/>
                    <a:gd name="connsiteY0" fmla="*/ 661670 h 661670"/>
                    <a:gd name="connsiteX1" fmla="*/ 167640 w 929640"/>
                    <a:gd name="connsiteY1" fmla="*/ 448310 h 661670"/>
                    <a:gd name="connsiteX2" fmla="*/ 15240 w 929640"/>
                    <a:gd name="connsiteY2" fmla="*/ 189230 h 661670"/>
                    <a:gd name="connsiteX3" fmla="*/ 121920 w 929640"/>
                    <a:gd name="connsiteY3" fmla="*/ 13970 h 661670"/>
                    <a:gd name="connsiteX4" fmla="*/ 373380 w 929640"/>
                    <a:gd name="connsiteY4" fmla="*/ 128270 h 661670"/>
                    <a:gd name="connsiteX5" fmla="*/ 685800 w 929640"/>
                    <a:gd name="connsiteY5" fmla="*/ 6350 h 661670"/>
                    <a:gd name="connsiteX6" fmla="*/ 929640 w 929640"/>
                    <a:gd name="connsiteY6" fmla="*/ 90170 h 661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9640" h="661670">
                      <a:moveTo>
                        <a:pt x="0" y="661670"/>
                      </a:moveTo>
                      <a:cubicBezTo>
                        <a:pt x="82550" y="594360"/>
                        <a:pt x="165100" y="527050"/>
                        <a:pt x="167640" y="448310"/>
                      </a:cubicBezTo>
                      <a:cubicBezTo>
                        <a:pt x="170180" y="369570"/>
                        <a:pt x="22860" y="261620"/>
                        <a:pt x="15240" y="189230"/>
                      </a:cubicBezTo>
                      <a:cubicBezTo>
                        <a:pt x="7620" y="116840"/>
                        <a:pt x="62230" y="24130"/>
                        <a:pt x="121920" y="13970"/>
                      </a:cubicBezTo>
                      <a:cubicBezTo>
                        <a:pt x="181610" y="3810"/>
                        <a:pt x="279400" y="129540"/>
                        <a:pt x="373380" y="128270"/>
                      </a:cubicBezTo>
                      <a:cubicBezTo>
                        <a:pt x="467360" y="127000"/>
                        <a:pt x="593090" y="12700"/>
                        <a:pt x="685800" y="6350"/>
                      </a:cubicBezTo>
                      <a:cubicBezTo>
                        <a:pt x="778510" y="0"/>
                        <a:pt x="854075" y="45085"/>
                        <a:pt x="929640" y="9017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72" name="139 Forma libre"/>
                <p:cNvSpPr/>
                <p:nvPr/>
              </p:nvSpPr>
              <p:spPr>
                <a:xfrm rot="16771803">
                  <a:off x="2802400" y="2674324"/>
                  <a:ext cx="433642" cy="316485"/>
                </a:xfrm>
                <a:custGeom>
                  <a:avLst/>
                  <a:gdLst>
                    <a:gd name="connsiteX0" fmla="*/ 0 w 929640"/>
                    <a:gd name="connsiteY0" fmla="*/ 661670 h 661670"/>
                    <a:gd name="connsiteX1" fmla="*/ 167640 w 929640"/>
                    <a:gd name="connsiteY1" fmla="*/ 448310 h 661670"/>
                    <a:gd name="connsiteX2" fmla="*/ 15240 w 929640"/>
                    <a:gd name="connsiteY2" fmla="*/ 189230 h 661670"/>
                    <a:gd name="connsiteX3" fmla="*/ 121920 w 929640"/>
                    <a:gd name="connsiteY3" fmla="*/ 13970 h 661670"/>
                    <a:gd name="connsiteX4" fmla="*/ 373380 w 929640"/>
                    <a:gd name="connsiteY4" fmla="*/ 128270 h 661670"/>
                    <a:gd name="connsiteX5" fmla="*/ 685800 w 929640"/>
                    <a:gd name="connsiteY5" fmla="*/ 6350 h 661670"/>
                    <a:gd name="connsiteX6" fmla="*/ 929640 w 929640"/>
                    <a:gd name="connsiteY6" fmla="*/ 90170 h 661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9640" h="661670">
                      <a:moveTo>
                        <a:pt x="0" y="661670"/>
                      </a:moveTo>
                      <a:cubicBezTo>
                        <a:pt x="82550" y="594360"/>
                        <a:pt x="165100" y="527050"/>
                        <a:pt x="167640" y="448310"/>
                      </a:cubicBezTo>
                      <a:cubicBezTo>
                        <a:pt x="170180" y="369570"/>
                        <a:pt x="22860" y="261620"/>
                        <a:pt x="15240" y="189230"/>
                      </a:cubicBezTo>
                      <a:cubicBezTo>
                        <a:pt x="7620" y="116840"/>
                        <a:pt x="62230" y="24130"/>
                        <a:pt x="121920" y="13970"/>
                      </a:cubicBezTo>
                      <a:cubicBezTo>
                        <a:pt x="181610" y="3810"/>
                        <a:pt x="279400" y="129540"/>
                        <a:pt x="373380" y="128270"/>
                      </a:cubicBezTo>
                      <a:cubicBezTo>
                        <a:pt x="467360" y="127000"/>
                        <a:pt x="593090" y="12700"/>
                        <a:pt x="685800" y="6350"/>
                      </a:cubicBezTo>
                      <a:cubicBezTo>
                        <a:pt x="778510" y="0"/>
                        <a:pt x="854075" y="45085"/>
                        <a:pt x="929640" y="9017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73" name="138 Forma libre"/>
                <p:cNvSpPr/>
                <p:nvPr/>
              </p:nvSpPr>
              <p:spPr>
                <a:xfrm rot="8374785">
                  <a:off x="3736781" y="2573263"/>
                  <a:ext cx="685358" cy="365597"/>
                </a:xfrm>
                <a:custGeom>
                  <a:avLst/>
                  <a:gdLst>
                    <a:gd name="connsiteX0" fmla="*/ 0 w 929640"/>
                    <a:gd name="connsiteY0" fmla="*/ 661670 h 661670"/>
                    <a:gd name="connsiteX1" fmla="*/ 167640 w 929640"/>
                    <a:gd name="connsiteY1" fmla="*/ 448310 h 661670"/>
                    <a:gd name="connsiteX2" fmla="*/ 15240 w 929640"/>
                    <a:gd name="connsiteY2" fmla="*/ 189230 h 661670"/>
                    <a:gd name="connsiteX3" fmla="*/ 121920 w 929640"/>
                    <a:gd name="connsiteY3" fmla="*/ 13970 h 661670"/>
                    <a:gd name="connsiteX4" fmla="*/ 373380 w 929640"/>
                    <a:gd name="connsiteY4" fmla="*/ 128270 h 661670"/>
                    <a:gd name="connsiteX5" fmla="*/ 685800 w 929640"/>
                    <a:gd name="connsiteY5" fmla="*/ 6350 h 661670"/>
                    <a:gd name="connsiteX6" fmla="*/ 929640 w 929640"/>
                    <a:gd name="connsiteY6" fmla="*/ 90170 h 661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9640" h="661670">
                      <a:moveTo>
                        <a:pt x="0" y="661670"/>
                      </a:moveTo>
                      <a:cubicBezTo>
                        <a:pt x="82550" y="594360"/>
                        <a:pt x="165100" y="527050"/>
                        <a:pt x="167640" y="448310"/>
                      </a:cubicBezTo>
                      <a:cubicBezTo>
                        <a:pt x="170180" y="369570"/>
                        <a:pt x="22860" y="261620"/>
                        <a:pt x="15240" y="189230"/>
                      </a:cubicBezTo>
                      <a:cubicBezTo>
                        <a:pt x="7620" y="116840"/>
                        <a:pt x="62230" y="24130"/>
                        <a:pt x="121920" y="13970"/>
                      </a:cubicBezTo>
                      <a:cubicBezTo>
                        <a:pt x="181610" y="3810"/>
                        <a:pt x="279400" y="129540"/>
                        <a:pt x="373380" y="128270"/>
                      </a:cubicBezTo>
                      <a:cubicBezTo>
                        <a:pt x="467360" y="127000"/>
                        <a:pt x="593090" y="12700"/>
                        <a:pt x="685800" y="6350"/>
                      </a:cubicBezTo>
                      <a:cubicBezTo>
                        <a:pt x="778510" y="0"/>
                        <a:pt x="854075" y="45085"/>
                        <a:pt x="929640" y="9017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74" name="115 Forma libre"/>
                <p:cNvSpPr/>
                <p:nvPr/>
              </p:nvSpPr>
              <p:spPr>
                <a:xfrm rot="20359381">
                  <a:off x="2979932" y="2347711"/>
                  <a:ext cx="660352" cy="543850"/>
                </a:xfrm>
                <a:custGeom>
                  <a:avLst/>
                  <a:gdLst>
                    <a:gd name="connsiteX0" fmla="*/ 0 w 929640"/>
                    <a:gd name="connsiteY0" fmla="*/ 661670 h 661670"/>
                    <a:gd name="connsiteX1" fmla="*/ 167640 w 929640"/>
                    <a:gd name="connsiteY1" fmla="*/ 448310 h 661670"/>
                    <a:gd name="connsiteX2" fmla="*/ 15240 w 929640"/>
                    <a:gd name="connsiteY2" fmla="*/ 189230 h 661670"/>
                    <a:gd name="connsiteX3" fmla="*/ 121920 w 929640"/>
                    <a:gd name="connsiteY3" fmla="*/ 13970 h 661670"/>
                    <a:gd name="connsiteX4" fmla="*/ 373380 w 929640"/>
                    <a:gd name="connsiteY4" fmla="*/ 128270 h 661670"/>
                    <a:gd name="connsiteX5" fmla="*/ 685800 w 929640"/>
                    <a:gd name="connsiteY5" fmla="*/ 6350 h 661670"/>
                    <a:gd name="connsiteX6" fmla="*/ 929640 w 929640"/>
                    <a:gd name="connsiteY6" fmla="*/ 90170 h 661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9640" h="661670">
                      <a:moveTo>
                        <a:pt x="0" y="661670"/>
                      </a:moveTo>
                      <a:cubicBezTo>
                        <a:pt x="82550" y="594360"/>
                        <a:pt x="165100" y="527050"/>
                        <a:pt x="167640" y="448310"/>
                      </a:cubicBezTo>
                      <a:cubicBezTo>
                        <a:pt x="170180" y="369570"/>
                        <a:pt x="22860" y="261620"/>
                        <a:pt x="15240" y="189230"/>
                      </a:cubicBezTo>
                      <a:cubicBezTo>
                        <a:pt x="7620" y="116840"/>
                        <a:pt x="62230" y="24130"/>
                        <a:pt x="121920" y="13970"/>
                      </a:cubicBezTo>
                      <a:cubicBezTo>
                        <a:pt x="181610" y="3810"/>
                        <a:pt x="279400" y="129540"/>
                        <a:pt x="373380" y="128270"/>
                      </a:cubicBezTo>
                      <a:cubicBezTo>
                        <a:pt x="467360" y="127000"/>
                        <a:pt x="593090" y="12700"/>
                        <a:pt x="685800" y="6350"/>
                      </a:cubicBezTo>
                      <a:cubicBezTo>
                        <a:pt x="778510" y="0"/>
                        <a:pt x="854075" y="45085"/>
                        <a:pt x="929640" y="9017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75" name="122 Forma libre"/>
                <p:cNvSpPr/>
                <p:nvPr/>
              </p:nvSpPr>
              <p:spPr>
                <a:xfrm rot="12105767">
                  <a:off x="3407895" y="2786976"/>
                  <a:ext cx="665627" cy="95962"/>
                </a:xfrm>
                <a:custGeom>
                  <a:avLst/>
                  <a:gdLst>
                    <a:gd name="connsiteX0" fmla="*/ 0 w 708660"/>
                    <a:gd name="connsiteY0" fmla="*/ 109220 h 121920"/>
                    <a:gd name="connsiteX1" fmla="*/ 144780 w 708660"/>
                    <a:gd name="connsiteY1" fmla="*/ 33020 h 121920"/>
                    <a:gd name="connsiteX2" fmla="*/ 274320 w 708660"/>
                    <a:gd name="connsiteY2" fmla="*/ 116840 h 121920"/>
                    <a:gd name="connsiteX3" fmla="*/ 464820 w 708660"/>
                    <a:gd name="connsiteY3" fmla="*/ 2540 h 121920"/>
                    <a:gd name="connsiteX4" fmla="*/ 708660 w 708660"/>
                    <a:gd name="connsiteY4" fmla="*/ 101600 h 12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660" h="121920">
                      <a:moveTo>
                        <a:pt x="0" y="109220"/>
                      </a:moveTo>
                      <a:cubicBezTo>
                        <a:pt x="49530" y="70485"/>
                        <a:pt x="99060" y="31750"/>
                        <a:pt x="144780" y="33020"/>
                      </a:cubicBezTo>
                      <a:cubicBezTo>
                        <a:pt x="190500" y="34290"/>
                        <a:pt x="220980" y="121920"/>
                        <a:pt x="274320" y="116840"/>
                      </a:cubicBezTo>
                      <a:cubicBezTo>
                        <a:pt x="327660" y="111760"/>
                        <a:pt x="392430" y="5080"/>
                        <a:pt x="464820" y="2540"/>
                      </a:cubicBezTo>
                      <a:cubicBezTo>
                        <a:pt x="537210" y="0"/>
                        <a:pt x="665480" y="83820"/>
                        <a:pt x="708660" y="101600"/>
                      </a:cubicBezTo>
                    </a:path>
                  </a:pathLst>
                </a:cu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76" name="136 Disco magnético"/>
                <p:cNvSpPr/>
                <p:nvPr/>
              </p:nvSpPr>
              <p:spPr>
                <a:xfrm>
                  <a:off x="2792148" y="2248641"/>
                  <a:ext cx="1644406" cy="941082"/>
                </a:xfrm>
                <a:prstGeom prst="flowChartMagneticDisk">
                  <a:avLst/>
                </a:prstGeom>
                <a:blipFill dpi="0" rotWithShape="1">
                  <a:blip r:embed="rId3" cstate="print">
                    <a:alphaModFix amt="59000"/>
                  </a:blip>
                  <a:srcRect/>
                  <a:tile tx="0" ty="0" sx="100000" sy="100000" flip="none" algn="tl"/>
                </a:blip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77" name="107 Elipse"/>
                <p:cNvSpPr/>
                <p:nvPr/>
              </p:nvSpPr>
              <p:spPr>
                <a:xfrm>
                  <a:off x="2762353" y="2269999"/>
                  <a:ext cx="1692056" cy="951825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  <a:alpha val="19000"/>
                  </a:scheme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129" name="113 Grupo"/>
              <p:cNvGrpSpPr/>
              <p:nvPr/>
            </p:nvGrpSpPr>
            <p:grpSpPr>
              <a:xfrm rot="20574436">
                <a:off x="3585005" y="1950293"/>
                <a:ext cx="714429" cy="549664"/>
                <a:chOff x="3182047" y="5523801"/>
                <a:chExt cx="714429" cy="549664"/>
              </a:xfrm>
            </p:grpSpPr>
            <p:grpSp>
              <p:nvGrpSpPr>
                <p:cNvPr id="162" name="166 Grupo"/>
                <p:cNvGrpSpPr/>
                <p:nvPr/>
              </p:nvGrpSpPr>
              <p:grpSpPr>
                <a:xfrm>
                  <a:off x="3182047" y="5523801"/>
                  <a:ext cx="714429" cy="549664"/>
                  <a:chOff x="985931" y="5135880"/>
                  <a:chExt cx="714429" cy="549664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Top"/>
                  <a:lightRig rig="threePt" dir="t"/>
                </a:scene3d>
              </p:grpSpPr>
              <p:sp>
                <p:nvSpPr>
                  <p:cNvPr id="164" name="132 Forma libre"/>
                  <p:cNvSpPr/>
                  <p:nvPr/>
                </p:nvSpPr>
                <p:spPr>
                  <a:xfrm>
                    <a:off x="985931" y="5135880"/>
                    <a:ext cx="714429" cy="549664"/>
                  </a:xfrm>
                  <a:custGeom>
                    <a:avLst/>
                    <a:gdLst>
                      <a:gd name="connsiteX0" fmla="*/ 317089 w 714429"/>
                      <a:gd name="connsiteY0" fmla="*/ 68580 h 549664"/>
                      <a:gd name="connsiteX1" fmla="*/ 317089 w 714429"/>
                      <a:gd name="connsiteY1" fmla="*/ 68580 h 549664"/>
                      <a:gd name="connsiteX2" fmla="*/ 278989 w 714429"/>
                      <a:gd name="connsiteY2" fmla="*/ 15240 h 549664"/>
                      <a:gd name="connsiteX3" fmla="*/ 233269 w 714429"/>
                      <a:gd name="connsiteY3" fmla="*/ 0 h 549664"/>
                      <a:gd name="connsiteX4" fmla="*/ 218029 w 714429"/>
                      <a:gd name="connsiteY4" fmla="*/ 22860 h 549664"/>
                      <a:gd name="connsiteX5" fmla="*/ 202789 w 714429"/>
                      <a:gd name="connsiteY5" fmla="*/ 76200 h 549664"/>
                      <a:gd name="connsiteX6" fmla="*/ 149449 w 714429"/>
                      <a:gd name="connsiteY6" fmla="*/ 91440 h 549664"/>
                      <a:gd name="connsiteX7" fmla="*/ 80869 w 714429"/>
                      <a:gd name="connsiteY7" fmla="*/ 114300 h 549664"/>
                      <a:gd name="connsiteX8" fmla="*/ 58009 w 714429"/>
                      <a:gd name="connsiteY8" fmla="*/ 129540 h 549664"/>
                      <a:gd name="connsiteX9" fmla="*/ 12289 w 714429"/>
                      <a:gd name="connsiteY9" fmla="*/ 144780 h 549664"/>
                      <a:gd name="connsiteX10" fmla="*/ 4669 w 714429"/>
                      <a:gd name="connsiteY10" fmla="*/ 167640 h 549664"/>
                      <a:gd name="connsiteX11" fmla="*/ 73249 w 714429"/>
                      <a:gd name="connsiteY11" fmla="*/ 205740 h 549664"/>
                      <a:gd name="connsiteX12" fmla="*/ 80869 w 714429"/>
                      <a:gd name="connsiteY12" fmla="*/ 228600 h 549664"/>
                      <a:gd name="connsiteX13" fmla="*/ 111349 w 714429"/>
                      <a:gd name="connsiteY13" fmla="*/ 274320 h 549664"/>
                      <a:gd name="connsiteX14" fmla="*/ 149449 w 714429"/>
                      <a:gd name="connsiteY14" fmla="*/ 327660 h 549664"/>
                      <a:gd name="connsiteX15" fmla="*/ 157069 w 714429"/>
                      <a:gd name="connsiteY15" fmla="*/ 350520 h 549664"/>
                      <a:gd name="connsiteX16" fmla="*/ 179929 w 714429"/>
                      <a:gd name="connsiteY16" fmla="*/ 358140 h 549664"/>
                      <a:gd name="connsiteX17" fmla="*/ 256129 w 714429"/>
                      <a:gd name="connsiteY17" fmla="*/ 365760 h 549664"/>
                      <a:gd name="connsiteX18" fmla="*/ 271369 w 714429"/>
                      <a:gd name="connsiteY18" fmla="*/ 411480 h 549664"/>
                      <a:gd name="connsiteX19" fmla="*/ 286609 w 714429"/>
                      <a:gd name="connsiteY19" fmla="*/ 434340 h 549664"/>
                      <a:gd name="connsiteX20" fmla="*/ 309469 w 714429"/>
                      <a:gd name="connsiteY20" fmla="*/ 480060 h 549664"/>
                      <a:gd name="connsiteX21" fmla="*/ 339949 w 714429"/>
                      <a:gd name="connsiteY21" fmla="*/ 487680 h 549664"/>
                      <a:gd name="connsiteX22" fmla="*/ 454249 w 714429"/>
                      <a:gd name="connsiteY22" fmla="*/ 525780 h 549664"/>
                      <a:gd name="connsiteX23" fmla="*/ 477109 w 714429"/>
                      <a:gd name="connsiteY23" fmla="*/ 518160 h 549664"/>
                      <a:gd name="connsiteX24" fmla="*/ 515209 w 714429"/>
                      <a:gd name="connsiteY24" fmla="*/ 487680 h 549664"/>
                      <a:gd name="connsiteX25" fmla="*/ 560929 w 714429"/>
                      <a:gd name="connsiteY25" fmla="*/ 502920 h 549664"/>
                      <a:gd name="connsiteX26" fmla="*/ 583789 w 714429"/>
                      <a:gd name="connsiteY26" fmla="*/ 510540 h 549664"/>
                      <a:gd name="connsiteX27" fmla="*/ 644749 w 714429"/>
                      <a:gd name="connsiteY27" fmla="*/ 495300 h 549664"/>
                      <a:gd name="connsiteX28" fmla="*/ 667609 w 714429"/>
                      <a:gd name="connsiteY28" fmla="*/ 480060 h 549664"/>
                      <a:gd name="connsiteX29" fmla="*/ 675229 w 714429"/>
                      <a:gd name="connsiteY29" fmla="*/ 457200 h 549664"/>
                      <a:gd name="connsiteX30" fmla="*/ 682849 w 714429"/>
                      <a:gd name="connsiteY30" fmla="*/ 373380 h 549664"/>
                      <a:gd name="connsiteX31" fmla="*/ 637129 w 714429"/>
                      <a:gd name="connsiteY31" fmla="*/ 342900 h 549664"/>
                      <a:gd name="connsiteX32" fmla="*/ 614269 w 714429"/>
                      <a:gd name="connsiteY32" fmla="*/ 327660 h 549664"/>
                      <a:gd name="connsiteX33" fmla="*/ 599029 w 714429"/>
                      <a:gd name="connsiteY33" fmla="*/ 228600 h 549664"/>
                      <a:gd name="connsiteX34" fmla="*/ 591409 w 714429"/>
                      <a:gd name="connsiteY34" fmla="*/ 205740 h 549664"/>
                      <a:gd name="connsiteX35" fmla="*/ 560929 w 714429"/>
                      <a:gd name="connsiteY35" fmla="*/ 160020 h 549664"/>
                      <a:gd name="connsiteX36" fmla="*/ 492349 w 714429"/>
                      <a:gd name="connsiteY36" fmla="*/ 121920 h 549664"/>
                      <a:gd name="connsiteX37" fmla="*/ 393289 w 714429"/>
                      <a:gd name="connsiteY37" fmla="*/ 114300 h 549664"/>
                      <a:gd name="connsiteX38" fmla="*/ 370429 w 714429"/>
                      <a:gd name="connsiteY38" fmla="*/ 106680 h 549664"/>
                      <a:gd name="connsiteX39" fmla="*/ 317089 w 714429"/>
                      <a:gd name="connsiteY39" fmla="*/ 76200 h 549664"/>
                      <a:gd name="connsiteX40" fmla="*/ 317089 w 714429"/>
                      <a:gd name="connsiteY40" fmla="*/ 68580 h 549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14429" h="549664">
                        <a:moveTo>
                          <a:pt x="317089" y="68580"/>
                        </a:moveTo>
                        <a:lnTo>
                          <a:pt x="317089" y="68580"/>
                        </a:lnTo>
                        <a:cubicBezTo>
                          <a:pt x="304389" y="50800"/>
                          <a:pt x="295900" y="29076"/>
                          <a:pt x="278989" y="15240"/>
                        </a:cubicBezTo>
                        <a:cubicBezTo>
                          <a:pt x="266556" y="5067"/>
                          <a:pt x="233269" y="0"/>
                          <a:pt x="233269" y="0"/>
                        </a:cubicBezTo>
                        <a:cubicBezTo>
                          <a:pt x="228189" y="7620"/>
                          <a:pt x="221637" y="14442"/>
                          <a:pt x="218029" y="22860"/>
                        </a:cubicBezTo>
                        <a:cubicBezTo>
                          <a:pt x="217881" y="23206"/>
                          <a:pt x="206496" y="72493"/>
                          <a:pt x="202789" y="76200"/>
                        </a:cubicBezTo>
                        <a:cubicBezTo>
                          <a:pt x="199120" y="79869"/>
                          <a:pt x="149746" y="91341"/>
                          <a:pt x="149449" y="91440"/>
                        </a:cubicBezTo>
                        <a:cubicBezTo>
                          <a:pt x="63366" y="120134"/>
                          <a:pt x="153912" y="96039"/>
                          <a:pt x="80869" y="114300"/>
                        </a:cubicBezTo>
                        <a:cubicBezTo>
                          <a:pt x="73249" y="119380"/>
                          <a:pt x="66378" y="125821"/>
                          <a:pt x="58009" y="129540"/>
                        </a:cubicBezTo>
                        <a:cubicBezTo>
                          <a:pt x="43329" y="136064"/>
                          <a:pt x="12289" y="144780"/>
                          <a:pt x="12289" y="144780"/>
                        </a:cubicBezTo>
                        <a:cubicBezTo>
                          <a:pt x="9749" y="152400"/>
                          <a:pt x="0" y="161104"/>
                          <a:pt x="4669" y="167640"/>
                        </a:cubicBezTo>
                        <a:cubicBezTo>
                          <a:pt x="21045" y="190566"/>
                          <a:pt x="48812" y="197594"/>
                          <a:pt x="73249" y="205740"/>
                        </a:cubicBezTo>
                        <a:cubicBezTo>
                          <a:pt x="75789" y="213360"/>
                          <a:pt x="76968" y="221579"/>
                          <a:pt x="80869" y="228600"/>
                        </a:cubicBezTo>
                        <a:cubicBezTo>
                          <a:pt x="89764" y="244611"/>
                          <a:pt x="105557" y="256944"/>
                          <a:pt x="111349" y="274320"/>
                        </a:cubicBezTo>
                        <a:cubicBezTo>
                          <a:pt x="129129" y="327660"/>
                          <a:pt x="111349" y="314960"/>
                          <a:pt x="149449" y="327660"/>
                        </a:cubicBezTo>
                        <a:cubicBezTo>
                          <a:pt x="151989" y="335280"/>
                          <a:pt x="151389" y="344840"/>
                          <a:pt x="157069" y="350520"/>
                        </a:cubicBezTo>
                        <a:cubicBezTo>
                          <a:pt x="162749" y="356200"/>
                          <a:pt x="171990" y="356919"/>
                          <a:pt x="179929" y="358140"/>
                        </a:cubicBezTo>
                        <a:cubicBezTo>
                          <a:pt x="205159" y="362022"/>
                          <a:pt x="230729" y="363220"/>
                          <a:pt x="256129" y="365760"/>
                        </a:cubicBezTo>
                        <a:cubicBezTo>
                          <a:pt x="261209" y="381000"/>
                          <a:pt x="262458" y="398114"/>
                          <a:pt x="271369" y="411480"/>
                        </a:cubicBezTo>
                        <a:cubicBezTo>
                          <a:pt x="276449" y="419100"/>
                          <a:pt x="282513" y="426149"/>
                          <a:pt x="286609" y="434340"/>
                        </a:cubicBezTo>
                        <a:cubicBezTo>
                          <a:pt x="294216" y="449554"/>
                          <a:pt x="293091" y="469141"/>
                          <a:pt x="309469" y="480060"/>
                        </a:cubicBezTo>
                        <a:cubicBezTo>
                          <a:pt x="318183" y="485869"/>
                          <a:pt x="329789" y="485140"/>
                          <a:pt x="339949" y="487680"/>
                        </a:cubicBezTo>
                        <a:cubicBezTo>
                          <a:pt x="401933" y="549664"/>
                          <a:pt x="364248" y="535780"/>
                          <a:pt x="454249" y="525780"/>
                        </a:cubicBezTo>
                        <a:cubicBezTo>
                          <a:pt x="461869" y="523240"/>
                          <a:pt x="470837" y="523178"/>
                          <a:pt x="477109" y="518160"/>
                        </a:cubicBezTo>
                        <a:cubicBezTo>
                          <a:pt x="526348" y="478769"/>
                          <a:pt x="457750" y="506833"/>
                          <a:pt x="515209" y="487680"/>
                        </a:cubicBezTo>
                        <a:lnTo>
                          <a:pt x="560929" y="502920"/>
                        </a:lnTo>
                        <a:lnTo>
                          <a:pt x="583789" y="510540"/>
                        </a:lnTo>
                        <a:cubicBezTo>
                          <a:pt x="598280" y="507642"/>
                          <a:pt x="629128" y="503110"/>
                          <a:pt x="644749" y="495300"/>
                        </a:cubicBezTo>
                        <a:cubicBezTo>
                          <a:pt x="652940" y="491204"/>
                          <a:pt x="659989" y="485140"/>
                          <a:pt x="667609" y="480060"/>
                        </a:cubicBezTo>
                        <a:cubicBezTo>
                          <a:pt x="670149" y="472440"/>
                          <a:pt x="671637" y="464384"/>
                          <a:pt x="675229" y="457200"/>
                        </a:cubicBezTo>
                        <a:cubicBezTo>
                          <a:pt x="691621" y="424416"/>
                          <a:pt x="714429" y="427518"/>
                          <a:pt x="682849" y="373380"/>
                        </a:cubicBezTo>
                        <a:cubicBezTo>
                          <a:pt x="673620" y="357559"/>
                          <a:pt x="652369" y="353060"/>
                          <a:pt x="637129" y="342900"/>
                        </a:cubicBezTo>
                        <a:lnTo>
                          <a:pt x="614269" y="327660"/>
                        </a:lnTo>
                        <a:cubicBezTo>
                          <a:pt x="595928" y="272636"/>
                          <a:pt x="615867" y="338050"/>
                          <a:pt x="599029" y="228600"/>
                        </a:cubicBezTo>
                        <a:cubicBezTo>
                          <a:pt x="597808" y="220661"/>
                          <a:pt x="595310" y="212761"/>
                          <a:pt x="591409" y="205740"/>
                        </a:cubicBezTo>
                        <a:cubicBezTo>
                          <a:pt x="582514" y="189729"/>
                          <a:pt x="576169" y="170180"/>
                          <a:pt x="560929" y="160020"/>
                        </a:cubicBezTo>
                        <a:cubicBezTo>
                          <a:pt x="543815" y="148611"/>
                          <a:pt x="517110" y="125015"/>
                          <a:pt x="492349" y="121920"/>
                        </a:cubicBezTo>
                        <a:cubicBezTo>
                          <a:pt x="459487" y="117812"/>
                          <a:pt x="426309" y="116840"/>
                          <a:pt x="393289" y="114300"/>
                        </a:cubicBezTo>
                        <a:cubicBezTo>
                          <a:pt x="385669" y="111760"/>
                          <a:pt x="377812" y="109844"/>
                          <a:pt x="370429" y="106680"/>
                        </a:cubicBezTo>
                        <a:cubicBezTo>
                          <a:pt x="350742" y="98243"/>
                          <a:pt x="334095" y="88955"/>
                          <a:pt x="317089" y="76200"/>
                        </a:cubicBezTo>
                        <a:cubicBezTo>
                          <a:pt x="314215" y="74045"/>
                          <a:pt x="317089" y="69850"/>
                          <a:pt x="317089" y="68580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  <a:sp3d>
                    <a:bevelT w="20955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b="1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  <p:sp>
                <p:nvSpPr>
                  <p:cNvPr id="165" name="135 Elipse"/>
                  <p:cNvSpPr/>
                  <p:nvPr/>
                </p:nvSpPr>
                <p:spPr>
                  <a:xfrm rot="1452670">
                    <a:off x="1248958" y="5346302"/>
                    <a:ext cx="205085" cy="166320"/>
                  </a:xfrm>
                  <a:prstGeom prst="ellips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  <a:sp3d>
                    <a:bevelT w="20955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b="1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  <p:sp>
              <p:nvSpPr>
                <p:cNvPr id="163" name="131 Elipse"/>
                <p:cNvSpPr/>
                <p:nvPr/>
              </p:nvSpPr>
              <p:spPr>
                <a:xfrm rot="1452670">
                  <a:off x="3464128" y="5689552"/>
                  <a:ext cx="205085" cy="16632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isometricOffAxis1Top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130" name="144 Grupo"/>
              <p:cNvGrpSpPr/>
              <p:nvPr/>
            </p:nvGrpSpPr>
            <p:grpSpPr>
              <a:xfrm rot="778508">
                <a:off x="2423167" y="2887331"/>
                <a:ext cx="714429" cy="549664"/>
                <a:chOff x="985931" y="5135880"/>
                <a:chExt cx="714429" cy="54966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0" name="145 Forma libre"/>
                <p:cNvSpPr/>
                <p:nvPr/>
              </p:nvSpPr>
              <p:spPr>
                <a:xfrm>
                  <a:off x="985931" y="5135880"/>
                  <a:ext cx="714429" cy="549664"/>
                </a:xfrm>
                <a:custGeom>
                  <a:avLst/>
                  <a:gdLst>
                    <a:gd name="connsiteX0" fmla="*/ 317089 w 714429"/>
                    <a:gd name="connsiteY0" fmla="*/ 68580 h 549664"/>
                    <a:gd name="connsiteX1" fmla="*/ 317089 w 714429"/>
                    <a:gd name="connsiteY1" fmla="*/ 68580 h 549664"/>
                    <a:gd name="connsiteX2" fmla="*/ 278989 w 714429"/>
                    <a:gd name="connsiteY2" fmla="*/ 15240 h 549664"/>
                    <a:gd name="connsiteX3" fmla="*/ 233269 w 714429"/>
                    <a:gd name="connsiteY3" fmla="*/ 0 h 549664"/>
                    <a:gd name="connsiteX4" fmla="*/ 218029 w 714429"/>
                    <a:gd name="connsiteY4" fmla="*/ 22860 h 549664"/>
                    <a:gd name="connsiteX5" fmla="*/ 202789 w 714429"/>
                    <a:gd name="connsiteY5" fmla="*/ 76200 h 549664"/>
                    <a:gd name="connsiteX6" fmla="*/ 149449 w 714429"/>
                    <a:gd name="connsiteY6" fmla="*/ 91440 h 549664"/>
                    <a:gd name="connsiteX7" fmla="*/ 80869 w 714429"/>
                    <a:gd name="connsiteY7" fmla="*/ 114300 h 549664"/>
                    <a:gd name="connsiteX8" fmla="*/ 58009 w 714429"/>
                    <a:gd name="connsiteY8" fmla="*/ 129540 h 549664"/>
                    <a:gd name="connsiteX9" fmla="*/ 12289 w 714429"/>
                    <a:gd name="connsiteY9" fmla="*/ 144780 h 549664"/>
                    <a:gd name="connsiteX10" fmla="*/ 4669 w 714429"/>
                    <a:gd name="connsiteY10" fmla="*/ 167640 h 549664"/>
                    <a:gd name="connsiteX11" fmla="*/ 73249 w 714429"/>
                    <a:gd name="connsiteY11" fmla="*/ 205740 h 549664"/>
                    <a:gd name="connsiteX12" fmla="*/ 80869 w 714429"/>
                    <a:gd name="connsiteY12" fmla="*/ 228600 h 549664"/>
                    <a:gd name="connsiteX13" fmla="*/ 111349 w 714429"/>
                    <a:gd name="connsiteY13" fmla="*/ 274320 h 549664"/>
                    <a:gd name="connsiteX14" fmla="*/ 149449 w 714429"/>
                    <a:gd name="connsiteY14" fmla="*/ 327660 h 549664"/>
                    <a:gd name="connsiteX15" fmla="*/ 157069 w 714429"/>
                    <a:gd name="connsiteY15" fmla="*/ 350520 h 549664"/>
                    <a:gd name="connsiteX16" fmla="*/ 179929 w 714429"/>
                    <a:gd name="connsiteY16" fmla="*/ 358140 h 549664"/>
                    <a:gd name="connsiteX17" fmla="*/ 256129 w 714429"/>
                    <a:gd name="connsiteY17" fmla="*/ 365760 h 549664"/>
                    <a:gd name="connsiteX18" fmla="*/ 271369 w 714429"/>
                    <a:gd name="connsiteY18" fmla="*/ 411480 h 549664"/>
                    <a:gd name="connsiteX19" fmla="*/ 286609 w 714429"/>
                    <a:gd name="connsiteY19" fmla="*/ 434340 h 549664"/>
                    <a:gd name="connsiteX20" fmla="*/ 309469 w 714429"/>
                    <a:gd name="connsiteY20" fmla="*/ 480060 h 549664"/>
                    <a:gd name="connsiteX21" fmla="*/ 339949 w 714429"/>
                    <a:gd name="connsiteY21" fmla="*/ 487680 h 549664"/>
                    <a:gd name="connsiteX22" fmla="*/ 454249 w 714429"/>
                    <a:gd name="connsiteY22" fmla="*/ 525780 h 549664"/>
                    <a:gd name="connsiteX23" fmla="*/ 477109 w 714429"/>
                    <a:gd name="connsiteY23" fmla="*/ 518160 h 549664"/>
                    <a:gd name="connsiteX24" fmla="*/ 515209 w 714429"/>
                    <a:gd name="connsiteY24" fmla="*/ 487680 h 549664"/>
                    <a:gd name="connsiteX25" fmla="*/ 560929 w 714429"/>
                    <a:gd name="connsiteY25" fmla="*/ 502920 h 549664"/>
                    <a:gd name="connsiteX26" fmla="*/ 583789 w 714429"/>
                    <a:gd name="connsiteY26" fmla="*/ 510540 h 549664"/>
                    <a:gd name="connsiteX27" fmla="*/ 644749 w 714429"/>
                    <a:gd name="connsiteY27" fmla="*/ 495300 h 549664"/>
                    <a:gd name="connsiteX28" fmla="*/ 667609 w 714429"/>
                    <a:gd name="connsiteY28" fmla="*/ 480060 h 549664"/>
                    <a:gd name="connsiteX29" fmla="*/ 675229 w 714429"/>
                    <a:gd name="connsiteY29" fmla="*/ 457200 h 549664"/>
                    <a:gd name="connsiteX30" fmla="*/ 682849 w 714429"/>
                    <a:gd name="connsiteY30" fmla="*/ 373380 h 549664"/>
                    <a:gd name="connsiteX31" fmla="*/ 637129 w 714429"/>
                    <a:gd name="connsiteY31" fmla="*/ 342900 h 549664"/>
                    <a:gd name="connsiteX32" fmla="*/ 614269 w 714429"/>
                    <a:gd name="connsiteY32" fmla="*/ 327660 h 549664"/>
                    <a:gd name="connsiteX33" fmla="*/ 599029 w 714429"/>
                    <a:gd name="connsiteY33" fmla="*/ 228600 h 549664"/>
                    <a:gd name="connsiteX34" fmla="*/ 591409 w 714429"/>
                    <a:gd name="connsiteY34" fmla="*/ 205740 h 549664"/>
                    <a:gd name="connsiteX35" fmla="*/ 560929 w 714429"/>
                    <a:gd name="connsiteY35" fmla="*/ 160020 h 549664"/>
                    <a:gd name="connsiteX36" fmla="*/ 492349 w 714429"/>
                    <a:gd name="connsiteY36" fmla="*/ 121920 h 549664"/>
                    <a:gd name="connsiteX37" fmla="*/ 393289 w 714429"/>
                    <a:gd name="connsiteY37" fmla="*/ 114300 h 549664"/>
                    <a:gd name="connsiteX38" fmla="*/ 370429 w 714429"/>
                    <a:gd name="connsiteY38" fmla="*/ 106680 h 549664"/>
                    <a:gd name="connsiteX39" fmla="*/ 317089 w 714429"/>
                    <a:gd name="connsiteY39" fmla="*/ 76200 h 549664"/>
                    <a:gd name="connsiteX40" fmla="*/ 317089 w 714429"/>
                    <a:gd name="connsiteY40" fmla="*/ 68580 h 54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14429" h="549664">
                      <a:moveTo>
                        <a:pt x="317089" y="68580"/>
                      </a:moveTo>
                      <a:lnTo>
                        <a:pt x="317089" y="68580"/>
                      </a:lnTo>
                      <a:cubicBezTo>
                        <a:pt x="304389" y="50800"/>
                        <a:pt x="295900" y="29076"/>
                        <a:pt x="278989" y="15240"/>
                      </a:cubicBezTo>
                      <a:cubicBezTo>
                        <a:pt x="266556" y="5067"/>
                        <a:pt x="233269" y="0"/>
                        <a:pt x="233269" y="0"/>
                      </a:cubicBezTo>
                      <a:cubicBezTo>
                        <a:pt x="228189" y="7620"/>
                        <a:pt x="221637" y="14442"/>
                        <a:pt x="218029" y="22860"/>
                      </a:cubicBezTo>
                      <a:cubicBezTo>
                        <a:pt x="217881" y="23206"/>
                        <a:pt x="206496" y="72493"/>
                        <a:pt x="202789" y="76200"/>
                      </a:cubicBezTo>
                      <a:cubicBezTo>
                        <a:pt x="199120" y="79869"/>
                        <a:pt x="149746" y="91341"/>
                        <a:pt x="149449" y="91440"/>
                      </a:cubicBezTo>
                      <a:cubicBezTo>
                        <a:pt x="63366" y="120134"/>
                        <a:pt x="153912" y="96039"/>
                        <a:pt x="80869" y="114300"/>
                      </a:cubicBezTo>
                      <a:cubicBezTo>
                        <a:pt x="73249" y="119380"/>
                        <a:pt x="66378" y="125821"/>
                        <a:pt x="58009" y="129540"/>
                      </a:cubicBezTo>
                      <a:cubicBezTo>
                        <a:pt x="43329" y="136064"/>
                        <a:pt x="12289" y="144780"/>
                        <a:pt x="12289" y="144780"/>
                      </a:cubicBezTo>
                      <a:cubicBezTo>
                        <a:pt x="9749" y="152400"/>
                        <a:pt x="0" y="161104"/>
                        <a:pt x="4669" y="167640"/>
                      </a:cubicBezTo>
                      <a:cubicBezTo>
                        <a:pt x="21045" y="190566"/>
                        <a:pt x="48812" y="197594"/>
                        <a:pt x="73249" y="205740"/>
                      </a:cubicBezTo>
                      <a:cubicBezTo>
                        <a:pt x="75789" y="213360"/>
                        <a:pt x="76968" y="221579"/>
                        <a:pt x="80869" y="228600"/>
                      </a:cubicBezTo>
                      <a:cubicBezTo>
                        <a:pt x="89764" y="244611"/>
                        <a:pt x="105557" y="256944"/>
                        <a:pt x="111349" y="274320"/>
                      </a:cubicBezTo>
                      <a:cubicBezTo>
                        <a:pt x="129129" y="327660"/>
                        <a:pt x="111349" y="314960"/>
                        <a:pt x="149449" y="327660"/>
                      </a:cubicBezTo>
                      <a:cubicBezTo>
                        <a:pt x="151989" y="335280"/>
                        <a:pt x="151389" y="344840"/>
                        <a:pt x="157069" y="350520"/>
                      </a:cubicBezTo>
                      <a:cubicBezTo>
                        <a:pt x="162749" y="356200"/>
                        <a:pt x="171990" y="356919"/>
                        <a:pt x="179929" y="358140"/>
                      </a:cubicBezTo>
                      <a:cubicBezTo>
                        <a:pt x="205159" y="362022"/>
                        <a:pt x="230729" y="363220"/>
                        <a:pt x="256129" y="365760"/>
                      </a:cubicBezTo>
                      <a:cubicBezTo>
                        <a:pt x="261209" y="381000"/>
                        <a:pt x="262458" y="398114"/>
                        <a:pt x="271369" y="411480"/>
                      </a:cubicBezTo>
                      <a:cubicBezTo>
                        <a:pt x="276449" y="419100"/>
                        <a:pt x="282513" y="426149"/>
                        <a:pt x="286609" y="434340"/>
                      </a:cubicBezTo>
                      <a:cubicBezTo>
                        <a:pt x="294216" y="449554"/>
                        <a:pt x="293091" y="469141"/>
                        <a:pt x="309469" y="480060"/>
                      </a:cubicBezTo>
                      <a:cubicBezTo>
                        <a:pt x="318183" y="485869"/>
                        <a:pt x="329789" y="485140"/>
                        <a:pt x="339949" y="487680"/>
                      </a:cubicBezTo>
                      <a:cubicBezTo>
                        <a:pt x="401933" y="549664"/>
                        <a:pt x="364248" y="535780"/>
                        <a:pt x="454249" y="525780"/>
                      </a:cubicBezTo>
                      <a:cubicBezTo>
                        <a:pt x="461869" y="523240"/>
                        <a:pt x="470837" y="523178"/>
                        <a:pt x="477109" y="518160"/>
                      </a:cubicBezTo>
                      <a:cubicBezTo>
                        <a:pt x="526348" y="478769"/>
                        <a:pt x="457750" y="506833"/>
                        <a:pt x="515209" y="487680"/>
                      </a:cubicBezTo>
                      <a:lnTo>
                        <a:pt x="560929" y="502920"/>
                      </a:lnTo>
                      <a:lnTo>
                        <a:pt x="583789" y="510540"/>
                      </a:lnTo>
                      <a:cubicBezTo>
                        <a:pt x="598280" y="507642"/>
                        <a:pt x="629128" y="503110"/>
                        <a:pt x="644749" y="495300"/>
                      </a:cubicBezTo>
                      <a:cubicBezTo>
                        <a:pt x="652940" y="491204"/>
                        <a:pt x="659989" y="485140"/>
                        <a:pt x="667609" y="480060"/>
                      </a:cubicBezTo>
                      <a:cubicBezTo>
                        <a:pt x="670149" y="472440"/>
                        <a:pt x="671637" y="464384"/>
                        <a:pt x="675229" y="457200"/>
                      </a:cubicBezTo>
                      <a:cubicBezTo>
                        <a:pt x="691621" y="424416"/>
                        <a:pt x="714429" y="427518"/>
                        <a:pt x="682849" y="373380"/>
                      </a:cubicBezTo>
                      <a:cubicBezTo>
                        <a:pt x="673620" y="357559"/>
                        <a:pt x="652369" y="353060"/>
                        <a:pt x="637129" y="342900"/>
                      </a:cubicBezTo>
                      <a:lnTo>
                        <a:pt x="614269" y="327660"/>
                      </a:lnTo>
                      <a:cubicBezTo>
                        <a:pt x="595928" y="272636"/>
                        <a:pt x="615867" y="338050"/>
                        <a:pt x="599029" y="228600"/>
                      </a:cubicBezTo>
                      <a:cubicBezTo>
                        <a:pt x="597808" y="220661"/>
                        <a:pt x="595310" y="212761"/>
                        <a:pt x="591409" y="205740"/>
                      </a:cubicBezTo>
                      <a:cubicBezTo>
                        <a:pt x="582514" y="189729"/>
                        <a:pt x="576169" y="170180"/>
                        <a:pt x="560929" y="160020"/>
                      </a:cubicBezTo>
                      <a:cubicBezTo>
                        <a:pt x="543815" y="148611"/>
                        <a:pt x="517110" y="125015"/>
                        <a:pt x="492349" y="121920"/>
                      </a:cubicBezTo>
                      <a:cubicBezTo>
                        <a:pt x="459487" y="117812"/>
                        <a:pt x="426309" y="116840"/>
                        <a:pt x="393289" y="114300"/>
                      </a:cubicBezTo>
                      <a:cubicBezTo>
                        <a:pt x="385669" y="111760"/>
                        <a:pt x="377812" y="109844"/>
                        <a:pt x="370429" y="106680"/>
                      </a:cubicBezTo>
                      <a:cubicBezTo>
                        <a:pt x="350742" y="98243"/>
                        <a:pt x="334095" y="88955"/>
                        <a:pt x="317089" y="76200"/>
                      </a:cubicBezTo>
                      <a:cubicBezTo>
                        <a:pt x="314215" y="74045"/>
                        <a:pt x="317089" y="69850"/>
                        <a:pt x="317089" y="6858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isometricLeftDown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61" name="146 Elipse"/>
                <p:cNvSpPr/>
                <p:nvPr/>
              </p:nvSpPr>
              <p:spPr>
                <a:xfrm rot="1452670">
                  <a:off x="1248958" y="5346302"/>
                  <a:ext cx="205085" cy="16632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isometricLeftDown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131" name="163 Grupo"/>
              <p:cNvGrpSpPr/>
              <p:nvPr/>
            </p:nvGrpSpPr>
            <p:grpSpPr>
              <a:xfrm>
                <a:off x="4340620" y="2779218"/>
                <a:ext cx="714429" cy="588517"/>
                <a:chOff x="985931" y="5135880"/>
                <a:chExt cx="714429" cy="54966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8" name="164 Forma libre"/>
                <p:cNvSpPr/>
                <p:nvPr/>
              </p:nvSpPr>
              <p:spPr>
                <a:xfrm>
                  <a:off x="985931" y="5135880"/>
                  <a:ext cx="714429" cy="549664"/>
                </a:xfrm>
                <a:custGeom>
                  <a:avLst/>
                  <a:gdLst>
                    <a:gd name="connsiteX0" fmla="*/ 317089 w 714429"/>
                    <a:gd name="connsiteY0" fmla="*/ 68580 h 549664"/>
                    <a:gd name="connsiteX1" fmla="*/ 317089 w 714429"/>
                    <a:gd name="connsiteY1" fmla="*/ 68580 h 549664"/>
                    <a:gd name="connsiteX2" fmla="*/ 278989 w 714429"/>
                    <a:gd name="connsiteY2" fmla="*/ 15240 h 549664"/>
                    <a:gd name="connsiteX3" fmla="*/ 233269 w 714429"/>
                    <a:gd name="connsiteY3" fmla="*/ 0 h 549664"/>
                    <a:gd name="connsiteX4" fmla="*/ 218029 w 714429"/>
                    <a:gd name="connsiteY4" fmla="*/ 22860 h 549664"/>
                    <a:gd name="connsiteX5" fmla="*/ 202789 w 714429"/>
                    <a:gd name="connsiteY5" fmla="*/ 76200 h 549664"/>
                    <a:gd name="connsiteX6" fmla="*/ 149449 w 714429"/>
                    <a:gd name="connsiteY6" fmla="*/ 91440 h 549664"/>
                    <a:gd name="connsiteX7" fmla="*/ 80869 w 714429"/>
                    <a:gd name="connsiteY7" fmla="*/ 114300 h 549664"/>
                    <a:gd name="connsiteX8" fmla="*/ 58009 w 714429"/>
                    <a:gd name="connsiteY8" fmla="*/ 129540 h 549664"/>
                    <a:gd name="connsiteX9" fmla="*/ 12289 w 714429"/>
                    <a:gd name="connsiteY9" fmla="*/ 144780 h 549664"/>
                    <a:gd name="connsiteX10" fmla="*/ 4669 w 714429"/>
                    <a:gd name="connsiteY10" fmla="*/ 167640 h 549664"/>
                    <a:gd name="connsiteX11" fmla="*/ 73249 w 714429"/>
                    <a:gd name="connsiteY11" fmla="*/ 205740 h 549664"/>
                    <a:gd name="connsiteX12" fmla="*/ 80869 w 714429"/>
                    <a:gd name="connsiteY12" fmla="*/ 228600 h 549664"/>
                    <a:gd name="connsiteX13" fmla="*/ 111349 w 714429"/>
                    <a:gd name="connsiteY13" fmla="*/ 274320 h 549664"/>
                    <a:gd name="connsiteX14" fmla="*/ 149449 w 714429"/>
                    <a:gd name="connsiteY14" fmla="*/ 327660 h 549664"/>
                    <a:gd name="connsiteX15" fmla="*/ 157069 w 714429"/>
                    <a:gd name="connsiteY15" fmla="*/ 350520 h 549664"/>
                    <a:gd name="connsiteX16" fmla="*/ 179929 w 714429"/>
                    <a:gd name="connsiteY16" fmla="*/ 358140 h 549664"/>
                    <a:gd name="connsiteX17" fmla="*/ 256129 w 714429"/>
                    <a:gd name="connsiteY17" fmla="*/ 365760 h 549664"/>
                    <a:gd name="connsiteX18" fmla="*/ 271369 w 714429"/>
                    <a:gd name="connsiteY18" fmla="*/ 411480 h 549664"/>
                    <a:gd name="connsiteX19" fmla="*/ 286609 w 714429"/>
                    <a:gd name="connsiteY19" fmla="*/ 434340 h 549664"/>
                    <a:gd name="connsiteX20" fmla="*/ 309469 w 714429"/>
                    <a:gd name="connsiteY20" fmla="*/ 480060 h 549664"/>
                    <a:gd name="connsiteX21" fmla="*/ 339949 w 714429"/>
                    <a:gd name="connsiteY21" fmla="*/ 487680 h 549664"/>
                    <a:gd name="connsiteX22" fmla="*/ 454249 w 714429"/>
                    <a:gd name="connsiteY22" fmla="*/ 525780 h 549664"/>
                    <a:gd name="connsiteX23" fmla="*/ 477109 w 714429"/>
                    <a:gd name="connsiteY23" fmla="*/ 518160 h 549664"/>
                    <a:gd name="connsiteX24" fmla="*/ 515209 w 714429"/>
                    <a:gd name="connsiteY24" fmla="*/ 487680 h 549664"/>
                    <a:gd name="connsiteX25" fmla="*/ 560929 w 714429"/>
                    <a:gd name="connsiteY25" fmla="*/ 502920 h 549664"/>
                    <a:gd name="connsiteX26" fmla="*/ 583789 w 714429"/>
                    <a:gd name="connsiteY26" fmla="*/ 510540 h 549664"/>
                    <a:gd name="connsiteX27" fmla="*/ 644749 w 714429"/>
                    <a:gd name="connsiteY27" fmla="*/ 495300 h 549664"/>
                    <a:gd name="connsiteX28" fmla="*/ 667609 w 714429"/>
                    <a:gd name="connsiteY28" fmla="*/ 480060 h 549664"/>
                    <a:gd name="connsiteX29" fmla="*/ 675229 w 714429"/>
                    <a:gd name="connsiteY29" fmla="*/ 457200 h 549664"/>
                    <a:gd name="connsiteX30" fmla="*/ 682849 w 714429"/>
                    <a:gd name="connsiteY30" fmla="*/ 373380 h 549664"/>
                    <a:gd name="connsiteX31" fmla="*/ 637129 w 714429"/>
                    <a:gd name="connsiteY31" fmla="*/ 342900 h 549664"/>
                    <a:gd name="connsiteX32" fmla="*/ 614269 w 714429"/>
                    <a:gd name="connsiteY32" fmla="*/ 327660 h 549664"/>
                    <a:gd name="connsiteX33" fmla="*/ 599029 w 714429"/>
                    <a:gd name="connsiteY33" fmla="*/ 228600 h 549664"/>
                    <a:gd name="connsiteX34" fmla="*/ 591409 w 714429"/>
                    <a:gd name="connsiteY34" fmla="*/ 205740 h 549664"/>
                    <a:gd name="connsiteX35" fmla="*/ 560929 w 714429"/>
                    <a:gd name="connsiteY35" fmla="*/ 160020 h 549664"/>
                    <a:gd name="connsiteX36" fmla="*/ 492349 w 714429"/>
                    <a:gd name="connsiteY36" fmla="*/ 121920 h 549664"/>
                    <a:gd name="connsiteX37" fmla="*/ 393289 w 714429"/>
                    <a:gd name="connsiteY37" fmla="*/ 114300 h 549664"/>
                    <a:gd name="connsiteX38" fmla="*/ 370429 w 714429"/>
                    <a:gd name="connsiteY38" fmla="*/ 106680 h 549664"/>
                    <a:gd name="connsiteX39" fmla="*/ 317089 w 714429"/>
                    <a:gd name="connsiteY39" fmla="*/ 76200 h 549664"/>
                    <a:gd name="connsiteX40" fmla="*/ 317089 w 714429"/>
                    <a:gd name="connsiteY40" fmla="*/ 68580 h 54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14429" h="549664">
                      <a:moveTo>
                        <a:pt x="317089" y="68580"/>
                      </a:moveTo>
                      <a:lnTo>
                        <a:pt x="317089" y="68580"/>
                      </a:lnTo>
                      <a:cubicBezTo>
                        <a:pt x="304389" y="50800"/>
                        <a:pt x="295900" y="29076"/>
                        <a:pt x="278989" y="15240"/>
                      </a:cubicBezTo>
                      <a:cubicBezTo>
                        <a:pt x="266556" y="5067"/>
                        <a:pt x="233269" y="0"/>
                        <a:pt x="233269" y="0"/>
                      </a:cubicBezTo>
                      <a:cubicBezTo>
                        <a:pt x="228189" y="7620"/>
                        <a:pt x="221637" y="14442"/>
                        <a:pt x="218029" y="22860"/>
                      </a:cubicBezTo>
                      <a:cubicBezTo>
                        <a:pt x="217881" y="23206"/>
                        <a:pt x="206496" y="72493"/>
                        <a:pt x="202789" y="76200"/>
                      </a:cubicBezTo>
                      <a:cubicBezTo>
                        <a:pt x="199120" y="79869"/>
                        <a:pt x="149746" y="91341"/>
                        <a:pt x="149449" y="91440"/>
                      </a:cubicBezTo>
                      <a:cubicBezTo>
                        <a:pt x="63366" y="120134"/>
                        <a:pt x="153912" y="96039"/>
                        <a:pt x="80869" y="114300"/>
                      </a:cubicBezTo>
                      <a:cubicBezTo>
                        <a:pt x="73249" y="119380"/>
                        <a:pt x="66378" y="125821"/>
                        <a:pt x="58009" y="129540"/>
                      </a:cubicBezTo>
                      <a:cubicBezTo>
                        <a:pt x="43329" y="136064"/>
                        <a:pt x="12289" y="144780"/>
                        <a:pt x="12289" y="144780"/>
                      </a:cubicBezTo>
                      <a:cubicBezTo>
                        <a:pt x="9749" y="152400"/>
                        <a:pt x="0" y="161104"/>
                        <a:pt x="4669" y="167640"/>
                      </a:cubicBezTo>
                      <a:cubicBezTo>
                        <a:pt x="21045" y="190566"/>
                        <a:pt x="48812" y="197594"/>
                        <a:pt x="73249" y="205740"/>
                      </a:cubicBezTo>
                      <a:cubicBezTo>
                        <a:pt x="75789" y="213360"/>
                        <a:pt x="76968" y="221579"/>
                        <a:pt x="80869" y="228600"/>
                      </a:cubicBezTo>
                      <a:cubicBezTo>
                        <a:pt x="89764" y="244611"/>
                        <a:pt x="105557" y="256944"/>
                        <a:pt x="111349" y="274320"/>
                      </a:cubicBezTo>
                      <a:cubicBezTo>
                        <a:pt x="129129" y="327660"/>
                        <a:pt x="111349" y="314960"/>
                        <a:pt x="149449" y="327660"/>
                      </a:cubicBezTo>
                      <a:cubicBezTo>
                        <a:pt x="151989" y="335280"/>
                        <a:pt x="151389" y="344840"/>
                        <a:pt x="157069" y="350520"/>
                      </a:cubicBezTo>
                      <a:cubicBezTo>
                        <a:pt x="162749" y="356200"/>
                        <a:pt x="171990" y="356919"/>
                        <a:pt x="179929" y="358140"/>
                      </a:cubicBezTo>
                      <a:cubicBezTo>
                        <a:pt x="205159" y="362022"/>
                        <a:pt x="230729" y="363220"/>
                        <a:pt x="256129" y="365760"/>
                      </a:cubicBezTo>
                      <a:cubicBezTo>
                        <a:pt x="261209" y="381000"/>
                        <a:pt x="262458" y="398114"/>
                        <a:pt x="271369" y="411480"/>
                      </a:cubicBezTo>
                      <a:cubicBezTo>
                        <a:pt x="276449" y="419100"/>
                        <a:pt x="282513" y="426149"/>
                        <a:pt x="286609" y="434340"/>
                      </a:cubicBezTo>
                      <a:cubicBezTo>
                        <a:pt x="294216" y="449554"/>
                        <a:pt x="293091" y="469141"/>
                        <a:pt x="309469" y="480060"/>
                      </a:cubicBezTo>
                      <a:cubicBezTo>
                        <a:pt x="318183" y="485869"/>
                        <a:pt x="329789" y="485140"/>
                        <a:pt x="339949" y="487680"/>
                      </a:cubicBezTo>
                      <a:cubicBezTo>
                        <a:pt x="401933" y="549664"/>
                        <a:pt x="364248" y="535780"/>
                        <a:pt x="454249" y="525780"/>
                      </a:cubicBezTo>
                      <a:cubicBezTo>
                        <a:pt x="461869" y="523240"/>
                        <a:pt x="470837" y="523178"/>
                        <a:pt x="477109" y="518160"/>
                      </a:cubicBezTo>
                      <a:cubicBezTo>
                        <a:pt x="526348" y="478769"/>
                        <a:pt x="457750" y="506833"/>
                        <a:pt x="515209" y="487680"/>
                      </a:cubicBezTo>
                      <a:lnTo>
                        <a:pt x="560929" y="502920"/>
                      </a:lnTo>
                      <a:lnTo>
                        <a:pt x="583789" y="510540"/>
                      </a:lnTo>
                      <a:cubicBezTo>
                        <a:pt x="598280" y="507642"/>
                        <a:pt x="629128" y="503110"/>
                        <a:pt x="644749" y="495300"/>
                      </a:cubicBezTo>
                      <a:cubicBezTo>
                        <a:pt x="652940" y="491204"/>
                        <a:pt x="659989" y="485140"/>
                        <a:pt x="667609" y="480060"/>
                      </a:cubicBezTo>
                      <a:cubicBezTo>
                        <a:pt x="670149" y="472440"/>
                        <a:pt x="671637" y="464384"/>
                        <a:pt x="675229" y="457200"/>
                      </a:cubicBezTo>
                      <a:cubicBezTo>
                        <a:pt x="691621" y="424416"/>
                        <a:pt x="714429" y="427518"/>
                        <a:pt x="682849" y="373380"/>
                      </a:cubicBezTo>
                      <a:cubicBezTo>
                        <a:pt x="673620" y="357559"/>
                        <a:pt x="652369" y="353060"/>
                        <a:pt x="637129" y="342900"/>
                      </a:cubicBezTo>
                      <a:lnTo>
                        <a:pt x="614269" y="327660"/>
                      </a:lnTo>
                      <a:cubicBezTo>
                        <a:pt x="595928" y="272636"/>
                        <a:pt x="615867" y="338050"/>
                        <a:pt x="599029" y="228600"/>
                      </a:cubicBezTo>
                      <a:cubicBezTo>
                        <a:pt x="597808" y="220661"/>
                        <a:pt x="595310" y="212761"/>
                        <a:pt x="591409" y="205740"/>
                      </a:cubicBezTo>
                      <a:cubicBezTo>
                        <a:pt x="582514" y="189729"/>
                        <a:pt x="576169" y="170180"/>
                        <a:pt x="560929" y="160020"/>
                      </a:cubicBezTo>
                      <a:cubicBezTo>
                        <a:pt x="543815" y="148611"/>
                        <a:pt x="517110" y="125015"/>
                        <a:pt x="492349" y="121920"/>
                      </a:cubicBezTo>
                      <a:cubicBezTo>
                        <a:pt x="459487" y="117812"/>
                        <a:pt x="426309" y="116840"/>
                        <a:pt x="393289" y="114300"/>
                      </a:cubicBezTo>
                      <a:cubicBezTo>
                        <a:pt x="385669" y="111760"/>
                        <a:pt x="377812" y="109844"/>
                        <a:pt x="370429" y="106680"/>
                      </a:cubicBezTo>
                      <a:cubicBezTo>
                        <a:pt x="350742" y="98243"/>
                        <a:pt x="334095" y="88955"/>
                        <a:pt x="317089" y="76200"/>
                      </a:cubicBezTo>
                      <a:cubicBezTo>
                        <a:pt x="314215" y="74045"/>
                        <a:pt x="317089" y="69850"/>
                        <a:pt x="317089" y="6858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59" name="165 Elipse"/>
                <p:cNvSpPr/>
                <p:nvPr/>
              </p:nvSpPr>
              <p:spPr>
                <a:xfrm rot="1452670">
                  <a:off x="1248958" y="5346302"/>
                  <a:ext cx="205085" cy="16632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132" name="166 Grupo"/>
              <p:cNvGrpSpPr/>
              <p:nvPr/>
            </p:nvGrpSpPr>
            <p:grpSpPr>
              <a:xfrm rot="7771319">
                <a:off x="3071377" y="3426458"/>
                <a:ext cx="714429" cy="549664"/>
                <a:chOff x="985931" y="5135880"/>
                <a:chExt cx="714429" cy="54966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6" name="167 Forma libre"/>
                <p:cNvSpPr/>
                <p:nvPr/>
              </p:nvSpPr>
              <p:spPr>
                <a:xfrm>
                  <a:off x="985931" y="5135880"/>
                  <a:ext cx="714429" cy="549664"/>
                </a:xfrm>
                <a:custGeom>
                  <a:avLst/>
                  <a:gdLst>
                    <a:gd name="connsiteX0" fmla="*/ 317089 w 714429"/>
                    <a:gd name="connsiteY0" fmla="*/ 68580 h 549664"/>
                    <a:gd name="connsiteX1" fmla="*/ 317089 w 714429"/>
                    <a:gd name="connsiteY1" fmla="*/ 68580 h 549664"/>
                    <a:gd name="connsiteX2" fmla="*/ 278989 w 714429"/>
                    <a:gd name="connsiteY2" fmla="*/ 15240 h 549664"/>
                    <a:gd name="connsiteX3" fmla="*/ 233269 w 714429"/>
                    <a:gd name="connsiteY3" fmla="*/ 0 h 549664"/>
                    <a:gd name="connsiteX4" fmla="*/ 218029 w 714429"/>
                    <a:gd name="connsiteY4" fmla="*/ 22860 h 549664"/>
                    <a:gd name="connsiteX5" fmla="*/ 202789 w 714429"/>
                    <a:gd name="connsiteY5" fmla="*/ 76200 h 549664"/>
                    <a:gd name="connsiteX6" fmla="*/ 149449 w 714429"/>
                    <a:gd name="connsiteY6" fmla="*/ 91440 h 549664"/>
                    <a:gd name="connsiteX7" fmla="*/ 80869 w 714429"/>
                    <a:gd name="connsiteY7" fmla="*/ 114300 h 549664"/>
                    <a:gd name="connsiteX8" fmla="*/ 58009 w 714429"/>
                    <a:gd name="connsiteY8" fmla="*/ 129540 h 549664"/>
                    <a:gd name="connsiteX9" fmla="*/ 12289 w 714429"/>
                    <a:gd name="connsiteY9" fmla="*/ 144780 h 549664"/>
                    <a:gd name="connsiteX10" fmla="*/ 4669 w 714429"/>
                    <a:gd name="connsiteY10" fmla="*/ 167640 h 549664"/>
                    <a:gd name="connsiteX11" fmla="*/ 73249 w 714429"/>
                    <a:gd name="connsiteY11" fmla="*/ 205740 h 549664"/>
                    <a:gd name="connsiteX12" fmla="*/ 80869 w 714429"/>
                    <a:gd name="connsiteY12" fmla="*/ 228600 h 549664"/>
                    <a:gd name="connsiteX13" fmla="*/ 111349 w 714429"/>
                    <a:gd name="connsiteY13" fmla="*/ 274320 h 549664"/>
                    <a:gd name="connsiteX14" fmla="*/ 149449 w 714429"/>
                    <a:gd name="connsiteY14" fmla="*/ 327660 h 549664"/>
                    <a:gd name="connsiteX15" fmla="*/ 157069 w 714429"/>
                    <a:gd name="connsiteY15" fmla="*/ 350520 h 549664"/>
                    <a:gd name="connsiteX16" fmla="*/ 179929 w 714429"/>
                    <a:gd name="connsiteY16" fmla="*/ 358140 h 549664"/>
                    <a:gd name="connsiteX17" fmla="*/ 256129 w 714429"/>
                    <a:gd name="connsiteY17" fmla="*/ 365760 h 549664"/>
                    <a:gd name="connsiteX18" fmla="*/ 271369 w 714429"/>
                    <a:gd name="connsiteY18" fmla="*/ 411480 h 549664"/>
                    <a:gd name="connsiteX19" fmla="*/ 286609 w 714429"/>
                    <a:gd name="connsiteY19" fmla="*/ 434340 h 549664"/>
                    <a:gd name="connsiteX20" fmla="*/ 309469 w 714429"/>
                    <a:gd name="connsiteY20" fmla="*/ 480060 h 549664"/>
                    <a:gd name="connsiteX21" fmla="*/ 339949 w 714429"/>
                    <a:gd name="connsiteY21" fmla="*/ 487680 h 549664"/>
                    <a:gd name="connsiteX22" fmla="*/ 454249 w 714429"/>
                    <a:gd name="connsiteY22" fmla="*/ 525780 h 549664"/>
                    <a:gd name="connsiteX23" fmla="*/ 477109 w 714429"/>
                    <a:gd name="connsiteY23" fmla="*/ 518160 h 549664"/>
                    <a:gd name="connsiteX24" fmla="*/ 515209 w 714429"/>
                    <a:gd name="connsiteY24" fmla="*/ 487680 h 549664"/>
                    <a:gd name="connsiteX25" fmla="*/ 560929 w 714429"/>
                    <a:gd name="connsiteY25" fmla="*/ 502920 h 549664"/>
                    <a:gd name="connsiteX26" fmla="*/ 583789 w 714429"/>
                    <a:gd name="connsiteY26" fmla="*/ 510540 h 549664"/>
                    <a:gd name="connsiteX27" fmla="*/ 644749 w 714429"/>
                    <a:gd name="connsiteY27" fmla="*/ 495300 h 549664"/>
                    <a:gd name="connsiteX28" fmla="*/ 667609 w 714429"/>
                    <a:gd name="connsiteY28" fmla="*/ 480060 h 549664"/>
                    <a:gd name="connsiteX29" fmla="*/ 675229 w 714429"/>
                    <a:gd name="connsiteY29" fmla="*/ 457200 h 549664"/>
                    <a:gd name="connsiteX30" fmla="*/ 682849 w 714429"/>
                    <a:gd name="connsiteY30" fmla="*/ 373380 h 549664"/>
                    <a:gd name="connsiteX31" fmla="*/ 637129 w 714429"/>
                    <a:gd name="connsiteY31" fmla="*/ 342900 h 549664"/>
                    <a:gd name="connsiteX32" fmla="*/ 614269 w 714429"/>
                    <a:gd name="connsiteY32" fmla="*/ 327660 h 549664"/>
                    <a:gd name="connsiteX33" fmla="*/ 599029 w 714429"/>
                    <a:gd name="connsiteY33" fmla="*/ 228600 h 549664"/>
                    <a:gd name="connsiteX34" fmla="*/ 591409 w 714429"/>
                    <a:gd name="connsiteY34" fmla="*/ 205740 h 549664"/>
                    <a:gd name="connsiteX35" fmla="*/ 560929 w 714429"/>
                    <a:gd name="connsiteY35" fmla="*/ 160020 h 549664"/>
                    <a:gd name="connsiteX36" fmla="*/ 492349 w 714429"/>
                    <a:gd name="connsiteY36" fmla="*/ 121920 h 549664"/>
                    <a:gd name="connsiteX37" fmla="*/ 393289 w 714429"/>
                    <a:gd name="connsiteY37" fmla="*/ 114300 h 549664"/>
                    <a:gd name="connsiteX38" fmla="*/ 370429 w 714429"/>
                    <a:gd name="connsiteY38" fmla="*/ 106680 h 549664"/>
                    <a:gd name="connsiteX39" fmla="*/ 317089 w 714429"/>
                    <a:gd name="connsiteY39" fmla="*/ 76200 h 549664"/>
                    <a:gd name="connsiteX40" fmla="*/ 317089 w 714429"/>
                    <a:gd name="connsiteY40" fmla="*/ 68580 h 54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14429" h="549664">
                      <a:moveTo>
                        <a:pt x="317089" y="68580"/>
                      </a:moveTo>
                      <a:lnTo>
                        <a:pt x="317089" y="68580"/>
                      </a:lnTo>
                      <a:cubicBezTo>
                        <a:pt x="304389" y="50800"/>
                        <a:pt x="295900" y="29076"/>
                        <a:pt x="278989" y="15240"/>
                      </a:cubicBezTo>
                      <a:cubicBezTo>
                        <a:pt x="266556" y="5067"/>
                        <a:pt x="233269" y="0"/>
                        <a:pt x="233269" y="0"/>
                      </a:cubicBezTo>
                      <a:cubicBezTo>
                        <a:pt x="228189" y="7620"/>
                        <a:pt x="221637" y="14442"/>
                        <a:pt x="218029" y="22860"/>
                      </a:cubicBezTo>
                      <a:cubicBezTo>
                        <a:pt x="217881" y="23206"/>
                        <a:pt x="206496" y="72493"/>
                        <a:pt x="202789" y="76200"/>
                      </a:cubicBezTo>
                      <a:cubicBezTo>
                        <a:pt x="199120" y="79869"/>
                        <a:pt x="149746" y="91341"/>
                        <a:pt x="149449" y="91440"/>
                      </a:cubicBezTo>
                      <a:cubicBezTo>
                        <a:pt x="63366" y="120134"/>
                        <a:pt x="153912" y="96039"/>
                        <a:pt x="80869" y="114300"/>
                      </a:cubicBezTo>
                      <a:cubicBezTo>
                        <a:pt x="73249" y="119380"/>
                        <a:pt x="66378" y="125821"/>
                        <a:pt x="58009" y="129540"/>
                      </a:cubicBezTo>
                      <a:cubicBezTo>
                        <a:pt x="43329" y="136064"/>
                        <a:pt x="12289" y="144780"/>
                        <a:pt x="12289" y="144780"/>
                      </a:cubicBezTo>
                      <a:cubicBezTo>
                        <a:pt x="9749" y="152400"/>
                        <a:pt x="0" y="161104"/>
                        <a:pt x="4669" y="167640"/>
                      </a:cubicBezTo>
                      <a:cubicBezTo>
                        <a:pt x="21045" y="190566"/>
                        <a:pt x="48812" y="197594"/>
                        <a:pt x="73249" y="205740"/>
                      </a:cubicBezTo>
                      <a:cubicBezTo>
                        <a:pt x="75789" y="213360"/>
                        <a:pt x="76968" y="221579"/>
                        <a:pt x="80869" y="228600"/>
                      </a:cubicBezTo>
                      <a:cubicBezTo>
                        <a:pt x="89764" y="244611"/>
                        <a:pt x="105557" y="256944"/>
                        <a:pt x="111349" y="274320"/>
                      </a:cubicBezTo>
                      <a:cubicBezTo>
                        <a:pt x="129129" y="327660"/>
                        <a:pt x="111349" y="314960"/>
                        <a:pt x="149449" y="327660"/>
                      </a:cubicBezTo>
                      <a:cubicBezTo>
                        <a:pt x="151989" y="335280"/>
                        <a:pt x="151389" y="344840"/>
                        <a:pt x="157069" y="350520"/>
                      </a:cubicBezTo>
                      <a:cubicBezTo>
                        <a:pt x="162749" y="356200"/>
                        <a:pt x="171990" y="356919"/>
                        <a:pt x="179929" y="358140"/>
                      </a:cubicBezTo>
                      <a:cubicBezTo>
                        <a:pt x="205159" y="362022"/>
                        <a:pt x="230729" y="363220"/>
                        <a:pt x="256129" y="365760"/>
                      </a:cubicBezTo>
                      <a:cubicBezTo>
                        <a:pt x="261209" y="381000"/>
                        <a:pt x="262458" y="398114"/>
                        <a:pt x="271369" y="411480"/>
                      </a:cubicBezTo>
                      <a:cubicBezTo>
                        <a:pt x="276449" y="419100"/>
                        <a:pt x="282513" y="426149"/>
                        <a:pt x="286609" y="434340"/>
                      </a:cubicBezTo>
                      <a:cubicBezTo>
                        <a:pt x="294216" y="449554"/>
                        <a:pt x="293091" y="469141"/>
                        <a:pt x="309469" y="480060"/>
                      </a:cubicBezTo>
                      <a:cubicBezTo>
                        <a:pt x="318183" y="485869"/>
                        <a:pt x="329789" y="485140"/>
                        <a:pt x="339949" y="487680"/>
                      </a:cubicBezTo>
                      <a:cubicBezTo>
                        <a:pt x="401933" y="549664"/>
                        <a:pt x="364248" y="535780"/>
                        <a:pt x="454249" y="525780"/>
                      </a:cubicBezTo>
                      <a:cubicBezTo>
                        <a:pt x="461869" y="523240"/>
                        <a:pt x="470837" y="523178"/>
                        <a:pt x="477109" y="518160"/>
                      </a:cubicBezTo>
                      <a:cubicBezTo>
                        <a:pt x="526348" y="478769"/>
                        <a:pt x="457750" y="506833"/>
                        <a:pt x="515209" y="487680"/>
                      </a:cubicBezTo>
                      <a:lnTo>
                        <a:pt x="560929" y="502920"/>
                      </a:lnTo>
                      <a:lnTo>
                        <a:pt x="583789" y="510540"/>
                      </a:lnTo>
                      <a:cubicBezTo>
                        <a:pt x="598280" y="507642"/>
                        <a:pt x="629128" y="503110"/>
                        <a:pt x="644749" y="495300"/>
                      </a:cubicBezTo>
                      <a:cubicBezTo>
                        <a:pt x="652940" y="491204"/>
                        <a:pt x="659989" y="485140"/>
                        <a:pt x="667609" y="480060"/>
                      </a:cubicBezTo>
                      <a:cubicBezTo>
                        <a:pt x="670149" y="472440"/>
                        <a:pt x="671637" y="464384"/>
                        <a:pt x="675229" y="457200"/>
                      </a:cubicBezTo>
                      <a:cubicBezTo>
                        <a:pt x="691621" y="424416"/>
                        <a:pt x="714429" y="427518"/>
                        <a:pt x="682849" y="373380"/>
                      </a:cubicBezTo>
                      <a:cubicBezTo>
                        <a:pt x="673620" y="357559"/>
                        <a:pt x="652369" y="353060"/>
                        <a:pt x="637129" y="342900"/>
                      </a:cubicBezTo>
                      <a:lnTo>
                        <a:pt x="614269" y="327660"/>
                      </a:lnTo>
                      <a:cubicBezTo>
                        <a:pt x="595928" y="272636"/>
                        <a:pt x="615867" y="338050"/>
                        <a:pt x="599029" y="228600"/>
                      </a:cubicBezTo>
                      <a:cubicBezTo>
                        <a:pt x="597808" y="220661"/>
                        <a:pt x="595310" y="212761"/>
                        <a:pt x="591409" y="205740"/>
                      </a:cubicBezTo>
                      <a:cubicBezTo>
                        <a:pt x="582514" y="189729"/>
                        <a:pt x="576169" y="170180"/>
                        <a:pt x="560929" y="160020"/>
                      </a:cubicBezTo>
                      <a:cubicBezTo>
                        <a:pt x="543815" y="148611"/>
                        <a:pt x="517110" y="125015"/>
                        <a:pt x="492349" y="121920"/>
                      </a:cubicBezTo>
                      <a:cubicBezTo>
                        <a:pt x="459487" y="117812"/>
                        <a:pt x="426309" y="116840"/>
                        <a:pt x="393289" y="114300"/>
                      </a:cubicBezTo>
                      <a:cubicBezTo>
                        <a:pt x="385669" y="111760"/>
                        <a:pt x="377812" y="109844"/>
                        <a:pt x="370429" y="106680"/>
                      </a:cubicBezTo>
                      <a:cubicBezTo>
                        <a:pt x="350742" y="98243"/>
                        <a:pt x="334095" y="88955"/>
                        <a:pt x="317089" y="76200"/>
                      </a:cubicBezTo>
                      <a:cubicBezTo>
                        <a:pt x="314215" y="74045"/>
                        <a:pt x="317089" y="69850"/>
                        <a:pt x="317089" y="6858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isometricLeftDown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57" name="168 Elipse"/>
                <p:cNvSpPr/>
                <p:nvPr/>
              </p:nvSpPr>
              <p:spPr>
                <a:xfrm rot="1452670">
                  <a:off x="1248958" y="5346302"/>
                  <a:ext cx="205085" cy="16632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isometricLeftDown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133" name="169 Grupo"/>
              <p:cNvGrpSpPr/>
              <p:nvPr/>
            </p:nvGrpSpPr>
            <p:grpSpPr>
              <a:xfrm rot="7865636">
                <a:off x="3458061" y="3042519"/>
                <a:ext cx="547271" cy="420627"/>
                <a:chOff x="985931" y="5135880"/>
                <a:chExt cx="714429" cy="54966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4" name="170 Forma libre"/>
                <p:cNvSpPr/>
                <p:nvPr/>
              </p:nvSpPr>
              <p:spPr>
                <a:xfrm>
                  <a:off x="985931" y="5135880"/>
                  <a:ext cx="714429" cy="549664"/>
                </a:xfrm>
                <a:custGeom>
                  <a:avLst/>
                  <a:gdLst>
                    <a:gd name="connsiteX0" fmla="*/ 317089 w 714429"/>
                    <a:gd name="connsiteY0" fmla="*/ 68580 h 549664"/>
                    <a:gd name="connsiteX1" fmla="*/ 317089 w 714429"/>
                    <a:gd name="connsiteY1" fmla="*/ 68580 h 549664"/>
                    <a:gd name="connsiteX2" fmla="*/ 278989 w 714429"/>
                    <a:gd name="connsiteY2" fmla="*/ 15240 h 549664"/>
                    <a:gd name="connsiteX3" fmla="*/ 233269 w 714429"/>
                    <a:gd name="connsiteY3" fmla="*/ 0 h 549664"/>
                    <a:gd name="connsiteX4" fmla="*/ 218029 w 714429"/>
                    <a:gd name="connsiteY4" fmla="*/ 22860 h 549664"/>
                    <a:gd name="connsiteX5" fmla="*/ 202789 w 714429"/>
                    <a:gd name="connsiteY5" fmla="*/ 76200 h 549664"/>
                    <a:gd name="connsiteX6" fmla="*/ 149449 w 714429"/>
                    <a:gd name="connsiteY6" fmla="*/ 91440 h 549664"/>
                    <a:gd name="connsiteX7" fmla="*/ 80869 w 714429"/>
                    <a:gd name="connsiteY7" fmla="*/ 114300 h 549664"/>
                    <a:gd name="connsiteX8" fmla="*/ 58009 w 714429"/>
                    <a:gd name="connsiteY8" fmla="*/ 129540 h 549664"/>
                    <a:gd name="connsiteX9" fmla="*/ 12289 w 714429"/>
                    <a:gd name="connsiteY9" fmla="*/ 144780 h 549664"/>
                    <a:gd name="connsiteX10" fmla="*/ 4669 w 714429"/>
                    <a:gd name="connsiteY10" fmla="*/ 167640 h 549664"/>
                    <a:gd name="connsiteX11" fmla="*/ 73249 w 714429"/>
                    <a:gd name="connsiteY11" fmla="*/ 205740 h 549664"/>
                    <a:gd name="connsiteX12" fmla="*/ 80869 w 714429"/>
                    <a:gd name="connsiteY12" fmla="*/ 228600 h 549664"/>
                    <a:gd name="connsiteX13" fmla="*/ 111349 w 714429"/>
                    <a:gd name="connsiteY13" fmla="*/ 274320 h 549664"/>
                    <a:gd name="connsiteX14" fmla="*/ 149449 w 714429"/>
                    <a:gd name="connsiteY14" fmla="*/ 327660 h 549664"/>
                    <a:gd name="connsiteX15" fmla="*/ 157069 w 714429"/>
                    <a:gd name="connsiteY15" fmla="*/ 350520 h 549664"/>
                    <a:gd name="connsiteX16" fmla="*/ 179929 w 714429"/>
                    <a:gd name="connsiteY16" fmla="*/ 358140 h 549664"/>
                    <a:gd name="connsiteX17" fmla="*/ 256129 w 714429"/>
                    <a:gd name="connsiteY17" fmla="*/ 365760 h 549664"/>
                    <a:gd name="connsiteX18" fmla="*/ 271369 w 714429"/>
                    <a:gd name="connsiteY18" fmla="*/ 411480 h 549664"/>
                    <a:gd name="connsiteX19" fmla="*/ 286609 w 714429"/>
                    <a:gd name="connsiteY19" fmla="*/ 434340 h 549664"/>
                    <a:gd name="connsiteX20" fmla="*/ 309469 w 714429"/>
                    <a:gd name="connsiteY20" fmla="*/ 480060 h 549664"/>
                    <a:gd name="connsiteX21" fmla="*/ 339949 w 714429"/>
                    <a:gd name="connsiteY21" fmla="*/ 487680 h 549664"/>
                    <a:gd name="connsiteX22" fmla="*/ 454249 w 714429"/>
                    <a:gd name="connsiteY22" fmla="*/ 525780 h 549664"/>
                    <a:gd name="connsiteX23" fmla="*/ 477109 w 714429"/>
                    <a:gd name="connsiteY23" fmla="*/ 518160 h 549664"/>
                    <a:gd name="connsiteX24" fmla="*/ 515209 w 714429"/>
                    <a:gd name="connsiteY24" fmla="*/ 487680 h 549664"/>
                    <a:gd name="connsiteX25" fmla="*/ 560929 w 714429"/>
                    <a:gd name="connsiteY25" fmla="*/ 502920 h 549664"/>
                    <a:gd name="connsiteX26" fmla="*/ 583789 w 714429"/>
                    <a:gd name="connsiteY26" fmla="*/ 510540 h 549664"/>
                    <a:gd name="connsiteX27" fmla="*/ 644749 w 714429"/>
                    <a:gd name="connsiteY27" fmla="*/ 495300 h 549664"/>
                    <a:gd name="connsiteX28" fmla="*/ 667609 w 714429"/>
                    <a:gd name="connsiteY28" fmla="*/ 480060 h 549664"/>
                    <a:gd name="connsiteX29" fmla="*/ 675229 w 714429"/>
                    <a:gd name="connsiteY29" fmla="*/ 457200 h 549664"/>
                    <a:gd name="connsiteX30" fmla="*/ 682849 w 714429"/>
                    <a:gd name="connsiteY30" fmla="*/ 373380 h 549664"/>
                    <a:gd name="connsiteX31" fmla="*/ 637129 w 714429"/>
                    <a:gd name="connsiteY31" fmla="*/ 342900 h 549664"/>
                    <a:gd name="connsiteX32" fmla="*/ 614269 w 714429"/>
                    <a:gd name="connsiteY32" fmla="*/ 327660 h 549664"/>
                    <a:gd name="connsiteX33" fmla="*/ 599029 w 714429"/>
                    <a:gd name="connsiteY33" fmla="*/ 228600 h 549664"/>
                    <a:gd name="connsiteX34" fmla="*/ 591409 w 714429"/>
                    <a:gd name="connsiteY34" fmla="*/ 205740 h 549664"/>
                    <a:gd name="connsiteX35" fmla="*/ 560929 w 714429"/>
                    <a:gd name="connsiteY35" fmla="*/ 160020 h 549664"/>
                    <a:gd name="connsiteX36" fmla="*/ 492349 w 714429"/>
                    <a:gd name="connsiteY36" fmla="*/ 121920 h 549664"/>
                    <a:gd name="connsiteX37" fmla="*/ 393289 w 714429"/>
                    <a:gd name="connsiteY37" fmla="*/ 114300 h 549664"/>
                    <a:gd name="connsiteX38" fmla="*/ 370429 w 714429"/>
                    <a:gd name="connsiteY38" fmla="*/ 106680 h 549664"/>
                    <a:gd name="connsiteX39" fmla="*/ 317089 w 714429"/>
                    <a:gd name="connsiteY39" fmla="*/ 76200 h 549664"/>
                    <a:gd name="connsiteX40" fmla="*/ 317089 w 714429"/>
                    <a:gd name="connsiteY40" fmla="*/ 68580 h 54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14429" h="549664">
                      <a:moveTo>
                        <a:pt x="317089" y="68580"/>
                      </a:moveTo>
                      <a:lnTo>
                        <a:pt x="317089" y="68580"/>
                      </a:lnTo>
                      <a:cubicBezTo>
                        <a:pt x="304389" y="50800"/>
                        <a:pt x="295900" y="29076"/>
                        <a:pt x="278989" y="15240"/>
                      </a:cubicBezTo>
                      <a:cubicBezTo>
                        <a:pt x="266556" y="5067"/>
                        <a:pt x="233269" y="0"/>
                        <a:pt x="233269" y="0"/>
                      </a:cubicBezTo>
                      <a:cubicBezTo>
                        <a:pt x="228189" y="7620"/>
                        <a:pt x="221637" y="14442"/>
                        <a:pt x="218029" y="22860"/>
                      </a:cubicBezTo>
                      <a:cubicBezTo>
                        <a:pt x="217881" y="23206"/>
                        <a:pt x="206496" y="72493"/>
                        <a:pt x="202789" y="76200"/>
                      </a:cubicBezTo>
                      <a:cubicBezTo>
                        <a:pt x="199120" y="79869"/>
                        <a:pt x="149746" y="91341"/>
                        <a:pt x="149449" y="91440"/>
                      </a:cubicBezTo>
                      <a:cubicBezTo>
                        <a:pt x="63366" y="120134"/>
                        <a:pt x="153912" y="96039"/>
                        <a:pt x="80869" y="114300"/>
                      </a:cubicBezTo>
                      <a:cubicBezTo>
                        <a:pt x="73249" y="119380"/>
                        <a:pt x="66378" y="125821"/>
                        <a:pt x="58009" y="129540"/>
                      </a:cubicBezTo>
                      <a:cubicBezTo>
                        <a:pt x="43329" y="136064"/>
                        <a:pt x="12289" y="144780"/>
                        <a:pt x="12289" y="144780"/>
                      </a:cubicBezTo>
                      <a:cubicBezTo>
                        <a:pt x="9749" y="152400"/>
                        <a:pt x="0" y="161104"/>
                        <a:pt x="4669" y="167640"/>
                      </a:cubicBezTo>
                      <a:cubicBezTo>
                        <a:pt x="21045" y="190566"/>
                        <a:pt x="48812" y="197594"/>
                        <a:pt x="73249" y="205740"/>
                      </a:cubicBezTo>
                      <a:cubicBezTo>
                        <a:pt x="75789" y="213360"/>
                        <a:pt x="76968" y="221579"/>
                        <a:pt x="80869" y="228600"/>
                      </a:cubicBezTo>
                      <a:cubicBezTo>
                        <a:pt x="89764" y="244611"/>
                        <a:pt x="105557" y="256944"/>
                        <a:pt x="111349" y="274320"/>
                      </a:cubicBezTo>
                      <a:cubicBezTo>
                        <a:pt x="129129" y="327660"/>
                        <a:pt x="111349" y="314960"/>
                        <a:pt x="149449" y="327660"/>
                      </a:cubicBezTo>
                      <a:cubicBezTo>
                        <a:pt x="151989" y="335280"/>
                        <a:pt x="151389" y="344840"/>
                        <a:pt x="157069" y="350520"/>
                      </a:cubicBezTo>
                      <a:cubicBezTo>
                        <a:pt x="162749" y="356200"/>
                        <a:pt x="171990" y="356919"/>
                        <a:pt x="179929" y="358140"/>
                      </a:cubicBezTo>
                      <a:cubicBezTo>
                        <a:pt x="205159" y="362022"/>
                        <a:pt x="230729" y="363220"/>
                        <a:pt x="256129" y="365760"/>
                      </a:cubicBezTo>
                      <a:cubicBezTo>
                        <a:pt x="261209" y="381000"/>
                        <a:pt x="262458" y="398114"/>
                        <a:pt x="271369" y="411480"/>
                      </a:cubicBezTo>
                      <a:cubicBezTo>
                        <a:pt x="276449" y="419100"/>
                        <a:pt x="282513" y="426149"/>
                        <a:pt x="286609" y="434340"/>
                      </a:cubicBezTo>
                      <a:cubicBezTo>
                        <a:pt x="294216" y="449554"/>
                        <a:pt x="293091" y="469141"/>
                        <a:pt x="309469" y="480060"/>
                      </a:cubicBezTo>
                      <a:cubicBezTo>
                        <a:pt x="318183" y="485869"/>
                        <a:pt x="329789" y="485140"/>
                        <a:pt x="339949" y="487680"/>
                      </a:cubicBezTo>
                      <a:cubicBezTo>
                        <a:pt x="401933" y="549664"/>
                        <a:pt x="364248" y="535780"/>
                        <a:pt x="454249" y="525780"/>
                      </a:cubicBezTo>
                      <a:cubicBezTo>
                        <a:pt x="461869" y="523240"/>
                        <a:pt x="470837" y="523178"/>
                        <a:pt x="477109" y="518160"/>
                      </a:cubicBezTo>
                      <a:cubicBezTo>
                        <a:pt x="526348" y="478769"/>
                        <a:pt x="457750" y="506833"/>
                        <a:pt x="515209" y="487680"/>
                      </a:cubicBezTo>
                      <a:lnTo>
                        <a:pt x="560929" y="502920"/>
                      </a:lnTo>
                      <a:lnTo>
                        <a:pt x="583789" y="510540"/>
                      </a:lnTo>
                      <a:cubicBezTo>
                        <a:pt x="598280" y="507642"/>
                        <a:pt x="629128" y="503110"/>
                        <a:pt x="644749" y="495300"/>
                      </a:cubicBezTo>
                      <a:cubicBezTo>
                        <a:pt x="652940" y="491204"/>
                        <a:pt x="659989" y="485140"/>
                        <a:pt x="667609" y="480060"/>
                      </a:cubicBezTo>
                      <a:cubicBezTo>
                        <a:pt x="670149" y="472440"/>
                        <a:pt x="671637" y="464384"/>
                        <a:pt x="675229" y="457200"/>
                      </a:cubicBezTo>
                      <a:cubicBezTo>
                        <a:pt x="691621" y="424416"/>
                        <a:pt x="714429" y="427518"/>
                        <a:pt x="682849" y="373380"/>
                      </a:cubicBezTo>
                      <a:cubicBezTo>
                        <a:pt x="673620" y="357559"/>
                        <a:pt x="652369" y="353060"/>
                        <a:pt x="637129" y="342900"/>
                      </a:cubicBezTo>
                      <a:lnTo>
                        <a:pt x="614269" y="327660"/>
                      </a:lnTo>
                      <a:cubicBezTo>
                        <a:pt x="595928" y="272636"/>
                        <a:pt x="615867" y="338050"/>
                        <a:pt x="599029" y="228600"/>
                      </a:cubicBezTo>
                      <a:cubicBezTo>
                        <a:pt x="597808" y="220661"/>
                        <a:pt x="595310" y="212761"/>
                        <a:pt x="591409" y="205740"/>
                      </a:cubicBezTo>
                      <a:cubicBezTo>
                        <a:pt x="582514" y="189729"/>
                        <a:pt x="576169" y="170180"/>
                        <a:pt x="560929" y="160020"/>
                      </a:cubicBezTo>
                      <a:cubicBezTo>
                        <a:pt x="543815" y="148611"/>
                        <a:pt x="517110" y="125015"/>
                        <a:pt x="492349" y="121920"/>
                      </a:cubicBezTo>
                      <a:cubicBezTo>
                        <a:pt x="459487" y="117812"/>
                        <a:pt x="426309" y="116840"/>
                        <a:pt x="393289" y="114300"/>
                      </a:cubicBezTo>
                      <a:cubicBezTo>
                        <a:pt x="385669" y="111760"/>
                        <a:pt x="377812" y="109844"/>
                        <a:pt x="370429" y="106680"/>
                      </a:cubicBezTo>
                      <a:cubicBezTo>
                        <a:pt x="350742" y="98243"/>
                        <a:pt x="334095" y="88955"/>
                        <a:pt x="317089" y="76200"/>
                      </a:cubicBezTo>
                      <a:cubicBezTo>
                        <a:pt x="314215" y="74045"/>
                        <a:pt x="317089" y="69850"/>
                        <a:pt x="317089" y="6858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55" name="172 Elipse"/>
                <p:cNvSpPr/>
                <p:nvPr/>
              </p:nvSpPr>
              <p:spPr>
                <a:xfrm rot="1452670">
                  <a:off x="1248958" y="5346302"/>
                  <a:ext cx="205085" cy="16632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134" name="173 Grupo"/>
              <p:cNvGrpSpPr/>
              <p:nvPr/>
            </p:nvGrpSpPr>
            <p:grpSpPr>
              <a:xfrm>
                <a:off x="4105102" y="3360862"/>
                <a:ext cx="714429" cy="549664"/>
                <a:chOff x="3182047" y="5523801"/>
                <a:chExt cx="714429" cy="549664"/>
              </a:xfrm>
            </p:grpSpPr>
            <p:grpSp>
              <p:nvGrpSpPr>
                <p:cNvPr id="150" name="166 Grupo"/>
                <p:cNvGrpSpPr/>
                <p:nvPr/>
              </p:nvGrpSpPr>
              <p:grpSpPr>
                <a:xfrm>
                  <a:off x="3182047" y="5523801"/>
                  <a:ext cx="714429" cy="549664"/>
                  <a:chOff x="985931" y="5135880"/>
                  <a:chExt cx="714429" cy="549664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Top"/>
                  <a:lightRig rig="threePt" dir="t"/>
                </a:scene3d>
              </p:grpSpPr>
              <p:sp>
                <p:nvSpPr>
                  <p:cNvPr id="152" name="176 Forma libre"/>
                  <p:cNvSpPr/>
                  <p:nvPr/>
                </p:nvSpPr>
                <p:spPr>
                  <a:xfrm>
                    <a:off x="985931" y="5135880"/>
                    <a:ext cx="714429" cy="549664"/>
                  </a:xfrm>
                  <a:custGeom>
                    <a:avLst/>
                    <a:gdLst>
                      <a:gd name="connsiteX0" fmla="*/ 317089 w 714429"/>
                      <a:gd name="connsiteY0" fmla="*/ 68580 h 549664"/>
                      <a:gd name="connsiteX1" fmla="*/ 317089 w 714429"/>
                      <a:gd name="connsiteY1" fmla="*/ 68580 h 549664"/>
                      <a:gd name="connsiteX2" fmla="*/ 278989 w 714429"/>
                      <a:gd name="connsiteY2" fmla="*/ 15240 h 549664"/>
                      <a:gd name="connsiteX3" fmla="*/ 233269 w 714429"/>
                      <a:gd name="connsiteY3" fmla="*/ 0 h 549664"/>
                      <a:gd name="connsiteX4" fmla="*/ 218029 w 714429"/>
                      <a:gd name="connsiteY4" fmla="*/ 22860 h 549664"/>
                      <a:gd name="connsiteX5" fmla="*/ 202789 w 714429"/>
                      <a:gd name="connsiteY5" fmla="*/ 76200 h 549664"/>
                      <a:gd name="connsiteX6" fmla="*/ 149449 w 714429"/>
                      <a:gd name="connsiteY6" fmla="*/ 91440 h 549664"/>
                      <a:gd name="connsiteX7" fmla="*/ 80869 w 714429"/>
                      <a:gd name="connsiteY7" fmla="*/ 114300 h 549664"/>
                      <a:gd name="connsiteX8" fmla="*/ 58009 w 714429"/>
                      <a:gd name="connsiteY8" fmla="*/ 129540 h 549664"/>
                      <a:gd name="connsiteX9" fmla="*/ 12289 w 714429"/>
                      <a:gd name="connsiteY9" fmla="*/ 144780 h 549664"/>
                      <a:gd name="connsiteX10" fmla="*/ 4669 w 714429"/>
                      <a:gd name="connsiteY10" fmla="*/ 167640 h 549664"/>
                      <a:gd name="connsiteX11" fmla="*/ 73249 w 714429"/>
                      <a:gd name="connsiteY11" fmla="*/ 205740 h 549664"/>
                      <a:gd name="connsiteX12" fmla="*/ 80869 w 714429"/>
                      <a:gd name="connsiteY12" fmla="*/ 228600 h 549664"/>
                      <a:gd name="connsiteX13" fmla="*/ 111349 w 714429"/>
                      <a:gd name="connsiteY13" fmla="*/ 274320 h 549664"/>
                      <a:gd name="connsiteX14" fmla="*/ 149449 w 714429"/>
                      <a:gd name="connsiteY14" fmla="*/ 327660 h 549664"/>
                      <a:gd name="connsiteX15" fmla="*/ 157069 w 714429"/>
                      <a:gd name="connsiteY15" fmla="*/ 350520 h 549664"/>
                      <a:gd name="connsiteX16" fmla="*/ 179929 w 714429"/>
                      <a:gd name="connsiteY16" fmla="*/ 358140 h 549664"/>
                      <a:gd name="connsiteX17" fmla="*/ 256129 w 714429"/>
                      <a:gd name="connsiteY17" fmla="*/ 365760 h 549664"/>
                      <a:gd name="connsiteX18" fmla="*/ 271369 w 714429"/>
                      <a:gd name="connsiteY18" fmla="*/ 411480 h 549664"/>
                      <a:gd name="connsiteX19" fmla="*/ 286609 w 714429"/>
                      <a:gd name="connsiteY19" fmla="*/ 434340 h 549664"/>
                      <a:gd name="connsiteX20" fmla="*/ 309469 w 714429"/>
                      <a:gd name="connsiteY20" fmla="*/ 480060 h 549664"/>
                      <a:gd name="connsiteX21" fmla="*/ 339949 w 714429"/>
                      <a:gd name="connsiteY21" fmla="*/ 487680 h 549664"/>
                      <a:gd name="connsiteX22" fmla="*/ 454249 w 714429"/>
                      <a:gd name="connsiteY22" fmla="*/ 525780 h 549664"/>
                      <a:gd name="connsiteX23" fmla="*/ 477109 w 714429"/>
                      <a:gd name="connsiteY23" fmla="*/ 518160 h 549664"/>
                      <a:gd name="connsiteX24" fmla="*/ 515209 w 714429"/>
                      <a:gd name="connsiteY24" fmla="*/ 487680 h 549664"/>
                      <a:gd name="connsiteX25" fmla="*/ 560929 w 714429"/>
                      <a:gd name="connsiteY25" fmla="*/ 502920 h 549664"/>
                      <a:gd name="connsiteX26" fmla="*/ 583789 w 714429"/>
                      <a:gd name="connsiteY26" fmla="*/ 510540 h 549664"/>
                      <a:gd name="connsiteX27" fmla="*/ 644749 w 714429"/>
                      <a:gd name="connsiteY27" fmla="*/ 495300 h 549664"/>
                      <a:gd name="connsiteX28" fmla="*/ 667609 w 714429"/>
                      <a:gd name="connsiteY28" fmla="*/ 480060 h 549664"/>
                      <a:gd name="connsiteX29" fmla="*/ 675229 w 714429"/>
                      <a:gd name="connsiteY29" fmla="*/ 457200 h 549664"/>
                      <a:gd name="connsiteX30" fmla="*/ 682849 w 714429"/>
                      <a:gd name="connsiteY30" fmla="*/ 373380 h 549664"/>
                      <a:gd name="connsiteX31" fmla="*/ 637129 w 714429"/>
                      <a:gd name="connsiteY31" fmla="*/ 342900 h 549664"/>
                      <a:gd name="connsiteX32" fmla="*/ 614269 w 714429"/>
                      <a:gd name="connsiteY32" fmla="*/ 327660 h 549664"/>
                      <a:gd name="connsiteX33" fmla="*/ 599029 w 714429"/>
                      <a:gd name="connsiteY33" fmla="*/ 228600 h 549664"/>
                      <a:gd name="connsiteX34" fmla="*/ 591409 w 714429"/>
                      <a:gd name="connsiteY34" fmla="*/ 205740 h 549664"/>
                      <a:gd name="connsiteX35" fmla="*/ 560929 w 714429"/>
                      <a:gd name="connsiteY35" fmla="*/ 160020 h 549664"/>
                      <a:gd name="connsiteX36" fmla="*/ 492349 w 714429"/>
                      <a:gd name="connsiteY36" fmla="*/ 121920 h 549664"/>
                      <a:gd name="connsiteX37" fmla="*/ 393289 w 714429"/>
                      <a:gd name="connsiteY37" fmla="*/ 114300 h 549664"/>
                      <a:gd name="connsiteX38" fmla="*/ 370429 w 714429"/>
                      <a:gd name="connsiteY38" fmla="*/ 106680 h 549664"/>
                      <a:gd name="connsiteX39" fmla="*/ 317089 w 714429"/>
                      <a:gd name="connsiteY39" fmla="*/ 76200 h 549664"/>
                      <a:gd name="connsiteX40" fmla="*/ 317089 w 714429"/>
                      <a:gd name="connsiteY40" fmla="*/ 68580 h 549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14429" h="549664">
                        <a:moveTo>
                          <a:pt x="317089" y="68580"/>
                        </a:moveTo>
                        <a:lnTo>
                          <a:pt x="317089" y="68580"/>
                        </a:lnTo>
                        <a:cubicBezTo>
                          <a:pt x="304389" y="50800"/>
                          <a:pt x="295900" y="29076"/>
                          <a:pt x="278989" y="15240"/>
                        </a:cubicBezTo>
                        <a:cubicBezTo>
                          <a:pt x="266556" y="5067"/>
                          <a:pt x="233269" y="0"/>
                          <a:pt x="233269" y="0"/>
                        </a:cubicBezTo>
                        <a:cubicBezTo>
                          <a:pt x="228189" y="7620"/>
                          <a:pt x="221637" y="14442"/>
                          <a:pt x="218029" y="22860"/>
                        </a:cubicBezTo>
                        <a:cubicBezTo>
                          <a:pt x="217881" y="23206"/>
                          <a:pt x="206496" y="72493"/>
                          <a:pt x="202789" y="76200"/>
                        </a:cubicBezTo>
                        <a:cubicBezTo>
                          <a:pt x="199120" y="79869"/>
                          <a:pt x="149746" y="91341"/>
                          <a:pt x="149449" y="91440"/>
                        </a:cubicBezTo>
                        <a:cubicBezTo>
                          <a:pt x="63366" y="120134"/>
                          <a:pt x="153912" y="96039"/>
                          <a:pt x="80869" y="114300"/>
                        </a:cubicBezTo>
                        <a:cubicBezTo>
                          <a:pt x="73249" y="119380"/>
                          <a:pt x="66378" y="125821"/>
                          <a:pt x="58009" y="129540"/>
                        </a:cubicBezTo>
                        <a:cubicBezTo>
                          <a:pt x="43329" y="136064"/>
                          <a:pt x="12289" y="144780"/>
                          <a:pt x="12289" y="144780"/>
                        </a:cubicBezTo>
                        <a:cubicBezTo>
                          <a:pt x="9749" y="152400"/>
                          <a:pt x="0" y="161104"/>
                          <a:pt x="4669" y="167640"/>
                        </a:cubicBezTo>
                        <a:cubicBezTo>
                          <a:pt x="21045" y="190566"/>
                          <a:pt x="48812" y="197594"/>
                          <a:pt x="73249" y="205740"/>
                        </a:cubicBezTo>
                        <a:cubicBezTo>
                          <a:pt x="75789" y="213360"/>
                          <a:pt x="76968" y="221579"/>
                          <a:pt x="80869" y="228600"/>
                        </a:cubicBezTo>
                        <a:cubicBezTo>
                          <a:pt x="89764" y="244611"/>
                          <a:pt x="105557" y="256944"/>
                          <a:pt x="111349" y="274320"/>
                        </a:cubicBezTo>
                        <a:cubicBezTo>
                          <a:pt x="129129" y="327660"/>
                          <a:pt x="111349" y="314960"/>
                          <a:pt x="149449" y="327660"/>
                        </a:cubicBezTo>
                        <a:cubicBezTo>
                          <a:pt x="151989" y="335280"/>
                          <a:pt x="151389" y="344840"/>
                          <a:pt x="157069" y="350520"/>
                        </a:cubicBezTo>
                        <a:cubicBezTo>
                          <a:pt x="162749" y="356200"/>
                          <a:pt x="171990" y="356919"/>
                          <a:pt x="179929" y="358140"/>
                        </a:cubicBezTo>
                        <a:cubicBezTo>
                          <a:pt x="205159" y="362022"/>
                          <a:pt x="230729" y="363220"/>
                          <a:pt x="256129" y="365760"/>
                        </a:cubicBezTo>
                        <a:cubicBezTo>
                          <a:pt x="261209" y="381000"/>
                          <a:pt x="262458" y="398114"/>
                          <a:pt x="271369" y="411480"/>
                        </a:cubicBezTo>
                        <a:cubicBezTo>
                          <a:pt x="276449" y="419100"/>
                          <a:pt x="282513" y="426149"/>
                          <a:pt x="286609" y="434340"/>
                        </a:cubicBezTo>
                        <a:cubicBezTo>
                          <a:pt x="294216" y="449554"/>
                          <a:pt x="293091" y="469141"/>
                          <a:pt x="309469" y="480060"/>
                        </a:cubicBezTo>
                        <a:cubicBezTo>
                          <a:pt x="318183" y="485869"/>
                          <a:pt x="329789" y="485140"/>
                          <a:pt x="339949" y="487680"/>
                        </a:cubicBezTo>
                        <a:cubicBezTo>
                          <a:pt x="401933" y="549664"/>
                          <a:pt x="364248" y="535780"/>
                          <a:pt x="454249" y="525780"/>
                        </a:cubicBezTo>
                        <a:cubicBezTo>
                          <a:pt x="461869" y="523240"/>
                          <a:pt x="470837" y="523178"/>
                          <a:pt x="477109" y="518160"/>
                        </a:cubicBezTo>
                        <a:cubicBezTo>
                          <a:pt x="526348" y="478769"/>
                          <a:pt x="457750" y="506833"/>
                          <a:pt x="515209" y="487680"/>
                        </a:cubicBezTo>
                        <a:lnTo>
                          <a:pt x="560929" y="502920"/>
                        </a:lnTo>
                        <a:lnTo>
                          <a:pt x="583789" y="510540"/>
                        </a:lnTo>
                        <a:cubicBezTo>
                          <a:pt x="598280" y="507642"/>
                          <a:pt x="629128" y="503110"/>
                          <a:pt x="644749" y="495300"/>
                        </a:cubicBezTo>
                        <a:cubicBezTo>
                          <a:pt x="652940" y="491204"/>
                          <a:pt x="659989" y="485140"/>
                          <a:pt x="667609" y="480060"/>
                        </a:cubicBezTo>
                        <a:cubicBezTo>
                          <a:pt x="670149" y="472440"/>
                          <a:pt x="671637" y="464384"/>
                          <a:pt x="675229" y="457200"/>
                        </a:cubicBezTo>
                        <a:cubicBezTo>
                          <a:pt x="691621" y="424416"/>
                          <a:pt x="714429" y="427518"/>
                          <a:pt x="682849" y="373380"/>
                        </a:cubicBezTo>
                        <a:cubicBezTo>
                          <a:pt x="673620" y="357559"/>
                          <a:pt x="652369" y="353060"/>
                          <a:pt x="637129" y="342900"/>
                        </a:cubicBezTo>
                        <a:lnTo>
                          <a:pt x="614269" y="327660"/>
                        </a:lnTo>
                        <a:cubicBezTo>
                          <a:pt x="595928" y="272636"/>
                          <a:pt x="615867" y="338050"/>
                          <a:pt x="599029" y="228600"/>
                        </a:cubicBezTo>
                        <a:cubicBezTo>
                          <a:pt x="597808" y="220661"/>
                          <a:pt x="595310" y="212761"/>
                          <a:pt x="591409" y="205740"/>
                        </a:cubicBezTo>
                        <a:cubicBezTo>
                          <a:pt x="582514" y="189729"/>
                          <a:pt x="576169" y="170180"/>
                          <a:pt x="560929" y="160020"/>
                        </a:cubicBezTo>
                        <a:cubicBezTo>
                          <a:pt x="543815" y="148611"/>
                          <a:pt x="517110" y="125015"/>
                          <a:pt x="492349" y="121920"/>
                        </a:cubicBezTo>
                        <a:cubicBezTo>
                          <a:pt x="459487" y="117812"/>
                          <a:pt x="426309" y="116840"/>
                          <a:pt x="393289" y="114300"/>
                        </a:cubicBezTo>
                        <a:cubicBezTo>
                          <a:pt x="385669" y="111760"/>
                          <a:pt x="377812" y="109844"/>
                          <a:pt x="370429" y="106680"/>
                        </a:cubicBezTo>
                        <a:cubicBezTo>
                          <a:pt x="350742" y="98243"/>
                          <a:pt x="334095" y="88955"/>
                          <a:pt x="317089" y="76200"/>
                        </a:cubicBezTo>
                        <a:cubicBezTo>
                          <a:pt x="314215" y="74045"/>
                          <a:pt x="317089" y="69850"/>
                          <a:pt x="317089" y="68580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  <a:sp3d>
                    <a:bevelT w="20955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b="1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  <p:sp>
                <p:nvSpPr>
                  <p:cNvPr id="153" name="177 Elipse"/>
                  <p:cNvSpPr/>
                  <p:nvPr/>
                </p:nvSpPr>
                <p:spPr>
                  <a:xfrm rot="1452670">
                    <a:off x="1248958" y="5346302"/>
                    <a:ext cx="205085" cy="166320"/>
                  </a:xfrm>
                  <a:prstGeom prst="ellips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  <a:sp3d>
                    <a:bevelT w="20955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s-ES" b="1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  <p:sp>
              <p:nvSpPr>
                <p:cNvPr id="151" name="175 Elipse"/>
                <p:cNvSpPr/>
                <p:nvPr/>
              </p:nvSpPr>
              <p:spPr>
                <a:xfrm rot="1452670">
                  <a:off x="3464128" y="5689552"/>
                  <a:ext cx="205085" cy="16632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isometricOffAxis1Top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135" name="178 Grupo"/>
              <p:cNvGrpSpPr/>
              <p:nvPr/>
            </p:nvGrpSpPr>
            <p:grpSpPr>
              <a:xfrm rot="5400000">
                <a:off x="4843745" y="3095285"/>
                <a:ext cx="714429" cy="549664"/>
                <a:chOff x="985931" y="5135880"/>
                <a:chExt cx="714429" cy="54966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8" name="179 Forma libre"/>
                <p:cNvSpPr/>
                <p:nvPr/>
              </p:nvSpPr>
              <p:spPr>
                <a:xfrm>
                  <a:off x="985931" y="5135880"/>
                  <a:ext cx="714429" cy="549664"/>
                </a:xfrm>
                <a:custGeom>
                  <a:avLst/>
                  <a:gdLst>
                    <a:gd name="connsiteX0" fmla="*/ 317089 w 714429"/>
                    <a:gd name="connsiteY0" fmla="*/ 68580 h 549664"/>
                    <a:gd name="connsiteX1" fmla="*/ 317089 w 714429"/>
                    <a:gd name="connsiteY1" fmla="*/ 68580 h 549664"/>
                    <a:gd name="connsiteX2" fmla="*/ 278989 w 714429"/>
                    <a:gd name="connsiteY2" fmla="*/ 15240 h 549664"/>
                    <a:gd name="connsiteX3" fmla="*/ 233269 w 714429"/>
                    <a:gd name="connsiteY3" fmla="*/ 0 h 549664"/>
                    <a:gd name="connsiteX4" fmla="*/ 218029 w 714429"/>
                    <a:gd name="connsiteY4" fmla="*/ 22860 h 549664"/>
                    <a:gd name="connsiteX5" fmla="*/ 202789 w 714429"/>
                    <a:gd name="connsiteY5" fmla="*/ 76200 h 549664"/>
                    <a:gd name="connsiteX6" fmla="*/ 149449 w 714429"/>
                    <a:gd name="connsiteY6" fmla="*/ 91440 h 549664"/>
                    <a:gd name="connsiteX7" fmla="*/ 80869 w 714429"/>
                    <a:gd name="connsiteY7" fmla="*/ 114300 h 549664"/>
                    <a:gd name="connsiteX8" fmla="*/ 58009 w 714429"/>
                    <a:gd name="connsiteY8" fmla="*/ 129540 h 549664"/>
                    <a:gd name="connsiteX9" fmla="*/ 12289 w 714429"/>
                    <a:gd name="connsiteY9" fmla="*/ 144780 h 549664"/>
                    <a:gd name="connsiteX10" fmla="*/ 4669 w 714429"/>
                    <a:gd name="connsiteY10" fmla="*/ 167640 h 549664"/>
                    <a:gd name="connsiteX11" fmla="*/ 73249 w 714429"/>
                    <a:gd name="connsiteY11" fmla="*/ 205740 h 549664"/>
                    <a:gd name="connsiteX12" fmla="*/ 80869 w 714429"/>
                    <a:gd name="connsiteY12" fmla="*/ 228600 h 549664"/>
                    <a:gd name="connsiteX13" fmla="*/ 111349 w 714429"/>
                    <a:gd name="connsiteY13" fmla="*/ 274320 h 549664"/>
                    <a:gd name="connsiteX14" fmla="*/ 149449 w 714429"/>
                    <a:gd name="connsiteY14" fmla="*/ 327660 h 549664"/>
                    <a:gd name="connsiteX15" fmla="*/ 157069 w 714429"/>
                    <a:gd name="connsiteY15" fmla="*/ 350520 h 549664"/>
                    <a:gd name="connsiteX16" fmla="*/ 179929 w 714429"/>
                    <a:gd name="connsiteY16" fmla="*/ 358140 h 549664"/>
                    <a:gd name="connsiteX17" fmla="*/ 256129 w 714429"/>
                    <a:gd name="connsiteY17" fmla="*/ 365760 h 549664"/>
                    <a:gd name="connsiteX18" fmla="*/ 271369 w 714429"/>
                    <a:gd name="connsiteY18" fmla="*/ 411480 h 549664"/>
                    <a:gd name="connsiteX19" fmla="*/ 286609 w 714429"/>
                    <a:gd name="connsiteY19" fmla="*/ 434340 h 549664"/>
                    <a:gd name="connsiteX20" fmla="*/ 309469 w 714429"/>
                    <a:gd name="connsiteY20" fmla="*/ 480060 h 549664"/>
                    <a:gd name="connsiteX21" fmla="*/ 339949 w 714429"/>
                    <a:gd name="connsiteY21" fmla="*/ 487680 h 549664"/>
                    <a:gd name="connsiteX22" fmla="*/ 454249 w 714429"/>
                    <a:gd name="connsiteY22" fmla="*/ 525780 h 549664"/>
                    <a:gd name="connsiteX23" fmla="*/ 477109 w 714429"/>
                    <a:gd name="connsiteY23" fmla="*/ 518160 h 549664"/>
                    <a:gd name="connsiteX24" fmla="*/ 515209 w 714429"/>
                    <a:gd name="connsiteY24" fmla="*/ 487680 h 549664"/>
                    <a:gd name="connsiteX25" fmla="*/ 560929 w 714429"/>
                    <a:gd name="connsiteY25" fmla="*/ 502920 h 549664"/>
                    <a:gd name="connsiteX26" fmla="*/ 583789 w 714429"/>
                    <a:gd name="connsiteY26" fmla="*/ 510540 h 549664"/>
                    <a:gd name="connsiteX27" fmla="*/ 644749 w 714429"/>
                    <a:gd name="connsiteY27" fmla="*/ 495300 h 549664"/>
                    <a:gd name="connsiteX28" fmla="*/ 667609 w 714429"/>
                    <a:gd name="connsiteY28" fmla="*/ 480060 h 549664"/>
                    <a:gd name="connsiteX29" fmla="*/ 675229 w 714429"/>
                    <a:gd name="connsiteY29" fmla="*/ 457200 h 549664"/>
                    <a:gd name="connsiteX30" fmla="*/ 682849 w 714429"/>
                    <a:gd name="connsiteY30" fmla="*/ 373380 h 549664"/>
                    <a:gd name="connsiteX31" fmla="*/ 637129 w 714429"/>
                    <a:gd name="connsiteY31" fmla="*/ 342900 h 549664"/>
                    <a:gd name="connsiteX32" fmla="*/ 614269 w 714429"/>
                    <a:gd name="connsiteY32" fmla="*/ 327660 h 549664"/>
                    <a:gd name="connsiteX33" fmla="*/ 599029 w 714429"/>
                    <a:gd name="connsiteY33" fmla="*/ 228600 h 549664"/>
                    <a:gd name="connsiteX34" fmla="*/ 591409 w 714429"/>
                    <a:gd name="connsiteY34" fmla="*/ 205740 h 549664"/>
                    <a:gd name="connsiteX35" fmla="*/ 560929 w 714429"/>
                    <a:gd name="connsiteY35" fmla="*/ 160020 h 549664"/>
                    <a:gd name="connsiteX36" fmla="*/ 492349 w 714429"/>
                    <a:gd name="connsiteY36" fmla="*/ 121920 h 549664"/>
                    <a:gd name="connsiteX37" fmla="*/ 393289 w 714429"/>
                    <a:gd name="connsiteY37" fmla="*/ 114300 h 549664"/>
                    <a:gd name="connsiteX38" fmla="*/ 370429 w 714429"/>
                    <a:gd name="connsiteY38" fmla="*/ 106680 h 549664"/>
                    <a:gd name="connsiteX39" fmla="*/ 317089 w 714429"/>
                    <a:gd name="connsiteY39" fmla="*/ 76200 h 549664"/>
                    <a:gd name="connsiteX40" fmla="*/ 317089 w 714429"/>
                    <a:gd name="connsiteY40" fmla="*/ 68580 h 54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14429" h="549664">
                      <a:moveTo>
                        <a:pt x="317089" y="68580"/>
                      </a:moveTo>
                      <a:lnTo>
                        <a:pt x="317089" y="68580"/>
                      </a:lnTo>
                      <a:cubicBezTo>
                        <a:pt x="304389" y="50800"/>
                        <a:pt x="295900" y="29076"/>
                        <a:pt x="278989" y="15240"/>
                      </a:cubicBezTo>
                      <a:cubicBezTo>
                        <a:pt x="266556" y="5067"/>
                        <a:pt x="233269" y="0"/>
                        <a:pt x="233269" y="0"/>
                      </a:cubicBezTo>
                      <a:cubicBezTo>
                        <a:pt x="228189" y="7620"/>
                        <a:pt x="221637" y="14442"/>
                        <a:pt x="218029" y="22860"/>
                      </a:cubicBezTo>
                      <a:cubicBezTo>
                        <a:pt x="217881" y="23206"/>
                        <a:pt x="206496" y="72493"/>
                        <a:pt x="202789" y="76200"/>
                      </a:cubicBezTo>
                      <a:cubicBezTo>
                        <a:pt x="199120" y="79869"/>
                        <a:pt x="149746" y="91341"/>
                        <a:pt x="149449" y="91440"/>
                      </a:cubicBezTo>
                      <a:cubicBezTo>
                        <a:pt x="63366" y="120134"/>
                        <a:pt x="153912" y="96039"/>
                        <a:pt x="80869" y="114300"/>
                      </a:cubicBezTo>
                      <a:cubicBezTo>
                        <a:pt x="73249" y="119380"/>
                        <a:pt x="66378" y="125821"/>
                        <a:pt x="58009" y="129540"/>
                      </a:cubicBezTo>
                      <a:cubicBezTo>
                        <a:pt x="43329" y="136064"/>
                        <a:pt x="12289" y="144780"/>
                        <a:pt x="12289" y="144780"/>
                      </a:cubicBezTo>
                      <a:cubicBezTo>
                        <a:pt x="9749" y="152400"/>
                        <a:pt x="0" y="161104"/>
                        <a:pt x="4669" y="167640"/>
                      </a:cubicBezTo>
                      <a:cubicBezTo>
                        <a:pt x="21045" y="190566"/>
                        <a:pt x="48812" y="197594"/>
                        <a:pt x="73249" y="205740"/>
                      </a:cubicBezTo>
                      <a:cubicBezTo>
                        <a:pt x="75789" y="213360"/>
                        <a:pt x="76968" y="221579"/>
                        <a:pt x="80869" y="228600"/>
                      </a:cubicBezTo>
                      <a:cubicBezTo>
                        <a:pt x="89764" y="244611"/>
                        <a:pt x="105557" y="256944"/>
                        <a:pt x="111349" y="274320"/>
                      </a:cubicBezTo>
                      <a:cubicBezTo>
                        <a:pt x="129129" y="327660"/>
                        <a:pt x="111349" y="314960"/>
                        <a:pt x="149449" y="327660"/>
                      </a:cubicBezTo>
                      <a:cubicBezTo>
                        <a:pt x="151989" y="335280"/>
                        <a:pt x="151389" y="344840"/>
                        <a:pt x="157069" y="350520"/>
                      </a:cubicBezTo>
                      <a:cubicBezTo>
                        <a:pt x="162749" y="356200"/>
                        <a:pt x="171990" y="356919"/>
                        <a:pt x="179929" y="358140"/>
                      </a:cubicBezTo>
                      <a:cubicBezTo>
                        <a:pt x="205159" y="362022"/>
                        <a:pt x="230729" y="363220"/>
                        <a:pt x="256129" y="365760"/>
                      </a:cubicBezTo>
                      <a:cubicBezTo>
                        <a:pt x="261209" y="381000"/>
                        <a:pt x="262458" y="398114"/>
                        <a:pt x="271369" y="411480"/>
                      </a:cubicBezTo>
                      <a:cubicBezTo>
                        <a:pt x="276449" y="419100"/>
                        <a:pt x="282513" y="426149"/>
                        <a:pt x="286609" y="434340"/>
                      </a:cubicBezTo>
                      <a:cubicBezTo>
                        <a:pt x="294216" y="449554"/>
                        <a:pt x="293091" y="469141"/>
                        <a:pt x="309469" y="480060"/>
                      </a:cubicBezTo>
                      <a:cubicBezTo>
                        <a:pt x="318183" y="485869"/>
                        <a:pt x="329789" y="485140"/>
                        <a:pt x="339949" y="487680"/>
                      </a:cubicBezTo>
                      <a:cubicBezTo>
                        <a:pt x="401933" y="549664"/>
                        <a:pt x="364248" y="535780"/>
                        <a:pt x="454249" y="525780"/>
                      </a:cubicBezTo>
                      <a:cubicBezTo>
                        <a:pt x="461869" y="523240"/>
                        <a:pt x="470837" y="523178"/>
                        <a:pt x="477109" y="518160"/>
                      </a:cubicBezTo>
                      <a:cubicBezTo>
                        <a:pt x="526348" y="478769"/>
                        <a:pt x="457750" y="506833"/>
                        <a:pt x="515209" y="487680"/>
                      </a:cubicBezTo>
                      <a:lnTo>
                        <a:pt x="560929" y="502920"/>
                      </a:lnTo>
                      <a:lnTo>
                        <a:pt x="583789" y="510540"/>
                      </a:lnTo>
                      <a:cubicBezTo>
                        <a:pt x="598280" y="507642"/>
                        <a:pt x="629128" y="503110"/>
                        <a:pt x="644749" y="495300"/>
                      </a:cubicBezTo>
                      <a:cubicBezTo>
                        <a:pt x="652940" y="491204"/>
                        <a:pt x="659989" y="485140"/>
                        <a:pt x="667609" y="480060"/>
                      </a:cubicBezTo>
                      <a:cubicBezTo>
                        <a:pt x="670149" y="472440"/>
                        <a:pt x="671637" y="464384"/>
                        <a:pt x="675229" y="457200"/>
                      </a:cubicBezTo>
                      <a:cubicBezTo>
                        <a:pt x="691621" y="424416"/>
                        <a:pt x="714429" y="427518"/>
                        <a:pt x="682849" y="373380"/>
                      </a:cubicBezTo>
                      <a:cubicBezTo>
                        <a:pt x="673620" y="357559"/>
                        <a:pt x="652369" y="353060"/>
                        <a:pt x="637129" y="342900"/>
                      </a:cubicBezTo>
                      <a:lnTo>
                        <a:pt x="614269" y="327660"/>
                      </a:lnTo>
                      <a:cubicBezTo>
                        <a:pt x="595928" y="272636"/>
                        <a:pt x="615867" y="338050"/>
                        <a:pt x="599029" y="228600"/>
                      </a:cubicBezTo>
                      <a:cubicBezTo>
                        <a:pt x="597808" y="220661"/>
                        <a:pt x="595310" y="212761"/>
                        <a:pt x="591409" y="205740"/>
                      </a:cubicBezTo>
                      <a:cubicBezTo>
                        <a:pt x="582514" y="189729"/>
                        <a:pt x="576169" y="170180"/>
                        <a:pt x="560929" y="160020"/>
                      </a:cubicBezTo>
                      <a:cubicBezTo>
                        <a:pt x="543815" y="148611"/>
                        <a:pt x="517110" y="125015"/>
                        <a:pt x="492349" y="121920"/>
                      </a:cubicBezTo>
                      <a:cubicBezTo>
                        <a:pt x="459487" y="117812"/>
                        <a:pt x="426309" y="116840"/>
                        <a:pt x="393289" y="114300"/>
                      </a:cubicBezTo>
                      <a:cubicBezTo>
                        <a:pt x="385669" y="111760"/>
                        <a:pt x="377812" y="109844"/>
                        <a:pt x="370429" y="106680"/>
                      </a:cubicBezTo>
                      <a:cubicBezTo>
                        <a:pt x="350742" y="98243"/>
                        <a:pt x="334095" y="88955"/>
                        <a:pt x="317089" y="76200"/>
                      </a:cubicBezTo>
                      <a:cubicBezTo>
                        <a:pt x="314215" y="74045"/>
                        <a:pt x="317089" y="69850"/>
                        <a:pt x="317089" y="6858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isometricLeftDown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9" name="180 Elipse"/>
                <p:cNvSpPr/>
                <p:nvPr/>
              </p:nvSpPr>
              <p:spPr>
                <a:xfrm rot="1452670">
                  <a:off x="1248958" y="5346302"/>
                  <a:ext cx="205085" cy="16632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isometricLeftDown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136" name="181 Cilindro"/>
              <p:cNvSpPr/>
              <p:nvPr/>
            </p:nvSpPr>
            <p:spPr>
              <a:xfrm rot="2477253">
                <a:off x="4298970" y="2853810"/>
                <a:ext cx="67684" cy="118536"/>
              </a:xfrm>
              <a:prstGeom prst="ca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7" name="40 Cilindro"/>
              <p:cNvSpPr/>
              <p:nvPr/>
            </p:nvSpPr>
            <p:spPr>
              <a:xfrm rot="3917334">
                <a:off x="4538638" y="2684167"/>
                <a:ext cx="63324" cy="118536"/>
              </a:xfrm>
              <a:prstGeom prst="ca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8" name="41 Cilindro"/>
              <p:cNvSpPr/>
              <p:nvPr/>
            </p:nvSpPr>
            <p:spPr>
              <a:xfrm rot="6940210">
                <a:off x="4672367" y="3333455"/>
                <a:ext cx="74408" cy="118536"/>
              </a:xfrm>
              <a:prstGeom prst="can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9" name="42 Cilindro"/>
              <p:cNvSpPr/>
              <p:nvPr/>
            </p:nvSpPr>
            <p:spPr>
              <a:xfrm rot="2620461">
                <a:off x="3516653" y="3054333"/>
                <a:ext cx="71635" cy="118536"/>
              </a:xfrm>
              <a:prstGeom prst="can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0" name="43 Cilindro"/>
              <p:cNvSpPr/>
              <p:nvPr/>
            </p:nvSpPr>
            <p:spPr>
              <a:xfrm rot="4742736">
                <a:off x="3682329" y="3402719"/>
                <a:ext cx="59542" cy="118536"/>
              </a:xfrm>
              <a:prstGeom prst="can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1" name="44 Cilindro"/>
              <p:cNvSpPr/>
              <p:nvPr/>
            </p:nvSpPr>
            <p:spPr>
              <a:xfrm rot="163496">
                <a:off x="2548935" y="2828089"/>
                <a:ext cx="79316" cy="118536"/>
              </a:xfrm>
              <a:prstGeom prst="ca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2" name="45 Cilindro"/>
              <p:cNvSpPr/>
              <p:nvPr/>
            </p:nvSpPr>
            <p:spPr>
              <a:xfrm rot="6105248">
                <a:off x="2911805" y="3445965"/>
                <a:ext cx="62999" cy="11853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3" name="46 Cilindro"/>
              <p:cNvSpPr/>
              <p:nvPr/>
            </p:nvSpPr>
            <p:spPr>
              <a:xfrm rot="4138631">
                <a:off x="4715108" y="3593877"/>
                <a:ext cx="74116" cy="11853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144" name="166 Grupo"/>
              <p:cNvGrpSpPr/>
              <p:nvPr/>
            </p:nvGrpSpPr>
            <p:grpSpPr>
              <a:xfrm rot="19249040">
                <a:off x="3574239" y="2581964"/>
                <a:ext cx="714429" cy="549664"/>
                <a:chOff x="985931" y="5135880"/>
                <a:chExt cx="714429" cy="54966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6" name="48 Forma libre"/>
                <p:cNvSpPr/>
                <p:nvPr/>
              </p:nvSpPr>
              <p:spPr>
                <a:xfrm>
                  <a:off x="985931" y="5135880"/>
                  <a:ext cx="714429" cy="549664"/>
                </a:xfrm>
                <a:custGeom>
                  <a:avLst/>
                  <a:gdLst>
                    <a:gd name="connsiteX0" fmla="*/ 317089 w 714429"/>
                    <a:gd name="connsiteY0" fmla="*/ 68580 h 549664"/>
                    <a:gd name="connsiteX1" fmla="*/ 317089 w 714429"/>
                    <a:gd name="connsiteY1" fmla="*/ 68580 h 549664"/>
                    <a:gd name="connsiteX2" fmla="*/ 278989 w 714429"/>
                    <a:gd name="connsiteY2" fmla="*/ 15240 h 549664"/>
                    <a:gd name="connsiteX3" fmla="*/ 233269 w 714429"/>
                    <a:gd name="connsiteY3" fmla="*/ 0 h 549664"/>
                    <a:gd name="connsiteX4" fmla="*/ 218029 w 714429"/>
                    <a:gd name="connsiteY4" fmla="*/ 22860 h 549664"/>
                    <a:gd name="connsiteX5" fmla="*/ 202789 w 714429"/>
                    <a:gd name="connsiteY5" fmla="*/ 76200 h 549664"/>
                    <a:gd name="connsiteX6" fmla="*/ 149449 w 714429"/>
                    <a:gd name="connsiteY6" fmla="*/ 91440 h 549664"/>
                    <a:gd name="connsiteX7" fmla="*/ 80869 w 714429"/>
                    <a:gd name="connsiteY7" fmla="*/ 114300 h 549664"/>
                    <a:gd name="connsiteX8" fmla="*/ 58009 w 714429"/>
                    <a:gd name="connsiteY8" fmla="*/ 129540 h 549664"/>
                    <a:gd name="connsiteX9" fmla="*/ 12289 w 714429"/>
                    <a:gd name="connsiteY9" fmla="*/ 144780 h 549664"/>
                    <a:gd name="connsiteX10" fmla="*/ 4669 w 714429"/>
                    <a:gd name="connsiteY10" fmla="*/ 167640 h 549664"/>
                    <a:gd name="connsiteX11" fmla="*/ 73249 w 714429"/>
                    <a:gd name="connsiteY11" fmla="*/ 205740 h 549664"/>
                    <a:gd name="connsiteX12" fmla="*/ 80869 w 714429"/>
                    <a:gd name="connsiteY12" fmla="*/ 228600 h 549664"/>
                    <a:gd name="connsiteX13" fmla="*/ 111349 w 714429"/>
                    <a:gd name="connsiteY13" fmla="*/ 274320 h 549664"/>
                    <a:gd name="connsiteX14" fmla="*/ 149449 w 714429"/>
                    <a:gd name="connsiteY14" fmla="*/ 327660 h 549664"/>
                    <a:gd name="connsiteX15" fmla="*/ 157069 w 714429"/>
                    <a:gd name="connsiteY15" fmla="*/ 350520 h 549664"/>
                    <a:gd name="connsiteX16" fmla="*/ 179929 w 714429"/>
                    <a:gd name="connsiteY16" fmla="*/ 358140 h 549664"/>
                    <a:gd name="connsiteX17" fmla="*/ 256129 w 714429"/>
                    <a:gd name="connsiteY17" fmla="*/ 365760 h 549664"/>
                    <a:gd name="connsiteX18" fmla="*/ 271369 w 714429"/>
                    <a:gd name="connsiteY18" fmla="*/ 411480 h 549664"/>
                    <a:gd name="connsiteX19" fmla="*/ 286609 w 714429"/>
                    <a:gd name="connsiteY19" fmla="*/ 434340 h 549664"/>
                    <a:gd name="connsiteX20" fmla="*/ 309469 w 714429"/>
                    <a:gd name="connsiteY20" fmla="*/ 480060 h 549664"/>
                    <a:gd name="connsiteX21" fmla="*/ 339949 w 714429"/>
                    <a:gd name="connsiteY21" fmla="*/ 487680 h 549664"/>
                    <a:gd name="connsiteX22" fmla="*/ 454249 w 714429"/>
                    <a:gd name="connsiteY22" fmla="*/ 525780 h 549664"/>
                    <a:gd name="connsiteX23" fmla="*/ 477109 w 714429"/>
                    <a:gd name="connsiteY23" fmla="*/ 518160 h 549664"/>
                    <a:gd name="connsiteX24" fmla="*/ 515209 w 714429"/>
                    <a:gd name="connsiteY24" fmla="*/ 487680 h 549664"/>
                    <a:gd name="connsiteX25" fmla="*/ 560929 w 714429"/>
                    <a:gd name="connsiteY25" fmla="*/ 502920 h 549664"/>
                    <a:gd name="connsiteX26" fmla="*/ 583789 w 714429"/>
                    <a:gd name="connsiteY26" fmla="*/ 510540 h 549664"/>
                    <a:gd name="connsiteX27" fmla="*/ 644749 w 714429"/>
                    <a:gd name="connsiteY27" fmla="*/ 495300 h 549664"/>
                    <a:gd name="connsiteX28" fmla="*/ 667609 w 714429"/>
                    <a:gd name="connsiteY28" fmla="*/ 480060 h 549664"/>
                    <a:gd name="connsiteX29" fmla="*/ 675229 w 714429"/>
                    <a:gd name="connsiteY29" fmla="*/ 457200 h 549664"/>
                    <a:gd name="connsiteX30" fmla="*/ 682849 w 714429"/>
                    <a:gd name="connsiteY30" fmla="*/ 373380 h 549664"/>
                    <a:gd name="connsiteX31" fmla="*/ 637129 w 714429"/>
                    <a:gd name="connsiteY31" fmla="*/ 342900 h 549664"/>
                    <a:gd name="connsiteX32" fmla="*/ 614269 w 714429"/>
                    <a:gd name="connsiteY32" fmla="*/ 327660 h 549664"/>
                    <a:gd name="connsiteX33" fmla="*/ 599029 w 714429"/>
                    <a:gd name="connsiteY33" fmla="*/ 228600 h 549664"/>
                    <a:gd name="connsiteX34" fmla="*/ 591409 w 714429"/>
                    <a:gd name="connsiteY34" fmla="*/ 205740 h 549664"/>
                    <a:gd name="connsiteX35" fmla="*/ 560929 w 714429"/>
                    <a:gd name="connsiteY35" fmla="*/ 160020 h 549664"/>
                    <a:gd name="connsiteX36" fmla="*/ 492349 w 714429"/>
                    <a:gd name="connsiteY36" fmla="*/ 121920 h 549664"/>
                    <a:gd name="connsiteX37" fmla="*/ 393289 w 714429"/>
                    <a:gd name="connsiteY37" fmla="*/ 114300 h 549664"/>
                    <a:gd name="connsiteX38" fmla="*/ 370429 w 714429"/>
                    <a:gd name="connsiteY38" fmla="*/ 106680 h 549664"/>
                    <a:gd name="connsiteX39" fmla="*/ 317089 w 714429"/>
                    <a:gd name="connsiteY39" fmla="*/ 76200 h 549664"/>
                    <a:gd name="connsiteX40" fmla="*/ 317089 w 714429"/>
                    <a:gd name="connsiteY40" fmla="*/ 68580 h 54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14429" h="549664">
                      <a:moveTo>
                        <a:pt x="317089" y="68580"/>
                      </a:moveTo>
                      <a:lnTo>
                        <a:pt x="317089" y="68580"/>
                      </a:lnTo>
                      <a:cubicBezTo>
                        <a:pt x="304389" y="50800"/>
                        <a:pt x="295900" y="29076"/>
                        <a:pt x="278989" y="15240"/>
                      </a:cubicBezTo>
                      <a:cubicBezTo>
                        <a:pt x="266556" y="5067"/>
                        <a:pt x="233269" y="0"/>
                        <a:pt x="233269" y="0"/>
                      </a:cubicBezTo>
                      <a:cubicBezTo>
                        <a:pt x="228189" y="7620"/>
                        <a:pt x="221637" y="14442"/>
                        <a:pt x="218029" y="22860"/>
                      </a:cubicBezTo>
                      <a:cubicBezTo>
                        <a:pt x="217881" y="23206"/>
                        <a:pt x="206496" y="72493"/>
                        <a:pt x="202789" y="76200"/>
                      </a:cubicBezTo>
                      <a:cubicBezTo>
                        <a:pt x="199120" y="79869"/>
                        <a:pt x="149746" y="91341"/>
                        <a:pt x="149449" y="91440"/>
                      </a:cubicBezTo>
                      <a:cubicBezTo>
                        <a:pt x="63366" y="120134"/>
                        <a:pt x="153912" y="96039"/>
                        <a:pt x="80869" y="114300"/>
                      </a:cubicBezTo>
                      <a:cubicBezTo>
                        <a:pt x="73249" y="119380"/>
                        <a:pt x="66378" y="125821"/>
                        <a:pt x="58009" y="129540"/>
                      </a:cubicBezTo>
                      <a:cubicBezTo>
                        <a:pt x="43329" y="136064"/>
                        <a:pt x="12289" y="144780"/>
                        <a:pt x="12289" y="144780"/>
                      </a:cubicBezTo>
                      <a:cubicBezTo>
                        <a:pt x="9749" y="152400"/>
                        <a:pt x="0" y="161104"/>
                        <a:pt x="4669" y="167640"/>
                      </a:cubicBezTo>
                      <a:cubicBezTo>
                        <a:pt x="21045" y="190566"/>
                        <a:pt x="48812" y="197594"/>
                        <a:pt x="73249" y="205740"/>
                      </a:cubicBezTo>
                      <a:cubicBezTo>
                        <a:pt x="75789" y="213360"/>
                        <a:pt x="76968" y="221579"/>
                        <a:pt x="80869" y="228600"/>
                      </a:cubicBezTo>
                      <a:cubicBezTo>
                        <a:pt x="89764" y="244611"/>
                        <a:pt x="105557" y="256944"/>
                        <a:pt x="111349" y="274320"/>
                      </a:cubicBezTo>
                      <a:cubicBezTo>
                        <a:pt x="129129" y="327660"/>
                        <a:pt x="111349" y="314960"/>
                        <a:pt x="149449" y="327660"/>
                      </a:cubicBezTo>
                      <a:cubicBezTo>
                        <a:pt x="151989" y="335280"/>
                        <a:pt x="151389" y="344840"/>
                        <a:pt x="157069" y="350520"/>
                      </a:cubicBezTo>
                      <a:cubicBezTo>
                        <a:pt x="162749" y="356200"/>
                        <a:pt x="171990" y="356919"/>
                        <a:pt x="179929" y="358140"/>
                      </a:cubicBezTo>
                      <a:cubicBezTo>
                        <a:pt x="205159" y="362022"/>
                        <a:pt x="230729" y="363220"/>
                        <a:pt x="256129" y="365760"/>
                      </a:cubicBezTo>
                      <a:cubicBezTo>
                        <a:pt x="261209" y="381000"/>
                        <a:pt x="262458" y="398114"/>
                        <a:pt x="271369" y="411480"/>
                      </a:cubicBezTo>
                      <a:cubicBezTo>
                        <a:pt x="276449" y="419100"/>
                        <a:pt x="282513" y="426149"/>
                        <a:pt x="286609" y="434340"/>
                      </a:cubicBezTo>
                      <a:cubicBezTo>
                        <a:pt x="294216" y="449554"/>
                        <a:pt x="293091" y="469141"/>
                        <a:pt x="309469" y="480060"/>
                      </a:cubicBezTo>
                      <a:cubicBezTo>
                        <a:pt x="318183" y="485869"/>
                        <a:pt x="329789" y="485140"/>
                        <a:pt x="339949" y="487680"/>
                      </a:cubicBezTo>
                      <a:cubicBezTo>
                        <a:pt x="401933" y="549664"/>
                        <a:pt x="364248" y="535780"/>
                        <a:pt x="454249" y="525780"/>
                      </a:cubicBezTo>
                      <a:cubicBezTo>
                        <a:pt x="461869" y="523240"/>
                        <a:pt x="470837" y="523178"/>
                        <a:pt x="477109" y="518160"/>
                      </a:cubicBezTo>
                      <a:cubicBezTo>
                        <a:pt x="526348" y="478769"/>
                        <a:pt x="457750" y="506833"/>
                        <a:pt x="515209" y="487680"/>
                      </a:cubicBezTo>
                      <a:lnTo>
                        <a:pt x="560929" y="502920"/>
                      </a:lnTo>
                      <a:lnTo>
                        <a:pt x="583789" y="510540"/>
                      </a:lnTo>
                      <a:cubicBezTo>
                        <a:pt x="598280" y="507642"/>
                        <a:pt x="629128" y="503110"/>
                        <a:pt x="644749" y="495300"/>
                      </a:cubicBezTo>
                      <a:cubicBezTo>
                        <a:pt x="652940" y="491204"/>
                        <a:pt x="659989" y="485140"/>
                        <a:pt x="667609" y="480060"/>
                      </a:cubicBezTo>
                      <a:cubicBezTo>
                        <a:pt x="670149" y="472440"/>
                        <a:pt x="671637" y="464384"/>
                        <a:pt x="675229" y="457200"/>
                      </a:cubicBezTo>
                      <a:cubicBezTo>
                        <a:pt x="691621" y="424416"/>
                        <a:pt x="714429" y="427518"/>
                        <a:pt x="682849" y="373380"/>
                      </a:cubicBezTo>
                      <a:cubicBezTo>
                        <a:pt x="673620" y="357559"/>
                        <a:pt x="652369" y="353060"/>
                        <a:pt x="637129" y="342900"/>
                      </a:cubicBezTo>
                      <a:lnTo>
                        <a:pt x="614269" y="327660"/>
                      </a:lnTo>
                      <a:cubicBezTo>
                        <a:pt x="595928" y="272636"/>
                        <a:pt x="615867" y="338050"/>
                        <a:pt x="599029" y="228600"/>
                      </a:cubicBezTo>
                      <a:cubicBezTo>
                        <a:pt x="597808" y="220661"/>
                        <a:pt x="595310" y="212761"/>
                        <a:pt x="591409" y="205740"/>
                      </a:cubicBezTo>
                      <a:cubicBezTo>
                        <a:pt x="582514" y="189729"/>
                        <a:pt x="576169" y="170180"/>
                        <a:pt x="560929" y="160020"/>
                      </a:cubicBezTo>
                      <a:cubicBezTo>
                        <a:pt x="543815" y="148611"/>
                        <a:pt x="517110" y="125015"/>
                        <a:pt x="492349" y="121920"/>
                      </a:cubicBezTo>
                      <a:cubicBezTo>
                        <a:pt x="459487" y="117812"/>
                        <a:pt x="426309" y="116840"/>
                        <a:pt x="393289" y="114300"/>
                      </a:cubicBezTo>
                      <a:cubicBezTo>
                        <a:pt x="385669" y="111760"/>
                        <a:pt x="377812" y="109844"/>
                        <a:pt x="370429" y="106680"/>
                      </a:cubicBezTo>
                      <a:cubicBezTo>
                        <a:pt x="350742" y="98243"/>
                        <a:pt x="334095" y="88955"/>
                        <a:pt x="317089" y="76200"/>
                      </a:cubicBezTo>
                      <a:cubicBezTo>
                        <a:pt x="314215" y="74045"/>
                        <a:pt x="317089" y="69850"/>
                        <a:pt x="317089" y="6858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isometricLeftDown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7" name="49 Elipse"/>
                <p:cNvSpPr/>
                <p:nvPr/>
              </p:nvSpPr>
              <p:spPr>
                <a:xfrm rot="1452670">
                  <a:off x="1248958" y="5346302"/>
                  <a:ext cx="205085" cy="16632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isometricLeftDown"/>
                  <a:lightRig rig="threePt" dir="t"/>
                </a:scene3d>
                <a:sp3d>
                  <a:bevelT w="2095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s-ES" b="1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145" name="50 Cilindro"/>
              <p:cNvSpPr/>
              <p:nvPr/>
            </p:nvSpPr>
            <p:spPr>
              <a:xfrm rot="6940210">
                <a:off x="3552892" y="2753161"/>
                <a:ext cx="76943" cy="118536"/>
              </a:xfrm>
              <a:prstGeom prst="can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127" name="52 Cilindro"/>
            <p:cNvSpPr/>
            <p:nvPr/>
          </p:nvSpPr>
          <p:spPr>
            <a:xfrm rot="1395380">
              <a:off x="5439976" y="3054863"/>
              <a:ext cx="71635" cy="118536"/>
            </a:xfrm>
            <a:prstGeom prst="can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b="1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78" name="97 Grupo"/>
          <p:cNvGrpSpPr/>
          <p:nvPr/>
        </p:nvGrpSpPr>
        <p:grpSpPr>
          <a:xfrm>
            <a:off x="580884" y="1838114"/>
            <a:ext cx="2435696" cy="1027584"/>
            <a:chOff x="285755" y="2806545"/>
            <a:chExt cx="3629025" cy="2079504"/>
          </a:xfrm>
        </p:grpSpPr>
        <p:sp>
          <p:nvSpPr>
            <p:cNvPr id="179" name="96 Rectángulo"/>
            <p:cNvSpPr/>
            <p:nvPr/>
          </p:nvSpPr>
          <p:spPr>
            <a:xfrm>
              <a:off x="422212" y="3213712"/>
              <a:ext cx="3374085" cy="1503403"/>
            </a:xfrm>
            <a:prstGeom prst="rect">
              <a:avLst/>
            </a:prstGeom>
            <a:solidFill>
              <a:srgbClr val="FD75AD">
                <a:alpha val="19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b="1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0" name="58 Elipse"/>
            <p:cNvSpPr/>
            <p:nvPr/>
          </p:nvSpPr>
          <p:spPr>
            <a:xfrm>
              <a:off x="285755" y="4067831"/>
              <a:ext cx="3629025" cy="818218"/>
            </a:xfrm>
            <a:prstGeom prst="ellipse">
              <a:avLst/>
            </a:prstGeom>
            <a:solidFill>
              <a:srgbClr val="FD75AD">
                <a:alpha val="19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b="1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81" name="59 Grupo"/>
            <p:cNvGrpSpPr/>
            <p:nvPr/>
          </p:nvGrpSpPr>
          <p:grpSpPr>
            <a:xfrm>
              <a:off x="909429" y="4303775"/>
              <a:ext cx="714429" cy="549664"/>
              <a:chOff x="909429" y="4435979"/>
              <a:chExt cx="714429" cy="549664"/>
            </a:xfrm>
          </p:grpSpPr>
          <p:sp>
            <p:nvSpPr>
              <p:cNvPr id="213" name="54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14" name="55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182" name="56 Elipse"/>
            <p:cNvSpPr/>
            <p:nvPr/>
          </p:nvSpPr>
          <p:spPr>
            <a:xfrm>
              <a:off x="429834" y="4131322"/>
              <a:ext cx="3318885" cy="720269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b="1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83" name="60 Grupo"/>
            <p:cNvGrpSpPr/>
            <p:nvPr/>
          </p:nvGrpSpPr>
          <p:grpSpPr>
            <a:xfrm>
              <a:off x="1484044" y="4328116"/>
              <a:ext cx="714429" cy="549664"/>
              <a:chOff x="909429" y="4435979"/>
              <a:chExt cx="714429" cy="549664"/>
            </a:xfrm>
          </p:grpSpPr>
          <p:sp>
            <p:nvSpPr>
              <p:cNvPr id="211" name="61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12" name="62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84" name="63 Grupo"/>
            <p:cNvGrpSpPr/>
            <p:nvPr/>
          </p:nvGrpSpPr>
          <p:grpSpPr>
            <a:xfrm>
              <a:off x="1397281" y="4161849"/>
              <a:ext cx="714429" cy="549664"/>
              <a:chOff x="909429" y="4435979"/>
              <a:chExt cx="714429" cy="549664"/>
            </a:xfrm>
          </p:grpSpPr>
          <p:sp>
            <p:nvSpPr>
              <p:cNvPr id="209" name="64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10" name="65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85" name="66 Grupo"/>
            <p:cNvGrpSpPr/>
            <p:nvPr/>
          </p:nvGrpSpPr>
          <p:grpSpPr>
            <a:xfrm>
              <a:off x="909428" y="4126643"/>
              <a:ext cx="714429" cy="549664"/>
              <a:chOff x="909429" y="4435979"/>
              <a:chExt cx="714429" cy="549664"/>
            </a:xfrm>
          </p:grpSpPr>
          <p:sp>
            <p:nvSpPr>
              <p:cNvPr id="207" name="67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08" name="68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86" name="69 Grupo"/>
            <p:cNvGrpSpPr/>
            <p:nvPr/>
          </p:nvGrpSpPr>
          <p:grpSpPr>
            <a:xfrm>
              <a:off x="487213" y="4254702"/>
              <a:ext cx="714429" cy="549664"/>
              <a:chOff x="909429" y="4435979"/>
              <a:chExt cx="714429" cy="549664"/>
            </a:xfrm>
          </p:grpSpPr>
          <p:sp>
            <p:nvSpPr>
              <p:cNvPr id="205" name="70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06" name="71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87" name="72 Grupo"/>
            <p:cNvGrpSpPr/>
            <p:nvPr/>
          </p:nvGrpSpPr>
          <p:grpSpPr>
            <a:xfrm>
              <a:off x="2494733" y="4274543"/>
              <a:ext cx="714429" cy="549664"/>
              <a:chOff x="909429" y="4435979"/>
              <a:chExt cx="714429" cy="549664"/>
            </a:xfrm>
          </p:grpSpPr>
          <p:sp>
            <p:nvSpPr>
              <p:cNvPr id="203" name="73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04" name="74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88" name="75 Grupo"/>
            <p:cNvGrpSpPr/>
            <p:nvPr/>
          </p:nvGrpSpPr>
          <p:grpSpPr>
            <a:xfrm>
              <a:off x="2006881" y="4301927"/>
              <a:ext cx="714429" cy="549664"/>
              <a:chOff x="909429" y="4435979"/>
              <a:chExt cx="714429" cy="549664"/>
            </a:xfrm>
          </p:grpSpPr>
          <p:sp>
            <p:nvSpPr>
              <p:cNvPr id="201" name="76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02" name="77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89" name="78 Grupo"/>
            <p:cNvGrpSpPr/>
            <p:nvPr/>
          </p:nvGrpSpPr>
          <p:grpSpPr>
            <a:xfrm>
              <a:off x="1941880" y="4131322"/>
              <a:ext cx="714429" cy="549664"/>
              <a:chOff x="909429" y="4435979"/>
              <a:chExt cx="714429" cy="549664"/>
            </a:xfrm>
          </p:grpSpPr>
          <p:sp>
            <p:nvSpPr>
              <p:cNvPr id="199" name="79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00" name="80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90" name="81 Grupo"/>
            <p:cNvGrpSpPr/>
            <p:nvPr/>
          </p:nvGrpSpPr>
          <p:grpSpPr>
            <a:xfrm>
              <a:off x="2494733" y="4091338"/>
              <a:ext cx="714429" cy="549664"/>
              <a:chOff x="909429" y="4435979"/>
              <a:chExt cx="714429" cy="549664"/>
            </a:xfrm>
          </p:grpSpPr>
          <p:sp>
            <p:nvSpPr>
              <p:cNvPr id="197" name="82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98" name="83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91" name="84 Grupo"/>
            <p:cNvGrpSpPr/>
            <p:nvPr/>
          </p:nvGrpSpPr>
          <p:grpSpPr>
            <a:xfrm>
              <a:off x="2921711" y="4196634"/>
              <a:ext cx="714429" cy="549664"/>
              <a:chOff x="909429" y="4435979"/>
              <a:chExt cx="714429" cy="549664"/>
            </a:xfrm>
          </p:grpSpPr>
          <p:sp>
            <p:nvSpPr>
              <p:cNvPr id="195" name="85 Forma libre"/>
              <p:cNvSpPr/>
              <p:nvPr/>
            </p:nvSpPr>
            <p:spPr>
              <a:xfrm rot="20574436">
                <a:off x="909429" y="4435979"/>
                <a:ext cx="714429" cy="549664"/>
              </a:xfrm>
              <a:custGeom>
                <a:avLst/>
                <a:gdLst>
                  <a:gd name="connsiteX0" fmla="*/ 317089 w 714429"/>
                  <a:gd name="connsiteY0" fmla="*/ 68580 h 549664"/>
                  <a:gd name="connsiteX1" fmla="*/ 317089 w 714429"/>
                  <a:gd name="connsiteY1" fmla="*/ 68580 h 549664"/>
                  <a:gd name="connsiteX2" fmla="*/ 278989 w 714429"/>
                  <a:gd name="connsiteY2" fmla="*/ 15240 h 549664"/>
                  <a:gd name="connsiteX3" fmla="*/ 233269 w 714429"/>
                  <a:gd name="connsiteY3" fmla="*/ 0 h 549664"/>
                  <a:gd name="connsiteX4" fmla="*/ 218029 w 714429"/>
                  <a:gd name="connsiteY4" fmla="*/ 22860 h 549664"/>
                  <a:gd name="connsiteX5" fmla="*/ 202789 w 714429"/>
                  <a:gd name="connsiteY5" fmla="*/ 76200 h 549664"/>
                  <a:gd name="connsiteX6" fmla="*/ 149449 w 714429"/>
                  <a:gd name="connsiteY6" fmla="*/ 91440 h 549664"/>
                  <a:gd name="connsiteX7" fmla="*/ 80869 w 714429"/>
                  <a:gd name="connsiteY7" fmla="*/ 114300 h 549664"/>
                  <a:gd name="connsiteX8" fmla="*/ 58009 w 714429"/>
                  <a:gd name="connsiteY8" fmla="*/ 129540 h 549664"/>
                  <a:gd name="connsiteX9" fmla="*/ 12289 w 714429"/>
                  <a:gd name="connsiteY9" fmla="*/ 144780 h 549664"/>
                  <a:gd name="connsiteX10" fmla="*/ 4669 w 714429"/>
                  <a:gd name="connsiteY10" fmla="*/ 167640 h 549664"/>
                  <a:gd name="connsiteX11" fmla="*/ 73249 w 714429"/>
                  <a:gd name="connsiteY11" fmla="*/ 205740 h 549664"/>
                  <a:gd name="connsiteX12" fmla="*/ 80869 w 714429"/>
                  <a:gd name="connsiteY12" fmla="*/ 228600 h 549664"/>
                  <a:gd name="connsiteX13" fmla="*/ 111349 w 714429"/>
                  <a:gd name="connsiteY13" fmla="*/ 274320 h 549664"/>
                  <a:gd name="connsiteX14" fmla="*/ 149449 w 714429"/>
                  <a:gd name="connsiteY14" fmla="*/ 327660 h 549664"/>
                  <a:gd name="connsiteX15" fmla="*/ 157069 w 714429"/>
                  <a:gd name="connsiteY15" fmla="*/ 350520 h 549664"/>
                  <a:gd name="connsiteX16" fmla="*/ 179929 w 714429"/>
                  <a:gd name="connsiteY16" fmla="*/ 358140 h 549664"/>
                  <a:gd name="connsiteX17" fmla="*/ 256129 w 714429"/>
                  <a:gd name="connsiteY17" fmla="*/ 365760 h 549664"/>
                  <a:gd name="connsiteX18" fmla="*/ 271369 w 714429"/>
                  <a:gd name="connsiteY18" fmla="*/ 411480 h 549664"/>
                  <a:gd name="connsiteX19" fmla="*/ 286609 w 714429"/>
                  <a:gd name="connsiteY19" fmla="*/ 434340 h 549664"/>
                  <a:gd name="connsiteX20" fmla="*/ 309469 w 714429"/>
                  <a:gd name="connsiteY20" fmla="*/ 480060 h 549664"/>
                  <a:gd name="connsiteX21" fmla="*/ 339949 w 714429"/>
                  <a:gd name="connsiteY21" fmla="*/ 487680 h 549664"/>
                  <a:gd name="connsiteX22" fmla="*/ 454249 w 714429"/>
                  <a:gd name="connsiteY22" fmla="*/ 525780 h 549664"/>
                  <a:gd name="connsiteX23" fmla="*/ 477109 w 714429"/>
                  <a:gd name="connsiteY23" fmla="*/ 518160 h 549664"/>
                  <a:gd name="connsiteX24" fmla="*/ 515209 w 714429"/>
                  <a:gd name="connsiteY24" fmla="*/ 487680 h 549664"/>
                  <a:gd name="connsiteX25" fmla="*/ 560929 w 714429"/>
                  <a:gd name="connsiteY25" fmla="*/ 502920 h 549664"/>
                  <a:gd name="connsiteX26" fmla="*/ 583789 w 714429"/>
                  <a:gd name="connsiteY26" fmla="*/ 510540 h 549664"/>
                  <a:gd name="connsiteX27" fmla="*/ 644749 w 714429"/>
                  <a:gd name="connsiteY27" fmla="*/ 495300 h 549664"/>
                  <a:gd name="connsiteX28" fmla="*/ 667609 w 714429"/>
                  <a:gd name="connsiteY28" fmla="*/ 480060 h 549664"/>
                  <a:gd name="connsiteX29" fmla="*/ 675229 w 714429"/>
                  <a:gd name="connsiteY29" fmla="*/ 457200 h 549664"/>
                  <a:gd name="connsiteX30" fmla="*/ 682849 w 714429"/>
                  <a:gd name="connsiteY30" fmla="*/ 373380 h 549664"/>
                  <a:gd name="connsiteX31" fmla="*/ 637129 w 714429"/>
                  <a:gd name="connsiteY31" fmla="*/ 342900 h 549664"/>
                  <a:gd name="connsiteX32" fmla="*/ 614269 w 714429"/>
                  <a:gd name="connsiteY32" fmla="*/ 327660 h 549664"/>
                  <a:gd name="connsiteX33" fmla="*/ 599029 w 714429"/>
                  <a:gd name="connsiteY33" fmla="*/ 228600 h 549664"/>
                  <a:gd name="connsiteX34" fmla="*/ 591409 w 714429"/>
                  <a:gd name="connsiteY34" fmla="*/ 205740 h 549664"/>
                  <a:gd name="connsiteX35" fmla="*/ 560929 w 714429"/>
                  <a:gd name="connsiteY35" fmla="*/ 160020 h 549664"/>
                  <a:gd name="connsiteX36" fmla="*/ 492349 w 714429"/>
                  <a:gd name="connsiteY36" fmla="*/ 121920 h 549664"/>
                  <a:gd name="connsiteX37" fmla="*/ 393289 w 714429"/>
                  <a:gd name="connsiteY37" fmla="*/ 114300 h 549664"/>
                  <a:gd name="connsiteX38" fmla="*/ 370429 w 714429"/>
                  <a:gd name="connsiteY38" fmla="*/ 106680 h 549664"/>
                  <a:gd name="connsiteX39" fmla="*/ 317089 w 714429"/>
                  <a:gd name="connsiteY39" fmla="*/ 76200 h 549664"/>
                  <a:gd name="connsiteX40" fmla="*/ 317089 w 714429"/>
                  <a:gd name="connsiteY40" fmla="*/ 68580 h 54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14429" h="549664">
                    <a:moveTo>
                      <a:pt x="317089" y="68580"/>
                    </a:moveTo>
                    <a:lnTo>
                      <a:pt x="317089" y="68580"/>
                    </a:lnTo>
                    <a:cubicBezTo>
                      <a:pt x="304389" y="50800"/>
                      <a:pt x="295900" y="29076"/>
                      <a:pt x="278989" y="15240"/>
                    </a:cubicBezTo>
                    <a:cubicBezTo>
                      <a:pt x="266556" y="5067"/>
                      <a:pt x="233269" y="0"/>
                      <a:pt x="233269" y="0"/>
                    </a:cubicBezTo>
                    <a:cubicBezTo>
                      <a:pt x="228189" y="7620"/>
                      <a:pt x="221637" y="14442"/>
                      <a:pt x="218029" y="22860"/>
                    </a:cubicBezTo>
                    <a:cubicBezTo>
                      <a:pt x="217881" y="23206"/>
                      <a:pt x="206496" y="72493"/>
                      <a:pt x="202789" y="76200"/>
                    </a:cubicBezTo>
                    <a:cubicBezTo>
                      <a:pt x="199120" y="79869"/>
                      <a:pt x="149746" y="91341"/>
                      <a:pt x="149449" y="91440"/>
                    </a:cubicBezTo>
                    <a:cubicBezTo>
                      <a:pt x="63366" y="120134"/>
                      <a:pt x="153912" y="96039"/>
                      <a:pt x="80869" y="114300"/>
                    </a:cubicBezTo>
                    <a:cubicBezTo>
                      <a:pt x="73249" y="119380"/>
                      <a:pt x="66378" y="125821"/>
                      <a:pt x="58009" y="129540"/>
                    </a:cubicBezTo>
                    <a:cubicBezTo>
                      <a:pt x="43329" y="136064"/>
                      <a:pt x="12289" y="144780"/>
                      <a:pt x="12289" y="144780"/>
                    </a:cubicBezTo>
                    <a:cubicBezTo>
                      <a:pt x="9749" y="152400"/>
                      <a:pt x="0" y="161104"/>
                      <a:pt x="4669" y="167640"/>
                    </a:cubicBezTo>
                    <a:cubicBezTo>
                      <a:pt x="21045" y="190566"/>
                      <a:pt x="48812" y="197594"/>
                      <a:pt x="73249" y="205740"/>
                    </a:cubicBezTo>
                    <a:cubicBezTo>
                      <a:pt x="75789" y="213360"/>
                      <a:pt x="76968" y="221579"/>
                      <a:pt x="80869" y="228600"/>
                    </a:cubicBezTo>
                    <a:cubicBezTo>
                      <a:pt x="89764" y="244611"/>
                      <a:pt x="105557" y="256944"/>
                      <a:pt x="111349" y="274320"/>
                    </a:cubicBezTo>
                    <a:cubicBezTo>
                      <a:pt x="129129" y="327660"/>
                      <a:pt x="111349" y="314960"/>
                      <a:pt x="149449" y="327660"/>
                    </a:cubicBezTo>
                    <a:cubicBezTo>
                      <a:pt x="151989" y="335280"/>
                      <a:pt x="151389" y="344840"/>
                      <a:pt x="157069" y="350520"/>
                    </a:cubicBezTo>
                    <a:cubicBezTo>
                      <a:pt x="162749" y="356200"/>
                      <a:pt x="171990" y="356919"/>
                      <a:pt x="179929" y="358140"/>
                    </a:cubicBezTo>
                    <a:cubicBezTo>
                      <a:pt x="205159" y="362022"/>
                      <a:pt x="230729" y="363220"/>
                      <a:pt x="256129" y="365760"/>
                    </a:cubicBezTo>
                    <a:cubicBezTo>
                      <a:pt x="261209" y="381000"/>
                      <a:pt x="262458" y="398114"/>
                      <a:pt x="271369" y="411480"/>
                    </a:cubicBezTo>
                    <a:cubicBezTo>
                      <a:pt x="276449" y="419100"/>
                      <a:pt x="282513" y="426149"/>
                      <a:pt x="286609" y="434340"/>
                    </a:cubicBezTo>
                    <a:cubicBezTo>
                      <a:pt x="294216" y="449554"/>
                      <a:pt x="293091" y="469141"/>
                      <a:pt x="309469" y="480060"/>
                    </a:cubicBezTo>
                    <a:cubicBezTo>
                      <a:pt x="318183" y="485869"/>
                      <a:pt x="329789" y="485140"/>
                      <a:pt x="339949" y="487680"/>
                    </a:cubicBezTo>
                    <a:cubicBezTo>
                      <a:pt x="401933" y="549664"/>
                      <a:pt x="364248" y="535780"/>
                      <a:pt x="454249" y="525780"/>
                    </a:cubicBezTo>
                    <a:cubicBezTo>
                      <a:pt x="461869" y="523240"/>
                      <a:pt x="470837" y="523178"/>
                      <a:pt x="477109" y="518160"/>
                    </a:cubicBezTo>
                    <a:cubicBezTo>
                      <a:pt x="526348" y="478769"/>
                      <a:pt x="457750" y="506833"/>
                      <a:pt x="515209" y="487680"/>
                    </a:cubicBezTo>
                    <a:lnTo>
                      <a:pt x="560929" y="502920"/>
                    </a:lnTo>
                    <a:lnTo>
                      <a:pt x="583789" y="510540"/>
                    </a:lnTo>
                    <a:cubicBezTo>
                      <a:pt x="598280" y="507642"/>
                      <a:pt x="629128" y="503110"/>
                      <a:pt x="644749" y="495300"/>
                    </a:cubicBezTo>
                    <a:cubicBezTo>
                      <a:pt x="652940" y="491204"/>
                      <a:pt x="659989" y="485140"/>
                      <a:pt x="667609" y="480060"/>
                    </a:cubicBezTo>
                    <a:cubicBezTo>
                      <a:pt x="670149" y="472440"/>
                      <a:pt x="671637" y="464384"/>
                      <a:pt x="675229" y="457200"/>
                    </a:cubicBezTo>
                    <a:cubicBezTo>
                      <a:pt x="691621" y="424416"/>
                      <a:pt x="714429" y="427518"/>
                      <a:pt x="682849" y="373380"/>
                    </a:cubicBezTo>
                    <a:cubicBezTo>
                      <a:pt x="673620" y="357559"/>
                      <a:pt x="652369" y="353060"/>
                      <a:pt x="637129" y="342900"/>
                    </a:cubicBezTo>
                    <a:lnTo>
                      <a:pt x="614269" y="327660"/>
                    </a:lnTo>
                    <a:cubicBezTo>
                      <a:pt x="595928" y="272636"/>
                      <a:pt x="615867" y="338050"/>
                      <a:pt x="599029" y="228600"/>
                    </a:cubicBezTo>
                    <a:cubicBezTo>
                      <a:pt x="597808" y="220661"/>
                      <a:pt x="595310" y="212761"/>
                      <a:pt x="591409" y="205740"/>
                    </a:cubicBezTo>
                    <a:cubicBezTo>
                      <a:pt x="582514" y="189729"/>
                      <a:pt x="576169" y="170180"/>
                      <a:pt x="560929" y="160020"/>
                    </a:cubicBezTo>
                    <a:cubicBezTo>
                      <a:pt x="543815" y="148611"/>
                      <a:pt x="517110" y="125015"/>
                      <a:pt x="492349" y="121920"/>
                    </a:cubicBezTo>
                    <a:cubicBezTo>
                      <a:pt x="459487" y="117812"/>
                      <a:pt x="426309" y="116840"/>
                      <a:pt x="393289" y="114300"/>
                    </a:cubicBezTo>
                    <a:cubicBezTo>
                      <a:pt x="385669" y="111760"/>
                      <a:pt x="377812" y="109844"/>
                      <a:pt x="370429" y="106680"/>
                    </a:cubicBezTo>
                    <a:cubicBezTo>
                      <a:pt x="350742" y="98243"/>
                      <a:pt x="334095" y="88955"/>
                      <a:pt x="317089" y="76200"/>
                    </a:cubicBezTo>
                    <a:cubicBezTo>
                      <a:pt x="314215" y="74045"/>
                      <a:pt x="317089" y="69850"/>
                      <a:pt x="317089" y="6858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isometricOffAxis2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96" name="86 Elipse"/>
              <p:cNvSpPr/>
              <p:nvPr/>
            </p:nvSpPr>
            <p:spPr>
              <a:xfrm rot="427106">
                <a:off x="1182681" y="4594819"/>
                <a:ext cx="205085" cy="1663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isometricOffAxis1Top"/>
                <a:lightRig rig="threePt" dir="t"/>
              </a:scene3d>
              <a:sp3d>
                <a:bevelT w="2095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b="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cxnSp>
          <p:nvCxnSpPr>
            <p:cNvPr id="192" name="91 Conector recto"/>
            <p:cNvCxnSpPr/>
            <p:nvPr/>
          </p:nvCxnSpPr>
          <p:spPr>
            <a:xfrm flipV="1">
              <a:off x="429834" y="3146774"/>
              <a:ext cx="0" cy="1383347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93 Conector recto"/>
            <p:cNvCxnSpPr/>
            <p:nvPr/>
          </p:nvCxnSpPr>
          <p:spPr>
            <a:xfrm flipV="1">
              <a:off x="3748719" y="3137599"/>
              <a:ext cx="0" cy="1383347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94 Elipse"/>
            <p:cNvSpPr/>
            <p:nvPr/>
          </p:nvSpPr>
          <p:spPr>
            <a:xfrm>
              <a:off x="422212" y="2806545"/>
              <a:ext cx="3318885" cy="720269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b="1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215" name="121 Imagen" descr="Resultado de imagen de cultivo celula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827" y="1024223"/>
            <a:ext cx="1698658" cy="872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6" name="122 Imagen" descr="C:\Edu PhD\CUADERNO DE LABORATORIO\fotos\IMG_20170718_144930.jpg"/>
          <p:cNvPicPr/>
          <p:nvPr/>
        </p:nvPicPr>
        <p:blipFill>
          <a:blip r:embed="rId5" cstate="print"/>
          <a:srcRect l="24800" t="35583" r="23880" b="33494"/>
          <a:stretch>
            <a:fillRect/>
          </a:stretch>
        </p:blipFill>
        <p:spPr bwMode="auto">
          <a:xfrm>
            <a:off x="4361683" y="975557"/>
            <a:ext cx="1546550" cy="895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8" name="Rectangle 217"/>
          <p:cNvSpPr/>
          <p:nvPr/>
        </p:nvSpPr>
        <p:spPr>
          <a:xfrm>
            <a:off x="113344" y="116632"/>
            <a:ext cx="8757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Rounded MT Bold" panose="020F0704030504030204" pitchFamily="34" charset="0"/>
                <a:cs typeface="Helvetica" panose="020B0604020202020204" pitchFamily="34" charset="0"/>
              </a:rPr>
              <a:t>3D </a:t>
            </a:r>
            <a:r>
              <a:rPr lang="en-US" sz="2400" b="1" dirty="0" smtClean="0">
                <a:latin typeface="Arial Rounded MT Bold" panose="020F0704030504030204" pitchFamily="34" charset="0"/>
                <a:cs typeface="Helvetica" panose="020B0604020202020204" pitchFamily="34" charset="0"/>
              </a:rPr>
              <a:t>synthetic hydrogels to reproduce the </a:t>
            </a:r>
            <a:r>
              <a:rPr lang="en-US" sz="2400" b="1" dirty="0">
                <a:latin typeface="Arial Rounded MT Bold" panose="020F0704030504030204" pitchFamily="34" charset="0"/>
                <a:cs typeface="Helvetica" panose="020B0604020202020204" pitchFamily="34" charset="0"/>
              </a:rPr>
              <a:t>original environment of the cells</a:t>
            </a:r>
            <a:endParaRPr lang="en-GB" sz="2400" b="1" dirty="0">
              <a:latin typeface="Arial Rounded MT Bold" panose="020F0704030504030204" pitchFamily="34" charset="0"/>
              <a:cs typeface="Helvetica" panose="020B0604020202020204" pitchFamily="34" charset="0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2912529" y="122408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66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2D vs 3D</a:t>
            </a:r>
            <a:endParaRPr lang="en-GB" b="1" dirty="0">
              <a:solidFill>
                <a:srgbClr val="00666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3131155" y="3060508"/>
            <a:ext cx="2518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  <a:cs typeface="Helvetica" panose="020B0604020202020204" pitchFamily="34" charset="0"/>
              </a:rPr>
              <a:t>Immunotherapy</a:t>
            </a:r>
            <a:endParaRPr lang="en-GB" sz="2400" b="1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  <a:cs typeface="Helvetica" panose="020B0604020202020204" pitchFamily="34" charset="0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4456271" y="4206962"/>
            <a:ext cx="434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xpansion and activation of cells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the Immune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of patients to be reinjected and fight against cancer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4481689" y="3581258"/>
            <a:ext cx="448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GB" sz="1600" dirty="0" err="1" smtClean="0">
                <a:solidFill>
                  <a:schemeClr val="tx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Biofunctionaliezed</a:t>
            </a:r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Hydrogels as Artificial lymph nodes 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6"/>
          <a:srcRect t="50338"/>
          <a:stretch/>
        </p:blipFill>
        <p:spPr>
          <a:xfrm>
            <a:off x="6171979" y="2105000"/>
            <a:ext cx="2792509" cy="821082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251" y="3446260"/>
            <a:ext cx="4445018" cy="2940012"/>
          </a:xfrm>
          <a:prstGeom prst="rect">
            <a:avLst/>
          </a:prstGeom>
        </p:spPr>
      </p:pic>
      <p:sp>
        <p:nvSpPr>
          <p:cNvPr id="226" name="Rounded Rectangle 225"/>
          <p:cNvSpPr/>
          <p:nvPr/>
        </p:nvSpPr>
        <p:spPr>
          <a:xfrm>
            <a:off x="4557455" y="5195121"/>
            <a:ext cx="4479041" cy="151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TextBox 226"/>
          <p:cNvSpPr txBox="1"/>
          <p:nvPr/>
        </p:nvSpPr>
        <p:spPr>
          <a:xfrm>
            <a:off x="4888216" y="5178715"/>
            <a:ext cx="204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Open Questions: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8" name="CuadroTexto 63"/>
          <p:cNvSpPr txBox="1"/>
          <p:nvPr/>
        </p:nvSpPr>
        <p:spPr>
          <a:xfrm>
            <a:off x="4557455" y="5520485"/>
            <a:ext cx="46210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Synthetic hydrogel 3D structure (tomography, IR spectroscopy)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T Cell interaction with the hydrogel </a:t>
            </a:r>
            <a:r>
              <a:rPr lang="en-US" sz="1500" b="1" dirty="0" err="1" smtClean="0">
                <a:solidFill>
                  <a:schemeClr val="tx2">
                    <a:lumMod val="50000"/>
                  </a:schemeClr>
                </a:solidFill>
              </a:rPr>
              <a:t>biofunctionalized</a:t>
            </a: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 with cytokines (tomography with T Cells)</a:t>
            </a:r>
          </a:p>
        </p:txBody>
      </p:sp>
    </p:spTree>
    <p:extLst>
      <p:ext uri="{BB962C8B-B14F-4D97-AF65-F5344CB8AC3E}">
        <p14:creationId xmlns:p14="http://schemas.microsoft.com/office/powerpoint/2010/main" val="38758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49041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Organic</a:t>
            </a:r>
            <a:r>
              <a:rPr lang="es-ES_tradnl" dirty="0" smtClean="0"/>
              <a:t> </a:t>
            </a:r>
            <a:r>
              <a:rPr lang="es-ES_tradnl" dirty="0" err="1" smtClean="0"/>
              <a:t>Large</a:t>
            </a:r>
            <a:r>
              <a:rPr lang="es-ES_tradnl" dirty="0" smtClean="0"/>
              <a:t> </a:t>
            </a:r>
            <a:r>
              <a:rPr lang="es-ES_tradnl" dirty="0" err="1" smtClean="0"/>
              <a:t>Area</a:t>
            </a:r>
            <a:r>
              <a:rPr lang="es-ES_tradnl" dirty="0" smtClean="0"/>
              <a:t> </a:t>
            </a:r>
            <a:r>
              <a:rPr lang="es-ES_tradnl" dirty="0" err="1" smtClean="0"/>
              <a:t>Electronics</a:t>
            </a:r>
            <a:r>
              <a:rPr lang="es-ES_tradnl" dirty="0" smtClean="0"/>
              <a:t> :</a:t>
            </a:r>
            <a:endParaRPr lang="es-E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11395" r="13973"/>
          <a:stretch/>
        </p:blipFill>
        <p:spPr bwMode="auto">
          <a:xfrm>
            <a:off x="7236296" y="1052736"/>
            <a:ext cx="166582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2"/>
          <p:cNvGrpSpPr/>
          <p:nvPr/>
        </p:nvGrpSpPr>
        <p:grpSpPr>
          <a:xfrm>
            <a:off x="4283968" y="1196752"/>
            <a:ext cx="3587694" cy="1807022"/>
            <a:chOff x="5267515" y="1149802"/>
            <a:chExt cx="3587694" cy="1807022"/>
          </a:xfrm>
        </p:grpSpPr>
        <p:sp>
          <p:nvSpPr>
            <p:cNvPr id="6" name="Rectángulo 35"/>
            <p:cNvSpPr/>
            <p:nvPr/>
          </p:nvSpPr>
          <p:spPr>
            <a:xfrm>
              <a:off x="5267515" y="2341880"/>
              <a:ext cx="3500565" cy="614944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ángulo 25"/>
            <p:cNvSpPr/>
            <p:nvPr/>
          </p:nvSpPr>
          <p:spPr>
            <a:xfrm>
              <a:off x="5267515" y="1149802"/>
              <a:ext cx="30862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0033CC"/>
                  </a:solidFill>
                </a:rPr>
                <a:t>Organic electronics… Why?</a:t>
              </a:r>
            </a:p>
          </p:txBody>
        </p:sp>
        <p:sp>
          <p:nvSpPr>
            <p:cNvPr id="8" name="Rectángulo 29"/>
            <p:cNvSpPr/>
            <p:nvPr/>
          </p:nvSpPr>
          <p:spPr>
            <a:xfrm>
              <a:off x="5267515" y="1479496"/>
              <a:ext cx="35876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Light-weight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Flexibility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Low-cost</a:t>
              </a:r>
            </a:p>
            <a:p>
              <a:r>
                <a:rPr lang="en-GB" dirty="0"/>
                <a:t>Fabrication processes are cheaper and compatible with plastics</a:t>
              </a:r>
            </a:p>
          </p:txBody>
        </p:sp>
      </p:grpSp>
      <p:sp>
        <p:nvSpPr>
          <p:cNvPr id="9" name="Rectángulo 30"/>
          <p:cNvSpPr/>
          <p:nvPr/>
        </p:nvSpPr>
        <p:spPr>
          <a:xfrm>
            <a:off x="564209" y="1133899"/>
            <a:ext cx="2931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33CC"/>
                </a:solidFill>
              </a:rPr>
              <a:t>Silicon based technology</a:t>
            </a:r>
          </a:p>
        </p:txBody>
      </p:sp>
      <p:pic>
        <p:nvPicPr>
          <p:cNvPr id="10" name="Picture 4" descr="Resultado de imagen de silicon technology mobile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27" y="1556792"/>
            <a:ext cx="1749886" cy="13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sultado de imagen de silicon technolo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504"/>
            <a:ext cx="1800000" cy="12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79512" y="3140968"/>
            <a:ext cx="5616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Organic</a:t>
            </a: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Field-Effect</a:t>
            </a: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Transistors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077072"/>
            <a:ext cx="5091241" cy="244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strategy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fabricate</a:t>
            </a:r>
            <a:r>
              <a:rPr lang="es-ES_tradnl" dirty="0" smtClean="0"/>
              <a:t> </a:t>
            </a:r>
            <a:r>
              <a:rPr lang="es-ES_tradnl" dirty="0" err="1" smtClean="0"/>
              <a:t>OFETs</a:t>
            </a:r>
            <a:endParaRPr lang="es-E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971550"/>
            <a:ext cx="5995272" cy="32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37112"/>
            <a:ext cx="3454160" cy="2016224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34" name="33 Conector recto de flecha"/>
          <p:cNvCxnSpPr/>
          <p:nvPr/>
        </p:nvCxnSpPr>
        <p:spPr>
          <a:xfrm flipH="1">
            <a:off x="2123728" y="3717032"/>
            <a:ext cx="1152128" cy="72008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52595"/>
            <a:ext cx="2808312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49 Rectángulo">
            <a:extLst>
              <a:ext uri="{FF2B5EF4-FFF2-40B4-BE49-F238E27FC236}">
                <a16:creationId xmlns:a16="http://schemas.microsoft.com/office/drawing/2014/main" xmlns="" id="{90379C33-F3A4-430E-B5AD-39A53943C60C}"/>
              </a:ext>
            </a:extLst>
          </p:cNvPr>
          <p:cNvSpPr/>
          <p:nvPr/>
        </p:nvSpPr>
        <p:spPr>
          <a:xfrm>
            <a:off x="4498909" y="4725144"/>
            <a:ext cx="1439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9900"/>
                </a:solidFill>
              </a:rPr>
              <a:t>Advantages</a:t>
            </a:r>
          </a:p>
        </p:txBody>
      </p:sp>
      <p:sp>
        <p:nvSpPr>
          <p:cNvPr id="37" name="Rectángulo 33">
            <a:extLst>
              <a:ext uri="{FF2B5EF4-FFF2-40B4-BE49-F238E27FC236}">
                <a16:creationId xmlns:a16="http://schemas.microsoft.com/office/drawing/2014/main" xmlns="" id="{38EF7071-C3D0-4711-BCF3-639402BF594F}"/>
              </a:ext>
            </a:extLst>
          </p:cNvPr>
          <p:cNvSpPr/>
          <p:nvPr/>
        </p:nvSpPr>
        <p:spPr>
          <a:xfrm>
            <a:off x="4519691" y="5142243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defTabSz="720000">
              <a:spcBef>
                <a:spcPts val="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Fast (10 mm/s)   </a:t>
            </a:r>
          </a:p>
          <a:p>
            <a:pPr marL="180000" indent="-180000" defTabSz="720000">
              <a:spcBef>
                <a:spcPts val="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In air</a:t>
            </a:r>
          </a:p>
          <a:p>
            <a:pPr marL="180000" indent="-180000" defTabSz="720000">
              <a:spcBef>
                <a:spcPts val="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One step</a:t>
            </a:r>
          </a:p>
          <a:p>
            <a:pPr marL="180000" indent="-180000" defTabSz="720000">
              <a:spcBef>
                <a:spcPts val="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Simple</a:t>
            </a:r>
          </a:p>
        </p:txBody>
      </p:sp>
      <p:sp>
        <p:nvSpPr>
          <p:cNvPr id="38" name="Rectángulo 34">
            <a:extLst>
              <a:ext uri="{FF2B5EF4-FFF2-40B4-BE49-F238E27FC236}">
                <a16:creationId xmlns:a16="http://schemas.microsoft.com/office/drawing/2014/main" xmlns="" id="{1EB8CEA1-5DD5-42A6-B966-1CF53F3930BF}"/>
              </a:ext>
            </a:extLst>
          </p:cNvPr>
          <p:cNvSpPr/>
          <p:nvPr/>
        </p:nvSpPr>
        <p:spPr>
          <a:xfrm>
            <a:off x="6331023" y="5142243"/>
            <a:ext cx="2057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defTabSz="720000">
              <a:spcBef>
                <a:spcPts val="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Compatible with plastics</a:t>
            </a:r>
          </a:p>
          <a:p>
            <a:pPr marL="180000" indent="-180000" defTabSz="720000">
              <a:spcBef>
                <a:spcPts val="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Scalable</a:t>
            </a:r>
          </a:p>
          <a:p>
            <a:pPr marL="180000" indent="-180000" defTabSz="720000">
              <a:spcBef>
                <a:spcPts val="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b="1" dirty="0"/>
              <a:t>Low-cost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Open </a:t>
            </a:r>
            <a:r>
              <a:rPr kumimoji="0" lang="es-ES_trad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5536" y="836712"/>
            <a:ext cx="2185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u="sng" dirty="0" err="1" smtClean="0"/>
              <a:t>Crystal</a:t>
            </a:r>
            <a:r>
              <a:rPr lang="es-ES_tradnl" sz="2000" b="1" u="sng" dirty="0" smtClean="0"/>
              <a:t> </a:t>
            </a:r>
            <a:r>
              <a:rPr lang="es-ES_tradnl" sz="2000" b="1" u="sng" dirty="0" err="1" smtClean="0"/>
              <a:t>Structure</a:t>
            </a:r>
            <a:r>
              <a:rPr lang="es-ES_tradnl" sz="2000" b="1" u="sng" dirty="0" smtClean="0"/>
              <a:t> </a:t>
            </a:r>
          </a:p>
          <a:p>
            <a:r>
              <a:rPr lang="es-ES_tradnl" sz="2000" b="1" u="sng" dirty="0" smtClean="0"/>
              <a:t>and </a:t>
            </a:r>
            <a:r>
              <a:rPr lang="es-ES_tradnl" sz="2000" b="1" u="sng" dirty="0" err="1" smtClean="0"/>
              <a:t>Polymorphis</a:t>
            </a:r>
            <a:r>
              <a:rPr lang="es-ES_tradnl" sz="2000" b="1" u="sng" dirty="0" err="1"/>
              <a:t>m</a:t>
            </a:r>
            <a:endParaRPr lang="es-ES" sz="2000" b="1" u="sng" dirty="0"/>
          </a:p>
        </p:txBody>
      </p:sp>
      <p:sp>
        <p:nvSpPr>
          <p:cNvPr id="6" name="5 CuadroTexto"/>
          <p:cNvSpPr txBox="1"/>
          <p:nvPr/>
        </p:nvSpPr>
        <p:spPr>
          <a:xfrm>
            <a:off x="395536" y="314096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u="sng" dirty="0" err="1" smtClean="0"/>
              <a:t>Phase</a:t>
            </a:r>
            <a:r>
              <a:rPr lang="es-ES_tradnl" sz="2000" b="1" u="sng" dirty="0" smtClean="0"/>
              <a:t> </a:t>
            </a:r>
            <a:r>
              <a:rPr lang="es-ES_tradnl" sz="2000" b="1" u="sng" dirty="0" err="1" smtClean="0"/>
              <a:t>Separation</a:t>
            </a:r>
            <a:endParaRPr lang="es-ES" sz="2000" b="1" u="sng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836712"/>
            <a:ext cx="165280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 t="11308" r="44784"/>
          <a:stretch>
            <a:fillRect/>
          </a:stretch>
        </p:blipFill>
        <p:spPr bwMode="auto">
          <a:xfrm>
            <a:off x="3059832" y="836712"/>
            <a:ext cx="2246964" cy="214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CuadroTexto"/>
          <p:cNvSpPr txBox="1"/>
          <p:nvPr/>
        </p:nvSpPr>
        <p:spPr>
          <a:xfrm>
            <a:off x="4283968" y="2782669"/>
            <a:ext cx="1781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X-</a:t>
            </a:r>
            <a:r>
              <a:rPr lang="es-ES_tradnl" dirty="0" err="1" smtClean="0"/>
              <a:t>ray</a:t>
            </a:r>
            <a:r>
              <a:rPr lang="es-ES_tradnl" dirty="0" smtClean="0"/>
              <a:t>/ </a:t>
            </a:r>
            <a:r>
              <a:rPr lang="es-ES_tradnl" dirty="0" err="1" smtClean="0"/>
              <a:t>Raman</a:t>
            </a:r>
            <a:r>
              <a:rPr lang="es-ES_tradnl" dirty="0" smtClean="0"/>
              <a:t> /IR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31" name="30 CuadroTexto"/>
          <p:cNvSpPr txBox="1"/>
          <p:nvPr/>
        </p:nvSpPr>
        <p:spPr>
          <a:xfrm>
            <a:off x="395536" y="1556792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The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crystal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order</a:t>
            </a:r>
            <a:r>
              <a:rPr lang="es-ES_tradnl" sz="1400" b="1" dirty="0" smtClean="0">
                <a:solidFill>
                  <a:schemeClr val="tx2"/>
                </a:solidFill>
              </a:rPr>
              <a:t> determines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the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field-effect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mobility</a:t>
            </a:r>
            <a:endParaRPr lang="es-ES_tradnl" sz="1400" b="1" dirty="0" smtClean="0">
              <a:solidFill>
                <a:schemeClr val="tx2"/>
              </a:solidFill>
            </a:endParaRPr>
          </a:p>
          <a:p>
            <a:endParaRPr lang="es-ES_tradnl" sz="14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The</a:t>
            </a:r>
            <a:r>
              <a:rPr lang="es-ES_tradnl" sz="1400" b="1" dirty="0" smtClean="0">
                <a:solidFill>
                  <a:schemeClr val="tx2"/>
                </a:solidFill>
              </a:rPr>
              <a:t> control of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polymorphism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is</a:t>
            </a:r>
            <a:r>
              <a:rPr lang="es-ES_tradnl" sz="1400" b="1" dirty="0" smtClean="0">
                <a:solidFill>
                  <a:schemeClr val="tx2"/>
                </a:solidFill>
              </a:rPr>
              <a:t> crucial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to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achieve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high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device-to-device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reproducibility</a:t>
            </a:r>
            <a:endParaRPr lang="es-ES" sz="1400" b="1" dirty="0">
              <a:solidFill>
                <a:schemeClr val="tx2"/>
              </a:solidFill>
            </a:endParaRPr>
          </a:p>
        </p:txBody>
      </p:sp>
      <p:pic>
        <p:nvPicPr>
          <p:cNvPr id="32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799" r="20476"/>
          <a:stretch/>
        </p:blipFill>
        <p:spPr>
          <a:xfrm>
            <a:off x="6084168" y="3292535"/>
            <a:ext cx="1944216" cy="1944216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/>
          <a:stretch/>
        </p:blipFill>
        <p:spPr bwMode="auto">
          <a:xfrm>
            <a:off x="3203848" y="3292535"/>
            <a:ext cx="2902269" cy="244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CuadroTexto"/>
          <p:cNvSpPr txBox="1"/>
          <p:nvPr/>
        </p:nvSpPr>
        <p:spPr>
          <a:xfrm>
            <a:off x="5076056" y="5308759"/>
            <a:ext cx="371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ToF</a:t>
            </a:r>
            <a:r>
              <a:rPr lang="es-ES_tradnl" dirty="0" smtClean="0"/>
              <a:t>-SIMS / XPS / TEM / </a:t>
            </a:r>
            <a:r>
              <a:rPr lang="es-ES_tradnl" dirty="0" err="1" smtClean="0"/>
              <a:t>Spectroscopy</a:t>
            </a:r>
            <a:r>
              <a:rPr lang="es-ES_tradnl" dirty="0" smtClean="0"/>
              <a:t> </a:t>
            </a:r>
            <a:endParaRPr lang="es-ES" dirty="0"/>
          </a:p>
        </p:txBody>
      </p:sp>
      <p:sp>
        <p:nvSpPr>
          <p:cNvPr id="35" name="34 CuadroTexto"/>
          <p:cNvSpPr txBox="1"/>
          <p:nvPr/>
        </p:nvSpPr>
        <p:spPr>
          <a:xfrm>
            <a:off x="395536" y="4365104"/>
            <a:ext cx="28803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The</a:t>
            </a:r>
            <a:r>
              <a:rPr lang="es-ES_tradnl" sz="1400" b="1" dirty="0" smtClean="0">
                <a:solidFill>
                  <a:schemeClr val="tx2"/>
                </a:solidFill>
              </a:rPr>
              <a:t> vertical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phase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separation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that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takes</a:t>
            </a:r>
            <a:r>
              <a:rPr lang="es-ES_tradnl" sz="1400" b="1" dirty="0" smtClean="0">
                <a:solidFill>
                  <a:schemeClr val="tx2"/>
                </a:solidFill>
              </a:rPr>
              <a:t> place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during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crystallisation</a:t>
            </a:r>
            <a:r>
              <a:rPr lang="es-ES_tradnl" sz="1400" b="1" dirty="0" smtClean="0">
                <a:solidFill>
                  <a:schemeClr val="tx2"/>
                </a:solidFill>
              </a:rPr>
              <a:t> (</a:t>
            </a:r>
            <a:r>
              <a:rPr lang="es-ES_tradnl" sz="1400" b="1" dirty="0" err="1" smtClean="0">
                <a:solidFill>
                  <a:schemeClr val="tx2"/>
                </a:solidFill>
              </a:rPr>
              <a:t>insulating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polymer</a:t>
            </a:r>
            <a:r>
              <a:rPr lang="es-ES_tradnl" sz="1400" b="1" dirty="0" smtClean="0">
                <a:solidFill>
                  <a:schemeClr val="tx2"/>
                </a:solidFill>
              </a:rPr>
              <a:t> and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organic</a:t>
            </a:r>
            <a:r>
              <a:rPr lang="es-ES_tradnl" sz="1400" b="1" dirty="0" smtClean="0">
                <a:solidFill>
                  <a:schemeClr val="tx2"/>
                </a:solidFill>
              </a:rPr>
              <a:t> semiconductor) has a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strong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influence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on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the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device</a:t>
            </a:r>
            <a:r>
              <a:rPr lang="es-ES_tradnl" sz="1400" b="1" dirty="0" smtClean="0">
                <a:solidFill>
                  <a:schemeClr val="tx2"/>
                </a:solidFill>
              </a:rPr>
              <a:t> performance.  </a:t>
            </a:r>
          </a:p>
          <a:p>
            <a:endParaRPr lang="es-ES_tradnl" sz="1400" b="1" dirty="0" smtClean="0">
              <a:solidFill>
                <a:schemeClr val="tx2"/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t="21661" b="26351"/>
          <a:stretch>
            <a:fillRect/>
          </a:stretch>
        </p:blipFill>
        <p:spPr bwMode="auto">
          <a:xfrm>
            <a:off x="539552" y="3501008"/>
            <a:ext cx="223224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395536" y="5877272"/>
            <a:ext cx="4045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u="sng" dirty="0" smtClean="0"/>
              <a:t>In situ </a:t>
            </a:r>
            <a:r>
              <a:rPr lang="es-ES_tradnl" sz="2000" b="1" u="sng" dirty="0" err="1" smtClean="0"/>
              <a:t>or</a:t>
            </a:r>
            <a:r>
              <a:rPr lang="es-ES_tradnl" sz="2000" b="1" u="sng" dirty="0" smtClean="0"/>
              <a:t> in operandi </a:t>
            </a:r>
            <a:r>
              <a:rPr lang="es-ES_tradnl" sz="2000" b="1" u="sng" dirty="0" err="1" smtClean="0"/>
              <a:t>measurements</a:t>
            </a:r>
            <a:endParaRPr lang="es-ES_tradnl" sz="2000" b="1" u="sng" dirty="0" smtClean="0"/>
          </a:p>
        </p:txBody>
      </p:sp>
      <p:sp>
        <p:nvSpPr>
          <p:cNvPr id="15" name="14 CuadroTexto"/>
          <p:cNvSpPr txBox="1"/>
          <p:nvPr/>
        </p:nvSpPr>
        <p:spPr>
          <a:xfrm>
            <a:off x="323528" y="6218728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Crystallisation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process</a:t>
            </a:r>
            <a:endParaRPr lang="es-ES_tradnl" sz="14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Deformation</a:t>
            </a:r>
            <a:r>
              <a:rPr lang="es-ES_tradnl" sz="1400" b="1" dirty="0" smtClean="0">
                <a:solidFill>
                  <a:schemeClr val="tx2"/>
                </a:solidFill>
              </a:rPr>
              <a:t> of films</a:t>
            </a:r>
          </a:p>
          <a:p>
            <a:endParaRPr lang="es-ES_tradnl" sz="1400" b="1" dirty="0" smtClean="0">
              <a:solidFill>
                <a:schemeClr val="tx2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804248" y="836712"/>
            <a:ext cx="2339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_tradnl" sz="1400" b="1" dirty="0" smtClean="0">
                <a:solidFill>
                  <a:schemeClr val="tx2"/>
                </a:solidFill>
              </a:rPr>
              <a:t> Film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maps</a:t>
            </a:r>
            <a:r>
              <a:rPr lang="es-ES_tradnl" sz="1400" b="1" dirty="0" smtClean="0">
                <a:solidFill>
                  <a:schemeClr val="tx2"/>
                </a:solidFill>
              </a:rPr>
              <a:t>-local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information</a:t>
            </a:r>
            <a:endParaRPr lang="es-ES_tradnl" sz="1400" b="1" dirty="0" smtClean="0">
              <a:solidFill>
                <a:schemeClr val="tx2"/>
              </a:solidFill>
            </a:endParaRPr>
          </a:p>
          <a:p>
            <a:endParaRPr lang="es-ES_tradnl" sz="14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_tradnl" sz="1400" b="1" dirty="0" err="1" smtClean="0">
                <a:solidFill>
                  <a:schemeClr val="tx2"/>
                </a:solidFill>
              </a:rPr>
              <a:t>Interfacial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layers</a:t>
            </a:r>
            <a:r>
              <a:rPr lang="es-ES_tradnl" sz="1400" b="1" dirty="0" smtClean="0">
                <a:solidFill>
                  <a:schemeClr val="tx2"/>
                </a:solidFill>
              </a:rPr>
              <a:t> determine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the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properties</a:t>
            </a:r>
            <a:endParaRPr lang="es-ES_tradnl" sz="1400" b="1" dirty="0" smtClean="0">
              <a:solidFill>
                <a:schemeClr val="tx2"/>
              </a:solidFill>
            </a:endParaRPr>
          </a:p>
          <a:p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s-ES_tradnl" sz="1400" b="1" dirty="0" err="1" smtClean="0">
                <a:solidFill>
                  <a:schemeClr val="tx2"/>
                </a:solidFill>
              </a:rPr>
              <a:t>By</a:t>
            </a:r>
            <a:r>
              <a:rPr lang="es-ES_tradnl" sz="1400" b="1" dirty="0" smtClean="0">
                <a:solidFill>
                  <a:schemeClr val="tx2"/>
                </a:solidFill>
              </a:rPr>
              <a:t> X-</a:t>
            </a:r>
            <a:r>
              <a:rPr lang="es-ES_tradnl" sz="1400" b="1" dirty="0" err="1" smtClean="0">
                <a:solidFill>
                  <a:schemeClr val="tx2"/>
                </a:solidFill>
              </a:rPr>
              <a:t>ray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some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polymorphs</a:t>
            </a:r>
            <a:r>
              <a:rPr lang="es-ES_tradnl" sz="1400" b="1" dirty="0" smtClean="0">
                <a:solidFill>
                  <a:schemeClr val="tx2"/>
                </a:solidFill>
              </a:rPr>
              <a:t> can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only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be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identified</a:t>
            </a:r>
            <a:r>
              <a:rPr lang="es-ES_tradnl" sz="1400" b="1" dirty="0" smtClean="0">
                <a:solidFill>
                  <a:schemeClr val="tx2"/>
                </a:solidFill>
              </a:rPr>
              <a:t> at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very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low</a:t>
            </a:r>
            <a:r>
              <a:rPr lang="es-ES_tradnl" sz="1400" b="1" dirty="0" smtClean="0">
                <a:solidFill>
                  <a:schemeClr val="tx2"/>
                </a:solidFill>
              </a:rPr>
              <a:t> </a:t>
            </a:r>
            <a:r>
              <a:rPr lang="es-ES_tradnl" sz="1400" b="1" dirty="0" err="1" smtClean="0">
                <a:solidFill>
                  <a:schemeClr val="tx2"/>
                </a:solidFill>
              </a:rPr>
              <a:t>angles</a:t>
            </a:r>
            <a:r>
              <a:rPr lang="es-ES_tradnl" sz="1400" b="1" dirty="0" smtClean="0">
                <a:solidFill>
                  <a:schemeClr val="tx2"/>
                </a:solidFill>
              </a:rPr>
              <a:t>. </a:t>
            </a:r>
            <a:endParaRPr lang="es-E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3781" t="20358" r="33409" b="48937"/>
          <a:stretch/>
        </p:blipFill>
        <p:spPr>
          <a:xfrm>
            <a:off x="2665907" y="2576088"/>
            <a:ext cx="3621249" cy="2082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15 Grupo"/>
          <p:cNvGrpSpPr/>
          <p:nvPr/>
        </p:nvGrpSpPr>
        <p:grpSpPr>
          <a:xfrm>
            <a:off x="83674" y="911049"/>
            <a:ext cx="2492985" cy="2613853"/>
            <a:chOff x="-153502" y="709829"/>
            <a:chExt cx="2575352" cy="2823593"/>
          </a:xfrm>
        </p:grpSpPr>
        <p:sp>
          <p:nvSpPr>
            <p:cNvPr id="4" name="Rectángulo 3"/>
            <p:cNvSpPr/>
            <p:nvPr/>
          </p:nvSpPr>
          <p:spPr>
            <a:xfrm>
              <a:off x="-1" y="2979425"/>
              <a:ext cx="2258830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050" i="1" dirty="0"/>
                <a:t>Annu. Rev. Chem. Biomol. Eng. </a:t>
              </a:r>
              <a:r>
                <a:rPr lang="sv-SE" sz="1050" dirty="0"/>
                <a:t>2018, 9, 83</a:t>
              </a:r>
              <a:endParaRPr lang="en-CA" sz="1050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/>
            <a:srcRect l="38264" t="28888" r="31042" b="36790"/>
            <a:stretch/>
          </p:blipFill>
          <p:spPr>
            <a:xfrm>
              <a:off x="-153502" y="1196753"/>
              <a:ext cx="2421246" cy="17541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00B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CuadroTexto 5"/>
            <p:cNvSpPr txBox="1"/>
            <p:nvPr/>
          </p:nvSpPr>
          <p:spPr>
            <a:xfrm>
              <a:off x="-143980" y="709829"/>
              <a:ext cx="256583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b="1" dirty="0">
                  <a:solidFill>
                    <a:srgbClr val="00B050"/>
                  </a:solidFill>
                </a:rPr>
                <a:t>Organic radical batteries</a:t>
              </a:r>
            </a:p>
          </p:txBody>
        </p:sp>
      </p:grpSp>
      <p:grpSp>
        <p:nvGrpSpPr>
          <p:cNvPr id="9" name="17 Grupo"/>
          <p:cNvGrpSpPr/>
          <p:nvPr/>
        </p:nvGrpSpPr>
        <p:grpSpPr>
          <a:xfrm>
            <a:off x="6506674" y="750872"/>
            <a:ext cx="2889862" cy="2102064"/>
            <a:chOff x="5957267" y="499933"/>
            <a:chExt cx="3516435" cy="235436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 cstate="print"/>
            <a:srcRect l="49513" t="29135" r="17292" b="47161"/>
            <a:stretch/>
          </p:blipFill>
          <p:spPr>
            <a:xfrm>
              <a:off x="5957267" y="886757"/>
              <a:ext cx="2998964" cy="16061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FF000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Rectángulo 10"/>
            <p:cNvSpPr/>
            <p:nvPr/>
          </p:nvSpPr>
          <p:spPr>
            <a:xfrm>
              <a:off x="6557886" y="2515743"/>
              <a:ext cx="2915816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050" i="1" dirty="0"/>
                <a:t>J. Am. Chem. Soc. </a:t>
              </a:r>
              <a:r>
                <a:rPr lang="de-DE" sz="1050" dirty="0"/>
                <a:t>2013, 135, 651</a:t>
              </a:r>
              <a:endParaRPr lang="en-CA" sz="1050" dirty="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6156176" y="499933"/>
              <a:ext cx="231448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350" b="1" dirty="0">
                  <a:solidFill>
                    <a:srgbClr val="C00000"/>
                  </a:solidFill>
                </a:rPr>
                <a:t>Molecular </a:t>
              </a:r>
              <a:r>
                <a:rPr lang="es-ES" sz="1350" b="1" dirty="0" err="1">
                  <a:solidFill>
                    <a:srgbClr val="C00000"/>
                  </a:solidFill>
                </a:rPr>
                <a:t>spintronics</a:t>
              </a:r>
              <a:endParaRPr lang="en-CA" sz="135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Rectángulo 34"/>
          <p:cNvSpPr/>
          <p:nvPr/>
        </p:nvSpPr>
        <p:spPr>
          <a:xfrm>
            <a:off x="2599247" y="1021051"/>
            <a:ext cx="3642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So persistent and so unreactive to air, moisture that they can be stored and handled under ambient temperature. 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4" name="16 Grupo"/>
          <p:cNvGrpSpPr/>
          <p:nvPr/>
        </p:nvGrpSpPr>
        <p:grpSpPr>
          <a:xfrm>
            <a:off x="5943618" y="4295346"/>
            <a:ext cx="3160336" cy="2444075"/>
            <a:chOff x="5684334" y="3717148"/>
            <a:chExt cx="3810114" cy="2934916"/>
          </a:xfrm>
        </p:grpSpPr>
        <p:sp>
          <p:nvSpPr>
            <p:cNvPr id="15" name="CuadroTexto 4"/>
            <p:cNvSpPr txBox="1"/>
            <p:nvPr/>
          </p:nvSpPr>
          <p:spPr>
            <a:xfrm>
              <a:off x="6424590" y="3717148"/>
              <a:ext cx="26992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b="1" dirty="0">
                  <a:solidFill>
                    <a:srgbClr val="00B0F0"/>
                  </a:solidFill>
                </a:rPr>
                <a:t>Biological and Biomedical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37" t="17451" r="26540" b="22269"/>
            <a:stretch/>
          </p:blipFill>
          <p:spPr bwMode="auto">
            <a:xfrm>
              <a:off x="6300192" y="4278605"/>
              <a:ext cx="2347850" cy="188543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28575">
              <a:solidFill>
                <a:srgbClr val="00B0F0"/>
              </a:solidFill>
              <a:miter lim="800000"/>
              <a:headEnd/>
              <a:tailEnd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17" name="13 Rectángulo"/>
            <p:cNvSpPr/>
            <p:nvPr/>
          </p:nvSpPr>
          <p:spPr>
            <a:xfrm>
              <a:off x="5684334" y="6313509"/>
              <a:ext cx="3810114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i="1" dirty="0"/>
                <a:t>ACS Appl. Mater. Interfaces 2017, 9, 44316</a:t>
              </a:r>
              <a:endParaRPr lang="en-GB" sz="1050" i="1" dirty="0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313420" y="4391968"/>
            <a:ext cx="3250468" cy="2349400"/>
            <a:chOff x="65252" y="4501828"/>
            <a:chExt cx="3691456" cy="2547463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61" y="5024270"/>
              <a:ext cx="3676647" cy="1686466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307401" y="6710736"/>
              <a:ext cx="2526762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050" i="1" dirty="0"/>
                <a:t>Chem. Sci., 2018, 9, 1996–2007</a:t>
              </a:r>
              <a:endParaRPr lang="en-CA" sz="1050" i="1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65252" y="4501828"/>
              <a:ext cx="19701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b="1" dirty="0">
                  <a:solidFill>
                    <a:srgbClr val="7030A0"/>
                  </a:solidFill>
                </a:rPr>
                <a:t>Optical properties</a:t>
              </a:r>
            </a:p>
          </p:txBody>
        </p:sp>
      </p:grpSp>
      <p:sp>
        <p:nvSpPr>
          <p:cNvPr id="22" name="CuadroTexto 5"/>
          <p:cNvSpPr txBox="1"/>
          <p:nvPr/>
        </p:nvSpPr>
        <p:spPr>
          <a:xfrm>
            <a:off x="2400323" y="74974"/>
            <a:ext cx="3886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latin typeface="Arial Rounded MT Bold" panose="020F0704030504030204" pitchFamily="34" charset="0"/>
              </a:rPr>
              <a:t>Organic </a:t>
            </a:r>
            <a:r>
              <a:rPr lang="en-CA" sz="3600" b="1" dirty="0" smtClean="0">
                <a:latin typeface="Arial Rounded MT Bold" panose="020F0704030504030204" pitchFamily="34" charset="0"/>
              </a:rPr>
              <a:t>radicals</a:t>
            </a:r>
            <a:endParaRPr lang="en-CA" sz="36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61654"/>
              </p:ext>
            </p:extLst>
          </p:nvPr>
        </p:nvGraphicFramePr>
        <p:xfrm>
          <a:off x="3059832" y="1700808"/>
          <a:ext cx="1779015" cy="1771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S ChemDraw Drawing" r:id="rId3" imgW="2504943" imgH="2494260" progId="ChemDraw.Document.6.0">
                  <p:embed/>
                </p:oleObj>
              </mc:Choice>
              <mc:Fallback>
                <p:oleObj name="CS ChemDraw Drawing" r:id="rId3" imgW="2504943" imgH="2494260" progId="ChemDraw.Document.6.0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9832" y="1700808"/>
                        <a:ext cx="1779015" cy="1771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/>
          <p:cNvSpPr/>
          <p:nvPr/>
        </p:nvSpPr>
        <p:spPr>
          <a:xfrm>
            <a:off x="-108520" y="82396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Stable organic radicals: the case of the </a:t>
            </a:r>
            <a:r>
              <a:rPr lang="en-US" sz="2800" b="1" dirty="0" err="1">
                <a:latin typeface="Arial Rounded MT Bold" panose="020F0704030504030204" pitchFamily="34" charset="0"/>
              </a:rPr>
              <a:t>Polychlorotriphenylmethyl</a:t>
            </a:r>
            <a:r>
              <a:rPr lang="en-US" sz="2800" b="1" dirty="0">
                <a:latin typeface="Arial Rounded MT Bold" panose="020F0704030504030204" pitchFamily="34" charset="0"/>
              </a:rPr>
              <a:t> (PTM) radical 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4" y="3645024"/>
            <a:ext cx="4239260" cy="267768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30208" y="2829843"/>
            <a:ext cx="141167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2060"/>
                </a:solidFill>
                <a:latin typeface="Montserrat" panose="00000500000000000000" pitchFamily="2" charset="0"/>
              </a:rPr>
              <a:t>Magnetic</a:t>
            </a:r>
            <a:endParaRPr lang="en-US" sz="1350" b="1" dirty="0">
              <a:solidFill>
                <a:srgbClr val="00206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31640" y="2780928"/>
            <a:ext cx="989666" cy="4217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F32609E-73D9-0941-95E7-D1C6EB36A88E}"/>
              </a:ext>
            </a:extLst>
          </p:cNvPr>
          <p:cNvSpPr/>
          <p:nvPr/>
        </p:nvSpPr>
        <p:spPr>
          <a:xfrm>
            <a:off x="5316574" y="1368955"/>
            <a:ext cx="1541426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2060"/>
                </a:solidFill>
                <a:latin typeface="Montserrat" panose="00000500000000000000" pitchFamily="2" charset="0"/>
              </a:rPr>
              <a:t>Electroactive</a:t>
            </a:r>
            <a:r>
              <a:rPr lang="en-US" sz="1013" b="1" dirty="0">
                <a:solidFill>
                  <a:srgbClr val="002060"/>
                </a:solidFill>
                <a:latin typeface="Montserrat" panose="00000500000000000000" pitchFamily="2" charset="0"/>
              </a:rPr>
              <a:t> </a:t>
            </a:r>
            <a:endParaRPr lang="en-US" sz="1013" b="1" dirty="0">
              <a:solidFill>
                <a:srgbClr val="00206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3E32BDAC-B944-7B44-A234-22E1D84A5843}"/>
              </a:ext>
            </a:extLst>
          </p:cNvPr>
          <p:cNvSpPr/>
          <p:nvPr/>
        </p:nvSpPr>
        <p:spPr>
          <a:xfrm>
            <a:off x="5316575" y="1268760"/>
            <a:ext cx="1444935" cy="4797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Rectángulo 10"/>
          <p:cNvSpPr/>
          <p:nvPr/>
        </p:nvSpPr>
        <p:spPr>
          <a:xfrm>
            <a:off x="5691494" y="4094900"/>
            <a:ext cx="114110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2060"/>
                </a:solidFill>
                <a:latin typeface="Montserrat" panose="00000500000000000000" pitchFamily="2" charset="0"/>
              </a:rPr>
              <a:t>Optic</a:t>
            </a:r>
            <a:r>
              <a:rPr lang="en-US" sz="1013" b="1" dirty="0">
                <a:solidFill>
                  <a:srgbClr val="002060"/>
                </a:solidFill>
                <a:latin typeface="Montserrat" panose="00000500000000000000" pitchFamily="2" charset="0"/>
              </a:rPr>
              <a:t> </a:t>
            </a:r>
            <a:endParaRPr lang="en-US" sz="1013" b="1" dirty="0">
              <a:solidFill>
                <a:srgbClr val="00206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624489" y="4055541"/>
            <a:ext cx="811442" cy="3394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1148" y="1901961"/>
            <a:ext cx="3193029" cy="81380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535" y="4868361"/>
            <a:ext cx="3485945" cy="1224935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857015" y="4130238"/>
            <a:ext cx="1399778" cy="559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>
                <a:solidFill>
                  <a:srgbClr val="002060"/>
                </a:solidFill>
                <a:latin typeface="Calibri Light" panose="020F0302020204030204" pitchFamily="34" charset="0"/>
              </a:rPr>
              <a:t>Delocalization of the lone-electron through the aromatic rings.</a:t>
            </a:r>
          </a:p>
        </p:txBody>
      </p:sp>
      <p:sp>
        <p:nvSpPr>
          <p:cNvPr id="18" name="Arco 17"/>
          <p:cNvSpPr/>
          <p:nvPr/>
        </p:nvSpPr>
        <p:spPr>
          <a:xfrm flipH="1">
            <a:off x="6407148" y="4505404"/>
            <a:ext cx="850898" cy="728798"/>
          </a:xfrm>
          <a:prstGeom prst="arc">
            <a:avLst/>
          </a:prstGeom>
          <a:ln>
            <a:solidFill>
              <a:srgbClr val="EF53A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Rectángulo redondeado 18"/>
          <p:cNvSpPr/>
          <p:nvPr/>
        </p:nvSpPr>
        <p:spPr>
          <a:xfrm>
            <a:off x="6302194" y="4915198"/>
            <a:ext cx="174298" cy="887570"/>
          </a:xfrm>
          <a:prstGeom prst="roundRect">
            <a:avLst/>
          </a:prstGeom>
          <a:solidFill>
            <a:srgbClr val="EF53A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Rounded Rectangle 3"/>
          <p:cNvSpPr/>
          <p:nvPr/>
        </p:nvSpPr>
        <p:spPr>
          <a:xfrm>
            <a:off x="2627784" y="1455202"/>
            <a:ext cx="2592300" cy="2117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44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7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55452" y="95123"/>
            <a:ext cx="813578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Chiral &amp; magnetic propeller-like </a:t>
            </a:r>
            <a:r>
              <a:rPr lang="en-US" sz="2800" b="1" dirty="0" err="1">
                <a:latin typeface="Arial Rounded MT Bold" panose="020F0704030504030204" pitchFamily="34" charset="0"/>
              </a:rPr>
              <a:t>trityl</a:t>
            </a:r>
            <a:r>
              <a:rPr lang="en-US" sz="2800" b="1" dirty="0">
                <a:latin typeface="Arial Rounded MT Bold" panose="020F0704030504030204" pitchFamily="34" charset="0"/>
              </a:rPr>
              <a:t>-based radical derivatives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61" y="1428208"/>
            <a:ext cx="4347985" cy="152207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54060" y="1388630"/>
            <a:ext cx="4389948" cy="175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ángulo 11"/>
          <p:cNvSpPr/>
          <p:nvPr/>
        </p:nvSpPr>
        <p:spPr>
          <a:xfrm>
            <a:off x="254061" y="2950281"/>
            <a:ext cx="2037737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788" i="1" dirty="0">
                <a:latin typeface="AdvOT65f8a23b.I"/>
              </a:rPr>
              <a:t>J. Phys. Chem. Lett. </a:t>
            </a:r>
            <a:r>
              <a:rPr lang="de-DE" sz="788" i="1" dirty="0">
                <a:latin typeface="AdvOT46dcae81"/>
              </a:rPr>
              <a:t>2012, 3, 1559</a:t>
            </a:r>
            <a:r>
              <a:rPr lang="de-DE" sz="788" i="1" dirty="0">
                <a:latin typeface="AdvOT8608a8d1+22"/>
              </a:rPr>
              <a:t>−</a:t>
            </a:r>
            <a:r>
              <a:rPr lang="de-DE" sz="788" i="1" dirty="0">
                <a:latin typeface="AdvOT46dcae81"/>
              </a:rPr>
              <a:t>1564</a:t>
            </a:r>
            <a:endParaRPr lang="en-US" sz="2100" i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121" y="1294104"/>
            <a:ext cx="1599273" cy="166704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189" y="1423776"/>
            <a:ext cx="2146291" cy="167228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4898785" y="2940389"/>
            <a:ext cx="2359941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788" i="1" dirty="0">
                <a:latin typeface="AdvSCASI"/>
              </a:rPr>
              <a:t>Angew. Chem. Int. Ed. </a:t>
            </a:r>
            <a:r>
              <a:rPr lang="de-DE" sz="788" i="1" dirty="0">
                <a:latin typeface="AdvSCASBD"/>
              </a:rPr>
              <a:t>2019</a:t>
            </a:r>
            <a:r>
              <a:rPr lang="de-DE" sz="788" i="1" dirty="0">
                <a:latin typeface="AdvSCAS"/>
              </a:rPr>
              <a:t>, </a:t>
            </a:r>
            <a:r>
              <a:rPr lang="de-DE" sz="788" i="1" dirty="0">
                <a:latin typeface="AdvSCASI"/>
              </a:rPr>
              <a:t>58</a:t>
            </a:r>
            <a:r>
              <a:rPr lang="de-DE" sz="788" i="1" dirty="0">
                <a:latin typeface="AdvSCAS"/>
              </a:rPr>
              <a:t>, 16282 – 16288</a:t>
            </a:r>
            <a:endParaRPr lang="en-US" sz="2100" i="1" dirty="0"/>
          </a:p>
        </p:txBody>
      </p:sp>
      <p:sp>
        <p:nvSpPr>
          <p:cNvPr id="16" name="Rectángulo 15"/>
          <p:cNvSpPr/>
          <p:nvPr/>
        </p:nvSpPr>
        <p:spPr>
          <a:xfrm>
            <a:off x="6872391" y="1296149"/>
            <a:ext cx="11304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AdvSCASF"/>
              </a:rPr>
              <a:t>CPL spectra</a:t>
            </a:r>
            <a:endParaRPr lang="en-US" sz="1350" dirty="0"/>
          </a:p>
        </p:txBody>
      </p:sp>
      <p:sp>
        <p:nvSpPr>
          <p:cNvPr id="17" name="Rectángulo 16"/>
          <p:cNvSpPr/>
          <p:nvPr/>
        </p:nvSpPr>
        <p:spPr>
          <a:xfrm>
            <a:off x="4898784" y="1255896"/>
            <a:ext cx="3947214" cy="18749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6" name="CuadroTexto 85"/>
          <p:cNvSpPr txBox="1"/>
          <p:nvPr/>
        </p:nvSpPr>
        <p:spPr>
          <a:xfrm>
            <a:off x="3826551" y="3377155"/>
            <a:ext cx="51437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US" sz="1350" b="1" dirty="0"/>
              <a:t>Chiral Induced Spin Selectivity (CISS) effect</a:t>
            </a:r>
          </a:p>
          <a:p>
            <a:pPr algn="just"/>
            <a:r>
              <a:rPr lang="en-US" sz="1050" dirty="0"/>
              <a:t>Electrons go through chiral molecules, one state of spin is preferred over the other. That’s very interesting, because typically you get this spin selection only with ferromagnetic materials.</a:t>
            </a:r>
            <a:endParaRPr lang="en-US" sz="1350" b="1" dirty="0"/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3698911"/>
            <a:ext cx="3788714" cy="1485662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942" y="4187333"/>
            <a:ext cx="2325623" cy="1046530"/>
          </a:xfrm>
          <a:prstGeom prst="rect">
            <a:avLst/>
          </a:prstGeom>
        </p:spPr>
      </p:pic>
      <p:sp>
        <p:nvSpPr>
          <p:cNvPr id="93" name="CuadroTexto 92"/>
          <p:cNvSpPr txBox="1"/>
          <p:nvPr/>
        </p:nvSpPr>
        <p:spPr>
          <a:xfrm>
            <a:off x="7548692" y="4529018"/>
            <a:ext cx="12731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Small 2017,13,1602519</a:t>
            </a:r>
            <a:endParaRPr lang="en-US" sz="900" dirty="0"/>
          </a:p>
        </p:txBody>
      </p:sp>
      <p:sp>
        <p:nvSpPr>
          <p:cNvPr id="3" name="Rounded Rectangle 2"/>
          <p:cNvSpPr/>
          <p:nvPr/>
        </p:nvSpPr>
        <p:spPr>
          <a:xfrm>
            <a:off x="1835696" y="5481899"/>
            <a:ext cx="6048672" cy="12881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917075" y="5451423"/>
            <a:ext cx="175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Open Questions: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3" name="CuadroTexto 82"/>
          <p:cNvSpPr txBox="1"/>
          <p:nvPr/>
        </p:nvSpPr>
        <p:spPr>
          <a:xfrm>
            <a:off x="2207789" y="5865226"/>
            <a:ext cx="530448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US" sz="1350" b="1" dirty="0">
                <a:solidFill>
                  <a:schemeClr val="tx2">
                    <a:lumMod val="50000"/>
                  </a:schemeClr>
                </a:solidFill>
              </a:rPr>
              <a:t>Isomer stability on surface. Do the </a:t>
            </a:r>
            <a:r>
              <a:rPr lang="en-US" sz="1350" b="1" dirty="0" err="1">
                <a:solidFill>
                  <a:schemeClr val="tx2">
                    <a:lumMod val="50000"/>
                  </a:schemeClr>
                </a:solidFill>
              </a:rPr>
              <a:t>racemise</a:t>
            </a:r>
            <a:r>
              <a:rPr lang="en-US" sz="1350" b="1" dirty="0">
                <a:solidFill>
                  <a:schemeClr val="tx2">
                    <a:lumMod val="50000"/>
                  </a:schemeClr>
                </a:solidFill>
              </a:rPr>
              <a:t> on surface with time or during the layer growth? XMCD (BOREAS) </a:t>
            </a:r>
          </a:p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US" sz="1350" b="1" dirty="0">
                <a:solidFill>
                  <a:schemeClr val="tx2">
                    <a:lumMod val="50000"/>
                  </a:schemeClr>
                </a:solidFill>
              </a:rPr>
              <a:t>Molecule-surface interactions</a:t>
            </a:r>
          </a:p>
        </p:txBody>
      </p:sp>
    </p:spTree>
    <p:extLst>
      <p:ext uri="{BB962C8B-B14F-4D97-AF65-F5344CB8AC3E}">
        <p14:creationId xmlns:p14="http://schemas.microsoft.com/office/powerpoint/2010/main" val="12957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3280" y="1670111"/>
            <a:ext cx="4486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q"/>
            </a:pPr>
            <a:r>
              <a:rPr lang="en-US" sz="1350" b="1" dirty="0"/>
              <a:t>Thanks to their emission in the red-NIR region (650-800 nm) these free-radical excimer-forming materials are promising molecular materials for </a:t>
            </a:r>
            <a:r>
              <a:rPr lang="en-US" sz="1350" b="1" dirty="0" err="1"/>
              <a:t>bioimaging</a:t>
            </a:r>
            <a:r>
              <a:rPr lang="en-US" sz="1350" b="1" dirty="0"/>
              <a:t> and optoelectronics applications. </a:t>
            </a:r>
            <a:endParaRPr lang="en-GB" sz="1350" b="1" dirty="0"/>
          </a:p>
        </p:txBody>
      </p:sp>
      <p:grpSp>
        <p:nvGrpSpPr>
          <p:cNvPr id="66" name="Grupo 65"/>
          <p:cNvGrpSpPr/>
          <p:nvPr/>
        </p:nvGrpSpPr>
        <p:grpSpPr>
          <a:xfrm>
            <a:off x="5091598" y="1446541"/>
            <a:ext cx="3879311" cy="1539526"/>
            <a:chOff x="6828240" y="777394"/>
            <a:chExt cx="5172415" cy="2052701"/>
          </a:xfrm>
        </p:grpSpPr>
        <p:pic>
          <p:nvPicPr>
            <p:cNvPr id="3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8240" y="777394"/>
              <a:ext cx="2698729" cy="2052701"/>
            </a:xfrm>
            <a:prstGeom prst="rect">
              <a:avLst/>
            </a:prstGeom>
          </p:spPr>
        </p:pic>
        <p:pic>
          <p:nvPicPr>
            <p:cNvPr id="4" name="Immagine 42"/>
            <p:cNvPicPr/>
            <p:nvPr/>
          </p:nvPicPr>
          <p:blipFill rotWithShape="1"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WatercolorSpong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1" t="5338" r="2396" b="18866"/>
            <a:stretch/>
          </p:blipFill>
          <p:spPr bwMode="auto">
            <a:xfrm>
              <a:off x="9391715" y="1161023"/>
              <a:ext cx="775178" cy="774708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gradFill>
                <a:gsLst>
                  <a:gs pos="3000">
                    <a:schemeClr val="accent1">
                      <a:lumMod val="5000"/>
                      <a:lumOff val="95000"/>
                    </a:schemeClr>
                  </a:gs>
                  <a:gs pos="73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96966" y="1035315"/>
              <a:ext cx="1703689" cy="1544077"/>
            </a:xfrm>
            <a:prstGeom prst="rect">
              <a:avLst/>
            </a:prstGeom>
          </p:spPr>
        </p:pic>
      </p:grpSp>
      <p:sp>
        <p:nvSpPr>
          <p:cNvPr id="6" name="CuadroTexto 5"/>
          <p:cNvSpPr txBox="1"/>
          <p:nvPr/>
        </p:nvSpPr>
        <p:spPr>
          <a:xfrm>
            <a:off x="160186" y="240171"/>
            <a:ext cx="893819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 Rounded MT Bold" panose="020F0704030504030204" pitchFamily="34" charset="0"/>
              </a:rPr>
              <a:t>Optic and magnetic properties of organic radicals dispersed in solid matrixes as organic nanoparticles and polymeric films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24078" y="3014714"/>
            <a:ext cx="44860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b="1" dirty="0"/>
              <a:t>PTM radicals as molecular quantum bits of information.</a:t>
            </a:r>
            <a:endParaRPr lang="en-GB" sz="1350" dirty="0"/>
          </a:p>
        </p:txBody>
      </p:sp>
      <p:sp>
        <p:nvSpPr>
          <p:cNvPr id="8" name="CuadroTexto 7"/>
          <p:cNvSpPr txBox="1"/>
          <p:nvPr/>
        </p:nvSpPr>
        <p:spPr>
          <a:xfrm>
            <a:off x="29765" y="6540133"/>
            <a:ext cx="4674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In collaboration with Fernando Luis (ICMA-CSIC), </a:t>
            </a:r>
            <a:r>
              <a:rPr lang="en-US" sz="1050" i="1" dirty="0" err="1"/>
              <a:t>Joris</a:t>
            </a:r>
            <a:r>
              <a:rPr lang="en-US" sz="1050" i="1" dirty="0"/>
              <a:t> van </a:t>
            </a:r>
            <a:r>
              <a:rPr lang="en-US" sz="1050" i="1" dirty="0" err="1"/>
              <a:t>Slageren</a:t>
            </a:r>
            <a:r>
              <a:rPr lang="en-US" sz="1050" i="1" dirty="0"/>
              <a:t> (Uni. Stuttgart)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3" y="3700515"/>
            <a:ext cx="1109352" cy="1479136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257742" y="3403284"/>
            <a:ext cx="56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EPR</a:t>
            </a:r>
          </a:p>
        </p:txBody>
      </p:sp>
      <p:pic>
        <p:nvPicPr>
          <p:cNvPr id="33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645" y="3715497"/>
            <a:ext cx="3359110" cy="1226342"/>
          </a:xfrm>
          <a:prstGeom prst="rect">
            <a:avLst/>
          </a:prstGeom>
        </p:spPr>
      </p:pic>
      <p:sp>
        <p:nvSpPr>
          <p:cNvPr id="34" name="Rectangle 7"/>
          <p:cNvSpPr/>
          <p:nvPr/>
        </p:nvSpPr>
        <p:spPr>
          <a:xfrm>
            <a:off x="1372338" y="3512071"/>
            <a:ext cx="13997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dirty="0">
                <a:solidFill>
                  <a:srgbClr val="333333"/>
                </a:solidFill>
                <a:latin typeface="Courier New" panose="02070309020205020404" pitchFamily="49" charset="0"/>
              </a:rPr>
              <a:t>200µM in CS</a:t>
            </a:r>
            <a:r>
              <a:rPr lang="es-ES" sz="1350" baseline="-25000" dirty="0">
                <a:solidFill>
                  <a:srgbClr val="333333"/>
                </a:solidFill>
                <a:latin typeface="Courier New" panose="02070309020205020404" pitchFamily="49" charset="0"/>
              </a:rPr>
              <a:t>2</a:t>
            </a:r>
            <a:endParaRPr lang="en-GB" sz="1350" baseline="-25000" dirty="0"/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772CD8E1-269C-4177-A088-2C475B430B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72" y="4376948"/>
            <a:ext cx="1223873" cy="917905"/>
          </a:xfrm>
          <a:prstGeom prst="rect">
            <a:avLst/>
          </a:prstGeom>
        </p:spPr>
      </p:pic>
      <p:grpSp>
        <p:nvGrpSpPr>
          <p:cNvPr id="56" name="Grupo 55"/>
          <p:cNvGrpSpPr/>
          <p:nvPr/>
        </p:nvGrpSpPr>
        <p:grpSpPr>
          <a:xfrm>
            <a:off x="6926569" y="4180428"/>
            <a:ext cx="1853527" cy="1463138"/>
            <a:chOff x="6009322" y="3465749"/>
            <a:chExt cx="2471369" cy="1950851"/>
          </a:xfrm>
        </p:grpSpPr>
        <p:pic>
          <p:nvPicPr>
            <p:cNvPr id="57" name="Imagen 5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823" y="4302949"/>
              <a:ext cx="1484868" cy="111365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8" name="Imagen 57"/>
            <p:cNvPicPr>
              <a:picLocks noChangeAspect="1"/>
            </p:cNvPicPr>
            <p:nvPr/>
          </p:nvPicPr>
          <p:blipFill rotWithShape="1">
            <a:blip r:embed="rId10"/>
            <a:srcRect l="31111" t="21216" r="37136" b="59613"/>
            <a:stretch/>
          </p:blipFill>
          <p:spPr>
            <a:xfrm rot="5400000">
              <a:off x="5602802" y="3872269"/>
              <a:ext cx="1485899" cy="672860"/>
            </a:xfrm>
            <a:prstGeom prst="rect">
              <a:avLst/>
            </a:prstGeom>
          </p:spPr>
        </p:pic>
        <p:sp>
          <p:nvSpPr>
            <p:cNvPr id="59" name="Elipse 58"/>
            <p:cNvSpPr/>
            <p:nvPr/>
          </p:nvSpPr>
          <p:spPr>
            <a:xfrm>
              <a:off x="6345751" y="4452181"/>
              <a:ext cx="98864" cy="715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0" name="Conector recto 59"/>
            <p:cNvCxnSpPr>
              <a:stCxn id="59" idx="7"/>
            </p:cNvCxnSpPr>
            <p:nvPr/>
          </p:nvCxnSpPr>
          <p:spPr>
            <a:xfrm flipV="1">
              <a:off x="6430137" y="4302949"/>
              <a:ext cx="565686" cy="15971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>
              <a:off x="6430137" y="4503735"/>
              <a:ext cx="561213" cy="9048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CuadroTexto 61"/>
          <p:cNvSpPr txBox="1"/>
          <p:nvPr/>
        </p:nvSpPr>
        <p:spPr>
          <a:xfrm>
            <a:off x="5248312" y="3514859"/>
            <a:ext cx="35317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b="1" dirty="0">
                <a:solidFill>
                  <a:srgbClr val="0070C0"/>
                </a:solidFill>
              </a:rPr>
              <a:t>Polymeric film embedding PTM radicals</a:t>
            </a:r>
          </a:p>
        </p:txBody>
      </p:sp>
      <p:sp>
        <p:nvSpPr>
          <p:cNvPr id="63" name="CuadroTexto 62"/>
          <p:cNvSpPr txBox="1"/>
          <p:nvPr/>
        </p:nvSpPr>
        <p:spPr>
          <a:xfrm>
            <a:off x="5439025" y="3907641"/>
            <a:ext cx="9142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 err="1"/>
              <a:t>Nb</a:t>
            </a:r>
            <a:r>
              <a:rPr lang="en-US" sz="1350" i="1" dirty="0"/>
              <a:t>-based resonators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192210" y="1145928"/>
            <a:ext cx="29785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b="1" dirty="0">
                <a:solidFill>
                  <a:srgbClr val="0070C0"/>
                </a:solidFill>
              </a:rPr>
              <a:t>Solid solution as Organic Nanoparticles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58256" y="5519335"/>
            <a:ext cx="5545365" cy="8167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12456" y="5516547"/>
            <a:ext cx="175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Open Questions: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824057" y="5900613"/>
            <a:ext cx="50609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</a:rPr>
              <a:t>Structural characterization and intermolecular interactions</a:t>
            </a:r>
          </a:p>
        </p:txBody>
      </p:sp>
    </p:spTree>
    <p:extLst>
      <p:ext uri="{BB962C8B-B14F-4D97-AF65-F5344CB8AC3E}">
        <p14:creationId xmlns:p14="http://schemas.microsoft.com/office/powerpoint/2010/main" val="321218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882" y="70375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Nanoscale structuration of biomolecules on surfaces (2D) and hydrogels (3D) for cell guidance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25026" y="2055805"/>
            <a:ext cx="1066832" cy="1256844"/>
            <a:chOff x="4405133" y="1782003"/>
            <a:chExt cx="1066832" cy="1256844"/>
          </a:xfrm>
        </p:grpSpPr>
        <p:grpSp>
          <p:nvGrpSpPr>
            <p:cNvPr id="5" name="Group 4"/>
            <p:cNvGrpSpPr/>
            <p:nvPr/>
          </p:nvGrpSpPr>
          <p:grpSpPr>
            <a:xfrm>
              <a:off x="4405133" y="1839611"/>
              <a:ext cx="715110" cy="970631"/>
              <a:chOff x="6704920" y="1451461"/>
              <a:chExt cx="651219" cy="801996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7006698" y="1563980"/>
                <a:ext cx="269630" cy="359507"/>
              </a:xfrm>
              <a:custGeom>
                <a:avLst/>
                <a:gdLst>
                  <a:gd name="connsiteX0" fmla="*/ 0 w 269630"/>
                  <a:gd name="connsiteY0" fmla="*/ 359507 h 359507"/>
                  <a:gd name="connsiteX1" fmla="*/ 3907 w 269630"/>
                  <a:gd name="connsiteY1" fmla="*/ 293077 h 359507"/>
                  <a:gd name="connsiteX2" fmla="*/ 11723 w 269630"/>
                  <a:gd name="connsiteY2" fmla="*/ 269631 h 359507"/>
                  <a:gd name="connsiteX3" fmla="*/ 27354 w 269630"/>
                  <a:gd name="connsiteY3" fmla="*/ 254000 h 359507"/>
                  <a:gd name="connsiteX4" fmla="*/ 50800 w 269630"/>
                  <a:gd name="connsiteY4" fmla="*/ 257907 h 359507"/>
                  <a:gd name="connsiteX5" fmla="*/ 78154 w 269630"/>
                  <a:gd name="connsiteY5" fmla="*/ 265723 h 359507"/>
                  <a:gd name="connsiteX6" fmla="*/ 113323 w 269630"/>
                  <a:gd name="connsiteY6" fmla="*/ 261815 h 359507"/>
                  <a:gd name="connsiteX7" fmla="*/ 117230 w 269630"/>
                  <a:gd name="connsiteY7" fmla="*/ 211015 h 359507"/>
                  <a:gd name="connsiteX8" fmla="*/ 128954 w 269630"/>
                  <a:gd name="connsiteY8" fmla="*/ 187569 h 359507"/>
                  <a:gd name="connsiteX9" fmla="*/ 140677 w 269630"/>
                  <a:gd name="connsiteY9" fmla="*/ 183661 h 359507"/>
                  <a:gd name="connsiteX10" fmla="*/ 187569 w 269630"/>
                  <a:gd name="connsiteY10" fmla="*/ 179754 h 359507"/>
                  <a:gd name="connsiteX11" fmla="*/ 203200 w 269630"/>
                  <a:gd name="connsiteY11" fmla="*/ 160215 h 359507"/>
                  <a:gd name="connsiteX12" fmla="*/ 207107 w 269630"/>
                  <a:gd name="connsiteY12" fmla="*/ 144584 h 359507"/>
                  <a:gd name="connsiteX13" fmla="*/ 214923 w 269630"/>
                  <a:gd name="connsiteY13" fmla="*/ 121138 h 359507"/>
                  <a:gd name="connsiteX14" fmla="*/ 226646 w 269630"/>
                  <a:gd name="connsiteY14" fmla="*/ 85969 h 359507"/>
                  <a:gd name="connsiteX15" fmla="*/ 230554 w 269630"/>
                  <a:gd name="connsiteY15" fmla="*/ 74246 h 359507"/>
                  <a:gd name="connsiteX16" fmla="*/ 234461 w 269630"/>
                  <a:gd name="connsiteY16" fmla="*/ 62523 h 359507"/>
                  <a:gd name="connsiteX17" fmla="*/ 250092 w 269630"/>
                  <a:gd name="connsiteY17" fmla="*/ 35169 h 359507"/>
                  <a:gd name="connsiteX18" fmla="*/ 265723 w 269630"/>
                  <a:gd name="connsiteY18" fmla="*/ 11723 h 359507"/>
                  <a:gd name="connsiteX19" fmla="*/ 269630 w 269630"/>
                  <a:gd name="connsiteY19" fmla="*/ 0 h 359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9630" h="359507">
                    <a:moveTo>
                      <a:pt x="0" y="359507"/>
                    </a:moveTo>
                    <a:cubicBezTo>
                      <a:pt x="1302" y="337364"/>
                      <a:pt x="1038" y="315072"/>
                      <a:pt x="3907" y="293077"/>
                    </a:cubicBezTo>
                    <a:cubicBezTo>
                      <a:pt x="4973" y="284908"/>
                      <a:pt x="5898" y="275456"/>
                      <a:pt x="11723" y="269631"/>
                    </a:cubicBezTo>
                    <a:lnTo>
                      <a:pt x="27354" y="254000"/>
                    </a:lnTo>
                    <a:cubicBezTo>
                      <a:pt x="35169" y="255302"/>
                      <a:pt x="43031" y="256353"/>
                      <a:pt x="50800" y="257907"/>
                    </a:cubicBezTo>
                    <a:cubicBezTo>
                      <a:pt x="63061" y="260359"/>
                      <a:pt x="66985" y="262000"/>
                      <a:pt x="78154" y="265723"/>
                    </a:cubicBezTo>
                    <a:cubicBezTo>
                      <a:pt x="89877" y="264420"/>
                      <a:pt x="106467" y="271413"/>
                      <a:pt x="113323" y="261815"/>
                    </a:cubicBezTo>
                    <a:cubicBezTo>
                      <a:pt x="123194" y="247995"/>
                      <a:pt x="115246" y="227882"/>
                      <a:pt x="117230" y="211015"/>
                    </a:cubicBezTo>
                    <a:cubicBezTo>
                      <a:pt x="118439" y="200735"/>
                      <a:pt x="119804" y="193059"/>
                      <a:pt x="128954" y="187569"/>
                    </a:cubicBezTo>
                    <a:cubicBezTo>
                      <a:pt x="132486" y="185450"/>
                      <a:pt x="136594" y="184205"/>
                      <a:pt x="140677" y="183661"/>
                    </a:cubicBezTo>
                    <a:cubicBezTo>
                      <a:pt x="156224" y="181588"/>
                      <a:pt x="171938" y="181056"/>
                      <a:pt x="187569" y="179754"/>
                    </a:cubicBezTo>
                    <a:cubicBezTo>
                      <a:pt x="193869" y="173453"/>
                      <a:pt x="199504" y="168839"/>
                      <a:pt x="203200" y="160215"/>
                    </a:cubicBezTo>
                    <a:cubicBezTo>
                      <a:pt x="205316" y="155279"/>
                      <a:pt x="205564" y="149728"/>
                      <a:pt x="207107" y="144584"/>
                    </a:cubicBezTo>
                    <a:cubicBezTo>
                      <a:pt x="209474" y="136693"/>
                      <a:pt x="212318" y="128953"/>
                      <a:pt x="214923" y="121138"/>
                    </a:cubicBezTo>
                    <a:lnTo>
                      <a:pt x="226646" y="85969"/>
                    </a:lnTo>
                    <a:lnTo>
                      <a:pt x="230554" y="74246"/>
                    </a:lnTo>
                    <a:cubicBezTo>
                      <a:pt x="231856" y="70338"/>
                      <a:pt x="232176" y="65950"/>
                      <a:pt x="234461" y="62523"/>
                    </a:cubicBezTo>
                    <a:cubicBezTo>
                      <a:pt x="261488" y="21985"/>
                      <a:pt x="220356" y="84729"/>
                      <a:pt x="250092" y="35169"/>
                    </a:cubicBezTo>
                    <a:cubicBezTo>
                      <a:pt x="254925" y="27115"/>
                      <a:pt x="265723" y="11723"/>
                      <a:pt x="265723" y="11723"/>
                    </a:cubicBezTo>
                    <a:lnTo>
                      <a:pt x="26963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207647" y="1451461"/>
                <a:ext cx="148492" cy="13286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444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704920" y="1872000"/>
                <a:ext cx="471803" cy="381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SH</a:t>
                </a:r>
                <a:endParaRPr lang="en-GB" sz="2400" dirty="0"/>
              </a:p>
            </p:txBody>
          </p:sp>
        </p:grpSp>
        <p:sp>
          <p:nvSpPr>
            <p:cNvPr id="6" name="Right Arrow 5"/>
            <p:cNvSpPr/>
            <p:nvPr/>
          </p:nvSpPr>
          <p:spPr>
            <a:xfrm rot="20254327">
              <a:off x="4476657" y="2783622"/>
              <a:ext cx="940653" cy="25522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4883271" y="1782003"/>
              <a:ext cx="588694" cy="4500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57479" y="2090902"/>
            <a:ext cx="75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RGD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79119" y="3868911"/>
            <a:ext cx="1399695" cy="1247719"/>
            <a:chOff x="3959226" y="3595109"/>
            <a:chExt cx="1399695" cy="1247719"/>
          </a:xfrm>
        </p:grpSpPr>
        <p:grpSp>
          <p:nvGrpSpPr>
            <p:cNvPr id="13" name="Group 12"/>
            <p:cNvGrpSpPr/>
            <p:nvPr/>
          </p:nvGrpSpPr>
          <p:grpSpPr>
            <a:xfrm>
              <a:off x="3959226" y="3872197"/>
              <a:ext cx="715110" cy="970631"/>
              <a:chOff x="6704920" y="1451461"/>
              <a:chExt cx="651219" cy="801996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7006698" y="1563980"/>
                <a:ext cx="269630" cy="359507"/>
              </a:xfrm>
              <a:custGeom>
                <a:avLst/>
                <a:gdLst>
                  <a:gd name="connsiteX0" fmla="*/ 0 w 269630"/>
                  <a:gd name="connsiteY0" fmla="*/ 359507 h 359507"/>
                  <a:gd name="connsiteX1" fmla="*/ 3907 w 269630"/>
                  <a:gd name="connsiteY1" fmla="*/ 293077 h 359507"/>
                  <a:gd name="connsiteX2" fmla="*/ 11723 w 269630"/>
                  <a:gd name="connsiteY2" fmla="*/ 269631 h 359507"/>
                  <a:gd name="connsiteX3" fmla="*/ 27354 w 269630"/>
                  <a:gd name="connsiteY3" fmla="*/ 254000 h 359507"/>
                  <a:gd name="connsiteX4" fmla="*/ 50800 w 269630"/>
                  <a:gd name="connsiteY4" fmla="*/ 257907 h 359507"/>
                  <a:gd name="connsiteX5" fmla="*/ 78154 w 269630"/>
                  <a:gd name="connsiteY5" fmla="*/ 265723 h 359507"/>
                  <a:gd name="connsiteX6" fmla="*/ 113323 w 269630"/>
                  <a:gd name="connsiteY6" fmla="*/ 261815 h 359507"/>
                  <a:gd name="connsiteX7" fmla="*/ 117230 w 269630"/>
                  <a:gd name="connsiteY7" fmla="*/ 211015 h 359507"/>
                  <a:gd name="connsiteX8" fmla="*/ 128954 w 269630"/>
                  <a:gd name="connsiteY8" fmla="*/ 187569 h 359507"/>
                  <a:gd name="connsiteX9" fmla="*/ 140677 w 269630"/>
                  <a:gd name="connsiteY9" fmla="*/ 183661 h 359507"/>
                  <a:gd name="connsiteX10" fmla="*/ 187569 w 269630"/>
                  <a:gd name="connsiteY10" fmla="*/ 179754 h 359507"/>
                  <a:gd name="connsiteX11" fmla="*/ 203200 w 269630"/>
                  <a:gd name="connsiteY11" fmla="*/ 160215 h 359507"/>
                  <a:gd name="connsiteX12" fmla="*/ 207107 w 269630"/>
                  <a:gd name="connsiteY12" fmla="*/ 144584 h 359507"/>
                  <a:gd name="connsiteX13" fmla="*/ 214923 w 269630"/>
                  <a:gd name="connsiteY13" fmla="*/ 121138 h 359507"/>
                  <a:gd name="connsiteX14" fmla="*/ 226646 w 269630"/>
                  <a:gd name="connsiteY14" fmla="*/ 85969 h 359507"/>
                  <a:gd name="connsiteX15" fmla="*/ 230554 w 269630"/>
                  <a:gd name="connsiteY15" fmla="*/ 74246 h 359507"/>
                  <a:gd name="connsiteX16" fmla="*/ 234461 w 269630"/>
                  <a:gd name="connsiteY16" fmla="*/ 62523 h 359507"/>
                  <a:gd name="connsiteX17" fmla="*/ 250092 w 269630"/>
                  <a:gd name="connsiteY17" fmla="*/ 35169 h 359507"/>
                  <a:gd name="connsiteX18" fmla="*/ 265723 w 269630"/>
                  <a:gd name="connsiteY18" fmla="*/ 11723 h 359507"/>
                  <a:gd name="connsiteX19" fmla="*/ 269630 w 269630"/>
                  <a:gd name="connsiteY19" fmla="*/ 0 h 359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9630" h="359507">
                    <a:moveTo>
                      <a:pt x="0" y="359507"/>
                    </a:moveTo>
                    <a:cubicBezTo>
                      <a:pt x="1302" y="337364"/>
                      <a:pt x="1038" y="315072"/>
                      <a:pt x="3907" y="293077"/>
                    </a:cubicBezTo>
                    <a:cubicBezTo>
                      <a:pt x="4973" y="284908"/>
                      <a:pt x="5898" y="275456"/>
                      <a:pt x="11723" y="269631"/>
                    </a:cubicBezTo>
                    <a:lnTo>
                      <a:pt x="27354" y="254000"/>
                    </a:lnTo>
                    <a:cubicBezTo>
                      <a:pt x="35169" y="255302"/>
                      <a:pt x="43031" y="256353"/>
                      <a:pt x="50800" y="257907"/>
                    </a:cubicBezTo>
                    <a:cubicBezTo>
                      <a:pt x="63061" y="260359"/>
                      <a:pt x="66985" y="262000"/>
                      <a:pt x="78154" y="265723"/>
                    </a:cubicBezTo>
                    <a:cubicBezTo>
                      <a:pt x="89877" y="264420"/>
                      <a:pt x="106467" y="271413"/>
                      <a:pt x="113323" y="261815"/>
                    </a:cubicBezTo>
                    <a:cubicBezTo>
                      <a:pt x="123194" y="247995"/>
                      <a:pt x="115246" y="227882"/>
                      <a:pt x="117230" y="211015"/>
                    </a:cubicBezTo>
                    <a:cubicBezTo>
                      <a:pt x="118439" y="200735"/>
                      <a:pt x="119804" y="193059"/>
                      <a:pt x="128954" y="187569"/>
                    </a:cubicBezTo>
                    <a:cubicBezTo>
                      <a:pt x="132486" y="185450"/>
                      <a:pt x="136594" y="184205"/>
                      <a:pt x="140677" y="183661"/>
                    </a:cubicBezTo>
                    <a:cubicBezTo>
                      <a:pt x="156224" y="181588"/>
                      <a:pt x="171938" y="181056"/>
                      <a:pt x="187569" y="179754"/>
                    </a:cubicBezTo>
                    <a:cubicBezTo>
                      <a:pt x="193869" y="173453"/>
                      <a:pt x="199504" y="168839"/>
                      <a:pt x="203200" y="160215"/>
                    </a:cubicBezTo>
                    <a:cubicBezTo>
                      <a:pt x="205316" y="155279"/>
                      <a:pt x="205564" y="149728"/>
                      <a:pt x="207107" y="144584"/>
                    </a:cubicBezTo>
                    <a:cubicBezTo>
                      <a:pt x="209474" y="136693"/>
                      <a:pt x="212318" y="128953"/>
                      <a:pt x="214923" y="121138"/>
                    </a:cubicBezTo>
                    <a:lnTo>
                      <a:pt x="226646" y="85969"/>
                    </a:lnTo>
                    <a:lnTo>
                      <a:pt x="230554" y="74246"/>
                    </a:lnTo>
                    <a:cubicBezTo>
                      <a:pt x="231856" y="70338"/>
                      <a:pt x="232176" y="65950"/>
                      <a:pt x="234461" y="62523"/>
                    </a:cubicBezTo>
                    <a:cubicBezTo>
                      <a:pt x="261488" y="21985"/>
                      <a:pt x="220356" y="84729"/>
                      <a:pt x="250092" y="35169"/>
                    </a:cubicBezTo>
                    <a:cubicBezTo>
                      <a:pt x="254925" y="27115"/>
                      <a:pt x="265723" y="11723"/>
                      <a:pt x="265723" y="11723"/>
                    </a:cubicBezTo>
                    <a:lnTo>
                      <a:pt x="26963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207647" y="1451461"/>
                <a:ext cx="148492" cy="13286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444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704920" y="1872000"/>
                <a:ext cx="471803" cy="381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SH</a:t>
                </a:r>
                <a:endParaRPr lang="en-GB" sz="2400" dirty="0"/>
              </a:p>
            </p:txBody>
          </p:sp>
        </p:grpSp>
        <p:sp>
          <p:nvSpPr>
            <p:cNvPr id="14" name="Right Arrow 13"/>
            <p:cNvSpPr/>
            <p:nvPr/>
          </p:nvSpPr>
          <p:spPr>
            <a:xfrm rot="2057071">
              <a:off x="4418268" y="3595109"/>
              <a:ext cx="940653" cy="26752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4355369" y="3772490"/>
              <a:ext cx="601813" cy="467223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13267" y="3838546"/>
              <a:ext cx="619334" cy="401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Qk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 rot="20393801">
            <a:off x="2825205" y="2498573"/>
            <a:ext cx="1481939" cy="872943"/>
          </a:xfrm>
          <a:prstGeom prst="rect">
            <a:avLst/>
          </a:prstGeom>
          <a:solidFill>
            <a:srgbClr val="DEA900"/>
          </a:solidFill>
          <a:ln>
            <a:noFill/>
          </a:ln>
          <a:scene3d>
            <a:camera prst="orthographicFront">
              <a:rot lat="19648381" lon="19095163" rev="2433566"/>
            </a:camera>
            <a:lightRig rig="threePt" dir="t"/>
          </a:scene3d>
          <a:sp3d prstMaterial="matte">
            <a:bevelT w="12700" h="190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2949795" y="2192110"/>
            <a:ext cx="1393103" cy="1254884"/>
            <a:chOff x="5729902" y="1918308"/>
            <a:chExt cx="1393103" cy="1254884"/>
          </a:xfrm>
        </p:grpSpPr>
        <p:grpSp>
          <p:nvGrpSpPr>
            <p:cNvPr id="22" name="Group 21"/>
            <p:cNvGrpSpPr/>
            <p:nvPr/>
          </p:nvGrpSpPr>
          <p:grpSpPr>
            <a:xfrm>
              <a:off x="6584974" y="1947168"/>
              <a:ext cx="179357" cy="432847"/>
              <a:chOff x="3158197" y="4268415"/>
              <a:chExt cx="217744" cy="535327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88" name="Oval 87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179283" y="2229768"/>
              <a:ext cx="179357" cy="432847"/>
              <a:chOff x="3158197" y="4268415"/>
              <a:chExt cx="217744" cy="535327"/>
            </a:xfrm>
          </p:grpSpPr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86" name="Oval 85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05" t="70839" r="1915" b="-544"/>
            <a:stretch/>
          </p:blipFill>
          <p:spPr>
            <a:xfrm>
              <a:off x="6510375" y="2119832"/>
              <a:ext cx="164278" cy="32387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6397490" y="2068836"/>
              <a:ext cx="179357" cy="432847"/>
              <a:chOff x="3158197" y="4268415"/>
              <a:chExt cx="217744" cy="535327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84" name="Oval 83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05" t="70839" r="1915" b="-544"/>
            <a:stretch/>
          </p:blipFill>
          <p:spPr>
            <a:xfrm>
              <a:off x="6089689" y="2382013"/>
              <a:ext cx="164278" cy="32387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05" t="70839" r="1915" b="-544"/>
            <a:stretch/>
          </p:blipFill>
          <p:spPr>
            <a:xfrm>
              <a:off x="6315351" y="2231342"/>
              <a:ext cx="164278" cy="323874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5958942" y="2394827"/>
              <a:ext cx="179357" cy="432847"/>
              <a:chOff x="3158197" y="4268415"/>
              <a:chExt cx="217744" cy="535327"/>
            </a:xfrm>
          </p:grpSpPr>
          <p:pic>
            <p:nvPicPr>
              <p:cNvPr id="81" name="Picture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82" name="Oval 81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05" t="70839" r="1915" b="-544"/>
            <a:stretch/>
          </p:blipFill>
          <p:spPr>
            <a:xfrm>
              <a:off x="5876803" y="2543950"/>
              <a:ext cx="164278" cy="323874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764507" y="2551420"/>
              <a:ext cx="179357" cy="432847"/>
              <a:chOff x="3158197" y="4268415"/>
              <a:chExt cx="217744" cy="535327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80" name="Oval 79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045749" y="2136093"/>
              <a:ext cx="999824" cy="1037099"/>
              <a:chOff x="477393" y="4930517"/>
              <a:chExt cx="1213815" cy="128264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473464" y="4930517"/>
                <a:ext cx="217744" cy="535327"/>
                <a:chOff x="3158197" y="4268415"/>
                <a:chExt cx="217744" cy="535327"/>
              </a:xfrm>
            </p:grpSpPr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78" name="Oval 77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980943" y="5280024"/>
                <a:ext cx="217744" cy="535327"/>
                <a:chOff x="3158197" y="4268415"/>
                <a:chExt cx="217744" cy="535327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76" name="Oval 75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1382898" y="5144061"/>
                <a:ext cx="199438" cy="400554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1245852" y="5080991"/>
                <a:ext cx="217744" cy="535327"/>
                <a:chOff x="3158197" y="4268415"/>
                <a:chExt cx="217744" cy="535327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74" name="Oval 73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872173" y="5468315"/>
                <a:ext cx="214572" cy="430947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1146133" y="5281971"/>
                <a:ext cx="199438" cy="400554"/>
              </a:xfrm>
              <a:prstGeom prst="rect">
                <a:avLst/>
              </a:prstGeom>
            </p:spPr>
          </p:pic>
          <p:grpSp>
            <p:nvGrpSpPr>
              <p:cNvPr id="66" name="Group 65"/>
              <p:cNvGrpSpPr/>
              <p:nvPr/>
            </p:nvGrpSpPr>
            <p:grpSpPr>
              <a:xfrm>
                <a:off x="713443" y="5484162"/>
                <a:ext cx="217744" cy="535327"/>
                <a:chOff x="3158197" y="4268415"/>
                <a:chExt cx="217744" cy="535327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72" name="Oval 71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613724" y="5668592"/>
                <a:ext cx="199438" cy="400554"/>
              </a:xfrm>
              <a:prstGeom prst="rect">
                <a:avLst/>
              </a:prstGeom>
            </p:spPr>
          </p:pic>
          <p:grpSp>
            <p:nvGrpSpPr>
              <p:cNvPr id="68" name="Group 67"/>
              <p:cNvGrpSpPr/>
              <p:nvPr/>
            </p:nvGrpSpPr>
            <p:grpSpPr>
              <a:xfrm>
                <a:off x="477393" y="5677830"/>
                <a:ext cx="217744" cy="535327"/>
                <a:chOff x="3158197" y="4268415"/>
                <a:chExt cx="217744" cy="535327"/>
              </a:xfrm>
            </p:grpSpPr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70" name="Oval 69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2" name="Oval 31"/>
            <p:cNvSpPr/>
            <p:nvPr/>
          </p:nvSpPr>
          <p:spPr>
            <a:xfrm>
              <a:off x="5764507" y="2484601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933293" y="2338741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151464" y="2175911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389132" y="2030685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031103" y="2696712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233729" y="2517427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459265" y="2349561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678732" y="2228615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586611" y="1918308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858089" y="2083389"/>
              <a:ext cx="205006" cy="1054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 rot="20001792">
              <a:off x="5729902" y="2326412"/>
              <a:ext cx="559993" cy="253198"/>
              <a:chOff x="7290199" y="835276"/>
              <a:chExt cx="927367" cy="277030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7290199" y="835276"/>
                <a:ext cx="927367" cy="277030"/>
              </a:xfrm>
              <a:custGeom>
                <a:avLst/>
                <a:gdLst>
                  <a:gd name="connsiteX0" fmla="*/ 598529 w 927367"/>
                  <a:gd name="connsiteY0" fmla="*/ 194 h 236869"/>
                  <a:gd name="connsiteX1" fmla="*/ 598529 w 927367"/>
                  <a:gd name="connsiteY1" fmla="*/ 194 h 236869"/>
                  <a:gd name="connsiteX2" fmla="*/ 225798 w 927367"/>
                  <a:gd name="connsiteY2" fmla="*/ 13999 h 236869"/>
                  <a:gd name="connsiteX3" fmla="*/ 211993 w 927367"/>
                  <a:gd name="connsiteY3" fmla="*/ 55417 h 236869"/>
                  <a:gd name="connsiteX4" fmla="*/ 129164 w 927367"/>
                  <a:gd name="connsiteY4" fmla="*/ 96834 h 236869"/>
                  <a:gd name="connsiteX5" fmla="*/ 32530 w 927367"/>
                  <a:gd name="connsiteY5" fmla="*/ 152057 h 236869"/>
                  <a:gd name="connsiteX6" fmla="*/ 18725 w 927367"/>
                  <a:gd name="connsiteY6" fmla="*/ 234891 h 236869"/>
                  <a:gd name="connsiteX7" fmla="*/ 101554 w 927367"/>
                  <a:gd name="connsiteY7" fmla="*/ 221085 h 236869"/>
                  <a:gd name="connsiteX8" fmla="*/ 156774 w 927367"/>
                  <a:gd name="connsiteY8" fmla="*/ 165862 h 236869"/>
                  <a:gd name="connsiteX9" fmla="*/ 239603 w 927367"/>
                  <a:gd name="connsiteY9" fmla="*/ 138251 h 236869"/>
                  <a:gd name="connsiteX10" fmla="*/ 626139 w 927367"/>
                  <a:gd name="connsiteY10" fmla="*/ 110639 h 236869"/>
                  <a:gd name="connsiteX11" fmla="*/ 667554 w 927367"/>
                  <a:gd name="connsiteY11" fmla="*/ 96834 h 236869"/>
                  <a:gd name="connsiteX12" fmla="*/ 874627 w 927367"/>
                  <a:gd name="connsiteY12" fmla="*/ 55417 h 236869"/>
                  <a:gd name="connsiteX13" fmla="*/ 777993 w 927367"/>
                  <a:gd name="connsiteY13" fmla="*/ 69222 h 236869"/>
                  <a:gd name="connsiteX14" fmla="*/ 598529 w 927367"/>
                  <a:gd name="connsiteY14" fmla="*/ 41611 h 236869"/>
                  <a:gd name="connsiteX15" fmla="*/ 570920 w 927367"/>
                  <a:gd name="connsiteY15" fmla="*/ 13999 h 236869"/>
                  <a:gd name="connsiteX16" fmla="*/ 501895 w 927367"/>
                  <a:gd name="connsiteY16" fmla="*/ 194 h 236869"/>
                  <a:gd name="connsiteX17" fmla="*/ 598529 w 927367"/>
                  <a:gd name="connsiteY17" fmla="*/ 194 h 23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7367" h="236869">
                    <a:moveTo>
                      <a:pt x="598529" y="194"/>
                    </a:moveTo>
                    <a:lnTo>
                      <a:pt x="598529" y="194"/>
                    </a:lnTo>
                    <a:cubicBezTo>
                      <a:pt x="474285" y="4796"/>
                      <a:pt x="348877" y="-3585"/>
                      <a:pt x="225798" y="13999"/>
                    </a:cubicBezTo>
                    <a:cubicBezTo>
                      <a:pt x="211392" y="16057"/>
                      <a:pt x="221084" y="44053"/>
                      <a:pt x="211993" y="55417"/>
                    </a:cubicBezTo>
                    <a:cubicBezTo>
                      <a:pt x="188926" y="84253"/>
                      <a:pt x="159608" y="83786"/>
                      <a:pt x="129164" y="96834"/>
                    </a:cubicBezTo>
                    <a:cubicBezTo>
                      <a:pt x="80117" y="117856"/>
                      <a:pt x="74126" y="124324"/>
                      <a:pt x="32530" y="152057"/>
                    </a:cubicBezTo>
                    <a:cubicBezTo>
                      <a:pt x="29866" y="156054"/>
                      <a:pt x="-29285" y="221173"/>
                      <a:pt x="18725" y="234891"/>
                    </a:cubicBezTo>
                    <a:cubicBezTo>
                      <a:pt x="45639" y="242581"/>
                      <a:pt x="73944" y="225687"/>
                      <a:pt x="101554" y="221085"/>
                    </a:cubicBezTo>
                    <a:cubicBezTo>
                      <a:pt x="119961" y="202677"/>
                      <a:pt x="134452" y="179256"/>
                      <a:pt x="156774" y="165862"/>
                    </a:cubicBezTo>
                    <a:cubicBezTo>
                      <a:pt x="181729" y="150888"/>
                      <a:pt x="211993" y="147455"/>
                      <a:pt x="239603" y="138251"/>
                    </a:cubicBezTo>
                    <a:cubicBezTo>
                      <a:pt x="390246" y="88033"/>
                      <a:pt x="266433" y="125028"/>
                      <a:pt x="626139" y="110639"/>
                    </a:cubicBezTo>
                    <a:cubicBezTo>
                      <a:pt x="639944" y="106037"/>
                      <a:pt x="653068" y="98214"/>
                      <a:pt x="667554" y="96834"/>
                    </a:cubicBezTo>
                    <a:cubicBezTo>
                      <a:pt x="918803" y="72904"/>
                      <a:pt x="987825" y="130887"/>
                      <a:pt x="874627" y="55417"/>
                    </a:cubicBezTo>
                    <a:cubicBezTo>
                      <a:pt x="842416" y="60019"/>
                      <a:pt x="810531" y="69222"/>
                      <a:pt x="777993" y="69222"/>
                    </a:cubicBezTo>
                    <a:cubicBezTo>
                      <a:pt x="698488" y="69222"/>
                      <a:pt x="665217" y="58284"/>
                      <a:pt x="598529" y="41611"/>
                    </a:cubicBezTo>
                    <a:cubicBezTo>
                      <a:pt x="589326" y="32407"/>
                      <a:pt x="582081" y="20696"/>
                      <a:pt x="570920" y="13999"/>
                    </a:cubicBezTo>
                    <a:cubicBezTo>
                      <a:pt x="543063" y="-2716"/>
                      <a:pt x="529960" y="194"/>
                      <a:pt x="501895" y="194"/>
                    </a:cubicBezTo>
                    <a:lnTo>
                      <a:pt x="598529" y="19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670918" y="874151"/>
                <a:ext cx="185005" cy="61122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 rot="20001792">
              <a:off x="5867243" y="2484818"/>
              <a:ext cx="559993" cy="253198"/>
              <a:chOff x="7290199" y="835276"/>
              <a:chExt cx="927367" cy="277030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7290199" y="835276"/>
                <a:ext cx="927367" cy="277030"/>
              </a:xfrm>
              <a:custGeom>
                <a:avLst/>
                <a:gdLst>
                  <a:gd name="connsiteX0" fmla="*/ 598529 w 927367"/>
                  <a:gd name="connsiteY0" fmla="*/ 194 h 236869"/>
                  <a:gd name="connsiteX1" fmla="*/ 598529 w 927367"/>
                  <a:gd name="connsiteY1" fmla="*/ 194 h 236869"/>
                  <a:gd name="connsiteX2" fmla="*/ 225798 w 927367"/>
                  <a:gd name="connsiteY2" fmla="*/ 13999 h 236869"/>
                  <a:gd name="connsiteX3" fmla="*/ 211993 w 927367"/>
                  <a:gd name="connsiteY3" fmla="*/ 55417 h 236869"/>
                  <a:gd name="connsiteX4" fmla="*/ 129164 w 927367"/>
                  <a:gd name="connsiteY4" fmla="*/ 96834 h 236869"/>
                  <a:gd name="connsiteX5" fmla="*/ 32530 w 927367"/>
                  <a:gd name="connsiteY5" fmla="*/ 152057 h 236869"/>
                  <a:gd name="connsiteX6" fmla="*/ 18725 w 927367"/>
                  <a:gd name="connsiteY6" fmla="*/ 234891 h 236869"/>
                  <a:gd name="connsiteX7" fmla="*/ 101554 w 927367"/>
                  <a:gd name="connsiteY7" fmla="*/ 221085 h 236869"/>
                  <a:gd name="connsiteX8" fmla="*/ 156774 w 927367"/>
                  <a:gd name="connsiteY8" fmla="*/ 165862 h 236869"/>
                  <a:gd name="connsiteX9" fmla="*/ 239603 w 927367"/>
                  <a:gd name="connsiteY9" fmla="*/ 138251 h 236869"/>
                  <a:gd name="connsiteX10" fmla="*/ 626139 w 927367"/>
                  <a:gd name="connsiteY10" fmla="*/ 110639 h 236869"/>
                  <a:gd name="connsiteX11" fmla="*/ 667554 w 927367"/>
                  <a:gd name="connsiteY11" fmla="*/ 96834 h 236869"/>
                  <a:gd name="connsiteX12" fmla="*/ 874627 w 927367"/>
                  <a:gd name="connsiteY12" fmla="*/ 55417 h 236869"/>
                  <a:gd name="connsiteX13" fmla="*/ 777993 w 927367"/>
                  <a:gd name="connsiteY13" fmla="*/ 69222 h 236869"/>
                  <a:gd name="connsiteX14" fmla="*/ 598529 w 927367"/>
                  <a:gd name="connsiteY14" fmla="*/ 41611 h 236869"/>
                  <a:gd name="connsiteX15" fmla="*/ 570920 w 927367"/>
                  <a:gd name="connsiteY15" fmla="*/ 13999 h 236869"/>
                  <a:gd name="connsiteX16" fmla="*/ 501895 w 927367"/>
                  <a:gd name="connsiteY16" fmla="*/ 194 h 236869"/>
                  <a:gd name="connsiteX17" fmla="*/ 598529 w 927367"/>
                  <a:gd name="connsiteY17" fmla="*/ 194 h 23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7367" h="236869">
                    <a:moveTo>
                      <a:pt x="598529" y="194"/>
                    </a:moveTo>
                    <a:lnTo>
                      <a:pt x="598529" y="194"/>
                    </a:lnTo>
                    <a:cubicBezTo>
                      <a:pt x="474285" y="4796"/>
                      <a:pt x="348877" y="-3585"/>
                      <a:pt x="225798" y="13999"/>
                    </a:cubicBezTo>
                    <a:cubicBezTo>
                      <a:pt x="211392" y="16057"/>
                      <a:pt x="221084" y="44053"/>
                      <a:pt x="211993" y="55417"/>
                    </a:cubicBezTo>
                    <a:cubicBezTo>
                      <a:pt x="188926" y="84253"/>
                      <a:pt x="159608" y="83786"/>
                      <a:pt x="129164" y="96834"/>
                    </a:cubicBezTo>
                    <a:cubicBezTo>
                      <a:pt x="80117" y="117856"/>
                      <a:pt x="74126" y="124324"/>
                      <a:pt x="32530" y="152057"/>
                    </a:cubicBezTo>
                    <a:cubicBezTo>
                      <a:pt x="29866" y="156054"/>
                      <a:pt x="-29285" y="221173"/>
                      <a:pt x="18725" y="234891"/>
                    </a:cubicBezTo>
                    <a:cubicBezTo>
                      <a:pt x="45639" y="242581"/>
                      <a:pt x="73944" y="225687"/>
                      <a:pt x="101554" y="221085"/>
                    </a:cubicBezTo>
                    <a:cubicBezTo>
                      <a:pt x="119961" y="202677"/>
                      <a:pt x="134452" y="179256"/>
                      <a:pt x="156774" y="165862"/>
                    </a:cubicBezTo>
                    <a:cubicBezTo>
                      <a:pt x="181729" y="150888"/>
                      <a:pt x="211993" y="147455"/>
                      <a:pt x="239603" y="138251"/>
                    </a:cubicBezTo>
                    <a:cubicBezTo>
                      <a:pt x="390246" y="88033"/>
                      <a:pt x="266433" y="125028"/>
                      <a:pt x="626139" y="110639"/>
                    </a:cubicBezTo>
                    <a:cubicBezTo>
                      <a:pt x="639944" y="106037"/>
                      <a:pt x="653068" y="98214"/>
                      <a:pt x="667554" y="96834"/>
                    </a:cubicBezTo>
                    <a:cubicBezTo>
                      <a:pt x="918803" y="72904"/>
                      <a:pt x="987825" y="130887"/>
                      <a:pt x="874627" y="55417"/>
                    </a:cubicBezTo>
                    <a:cubicBezTo>
                      <a:pt x="842416" y="60019"/>
                      <a:pt x="810531" y="69222"/>
                      <a:pt x="777993" y="69222"/>
                    </a:cubicBezTo>
                    <a:cubicBezTo>
                      <a:pt x="698488" y="69222"/>
                      <a:pt x="665217" y="58284"/>
                      <a:pt x="598529" y="41611"/>
                    </a:cubicBezTo>
                    <a:cubicBezTo>
                      <a:pt x="589326" y="32407"/>
                      <a:pt x="582081" y="20696"/>
                      <a:pt x="570920" y="13999"/>
                    </a:cubicBezTo>
                    <a:cubicBezTo>
                      <a:pt x="543063" y="-2716"/>
                      <a:pt x="529960" y="194"/>
                      <a:pt x="501895" y="194"/>
                    </a:cubicBezTo>
                    <a:lnTo>
                      <a:pt x="598529" y="19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7670918" y="874151"/>
                <a:ext cx="185005" cy="61122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 rot="20001792">
              <a:off x="6174282" y="1999633"/>
              <a:ext cx="559993" cy="253198"/>
              <a:chOff x="7290199" y="835276"/>
              <a:chExt cx="927367" cy="277030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7290199" y="835276"/>
                <a:ext cx="927367" cy="277030"/>
              </a:xfrm>
              <a:custGeom>
                <a:avLst/>
                <a:gdLst>
                  <a:gd name="connsiteX0" fmla="*/ 598529 w 927367"/>
                  <a:gd name="connsiteY0" fmla="*/ 194 h 236869"/>
                  <a:gd name="connsiteX1" fmla="*/ 598529 w 927367"/>
                  <a:gd name="connsiteY1" fmla="*/ 194 h 236869"/>
                  <a:gd name="connsiteX2" fmla="*/ 225798 w 927367"/>
                  <a:gd name="connsiteY2" fmla="*/ 13999 h 236869"/>
                  <a:gd name="connsiteX3" fmla="*/ 211993 w 927367"/>
                  <a:gd name="connsiteY3" fmla="*/ 55417 h 236869"/>
                  <a:gd name="connsiteX4" fmla="*/ 129164 w 927367"/>
                  <a:gd name="connsiteY4" fmla="*/ 96834 h 236869"/>
                  <a:gd name="connsiteX5" fmla="*/ 32530 w 927367"/>
                  <a:gd name="connsiteY5" fmla="*/ 152057 h 236869"/>
                  <a:gd name="connsiteX6" fmla="*/ 18725 w 927367"/>
                  <a:gd name="connsiteY6" fmla="*/ 234891 h 236869"/>
                  <a:gd name="connsiteX7" fmla="*/ 101554 w 927367"/>
                  <a:gd name="connsiteY7" fmla="*/ 221085 h 236869"/>
                  <a:gd name="connsiteX8" fmla="*/ 156774 w 927367"/>
                  <a:gd name="connsiteY8" fmla="*/ 165862 h 236869"/>
                  <a:gd name="connsiteX9" fmla="*/ 239603 w 927367"/>
                  <a:gd name="connsiteY9" fmla="*/ 138251 h 236869"/>
                  <a:gd name="connsiteX10" fmla="*/ 626139 w 927367"/>
                  <a:gd name="connsiteY10" fmla="*/ 110639 h 236869"/>
                  <a:gd name="connsiteX11" fmla="*/ 667554 w 927367"/>
                  <a:gd name="connsiteY11" fmla="*/ 96834 h 236869"/>
                  <a:gd name="connsiteX12" fmla="*/ 874627 w 927367"/>
                  <a:gd name="connsiteY12" fmla="*/ 55417 h 236869"/>
                  <a:gd name="connsiteX13" fmla="*/ 777993 w 927367"/>
                  <a:gd name="connsiteY13" fmla="*/ 69222 h 236869"/>
                  <a:gd name="connsiteX14" fmla="*/ 598529 w 927367"/>
                  <a:gd name="connsiteY14" fmla="*/ 41611 h 236869"/>
                  <a:gd name="connsiteX15" fmla="*/ 570920 w 927367"/>
                  <a:gd name="connsiteY15" fmla="*/ 13999 h 236869"/>
                  <a:gd name="connsiteX16" fmla="*/ 501895 w 927367"/>
                  <a:gd name="connsiteY16" fmla="*/ 194 h 236869"/>
                  <a:gd name="connsiteX17" fmla="*/ 598529 w 927367"/>
                  <a:gd name="connsiteY17" fmla="*/ 194 h 23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7367" h="236869">
                    <a:moveTo>
                      <a:pt x="598529" y="194"/>
                    </a:moveTo>
                    <a:lnTo>
                      <a:pt x="598529" y="194"/>
                    </a:lnTo>
                    <a:cubicBezTo>
                      <a:pt x="474285" y="4796"/>
                      <a:pt x="348877" y="-3585"/>
                      <a:pt x="225798" y="13999"/>
                    </a:cubicBezTo>
                    <a:cubicBezTo>
                      <a:pt x="211392" y="16057"/>
                      <a:pt x="221084" y="44053"/>
                      <a:pt x="211993" y="55417"/>
                    </a:cubicBezTo>
                    <a:cubicBezTo>
                      <a:pt x="188926" y="84253"/>
                      <a:pt x="159608" y="83786"/>
                      <a:pt x="129164" y="96834"/>
                    </a:cubicBezTo>
                    <a:cubicBezTo>
                      <a:pt x="80117" y="117856"/>
                      <a:pt x="74126" y="124324"/>
                      <a:pt x="32530" y="152057"/>
                    </a:cubicBezTo>
                    <a:cubicBezTo>
                      <a:pt x="29866" y="156054"/>
                      <a:pt x="-29285" y="221173"/>
                      <a:pt x="18725" y="234891"/>
                    </a:cubicBezTo>
                    <a:cubicBezTo>
                      <a:pt x="45639" y="242581"/>
                      <a:pt x="73944" y="225687"/>
                      <a:pt x="101554" y="221085"/>
                    </a:cubicBezTo>
                    <a:cubicBezTo>
                      <a:pt x="119961" y="202677"/>
                      <a:pt x="134452" y="179256"/>
                      <a:pt x="156774" y="165862"/>
                    </a:cubicBezTo>
                    <a:cubicBezTo>
                      <a:pt x="181729" y="150888"/>
                      <a:pt x="211993" y="147455"/>
                      <a:pt x="239603" y="138251"/>
                    </a:cubicBezTo>
                    <a:cubicBezTo>
                      <a:pt x="390246" y="88033"/>
                      <a:pt x="266433" y="125028"/>
                      <a:pt x="626139" y="110639"/>
                    </a:cubicBezTo>
                    <a:cubicBezTo>
                      <a:pt x="639944" y="106037"/>
                      <a:pt x="653068" y="98214"/>
                      <a:pt x="667554" y="96834"/>
                    </a:cubicBezTo>
                    <a:cubicBezTo>
                      <a:pt x="918803" y="72904"/>
                      <a:pt x="987825" y="130887"/>
                      <a:pt x="874627" y="55417"/>
                    </a:cubicBezTo>
                    <a:cubicBezTo>
                      <a:pt x="842416" y="60019"/>
                      <a:pt x="810531" y="69222"/>
                      <a:pt x="777993" y="69222"/>
                    </a:cubicBezTo>
                    <a:cubicBezTo>
                      <a:pt x="698488" y="69222"/>
                      <a:pt x="665217" y="58284"/>
                      <a:pt x="598529" y="41611"/>
                    </a:cubicBezTo>
                    <a:cubicBezTo>
                      <a:pt x="589326" y="32407"/>
                      <a:pt x="582081" y="20696"/>
                      <a:pt x="570920" y="13999"/>
                    </a:cubicBezTo>
                    <a:cubicBezTo>
                      <a:pt x="543063" y="-2716"/>
                      <a:pt x="529960" y="194"/>
                      <a:pt x="501895" y="194"/>
                    </a:cubicBezTo>
                    <a:lnTo>
                      <a:pt x="598529" y="19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670918" y="874151"/>
                <a:ext cx="185005" cy="61122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 rot="20001792">
              <a:off x="6416174" y="2115587"/>
              <a:ext cx="559993" cy="253198"/>
              <a:chOff x="7290199" y="835276"/>
              <a:chExt cx="927367" cy="277030"/>
            </a:xfrm>
          </p:grpSpPr>
          <p:sp>
            <p:nvSpPr>
              <p:cNvPr id="52" name="Freeform 51"/>
              <p:cNvSpPr/>
              <p:nvPr/>
            </p:nvSpPr>
            <p:spPr>
              <a:xfrm>
                <a:off x="7290199" y="835276"/>
                <a:ext cx="927367" cy="277030"/>
              </a:xfrm>
              <a:custGeom>
                <a:avLst/>
                <a:gdLst>
                  <a:gd name="connsiteX0" fmla="*/ 598529 w 927367"/>
                  <a:gd name="connsiteY0" fmla="*/ 194 h 236869"/>
                  <a:gd name="connsiteX1" fmla="*/ 598529 w 927367"/>
                  <a:gd name="connsiteY1" fmla="*/ 194 h 236869"/>
                  <a:gd name="connsiteX2" fmla="*/ 225798 w 927367"/>
                  <a:gd name="connsiteY2" fmla="*/ 13999 h 236869"/>
                  <a:gd name="connsiteX3" fmla="*/ 211993 w 927367"/>
                  <a:gd name="connsiteY3" fmla="*/ 55417 h 236869"/>
                  <a:gd name="connsiteX4" fmla="*/ 129164 w 927367"/>
                  <a:gd name="connsiteY4" fmla="*/ 96834 h 236869"/>
                  <a:gd name="connsiteX5" fmla="*/ 32530 w 927367"/>
                  <a:gd name="connsiteY5" fmla="*/ 152057 h 236869"/>
                  <a:gd name="connsiteX6" fmla="*/ 18725 w 927367"/>
                  <a:gd name="connsiteY6" fmla="*/ 234891 h 236869"/>
                  <a:gd name="connsiteX7" fmla="*/ 101554 w 927367"/>
                  <a:gd name="connsiteY7" fmla="*/ 221085 h 236869"/>
                  <a:gd name="connsiteX8" fmla="*/ 156774 w 927367"/>
                  <a:gd name="connsiteY8" fmla="*/ 165862 h 236869"/>
                  <a:gd name="connsiteX9" fmla="*/ 239603 w 927367"/>
                  <a:gd name="connsiteY9" fmla="*/ 138251 h 236869"/>
                  <a:gd name="connsiteX10" fmla="*/ 626139 w 927367"/>
                  <a:gd name="connsiteY10" fmla="*/ 110639 h 236869"/>
                  <a:gd name="connsiteX11" fmla="*/ 667554 w 927367"/>
                  <a:gd name="connsiteY11" fmla="*/ 96834 h 236869"/>
                  <a:gd name="connsiteX12" fmla="*/ 874627 w 927367"/>
                  <a:gd name="connsiteY12" fmla="*/ 55417 h 236869"/>
                  <a:gd name="connsiteX13" fmla="*/ 777993 w 927367"/>
                  <a:gd name="connsiteY13" fmla="*/ 69222 h 236869"/>
                  <a:gd name="connsiteX14" fmla="*/ 598529 w 927367"/>
                  <a:gd name="connsiteY14" fmla="*/ 41611 h 236869"/>
                  <a:gd name="connsiteX15" fmla="*/ 570920 w 927367"/>
                  <a:gd name="connsiteY15" fmla="*/ 13999 h 236869"/>
                  <a:gd name="connsiteX16" fmla="*/ 501895 w 927367"/>
                  <a:gd name="connsiteY16" fmla="*/ 194 h 236869"/>
                  <a:gd name="connsiteX17" fmla="*/ 598529 w 927367"/>
                  <a:gd name="connsiteY17" fmla="*/ 194 h 23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7367" h="236869">
                    <a:moveTo>
                      <a:pt x="598529" y="194"/>
                    </a:moveTo>
                    <a:lnTo>
                      <a:pt x="598529" y="194"/>
                    </a:lnTo>
                    <a:cubicBezTo>
                      <a:pt x="474285" y="4796"/>
                      <a:pt x="348877" y="-3585"/>
                      <a:pt x="225798" y="13999"/>
                    </a:cubicBezTo>
                    <a:cubicBezTo>
                      <a:pt x="211392" y="16057"/>
                      <a:pt x="221084" y="44053"/>
                      <a:pt x="211993" y="55417"/>
                    </a:cubicBezTo>
                    <a:cubicBezTo>
                      <a:pt x="188926" y="84253"/>
                      <a:pt x="159608" y="83786"/>
                      <a:pt x="129164" y="96834"/>
                    </a:cubicBezTo>
                    <a:cubicBezTo>
                      <a:pt x="80117" y="117856"/>
                      <a:pt x="74126" y="124324"/>
                      <a:pt x="32530" y="152057"/>
                    </a:cubicBezTo>
                    <a:cubicBezTo>
                      <a:pt x="29866" y="156054"/>
                      <a:pt x="-29285" y="221173"/>
                      <a:pt x="18725" y="234891"/>
                    </a:cubicBezTo>
                    <a:cubicBezTo>
                      <a:pt x="45639" y="242581"/>
                      <a:pt x="73944" y="225687"/>
                      <a:pt x="101554" y="221085"/>
                    </a:cubicBezTo>
                    <a:cubicBezTo>
                      <a:pt x="119961" y="202677"/>
                      <a:pt x="134452" y="179256"/>
                      <a:pt x="156774" y="165862"/>
                    </a:cubicBezTo>
                    <a:cubicBezTo>
                      <a:pt x="181729" y="150888"/>
                      <a:pt x="211993" y="147455"/>
                      <a:pt x="239603" y="138251"/>
                    </a:cubicBezTo>
                    <a:cubicBezTo>
                      <a:pt x="390246" y="88033"/>
                      <a:pt x="266433" y="125028"/>
                      <a:pt x="626139" y="110639"/>
                    </a:cubicBezTo>
                    <a:cubicBezTo>
                      <a:pt x="639944" y="106037"/>
                      <a:pt x="653068" y="98214"/>
                      <a:pt x="667554" y="96834"/>
                    </a:cubicBezTo>
                    <a:cubicBezTo>
                      <a:pt x="918803" y="72904"/>
                      <a:pt x="987825" y="130887"/>
                      <a:pt x="874627" y="55417"/>
                    </a:cubicBezTo>
                    <a:cubicBezTo>
                      <a:pt x="842416" y="60019"/>
                      <a:pt x="810531" y="69222"/>
                      <a:pt x="777993" y="69222"/>
                    </a:cubicBezTo>
                    <a:cubicBezTo>
                      <a:pt x="698488" y="69222"/>
                      <a:pt x="665217" y="58284"/>
                      <a:pt x="598529" y="41611"/>
                    </a:cubicBezTo>
                    <a:cubicBezTo>
                      <a:pt x="589326" y="32407"/>
                      <a:pt x="582081" y="20696"/>
                      <a:pt x="570920" y="13999"/>
                    </a:cubicBezTo>
                    <a:cubicBezTo>
                      <a:pt x="543063" y="-2716"/>
                      <a:pt x="529960" y="194"/>
                      <a:pt x="501895" y="194"/>
                    </a:cubicBezTo>
                    <a:lnTo>
                      <a:pt x="598529" y="19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670918" y="874151"/>
                <a:ext cx="185005" cy="61122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 rot="20001792">
              <a:off x="6563012" y="2240134"/>
              <a:ext cx="559993" cy="253198"/>
              <a:chOff x="7290199" y="835276"/>
              <a:chExt cx="927367" cy="277030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7290199" y="835276"/>
                <a:ext cx="927367" cy="277030"/>
              </a:xfrm>
              <a:custGeom>
                <a:avLst/>
                <a:gdLst>
                  <a:gd name="connsiteX0" fmla="*/ 598529 w 927367"/>
                  <a:gd name="connsiteY0" fmla="*/ 194 h 236869"/>
                  <a:gd name="connsiteX1" fmla="*/ 598529 w 927367"/>
                  <a:gd name="connsiteY1" fmla="*/ 194 h 236869"/>
                  <a:gd name="connsiteX2" fmla="*/ 225798 w 927367"/>
                  <a:gd name="connsiteY2" fmla="*/ 13999 h 236869"/>
                  <a:gd name="connsiteX3" fmla="*/ 211993 w 927367"/>
                  <a:gd name="connsiteY3" fmla="*/ 55417 h 236869"/>
                  <a:gd name="connsiteX4" fmla="*/ 129164 w 927367"/>
                  <a:gd name="connsiteY4" fmla="*/ 96834 h 236869"/>
                  <a:gd name="connsiteX5" fmla="*/ 32530 w 927367"/>
                  <a:gd name="connsiteY5" fmla="*/ 152057 h 236869"/>
                  <a:gd name="connsiteX6" fmla="*/ 18725 w 927367"/>
                  <a:gd name="connsiteY6" fmla="*/ 234891 h 236869"/>
                  <a:gd name="connsiteX7" fmla="*/ 101554 w 927367"/>
                  <a:gd name="connsiteY7" fmla="*/ 221085 h 236869"/>
                  <a:gd name="connsiteX8" fmla="*/ 156774 w 927367"/>
                  <a:gd name="connsiteY8" fmla="*/ 165862 h 236869"/>
                  <a:gd name="connsiteX9" fmla="*/ 239603 w 927367"/>
                  <a:gd name="connsiteY9" fmla="*/ 138251 h 236869"/>
                  <a:gd name="connsiteX10" fmla="*/ 626139 w 927367"/>
                  <a:gd name="connsiteY10" fmla="*/ 110639 h 236869"/>
                  <a:gd name="connsiteX11" fmla="*/ 667554 w 927367"/>
                  <a:gd name="connsiteY11" fmla="*/ 96834 h 236869"/>
                  <a:gd name="connsiteX12" fmla="*/ 874627 w 927367"/>
                  <a:gd name="connsiteY12" fmla="*/ 55417 h 236869"/>
                  <a:gd name="connsiteX13" fmla="*/ 777993 w 927367"/>
                  <a:gd name="connsiteY13" fmla="*/ 69222 h 236869"/>
                  <a:gd name="connsiteX14" fmla="*/ 598529 w 927367"/>
                  <a:gd name="connsiteY14" fmla="*/ 41611 h 236869"/>
                  <a:gd name="connsiteX15" fmla="*/ 570920 w 927367"/>
                  <a:gd name="connsiteY15" fmla="*/ 13999 h 236869"/>
                  <a:gd name="connsiteX16" fmla="*/ 501895 w 927367"/>
                  <a:gd name="connsiteY16" fmla="*/ 194 h 236869"/>
                  <a:gd name="connsiteX17" fmla="*/ 598529 w 927367"/>
                  <a:gd name="connsiteY17" fmla="*/ 194 h 23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7367" h="236869">
                    <a:moveTo>
                      <a:pt x="598529" y="194"/>
                    </a:moveTo>
                    <a:lnTo>
                      <a:pt x="598529" y="194"/>
                    </a:lnTo>
                    <a:cubicBezTo>
                      <a:pt x="474285" y="4796"/>
                      <a:pt x="348877" y="-3585"/>
                      <a:pt x="225798" y="13999"/>
                    </a:cubicBezTo>
                    <a:cubicBezTo>
                      <a:pt x="211392" y="16057"/>
                      <a:pt x="221084" y="44053"/>
                      <a:pt x="211993" y="55417"/>
                    </a:cubicBezTo>
                    <a:cubicBezTo>
                      <a:pt x="188926" y="84253"/>
                      <a:pt x="159608" y="83786"/>
                      <a:pt x="129164" y="96834"/>
                    </a:cubicBezTo>
                    <a:cubicBezTo>
                      <a:pt x="80117" y="117856"/>
                      <a:pt x="74126" y="124324"/>
                      <a:pt x="32530" y="152057"/>
                    </a:cubicBezTo>
                    <a:cubicBezTo>
                      <a:pt x="29866" y="156054"/>
                      <a:pt x="-29285" y="221173"/>
                      <a:pt x="18725" y="234891"/>
                    </a:cubicBezTo>
                    <a:cubicBezTo>
                      <a:pt x="45639" y="242581"/>
                      <a:pt x="73944" y="225687"/>
                      <a:pt x="101554" y="221085"/>
                    </a:cubicBezTo>
                    <a:cubicBezTo>
                      <a:pt x="119961" y="202677"/>
                      <a:pt x="134452" y="179256"/>
                      <a:pt x="156774" y="165862"/>
                    </a:cubicBezTo>
                    <a:cubicBezTo>
                      <a:pt x="181729" y="150888"/>
                      <a:pt x="211993" y="147455"/>
                      <a:pt x="239603" y="138251"/>
                    </a:cubicBezTo>
                    <a:cubicBezTo>
                      <a:pt x="390246" y="88033"/>
                      <a:pt x="266433" y="125028"/>
                      <a:pt x="626139" y="110639"/>
                    </a:cubicBezTo>
                    <a:cubicBezTo>
                      <a:pt x="639944" y="106037"/>
                      <a:pt x="653068" y="98214"/>
                      <a:pt x="667554" y="96834"/>
                    </a:cubicBezTo>
                    <a:cubicBezTo>
                      <a:pt x="918803" y="72904"/>
                      <a:pt x="987825" y="130887"/>
                      <a:pt x="874627" y="55417"/>
                    </a:cubicBezTo>
                    <a:cubicBezTo>
                      <a:pt x="842416" y="60019"/>
                      <a:pt x="810531" y="69222"/>
                      <a:pt x="777993" y="69222"/>
                    </a:cubicBezTo>
                    <a:cubicBezTo>
                      <a:pt x="698488" y="69222"/>
                      <a:pt x="665217" y="58284"/>
                      <a:pt x="598529" y="41611"/>
                    </a:cubicBezTo>
                    <a:cubicBezTo>
                      <a:pt x="589326" y="32407"/>
                      <a:pt x="582081" y="20696"/>
                      <a:pt x="570920" y="13999"/>
                    </a:cubicBezTo>
                    <a:cubicBezTo>
                      <a:pt x="543063" y="-2716"/>
                      <a:pt x="529960" y="194"/>
                      <a:pt x="501895" y="194"/>
                    </a:cubicBezTo>
                    <a:lnTo>
                      <a:pt x="598529" y="19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670918" y="874151"/>
                <a:ext cx="185005" cy="61122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 rot="20001792">
              <a:off x="6049127" y="2675519"/>
              <a:ext cx="559993" cy="253198"/>
              <a:chOff x="7290199" y="835276"/>
              <a:chExt cx="927367" cy="277030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7290199" y="835276"/>
                <a:ext cx="927367" cy="277030"/>
              </a:xfrm>
              <a:custGeom>
                <a:avLst/>
                <a:gdLst>
                  <a:gd name="connsiteX0" fmla="*/ 598529 w 927367"/>
                  <a:gd name="connsiteY0" fmla="*/ 194 h 236869"/>
                  <a:gd name="connsiteX1" fmla="*/ 598529 w 927367"/>
                  <a:gd name="connsiteY1" fmla="*/ 194 h 236869"/>
                  <a:gd name="connsiteX2" fmla="*/ 225798 w 927367"/>
                  <a:gd name="connsiteY2" fmla="*/ 13999 h 236869"/>
                  <a:gd name="connsiteX3" fmla="*/ 211993 w 927367"/>
                  <a:gd name="connsiteY3" fmla="*/ 55417 h 236869"/>
                  <a:gd name="connsiteX4" fmla="*/ 129164 w 927367"/>
                  <a:gd name="connsiteY4" fmla="*/ 96834 h 236869"/>
                  <a:gd name="connsiteX5" fmla="*/ 32530 w 927367"/>
                  <a:gd name="connsiteY5" fmla="*/ 152057 h 236869"/>
                  <a:gd name="connsiteX6" fmla="*/ 18725 w 927367"/>
                  <a:gd name="connsiteY6" fmla="*/ 234891 h 236869"/>
                  <a:gd name="connsiteX7" fmla="*/ 101554 w 927367"/>
                  <a:gd name="connsiteY7" fmla="*/ 221085 h 236869"/>
                  <a:gd name="connsiteX8" fmla="*/ 156774 w 927367"/>
                  <a:gd name="connsiteY8" fmla="*/ 165862 h 236869"/>
                  <a:gd name="connsiteX9" fmla="*/ 239603 w 927367"/>
                  <a:gd name="connsiteY9" fmla="*/ 138251 h 236869"/>
                  <a:gd name="connsiteX10" fmla="*/ 626139 w 927367"/>
                  <a:gd name="connsiteY10" fmla="*/ 110639 h 236869"/>
                  <a:gd name="connsiteX11" fmla="*/ 667554 w 927367"/>
                  <a:gd name="connsiteY11" fmla="*/ 96834 h 236869"/>
                  <a:gd name="connsiteX12" fmla="*/ 874627 w 927367"/>
                  <a:gd name="connsiteY12" fmla="*/ 55417 h 236869"/>
                  <a:gd name="connsiteX13" fmla="*/ 777993 w 927367"/>
                  <a:gd name="connsiteY13" fmla="*/ 69222 h 236869"/>
                  <a:gd name="connsiteX14" fmla="*/ 598529 w 927367"/>
                  <a:gd name="connsiteY14" fmla="*/ 41611 h 236869"/>
                  <a:gd name="connsiteX15" fmla="*/ 570920 w 927367"/>
                  <a:gd name="connsiteY15" fmla="*/ 13999 h 236869"/>
                  <a:gd name="connsiteX16" fmla="*/ 501895 w 927367"/>
                  <a:gd name="connsiteY16" fmla="*/ 194 h 236869"/>
                  <a:gd name="connsiteX17" fmla="*/ 598529 w 927367"/>
                  <a:gd name="connsiteY17" fmla="*/ 194 h 23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7367" h="236869">
                    <a:moveTo>
                      <a:pt x="598529" y="194"/>
                    </a:moveTo>
                    <a:lnTo>
                      <a:pt x="598529" y="194"/>
                    </a:lnTo>
                    <a:cubicBezTo>
                      <a:pt x="474285" y="4796"/>
                      <a:pt x="348877" y="-3585"/>
                      <a:pt x="225798" y="13999"/>
                    </a:cubicBezTo>
                    <a:cubicBezTo>
                      <a:pt x="211392" y="16057"/>
                      <a:pt x="221084" y="44053"/>
                      <a:pt x="211993" y="55417"/>
                    </a:cubicBezTo>
                    <a:cubicBezTo>
                      <a:pt x="188926" y="84253"/>
                      <a:pt x="159608" y="83786"/>
                      <a:pt x="129164" y="96834"/>
                    </a:cubicBezTo>
                    <a:cubicBezTo>
                      <a:pt x="80117" y="117856"/>
                      <a:pt x="74126" y="124324"/>
                      <a:pt x="32530" y="152057"/>
                    </a:cubicBezTo>
                    <a:cubicBezTo>
                      <a:pt x="29866" y="156054"/>
                      <a:pt x="-29285" y="221173"/>
                      <a:pt x="18725" y="234891"/>
                    </a:cubicBezTo>
                    <a:cubicBezTo>
                      <a:pt x="45639" y="242581"/>
                      <a:pt x="73944" y="225687"/>
                      <a:pt x="101554" y="221085"/>
                    </a:cubicBezTo>
                    <a:cubicBezTo>
                      <a:pt x="119961" y="202677"/>
                      <a:pt x="134452" y="179256"/>
                      <a:pt x="156774" y="165862"/>
                    </a:cubicBezTo>
                    <a:cubicBezTo>
                      <a:pt x="181729" y="150888"/>
                      <a:pt x="211993" y="147455"/>
                      <a:pt x="239603" y="138251"/>
                    </a:cubicBezTo>
                    <a:cubicBezTo>
                      <a:pt x="390246" y="88033"/>
                      <a:pt x="266433" y="125028"/>
                      <a:pt x="626139" y="110639"/>
                    </a:cubicBezTo>
                    <a:cubicBezTo>
                      <a:pt x="639944" y="106037"/>
                      <a:pt x="653068" y="98214"/>
                      <a:pt x="667554" y="96834"/>
                    </a:cubicBezTo>
                    <a:cubicBezTo>
                      <a:pt x="918803" y="72904"/>
                      <a:pt x="987825" y="130887"/>
                      <a:pt x="874627" y="55417"/>
                    </a:cubicBezTo>
                    <a:cubicBezTo>
                      <a:pt x="842416" y="60019"/>
                      <a:pt x="810531" y="69222"/>
                      <a:pt x="777993" y="69222"/>
                    </a:cubicBezTo>
                    <a:cubicBezTo>
                      <a:pt x="698488" y="69222"/>
                      <a:pt x="665217" y="58284"/>
                      <a:pt x="598529" y="41611"/>
                    </a:cubicBezTo>
                    <a:cubicBezTo>
                      <a:pt x="589326" y="32407"/>
                      <a:pt x="582081" y="20696"/>
                      <a:pt x="570920" y="13999"/>
                    </a:cubicBezTo>
                    <a:cubicBezTo>
                      <a:pt x="543063" y="-2716"/>
                      <a:pt x="529960" y="194"/>
                      <a:pt x="501895" y="194"/>
                    </a:cubicBezTo>
                    <a:lnTo>
                      <a:pt x="598529" y="19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670918" y="874151"/>
                <a:ext cx="185005" cy="61122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2732890" y="3854827"/>
            <a:ext cx="1481939" cy="1242353"/>
            <a:chOff x="5512997" y="3581025"/>
            <a:chExt cx="1481939" cy="1242353"/>
          </a:xfrm>
        </p:grpSpPr>
        <p:grpSp>
          <p:nvGrpSpPr>
            <p:cNvPr id="90" name="Group 89"/>
            <p:cNvGrpSpPr/>
            <p:nvPr/>
          </p:nvGrpSpPr>
          <p:grpSpPr>
            <a:xfrm rot="20001792">
              <a:off x="5880960" y="4164668"/>
              <a:ext cx="559993" cy="253198"/>
              <a:chOff x="7290199" y="835276"/>
              <a:chExt cx="927367" cy="277030"/>
            </a:xfrm>
          </p:grpSpPr>
          <p:sp>
            <p:nvSpPr>
              <p:cNvPr id="144" name="Freeform 143"/>
              <p:cNvSpPr/>
              <p:nvPr/>
            </p:nvSpPr>
            <p:spPr>
              <a:xfrm>
                <a:off x="7290199" y="835276"/>
                <a:ext cx="927367" cy="277030"/>
              </a:xfrm>
              <a:custGeom>
                <a:avLst/>
                <a:gdLst>
                  <a:gd name="connsiteX0" fmla="*/ 598529 w 927367"/>
                  <a:gd name="connsiteY0" fmla="*/ 194 h 236869"/>
                  <a:gd name="connsiteX1" fmla="*/ 598529 w 927367"/>
                  <a:gd name="connsiteY1" fmla="*/ 194 h 236869"/>
                  <a:gd name="connsiteX2" fmla="*/ 225798 w 927367"/>
                  <a:gd name="connsiteY2" fmla="*/ 13999 h 236869"/>
                  <a:gd name="connsiteX3" fmla="*/ 211993 w 927367"/>
                  <a:gd name="connsiteY3" fmla="*/ 55417 h 236869"/>
                  <a:gd name="connsiteX4" fmla="*/ 129164 w 927367"/>
                  <a:gd name="connsiteY4" fmla="*/ 96834 h 236869"/>
                  <a:gd name="connsiteX5" fmla="*/ 32530 w 927367"/>
                  <a:gd name="connsiteY5" fmla="*/ 152057 h 236869"/>
                  <a:gd name="connsiteX6" fmla="*/ 18725 w 927367"/>
                  <a:gd name="connsiteY6" fmla="*/ 234891 h 236869"/>
                  <a:gd name="connsiteX7" fmla="*/ 101554 w 927367"/>
                  <a:gd name="connsiteY7" fmla="*/ 221085 h 236869"/>
                  <a:gd name="connsiteX8" fmla="*/ 156774 w 927367"/>
                  <a:gd name="connsiteY8" fmla="*/ 165862 h 236869"/>
                  <a:gd name="connsiteX9" fmla="*/ 239603 w 927367"/>
                  <a:gd name="connsiteY9" fmla="*/ 138251 h 236869"/>
                  <a:gd name="connsiteX10" fmla="*/ 626139 w 927367"/>
                  <a:gd name="connsiteY10" fmla="*/ 110639 h 236869"/>
                  <a:gd name="connsiteX11" fmla="*/ 667554 w 927367"/>
                  <a:gd name="connsiteY11" fmla="*/ 96834 h 236869"/>
                  <a:gd name="connsiteX12" fmla="*/ 874627 w 927367"/>
                  <a:gd name="connsiteY12" fmla="*/ 55417 h 236869"/>
                  <a:gd name="connsiteX13" fmla="*/ 777993 w 927367"/>
                  <a:gd name="connsiteY13" fmla="*/ 69222 h 236869"/>
                  <a:gd name="connsiteX14" fmla="*/ 598529 w 927367"/>
                  <a:gd name="connsiteY14" fmla="*/ 41611 h 236869"/>
                  <a:gd name="connsiteX15" fmla="*/ 570920 w 927367"/>
                  <a:gd name="connsiteY15" fmla="*/ 13999 h 236869"/>
                  <a:gd name="connsiteX16" fmla="*/ 501895 w 927367"/>
                  <a:gd name="connsiteY16" fmla="*/ 194 h 236869"/>
                  <a:gd name="connsiteX17" fmla="*/ 598529 w 927367"/>
                  <a:gd name="connsiteY17" fmla="*/ 194 h 23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7367" h="236869">
                    <a:moveTo>
                      <a:pt x="598529" y="194"/>
                    </a:moveTo>
                    <a:lnTo>
                      <a:pt x="598529" y="194"/>
                    </a:lnTo>
                    <a:cubicBezTo>
                      <a:pt x="474285" y="4796"/>
                      <a:pt x="348877" y="-3585"/>
                      <a:pt x="225798" y="13999"/>
                    </a:cubicBezTo>
                    <a:cubicBezTo>
                      <a:pt x="211392" y="16057"/>
                      <a:pt x="221084" y="44053"/>
                      <a:pt x="211993" y="55417"/>
                    </a:cubicBezTo>
                    <a:cubicBezTo>
                      <a:pt x="188926" y="84253"/>
                      <a:pt x="159608" y="83786"/>
                      <a:pt x="129164" y="96834"/>
                    </a:cubicBezTo>
                    <a:cubicBezTo>
                      <a:pt x="80117" y="117856"/>
                      <a:pt x="74126" y="124324"/>
                      <a:pt x="32530" y="152057"/>
                    </a:cubicBezTo>
                    <a:cubicBezTo>
                      <a:pt x="29866" y="156054"/>
                      <a:pt x="-29285" y="221173"/>
                      <a:pt x="18725" y="234891"/>
                    </a:cubicBezTo>
                    <a:cubicBezTo>
                      <a:pt x="45639" y="242581"/>
                      <a:pt x="73944" y="225687"/>
                      <a:pt x="101554" y="221085"/>
                    </a:cubicBezTo>
                    <a:cubicBezTo>
                      <a:pt x="119961" y="202677"/>
                      <a:pt x="134452" y="179256"/>
                      <a:pt x="156774" y="165862"/>
                    </a:cubicBezTo>
                    <a:cubicBezTo>
                      <a:pt x="181729" y="150888"/>
                      <a:pt x="211993" y="147455"/>
                      <a:pt x="239603" y="138251"/>
                    </a:cubicBezTo>
                    <a:cubicBezTo>
                      <a:pt x="390246" y="88033"/>
                      <a:pt x="266433" y="125028"/>
                      <a:pt x="626139" y="110639"/>
                    </a:cubicBezTo>
                    <a:cubicBezTo>
                      <a:pt x="639944" y="106037"/>
                      <a:pt x="653068" y="98214"/>
                      <a:pt x="667554" y="96834"/>
                    </a:cubicBezTo>
                    <a:cubicBezTo>
                      <a:pt x="918803" y="72904"/>
                      <a:pt x="987825" y="130887"/>
                      <a:pt x="874627" y="55417"/>
                    </a:cubicBezTo>
                    <a:cubicBezTo>
                      <a:pt x="842416" y="60019"/>
                      <a:pt x="810531" y="69222"/>
                      <a:pt x="777993" y="69222"/>
                    </a:cubicBezTo>
                    <a:cubicBezTo>
                      <a:pt x="698488" y="69222"/>
                      <a:pt x="665217" y="58284"/>
                      <a:pt x="598529" y="41611"/>
                    </a:cubicBezTo>
                    <a:cubicBezTo>
                      <a:pt x="589326" y="32407"/>
                      <a:pt x="582081" y="20696"/>
                      <a:pt x="570920" y="13999"/>
                    </a:cubicBezTo>
                    <a:cubicBezTo>
                      <a:pt x="543063" y="-2716"/>
                      <a:pt x="529960" y="194"/>
                      <a:pt x="501895" y="194"/>
                    </a:cubicBezTo>
                    <a:lnTo>
                      <a:pt x="598529" y="19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7670918" y="874151"/>
                <a:ext cx="185005" cy="61122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5512997" y="3597354"/>
              <a:ext cx="1481939" cy="1226024"/>
              <a:chOff x="5107240" y="4038766"/>
              <a:chExt cx="1799116" cy="1516294"/>
            </a:xfrm>
          </p:grpSpPr>
          <p:sp>
            <p:nvSpPr>
              <p:cNvPr id="104" name="Rectangle 103"/>
              <p:cNvSpPr/>
              <p:nvPr/>
            </p:nvSpPr>
            <p:spPr>
              <a:xfrm rot="20393801">
                <a:off x="5107240" y="4382093"/>
                <a:ext cx="1799116" cy="1079619"/>
              </a:xfrm>
              <a:prstGeom prst="rect">
                <a:avLst/>
              </a:prstGeom>
              <a:solidFill>
                <a:srgbClr val="DEA900"/>
              </a:solidFill>
              <a:ln>
                <a:noFill/>
              </a:ln>
              <a:scene3d>
                <a:camera prst="orthographicFront">
                  <a:rot lat="19648381" lon="19095163" rev="2433566"/>
                </a:camera>
                <a:lightRig rig="threePt" dir="t"/>
              </a:scene3d>
              <a:sp3d prstMaterial="matte">
                <a:bevelT w="12700" h="19050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6296578" y="4038766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42" name="Picture 14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43" name="Oval 142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" name="Group 105"/>
              <p:cNvGrpSpPr/>
              <p:nvPr/>
            </p:nvGrpSpPr>
            <p:grpSpPr>
              <a:xfrm>
                <a:off x="5804057" y="4388273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41" name="Oval 140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07" name="Picture 10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6206012" y="4252310"/>
                <a:ext cx="199438" cy="400554"/>
              </a:xfrm>
              <a:prstGeom prst="rect">
                <a:avLst/>
              </a:prstGeom>
            </p:spPr>
          </p:pic>
          <p:grpSp>
            <p:nvGrpSpPr>
              <p:cNvPr id="108" name="Group 107"/>
              <p:cNvGrpSpPr/>
              <p:nvPr/>
            </p:nvGrpSpPr>
            <p:grpSpPr>
              <a:xfrm>
                <a:off x="6068966" y="4189240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39" name="Oval 138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09" name="Picture 10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5695288" y="4576564"/>
                <a:ext cx="199438" cy="400554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5969247" y="4390220"/>
                <a:ext cx="199438" cy="400554"/>
              </a:xfrm>
              <a:prstGeom prst="rect">
                <a:avLst/>
              </a:prstGeom>
            </p:spPr>
          </p:pic>
          <p:grpSp>
            <p:nvGrpSpPr>
              <p:cNvPr id="111" name="Group 110"/>
              <p:cNvGrpSpPr/>
              <p:nvPr/>
            </p:nvGrpSpPr>
            <p:grpSpPr>
              <a:xfrm>
                <a:off x="5536557" y="4592411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37" name="Oval 136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12" name="Picture 1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5436838" y="4776841"/>
                <a:ext cx="199438" cy="400554"/>
              </a:xfrm>
              <a:prstGeom prst="rect">
                <a:avLst/>
              </a:prstGeom>
            </p:spPr>
          </p:pic>
          <p:grpSp>
            <p:nvGrpSpPr>
              <p:cNvPr id="113" name="Group 112"/>
              <p:cNvGrpSpPr/>
              <p:nvPr/>
            </p:nvGrpSpPr>
            <p:grpSpPr>
              <a:xfrm>
                <a:off x="5300507" y="4786079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35" name="Oval 134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5641943" y="4272420"/>
                <a:ext cx="1213815" cy="1282640"/>
                <a:chOff x="477393" y="4930517"/>
                <a:chExt cx="1213815" cy="1282640"/>
              </a:xfrm>
            </p:grpSpPr>
            <p:grpSp>
              <p:nvGrpSpPr>
                <p:cNvPr id="115" name="Group 114"/>
                <p:cNvGrpSpPr/>
                <p:nvPr/>
              </p:nvGrpSpPr>
              <p:grpSpPr>
                <a:xfrm>
                  <a:off x="1473464" y="4930517"/>
                  <a:ext cx="217744" cy="535327"/>
                  <a:chOff x="3158197" y="4268415"/>
                  <a:chExt cx="217744" cy="535327"/>
                </a:xfrm>
              </p:grpSpPr>
              <p:pic>
                <p:nvPicPr>
                  <p:cNvPr id="132" name="Picture 131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105" t="70839" r="1915" b="-544"/>
                  <a:stretch/>
                </p:blipFill>
                <p:spPr>
                  <a:xfrm>
                    <a:off x="3158197" y="4403188"/>
                    <a:ext cx="199438" cy="400554"/>
                  </a:xfrm>
                  <a:prstGeom prst="rect">
                    <a:avLst/>
                  </a:prstGeom>
                </p:spPr>
              </p:pic>
              <p:sp>
                <p:nvSpPr>
                  <p:cNvPr id="133" name="Oval 132"/>
                  <p:cNvSpPr/>
                  <p:nvPr/>
                </p:nvSpPr>
                <p:spPr>
                  <a:xfrm>
                    <a:off x="3210721" y="4268415"/>
                    <a:ext cx="165220" cy="14669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16" name="Group 115"/>
                <p:cNvGrpSpPr/>
                <p:nvPr/>
              </p:nvGrpSpPr>
              <p:grpSpPr>
                <a:xfrm>
                  <a:off x="980943" y="5280024"/>
                  <a:ext cx="217744" cy="535327"/>
                  <a:chOff x="3158197" y="4268415"/>
                  <a:chExt cx="217744" cy="535327"/>
                </a:xfrm>
              </p:grpSpPr>
              <p:pic>
                <p:nvPicPr>
                  <p:cNvPr id="130" name="Picture 129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105" t="70839" r="1915" b="-544"/>
                  <a:stretch/>
                </p:blipFill>
                <p:spPr>
                  <a:xfrm>
                    <a:off x="3158197" y="4403188"/>
                    <a:ext cx="199438" cy="400554"/>
                  </a:xfrm>
                  <a:prstGeom prst="rect">
                    <a:avLst/>
                  </a:prstGeom>
                </p:spPr>
              </p:pic>
              <p:sp>
                <p:nvSpPr>
                  <p:cNvPr id="131" name="Oval 130"/>
                  <p:cNvSpPr/>
                  <p:nvPr/>
                </p:nvSpPr>
                <p:spPr>
                  <a:xfrm>
                    <a:off x="3210721" y="4268415"/>
                    <a:ext cx="165220" cy="14669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1382898" y="5144061"/>
                  <a:ext cx="199438" cy="400554"/>
                </a:xfrm>
                <a:prstGeom prst="rect">
                  <a:avLst/>
                </a:prstGeom>
              </p:spPr>
            </p:pic>
            <p:grpSp>
              <p:nvGrpSpPr>
                <p:cNvPr id="118" name="Group 117"/>
                <p:cNvGrpSpPr/>
                <p:nvPr/>
              </p:nvGrpSpPr>
              <p:grpSpPr>
                <a:xfrm>
                  <a:off x="1245852" y="5080991"/>
                  <a:ext cx="217744" cy="535327"/>
                  <a:chOff x="3158197" y="4268415"/>
                  <a:chExt cx="217744" cy="535327"/>
                </a:xfrm>
              </p:grpSpPr>
              <p:pic>
                <p:nvPicPr>
                  <p:cNvPr id="128" name="Picture 127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105" t="70839" r="1915" b="-544"/>
                  <a:stretch/>
                </p:blipFill>
                <p:spPr>
                  <a:xfrm>
                    <a:off x="3158197" y="4403188"/>
                    <a:ext cx="199438" cy="400554"/>
                  </a:xfrm>
                  <a:prstGeom prst="rect">
                    <a:avLst/>
                  </a:prstGeom>
                </p:spPr>
              </p:pic>
              <p:sp>
                <p:nvSpPr>
                  <p:cNvPr id="129" name="Oval 128"/>
                  <p:cNvSpPr/>
                  <p:nvPr/>
                </p:nvSpPr>
                <p:spPr>
                  <a:xfrm>
                    <a:off x="3210721" y="4268415"/>
                    <a:ext cx="165220" cy="14669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872173" y="5468315"/>
                  <a:ext cx="214572" cy="430947"/>
                </a:xfrm>
                <a:prstGeom prst="rect">
                  <a:avLst/>
                </a:prstGeom>
              </p:spPr>
            </p:pic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1146133" y="5281971"/>
                  <a:ext cx="199438" cy="400554"/>
                </a:xfrm>
                <a:prstGeom prst="rect">
                  <a:avLst/>
                </a:prstGeom>
              </p:spPr>
            </p:pic>
            <p:grpSp>
              <p:nvGrpSpPr>
                <p:cNvPr id="121" name="Group 120"/>
                <p:cNvGrpSpPr/>
                <p:nvPr/>
              </p:nvGrpSpPr>
              <p:grpSpPr>
                <a:xfrm>
                  <a:off x="713443" y="5484162"/>
                  <a:ext cx="217744" cy="535327"/>
                  <a:chOff x="3158197" y="4268415"/>
                  <a:chExt cx="217744" cy="535327"/>
                </a:xfrm>
              </p:grpSpPr>
              <p:pic>
                <p:nvPicPr>
                  <p:cNvPr id="126" name="Picture 125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105" t="70839" r="1915" b="-544"/>
                  <a:stretch/>
                </p:blipFill>
                <p:spPr>
                  <a:xfrm>
                    <a:off x="3158197" y="4403188"/>
                    <a:ext cx="199438" cy="400554"/>
                  </a:xfrm>
                  <a:prstGeom prst="rect">
                    <a:avLst/>
                  </a:prstGeom>
                </p:spPr>
              </p:pic>
              <p:sp>
                <p:nvSpPr>
                  <p:cNvPr id="127" name="Oval 126"/>
                  <p:cNvSpPr/>
                  <p:nvPr/>
                </p:nvSpPr>
                <p:spPr>
                  <a:xfrm>
                    <a:off x="3210721" y="4268415"/>
                    <a:ext cx="165220" cy="14669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613724" y="5668592"/>
                  <a:ext cx="199438" cy="400554"/>
                </a:xfrm>
                <a:prstGeom prst="rect">
                  <a:avLst/>
                </a:prstGeom>
              </p:spPr>
            </p:pic>
            <p:grpSp>
              <p:nvGrpSpPr>
                <p:cNvPr id="123" name="Group 122"/>
                <p:cNvGrpSpPr/>
                <p:nvPr/>
              </p:nvGrpSpPr>
              <p:grpSpPr>
                <a:xfrm>
                  <a:off x="477393" y="5677830"/>
                  <a:ext cx="217744" cy="535327"/>
                  <a:chOff x="3158197" y="4268415"/>
                  <a:chExt cx="217744" cy="535327"/>
                </a:xfrm>
              </p:grpSpPr>
              <p:pic>
                <p:nvPicPr>
                  <p:cNvPr id="124" name="Picture 123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105" t="70839" r="1915" b="-544"/>
                  <a:stretch/>
                </p:blipFill>
                <p:spPr>
                  <a:xfrm>
                    <a:off x="3158197" y="4403188"/>
                    <a:ext cx="199438" cy="400554"/>
                  </a:xfrm>
                  <a:prstGeom prst="rect">
                    <a:avLst/>
                  </a:prstGeom>
                </p:spPr>
              </p:pic>
              <p:sp>
                <p:nvSpPr>
                  <p:cNvPr id="125" name="Oval 124"/>
                  <p:cNvSpPr/>
                  <p:nvPr/>
                </p:nvSpPr>
                <p:spPr>
                  <a:xfrm>
                    <a:off x="3210721" y="4268415"/>
                    <a:ext cx="165220" cy="14669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sp>
          <p:nvSpPr>
            <p:cNvPr id="92" name="Oval 91"/>
            <p:cNvSpPr/>
            <p:nvPr/>
          </p:nvSpPr>
          <p:spPr>
            <a:xfrm>
              <a:off x="5641015" y="4126626"/>
              <a:ext cx="195455" cy="144480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5850294" y="3998567"/>
              <a:ext cx="195455" cy="127157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081555" y="3827995"/>
              <a:ext cx="195455" cy="111276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915807" y="4342910"/>
              <a:ext cx="195455" cy="136672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252319" y="3639674"/>
              <a:ext cx="195455" cy="151402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504278" y="3581025"/>
              <a:ext cx="195455" cy="94827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133668" y="4153986"/>
              <a:ext cx="195455" cy="139421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6333474" y="3998567"/>
              <a:ext cx="195455" cy="108387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586417" y="3881528"/>
              <a:ext cx="195455" cy="126847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773901" y="3746084"/>
              <a:ext cx="195455" cy="122382"/>
            </a:xfrm>
            <a:prstGeom prst="ellipse">
              <a:avLst/>
            </a:prstGeom>
            <a:solidFill>
              <a:srgbClr val="43B36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598125" y="4242417"/>
              <a:ext cx="419291" cy="327156"/>
            </a:xfrm>
            <a:prstGeom prst="ellipse">
              <a:avLst/>
            </a:prstGeom>
            <a:scene3d>
              <a:camera prst="isometricLeftDown"/>
              <a:lightRig rig="threePt" dir="t"/>
            </a:scene3d>
            <a:sp3d>
              <a:bevelT w="0" h="63500"/>
              <a:bevelB w="0" h="130175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 rot="2414988">
              <a:off x="5704041" y="4361120"/>
              <a:ext cx="217892" cy="101054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456601" y="4141040"/>
            <a:ext cx="1473319" cy="924904"/>
            <a:chOff x="7249306" y="3648873"/>
            <a:chExt cx="1473319" cy="924904"/>
          </a:xfrm>
        </p:grpSpPr>
        <p:pic>
          <p:nvPicPr>
            <p:cNvPr id="147" name="Picture 146" descr="vessel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429" b="75286" l="4824" r="25059">
                          <a14:foregroundMark x1="8118" y1="43429" x2="23941" y2="21714"/>
                          <a14:foregroundMark x1="17941" y1="68286" x2="24765" y2="40857"/>
                          <a14:backgroundMark x1="8059" y1="43714" x2="3882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6" t="19777" r="72609" b="21839"/>
            <a:stretch/>
          </p:blipFill>
          <p:spPr>
            <a:xfrm>
              <a:off x="7831399" y="3648873"/>
              <a:ext cx="891226" cy="924904"/>
            </a:xfrm>
            <a:prstGeom prst="rect">
              <a:avLst/>
            </a:prstGeom>
          </p:spPr>
        </p:pic>
        <p:sp>
          <p:nvSpPr>
            <p:cNvPr id="148" name="Right Arrow 147"/>
            <p:cNvSpPr/>
            <p:nvPr/>
          </p:nvSpPr>
          <p:spPr>
            <a:xfrm>
              <a:off x="7249306" y="4026560"/>
              <a:ext cx="470588" cy="32473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312981" y="1026190"/>
            <a:ext cx="8459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ontrol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binding of specific peptides which promote:</a:t>
            </a:r>
            <a:endParaRPr lang="en-GB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488884" y="2913159"/>
            <a:ext cx="1619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Cell morphology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375276" y="4915415"/>
            <a:ext cx="1673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Tubulogenesis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19398" y="2646524"/>
            <a:ext cx="1500159" cy="920574"/>
            <a:chOff x="5107240" y="4038766"/>
            <a:chExt cx="1799116" cy="1516294"/>
          </a:xfrm>
        </p:grpSpPr>
        <p:sp>
          <p:nvSpPr>
            <p:cNvPr id="153" name="Rectangle 152"/>
            <p:cNvSpPr/>
            <p:nvPr/>
          </p:nvSpPr>
          <p:spPr>
            <a:xfrm rot="20393801">
              <a:off x="5107240" y="4382093"/>
              <a:ext cx="1799116" cy="1079619"/>
            </a:xfrm>
            <a:prstGeom prst="rect">
              <a:avLst/>
            </a:prstGeom>
            <a:solidFill>
              <a:srgbClr val="DEA900"/>
            </a:solidFill>
            <a:ln>
              <a:noFill/>
            </a:ln>
            <a:scene3d>
              <a:camera prst="orthographicFront">
                <a:rot lat="19648381" lon="19095163" rev="2433566"/>
              </a:camera>
              <a:lightRig rig="threePt" dir="t"/>
            </a:scene3d>
            <a:sp3d prstMaterial="matte">
              <a:bevelT w="12700" h="1905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6296578" y="4038766"/>
              <a:ext cx="217744" cy="535327"/>
              <a:chOff x="3158197" y="4268415"/>
              <a:chExt cx="217744" cy="535327"/>
            </a:xfrm>
          </p:grpSpPr>
          <p:pic>
            <p:nvPicPr>
              <p:cNvPr id="191" name="Picture 19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192" name="Oval 191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5804057" y="4388273"/>
              <a:ext cx="217744" cy="535327"/>
              <a:chOff x="3158197" y="4268415"/>
              <a:chExt cx="217744" cy="535327"/>
            </a:xfrm>
          </p:grpSpPr>
          <p:pic>
            <p:nvPicPr>
              <p:cNvPr id="189" name="Picture 18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190" name="Oval 189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56" name="Picture 1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05" t="70839" r="1915" b="-544"/>
            <a:stretch/>
          </p:blipFill>
          <p:spPr>
            <a:xfrm>
              <a:off x="6206012" y="4252310"/>
              <a:ext cx="199438" cy="400554"/>
            </a:xfrm>
            <a:prstGeom prst="rect">
              <a:avLst/>
            </a:prstGeom>
          </p:spPr>
        </p:pic>
        <p:grpSp>
          <p:nvGrpSpPr>
            <p:cNvPr id="157" name="Group 156"/>
            <p:cNvGrpSpPr/>
            <p:nvPr/>
          </p:nvGrpSpPr>
          <p:grpSpPr>
            <a:xfrm>
              <a:off x="6068966" y="4189240"/>
              <a:ext cx="217744" cy="535327"/>
              <a:chOff x="3158197" y="4268415"/>
              <a:chExt cx="217744" cy="535327"/>
            </a:xfrm>
          </p:grpSpPr>
          <p:pic>
            <p:nvPicPr>
              <p:cNvPr id="187" name="Picture 18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188" name="Oval 187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58" name="Picture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05" t="70839" r="1915" b="-544"/>
            <a:stretch/>
          </p:blipFill>
          <p:spPr>
            <a:xfrm>
              <a:off x="5695288" y="4576564"/>
              <a:ext cx="199438" cy="400554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05" t="70839" r="1915" b="-544"/>
            <a:stretch/>
          </p:blipFill>
          <p:spPr>
            <a:xfrm>
              <a:off x="5969247" y="4390220"/>
              <a:ext cx="199438" cy="400554"/>
            </a:xfrm>
            <a:prstGeom prst="rect">
              <a:avLst/>
            </a:prstGeom>
          </p:spPr>
        </p:pic>
        <p:grpSp>
          <p:nvGrpSpPr>
            <p:cNvPr id="160" name="Group 159"/>
            <p:cNvGrpSpPr/>
            <p:nvPr/>
          </p:nvGrpSpPr>
          <p:grpSpPr>
            <a:xfrm>
              <a:off x="5536557" y="4592411"/>
              <a:ext cx="217744" cy="535327"/>
              <a:chOff x="3158197" y="4268415"/>
              <a:chExt cx="217744" cy="535327"/>
            </a:xfrm>
          </p:grpSpPr>
          <p:pic>
            <p:nvPicPr>
              <p:cNvPr id="185" name="Picture 18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186" name="Oval 185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61" name="Picture 16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05" t="70839" r="1915" b="-544"/>
            <a:stretch/>
          </p:blipFill>
          <p:spPr>
            <a:xfrm>
              <a:off x="5436838" y="4776841"/>
              <a:ext cx="199438" cy="400554"/>
            </a:xfrm>
            <a:prstGeom prst="rect">
              <a:avLst/>
            </a:prstGeom>
          </p:spPr>
        </p:pic>
        <p:grpSp>
          <p:nvGrpSpPr>
            <p:cNvPr id="162" name="Group 161"/>
            <p:cNvGrpSpPr/>
            <p:nvPr/>
          </p:nvGrpSpPr>
          <p:grpSpPr>
            <a:xfrm>
              <a:off x="5300507" y="4786079"/>
              <a:ext cx="217744" cy="535327"/>
              <a:chOff x="3158197" y="4268415"/>
              <a:chExt cx="217744" cy="535327"/>
            </a:xfrm>
          </p:grpSpPr>
          <p:pic>
            <p:nvPicPr>
              <p:cNvPr id="183" name="Picture 18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3158197" y="4403188"/>
                <a:ext cx="199438" cy="400554"/>
              </a:xfrm>
              <a:prstGeom prst="rect">
                <a:avLst/>
              </a:prstGeom>
            </p:spPr>
          </p:pic>
          <p:sp>
            <p:nvSpPr>
              <p:cNvPr id="184" name="Oval 183"/>
              <p:cNvSpPr/>
              <p:nvPr/>
            </p:nvSpPr>
            <p:spPr>
              <a:xfrm>
                <a:off x="3210721" y="4268415"/>
                <a:ext cx="165220" cy="14669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5641943" y="4272420"/>
              <a:ext cx="1213815" cy="1282640"/>
              <a:chOff x="477393" y="4930517"/>
              <a:chExt cx="1213815" cy="1282640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1473464" y="4930517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82" name="Oval 181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980943" y="5280024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79" name="Picture 178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80" name="Oval 179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66" name="Picture 16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1382898" y="5144061"/>
                <a:ext cx="199438" cy="400554"/>
              </a:xfrm>
              <a:prstGeom prst="rect">
                <a:avLst/>
              </a:prstGeom>
            </p:spPr>
          </p:pic>
          <p:grpSp>
            <p:nvGrpSpPr>
              <p:cNvPr id="167" name="Group 166"/>
              <p:cNvGrpSpPr/>
              <p:nvPr/>
            </p:nvGrpSpPr>
            <p:grpSpPr>
              <a:xfrm>
                <a:off x="1245852" y="5080991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77" name="Picture 176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78" name="Oval 177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68" name="Picture 16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872173" y="5468315"/>
                <a:ext cx="214572" cy="430947"/>
              </a:xfrm>
              <a:prstGeom prst="rect">
                <a:avLst/>
              </a:prstGeom>
            </p:spPr>
          </p:pic>
          <p:pic>
            <p:nvPicPr>
              <p:cNvPr id="169" name="Picture 16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1146133" y="5281971"/>
                <a:ext cx="199438" cy="400554"/>
              </a:xfrm>
              <a:prstGeom prst="rect">
                <a:avLst/>
              </a:prstGeom>
            </p:spPr>
          </p:pic>
          <p:grpSp>
            <p:nvGrpSpPr>
              <p:cNvPr id="170" name="Group 169"/>
              <p:cNvGrpSpPr/>
              <p:nvPr/>
            </p:nvGrpSpPr>
            <p:grpSpPr>
              <a:xfrm>
                <a:off x="713443" y="5484162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75" name="Picture 17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76" name="Oval 175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71" name="Picture 17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05" t="70839" r="1915" b="-544"/>
              <a:stretch/>
            </p:blipFill>
            <p:spPr>
              <a:xfrm>
                <a:off x="613724" y="5668592"/>
                <a:ext cx="199438" cy="400554"/>
              </a:xfrm>
              <a:prstGeom prst="rect">
                <a:avLst/>
              </a:prstGeom>
            </p:spPr>
          </p:pic>
          <p:grpSp>
            <p:nvGrpSpPr>
              <p:cNvPr id="172" name="Group 171"/>
              <p:cNvGrpSpPr/>
              <p:nvPr/>
            </p:nvGrpSpPr>
            <p:grpSpPr>
              <a:xfrm>
                <a:off x="477393" y="5677830"/>
                <a:ext cx="217744" cy="535327"/>
                <a:chOff x="3158197" y="4268415"/>
                <a:chExt cx="217744" cy="535327"/>
              </a:xfrm>
            </p:grpSpPr>
            <p:pic>
              <p:nvPicPr>
                <p:cNvPr id="173" name="Picture 17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05" t="70839" r="1915" b="-544"/>
                <a:stretch/>
              </p:blipFill>
              <p:spPr>
                <a:xfrm>
                  <a:off x="3158197" y="4403188"/>
                  <a:ext cx="199438" cy="400554"/>
                </a:xfrm>
                <a:prstGeom prst="rect">
                  <a:avLst/>
                </a:prstGeom>
              </p:spPr>
            </p:pic>
            <p:sp>
              <p:nvSpPr>
                <p:cNvPr id="174" name="Oval 173"/>
                <p:cNvSpPr/>
                <p:nvPr/>
              </p:nvSpPr>
              <p:spPr>
                <a:xfrm>
                  <a:off x="3210721" y="4268415"/>
                  <a:ext cx="165220" cy="14669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pic>
        <p:nvPicPr>
          <p:cNvPr id="195" name="Picture 2" descr="adhesion complex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8"/>
          <a:stretch/>
        </p:blipFill>
        <p:spPr bwMode="auto">
          <a:xfrm>
            <a:off x="6194895" y="1551313"/>
            <a:ext cx="1172404" cy="11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4731" y="1515530"/>
            <a:ext cx="1471649" cy="1150781"/>
          </a:xfrm>
          <a:prstGeom prst="rect">
            <a:avLst/>
          </a:prstGeom>
        </p:spPr>
      </p:pic>
      <p:sp>
        <p:nvSpPr>
          <p:cNvPr id="197" name="TextBox 196"/>
          <p:cNvSpPr txBox="1"/>
          <p:nvPr/>
        </p:nvSpPr>
        <p:spPr>
          <a:xfrm>
            <a:off x="5695123" y="5798376"/>
            <a:ext cx="3376309" cy="95410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Applications:</a:t>
            </a:r>
          </a:p>
          <a:p>
            <a:r>
              <a:rPr lang="en-GB" sz="1400" dirty="0" smtClean="0"/>
              <a:t>Fundamental Biological Studies</a:t>
            </a:r>
          </a:p>
          <a:p>
            <a:r>
              <a:rPr lang="en-GB" sz="1400" dirty="0" smtClean="0"/>
              <a:t>Biomedical Coatings and Tissue Engineering</a:t>
            </a:r>
          </a:p>
          <a:p>
            <a:r>
              <a:rPr lang="en-GB" sz="1400" dirty="0" smtClean="0"/>
              <a:t>Lab on Chip Devices</a:t>
            </a:r>
          </a:p>
        </p:txBody>
      </p:sp>
      <p:pic>
        <p:nvPicPr>
          <p:cNvPr id="201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r="6666" b="52735"/>
          <a:stretch/>
        </p:blipFill>
        <p:spPr bwMode="auto">
          <a:xfrm>
            <a:off x="4493216" y="2759535"/>
            <a:ext cx="1346094" cy="111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" name="Picture 2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51496" r="8412" b="3560"/>
          <a:stretch/>
        </p:blipFill>
        <p:spPr bwMode="auto">
          <a:xfrm>
            <a:off x="6022970" y="2760586"/>
            <a:ext cx="1383623" cy="107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" name="Rectangle 202"/>
          <p:cNvSpPr/>
          <p:nvPr/>
        </p:nvSpPr>
        <p:spPr>
          <a:xfrm>
            <a:off x="2829337" y="1488299"/>
            <a:ext cx="13622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Cell adhesion</a:t>
            </a:r>
          </a:p>
        </p:txBody>
      </p:sp>
      <p:pic>
        <p:nvPicPr>
          <p:cNvPr id="204" name="4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9000"/>
                    </a14:imgEffect>
                    <a14:imgEffect>
                      <a14:brightnessContrast bright="4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524" y="4168019"/>
            <a:ext cx="1320069" cy="1320069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14"/>
          <a:srcRect l="10842" r="34522" b="27900"/>
          <a:stretch/>
        </p:blipFill>
        <p:spPr>
          <a:xfrm>
            <a:off x="7581320" y="4170864"/>
            <a:ext cx="1342664" cy="1274865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15"/>
          <a:srcRect l="33480" r="33040"/>
          <a:stretch/>
        </p:blipFill>
        <p:spPr>
          <a:xfrm>
            <a:off x="7618457" y="1076776"/>
            <a:ext cx="1368152" cy="1571045"/>
          </a:xfrm>
          <a:prstGeom prst="rect">
            <a:avLst/>
          </a:prstGeom>
        </p:spPr>
      </p:pic>
      <p:sp>
        <p:nvSpPr>
          <p:cNvPr id="215" name="Rounded Rectangle 214"/>
          <p:cNvSpPr/>
          <p:nvPr/>
        </p:nvSpPr>
        <p:spPr>
          <a:xfrm>
            <a:off x="190207" y="5438399"/>
            <a:ext cx="5250031" cy="11434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TextBox 215"/>
          <p:cNvSpPr txBox="1"/>
          <p:nvPr/>
        </p:nvSpPr>
        <p:spPr>
          <a:xfrm>
            <a:off x="244406" y="5435612"/>
            <a:ext cx="197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Open Questions: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7" name="CuadroTexto 63"/>
          <p:cNvSpPr txBox="1"/>
          <p:nvPr/>
        </p:nvSpPr>
        <p:spPr>
          <a:xfrm>
            <a:off x="395536" y="5722531"/>
            <a:ext cx="50453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Different structure or observation of Material-Cell Interface; Focal Adhesions (structure and IR microscopy)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 err="1" smtClean="0">
                <a:solidFill>
                  <a:schemeClr val="tx2">
                    <a:lumMod val="50000"/>
                  </a:schemeClr>
                </a:solidFill>
              </a:rPr>
              <a:t>Insitu</a:t>
            </a: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 vascularization (microscopy)</a:t>
            </a:r>
            <a:endParaRPr lang="en-US" sz="15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9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698</Words>
  <Application>Microsoft Office PowerPoint</Application>
  <PresentationFormat>Presentación en pantalla (4:3)</PresentationFormat>
  <Paragraphs>115</Paragraphs>
  <Slides>11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3" baseType="lpstr">
      <vt:lpstr>Tema de Office</vt:lpstr>
      <vt:lpstr>CS ChemDraw Drawing</vt:lpstr>
      <vt:lpstr>Presentación de PowerPoint</vt:lpstr>
      <vt:lpstr>Organic Large Area Electronics :</vt:lpstr>
      <vt:lpstr>Our strategy to fabricate OFETs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mmas</dc:creator>
  <cp:lastModifiedBy>Imma Ratera</cp:lastModifiedBy>
  <cp:revision>39</cp:revision>
  <dcterms:created xsi:type="dcterms:W3CDTF">2020-02-17T09:43:36Z</dcterms:created>
  <dcterms:modified xsi:type="dcterms:W3CDTF">2020-02-24T08:02:06Z</dcterms:modified>
</cp:coreProperties>
</file>