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469" r:id="rId3"/>
    <p:sldId id="472" r:id="rId4"/>
    <p:sldId id="299" r:id="rId5"/>
    <p:sldId id="470" r:id="rId6"/>
    <p:sldId id="516" r:id="rId7"/>
    <p:sldId id="473" r:id="rId8"/>
    <p:sldId id="518" r:id="rId9"/>
    <p:sldId id="519" r:id="rId10"/>
    <p:sldId id="427" r:id="rId11"/>
    <p:sldId id="429" r:id="rId12"/>
    <p:sldId id="521" r:id="rId13"/>
    <p:sldId id="449" r:id="rId14"/>
    <p:sldId id="399" r:id="rId15"/>
    <p:sldId id="520" r:id="rId16"/>
    <p:sldId id="302" r:id="rId17"/>
    <p:sldId id="401" r:id="rId18"/>
    <p:sldId id="798" r:id="rId19"/>
    <p:sldId id="418" r:id="rId20"/>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D4F"/>
    <a:srgbClr val="88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78" autoAdjust="0"/>
    <p:restoredTop sz="94660"/>
  </p:normalViewPr>
  <p:slideViewPr>
    <p:cSldViewPr snapToGrid="0">
      <p:cViewPr varScale="1">
        <p:scale>
          <a:sx n="138" d="100"/>
          <a:sy n="138" d="100"/>
        </p:scale>
        <p:origin x="176" y="4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912EE-9117-4915-AFC6-1D9D026E913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FA02101A-6D16-497D-A7E4-B115296D992B}">
      <dgm:prSet phldrT="[Text]"/>
      <dgm:spPr>
        <a:solidFill>
          <a:schemeClr val="accent1">
            <a:lumMod val="50000"/>
          </a:schemeClr>
        </a:solidFill>
      </dgm:spPr>
      <dgm:t>
        <a:bodyPr/>
        <a:lstStyle/>
        <a:p>
          <a:r>
            <a:rPr lang="en-US" dirty="0"/>
            <a:t>Joint academic and industrial</a:t>
          </a:r>
        </a:p>
      </dgm:t>
    </dgm:pt>
    <dgm:pt modelId="{86686D29-4628-4E26-AF12-A7DA0B730810}" type="parTrans" cxnId="{0EE02DD1-1CF3-45E6-B0B8-58E80B36987C}">
      <dgm:prSet/>
      <dgm:spPr>
        <a:solidFill>
          <a:schemeClr val="accent1">
            <a:lumMod val="50000"/>
          </a:schemeClr>
        </a:solidFill>
        <a:ln>
          <a:solidFill>
            <a:schemeClr val="bg1"/>
          </a:solidFill>
        </a:ln>
      </dgm:spPr>
      <dgm:t>
        <a:bodyPr/>
        <a:lstStyle/>
        <a:p>
          <a:endParaRPr lang="en-US"/>
        </a:p>
      </dgm:t>
    </dgm:pt>
    <dgm:pt modelId="{9EF1F241-136B-473E-8760-92F759E72074}" type="sibTrans" cxnId="{0EE02DD1-1CF3-45E6-B0B8-58E80B36987C}">
      <dgm:prSet/>
      <dgm:spPr/>
      <dgm:t>
        <a:bodyPr/>
        <a:lstStyle/>
        <a:p>
          <a:endParaRPr lang="en-US"/>
        </a:p>
      </dgm:t>
    </dgm:pt>
    <dgm:pt modelId="{51DA27BA-DFE5-4634-A6DB-3021AF736606}">
      <dgm:prSet phldrT="[Text]" custT="1"/>
      <dgm:spPr>
        <a:solidFill>
          <a:srgbClr val="00B050"/>
        </a:solidFill>
      </dgm:spPr>
      <dgm:t>
        <a:bodyPr/>
        <a:lstStyle/>
        <a:p>
          <a:r>
            <a:rPr lang="en-US" sz="1800" dirty="0"/>
            <a:t>Private</a:t>
          </a:r>
          <a:endParaRPr lang="en-US" sz="1050" dirty="0"/>
        </a:p>
      </dgm:t>
    </dgm:pt>
    <dgm:pt modelId="{5114AD45-4CB1-4E3E-A743-96F309C54659}" type="parTrans" cxnId="{B95943BA-4B36-490F-9331-60878E808F85}">
      <dgm:prSet/>
      <dgm:spPr>
        <a:solidFill>
          <a:srgbClr val="009644"/>
        </a:solidFill>
        <a:ln>
          <a:solidFill>
            <a:schemeClr val="bg1"/>
          </a:solidFill>
        </a:ln>
      </dgm:spPr>
      <dgm:t>
        <a:bodyPr/>
        <a:lstStyle/>
        <a:p>
          <a:endParaRPr lang="en-US"/>
        </a:p>
      </dgm:t>
    </dgm:pt>
    <dgm:pt modelId="{D8534B4B-D7FD-421E-AF1F-FFAF3D1941D6}" type="sibTrans" cxnId="{B95943BA-4B36-490F-9331-60878E808F85}">
      <dgm:prSet/>
      <dgm:spPr/>
      <dgm:t>
        <a:bodyPr/>
        <a:lstStyle/>
        <a:p>
          <a:endParaRPr lang="en-US"/>
        </a:p>
      </dgm:t>
    </dgm:pt>
    <dgm:pt modelId="{10CA3EAD-7399-4B89-8F02-19DFEF9B983F}">
      <dgm:prSet phldrT="[Text]" custT="1"/>
      <dgm:spPr>
        <a:solidFill>
          <a:schemeClr val="accent1">
            <a:lumMod val="50000"/>
          </a:schemeClr>
        </a:solidFill>
      </dgm:spPr>
      <dgm:t>
        <a:bodyPr/>
        <a:lstStyle/>
        <a:p>
          <a:r>
            <a:rPr lang="en-US" sz="2400" dirty="0"/>
            <a:t>Academic</a:t>
          </a:r>
          <a:endParaRPr lang="en-US" sz="1400" dirty="0"/>
        </a:p>
      </dgm:t>
    </dgm:pt>
    <dgm:pt modelId="{C00E88CD-EE8D-4E99-B658-BC9EED1BC037}" type="parTrans" cxnId="{933EF0A3-082F-4F81-8128-2111F55B6833}">
      <dgm:prSet/>
      <dgm:spPr>
        <a:solidFill>
          <a:schemeClr val="accent1">
            <a:lumMod val="50000"/>
          </a:schemeClr>
        </a:solidFill>
        <a:ln>
          <a:solidFill>
            <a:schemeClr val="bg1"/>
          </a:solidFill>
        </a:ln>
      </dgm:spPr>
      <dgm:t>
        <a:bodyPr/>
        <a:lstStyle/>
        <a:p>
          <a:endParaRPr lang="en-US"/>
        </a:p>
      </dgm:t>
    </dgm:pt>
    <dgm:pt modelId="{9A81FFBB-DEF5-4520-B8D0-65A57D102ACE}" type="sibTrans" cxnId="{933EF0A3-082F-4F81-8128-2111F55B6833}">
      <dgm:prSet/>
      <dgm:spPr/>
      <dgm:t>
        <a:bodyPr/>
        <a:lstStyle/>
        <a:p>
          <a:endParaRPr lang="en-US"/>
        </a:p>
      </dgm:t>
    </dgm:pt>
    <dgm:pt modelId="{A7BF964D-8EEC-4982-A240-8A3B3070A40A}">
      <dgm:prSet phldrT="[Text]" phldr="1"/>
      <dgm:spPr>
        <a:blipFill rotWithShape="0">
          <a:blip xmlns:r="http://schemas.openxmlformats.org/officeDocument/2006/relationships" r:embed="rId1"/>
          <a:stretch>
            <a:fillRect/>
          </a:stretch>
        </a:blipFill>
      </dgm:spPr>
      <dgm:t>
        <a:bodyPr/>
        <a:lstStyle/>
        <a:p>
          <a:endParaRPr lang="en-US" dirty="0"/>
        </a:p>
      </dgm:t>
    </dgm:pt>
    <dgm:pt modelId="{9B1C1456-2A40-47D0-A5B8-DE1895D232AA}" type="sibTrans" cxnId="{922D25DB-ADE6-4044-B97F-E7BC85CF0AF6}">
      <dgm:prSet/>
      <dgm:spPr/>
      <dgm:t>
        <a:bodyPr/>
        <a:lstStyle/>
        <a:p>
          <a:endParaRPr lang="en-US"/>
        </a:p>
      </dgm:t>
    </dgm:pt>
    <dgm:pt modelId="{A10B220C-F11B-4E9D-9266-1879F4E42400}" type="parTrans" cxnId="{922D25DB-ADE6-4044-B97F-E7BC85CF0AF6}">
      <dgm:prSet/>
      <dgm:spPr/>
      <dgm:t>
        <a:bodyPr/>
        <a:lstStyle/>
        <a:p>
          <a:endParaRPr lang="en-US"/>
        </a:p>
      </dgm:t>
    </dgm:pt>
    <dgm:pt modelId="{79396623-79AF-4E5B-9076-AC5AB9C8C6F5}" type="pres">
      <dgm:prSet presAssocID="{027912EE-9117-4915-AFC6-1D9D026E9131}" presName="Name0" presStyleCnt="0">
        <dgm:presLayoutVars>
          <dgm:chMax val="1"/>
          <dgm:dir/>
          <dgm:animLvl val="ctr"/>
          <dgm:resizeHandles val="exact"/>
        </dgm:presLayoutVars>
      </dgm:prSet>
      <dgm:spPr/>
    </dgm:pt>
    <dgm:pt modelId="{38AAA270-8A81-4B34-AABC-9B9B00CF33DE}" type="pres">
      <dgm:prSet presAssocID="{A7BF964D-8EEC-4982-A240-8A3B3070A40A}" presName="centerShape" presStyleLbl="node0" presStyleIdx="0" presStyleCnt="1" custScaleX="264964" custScaleY="161195" custLinFactNeighborX="-40477" custLinFactNeighborY="-39892"/>
      <dgm:spPr/>
    </dgm:pt>
    <dgm:pt modelId="{14D23F8C-DA5E-491D-8CBF-F6057842020B}" type="pres">
      <dgm:prSet presAssocID="{86686D29-4628-4E26-AF12-A7DA0B730810}" presName="parTrans" presStyleLbl="sibTrans2D1" presStyleIdx="0" presStyleCnt="3"/>
      <dgm:spPr/>
    </dgm:pt>
    <dgm:pt modelId="{0F2B1567-E147-4D51-B77C-246B2FD14627}" type="pres">
      <dgm:prSet presAssocID="{86686D29-4628-4E26-AF12-A7DA0B730810}" presName="connectorText" presStyleLbl="sibTrans2D1" presStyleIdx="0" presStyleCnt="3"/>
      <dgm:spPr/>
    </dgm:pt>
    <dgm:pt modelId="{CBF16267-5A86-47F6-A810-77ED61C7D232}" type="pres">
      <dgm:prSet presAssocID="{FA02101A-6D16-497D-A7E4-B115296D992B}" presName="node" presStyleLbl="node1" presStyleIdx="0" presStyleCnt="3" custScaleX="105985" custScaleY="104695" custRadScaleRad="30066" custRadScaleInc="-257009">
        <dgm:presLayoutVars>
          <dgm:bulletEnabled val="1"/>
        </dgm:presLayoutVars>
      </dgm:prSet>
      <dgm:spPr/>
    </dgm:pt>
    <dgm:pt modelId="{527E03C8-A4CB-4C59-B4DB-C0897C84840C}" type="pres">
      <dgm:prSet presAssocID="{5114AD45-4CB1-4E3E-A743-96F309C54659}" presName="parTrans" presStyleLbl="sibTrans2D1" presStyleIdx="1" presStyleCnt="3" custLinFactNeighborX="-24112" custLinFactNeighborY="-22494"/>
      <dgm:spPr/>
    </dgm:pt>
    <dgm:pt modelId="{A4E4F510-2214-49FE-9059-C65B35E61394}" type="pres">
      <dgm:prSet presAssocID="{5114AD45-4CB1-4E3E-A743-96F309C54659}" presName="connectorText" presStyleLbl="sibTrans2D1" presStyleIdx="1" presStyleCnt="3"/>
      <dgm:spPr/>
    </dgm:pt>
    <dgm:pt modelId="{B87D4ED1-94DA-460B-BA5C-EAC25170A322}" type="pres">
      <dgm:prSet presAssocID="{51DA27BA-DFE5-4634-A6DB-3021AF736606}" presName="node" presStyleLbl="node1" presStyleIdx="1" presStyleCnt="3" custScaleX="81821" custScaleY="81950" custRadScaleRad="78318" custRadScaleInc="-90001">
        <dgm:presLayoutVars>
          <dgm:bulletEnabled val="1"/>
        </dgm:presLayoutVars>
      </dgm:prSet>
      <dgm:spPr/>
    </dgm:pt>
    <dgm:pt modelId="{03DF558B-C20F-4F50-8C78-1F6DC7D793EF}" type="pres">
      <dgm:prSet presAssocID="{C00E88CD-EE8D-4E99-B658-BC9EED1BC037}" presName="parTrans" presStyleLbl="sibTrans2D1" presStyleIdx="2" presStyleCnt="3" custLinFactNeighborX="-48903" custLinFactNeighborY="-17878"/>
      <dgm:spPr/>
    </dgm:pt>
    <dgm:pt modelId="{9F546B9B-6BAD-4BD3-AF0E-5545172D0D1C}" type="pres">
      <dgm:prSet presAssocID="{C00E88CD-EE8D-4E99-B658-BC9EED1BC037}" presName="connectorText" presStyleLbl="sibTrans2D1" presStyleIdx="2" presStyleCnt="3"/>
      <dgm:spPr/>
    </dgm:pt>
    <dgm:pt modelId="{875E13C2-F8A3-4222-8A56-D89531F0051D}" type="pres">
      <dgm:prSet presAssocID="{10CA3EAD-7399-4B89-8F02-19DFEF9B983F}" presName="node" presStyleLbl="node1" presStyleIdx="2" presStyleCnt="3" custScaleX="162757" custScaleY="162906" custRadScaleRad="122746" custRadScaleInc="26483">
        <dgm:presLayoutVars>
          <dgm:bulletEnabled val="1"/>
        </dgm:presLayoutVars>
      </dgm:prSet>
      <dgm:spPr/>
    </dgm:pt>
  </dgm:ptLst>
  <dgm:cxnLst>
    <dgm:cxn modelId="{42A79D01-E4BC-4890-A82A-FF23D9A84859}" type="presOf" srcId="{C00E88CD-EE8D-4E99-B658-BC9EED1BC037}" destId="{9F546B9B-6BAD-4BD3-AF0E-5545172D0D1C}" srcOrd="1" destOrd="0" presId="urn:microsoft.com/office/officeart/2005/8/layout/radial5"/>
    <dgm:cxn modelId="{9E830F03-0419-4282-AFE1-60C0928DB484}" type="presOf" srcId="{86686D29-4628-4E26-AF12-A7DA0B730810}" destId="{0F2B1567-E147-4D51-B77C-246B2FD14627}" srcOrd="1" destOrd="0" presId="urn:microsoft.com/office/officeart/2005/8/layout/radial5"/>
    <dgm:cxn modelId="{C9D1D011-52F4-473B-8A5B-EF0CD458C9FB}" type="presOf" srcId="{5114AD45-4CB1-4E3E-A743-96F309C54659}" destId="{A4E4F510-2214-49FE-9059-C65B35E61394}" srcOrd="1" destOrd="0" presId="urn:microsoft.com/office/officeart/2005/8/layout/radial5"/>
    <dgm:cxn modelId="{CA1D3742-393F-48ED-9581-0FD9F66799C9}" type="presOf" srcId="{10CA3EAD-7399-4B89-8F02-19DFEF9B983F}" destId="{875E13C2-F8A3-4222-8A56-D89531F0051D}" srcOrd="0" destOrd="0" presId="urn:microsoft.com/office/officeart/2005/8/layout/radial5"/>
    <dgm:cxn modelId="{39353A55-11C1-464C-96AE-437788AADC40}" type="presOf" srcId="{5114AD45-4CB1-4E3E-A743-96F309C54659}" destId="{527E03C8-A4CB-4C59-B4DB-C0897C84840C}" srcOrd="0" destOrd="0" presId="urn:microsoft.com/office/officeart/2005/8/layout/radial5"/>
    <dgm:cxn modelId="{7B39A95C-02EE-434C-ABDE-B8D172DBB7E1}" type="presOf" srcId="{C00E88CD-EE8D-4E99-B658-BC9EED1BC037}" destId="{03DF558B-C20F-4F50-8C78-1F6DC7D793EF}" srcOrd="0" destOrd="0" presId="urn:microsoft.com/office/officeart/2005/8/layout/radial5"/>
    <dgm:cxn modelId="{9C3B9B75-EADE-4A77-A0DB-AC9FB0017A2A}" type="presOf" srcId="{86686D29-4628-4E26-AF12-A7DA0B730810}" destId="{14D23F8C-DA5E-491D-8CBF-F6057842020B}" srcOrd="0" destOrd="0" presId="urn:microsoft.com/office/officeart/2005/8/layout/radial5"/>
    <dgm:cxn modelId="{933EF0A3-082F-4F81-8128-2111F55B6833}" srcId="{A7BF964D-8EEC-4982-A240-8A3B3070A40A}" destId="{10CA3EAD-7399-4B89-8F02-19DFEF9B983F}" srcOrd="2" destOrd="0" parTransId="{C00E88CD-EE8D-4E99-B658-BC9EED1BC037}" sibTransId="{9A81FFBB-DEF5-4520-B8D0-65A57D102ACE}"/>
    <dgm:cxn modelId="{FF02B3AB-D9D5-45A5-9772-1D2391C5BDDE}" type="presOf" srcId="{FA02101A-6D16-497D-A7E4-B115296D992B}" destId="{CBF16267-5A86-47F6-A810-77ED61C7D232}" srcOrd="0" destOrd="0" presId="urn:microsoft.com/office/officeart/2005/8/layout/radial5"/>
    <dgm:cxn modelId="{AC8E60B1-84B8-41A3-A981-28C11D2604FA}" type="presOf" srcId="{51DA27BA-DFE5-4634-A6DB-3021AF736606}" destId="{B87D4ED1-94DA-460B-BA5C-EAC25170A322}" srcOrd="0" destOrd="0" presId="urn:microsoft.com/office/officeart/2005/8/layout/radial5"/>
    <dgm:cxn modelId="{B95943BA-4B36-490F-9331-60878E808F85}" srcId="{A7BF964D-8EEC-4982-A240-8A3B3070A40A}" destId="{51DA27BA-DFE5-4634-A6DB-3021AF736606}" srcOrd="1" destOrd="0" parTransId="{5114AD45-4CB1-4E3E-A743-96F309C54659}" sibTransId="{D8534B4B-D7FD-421E-AF1F-FFAF3D1941D6}"/>
    <dgm:cxn modelId="{51D929C4-29F0-4D2A-B0DB-BC33D2952610}" type="presOf" srcId="{A7BF964D-8EEC-4982-A240-8A3B3070A40A}" destId="{38AAA270-8A81-4B34-AABC-9B9B00CF33DE}" srcOrd="0" destOrd="0" presId="urn:microsoft.com/office/officeart/2005/8/layout/radial5"/>
    <dgm:cxn modelId="{0EE02DD1-1CF3-45E6-B0B8-58E80B36987C}" srcId="{A7BF964D-8EEC-4982-A240-8A3B3070A40A}" destId="{FA02101A-6D16-497D-A7E4-B115296D992B}" srcOrd="0" destOrd="0" parTransId="{86686D29-4628-4E26-AF12-A7DA0B730810}" sibTransId="{9EF1F241-136B-473E-8760-92F759E72074}"/>
    <dgm:cxn modelId="{F39430D7-96F1-44F6-8FBD-70426FC638AE}" type="presOf" srcId="{027912EE-9117-4915-AFC6-1D9D026E9131}" destId="{79396623-79AF-4E5B-9076-AC5AB9C8C6F5}" srcOrd="0" destOrd="0" presId="urn:microsoft.com/office/officeart/2005/8/layout/radial5"/>
    <dgm:cxn modelId="{922D25DB-ADE6-4044-B97F-E7BC85CF0AF6}" srcId="{027912EE-9117-4915-AFC6-1D9D026E9131}" destId="{A7BF964D-8EEC-4982-A240-8A3B3070A40A}" srcOrd="0" destOrd="0" parTransId="{A10B220C-F11B-4E9D-9266-1879F4E42400}" sibTransId="{9B1C1456-2A40-47D0-A5B8-DE1895D232AA}"/>
    <dgm:cxn modelId="{D28C597F-BBB8-432B-8421-8132E34803DB}" type="presParOf" srcId="{79396623-79AF-4E5B-9076-AC5AB9C8C6F5}" destId="{38AAA270-8A81-4B34-AABC-9B9B00CF33DE}" srcOrd="0" destOrd="0" presId="urn:microsoft.com/office/officeart/2005/8/layout/radial5"/>
    <dgm:cxn modelId="{35726AC6-2F12-4533-AD0F-36B0DD4F3980}" type="presParOf" srcId="{79396623-79AF-4E5B-9076-AC5AB9C8C6F5}" destId="{14D23F8C-DA5E-491D-8CBF-F6057842020B}" srcOrd="1" destOrd="0" presId="urn:microsoft.com/office/officeart/2005/8/layout/radial5"/>
    <dgm:cxn modelId="{A8C3F0B5-E789-4B37-A224-9F9658024EDC}" type="presParOf" srcId="{14D23F8C-DA5E-491D-8CBF-F6057842020B}" destId="{0F2B1567-E147-4D51-B77C-246B2FD14627}" srcOrd="0" destOrd="0" presId="urn:microsoft.com/office/officeart/2005/8/layout/radial5"/>
    <dgm:cxn modelId="{1D8C13F4-BCD3-4095-826B-912EE51FDEB5}" type="presParOf" srcId="{79396623-79AF-4E5B-9076-AC5AB9C8C6F5}" destId="{CBF16267-5A86-47F6-A810-77ED61C7D232}" srcOrd="2" destOrd="0" presId="urn:microsoft.com/office/officeart/2005/8/layout/radial5"/>
    <dgm:cxn modelId="{F588B2A1-603C-49C9-82A8-461763C205F6}" type="presParOf" srcId="{79396623-79AF-4E5B-9076-AC5AB9C8C6F5}" destId="{527E03C8-A4CB-4C59-B4DB-C0897C84840C}" srcOrd="3" destOrd="0" presId="urn:microsoft.com/office/officeart/2005/8/layout/radial5"/>
    <dgm:cxn modelId="{FE3AFFC5-4D12-424A-A34E-7B748F10BEBB}" type="presParOf" srcId="{527E03C8-A4CB-4C59-B4DB-C0897C84840C}" destId="{A4E4F510-2214-49FE-9059-C65B35E61394}" srcOrd="0" destOrd="0" presId="urn:microsoft.com/office/officeart/2005/8/layout/radial5"/>
    <dgm:cxn modelId="{0EA66002-B3B4-4CC5-8024-67CECA02D2B9}" type="presParOf" srcId="{79396623-79AF-4E5B-9076-AC5AB9C8C6F5}" destId="{B87D4ED1-94DA-460B-BA5C-EAC25170A322}" srcOrd="4" destOrd="0" presId="urn:microsoft.com/office/officeart/2005/8/layout/radial5"/>
    <dgm:cxn modelId="{098ADB19-EF5C-48AA-BD84-779D85A4E95F}" type="presParOf" srcId="{79396623-79AF-4E5B-9076-AC5AB9C8C6F5}" destId="{03DF558B-C20F-4F50-8C78-1F6DC7D793EF}" srcOrd="5" destOrd="0" presId="urn:microsoft.com/office/officeart/2005/8/layout/radial5"/>
    <dgm:cxn modelId="{8159C1DF-7530-48EE-9492-126C25C2241A}" type="presParOf" srcId="{03DF558B-C20F-4F50-8C78-1F6DC7D793EF}" destId="{9F546B9B-6BAD-4BD3-AF0E-5545172D0D1C}" srcOrd="0" destOrd="0" presId="urn:microsoft.com/office/officeart/2005/8/layout/radial5"/>
    <dgm:cxn modelId="{61C0636D-3A11-43A1-A358-7BE3EAD53C3A}" type="presParOf" srcId="{79396623-79AF-4E5B-9076-AC5AB9C8C6F5}" destId="{875E13C2-F8A3-4222-8A56-D89531F0051D}"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AA270-8A81-4B34-AABC-9B9B00CF33DE}">
      <dsp:nvSpPr>
        <dsp:cNvPr id="0" name=""/>
        <dsp:cNvSpPr/>
      </dsp:nvSpPr>
      <dsp:spPr>
        <a:xfrm>
          <a:off x="832825" y="188200"/>
          <a:ext cx="2359850" cy="1435651"/>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1178417" y="398446"/>
        <a:ext cx="1668666" cy="1015159"/>
      </dsp:txXfrm>
    </dsp:sp>
    <dsp:sp modelId="{14D23F8C-DA5E-491D-8CBF-F6057842020B}">
      <dsp:nvSpPr>
        <dsp:cNvPr id="0" name=""/>
        <dsp:cNvSpPr/>
      </dsp:nvSpPr>
      <dsp:spPr>
        <a:xfrm rot="3454644">
          <a:off x="2432921" y="1767120"/>
          <a:ext cx="547388" cy="462617"/>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65108" y="1801068"/>
        <a:ext cx="408603" cy="277571"/>
      </dsp:txXfrm>
    </dsp:sp>
    <dsp:sp modelId="{CBF16267-5A86-47F6-A810-77ED61C7D232}">
      <dsp:nvSpPr>
        <dsp:cNvPr id="0" name=""/>
        <dsp:cNvSpPr/>
      </dsp:nvSpPr>
      <dsp:spPr>
        <a:xfrm>
          <a:off x="2715392" y="2358285"/>
          <a:ext cx="1179918" cy="11655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Joint academic and industrial</a:t>
          </a:r>
        </a:p>
      </dsp:txBody>
      <dsp:txXfrm>
        <a:off x="2888187" y="2528977"/>
        <a:ext cx="834328" cy="824172"/>
      </dsp:txXfrm>
    </dsp:sp>
    <dsp:sp modelId="{527E03C8-A4CB-4C59-B4DB-C0897C84840C}">
      <dsp:nvSpPr>
        <dsp:cNvPr id="0" name=""/>
        <dsp:cNvSpPr/>
      </dsp:nvSpPr>
      <dsp:spPr>
        <a:xfrm rot="1046824">
          <a:off x="3165200" y="1116798"/>
          <a:ext cx="789733" cy="462617"/>
        </a:xfrm>
        <a:prstGeom prst="rightArrow">
          <a:avLst>
            <a:gd name="adj1" fmla="val 60000"/>
            <a:gd name="adj2" fmla="val 50000"/>
          </a:avLst>
        </a:prstGeom>
        <a:solidFill>
          <a:srgbClr val="009644"/>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68392" y="1188515"/>
        <a:ext cx="650948" cy="277571"/>
      </dsp:txXfrm>
    </dsp:sp>
    <dsp:sp modelId="{B87D4ED1-94DA-460B-BA5C-EAC25170A322}">
      <dsp:nvSpPr>
        <dsp:cNvPr id="0" name=""/>
        <dsp:cNvSpPr/>
      </dsp:nvSpPr>
      <dsp:spPr>
        <a:xfrm>
          <a:off x="4461674" y="1362653"/>
          <a:ext cx="910903" cy="912339"/>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Private</a:t>
          </a:r>
          <a:endParaRPr lang="en-US" sz="1050" kern="1200" dirty="0"/>
        </a:p>
      </dsp:txBody>
      <dsp:txXfrm>
        <a:off x="4595073" y="1496262"/>
        <a:ext cx="644105" cy="645121"/>
      </dsp:txXfrm>
    </dsp:sp>
    <dsp:sp modelId="{03DF558B-C20F-4F50-8C78-1F6DC7D793EF}">
      <dsp:nvSpPr>
        <dsp:cNvPr id="0" name=""/>
        <dsp:cNvSpPr/>
      </dsp:nvSpPr>
      <dsp:spPr>
        <a:xfrm rot="6548764">
          <a:off x="1385228" y="1551631"/>
          <a:ext cx="297624" cy="462617"/>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444514" y="1601980"/>
        <a:ext cx="208337" cy="277571"/>
      </dsp:txXfrm>
    </dsp:sp>
    <dsp:sp modelId="{875E13C2-F8A3-4222-8A56-D89531F0051D}">
      <dsp:nvSpPr>
        <dsp:cNvPr id="0" name=""/>
        <dsp:cNvSpPr/>
      </dsp:nvSpPr>
      <dsp:spPr>
        <a:xfrm>
          <a:off x="381377" y="2088606"/>
          <a:ext cx="1811954" cy="1813613"/>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Academic</a:t>
          </a:r>
          <a:endParaRPr lang="en-US" sz="1400" kern="1200" dirty="0"/>
        </a:p>
      </dsp:txBody>
      <dsp:txXfrm>
        <a:off x="646732" y="2354203"/>
        <a:ext cx="1281244" cy="128241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9712EF-2ED6-134D-BB35-C90DFA44E6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1393AF31-E94F-8F47-BE18-93AFAFB73C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6DD7A2-CFBC-FB4A-9F92-9CA6D3B51704}" type="datetimeFigureOut">
              <a:rPr lang="es-ES" smtClean="0"/>
              <a:t>24/2/20</a:t>
            </a:fld>
            <a:endParaRPr lang="es-ES"/>
          </a:p>
        </p:txBody>
      </p:sp>
      <p:sp>
        <p:nvSpPr>
          <p:cNvPr id="4" name="Footer Placeholder 3">
            <a:extLst>
              <a:ext uri="{FF2B5EF4-FFF2-40B4-BE49-F238E27FC236}">
                <a16:creationId xmlns:a16="http://schemas.microsoft.com/office/drawing/2014/main" id="{4D3EE9C8-3FDF-5B46-8885-DA545C6F6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2CF1A546-6019-DD41-8547-B57843C08E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3061F1-EB2F-9F49-9AB3-8FF73D026AF1}" type="slidenum">
              <a:rPr lang="es-ES" smtClean="0"/>
              <a:t>‹#›</a:t>
            </a:fld>
            <a:endParaRPr lang="es-ES"/>
          </a:p>
        </p:txBody>
      </p:sp>
    </p:spTree>
    <p:extLst>
      <p:ext uri="{BB962C8B-B14F-4D97-AF65-F5344CB8AC3E}">
        <p14:creationId xmlns:p14="http://schemas.microsoft.com/office/powerpoint/2010/main" val="3613825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5C8A-C15C-4AA6-95E1-00EBA5A9A15A}" type="datetimeFigureOut">
              <a:rPr lang="es-ES" smtClean="0"/>
              <a:t>24/2/20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813DD-DAAB-4354-8C0C-BEFED41B76FD}" type="slidenum">
              <a:rPr lang="es-ES" smtClean="0"/>
              <a:t>‹#›</a:t>
            </a:fld>
            <a:endParaRPr lang="es-ES"/>
          </a:p>
        </p:txBody>
      </p:sp>
    </p:spTree>
    <p:extLst>
      <p:ext uri="{BB962C8B-B14F-4D97-AF65-F5344CB8AC3E}">
        <p14:creationId xmlns:p14="http://schemas.microsoft.com/office/powerpoint/2010/main" val="38384208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296368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update with pictures from new beamlines</a:t>
            </a:r>
          </a:p>
        </p:txBody>
      </p:sp>
      <p:sp>
        <p:nvSpPr>
          <p:cNvPr id="4" name="Slide Number Placeholder 3"/>
          <p:cNvSpPr>
            <a:spLocks noGrp="1"/>
          </p:cNvSpPr>
          <p:nvPr>
            <p:ph type="sldNum" sz="quarter" idx="5"/>
          </p:nvPr>
        </p:nvSpPr>
        <p:spPr/>
        <p:txBody>
          <a:bodyPr/>
          <a:lstStyle/>
          <a:p>
            <a:fld id="{AF4813DD-DAAB-4354-8C0C-BEFED41B76FD}" type="slidenum">
              <a:rPr lang="es-ES" smtClean="0"/>
              <a:t>8</a:t>
            </a:fld>
            <a:endParaRPr lang="es-ES"/>
          </a:p>
        </p:txBody>
      </p:sp>
    </p:spTree>
    <p:extLst>
      <p:ext uri="{BB962C8B-B14F-4D97-AF65-F5344CB8AC3E}">
        <p14:creationId xmlns:p14="http://schemas.microsoft.com/office/powerpoint/2010/main" val="353360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20586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3789193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965341" y="2153978"/>
            <a:ext cx="5535386" cy="1244712"/>
          </a:xfrm>
          <a:prstGeom prst="rect">
            <a:avLst/>
          </a:prstGeom>
        </p:spPr>
        <p:txBody>
          <a:bodyPr vert="horz" lIns="91440" tIns="45720" rIns="91440" bIns="45720" rtlCol="0" anchor="t">
            <a:noAutofit/>
          </a:bodyPr>
          <a:lstStyle>
            <a:lvl1pPr algn="l">
              <a:defRPr sz="3800"/>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2973506" y="1726425"/>
            <a:ext cx="5535386" cy="353002"/>
          </a:xfrm>
        </p:spPr>
        <p:txBody>
          <a:bodyPr/>
          <a:lstStyle>
            <a:lvl1pPr marL="0" indent="0">
              <a:buNone/>
              <a:defRPr sz="2800">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2973506" y="3473241"/>
            <a:ext cx="5535386" cy="353002"/>
          </a:xfrm>
        </p:spPr>
        <p:txBody>
          <a:bodyPr/>
          <a:lstStyle>
            <a:lvl1pPr marL="0" indent="0">
              <a:buNone/>
              <a:defRPr sz="2000">
                <a:solidFill>
                  <a:srgbClr val="122D4F"/>
                </a:solidFill>
              </a:defRPr>
            </a:lvl1pPr>
          </a:lstStyle>
          <a:p>
            <a:pPr lvl="0"/>
            <a:r>
              <a:rPr lang="es-ES" dirty="0"/>
              <a:t>20/05/2015</a:t>
            </a:r>
          </a:p>
        </p:txBody>
      </p:sp>
      <p:pic>
        <p:nvPicPr>
          <p:cNvPr id="6"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4" y="-314325"/>
            <a:ext cx="9140956" cy="6858000"/>
          </a:xfrm>
          <a:prstGeom prst="rect">
            <a:avLst/>
          </a:prstGeom>
        </p:spPr>
      </p:pic>
    </p:spTree>
    <p:extLst>
      <p:ext uri="{BB962C8B-B14F-4D97-AF65-F5344CB8AC3E}">
        <p14:creationId xmlns:p14="http://schemas.microsoft.com/office/powerpoint/2010/main" val="426245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0538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830061" y="88788"/>
            <a:ext cx="1092994" cy="1000125"/>
          </a:xfrm>
          <a:prstGeom prst="rect">
            <a:avLst/>
          </a:prstGeom>
        </p:spPr>
      </p:pic>
      <p:sp>
        <p:nvSpPr>
          <p:cNvPr id="2" name="Vertical Title 1"/>
          <p:cNvSpPr>
            <a:spLocks noGrp="1"/>
          </p:cNvSpPr>
          <p:nvPr>
            <p:ph type="title" orient="vert" hasCustomPrompt="1"/>
          </p:nvPr>
        </p:nvSpPr>
        <p:spPr>
          <a:xfrm>
            <a:off x="6543675" y="273845"/>
            <a:ext cx="2126796" cy="4358879"/>
          </a:xfrm>
        </p:spPr>
        <p:txBody>
          <a:bodyPr vert="eaVert"/>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03702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5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8534400" y="217060"/>
            <a:ext cx="457200" cy="253916"/>
          </a:xfrm>
          <a:prstGeom prst="rect">
            <a:avLst/>
          </a:prstGeom>
          <a:noFill/>
          <a:ln>
            <a:noFill/>
          </a:ln>
        </p:spPr>
        <p:txBody>
          <a:bodyPr wrap="square" rtlCol="0">
            <a:spAutoFit/>
          </a:bodyPr>
          <a:lstStyle>
            <a:lvl1pPr>
              <a:defRPr lang="en-US" sz="105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8681846" y="4912668"/>
            <a:ext cx="457200" cy="219291"/>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825"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s-E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230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8_Blank">
    <p:bg>
      <p:bgPr>
        <a:solidFill>
          <a:srgbClr val="13182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40913" y="-412376"/>
            <a:ext cx="9103086" cy="5490882"/>
          </a:xfrm>
          <a:prstGeom prst="rect">
            <a:avLst/>
          </a:prstGeom>
          <a:effectLst>
            <a:glow>
              <a:schemeClr val="accent1">
                <a:alpha val="40000"/>
              </a:schemeClr>
            </a:glow>
            <a:softEdge rad="0"/>
          </a:effectLst>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endParaRPr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13" y="28574"/>
            <a:ext cx="563166" cy="370449"/>
          </a:xfrm>
          <a:prstGeom prst="rect">
            <a:avLst/>
          </a:prstGeom>
        </p:spPr>
      </p:pic>
    </p:spTree>
    <p:extLst>
      <p:ext uri="{BB962C8B-B14F-4D97-AF65-F5344CB8AC3E}">
        <p14:creationId xmlns:p14="http://schemas.microsoft.com/office/powerpoint/2010/main" val="581072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8534400" y="217060"/>
            <a:ext cx="457200" cy="253916"/>
          </a:xfrm>
          <a:prstGeom prst="rect">
            <a:avLst/>
          </a:prstGeom>
          <a:noFill/>
          <a:ln>
            <a:noFill/>
          </a:ln>
        </p:spPr>
        <p:txBody>
          <a:bodyPr wrap="square" rtlCol="0">
            <a:spAutoFit/>
          </a:bodyPr>
          <a:lstStyle>
            <a:lvl1pPr>
              <a:defRPr lang="en-US" sz="105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8681846" y="4912668"/>
            <a:ext cx="457200" cy="219291"/>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825"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s-E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02583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295122"/>
            <a:ext cx="4495800" cy="1892777"/>
          </a:xfrm>
        </p:spPr>
        <p:txBody>
          <a:bodyPr/>
          <a:lstStyle>
            <a:lvl1pPr marL="0" indent="0" algn="l">
              <a:buNone/>
              <a:defRPr b="1">
                <a:solidFill>
                  <a:schemeClr val="bg1">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457200" y="857251"/>
            <a:ext cx="4495800" cy="877163"/>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5181600" y="861879"/>
            <a:ext cx="3581400" cy="3538671"/>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8681846" y="4901126"/>
            <a:ext cx="457200" cy="219291"/>
          </a:xfrm>
          <a:prstGeom prst="rect">
            <a:avLst/>
          </a:prstGeom>
          <a:noFill/>
          <a:ln>
            <a:noFill/>
          </a:ln>
        </p:spPr>
        <p:txBody>
          <a:bodyPr wrap="square" rtlCol="0">
            <a:spAutoFit/>
          </a:bodyPr>
          <a:lstStyle>
            <a:lvl1pPr>
              <a:defRPr lang="en-US" sz="825"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1464326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295122"/>
            <a:ext cx="4495800" cy="1892777"/>
          </a:xfrm>
        </p:spPr>
        <p:txBody>
          <a:bodyPr/>
          <a:lstStyle>
            <a:lvl1pPr marL="0" indent="0" algn="l">
              <a:buNone/>
              <a:defRPr b="1">
                <a:solidFill>
                  <a:schemeClr val="bg1">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457200" y="857251"/>
            <a:ext cx="4495800" cy="877163"/>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5181600" y="861879"/>
            <a:ext cx="3581400" cy="3538671"/>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8681846" y="4901126"/>
            <a:ext cx="457200" cy="219291"/>
          </a:xfrm>
          <a:prstGeom prst="rect">
            <a:avLst/>
          </a:prstGeom>
          <a:noFill/>
          <a:ln>
            <a:noFill/>
          </a:ln>
        </p:spPr>
        <p:txBody>
          <a:bodyPr wrap="square" rtlCol="0">
            <a:spAutoFit/>
          </a:bodyPr>
          <a:lstStyle>
            <a:lvl1pPr>
              <a:defRPr lang="en-US" sz="825"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301984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628650" y="4866936"/>
            <a:ext cx="6400800" cy="174172"/>
          </a:xfrm>
        </p:spPr>
        <p:txBody>
          <a:bodyPr/>
          <a:lstStyle/>
          <a:p>
            <a:endParaRPr lang="es-ES"/>
          </a:p>
        </p:txBody>
      </p:sp>
      <p:sp>
        <p:nvSpPr>
          <p:cNvPr id="5" name="Footer Placeholder 4"/>
          <p:cNvSpPr>
            <a:spLocks noGrp="1"/>
          </p:cNvSpPr>
          <p:nvPr>
            <p:ph type="ftr" sz="quarter" idx="11"/>
          </p:nvPr>
        </p:nvSpPr>
        <p:spPr>
          <a:xfrm>
            <a:off x="628650" y="4632723"/>
            <a:ext cx="6400800" cy="225370"/>
          </a:xfrm>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34596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680186"/>
          </a:xfrm>
        </p:spPr>
        <p:txBody>
          <a:bodyPr anchor="t">
            <a:normAutofit/>
          </a:bodyPr>
          <a:lstStyle>
            <a:lvl1pPr>
              <a:defRPr sz="28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23888" y="2100263"/>
            <a:ext cx="7886700" cy="314801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0165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628650" y="1206275"/>
            <a:ext cx="3886200" cy="4042000"/>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4629150" y="1206275"/>
            <a:ext cx="3886200" cy="404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317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4" y="273846"/>
            <a:ext cx="7085409" cy="994172"/>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ctr">
            <a:normAutofit/>
          </a:bodyPr>
          <a:lstStyle>
            <a:lvl1pPr marL="0" indent="0">
              <a:buNone/>
              <a:defRPr sz="1600" b="0">
                <a:solidFill>
                  <a:srgbClr val="88A0B8"/>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Content Placeholder 3"/>
          <p:cNvSpPr>
            <a:spLocks noGrp="1"/>
          </p:cNvSpPr>
          <p:nvPr>
            <p:ph sz="half" idx="2"/>
          </p:nvPr>
        </p:nvSpPr>
        <p:spPr>
          <a:xfrm>
            <a:off x="629842" y="1878806"/>
            <a:ext cx="3868340"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3" y="1260872"/>
            <a:ext cx="3887391" cy="617934"/>
          </a:xfrm>
        </p:spPr>
        <p:txBody>
          <a:bodyPr anchor="ctr">
            <a:normAutofit/>
          </a:bodyPr>
          <a:lstStyle>
            <a:lvl1pPr marL="0" indent="0">
              <a:buNone/>
              <a:defRPr lang="es-ES" sz="1600" b="0" kern="1200" dirty="0" smtClean="0">
                <a:solidFill>
                  <a:srgbClr val="88A0B8"/>
                </a:solidFill>
                <a:latin typeface="Arial Black" panose="020B0A040201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Content Placeholder 5"/>
          <p:cNvSpPr>
            <a:spLocks noGrp="1"/>
          </p:cNvSpPr>
          <p:nvPr>
            <p:ph sz="quarter" idx="4"/>
          </p:nvPr>
        </p:nvSpPr>
        <p:spPr>
          <a:xfrm>
            <a:off x="4629153" y="1878806"/>
            <a:ext cx="3887391"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6523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9142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39052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3887391" y="740571"/>
            <a:ext cx="4629150" cy="4526754"/>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629841" y="1543051"/>
            <a:ext cx="2949178" cy="35403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4090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3887391" y="740571"/>
            <a:ext cx="4629150" cy="4402929"/>
          </a:xfr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1"/>
            <a:ext cx="2949178" cy="34434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94871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96" y="0"/>
            <a:ext cx="9142208" cy="5143500"/>
          </a:xfrm>
          <a:prstGeom prst="rect">
            <a:avLst/>
          </a:prstGeom>
        </p:spPr>
      </p:pic>
      <p:sp>
        <p:nvSpPr>
          <p:cNvPr id="2" name="Title Placeholder 1"/>
          <p:cNvSpPr>
            <a:spLocks noGrp="1"/>
          </p:cNvSpPr>
          <p:nvPr>
            <p:ph type="title"/>
          </p:nvPr>
        </p:nvSpPr>
        <p:spPr>
          <a:xfrm>
            <a:off x="628653" y="133012"/>
            <a:ext cx="7070271" cy="994172"/>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8650" y="1175657"/>
            <a:ext cx="7886700" cy="396784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7085078" y="4869656"/>
            <a:ext cx="2057400" cy="273844"/>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mtClean="0"/>
              <a:pPr/>
              <a:t>‹#›</a:t>
            </a:fld>
            <a:endParaRPr lang="es-ES"/>
          </a:p>
        </p:txBody>
      </p:sp>
      <p:sp>
        <p:nvSpPr>
          <p:cNvPr id="6" name="Slide Number Placeholder 5"/>
          <p:cNvSpPr>
            <a:spLocks noGrp="1"/>
          </p:cNvSpPr>
          <p:nvPr>
            <p:ph type="sldNum" sz="quarter" idx="4"/>
          </p:nvPr>
        </p:nvSpPr>
        <p:spPr>
          <a:xfrm>
            <a:off x="7085078" y="4869656"/>
            <a:ext cx="2057400" cy="273844"/>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59A3C1E9-1E17-4B2D-975E-2F80F7CB45F8}" type="slidenum">
              <a:rPr lang="es-ES" smtClean="0"/>
              <a:pPr/>
              <a:t>‹#›</a:t>
            </a:fld>
            <a:endParaRPr lang="es-ES"/>
          </a:p>
        </p:txBody>
      </p:sp>
      <p:sp>
        <p:nvSpPr>
          <p:cNvPr id="4" name="Date Placeholder 3"/>
          <p:cNvSpPr>
            <a:spLocks noGrp="1"/>
          </p:cNvSpPr>
          <p:nvPr>
            <p:ph type="dt" sz="half" idx="2"/>
          </p:nvPr>
        </p:nvSpPr>
        <p:spPr>
          <a:xfrm>
            <a:off x="123825" y="4878499"/>
            <a:ext cx="2057400" cy="174172"/>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s-ES"/>
          </a:p>
        </p:txBody>
      </p:sp>
      <p:sp>
        <p:nvSpPr>
          <p:cNvPr id="5" name="Footer Placeholder 4"/>
          <p:cNvSpPr>
            <a:spLocks noGrp="1"/>
          </p:cNvSpPr>
          <p:nvPr>
            <p:ph type="ftr" sz="quarter" idx="3"/>
          </p:nvPr>
        </p:nvSpPr>
        <p:spPr>
          <a:xfrm>
            <a:off x="123825" y="4644286"/>
            <a:ext cx="3086100" cy="225370"/>
          </a:xfrm>
          <a:prstGeom prst="rect">
            <a:avLst/>
          </a:prstGeom>
        </p:spPr>
        <p:txBody>
          <a:bodyPr vert="horz" lIns="91440" tIns="45720" rIns="91440" bIns="45720" rtlCol="0" anchor="ctr"/>
          <a:lstStyle>
            <a:lvl1pPr algn="l">
              <a:defRPr sz="1400" b="1">
                <a:solidFill>
                  <a:schemeClr val="tx1">
                    <a:tint val="75000"/>
                  </a:schemeClr>
                </a:solidFill>
                <a:latin typeface="Arial" panose="020B0604020202020204" pitchFamily="34" charset="0"/>
                <a:cs typeface="Arial" panose="020B0604020202020204" pitchFamily="34" charset="0"/>
              </a:defRPr>
            </a:lvl1pPr>
          </a:lstStyle>
          <a:p>
            <a:endParaRPr lang="es-ES"/>
          </a:p>
        </p:txBody>
      </p:sp>
    </p:spTree>
    <p:extLst>
      <p:ext uri="{BB962C8B-B14F-4D97-AF65-F5344CB8AC3E}">
        <p14:creationId xmlns:p14="http://schemas.microsoft.com/office/powerpoint/2010/main" val="2494110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hf hdr="0" ftr="0" dt="0"/>
  <p:txStyles>
    <p:title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2.png"/><Relationship Id="rId7" Type="http://schemas.openxmlformats.org/officeDocument/2006/relationships/hyperlink" Target="https://science.sciencemag.org/content/sci/361/6407/1101/F1.large.jpg?width=800&amp;height=600&amp;carousel=1" TargetMode="External"/><Relationship Id="rId12"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gif"/><Relationship Id="rId5" Type="http://schemas.openxmlformats.org/officeDocument/2006/relationships/image" Target="../media/image44.png"/><Relationship Id="rId10" Type="http://schemas.openxmlformats.org/officeDocument/2006/relationships/hyperlink" Target="https://science.sciencemag.org/content/sci/344/6188/1135/F1.large.jpg?width=800&amp;height=600&amp;carousel=1" TargetMode="External"/><Relationship Id="rId4" Type="http://schemas.openxmlformats.org/officeDocument/2006/relationships/image" Target="../media/image43.pn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edia.springernature.com/original/springer-static/image/art%3A10.1186%2Fs42480-019-0007-7/MediaObjects/42480_2019_7_Fig13_HTML.png" TargetMode="Externa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05740" y="2153978"/>
            <a:ext cx="8938260" cy="1244712"/>
          </a:xfrm>
        </p:spPr>
        <p:txBody>
          <a:bodyPr/>
          <a:lstStyle/>
          <a:p>
            <a:pPr algn="ctr"/>
            <a:r>
              <a:rPr lang="en-US" dirty="0"/>
              <a:t>Science at Alba:</a:t>
            </a:r>
            <a:br>
              <a:rPr lang="en-US" dirty="0"/>
            </a:br>
            <a:r>
              <a:rPr lang="en-US" dirty="0"/>
              <a:t>Overview and Perspectives</a:t>
            </a:r>
          </a:p>
        </p:txBody>
      </p:sp>
      <p:sp>
        <p:nvSpPr>
          <p:cNvPr id="8" name="Marcador de contenido 7"/>
          <p:cNvSpPr>
            <a:spLocks noGrp="1"/>
          </p:cNvSpPr>
          <p:nvPr>
            <p:ph sz="quarter" idx="11"/>
          </p:nvPr>
        </p:nvSpPr>
        <p:spPr>
          <a:xfrm>
            <a:off x="2744906" y="4631481"/>
            <a:ext cx="5535386" cy="353002"/>
          </a:xfrm>
        </p:spPr>
        <p:txBody>
          <a:bodyPr>
            <a:normAutofit lnSpcReduction="10000"/>
          </a:bodyPr>
          <a:lstStyle/>
          <a:p>
            <a:r>
              <a:rPr lang="es-ES"/>
              <a:t>24.2.2020</a:t>
            </a:r>
            <a:endParaRPr lang="es-ES" dirty="0"/>
          </a:p>
        </p:txBody>
      </p:sp>
      <p:sp>
        <p:nvSpPr>
          <p:cNvPr id="4" name="Marcador de contenido 7">
            <a:extLst>
              <a:ext uri="{FF2B5EF4-FFF2-40B4-BE49-F238E27FC236}">
                <a16:creationId xmlns:a16="http://schemas.microsoft.com/office/drawing/2014/main" id="{E3E01C2E-4704-4D43-9DD4-7448179C4CAC}"/>
              </a:ext>
            </a:extLst>
          </p:cNvPr>
          <p:cNvSpPr txBox="1">
            <a:spLocks/>
          </p:cNvSpPr>
          <p:nvPr/>
        </p:nvSpPr>
        <p:spPr>
          <a:xfrm>
            <a:off x="4848026" y="3485582"/>
            <a:ext cx="3343474" cy="7282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By Klaus </a:t>
            </a:r>
            <a:r>
              <a:rPr lang="en-US" dirty="0" err="1"/>
              <a:t>Attenkofer</a:t>
            </a:r>
            <a:endParaRPr lang="en-US" dirty="0"/>
          </a:p>
          <a:p>
            <a:r>
              <a:rPr lang="en-US" sz="1400" dirty="0"/>
              <a:t>(Scientific Director)</a:t>
            </a:r>
          </a:p>
        </p:txBody>
      </p:sp>
    </p:spTree>
    <p:extLst>
      <p:ext uri="{BB962C8B-B14F-4D97-AF65-F5344CB8AC3E}">
        <p14:creationId xmlns:p14="http://schemas.microsoft.com/office/powerpoint/2010/main" val="206349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92530" y="121298"/>
            <a:ext cx="6923314" cy="830997"/>
          </a:xfrm>
          <a:prstGeom prst="rect">
            <a:avLst/>
          </a:prstGeom>
          <a:noFill/>
          <a:ln>
            <a:noFill/>
          </a:ln>
        </p:spPr>
        <p:txBody>
          <a:bodyPr wrap="square" rtlCol="0">
            <a:spAutoFit/>
          </a:bodyPr>
          <a:lstStyle/>
          <a:p>
            <a:pPr algn="r" defTabSz="685800">
              <a:defRPr/>
            </a:pPr>
            <a:r>
              <a:rPr lang="en-US" sz="2400" b="1" dirty="0">
                <a:solidFill>
                  <a:schemeClr val="tx2"/>
                </a:solidFill>
                <a:latin typeface="Calibri"/>
              </a:rPr>
              <a:t>Advanced Microscope Platform Based on </a:t>
            </a:r>
          </a:p>
          <a:p>
            <a:pPr algn="r" defTabSz="685800">
              <a:defRPr/>
            </a:pPr>
            <a:r>
              <a:rPr lang="en-US" sz="2400" b="1" dirty="0">
                <a:solidFill>
                  <a:schemeClr val="tx2"/>
                </a:solidFill>
                <a:latin typeface="Calibri"/>
              </a:rPr>
              <a:t>Cooperative projects</a:t>
            </a:r>
          </a:p>
        </p:txBody>
      </p:sp>
      <p:sp>
        <p:nvSpPr>
          <p:cNvPr id="13" name="TextBox 12"/>
          <p:cNvSpPr txBox="1"/>
          <p:nvPr/>
        </p:nvSpPr>
        <p:spPr>
          <a:xfrm>
            <a:off x="2006105" y="1035436"/>
            <a:ext cx="6387269" cy="923330"/>
          </a:xfrm>
          <a:prstGeom prst="rect">
            <a:avLst/>
          </a:prstGeom>
          <a:noFill/>
          <a:ln>
            <a:noFill/>
          </a:ln>
        </p:spPr>
        <p:txBody>
          <a:bodyPr wrap="square" rtlCol="0">
            <a:spAutoFit/>
          </a:bodyPr>
          <a:lstStyle/>
          <a:p>
            <a:pPr algn="r" defTabSz="685800">
              <a:defRPr/>
            </a:pPr>
            <a:r>
              <a:rPr lang="en-US" sz="1350" dirty="0">
                <a:solidFill>
                  <a:srgbClr val="A5A5A5">
                    <a:lumMod val="50000"/>
                  </a:srgbClr>
                </a:solidFill>
                <a:latin typeface="Calibri"/>
              </a:rPr>
              <a:t>Two of them co-funded and co-owned by different institutions to be placed at ALBA</a:t>
            </a:r>
          </a:p>
          <a:p>
            <a:pPr algn="r" defTabSz="685800">
              <a:defRPr/>
            </a:pPr>
            <a:r>
              <a:rPr lang="en-US" sz="1350" dirty="0">
                <a:solidFill>
                  <a:srgbClr val="A5A5A5">
                    <a:lumMod val="50000"/>
                  </a:srgbClr>
                </a:solidFill>
                <a:latin typeface="Calibri"/>
              </a:rPr>
              <a:t>Call results to be published soon</a:t>
            </a:r>
          </a:p>
          <a:p>
            <a:pPr algn="r" defTabSz="685800">
              <a:defRPr/>
            </a:pPr>
            <a:r>
              <a:rPr lang="en-US" sz="1350" dirty="0">
                <a:solidFill>
                  <a:srgbClr val="A5A5A5">
                    <a:lumMod val="50000"/>
                  </a:srgbClr>
                </a:solidFill>
                <a:latin typeface="Calibri"/>
              </a:rPr>
              <a:t>Microscopes to be in </a:t>
            </a:r>
            <a:r>
              <a:rPr lang="en-US" sz="1350" b="1" dirty="0">
                <a:solidFill>
                  <a:srgbClr val="A5A5A5">
                    <a:lumMod val="50000"/>
                  </a:srgbClr>
                </a:solidFill>
                <a:latin typeface="Calibri"/>
              </a:rPr>
              <a:t>operation in 2021</a:t>
            </a:r>
          </a:p>
          <a:p>
            <a:pPr algn="ctr" defTabSz="685800">
              <a:defRPr/>
            </a:pPr>
            <a:endParaRPr lang="en-US" sz="1350" dirty="0">
              <a:solidFill>
                <a:srgbClr val="A5A5A5">
                  <a:lumMod val="50000"/>
                </a:srgbClr>
              </a:solidFill>
              <a:latin typeface="Calibri"/>
            </a:endParaRPr>
          </a:p>
        </p:txBody>
      </p:sp>
      <p:pic>
        <p:nvPicPr>
          <p:cNvPr id="6" name="Picture 5"/>
          <p:cNvPicPr>
            <a:picLocks noChangeAspect="1"/>
          </p:cNvPicPr>
          <p:nvPr/>
        </p:nvPicPr>
        <p:blipFill>
          <a:blip r:embed="rId2"/>
          <a:stretch>
            <a:fillRect/>
          </a:stretch>
        </p:blipFill>
        <p:spPr>
          <a:xfrm>
            <a:off x="5103125" y="1722687"/>
            <a:ext cx="1957388" cy="1314450"/>
          </a:xfrm>
          <a:prstGeom prst="rect">
            <a:avLst/>
          </a:prstGeom>
        </p:spPr>
      </p:pic>
      <p:pic>
        <p:nvPicPr>
          <p:cNvPr id="28" name="Picture 27"/>
          <p:cNvPicPr>
            <a:picLocks noChangeAspect="1"/>
          </p:cNvPicPr>
          <p:nvPr/>
        </p:nvPicPr>
        <p:blipFill>
          <a:blip r:embed="rId3"/>
          <a:stretch>
            <a:fillRect/>
          </a:stretch>
        </p:blipFill>
        <p:spPr>
          <a:xfrm>
            <a:off x="2099961" y="3488449"/>
            <a:ext cx="1650206" cy="1314450"/>
          </a:xfrm>
          <a:prstGeom prst="rect">
            <a:avLst/>
          </a:prstGeom>
        </p:spPr>
      </p:pic>
      <p:sp>
        <p:nvSpPr>
          <p:cNvPr id="29" name="Rectangle 28"/>
          <p:cNvSpPr/>
          <p:nvPr/>
        </p:nvSpPr>
        <p:spPr>
          <a:xfrm>
            <a:off x="4270071" y="3372386"/>
            <a:ext cx="3336895" cy="1569660"/>
          </a:xfrm>
          <a:prstGeom prst="rect">
            <a:avLst/>
          </a:prstGeom>
        </p:spPr>
        <p:txBody>
          <a:bodyPr wrap="square">
            <a:spAutoFit/>
          </a:bodyPr>
          <a:lstStyle/>
          <a:p>
            <a:pPr lvl="0">
              <a:spcBef>
                <a:spcPct val="0"/>
              </a:spcBef>
              <a:defRPr/>
            </a:pPr>
            <a:r>
              <a:rPr lang="en-US" sz="1200" b="1" dirty="0">
                <a:solidFill>
                  <a:srgbClr val="112E50"/>
                </a:solidFill>
                <a:latin typeface="Arial" pitchFamily="34" charset="0"/>
                <a:cs typeface="Arial" pitchFamily="34" charset="0"/>
              </a:rPr>
              <a:t>Specialized </a:t>
            </a:r>
            <a:r>
              <a:rPr lang="en-US" sz="1200" b="1" dirty="0">
                <a:solidFill>
                  <a:srgbClr val="002060"/>
                </a:solidFill>
                <a:latin typeface="Arial" pitchFamily="34" charset="0"/>
                <a:cs typeface="Arial" pitchFamily="34" charset="0"/>
              </a:rPr>
              <a:t>transmission</a:t>
            </a:r>
            <a:r>
              <a:rPr lang="en-US" sz="1200" b="1" dirty="0">
                <a:solidFill>
                  <a:srgbClr val="112E50"/>
                </a:solidFill>
                <a:latin typeface="Arial" pitchFamily="34" charset="0"/>
                <a:cs typeface="Arial" pitchFamily="34" charset="0"/>
              </a:rPr>
              <a:t> </a:t>
            </a:r>
            <a:r>
              <a:rPr lang="en-US" sz="1200" b="1" dirty="0" err="1">
                <a:solidFill>
                  <a:srgbClr val="112E50"/>
                </a:solidFill>
                <a:latin typeface="Arial" pitchFamily="34" charset="0"/>
                <a:cs typeface="Arial" pitchFamily="34" charset="0"/>
              </a:rPr>
              <a:t>cryo</a:t>
            </a:r>
            <a:r>
              <a:rPr lang="en-US" sz="1200" b="1" dirty="0">
                <a:solidFill>
                  <a:srgbClr val="112E50"/>
                </a:solidFill>
                <a:latin typeface="Arial" pitchFamily="34" charset="0"/>
                <a:cs typeface="Arial" pitchFamily="34" charset="0"/>
              </a:rPr>
              <a:t>-electron microscope for structural biology applications</a:t>
            </a:r>
          </a:p>
          <a:p>
            <a:pPr lvl="0">
              <a:spcBef>
                <a:spcPct val="0"/>
              </a:spcBef>
              <a:defRPr/>
            </a:pPr>
            <a:r>
              <a:rPr lang="en-US" sz="1200" b="1" dirty="0">
                <a:solidFill>
                  <a:srgbClr val="112E50"/>
                </a:solidFill>
                <a:latin typeface="Arial" pitchFamily="34" charset="0"/>
                <a:cs typeface="Arial" pitchFamily="34" charset="0"/>
              </a:rPr>
              <a:t>- 200 kV maximum acceleration voltage</a:t>
            </a:r>
          </a:p>
          <a:p>
            <a:pPr lvl="0">
              <a:spcBef>
                <a:spcPct val="0"/>
              </a:spcBef>
              <a:defRPr/>
            </a:pPr>
            <a:r>
              <a:rPr lang="en-US" sz="1200" b="1" dirty="0">
                <a:solidFill>
                  <a:srgbClr val="112E50"/>
                </a:solidFill>
                <a:latin typeface="Arial" pitchFamily="34" charset="0"/>
                <a:cs typeface="Arial" pitchFamily="34" charset="0"/>
              </a:rPr>
              <a:t>- last generation direct electron detector </a:t>
            </a:r>
          </a:p>
          <a:p>
            <a:pPr lvl="0">
              <a:spcBef>
                <a:spcPct val="0"/>
              </a:spcBef>
              <a:defRPr/>
            </a:pPr>
            <a:r>
              <a:rPr lang="en-US" sz="1200" b="1" dirty="0">
                <a:solidFill>
                  <a:srgbClr val="112E50"/>
                </a:solidFill>
                <a:latin typeface="Arial" pitchFamily="34" charset="0"/>
                <a:cs typeface="Arial" pitchFamily="34" charset="0"/>
              </a:rPr>
              <a:t>- automated sample load system </a:t>
            </a:r>
          </a:p>
          <a:p>
            <a:pPr lvl="0">
              <a:spcBef>
                <a:spcPct val="0"/>
              </a:spcBef>
              <a:defRPr/>
            </a:pPr>
            <a:r>
              <a:rPr lang="en-US" sz="1200" b="1" dirty="0">
                <a:solidFill>
                  <a:srgbClr val="112E50"/>
                </a:solidFill>
                <a:latin typeface="Arial" pitchFamily="34" charset="0"/>
                <a:cs typeface="Arial" pitchFamily="34" charset="0"/>
              </a:rPr>
              <a:t>Single Particle Analysis &amp; </a:t>
            </a:r>
            <a:r>
              <a:rPr lang="en-US" sz="1200" b="1" dirty="0" err="1">
                <a:solidFill>
                  <a:srgbClr val="112E50"/>
                </a:solidFill>
                <a:latin typeface="Arial" pitchFamily="34" charset="0"/>
                <a:cs typeface="Arial" pitchFamily="34" charset="0"/>
              </a:rPr>
              <a:t>cryo</a:t>
            </a:r>
            <a:r>
              <a:rPr lang="en-US" sz="1200" b="1" dirty="0">
                <a:solidFill>
                  <a:srgbClr val="112E50"/>
                </a:solidFill>
                <a:latin typeface="Arial" pitchFamily="34" charset="0"/>
                <a:cs typeface="Arial" pitchFamily="34" charset="0"/>
              </a:rPr>
              <a:t>-electron Tomography</a:t>
            </a:r>
          </a:p>
        </p:txBody>
      </p:sp>
      <p:sp>
        <p:nvSpPr>
          <p:cNvPr id="30" name="Rectangle 29"/>
          <p:cNvSpPr/>
          <p:nvPr/>
        </p:nvSpPr>
        <p:spPr>
          <a:xfrm>
            <a:off x="1188262" y="1791290"/>
            <a:ext cx="3557474" cy="1200329"/>
          </a:xfrm>
          <a:prstGeom prst="rect">
            <a:avLst/>
          </a:prstGeom>
        </p:spPr>
        <p:txBody>
          <a:bodyPr wrap="square">
            <a:spAutoFit/>
          </a:bodyPr>
          <a:lstStyle/>
          <a:p>
            <a:pPr lvl="0">
              <a:defRPr/>
            </a:pPr>
            <a:r>
              <a:rPr lang="en-US" sz="1200" b="1" dirty="0">
                <a:solidFill>
                  <a:prstClr val="black"/>
                </a:solidFill>
                <a:latin typeface="Arial" panose="020B0604020202020204" pitchFamily="34" charset="0"/>
                <a:cs typeface="Arial" panose="020B0604020202020204" pitchFamily="34" charset="0"/>
              </a:rPr>
              <a:t>Aberration Corrected Monochromatic  Transmission Electron Microscope,</a:t>
            </a:r>
          </a:p>
          <a:p>
            <a:pPr lvl="0">
              <a:defRPr/>
            </a:pPr>
            <a:r>
              <a:rPr lang="en-US" sz="1200" b="1" dirty="0">
                <a:solidFill>
                  <a:prstClr val="black"/>
                </a:solidFill>
                <a:latin typeface="Arial" panose="020B0604020202020204" pitchFamily="34" charset="0"/>
                <a:cs typeface="Arial" panose="020B0604020202020204" pitchFamily="34" charset="0"/>
              </a:rPr>
              <a:t>Plus Focused Ion Beam equipment </a:t>
            </a:r>
          </a:p>
          <a:p>
            <a:pPr lvl="0">
              <a:defRPr/>
            </a:pPr>
            <a:r>
              <a:rPr lang="en-US" sz="1200" b="1" dirty="0">
                <a:solidFill>
                  <a:prstClr val="black"/>
                </a:solidFill>
                <a:latin typeface="Arial" panose="020B0604020202020204" pitchFamily="34" charset="0"/>
                <a:cs typeface="Arial" panose="020B0604020202020204" pitchFamily="34" charset="0"/>
              </a:rPr>
              <a:t>for sample  preparation</a:t>
            </a:r>
          </a:p>
          <a:p>
            <a:pPr lvl="0">
              <a:defRPr/>
            </a:pPr>
            <a:r>
              <a:rPr lang="en-US" sz="1200" b="1" dirty="0">
                <a:solidFill>
                  <a:prstClr val="black"/>
                </a:solidFill>
                <a:latin typeface="Arial" panose="020B0604020202020204" pitchFamily="34" charset="0"/>
                <a:cs typeface="Arial" panose="020B0604020202020204" pitchFamily="34" charset="0"/>
              </a:rPr>
              <a:t>Nanoscience and Nanotechnology, Advanced Materials, Photonics  </a:t>
            </a:r>
          </a:p>
        </p:txBody>
      </p:sp>
      <p:pic>
        <p:nvPicPr>
          <p:cNvPr id="18" name="Picture 17"/>
          <p:cNvPicPr>
            <a:picLocks noChangeAspect="1"/>
          </p:cNvPicPr>
          <p:nvPr/>
        </p:nvPicPr>
        <p:blipFill>
          <a:blip r:embed="rId4"/>
          <a:stretch>
            <a:fillRect/>
          </a:stretch>
        </p:blipFill>
        <p:spPr>
          <a:xfrm rot="16200000">
            <a:off x="1043838" y="382881"/>
            <a:ext cx="1129010" cy="1454084"/>
          </a:xfrm>
          <a:prstGeom prst="rect">
            <a:avLst/>
          </a:prstGeom>
        </p:spPr>
      </p:pic>
      <p:sp>
        <p:nvSpPr>
          <p:cNvPr id="2" name="Slide Number Placeholder 1">
            <a:extLst>
              <a:ext uri="{FF2B5EF4-FFF2-40B4-BE49-F238E27FC236}">
                <a16:creationId xmlns:a16="http://schemas.microsoft.com/office/drawing/2014/main" id="{177AC37E-8543-B047-94C2-A4D23EA00AC9}"/>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10</a:t>
            </a:fld>
            <a:endParaRPr lang="es-ES" dirty="0">
              <a:solidFill>
                <a:prstClr val="white"/>
              </a:solidFill>
            </a:endParaRPr>
          </a:p>
        </p:txBody>
      </p:sp>
    </p:spTree>
    <p:extLst>
      <p:ext uri="{BB962C8B-B14F-4D97-AF65-F5344CB8AC3E}">
        <p14:creationId xmlns:p14="http://schemas.microsoft.com/office/powerpoint/2010/main" val="129609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0"/>
          <a:stretch/>
        </p:blipFill>
        <p:spPr bwMode="auto">
          <a:xfrm>
            <a:off x="3746028" y="795115"/>
            <a:ext cx="2684373" cy="3734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pPr defTabSz="685800">
              <a:defRPr/>
            </a:pPr>
            <a:fld id="{393CF724-F9E0-44B8-95BD-D38D8B22F53D}" type="slidenum">
              <a:rPr lang="es-ES">
                <a:solidFill>
                  <a:prstClr val="white"/>
                </a:solidFill>
              </a:rPr>
              <a:pPr defTabSz="685800">
                <a:defRPr/>
              </a:pPr>
              <a:t>11</a:t>
            </a:fld>
            <a:endParaRPr lang="es-ES" dirty="0">
              <a:solidFill>
                <a:prstClr val="white"/>
              </a:solidFill>
            </a:endParaRPr>
          </a:p>
        </p:txBody>
      </p:sp>
      <p:sp>
        <p:nvSpPr>
          <p:cNvPr id="6" name="TextBox 5"/>
          <p:cNvSpPr txBox="1"/>
          <p:nvPr/>
        </p:nvSpPr>
        <p:spPr>
          <a:xfrm>
            <a:off x="2199671" y="52581"/>
            <a:ext cx="5792390" cy="685800"/>
          </a:xfrm>
          <a:prstGeom prst="rect">
            <a:avLst/>
          </a:prstGeom>
        </p:spPr>
        <p:txBody>
          <a:bodyPr vert="horz" wrap="none" lIns="68580" tIns="34290" rIns="68580" bIns="34290" rtlCol="0" anchor="t">
            <a:noAutofit/>
          </a:bodyPr>
          <a:lstStyle/>
          <a:p>
            <a:pPr algn="r" defTabSz="685800">
              <a:defRPr/>
            </a:pPr>
            <a:r>
              <a:rPr lang="en-US" sz="2400" b="1" dirty="0">
                <a:solidFill>
                  <a:schemeClr val="tx2"/>
                </a:solidFill>
                <a:latin typeface="Arial" panose="020B0604020202020204" pitchFamily="34" charset="0"/>
                <a:cs typeface="Arial" panose="020B0604020202020204" pitchFamily="34" charset="0"/>
              </a:rPr>
              <a:t>The Training and Outreach Program:</a:t>
            </a:r>
            <a:br>
              <a:rPr lang="en-US" sz="2400" b="1" dirty="0">
                <a:solidFill>
                  <a:schemeClr val="tx2"/>
                </a:solidFill>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Some Examples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9489" y="1394218"/>
            <a:ext cx="2381759" cy="305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2749637" y="2386492"/>
            <a:ext cx="3633113" cy="1550030"/>
          </a:xfrm>
          <a:prstGeom prst="rect">
            <a:avLst/>
          </a:prstGeom>
        </p:spPr>
      </p:pic>
      <p:pic>
        <p:nvPicPr>
          <p:cNvPr id="9" name="Picture 8"/>
          <p:cNvPicPr>
            <a:picLocks noChangeAspect="1"/>
          </p:cNvPicPr>
          <p:nvPr/>
        </p:nvPicPr>
        <p:blipFill>
          <a:blip r:embed="rId5"/>
          <a:stretch>
            <a:fillRect/>
          </a:stretch>
        </p:blipFill>
        <p:spPr>
          <a:xfrm>
            <a:off x="93317" y="3161508"/>
            <a:ext cx="3791943" cy="1911262"/>
          </a:xfrm>
          <a:prstGeom prst="rect">
            <a:avLst/>
          </a:prstGeom>
        </p:spPr>
      </p:pic>
      <p:sp>
        <p:nvSpPr>
          <p:cNvPr id="10" name="Rectangle 9"/>
          <p:cNvSpPr/>
          <p:nvPr/>
        </p:nvSpPr>
        <p:spPr>
          <a:xfrm>
            <a:off x="240189" y="3161507"/>
            <a:ext cx="3391378" cy="300082"/>
          </a:xfrm>
          <a:prstGeom prst="rect">
            <a:avLst/>
          </a:prstGeom>
        </p:spPr>
        <p:txBody>
          <a:bodyPr wrap="none">
            <a:spAutoFit/>
          </a:bodyPr>
          <a:lstStyle/>
          <a:p>
            <a:pPr defTabSz="685800">
              <a:defRPr/>
            </a:pPr>
            <a:r>
              <a:rPr lang="en-US" sz="1350" dirty="0">
                <a:solidFill>
                  <a:prstClr val="white"/>
                </a:solidFill>
                <a:latin typeface="Abel"/>
              </a:rPr>
              <a:t>IX AUSE Congress and IV ALBA User’s Meeting</a:t>
            </a:r>
            <a:endParaRPr lang="en-US" sz="1350" dirty="0">
              <a:solidFill>
                <a:prstClr val="white"/>
              </a:solidFill>
              <a:latin typeface="Calibri" panose="020F0502020204030204"/>
            </a:endParaRPr>
          </a:p>
        </p:txBody>
      </p:sp>
      <p:pic>
        <p:nvPicPr>
          <p:cNvPr id="13" name="Picture 12"/>
          <p:cNvPicPr>
            <a:picLocks noChangeAspect="1"/>
          </p:cNvPicPr>
          <p:nvPr/>
        </p:nvPicPr>
        <p:blipFill>
          <a:blip r:embed="rId6"/>
          <a:stretch>
            <a:fillRect/>
          </a:stretch>
        </p:blipFill>
        <p:spPr>
          <a:xfrm>
            <a:off x="4847591" y="3569411"/>
            <a:ext cx="3387979" cy="1524910"/>
          </a:xfrm>
          <a:prstGeom prst="rect">
            <a:avLst/>
          </a:prstGeom>
        </p:spPr>
      </p:pic>
      <p:sp>
        <p:nvSpPr>
          <p:cNvPr id="16" name="Rectangle 15"/>
          <p:cNvSpPr/>
          <p:nvPr/>
        </p:nvSpPr>
        <p:spPr>
          <a:xfrm>
            <a:off x="4596151" y="3079342"/>
            <a:ext cx="1620059" cy="300082"/>
          </a:xfrm>
          <a:prstGeom prst="rect">
            <a:avLst/>
          </a:prstGeom>
        </p:spPr>
        <p:txBody>
          <a:bodyPr wrap="none">
            <a:spAutoFit/>
          </a:bodyPr>
          <a:lstStyle/>
          <a:p>
            <a:pPr defTabSz="685800">
              <a:defRPr/>
            </a:pPr>
            <a:r>
              <a:rPr lang="en-US" sz="1350" dirty="0">
                <a:solidFill>
                  <a:prstClr val="white"/>
                </a:solidFill>
                <a:latin typeface="Calibri" panose="020F0502020204030204"/>
              </a:rPr>
              <a:t>27th ESLS Workshop</a:t>
            </a:r>
          </a:p>
        </p:txBody>
      </p:sp>
      <p:pic>
        <p:nvPicPr>
          <p:cNvPr id="19" name="Picture 10" descr="C:\Users\DPIERU~1\AppData\Local\Temp\_DSC0166 - groupphoto-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31" t="19351" r="2573"/>
          <a:stretch/>
        </p:blipFill>
        <p:spPr bwMode="auto">
          <a:xfrm>
            <a:off x="368910" y="995920"/>
            <a:ext cx="3320399" cy="1882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8">
            <a:clrChange>
              <a:clrFrom>
                <a:srgbClr val="FAFCFD"/>
              </a:clrFrom>
              <a:clrTo>
                <a:srgbClr val="FAFCFD">
                  <a:alpha val="0"/>
                </a:srgbClr>
              </a:clrTo>
            </a:clrChange>
            <a:extLst>
              <a:ext uri="{28A0092B-C50C-407E-A947-70E740481C1C}">
                <a14:useLocalDpi xmlns:a14="http://schemas.microsoft.com/office/drawing/2010/main" val="0"/>
              </a:ext>
            </a:extLst>
          </a:blip>
          <a:srcRect/>
          <a:stretch>
            <a:fillRect/>
          </a:stretch>
        </p:blipFill>
        <p:spPr bwMode="auto">
          <a:xfrm>
            <a:off x="460861" y="872453"/>
            <a:ext cx="2971970" cy="52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95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defTabSz="685800">
              <a:defRPr/>
            </a:pPr>
            <a:fld id="{393CF724-F9E0-44B8-95BD-D38D8B22F53D}" type="slidenum">
              <a:rPr lang="es-ES">
                <a:solidFill>
                  <a:prstClr val="white"/>
                </a:solidFill>
              </a:rPr>
              <a:pPr defTabSz="685800">
                <a:defRPr/>
              </a:pPr>
              <a:t>12</a:t>
            </a:fld>
            <a:endParaRPr lang="es-ES" dirty="0">
              <a:solidFill>
                <a:prstClr val="white"/>
              </a:solidFill>
            </a:endParaRPr>
          </a:p>
        </p:txBody>
      </p:sp>
      <p:sp>
        <p:nvSpPr>
          <p:cNvPr id="6" name="TextBox 5"/>
          <p:cNvSpPr txBox="1"/>
          <p:nvPr/>
        </p:nvSpPr>
        <p:spPr>
          <a:xfrm>
            <a:off x="2199671" y="52581"/>
            <a:ext cx="5792390" cy="685800"/>
          </a:xfrm>
          <a:prstGeom prst="rect">
            <a:avLst/>
          </a:prstGeom>
        </p:spPr>
        <p:txBody>
          <a:bodyPr vert="horz" wrap="none" lIns="68580" tIns="34290" rIns="68580" bIns="34290" rtlCol="0" anchor="t">
            <a:noAutofit/>
          </a:bodyPr>
          <a:lstStyle/>
          <a:p>
            <a:pPr algn="r" defTabSz="685800">
              <a:defRPr/>
            </a:pPr>
            <a:r>
              <a:rPr lang="en-US" sz="2400" b="1" dirty="0">
                <a:solidFill>
                  <a:schemeClr val="tx2"/>
                </a:solidFill>
                <a:latin typeface="Arial" panose="020B0604020202020204" pitchFamily="34" charset="0"/>
                <a:cs typeface="Arial" panose="020B0604020202020204" pitchFamily="34" charset="0"/>
              </a:rPr>
              <a:t>The Training and Outreach Program:</a:t>
            </a:r>
            <a:br>
              <a:rPr lang="en-US" sz="2400" b="1" dirty="0">
                <a:solidFill>
                  <a:schemeClr val="tx2"/>
                </a:solidFill>
                <a:latin typeface="Arial" panose="020B0604020202020204" pitchFamily="34" charset="0"/>
                <a:cs typeface="Arial" panose="020B0604020202020204" pitchFamily="34" charset="0"/>
              </a:rPr>
            </a:br>
            <a:r>
              <a:rPr lang="es-ES" sz="2400" dirty="0">
                <a:solidFill>
                  <a:schemeClr val="tx2"/>
                </a:solidFill>
              </a:rPr>
              <a:t>Training </a:t>
            </a:r>
            <a:r>
              <a:rPr lang="en-US" sz="2400" dirty="0">
                <a:solidFill>
                  <a:schemeClr val="tx2"/>
                </a:solidFill>
              </a:rPr>
              <a:t>commitment</a:t>
            </a:r>
            <a:endParaRPr lang="en-US" sz="2400" b="1" dirty="0">
              <a:solidFill>
                <a:schemeClr val="tx2"/>
              </a:solidFill>
              <a:latin typeface="Arial" panose="020B0604020202020204" pitchFamily="34" charset="0"/>
              <a:cs typeface="Arial" panose="020B0604020202020204" pitchFamily="34" charset="0"/>
            </a:endParaRPr>
          </a:p>
        </p:txBody>
      </p:sp>
      <p:sp>
        <p:nvSpPr>
          <p:cNvPr id="10" name="Rectangle 9"/>
          <p:cNvSpPr/>
          <p:nvPr/>
        </p:nvSpPr>
        <p:spPr>
          <a:xfrm>
            <a:off x="240189" y="3161507"/>
            <a:ext cx="3391378" cy="300082"/>
          </a:xfrm>
          <a:prstGeom prst="rect">
            <a:avLst/>
          </a:prstGeom>
        </p:spPr>
        <p:txBody>
          <a:bodyPr wrap="none">
            <a:spAutoFit/>
          </a:bodyPr>
          <a:lstStyle/>
          <a:p>
            <a:pPr defTabSz="685800">
              <a:defRPr/>
            </a:pPr>
            <a:r>
              <a:rPr lang="en-US" sz="1350" dirty="0">
                <a:solidFill>
                  <a:prstClr val="white"/>
                </a:solidFill>
                <a:latin typeface="Abel"/>
              </a:rPr>
              <a:t>IX AUSE Congress and IV ALBA User’s Meeting</a:t>
            </a:r>
            <a:endParaRPr lang="en-US" sz="1350" dirty="0">
              <a:solidFill>
                <a:prstClr val="white"/>
              </a:solidFill>
              <a:latin typeface="Calibri" panose="020F0502020204030204"/>
            </a:endParaRPr>
          </a:p>
        </p:txBody>
      </p:sp>
      <p:sp>
        <p:nvSpPr>
          <p:cNvPr id="16" name="Rectangle 15"/>
          <p:cNvSpPr/>
          <p:nvPr/>
        </p:nvSpPr>
        <p:spPr>
          <a:xfrm>
            <a:off x="4596151" y="3079342"/>
            <a:ext cx="1620059" cy="300082"/>
          </a:xfrm>
          <a:prstGeom prst="rect">
            <a:avLst/>
          </a:prstGeom>
        </p:spPr>
        <p:txBody>
          <a:bodyPr wrap="none">
            <a:spAutoFit/>
          </a:bodyPr>
          <a:lstStyle/>
          <a:p>
            <a:pPr defTabSz="685800">
              <a:defRPr/>
            </a:pPr>
            <a:r>
              <a:rPr lang="en-US" sz="1350" dirty="0">
                <a:solidFill>
                  <a:prstClr val="white"/>
                </a:solidFill>
                <a:latin typeface="Calibri" panose="020F0502020204030204"/>
              </a:rPr>
              <a:t>27th ESLS Workshop</a:t>
            </a:r>
          </a:p>
        </p:txBody>
      </p:sp>
      <p:sp>
        <p:nvSpPr>
          <p:cNvPr id="14" name="Rectangle 13">
            <a:extLst>
              <a:ext uri="{FF2B5EF4-FFF2-40B4-BE49-F238E27FC236}">
                <a16:creationId xmlns:a16="http://schemas.microsoft.com/office/drawing/2014/main" id="{EB29BD97-E9CD-5642-8291-1358C9ADDB72}"/>
              </a:ext>
            </a:extLst>
          </p:cNvPr>
          <p:cNvSpPr/>
          <p:nvPr/>
        </p:nvSpPr>
        <p:spPr>
          <a:xfrm>
            <a:off x="1143000" y="642938"/>
            <a:ext cx="6858000" cy="385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solidFill>
                <a:schemeClr val="tx1"/>
              </a:solidFill>
            </a:endParaRPr>
          </a:p>
        </p:txBody>
      </p:sp>
      <p:sp>
        <p:nvSpPr>
          <p:cNvPr id="15" name="Content Placeholder 2">
            <a:extLst>
              <a:ext uri="{FF2B5EF4-FFF2-40B4-BE49-F238E27FC236}">
                <a16:creationId xmlns:a16="http://schemas.microsoft.com/office/drawing/2014/main" id="{4404C464-52BD-D646-BC56-2A21B806B9D7}"/>
              </a:ext>
            </a:extLst>
          </p:cNvPr>
          <p:cNvSpPr txBox="1">
            <a:spLocks/>
          </p:cNvSpPr>
          <p:nvPr/>
        </p:nvSpPr>
        <p:spPr>
          <a:xfrm>
            <a:off x="473720" y="616626"/>
            <a:ext cx="5087003" cy="24809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100" b="1" dirty="0">
                <a:latin typeface="+mn-lt"/>
              </a:rPr>
              <a:t>+150 </a:t>
            </a:r>
            <a:r>
              <a:rPr lang="es-ES" sz="2100" b="1" dirty="0" err="1">
                <a:latin typeface="+mn-lt"/>
              </a:rPr>
              <a:t>students</a:t>
            </a:r>
            <a:r>
              <a:rPr lang="es-ES" sz="2100" b="1" dirty="0">
                <a:latin typeface="+mn-lt"/>
              </a:rPr>
              <a:t> so </a:t>
            </a:r>
            <a:r>
              <a:rPr lang="es-ES" sz="2100" b="1" dirty="0" err="1">
                <a:latin typeface="+mn-lt"/>
              </a:rPr>
              <a:t>far</a:t>
            </a:r>
            <a:endParaRPr lang="es-ES" sz="2100" b="1" dirty="0">
              <a:latin typeface="+mn-lt"/>
            </a:endParaRPr>
          </a:p>
          <a:p>
            <a:pPr lvl="1">
              <a:buClr>
                <a:schemeClr val="bg1">
                  <a:lumMod val="95000"/>
                </a:schemeClr>
              </a:buClr>
            </a:pPr>
            <a:r>
              <a:rPr lang="es-ES" dirty="0">
                <a:latin typeface="+mn-lt"/>
              </a:rPr>
              <a:t>FP Dual (~15/</a:t>
            </a:r>
            <a:r>
              <a:rPr lang="es-ES" dirty="0" err="1">
                <a:latin typeface="+mn-lt"/>
              </a:rPr>
              <a:t>year</a:t>
            </a:r>
            <a:r>
              <a:rPr lang="es-ES" dirty="0">
                <a:latin typeface="+mn-lt"/>
              </a:rPr>
              <a:t>)</a:t>
            </a:r>
          </a:p>
          <a:p>
            <a:pPr lvl="1">
              <a:buClr>
                <a:schemeClr val="bg1">
                  <a:lumMod val="95000"/>
                </a:schemeClr>
              </a:buClr>
            </a:pPr>
            <a:r>
              <a:rPr lang="es-ES" dirty="0" err="1">
                <a:latin typeface="+mn-lt"/>
              </a:rPr>
              <a:t>Under</a:t>
            </a:r>
            <a:r>
              <a:rPr lang="es-ES" dirty="0">
                <a:latin typeface="+mn-lt"/>
              </a:rPr>
              <a:t> </a:t>
            </a:r>
            <a:r>
              <a:rPr lang="es-ES" dirty="0" err="1">
                <a:latin typeface="+mn-lt"/>
              </a:rPr>
              <a:t>graduated</a:t>
            </a:r>
            <a:r>
              <a:rPr lang="es-ES" dirty="0">
                <a:latin typeface="+mn-lt"/>
              </a:rPr>
              <a:t> </a:t>
            </a:r>
            <a:r>
              <a:rPr lang="es-ES" b="1" dirty="0">
                <a:latin typeface="+mn-lt"/>
              </a:rPr>
              <a:t>(</a:t>
            </a:r>
            <a:r>
              <a:rPr lang="es-ES" sz="1500" dirty="0"/>
              <a:t>~</a:t>
            </a:r>
            <a:r>
              <a:rPr lang="es-ES" b="1" dirty="0">
                <a:latin typeface="+mn-lt"/>
              </a:rPr>
              <a:t>15/</a:t>
            </a:r>
            <a:r>
              <a:rPr lang="es-ES" b="1" dirty="0" err="1">
                <a:latin typeface="+mn-lt"/>
              </a:rPr>
              <a:t>year</a:t>
            </a:r>
            <a:r>
              <a:rPr lang="es-ES" b="1" dirty="0">
                <a:latin typeface="+mn-lt"/>
              </a:rPr>
              <a:t>)</a:t>
            </a:r>
          </a:p>
          <a:p>
            <a:pPr lvl="1">
              <a:buClr>
                <a:schemeClr val="bg1">
                  <a:lumMod val="95000"/>
                </a:schemeClr>
              </a:buClr>
            </a:pPr>
            <a:r>
              <a:rPr lang="es-ES" b="1" dirty="0">
                <a:latin typeface="+mn-lt"/>
              </a:rPr>
              <a:t>Post </a:t>
            </a:r>
            <a:r>
              <a:rPr lang="es-ES" b="1" dirty="0" err="1">
                <a:latin typeface="+mn-lt"/>
              </a:rPr>
              <a:t>graduated</a:t>
            </a:r>
            <a:r>
              <a:rPr lang="es-ES" b="1" dirty="0">
                <a:latin typeface="+mn-lt"/>
              </a:rPr>
              <a:t> (</a:t>
            </a:r>
            <a:r>
              <a:rPr lang="es-ES" sz="1500" dirty="0"/>
              <a:t>~</a:t>
            </a:r>
            <a:r>
              <a:rPr lang="es-ES" b="1" dirty="0">
                <a:latin typeface="+mn-lt"/>
              </a:rPr>
              <a:t>15/</a:t>
            </a:r>
            <a:r>
              <a:rPr lang="es-ES" b="1" dirty="0" err="1">
                <a:latin typeface="+mn-lt"/>
              </a:rPr>
              <a:t>year</a:t>
            </a:r>
            <a:r>
              <a:rPr lang="es-ES" b="1" dirty="0">
                <a:latin typeface="+mn-lt"/>
              </a:rPr>
              <a:t>)</a:t>
            </a:r>
            <a:endParaRPr lang="es-ES" dirty="0">
              <a:latin typeface="+mn-lt"/>
            </a:endParaRPr>
          </a:p>
          <a:p>
            <a:r>
              <a:rPr lang="es-ES" sz="2100" dirty="0">
                <a:latin typeface="+mn-lt"/>
              </a:rPr>
              <a:t>+ </a:t>
            </a:r>
            <a:r>
              <a:rPr lang="es-ES" sz="2100" dirty="0" err="1">
                <a:latin typeface="+mn-lt"/>
              </a:rPr>
              <a:t>those</a:t>
            </a:r>
            <a:r>
              <a:rPr lang="es-ES" sz="2100" dirty="0">
                <a:latin typeface="+mn-lt"/>
              </a:rPr>
              <a:t> </a:t>
            </a:r>
            <a:r>
              <a:rPr lang="es-ES" sz="2100" dirty="0" err="1">
                <a:latin typeface="+mn-lt"/>
              </a:rPr>
              <a:t>using</a:t>
            </a:r>
            <a:r>
              <a:rPr lang="es-ES" sz="2100" dirty="0">
                <a:latin typeface="+mn-lt"/>
              </a:rPr>
              <a:t> </a:t>
            </a:r>
            <a:r>
              <a:rPr lang="es-ES" sz="2100" dirty="0" err="1">
                <a:latin typeface="+mn-lt"/>
              </a:rPr>
              <a:t>beamtime</a:t>
            </a:r>
            <a:r>
              <a:rPr lang="es-ES" sz="2100" dirty="0">
                <a:latin typeface="+mn-lt"/>
              </a:rPr>
              <a:t> </a:t>
            </a:r>
            <a:r>
              <a:rPr lang="es-ES" sz="2100" dirty="0" err="1">
                <a:latin typeface="+mn-lt"/>
              </a:rPr>
              <a:t>through</a:t>
            </a:r>
            <a:r>
              <a:rPr lang="es-ES" sz="2100" dirty="0">
                <a:latin typeface="+mn-lt"/>
              </a:rPr>
              <a:t> </a:t>
            </a:r>
            <a:r>
              <a:rPr lang="es-ES" sz="2100" dirty="0" err="1">
                <a:latin typeface="+mn-lt"/>
              </a:rPr>
              <a:t>competitive</a:t>
            </a:r>
            <a:r>
              <a:rPr lang="es-ES" sz="2100" dirty="0">
                <a:latin typeface="+mn-lt"/>
              </a:rPr>
              <a:t> </a:t>
            </a:r>
            <a:r>
              <a:rPr lang="es-ES" sz="2100" dirty="0" err="1">
                <a:latin typeface="+mn-lt"/>
              </a:rPr>
              <a:t>calls</a:t>
            </a:r>
            <a:r>
              <a:rPr lang="es-ES" sz="2100" dirty="0">
                <a:latin typeface="+mn-lt"/>
              </a:rPr>
              <a:t> (~50% of </a:t>
            </a:r>
            <a:r>
              <a:rPr lang="es-ES" sz="2100" dirty="0" err="1">
                <a:latin typeface="+mn-lt"/>
              </a:rPr>
              <a:t>our</a:t>
            </a:r>
            <a:r>
              <a:rPr lang="es-ES" sz="2100" dirty="0">
                <a:latin typeface="+mn-lt"/>
              </a:rPr>
              <a:t> </a:t>
            </a:r>
            <a:r>
              <a:rPr lang="es-ES" sz="2100" dirty="0" err="1">
                <a:latin typeface="+mn-lt"/>
              </a:rPr>
              <a:t>granted</a:t>
            </a:r>
            <a:r>
              <a:rPr lang="es-ES" sz="2100" dirty="0">
                <a:latin typeface="+mn-lt"/>
              </a:rPr>
              <a:t> </a:t>
            </a:r>
            <a:r>
              <a:rPr lang="es-ES" sz="2100" dirty="0" err="1">
                <a:latin typeface="+mn-lt"/>
              </a:rPr>
              <a:t>beamtime</a:t>
            </a:r>
            <a:r>
              <a:rPr lang="es-ES" sz="2100" dirty="0">
                <a:latin typeface="+mn-lt"/>
              </a:rPr>
              <a:t> </a:t>
            </a:r>
            <a:r>
              <a:rPr lang="es-ES" sz="2100" dirty="0" err="1">
                <a:latin typeface="+mn-lt"/>
              </a:rPr>
              <a:t>proposals</a:t>
            </a:r>
            <a:r>
              <a:rPr lang="es-ES" sz="2100" dirty="0">
                <a:latin typeface="+mn-lt"/>
              </a:rPr>
              <a:t>, </a:t>
            </a:r>
            <a:r>
              <a:rPr lang="es-ES" sz="2100" dirty="0" err="1">
                <a:latin typeface="+mn-lt"/>
              </a:rPr>
              <a:t>over</a:t>
            </a:r>
            <a:r>
              <a:rPr lang="es-ES" sz="2100" dirty="0">
                <a:latin typeface="+mn-lt"/>
              </a:rPr>
              <a:t> 800 </a:t>
            </a:r>
            <a:r>
              <a:rPr lang="es-ES" sz="2100" dirty="0" err="1">
                <a:latin typeface="+mn-lt"/>
              </a:rPr>
              <a:t>beamtimes</a:t>
            </a:r>
            <a:r>
              <a:rPr lang="es-ES" sz="2100" dirty="0">
                <a:latin typeface="+mn-lt"/>
              </a:rPr>
              <a:t>)</a:t>
            </a:r>
          </a:p>
          <a:p>
            <a:endParaRPr lang="es-ES" dirty="0"/>
          </a:p>
          <a:p>
            <a:pPr lvl="1"/>
            <a:endParaRPr lang="es-ES" dirty="0"/>
          </a:p>
        </p:txBody>
      </p:sp>
      <p:sp>
        <p:nvSpPr>
          <p:cNvPr id="17" name="TextBox 16">
            <a:extLst>
              <a:ext uri="{FF2B5EF4-FFF2-40B4-BE49-F238E27FC236}">
                <a16:creationId xmlns:a16="http://schemas.microsoft.com/office/drawing/2014/main" id="{15C4DAFD-4E28-124E-B564-D89DA58DA48B}"/>
              </a:ext>
            </a:extLst>
          </p:cNvPr>
          <p:cNvSpPr txBox="1"/>
          <p:nvPr/>
        </p:nvSpPr>
        <p:spPr>
          <a:xfrm>
            <a:off x="3801047" y="3155262"/>
            <a:ext cx="5224199" cy="2608406"/>
          </a:xfrm>
          <a:prstGeom prst="rect">
            <a:avLst/>
          </a:prstGeom>
          <a:noFill/>
          <a:ln>
            <a:noFill/>
          </a:ln>
        </p:spPr>
        <p:txBody>
          <a:bodyPr wrap="square" rtlCol="0">
            <a:spAutoFit/>
          </a:bodyPr>
          <a:lstStyle/>
          <a:p>
            <a:r>
              <a:rPr lang="en-US" sz="1500" dirty="0"/>
              <a:t>Every PhD student comes to ALBA within a collaboration agreement and collaborative project with an external institution, national or international</a:t>
            </a:r>
          </a:p>
          <a:p>
            <a:r>
              <a:rPr lang="en-US" sz="1500" dirty="0"/>
              <a:t>Fields: Material science, Life science, Accelerator physics, Engineering, Data science.</a:t>
            </a:r>
          </a:p>
          <a:p>
            <a:r>
              <a:rPr lang="en-US" sz="1500" b="1" dirty="0">
                <a:solidFill>
                  <a:srgbClr val="FFC000"/>
                </a:solidFill>
                <a:latin typeface="Arial" panose="020B0604020202020204" pitchFamily="34" charset="0"/>
                <a:cs typeface="Arial" panose="020B0604020202020204" pitchFamily="34" charset="0"/>
              </a:rPr>
              <a:t>A prize is granted to the best presentation</a:t>
            </a:r>
            <a:r>
              <a:rPr lang="en-US" sz="1500" dirty="0">
                <a:latin typeface="Arial" panose="020B0604020202020204" pitchFamily="34" charset="0"/>
                <a:cs typeface="Arial" panose="020B0604020202020204" pitchFamily="34" charset="0"/>
              </a:rPr>
              <a:t>, evaluated by internal committee, consisting of a visit to an European Lab for strengthening links in view of career development  </a:t>
            </a:r>
          </a:p>
          <a:p>
            <a:endParaRPr lang="en-US" sz="1500" dirty="0"/>
          </a:p>
          <a:p>
            <a:endParaRPr lang="en-US" sz="1500" dirty="0"/>
          </a:p>
          <a:p>
            <a:endParaRPr lang="en-US" sz="1350" dirty="0"/>
          </a:p>
        </p:txBody>
      </p:sp>
      <p:pic>
        <p:nvPicPr>
          <p:cNvPr id="18" name="Picture 17">
            <a:extLst>
              <a:ext uri="{FF2B5EF4-FFF2-40B4-BE49-F238E27FC236}">
                <a16:creationId xmlns:a16="http://schemas.microsoft.com/office/drawing/2014/main" id="{17A879A0-9A3C-774D-A41D-394CCD334C78}"/>
              </a:ext>
            </a:extLst>
          </p:cNvPr>
          <p:cNvPicPr>
            <a:picLocks noChangeAspect="1"/>
          </p:cNvPicPr>
          <p:nvPr/>
        </p:nvPicPr>
        <p:blipFill>
          <a:blip r:embed="rId2"/>
          <a:stretch>
            <a:fillRect/>
          </a:stretch>
        </p:blipFill>
        <p:spPr>
          <a:xfrm>
            <a:off x="252011" y="3204362"/>
            <a:ext cx="3512903" cy="1767735"/>
          </a:xfrm>
          <a:prstGeom prst="rect">
            <a:avLst/>
          </a:prstGeom>
        </p:spPr>
      </p:pic>
      <p:pic>
        <p:nvPicPr>
          <p:cNvPr id="21" name="Picture 20">
            <a:extLst>
              <a:ext uri="{FF2B5EF4-FFF2-40B4-BE49-F238E27FC236}">
                <a16:creationId xmlns:a16="http://schemas.microsoft.com/office/drawing/2014/main" id="{EDA01B13-445B-D44D-A215-CBECA5B19B2E}"/>
              </a:ext>
            </a:extLst>
          </p:cNvPr>
          <p:cNvPicPr>
            <a:picLocks noChangeAspect="1"/>
          </p:cNvPicPr>
          <p:nvPr/>
        </p:nvPicPr>
        <p:blipFill>
          <a:blip r:embed="rId3"/>
          <a:stretch>
            <a:fillRect/>
          </a:stretch>
        </p:blipFill>
        <p:spPr>
          <a:xfrm>
            <a:off x="5597946" y="851243"/>
            <a:ext cx="2965336" cy="1285362"/>
          </a:xfrm>
          <a:prstGeom prst="rect">
            <a:avLst/>
          </a:prstGeom>
        </p:spPr>
      </p:pic>
      <p:sp>
        <p:nvSpPr>
          <p:cNvPr id="22" name="TextBox 21">
            <a:extLst>
              <a:ext uri="{FF2B5EF4-FFF2-40B4-BE49-F238E27FC236}">
                <a16:creationId xmlns:a16="http://schemas.microsoft.com/office/drawing/2014/main" id="{51075F28-885A-144E-BFE1-B71CC270D57C}"/>
              </a:ext>
            </a:extLst>
          </p:cNvPr>
          <p:cNvSpPr txBox="1"/>
          <p:nvPr/>
        </p:nvSpPr>
        <p:spPr>
          <a:xfrm>
            <a:off x="5597947" y="2172232"/>
            <a:ext cx="3152708" cy="992579"/>
          </a:xfrm>
          <a:prstGeom prst="rect">
            <a:avLst/>
          </a:prstGeom>
        </p:spPr>
        <p:txBody>
          <a:bodyPr vert="horz" wrap="square" lIns="68580" tIns="34290" rIns="68580" bIns="34290" rtlCol="0" anchor="t">
            <a:spAutoFit/>
          </a:bodyPr>
          <a:lstStyle/>
          <a:p>
            <a:r>
              <a:rPr lang="en-US" sz="1500" b="1" dirty="0"/>
              <a:t>5</a:t>
            </a:r>
            <a:r>
              <a:rPr lang="en-US" sz="1500" dirty="0"/>
              <a:t> two-years positions with the Program of Promotion of Talent and its Employability in R+D+I of the Ministry of Science, Innovation and Universities</a:t>
            </a:r>
          </a:p>
        </p:txBody>
      </p:sp>
    </p:spTree>
    <p:extLst>
      <p:ext uri="{BB962C8B-B14F-4D97-AF65-F5344CB8AC3E}">
        <p14:creationId xmlns:p14="http://schemas.microsoft.com/office/powerpoint/2010/main" val="1105897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2FE738-146D-49F4-AF37-EE8327504D71}" type="slidenum">
              <a:rPr lang="en-GB" smtClean="0"/>
              <a:pPr/>
              <a:t>13</a:t>
            </a:fld>
            <a:endParaRPr lang="en-GB" dirty="0"/>
          </a:p>
        </p:txBody>
      </p:sp>
      <p:pic>
        <p:nvPicPr>
          <p:cNvPr id="6" name="Picture 5"/>
          <p:cNvPicPr>
            <a:picLocks noChangeAspect="1"/>
          </p:cNvPicPr>
          <p:nvPr/>
        </p:nvPicPr>
        <p:blipFill rotWithShape="1">
          <a:blip r:embed="rId2"/>
          <a:srcRect t="38150"/>
          <a:stretch/>
        </p:blipFill>
        <p:spPr>
          <a:xfrm>
            <a:off x="1188840" y="4127047"/>
            <a:ext cx="7956395" cy="1009157"/>
          </a:xfrm>
          <a:prstGeom prst="rect">
            <a:avLst/>
          </a:prstGeom>
        </p:spPr>
      </p:pic>
      <p:pic>
        <p:nvPicPr>
          <p:cNvPr id="9" name="Picture 8"/>
          <p:cNvPicPr>
            <a:picLocks noChangeAspect="1"/>
          </p:cNvPicPr>
          <p:nvPr/>
        </p:nvPicPr>
        <p:blipFill>
          <a:blip r:embed="rId3"/>
          <a:stretch>
            <a:fillRect/>
          </a:stretch>
        </p:blipFill>
        <p:spPr>
          <a:xfrm>
            <a:off x="65267" y="58925"/>
            <a:ext cx="1046549" cy="1036823"/>
          </a:xfrm>
          <a:prstGeom prst="rect">
            <a:avLst/>
          </a:prstGeom>
        </p:spPr>
      </p:pic>
      <p:sp>
        <p:nvSpPr>
          <p:cNvPr id="11" name="Title 1"/>
          <p:cNvSpPr txBox="1">
            <a:spLocks/>
          </p:cNvSpPr>
          <p:nvPr/>
        </p:nvSpPr>
        <p:spPr>
          <a:xfrm>
            <a:off x="1323989" y="129634"/>
            <a:ext cx="7139136" cy="527291"/>
          </a:xfrm>
          <a:prstGeom prst="rect">
            <a:avLst/>
          </a:prstGeom>
        </p:spPr>
        <p:txBody>
          <a:bodyPr vert="horz" lIns="68580" tIns="34290" rIns="68580" bIns="34290" rtlCol="0" anchor="ctr">
            <a:normAutofit fontScale="75000" lnSpcReduction="20000"/>
          </a:bodyPr>
          <a:lstStyle>
            <a:lvl1pPr algn="l" defTabSz="685800" rtl="0" eaLnBrk="1" latinLnBrk="0" hangingPunct="1">
              <a:spcBef>
                <a:spcPct val="0"/>
              </a:spcBef>
              <a:buNone/>
              <a:defRPr sz="2200" b="1" kern="1200">
                <a:solidFill>
                  <a:schemeClr val="tx2"/>
                </a:solidFill>
                <a:latin typeface="+mj-lt"/>
                <a:ea typeface="+mj-ea"/>
                <a:cs typeface="+mj-cs"/>
              </a:defRPr>
            </a:lvl1pPr>
          </a:lstStyle>
          <a:p>
            <a:r>
              <a:rPr lang="en-US" sz="3000" dirty="0"/>
              <a:t>On going LEAPS activities</a:t>
            </a:r>
            <a:br>
              <a:rPr lang="en-US" sz="3000" dirty="0"/>
            </a:br>
            <a:r>
              <a:rPr lang="en-US" sz="1650" dirty="0"/>
              <a:t>Organization of the 1</a:t>
            </a:r>
            <a:r>
              <a:rPr lang="en-US" sz="1650" baseline="30000" dirty="0"/>
              <a:t>st</a:t>
            </a:r>
            <a:r>
              <a:rPr lang="en-US" sz="1650" dirty="0"/>
              <a:t> LEAPS Conference	</a:t>
            </a:r>
          </a:p>
        </p:txBody>
      </p:sp>
      <p:pic>
        <p:nvPicPr>
          <p:cNvPr id="2" name="Picture 1"/>
          <p:cNvPicPr>
            <a:picLocks noChangeAspect="1"/>
          </p:cNvPicPr>
          <p:nvPr/>
        </p:nvPicPr>
        <p:blipFill>
          <a:blip r:embed="rId4"/>
          <a:stretch>
            <a:fillRect/>
          </a:stretch>
        </p:blipFill>
        <p:spPr>
          <a:xfrm>
            <a:off x="7169059" y="58925"/>
            <a:ext cx="1876949" cy="3374949"/>
          </a:xfrm>
          <a:prstGeom prst="rect">
            <a:avLst/>
          </a:prstGeom>
        </p:spPr>
      </p:pic>
      <p:sp>
        <p:nvSpPr>
          <p:cNvPr id="12" name="Titel 2"/>
          <p:cNvSpPr>
            <a:spLocks noGrp="1"/>
          </p:cNvSpPr>
          <p:nvPr>
            <p:ph type="title"/>
          </p:nvPr>
        </p:nvSpPr>
        <p:spPr>
          <a:xfrm>
            <a:off x="1238137" y="1098615"/>
            <a:ext cx="5718749" cy="1255925"/>
          </a:xfrm>
        </p:spPr>
        <p:txBody>
          <a:bodyPr>
            <a:normAutofit fontScale="90000"/>
          </a:bodyPr>
          <a:lstStyle/>
          <a:p>
            <a:r>
              <a:rPr lang="en-US" sz="1500" dirty="0"/>
              <a:t>- Quantum Technology: Opening the Mind</a:t>
            </a:r>
            <a:br>
              <a:rPr lang="en-US" sz="1500" dirty="0"/>
            </a:br>
            <a:r>
              <a:rPr lang="en-US" sz="1500" dirty="0"/>
              <a:t>- Atoms-Defects-Spins: Coupling and Decoupling of Spin Systems</a:t>
            </a:r>
            <a:br>
              <a:rPr lang="en-US" sz="1500" dirty="0"/>
            </a:br>
            <a:r>
              <a:rPr lang="en-US" sz="1500" dirty="0"/>
              <a:t>- Quantum Materials and Quantum Dots: Coupling and Decoupling of Spin Systems</a:t>
            </a:r>
            <a:br>
              <a:rPr lang="es-ES" sz="1500" dirty="0"/>
            </a:br>
            <a:r>
              <a:rPr lang="es-ES" sz="1500" dirty="0"/>
              <a:t>- </a:t>
            </a:r>
            <a:r>
              <a:rPr lang="en-US" sz="1500" dirty="0"/>
              <a:t>Quantum Properties of Light</a:t>
            </a:r>
          </a:p>
        </p:txBody>
      </p:sp>
      <p:pic>
        <p:nvPicPr>
          <p:cNvPr id="7" name="Picture 6"/>
          <p:cNvPicPr>
            <a:picLocks noChangeAspect="1"/>
          </p:cNvPicPr>
          <p:nvPr/>
        </p:nvPicPr>
        <p:blipFill>
          <a:blip r:embed="rId5"/>
          <a:stretch>
            <a:fillRect/>
          </a:stretch>
        </p:blipFill>
        <p:spPr>
          <a:xfrm>
            <a:off x="1287895" y="631267"/>
            <a:ext cx="4306790" cy="477641"/>
          </a:xfrm>
          <a:prstGeom prst="rect">
            <a:avLst/>
          </a:prstGeom>
        </p:spPr>
      </p:pic>
      <p:pic>
        <p:nvPicPr>
          <p:cNvPr id="8" name="Picture 7"/>
          <p:cNvPicPr>
            <a:picLocks noChangeAspect="1"/>
          </p:cNvPicPr>
          <p:nvPr/>
        </p:nvPicPr>
        <p:blipFill>
          <a:blip r:embed="rId6"/>
          <a:stretch>
            <a:fillRect/>
          </a:stretch>
        </p:blipFill>
        <p:spPr>
          <a:xfrm>
            <a:off x="1238137" y="4750232"/>
            <a:ext cx="2634013" cy="343115"/>
          </a:xfrm>
          <a:prstGeom prst="rect">
            <a:avLst/>
          </a:prstGeom>
        </p:spPr>
      </p:pic>
      <p:pic>
        <p:nvPicPr>
          <p:cNvPr id="13" name="Picture 6">
            <a:hlinkClick r:id="rId7" tooltip="Entanglement between spin and OAM on a single photon. A single photon vertically polarized is arriving from the left, as illustrated by the yellow wave packet representing the electric field amplitude. This photon carries zero OAM, as illustrated by the yellow flat phase fronts. The single photon passes through the metasurface nanoantennas (purple) and exits as a single-particle entangled state, depicted as a superposition of the red and blue electric field amplitudes, with the corresponding vortex phase fronts opposite to one another."/>
            <a:extLst>
              <a:ext uri="{FF2B5EF4-FFF2-40B4-BE49-F238E27FC236}">
                <a16:creationId xmlns:a16="http://schemas.microsoft.com/office/drawing/2014/main" id="{B26998CD-E3E8-284B-BE23-544AA04B99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8115" y="2469700"/>
            <a:ext cx="1591727" cy="7922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95917" y="3266666"/>
            <a:ext cx="1803534" cy="334835"/>
          </a:xfrm>
          <a:prstGeom prst="rect">
            <a:avLst/>
          </a:prstGeom>
        </p:spPr>
        <p:txBody>
          <a:bodyPr wrap="square">
            <a:spAutoFit/>
          </a:bodyPr>
          <a:lstStyle/>
          <a:p>
            <a:r>
              <a:rPr lang="en-US" sz="788" dirty="0">
                <a:solidFill>
                  <a:schemeClr val="tx2">
                    <a:lumMod val="60000"/>
                    <a:lumOff val="40000"/>
                  </a:schemeClr>
                </a:solidFill>
              </a:rPr>
              <a:t>https://science.sciencemag.org/content/361/6407/1101/tab-figures-data</a:t>
            </a:r>
          </a:p>
        </p:txBody>
      </p:sp>
      <p:pic>
        <p:nvPicPr>
          <p:cNvPr id="15" name="Picture 5">
            <a:extLst>
              <a:ext uri="{FF2B5EF4-FFF2-40B4-BE49-F238E27FC236}">
                <a16:creationId xmlns:a16="http://schemas.microsoft.com/office/drawing/2014/main" id="{04141189-DEE1-7443-A97D-D41D201CA6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0202" y="2473799"/>
            <a:ext cx="1038012" cy="14681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2358E7D-917A-CA45-8EF4-4748205229DE}"/>
              </a:ext>
            </a:extLst>
          </p:cNvPr>
          <p:cNvSpPr/>
          <p:nvPr/>
        </p:nvSpPr>
        <p:spPr>
          <a:xfrm>
            <a:off x="1187605" y="3914423"/>
            <a:ext cx="1256010" cy="438582"/>
          </a:xfrm>
          <a:prstGeom prst="rect">
            <a:avLst/>
          </a:prstGeom>
          <a:solidFill>
            <a:schemeClr val="bg1">
              <a:alpha val="56000"/>
            </a:schemeClr>
          </a:solidFill>
        </p:spPr>
        <p:txBody>
          <a:bodyPr wrap="square">
            <a:spAutoFit/>
          </a:bodyPr>
          <a:lstStyle/>
          <a:p>
            <a:r>
              <a:rPr lang="en-US" sz="750" dirty="0">
                <a:solidFill>
                  <a:schemeClr val="tx2">
                    <a:lumMod val="60000"/>
                    <a:lumOff val="40000"/>
                  </a:schemeClr>
                </a:solidFill>
              </a:rPr>
              <a:t>http://www.solidstatequantumtechl2c.fr/research/quantumsensing</a:t>
            </a:r>
          </a:p>
        </p:txBody>
      </p:sp>
      <p:pic>
        <p:nvPicPr>
          <p:cNvPr id="17" name="Picture 11">
            <a:hlinkClick r:id="rId10" tooltip="Nuclear spin qubit transistor and its detection scheme. (A) Artist’s view of a nuclear spin qubit transistor based on a single TbPc2 molecular magnet. The molecule, consisting of a Tb3+ ion (pink) sandwiched between two Pc-ligands (white), is coupled to source, drain, and gate (not shown) electrodes. The four anisotropic nuclear spin states of the Tb3+ (colored circles) can be manipulated with an electric field pulse. (B) Three coupled subsystems of the transistor: (i) The four-level nuclear spin qubit is hyperfine (HF) coupled to (ii) an Ising-like electronic spin, which in turn is antiferromagnetically exchange (Ex) coupled to (iii) a readout quantum dot."/>
            <a:extLst>
              <a:ext uri="{FF2B5EF4-FFF2-40B4-BE49-F238E27FC236}">
                <a16:creationId xmlns:a16="http://schemas.microsoft.com/office/drawing/2014/main" id="{C5EBF7C8-1579-5145-A0C0-90A97F2E3B6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8056"/>
          <a:stretch/>
        </p:blipFill>
        <p:spPr bwMode="auto">
          <a:xfrm>
            <a:off x="2476057" y="2469700"/>
            <a:ext cx="1162931" cy="8955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8CB33FB-3D5B-A540-BA13-FB7C49B56BB9}"/>
              </a:ext>
            </a:extLst>
          </p:cNvPr>
          <p:cNvSpPr/>
          <p:nvPr/>
        </p:nvSpPr>
        <p:spPr>
          <a:xfrm>
            <a:off x="2463439" y="3359276"/>
            <a:ext cx="1155802" cy="438582"/>
          </a:xfrm>
          <a:prstGeom prst="rect">
            <a:avLst/>
          </a:prstGeom>
        </p:spPr>
        <p:txBody>
          <a:bodyPr wrap="square">
            <a:spAutoFit/>
          </a:bodyPr>
          <a:lstStyle/>
          <a:p>
            <a:r>
              <a:rPr lang="en-US" sz="750" dirty="0">
                <a:solidFill>
                  <a:schemeClr val="tx2">
                    <a:lumMod val="60000"/>
                    <a:lumOff val="40000"/>
                  </a:schemeClr>
                </a:solidFill>
              </a:rPr>
              <a:t>https://</a:t>
            </a:r>
            <a:r>
              <a:rPr lang="en-US" sz="750" dirty="0" err="1">
                <a:solidFill>
                  <a:schemeClr val="tx2">
                    <a:lumMod val="60000"/>
                    <a:lumOff val="40000"/>
                  </a:schemeClr>
                </a:solidFill>
              </a:rPr>
              <a:t>science.sciencemag.org</a:t>
            </a:r>
            <a:r>
              <a:rPr lang="en-US" sz="750" dirty="0">
                <a:solidFill>
                  <a:schemeClr val="tx2">
                    <a:lumMod val="60000"/>
                    <a:lumOff val="40000"/>
                  </a:schemeClr>
                </a:solidFill>
              </a:rPr>
              <a:t>/content/344/6188/1135/tab-figures-data</a:t>
            </a:r>
          </a:p>
        </p:txBody>
      </p:sp>
      <p:pic>
        <p:nvPicPr>
          <p:cNvPr id="19" name="Picture 3">
            <a:extLst>
              <a:ext uri="{FF2B5EF4-FFF2-40B4-BE49-F238E27FC236}">
                <a16:creationId xmlns:a16="http://schemas.microsoft.com/office/drawing/2014/main" id="{16BE7521-182F-7849-A849-D0B7662D5C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6412" y="2469700"/>
            <a:ext cx="1264280" cy="14286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B05CA4C-E3A1-1843-B08C-45B2C8AB2DE4}"/>
              </a:ext>
            </a:extLst>
          </p:cNvPr>
          <p:cNvSpPr/>
          <p:nvPr/>
        </p:nvSpPr>
        <p:spPr>
          <a:xfrm>
            <a:off x="3725961" y="3914422"/>
            <a:ext cx="1441076" cy="669414"/>
          </a:xfrm>
          <a:prstGeom prst="rect">
            <a:avLst/>
          </a:prstGeom>
        </p:spPr>
        <p:txBody>
          <a:bodyPr wrap="square">
            <a:spAutoFit/>
          </a:bodyPr>
          <a:lstStyle/>
          <a:p>
            <a:r>
              <a:rPr lang="en-US" sz="750" dirty="0">
                <a:solidFill>
                  <a:schemeClr val="tx2">
                    <a:lumMod val="60000"/>
                    <a:lumOff val="40000"/>
                  </a:schemeClr>
                </a:solidFill>
              </a:rPr>
              <a:t>https://</a:t>
            </a:r>
            <a:r>
              <a:rPr lang="en-US" sz="750" dirty="0" err="1">
                <a:solidFill>
                  <a:schemeClr val="tx2">
                    <a:lumMod val="60000"/>
                    <a:lumOff val="40000"/>
                  </a:schemeClr>
                </a:solidFill>
              </a:rPr>
              <a:t>www.ameslab.gov</a:t>
            </a:r>
            <a:r>
              <a:rPr lang="en-US" sz="750" dirty="0">
                <a:solidFill>
                  <a:schemeClr val="tx2">
                    <a:lumMod val="60000"/>
                    <a:lumOff val="40000"/>
                  </a:schemeClr>
                </a:solidFill>
              </a:rPr>
              <a:t>/news/news-releases/laser-pulses-light-the-way-tuning-topological-materials-spintronics-and-quantum</a:t>
            </a:r>
          </a:p>
        </p:txBody>
      </p:sp>
    </p:spTree>
    <p:extLst>
      <p:ext uri="{BB962C8B-B14F-4D97-AF65-F5344CB8AC3E}">
        <p14:creationId xmlns:p14="http://schemas.microsoft.com/office/powerpoint/2010/main" val="173478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nSpc>
                <a:spcPct val="100000"/>
              </a:lnSpc>
            </a:pPr>
            <a:r>
              <a:rPr lang="es-ES" dirty="0"/>
              <a:t>ENGAGING THE GENERAL PUBLIC AND PRIMARY SCHOOL STUDENTS FROM ALL SPAIN</a:t>
            </a:r>
          </a:p>
        </p:txBody>
      </p:sp>
      <p:sp>
        <p:nvSpPr>
          <p:cNvPr id="3" name="Marcador de contenido 2"/>
          <p:cNvSpPr>
            <a:spLocks noGrp="1"/>
          </p:cNvSpPr>
          <p:nvPr>
            <p:ph idx="1"/>
          </p:nvPr>
        </p:nvSpPr>
        <p:spPr>
          <a:xfrm>
            <a:off x="470710" y="806601"/>
            <a:ext cx="3605915" cy="1988884"/>
          </a:xfrm>
        </p:spPr>
        <p:txBody>
          <a:bodyPr>
            <a:normAutofit/>
          </a:bodyPr>
          <a:lstStyle/>
          <a:p>
            <a:pPr marL="0" indent="0">
              <a:buNone/>
            </a:pPr>
            <a:r>
              <a:rPr lang="es-ES" sz="1500" b="1" dirty="0">
                <a:solidFill>
                  <a:srgbClr val="2F76B7"/>
                </a:solidFill>
              </a:rPr>
              <a:t>ALBA OPEN DAY 2019</a:t>
            </a:r>
          </a:p>
          <a:p>
            <a:r>
              <a:rPr lang="es-ES" sz="1500" b="1" dirty="0"/>
              <a:t>29th June 2019 </a:t>
            </a:r>
            <a:r>
              <a:rPr lang="es-ES" sz="1500" dirty="0"/>
              <a:t>- </a:t>
            </a:r>
            <a:r>
              <a:rPr lang="es-ES" sz="1500" b="1" dirty="0"/>
              <a:t>8th</a:t>
            </a:r>
            <a:r>
              <a:rPr lang="es-ES" sz="1500" dirty="0"/>
              <a:t> </a:t>
            </a:r>
            <a:r>
              <a:rPr lang="es-ES" sz="1500" dirty="0" err="1"/>
              <a:t>edition</a:t>
            </a:r>
            <a:endParaRPr lang="es-ES" sz="1500" dirty="0"/>
          </a:p>
          <a:p>
            <a:r>
              <a:rPr lang="es-ES" sz="1500" b="1" dirty="0"/>
              <a:t>2,425</a:t>
            </a:r>
            <a:r>
              <a:rPr lang="es-ES" sz="1500" dirty="0"/>
              <a:t> </a:t>
            </a:r>
            <a:r>
              <a:rPr lang="es-ES" sz="1500" dirty="0" err="1"/>
              <a:t>visitors</a:t>
            </a:r>
            <a:endParaRPr lang="es-ES" sz="1500" dirty="0"/>
          </a:p>
          <a:p>
            <a:r>
              <a:rPr lang="es-ES" sz="1500" dirty="0" err="1"/>
              <a:t>mainly</a:t>
            </a:r>
            <a:r>
              <a:rPr lang="es-ES" sz="1500" dirty="0"/>
              <a:t> </a:t>
            </a:r>
            <a:r>
              <a:rPr lang="es-ES" sz="1500" dirty="0" err="1"/>
              <a:t>from</a:t>
            </a:r>
            <a:r>
              <a:rPr lang="es-ES" sz="1500" dirty="0"/>
              <a:t> </a:t>
            </a:r>
            <a:r>
              <a:rPr lang="es-ES" sz="1500" b="1" dirty="0"/>
              <a:t>Barcelona</a:t>
            </a:r>
            <a:r>
              <a:rPr lang="es-ES" sz="1500" dirty="0"/>
              <a:t> and </a:t>
            </a:r>
            <a:r>
              <a:rPr lang="es-ES" sz="1500" dirty="0" err="1"/>
              <a:t>other</a:t>
            </a:r>
            <a:r>
              <a:rPr lang="es-ES" sz="1500" dirty="0"/>
              <a:t> </a:t>
            </a:r>
            <a:r>
              <a:rPr lang="es-ES" sz="1500" dirty="0" err="1"/>
              <a:t>areas</a:t>
            </a:r>
            <a:r>
              <a:rPr lang="es-ES" sz="1500" dirty="0"/>
              <a:t> of </a:t>
            </a:r>
            <a:r>
              <a:rPr lang="es-ES" sz="1500" b="1" dirty="0" err="1"/>
              <a:t>Catalonia</a:t>
            </a:r>
            <a:endParaRPr lang="es-ES" sz="1500" b="1" dirty="0"/>
          </a:p>
          <a:p>
            <a:r>
              <a:rPr lang="es-ES" sz="1500" b="1" dirty="0"/>
              <a:t>102</a:t>
            </a:r>
            <a:r>
              <a:rPr lang="es-ES" sz="1500" dirty="0"/>
              <a:t> </a:t>
            </a:r>
            <a:r>
              <a:rPr lang="es-ES" sz="1500" dirty="0" err="1"/>
              <a:t>volunteers</a:t>
            </a:r>
            <a:r>
              <a:rPr lang="es-ES" sz="1500" dirty="0"/>
              <a:t> </a:t>
            </a:r>
            <a:r>
              <a:rPr lang="es-ES" sz="1500" dirty="0" err="1"/>
              <a:t>from</a:t>
            </a:r>
            <a:r>
              <a:rPr lang="es-ES" sz="1500" dirty="0"/>
              <a:t> ALBA staff</a:t>
            </a:r>
          </a:p>
        </p:txBody>
      </p:sp>
      <p:sp>
        <p:nvSpPr>
          <p:cNvPr id="6" name="Marcador de número de diapositiva 5"/>
          <p:cNvSpPr>
            <a:spLocks noGrp="1"/>
          </p:cNvSpPr>
          <p:nvPr>
            <p:ph type="sldNum" sz="quarter" idx="12"/>
          </p:nvPr>
        </p:nvSpPr>
        <p:spPr/>
        <p:txBody>
          <a:bodyPr/>
          <a:lstStyle/>
          <a:p>
            <a:pPr defTabSz="914378"/>
            <a:fld id="{59A3C1E9-1E17-4B2D-975E-2F80F7CB45F8}" type="slidenum">
              <a:rPr lang="es-ES">
                <a:solidFill>
                  <a:prstClr val="white"/>
                </a:solidFill>
              </a:rPr>
              <a:pPr defTabSz="914378"/>
              <a:t>14</a:t>
            </a:fld>
            <a:endParaRPr lang="es-E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435" y="870622"/>
            <a:ext cx="2601024" cy="173486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4456" t="1770" r="-393" b="-1770"/>
          <a:stretch/>
        </p:blipFill>
        <p:spPr>
          <a:xfrm>
            <a:off x="6545071" y="870662"/>
            <a:ext cx="1975106" cy="1734823"/>
          </a:xfrm>
          <a:prstGeom prst="rect">
            <a:avLst/>
          </a:prstGeom>
        </p:spPr>
      </p:pic>
      <p:sp>
        <p:nvSpPr>
          <p:cNvPr id="10" name="Marcador de contenido 2"/>
          <p:cNvSpPr txBox="1">
            <a:spLocks/>
          </p:cNvSpPr>
          <p:nvPr/>
        </p:nvSpPr>
        <p:spPr>
          <a:xfrm>
            <a:off x="537742" y="3017694"/>
            <a:ext cx="3605915" cy="19888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378">
              <a:buNone/>
            </a:pPr>
            <a:r>
              <a:rPr lang="es-ES" b="1" dirty="0">
                <a:solidFill>
                  <a:srgbClr val="2F76B7"/>
                </a:solidFill>
              </a:rPr>
              <a:t>MISIÓN ALBA 2019-2020</a:t>
            </a:r>
          </a:p>
          <a:p>
            <a:pPr marL="228594" indent="-228594" algn="r" defTabSz="914378"/>
            <a:r>
              <a:rPr lang="es-ES" b="1" dirty="0">
                <a:solidFill>
                  <a:prstClr val="black"/>
                </a:solidFill>
              </a:rPr>
              <a:t>220</a:t>
            </a:r>
            <a:r>
              <a:rPr lang="es-ES" dirty="0">
                <a:solidFill>
                  <a:prstClr val="black"/>
                </a:solidFill>
              </a:rPr>
              <a:t> </a:t>
            </a:r>
            <a:r>
              <a:rPr lang="es-ES" dirty="0" err="1">
                <a:solidFill>
                  <a:prstClr val="black"/>
                </a:solidFill>
              </a:rPr>
              <a:t>schools</a:t>
            </a:r>
            <a:endParaRPr lang="es-ES" dirty="0">
              <a:solidFill>
                <a:prstClr val="black"/>
              </a:solidFill>
            </a:endParaRPr>
          </a:p>
          <a:p>
            <a:pPr marL="228594" indent="-228594" algn="r" defTabSz="914378"/>
            <a:r>
              <a:rPr lang="es-ES" b="1" dirty="0">
                <a:solidFill>
                  <a:prstClr val="black"/>
                </a:solidFill>
              </a:rPr>
              <a:t>313</a:t>
            </a:r>
            <a:r>
              <a:rPr lang="es-ES" dirty="0">
                <a:solidFill>
                  <a:prstClr val="black"/>
                </a:solidFill>
              </a:rPr>
              <a:t> </a:t>
            </a:r>
            <a:r>
              <a:rPr lang="es-ES" dirty="0" err="1">
                <a:solidFill>
                  <a:prstClr val="black"/>
                </a:solidFill>
              </a:rPr>
              <a:t>teachers</a:t>
            </a:r>
            <a:endParaRPr lang="es-ES" dirty="0">
              <a:solidFill>
                <a:prstClr val="black"/>
              </a:solidFill>
            </a:endParaRPr>
          </a:p>
          <a:p>
            <a:pPr marL="228594" indent="-228594" algn="r" defTabSz="914378"/>
            <a:r>
              <a:rPr lang="es-ES" b="1" dirty="0">
                <a:solidFill>
                  <a:prstClr val="black"/>
                </a:solidFill>
              </a:rPr>
              <a:t>404</a:t>
            </a:r>
            <a:r>
              <a:rPr lang="es-ES" dirty="0">
                <a:solidFill>
                  <a:prstClr val="black"/>
                </a:solidFill>
              </a:rPr>
              <a:t> </a:t>
            </a:r>
            <a:r>
              <a:rPr lang="es-ES" dirty="0" err="1">
                <a:solidFill>
                  <a:prstClr val="black"/>
                </a:solidFill>
              </a:rPr>
              <a:t>classrooms</a:t>
            </a:r>
            <a:endParaRPr lang="es-ES" dirty="0">
              <a:solidFill>
                <a:prstClr val="black"/>
              </a:solidFill>
            </a:endParaRPr>
          </a:p>
          <a:p>
            <a:pPr marL="228594" indent="-228594" algn="r" defTabSz="914378"/>
            <a:r>
              <a:rPr lang="es-ES" dirty="0">
                <a:solidFill>
                  <a:prstClr val="black"/>
                </a:solidFill>
              </a:rPr>
              <a:t>More </a:t>
            </a:r>
            <a:r>
              <a:rPr lang="es-ES" dirty="0" err="1">
                <a:solidFill>
                  <a:prstClr val="black"/>
                </a:solidFill>
              </a:rPr>
              <a:t>than</a:t>
            </a:r>
            <a:r>
              <a:rPr lang="es-ES" dirty="0">
                <a:solidFill>
                  <a:prstClr val="black"/>
                </a:solidFill>
              </a:rPr>
              <a:t> </a:t>
            </a:r>
            <a:r>
              <a:rPr lang="es-ES" b="1" dirty="0">
                <a:solidFill>
                  <a:prstClr val="black"/>
                </a:solidFill>
              </a:rPr>
              <a:t>8,200</a:t>
            </a:r>
            <a:r>
              <a:rPr lang="es-ES" dirty="0">
                <a:solidFill>
                  <a:prstClr val="black"/>
                </a:solidFill>
              </a:rPr>
              <a:t> </a:t>
            </a:r>
            <a:r>
              <a:rPr lang="es-ES" dirty="0" err="1">
                <a:solidFill>
                  <a:prstClr val="black"/>
                </a:solidFill>
              </a:rPr>
              <a:t>students</a:t>
            </a:r>
            <a:endParaRPr lang="es-ES" dirty="0">
              <a:solidFill>
                <a:prstClr val="black"/>
              </a:solidFill>
            </a:endParaRPr>
          </a:p>
          <a:p>
            <a:pPr marL="228594" indent="-228594" algn="r" defTabSz="914378"/>
            <a:r>
              <a:rPr lang="es-ES" dirty="0" err="1">
                <a:solidFill>
                  <a:prstClr val="black"/>
                </a:solidFill>
              </a:rPr>
              <a:t>All</a:t>
            </a:r>
            <a:r>
              <a:rPr lang="es-ES" dirty="0">
                <a:solidFill>
                  <a:prstClr val="black"/>
                </a:solidFill>
              </a:rPr>
              <a:t> </a:t>
            </a:r>
            <a:r>
              <a:rPr lang="es-ES" dirty="0" err="1">
                <a:solidFill>
                  <a:prstClr val="black"/>
                </a:solidFill>
              </a:rPr>
              <a:t>Spain</a:t>
            </a:r>
            <a:endParaRPr lang="es-ES" dirty="0">
              <a:solidFill>
                <a:prstClr val="black"/>
              </a:solidFill>
            </a:endParaRPr>
          </a:p>
        </p:txBody>
      </p:sp>
      <p:grpSp>
        <p:nvGrpSpPr>
          <p:cNvPr id="4" name="Group 3"/>
          <p:cNvGrpSpPr/>
          <p:nvPr/>
        </p:nvGrpSpPr>
        <p:grpSpPr>
          <a:xfrm>
            <a:off x="4351312" y="2669505"/>
            <a:ext cx="2905886" cy="2473995"/>
            <a:chOff x="4234565" y="800594"/>
            <a:chExt cx="4893484" cy="445388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565" y="1943498"/>
              <a:ext cx="4893484" cy="3310976"/>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9227"/>
            <a:stretch/>
          </p:blipFill>
          <p:spPr>
            <a:xfrm>
              <a:off x="5372784" y="800594"/>
              <a:ext cx="3424587" cy="1199759"/>
            </a:xfrm>
            <a:prstGeom prst="rect">
              <a:avLst/>
            </a:prstGeom>
          </p:spPr>
        </p:pic>
      </p:grpSp>
    </p:spTree>
    <p:extLst>
      <p:ext uri="{BB962C8B-B14F-4D97-AF65-F5344CB8AC3E}">
        <p14:creationId xmlns:p14="http://schemas.microsoft.com/office/powerpoint/2010/main" val="57993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2392"/>
            <a:ext cx="7070271" cy="994172"/>
          </a:xfrm>
        </p:spPr>
        <p:txBody>
          <a:bodyPr>
            <a:normAutofit/>
          </a:bodyPr>
          <a:lstStyle/>
          <a:p>
            <a:r>
              <a:rPr lang="en-US" dirty="0"/>
              <a:t>The In-House Research Program:</a:t>
            </a:r>
            <a:br>
              <a:rPr lang="en-US" dirty="0"/>
            </a:br>
            <a:r>
              <a:rPr lang="en-US" dirty="0"/>
              <a:t>Science as driver of the facility development.</a:t>
            </a:r>
            <a:br>
              <a:rPr lang="en-US" dirty="0"/>
            </a:br>
            <a:endParaRPr lang="en-US" dirty="0"/>
          </a:p>
        </p:txBody>
      </p:sp>
      <p:sp>
        <p:nvSpPr>
          <p:cNvPr id="4" name="Marcador de fecha 3"/>
          <p:cNvSpPr>
            <a:spLocks noGrp="1"/>
          </p:cNvSpPr>
          <p:nvPr>
            <p:ph type="dt" sz="half" idx="10"/>
          </p:nvPr>
        </p:nvSpPr>
        <p:spPr/>
        <p:txBody>
          <a:bodyPr/>
          <a:lstStyle/>
          <a:p>
            <a:fld id="{F2651C96-19B1-40F4-9850-7FBA07D31737}" type="datetime1">
              <a:rPr lang="es-ES" smtClean="0"/>
              <a:t>24/2/20</a:t>
            </a:fld>
            <a:endParaRPr lang="es-E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15</a:t>
            </a:fld>
            <a:endParaRPr lang="es-ES" dirty="0"/>
          </a:p>
        </p:txBody>
      </p:sp>
      <p:sp>
        <p:nvSpPr>
          <p:cNvPr id="17" name="Marcador de contenido 2">
            <a:extLst>
              <a:ext uri="{FF2B5EF4-FFF2-40B4-BE49-F238E27FC236}">
                <a16:creationId xmlns:a16="http://schemas.microsoft.com/office/drawing/2014/main" id="{3852C412-AE13-5A4E-846E-3344D3B07CD0}"/>
              </a:ext>
            </a:extLst>
          </p:cNvPr>
          <p:cNvSpPr>
            <a:spLocks noGrp="1"/>
          </p:cNvSpPr>
          <p:nvPr>
            <p:ph idx="1"/>
          </p:nvPr>
        </p:nvSpPr>
        <p:spPr>
          <a:xfrm>
            <a:off x="774632" y="1004578"/>
            <a:ext cx="4809739" cy="4036530"/>
          </a:xfrm>
        </p:spPr>
        <p:txBody>
          <a:bodyPr>
            <a:normAutofit/>
          </a:bodyPr>
          <a:lstStyle/>
          <a:p>
            <a:pPr lvl="0"/>
            <a:r>
              <a:rPr lang="en-US" sz="2500" dirty="0"/>
              <a:t>Multi length scale imaging: from the molecule to the tissue</a:t>
            </a:r>
          </a:p>
          <a:p>
            <a:r>
              <a:rPr lang="en-US" sz="2500" dirty="0"/>
              <a:t>Catalytic processes minimizing CO</a:t>
            </a:r>
            <a:r>
              <a:rPr lang="en-US" sz="2500" baseline="-25000" dirty="0"/>
              <a:t>2</a:t>
            </a:r>
            <a:r>
              <a:rPr lang="en-US" sz="2500" dirty="0"/>
              <a:t> emission</a:t>
            </a:r>
          </a:p>
          <a:p>
            <a:pPr lvl="0"/>
            <a:r>
              <a:rPr lang="en-US" sz="2300" dirty="0"/>
              <a:t>Energy storage beyond Li-batteries</a:t>
            </a:r>
          </a:p>
          <a:p>
            <a:pPr lvl="0"/>
            <a:r>
              <a:rPr lang="en-US" sz="2300" dirty="0"/>
              <a:t>Device and materials engineering for quantum informatics applications. </a:t>
            </a:r>
          </a:p>
        </p:txBody>
      </p:sp>
      <p:pic>
        <p:nvPicPr>
          <p:cNvPr id="6146" name="Picture 2" descr="Fig. 13">
            <a:hlinkClick r:id="rId2"/>
            <a:extLst>
              <a:ext uri="{FF2B5EF4-FFF2-40B4-BE49-F238E27FC236}">
                <a16:creationId xmlns:a16="http://schemas.microsoft.com/office/drawing/2014/main" id="{B6EB396B-BA61-4343-AE82-FD5287114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124" y="2571750"/>
            <a:ext cx="1946797" cy="2204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C29685-668D-6A47-B7B8-922A88D4840E}"/>
              </a:ext>
            </a:extLst>
          </p:cNvPr>
          <p:cNvSpPr/>
          <p:nvPr/>
        </p:nvSpPr>
        <p:spPr>
          <a:xfrm>
            <a:off x="4876253" y="4832180"/>
            <a:ext cx="3246664" cy="338554"/>
          </a:xfrm>
          <a:prstGeom prst="rect">
            <a:avLst/>
          </a:prstGeom>
        </p:spPr>
        <p:txBody>
          <a:bodyPr wrap="square">
            <a:spAutoFit/>
          </a:bodyPr>
          <a:lstStyle/>
          <a:p>
            <a:r>
              <a:rPr lang="es-ES" sz="800" dirty="0" err="1"/>
              <a:t>Whang</a:t>
            </a:r>
            <a:r>
              <a:rPr lang="es-ES" sz="800" dirty="0"/>
              <a:t>, H.S., </a:t>
            </a:r>
            <a:r>
              <a:rPr lang="es-ES" sz="800" dirty="0" err="1"/>
              <a:t>Lim</a:t>
            </a:r>
            <a:r>
              <a:rPr lang="es-ES" sz="800" dirty="0"/>
              <a:t>, J., </a:t>
            </a:r>
            <a:r>
              <a:rPr lang="es-ES" sz="800" dirty="0" err="1"/>
              <a:t>Choi</a:t>
            </a:r>
            <a:r>
              <a:rPr lang="es-ES" sz="800" dirty="0"/>
              <a:t>, M.S. et al. BMC </a:t>
            </a:r>
            <a:r>
              <a:rPr lang="es-ES" sz="800" dirty="0" err="1"/>
              <a:t>Chem</a:t>
            </a:r>
            <a:r>
              <a:rPr lang="es-ES" sz="800" dirty="0"/>
              <a:t> </a:t>
            </a:r>
            <a:r>
              <a:rPr lang="es-ES" sz="800" dirty="0" err="1"/>
              <a:t>Eng</a:t>
            </a:r>
            <a:r>
              <a:rPr lang="es-ES" sz="800" dirty="0"/>
              <a:t> (2019) 1: 9. https://</a:t>
            </a:r>
            <a:r>
              <a:rPr lang="es-ES" sz="800" dirty="0" err="1"/>
              <a:t>doi.org</a:t>
            </a:r>
            <a:r>
              <a:rPr lang="es-ES" sz="800" dirty="0"/>
              <a:t>/10.1186/s42480-019-0007-7</a:t>
            </a:r>
            <a:endParaRPr lang="en-US" sz="800" dirty="0"/>
          </a:p>
        </p:txBody>
      </p:sp>
      <p:pic>
        <p:nvPicPr>
          <p:cNvPr id="6149" name="Picture 5" descr="Figure 1.">
            <a:extLst>
              <a:ext uri="{FF2B5EF4-FFF2-40B4-BE49-F238E27FC236}">
                <a16:creationId xmlns:a16="http://schemas.microsoft.com/office/drawing/2014/main" id="{C6395FA0-12E1-2D4C-812D-D6765FA57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144" y="722198"/>
            <a:ext cx="2447634" cy="14352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33125F6-1C78-B140-8C8C-310E8EF78835}"/>
              </a:ext>
            </a:extLst>
          </p:cNvPr>
          <p:cNvSpPr/>
          <p:nvPr/>
        </p:nvSpPr>
        <p:spPr>
          <a:xfrm>
            <a:off x="5584371" y="2097055"/>
            <a:ext cx="1362874" cy="215444"/>
          </a:xfrm>
          <a:prstGeom prst="rect">
            <a:avLst/>
          </a:prstGeom>
        </p:spPr>
        <p:txBody>
          <a:bodyPr wrap="none">
            <a:spAutoFit/>
          </a:bodyPr>
          <a:lstStyle/>
          <a:p>
            <a:r>
              <a:rPr lang="es-ES" sz="800" dirty="0"/>
              <a:t>DOI: 10.1042/ETLS20170086</a:t>
            </a:r>
            <a:endParaRPr lang="en-US" sz="800" dirty="0"/>
          </a:p>
        </p:txBody>
      </p:sp>
      <p:pic>
        <p:nvPicPr>
          <p:cNvPr id="6150" name="Picture 6">
            <a:extLst>
              <a:ext uri="{FF2B5EF4-FFF2-40B4-BE49-F238E27FC236}">
                <a16:creationId xmlns:a16="http://schemas.microsoft.com/office/drawing/2014/main" id="{0DAD284F-A014-7441-A9E4-5C96E6BBC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5070" y="2312499"/>
            <a:ext cx="1650347" cy="1003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F4E0DD6-3187-DC41-90FA-07D7710A742E}"/>
              </a:ext>
            </a:extLst>
          </p:cNvPr>
          <p:cNvSpPr/>
          <p:nvPr/>
        </p:nvSpPr>
        <p:spPr>
          <a:xfrm>
            <a:off x="7456714" y="3344722"/>
            <a:ext cx="1687286" cy="461665"/>
          </a:xfrm>
          <a:prstGeom prst="rect">
            <a:avLst/>
          </a:prstGeom>
        </p:spPr>
        <p:txBody>
          <a:bodyPr wrap="square">
            <a:spAutoFit/>
          </a:bodyPr>
          <a:lstStyle/>
          <a:p>
            <a:r>
              <a:rPr lang="en-US" sz="800" dirty="0"/>
              <a:t>https://</a:t>
            </a:r>
            <a:r>
              <a:rPr lang="en-US" sz="800" dirty="0" err="1"/>
              <a:t>phys.org</a:t>
            </a:r>
            <a:r>
              <a:rPr lang="en-US" sz="800" dirty="0"/>
              <a:t>/news/2019-06-reveals-exotic-quantum-states-double-layer.html</a:t>
            </a:r>
          </a:p>
        </p:txBody>
      </p:sp>
    </p:spTree>
    <p:extLst>
      <p:ext uri="{BB962C8B-B14F-4D97-AF65-F5344CB8AC3E}">
        <p14:creationId xmlns:p14="http://schemas.microsoft.com/office/powerpoint/2010/main" val="281532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1990531" y="754714"/>
            <a:ext cx="756109" cy="250115"/>
          </a:xfrm>
          <a:prstGeom prst="rect">
            <a:avLst/>
          </a:prstGeom>
        </p:spPr>
        <p:txBody>
          <a:bodyPr vert="horz" wrap="none" lIns="68580" tIns="34290" rIns="68580" bIns="34290" rtlCol="0" anchor="t">
            <a:noAutofit/>
          </a:bodyPr>
          <a:lstStyle/>
          <a:p>
            <a:pPr algn="r"/>
            <a:r>
              <a:rPr lang="en-US" sz="2100" dirty="0">
                <a:latin typeface="Arial" panose="020B0604020202020204" pitchFamily="34" charset="0"/>
                <a:cs typeface="Arial" panose="020B0604020202020204" pitchFamily="34" charset="0"/>
              </a:rPr>
              <a:t>Science at Alba:</a:t>
            </a:r>
          </a:p>
          <a:p>
            <a:pPr algn="r"/>
            <a:r>
              <a:rPr lang="en-US" sz="1500" dirty="0">
                <a:latin typeface="Arial" panose="020B0604020202020204" pitchFamily="34" charset="0"/>
                <a:cs typeface="Arial" panose="020B0604020202020204" pitchFamily="34" charset="0"/>
              </a:rPr>
              <a:t>Inhouse Research: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646783" cy="173916"/>
          </a:xfrm>
          <a:prstGeom prst="rect">
            <a:avLst/>
          </a:prstGeom>
        </p:spPr>
        <p:txBody>
          <a:bodyPr vert="horz" wrap="square" lIns="68580" tIns="34290" rIns="68580" bIns="34290" rtlCol="0" anchor="t">
            <a:noAutofit/>
          </a:bodyPr>
          <a:lstStyle/>
          <a:p>
            <a:pPr algn="ctr"/>
            <a:r>
              <a:rPr lang="en-US" sz="750">
                <a:solidFill>
                  <a:schemeClr val="bg1"/>
                </a:solidFill>
                <a:latin typeface="Arial" panose="020B0604020202020204" pitchFamily="34" charset="0"/>
                <a:cs typeface="Arial" panose="020B0604020202020204" pitchFamily="34" charset="0"/>
              </a:rPr>
              <a:t>26</a:t>
            </a:r>
          </a:p>
          <a:p>
            <a:pPr algn="ctr"/>
            <a:endParaRPr lang="en-US" sz="75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1" y="4989545"/>
            <a:ext cx="45719" cy="0"/>
          </a:xfrm>
          <a:prstGeom prst="rect">
            <a:avLst/>
          </a:prstGeom>
        </p:spPr>
        <p:txBody>
          <a:bodyPr vert="horz" wrap="none" lIns="68580" tIns="34290" rIns="68580" bIns="34290" rtlCol="0" anchor="t">
            <a:noAutofit/>
          </a:bodyPr>
          <a:lstStyle/>
          <a:p>
            <a:endParaRPr lang="en-US" sz="21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4DEDDB-12B4-E040-A1E9-13D08A404700}"/>
              </a:ext>
            </a:extLst>
          </p:cNvPr>
          <p:cNvSpPr txBox="1"/>
          <p:nvPr/>
        </p:nvSpPr>
        <p:spPr>
          <a:xfrm flipH="1" flipV="1">
            <a:off x="8703325" y="4594034"/>
            <a:ext cx="281064" cy="363556"/>
          </a:xfrm>
          <a:prstGeom prst="rect">
            <a:avLst/>
          </a:prstGeom>
        </p:spPr>
        <p:txBody>
          <a:bodyPr vert="horz" wrap="none" lIns="91440" tIns="45720" rIns="91440" bIns="45720" rtlCol="0" anchor="t">
            <a:noAutofit/>
          </a:bodyPr>
          <a:lstStyle/>
          <a:p>
            <a:endParaRPr lang="en-US" sz="28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84EF32-2949-FB44-9234-C4F0587D38C2}"/>
              </a:ext>
            </a:extLst>
          </p:cNvPr>
          <p:cNvSpPr txBox="1"/>
          <p:nvPr/>
        </p:nvSpPr>
        <p:spPr>
          <a:xfrm>
            <a:off x="8912645" y="4935557"/>
            <a:ext cx="45719" cy="0"/>
          </a:xfrm>
          <a:prstGeom prst="rect">
            <a:avLst/>
          </a:prstGeom>
        </p:spPr>
        <p:txBody>
          <a:bodyPr vert="horz" wrap="none" lIns="91440" tIns="45720" rIns="91440" bIns="45720" rtlCol="0" anchor="t">
            <a:noAutofit/>
          </a:bodyPr>
          <a:lstStyle/>
          <a:p>
            <a:endParaRPr lang="en-US" sz="28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2EFEC4D-82E4-A041-AA63-87584900C114}"/>
              </a:ext>
            </a:extLst>
          </p:cNvPr>
          <p:cNvSpPr txBox="1"/>
          <p:nvPr/>
        </p:nvSpPr>
        <p:spPr>
          <a:xfrm>
            <a:off x="212048" y="3268382"/>
            <a:ext cx="8311706" cy="862943"/>
          </a:xfrm>
          <a:prstGeom prst="rect">
            <a:avLst/>
          </a:prstGeom>
          <a:solidFill>
            <a:schemeClr val="accent1">
              <a:lumMod val="60000"/>
              <a:lumOff val="40000"/>
            </a:schemeClr>
          </a:solidFill>
        </p:spPr>
        <p:txBody>
          <a:bodyPr vert="horz" wrap="square" lIns="91440" tIns="45720" rIns="91440" bIns="45720" rtlCol="0" anchor="t">
            <a:noAutofit/>
          </a:bodyPr>
          <a:lstStyle/>
          <a:p>
            <a:r>
              <a:rPr lang="en-US">
                <a:latin typeface="Arial" panose="020B0604020202020204" pitchFamily="34" charset="0"/>
                <a:cs typeface="Arial" panose="020B0604020202020204" pitchFamily="34" charset="0"/>
              </a:rPr>
              <a:t>Electronic &amp; Magnetic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Structure of Matter</a:t>
            </a:r>
          </a:p>
        </p:txBody>
      </p:sp>
      <p:sp>
        <p:nvSpPr>
          <p:cNvPr id="18" name="TextBox 17">
            <a:extLst>
              <a:ext uri="{FF2B5EF4-FFF2-40B4-BE49-F238E27FC236}">
                <a16:creationId xmlns:a16="http://schemas.microsoft.com/office/drawing/2014/main" id="{F08330B7-A98E-3E4D-8670-140A1EFE9245}"/>
              </a:ext>
            </a:extLst>
          </p:cNvPr>
          <p:cNvSpPr txBox="1"/>
          <p:nvPr/>
        </p:nvSpPr>
        <p:spPr>
          <a:xfrm>
            <a:off x="212048" y="4176098"/>
            <a:ext cx="8311706" cy="862943"/>
          </a:xfrm>
          <a:prstGeom prst="rect">
            <a:avLst/>
          </a:prstGeom>
          <a:solidFill>
            <a:schemeClr val="accent2">
              <a:lumMod val="60000"/>
              <a:lumOff val="40000"/>
            </a:schemeClr>
          </a:solidFill>
        </p:spPr>
        <p:txBody>
          <a:bodyPr vert="horz" wrap="square" lIns="91440" tIns="45720" rIns="91440" bIns="45720" rtlCol="0" anchor="t">
            <a:noAutofit/>
          </a:bodyPr>
          <a:lstStyle/>
          <a:p>
            <a:r>
              <a:rPr lang="en-US">
                <a:latin typeface="Arial" panose="020B0604020202020204" pitchFamily="34" charset="0"/>
                <a:cs typeface="Arial" panose="020B0604020202020204" pitchFamily="34" charset="0"/>
              </a:rPr>
              <a:t>Materials Sciences</a:t>
            </a:r>
          </a:p>
        </p:txBody>
      </p:sp>
      <p:sp>
        <p:nvSpPr>
          <p:cNvPr id="19" name="TextBox 18">
            <a:extLst>
              <a:ext uri="{FF2B5EF4-FFF2-40B4-BE49-F238E27FC236}">
                <a16:creationId xmlns:a16="http://schemas.microsoft.com/office/drawing/2014/main" id="{4EF9E09F-2004-EB4C-B5D2-1C67F3B60373}"/>
              </a:ext>
            </a:extLst>
          </p:cNvPr>
          <p:cNvSpPr txBox="1"/>
          <p:nvPr/>
        </p:nvSpPr>
        <p:spPr>
          <a:xfrm>
            <a:off x="212047" y="2394300"/>
            <a:ext cx="8311705" cy="862943"/>
          </a:xfrm>
          <a:prstGeom prst="rect">
            <a:avLst/>
          </a:prstGeom>
          <a:solidFill>
            <a:schemeClr val="accent6">
              <a:lumMod val="60000"/>
              <a:lumOff val="40000"/>
            </a:schemeClr>
          </a:soli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Bio-Sciences</a:t>
            </a:r>
          </a:p>
        </p:txBody>
      </p:sp>
      <p:sp>
        <p:nvSpPr>
          <p:cNvPr id="10" name="TextBox 9">
            <a:extLst>
              <a:ext uri="{FF2B5EF4-FFF2-40B4-BE49-F238E27FC236}">
                <a16:creationId xmlns:a16="http://schemas.microsoft.com/office/drawing/2014/main" id="{5756E255-5514-F641-BF96-621E45E53A30}"/>
              </a:ext>
            </a:extLst>
          </p:cNvPr>
          <p:cNvSpPr txBox="1"/>
          <p:nvPr/>
        </p:nvSpPr>
        <p:spPr>
          <a:xfrm>
            <a:off x="55234" y="1972085"/>
            <a:ext cx="2371557" cy="352508"/>
          </a:xfrm>
          <a:prstGeom prst="rect">
            <a:avLst/>
          </a:prstGeom>
          <a:solidFill>
            <a:srgbClr val="122D4F"/>
          </a:solidFill>
        </p:spPr>
        <p:txBody>
          <a:bodyPr vert="horz" wrap="none" lIns="91440" tIns="45720" rIns="91440" bIns="45720" rtlCol="0" anchor="t">
            <a:noAutofit/>
          </a:bodyPr>
          <a:lstStyle/>
          <a:p>
            <a:r>
              <a:rPr lang="en-US" b="1" dirty="0">
                <a:solidFill>
                  <a:schemeClr val="bg1"/>
                </a:solidFill>
                <a:latin typeface="Arial" panose="020B0604020202020204" pitchFamily="34" charset="0"/>
                <a:cs typeface="Arial" panose="020B0604020202020204" pitchFamily="34" charset="0"/>
              </a:rPr>
              <a:t>The Business Units</a:t>
            </a:r>
          </a:p>
        </p:txBody>
      </p:sp>
      <p:sp>
        <p:nvSpPr>
          <p:cNvPr id="22" name="TextBox 21">
            <a:extLst>
              <a:ext uri="{FF2B5EF4-FFF2-40B4-BE49-F238E27FC236}">
                <a16:creationId xmlns:a16="http://schemas.microsoft.com/office/drawing/2014/main" id="{5BB9DC83-3A1B-0942-A3E4-B30FF42957CB}"/>
              </a:ext>
            </a:extLst>
          </p:cNvPr>
          <p:cNvSpPr txBox="1"/>
          <p:nvPr/>
        </p:nvSpPr>
        <p:spPr>
          <a:xfrm rot="5400000">
            <a:off x="1246022" y="2278913"/>
            <a:ext cx="4866229" cy="862943"/>
          </a:xfrm>
          <a:prstGeom prst="rect">
            <a:avLst/>
          </a:prstGeom>
          <a:gradFill>
            <a:gsLst>
              <a:gs pos="0">
                <a:schemeClr val="accent1">
                  <a:lumMod val="5000"/>
                  <a:lumOff val="9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Multi-length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scale imaging</a:t>
            </a:r>
          </a:p>
        </p:txBody>
      </p:sp>
      <p:sp>
        <p:nvSpPr>
          <p:cNvPr id="23" name="TextBox 22">
            <a:extLst>
              <a:ext uri="{FF2B5EF4-FFF2-40B4-BE49-F238E27FC236}">
                <a16:creationId xmlns:a16="http://schemas.microsoft.com/office/drawing/2014/main" id="{374BE0C5-B9E2-3940-BC95-7B6DD8CE600C}"/>
              </a:ext>
            </a:extLst>
          </p:cNvPr>
          <p:cNvSpPr txBox="1"/>
          <p:nvPr/>
        </p:nvSpPr>
        <p:spPr>
          <a:xfrm rot="5400000">
            <a:off x="2280869" y="2291779"/>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Catalysis for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reduction</a:t>
            </a:r>
          </a:p>
        </p:txBody>
      </p:sp>
      <p:sp>
        <p:nvSpPr>
          <p:cNvPr id="24" name="TextBox 23">
            <a:extLst>
              <a:ext uri="{FF2B5EF4-FFF2-40B4-BE49-F238E27FC236}">
                <a16:creationId xmlns:a16="http://schemas.microsoft.com/office/drawing/2014/main" id="{F8ACE56F-25AF-6C46-A7F1-CBE7AA35D1F4}"/>
              </a:ext>
            </a:extLst>
          </p:cNvPr>
          <p:cNvSpPr txBox="1"/>
          <p:nvPr/>
        </p:nvSpPr>
        <p:spPr>
          <a:xfrm rot="5400000">
            <a:off x="3307293" y="2278914"/>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Energy storage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Beyond Li</a:t>
            </a:r>
          </a:p>
        </p:txBody>
      </p:sp>
      <p:sp>
        <p:nvSpPr>
          <p:cNvPr id="25" name="TextBox 24">
            <a:extLst>
              <a:ext uri="{FF2B5EF4-FFF2-40B4-BE49-F238E27FC236}">
                <a16:creationId xmlns:a16="http://schemas.microsoft.com/office/drawing/2014/main" id="{D0559874-22C4-9E41-872A-875A1CDE38F6}"/>
              </a:ext>
            </a:extLst>
          </p:cNvPr>
          <p:cNvSpPr txBox="1"/>
          <p:nvPr/>
        </p:nvSpPr>
        <p:spPr>
          <a:xfrm rot="5400000">
            <a:off x="4347879" y="2278914"/>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Materials and</a:t>
            </a:r>
          </a:p>
          <a:p>
            <a:r>
              <a:rPr lang="en-US" dirty="0">
                <a:latin typeface="Arial" panose="020B0604020202020204" pitchFamily="34" charset="0"/>
                <a:cs typeface="Arial" panose="020B0604020202020204" pitchFamily="34" charset="0"/>
              </a:rPr>
              <a:t>Devices for QIS</a:t>
            </a:r>
          </a:p>
        </p:txBody>
      </p:sp>
      <p:sp>
        <p:nvSpPr>
          <p:cNvPr id="26" name="TextBox 25">
            <a:extLst>
              <a:ext uri="{FF2B5EF4-FFF2-40B4-BE49-F238E27FC236}">
                <a16:creationId xmlns:a16="http://schemas.microsoft.com/office/drawing/2014/main" id="{98684CAF-EA52-294E-9C9F-7C3466253DF7}"/>
              </a:ext>
            </a:extLst>
          </p:cNvPr>
          <p:cNvSpPr txBox="1"/>
          <p:nvPr/>
        </p:nvSpPr>
        <p:spPr>
          <a:xfrm rot="5400000">
            <a:off x="6393757" y="979809"/>
            <a:ext cx="2237392" cy="402073"/>
          </a:xfrm>
          <a:prstGeom prst="rect">
            <a:avLst/>
          </a:prstGeom>
          <a:solidFill>
            <a:srgbClr val="122D4F"/>
          </a:solidFill>
        </p:spPr>
        <p:txBody>
          <a:bodyPr vert="horz" wrap="none" lIns="91440" tIns="45720" rIns="91440" bIns="45720" rtlCol="0" anchor="t">
            <a:noAutofit/>
          </a:bodyPr>
          <a:lstStyle/>
          <a:p>
            <a:r>
              <a:rPr lang="en-US" dirty="0">
                <a:solidFill>
                  <a:schemeClr val="bg1"/>
                </a:solidFill>
                <a:latin typeface="Arial" panose="020B0604020202020204" pitchFamily="34" charset="0"/>
                <a:cs typeface="Arial" panose="020B0604020202020204" pitchFamily="34" charset="0"/>
              </a:rPr>
              <a:t>The Research Trusts</a:t>
            </a:r>
          </a:p>
        </p:txBody>
      </p:sp>
      <p:sp>
        <p:nvSpPr>
          <p:cNvPr id="12" name="5-point Star 11">
            <a:extLst>
              <a:ext uri="{FF2B5EF4-FFF2-40B4-BE49-F238E27FC236}">
                <a16:creationId xmlns:a16="http://schemas.microsoft.com/office/drawing/2014/main" id="{A6C8671C-EAD3-E94C-B2C3-759288D64DF5}"/>
              </a:ext>
            </a:extLst>
          </p:cNvPr>
          <p:cNvSpPr/>
          <p:nvPr/>
        </p:nvSpPr>
        <p:spPr>
          <a:xfrm>
            <a:off x="3478100" y="2667047"/>
            <a:ext cx="402074" cy="317448"/>
          </a:xfrm>
          <a:prstGeom prst="star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5-point Star 26">
            <a:extLst>
              <a:ext uri="{FF2B5EF4-FFF2-40B4-BE49-F238E27FC236}">
                <a16:creationId xmlns:a16="http://schemas.microsoft.com/office/drawing/2014/main" id="{3ABC58D5-FBF0-CE47-AC93-431B509846E2}"/>
              </a:ext>
            </a:extLst>
          </p:cNvPr>
          <p:cNvSpPr/>
          <p:nvPr/>
        </p:nvSpPr>
        <p:spPr>
          <a:xfrm>
            <a:off x="3478100" y="3514905"/>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5-point Star 27">
            <a:extLst>
              <a:ext uri="{FF2B5EF4-FFF2-40B4-BE49-F238E27FC236}">
                <a16:creationId xmlns:a16="http://schemas.microsoft.com/office/drawing/2014/main" id="{42DE3B4B-D607-2847-A27D-1B70DB3AC55F}"/>
              </a:ext>
            </a:extLst>
          </p:cNvPr>
          <p:cNvSpPr/>
          <p:nvPr/>
        </p:nvSpPr>
        <p:spPr>
          <a:xfrm>
            <a:off x="3478100" y="4377395"/>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5-point Star 29">
            <a:extLst>
              <a:ext uri="{FF2B5EF4-FFF2-40B4-BE49-F238E27FC236}">
                <a16:creationId xmlns:a16="http://schemas.microsoft.com/office/drawing/2014/main" id="{1FCA4AF3-D948-0641-BD5A-C3EAFB0828BF}"/>
              </a:ext>
            </a:extLst>
          </p:cNvPr>
          <p:cNvSpPr/>
          <p:nvPr/>
        </p:nvSpPr>
        <p:spPr>
          <a:xfrm>
            <a:off x="4512946" y="4377395"/>
            <a:ext cx="402074" cy="317448"/>
          </a:xfrm>
          <a:prstGeom prst="star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5-point Star 30">
            <a:extLst>
              <a:ext uri="{FF2B5EF4-FFF2-40B4-BE49-F238E27FC236}">
                <a16:creationId xmlns:a16="http://schemas.microsoft.com/office/drawing/2014/main" id="{9D0E19CA-F34E-2942-8697-C1CC7F670933}"/>
              </a:ext>
            </a:extLst>
          </p:cNvPr>
          <p:cNvSpPr/>
          <p:nvPr/>
        </p:nvSpPr>
        <p:spPr>
          <a:xfrm>
            <a:off x="5539370" y="4377395"/>
            <a:ext cx="402074" cy="317448"/>
          </a:xfrm>
          <a:prstGeom prst="star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5-point Star 33">
            <a:extLst>
              <a:ext uri="{FF2B5EF4-FFF2-40B4-BE49-F238E27FC236}">
                <a16:creationId xmlns:a16="http://schemas.microsoft.com/office/drawing/2014/main" id="{E2B89998-EA55-EA4D-A137-F021114AB8CF}"/>
              </a:ext>
            </a:extLst>
          </p:cNvPr>
          <p:cNvSpPr/>
          <p:nvPr/>
        </p:nvSpPr>
        <p:spPr>
          <a:xfrm>
            <a:off x="5539370" y="2667047"/>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5-point Star 34">
            <a:extLst>
              <a:ext uri="{FF2B5EF4-FFF2-40B4-BE49-F238E27FC236}">
                <a16:creationId xmlns:a16="http://schemas.microsoft.com/office/drawing/2014/main" id="{46E3012B-839B-544F-9185-292AFF4891B1}"/>
              </a:ext>
            </a:extLst>
          </p:cNvPr>
          <p:cNvSpPr/>
          <p:nvPr/>
        </p:nvSpPr>
        <p:spPr>
          <a:xfrm>
            <a:off x="4508735" y="3514452"/>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5-point Star 35">
            <a:extLst>
              <a:ext uri="{FF2B5EF4-FFF2-40B4-BE49-F238E27FC236}">
                <a16:creationId xmlns:a16="http://schemas.microsoft.com/office/drawing/2014/main" id="{2AFC8F69-493E-E642-A922-AB57873E6DC7}"/>
              </a:ext>
            </a:extLst>
          </p:cNvPr>
          <p:cNvSpPr/>
          <p:nvPr/>
        </p:nvSpPr>
        <p:spPr>
          <a:xfrm>
            <a:off x="5536613" y="3514452"/>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5-point Star 36">
            <a:extLst>
              <a:ext uri="{FF2B5EF4-FFF2-40B4-BE49-F238E27FC236}">
                <a16:creationId xmlns:a16="http://schemas.microsoft.com/office/drawing/2014/main" id="{5BB1A68A-439F-AE44-86E5-13B43AFE34E0}"/>
              </a:ext>
            </a:extLst>
          </p:cNvPr>
          <p:cNvSpPr/>
          <p:nvPr/>
        </p:nvSpPr>
        <p:spPr>
          <a:xfrm>
            <a:off x="6579956" y="4377395"/>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5-point Star 37">
            <a:extLst>
              <a:ext uri="{FF2B5EF4-FFF2-40B4-BE49-F238E27FC236}">
                <a16:creationId xmlns:a16="http://schemas.microsoft.com/office/drawing/2014/main" id="{02F4B35C-15FE-DE43-B9E2-FBE755FE7514}"/>
              </a:ext>
            </a:extLst>
          </p:cNvPr>
          <p:cNvSpPr/>
          <p:nvPr/>
        </p:nvSpPr>
        <p:spPr>
          <a:xfrm>
            <a:off x="6579956" y="3494500"/>
            <a:ext cx="402074" cy="317448"/>
          </a:xfrm>
          <a:prstGeom prst="star5">
            <a:avLst/>
          </a:prstGeom>
          <a:solidFill>
            <a:srgbClr val="122D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170781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10th YEAR ANNIVERSARY IN 2020</a:t>
            </a:r>
            <a:endParaRPr lang="en-US" dirty="0"/>
          </a:p>
        </p:txBody>
      </p:sp>
      <p:sp>
        <p:nvSpPr>
          <p:cNvPr id="3" name="Content Placeholder 2"/>
          <p:cNvSpPr>
            <a:spLocks noGrp="1"/>
          </p:cNvSpPr>
          <p:nvPr>
            <p:ph idx="1"/>
          </p:nvPr>
        </p:nvSpPr>
        <p:spPr>
          <a:xfrm>
            <a:off x="166848" y="847610"/>
            <a:ext cx="4322270" cy="3470624"/>
          </a:xfrm>
        </p:spPr>
        <p:txBody>
          <a:bodyPr/>
          <a:lstStyle/>
          <a:p>
            <a:pPr marL="0" indent="0">
              <a:buNone/>
            </a:pPr>
            <a:endParaRPr lang="es-ES" dirty="0"/>
          </a:p>
          <a:p>
            <a:r>
              <a:rPr lang="es-ES" dirty="0"/>
              <a:t>In 2020,</a:t>
            </a:r>
          </a:p>
          <a:p>
            <a:pPr lvl="1"/>
            <a:r>
              <a:rPr lang="es-ES" dirty="0"/>
              <a:t>10 </a:t>
            </a:r>
            <a:r>
              <a:rPr lang="es-ES" dirty="0" err="1"/>
              <a:t>years</a:t>
            </a:r>
            <a:endParaRPr lang="es-ES" dirty="0"/>
          </a:p>
          <a:p>
            <a:pPr lvl="1"/>
            <a:r>
              <a:rPr lang="es-ES" dirty="0"/>
              <a:t>10 </a:t>
            </a:r>
            <a:r>
              <a:rPr lang="es-ES" dirty="0" err="1"/>
              <a:t>beamlines</a:t>
            </a:r>
            <a:br>
              <a:rPr lang="es-ES" dirty="0"/>
            </a:br>
            <a:endParaRPr lang="es-ES" dirty="0"/>
          </a:p>
          <a:p>
            <a:r>
              <a:rPr lang="es-ES" b="1" dirty="0" err="1"/>
              <a:t>Specific</a:t>
            </a:r>
            <a:r>
              <a:rPr lang="es-ES" b="1" dirty="0"/>
              <a:t> plan </a:t>
            </a:r>
            <a:r>
              <a:rPr lang="es-ES" dirty="0"/>
              <a:t>of </a:t>
            </a:r>
            <a:r>
              <a:rPr lang="es-ES" dirty="0" err="1"/>
              <a:t>activities</a:t>
            </a:r>
            <a:r>
              <a:rPr lang="es-ES" dirty="0"/>
              <a:t> &amp; </a:t>
            </a:r>
            <a:r>
              <a:rPr lang="es-ES" dirty="0" err="1"/>
              <a:t>events</a:t>
            </a:r>
            <a:endParaRPr lang="es-ES" dirty="0"/>
          </a:p>
          <a:p>
            <a:r>
              <a:rPr lang="es-ES" dirty="0"/>
              <a:t>A </a:t>
            </a:r>
            <a:r>
              <a:rPr lang="es-ES" dirty="0" err="1"/>
              <a:t>special</a:t>
            </a:r>
            <a:r>
              <a:rPr lang="es-ES" dirty="0"/>
              <a:t> </a:t>
            </a:r>
            <a:r>
              <a:rPr lang="es-ES" dirty="0" err="1"/>
              <a:t>event</a:t>
            </a:r>
            <a:r>
              <a:rPr lang="es-ES" dirty="0"/>
              <a:t> </a:t>
            </a:r>
            <a:r>
              <a:rPr lang="es-ES" dirty="0" err="1"/>
              <a:t>will</a:t>
            </a:r>
            <a:r>
              <a:rPr lang="es-ES" dirty="0"/>
              <a:t> </a:t>
            </a:r>
            <a:r>
              <a:rPr lang="es-ES" dirty="0" err="1"/>
              <a:t>take</a:t>
            </a:r>
            <a:r>
              <a:rPr lang="es-ES" dirty="0"/>
              <a:t> place in </a:t>
            </a:r>
            <a:r>
              <a:rPr lang="es-ES" dirty="0" err="1"/>
              <a:t>November</a:t>
            </a:r>
            <a:r>
              <a:rPr lang="es-ES" dirty="0"/>
              <a:t> 2020 (11 Nov)</a:t>
            </a:r>
            <a:endParaRPr lang="en-US" dirty="0"/>
          </a:p>
        </p:txBody>
      </p:sp>
      <p:pic>
        <p:nvPicPr>
          <p:cNvPr id="8" name="Picture 7"/>
          <p:cNvPicPr>
            <a:picLocks noChangeAspect="1"/>
          </p:cNvPicPr>
          <p:nvPr/>
        </p:nvPicPr>
        <p:blipFill>
          <a:blip r:embed="rId2"/>
          <a:stretch>
            <a:fillRect/>
          </a:stretch>
        </p:blipFill>
        <p:spPr>
          <a:xfrm>
            <a:off x="4572001" y="1167413"/>
            <a:ext cx="4100543" cy="2733696"/>
          </a:xfrm>
          <a:prstGeom prst="rect">
            <a:avLst/>
          </a:prstGeom>
        </p:spPr>
      </p:pic>
      <p:sp>
        <p:nvSpPr>
          <p:cNvPr id="4" name="Rectangle 3"/>
          <p:cNvSpPr/>
          <p:nvPr/>
        </p:nvSpPr>
        <p:spPr>
          <a:xfrm>
            <a:off x="4489118" y="847609"/>
            <a:ext cx="4268156" cy="300082"/>
          </a:xfrm>
          <a:prstGeom prst="rect">
            <a:avLst/>
          </a:prstGeom>
        </p:spPr>
        <p:txBody>
          <a:bodyPr wrap="none">
            <a:spAutoFit/>
          </a:bodyPr>
          <a:lstStyle/>
          <a:p>
            <a:r>
              <a:rPr lang="es-ES" sz="1350" b="1" dirty="0"/>
              <a:t>22nd </a:t>
            </a:r>
            <a:r>
              <a:rPr lang="es-ES" sz="1350" b="1" dirty="0" err="1"/>
              <a:t>March</a:t>
            </a:r>
            <a:r>
              <a:rPr lang="es-ES" sz="1350" b="1" dirty="0"/>
              <a:t> 2010 </a:t>
            </a:r>
            <a:r>
              <a:rPr lang="es-ES" sz="1350" dirty="0" err="1"/>
              <a:t>Official</a:t>
            </a:r>
            <a:r>
              <a:rPr lang="es-ES" sz="1350" dirty="0"/>
              <a:t> </a:t>
            </a:r>
            <a:r>
              <a:rPr lang="es-ES" sz="1350" dirty="0" err="1"/>
              <a:t>Inauguration</a:t>
            </a:r>
            <a:r>
              <a:rPr lang="es-ES" sz="1350" dirty="0"/>
              <a:t> of </a:t>
            </a:r>
            <a:r>
              <a:rPr lang="es-ES" sz="1350" dirty="0" err="1"/>
              <a:t>the</a:t>
            </a:r>
            <a:r>
              <a:rPr lang="es-ES" sz="1350" dirty="0"/>
              <a:t> </a:t>
            </a:r>
            <a:r>
              <a:rPr lang="es-ES" sz="1350" dirty="0" err="1"/>
              <a:t>Synchrotron</a:t>
            </a:r>
            <a:endParaRPr lang="en-US" sz="1350" dirty="0"/>
          </a:p>
        </p:txBody>
      </p:sp>
      <p:sp>
        <p:nvSpPr>
          <p:cNvPr id="5" name="Slide Number Placeholder 4">
            <a:extLst>
              <a:ext uri="{FF2B5EF4-FFF2-40B4-BE49-F238E27FC236}">
                <a16:creationId xmlns:a16="http://schemas.microsoft.com/office/drawing/2014/main" id="{F78F1775-32AB-B44F-BFEE-77B1C63FF22D}"/>
              </a:ext>
            </a:extLst>
          </p:cNvPr>
          <p:cNvSpPr>
            <a:spLocks noGrp="1"/>
          </p:cNvSpPr>
          <p:nvPr>
            <p:ph type="sldNum" sz="quarter" idx="12"/>
          </p:nvPr>
        </p:nvSpPr>
        <p:spPr/>
        <p:txBody>
          <a:bodyPr/>
          <a:lstStyle/>
          <a:p>
            <a:fld id="{59A3C1E9-1E17-4B2D-975E-2F80F7CB45F8}" type="slidenum">
              <a:rPr lang="es-ES" smtClean="0"/>
              <a:t>17</a:t>
            </a:fld>
            <a:endParaRPr lang="es-ES"/>
          </a:p>
        </p:txBody>
      </p:sp>
    </p:spTree>
    <p:extLst>
      <p:ext uri="{BB962C8B-B14F-4D97-AF65-F5344CB8AC3E}">
        <p14:creationId xmlns:p14="http://schemas.microsoft.com/office/powerpoint/2010/main" val="351709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251" y="102392"/>
            <a:ext cx="7714771" cy="994172"/>
          </a:xfrm>
        </p:spPr>
        <p:txBody>
          <a:bodyPr>
            <a:noAutofit/>
          </a:bodyPr>
          <a:lstStyle/>
          <a:p>
            <a:r>
              <a:rPr lang="en-US" sz="2400" dirty="0"/>
              <a:t>Conclusion:</a:t>
            </a:r>
            <a:br>
              <a:rPr lang="en-US" sz="2400" dirty="0"/>
            </a:br>
            <a:r>
              <a:rPr lang="en-US" sz="2400" dirty="0"/>
              <a:t>Principal Challenges and Key Technologies</a:t>
            </a:r>
            <a:br>
              <a:rPr lang="en-US" sz="2400" dirty="0"/>
            </a:br>
            <a:endParaRPr lang="en-US" sz="2400"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18</a:t>
            </a:fld>
            <a:endParaRPr lang="es-ES" dirty="0"/>
          </a:p>
        </p:txBody>
      </p:sp>
      <p:sp>
        <p:nvSpPr>
          <p:cNvPr id="7" name="TextBox 6">
            <a:extLst>
              <a:ext uri="{FF2B5EF4-FFF2-40B4-BE49-F238E27FC236}">
                <a16:creationId xmlns:a16="http://schemas.microsoft.com/office/drawing/2014/main" id="{D094A0C7-38C5-B947-912A-8E0ABAECBECB}"/>
              </a:ext>
            </a:extLst>
          </p:cNvPr>
          <p:cNvSpPr txBox="1"/>
          <p:nvPr/>
        </p:nvSpPr>
        <p:spPr>
          <a:xfrm>
            <a:off x="628649" y="1064929"/>
            <a:ext cx="6749143" cy="914400"/>
          </a:xfrm>
          <a:prstGeom prst="rect">
            <a:avLst/>
          </a:prstGeom>
        </p:spPr>
        <p:txBody>
          <a:bodyPr vert="horz" wrap="none" lIns="91440" tIns="45720" rIns="91440" bIns="45720" rtlCol="0" anchor="t">
            <a:noAutofit/>
          </a:bodyPr>
          <a:lstStyle/>
          <a:p>
            <a:pPr>
              <a:spcBef>
                <a:spcPts val="600"/>
              </a:spcBef>
              <a:spcAft>
                <a:spcPts val="1200"/>
              </a:spcAft>
            </a:pPr>
            <a:r>
              <a:rPr lang="en-US" sz="2400" b="1" dirty="0">
                <a:latin typeface="Arial" panose="020B0604020202020204" pitchFamily="34" charset="0"/>
                <a:cs typeface="Arial" panose="020B0604020202020204" pitchFamily="34" charset="0"/>
              </a:rPr>
              <a:t>The two principal challenges:</a:t>
            </a:r>
          </a:p>
          <a:p>
            <a:pPr marL="457200" indent="-457200">
              <a:spcBef>
                <a:spcPts val="600"/>
              </a:spcBef>
              <a:spcAft>
                <a:spcPts val="600"/>
              </a:spcAft>
              <a:buFont typeface="+mj-lt"/>
              <a:buAutoNum type="arabicPeriod"/>
            </a:pPr>
            <a:r>
              <a:rPr lang="en-US" b="1" dirty="0">
                <a:latin typeface="Arial" panose="020B0604020202020204" pitchFamily="34" charset="0"/>
                <a:cs typeface="Arial" panose="020B0604020202020204" pitchFamily="34" charset="0"/>
              </a:rPr>
              <a:t>Image structure of complex and/or hierarchical materials.</a:t>
            </a:r>
          </a:p>
          <a:p>
            <a:pPr marL="457200" indent="-457200">
              <a:spcBef>
                <a:spcPts val="600"/>
              </a:spcBef>
              <a:spcAft>
                <a:spcPts val="600"/>
              </a:spcAft>
              <a:buFont typeface="+mj-lt"/>
              <a:buAutoNum type="arabicPeriod"/>
            </a:pPr>
            <a:r>
              <a:rPr lang="en-US" b="1" dirty="0">
                <a:latin typeface="Arial" panose="020B0604020202020204" pitchFamily="34" charset="0"/>
                <a:cs typeface="Arial" panose="020B0604020202020204" pitchFamily="34" charset="0"/>
              </a:rPr>
              <a:t>Identify active sites and understand their contribution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function of the material or device. </a:t>
            </a:r>
          </a:p>
        </p:txBody>
      </p:sp>
      <p:sp>
        <p:nvSpPr>
          <p:cNvPr id="8" name="TextBox 7">
            <a:extLst>
              <a:ext uri="{FF2B5EF4-FFF2-40B4-BE49-F238E27FC236}">
                <a16:creationId xmlns:a16="http://schemas.microsoft.com/office/drawing/2014/main" id="{8165EA13-63B3-6849-B4A0-4D7CE9ECA53A}"/>
              </a:ext>
            </a:extLst>
          </p:cNvPr>
          <p:cNvSpPr txBox="1"/>
          <p:nvPr/>
        </p:nvSpPr>
        <p:spPr>
          <a:xfrm>
            <a:off x="331555" y="2941866"/>
            <a:ext cx="8480889" cy="707886"/>
          </a:xfrm>
          <a:prstGeom prst="rect">
            <a:avLst/>
          </a:prstGeom>
          <a:solidFill>
            <a:schemeClr val="accent4">
              <a:lumMod val="60000"/>
              <a:lumOff val="40000"/>
            </a:schemeClr>
          </a:solidFill>
        </p:spPr>
        <p:txBody>
          <a:bodyPr vert="horz" wrap="square" lIns="91440" tIns="45720" rIns="91440" bIns="45720" rtlCol="0" anchor="t">
            <a:spAutoFit/>
          </a:bodyPr>
          <a:lstStyle/>
          <a:p>
            <a:r>
              <a:rPr lang="en-US" sz="2000" dirty="0">
                <a:latin typeface="Arial" panose="020B0604020202020204" pitchFamily="34" charset="0"/>
                <a:cs typeface="Arial" panose="020B0604020202020204" pitchFamily="34" charset="0"/>
              </a:rPr>
              <a:t>The solution requires more than one technique to image and requires theory and data analytics to understand the function.</a:t>
            </a:r>
          </a:p>
        </p:txBody>
      </p:sp>
      <p:sp>
        <p:nvSpPr>
          <p:cNvPr id="11" name="Marcador de fecha 3">
            <a:extLst>
              <a:ext uri="{FF2B5EF4-FFF2-40B4-BE49-F238E27FC236}">
                <a16:creationId xmlns:a16="http://schemas.microsoft.com/office/drawing/2014/main" id="{E39633D7-F070-0447-840E-36BBFE1BA199}"/>
              </a:ext>
            </a:extLst>
          </p:cNvPr>
          <p:cNvSpPr>
            <a:spLocks noGrp="1"/>
          </p:cNvSpPr>
          <p:nvPr>
            <p:ph type="dt" sz="half" idx="10"/>
          </p:nvPr>
        </p:nvSpPr>
        <p:spPr>
          <a:xfrm>
            <a:off x="628650" y="4866936"/>
            <a:ext cx="6400800" cy="174172"/>
          </a:xfrm>
        </p:spPr>
        <p:txBody>
          <a:bodyPr/>
          <a:lstStyle/>
          <a:p>
            <a:fld id="{F8BCACB5-08E6-4844-9DA2-D3CDDE4D631F}" type="datetime1">
              <a:rPr lang="es-ES_tradnl" smtClean="0"/>
              <a:t>24/2/20</a:t>
            </a:fld>
            <a:endParaRPr lang="es-ES" dirty="0"/>
          </a:p>
        </p:txBody>
      </p:sp>
      <p:sp>
        <p:nvSpPr>
          <p:cNvPr id="9" name="TextBox 8">
            <a:extLst>
              <a:ext uri="{FF2B5EF4-FFF2-40B4-BE49-F238E27FC236}">
                <a16:creationId xmlns:a16="http://schemas.microsoft.com/office/drawing/2014/main" id="{29ADBEB6-03A1-2841-B71E-375984C3ADED}"/>
              </a:ext>
            </a:extLst>
          </p:cNvPr>
          <p:cNvSpPr txBox="1"/>
          <p:nvPr/>
        </p:nvSpPr>
        <p:spPr>
          <a:xfrm>
            <a:off x="331554" y="3724628"/>
            <a:ext cx="8480889" cy="707886"/>
          </a:xfrm>
          <a:prstGeom prst="rect">
            <a:avLst/>
          </a:prstGeom>
          <a:solidFill>
            <a:schemeClr val="accent4">
              <a:lumMod val="60000"/>
              <a:lumOff val="40000"/>
            </a:schemeClr>
          </a:solidFill>
        </p:spPr>
        <p:txBody>
          <a:bodyPr vert="horz" wrap="square" lIns="91440" tIns="45720" rIns="91440" bIns="45720" rtlCol="0" anchor="t">
            <a:spAutoFit/>
          </a:bodyPr>
          <a:lstStyle/>
          <a:p>
            <a:r>
              <a:rPr lang="en-US" sz="2000" dirty="0">
                <a:latin typeface="Arial" panose="020B0604020202020204" pitchFamily="34" charset="0"/>
                <a:cs typeface="Arial" panose="020B0604020202020204" pitchFamily="34" charset="0"/>
              </a:rPr>
              <a:t>Developing solutions will require strong team work between user community and facility.</a:t>
            </a:r>
          </a:p>
        </p:txBody>
      </p:sp>
    </p:spTree>
    <p:extLst>
      <p:ext uri="{BB962C8B-B14F-4D97-AF65-F5344CB8AC3E}">
        <p14:creationId xmlns:p14="http://schemas.microsoft.com/office/powerpoint/2010/main" val="392767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609" b="4295"/>
          <a:stretch/>
        </p:blipFill>
        <p:spPr>
          <a:xfrm>
            <a:off x="1144344" y="642938"/>
            <a:ext cx="6856656" cy="3867912"/>
          </a:xfrm>
          <a:prstGeom prst="rect">
            <a:avLst/>
          </a:prstGeom>
        </p:spPr>
      </p:pic>
      <p:sp>
        <p:nvSpPr>
          <p:cNvPr id="4" name="Slide Number Placeholder 3"/>
          <p:cNvSpPr>
            <a:spLocks noGrp="1"/>
          </p:cNvSpPr>
          <p:nvPr>
            <p:ph type="sldNum" sz="quarter" idx="12"/>
          </p:nvPr>
        </p:nvSpPr>
        <p:spPr/>
        <p:txBody>
          <a:bodyPr/>
          <a:lstStyle/>
          <a:p>
            <a:fld id="{59A3C1E9-1E17-4B2D-975E-2F80F7CB45F8}" type="slidenum">
              <a:rPr lang="es-ES" smtClean="0"/>
              <a:t>19</a:t>
            </a:fld>
            <a:endParaRPr lang="es-ES"/>
          </a:p>
        </p:txBody>
      </p:sp>
      <p:sp>
        <p:nvSpPr>
          <p:cNvPr id="5" name="TextBox 4"/>
          <p:cNvSpPr txBox="1"/>
          <p:nvPr/>
        </p:nvSpPr>
        <p:spPr>
          <a:xfrm>
            <a:off x="1539308" y="838648"/>
            <a:ext cx="1918470" cy="346073"/>
          </a:xfrm>
          <a:prstGeom prst="rect">
            <a:avLst/>
          </a:prstGeom>
          <a:solidFill>
            <a:schemeClr val="tx1">
              <a:alpha val="50000"/>
            </a:schemeClr>
          </a:solidFill>
        </p:spPr>
        <p:txBody>
          <a:bodyPr vert="horz" wrap="none" lIns="51435" tIns="25718" rIns="51435" bIns="25718" rtlCol="0" anchor="t">
            <a:noAutofit/>
          </a:bodyPr>
          <a:lstStyle/>
          <a:p>
            <a:r>
              <a:rPr lang="en-US" sz="1575" dirty="0">
                <a:solidFill>
                  <a:schemeClr val="bg1"/>
                </a:solidFill>
                <a:latin typeface="Arial" panose="020B0604020202020204" pitchFamily="34" charset="0"/>
                <a:cs typeface="Arial" panose="020B0604020202020204" pitchFamily="34" charset="0"/>
              </a:rPr>
              <a:t>Questions welcome</a:t>
            </a:r>
          </a:p>
        </p:txBody>
      </p:sp>
    </p:spTree>
    <p:extLst>
      <p:ext uri="{BB962C8B-B14F-4D97-AF65-F5344CB8AC3E}">
        <p14:creationId xmlns:p14="http://schemas.microsoft.com/office/powerpoint/2010/main" val="2992450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4550" y="1173"/>
            <a:ext cx="4914900" cy="715580"/>
          </a:xfrm>
        </p:spPr>
        <p:txBody>
          <a:bodyPr/>
          <a:lstStyle/>
          <a:p>
            <a:pPr algn="ctr"/>
            <a:r>
              <a:rPr lang="en-US" sz="2100" dirty="0">
                <a:solidFill>
                  <a:schemeClr val="accent1">
                    <a:lumMod val="75000"/>
                  </a:schemeClr>
                </a:solidFill>
              </a:rPr>
              <a:t>ALBA is the Spanish Synchrotron Radiation Facility</a:t>
            </a:r>
          </a:p>
        </p:txBody>
      </p:sp>
      <p:sp>
        <p:nvSpPr>
          <p:cNvPr id="2" name="Subtitle 1"/>
          <p:cNvSpPr>
            <a:spLocks noGrp="1"/>
          </p:cNvSpPr>
          <p:nvPr>
            <p:ph type="subTitle" idx="4294967295"/>
          </p:nvPr>
        </p:nvSpPr>
        <p:spPr>
          <a:xfrm>
            <a:off x="1439652" y="840036"/>
            <a:ext cx="6115050" cy="3200400"/>
          </a:xfrm>
        </p:spPr>
        <p:txBody>
          <a:bodyPr>
            <a:normAutofit/>
          </a:bodyPr>
          <a:lstStyle/>
          <a:p>
            <a:pPr marL="0" indent="0" algn="ctr">
              <a:buNone/>
            </a:pPr>
            <a:r>
              <a:rPr lang="en-US" dirty="0">
                <a:solidFill>
                  <a:schemeClr val="accent2">
                    <a:lumMod val="50000"/>
                  </a:schemeClr>
                </a:solidFill>
              </a:rPr>
              <a:t>National</a:t>
            </a:r>
            <a:r>
              <a:rPr lang="en-US" dirty="0"/>
              <a:t> public institution with 50% national + 50% regional </a:t>
            </a:r>
            <a:r>
              <a:rPr lang="en-US" dirty="0">
                <a:solidFill>
                  <a:schemeClr val="accent2">
                    <a:lumMod val="50000"/>
                  </a:schemeClr>
                </a:solidFill>
              </a:rPr>
              <a:t>funding</a:t>
            </a:r>
            <a:r>
              <a:rPr lang="en-US" dirty="0"/>
              <a:t> (MINECO and </a:t>
            </a:r>
            <a:r>
              <a:rPr lang="en-US" dirty="0" err="1"/>
              <a:t>GenCat</a:t>
            </a:r>
            <a:r>
              <a:rPr lang="en-US" dirty="0"/>
              <a:t> Ministry of Research University and Industry)</a:t>
            </a:r>
          </a:p>
          <a:p>
            <a:pPr marL="0" indent="0" algn="ctr">
              <a:buNone/>
            </a:pPr>
            <a:endParaRPr lang="en-US" dirty="0"/>
          </a:p>
          <a:p>
            <a:pPr marL="0" indent="0" algn="ctr">
              <a:buNone/>
            </a:pPr>
            <a:r>
              <a:rPr lang="en-US" dirty="0"/>
              <a:t>National and international (22%) staff </a:t>
            </a:r>
          </a:p>
          <a:p>
            <a:pPr marL="0" indent="0" algn="ctr">
              <a:buNone/>
            </a:pPr>
            <a:r>
              <a:rPr lang="en-US" dirty="0"/>
              <a:t>National and international (35%) users</a:t>
            </a:r>
          </a:p>
          <a:p>
            <a:pPr marL="0" indent="0" algn="ctr">
              <a:buNone/>
            </a:pPr>
            <a:r>
              <a:rPr lang="en-US" dirty="0"/>
              <a:t>National and international collaborations</a:t>
            </a:r>
          </a:p>
          <a:p>
            <a:pPr algn="ct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5341"/>
            <a:ext cx="9144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EE65E8BB-413E-BB49-A060-5055469553B1}"/>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2</a:t>
            </a:fld>
            <a:endParaRPr lang="es-ES" dirty="0">
              <a:solidFill>
                <a:prstClr val="white"/>
              </a:solidFill>
            </a:endParaRPr>
          </a:p>
        </p:txBody>
      </p:sp>
    </p:spTree>
    <p:extLst>
      <p:ext uri="{BB962C8B-B14F-4D97-AF65-F5344CB8AC3E}">
        <p14:creationId xmlns:p14="http://schemas.microsoft.com/office/powerpoint/2010/main" val="235933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729" y="0"/>
            <a:ext cx="6553200" cy="473207"/>
          </a:xfrm>
        </p:spPr>
        <p:txBody>
          <a:bodyPr/>
          <a:lstStyle/>
          <a:p>
            <a:pPr algn="ctr"/>
            <a:r>
              <a:rPr lang="en-US" dirty="0">
                <a:solidFill>
                  <a:schemeClr val="tx2">
                    <a:lumMod val="50000"/>
                  </a:schemeClr>
                </a:solidFill>
              </a:rPr>
              <a:t>ALBA History</a:t>
            </a:r>
          </a:p>
        </p:txBody>
      </p:sp>
      <p:sp>
        <p:nvSpPr>
          <p:cNvPr id="3" name="Rectangle 2"/>
          <p:cNvSpPr/>
          <p:nvPr/>
        </p:nvSpPr>
        <p:spPr>
          <a:xfrm>
            <a:off x="30935" y="348061"/>
            <a:ext cx="5076564" cy="823623"/>
          </a:xfrm>
          <a:prstGeom prst="rect">
            <a:avLst/>
          </a:prstGeom>
        </p:spPr>
        <p:txBody>
          <a:bodyPr wrap="square">
            <a:spAutoFit/>
          </a:bodyPr>
          <a:lstStyle/>
          <a:p>
            <a:pPr algn="r" eaLnBrk="0" fontAlgn="base" hangingPunct="0">
              <a:lnSpc>
                <a:spcPct val="120000"/>
              </a:lnSpc>
              <a:spcBef>
                <a:spcPct val="0"/>
              </a:spcBef>
              <a:spcAft>
                <a:spcPct val="0"/>
              </a:spcAft>
            </a:pPr>
            <a:r>
              <a:rPr lang="es-ES" sz="1350" i="1" dirty="0" err="1">
                <a:solidFill>
                  <a:schemeClr val="accent1">
                    <a:lumMod val="50000"/>
                  </a:schemeClr>
                </a:solidFill>
                <a:latin typeface="Calibri" pitchFamily="34" charset="0"/>
              </a:rPr>
              <a:t>Nineties</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First</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proposal</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for</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building</a:t>
            </a:r>
            <a:r>
              <a:rPr lang="es-ES" sz="1350" i="1" dirty="0">
                <a:solidFill>
                  <a:schemeClr val="accent1">
                    <a:lumMod val="50000"/>
                  </a:schemeClr>
                </a:solidFill>
                <a:latin typeface="Calibri" pitchFamily="34" charset="0"/>
              </a:rPr>
              <a:t> a </a:t>
            </a:r>
            <a:r>
              <a:rPr lang="es-ES" sz="1350" i="1" dirty="0" err="1">
                <a:solidFill>
                  <a:schemeClr val="accent1">
                    <a:lumMod val="50000"/>
                  </a:schemeClr>
                </a:solidFill>
                <a:latin typeface="Calibri" pitchFamily="34" charset="0"/>
              </a:rPr>
              <a:t>synchrotron</a:t>
            </a:r>
            <a:r>
              <a:rPr lang="es-ES" sz="1350" i="1" dirty="0">
                <a:solidFill>
                  <a:schemeClr val="accent1">
                    <a:lumMod val="50000"/>
                  </a:schemeClr>
                </a:solidFill>
                <a:latin typeface="Calibri" pitchFamily="34" charset="0"/>
              </a:rPr>
              <a:t> in </a:t>
            </a:r>
            <a:r>
              <a:rPr lang="es-ES" sz="1350" i="1" dirty="0" err="1">
                <a:solidFill>
                  <a:schemeClr val="accent1">
                    <a:lumMod val="50000"/>
                  </a:schemeClr>
                </a:solidFill>
                <a:latin typeface="Calibri" pitchFamily="34" charset="0"/>
              </a:rPr>
              <a:t>Spain</a:t>
            </a:r>
            <a:endParaRPr lang="es-ES" sz="1350" i="1" dirty="0">
              <a:solidFill>
                <a:schemeClr val="accent1">
                  <a:lumMod val="50000"/>
                </a:schemeClr>
              </a:solidFill>
              <a:latin typeface="Calibri" pitchFamily="34" charset="0"/>
            </a:endParaRPr>
          </a:p>
          <a:p>
            <a:pPr algn="r" eaLnBrk="0" fontAlgn="base" hangingPunct="0">
              <a:lnSpc>
                <a:spcPct val="120000"/>
              </a:lnSpc>
              <a:spcBef>
                <a:spcPct val="0"/>
              </a:spcBef>
              <a:spcAft>
                <a:spcPct val="0"/>
              </a:spcAft>
            </a:pPr>
            <a:r>
              <a:rPr lang="es-ES" sz="1350" i="1" dirty="0">
                <a:solidFill>
                  <a:schemeClr val="accent1">
                    <a:lumMod val="50000"/>
                  </a:schemeClr>
                </a:solidFill>
                <a:latin typeface="Calibri" pitchFamily="34" charset="0"/>
              </a:rPr>
              <a:t>10 </a:t>
            </a:r>
            <a:r>
              <a:rPr lang="es-ES" sz="1350" i="1" dirty="0" err="1">
                <a:solidFill>
                  <a:schemeClr val="accent1">
                    <a:lumMod val="50000"/>
                  </a:schemeClr>
                </a:solidFill>
                <a:latin typeface="Calibri" pitchFamily="34" charset="0"/>
              </a:rPr>
              <a:t>years</a:t>
            </a:r>
            <a:r>
              <a:rPr lang="es-ES" sz="1350" i="1" dirty="0">
                <a:solidFill>
                  <a:schemeClr val="accent1">
                    <a:lumMod val="50000"/>
                  </a:schemeClr>
                </a:solidFill>
                <a:latin typeface="Calibri" pitchFamily="34" charset="0"/>
              </a:rPr>
              <a:t> to </a:t>
            </a:r>
            <a:r>
              <a:rPr lang="es-ES" sz="1350" i="1" dirty="0" err="1">
                <a:solidFill>
                  <a:schemeClr val="accent1">
                    <a:lumMod val="50000"/>
                  </a:schemeClr>
                </a:solidFill>
                <a:latin typeface="Calibri" pitchFamily="34" charset="0"/>
              </a:rPr>
              <a:t>obtain</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the</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approval</a:t>
            </a:r>
            <a:endParaRPr lang="es-ES" sz="1350" i="1" dirty="0">
              <a:solidFill>
                <a:schemeClr val="accent1">
                  <a:lumMod val="50000"/>
                </a:schemeClr>
              </a:solidFill>
              <a:latin typeface="Calibri" pitchFamily="34" charset="0"/>
            </a:endParaRPr>
          </a:p>
          <a:p>
            <a:pPr algn="r" eaLnBrk="0" fontAlgn="base" hangingPunct="0">
              <a:lnSpc>
                <a:spcPct val="120000"/>
              </a:lnSpc>
              <a:spcBef>
                <a:spcPct val="0"/>
              </a:spcBef>
              <a:spcAft>
                <a:spcPct val="0"/>
              </a:spcAft>
            </a:pPr>
            <a:r>
              <a:rPr lang="es-ES" sz="1350" i="1" dirty="0">
                <a:solidFill>
                  <a:schemeClr val="accent1">
                    <a:lumMod val="50000"/>
                  </a:schemeClr>
                </a:solidFill>
                <a:latin typeface="Calibri" pitchFamily="34" charset="0"/>
              </a:rPr>
              <a:t>10 </a:t>
            </a:r>
            <a:r>
              <a:rPr lang="es-ES" sz="1350" i="1" dirty="0" err="1">
                <a:solidFill>
                  <a:schemeClr val="accent1">
                    <a:lumMod val="50000"/>
                  </a:schemeClr>
                </a:solidFill>
                <a:latin typeface="Calibri" pitchFamily="34" charset="0"/>
              </a:rPr>
              <a:t>years</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for</a:t>
            </a:r>
            <a:r>
              <a:rPr lang="es-ES" sz="1350" i="1" dirty="0">
                <a:solidFill>
                  <a:schemeClr val="accent1">
                    <a:lumMod val="50000"/>
                  </a:schemeClr>
                </a:solidFill>
                <a:latin typeface="Calibri" pitchFamily="34" charset="0"/>
              </a:rPr>
              <a:t> full </a:t>
            </a:r>
            <a:r>
              <a:rPr lang="es-ES" sz="1350" i="1" dirty="0" err="1">
                <a:solidFill>
                  <a:schemeClr val="accent1">
                    <a:lumMod val="50000"/>
                  </a:schemeClr>
                </a:solidFill>
                <a:latin typeface="Calibri" pitchFamily="34" charset="0"/>
              </a:rPr>
              <a:t>operation</a:t>
            </a:r>
            <a:endParaRPr lang="es-ES" sz="1350" i="1" dirty="0">
              <a:solidFill>
                <a:schemeClr val="accent1">
                  <a:lumMod val="50000"/>
                </a:schemeClr>
              </a:solidFill>
              <a:latin typeface="Calibri" pitchFamily="34" charset="0"/>
            </a:endParaRPr>
          </a:p>
        </p:txBody>
      </p:sp>
      <p:grpSp>
        <p:nvGrpSpPr>
          <p:cNvPr id="6" name="Group 5"/>
          <p:cNvGrpSpPr/>
          <p:nvPr/>
        </p:nvGrpSpPr>
        <p:grpSpPr>
          <a:xfrm>
            <a:off x="797442" y="1682602"/>
            <a:ext cx="7172990" cy="2779085"/>
            <a:chOff x="1741176" y="2191985"/>
            <a:chExt cx="8581506" cy="2961842"/>
          </a:xfrm>
        </p:grpSpPr>
        <p:pic>
          <p:nvPicPr>
            <p:cNvPr id="5" name="Picture 4"/>
            <p:cNvPicPr>
              <a:picLocks noChangeAspect="1"/>
            </p:cNvPicPr>
            <p:nvPr/>
          </p:nvPicPr>
          <p:blipFill>
            <a:blip r:embed="rId2"/>
            <a:stretch>
              <a:fillRect/>
            </a:stretch>
          </p:blipFill>
          <p:spPr>
            <a:xfrm>
              <a:off x="1741176" y="2191985"/>
              <a:ext cx="8581506" cy="2961842"/>
            </a:xfrm>
            <a:prstGeom prst="rect">
              <a:avLst/>
            </a:prstGeom>
            <a:solidFill>
              <a:schemeClr val="bg2">
                <a:lumMod val="75000"/>
              </a:schemeClr>
            </a:solidFill>
          </p:spPr>
        </p:pic>
        <p:sp>
          <p:nvSpPr>
            <p:cNvPr id="4" name="TextBox 3"/>
            <p:cNvSpPr txBox="1"/>
            <p:nvPr/>
          </p:nvSpPr>
          <p:spPr>
            <a:xfrm>
              <a:off x="9272790" y="2837645"/>
              <a:ext cx="613893" cy="246012"/>
            </a:xfrm>
            <a:prstGeom prst="rect">
              <a:avLst/>
            </a:prstGeom>
            <a:solidFill>
              <a:srgbClr val="CCECFF"/>
            </a:solidFill>
            <a:ln>
              <a:noFill/>
            </a:ln>
          </p:spPr>
          <p:txBody>
            <a:bodyPr wrap="square" rtlCol="0">
              <a:spAutoFit/>
            </a:bodyPr>
            <a:lstStyle/>
            <a:p>
              <a:r>
                <a:rPr lang="en-US" sz="900" b="1" dirty="0"/>
                <a:t>2019</a:t>
              </a:r>
              <a:endParaRPr lang="en-US" sz="1350" b="1" dirty="0"/>
            </a:p>
          </p:txBody>
        </p:sp>
      </p:grpSp>
      <p:sp>
        <p:nvSpPr>
          <p:cNvPr id="7" name="Slide Number Placeholder 6">
            <a:extLst>
              <a:ext uri="{FF2B5EF4-FFF2-40B4-BE49-F238E27FC236}">
                <a16:creationId xmlns:a16="http://schemas.microsoft.com/office/drawing/2014/main" id="{F50AF20C-186A-064E-9C4B-56C8D88F4ACD}"/>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3</a:t>
            </a:fld>
            <a:endParaRPr lang="es-ES" dirty="0">
              <a:solidFill>
                <a:prstClr val="white"/>
              </a:solidFill>
            </a:endParaRPr>
          </a:p>
        </p:txBody>
      </p:sp>
      <p:sp>
        <p:nvSpPr>
          <p:cNvPr id="8" name="TextBox 7">
            <a:extLst>
              <a:ext uri="{FF2B5EF4-FFF2-40B4-BE49-F238E27FC236}">
                <a16:creationId xmlns:a16="http://schemas.microsoft.com/office/drawing/2014/main" id="{5EE05F6E-921B-EE48-8FFB-2AE4463BB97F}"/>
              </a:ext>
            </a:extLst>
          </p:cNvPr>
          <p:cNvSpPr txBox="1"/>
          <p:nvPr/>
        </p:nvSpPr>
        <p:spPr>
          <a:xfrm>
            <a:off x="8824511" y="4957590"/>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84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79393-8216-9C42-9849-266FC5DF0AA0}"/>
              </a:ext>
            </a:extLst>
          </p:cNvPr>
          <p:cNvPicPr>
            <a:picLocks noChangeAspect="1"/>
          </p:cNvPicPr>
          <p:nvPr/>
        </p:nvPicPr>
        <p:blipFill>
          <a:blip r:embed="rId3"/>
          <a:stretch>
            <a:fillRect/>
          </a:stretch>
        </p:blipFill>
        <p:spPr>
          <a:xfrm>
            <a:off x="1143000" y="794875"/>
            <a:ext cx="6858000" cy="3995184"/>
          </a:xfrm>
          <a:prstGeom prst="rect">
            <a:avLst/>
          </a:prstGeom>
        </p:spPr>
      </p:pic>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6804573" y="289000"/>
            <a:ext cx="756109" cy="250115"/>
          </a:xfrm>
          <a:prstGeom prst="rect">
            <a:avLst/>
          </a:prstGeom>
        </p:spPr>
        <p:txBody>
          <a:bodyPr vert="horz" wrap="none" lIns="68580" tIns="34290" rIns="68580" bIns="34290" rtlCol="0" anchor="t">
            <a:noAutofit/>
          </a:bodyPr>
          <a:lstStyle/>
          <a:p>
            <a:pPr algn="r"/>
            <a:r>
              <a:rPr lang="en-US" sz="2100" dirty="0">
                <a:latin typeface="Arial" panose="020B0604020202020204" pitchFamily="34" charset="0"/>
                <a:cs typeface="Arial" panose="020B0604020202020204" pitchFamily="34" charset="0"/>
              </a:rPr>
              <a:t>Synchrotron light facilities and historic overview:</a:t>
            </a:r>
          </a:p>
          <a:p>
            <a:pPr algn="r"/>
            <a:r>
              <a:rPr lang="en-US" sz="1500" dirty="0">
                <a:latin typeface="Arial" panose="020B0604020202020204" pitchFamily="34" charset="0"/>
                <a:cs typeface="Arial" panose="020B0604020202020204" pitchFamily="34" charset="0"/>
              </a:rPr>
              <a:t>Current sources: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E0C4120-99F8-0B47-B8AD-B6B59F0FB409}"/>
              </a:ext>
            </a:extLst>
          </p:cNvPr>
          <p:cNvSpPr txBox="1"/>
          <p:nvPr/>
        </p:nvSpPr>
        <p:spPr>
          <a:xfrm>
            <a:off x="1374496" y="831635"/>
            <a:ext cx="3330466" cy="319202"/>
          </a:xfrm>
          <a:prstGeom prst="rect">
            <a:avLst/>
          </a:prstGeom>
        </p:spPr>
        <p:txBody>
          <a:bodyPr vert="horz" wrap="square" lIns="68580" tIns="34290" rIns="68580" bIns="34290" rtlCol="0" anchor="t">
            <a:noAutofit/>
          </a:bodyPr>
          <a:lstStyle/>
          <a:p>
            <a:r>
              <a:rPr lang="en-US" sz="1500" dirty="0">
                <a:latin typeface="Arial" panose="020B0604020202020204" pitchFamily="34" charset="0"/>
                <a:cs typeface="Arial" panose="020B0604020202020204" pitchFamily="34" charset="0"/>
              </a:rPr>
              <a:t>Todays Synchrotrons and light sources:</a:t>
            </a: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278873" cy="173916"/>
          </a:xfrm>
          <a:prstGeom prst="rect">
            <a:avLst/>
          </a:prstGeom>
        </p:spPr>
        <p:txBody>
          <a:bodyPr vert="horz" wrap="square" lIns="68580" tIns="34290" rIns="68580" bIns="34290" rtlCol="0" anchor="t">
            <a:noAutofit/>
          </a:bodyPr>
          <a:lstStyle/>
          <a:p>
            <a:pPr algn="ctr"/>
            <a:r>
              <a:rPr lang="en-US" sz="750" dirty="0">
                <a:solidFill>
                  <a:schemeClr val="bg1"/>
                </a:solidFill>
                <a:latin typeface="Arial" panose="020B0604020202020204" pitchFamily="34" charset="0"/>
                <a:cs typeface="Arial" panose="020B0604020202020204" pitchFamily="34" charset="0"/>
              </a:rPr>
              <a:t>24</a:t>
            </a:r>
          </a:p>
          <a:p>
            <a:pPr algn="ctr"/>
            <a:endParaRPr lang="en-US" sz="750" dirty="0">
              <a:solidFill>
                <a:schemeClr val="bg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F7DFA357-9983-3E47-AD85-84E639DD7132}"/>
              </a:ext>
            </a:extLst>
          </p:cNvPr>
          <p:cNvSpPr>
            <a:spLocks noChangeArrowheads="1"/>
          </p:cNvSpPr>
          <p:nvPr/>
        </p:nvSpPr>
        <p:spPr bwMode="auto">
          <a:xfrm flipV="1">
            <a:off x="2495097" y="2364583"/>
            <a:ext cx="3673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s-ES" altLang="es-ES" sz="1350" dirty="0">
                <a:latin typeface="Arial" panose="020B0604020202020204" pitchFamily="34" charset="0"/>
              </a:rPr>
              <a:t>  </a:t>
            </a: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2" y="498954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6484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3478" y="1732885"/>
            <a:ext cx="1621980" cy="1015663"/>
          </a:xfrm>
          <a:prstGeom prst="rect">
            <a:avLst/>
          </a:prstGeom>
          <a:noFill/>
          <a:ln>
            <a:noFill/>
          </a:ln>
        </p:spPr>
        <p:txBody>
          <a:bodyPr wrap="square" rtlCol="0">
            <a:spAutoFit/>
          </a:bodyPr>
          <a:lstStyle/>
          <a:p>
            <a:pPr algn="ctr"/>
            <a:r>
              <a:rPr lang="en-US" sz="3000" b="1" dirty="0">
                <a:solidFill>
                  <a:schemeClr val="bg1"/>
                </a:solidFill>
              </a:rPr>
              <a:t>ALBA numbers</a:t>
            </a:r>
            <a:endParaRPr lang="en-US" sz="2100" b="1" dirty="0">
              <a:solidFill>
                <a:schemeClr val="bg1"/>
              </a:solidFill>
            </a:endParaRPr>
          </a:p>
        </p:txBody>
      </p:sp>
      <p:sp>
        <p:nvSpPr>
          <p:cNvPr id="3" name="TextBox 2"/>
          <p:cNvSpPr txBox="1"/>
          <p:nvPr/>
        </p:nvSpPr>
        <p:spPr>
          <a:xfrm>
            <a:off x="1475587" y="1317098"/>
            <a:ext cx="1823135" cy="738664"/>
          </a:xfrm>
          <a:prstGeom prst="rect">
            <a:avLst/>
          </a:prstGeom>
          <a:noFill/>
          <a:ln>
            <a:noFill/>
          </a:ln>
        </p:spPr>
        <p:txBody>
          <a:bodyPr wrap="square" rtlCol="0">
            <a:spAutoFit/>
          </a:bodyPr>
          <a:lstStyle/>
          <a:p>
            <a:r>
              <a:rPr lang="en-US" sz="2100" dirty="0">
                <a:solidFill>
                  <a:schemeClr val="bg1"/>
                </a:solidFill>
              </a:rPr>
              <a:t>+300 yearly experiments </a:t>
            </a:r>
          </a:p>
        </p:txBody>
      </p:sp>
      <p:sp>
        <p:nvSpPr>
          <p:cNvPr id="4" name="TextBox 3"/>
          <p:cNvSpPr txBox="1"/>
          <p:nvPr/>
        </p:nvSpPr>
        <p:spPr>
          <a:xfrm>
            <a:off x="1092226" y="2300615"/>
            <a:ext cx="1673726" cy="738664"/>
          </a:xfrm>
          <a:prstGeom prst="rect">
            <a:avLst/>
          </a:prstGeom>
          <a:noFill/>
          <a:ln>
            <a:noFill/>
          </a:ln>
        </p:spPr>
        <p:txBody>
          <a:bodyPr wrap="square" rtlCol="0">
            <a:spAutoFit/>
          </a:bodyPr>
          <a:lstStyle/>
          <a:p>
            <a:r>
              <a:rPr lang="en-US" sz="2100" dirty="0">
                <a:solidFill>
                  <a:schemeClr val="bg1"/>
                </a:solidFill>
              </a:rPr>
              <a:t>+1500 publications</a:t>
            </a:r>
          </a:p>
        </p:txBody>
      </p:sp>
      <p:sp>
        <p:nvSpPr>
          <p:cNvPr id="5" name="TextBox 4"/>
          <p:cNvSpPr txBox="1"/>
          <p:nvPr/>
        </p:nvSpPr>
        <p:spPr>
          <a:xfrm>
            <a:off x="2789930" y="808033"/>
            <a:ext cx="1142856" cy="415498"/>
          </a:xfrm>
          <a:prstGeom prst="rect">
            <a:avLst/>
          </a:prstGeom>
          <a:noFill/>
          <a:ln>
            <a:noFill/>
          </a:ln>
        </p:spPr>
        <p:txBody>
          <a:bodyPr wrap="square" rtlCol="0">
            <a:spAutoFit/>
          </a:bodyPr>
          <a:lstStyle/>
          <a:p>
            <a:r>
              <a:rPr lang="en-US" sz="2100" dirty="0">
                <a:solidFill>
                  <a:schemeClr val="bg1"/>
                </a:solidFill>
              </a:rPr>
              <a:t>220 staff</a:t>
            </a:r>
          </a:p>
        </p:txBody>
      </p:sp>
      <p:sp>
        <p:nvSpPr>
          <p:cNvPr id="6" name="TextBox 5"/>
          <p:cNvSpPr txBox="1"/>
          <p:nvPr/>
        </p:nvSpPr>
        <p:spPr>
          <a:xfrm>
            <a:off x="4241458" y="543399"/>
            <a:ext cx="1628471" cy="1061829"/>
          </a:xfrm>
          <a:prstGeom prst="rect">
            <a:avLst/>
          </a:prstGeom>
          <a:noFill/>
          <a:ln>
            <a:noFill/>
          </a:ln>
        </p:spPr>
        <p:txBody>
          <a:bodyPr wrap="square" rtlCol="0">
            <a:spAutoFit/>
          </a:bodyPr>
          <a:lstStyle/>
          <a:p>
            <a:r>
              <a:rPr lang="en-US" sz="2100" dirty="0">
                <a:solidFill>
                  <a:schemeClr val="bg1"/>
                </a:solidFill>
              </a:rPr>
              <a:t>+ 2200 yearly user visits</a:t>
            </a:r>
          </a:p>
        </p:txBody>
      </p:sp>
      <p:sp>
        <p:nvSpPr>
          <p:cNvPr id="7" name="TextBox 6"/>
          <p:cNvSpPr txBox="1"/>
          <p:nvPr/>
        </p:nvSpPr>
        <p:spPr>
          <a:xfrm>
            <a:off x="5685396" y="1168951"/>
            <a:ext cx="1482496" cy="1061829"/>
          </a:xfrm>
          <a:prstGeom prst="rect">
            <a:avLst/>
          </a:prstGeom>
          <a:noFill/>
          <a:ln>
            <a:noFill/>
          </a:ln>
        </p:spPr>
        <p:txBody>
          <a:bodyPr wrap="square" rtlCol="0">
            <a:spAutoFit/>
          </a:bodyPr>
          <a:lstStyle/>
          <a:p>
            <a:r>
              <a:rPr lang="en-US" sz="2100" dirty="0">
                <a:solidFill>
                  <a:schemeClr val="bg1"/>
                </a:solidFill>
              </a:rPr>
              <a:t>2500 national users</a:t>
            </a:r>
          </a:p>
        </p:txBody>
      </p:sp>
      <p:sp>
        <p:nvSpPr>
          <p:cNvPr id="8" name="TextBox 7"/>
          <p:cNvSpPr txBox="1"/>
          <p:nvPr/>
        </p:nvSpPr>
        <p:spPr>
          <a:xfrm>
            <a:off x="5987505" y="2337797"/>
            <a:ext cx="2003150" cy="1061829"/>
          </a:xfrm>
          <a:prstGeom prst="rect">
            <a:avLst/>
          </a:prstGeom>
          <a:noFill/>
          <a:ln>
            <a:noFill/>
          </a:ln>
        </p:spPr>
        <p:txBody>
          <a:bodyPr wrap="square" rtlCol="0">
            <a:spAutoFit/>
          </a:bodyPr>
          <a:lstStyle/>
          <a:p>
            <a:r>
              <a:rPr lang="en-US" sz="2100" dirty="0">
                <a:solidFill>
                  <a:schemeClr val="bg1"/>
                </a:solidFill>
              </a:rPr>
              <a:t>2100 international users</a:t>
            </a:r>
          </a:p>
        </p:txBody>
      </p:sp>
      <p:sp>
        <p:nvSpPr>
          <p:cNvPr id="10" name="TextBox 9"/>
          <p:cNvSpPr txBox="1"/>
          <p:nvPr/>
        </p:nvSpPr>
        <p:spPr>
          <a:xfrm>
            <a:off x="1718920" y="3233332"/>
            <a:ext cx="1642439" cy="738664"/>
          </a:xfrm>
          <a:prstGeom prst="rect">
            <a:avLst/>
          </a:prstGeom>
          <a:noFill/>
          <a:ln>
            <a:noFill/>
          </a:ln>
        </p:spPr>
        <p:txBody>
          <a:bodyPr wrap="square" rtlCol="0">
            <a:spAutoFit/>
          </a:bodyPr>
          <a:lstStyle/>
          <a:p>
            <a:r>
              <a:rPr lang="en-US" sz="2100" dirty="0">
                <a:solidFill>
                  <a:schemeClr val="bg1"/>
                </a:solidFill>
              </a:rPr>
              <a:t>+7500 yearly public visits</a:t>
            </a:r>
          </a:p>
        </p:txBody>
      </p:sp>
      <p:sp>
        <p:nvSpPr>
          <p:cNvPr id="13" name="TextBox 12"/>
          <p:cNvSpPr txBox="1"/>
          <p:nvPr/>
        </p:nvSpPr>
        <p:spPr>
          <a:xfrm>
            <a:off x="3536346" y="3163642"/>
            <a:ext cx="1470593" cy="738664"/>
          </a:xfrm>
          <a:prstGeom prst="rect">
            <a:avLst/>
          </a:prstGeom>
          <a:noFill/>
          <a:ln>
            <a:noFill/>
          </a:ln>
        </p:spPr>
        <p:txBody>
          <a:bodyPr wrap="square" rtlCol="0">
            <a:spAutoFit/>
          </a:bodyPr>
          <a:lstStyle/>
          <a:p>
            <a:r>
              <a:rPr lang="en-US" sz="2100" dirty="0">
                <a:solidFill>
                  <a:schemeClr val="bg1"/>
                </a:solidFill>
              </a:rPr>
              <a:t>8 operating Beamlines</a:t>
            </a:r>
          </a:p>
        </p:txBody>
      </p:sp>
      <p:sp>
        <p:nvSpPr>
          <p:cNvPr id="14" name="TextBox 13"/>
          <p:cNvSpPr txBox="1"/>
          <p:nvPr/>
        </p:nvSpPr>
        <p:spPr>
          <a:xfrm>
            <a:off x="3461199" y="4097774"/>
            <a:ext cx="1846439" cy="738664"/>
          </a:xfrm>
          <a:prstGeom prst="rect">
            <a:avLst/>
          </a:prstGeom>
          <a:noFill/>
          <a:ln>
            <a:noFill/>
          </a:ln>
        </p:spPr>
        <p:txBody>
          <a:bodyPr wrap="square" rtlCol="0">
            <a:spAutoFit/>
          </a:bodyPr>
          <a:lstStyle/>
          <a:p>
            <a:r>
              <a:rPr lang="en-US" sz="2100" dirty="0">
                <a:solidFill>
                  <a:schemeClr val="bg1"/>
                </a:solidFill>
              </a:rPr>
              <a:t>4 Beamlines</a:t>
            </a:r>
          </a:p>
          <a:p>
            <a:r>
              <a:rPr lang="en-US" sz="2100" dirty="0">
                <a:solidFill>
                  <a:schemeClr val="bg1"/>
                </a:solidFill>
              </a:rPr>
              <a:t>In construction</a:t>
            </a:r>
          </a:p>
        </p:txBody>
      </p:sp>
      <p:sp>
        <p:nvSpPr>
          <p:cNvPr id="15" name="TextBox 14"/>
          <p:cNvSpPr txBox="1"/>
          <p:nvPr/>
        </p:nvSpPr>
        <p:spPr>
          <a:xfrm>
            <a:off x="5518487" y="3597965"/>
            <a:ext cx="1470593" cy="1061829"/>
          </a:xfrm>
          <a:prstGeom prst="rect">
            <a:avLst/>
          </a:prstGeom>
          <a:noFill/>
          <a:ln>
            <a:noFill/>
          </a:ln>
        </p:spPr>
        <p:txBody>
          <a:bodyPr wrap="square" rtlCol="0">
            <a:spAutoFit/>
          </a:bodyPr>
          <a:lstStyle/>
          <a:p>
            <a:r>
              <a:rPr lang="en-US" sz="2100" dirty="0">
                <a:solidFill>
                  <a:schemeClr val="bg1"/>
                </a:solidFill>
              </a:rPr>
              <a:t>+150 trained students</a:t>
            </a:r>
          </a:p>
        </p:txBody>
      </p:sp>
      <p:sp>
        <p:nvSpPr>
          <p:cNvPr id="16" name="TextBox 15"/>
          <p:cNvSpPr txBox="1"/>
          <p:nvPr/>
        </p:nvSpPr>
        <p:spPr>
          <a:xfrm>
            <a:off x="7425256" y="1709049"/>
            <a:ext cx="1377044" cy="507831"/>
          </a:xfrm>
          <a:prstGeom prst="rect">
            <a:avLst/>
          </a:prstGeom>
          <a:noFill/>
          <a:ln>
            <a:noFill/>
          </a:ln>
        </p:spPr>
        <p:txBody>
          <a:bodyPr wrap="none" rtlCol="0">
            <a:spAutoFit/>
          </a:bodyPr>
          <a:lstStyle/>
          <a:p>
            <a:pPr algn="ctr"/>
            <a:r>
              <a:rPr lang="en-US" sz="1350" dirty="0">
                <a:solidFill>
                  <a:schemeClr val="bg1"/>
                </a:solidFill>
              </a:rPr>
              <a:t>2/3 from Spain</a:t>
            </a:r>
          </a:p>
          <a:p>
            <a:pPr algn="ctr"/>
            <a:r>
              <a:rPr lang="en-US" sz="1350" dirty="0">
                <a:solidFill>
                  <a:schemeClr val="bg1"/>
                </a:solidFill>
              </a:rPr>
              <a:t>1/3 international</a:t>
            </a:r>
          </a:p>
        </p:txBody>
      </p:sp>
      <p:sp>
        <p:nvSpPr>
          <p:cNvPr id="17" name="TextBox 16"/>
          <p:cNvSpPr txBox="1"/>
          <p:nvPr/>
        </p:nvSpPr>
        <p:spPr>
          <a:xfrm flipH="1">
            <a:off x="7504102" y="162016"/>
            <a:ext cx="1484545" cy="300082"/>
          </a:xfrm>
          <a:prstGeom prst="rect">
            <a:avLst/>
          </a:prstGeom>
          <a:noFill/>
          <a:ln>
            <a:noFill/>
          </a:ln>
        </p:spPr>
        <p:txBody>
          <a:bodyPr wrap="square" rtlCol="0">
            <a:spAutoFit/>
          </a:bodyPr>
          <a:lstStyle/>
          <a:p>
            <a:r>
              <a:rPr lang="en-US" sz="1350" b="1" dirty="0">
                <a:solidFill>
                  <a:schemeClr val="bg1"/>
                </a:solidFill>
              </a:rPr>
              <a:t>USER VISITS</a:t>
            </a:r>
          </a:p>
        </p:txBody>
      </p:sp>
      <p:sp>
        <p:nvSpPr>
          <p:cNvPr id="9" name="TextBox 8"/>
          <p:cNvSpPr txBox="1"/>
          <p:nvPr/>
        </p:nvSpPr>
        <p:spPr>
          <a:xfrm>
            <a:off x="115218" y="4140952"/>
            <a:ext cx="2223184" cy="923330"/>
          </a:xfrm>
          <a:prstGeom prst="rect">
            <a:avLst/>
          </a:prstGeom>
          <a:noFill/>
          <a:ln>
            <a:noFill/>
          </a:ln>
        </p:spPr>
        <p:txBody>
          <a:bodyPr wrap="square" rtlCol="0">
            <a:spAutoFit/>
          </a:bodyPr>
          <a:lstStyle/>
          <a:p>
            <a:r>
              <a:rPr lang="en-US" sz="1350" dirty="0">
                <a:solidFill>
                  <a:schemeClr val="bg1"/>
                </a:solidFill>
              </a:rPr>
              <a:t>3 GeV e- synchrotron</a:t>
            </a:r>
          </a:p>
          <a:p>
            <a:r>
              <a:rPr lang="en-US" sz="1350" dirty="0">
                <a:solidFill>
                  <a:schemeClr val="bg1"/>
                </a:solidFill>
              </a:rPr>
              <a:t>270 m circumference</a:t>
            </a:r>
          </a:p>
          <a:p>
            <a:r>
              <a:rPr lang="en-US" sz="1350" dirty="0">
                <a:solidFill>
                  <a:schemeClr val="bg1"/>
                </a:solidFill>
              </a:rPr>
              <a:t>250 mA operating current</a:t>
            </a:r>
          </a:p>
          <a:p>
            <a:r>
              <a:rPr lang="en-US" sz="1350" dirty="0">
                <a:solidFill>
                  <a:schemeClr val="bg1"/>
                </a:solidFill>
              </a:rPr>
              <a:t>&gt; 98% availability</a:t>
            </a:r>
          </a:p>
        </p:txBody>
      </p:sp>
      <p:sp>
        <p:nvSpPr>
          <p:cNvPr id="18" name="TextBox 17"/>
          <p:cNvSpPr txBox="1"/>
          <p:nvPr/>
        </p:nvSpPr>
        <p:spPr>
          <a:xfrm>
            <a:off x="62858" y="553042"/>
            <a:ext cx="1694636" cy="300082"/>
          </a:xfrm>
          <a:prstGeom prst="rect">
            <a:avLst/>
          </a:prstGeom>
          <a:noFill/>
          <a:ln>
            <a:noFill/>
          </a:ln>
        </p:spPr>
        <p:txBody>
          <a:bodyPr wrap="square" rtlCol="0">
            <a:spAutoFit/>
          </a:bodyPr>
          <a:lstStyle/>
          <a:p>
            <a:r>
              <a:rPr lang="en-US" sz="1350" dirty="0">
                <a:solidFill>
                  <a:schemeClr val="bg1"/>
                </a:solidFill>
              </a:rPr>
              <a:t>PUBLICATIONS</a:t>
            </a:r>
          </a:p>
        </p:txBody>
      </p:sp>
      <p:sp>
        <p:nvSpPr>
          <p:cNvPr id="19" name="Slide Number Placeholder 18">
            <a:extLst>
              <a:ext uri="{FF2B5EF4-FFF2-40B4-BE49-F238E27FC236}">
                <a16:creationId xmlns:a16="http://schemas.microsoft.com/office/drawing/2014/main" id="{F95FB114-F1BD-8247-B6AB-6D2E16261F3E}"/>
              </a:ext>
            </a:extLst>
          </p:cNvPr>
          <p:cNvSpPr>
            <a:spLocks noGrp="1"/>
          </p:cNvSpPr>
          <p:nvPr>
            <p:ph type="sldNum" sz="quarter" idx="7"/>
          </p:nvPr>
        </p:nvSpPr>
        <p:spPr/>
        <p:txBody>
          <a:bodyPr/>
          <a:lstStyle/>
          <a:p>
            <a:r>
              <a:rPr lang="es-ES" dirty="0">
                <a:solidFill>
                  <a:schemeClr val="bg1"/>
                </a:solidFill>
              </a:rPr>
              <a:t>4</a:t>
            </a:r>
          </a:p>
        </p:txBody>
      </p:sp>
      <p:pic>
        <p:nvPicPr>
          <p:cNvPr id="20" name="Picture 19"/>
          <p:cNvPicPr>
            <a:picLocks noChangeAspect="1"/>
          </p:cNvPicPr>
          <p:nvPr/>
        </p:nvPicPr>
        <p:blipFill>
          <a:blip r:embed="rId2"/>
          <a:stretch>
            <a:fillRect/>
          </a:stretch>
        </p:blipFill>
        <p:spPr>
          <a:xfrm>
            <a:off x="60245" y="853124"/>
            <a:ext cx="1386747" cy="1012559"/>
          </a:xfrm>
          <a:prstGeom prst="rect">
            <a:avLst/>
          </a:prstGeom>
        </p:spPr>
      </p:pic>
      <p:pic>
        <p:nvPicPr>
          <p:cNvPr id="21" name="Picture 20"/>
          <p:cNvPicPr>
            <a:picLocks noChangeAspect="1"/>
          </p:cNvPicPr>
          <p:nvPr/>
        </p:nvPicPr>
        <p:blipFill>
          <a:blip r:embed="rId3"/>
          <a:stretch>
            <a:fillRect/>
          </a:stretch>
        </p:blipFill>
        <p:spPr>
          <a:xfrm>
            <a:off x="7205269" y="478827"/>
            <a:ext cx="1715217" cy="1221038"/>
          </a:xfrm>
          <a:prstGeom prst="rect">
            <a:avLst/>
          </a:prstGeom>
        </p:spPr>
      </p:pic>
    </p:spTree>
    <p:extLst>
      <p:ext uri="{BB962C8B-B14F-4D97-AF65-F5344CB8AC3E}">
        <p14:creationId xmlns:p14="http://schemas.microsoft.com/office/powerpoint/2010/main" val="15557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2392"/>
            <a:ext cx="7070271" cy="994172"/>
          </a:xfrm>
        </p:spPr>
        <p:txBody>
          <a:bodyPr>
            <a:normAutofit/>
          </a:bodyPr>
          <a:lstStyle/>
          <a:p>
            <a:r>
              <a:rPr lang="en-US" dirty="0"/>
              <a:t>Alba’s Role in Science</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6</a:t>
            </a:fld>
            <a:endParaRPr lang="es-ES" dirty="0"/>
          </a:p>
        </p:txBody>
      </p:sp>
      <p:sp>
        <p:nvSpPr>
          <p:cNvPr id="17" name="Marcador de contenido 2">
            <a:extLst>
              <a:ext uri="{FF2B5EF4-FFF2-40B4-BE49-F238E27FC236}">
                <a16:creationId xmlns:a16="http://schemas.microsoft.com/office/drawing/2014/main" id="{3852C412-AE13-5A4E-846E-3344D3B07CD0}"/>
              </a:ext>
            </a:extLst>
          </p:cNvPr>
          <p:cNvSpPr>
            <a:spLocks noGrp="1"/>
          </p:cNvSpPr>
          <p:nvPr>
            <p:ph idx="1"/>
          </p:nvPr>
        </p:nvSpPr>
        <p:spPr>
          <a:xfrm>
            <a:off x="798383" y="660192"/>
            <a:ext cx="8108111" cy="2439266"/>
          </a:xfrm>
        </p:spPr>
        <p:style>
          <a:lnRef idx="3">
            <a:schemeClr val="lt1"/>
          </a:lnRef>
          <a:fillRef idx="1">
            <a:schemeClr val="accent3"/>
          </a:fillRef>
          <a:effectRef idx="1">
            <a:schemeClr val="accent3"/>
          </a:effectRef>
          <a:fontRef idx="minor">
            <a:schemeClr val="lt1"/>
          </a:fontRef>
        </p:style>
        <p:txBody>
          <a:bodyPr>
            <a:normAutofit fontScale="92500" lnSpcReduction="20000"/>
          </a:bodyPr>
          <a:lstStyle/>
          <a:p>
            <a:pPr lvl="0"/>
            <a:r>
              <a:rPr lang="en-US" sz="2600" dirty="0"/>
              <a:t>Alba’s role is</a:t>
            </a:r>
            <a:r>
              <a:rPr lang="en-US" sz="2000" dirty="0"/>
              <a:t> </a:t>
            </a:r>
          </a:p>
          <a:p>
            <a:pPr lvl="1"/>
            <a:r>
              <a:rPr lang="en-US" sz="1800" dirty="0"/>
              <a:t>to provide to the existing user community in Spain state-of-the-art X-ray characterization tools. </a:t>
            </a:r>
          </a:p>
          <a:p>
            <a:pPr lvl="1"/>
            <a:r>
              <a:rPr lang="en-US" sz="1800" dirty="0"/>
              <a:t>to develop cutting edge characterization tools to address the socio-economical challenges in Spain and Europe. This includes:</a:t>
            </a:r>
          </a:p>
          <a:p>
            <a:pPr lvl="2"/>
            <a:r>
              <a:rPr lang="en-US" sz="1800" dirty="0"/>
              <a:t>Instrumentation.</a:t>
            </a:r>
          </a:p>
          <a:p>
            <a:pPr lvl="2"/>
            <a:r>
              <a:rPr lang="en-US" sz="1800" dirty="0"/>
              <a:t>Experimental approaches.</a:t>
            </a:r>
          </a:p>
          <a:p>
            <a:pPr lvl="2"/>
            <a:r>
              <a:rPr lang="en-US" sz="1800" dirty="0"/>
              <a:t>Data analysis strategies.</a:t>
            </a:r>
          </a:p>
          <a:p>
            <a:pPr lvl="1"/>
            <a:r>
              <a:rPr lang="en-US" sz="1800" dirty="0"/>
              <a:t>to make the tools available to a large user community which benefits from these.</a:t>
            </a:r>
          </a:p>
          <a:p>
            <a:pPr lvl="1"/>
            <a:r>
              <a:rPr lang="en-US" sz="1800" dirty="0"/>
              <a:t>to provide access to a vast international European network of specialists.</a:t>
            </a:r>
          </a:p>
        </p:txBody>
      </p:sp>
      <p:sp>
        <p:nvSpPr>
          <p:cNvPr id="9" name="TextBox 8">
            <a:extLst>
              <a:ext uri="{FF2B5EF4-FFF2-40B4-BE49-F238E27FC236}">
                <a16:creationId xmlns:a16="http://schemas.microsoft.com/office/drawing/2014/main" id="{720C8CDC-CB9D-2F4A-A876-204158E80668}"/>
              </a:ext>
            </a:extLst>
          </p:cNvPr>
          <p:cNvSpPr txBox="1"/>
          <p:nvPr/>
        </p:nvSpPr>
        <p:spPr>
          <a:xfrm>
            <a:off x="0" y="3022304"/>
            <a:ext cx="1716727" cy="504661"/>
          </a:xfrm>
          <a:prstGeom prst="rect">
            <a:avLst/>
          </a:prstGeom>
        </p:spPr>
        <p:txBody>
          <a:bodyPr vert="horz" wrap="none" lIns="91440" tIns="45720" rIns="91440" bIns="45720" rtlCol="0" anchor="t">
            <a:noAutofit/>
          </a:bodyPr>
          <a:lstStyle/>
          <a:p>
            <a:r>
              <a:rPr lang="en-US" sz="2800" dirty="0">
                <a:latin typeface="Arial" panose="020B0604020202020204" pitchFamily="34" charset="0"/>
                <a:cs typeface="Arial" panose="020B0604020202020204" pitchFamily="34" charset="0"/>
              </a:rPr>
              <a:t>Our tools:</a:t>
            </a:r>
          </a:p>
        </p:txBody>
      </p:sp>
      <p:cxnSp>
        <p:nvCxnSpPr>
          <p:cNvPr id="11" name="Straight Arrow Connector 10">
            <a:extLst>
              <a:ext uri="{FF2B5EF4-FFF2-40B4-BE49-F238E27FC236}">
                <a16:creationId xmlns:a16="http://schemas.microsoft.com/office/drawing/2014/main" id="{F7D4C498-DA0E-9448-82A7-A7CAAE6B091C}"/>
              </a:ext>
            </a:extLst>
          </p:cNvPr>
          <p:cNvCxnSpPr>
            <a:stCxn id="3" idx="0"/>
          </p:cNvCxnSpPr>
          <p:nvPr/>
        </p:nvCxnSpPr>
        <p:spPr>
          <a:xfrm flipV="1">
            <a:off x="2274125" y="3182587"/>
            <a:ext cx="2323148" cy="4275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D6BB836-4EB5-4C44-A41C-C35EC8EE14FD}"/>
              </a:ext>
            </a:extLst>
          </p:cNvPr>
          <p:cNvCxnSpPr>
            <a:cxnSpLocks/>
            <a:stCxn id="13" idx="0"/>
          </p:cNvCxnSpPr>
          <p:nvPr/>
        </p:nvCxnSpPr>
        <p:spPr>
          <a:xfrm flipH="1" flipV="1">
            <a:off x="4954864" y="3194467"/>
            <a:ext cx="2330647" cy="415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473019-A4A2-214E-A08D-17891154AEEC}"/>
              </a:ext>
            </a:extLst>
          </p:cNvPr>
          <p:cNvSpPr txBox="1"/>
          <p:nvPr/>
        </p:nvSpPr>
        <p:spPr>
          <a:xfrm>
            <a:off x="1092530" y="3610094"/>
            <a:ext cx="2363189" cy="1425039"/>
          </a:xfrm>
          <a:prstGeom prst="rect">
            <a:avLst/>
          </a:prstGeom>
          <a:solidFill>
            <a:schemeClr val="accent2">
              <a:lumMod val="60000"/>
              <a:lumOff val="40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General User Program</a:t>
            </a:r>
          </a:p>
        </p:txBody>
      </p:sp>
      <p:sp>
        <p:nvSpPr>
          <p:cNvPr id="13" name="TextBox 12">
            <a:extLst>
              <a:ext uri="{FF2B5EF4-FFF2-40B4-BE49-F238E27FC236}">
                <a16:creationId xmlns:a16="http://schemas.microsoft.com/office/drawing/2014/main" id="{FF5943C0-A1C5-6147-83A5-C96BB343696C}"/>
              </a:ext>
            </a:extLst>
          </p:cNvPr>
          <p:cNvSpPr txBox="1"/>
          <p:nvPr/>
        </p:nvSpPr>
        <p:spPr>
          <a:xfrm>
            <a:off x="6103916" y="3610094"/>
            <a:ext cx="2363189" cy="1425039"/>
          </a:xfrm>
          <a:prstGeom prst="rect">
            <a:avLst/>
          </a:prstGeom>
          <a:solidFill>
            <a:schemeClr val="accent4">
              <a:lumMod val="60000"/>
              <a:lumOff val="40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In-house Research Program</a:t>
            </a:r>
          </a:p>
        </p:txBody>
      </p:sp>
      <p:sp>
        <p:nvSpPr>
          <p:cNvPr id="20" name="TextBox 19">
            <a:extLst>
              <a:ext uri="{FF2B5EF4-FFF2-40B4-BE49-F238E27FC236}">
                <a16:creationId xmlns:a16="http://schemas.microsoft.com/office/drawing/2014/main" id="{D4F001C2-0FA9-6443-86A2-658F4CC59B60}"/>
              </a:ext>
            </a:extLst>
          </p:cNvPr>
          <p:cNvSpPr txBox="1"/>
          <p:nvPr/>
        </p:nvSpPr>
        <p:spPr>
          <a:xfrm>
            <a:off x="3594473" y="3610093"/>
            <a:ext cx="2363189" cy="1425039"/>
          </a:xfrm>
          <a:prstGeom prst="rect">
            <a:avLst/>
          </a:prstGeom>
          <a:solidFill>
            <a:schemeClr val="bg1">
              <a:lumMod val="75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Training and Outreach Program</a:t>
            </a:r>
          </a:p>
        </p:txBody>
      </p:sp>
      <p:cxnSp>
        <p:nvCxnSpPr>
          <p:cNvPr id="22" name="Straight Arrow Connector 21">
            <a:extLst>
              <a:ext uri="{FF2B5EF4-FFF2-40B4-BE49-F238E27FC236}">
                <a16:creationId xmlns:a16="http://schemas.microsoft.com/office/drawing/2014/main" id="{8EB45B7A-4734-B846-8991-A187C2E724DD}"/>
              </a:ext>
            </a:extLst>
          </p:cNvPr>
          <p:cNvCxnSpPr>
            <a:cxnSpLocks/>
            <a:stCxn id="20" idx="0"/>
          </p:cNvCxnSpPr>
          <p:nvPr/>
        </p:nvCxnSpPr>
        <p:spPr>
          <a:xfrm flipV="1">
            <a:off x="4776068" y="3194467"/>
            <a:ext cx="0" cy="4156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611A9B-4C5C-8645-ACC4-E62CAF9F2F01}"/>
              </a:ext>
            </a:extLst>
          </p:cNvPr>
          <p:cNvSpPr txBox="1"/>
          <p:nvPr/>
        </p:nvSpPr>
        <p:spPr>
          <a:xfrm>
            <a:off x="4776068" y="3995803"/>
            <a:ext cx="914400" cy="91440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687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7401" y="127232"/>
            <a:ext cx="5621365" cy="392415"/>
          </a:xfrm>
        </p:spPr>
        <p:txBody>
          <a:bodyPr>
            <a:normAutofit fontScale="90000"/>
          </a:bodyPr>
          <a:lstStyle/>
          <a:p>
            <a:pPr algn="r"/>
            <a:r>
              <a:rPr lang="en-US" sz="2100" dirty="0">
                <a:solidFill>
                  <a:srgbClr val="002A58"/>
                </a:solidFill>
              </a:rPr>
              <a:t>The General User Program: </a:t>
            </a:r>
            <a:br>
              <a:rPr lang="en-US" sz="2100" dirty="0">
                <a:solidFill>
                  <a:srgbClr val="002A58"/>
                </a:solidFill>
              </a:rPr>
            </a:br>
            <a:r>
              <a:rPr lang="en-US" sz="2100" dirty="0">
                <a:solidFill>
                  <a:srgbClr val="002A58"/>
                </a:solidFill>
              </a:rPr>
              <a:t>The Current User Community</a:t>
            </a:r>
          </a:p>
        </p:txBody>
      </p:sp>
      <p:graphicFrame>
        <p:nvGraphicFramePr>
          <p:cNvPr id="6" name="Diagram 5"/>
          <p:cNvGraphicFramePr/>
          <p:nvPr>
            <p:extLst>
              <p:ext uri="{D42A27DB-BD31-4B8C-83A1-F6EECF244321}">
                <p14:modId xmlns:p14="http://schemas.microsoft.com/office/powerpoint/2010/main" val="2615544663"/>
              </p:ext>
            </p:extLst>
          </p:nvPr>
        </p:nvGraphicFramePr>
        <p:xfrm>
          <a:off x="2460108" y="789468"/>
          <a:ext cx="6658513" cy="4222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273971" y="4527522"/>
            <a:ext cx="2186945" cy="507831"/>
          </a:xfrm>
          <a:prstGeom prst="rect">
            <a:avLst/>
          </a:prstGeom>
          <a:noFill/>
          <a:ln>
            <a:noFill/>
          </a:ln>
        </p:spPr>
        <p:txBody>
          <a:bodyPr wrap="none" rtlCol="0">
            <a:spAutoFit/>
          </a:bodyPr>
          <a:lstStyle/>
          <a:p>
            <a:r>
              <a:rPr lang="en-US" sz="1350" b="1" dirty="0">
                <a:solidFill>
                  <a:srgbClr val="002A58"/>
                </a:solidFill>
              </a:rPr>
              <a:t>Competitive and free access</a:t>
            </a:r>
          </a:p>
          <a:p>
            <a:pPr algn="ctr"/>
            <a:r>
              <a:rPr lang="en-US" sz="1350" b="1" dirty="0">
                <a:solidFill>
                  <a:srgbClr val="002A58"/>
                </a:solidFill>
              </a:rPr>
              <a:t>Public results</a:t>
            </a:r>
          </a:p>
        </p:txBody>
      </p:sp>
      <p:sp>
        <p:nvSpPr>
          <p:cNvPr id="9" name="TextBox 8"/>
          <p:cNvSpPr txBox="1"/>
          <p:nvPr/>
        </p:nvSpPr>
        <p:spPr>
          <a:xfrm>
            <a:off x="6618767" y="3175246"/>
            <a:ext cx="2383397" cy="715581"/>
          </a:xfrm>
          <a:prstGeom prst="rect">
            <a:avLst/>
          </a:prstGeom>
          <a:noFill/>
          <a:ln>
            <a:noFill/>
          </a:ln>
        </p:spPr>
        <p:txBody>
          <a:bodyPr wrap="square" rtlCol="0">
            <a:spAutoFit/>
          </a:bodyPr>
          <a:lstStyle/>
          <a:p>
            <a:pPr algn="ctr"/>
            <a:r>
              <a:rPr lang="en-US" sz="1350" b="1" dirty="0">
                <a:solidFill>
                  <a:schemeClr val="accent6">
                    <a:lumMod val="50000"/>
                  </a:schemeClr>
                </a:solidFill>
              </a:rPr>
              <a:t>Direct access covering operational costs</a:t>
            </a:r>
          </a:p>
          <a:p>
            <a:pPr algn="ctr"/>
            <a:r>
              <a:rPr lang="en-US" sz="1350" b="1" dirty="0">
                <a:solidFill>
                  <a:schemeClr val="accent6">
                    <a:lumMod val="50000"/>
                  </a:schemeClr>
                </a:solidFill>
              </a:rPr>
              <a:t> Results can be confidential</a:t>
            </a:r>
          </a:p>
        </p:txBody>
      </p:sp>
      <p:sp>
        <p:nvSpPr>
          <p:cNvPr id="11" name="TextBox 10"/>
          <p:cNvSpPr txBox="1"/>
          <p:nvPr/>
        </p:nvSpPr>
        <p:spPr>
          <a:xfrm>
            <a:off x="374263" y="832146"/>
            <a:ext cx="2653049" cy="715581"/>
          </a:xfrm>
          <a:prstGeom prst="rect">
            <a:avLst/>
          </a:prstGeom>
          <a:noFill/>
          <a:ln>
            <a:noFill/>
          </a:ln>
        </p:spPr>
        <p:txBody>
          <a:bodyPr wrap="square" rtlCol="0">
            <a:spAutoFit/>
          </a:bodyPr>
          <a:lstStyle/>
          <a:p>
            <a:r>
              <a:rPr lang="en-US" sz="1350" dirty="0">
                <a:solidFill>
                  <a:srgbClr val="002A58"/>
                </a:solidFill>
              </a:rPr>
              <a:t>Submitted and granted Proposals</a:t>
            </a:r>
          </a:p>
          <a:p>
            <a:r>
              <a:rPr lang="en-US" sz="1350" dirty="0">
                <a:solidFill>
                  <a:srgbClr val="002A58"/>
                </a:solidFill>
              </a:rPr>
              <a:t>Oversubscription for all Beamlines </a:t>
            </a:r>
          </a:p>
          <a:p>
            <a:r>
              <a:rPr lang="en-US" sz="1350" dirty="0">
                <a:solidFill>
                  <a:srgbClr val="002A58"/>
                </a:solidFill>
              </a:rPr>
              <a:t> </a:t>
            </a:r>
          </a:p>
        </p:txBody>
      </p:sp>
      <p:pic>
        <p:nvPicPr>
          <p:cNvPr id="4" name="Picture 3"/>
          <p:cNvPicPr>
            <a:picLocks noChangeAspect="1"/>
          </p:cNvPicPr>
          <p:nvPr/>
        </p:nvPicPr>
        <p:blipFill>
          <a:blip r:embed="rId7"/>
          <a:stretch>
            <a:fillRect/>
          </a:stretch>
        </p:blipFill>
        <p:spPr>
          <a:xfrm>
            <a:off x="152844" y="2743201"/>
            <a:ext cx="2127125" cy="1387499"/>
          </a:xfrm>
          <a:prstGeom prst="rect">
            <a:avLst/>
          </a:prstGeom>
        </p:spPr>
      </p:pic>
      <p:pic>
        <p:nvPicPr>
          <p:cNvPr id="5" name="Picture 4"/>
          <p:cNvPicPr>
            <a:picLocks noChangeAspect="1"/>
          </p:cNvPicPr>
          <p:nvPr/>
        </p:nvPicPr>
        <p:blipFill>
          <a:blip r:embed="rId8"/>
          <a:stretch>
            <a:fillRect/>
          </a:stretch>
        </p:blipFill>
        <p:spPr>
          <a:xfrm>
            <a:off x="239135" y="1328296"/>
            <a:ext cx="2088850" cy="1385179"/>
          </a:xfrm>
          <a:prstGeom prst="rect">
            <a:avLst/>
          </a:prstGeom>
        </p:spPr>
      </p:pic>
      <p:pic>
        <p:nvPicPr>
          <p:cNvPr id="10" name="Picture 9"/>
          <p:cNvPicPr>
            <a:picLocks noChangeAspect="1"/>
          </p:cNvPicPr>
          <p:nvPr/>
        </p:nvPicPr>
        <p:blipFill>
          <a:blip r:embed="rId9"/>
          <a:stretch>
            <a:fillRect/>
          </a:stretch>
        </p:blipFill>
        <p:spPr>
          <a:xfrm>
            <a:off x="174559" y="4240016"/>
            <a:ext cx="1695443" cy="773397"/>
          </a:xfrm>
          <a:prstGeom prst="rect">
            <a:avLst/>
          </a:prstGeom>
        </p:spPr>
      </p:pic>
      <p:pic>
        <p:nvPicPr>
          <p:cNvPr id="12" name="Content Placeholder 7"/>
          <p:cNvPicPr>
            <a:picLocks noChangeAspect="1"/>
          </p:cNvPicPr>
          <p:nvPr/>
        </p:nvPicPr>
        <p:blipFill>
          <a:blip r:embed="rId10"/>
          <a:stretch>
            <a:fillRect/>
          </a:stretch>
        </p:blipFill>
        <p:spPr>
          <a:xfrm>
            <a:off x="6618768" y="18279"/>
            <a:ext cx="2525233" cy="1796380"/>
          </a:xfrm>
          <a:prstGeom prst="rect">
            <a:avLst/>
          </a:prstGeom>
        </p:spPr>
      </p:pic>
      <p:sp>
        <p:nvSpPr>
          <p:cNvPr id="2" name="Slide Number Placeholder 1">
            <a:extLst>
              <a:ext uri="{FF2B5EF4-FFF2-40B4-BE49-F238E27FC236}">
                <a16:creationId xmlns:a16="http://schemas.microsoft.com/office/drawing/2014/main" id="{C3E7B1A0-260C-0543-A184-B0860B5D2983}"/>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7</a:t>
            </a:fld>
            <a:endParaRPr lang="es-ES" dirty="0">
              <a:solidFill>
                <a:prstClr val="white"/>
              </a:solidFill>
            </a:endParaRPr>
          </a:p>
        </p:txBody>
      </p:sp>
      <p:sp>
        <p:nvSpPr>
          <p:cNvPr id="8" name="TextBox 7"/>
          <p:cNvSpPr txBox="1"/>
          <p:nvPr/>
        </p:nvSpPr>
        <p:spPr>
          <a:xfrm>
            <a:off x="1377752" y="2368067"/>
            <a:ext cx="1936557" cy="597728"/>
          </a:xfrm>
          <a:prstGeom prst="rect">
            <a:avLst/>
          </a:prstGeom>
          <a:solidFill>
            <a:schemeClr val="accent4">
              <a:lumMod val="40000"/>
              <a:lumOff val="60000"/>
              <a:alpha val="67000"/>
            </a:schemeClr>
          </a:solidFill>
        </p:spPr>
        <p:txBody>
          <a:bodyPr vert="horz" wrap="none" lIns="91440" tIns="45720" rIns="91440" bIns="45720" rtlCol="0" anchor="t">
            <a:noAutofit/>
          </a:bodyPr>
          <a:lstStyle/>
          <a:p>
            <a:r>
              <a:rPr lang="en-US" sz="1400" dirty="0">
                <a:latin typeface="Arial" panose="020B0604020202020204" pitchFamily="34" charset="0"/>
                <a:cs typeface="Arial" panose="020B0604020202020204" pitchFamily="34" charset="0"/>
              </a:rPr>
              <a:t>2020-II User Call open</a:t>
            </a:r>
          </a:p>
          <a:p>
            <a:r>
              <a:rPr lang="en-US" sz="1400" dirty="0">
                <a:latin typeface="Arial" panose="020B0604020202020204" pitchFamily="34" charset="0"/>
                <a:cs typeface="Arial" panose="020B0604020202020204" pitchFamily="34" charset="0"/>
              </a:rPr>
              <a:t>now until 24 Feb</a:t>
            </a:r>
          </a:p>
        </p:txBody>
      </p:sp>
    </p:spTree>
    <p:extLst>
      <p:ext uri="{BB962C8B-B14F-4D97-AF65-F5344CB8AC3E}">
        <p14:creationId xmlns:p14="http://schemas.microsoft.com/office/powerpoint/2010/main" val="157841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AF102C0B-AB67-6645-AE76-F1D370B17C1A}"/>
              </a:ext>
            </a:extLst>
          </p:cNvPr>
          <p:cNvSpPr txBox="1"/>
          <p:nvPr/>
        </p:nvSpPr>
        <p:spPr>
          <a:xfrm>
            <a:off x="4054671" y="3336467"/>
            <a:ext cx="1246225" cy="1588958"/>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3C599039-2F0D-F54B-BB66-BAECE8CB8EED}"/>
              </a:ext>
            </a:extLst>
          </p:cNvPr>
          <p:cNvSpPr txBox="1"/>
          <p:nvPr/>
        </p:nvSpPr>
        <p:spPr>
          <a:xfrm>
            <a:off x="2655328" y="3336625"/>
            <a:ext cx="1335368" cy="1188208"/>
          </a:xfrm>
          <a:prstGeom prst="rect">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2227C33-78F1-2144-A1F9-DFA832E54E95}"/>
              </a:ext>
            </a:extLst>
          </p:cNvPr>
          <p:cNvSpPr txBox="1"/>
          <p:nvPr/>
        </p:nvSpPr>
        <p:spPr>
          <a:xfrm>
            <a:off x="0" y="3353314"/>
            <a:ext cx="2632825" cy="11715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4789650-650B-A548-BE2F-3496F0B3E12A}"/>
              </a:ext>
            </a:extLst>
          </p:cNvPr>
          <p:cNvSpPr txBox="1"/>
          <p:nvPr/>
        </p:nvSpPr>
        <p:spPr>
          <a:xfrm>
            <a:off x="5537733" y="3742284"/>
            <a:ext cx="3333750" cy="1291791"/>
          </a:xfrm>
          <a:prstGeom prst="rect">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EDCA960-3B44-7545-9EBB-0D559BCCC7A8}"/>
              </a:ext>
            </a:extLst>
          </p:cNvPr>
          <p:cNvSpPr txBox="1"/>
          <p:nvPr/>
        </p:nvSpPr>
        <p:spPr>
          <a:xfrm>
            <a:off x="5537733" y="2647548"/>
            <a:ext cx="3333750" cy="1059920"/>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FF23CF9-DD95-8543-BFB7-970C1926382A}"/>
              </a:ext>
            </a:extLst>
          </p:cNvPr>
          <p:cNvSpPr txBox="1"/>
          <p:nvPr/>
        </p:nvSpPr>
        <p:spPr>
          <a:xfrm>
            <a:off x="5537733" y="504390"/>
            <a:ext cx="3333750" cy="21022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2" name="Título 1"/>
          <p:cNvSpPr>
            <a:spLocks noGrp="1"/>
          </p:cNvSpPr>
          <p:nvPr>
            <p:ph type="title"/>
          </p:nvPr>
        </p:nvSpPr>
        <p:spPr>
          <a:xfrm>
            <a:off x="628650" y="102392"/>
            <a:ext cx="7070271" cy="994172"/>
          </a:xfrm>
        </p:spPr>
        <p:txBody>
          <a:bodyPr>
            <a:normAutofit/>
          </a:bodyPr>
          <a:lstStyle/>
          <a:p>
            <a:r>
              <a:rPr lang="en-US" sz="2400" dirty="0"/>
              <a:t>The General User Program: The Tools</a:t>
            </a:r>
          </a:p>
        </p:txBody>
      </p:sp>
      <p:sp>
        <p:nvSpPr>
          <p:cNvPr id="3" name="Marcador de contenido 2"/>
          <p:cNvSpPr>
            <a:spLocks noGrp="1"/>
          </p:cNvSpPr>
          <p:nvPr>
            <p:ph idx="1"/>
          </p:nvPr>
        </p:nvSpPr>
        <p:spPr>
          <a:xfrm>
            <a:off x="356643" y="927134"/>
            <a:ext cx="4781550" cy="1885951"/>
          </a:xfrm>
        </p:spPr>
        <p:txBody>
          <a:bodyPr>
            <a:noAutofit/>
          </a:bodyPr>
          <a:lstStyle/>
          <a:p>
            <a:pPr lvl="0">
              <a:lnSpc>
                <a:spcPct val="140000"/>
              </a:lnSpc>
              <a:spcBef>
                <a:spcPts val="400"/>
              </a:spcBef>
            </a:pPr>
            <a:r>
              <a:rPr lang="en-US" sz="2000" dirty="0"/>
              <a:t>Operations:</a:t>
            </a:r>
          </a:p>
          <a:p>
            <a:pPr lvl="1">
              <a:lnSpc>
                <a:spcPct val="140000"/>
              </a:lnSpc>
              <a:spcBef>
                <a:spcPts val="0"/>
              </a:spcBef>
            </a:pPr>
            <a:r>
              <a:rPr lang="en-US" sz="1800" dirty="0"/>
              <a:t>We operate (in full general user mode)</a:t>
            </a:r>
          </a:p>
          <a:p>
            <a:pPr lvl="2">
              <a:lnSpc>
                <a:spcPct val="120000"/>
              </a:lnSpc>
              <a:spcBef>
                <a:spcPts val="0"/>
              </a:spcBef>
            </a:pPr>
            <a:r>
              <a:rPr lang="en-US" sz="1400" dirty="0"/>
              <a:t>8 beamlines and </a:t>
            </a:r>
          </a:p>
          <a:p>
            <a:pPr lvl="2">
              <a:lnSpc>
                <a:spcPct val="120000"/>
              </a:lnSpc>
              <a:spcBef>
                <a:spcPts val="0"/>
              </a:spcBef>
            </a:pPr>
            <a:r>
              <a:rPr lang="en-US" sz="1400" dirty="0"/>
              <a:t>4 user labs </a:t>
            </a:r>
            <a:r>
              <a:rPr lang="en-US" sz="1800" dirty="0"/>
              <a:t>	</a:t>
            </a:r>
          </a:p>
          <a:p>
            <a:pPr lvl="1">
              <a:lnSpc>
                <a:spcPct val="140000"/>
              </a:lnSpc>
              <a:spcBef>
                <a:spcPts val="400"/>
              </a:spcBef>
            </a:pPr>
            <a:r>
              <a:rPr lang="en-US" sz="1800" dirty="0"/>
              <a:t>Phase I beamlines operate since 2012 </a:t>
            </a:r>
          </a:p>
          <a:p>
            <a:pPr lvl="1">
              <a:lnSpc>
                <a:spcPct val="140000"/>
              </a:lnSpc>
              <a:spcBef>
                <a:spcPts val="0"/>
              </a:spcBef>
            </a:pPr>
            <a:r>
              <a:rPr lang="en-US" sz="1800" dirty="0"/>
              <a:t>Four beamlines are under construction</a:t>
            </a:r>
          </a:p>
          <a:p>
            <a:pPr marL="0" indent="0">
              <a:lnSpc>
                <a:spcPct val="140000"/>
              </a:lnSpc>
              <a:spcBef>
                <a:spcPts val="0"/>
              </a:spcBef>
              <a:buNone/>
            </a:pPr>
            <a:r>
              <a:rPr lang="en-US" dirty="0"/>
              <a:t> </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8</a:t>
            </a:fld>
            <a:endParaRPr lang="es-ES"/>
          </a:p>
        </p:txBody>
      </p:sp>
      <p:sp>
        <p:nvSpPr>
          <p:cNvPr id="5" name="TextBox 4">
            <a:extLst>
              <a:ext uri="{FF2B5EF4-FFF2-40B4-BE49-F238E27FC236}">
                <a16:creationId xmlns:a16="http://schemas.microsoft.com/office/drawing/2014/main" id="{2DB068BC-E2D4-7149-8B0A-CB5E5614D6E8}"/>
              </a:ext>
            </a:extLst>
          </p:cNvPr>
          <p:cNvSpPr txBox="1"/>
          <p:nvPr/>
        </p:nvSpPr>
        <p:spPr>
          <a:xfrm>
            <a:off x="628650" y="487563"/>
            <a:ext cx="2923504" cy="553791"/>
          </a:xfrm>
          <a:prstGeom prst="rect">
            <a:avLst/>
          </a:prstGeom>
        </p:spPr>
        <p:txBody>
          <a:bodyPr vert="horz" wrap="none" lIns="91440" tIns="45720" rIns="91440" bIns="45720" rtlCol="0" anchor="t">
            <a:noAutofit/>
          </a:bodyPr>
          <a:lstStyle/>
          <a:p>
            <a:r>
              <a:rPr lang="en-US" sz="2400" dirty="0">
                <a:latin typeface="Arial" panose="020B0604020202020204" pitchFamily="34" charset="0"/>
                <a:cs typeface="Arial" panose="020B0604020202020204" pitchFamily="34" charset="0"/>
              </a:rPr>
              <a:t>ALBA at a glance: </a:t>
            </a:r>
          </a:p>
        </p:txBody>
      </p:sp>
      <p:grpSp>
        <p:nvGrpSpPr>
          <p:cNvPr id="8" name="Group 7">
            <a:extLst>
              <a:ext uri="{FF2B5EF4-FFF2-40B4-BE49-F238E27FC236}">
                <a16:creationId xmlns:a16="http://schemas.microsoft.com/office/drawing/2014/main" id="{98EC1807-491B-7242-9750-439BE1BB7D4E}"/>
              </a:ext>
            </a:extLst>
          </p:cNvPr>
          <p:cNvGrpSpPr/>
          <p:nvPr/>
        </p:nvGrpSpPr>
        <p:grpSpPr>
          <a:xfrm>
            <a:off x="5774284" y="504390"/>
            <a:ext cx="1400175" cy="1188268"/>
            <a:chOff x="5418151" y="542890"/>
            <a:chExt cx="1400175" cy="1188268"/>
          </a:xfrm>
        </p:grpSpPr>
        <p:pic>
          <p:nvPicPr>
            <p:cNvPr id="1026" name="Picture 2" descr="IM-MIRAS_ExperimentalHutch">
              <a:extLst>
                <a:ext uri="{FF2B5EF4-FFF2-40B4-BE49-F238E27FC236}">
                  <a16:creationId xmlns:a16="http://schemas.microsoft.com/office/drawing/2014/main" id="{AA7AB730-72AA-954A-AC6F-6913EB62AE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151" y="827486"/>
              <a:ext cx="1232140" cy="5344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3AFB97-F596-C448-A6C3-739FF4D560CB}"/>
                </a:ext>
              </a:extLst>
            </p:cNvPr>
            <p:cNvSpPr txBox="1"/>
            <p:nvPr/>
          </p:nvSpPr>
          <p:spPr>
            <a:xfrm>
              <a:off x="5418151" y="54289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MIRAS</a:t>
              </a:r>
            </a:p>
          </p:txBody>
        </p:sp>
        <p:sp>
          <p:nvSpPr>
            <p:cNvPr id="9" name="TextBox 8">
              <a:extLst>
                <a:ext uri="{FF2B5EF4-FFF2-40B4-BE49-F238E27FC236}">
                  <a16:creationId xmlns:a16="http://schemas.microsoft.com/office/drawing/2014/main" id="{168AEECC-671C-A042-854F-894A9405A657}"/>
                </a:ext>
              </a:extLst>
            </p:cNvPr>
            <p:cNvSpPr txBox="1"/>
            <p:nvPr/>
          </p:nvSpPr>
          <p:spPr>
            <a:xfrm>
              <a:off x="5418151" y="1306250"/>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IR spectroscopy</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and microscopy-BL</a:t>
              </a:r>
            </a:p>
          </p:txBody>
        </p:sp>
      </p:grpSp>
      <p:grpSp>
        <p:nvGrpSpPr>
          <p:cNvPr id="10" name="Group 9">
            <a:extLst>
              <a:ext uri="{FF2B5EF4-FFF2-40B4-BE49-F238E27FC236}">
                <a16:creationId xmlns:a16="http://schemas.microsoft.com/office/drawing/2014/main" id="{B8A98E76-CF3F-C448-8019-55F395F63E80}"/>
              </a:ext>
            </a:extLst>
          </p:cNvPr>
          <p:cNvGrpSpPr/>
          <p:nvPr/>
        </p:nvGrpSpPr>
        <p:grpSpPr>
          <a:xfrm>
            <a:off x="7427901" y="504390"/>
            <a:ext cx="1400175" cy="1188268"/>
            <a:chOff x="7071768" y="542890"/>
            <a:chExt cx="1400175" cy="1188268"/>
          </a:xfrm>
        </p:grpSpPr>
        <p:pic>
          <p:nvPicPr>
            <p:cNvPr id="1028" name="Picture 4" descr="IM-MISTRAL_Endstation">
              <a:extLst>
                <a:ext uri="{FF2B5EF4-FFF2-40B4-BE49-F238E27FC236}">
                  <a16:creationId xmlns:a16="http://schemas.microsoft.com/office/drawing/2014/main" id="{B339BA2C-FD3E-404E-9F86-B5FBAE4E3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768" y="827486"/>
              <a:ext cx="1232141" cy="5344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44A613-6EBA-2046-B336-98F702E4CEEC}"/>
                </a:ext>
              </a:extLst>
            </p:cNvPr>
            <p:cNvSpPr txBox="1"/>
            <p:nvPr/>
          </p:nvSpPr>
          <p:spPr>
            <a:xfrm>
              <a:off x="7071768" y="54289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MISTRAL</a:t>
              </a:r>
            </a:p>
          </p:txBody>
        </p:sp>
        <p:sp>
          <p:nvSpPr>
            <p:cNvPr id="13" name="TextBox 12">
              <a:extLst>
                <a:ext uri="{FF2B5EF4-FFF2-40B4-BE49-F238E27FC236}">
                  <a16:creationId xmlns:a16="http://schemas.microsoft.com/office/drawing/2014/main" id="{3D9AFBB0-14D8-3445-94E4-BD60FC41CA08}"/>
                </a:ext>
              </a:extLst>
            </p:cNvPr>
            <p:cNvSpPr txBox="1"/>
            <p:nvPr/>
          </p:nvSpPr>
          <p:spPr>
            <a:xfrm>
              <a:off x="7071768" y="1306250"/>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Soft X-ray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microscopy-BL</a:t>
              </a:r>
            </a:p>
          </p:txBody>
        </p:sp>
      </p:grpSp>
      <p:grpSp>
        <p:nvGrpSpPr>
          <p:cNvPr id="14" name="Group 13">
            <a:extLst>
              <a:ext uri="{FF2B5EF4-FFF2-40B4-BE49-F238E27FC236}">
                <a16:creationId xmlns:a16="http://schemas.microsoft.com/office/drawing/2014/main" id="{B01F861F-123F-8349-A066-7DED9F076084}"/>
              </a:ext>
            </a:extLst>
          </p:cNvPr>
          <p:cNvGrpSpPr/>
          <p:nvPr/>
        </p:nvGrpSpPr>
        <p:grpSpPr>
          <a:xfrm>
            <a:off x="5774284" y="1640665"/>
            <a:ext cx="1400175" cy="1171660"/>
            <a:chOff x="5418151" y="1679165"/>
            <a:chExt cx="1400175" cy="1171660"/>
          </a:xfrm>
        </p:grpSpPr>
        <p:pic>
          <p:nvPicPr>
            <p:cNvPr id="1030" name="Picture 6" descr="Endstation of XALOC">
              <a:extLst>
                <a:ext uri="{FF2B5EF4-FFF2-40B4-BE49-F238E27FC236}">
                  <a16:creationId xmlns:a16="http://schemas.microsoft.com/office/drawing/2014/main" id="{2AA5DB39-C615-0645-8F26-C2E350B08C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8151" y="1960155"/>
              <a:ext cx="1204873" cy="5225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273ED0-2942-6742-8716-127F22F2417D}"/>
                </a:ext>
              </a:extLst>
            </p:cNvPr>
            <p:cNvSpPr txBox="1"/>
            <p:nvPr/>
          </p:nvSpPr>
          <p:spPr>
            <a:xfrm>
              <a:off x="5418151" y="16791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XALOC</a:t>
              </a:r>
            </a:p>
          </p:txBody>
        </p:sp>
        <p:sp>
          <p:nvSpPr>
            <p:cNvPr id="16" name="TextBox 15">
              <a:extLst>
                <a:ext uri="{FF2B5EF4-FFF2-40B4-BE49-F238E27FC236}">
                  <a16:creationId xmlns:a16="http://schemas.microsoft.com/office/drawing/2014/main" id="{53DE7402-11F0-F840-8254-E2AB1E7D46AF}"/>
                </a:ext>
              </a:extLst>
            </p:cNvPr>
            <p:cNvSpPr txBox="1"/>
            <p:nvPr/>
          </p:nvSpPr>
          <p:spPr>
            <a:xfrm>
              <a:off x="5418151" y="2425917"/>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MX-BL</a:t>
              </a:r>
            </a:p>
          </p:txBody>
        </p:sp>
      </p:grpSp>
      <p:grpSp>
        <p:nvGrpSpPr>
          <p:cNvPr id="17" name="Group 16">
            <a:extLst>
              <a:ext uri="{FF2B5EF4-FFF2-40B4-BE49-F238E27FC236}">
                <a16:creationId xmlns:a16="http://schemas.microsoft.com/office/drawing/2014/main" id="{897A0005-9BA0-7342-A525-78A1B5AEECED}"/>
              </a:ext>
            </a:extLst>
          </p:cNvPr>
          <p:cNvGrpSpPr/>
          <p:nvPr/>
        </p:nvGrpSpPr>
        <p:grpSpPr>
          <a:xfrm>
            <a:off x="7427901" y="1640665"/>
            <a:ext cx="1400175" cy="1171660"/>
            <a:chOff x="7071768" y="1679165"/>
            <a:chExt cx="1400175" cy="1171660"/>
          </a:xfrm>
        </p:grpSpPr>
        <p:pic>
          <p:nvPicPr>
            <p:cNvPr id="1032" name="Picture 8" descr="NCD Endstation">
              <a:extLst>
                <a:ext uri="{FF2B5EF4-FFF2-40B4-BE49-F238E27FC236}">
                  <a16:creationId xmlns:a16="http://schemas.microsoft.com/office/drawing/2014/main" id="{A641AAC4-D4E7-8C47-8449-CFFA998DEC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1768" y="1962413"/>
              <a:ext cx="1194465" cy="518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111BB01-F595-944B-B4D0-3F3351558374}"/>
                </a:ext>
              </a:extLst>
            </p:cNvPr>
            <p:cNvSpPr txBox="1"/>
            <p:nvPr/>
          </p:nvSpPr>
          <p:spPr>
            <a:xfrm>
              <a:off x="7071768" y="16791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NCD</a:t>
              </a:r>
            </a:p>
          </p:txBody>
        </p:sp>
        <p:sp>
          <p:nvSpPr>
            <p:cNvPr id="19" name="TextBox 18">
              <a:extLst>
                <a:ext uri="{FF2B5EF4-FFF2-40B4-BE49-F238E27FC236}">
                  <a16:creationId xmlns:a16="http://schemas.microsoft.com/office/drawing/2014/main" id="{C6470636-743D-804C-A808-59C0C1C08697}"/>
                </a:ext>
              </a:extLst>
            </p:cNvPr>
            <p:cNvSpPr txBox="1"/>
            <p:nvPr/>
          </p:nvSpPr>
          <p:spPr>
            <a:xfrm>
              <a:off x="7071768" y="2425917"/>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WAXS/SAXS -BL</a:t>
              </a:r>
            </a:p>
          </p:txBody>
        </p:sp>
      </p:grpSp>
      <p:grpSp>
        <p:nvGrpSpPr>
          <p:cNvPr id="20" name="Group 19">
            <a:extLst>
              <a:ext uri="{FF2B5EF4-FFF2-40B4-BE49-F238E27FC236}">
                <a16:creationId xmlns:a16="http://schemas.microsoft.com/office/drawing/2014/main" id="{6DB77C42-5F85-E042-B9FC-94F16ABD2159}"/>
              </a:ext>
            </a:extLst>
          </p:cNvPr>
          <p:cNvGrpSpPr/>
          <p:nvPr/>
        </p:nvGrpSpPr>
        <p:grpSpPr>
          <a:xfrm>
            <a:off x="5774284" y="2606685"/>
            <a:ext cx="1400175" cy="1158316"/>
            <a:chOff x="5418151" y="2616610"/>
            <a:chExt cx="1400175" cy="1158316"/>
          </a:xfrm>
        </p:grpSpPr>
        <p:pic>
          <p:nvPicPr>
            <p:cNvPr id="1034" name="Picture 10" descr="Station of MSPD beamline">
              <a:extLst>
                <a:ext uri="{FF2B5EF4-FFF2-40B4-BE49-F238E27FC236}">
                  <a16:creationId xmlns:a16="http://schemas.microsoft.com/office/drawing/2014/main" id="{D4C539FA-00A4-7B46-911F-21216047E0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8151" y="2898369"/>
              <a:ext cx="1163339" cy="5045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78F5A11-3158-9F47-9584-7766C0A41608}"/>
                </a:ext>
              </a:extLst>
            </p:cNvPr>
            <p:cNvSpPr txBox="1"/>
            <p:nvPr/>
          </p:nvSpPr>
          <p:spPr>
            <a:xfrm>
              <a:off x="5418151" y="261661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MSPD</a:t>
              </a:r>
            </a:p>
          </p:txBody>
        </p:sp>
        <p:sp>
          <p:nvSpPr>
            <p:cNvPr id="22" name="TextBox 21">
              <a:extLst>
                <a:ext uri="{FF2B5EF4-FFF2-40B4-BE49-F238E27FC236}">
                  <a16:creationId xmlns:a16="http://schemas.microsoft.com/office/drawing/2014/main" id="{E99539E2-30BA-2B49-9C59-FB3A5CAAC9DE}"/>
                </a:ext>
              </a:extLst>
            </p:cNvPr>
            <p:cNvSpPr txBox="1"/>
            <p:nvPr/>
          </p:nvSpPr>
          <p:spPr>
            <a:xfrm>
              <a:off x="5418151" y="3350018"/>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Powder diffraction (PD)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and micro-PD -BL</a:t>
              </a:r>
            </a:p>
          </p:txBody>
        </p:sp>
      </p:grpSp>
      <p:grpSp>
        <p:nvGrpSpPr>
          <p:cNvPr id="23" name="Group 22">
            <a:extLst>
              <a:ext uri="{FF2B5EF4-FFF2-40B4-BE49-F238E27FC236}">
                <a16:creationId xmlns:a16="http://schemas.microsoft.com/office/drawing/2014/main" id="{28E091DF-C908-3E4D-A7C5-3B03B0156521}"/>
              </a:ext>
            </a:extLst>
          </p:cNvPr>
          <p:cNvGrpSpPr/>
          <p:nvPr/>
        </p:nvGrpSpPr>
        <p:grpSpPr>
          <a:xfrm>
            <a:off x="7427901" y="2606685"/>
            <a:ext cx="1639699" cy="1158316"/>
            <a:chOff x="7071768" y="2616610"/>
            <a:chExt cx="1639699" cy="1158316"/>
          </a:xfrm>
        </p:grpSpPr>
        <p:pic>
          <p:nvPicPr>
            <p:cNvPr id="1036" name="Picture 12" descr="IM-CLAESSSampleEnvironments">
              <a:extLst>
                <a:ext uri="{FF2B5EF4-FFF2-40B4-BE49-F238E27FC236}">
                  <a16:creationId xmlns:a16="http://schemas.microsoft.com/office/drawing/2014/main" id="{D49DC63C-31DC-9442-85DA-6805CCA286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7071768" y="2897092"/>
              <a:ext cx="936247" cy="50713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4941CB4-E3E7-0F4F-87F6-ACF0281D2F15}"/>
                </a:ext>
              </a:extLst>
            </p:cNvPr>
            <p:cNvSpPr txBox="1"/>
            <p:nvPr/>
          </p:nvSpPr>
          <p:spPr>
            <a:xfrm>
              <a:off x="7071768" y="261661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CLAESS</a:t>
              </a:r>
            </a:p>
          </p:txBody>
        </p:sp>
        <p:sp>
          <p:nvSpPr>
            <p:cNvPr id="25" name="TextBox 24">
              <a:extLst>
                <a:ext uri="{FF2B5EF4-FFF2-40B4-BE49-F238E27FC236}">
                  <a16:creationId xmlns:a16="http://schemas.microsoft.com/office/drawing/2014/main" id="{6602F35E-544A-3E45-95ED-1050C984D6C0}"/>
                </a:ext>
              </a:extLst>
            </p:cNvPr>
            <p:cNvSpPr txBox="1"/>
            <p:nvPr/>
          </p:nvSpPr>
          <p:spPr>
            <a:xfrm>
              <a:off x="7071768" y="3350018"/>
              <a:ext cx="1639699"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Absorption &amp; emission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spectroscopy BL </a:t>
              </a:r>
            </a:p>
          </p:txBody>
        </p:sp>
      </p:grpSp>
      <p:grpSp>
        <p:nvGrpSpPr>
          <p:cNvPr id="26" name="Group 25">
            <a:extLst>
              <a:ext uri="{FF2B5EF4-FFF2-40B4-BE49-F238E27FC236}">
                <a16:creationId xmlns:a16="http://schemas.microsoft.com/office/drawing/2014/main" id="{5F5CD229-27DD-E142-8A98-500FB9C3FDC6}"/>
              </a:ext>
            </a:extLst>
          </p:cNvPr>
          <p:cNvGrpSpPr/>
          <p:nvPr/>
        </p:nvGrpSpPr>
        <p:grpSpPr>
          <a:xfrm>
            <a:off x="5774284" y="3743629"/>
            <a:ext cx="1400175" cy="1184363"/>
            <a:chOff x="5418151" y="3782129"/>
            <a:chExt cx="1400175" cy="1184363"/>
          </a:xfrm>
        </p:grpSpPr>
        <p:pic>
          <p:nvPicPr>
            <p:cNvPr id="1038" name="Picture 14" descr="Two endstations of CIRCE">
              <a:extLst>
                <a:ext uri="{FF2B5EF4-FFF2-40B4-BE49-F238E27FC236}">
                  <a16:creationId xmlns:a16="http://schemas.microsoft.com/office/drawing/2014/main" id="{F395D96C-9CE3-614D-B1EB-FCF5A43EFA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8151" y="4080514"/>
              <a:ext cx="1163338" cy="5045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336575D-57A8-524F-9459-3C578D6BD372}"/>
                </a:ext>
              </a:extLst>
            </p:cNvPr>
            <p:cNvSpPr txBox="1"/>
            <p:nvPr/>
          </p:nvSpPr>
          <p:spPr>
            <a:xfrm>
              <a:off x="5418151" y="378212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CIRCE</a:t>
              </a:r>
            </a:p>
          </p:txBody>
        </p:sp>
        <p:sp>
          <p:nvSpPr>
            <p:cNvPr id="28" name="TextBox 27">
              <a:extLst>
                <a:ext uri="{FF2B5EF4-FFF2-40B4-BE49-F238E27FC236}">
                  <a16:creationId xmlns:a16="http://schemas.microsoft.com/office/drawing/2014/main" id="{16ADF1B8-1849-1843-A29C-65F54DBB703F}"/>
                </a:ext>
              </a:extLst>
            </p:cNvPr>
            <p:cNvSpPr txBox="1"/>
            <p:nvPr/>
          </p:nvSpPr>
          <p:spPr>
            <a:xfrm>
              <a:off x="5418151" y="454158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Photoemission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spectroscopy</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&amp; microscopy -BL</a:t>
              </a:r>
            </a:p>
          </p:txBody>
        </p:sp>
      </p:grpSp>
      <p:grpSp>
        <p:nvGrpSpPr>
          <p:cNvPr id="29" name="Group 28">
            <a:extLst>
              <a:ext uri="{FF2B5EF4-FFF2-40B4-BE49-F238E27FC236}">
                <a16:creationId xmlns:a16="http://schemas.microsoft.com/office/drawing/2014/main" id="{D699079B-3A2D-394A-963C-04FA6A275545}"/>
              </a:ext>
            </a:extLst>
          </p:cNvPr>
          <p:cNvGrpSpPr/>
          <p:nvPr/>
        </p:nvGrpSpPr>
        <p:grpSpPr>
          <a:xfrm>
            <a:off x="7427901" y="3743629"/>
            <a:ext cx="1400175" cy="1184363"/>
            <a:chOff x="7071768" y="3782129"/>
            <a:chExt cx="1400175" cy="1184363"/>
          </a:xfrm>
        </p:grpSpPr>
        <p:pic>
          <p:nvPicPr>
            <p:cNvPr id="1040" name="Picture 16" descr="to be updated with better photo by pierlu">
              <a:extLst>
                <a:ext uri="{FF2B5EF4-FFF2-40B4-BE49-F238E27FC236}">
                  <a16:creationId xmlns:a16="http://schemas.microsoft.com/office/drawing/2014/main" id="{04463064-79B5-3F46-BD9F-B270B720D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1768" y="4070867"/>
              <a:ext cx="846770" cy="523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3D1FB6D-B4C4-2845-9250-170B2F98338C}"/>
                </a:ext>
              </a:extLst>
            </p:cNvPr>
            <p:cNvSpPr txBox="1"/>
            <p:nvPr/>
          </p:nvSpPr>
          <p:spPr>
            <a:xfrm>
              <a:off x="7071768" y="378212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BOREAS</a:t>
              </a:r>
            </a:p>
          </p:txBody>
        </p:sp>
        <p:sp>
          <p:nvSpPr>
            <p:cNvPr id="31" name="TextBox 30">
              <a:extLst>
                <a:ext uri="{FF2B5EF4-FFF2-40B4-BE49-F238E27FC236}">
                  <a16:creationId xmlns:a16="http://schemas.microsoft.com/office/drawing/2014/main" id="{07A4DD5A-304B-8547-9888-33792F966011}"/>
                </a:ext>
              </a:extLst>
            </p:cNvPr>
            <p:cNvSpPr txBox="1"/>
            <p:nvPr/>
          </p:nvSpPr>
          <p:spPr>
            <a:xfrm>
              <a:off x="7071768" y="454158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Resonant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absorption</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&amp; scattering -BL</a:t>
              </a:r>
            </a:p>
          </p:txBody>
        </p:sp>
      </p:grpSp>
      <p:sp>
        <p:nvSpPr>
          <p:cNvPr id="47" name="TextBox 46">
            <a:extLst>
              <a:ext uri="{FF2B5EF4-FFF2-40B4-BE49-F238E27FC236}">
                <a16:creationId xmlns:a16="http://schemas.microsoft.com/office/drawing/2014/main" id="{AF361ED5-F2F1-8745-8577-45574789B42F}"/>
              </a:ext>
            </a:extLst>
          </p:cNvPr>
          <p:cNvSpPr txBox="1"/>
          <p:nvPr/>
        </p:nvSpPr>
        <p:spPr>
          <a:xfrm>
            <a:off x="56875" y="336194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FAXTOR</a:t>
            </a:r>
          </a:p>
        </p:txBody>
      </p:sp>
      <p:sp>
        <p:nvSpPr>
          <p:cNvPr id="48" name="TextBox 47">
            <a:extLst>
              <a:ext uri="{FF2B5EF4-FFF2-40B4-BE49-F238E27FC236}">
                <a16:creationId xmlns:a16="http://schemas.microsoft.com/office/drawing/2014/main" id="{804D14AA-BDC1-C54E-A120-7807A00C70DD}"/>
              </a:ext>
            </a:extLst>
          </p:cNvPr>
          <p:cNvSpPr txBox="1"/>
          <p:nvPr/>
        </p:nvSpPr>
        <p:spPr>
          <a:xfrm>
            <a:off x="56875" y="4125309"/>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Tomography-BL</a:t>
            </a:r>
          </a:p>
        </p:txBody>
      </p:sp>
      <p:sp>
        <p:nvSpPr>
          <p:cNvPr id="51" name="TextBox 50">
            <a:extLst>
              <a:ext uri="{FF2B5EF4-FFF2-40B4-BE49-F238E27FC236}">
                <a16:creationId xmlns:a16="http://schemas.microsoft.com/office/drawing/2014/main" id="{66D12164-254A-EC4B-8AB1-E21F76931EFA}"/>
              </a:ext>
            </a:extLst>
          </p:cNvPr>
          <p:cNvSpPr txBox="1"/>
          <p:nvPr/>
        </p:nvSpPr>
        <p:spPr>
          <a:xfrm>
            <a:off x="1315139" y="3353314"/>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XAIRA</a:t>
            </a:r>
          </a:p>
        </p:txBody>
      </p:sp>
      <p:sp>
        <p:nvSpPr>
          <p:cNvPr id="52" name="TextBox 51">
            <a:extLst>
              <a:ext uri="{FF2B5EF4-FFF2-40B4-BE49-F238E27FC236}">
                <a16:creationId xmlns:a16="http://schemas.microsoft.com/office/drawing/2014/main" id="{C05FE020-F987-8B44-8F21-3A65DEA9C06A}"/>
              </a:ext>
            </a:extLst>
          </p:cNvPr>
          <p:cNvSpPr txBox="1"/>
          <p:nvPr/>
        </p:nvSpPr>
        <p:spPr>
          <a:xfrm>
            <a:off x="1315139" y="411667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Micro MX-BL</a:t>
            </a:r>
          </a:p>
        </p:txBody>
      </p:sp>
      <p:sp>
        <p:nvSpPr>
          <p:cNvPr id="55" name="TextBox 54">
            <a:extLst>
              <a:ext uri="{FF2B5EF4-FFF2-40B4-BE49-F238E27FC236}">
                <a16:creationId xmlns:a16="http://schemas.microsoft.com/office/drawing/2014/main" id="{E17A8302-8702-CB49-B0B2-A36BAEF261DD}"/>
              </a:ext>
            </a:extLst>
          </p:cNvPr>
          <p:cNvSpPr txBox="1"/>
          <p:nvPr/>
        </p:nvSpPr>
        <p:spPr>
          <a:xfrm>
            <a:off x="2747418" y="334871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LOREA</a:t>
            </a:r>
          </a:p>
        </p:txBody>
      </p:sp>
      <p:sp>
        <p:nvSpPr>
          <p:cNvPr id="56" name="TextBox 55">
            <a:extLst>
              <a:ext uri="{FF2B5EF4-FFF2-40B4-BE49-F238E27FC236}">
                <a16:creationId xmlns:a16="http://schemas.microsoft.com/office/drawing/2014/main" id="{E5AEE2B7-DC96-0E41-8A68-C2A6C0BD89EE}"/>
              </a:ext>
            </a:extLst>
          </p:cNvPr>
          <p:cNvSpPr txBox="1"/>
          <p:nvPr/>
        </p:nvSpPr>
        <p:spPr>
          <a:xfrm>
            <a:off x="2747418" y="4112079"/>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ARPES-BL</a:t>
            </a:r>
          </a:p>
        </p:txBody>
      </p:sp>
      <p:sp>
        <p:nvSpPr>
          <p:cNvPr id="59" name="TextBox 58">
            <a:extLst>
              <a:ext uri="{FF2B5EF4-FFF2-40B4-BE49-F238E27FC236}">
                <a16:creationId xmlns:a16="http://schemas.microsoft.com/office/drawing/2014/main" id="{FEFDA9EA-0065-B041-8D64-7026586C7E8C}"/>
              </a:ext>
            </a:extLst>
          </p:cNvPr>
          <p:cNvSpPr txBox="1"/>
          <p:nvPr/>
        </p:nvSpPr>
        <p:spPr>
          <a:xfrm>
            <a:off x="4022965" y="33365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NOTOS</a:t>
            </a:r>
          </a:p>
        </p:txBody>
      </p:sp>
      <p:sp>
        <p:nvSpPr>
          <p:cNvPr id="60" name="TextBox 59">
            <a:extLst>
              <a:ext uri="{FF2B5EF4-FFF2-40B4-BE49-F238E27FC236}">
                <a16:creationId xmlns:a16="http://schemas.microsoft.com/office/drawing/2014/main" id="{FF9EF34F-F36B-8B44-9CE2-7F8337348E5E}"/>
              </a:ext>
            </a:extLst>
          </p:cNvPr>
          <p:cNvSpPr txBox="1"/>
          <p:nvPr/>
        </p:nvSpPr>
        <p:spPr>
          <a:xfrm>
            <a:off x="4022965" y="4557125"/>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PD &amp; absorption-BL</a:t>
            </a:r>
          </a:p>
        </p:txBody>
      </p:sp>
      <p:pic>
        <p:nvPicPr>
          <p:cNvPr id="64" name="Picture 63">
            <a:extLst>
              <a:ext uri="{FF2B5EF4-FFF2-40B4-BE49-F238E27FC236}">
                <a16:creationId xmlns:a16="http://schemas.microsoft.com/office/drawing/2014/main" id="{98A644C7-F853-6D4D-B14E-05142F99DA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2731" r="61255"/>
          <a:stretch/>
        </p:blipFill>
        <p:spPr>
          <a:xfrm>
            <a:off x="2930656" y="3640192"/>
            <a:ext cx="783214" cy="514384"/>
          </a:xfrm>
          <a:prstGeom prst="rect">
            <a:avLst/>
          </a:prstGeom>
        </p:spPr>
      </p:pic>
      <p:pic>
        <p:nvPicPr>
          <p:cNvPr id="65" name="Picture 2">
            <a:extLst>
              <a:ext uri="{FF2B5EF4-FFF2-40B4-BE49-F238E27FC236}">
                <a16:creationId xmlns:a16="http://schemas.microsoft.com/office/drawing/2014/main" id="{EBA1941A-6931-3F46-9022-FA0D6CB623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30831" y="3635099"/>
            <a:ext cx="682064" cy="77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5">
            <a:extLst>
              <a:ext uri="{FF2B5EF4-FFF2-40B4-BE49-F238E27FC236}">
                <a16:creationId xmlns:a16="http://schemas.microsoft.com/office/drawing/2014/main" id="{5B5E7BED-8426-294B-9D56-EFFE0CBCD75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207"/>
          <a:stretch/>
        </p:blipFill>
        <p:spPr>
          <a:xfrm>
            <a:off x="161836" y="3653404"/>
            <a:ext cx="937961" cy="496277"/>
          </a:xfrm>
          <a:prstGeom prst="rect">
            <a:avLst/>
          </a:prstGeom>
          <a:ln w="19050">
            <a:solidFill>
              <a:schemeClr val="tx1"/>
            </a:solidFill>
          </a:ln>
          <a:effectLst>
            <a:outerShdw blurRad="292100" dist="139700" dir="2700000" algn="tl" rotWithShape="0">
              <a:srgbClr val="333333">
                <a:alpha val="65000"/>
              </a:srgbClr>
            </a:outerShdw>
          </a:effectLst>
        </p:spPr>
      </p:pic>
      <p:pic>
        <p:nvPicPr>
          <p:cNvPr id="68" name="Picture 4">
            <a:extLst>
              <a:ext uri="{FF2B5EF4-FFF2-40B4-BE49-F238E27FC236}">
                <a16:creationId xmlns:a16="http://schemas.microsoft.com/office/drawing/2014/main" id="{FDDC6BDF-C765-3E46-9217-A8998663495F}"/>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088" y="3621577"/>
            <a:ext cx="645094" cy="55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99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6804573" y="146499"/>
            <a:ext cx="756109" cy="250115"/>
          </a:xfrm>
          <a:prstGeom prst="rect">
            <a:avLst/>
          </a:prstGeom>
        </p:spPr>
        <p:txBody>
          <a:bodyPr vert="horz" wrap="none" lIns="68580" tIns="34290" rIns="68580" bIns="34290" rtlCol="0" anchor="t">
            <a:noAutofit/>
          </a:bodyPr>
          <a:lstStyle/>
          <a:p>
            <a:pPr algn="r"/>
            <a:r>
              <a:rPr lang="en-US" sz="2400" b="1" dirty="0">
                <a:solidFill>
                  <a:schemeClr val="tx2"/>
                </a:solidFill>
                <a:latin typeface="Arial" panose="020B0604020202020204" pitchFamily="34" charset="0"/>
                <a:cs typeface="Arial" panose="020B0604020202020204" pitchFamily="34" charset="0"/>
              </a:rPr>
              <a:t>The Provided Techniques:</a:t>
            </a:r>
          </a:p>
          <a:p>
            <a:pPr algn="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06FE0C5-7E09-0346-AD06-16C46141373E}"/>
              </a:ext>
            </a:extLst>
          </p:cNvPr>
          <p:cNvSpPr txBox="1"/>
          <p:nvPr/>
        </p:nvSpPr>
        <p:spPr>
          <a:xfrm>
            <a:off x="5072481" y="1706929"/>
            <a:ext cx="2757191" cy="3318143"/>
          </a:xfrm>
          <a:prstGeom prst="rect">
            <a:avLst/>
          </a:prstGeom>
        </p:spPr>
        <p:txBody>
          <a:bodyPr vert="horz" wrap="square" lIns="68580" tIns="34290" rIns="68580" bIns="34290" rtlCol="0" anchor="t">
            <a:normAutofit/>
          </a:bodyPr>
          <a:lstStyle/>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Key data:</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Operating since 2012</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Electron energy: 3GeV</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Operating current: 250mA</a:t>
            </a:r>
          </a:p>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8 operating beamlines:</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MIRAS (IR)</a:t>
            </a:r>
          </a:p>
          <a:p>
            <a:pPr marL="685800" lvl="1" indent="-342900">
              <a:buFont typeface="Arial" panose="020B0604020202020204" pitchFamily="34" charset="0"/>
              <a:buChar char="•"/>
            </a:pPr>
            <a:r>
              <a:rPr lang="en-US" sz="1500" dirty="0">
                <a:solidFill>
                  <a:schemeClr val="accent2">
                    <a:lumMod val="50000"/>
                  </a:schemeClr>
                </a:solidFill>
                <a:latin typeface="Arial" panose="020B0604020202020204" pitchFamily="34" charset="0"/>
                <a:cs typeface="Arial" panose="020B0604020202020204" pitchFamily="34" charset="0"/>
              </a:rPr>
              <a:t>MSPD (PD)</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MISTRAL (</a:t>
            </a:r>
            <a:r>
              <a:rPr lang="en-US" sz="1500" dirty="0" err="1">
                <a:solidFill>
                  <a:schemeClr val="accent6">
                    <a:lumMod val="50000"/>
                  </a:schemeClr>
                </a:solidFill>
                <a:latin typeface="Arial" panose="020B0604020202020204" pitchFamily="34" charset="0"/>
                <a:cs typeface="Arial" panose="020B0604020202020204" pitchFamily="34" charset="0"/>
              </a:rPr>
              <a:t>microsc</a:t>
            </a:r>
            <a:r>
              <a:rPr lang="en-US" sz="1500" dirty="0">
                <a:solidFill>
                  <a:schemeClr val="accent6">
                    <a:lumMod val="50000"/>
                  </a:schemeClr>
                </a:solidFill>
                <a:latin typeface="Arial" panose="020B0604020202020204" pitchFamily="34" charset="0"/>
                <a:cs typeface="Arial" panose="020B0604020202020204" pitchFamily="34" charset="0"/>
              </a:rPr>
              <a:t>.)</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NCD (SAXS/WAXS)</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XALOC (MX)</a:t>
            </a:r>
          </a:p>
          <a:p>
            <a:pPr marL="685800" lvl="1" indent="-342900">
              <a:buFont typeface="Arial" panose="020B0604020202020204" pitchFamily="34" charset="0"/>
              <a:buChar char="•"/>
            </a:pPr>
            <a:r>
              <a:rPr lang="en-US" sz="1500" dirty="0">
                <a:solidFill>
                  <a:schemeClr val="accent2">
                    <a:lumMod val="50000"/>
                  </a:schemeClr>
                </a:solidFill>
                <a:latin typeface="Arial" panose="020B0604020202020204" pitchFamily="34" charset="0"/>
                <a:cs typeface="Arial" panose="020B0604020202020204" pitchFamily="34" charset="0"/>
              </a:rPr>
              <a:t>CLAESS (XAFS)</a:t>
            </a:r>
          </a:p>
          <a:p>
            <a:pPr marL="685800" lvl="1" indent="-342900">
              <a:buFont typeface="Arial" panose="020B0604020202020204" pitchFamily="34" charset="0"/>
              <a:buChar char="•"/>
            </a:pPr>
            <a:r>
              <a:rPr lang="en-US" sz="1500" dirty="0">
                <a:solidFill>
                  <a:schemeClr val="accent1">
                    <a:lumMod val="50000"/>
                  </a:schemeClr>
                </a:solidFill>
                <a:latin typeface="Arial" panose="020B0604020202020204" pitchFamily="34" charset="0"/>
                <a:cs typeface="Arial" panose="020B0604020202020204" pitchFamily="34" charset="0"/>
              </a:rPr>
              <a:t>CIRCE(NAPP/PEEM)</a:t>
            </a:r>
          </a:p>
          <a:p>
            <a:pPr marL="685800" lvl="1" indent="-342900">
              <a:buFont typeface="Arial" panose="020B0604020202020204" pitchFamily="34" charset="0"/>
              <a:buChar char="•"/>
            </a:pPr>
            <a:r>
              <a:rPr lang="en-US" sz="1500" dirty="0">
                <a:solidFill>
                  <a:schemeClr val="accent1">
                    <a:lumMod val="50000"/>
                  </a:schemeClr>
                </a:solidFill>
                <a:latin typeface="Arial" panose="020B0604020202020204" pitchFamily="34" charset="0"/>
                <a:cs typeface="Arial" panose="020B0604020202020204" pitchFamily="34" charset="0"/>
              </a:rPr>
              <a:t>BOREAS (XMCD)</a:t>
            </a:r>
          </a:p>
        </p:txBody>
      </p:sp>
      <p:sp>
        <p:nvSpPr>
          <p:cNvPr id="11" name="Rectangle 10">
            <a:extLst>
              <a:ext uri="{FF2B5EF4-FFF2-40B4-BE49-F238E27FC236}">
                <a16:creationId xmlns:a16="http://schemas.microsoft.com/office/drawing/2014/main" id="{229F5CCB-3BC2-B94A-8EF1-497BFBEC07D3}"/>
              </a:ext>
            </a:extLst>
          </p:cNvPr>
          <p:cNvSpPr/>
          <p:nvPr/>
        </p:nvSpPr>
        <p:spPr>
          <a:xfrm>
            <a:off x="4438416" y="925110"/>
            <a:ext cx="3391256" cy="923330"/>
          </a:xfrm>
          <a:prstGeom prst="rect">
            <a:avLst/>
          </a:prstGeom>
        </p:spPr>
        <p:txBody>
          <a:bodyPr wrap="square">
            <a:spAutoFit/>
          </a:bodyPr>
          <a:lstStyle/>
          <a:p>
            <a:r>
              <a:rPr lang="en-US" sz="1350" b="1" dirty="0"/>
              <a:t>Alba is a 3. generation synchrotron source with 8 operating beamlines and 4 in construction.</a:t>
            </a:r>
          </a:p>
          <a:p>
            <a:endParaRPr lang="en-US" sz="1350" b="1" dirty="0"/>
          </a:p>
        </p:txBody>
      </p:sp>
      <p:sp>
        <p:nvSpPr>
          <p:cNvPr id="14" name="TextBox 13">
            <a:extLst>
              <a:ext uri="{FF2B5EF4-FFF2-40B4-BE49-F238E27FC236}">
                <a16:creationId xmlns:a16="http://schemas.microsoft.com/office/drawing/2014/main" id="{EE0C4120-99F8-0B47-B8AD-B6B59F0FB409}"/>
              </a:ext>
            </a:extLst>
          </p:cNvPr>
          <p:cNvSpPr txBox="1"/>
          <p:nvPr/>
        </p:nvSpPr>
        <p:spPr>
          <a:xfrm>
            <a:off x="1398829" y="981865"/>
            <a:ext cx="3330466" cy="319202"/>
          </a:xfrm>
          <a:prstGeom prst="rect">
            <a:avLst/>
          </a:prstGeom>
        </p:spPr>
        <p:txBody>
          <a:bodyPr vert="horz" wrap="square" lIns="68580" tIns="34290" rIns="68580" bIns="34290" rtlCol="0" anchor="t">
            <a:noAutofit/>
          </a:bodyPr>
          <a:lstStyle/>
          <a:p>
            <a:r>
              <a:rPr lang="en-US" sz="1500" dirty="0">
                <a:latin typeface="Arial" panose="020B0604020202020204" pitchFamily="34" charset="0"/>
                <a:cs typeface="Arial" panose="020B0604020202020204" pitchFamily="34" charset="0"/>
              </a:rPr>
              <a:t>Alba, the Spanish Synchrotron source:</a:t>
            </a: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278873" cy="173916"/>
          </a:xfrm>
          <a:prstGeom prst="rect">
            <a:avLst/>
          </a:prstGeom>
        </p:spPr>
        <p:txBody>
          <a:bodyPr vert="horz" wrap="square" lIns="68580" tIns="34290" rIns="68580" bIns="34290" rtlCol="0" anchor="t">
            <a:noAutofit/>
          </a:bodyPr>
          <a:lstStyle/>
          <a:p>
            <a:pPr algn="ctr"/>
            <a:r>
              <a:rPr lang="en-US" sz="750" dirty="0">
                <a:solidFill>
                  <a:schemeClr val="bg1"/>
                </a:solidFill>
                <a:latin typeface="Arial" panose="020B0604020202020204" pitchFamily="34" charset="0"/>
                <a:cs typeface="Arial" panose="020B0604020202020204" pitchFamily="34" charset="0"/>
              </a:rPr>
              <a:t>26</a:t>
            </a:r>
          </a:p>
          <a:p>
            <a:pPr algn="ctr"/>
            <a:endParaRPr lang="en-US" sz="750" dirty="0">
              <a:solidFill>
                <a:schemeClr val="bg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F7DFA357-9983-3E47-AD85-84E639DD7132}"/>
              </a:ext>
            </a:extLst>
          </p:cNvPr>
          <p:cNvSpPr>
            <a:spLocks noChangeArrowheads="1"/>
          </p:cNvSpPr>
          <p:nvPr/>
        </p:nvSpPr>
        <p:spPr bwMode="auto">
          <a:xfrm flipV="1">
            <a:off x="2495097" y="2364583"/>
            <a:ext cx="3673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s-ES" altLang="es-ES" sz="1350" dirty="0">
                <a:latin typeface="Arial" panose="020B0604020202020204" pitchFamily="34" charset="0"/>
              </a:rPr>
              <a:t>  </a:t>
            </a: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2" y="498954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63D9BE0-F412-544D-AA64-ECA2C58FE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707" y="1981782"/>
            <a:ext cx="3790708" cy="2768436"/>
          </a:xfrm>
          <a:prstGeom prst="rect">
            <a:avLst/>
          </a:prstGeom>
        </p:spPr>
      </p:pic>
      <p:sp>
        <p:nvSpPr>
          <p:cNvPr id="16" name="TextBox 15">
            <a:extLst>
              <a:ext uri="{FF2B5EF4-FFF2-40B4-BE49-F238E27FC236}">
                <a16:creationId xmlns:a16="http://schemas.microsoft.com/office/drawing/2014/main" id="{2B4DEDDB-12B4-E040-A1E9-13D08A404700}"/>
              </a:ext>
            </a:extLst>
          </p:cNvPr>
          <p:cNvSpPr txBox="1"/>
          <p:nvPr/>
        </p:nvSpPr>
        <p:spPr>
          <a:xfrm flipH="1" flipV="1">
            <a:off x="8703325" y="4594034"/>
            <a:ext cx="121186" cy="363556"/>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84EF32-2949-FB44-9234-C4F0587D38C2}"/>
              </a:ext>
            </a:extLst>
          </p:cNvPr>
          <p:cNvSpPr txBox="1"/>
          <p:nvPr/>
        </p:nvSpPr>
        <p:spPr>
          <a:xfrm>
            <a:off x="8912646" y="4935557"/>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100715"/>
      </p:ext>
    </p:extLst>
  </p:cSld>
  <p:clrMapOvr>
    <a:masterClrMapping/>
  </p:clrMapOvr>
  <p:transition/>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14634</TotalTime>
  <Words>2399</Words>
  <Application>Microsoft Macintosh PowerPoint</Application>
  <PresentationFormat>On-screen Show (16:9)</PresentationFormat>
  <Paragraphs>269</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Abel</vt:lpstr>
      <vt:lpstr>Arial</vt:lpstr>
      <vt:lpstr>Arial Black</vt:lpstr>
      <vt:lpstr>Calibri</vt:lpstr>
      <vt:lpstr>Calibri Light</vt:lpstr>
      <vt:lpstr>Tema de Office</vt:lpstr>
      <vt:lpstr>Science at Alba: Overview and Perspectives</vt:lpstr>
      <vt:lpstr>ALBA is the Spanish Synchrotron Radiation Facility</vt:lpstr>
      <vt:lpstr>ALBA History</vt:lpstr>
      <vt:lpstr>PowerPoint Presentation</vt:lpstr>
      <vt:lpstr>PowerPoint Presentation</vt:lpstr>
      <vt:lpstr>Alba’s Role in Science</vt:lpstr>
      <vt:lpstr>The General User Program:  The Current User Community</vt:lpstr>
      <vt:lpstr>The General User Program: The Tools</vt:lpstr>
      <vt:lpstr>PowerPoint Presentation</vt:lpstr>
      <vt:lpstr>PowerPoint Presentation</vt:lpstr>
      <vt:lpstr>PowerPoint Presentation</vt:lpstr>
      <vt:lpstr>PowerPoint Presentation</vt:lpstr>
      <vt:lpstr>- Quantum Technology: Opening the Mind - Atoms-Defects-Spins: Coupling and Decoupling of Spin Systems - Quantum Materials and Quantum Dots: Coupling and Decoupling of Spin Systems - Quantum Properties of Light</vt:lpstr>
      <vt:lpstr>ENGAGING THE GENERAL PUBLIC AND PRIMARY SCHOOL STUDENTS FROM ALL SPAIN</vt:lpstr>
      <vt:lpstr>The In-House Research Program: Science as driver of the facility development. </vt:lpstr>
      <vt:lpstr>PowerPoint Presentation</vt:lpstr>
      <vt:lpstr>10th YEAR ANNIVERSARY IN 2020</vt:lpstr>
      <vt:lpstr>Conclusion: Principal Challenges and Key Technologies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Lucas Wainer</dc:creator>
  <cp:lastModifiedBy>Attenkofer, Klaus</cp:lastModifiedBy>
  <cp:revision>169</cp:revision>
  <dcterms:created xsi:type="dcterms:W3CDTF">2015-04-21T23:16:41Z</dcterms:created>
  <dcterms:modified xsi:type="dcterms:W3CDTF">2020-02-24T07:28:45Z</dcterms:modified>
</cp:coreProperties>
</file>