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2" r:id="rId4"/>
    <p:sldId id="266" r:id="rId5"/>
    <p:sldId id="263" r:id="rId6"/>
    <p:sldId id="264" r:id="rId7"/>
    <p:sldId id="265" r:id="rId8"/>
  </p:sldIdLst>
  <p:sldSz cx="9144000" cy="6858000" type="screen4x3"/>
  <p:notesSz cx="9929813" cy="67945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>
        <p:scale>
          <a:sx n="125" d="100"/>
          <a:sy n="125" d="100"/>
        </p:scale>
        <p:origin x="-10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57F7A-FCC8-4CEE-A267-AD79EB6C0CC9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96" y="6453596"/>
            <a:ext cx="4302919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03015-0CF3-4398-97DC-8D071493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13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409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n-GB" noProof="0" smtClean="0"/>
              <a:t>24/07/2019</a:t>
            </a:fld>
            <a:endParaRPr lang="en-GB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9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982" y="3269853"/>
            <a:ext cx="7943850" cy="2675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para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smtClean="0"/>
              <a:t>Quinto </a:t>
            </a:r>
            <a:r>
              <a:rPr lang="en-GB" noProof="0" dirty="0" err="1" smtClean="0"/>
              <a:t>nivel</a:t>
            </a:r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302919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4596" y="6453596"/>
            <a:ext cx="4302919" cy="3409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n-GB" noProof="0" smtClean="0"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6107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6" cy="68580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871970"/>
            <a:ext cx="5535386" cy="165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2301900"/>
            <a:ext cx="5535386" cy="470669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 smtClean="0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4630987"/>
            <a:ext cx="5535386" cy="470669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smtClean="0"/>
              <a:t>20/05/2015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24/07/2019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47894" y="285069"/>
            <a:ext cx="1457325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2126796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24/07/2019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9247"/>
            <a:ext cx="6400800" cy="232229"/>
          </a:xfrm>
        </p:spPr>
        <p:txBody>
          <a:bodyPr/>
          <a:lstStyle/>
          <a:p>
            <a:r>
              <a:rPr lang="es-ES" dirty="0" smtClean="0"/>
              <a:t>23/7/2019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176963"/>
            <a:ext cx="6400800" cy="300493"/>
          </a:xfrm>
        </p:spPr>
        <p:txBody>
          <a:bodyPr/>
          <a:lstStyle/>
          <a:p>
            <a:r>
              <a:rPr lang="es-ES" dirty="0" err="1" smtClean="0"/>
              <a:t>Em</a:t>
            </a:r>
            <a:r>
              <a:rPr lang="es-ES" dirty="0" smtClean="0"/>
              <a:t># </a:t>
            </a:r>
            <a:r>
              <a:rPr lang="es-ES" dirty="0" err="1" smtClean="0"/>
              <a:t>Colaboration</a:t>
            </a:r>
            <a:r>
              <a:rPr lang="es-ES" dirty="0" smtClean="0"/>
              <a:t>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90691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800350"/>
            <a:ext cx="7886700" cy="328930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23/7/2019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08364"/>
            <a:ext cx="3886200" cy="4568599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8364"/>
            <a:ext cx="3886200" cy="4568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23/7/2019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0854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24/07/2019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24/07/2019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24/07/2019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23/7/2019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24/07/2019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" y="0"/>
            <a:ext cx="914095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7348"/>
            <a:ext cx="7070271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67543"/>
            <a:ext cx="7886700" cy="460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89247"/>
            <a:ext cx="2057400" cy="232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23/7/2019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176963"/>
            <a:ext cx="3086100" cy="300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85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6489247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761488" y="469900"/>
            <a:ext cx="6518137" cy="2443198"/>
          </a:xfrm>
        </p:spPr>
        <p:txBody>
          <a:bodyPr/>
          <a:lstStyle/>
          <a:p>
            <a:r>
              <a:rPr lang="en-US" dirty="0"/>
              <a:t>Production and installation at ALBA and feedback from </a:t>
            </a:r>
            <a:r>
              <a:rPr lang="en-US" dirty="0" smtClean="0"/>
              <a:t>other facilities</a:t>
            </a:r>
            <a:endParaRPr lang="en-GB" noProof="0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0"/>
          </p:nvPr>
        </p:nvSpPr>
        <p:spPr>
          <a:xfrm>
            <a:off x="121394" y="5855622"/>
            <a:ext cx="3705098" cy="907824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solidFill>
                  <a:schemeClr val="bg1"/>
                </a:solidFill>
              </a:rPr>
              <a:t>24 July, 2019</a:t>
            </a:r>
            <a:endParaRPr lang="en-GB" noProof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67" b="89915" l="6282" r="92949">
                        <a14:foregroundMark x1="54615" y1="73846" x2="54615" y2="73846"/>
                        <a14:foregroundMark x1="35769" y1="74530" x2="35769" y2="74530"/>
                        <a14:backgroundMark x1="65128" y1="81368" x2="65128" y2="81368"/>
                        <a14:backgroundMark x1="65256" y1="80171" x2="65256" y2="80171"/>
                        <a14:backgroundMark x1="52179" y1="86325" x2="52179" y2="86325"/>
                        <a14:backgroundMark x1="51410" y1="85812" x2="51410" y2="85812"/>
                        <a14:backgroundMark x1="50641" y1="85641" x2="50641" y2="85641"/>
                        <a14:backgroundMark x1="49231" y1="85299" x2="49231" y2="85299"/>
                        <a14:backgroundMark x1="15256" y1="74872" x2="15256" y2="74872"/>
                        <a14:backgroundMark x1="16282" y1="75214" x2="16282" y2="75214"/>
                        <a14:backgroundMark x1="17692" y1="75556" x2="17692" y2="75556"/>
                        <a14:backgroundMark x1="11923" y1="73504" x2="11923" y2="73504"/>
                        <a14:backgroundMark x1="20128" y1="76068" x2="20128" y2="76068"/>
                      </a14:backgroundRemoval>
                    </a14:imgEffect>
                    <a14:imgEffect>
                      <a14:sharpenSoften amount="33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102" y="2641600"/>
            <a:ext cx="4331548" cy="3248661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Production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2500"/>
            <a:ext cx="7886700" cy="52244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First production batch</a:t>
            </a:r>
          </a:p>
          <a:p>
            <a:pPr lvl="1"/>
            <a:r>
              <a:rPr lang="en-GB" sz="2400" dirty="0" smtClean="0"/>
              <a:t>Started in October 2016</a:t>
            </a:r>
          </a:p>
          <a:p>
            <a:pPr lvl="1"/>
            <a:r>
              <a:rPr lang="en-GB" sz="2400" dirty="0" smtClean="0"/>
              <a:t>3 Em# LV units</a:t>
            </a:r>
          </a:p>
          <a:p>
            <a:pPr lvl="1"/>
            <a:r>
              <a:rPr lang="en-GB" sz="2400" dirty="0" smtClean="0"/>
              <a:t>9 Em# HV units</a:t>
            </a:r>
          </a:p>
          <a:p>
            <a:pPr lvl="1"/>
            <a:r>
              <a:rPr lang="en-GB" sz="2400" dirty="0" smtClean="0"/>
              <a:t>Assembly procedure created during the first unit assembly.</a:t>
            </a:r>
          </a:p>
          <a:p>
            <a:pPr lvl="1"/>
            <a:r>
              <a:rPr lang="en-GB" sz="2400" dirty="0" smtClean="0"/>
              <a:t>Finished in February 2017</a:t>
            </a:r>
          </a:p>
          <a:p>
            <a:pPr lvl="1"/>
            <a:r>
              <a:rPr lang="en-GB" sz="2400" dirty="0" smtClean="0"/>
              <a:t>Tested from February 2017 up to May 2017</a:t>
            </a:r>
          </a:p>
          <a:p>
            <a:pPr lvl="2"/>
            <a:r>
              <a:rPr lang="en-GB" sz="2000" dirty="0" smtClean="0"/>
              <a:t>Manual </a:t>
            </a:r>
            <a:r>
              <a:rPr lang="en-GB" sz="2000" dirty="0" err="1" smtClean="0"/>
              <a:t>testbench</a:t>
            </a:r>
            <a:endParaRPr lang="en-GB" sz="2000" dirty="0" smtClean="0"/>
          </a:p>
          <a:p>
            <a:pPr lvl="1"/>
            <a:r>
              <a:rPr lang="en-GB" sz="2400" dirty="0" smtClean="0"/>
              <a:t>No assembly issues found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78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Production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2500"/>
            <a:ext cx="7886700" cy="52244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Second production batch</a:t>
            </a:r>
          </a:p>
          <a:p>
            <a:pPr lvl="1"/>
            <a:r>
              <a:rPr lang="en-GB" sz="2400" dirty="0" smtClean="0"/>
              <a:t>Started in June 2018</a:t>
            </a:r>
          </a:p>
          <a:p>
            <a:pPr lvl="1"/>
            <a:r>
              <a:rPr lang="en-GB" sz="2400" dirty="0" smtClean="0"/>
              <a:t>6 Em# LV units</a:t>
            </a:r>
          </a:p>
          <a:p>
            <a:pPr lvl="1"/>
            <a:r>
              <a:rPr lang="en-GB" sz="2400" dirty="0" smtClean="0"/>
              <a:t>6 Em# HV units</a:t>
            </a:r>
          </a:p>
          <a:p>
            <a:pPr lvl="1"/>
            <a:r>
              <a:rPr lang="en-GB" sz="2400" dirty="0" smtClean="0"/>
              <a:t>Finished in December 2018</a:t>
            </a:r>
          </a:p>
          <a:p>
            <a:pPr lvl="1"/>
            <a:r>
              <a:rPr lang="en-GB" sz="2400" dirty="0" smtClean="0"/>
              <a:t>Assembly issues found</a:t>
            </a:r>
          </a:p>
          <a:p>
            <a:pPr lvl="2"/>
            <a:r>
              <a:rPr lang="en-GB" sz="2000" dirty="0" smtClean="0"/>
              <a:t>Supply cables not correctly assembled</a:t>
            </a:r>
          </a:p>
          <a:p>
            <a:pPr lvl="2"/>
            <a:r>
              <a:rPr lang="en-GB" sz="2000" dirty="0" smtClean="0"/>
              <a:t>Current Amplifier metallic boxes with incorrect machining</a:t>
            </a:r>
          </a:p>
          <a:p>
            <a:pPr lvl="2"/>
            <a:r>
              <a:rPr lang="en-GB" sz="2000" dirty="0" smtClean="0"/>
              <a:t>NUC supports with incorrect machining</a:t>
            </a:r>
          </a:p>
          <a:p>
            <a:pPr lvl="2"/>
            <a:r>
              <a:rPr lang="en-GB" sz="2000" dirty="0" smtClean="0"/>
              <a:t>Cold solder joints in some CA (manual process)</a:t>
            </a:r>
          </a:p>
          <a:p>
            <a:pPr lvl="2"/>
            <a:r>
              <a:rPr lang="en-GB" sz="2000" dirty="0" smtClean="0"/>
              <a:t>RAM/NUC problem was firstly understood as an assembly problem or a element problem</a:t>
            </a:r>
          </a:p>
          <a:p>
            <a:pPr lvl="1"/>
            <a:r>
              <a:rPr lang="en-GB" sz="2400" dirty="0" smtClean="0"/>
              <a:t>Tested from February 2019 up to June 2019 (calibrator </a:t>
            </a:r>
            <a:r>
              <a:rPr lang="en-GB" sz="2400" dirty="0" err="1" smtClean="0"/>
              <a:t>testbench</a:t>
            </a:r>
            <a:r>
              <a:rPr lang="en-GB" sz="2400" dirty="0" smtClean="0"/>
              <a:t>)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1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Production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52500"/>
            <a:ext cx="7886700" cy="52244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Current Amplifier </a:t>
            </a:r>
            <a:r>
              <a:rPr lang="en-GB" sz="2800" dirty="0" err="1" smtClean="0"/>
              <a:t>testbench</a:t>
            </a:r>
            <a:r>
              <a:rPr lang="en-GB" sz="2800" dirty="0" smtClean="0"/>
              <a:t>:</a:t>
            </a:r>
          </a:p>
          <a:p>
            <a:pPr lvl="1"/>
            <a:r>
              <a:rPr lang="en-GB" sz="2200" dirty="0" smtClean="0"/>
              <a:t>CalibCA.py</a:t>
            </a:r>
          </a:p>
          <a:p>
            <a:pPr lvl="1"/>
            <a:r>
              <a:rPr lang="en-GB" sz="2200" dirty="0" smtClean="0"/>
              <a:t>Em# Calibrator</a:t>
            </a:r>
          </a:p>
          <a:p>
            <a:pPr lvl="1"/>
            <a:r>
              <a:rPr lang="en-GB" sz="2200" dirty="0" smtClean="0"/>
              <a:t>2-ch Function Generator</a:t>
            </a:r>
          </a:p>
          <a:p>
            <a:pPr lvl="1"/>
            <a:r>
              <a:rPr lang="en-GB" sz="2200" dirty="0" smtClean="0"/>
              <a:t>Oscilloscope</a:t>
            </a:r>
          </a:p>
          <a:p>
            <a:pPr lvl="1"/>
            <a:r>
              <a:rPr lang="en-GB" sz="2200" dirty="0" smtClean="0"/>
              <a:t>Allows to test CA without </a:t>
            </a:r>
            <a:r>
              <a:rPr lang="en-GB" sz="2200" dirty="0" err="1" smtClean="0"/>
              <a:t>without</a:t>
            </a:r>
            <a:r>
              <a:rPr lang="en-GB" sz="2200" dirty="0" smtClean="0"/>
              <a:t> switching ON/OFF the entire Em#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0" y="3584734"/>
            <a:ext cx="5052060" cy="284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600" dirty="0" smtClean="0"/>
              <a:t>Installation at ALBA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00100"/>
            <a:ext cx="7886700" cy="53768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Installed:</a:t>
            </a:r>
          </a:p>
          <a:p>
            <a:pPr lvl="1"/>
            <a:r>
              <a:rPr lang="en-GB" sz="2400" dirty="0" smtClean="0"/>
              <a:t>BL13 (Em# HV) in test purpose</a:t>
            </a:r>
          </a:p>
          <a:p>
            <a:pPr lvl="1"/>
            <a:r>
              <a:rPr lang="en-GB" sz="2400" dirty="0" smtClean="0"/>
              <a:t>BL22 (Em# LV) in test purpose</a:t>
            </a:r>
          </a:p>
          <a:p>
            <a:pPr lvl="1"/>
            <a:r>
              <a:rPr lang="en-GB" sz="2400" dirty="0" smtClean="0"/>
              <a:t>FE20 (Em# HV)</a:t>
            </a:r>
          </a:p>
          <a:p>
            <a:pPr lvl="1"/>
            <a:r>
              <a:rPr lang="en-GB" sz="2400" dirty="0" smtClean="0"/>
              <a:t>BL04 (Em# LV)</a:t>
            </a:r>
          </a:p>
          <a:p>
            <a:pPr lvl="1"/>
            <a:r>
              <a:rPr lang="en-GB" sz="2400" dirty="0" smtClean="0"/>
              <a:t>BL11 (Em# LV)</a:t>
            </a:r>
          </a:p>
          <a:p>
            <a:pPr lvl="1"/>
            <a:r>
              <a:rPr lang="en-GB" sz="2400" dirty="0" smtClean="0"/>
              <a:t>BL24 (Em# HV)</a:t>
            </a:r>
          </a:p>
          <a:p>
            <a:pPr lvl="1"/>
            <a:r>
              <a:rPr lang="en-GB" sz="2400" dirty="0" smtClean="0"/>
              <a:t>Two sent </a:t>
            </a:r>
            <a:r>
              <a:rPr lang="en-GB" sz="2400" dirty="0"/>
              <a:t>to ESRF (Em# </a:t>
            </a:r>
            <a:r>
              <a:rPr lang="en-GB" sz="2400" dirty="0" smtClean="0"/>
              <a:t>LV, </a:t>
            </a:r>
            <a:r>
              <a:rPr lang="en-GB" sz="2400" dirty="0"/>
              <a:t>Em# HV</a:t>
            </a:r>
            <a:r>
              <a:rPr lang="en-GB" sz="2400" dirty="0" smtClean="0"/>
              <a:t>)</a:t>
            </a:r>
            <a:endParaRPr lang="en-GB" sz="2400" dirty="0"/>
          </a:p>
          <a:p>
            <a:pPr lvl="1"/>
            <a:r>
              <a:rPr lang="en-GB" sz="2400" dirty="0" smtClean="0"/>
              <a:t>One sent to </a:t>
            </a:r>
            <a:r>
              <a:rPr lang="en-GB" sz="2400" dirty="0"/>
              <a:t>SOLARIS (Em# </a:t>
            </a:r>
            <a:r>
              <a:rPr lang="en-GB" sz="2400" dirty="0" smtClean="0"/>
              <a:t>HV)</a:t>
            </a:r>
          </a:p>
          <a:p>
            <a:pPr lvl="1"/>
            <a:r>
              <a:rPr lang="en-GB" sz="2400" dirty="0" smtClean="0"/>
              <a:t>Two exchanged with MAXIV</a:t>
            </a:r>
          </a:p>
          <a:p>
            <a:r>
              <a:rPr lang="en-GB" sz="2800" dirty="0" smtClean="0"/>
              <a:t>Planned</a:t>
            </a:r>
          </a:p>
          <a:p>
            <a:pPr lvl="1"/>
            <a:r>
              <a:rPr lang="en-GB" sz="2400" dirty="0" smtClean="0"/>
              <a:t>FE16 (Em# HV), FE06 (</a:t>
            </a:r>
            <a:r>
              <a:rPr lang="en-GB" sz="2400" dirty="0"/>
              <a:t>Em# HV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BL16 (2 x Em# LV), BL20 LOREA, BL06 XAIRA…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5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200" dirty="0" smtClean="0"/>
              <a:t>Feedback from other facilities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00100"/>
            <a:ext cx="7886700" cy="53768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Solaris:</a:t>
            </a:r>
          </a:p>
          <a:p>
            <a:pPr lvl="1"/>
            <a:r>
              <a:rPr lang="en-GB" sz="2400" dirty="0" smtClean="0"/>
              <a:t>CACB fixation screws are broken during transportation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Positive feedback on Em# performance. They have </a:t>
            </a:r>
            <a:r>
              <a:rPr lang="en-GB" sz="2400" dirty="0" smtClean="0"/>
              <a:t>asked </a:t>
            </a:r>
            <a:r>
              <a:rPr lang="en-GB" sz="2400" dirty="0" smtClean="0"/>
              <a:t>a unit to ALBA!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80" y="1988820"/>
            <a:ext cx="3444240" cy="258318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524000" y="2209800"/>
            <a:ext cx="701040" cy="579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18660" y="2362200"/>
            <a:ext cx="701040" cy="579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62" t="29060" r="19475" b="28039"/>
          <a:stretch/>
        </p:blipFill>
        <p:spPr>
          <a:xfrm>
            <a:off x="5920741" y="2209800"/>
            <a:ext cx="1638300" cy="16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177349"/>
            <a:ext cx="7070271" cy="584652"/>
          </a:xfrm>
        </p:spPr>
        <p:txBody>
          <a:bodyPr>
            <a:noAutofit/>
          </a:bodyPr>
          <a:lstStyle/>
          <a:p>
            <a:r>
              <a:rPr lang="en-GB" sz="3200" dirty="0" smtClean="0"/>
              <a:t>Feedback from other facilities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00100"/>
            <a:ext cx="7886700" cy="53768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ESRF:</a:t>
            </a:r>
          </a:p>
          <a:p>
            <a:pPr lvl="1"/>
            <a:r>
              <a:rPr lang="en-GB" sz="2400" dirty="0" smtClean="0"/>
              <a:t>Pending for feedback</a:t>
            </a:r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 smtClean="0"/>
          </a:p>
          <a:p>
            <a:pPr lvl="1"/>
            <a:endParaRPr lang="en-GB" sz="2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 smtClean="0"/>
              <a:t>24/7/2019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54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7364</TotalTime>
  <Words>317</Words>
  <Application>Microsoft Office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de Office</vt:lpstr>
      <vt:lpstr>Production and installation at ALBA and feedback from other facilities</vt:lpstr>
      <vt:lpstr>Production at ALBA</vt:lpstr>
      <vt:lpstr>Production at ALBA</vt:lpstr>
      <vt:lpstr>Production at ALBA</vt:lpstr>
      <vt:lpstr>Installation at ALBA</vt:lpstr>
      <vt:lpstr>Feedback from other facilities</vt:lpstr>
      <vt:lpstr>Feedback from other facilities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Jose Avila</cp:lastModifiedBy>
  <cp:revision>43</cp:revision>
  <cp:lastPrinted>2019-07-09T07:11:53Z</cp:lastPrinted>
  <dcterms:created xsi:type="dcterms:W3CDTF">2015-04-21T23:16:41Z</dcterms:created>
  <dcterms:modified xsi:type="dcterms:W3CDTF">2019-07-24T06:28:30Z</dcterms:modified>
</cp:coreProperties>
</file>