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5" r:id="rId3"/>
    <p:sldId id="267" r:id="rId4"/>
    <p:sldId id="268" r:id="rId5"/>
    <p:sldId id="269" r:id="rId6"/>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1205">
          <p15:clr>
            <a:srgbClr val="A4A3A4"/>
          </p15:clr>
        </p15:guide>
        <p15:guide id="3" orient="horz" pos="4193">
          <p15:clr>
            <a:srgbClr val="A4A3A4"/>
          </p15:clr>
        </p15:guide>
        <p15:guide id="4" pos="2880">
          <p15:clr>
            <a:srgbClr val="A4A3A4"/>
          </p15:clr>
        </p15:guide>
        <p15:guide id="5" pos="5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4747"/>
    <a:srgbClr val="4C4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4652" autoAdjust="0"/>
  </p:normalViewPr>
  <p:slideViewPr>
    <p:cSldViewPr showGuides="1">
      <p:cViewPr varScale="1">
        <p:scale>
          <a:sx n="113" d="100"/>
          <a:sy n="113" d="100"/>
        </p:scale>
        <p:origin x="-1500" y="-108"/>
      </p:cViewPr>
      <p:guideLst>
        <p:guide orient="horz" pos="2160"/>
        <p:guide orient="horz" pos="1205"/>
        <p:guide orient="horz" pos="4193"/>
        <p:guide pos="2880"/>
        <p:guide pos="556"/>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8" name="Rektangel 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Bildobjekt 6" descr="MAX logga150.jpg"/>
          <p:cNvPicPr>
            <a:picLocks noChangeAspect="1"/>
          </p:cNvPicPr>
          <p:nvPr userDrawn="1"/>
        </p:nvPicPr>
        <p:blipFill>
          <a:blip r:embed="rId2" cstate="print"/>
          <a:stretch>
            <a:fillRect/>
          </a:stretch>
        </p:blipFill>
        <p:spPr>
          <a:xfrm>
            <a:off x="1289304" y="1988840"/>
            <a:ext cx="6565392" cy="21092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mall för rubrikformat</a:t>
            </a:r>
            <a:endParaRPr lang="en-GB"/>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n>
                  <a:noFill/>
                </a:ln>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7" name="Platshållare för datum 6"/>
          <p:cNvSpPr>
            <a:spLocks noGrp="1"/>
          </p:cNvSpPr>
          <p:nvPr>
            <p:ph type="dt" sz="half" idx="10"/>
          </p:nvPr>
        </p:nvSpPr>
        <p:spPr/>
        <p:txBody>
          <a:bodyPr/>
          <a:lstStyle/>
          <a:p>
            <a:fld id="{4ABAABA6-64B7-437E-B4CF-81D9187984C3}" type="datetimeFigureOut">
              <a:rPr lang="en-GB" smtClean="0"/>
              <a:t>25/07/2019</a:t>
            </a:fld>
            <a:endParaRPr lang="en-GB"/>
          </a:p>
        </p:txBody>
      </p:sp>
      <p:sp>
        <p:nvSpPr>
          <p:cNvPr id="8" name="Platshållare för sidfot 7"/>
          <p:cNvSpPr>
            <a:spLocks noGrp="1"/>
          </p:cNvSpPr>
          <p:nvPr>
            <p:ph type="ftr" sz="quarter" idx="11"/>
          </p:nvPr>
        </p:nvSpPr>
        <p:spPr/>
        <p:txBody>
          <a:bodyPr/>
          <a:lstStyle/>
          <a:p>
            <a:endParaRPr lang="en-GB"/>
          </a:p>
        </p:txBody>
      </p:sp>
      <p:sp>
        <p:nvSpPr>
          <p:cNvPr id="9" name="Platshållare för bildnummer 8"/>
          <p:cNvSpPr>
            <a:spLocks noGrp="1"/>
          </p:cNvSpPr>
          <p:nvPr>
            <p:ph type="sldNum" sz="quarter" idx="12"/>
          </p:nvPr>
        </p:nvSpPr>
        <p:spPr/>
        <p:txBody>
          <a:bodyPr/>
          <a:lstStyle/>
          <a:p>
            <a:fld id="{DFE5BFA7-C27E-4DC1-B5F5-3F5F3F757776}"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ABAABA6-64B7-437E-B4CF-81D9187984C3}" type="datetimeFigureOut">
              <a:rPr lang="en-GB" smtClean="0"/>
              <a:t>25/07/2019</a:t>
            </a:fld>
            <a:endParaRPr lang="en-GB"/>
          </a:p>
        </p:txBody>
      </p:sp>
      <p:sp>
        <p:nvSpPr>
          <p:cNvPr id="3" name="Platshållare för sidfot 2"/>
          <p:cNvSpPr>
            <a:spLocks noGrp="1"/>
          </p:cNvSpPr>
          <p:nvPr>
            <p:ph type="ftr" sz="quarter" idx="11"/>
          </p:nvPr>
        </p:nvSpPr>
        <p:spPr/>
        <p:txBody>
          <a:bodyPr/>
          <a:lstStyle/>
          <a:p>
            <a:endParaRPr lang="en-GB"/>
          </a:p>
        </p:txBody>
      </p:sp>
      <p:sp>
        <p:nvSpPr>
          <p:cNvPr id="4" name="Platshållare för bildnummer 3"/>
          <p:cNvSpPr>
            <a:spLocks noGrp="1"/>
          </p:cNvSpPr>
          <p:nvPr>
            <p:ph type="sldNum" sz="quarter" idx="12"/>
          </p:nvPr>
        </p:nvSpPr>
        <p:spPr/>
        <p:txBody>
          <a:bodyPr/>
          <a:lstStyle/>
          <a:p>
            <a:fld id="{DFE5BFA7-C27E-4DC1-B5F5-3F5F3F757776}"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mall för rubrikformat</a:t>
            </a:r>
            <a:endParaRPr lang="en-GB"/>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4ABAABA6-64B7-437E-B4CF-81D9187984C3}" type="datetimeFigureOut">
              <a:rPr lang="en-GB" smtClean="0"/>
              <a:t>25/07/2019</a:t>
            </a:fld>
            <a:endParaRPr lang="en-GB"/>
          </a:p>
        </p:txBody>
      </p:sp>
      <p:sp>
        <p:nvSpPr>
          <p:cNvPr id="6" name="Platshållare för sidfot 5"/>
          <p:cNvSpPr>
            <a:spLocks noGrp="1"/>
          </p:cNvSpPr>
          <p:nvPr>
            <p:ph type="ftr" sz="quarter" idx="11"/>
          </p:nvPr>
        </p:nvSpPr>
        <p:spPr/>
        <p:txBody>
          <a:bodyPr/>
          <a:lstStyle/>
          <a:p>
            <a:endParaRPr lang="en-GB"/>
          </a:p>
        </p:txBody>
      </p:sp>
      <p:sp>
        <p:nvSpPr>
          <p:cNvPr id="7" name="Platshållare för bildnummer 6"/>
          <p:cNvSpPr>
            <a:spLocks noGrp="1"/>
          </p:cNvSpPr>
          <p:nvPr>
            <p:ph type="sldNum" sz="quarter" idx="12"/>
          </p:nvPr>
        </p:nvSpPr>
        <p:spPr/>
        <p:txBody>
          <a:bodyPr/>
          <a:lstStyle/>
          <a:p>
            <a:fld id="{DFE5BFA7-C27E-4DC1-B5F5-3F5F3F757776}" type="slidenum">
              <a:rPr lang="en-GB" smtClean="0"/>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mall för rubrikformat</a:t>
            </a:r>
            <a:endParaRPr lang="en-GB"/>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GB"/>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4ABAABA6-64B7-437E-B4CF-81D9187984C3}" type="datetimeFigureOut">
              <a:rPr lang="en-GB" smtClean="0"/>
              <a:t>25/07/2019</a:t>
            </a:fld>
            <a:endParaRPr lang="en-GB"/>
          </a:p>
        </p:txBody>
      </p:sp>
      <p:sp>
        <p:nvSpPr>
          <p:cNvPr id="6" name="Platshållare för sidfot 5"/>
          <p:cNvSpPr>
            <a:spLocks noGrp="1"/>
          </p:cNvSpPr>
          <p:nvPr>
            <p:ph type="ftr" sz="quarter" idx="11"/>
          </p:nvPr>
        </p:nvSpPr>
        <p:spPr/>
        <p:txBody>
          <a:bodyPr/>
          <a:lstStyle/>
          <a:p>
            <a:endParaRPr lang="en-GB"/>
          </a:p>
        </p:txBody>
      </p:sp>
      <p:sp>
        <p:nvSpPr>
          <p:cNvPr id="7" name="Platshållare för bildnummer 6"/>
          <p:cNvSpPr>
            <a:spLocks noGrp="1"/>
          </p:cNvSpPr>
          <p:nvPr>
            <p:ph type="sldNum" sz="quarter" idx="12"/>
          </p:nvPr>
        </p:nvSpPr>
        <p:spPr/>
        <p:txBody>
          <a:bodyPr/>
          <a:lstStyle/>
          <a:p>
            <a:fld id="{DFE5BFA7-C27E-4DC1-B5F5-3F5F3F757776}" type="slidenum">
              <a:rPr lang="en-GB" smtClean="0"/>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en-GB"/>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10"/>
          </p:nvPr>
        </p:nvSpPr>
        <p:spPr/>
        <p:txBody>
          <a:bodyPr/>
          <a:lstStyle/>
          <a:p>
            <a:fld id="{4ABAABA6-64B7-437E-B4CF-81D9187984C3}" type="datetimeFigureOut">
              <a:rPr lang="en-GB" smtClean="0"/>
              <a:t>25/07/2019</a:t>
            </a:fld>
            <a:endParaRPr lang="en-GB"/>
          </a:p>
        </p:txBody>
      </p:sp>
      <p:sp>
        <p:nvSpPr>
          <p:cNvPr id="5" name="Platshållare för sidfot 4"/>
          <p:cNvSpPr>
            <a:spLocks noGrp="1"/>
          </p:cNvSpPr>
          <p:nvPr>
            <p:ph type="ftr" sz="quarter" idx="11"/>
          </p:nvPr>
        </p:nvSpPr>
        <p:spPr/>
        <p:txBody>
          <a:bodyPr/>
          <a:lstStyle/>
          <a:p>
            <a:endParaRPr lang="en-GB"/>
          </a:p>
        </p:txBody>
      </p:sp>
      <p:sp>
        <p:nvSpPr>
          <p:cNvPr id="6" name="Platshållare för bildnummer 5"/>
          <p:cNvSpPr>
            <a:spLocks noGrp="1"/>
          </p:cNvSpPr>
          <p:nvPr>
            <p:ph type="sldNum" sz="quarter" idx="12"/>
          </p:nvPr>
        </p:nvSpPr>
        <p:spPr/>
        <p:txBody>
          <a:bodyPr/>
          <a:lstStyle/>
          <a:p>
            <a:fld id="{DFE5BFA7-C27E-4DC1-B5F5-3F5F3F757776}" type="slidenum">
              <a:rPr lang="en-GB" smtClean="0"/>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mall för rubrikformat</a:t>
            </a:r>
            <a:endParaRPr lang="en-GB"/>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10"/>
          </p:nvPr>
        </p:nvSpPr>
        <p:spPr/>
        <p:txBody>
          <a:bodyPr/>
          <a:lstStyle/>
          <a:p>
            <a:fld id="{4ABAABA6-64B7-437E-B4CF-81D9187984C3}" type="datetimeFigureOut">
              <a:rPr lang="en-GB" smtClean="0"/>
              <a:t>25/07/2019</a:t>
            </a:fld>
            <a:endParaRPr lang="en-GB"/>
          </a:p>
        </p:txBody>
      </p:sp>
      <p:sp>
        <p:nvSpPr>
          <p:cNvPr id="5" name="Platshållare för sidfot 4"/>
          <p:cNvSpPr>
            <a:spLocks noGrp="1"/>
          </p:cNvSpPr>
          <p:nvPr>
            <p:ph type="ftr" sz="quarter" idx="11"/>
          </p:nvPr>
        </p:nvSpPr>
        <p:spPr/>
        <p:txBody>
          <a:bodyPr/>
          <a:lstStyle/>
          <a:p>
            <a:endParaRPr lang="en-GB"/>
          </a:p>
        </p:txBody>
      </p:sp>
      <p:sp>
        <p:nvSpPr>
          <p:cNvPr id="6" name="Platshållare för bildnummer 5"/>
          <p:cNvSpPr>
            <a:spLocks noGrp="1"/>
          </p:cNvSpPr>
          <p:nvPr>
            <p:ph type="sldNum" sz="quarter" idx="12"/>
          </p:nvPr>
        </p:nvSpPr>
        <p:spPr/>
        <p:txBody>
          <a:bodyPr/>
          <a:lstStyle/>
          <a:p>
            <a:fld id="{DFE5BFA7-C27E-4DC1-B5F5-3F5F3F757776}"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Rubrikbild">
    <p:spTree>
      <p:nvGrpSpPr>
        <p:cNvPr id="1" name=""/>
        <p:cNvGrpSpPr/>
        <p:nvPr/>
      </p:nvGrpSpPr>
      <p:grpSpPr>
        <a:xfrm>
          <a:off x="0" y="0"/>
          <a:ext cx="0" cy="0"/>
          <a:chOff x="0" y="0"/>
          <a:chExt cx="0" cy="0"/>
        </a:xfrm>
      </p:grpSpPr>
      <p:pic>
        <p:nvPicPr>
          <p:cNvPr id="9" name="Bildobjekt 8" descr="Inledningsida 150.jpg"/>
          <p:cNvPicPr>
            <a:picLocks noChangeAspect="1"/>
          </p:cNvPicPr>
          <p:nvPr userDrawn="1"/>
        </p:nvPicPr>
        <p:blipFill>
          <a:blip r:embed="rId2" cstate="print"/>
          <a:stretch>
            <a:fillRect/>
          </a:stretch>
        </p:blipFill>
        <p:spPr>
          <a:xfrm>
            <a:off x="1015" y="0"/>
            <a:ext cx="9150096" cy="6864096"/>
          </a:xfrm>
          <a:prstGeom prst="rect">
            <a:avLst/>
          </a:prstGeom>
        </p:spPr>
      </p:pic>
      <p:sp>
        <p:nvSpPr>
          <p:cNvPr id="2" name="Rubrik 1"/>
          <p:cNvSpPr>
            <a:spLocks noGrp="1"/>
          </p:cNvSpPr>
          <p:nvPr>
            <p:ph type="ctrTitle"/>
          </p:nvPr>
        </p:nvSpPr>
        <p:spPr>
          <a:xfrm>
            <a:off x="1463040" y="4086441"/>
            <a:ext cx="6217920" cy="1470025"/>
          </a:xfrm>
        </p:spPr>
        <p:txBody>
          <a:bodyPr anchor="b" anchorCtr="0"/>
          <a:lstStyle>
            <a:lvl1pPr algn="ctr">
              <a:defRPr>
                <a:solidFill>
                  <a:schemeClr val="bg1"/>
                </a:solidFill>
                <a:latin typeface="+mj-lt"/>
              </a:defRPr>
            </a:lvl1pPr>
          </a:lstStyle>
          <a:p>
            <a:r>
              <a:rPr lang="sv-SE"/>
              <a:t>Klicka här för att ändra mall för rubrikformat</a:t>
            </a:r>
            <a:endParaRPr lang="en-GB"/>
          </a:p>
        </p:txBody>
      </p:sp>
      <p:sp>
        <p:nvSpPr>
          <p:cNvPr id="3" name="Underrubrik 2"/>
          <p:cNvSpPr>
            <a:spLocks noGrp="1"/>
          </p:cNvSpPr>
          <p:nvPr>
            <p:ph type="subTitle" idx="1"/>
          </p:nvPr>
        </p:nvSpPr>
        <p:spPr>
          <a:xfrm>
            <a:off x="2313830" y="5597191"/>
            <a:ext cx="4516340" cy="864096"/>
          </a:xfrm>
        </p:spPr>
        <p:txBody>
          <a:bodyPr/>
          <a:lstStyle>
            <a:lvl1pPr marL="0" indent="0" algn="ctr">
              <a:lnSpc>
                <a:spcPts val="2400"/>
              </a:lnSpc>
              <a:buNone/>
              <a:defRPr>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en-GB"/>
          </a:p>
        </p:txBody>
      </p:sp>
      <p:pic>
        <p:nvPicPr>
          <p:cNvPr id="10" name="Bildobjekt 9" descr="logoneg.png"/>
          <p:cNvPicPr>
            <a:picLocks noChangeAspect="1"/>
          </p:cNvPicPr>
          <p:nvPr userDrawn="1"/>
        </p:nvPicPr>
        <p:blipFill>
          <a:blip r:embed="rId3" cstate="print"/>
          <a:stretch>
            <a:fillRect/>
          </a:stretch>
        </p:blipFill>
        <p:spPr>
          <a:xfrm>
            <a:off x="7985644" y="6375528"/>
            <a:ext cx="930477" cy="28880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en-GB"/>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4" name="Platshållare för datum 3"/>
          <p:cNvSpPr>
            <a:spLocks noGrp="1"/>
          </p:cNvSpPr>
          <p:nvPr>
            <p:ph type="dt" sz="half" idx="10"/>
          </p:nvPr>
        </p:nvSpPr>
        <p:spPr/>
        <p:txBody>
          <a:bodyPr/>
          <a:lstStyle/>
          <a:p>
            <a:fld id="{4ABAABA6-64B7-437E-B4CF-81D9187984C3}" type="datetimeFigureOut">
              <a:rPr lang="en-GB" smtClean="0"/>
              <a:t>25/07/2019</a:t>
            </a:fld>
            <a:endParaRPr lang="en-GB"/>
          </a:p>
        </p:txBody>
      </p:sp>
      <p:sp>
        <p:nvSpPr>
          <p:cNvPr id="5" name="Platshållare för sidfot 4"/>
          <p:cNvSpPr>
            <a:spLocks noGrp="1"/>
          </p:cNvSpPr>
          <p:nvPr>
            <p:ph type="ftr" sz="quarter" idx="11"/>
          </p:nvPr>
        </p:nvSpPr>
        <p:spPr/>
        <p:txBody>
          <a:bodyPr/>
          <a:lstStyle/>
          <a:p>
            <a:endParaRPr lang="en-GB"/>
          </a:p>
        </p:txBody>
      </p:sp>
      <p:sp>
        <p:nvSpPr>
          <p:cNvPr id="6" name="Platshållare för bildnummer 5"/>
          <p:cNvSpPr>
            <a:spLocks noGrp="1"/>
          </p:cNvSpPr>
          <p:nvPr>
            <p:ph type="sldNum" sz="quarter" idx="12"/>
          </p:nvPr>
        </p:nvSpPr>
        <p:spPr/>
        <p:txBody>
          <a:bodyPr/>
          <a:lstStyle/>
          <a:p>
            <a:fld id="{DFE5BFA7-C27E-4DC1-B5F5-3F5F3F757776}"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Rubrik och innehåll">
    <p:spTree>
      <p:nvGrpSpPr>
        <p:cNvPr id="1" name=""/>
        <p:cNvGrpSpPr/>
        <p:nvPr/>
      </p:nvGrpSpPr>
      <p:grpSpPr>
        <a:xfrm>
          <a:off x="0" y="0"/>
          <a:ext cx="0" cy="0"/>
          <a:chOff x="0" y="0"/>
          <a:chExt cx="0" cy="0"/>
        </a:xfrm>
      </p:grpSpPr>
      <p:pic>
        <p:nvPicPr>
          <p:cNvPr id="10" name="Bildobjekt 9" descr="green bkg 150.jpg"/>
          <p:cNvPicPr>
            <a:picLocks noChangeAspect="1"/>
          </p:cNvPicPr>
          <p:nvPr userDrawn="1"/>
        </p:nvPicPr>
        <p:blipFill>
          <a:blip r:embed="rId2" cstate="print"/>
          <a:stretch>
            <a:fillRect/>
          </a:stretch>
        </p:blipFill>
        <p:spPr>
          <a:xfrm>
            <a:off x="1015" y="0"/>
            <a:ext cx="9150096" cy="6864096"/>
          </a:xfrm>
          <a:prstGeom prst="rect">
            <a:avLst/>
          </a:prstGeom>
        </p:spPr>
      </p:pic>
      <p:sp>
        <p:nvSpPr>
          <p:cNvPr id="2" name="Rubrik 1"/>
          <p:cNvSpPr>
            <a:spLocks noGrp="1"/>
          </p:cNvSpPr>
          <p:nvPr>
            <p:ph type="title"/>
          </p:nvPr>
        </p:nvSpPr>
        <p:spPr/>
        <p:txBody>
          <a:bodyPr/>
          <a:lstStyle>
            <a:lvl1pPr>
              <a:defRPr>
                <a:solidFill>
                  <a:schemeClr val="bg1"/>
                </a:solidFill>
              </a:defRPr>
            </a:lvl1pPr>
          </a:lstStyle>
          <a:p>
            <a:r>
              <a:rPr lang="sv-SE"/>
              <a:t>Klicka här för att ändra mall för rubrikformat</a:t>
            </a:r>
            <a:endParaRPr lang="en-GB"/>
          </a:p>
        </p:txBody>
      </p:sp>
      <p:sp>
        <p:nvSpPr>
          <p:cNvPr id="3" name="Platshållare för innehåll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4" name="Platshållare för datum 3"/>
          <p:cNvSpPr>
            <a:spLocks noGrp="1"/>
          </p:cNvSpPr>
          <p:nvPr>
            <p:ph type="dt" sz="half" idx="10"/>
          </p:nvPr>
        </p:nvSpPr>
        <p:spPr/>
        <p:txBody>
          <a:bodyPr/>
          <a:lstStyle>
            <a:lvl1pPr>
              <a:defRPr>
                <a:solidFill>
                  <a:schemeClr val="bg1"/>
                </a:solidFill>
              </a:defRPr>
            </a:lvl1pPr>
          </a:lstStyle>
          <a:p>
            <a:fld id="{4ABAABA6-64B7-437E-B4CF-81D9187984C3}" type="datetimeFigureOut">
              <a:rPr lang="en-GB" smtClean="0"/>
              <a:pPr/>
              <a:t>25/07/2019</a:t>
            </a:fld>
            <a:endParaRPr lang="en-GB"/>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en-GB"/>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DFE5BFA7-C27E-4DC1-B5F5-3F5F3F757776}" type="slidenum">
              <a:rPr lang="en-GB" smtClean="0"/>
              <a:pPr/>
              <a:t>‹#›</a:t>
            </a:fld>
            <a:endParaRPr lang="en-GB"/>
          </a:p>
        </p:txBody>
      </p:sp>
      <p:pic>
        <p:nvPicPr>
          <p:cNvPr id="9" name="Bildobjekt 8" descr="logoneg.png"/>
          <p:cNvPicPr>
            <a:picLocks noChangeAspect="1"/>
          </p:cNvPicPr>
          <p:nvPr userDrawn="1"/>
        </p:nvPicPr>
        <p:blipFill>
          <a:blip r:embed="rId3" cstate="print"/>
          <a:stretch>
            <a:fillRect/>
          </a:stretch>
        </p:blipFill>
        <p:spPr>
          <a:xfrm>
            <a:off x="7985644" y="6375528"/>
            <a:ext cx="930477" cy="28880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ubrik och innehåll">
    <p:spTree>
      <p:nvGrpSpPr>
        <p:cNvPr id="1" name=""/>
        <p:cNvGrpSpPr/>
        <p:nvPr/>
      </p:nvGrpSpPr>
      <p:grpSpPr>
        <a:xfrm>
          <a:off x="0" y="0"/>
          <a:ext cx="0" cy="0"/>
          <a:chOff x="0" y="0"/>
          <a:chExt cx="0" cy="0"/>
        </a:xfrm>
      </p:grpSpPr>
      <p:pic>
        <p:nvPicPr>
          <p:cNvPr id="10" name="Bildobjekt 9" descr="orange bkg ny150.jpg"/>
          <p:cNvPicPr>
            <a:picLocks noChangeAspect="1"/>
          </p:cNvPicPr>
          <p:nvPr userDrawn="1"/>
        </p:nvPicPr>
        <p:blipFill>
          <a:blip r:embed="rId2" cstate="print"/>
          <a:stretch>
            <a:fillRect/>
          </a:stretch>
        </p:blipFill>
        <p:spPr>
          <a:xfrm>
            <a:off x="1015" y="0"/>
            <a:ext cx="9150096" cy="6864096"/>
          </a:xfrm>
          <a:prstGeom prst="rect">
            <a:avLst/>
          </a:prstGeom>
        </p:spPr>
      </p:pic>
      <p:sp>
        <p:nvSpPr>
          <p:cNvPr id="2" name="Rubrik 1"/>
          <p:cNvSpPr>
            <a:spLocks noGrp="1"/>
          </p:cNvSpPr>
          <p:nvPr>
            <p:ph type="title"/>
          </p:nvPr>
        </p:nvSpPr>
        <p:spPr/>
        <p:txBody>
          <a:bodyPr/>
          <a:lstStyle>
            <a:lvl1pPr>
              <a:defRPr>
                <a:solidFill>
                  <a:schemeClr val="bg1"/>
                </a:solidFill>
              </a:defRPr>
            </a:lvl1pPr>
          </a:lstStyle>
          <a:p>
            <a:r>
              <a:rPr lang="sv-SE"/>
              <a:t>Klicka här för att ändra mall för rubrikformat</a:t>
            </a:r>
            <a:endParaRPr lang="en-GB"/>
          </a:p>
        </p:txBody>
      </p:sp>
      <p:sp>
        <p:nvSpPr>
          <p:cNvPr id="3" name="Platshållare för innehåll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4" name="Platshållare för datum 3"/>
          <p:cNvSpPr>
            <a:spLocks noGrp="1"/>
          </p:cNvSpPr>
          <p:nvPr>
            <p:ph type="dt" sz="half" idx="10"/>
          </p:nvPr>
        </p:nvSpPr>
        <p:spPr/>
        <p:txBody>
          <a:bodyPr/>
          <a:lstStyle>
            <a:lvl1pPr>
              <a:defRPr>
                <a:solidFill>
                  <a:schemeClr val="bg1"/>
                </a:solidFill>
              </a:defRPr>
            </a:lvl1pPr>
          </a:lstStyle>
          <a:p>
            <a:fld id="{4ABAABA6-64B7-437E-B4CF-81D9187984C3}" type="datetimeFigureOut">
              <a:rPr lang="en-GB" smtClean="0"/>
              <a:pPr/>
              <a:t>25/07/2019</a:t>
            </a:fld>
            <a:endParaRPr lang="en-GB"/>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en-GB"/>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DFE5BFA7-C27E-4DC1-B5F5-3F5F3F757776}" type="slidenum">
              <a:rPr lang="en-GB" smtClean="0"/>
              <a:pPr/>
              <a:t>‹#›</a:t>
            </a:fld>
            <a:endParaRPr lang="en-GB"/>
          </a:p>
        </p:txBody>
      </p:sp>
      <p:pic>
        <p:nvPicPr>
          <p:cNvPr id="9" name="Bildobjekt 8" descr="logoneg.png"/>
          <p:cNvPicPr>
            <a:picLocks noChangeAspect="1"/>
          </p:cNvPicPr>
          <p:nvPr userDrawn="1"/>
        </p:nvPicPr>
        <p:blipFill>
          <a:blip r:embed="rId3" cstate="print"/>
          <a:stretch>
            <a:fillRect/>
          </a:stretch>
        </p:blipFill>
        <p:spPr>
          <a:xfrm>
            <a:off x="7985644" y="6375528"/>
            <a:ext cx="930477" cy="28880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en-GB"/>
          </a:p>
        </p:txBody>
      </p:sp>
      <p:sp>
        <p:nvSpPr>
          <p:cNvPr id="3" name="Platshållare för datum 2"/>
          <p:cNvSpPr>
            <a:spLocks noGrp="1"/>
          </p:cNvSpPr>
          <p:nvPr>
            <p:ph type="dt" sz="half" idx="10"/>
          </p:nvPr>
        </p:nvSpPr>
        <p:spPr/>
        <p:txBody>
          <a:bodyPr/>
          <a:lstStyle/>
          <a:p>
            <a:fld id="{4ABAABA6-64B7-437E-B4CF-81D9187984C3}" type="datetimeFigureOut">
              <a:rPr lang="en-GB" smtClean="0"/>
              <a:t>25/07/2019</a:t>
            </a:fld>
            <a:endParaRPr lang="en-GB"/>
          </a:p>
        </p:txBody>
      </p:sp>
      <p:sp>
        <p:nvSpPr>
          <p:cNvPr id="4" name="Platshållare för sidfot 3"/>
          <p:cNvSpPr>
            <a:spLocks noGrp="1"/>
          </p:cNvSpPr>
          <p:nvPr>
            <p:ph type="ftr" sz="quarter" idx="11"/>
          </p:nvPr>
        </p:nvSpPr>
        <p:spPr/>
        <p:txBody>
          <a:bodyPr/>
          <a:lstStyle/>
          <a:p>
            <a:endParaRPr lang="en-GB"/>
          </a:p>
        </p:txBody>
      </p:sp>
      <p:sp>
        <p:nvSpPr>
          <p:cNvPr id="5" name="Platshållare för bildnummer 4"/>
          <p:cNvSpPr>
            <a:spLocks noGrp="1"/>
          </p:cNvSpPr>
          <p:nvPr>
            <p:ph type="sldNum" sz="quarter" idx="12"/>
          </p:nvPr>
        </p:nvSpPr>
        <p:spPr/>
        <p:txBody>
          <a:bodyPr/>
          <a:lstStyle/>
          <a:p>
            <a:fld id="{DFE5BFA7-C27E-4DC1-B5F5-3F5F3F757776}" type="slidenum">
              <a:rPr lang="en-GB" smtClean="0"/>
              <a:t>‹#›</a:t>
            </a:fld>
            <a:endParaRPr lang="en-GB"/>
          </a:p>
        </p:txBody>
      </p:sp>
      <p:pic>
        <p:nvPicPr>
          <p:cNvPr id="8" name="Bildobjekt 7" descr="Max IV-3 bild 150.jpg"/>
          <p:cNvPicPr>
            <a:picLocks noChangeAspect="1"/>
          </p:cNvPicPr>
          <p:nvPr userDrawn="1"/>
        </p:nvPicPr>
        <p:blipFill>
          <a:blip r:embed="rId2" cstate="print"/>
          <a:stretch>
            <a:fillRect/>
          </a:stretch>
        </p:blipFill>
        <p:spPr>
          <a:xfrm>
            <a:off x="0" y="1548517"/>
            <a:ext cx="9144000" cy="4572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en-GB"/>
          </a:p>
        </p:txBody>
      </p:sp>
      <p:sp>
        <p:nvSpPr>
          <p:cNvPr id="3" name="Platshållare för datum 2"/>
          <p:cNvSpPr>
            <a:spLocks noGrp="1"/>
          </p:cNvSpPr>
          <p:nvPr>
            <p:ph type="dt" sz="half" idx="10"/>
          </p:nvPr>
        </p:nvSpPr>
        <p:spPr/>
        <p:txBody>
          <a:bodyPr/>
          <a:lstStyle/>
          <a:p>
            <a:fld id="{4ABAABA6-64B7-437E-B4CF-81D9187984C3}" type="datetimeFigureOut">
              <a:rPr lang="en-GB" smtClean="0"/>
              <a:t>25/07/2019</a:t>
            </a:fld>
            <a:endParaRPr lang="en-GB"/>
          </a:p>
        </p:txBody>
      </p:sp>
      <p:sp>
        <p:nvSpPr>
          <p:cNvPr id="4" name="Platshållare för sidfot 3"/>
          <p:cNvSpPr>
            <a:spLocks noGrp="1"/>
          </p:cNvSpPr>
          <p:nvPr>
            <p:ph type="ftr" sz="quarter" idx="11"/>
          </p:nvPr>
        </p:nvSpPr>
        <p:spPr/>
        <p:txBody>
          <a:bodyPr/>
          <a:lstStyle/>
          <a:p>
            <a:endParaRPr lang="en-GB"/>
          </a:p>
        </p:txBody>
      </p:sp>
      <p:sp>
        <p:nvSpPr>
          <p:cNvPr id="5" name="Platshållare för bildnummer 4"/>
          <p:cNvSpPr>
            <a:spLocks noGrp="1"/>
          </p:cNvSpPr>
          <p:nvPr>
            <p:ph type="sldNum" sz="quarter" idx="12"/>
          </p:nvPr>
        </p:nvSpPr>
        <p:spPr/>
        <p:txBody>
          <a:bodyPr/>
          <a:lstStyle/>
          <a:p>
            <a:fld id="{DFE5BFA7-C27E-4DC1-B5F5-3F5F3F757776}"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mall för rubrikformat</a:t>
            </a:r>
            <a:endParaRPr lang="en-GB"/>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rgbClr val="47474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4ABAABA6-64B7-437E-B4CF-81D9187984C3}" type="datetimeFigureOut">
              <a:rPr lang="en-GB" smtClean="0"/>
              <a:t>25/07/2019</a:t>
            </a:fld>
            <a:endParaRPr lang="en-GB"/>
          </a:p>
        </p:txBody>
      </p:sp>
      <p:sp>
        <p:nvSpPr>
          <p:cNvPr id="5" name="Platshållare för sidfot 4"/>
          <p:cNvSpPr>
            <a:spLocks noGrp="1"/>
          </p:cNvSpPr>
          <p:nvPr>
            <p:ph type="ftr" sz="quarter" idx="11"/>
          </p:nvPr>
        </p:nvSpPr>
        <p:spPr/>
        <p:txBody>
          <a:bodyPr/>
          <a:lstStyle/>
          <a:p>
            <a:endParaRPr lang="en-GB"/>
          </a:p>
        </p:txBody>
      </p:sp>
      <p:sp>
        <p:nvSpPr>
          <p:cNvPr id="6" name="Platshållare för bildnummer 5"/>
          <p:cNvSpPr>
            <a:spLocks noGrp="1"/>
          </p:cNvSpPr>
          <p:nvPr>
            <p:ph type="sldNum" sz="quarter" idx="12"/>
          </p:nvPr>
        </p:nvSpPr>
        <p:spPr/>
        <p:txBody>
          <a:bodyPr/>
          <a:lstStyle/>
          <a:p>
            <a:fld id="{DFE5BFA7-C27E-4DC1-B5F5-3F5F3F757776}"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en-GB"/>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5" name="Platshållare för datum 4"/>
          <p:cNvSpPr>
            <a:spLocks noGrp="1"/>
          </p:cNvSpPr>
          <p:nvPr>
            <p:ph type="dt" sz="half" idx="10"/>
          </p:nvPr>
        </p:nvSpPr>
        <p:spPr/>
        <p:txBody>
          <a:bodyPr/>
          <a:lstStyle/>
          <a:p>
            <a:fld id="{4ABAABA6-64B7-437E-B4CF-81D9187984C3}" type="datetimeFigureOut">
              <a:rPr lang="en-GB" smtClean="0"/>
              <a:t>25/07/2019</a:t>
            </a:fld>
            <a:endParaRPr lang="en-GB"/>
          </a:p>
        </p:txBody>
      </p:sp>
      <p:sp>
        <p:nvSpPr>
          <p:cNvPr id="6" name="Platshållare för sidfot 5"/>
          <p:cNvSpPr>
            <a:spLocks noGrp="1"/>
          </p:cNvSpPr>
          <p:nvPr>
            <p:ph type="ftr" sz="quarter" idx="11"/>
          </p:nvPr>
        </p:nvSpPr>
        <p:spPr/>
        <p:txBody>
          <a:bodyPr/>
          <a:lstStyle/>
          <a:p>
            <a:endParaRPr lang="en-GB"/>
          </a:p>
        </p:txBody>
      </p:sp>
      <p:sp>
        <p:nvSpPr>
          <p:cNvPr id="7" name="Platshållare för bildnummer 6"/>
          <p:cNvSpPr>
            <a:spLocks noGrp="1"/>
          </p:cNvSpPr>
          <p:nvPr>
            <p:ph type="sldNum" sz="quarter" idx="12"/>
          </p:nvPr>
        </p:nvSpPr>
        <p:spPr/>
        <p:txBody>
          <a:bodyPr/>
          <a:lstStyle/>
          <a:p>
            <a:fld id="{DFE5BFA7-C27E-4DC1-B5F5-3F5F3F757776}"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55576" y="176664"/>
            <a:ext cx="7593294" cy="1143000"/>
          </a:xfrm>
          <a:prstGeom prst="rect">
            <a:avLst/>
          </a:prstGeom>
        </p:spPr>
        <p:txBody>
          <a:bodyPr vert="horz" lIns="91440" tIns="45720" rIns="91440" bIns="45720" rtlCol="0" anchor="b" anchorCtr="0">
            <a:normAutofit/>
          </a:bodyPr>
          <a:lstStyle/>
          <a:p>
            <a:r>
              <a:rPr lang="sv-SE" dirty="0"/>
              <a:t>Klicka här för att ändra format</a:t>
            </a:r>
            <a:endParaRPr lang="en-GB" dirty="0"/>
          </a:p>
        </p:txBody>
      </p:sp>
      <p:sp>
        <p:nvSpPr>
          <p:cNvPr id="3" name="Platshållare för text 2"/>
          <p:cNvSpPr>
            <a:spLocks noGrp="1"/>
          </p:cNvSpPr>
          <p:nvPr>
            <p:ph type="body" idx="1"/>
          </p:nvPr>
        </p:nvSpPr>
        <p:spPr>
          <a:xfrm>
            <a:off x="755576" y="1600201"/>
            <a:ext cx="7593294" cy="3845024"/>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p:txBody>
      </p:sp>
      <p:sp>
        <p:nvSpPr>
          <p:cNvPr id="4" name="Platshållare för datum 3"/>
          <p:cNvSpPr>
            <a:spLocks noGrp="1"/>
          </p:cNvSpPr>
          <p:nvPr>
            <p:ph type="dt" sz="half" idx="2"/>
          </p:nvPr>
        </p:nvSpPr>
        <p:spPr>
          <a:xfrm>
            <a:off x="1113182" y="6419958"/>
            <a:ext cx="938256"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4ABAABA6-64B7-437E-B4CF-81D9187984C3}" type="datetimeFigureOut">
              <a:rPr lang="en-GB" smtClean="0"/>
              <a:pPr/>
              <a:t>25/07/2019</a:t>
            </a:fld>
            <a:endParaRPr lang="en-GB"/>
          </a:p>
        </p:txBody>
      </p:sp>
      <p:sp>
        <p:nvSpPr>
          <p:cNvPr id="5" name="Platshållare för sidfot 4"/>
          <p:cNvSpPr>
            <a:spLocks noGrp="1"/>
          </p:cNvSpPr>
          <p:nvPr>
            <p:ph type="ftr" sz="quarter" idx="3"/>
          </p:nvPr>
        </p:nvSpPr>
        <p:spPr>
          <a:xfrm>
            <a:off x="3124200" y="6419958"/>
            <a:ext cx="28956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GB"/>
          </a:p>
        </p:txBody>
      </p:sp>
      <p:sp>
        <p:nvSpPr>
          <p:cNvPr id="6" name="Platshållare för bildnummer 5"/>
          <p:cNvSpPr>
            <a:spLocks noGrp="1"/>
          </p:cNvSpPr>
          <p:nvPr>
            <p:ph type="sldNum" sz="quarter" idx="4"/>
          </p:nvPr>
        </p:nvSpPr>
        <p:spPr>
          <a:xfrm>
            <a:off x="254440" y="6419958"/>
            <a:ext cx="72356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FE5BFA7-C27E-4DC1-B5F5-3F5F3F757776}" type="slidenum">
              <a:rPr lang="en-GB" smtClean="0"/>
              <a:pPr/>
              <a:t>‹#›</a:t>
            </a:fld>
            <a:endParaRPr lang="en-GB"/>
          </a:p>
        </p:txBody>
      </p:sp>
      <p:pic>
        <p:nvPicPr>
          <p:cNvPr id="9" name="Bildobjekt 8" descr="logo RGB150.png"/>
          <p:cNvPicPr>
            <a:picLocks noChangeAspect="1"/>
          </p:cNvPicPr>
          <p:nvPr userDrawn="1"/>
        </p:nvPicPr>
        <p:blipFill>
          <a:blip r:embed="rId17" cstate="print"/>
          <a:stretch>
            <a:fillRect/>
          </a:stretch>
        </p:blipFill>
        <p:spPr>
          <a:xfrm>
            <a:off x="7983358" y="6375980"/>
            <a:ext cx="932400" cy="28940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62" r:id="rId5"/>
    <p:sldLayoutId id="2147483654" r:id="rId6"/>
    <p:sldLayoutId id="2147483663" r:id="rId7"/>
    <p:sldLayoutId id="2147483651" r:id="rId8"/>
    <p:sldLayoutId id="2147483652" r:id="rId9"/>
    <p:sldLayoutId id="2147483653" r:id="rId10"/>
    <p:sldLayoutId id="2147483655" r:id="rId11"/>
    <p:sldLayoutId id="2147483656" r:id="rId12"/>
    <p:sldLayoutId id="2147483657" r:id="rId13"/>
    <p:sldLayoutId id="2147483658" r:id="rId14"/>
    <p:sldLayoutId id="2147483659" r:id="rId15"/>
  </p:sldLayoutIdLst>
  <p:txStyles>
    <p:titleStyle>
      <a:lvl1pPr algn="l" defTabSz="914400" rtl="0" eaLnBrk="1" latinLnBrk="0" hangingPunct="1">
        <a:spcBef>
          <a:spcPct val="0"/>
        </a:spcBef>
        <a:buNone/>
        <a:defRPr sz="3600" b="1" kern="1200">
          <a:solidFill>
            <a:schemeClr val="tx2"/>
          </a:solidFill>
          <a:latin typeface="+mj-lt"/>
          <a:ea typeface="+mj-ea"/>
          <a:cs typeface="+mj-cs"/>
        </a:defRPr>
      </a:lvl1pPr>
    </p:titleStyle>
    <p:bodyStyle>
      <a:lvl1pPr marL="254000" indent="-254000" algn="l" defTabSz="914400" rtl="0" eaLnBrk="1" latinLnBrk="0" hangingPunct="1">
        <a:spcBef>
          <a:spcPts val="1000"/>
        </a:spcBef>
        <a:buSzPct val="100000"/>
        <a:buFont typeface="Arial" pitchFamily="34" charset="0"/>
        <a:buChar char="●"/>
        <a:defRPr sz="2200" kern="1200">
          <a:ln>
            <a:noFill/>
          </a:ln>
          <a:solidFill>
            <a:srgbClr val="4C4C4C"/>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ln>
            <a:noFill/>
          </a:ln>
          <a:solidFill>
            <a:srgbClr val="4C4C4C"/>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ln>
            <a:noFill/>
          </a:ln>
          <a:solidFill>
            <a:srgbClr val="4C4C4C"/>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ln>
            <a:noFill/>
          </a:ln>
          <a:solidFill>
            <a:srgbClr val="4C4C4C"/>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en-US" dirty="0" err="1"/>
              <a:t>Em</a:t>
            </a:r>
            <a:r>
              <a:rPr lang="en-US" dirty="0"/>
              <a:t># Collaboration Meeting </a:t>
            </a:r>
            <a:endParaRPr lang="en-GB" dirty="0"/>
          </a:p>
        </p:txBody>
      </p:sp>
      <p:sp>
        <p:nvSpPr>
          <p:cNvPr id="3" name="Underrubrik 2"/>
          <p:cNvSpPr>
            <a:spLocks noGrp="1"/>
          </p:cNvSpPr>
          <p:nvPr>
            <p:ph type="subTitle" idx="1"/>
          </p:nvPr>
        </p:nvSpPr>
        <p:spPr/>
        <p:txBody>
          <a:bodyPr/>
          <a:lstStyle/>
          <a:p>
            <a:r>
              <a:rPr lang="en-US" dirty="0"/>
              <a:t>23</a:t>
            </a:r>
            <a:r>
              <a:rPr lang="en-US" baseline="30000" dirty="0"/>
              <a:t>rd</a:t>
            </a:r>
            <a:r>
              <a:rPr lang="en-US" dirty="0"/>
              <a:t> July, ALBA </a:t>
            </a:r>
            <a:endParaRPr lang="en-GB" dirty="0"/>
          </a:p>
        </p:txBody>
      </p:sp>
      <p:pic>
        <p:nvPicPr>
          <p:cNvPr id="4" name="Picture 7">
            <a:extLst>
              <a:ext uri="{FF2B5EF4-FFF2-40B4-BE49-F238E27FC236}">
                <a16:creationId xmlns="" xmlns:a16="http://schemas.microsoft.com/office/drawing/2014/main" id="{CFFAC5E1-F825-0841-93A2-7504D0A08197}"/>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6667" b="89915" l="6282" r="92949">
                        <a14:foregroundMark x1="54615" y1="73846" x2="54615" y2="73846"/>
                        <a14:foregroundMark x1="35769" y1="74530" x2="35769" y2="74530"/>
                        <a14:backgroundMark x1="65128" y1="81368" x2="65128" y2="81368"/>
                        <a14:backgroundMark x1="65256" y1="80171" x2="65256" y2="80171"/>
                        <a14:backgroundMark x1="52179" y1="86325" x2="52179" y2="86325"/>
                        <a14:backgroundMark x1="51410" y1="85812" x2="51410" y2="85812"/>
                        <a14:backgroundMark x1="50641" y1="85641" x2="50641" y2="85641"/>
                        <a14:backgroundMark x1="49231" y1="85299" x2="49231" y2="85299"/>
                        <a14:backgroundMark x1="15256" y1="74872" x2="15256" y2="74872"/>
                        <a14:backgroundMark x1="16282" y1="75214" x2="16282" y2="75214"/>
                        <a14:backgroundMark x1="17692" y1="75556" x2="17692" y2="75556"/>
                        <a14:backgroundMark x1="11923" y1="73504" x2="11923" y2="73504"/>
                        <a14:backgroundMark x1="20128" y1="76068" x2="20128" y2="76068"/>
                      </a14:backgroundRemoval>
                    </a14:imgEffect>
                    <a14:imgEffect>
                      <a14:sharpenSoften amount="33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915816" y="908720"/>
            <a:ext cx="4331548" cy="3248661"/>
          </a:xfrm>
          <a:prstGeom prst="rect">
            <a:avLst/>
          </a:prstGeom>
          <a:ln>
            <a:noFill/>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5E1B01C1-F97F-804D-99B9-33DB7D870661}"/>
              </a:ext>
            </a:extLst>
          </p:cNvPr>
          <p:cNvSpPr>
            <a:spLocks noGrp="1"/>
          </p:cNvSpPr>
          <p:nvPr>
            <p:ph type="title"/>
          </p:nvPr>
        </p:nvSpPr>
        <p:spPr/>
        <p:txBody>
          <a:bodyPr>
            <a:normAutofit fontScale="90000"/>
          </a:bodyPr>
          <a:lstStyle/>
          <a:p>
            <a:r>
              <a:rPr lang="en-US" dirty="0"/>
              <a:t>Wish list and future needs (MAX IV) </a:t>
            </a:r>
            <a:r>
              <a:rPr lang="en-CA" dirty="0"/>
              <a:t>Features missing, as requested by users</a:t>
            </a:r>
          </a:p>
        </p:txBody>
      </p:sp>
      <p:sp>
        <p:nvSpPr>
          <p:cNvPr id="3" name="Platshållare för innehåll 2">
            <a:extLst>
              <a:ext uri="{FF2B5EF4-FFF2-40B4-BE49-F238E27FC236}">
                <a16:creationId xmlns="" xmlns:a16="http://schemas.microsoft.com/office/drawing/2014/main" id="{209D4A25-19AA-9543-B16B-134D21BB0443}"/>
              </a:ext>
            </a:extLst>
          </p:cNvPr>
          <p:cNvSpPr>
            <a:spLocks noGrp="1"/>
          </p:cNvSpPr>
          <p:nvPr>
            <p:ph idx="1"/>
          </p:nvPr>
        </p:nvSpPr>
        <p:spPr/>
        <p:txBody>
          <a:bodyPr>
            <a:normAutofit fontScale="92500" lnSpcReduction="10000"/>
          </a:bodyPr>
          <a:lstStyle/>
          <a:p>
            <a:r>
              <a:rPr lang="en-CA" dirty="0"/>
              <a:t>1 </a:t>
            </a:r>
            <a:r>
              <a:rPr lang="en-CA" dirty="0" err="1"/>
              <a:t>ms</a:t>
            </a:r>
            <a:r>
              <a:rPr lang="en-CA" dirty="0"/>
              <a:t> as integer for integration time and wait time is not good enough. Need to be able to be shorter than 1 </a:t>
            </a:r>
            <a:r>
              <a:rPr lang="en-CA" dirty="0" err="1"/>
              <a:t>ms</a:t>
            </a:r>
            <a:r>
              <a:rPr lang="en-CA" dirty="0"/>
              <a:t> but also a fraction, like 1.3 </a:t>
            </a:r>
            <a:r>
              <a:rPr lang="en-CA" dirty="0" err="1"/>
              <a:t>ms.</a:t>
            </a:r>
            <a:r>
              <a:rPr lang="en-CA" dirty="0"/>
              <a:t> (Should be possible in the future as gated measurement are on the horizon) </a:t>
            </a:r>
          </a:p>
          <a:p>
            <a:r>
              <a:rPr lang="en-CA" dirty="0"/>
              <a:t>Speed… (se separate slide)</a:t>
            </a:r>
          </a:p>
          <a:p>
            <a:r>
              <a:rPr lang="en-CA" dirty="0"/>
              <a:t>Gated measurement, where external </a:t>
            </a:r>
            <a:r>
              <a:rPr lang="en-CA" dirty="0" err="1"/>
              <a:t>hw</a:t>
            </a:r>
            <a:r>
              <a:rPr lang="en-CA" dirty="0"/>
              <a:t> trigger high level defines the integration time.</a:t>
            </a:r>
          </a:p>
          <a:p>
            <a:r>
              <a:rPr lang="en-CA" dirty="0"/>
              <a:t>PID feedback with a calculated position. Analog output. One channel for x and another channel for y. Most likely it needs to be some filtering on the positioning to prevent jumps in the piezo. Expose variables through tango. Constants in the formulas to make it possible to offset the beam position (calibrate). </a:t>
            </a:r>
          </a:p>
        </p:txBody>
      </p:sp>
    </p:spTree>
    <p:extLst>
      <p:ext uri="{BB962C8B-B14F-4D97-AF65-F5344CB8AC3E}">
        <p14:creationId xmlns:p14="http://schemas.microsoft.com/office/powerpoint/2010/main" val="3893387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9B86383E-4DA1-4247-A467-43217600DA55}"/>
              </a:ext>
            </a:extLst>
          </p:cNvPr>
          <p:cNvSpPr>
            <a:spLocks noGrp="1"/>
          </p:cNvSpPr>
          <p:nvPr>
            <p:ph type="title"/>
          </p:nvPr>
        </p:nvSpPr>
        <p:spPr/>
        <p:txBody>
          <a:bodyPr>
            <a:normAutofit/>
          </a:bodyPr>
          <a:lstStyle/>
          <a:p>
            <a:r>
              <a:rPr lang="en-GB" dirty="0"/>
              <a:t>Electrometer sampling requirements</a:t>
            </a:r>
            <a:br>
              <a:rPr lang="en-GB" dirty="0"/>
            </a:br>
            <a:r>
              <a:rPr lang="en-GB" sz="1200" dirty="0"/>
              <a:t>The requirements from 2018 09 10 still holds</a:t>
            </a:r>
            <a:endParaRPr lang="en-GB" dirty="0"/>
          </a:p>
        </p:txBody>
      </p:sp>
      <p:sp>
        <p:nvSpPr>
          <p:cNvPr id="3" name="Platshållare för innehåll 2">
            <a:extLst>
              <a:ext uri="{FF2B5EF4-FFF2-40B4-BE49-F238E27FC236}">
                <a16:creationId xmlns="" xmlns:a16="http://schemas.microsoft.com/office/drawing/2014/main" id="{029F35E6-86A9-A64A-A806-41FBDFDC65DF}"/>
              </a:ext>
            </a:extLst>
          </p:cNvPr>
          <p:cNvSpPr>
            <a:spLocks noGrp="1"/>
          </p:cNvSpPr>
          <p:nvPr>
            <p:ph idx="1"/>
          </p:nvPr>
        </p:nvSpPr>
        <p:spPr>
          <a:xfrm>
            <a:off x="755576" y="1600200"/>
            <a:ext cx="7593294" cy="4709119"/>
          </a:xfrm>
        </p:spPr>
        <p:txBody>
          <a:bodyPr>
            <a:normAutofit fontScale="62500" lnSpcReduction="20000"/>
          </a:bodyPr>
          <a:lstStyle/>
          <a:p>
            <a:r>
              <a:rPr lang="en-GB" dirty="0" err="1"/>
              <a:t>Nanomax</a:t>
            </a:r>
            <a:endParaRPr lang="en-GB" dirty="0"/>
          </a:p>
          <a:p>
            <a:pPr lvl="1"/>
            <a:r>
              <a:rPr lang="en-GB" dirty="0"/>
              <a:t>Low input impedance (Diamond bpm)</a:t>
            </a:r>
          </a:p>
          <a:p>
            <a:pPr lvl="1"/>
            <a:r>
              <a:rPr lang="en-GB" dirty="0"/>
              <a:t>Ion chambers/Diodes</a:t>
            </a:r>
          </a:p>
          <a:p>
            <a:pPr lvl="1"/>
            <a:r>
              <a:rPr lang="en-GB" dirty="0"/>
              <a:t>Closed loop for beam drift on Diamond BPM readings, 10 Hz controlling a piezo</a:t>
            </a:r>
          </a:p>
          <a:p>
            <a:pPr lvl="1"/>
            <a:r>
              <a:rPr lang="en-GB" dirty="0"/>
              <a:t>Short term goal 2018: 500 Hz continuous (or for 1 hour)</a:t>
            </a:r>
          </a:p>
          <a:p>
            <a:pPr lvl="1"/>
            <a:r>
              <a:rPr lang="en-GB" dirty="0"/>
              <a:t>Long term goal: Fast continuous scans on Diamond/Ion Chamber (Pixel detectors up to 2 kHz) 2 kHz continuously (four million data points as 2000*2000 pixels) 2kHz in 2000 seconds. Trigged externally together with detector. </a:t>
            </a:r>
          </a:p>
          <a:p>
            <a:pPr lvl="1"/>
            <a:r>
              <a:rPr lang="en-GB" dirty="0"/>
              <a:t>If in a measurement sequence (continuous scan), it should be possible to read out from buffer during the measurements. Don’t want to wait more that an hour before results are visible.</a:t>
            </a:r>
          </a:p>
          <a:p>
            <a:r>
              <a:rPr lang="en-GB" dirty="0" err="1"/>
              <a:t>Biomax</a:t>
            </a:r>
            <a:endParaRPr lang="en-GB" dirty="0"/>
          </a:p>
          <a:p>
            <a:pPr lvl="1"/>
            <a:r>
              <a:rPr lang="en-GB" dirty="0"/>
              <a:t>Low input impedance (</a:t>
            </a:r>
            <a:r>
              <a:rPr lang="en-GB" dirty="0" err="1"/>
              <a:t>Diamnd</a:t>
            </a:r>
            <a:r>
              <a:rPr lang="en-GB" dirty="0"/>
              <a:t> bpm)</a:t>
            </a:r>
          </a:p>
          <a:p>
            <a:pPr lvl="1"/>
            <a:r>
              <a:rPr lang="en-GB" dirty="0"/>
              <a:t>Beam drift, 200 Hz 35 seconds is more than enough?</a:t>
            </a:r>
          </a:p>
          <a:p>
            <a:pPr lvl="1"/>
            <a:endParaRPr lang="en-GB" dirty="0"/>
          </a:p>
          <a:p>
            <a:r>
              <a:rPr lang="en-GB" dirty="0"/>
              <a:t>Balder</a:t>
            </a:r>
          </a:p>
          <a:p>
            <a:pPr lvl="1"/>
            <a:r>
              <a:rPr lang="en-GB" dirty="0"/>
              <a:t>1000 points in 1 second, scan mode. There is time to read out the buffer.</a:t>
            </a:r>
          </a:p>
          <a:p>
            <a:r>
              <a:rPr lang="en-GB" dirty="0"/>
              <a:t>Frontend</a:t>
            </a:r>
          </a:p>
          <a:p>
            <a:pPr lvl="1"/>
            <a:r>
              <a:rPr lang="en-GB" dirty="0"/>
              <a:t>Short term (2019): starting at 10 Hz</a:t>
            </a:r>
          </a:p>
          <a:p>
            <a:pPr lvl="1"/>
            <a:r>
              <a:rPr lang="en-GB" dirty="0"/>
              <a:t>Long term: Beam position, </a:t>
            </a:r>
            <a:r>
              <a:rPr lang="en-GB" b="1" dirty="0"/>
              <a:t>1</a:t>
            </a:r>
            <a:r>
              <a:rPr lang="en-GB" dirty="0"/>
              <a:t> kHz-500 Hz continuously, NTP timestamped </a:t>
            </a:r>
          </a:p>
          <a:p>
            <a:pPr lvl="1"/>
            <a:r>
              <a:rPr lang="en-GB" dirty="0"/>
              <a:t>Fast Archive: will be able to receive any data stream. A server needs to be implemented.</a:t>
            </a:r>
          </a:p>
          <a:p>
            <a:pPr lvl="1"/>
            <a:r>
              <a:rPr lang="en-GB" dirty="0"/>
              <a:t>Slow archive: Temperature drift, 1 Hz:</a:t>
            </a:r>
          </a:p>
        </p:txBody>
      </p:sp>
    </p:spTree>
    <p:extLst>
      <p:ext uri="{BB962C8B-B14F-4D97-AF65-F5344CB8AC3E}">
        <p14:creationId xmlns:p14="http://schemas.microsoft.com/office/powerpoint/2010/main" val="972480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9933" y="4592338"/>
            <a:ext cx="4329717" cy="1428950"/>
          </a:xfrm>
          <a:prstGeom prst="rect">
            <a:avLst/>
          </a:prstGeom>
        </p:spPr>
      </p:pic>
      <p:sp>
        <p:nvSpPr>
          <p:cNvPr id="2" name="Rubrik 1">
            <a:extLst>
              <a:ext uri="{FF2B5EF4-FFF2-40B4-BE49-F238E27FC236}">
                <a16:creationId xmlns:a16="http://schemas.microsoft.com/office/drawing/2014/main" xmlns="" id="{340496B1-ACF0-E845-8295-72A3D583EB4D}"/>
              </a:ext>
            </a:extLst>
          </p:cNvPr>
          <p:cNvSpPr>
            <a:spLocks noGrp="1"/>
          </p:cNvSpPr>
          <p:nvPr>
            <p:ph type="title"/>
          </p:nvPr>
        </p:nvSpPr>
        <p:spPr/>
        <p:txBody>
          <a:bodyPr>
            <a:normAutofit/>
          </a:bodyPr>
          <a:lstStyle/>
          <a:p>
            <a:r>
              <a:rPr lang="en-GB" dirty="0"/>
              <a:t>EM# for XBPM acquisition</a:t>
            </a:r>
            <a:endParaRPr lang="sv-SE" dirty="0"/>
          </a:p>
        </p:txBody>
      </p:sp>
      <p:sp>
        <p:nvSpPr>
          <p:cNvPr id="3" name="Platshållare för innehåll 2">
            <a:extLst>
              <a:ext uri="{FF2B5EF4-FFF2-40B4-BE49-F238E27FC236}">
                <a16:creationId xmlns:a16="http://schemas.microsoft.com/office/drawing/2014/main" xmlns="" id="{7D4F4A60-2CB2-B44B-A36D-49B1E4F7114F}"/>
              </a:ext>
            </a:extLst>
          </p:cNvPr>
          <p:cNvSpPr>
            <a:spLocks noGrp="1"/>
          </p:cNvSpPr>
          <p:nvPr>
            <p:ph idx="1"/>
          </p:nvPr>
        </p:nvSpPr>
        <p:spPr/>
        <p:txBody>
          <a:bodyPr>
            <a:normAutofit fontScale="92500" lnSpcReduction="10000"/>
          </a:bodyPr>
          <a:lstStyle/>
          <a:p>
            <a:pPr marL="257175" indent="-257175">
              <a:buFont typeface="Arial" panose="020B0604020202020204" pitchFamily="34" charset="0"/>
              <a:buChar char="•"/>
            </a:pPr>
            <a:r>
              <a:rPr lang="en-GB" b="1" dirty="0"/>
              <a:t>Aim: </a:t>
            </a:r>
          </a:p>
          <a:p>
            <a:pPr marL="600075" lvl="1" indent="-257175">
              <a:buFont typeface="Arial" panose="020B0604020202020204" pitchFamily="34" charset="0"/>
              <a:buChar char="•"/>
            </a:pPr>
            <a:r>
              <a:rPr lang="en-GB" sz="1350" dirty="0"/>
              <a:t>Use the EM# for XBPM acquisition (diagnostic and probably SOFB)</a:t>
            </a:r>
          </a:p>
          <a:p>
            <a:pPr marL="257175" indent="-257175">
              <a:buFont typeface="Arial" panose="020B0604020202020204" pitchFamily="34" charset="0"/>
              <a:buChar char="•"/>
            </a:pPr>
            <a:endParaRPr lang="en-GB" b="1" dirty="0"/>
          </a:p>
          <a:p>
            <a:pPr marL="257175" indent="-257175">
              <a:buFont typeface="Arial" panose="020B0604020202020204" pitchFamily="34" charset="0"/>
              <a:buChar char="•"/>
            </a:pPr>
            <a:r>
              <a:rPr lang="en-GB" b="1" dirty="0"/>
              <a:t>Requirements:</a:t>
            </a:r>
          </a:p>
          <a:p>
            <a:pPr marL="600075" lvl="1" indent="-257175">
              <a:buFont typeface="Arial" panose="020B0604020202020204" pitchFamily="34" charset="0"/>
              <a:buChar char="•"/>
            </a:pPr>
            <a:r>
              <a:rPr lang="en-GB" sz="1350" dirty="0"/>
              <a:t>At least 10Hz acquisition</a:t>
            </a:r>
          </a:p>
          <a:p>
            <a:pPr marL="600075" lvl="1" indent="-257175">
              <a:buFont typeface="Arial" panose="020B0604020202020204" pitchFamily="34" charset="0"/>
              <a:buChar char="•"/>
            </a:pPr>
            <a:r>
              <a:rPr lang="en-GB" sz="1350" dirty="0"/>
              <a:t>Coherency between XBPM and EBPM (Libera)</a:t>
            </a:r>
          </a:p>
          <a:p>
            <a:pPr marL="600075" lvl="1" indent="-257175">
              <a:buFont typeface="Arial" panose="020B0604020202020204" pitchFamily="34" charset="0"/>
              <a:buChar char="•"/>
            </a:pPr>
            <a:r>
              <a:rPr lang="en-GB" sz="1350" dirty="0"/>
              <a:t>2 weeks data archiving</a:t>
            </a:r>
          </a:p>
          <a:p>
            <a:pPr marL="600075" lvl="1" indent="-257175">
              <a:buFont typeface="Arial" panose="020B0604020202020204" pitchFamily="34" charset="0"/>
              <a:buChar char="•"/>
            </a:pPr>
            <a:r>
              <a:rPr lang="en-GB" sz="1350" dirty="0"/>
              <a:t>Stay as close as possible to ALBA code (as much as possible)</a:t>
            </a:r>
          </a:p>
          <a:p>
            <a:endParaRPr lang="en-GB" b="1" dirty="0"/>
          </a:p>
          <a:p>
            <a:pPr marL="557213" lvl="1" indent="-214313">
              <a:buFont typeface="Wingdings" panose="05000000000000000000" pitchFamily="2" charset="2"/>
              <a:buChar char="ü"/>
            </a:pPr>
            <a:r>
              <a:rPr lang="en-GB" sz="1350" dirty="0"/>
              <a:t>Coherency between XBPM and EBPM</a:t>
            </a:r>
          </a:p>
          <a:p>
            <a:pPr lvl="2"/>
            <a:r>
              <a:rPr lang="en-GB" sz="1350" dirty="0"/>
              <a:t>Usage of external trigger is not good enough: 1/20MHz = 50ns resolution</a:t>
            </a:r>
          </a:p>
          <a:p>
            <a:pPr lvl="2"/>
            <a:endParaRPr lang="en-GB" sz="1350" dirty="0"/>
          </a:p>
          <a:p>
            <a:pPr lvl="2"/>
            <a:r>
              <a:rPr lang="en-GB" sz="1350" dirty="0"/>
              <a:t>50ns = 1/35 of R3</a:t>
            </a:r>
          </a:p>
          <a:p>
            <a:pPr lvl="2"/>
            <a:r>
              <a:rPr lang="en-GB" sz="1350" dirty="0"/>
              <a:t>50ns = 1/6 of R1</a:t>
            </a:r>
          </a:p>
          <a:p>
            <a:endParaRPr lang="sv-SE" dirty="0"/>
          </a:p>
        </p:txBody>
      </p:sp>
    </p:spTree>
    <p:extLst>
      <p:ext uri="{BB962C8B-B14F-4D97-AF65-F5344CB8AC3E}">
        <p14:creationId xmlns:p14="http://schemas.microsoft.com/office/powerpoint/2010/main" val="932735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1693" y="2486025"/>
            <a:ext cx="3147870" cy="2383432"/>
          </a:xfrm>
          <a:prstGeom prst="rect">
            <a:avLst/>
          </a:prstGeom>
        </p:spPr>
      </p:pic>
      <p:sp>
        <p:nvSpPr>
          <p:cNvPr id="2" name="Rubrik 1">
            <a:extLst>
              <a:ext uri="{FF2B5EF4-FFF2-40B4-BE49-F238E27FC236}">
                <a16:creationId xmlns:a16="http://schemas.microsoft.com/office/drawing/2014/main" xmlns="" id="{F64D251C-2E3A-4445-9AAE-5A35752A8ADD}"/>
              </a:ext>
            </a:extLst>
          </p:cNvPr>
          <p:cNvSpPr>
            <a:spLocks noGrp="1"/>
          </p:cNvSpPr>
          <p:nvPr>
            <p:ph type="title"/>
          </p:nvPr>
        </p:nvSpPr>
        <p:spPr/>
        <p:txBody>
          <a:bodyPr>
            <a:normAutofit/>
          </a:bodyPr>
          <a:lstStyle/>
          <a:p>
            <a:r>
              <a:rPr lang="en-GB" dirty="0"/>
              <a:t>EM# for XBPM acquisition</a:t>
            </a:r>
            <a:endParaRPr lang="sv-SE" dirty="0"/>
          </a:p>
        </p:txBody>
      </p:sp>
      <p:sp>
        <p:nvSpPr>
          <p:cNvPr id="3" name="Platshållare för innehåll 2">
            <a:extLst>
              <a:ext uri="{FF2B5EF4-FFF2-40B4-BE49-F238E27FC236}">
                <a16:creationId xmlns:a16="http://schemas.microsoft.com/office/drawing/2014/main" xmlns="" id="{593BB7E4-A4F0-B341-BB3F-EA380FE4874A}"/>
              </a:ext>
            </a:extLst>
          </p:cNvPr>
          <p:cNvSpPr>
            <a:spLocks noGrp="1"/>
          </p:cNvSpPr>
          <p:nvPr>
            <p:ph idx="1"/>
          </p:nvPr>
        </p:nvSpPr>
        <p:spPr/>
        <p:txBody>
          <a:bodyPr>
            <a:normAutofit fontScale="92500" lnSpcReduction="10000"/>
          </a:bodyPr>
          <a:lstStyle/>
          <a:p>
            <a:pPr marL="257175" indent="-257175">
              <a:buFont typeface="Arial" panose="020B0604020202020204" pitchFamily="34" charset="0"/>
              <a:buChar char="•"/>
            </a:pPr>
            <a:r>
              <a:rPr lang="en-GB" b="1" dirty="0"/>
              <a:t>Requirements:</a:t>
            </a:r>
          </a:p>
          <a:p>
            <a:pPr marL="557213" lvl="1" indent="-214313">
              <a:buFont typeface="Wingdings" panose="05000000000000000000" pitchFamily="2" charset="2"/>
              <a:buChar char="ü"/>
            </a:pPr>
            <a:r>
              <a:rPr lang="en-GB" sz="1350" dirty="0"/>
              <a:t>Coherency between XBPM and EBPM</a:t>
            </a:r>
          </a:p>
          <a:p>
            <a:pPr lvl="2"/>
            <a:r>
              <a:rPr lang="en-GB" sz="1350" dirty="0"/>
              <a:t>Usage of external trigger is not good enough </a:t>
            </a:r>
            <a:r>
              <a:rPr lang="x-none" sz="1350">
                <a:sym typeface="Wingdings" panose="05000000000000000000" pitchFamily="2" charset="2"/>
              </a:rPr>
              <a:t></a:t>
            </a:r>
            <a:r>
              <a:rPr lang="en-GB" sz="1350" dirty="0">
                <a:sym typeface="Wingdings" panose="05000000000000000000" pitchFamily="2" charset="2"/>
              </a:rPr>
              <a:t> </a:t>
            </a:r>
            <a:r>
              <a:rPr lang="en-GB" sz="1350" b="1" dirty="0">
                <a:solidFill>
                  <a:srgbClr val="FF0000"/>
                </a:solidFill>
                <a:sym typeface="Wingdings" panose="05000000000000000000" pitchFamily="2" charset="2"/>
              </a:rPr>
              <a:t>direct connexion of the MC to the ADC</a:t>
            </a:r>
            <a:r>
              <a:rPr lang="en-GB" sz="1350" b="1" dirty="0">
                <a:solidFill>
                  <a:srgbClr val="FF0000"/>
                </a:solidFill>
              </a:rPr>
              <a:t> start conversion pins</a:t>
            </a:r>
          </a:p>
          <a:p>
            <a:pPr lvl="1"/>
            <a:endParaRPr lang="en-GB" sz="1350" dirty="0"/>
          </a:p>
          <a:p>
            <a:pPr marL="257175" indent="-257175">
              <a:buFont typeface="Arial" panose="020B0604020202020204" pitchFamily="34" charset="0"/>
              <a:buChar char="•"/>
            </a:pPr>
            <a:r>
              <a:rPr lang="en-GB" b="1" dirty="0"/>
              <a:t>What was done</a:t>
            </a:r>
          </a:p>
          <a:p>
            <a:pPr marL="557213" lvl="1" indent="-214313">
              <a:buFont typeface="Arial" panose="020B0604020202020204" pitchFamily="34" charset="0"/>
              <a:buChar char="•"/>
            </a:pPr>
            <a:r>
              <a:rPr lang="en-GB" sz="1350" dirty="0"/>
              <a:t>ALBA code was hacked (mostly AD7608_CRTL.vhd file)</a:t>
            </a:r>
          </a:p>
          <a:p>
            <a:pPr marL="557213" lvl="1" indent="-214313">
              <a:buFont typeface="Arial" panose="020B0604020202020204" pitchFamily="34" charset="0"/>
              <a:buChar char="•"/>
            </a:pPr>
            <a:r>
              <a:rPr lang="en-GB" sz="1350" dirty="0"/>
              <a:t>MC start conversion synchronization verified</a:t>
            </a:r>
          </a:p>
          <a:p>
            <a:pPr marL="557213" lvl="1" indent="-214313">
              <a:buFont typeface="Arial" panose="020B0604020202020204" pitchFamily="34" charset="0"/>
              <a:buChar char="•"/>
            </a:pPr>
            <a:r>
              <a:rPr lang="en-GB" sz="1350" dirty="0"/>
              <a:t>Python code to continuously acquire data written</a:t>
            </a:r>
          </a:p>
          <a:p>
            <a:pPr marL="557213" lvl="1" indent="-214313">
              <a:buFont typeface="Arial" panose="020B0604020202020204" pitchFamily="34" charset="0"/>
              <a:buChar char="•"/>
            </a:pPr>
            <a:endParaRPr lang="en-GB" sz="1350" dirty="0"/>
          </a:p>
          <a:p>
            <a:pPr marL="214313" indent="-214313">
              <a:buFont typeface="Arial" panose="020B0604020202020204" pitchFamily="34" charset="0"/>
              <a:buChar char="•"/>
            </a:pPr>
            <a:endParaRPr lang="en-GB" sz="1350" dirty="0"/>
          </a:p>
          <a:p>
            <a:pPr marL="214313" indent="-214313">
              <a:buFont typeface="Arial" panose="020B0604020202020204" pitchFamily="34" charset="0"/>
              <a:buChar char="•"/>
            </a:pPr>
            <a:r>
              <a:rPr lang="en-GB" b="1" dirty="0"/>
              <a:t>To do</a:t>
            </a:r>
          </a:p>
          <a:p>
            <a:pPr marL="557213" lvl="1" indent="-214313">
              <a:buFont typeface="Arial" panose="020B0604020202020204" pitchFamily="34" charset="0"/>
              <a:buChar char="•"/>
            </a:pPr>
            <a:r>
              <a:rPr lang="en-GB" sz="1350" dirty="0"/>
              <a:t>A bug in VHDL code to correct (probably RESET asynchronous)</a:t>
            </a:r>
          </a:p>
          <a:p>
            <a:pPr marL="557213" lvl="1" indent="-214313">
              <a:buFont typeface="Arial" panose="020B0604020202020204" pitchFamily="34" charset="0"/>
              <a:buChar char="•"/>
            </a:pPr>
            <a:r>
              <a:rPr lang="en-GB" sz="1350" dirty="0"/>
              <a:t>2 weeks archiving</a:t>
            </a:r>
          </a:p>
          <a:p>
            <a:pPr marL="557213" lvl="1" indent="-214313">
              <a:buFont typeface="Arial" panose="020B0604020202020204" pitchFamily="34" charset="0"/>
              <a:buChar char="•"/>
            </a:pPr>
            <a:r>
              <a:rPr lang="en-GB" sz="1350" dirty="0"/>
              <a:t>Test on Machine (MC cabling required)</a:t>
            </a:r>
          </a:p>
          <a:p>
            <a:pPr marL="557213" lvl="1" indent="-214313">
              <a:buFont typeface="Arial" panose="020B0604020202020204" pitchFamily="34" charset="0"/>
              <a:buChar char="•"/>
            </a:pPr>
            <a:r>
              <a:rPr lang="en-GB" sz="1350" dirty="0"/>
              <a:t>Integration into ALBA code (VHDL, software, web server)</a:t>
            </a:r>
          </a:p>
          <a:p>
            <a:endParaRPr lang="sv-SE" dirty="0"/>
          </a:p>
        </p:txBody>
      </p:sp>
    </p:spTree>
    <p:extLst>
      <p:ext uri="{BB962C8B-B14F-4D97-AF65-F5344CB8AC3E}">
        <p14:creationId xmlns:p14="http://schemas.microsoft.com/office/powerpoint/2010/main" val="2078433593"/>
      </p:ext>
    </p:extLst>
  </p:cSld>
  <p:clrMapOvr>
    <a:masterClrMapping/>
  </p:clrMapOvr>
</p:sld>
</file>

<file path=ppt/theme/theme1.xml><?xml version="1.0" encoding="utf-8"?>
<a:theme xmlns:a="http://schemas.openxmlformats.org/drawingml/2006/main" name="Office-tema">
  <a:themeElements>
    <a:clrScheme name="Custom 1">
      <a:dk1>
        <a:sysClr val="windowText" lastClr="000000"/>
      </a:dk1>
      <a:lt1>
        <a:srgbClr val="FFFFFF"/>
      </a:lt1>
      <a:dk2>
        <a:srgbClr val="97BF0D"/>
      </a:dk2>
      <a:lt2>
        <a:srgbClr val="F8B323"/>
      </a:lt2>
      <a:accent1>
        <a:srgbClr val="474747"/>
      </a:accent1>
      <a:accent2>
        <a:srgbClr val="A5A4A6"/>
      </a:accent2>
      <a:accent3>
        <a:srgbClr val="E0E0E0"/>
      </a:accent3>
      <a:accent4>
        <a:srgbClr val="97BF0D"/>
      </a:accent4>
      <a:accent5>
        <a:srgbClr val="FFDB9D"/>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dirty="0" err="1" smtClean="0">
            <a:solidFill>
              <a:schemeClr val="accent1"/>
            </a:solidFill>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Office-tema</Template>
  <TotalTime>2540</TotalTime>
  <Words>534</Words>
  <Application>Microsoft Office PowerPoint</Application>
  <PresentationFormat>On-screen Show (4:3)</PresentationFormat>
  <Paragraphs>57</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Office-tema</vt:lpstr>
      <vt:lpstr>Em# Collaboration Meeting </vt:lpstr>
      <vt:lpstr>Wish list and future needs (MAX IV) Features missing, as requested by users</vt:lpstr>
      <vt:lpstr>Electrometer sampling requirements The requirements from 2018 09 10 still holds</vt:lpstr>
      <vt:lpstr>EM# for XBPM acquisition</vt:lpstr>
      <vt:lpstr>EM# for XBPM acquisition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 Collaboration Meeting</dc:title>
  <dc:creator>Peter Sjöblom</dc:creator>
  <cp:lastModifiedBy>Xavier Serra Gallifa</cp:lastModifiedBy>
  <cp:revision>13</cp:revision>
  <dcterms:created xsi:type="dcterms:W3CDTF">2019-07-21T14:16:09Z</dcterms:created>
  <dcterms:modified xsi:type="dcterms:W3CDTF">2019-07-25T09:47:50Z</dcterms:modified>
</cp:coreProperties>
</file>