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  <p:sldId id="256" r:id="rId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205">
          <p15:clr>
            <a:srgbClr val="A4A3A4"/>
          </p15:clr>
        </p15:guide>
        <p15:guide id="3" orient="horz" pos="4193">
          <p15:clr>
            <a:srgbClr val="A4A3A4"/>
          </p15:clr>
        </p15:guide>
        <p15:guide id="4" pos="2880">
          <p15:clr>
            <a:srgbClr val="A4A3A4"/>
          </p15:clr>
        </p15:guide>
        <p15:guide id="5" pos="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4747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52" autoAdjust="0"/>
  </p:normalViewPr>
  <p:slideViewPr>
    <p:cSldViewPr showGuides="1">
      <p:cViewPr varScale="1">
        <p:scale>
          <a:sx n="113" d="100"/>
          <a:sy n="113" d="100"/>
        </p:scale>
        <p:origin x="-1500" y="-108"/>
      </p:cViewPr>
      <p:guideLst>
        <p:guide orient="horz" pos="2160"/>
        <p:guide orient="horz" pos="1205"/>
        <p:guide orient="horz" pos="4193"/>
        <p:guide pos="2880"/>
        <p:guide pos="5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Bildobjekt 6" descr="MAX logga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89304" y="1988840"/>
            <a:ext cx="6565392" cy="2109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noFill/>
                </a:ln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nledningsida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63040" y="4086441"/>
            <a:ext cx="6217920" cy="1470025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313830" y="5597191"/>
            <a:ext cx="4516340" cy="864096"/>
          </a:xfrm>
        </p:spPr>
        <p:txBody>
          <a:bodyPr/>
          <a:lstStyle>
            <a:lvl1pPr marL="0" indent="0" algn="ctr">
              <a:lnSpc>
                <a:spcPts val="2400"/>
              </a:lnSpc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GB"/>
          </a:p>
        </p:txBody>
      </p:sp>
      <p:pic>
        <p:nvPicPr>
          <p:cNvPr id="10" name="Bildobjekt 9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reen bkg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orange bkg ny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5" y="0"/>
            <a:ext cx="9150096" cy="686409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ne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85644" y="6375528"/>
            <a:ext cx="930477" cy="2888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 descr="Max IV-3 bild 15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548517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747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ABA6-64B7-437E-B4CF-81D9187984C3}" type="datetimeFigureOut">
              <a:rPr lang="en-GB" smtClean="0"/>
              <a:t>25/07/2019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5BFA7-C27E-4DC1-B5F5-3F5F3F75777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5576" y="176664"/>
            <a:ext cx="759329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55576" y="1600201"/>
            <a:ext cx="7593294" cy="384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13182" y="6419958"/>
            <a:ext cx="938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ABA6-64B7-437E-B4CF-81D9187984C3}" type="datetimeFigureOut">
              <a:rPr lang="en-GB" smtClean="0"/>
              <a:pPr/>
              <a:t>25/07/2019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4199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54440" y="6419958"/>
            <a:ext cx="723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BFA7-C27E-4DC1-B5F5-3F5F3F7577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 descr="logo RGB150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83358" y="6375980"/>
            <a:ext cx="932400" cy="2894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54" r:id="rId6"/>
    <p:sldLayoutId id="2147483663" r:id="rId7"/>
    <p:sldLayoutId id="2147483651" r:id="rId8"/>
    <p:sldLayoutId id="2147483652" r:id="rId9"/>
    <p:sldLayoutId id="214748365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4000" indent="-254000" algn="l" defTabSz="914400" rtl="0" eaLnBrk="1" latinLnBrk="0" hangingPunct="1">
        <a:spcBef>
          <a:spcPts val="1000"/>
        </a:spcBef>
        <a:buSzPct val="100000"/>
        <a:buFont typeface="Arial" pitchFamily="34" charset="0"/>
        <a:buChar char="●"/>
        <a:defRPr sz="22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ln>
            <a:noFill/>
          </a:ln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# Collaboration Meeting </a:t>
            </a:r>
            <a:endParaRPr lang="en-GB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23</a:t>
            </a:r>
            <a:r>
              <a:rPr lang="en-US" baseline="30000" dirty="0"/>
              <a:t>rd</a:t>
            </a:r>
            <a:r>
              <a:rPr lang="en-US" dirty="0"/>
              <a:t> July, ALBA </a:t>
            </a:r>
            <a:endParaRPr lang="en-GB" dirty="0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CFFAC5E1-F825-0841-93A2-7504D0A08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89915" l="6282" r="92949">
                        <a14:foregroundMark x1="54615" y1="73846" x2="54615" y2="73846"/>
                        <a14:foregroundMark x1="35769" y1="74530" x2="35769" y2="74530"/>
                        <a14:backgroundMark x1="65128" y1="81368" x2="65128" y2="81368"/>
                        <a14:backgroundMark x1="65256" y1="80171" x2="65256" y2="80171"/>
                        <a14:backgroundMark x1="52179" y1="86325" x2="52179" y2="86325"/>
                        <a14:backgroundMark x1="51410" y1="85812" x2="51410" y2="85812"/>
                        <a14:backgroundMark x1="50641" y1="85641" x2="50641" y2="85641"/>
                        <a14:backgroundMark x1="49231" y1="85299" x2="49231" y2="85299"/>
                        <a14:backgroundMark x1="15256" y1="74872" x2="15256" y2="74872"/>
                        <a14:backgroundMark x1="16282" y1="75214" x2="16282" y2="75214"/>
                        <a14:backgroundMark x1="17692" y1="75556" x2="17692" y2="75556"/>
                        <a14:backgroundMark x1="11923" y1="73504" x2="11923" y2="73504"/>
                        <a14:backgroundMark x1="20128" y1="76068" x2="20128" y2="76068"/>
                      </a14:backgroundRemoval>
                    </a14:imgEffect>
                    <a14:imgEffect>
                      <a14:sharpenSoften amoun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4331548" cy="324866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2FFAAEC6-6CF1-F240-9229-91E35DBF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FPGA </a:t>
            </a:r>
            <a:r>
              <a:rPr lang="en-US" dirty="0" err="1"/>
              <a:t>Gateware</a:t>
            </a:r>
            <a:r>
              <a:rPr lang="en-US" dirty="0"/>
              <a:t> developments at MAX IV</a:t>
            </a:r>
            <a:r>
              <a:rPr lang="en-GB" u="sng" dirty="0"/>
              <a:t/>
            </a:r>
            <a:br>
              <a:rPr lang="en-GB" u="sng" dirty="0"/>
            </a:br>
            <a:r>
              <a:rPr lang="en-GB" dirty="0"/>
              <a:t>Orlando’s job on the Electrometer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="" xmlns:a16="http://schemas.microsoft.com/office/drawing/2014/main" id="{1807ED33-6582-E946-B6CD-024203CE8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/>
              <a:t>Aim:  </a:t>
            </a:r>
            <a:r>
              <a:rPr lang="en-GB" dirty="0"/>
              <a:t>1KHz acquisition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/>
              <a:t>What was done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1KHz acquisition achieved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FPGA code has been completely rewrite ; no more compatible with the original ALBA code (Harmony bus removed)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/>
              <a:t>To do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How to merge Orlando’s code with ALBA’s code ?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Embedded software to be rewrite ; webserver and application to be rewritten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665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33" y="4592338"/>
            <a:ext cx="4329717" cy="14289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340496B1-ACF0-E845-8295-72A3D583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EM# for XBPM acquisition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7D4F4A60-2CB2-B44B-A36D-49B1E4F71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/>
              <a:t>Aim: 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GB" sz="1350" dirty="0"/>
              <a:t>Use the EM# for XBPM acquisition (diagnostic and probably SOFB)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GB" b="1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/>
              <a:t>Requirements: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GB" sz="1350" dirty="0"/>
              <a:t>At least 10Hz acquisition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GB" sz="1350" dirty="0"/>
              <a:t>Coherency between XBPM and EBPM (Libera)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GB" sz="1350" dirty="0"/>
              <a:t>2 weeks data archiving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GB" sz="1350" dirty="0"/>
              <a:t>Stay as close as possible to ALBA code (as much as possible)</a:t>
            </a:r>
          </a:p>
          <a:p>
            <a:endParaRPr lang="en-GB" b="1" dirty="0"/>
          </a:p>
          <a:p>
            <a:pPr marL="557213" lvl="1" indent="-214313">
              <a:buFont typeface="Wingdings" panose="05000000000000000000" pitchFamily="2" charset="2"/>
              <a:buChar char="ü"/>
            </a:pPr>
            <a:r>
              <a:rPr lang="en-GB" sz="1350" dirty="0"/>
              <a:t>Coherency between XBPM and EBPM</a:t>
            </a:r>
          </a:p>
          <a:p>
            <a:pPr lvl="2"/>
            <a:r>
              <a:rPr lang="en-GB" sz="1350" dirty="0"/>
              <a:t>Usage of external trigger is not good enough: 1/20MHz = 50ns resolution</a:t>
            </a:r>
          </a:p>
          <a:p>
            <a:pPr lvl="2"/>
            <a:endParaRPr lang="en-GB" sz="1350" dirty="0"/>
          </a:p>
          <a:p>
            <a:pPr lvl="2"/>
            <a:r>
              <a:rPr lang="en-GB" sz="1350" dirty="0"/>
              <a:t>50ns = 1/35 of R3</a:t>
            </a:r>
          </a:p>
          <a:p>
            <a:pPr lvl="2"/>
            <a:r>
              <a:rPr lang="en-GB" sz="1350" dirty="0"/>
              <a:t>50ns = 1/6 of R1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273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93" y="2486025"/>
            <a:ext cx="3147870" cy="238343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xmlns="" id="{F64D251C-2E3A-4445-9AAE-5A35752A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EM# for XBPM acquisition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xmlns="" id="{593BB7E4-A4F0-B341-BB3F-EA380FE48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/>
              <a:t>Requirements:</a:t>
            </a:r>
          </a:p>
          <a:p>
            <a:pPr marL="557213" lvl="1" indent="-214313">
              <a:buFont typeface="Wingdings" panose="05000000000000000000" pitchFamily="2" charset="2"/>
              <a:buChar char="ü"/>
            </a:pPr>
            <a:r>
              <a:rPr lang="en-GB" sz="1350" dirty="0"/>
              <a:t>Coherency between XBPM and EBPM</a:t>
            </a:r>
          </a:p>
          <a:p>
            <a:pPr lvl="2"/>
            <a:r>
              <a:rPr lang="en-GB" sz="1350" dirty="0"/>
              <a:t>Usage of external trigger is not good enough </a:t>
            </a:r>
            <a:r>
              <a:rPr lang="x-none" sz="1350">
                <a:sym typeface="Wingdings" panose="05000000000000000000" pitchFamily="2" charset="2"/>
              </a:rPr>
              <a:t></a:t>
            </a:r>
            <a:r>
              <a:rPr lang="en-GB" sz="1350" dirty="0">
                <a:sym typeface="Wingdings" panose="05000000000000000000" pitchFamily="2" charset="2"/>
              </a:rPr>
              <a:t> </a:t>
            </a:r>
            <a:r>
              <a:rPr lang="en-GB" sz="1350" b="1" dirty="0">
                <a:solidFill>
                  <a:srgbClr val="FF0000"/>
                </a:solidFill>
                <a:sym typeface="Wingdings" panose="05000000000000000000" pitchFamily="2" charset="2"/>
              </a:rPr>
              <a:t>direct connexion of the MC to the ADC</a:t>
            </a:r>
            <a:r>
              <a:rPr lang="en-GB" sz="1350" b="1" dirty="0">
                <a:solidFill>
                  <a:srgbClr val="FF0000"/>
                </a:solidFill>
              </a:rPr>
              <a:t> start conversion pins</a:t>
            </a:r>
          </a:p>
          <a:p>
            <a:pPr lvl="1"/>
            <a:endParaRPr lang="en-GB" sz="135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/>
              <a:t>What was done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ALBA code was hacked (mostly AD7608_CRTL.vhd file)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MC start conversion synchronization verified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Python code to continuously acquire data written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/>
              <a:t>To do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A bug in VHDL code to correct (probably RESET asynchronous)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2 weeks archiving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Test on Machine (MC cabling required)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350" dirty="0"/>
              <a:t>Integration into ALBA code (VHDL, software, web server)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843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ysClr val="windowText" lastClr="000000"/>
      </a:dk1>
      <a:lt1>
        <a:srgbClr val="FFFFFF"/>
      </a:lt1>
      <a:dk2>
        <a:srgbClr val="97BF0D"/>
      </a:dk2>
      <a:lt2>
        <a:srgbClr val="F8B323"/>
      </a:lt2>
      <a:accent1>
        <a:srgbClr val="474747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2540</TotalTime>
  <Words>240</Words>
  <Application>Microsoft Office PowerPoint</Application>
  <PresentationFormat>On-screen Show (4:3)</PresentationFormat>
  <Paragraphs>43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Office-tema</vt:lpstr>
      <vt:lpstr>Em# Collaboration Meeting </vt:lpstr>
      <vt:lpstr>FPGA Gateware developments at MAX IV Orlando’s job on the Electrometer</vt:lpstr>
      <vt:lpstr>EM# for XBPM acquisition</vt:lpstr>
      <vt:lpstr>EM# for XBPM acquisition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Em# Collaboration Meeting</dc:title>
  <dc:creator>Peter Sjöblom</dc:creator>
  <cp:lastModifiedBy>Xavier Serra Gallifa</cp:lastModifiedBy>
  <cp:revision>13</cp:revision>
  <dcterms:created xsi:type="dcterms:W3CDTF">2019-07-21T14:16:09Z</dcterms:created>
  <dcterms:modified xsi:type="dcterms:W3CDTF">2019-07-25T09:44:30Z</dcterms:modified>
</cp:coreProperties>
</file>