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notesMasterIdLst>
    <p:notesMasterId r:id="rId14"/>
  </p:notesMasterIdLst>
  <p:sldIdLst>
    <p:sldId id="276" r:id="rId2"/>
    <p:sldId id="280" r:id="rId3"/>
    <p:sldId id="281" r:id="rId4"/>
    <p:sldId id="282" r:id="rId5"/>
    <p:sldId id="284" r:id="rId6"/>
    <p:sldId id="285" r:id="rId7"/>
    <p:sldId id="286" r:id="rId8"/>
    <p:sldId id="278" r:id="rId9"/>
    <p:sldId id="279" r:id="rId10"/>
    <p:sldId id="277" r:id="rId11"/>
    <p:sldId id="287" r:id="rId12"/>
    <p:sldId id="288" r:id="rId13"/>
  </p:sldIdLst>
  <p:sldSz cx="9144000" cy="6858000" type="screen4x3"/>
  <p:notesSz cx="9929813" cy="6794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14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 name="PlaceHolder 1"/>
          <p:cNvSpPr>
            <a:spLocks noGrp="1"/>
          </p:cNvSpPr>
          <p:nvPr>
            <p:ph type="body"/>
          </p:nvPr>
        </p:nvSpPr>
        <p:spPr>
          <a:xfrm>
            <a:off x="756000" y="5078520"/>
            <a:ext cx="6047640" cy="4811040"/>
          </a:xfrm>
          <a:prstGeom prst="rect">
            <a:avLst/>
          </a:prstGeom>
        </p:spPr>
        <p:txBody>
          <a:bodyPr lIns="0" tIns="0" rIns="0" bIns="0"/>
          <a:lstStyle/>
          <a:p>
            <a:r>
              <a:rPr lang="en-US" sz="2000" b="0" strike="noStrike" spc="-1">
                <a:solidFill>
                  <a:srgbClr val="000000"/>
                </a:solidFill>
                <a:uFill>
                  <a:solidFill>
                    <a:srgbClr val="FFFFFF"/>
                  </a:solidFill>
                </a:uFill>
                <a:latin typeface="Arial"/>
              </a:rPr>
              <a:t>Click to edit the notes format</a:t>
            </a:r>
          </a:p>
        </p:txBody>
      </p:sp>
      <p:sp>
        <p:nvSpPr>
          <p:cNvPr id="82" name="PlaceHolder 2"/>
          <p:cNvSpPr>
            <a:spLocks noGrp="1"/>
          </p:cNvSpPr>
          <p:nvPr>
            <p:ph type="hdr"/>
          </p:nvPr>
        </p:nvSpPr>
        <p:spPr>
          <a:xfrm>
            <a:off x="0" y="0"/>
            <a:ext cx="3280680" cy="534240"/>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&lt;header&gt;</a:t>
            </a:r>
          </a:p>
        </p:txBody>
      </p:sp>
      <p:sp>
        <p:nvSpPr>
          <p:cNvPr id="83" name="PlaceHolder 3"/>
          <p:cNvSpPr>
            <a:spLocks noGrp="1"/>
          </p:cNvSpPr>
          <p:nvPr>
            <p:ph type="dt"/>
          </p:nvPr>
        </p:nvSpPr>
        <p:spPr>
          <a:xfrm>
            <a:off x="4278960" y="0"/>
            <a:ext cx="3280680" cy="534240"/>
          </a:xfrm>
          <a:prstGeom prst="rect">
            <a:avLst/>
          </a:prstGeom>
        </p:spPr>
        <p:txBody>
          <a:bodyPr lIns="0" tIns="0" rIns="0" bIns="0"/>
          <a:lstStyle/>
          <a:p>
            <a:pPr algn="r"/>
            <a:r>
              <a:rPr lang="en-US" sz="1400" b="0" strike="noStrike" spc="-1">
                <a:solidFill>
                  <a:srgbClr val="000000"/>
                </a:solidFill>
                <a:uFill>
                  <a:solidFill>
                    <a:srgbClr val="FFFFFF"/>
                  </a:solidFill>
                </a:uFill>
                <a:latin typeface="Times New Roman"/>
              </a:rPr>
              <a:t>&lt;date/time&gt;</a:t>
            </a:r>
          </a:p>
        </p:txBody>
      </p:sp>
      <p:sp>
        <p:nvSpPr>
          <p:cNvPr id="84" name="PlaceHolder 4"/>
          <p:cNvSpPr>
            <a:spLocks noGrp="1"/>
          </p:cNvSpPr>
          <p:nvPr>
            <p:ph type="ftr"/>
          </p:nvPr>
        </p:nvSpPr>
        <p:spPr>
          <a:xfrm>
            <a:off x="0" y="10157400"/>
            <a:ext cx="3280680" cy="534240"/>
          </a:xfrm>
          <a:prstGeom prst="rect">
            <a:avLst/>
          </a:prstGeom>
        </p:spPr>
        <p:txBody>
          <a:bodyPr lIns="0" tIns="0" rIns="0" bIns="0" anchor="b"/>
          <a:lstStyle/>
          <a:p>
            <a:r>
              <a:rPr lang="en-US" sz="1400" b="0" strike="noStrike" spc="-1">
                <a:solidFill>
                  <a:srgbClr val="000000"/>
                </a:solidFill>
                <a:uFill>
                  <a:solidFill>
                    <a:srgbClr val="FFFFFF"/>
                  </a:solidFill>
                </a:uFill>
                <a:latin typeface="Times New Roman"/>
              </a:rPr>
              <a:t>&lt;footer&gt;</a:t>
            </a:r>
          </a:p>
        </p:txBody>
      </p:sp>
      <p:sp>
        <p:nvSpPr>
          <p:cNvPr id="85" name="PlaceHolder 5"/>
          <p:cNvSpPr>
            <a:spLocks noGrp="1"/>
          </p:cNvSpPr>
          <p:nvPr>
            <p:ph type="sldNum"/>
          </p:nvPr>
        </p:nvSpPr>
        <p:spPr>
          <a:xfrm>
            <a:off x="4278960" y="10157400"/>
            <a:ext cx="3280680" cy="534240"/>
          </a:xfrm>
          <a:prstGeom prst="rect">
            <a:avLst/>
          </a:prstGeom>
        </p:spPr>
        <p:txBody>
          <a:bodyPr lIns="0" tIns="0" rIns="0" bIns="0" anchor="b"/>
          <a:lstStyle/>
          <a:p>
            <a:pPr algn="r"/>
            <a:fld id="{A5B7F117-A2DC-4A06-9ACD-6AD4785E7D70}" type="slidenum">
              <a:rPr lang="en-US" sz="1400" b="0" strike="noStrike" spc="-1">
                <a:solidFill>
                  <a:srgbClr val="000000"/>
                </a:solidFill>
                <a:uFill>
                  <a:solidFill>
                    <a:srgbClr val="FFFFFF"/>
                  </a:solidFill>
                </a:uFill>
                <a:latin typeface="Times New Roman"/>
              </a:r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864331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69" name="PlaceHolder 2"/>
          <p:cNvSpPr>
            <a:spLocks noGrp="1"/>
          </p:cNvSpPr>
          <p:nvPr>
            <p:ph type="body"/>
          </p:nvPr>
        </p:nvSpPr>
        <p:spPr>
          <a:xfrm>
            <a:off x="628560" y="1567440"/>
            <a:ext cx="788652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70" name="PlaceHolder 3"/>
          <p:cNvSpPr>
            <a:spLocks noGrp="1"/>
          </p:cNvSpPr>
          <p:nvPr>
            <p:ph type="body"/>
          </p:nvPr>
        </p:nvSpPr>
        <p:spPr>
          <a:xfrm>
            <a:off x="628560" y="3975120"/>
            <a:ext cx="788652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72" name="PlaceHolder 2"/>
          <p:cNvSpPr>
            <a:spLocks noGrp="1"/>
          </p:cNvSpPr>
          <p:nvPr>
            <p:ph type="body"/>
          </p:nvPr>
        </p:nvSpPr>
        <p:spPr>
          <a:xfrm>
            <a:off x="628560" y="156744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4669920" y="156744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4669920" y="397512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28560" y="397512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77" name="PlaceHolder 2"/>
          <p:cNvSpPr>
            <a:spLocks noGrp="1"/>
          </p:cNvSpPr>
          <p:nvPr>
            <p:ph type="body"/>
          </p:nvPr>
        </p:nvSpPr>
        <p:spPr>
          <a:xfrm>
            <a:off x="628560" y="1567440"/>
            <a:ext cx="7886520" cy="460908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78" name="PlaceHolder 3"/>
          <p:cNvSpPr>
            <a:spLocks noGrp="1"/>
          </p:cNvSpPr>
          <p:nvPr>
            <p:ph type="body"/>
          </p:nvPr>
        </p:nvSpPr>
        <p:spPr>
          <a:xfrm>
            <a:off x="628560" y="1567440"/>
            <a:ext cx="7886520" cy="460908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pic>
        <p:nvPicPr>
          <p:cNvPr id="79" name="Picture 78"/>
          <p:cNvPicPr/>
          <p:nvPr/>
        </p:nvPicPr>
        <p:blipFill>
          <a:blip r:embed="rId2"/>
          <a:stretch/>
        </p:blipFill>
        <p:spPr>
          <a:xfrm>
            <a:off x="1683360" y="1567080"/>
            <a:ext cx="5776560" cy="4609080"/>
          </a:xfrm>
          <a:prstGeom prst="rect">
            <a:avLst/>
          </a:prstGeom>
          <a:ln>
            <a:noFill/>
          </a:ln>
        </p:spPr>
      </p:pic>
      <p:pic>
        <p:nvPicPr>
          <p:cNvPr id="80" name="Picture 79"/>
          <p:cNvPicPr/>
          <p:nvPr/>
        </p:nvPicPr>
        <p:blipFill>
          <a:blip r:embed="rId2"/>
          <a:stretch/>
        </p:blipFill>
        <p:spPr>
          <a:xfrm>
            <a:off x="1683360" y="1567080"/>
            <a:ext cx="5776560" cy="46090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48" name="PlaceHolder 2"/>
          <p:cNvSpPr>
            <a:spLocks noGrp="1"/>
          </p:cNvSpPr>
          <p:nvPr>
            <p:ph type="subTitle"/>
          </p:nvPr>
        </p:nvSpPr>
        <p:spPr>
          <a:xfrm>
            <a:off x="628560" y="1567440"/>
            <a:ext cx="7886520" cy="4609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50" name="PlaceHolder 2"/>
          <p:cNvSpPr>
            <a:spLocks noGrp="1"/>
          </p:cNvSpPr>
          <p:nvPr>
            <p:ph type="body"/>
          </p:nvPr>
        </p:nvSpPr>
        <p:spPr>
          <a:xfrm>
            <a:off x="628560" y="1567440"/>
            <a:ext cx="7886520" cy="460908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52" name="PlaceHolder 2"/>
          <p:cNvSpPr>
            <a:spLocks noGrp="1"/>
          </p:cNvSpPr>
          <p:nvPr>
            <p:ph type="body"/>
          </p:nvPr>
        </p:nvSpPr>
        <p:spPr>
          <a:xfrm>
            <a:off x="628560" y="1567440"/>
            <a:ext cx="3848400" cy="460908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4669920" y="1567440"/>
            <a:ext cx="3848400" cy="460908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628560" y="177480"/>
            <a:ext cx="7070040" cy="61441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57" name="PlaceHolder 2"/>
          <p:cNvSpPr>
            <a:spLocks noGrp="1"/>
          </p:cNvSpPr>
          <p:nvPr>
            <p:ph type="body"/>
          </p:nvPr>
        </p:nvSpPr>
        <p:spPr>
          <a:xfrm>
            <a:off x="628560" y="156744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58" name="PlaceHolder 3"/>
          <p:cNvSpPr>
            <a:spLocks noGrp="1"/>
          </p:cNvSpPr>
          <p:nvPr>
            <p:ph type="body"/>
          </p:nvPr>
        </p:nvSpPr>
        <p:spPr>
          <a:xfrm>
            <a:off x="628560" y="397512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59" name="PlaceHolder 4"/>
          <p:cNvSpPr>
            <a:spLocks noGrp="1"/>
          </p:cNvSpPr>
          <p:nvPr>
            <p:ph type="body"/>
          </p:nvPr>
        </p:nvSpPr>
        <p:spPr>
          <a:xfrm>
            <a:off x="4669920" y="1567440"/>
            <a:ext cx="3848400" cy="460908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61" name="PlaceHolder 2"/>
          <p:cNvSpPr>
            <a:spLocks noGrp="1"/>
          </p:cNvSpPr>
          <p:nvPr>
            <p:ph type="body"/>
          </p:nvPr>
        </p:nvSpPr>
        <p:spPr>
          <a:xfrm>
            <a:off x="628560" y="1567440"/>
            <a:ext cx="3848400" cy="460908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62" name="PlaceHolder 3"/>
          <p:cNvSpPr>
            <a:spLocks noGrp="1"/>
          </p:cNvSpPr>
          <p:nvPr>
            <p:ph type="body"/>
          </p:nvPr>
        </p:nvSpPr>
        <p:spPr>
          <a:xfrm>
            <a:off x="4669920" y="156744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63" name="PlaceHolder 4"/>
          <p:cNvSpPr>
            <a:spLocks noGrp="1"/>
          </p:cNvSpPr>
          <p:nvPr>
            <p:ph type="body"/>
          </p:nvPr>
        </p:nvSpPr>
        <p:spPr>
          <a:xfrm>
            <a:off x="4669920" y="397512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28560" y="177480"/>
            <a:ext cx="7070040" cy="1325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65" name="PlaceHolder 2"/>
          <p:cNvSpPr>
            <a:spLocks noGrp="1"/>
          </p:cNvSpPr>
          <p:nvPr>
            <p:ph type="body"/>
          </p:nvPr>
        </p:nvSpPr>
        <p:spPr>
          <a:xfrm>
            <a:off x="628560" y="156744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66" name="PlaceHolder 3"/>
          <p:cNvSpPr>
            <a:spLocks noGrp="1"/>
          </p:cNvSpPr>
          <p:nvPr>
            <p:ph type="body"/>
          </p:nvPr>
        </p:nvSpPr>
        <p:spPr>
          <a:xfrm>
            <a:off x="4669920" y="1567440"/>
            <a:ext cx="384840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
        <p:nvSpPr>
          <p:cNvPr id="67" name="PlaceHolder 4"/>
          <p:cNvSpPr>
            <a:spLocks noGrp="1"/>
          </p:cNvSpPr>
          <p:nvPr>
            <p:ph type="body"/>
          </p:nvPr>
        </p:nvSpPr>
        <p:spPr>
          <a:xfrm>
            <a:off x="628560" y="3975120"/>
            <a:ext cx="7886520" cy="2198520"/>
          </a:xfrm>
          <a:prstGeom prst="rect">
            <a:avLst/>
          </a:prstGeom>
        </p:spPr>
        <p:txBody>
          <a:bodyPr lIns="0" tIns="0" rIns="0" bIns="0">
            <a:normAutofit/>
          </a:bodyPr>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 name="Imagen 6"/>
          <p:cNvPicPr/>
          <p:nvPr/>
        </p:nvPicPr>
        <p:blipFill>
          <a:blip r:embed="rId14"/>
          <a:stretch/>
        </p:blipFill>
        <p:spPr>
          <a:xfrm>
            <a:off x="1440" y="0"/>
            <a:ext cx="9140760" cy="6857640"/>
          </a:xfrm>
          <a:prstGeom prst="rect">
            <a:avLst/>
          </a:prstGeom>
          <a:ln>
            <a:noFill/>
          </a:ln>
        </p:spPr>
      </p:pic>
      <p:sp>
        <p:nvSpPr>
          <p:cNvPr id="41" name="CustomShape 1"/>
          <p:cNvSpPr/>
          <p:nvPr/>
        </p:nvSpPr>
        <p:spPr>
          <a:xfrm>
            <a:off x="7085160" y="6489360"/>
            <a:ext cx="2057040" cy="364680"/>
          </a:xfrm>
          <a:prstGeom prst="rect">
            <a:avLst/>
          </a:prstGeom>
          <a:noFill/>
          <a:ln>
            <a:noFill/>
          </a:ln>
        </p:spPr>
        <p:style>
          <a:lnRef idx="0">
            <a:scrgbClr r="0" g="0" b="0"/>
          </a:lnRef>
          <a:fillRef idx="0">
            <a:scrgbClr r="0" g="0" b="0"/>
          </a:fillRef>
          <a:effectRef idx="0">
            <a:scrgbClr r="0" g="0" b="0"/>
          </a:effectRef>
          <a:fontRef idx="minor"/>
        </p:style>
      </p:sp>
      <p:sp>
        <p:nvSpPr>
          <p:cNvPr id="42" name="PlaceHolder 2"/>
          <p:cNvSpPr>
            <a:spLocks noGrp="1"/>
          </p:cNvSpPr>
          <p:nvPr>
            <p:ph type="title"/>
          </p:nvPr>
        </p:nvSpPr>
        <p:spPr>
          <a:xfrm>
            <a:off x="628560" y="177480"/>
            <a:ext cx="7070040" cy="1325160"/>
          </a:xfrm>
          <a:prstGeom prst="rect">
            <a:avLst/>
          </a:prstGeom>
        </p:spPr>
        <p:txBody>
          <a:bodyPr/>
          <a:lstStyle/>
          <a:p>
            <a:pPr algn="r">
              <a:lnSpc>
                <a:spcPct val="100000"/>
              </a:lnSpc>
            </a:pPr>
            <a:r>
              <a:rPr lang="es-ES" sz="1800" b="0" strike="noStrike" spc="-1">
                <a:solidFill>
                  <a:srgbClr val="323E4F"/>
                </a:solidFill>
                <a:uFill>
                  <a:solidFill>
                    <a:srgbClr val="FFFFFF"/>
                  </a:solidFill>
                </a:uFill>
                <a:latin typeface="Arial Black"/>
              </a:rPr>
              <a:t>Haga clic para modificar </a:t>
            </a:r>
            <a:r>
              <a:t/>
            </a:r>
            <a:br/>
            <a:r>
              <a:rPr lang="es-ES" sz="1800" b="0" strike="noStrike" spc="-1">
                <a:solidFill>
                  <a:srgbClr val="323E4F"/>
                </a:solidFill>
                <a:uFill>
                  <a:solidFill>
                    <a:srgbClr val="FFFFFF"/>
                  </a:solidFill>
                </a:uFill>
                <a:latin typeface="Arial Black"/>
              </a:rPr>
              <a:t>el estilo de título del patrón</a:t>
            </a:r>
            <a:endParaRPr lang="es-ES" sz="1800" b="0" strike="noStrike" spc="-1">
              <a:solidFill>
                <a:srgbClr val="000000"/>
              </a:solidFill>
              <a:uFill>
                <a:solidFill>
                  <a:srgbClr val="FFFFFF"/>
                </a:solidFill>
              </a:uFill>
              <a:latin typeface="Calibri"/>
            </a:endParaRPr>
          </a:p>
        </p:txBody>
      </p:sp>
      <p:sp>
        <p:nvSpPr>
          <p:cNvPr id="43" name="PlaceHolder 3"/>
          <p:cNvSpPr>
            <a:spLocks noGrp="1"/>
          </p:cNvSpPr>
          <p:nvPr>
            <p:ph type="body"/>
          </p:nvPr>
        </p:nvSpPr>
        <p:spPr>
          <a:xfrm>
            <a:off x="628560" y="1567440"/>
            <a:ext cx="7886520" cy="4609080"/>
          </a:xfrm>
          <a:prstGeom prst="rect">
            <a:avLst/>
          </a:prstGeom>
        </p:spPr>
        <p:txBody>
          <a:bodyPr/>
          <a:lstStyle/>
          <a:p>
            <a:pPr marL="228600" indent="-228240">
              <a:lnSpc>
                <a:spcPct val="100000"/>
              </a:lnSpc>
              <a:spcBef>
                <a:spcPts val="1001"/>
              </a:spcBef>
              <a:buClr>
                <a:srgbClr val="000000"/>
              </a:buClr>
              <a:buFont typeface="Arial"/>
              <a:buChar char="•"/>
            </a:pPr>
            <a:r>
              <a:rPr lang="es-ES" sz="1800" b="0" strike="noStrike" spc="-1">
                <a:solidFill>
                  <a:srgbClr val="000000"/>
                </a:solidFill>
                <a:uFill>
                  <a:solidFill>
                    <a:srgbClr val="FFFFFF"/>
                  </a:solidFill>
                </a:uFill>
                <a:latin typeface="Arial"/>
              </a:rPr>
              <a:t>Haga clic para modificar el estilo de texto del patrón</a:t>
            </a:r>
          </a:p>
          <a:p>
            <a:pPr marL="685800" lvl="1" indent="-228240">
              <a:lnSpc>
                <a:spcPct val="100000"/>
              </a:lnSpc>
              <a:spcBef>
                <a:spcPts val="499"/>
              </a:spcBef>
              <a:buClr>
                <a:srgbClr val="000000"/>
              </a:buClr>
              <a:buFont typeface="Arial"/>
              <a:buChar char="•"/>
            </a:pPr>
            <a:r>
              <a:rPr lang="es-ES" sz="1600" b="0" strike="noStrike" spc="-1">
                <a:solidFill>
                  <a:srgbClr val="000000"/>
                </a:solidFill>
                <a:uFill>
                  <a:solidFill>
                    <a:srgbClr val="FFFFFF"/>
                  </a:solidFill>
                </a:uFill>
                <a:latin typeface="Arial"/>
              </a:rPr>
              <a:t>Segundo nivel</a:t>
            </a:r>
          </a:p>
          <a:p>
            <a:pPr marL="1143000" lvl="2" indent="-228240">
              <a:lnSpc>
                <a:spcPct val="100000"/>
              </a:lnSpc>
              <a:spcBef>
                <a:spcPts val="499"/>
              </a:spcBef>
              <a:buClr>
                <a:srgbClr val="000000"/>
              </a:buClr>
              <a:buFont typeface="Arial"/>
              <a:buChar char="•"/>
            </a:pPr>
            <a:r>
              <a:rPr lang="es-ES" sz="1600" b="0" strike="noStrike" spc="-1">
                <a:solidFill>
                  <a:srgbClr val="000000"/>
                </a:solidFill>
                <a:uFill>
                  <a:solidFill>
                    <a:srgbClr val="FFFFFF"/>
                  </a:solidFill>
                </a:uFill>
                <a:latin typeface="Arial"/>
              </a:rPr>
              <a:t>Tercer nivel</a:t>
            </a:r>
          </a:p>
          <a:p>
            <a:pPr marL="1600200" lvl="3" indent="-228240">
              <a:lnSpc>
                <a:spcPct val="100000"/>
              </a:lnSpc>
              <a:spcBef>
                <a:spcPts val="499"/>
              </a:spcBef>
              <a:buClr>
                <a:srgbClr val="000000"/>
              </a:buClr>
              <a:buFont typeface="Arial"/>
              <a:buChar char="•"/>
            </a:pPr>
            <a:r>
              <a:rPr lang="es-ES" sz="1600" b="0" strike="noStrike" spc="-1">
                <a:solidFill>
                  <a:srgbClr val="000000"/>
                </a:solidFill>
                <a:uFill>
                  <a:solidFill>
                    <a:srgbClr val="FFFFFF"/>
                  </a:solidFill>
                </a:uFill>
                <a:latin typeface="Arial"/>
              </a:rPr>
              <a:t>Cuarto nivel</a:t>
            </a:r>
          </a:p>
          <a:p>
            <a:pPr marL="2057400" lvl="4" indent="-228240">
              <a:lnSpc>
                <a:spcPct val="100000"/>
              </a:lnSpc>
              <a:spcBef>
                <a:spcPts val="499"/>
              </a:spcBef>
              <a:buClr>
                <a:srgbClr val="000000"/>
              </a:buClr>
              <a:buFont typeface="Arial"/>
              <a:buChar char="•"/>
            </a:pPr>
            <a:r>
              <a:rPr lang="es-ES" sz="1600" b="0" strike="noStrike" spc="-1">
                <a:solidFill>
                  <a:srgbClr val="000000"/>
                </a:solidFill>
                <a:uFill>
                  <a:solidFill>
                    <a:srgbClr val="FFFFFF"/>
                  </a:solidFill>
                </a:uFill>
                <a:latin typeface="Arial"/>
              </a:rPr>
              <a:t>Quinto nivel</a:t>
            </a:r>
          </a:p>
        </p:txBody>
      </p:sp>
      <p:sp>
        <p:nvSpPr>
          <p:cNvPr id="44" name="PlaceHolder 4"/>
          <p:cNvSpPr>
            <a:spLocks noGrp="1"/>
          </p:cNvSpPr>
          <p:nvPr>
            <p:ph type="dt"/>
          </p:nvPr>
        </p:nvSpPr>
        <p:spPr>
          <a:xfrm>
            <a:off x="628560" y="6489360"/>
            <a:ext cx="6400440" cy="231840"/>
          </a:xfrm>
          <a:prstGeom prst="rect">
            <a:avLst/>
          </a:prstGeom>
        </p:spPr>
        <p:txBody>
          <a:bodyPr anchor="ctr"/>
          <a:lstStyle/>
          <a:p>
            <a:pPr>
              <a:lnSpc>
                <a:spcPct val="100000"/>
              </a:lnSpc>
            </a:pPr>
            <a:r>
              <a:rPr lang="en-US" sz="1000" b="0" strike="noStrike" spc="-1">
                <a:solidFill>
                  <a:srgbClr val="8B8B8B"/>
                </a:solidFill>
                <a:uFill>
                  <a:solidFill>
                    <a:srgbClr val="FFFFFF"/>
                  </a:solidFill>
                </a:uFill>
                <a:latin typeface="Arial"/>
              </a:rPr>
              <a:t>23/7/2019</a:t>
            </a:r>
            <a:endParaRPr lang="en-US" sz="1000" b="0" strike="noStrike" spc="-1">
              <a:solidFill>
                <a:srgbClr val="000000"/>
              </a:solidFill>
              <a:uFill>
                <a:solidFill>
                  <a:srgbClr val="FFFFFF"/>
                </a:solidFill>
              </a:uFill>
              <a:latin typeface="Times New Roman"/>
            </a:endParaRPr>
          </a:p>
        </p:txBody>
      </p:sp>
      <p:sp>
        <p:nvSpPr>
          <p:cNvPr id="45" name="PlaceHolder 5"/>
          <p:cNvSpPr>
            <a:spLocks noGrp="1"/>
          </p:cNvSpPr>
          <p:nvPr>
            <p:ph type="ftr"/>
          </p:nvPr>
        </p:nvSpPr>
        <p:spPr>
          <a:xfrm>
            <a:off x="628560" y="6176880"/>
            <a:ext cx="6400440" cy="300240"/>
          </a:xfrm>
          <a:prstGeom prst="rect">
            <a:avLst/>
          </a:prstGeom>
        </p:spPr>
        <p:txBody>
          <a:bodyPr anchor="ctr"/>
          <a:lstStyle/>
          <a:p>
            <a:pPr>
              <a:lnSpc>
                <a:spcPct val="100000"/>
              </a:lnSpc>
            </a:pPr>
            <a:r>
              <a:rPr lang="en-US" sz="1400" b="1" strike="noStrike" spc="-1">
                <a:solidFill>
                  <a:srgbClr val="8B8B8B"/>
                </a:solidFill>
                <a:uFill>
                  <a:solidFill>
                    <a:srgbClr val="FFFFFF"/>
                  </a:solidFill>
                </a:uFill>
                <a:latin typeface="Arial"/>
              </a:rPr>
              <a:t>Em# Colaboration meeting</a:t>
            </a:r>
            <a:endParaRPr lang="en-US" sz="1400" b="0" strike="noStrike" spc="-1">
              <a:solidFill>
                <a:srgbClr val="000000"/>
              </a:solidFill>
              <a:uFill>
                <a:solidFill>
                  <a:srgbClr val="FFFFFF"/>
                </a:solidFill>
              </a:uFill>
              <a:latin typeface="Times New Roman"/>
            </a:endParaRPr>
          </a:p>
        </p:txBody>
      </p:sp>
      <p:sp>
        <p:nvSpPr>
          <p:cNvPr id="46" name="PlaceHolder 6"/>
          <p:cNvSpPr>
            <a:spLocks noGrp="1"/>
          </p:cNvSpPr>
          <p:nvPr>
            <p:ph type="sldNum"/>
          </p:nvPr>
        </p:nvSpPr>
        <p:spPr>
          <a:xfrm>
            <a:off x="7086600" y="6485760"/>
            <a:ext cx="2057040" cy="364680"/>
          </a:xfrm>
          <a:prstGeom prst="rect">
            <a:avLst/>
          </a:prstGeom>
        </p:spPr>
        <p:txBody>
          <a:bodyPr anchor="ctr"/>
          <a:lstStyle/>
          <a:p>
            <a:pPr algn="r">
              <a:lnSpc>
                <a:spcPct val="100000"/>
              </a:lnSpc>
            </a:pPr>
            <a:fld id="{85639C03-B117-4A11-96E4-20320B64D05E}" type="slidenum">
              <a:rPr lang="en-US" sz="1050" b="0" strike="noStrike" spc="-1">
                <a:solidFill>
                  <a:srgbClr val="FFFFFF"/>
                </a:solidFill>
                <a:uFill>
                  <a:solidFill>
                    <a:srgbClr val="FFFFFF"/>
                  </a:solidFill>
                </a:uFill>
                <a:latin typeface="Arial"/>
              </a:rPr>
              <a:t>‹#›</a:t>
            </a:fld>
            <a:endParaRPr lang="en-US" sz="105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tmp"/><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jira.cells.es/browse/CS-17032" TargetMode="External"/><Relationship Id="rId2" Type="http://schemas.openxmlformats.org/officeDocument/2006/relationships/hyperlink" Target="https://jira.cells.es/browse/CS-16813"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Shape 1"/>
          <p:cNvSpPr txBox="1"/>
          <p:nvPr/>
        </p:nvSpPr>
        <p:spPr>
          <a:xfrm>
            <a:off x="2514600" y="2895600"/>
            <a:ext cx="6400800" cy="1066800"/>
          </a:xfrm>
          <a:prstGeom prst="rect">
            <a:avLst/>
          </a:prstGeom>
          <a:noFill/>
          <a:ln>
            <a:noFill/>
          </a:ln>
        </p:spPr>
        <p:txBody>
          <a:bodyPr/>
          <a:lstStyle/>
          <a:p>
            <a:pPr algn="r">
              <a:lnSpc>
                <a:spcPct val="100000"/>
              </a:lnSpc>
            </a:pPr>
            <a:r>
              <a:rPr lang="es-ES" sz="3200" spc="-1" dirty="0" smtClean="0">
                <a:solidFill>
                  <a:srgbClr val="323E4F"/>
                </a:solidFill>
                <a:uFill>
                  <a:solidFill>
                    <a:srgbClr val="FFFFFF"/>
                  </a:solidFill>
                </a:uFill>
                <a:latin typeface="Arial Black"/>
              </a:rPr>
              <a:t>11</a:t>
            </a:r>
            <a:r>
              <a:rPr lang="es-ES" sz="3200" b="0" strike="noStrike" spc="-1" dirty="0" smtClean="0">
                <a:solidFill>
                  <a:srgbClr val="323E4F"/>
                </a:solidFill>
                <a:uFill>
                  <a:solidFill>
                    <a:srgbClr val="FFFFFF"/>
                  </a:solidFill>
                </a:uFill>
                <a:latin typeface="Arial Black"/>
              </a:rPr>
              <a:t>. </a:t>
            </a:r>
            <a:r>
              <a:rPr lang="en-US" sz="3200" spc="-1" dirty="0">
                <a:solidFill>
                  <a:srgbClr val="323E4F"/>
                </a:solidFill>
                <a:uFill>
                  <a:solidFill>
                    <a:srgbClr val="FFFFFF"/>
                  </a:solidFill>
                </a:uFill>
                <a:latin typeface="Arial Black"/>
              </a:rPr>
              <a:t>Em# problems &amp; incidents at ALBA</a:t>
            </a:r>
            <a:endParaRPr lang="en-US" sz="3200" b="0" strike="noStrike" spc="-1" dirty="0">
              <a:solidFill>
                <a:srgbClr val="000000"/>
              </a:solidFill>
              <a:uFill>
                <a:solidFill>
                  <a:srgbClr val="FFFFFF"/>
                </a:solidFill>
              </a:uFill>
              <a:latin typeface="Calibri"/>
            </a:endParaRPr>
          </a:p>
        </p:txBody>
      </p:sp>
      <p:sp>
        <p:nvSpPr>
          <p:cNvPr id="103"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a:solidFill>
                  <a:srgbClr val="8B8B8B"/>
                </a:solidFill>
                <a:uFill>
                  <a:solidFill>
                    <a:srgbClr val="FFFFFF"/>
                  </a:solidFill>
                </a:uFill>
                <a:latin typeface="Arial"/>
              </a:rPr>
              <a:t>23/7/2019</a:t>
            </a:r>
            <a:endParaRPr lang="en-US" sz="1000" b="0" strike="noStrike" spc="-1">
              <a:solidFill>
                <a:srgbClr val="000000"/>
              </a:solidFill>
              <a:uFill>
                <a:solidFill>
                  <a:srgbClr val="FFFFFF"/>
                </a:solidFill>
              </a:uFill>
              <a:latin typeface="Times New Roman"/>
            </a:endParaRPr>
          </a:p>
        </p:txBody>
      </p:sp>
      <p:sp>
        <p:nvSpPr>
          <p:cNvPr id="105"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1</a:t>
            </a:fld>
            <a:endParaRPr lang="en-US" sz="105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288750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a:solidFill>
                  <a:srgbClr val="8B8B8B"/>
                </a:solidFill>
                <a:uFill>
                  <a:solidFill>
                    <a:srgbClr val="FFFFFF"/>
                  </a:solidFill>
                </a:uFill>
                <a:latin typeface="Arial"/>
              </a:rPr>
              <a:t>23/7/2019</a:t>
            </a:r>
            <a:endParaRPr lang="en-US" sz="1000" b="0" strike="noStrike" spc="-1">
              <a:solidFill>
                <a:srgbClr val="000000"/>
              </a:solidFill>
              <a:uFill>
                <a:solidFill>
                  <a:srgbClr val="FFFFFF"/>
                </a:solidFill>
              </a:uFill>
              <a:latin typeface="Times New Roman"/>
            </a:endParaRPr>
          </a:p>
        </p:txBody>
      </p:sp>
      <p:sp>
        <p:nvSpPr>
          <p:cNvPr id="105"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10</a:t>
            </a:fld>
            <a:endParaRPr lang="en-US" sz="1050" b="0" strike="noStrike" spc="-1">
              <a:solidFill>
                <a:srgbClr val="000000"/>
              </a:solidFill>
              <a:uFill>
                <a:solidFill>
                  <a:srgbClr val="FFFFFF"/>
                </a:solidFill>
              </a:uFill>
              <a:latin typeface="Times New Roman"/>
            </a:endParaRPr>
          </a:p>
        </p:txBody>
      </p:sp>
      <p:sp>
        <p:nvSpPr>
          <p:cNvPr id="5" name="TextShape 2"/>
          <p:cNvSpPr txBox="1"/>
          <p:nvPr/>
        </p:nvSpPr>
        <p:spPr>
          <a:xfrm>
            <a:off x="440183" y="1127400"/>
            <a:ext cx="8226633" cy="5197200"/>
          </a:xfrm>
          <a:prstGeom prst="rect">
            <a:avLst/>
          </a:prstGeom>
          <a:noFill/>
          <a:ln>
            <a:noFill/>
          </a:ln>
        </p:spPr>
        <p:txBody>
          <a:bodyPr>
            <a:noAutofit/>
          </a:bodyPr>
          <a:lstStyle/>
          <a:p>
            <a:pPr marL="343260" indent="-342900" algn="just">
              <a:lnSpc>
                <a:spcPct val="90000"/>
              </a:lnSpc>
              <a:spcBef>
                <a:spcPts val="1001"/>
              </a:spcBef>
              <a:buClr>
                <a:srgbClr val="000000"/>
              </a:buClr>
              <a:buFont typeface="Wingdings" panose="05000000000000000000" pitchFamily="2" charset="2"/>
              <a:buChar char="Ø"/>
            </a:pPr>
            <a:r>
              <a:rPr lang="en-US" sz="2000" spc="-1" dirty="0" smtClean="0">
                <a:solidFill>
                  <a:srgbClr val="000000"/>
                </a:solidFill>
                <a:uFill>
                  <a:solidFill>
                    <a:srgbClr val="FFFFFF"/>
                  </a:solidFill>
                </a:uFill>
              </a:rPr>
              <a:t>Solution/Actions:</a:t>
            </a:r>
          </a:p>
          <a:p>
            <a:pPr marL="800460" lvl="1" indent="-342900" algn="just">
              <a:lnSpc>
                <a:spcPct val="90000"/>
              </a:lnSpc>
              <a:spcBef>
                <a:spcPts val="1001"/>
              </a:spcBef>
              <a:buClr>
                <a:srgbClr val="000000"/>
              </a:buClr>
              <a:buFont typeface="Courier New" panose="02070309020205020404" pitchFamily="49" charset="0"/>
              <a:buChar char="o"/>
            </a:pPr>
            <a:r>
              <a:rPr lang="en-US" sz="2000" u="sng" spc="-1" dirty="0" smtClean="0">
                <a:solidFill>
                  <a:srgbClr val="000000"/>
                </a:solidFill>
                <a:uFill>
                  <a:solidFill>
                    <a:srgbClr val="FFFFFF"/>
                  </a:solidFill>
                </a:uFill>
              </a:rPr>
              <a:t>Version from 1.1.09 to 1.2.03 were automatically cancelled</a:t>
            </a:r>
          </a:p>
          <a:p>
            <a:pPr marL="800460" lvl="1" indent="-342900" algn="just">
              <a:lnSpc>
                <a:spcPct val="90000"/>
              </a:lnSpc>
              <a:spcBef>
                <a:spcPts val="1001"/>
              </a:spcBef>
              <a:buClr>
                <a:srgbClr val="000000"/>
              </a:buClr>
              <a:buFont typeface="Courier New" panose="02070309020205020404" pitchFamily="49" charset="0"/>
              <a:buChar char="o"/>
            </a:pPr>
            <a:r>
              <a:rPr lang="en-US" sz="2000" spc="-1" dirty="0" smtClean="0">
                <a:solidFill>
                  <a:srgbClr val="000000"/>
                </a:solidFill>
                <a:uFill>
                  <a:solidFill>
                    <a:srgbClr val="FFFFFF"/>
                  </a:solidFill>
                </a:uFill>
              </a:rPr>
              <a:t>New release 1.3.00 was released on 1</a:t>
            </a:r>
            <a:r>
              <a:rPr lang="en-US" sz="2000" spc="-1" baseline="30000" dirty="0" smtClean="0">
                <a:solidFill>
                  <a:srgbClr val="000000"/>
                </a:solidFill>
                <a:uFill>
                  <a:solidFill>
                    <a:srgbClr val="FFFFFF"/>
                  </a:solidFill>
                </a:uFill>
              </a:rPr>
              <a:t>st</a:t>
            </a:r>
            <a:r>
              <a:rPr lang="en-US" sz="2000" spc="-1" dirty="0" smtClean="0">
                <a:solidFill>
                  <a:srgbClr val="000000"/>
                </a:solidFill>
                <a:uFill>
                  <a:solidFill>
                    <a:srgbClr val="FFFFFF"/>
                  </a:solidFill>
                </a:uFill>
              </a:rPr>
              <a:t> July with:</a:t>
            </a:r>
          </a:p>
          <a:p>
            <a:pPr marL="1257660" lvl="2" indent="-342900" algn="just">
              <a:lnSpc>
                <a:spcPct val="90000"/>
              </a:lnSpc>
              <a:spcBef>
                <a:spcPts val="1001"/>
              </a:spcBef>
              <a:buClr>
                <a:srgbClr val="000000"/>
              </a:buClr>
              <a:buFont typeface="Arial" panose="020B0604020202020204" pitchFamily="34" charset="0"/>
              <a:buChar char="•"/>
            </a:pPr>
            <a:r>
              <a:rPr lang="en-US" spc="-1" dirty="0" smtClean="0">
                <a:solidFill>
                  <a:srgbClr val="000000"/>
                </a:solidFill>
                <a:uFill>
                  <a:solidFill>
                    <a:srgbClr val="FFFFFF"/>
                  </a:solidFill>
                </a:uFill>
              </a:rPr>
              <a:t>Change in the I2C address of PSB EEPROM (0x53)</a:t>
            </a:r>
          </a:p>
          <a:p>
            <a:pPr marL="1257660" lvl="2" indent="-342900" algn="just">
              <a:lnSpc>
                <a:spcPct val="90000"/>
              </a:lnSpc>
              <a:spcBef>
                <a:spcPts val="1001"/>
              </a:spcBef>
              <a:buClr>
                <a:srgbClr val="000000"/>
              </a:buClr>
              <a:buFont typeface="Arial" panose="020B0604020202020204" pitchFamily="34" charset="0"/>
              <a:buChar char="•"/>
            </a:pPr>
            <a:r>
              <a:rPr lang="en-US" spc="-1" dirty="0" smtClean="0">
                <a:solidFill>
                  <a:srgbClr val="000000"/>
                </a:solidFill>
                <a:uFill>
                  <a:solidFill>
                    <a:srgbClr val="FFFFFF"/>
                  </a:solidFill>
                </a:uFill>
              </a:rPr>
              <a:t>Added Manufacturer check, when searching for PSB EEPROM</a:t>
            </a:r>
          </a:p>
          <a:p>
            <a:pPr marL="1257660" lvl="2" indent="-342900" algn="just">
              <a:lnSpc>
                <a:spcPct val="90000"/>
              </a:lnSpc>
              <a:spcBef>
                <a:spcPts val="1001"/>
              </a:spcBef>
              <a:buClr>
                <a:srgbClr val="000000"/>
              </a:buClr>
              <a:buFont typeface="Arial" panose="020B0604020202020204" pitchFamily="34" charset="0"/>
              <a:buChar char="•"/>
            </a:pPr>
            <a:r>
              <a:rPr lang="en-US" spc="-1" dirty="0">
                <a:solidFill>
                  <a:srgbClr val="000000"/>
                </a:solidFill>
                <a:uFill>
                  <a:solidFill>
                    <a:srgbClr val="FFFFFF"/>
                  </a:solidFill>
                </a:uFill>
              </a:rPr>
              <a:t>Select proper I2C bus in ALIN configuration file for the PSB </a:t>
            </a:r>
            <a:r>
              <a:rPr lang="en-US" spc="-1" dirty="0" smtClean="0">
                <a:solidFill>
                  <a:srgbClr val="000000"/>
                </a:solidFill>
                <a:uFill>
                  <a:solidFill>
                    <a:srgbClr val="FFFFFF"/>
                  </a:solidFill>
                </a:uFill>
              </a:rPr>
              <a:t>EEPROM</a:t>
            </a:r>
          </a:p>
          <a:p>
            <a:pPr marL="800460" lvl="1" indent="-342900" algn="just">
              <a:lnSpc>
                <a:spcPct val="90000"/>
              </a:lnSpc>
              <a:spcBef>
                <a:spcPts val="1001"/>
              </a:spcBef>
              <a:buClr>
                <a:srgbClr val="000000"/>
              </a:buClr>
              <a:buFont typeface="Courier New" panose="02070309020205020404" pitchFamily="49" charset="0"/>
              <a:buChar char="o"/>
            </a:pPr>
            <a:r>
              <a:rPr lang="en-US" spc="-1" dirty="0" smtClean="0">
                <a:solidFill>
                  <a:srgbClr val="000000"/>
                </a:solidFill>
                <a:uFill>
                  <a:solidFill>
                    <a:srgbClr val="FFFFFF"/>
                  </a:solidFill>
                </a:uFill>
              </a:rPr>
              <a:t>Additional actions were taken to recover 14 damaged DDR3 RAM</a:t>
            </a:r>
          </a:p>
          <a:p>
            <a:pPr marL="1257660" lvl="2" indent="-342900" algn="just">
              <a:lnSpc>
                <a:spcPct val="90000"/>
              </a:lnSpc>
              <a:spcBef>
                <a:spcPts val="1001"/>
              </a:spcBef>
              <a:buClr>
                <a:srgbClr val="000000"/>
              </a:buClr>
              <a:buFont typeface="Arial" panose="020B0604020202020204" pitchFamily="34" charset="0"/>
              <a:buChar char="•"/>
            </a:pPr>
            <a:r>
              <a:rPr lang="en-US" spc="-1" dirty="0" smtClean="0">
                <a:solidFill>
                  <a:srgbClr val="000000"/>
                </a:solidFill>
                <a:uFill>
                  <a:solidFill>
                    <a:srgbClr val="FFFFFF"/>
                  </a:solidFill>
                </a:uFill>
              </a:rPr>
              <a:t>Use of special PC with 2 DDR3 RAM slots</a:t>
            </a:r>
          </a:p>
          <a:p>
            <a:pPr marL="1257660" lvl="2" indent="-342900" algn="just">
              <a:lnSpc>
                <a:spcPct val="90000"/>
              </a:lnSpc>
              <a:spcBef>
                <a:spcPts val="1001"/>
              </a:spcBef>
              <a:buClr>
                <a:srgbClr val="000000"/>
              </a:buClr>
              <a:buFont typeface="Arial" panose="020B0604020202020204" pitchFamily="34" charset="0"/>
              <a:buChar char="•"/>
            </a:pPr>
            <a:r>
              <a:rPr lang="en-US" spc="-1" dirty="0" smtClean="0">
                <a:solidFill>
                  <a:srgbClr val="000000"/>
                </a:solidFill>
                <a:uFill>
                  <a:solidFill>
                    <a:srgbClr val="FFFFFF"/>
                  </a:solidFill>
                </a:uFill>
              </a:rPr>
              <a:t>Special software using i2ctools driver to rewrite the default memory map</a:t>
            </a:r>
            <a:endParaRPr lang="en-US" spc="-1" dirty="0">
              <a:solidFill>
                <a:srgbClr val="000000"/>
              </a:solidFill>
              <a:uFill>
                <a:solidFill>
                  <a:srgbClr val="FFFFFF"/>
                </a:solidFill>
              </a:uFill>
            </a:endParaRPr>
          </a:p>
          <a:p>
            <a:pPr marL="914760" lvl="2" algn="just">
              <a:lnSpc>
                <a:spcPct val="90000"/>
              </a:lnSpc>
              <a:spcBef>
                <a:spcPts val="1001"/>
              </a:spcBef>
              <a:buClr>
                <a:srgbClr val="000000"/>
              </a:buClr>
            </a:pPr>
            <a:endParaRPr lang="en-US" sz="2000" spc="-1" dirty="0" smtClean="0">
              <a:solidFill>
                <a:srgbClr val="000000"/>
              </a:solidFill>
              <a:uFill>
                <a:solidFill>
                  <a:srgbClr val="FFFFFF"/>
                </a:solidFill>
              </a:uFill>
            </a:endParaRPr>
          </a:p>
          <a:p>
            <a:pPr marL="1371960" lvl="3" algn="just">
              <a:lnSpc>
                <a:spcPct val="90000"/>
              </a:lnSpc>
              <a:spcBef>
                <a:spcPts val="1001"/>
              </a:spcBef>
              <a:buClr>
                <a:srgbClr val="000000"/>
              </a:buClr>
            </a:pPr>
            <a:endParaRPr lang="en-US" sz="2000" spc="-1" dirty="0" smtClean="0">
              <a:solidFill>
                <a:srgbClr val="000000"/>
              </a:solidFill>
              <a:uFill>
                <a:solidFill>
                  <a:srgbClr val="FFFFFF"/>
                </a:solidFill>
              </a:uFill>
            </a:endParaRPr>
          </a:p>
        </p:txBody>
      </p:sp>
      <p:sp>
        <p:nvSpPr>
          <p:cNvPr id="6"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spTree>
    <p:extLst>
      <p:ext uri="{BB962C8B-B14F-4D97-AF65-F5344CB8AC3E}">
        <p14:creationId xmlns:p14="http://schemas.microsoft.com/office/powerpoint/2010/main" val="1543059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a:solidFill>
                  <a:srgbClr val="8B8B8B"/>
                </a:solidFill>
                <a:uFill>
                  <a:solidFill>
                    <a:srgbClr val="FFFFFF"/>
                  </a:solidFill>
                </a:uFill>
                <a:latin typeface="Arial"/>
              </a:rPr>
              <a:t>23/7/2019</a:t>
            </a:r>
            <a:endParaRPr lang="en-US" sz="1000" b="0" strike="noStrike" spc="-1">
              <a:solidFill>
                <a:srgbClr val="000000"/>
              </a:solidFill>
              <a:uFill>
                <a:solidFill>
                  <a:srgbClr val="FFFFFF"/>
                </a:solidFill>
              </a:uFill>
              <a:latin typeface="Times New Roman"/>
            </a:endParaRPr>
          </a:p>
        </p:txBody>
      </p:sp>
      <p:sp>
        <p:nvSpPr>
          <p:cNvPr id="105"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11</a:t>
            </a:fld>
            <a:endParaRPr lang="en-US" sz="1050" b="0" strike="noStrike" spc="-1">
              <a:solidFill>
                <a:srgbClr val="000000"/>
              </a:solidFill>
              <a:uFill>
                <a:solidFill>
                  <a:srgbClr val="FFFFFF"/>
                </a:solidFill>
              </a:uFill>
              <a:latin typeface="Times New Roman"/>
            </a:endParaRPr>
          </a:p>
        </p:txBody>
      </p:sp>
      <p:sp>
        <p:nvSpPr>
          <p:cNvPr id="5" name="TextShape 2"/>
          <p:cNvSpPr txBox="1"/>
          <p:nvPr/>
        </p:nvSpPr>
        <p:spPr>
          <a:xfrm>
            <a:off x="440183" y="914400"/>
            <a:ext cx="8226633" cy="5334000"/>
          </a:xfrm>
          <a:prstGeom prst="rect">
            <a:avLst/>
          </a:prstGeom>
          <a:noFill/>
          <a:ln>
            <a:noFill/>
          </a:ln>
        </p:spPr>
        <p:txBody>
          <a:bodyPr>
            <a:noAutofit/>
          </a:bodyPr>
          <a:lstStyle/>
          <a:p>
            <a:pPr marL="360" algn="just">
              <a:lnSpc>
                <a:spcPct val="90000"/>
              </a:lnSpc>
              <a:spcBef>
                <a:spcPts val="1001"/>
              </a:spcBef>
              <a:buClr>
                <a:srgbClr val="000000"/>
              </a:buClr>
            </a:pPr>
            <a:r>
              <a:rPr lang="en-US" sz="2400" b="1" spc="-1" dirty="0" smtClean="0">
                <a:solidFill>
                  <a:srgbClr val="000000"/>
                </a:solidFill>
                <a:uFill>
                  <a:solidFill>
                    <a:srgbClr val="FFFFFF"/>
                  </a:solidFill>
                </a:uFill>
              </a:rPr>
              <a:t>Broken Screws on CACB</a:t>
            </a:r>
          </a:p>
          <a:p>
            <a:pPr marL="343260" indent="-342900" algn="just">
              <a:lnSpc>
                <a:spcPct val="90000"/>
              </a:lnSpc>
              <a:spcBef>
                <a:spcPts val="1001"/>
              </a:spcBef>
              <a:buClr>
                <a:srgbClr val="000000"/>
              </a:buClr>
              <a:buFont typeface="Wingdings" panose="05000000000000000000" pitchFamily="2" charset="2"/>
              <a:buChar char="Ø"/>
            </a:pPr>
            <a:r>
              <a:rPr lang="en-US" sz="2000" spc="-1" dirty="0" smtClean="0">
                <a:solidFill>
                  <a:srgbClr val="000000"/>
                </a:solidFill>
                <a:uFill>
                  <a:solidFill>
                    <a:srgbClr val="FFFFFF"/>
                  </a:solidFill>
                </a:uFill>
              </a:rPr>
              <a:t>Found in </a:t>
            </a:r>
            <a:r>
              <a:rPr lang="en-US" sz="2000" spc="-1" dirty="0" err="1" smtClean="0">
                <a:solidFill>
                  <a:srgbClr val="000000"/>
                </a:solidFill>
                <a:uFill>
                  <a:solidFill>
                    <a:srgbClr val="FFFFFF"/>
                  </a:solidFill>
                </a:uFill>
              </a:rPr>
              <a:t>Em</a:t>
            </a:r>
            <a:r>
              <a:rPr lang="en-US" sz="2000" spc="-1" dirty="0" smtClean="0">
                <a:solidFill>
                  <a:srgbClr val="000000"/>
                </a:solidFill>
                <a:uFill>
                  <a:solidFill>
                    <a:srgbClr val="FFFFFF"/>
                  </a:solidFill>
                </a:uFill>
              </a:rPr>
              <a:t># send to SOLARIS</a:t>
            </a:r>
          </a:p>
          <a:p>
            <a:pPr marL="343260" indent="-342900" algn="just">
              <a:lnSpc>
                <a:spcPct val="90000"/>
              </a:lnSpc>
              <a:spcBef>
                <a:spcPts val="1001"/>
              </a:spcBef>
              <a:buClr>
                <a:srgbClr val="000000"/>
              </a:buClr>
              <a:buFont typeface="Wingdings" panose="05000000000000000000" pitchFamily="2" charset="2"/>
              <a:buChar char="Ø"/>
            </a:pPr>
            <a:r>
              <a:rPr lang="en-US" sz="2000" spc="-1" dirty="0" smtClean="0">
                <a:solidFill>
                  <a:srgbClr val="000000"/>
                </a:solidFill>
                <a:uFill>
                  <a:solidFill>
                    <a:srgbClr val="FFFFFF"/>
                  </a:solidFill>
                </a:uFill>
              </a:rPr>
              <a:t>Resolved changing them by </a:t>
            </a:r>
            <a:r>
              <a:rPr lang="en-US" sz="2000" spc="-1" dirty="0" err="1" smtClean="0">
                <a:solidFill>
                  <a:srgbClr val="000000"/>
                </a:solidFill>
                <a:uFill>
                  <a:solidFill>
                    <a:srgbClr val="FFFFFF"/>
                  </a:solidFill>
                </a:uFill>
              </a:rPr>
              <a:t>inox</a:t>
            </a:r>
            <a:r>
              <a:rPr lang="en-US" sz="2000" spc="-1" dirty="0" smtClean="0">
                <a:solidFill>
                  <a:srgbClr val="000000"/>
                </a:solidFill>
                <a:uFill>
                  <a:solidFill>
                    <a:srgbClr val="FFFFFF"/>
                  </a:solidFill>
                </a:uFill>
              </a:rPr>
              <a:t> screws. But has needed to check isolation distances of the mechanics</a:t>
            </a:r>
            <a:endParaRPr lang="en-US" sz="2000" spc="-1" dirty="0">
              <a:solidFill>
                <a:srgbClr val="000000"/>
              </a:solidFill>
              <a:uFill>
                <a:solidFill>
                  <a:srgbClr val="FFFFFF"/>
                </a:solidFill>
              </a:uFill>
            </a:endParaRPr>
          </a:p>
        </p:txBody>
      </p:sp>
      <p:sp>
        <p:nvSpPr>
          <p:cNvPr id="6"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3124200"/>
            <a:ext cx="2788818" cy="2543402"/>
          </a:xfrm>
          <a:prstGeom prst="rect">
            <a:avLst/>
          </a:prstGeom>
        </p:spPr>
      </p:pic>
      <p:pic>
        <p:nvPicPr>
          <p:cNvPr id="1026" name="Picture 2" descr="C:\Users\xserra\AppData\Local\Temp\albaem_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200" y="2457450"/>
            <a:ext cx="4343400"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1110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0">
              <a:lnSpc>
                <a:spcPct val="90000"/>
              </a:lnSpc>
              <a:spcBef>
                <a:spcPts val="1001"/>
              </a:spcBef>
            </a:pPr>
            <a:r>
              <a:rPr lang="en-US" b="1" spc="-1" dirty="0" smtClean="0">
                <a:solidFill>
                  <a:srgbClr val="000000"/>
                </a:solidFill>
                <a:uFill>
                  <a:solidFill>
                    <a:srgbClr val="FFFFFF"/>
                  </a:solidFill>
                </a:uFill>
              </a:rPr>
              <a:t>Bandwidth reduction</a:t>
            </a:r>
            <a:endParaRPr lang="en-US" b="1" spc="-1" dirty="0" smtClean="0">
              <a:solidFill>
                <a:srgbClr val="000000"/>
              </a:solidFill>
              <a:uFill>
                <a:solidFill>
                  <a:srgbClr val="FFFFFF"/>
                </a:solidFill>
              </a:uFill>
            </a:endParaRP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47800"/>
            <a:ext cx="9144000" cy="4498195"/>
          </a:xfrm>
          <a:prstGeom prst="rect">
            <a:avLst/>
          </a:prstGeom>
        </p:spPr>
      </p:pic>
      <p:sp>
        <p:nvSpPr>
          <p:cNvPr id="6" name="Oval 5"/>
          <p:cNvSpPr/>
          <p:nvPr/>
        </p:nvSpPr>
        <p:spPr>
          <a:xfrm>
            <a:off x="4343400" y="2362200"/>
            <a:ext cx="1981200" cy="28956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26296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dirty="0">
                <a:solidFill>
                  <a:srgbClr val="8B8B8B"/>
                </a:solidFill>
                <a:uFill>
                  <a:solidFill>
                    <a:srgbClr val="FFFFFF"/>
                  </a:solidFill>
                </a:uFill>
                <a:latin typeface="Arial"/>
              </a:rPr>
              <a:t>23/7/2019</a:t>
            </a:r>
            <a:endParaRPr lang="en-US" sz="1000" b="0" strike="noStrike" spc="-1" dirty="0">
              <a:solidFill>
                <a:srgbClr val="000000"/>
              </a:solidFill>
              <a:uFill>
                <a:solidFill>
                  <a:srgbClr val="FFFFFF"/>
                </a:solidFill>
              </a:uFill>
              <a:latin typeface="Times New Roman"/>
            </a:endParaRPr>
          </a:p>
        </p:txBody>
      </p:sp>
      <p:sp>
        <p:nvSpPr>
          <p:cNvPr id="105"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2</a:t>
            </a:fld>
            <a:endParaRPr lang="en-US" sz="1050" b="0" strike="noStrike" spc="-1">
              <a:solidFill>
                <a:srgbClr val="000000"/>
              </a:solidFill>
              <a:uFill>
                <a:solidFill>
                  <a:srgbClr val="FFFFFF"/>
                </a:solidFill>
              </a:uFill>
              <a:latin typeface="Times New Roman"/>
            </a:endParaRPr>
          </a:p>
        </p:txBody>
      </p:sp>
      <p:sp>
        <p:nvSpPr>
          <p:cNvPr id="5" name="TextShape 2"/>
          <p:cNvSpPr txBox="1"/>
          <p:nvPr/>
        </p:nvSpPr>
        <p:spPr>
          <a:xfrm>
            <a:off x="440183" y="1066800"/>
            <a:ext cx="8226633" cy="609600"/>
          </a:xfrm>
          <a:prstGeom prst="rect">
            <a:avLst/>
          </a:prstGeom>
          <a:noFill/>
          <a:ln>
            <a:noFill/>
          </a:ln>
        </p:spPr>
        <p:txBody>
          <a:bodyPr>
            <a:noAutofit/>
          </a:bodyPr>
          <a:lstStyle/>
          <a:p>
            <a:pPr marL="360" algn="just">
              <a:lnSpc>
                <a:spcPct val="90000"/>
              </a:lnSpc>
              <a:spcBef>
                <a:spcPts val="1001"/>
              </a:spcBef>
              <a:buClr>
                <a:srgbClr val="000000"/>
              </a:buClr>
            </a:pPr>
            <a:r>
              <a:rPr lang="en-US" sz="2400" b="1" spc="-1" dirty="0" smtClean="0">
                <a:solidFill>
                  <a:srgbClr val="000000"/>
                </a:solidFill>
                <a:uFill>
                  <a:solidFill>
                    <a:srgbClr val="FFFFFF"/>
                  </a:solidFill>
                </a:uFill>
              </a:rPr>
              <a:t>List of problems found at ALBA:</a:t>
            </a:r>
          </a:p>
        </p:txBody>
      </p:sp>
      <p:sp>
        <p:nvSpPr>
          <p:cNvPr id="6"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3765223495"/>
              </p:ext>
            </p:extLst>
          </p:nvPr>
        </p:nvGraphicFramePr>
        <p:xfrm>
          <a:off x="423167" y="1828800"/>
          <a:ext cx="8416032" cy="4380653"/>
        </p:xfrm>
        <a:graphic>
          <a:graphicData uri="http://schemas.openxmlformats.org/drawingml/2006/table">
            <a:tbl>
              <a:tblPr firstRow="1" bandRow="1">
                <a:tableStyleId>{5C22544A-7EE6-4342-B048-85BDC9FD1C3A}</a:tableStyleId>
              </a:tblPr>
              <a:tblGrid>
                <a:gridCol w="1862833"/>
                <a:gridCol w="3344810"/>
                <a:gridCol w="1235381"/>
                <a:gridCol w="1003747"/>
                <a:gridCol w="969261"/>
              </a:tblGrid>
              <a:tr h="601133">
                <a:tc>
                  <a:txBody>
                    <a:bodyPr/>
                    <a:lstStyle/>
                    <a:p>
                      <a:r>
                        <a:rPr lang="en-US" sz="1800" dirty="0" smtClean="0"/>
                        <a:t>Problem</a:t>
                      </a:r>
                      <a:endParaRPr lang="en-GB" sz="1800" dirty="0"/>
                    </a:p>
                  </a:txBody>
                  <a:tcPr/>
                </a:tc>
                <a:tc>
                  <a:txBody>
                    <a:bodyPr/>
                    <a:lstStyle/>
                    <a:p>
                      <a:r>
                        <a:rPr lang="en-US" sz="1800" dirty="0" smtClean="0"/>
                        <a:t>Description</a:t>
                      </a:r>
                      <a:endParaRPr lang="en-GB" sz="1800" dirty="0"/>
                    </a:p>
                  </a:txBody>
                  <a:tcPr/>
                </a:tc>
                <a:tc>
                  <a:txBody>
                    <a:bodyPr/>
                    <a:lstStyle/>
                    <a:p>
                      <a:r>
                        <a:rPr lang="en-US" sz="1800" dirty="0" smtClean="0"/>
                        <a:t>Found by</a:t>
                      </a:r>
                      <a:endParaRPr lang="en-GB" sz="1800" dirty="0"/>
                    </a:p>
                  </a:txBody>
                  <a:tcPr/>
                </a:tc>
                <a:tc>
                  <a:txBody>
                    <a:bodyPr/>
                    <a:lstStyle/>
                    <a:p>
                      <a:r>
                        <a:rPr lang="en-US" sz="1800" dirty="0" smtClean="0"/>
                        <a:t>Severity</a:t>
                      </a:r>
                      <a:endParaRPr lang="en-GB" sz="1800" dirty="0"/>
                    </a:p>
                  </a:txBody>
                  <a:tcPr/>
                </a:tc>
                <a:tc>
                  <a:txBody>
                    <a:bodyPr/>
                    <a:lstStyle/>
                    <a:p>
                      <a:pPr algn="ctr"/>
                      <a:r>
                        <a:rPr lang="en-US" sz="1800" dirty="0" smtClean="0"/>
                        <a:t>Solved In</a:t>
                      </a:r>
                      <a:endParaRPr lang="en-GB" sz="1800" dirty="0"/>
                    </a:p>
                  </a:txBody>
                  <a:tcPr/>
                </a:tc>
              </a:tr>
              <a:tr h="601133">
                <a:tc>
                  <a:txBody>
                    <a:bodyPr/>
                    <a:lstStyle/>
                    <a:p>
                      <a:r>
                        <a:rPr lang="en-US" sz="1400" dirty="0" smtClean="0"/>
                        <a:t>Memory Leak using </a:t>
                      </a:r>
                      <a:r>
                        <a:rPr lang="en-US" sz="1400" dirty="0" err="1" smtClean="0"/>
                        <a:t>Sardana</a:t>
                      </a:r>
                      <a:r>
                        <a:rPr lang="en-US" sz="1400" dirty="0" smtClean="0"/>
                        <a:t> controller</a:t>
                      </a:r>
                      <a:endParaRPr lang="en-GB" sz="1400" dirty="0"/>
                    </a:p>
                  </a:txBody>
                  <a:tcPr/>
                </a:tc>
                <a:tc>
                  <a:txBody>
                    <a:bodyPr/>
                    <a:lstStyle/>
                    <a:p>
                      <a:r>
                        <a:rPr lang="en-US" sz="1400" dirty="0" smtClean="0"/>
                        <a:t>After several days without</a:t>
                      </a:r>
                      <a:r>
                        <a:rPr lang="en-US" sz="1400" baseline="0" dirty="0" smtClean="0"/>
                        <a:t> using the equipment, it doesn’t responds to controller communications. Power off/on to recover</a:t>
                      </a:r>
                      <a:endParaRPr lang="en-GB" sz="1400" dirty="0"/>
                    </a:p>
                  </a:txBody>
                  <a:tcPr/>
                </a:tc>
                <a:tc>
                  <a:txBody>
                    <a:bodyPr/>
                    <a:lstStyle/>
                    <a:p>
                      <a:r>
                        <a:rPr lang="en-US" sz="1400" dirty="0" smtClean="0"/>
                        <a:t>ALBA MSPD</a:t>
                      </a:r>
                      <a:endParaRPr lang="en-GB" sz="1400" dirty="0"/>
                    </a:p>
                  </a:txBody>
                  <a:tcPr/>
                </a:tc>
                <a:tc>
                  <a:txBody>
                    <a:bodyPr/>
                    <a:lstStyle/>
                    <a:p>
                      <a:r>
                        <a:rPr lang="en-US" sz="1400" dirty="0" smtClean="0"/>
                        <a:t>High</a:t>
                      </a:r>
                      <a:endParaRPr lang="en-GB" sz="1400" dirty="0"/>
                    </a:p>
                  </a:txBody>
                  <a:tcPr/>
                </a:tc>
                <a:tc>
                  <a:txBody>
                    <a:bodyPr/>
                    <a:lstStyle/>
                    <a:p>
                      <a:pPr algn="ctr"/>
                      <a:r>
                        <a:rPr lang="en-US" sz="1400" dirty="0" smtClean="0"/>
                        <a:t>1.1.06</a:t>
                      </a:r>
                      <a:endParaRPr lang="en-GB" sz="1400" dirty="0"/>
                    </a:p>
                  </a:txBody>
                  <a:tcPr/>
                </a:tc>
              </a:tr>
              <a:tr h="601133">
                <a:tc>
                  <a:txBody>
                    <a:bodyPr/>
                    <a:lstStyle/>
                    <a:p>
                      <a:r>
                        <a:rPr lang="en-US" sz="1400" dirty="0" smtClean="0"/>
                        <a:t>DDR3</a:t>
                      </a:r>
                      <a:r>
                        <a:rPr lang="en-US" sz="1400" baseline="0" dirty="0" smtClean="0"/>
                        <a:t> RAM Dead</a:t>
                      </a:r>
                      <a:endParaRPr lang="en-GB" sz="1400" dirty="0"/>
                    </a:p>
                  </a:txBody>
                  <a:tcPr/>
                </a:tc>
                <a:tc>
                  <a:txBody>
                    <a:bodyPr/>
                    <a:lstStyle/>
                    <a:p>
                      <a:r>
                        <a:rPr lang="en-US" sz="1400" dirty="0" smtClean="0"/>
                        <a:t>After</a:t>
                      </a:r>
                      <a:r>
                        <a:rPr lang="en-US" sz="1400" baseline="0" dirty="0" smtClean="0"/>
                        <a:t> u</a:t>
                      </a:r>
                      <a:r>
                        <a:rPr lang="en-US" sz="1400" dirty="0" smtClean="0"/>
                        <a:t>pdate</a:t>
                      </a:r>
                      <a:r>
                        <a:rPr lang="en-US" sz="1400" baseline="0" dirty="0" smtClean="0"/>
                        <a:t> BCN 2</a:t>
                      </a:r>
                      <a:r>
                        <a:rPr lang="en-US" sz="1400" baseline="30000" dirty="0" smtClean="0"/>
                        <a:t>nd</a:t>
                      </a:r>
                      <a:r>
                        <a:rPr lang="en-US" sz="1400" baseline="0" dirty="0" smtClean="0"/>
                        <a:t> production units to version 1.2.00, the equipment doesn’t power up.</a:t>
                      </a:r>
                      <a:endParaRPr lang="en-GB" sz="1400" dirty="0"/>
                    </a:p>
                  </a:txBody>
                  <a:tcPr/>
                </a:tc>
                <a:tc>
                  <a:txBody>
                    <a:bodyPr/>
                    <a:lstStyle/>
                    <a:p>
                      <a:r>
                        <a:rPr lang="en-US" sz="1400" dirty="0" smtClean="0"/>
                        <a:t>Computing</a:t>
                      </a:r>
                      <a:endParaRPr lang="en-GB" sz="1400" dirty="0"/>
                    </a:p>
                  </a:txBody>
                  <a:tcPr/>
                </a:tc>
                <a:tc>
                  <a:txBody>
                    <a:bodyPr/>
                    <a:lstStyle/>
                    <a:p>
                      <a:r>
                        <a:rPr lang="en-US" sz="1400" dirty="0" smtClean="0"/>
                        <a:t>High</a:t>
                      </a:r>
                      <a:endParaRPr lang="en-GB" sz="1400" dirty="0"/>
                    </a:p>
                  </a:txBody>
                  <a:tcPr/>
                </a:tc>
                <a:tc>
                  <a:txBody>
                    <a:bodyPr/>
                    <a:lstStyle/>
                    <a:p>
                      <a:pPr algn="ctr"/>
                      <a:r>
                        <a:rPr lang="en-US" sz="1400" dirty="0" smtClean="0"/>
                        <a:t>1.3.00</a:t>
                      </a:r>
                      <a:endParaRPr lang="en-GB" sz="1400" dirty="0"/>
                    </a:p>
                  </a:txBody>
                  <a:tcPr/>
                </a:tc>
              </a:tr>
              <a:tr h="601133">
                <a:tc>
                  <a:txBody>
                    <a:bodyPr/>
                    <a:lstStyle/>
                    <a:p>
                      <a:r>
                        <a:rPr lang="en-US" sz="1400" dirty="0" smtClean="0"/>
                        <a:t>Default should be Amps</a:t>
                      </a:r>
                      <a:endParaRPr lang="en-GB" sz="1400" dirty="0"/>
                    </a:p>
                  </a:txBody>
                  <a:tcPr/>
                </a:tc>
                <a:tc>
                  <a:txBody>
                    <a:bodyPr/>
                    <a:lstStyle/>
                    <a:p>
                      <a:r>
                        <a:rPr lang="en-US" sz="1400" dirty="0" smtClean="0"/>
                        <a:t>Electrometer returns</a:t>
                      </a:r>
                      <a:r>
                        <a:rPr lang="en-US" sz="1400" baseline="0" dirty="0" smtClean="0"/>
                        <a:t> current values in mA when scientist was expecting to get the default unit (Amps)</a:t>
                      </a:r>
                      <a:endParaRPr lang="en-GB" sz="1400" dirty="0"/>
                    </a:p>
                  </a:txBody>
                  <a:tcPr/>
                </a:tc>
                <a:tc>
                  <a:txBody>
                    <a:bodyPr/>
                    <a:lstStyle/>
                    <a:p>
                      <a:r>
                        <a:rPr lang="en-US" sz="1400" dirty="0" smtClean="0"/>
                        <a:t>ALBA MSPD</a:t>
                      </a:r>
                      <a:endParaRPr lang="en-GB" sz="1400" dirty="0"/>
                    </a:p>
                  </a:txBody>
                  <a:tcPr/>
                </a:tc>
                <a:tc>
                  <a:txBody>
                    <a:bodyPr/>
                    <a:lstStyle/>
                    <a:p>
                      <a:r>
                        <a:rPr lang="en-US" sz="1400" dirty="0" smtClean="0"/>
                        <a:t>Low</a:t>
                      </a:r>
                      <a:endParaRPr lang="en-GB" sz="1400" dirty="0"/>
                    </a:p>
                  </a:txBody>
                  <a:tcPr/>
                </a:tc>
                <a:tc>
                  <a:txBody>
                    <a:bodyPr/>
                    <a:lstStyle/>
                    <a:p>
                      <a:pPr algn="ctr"/>
                      <a:r>
                        <a:rPr lang="en-US" sz="1400" dirty="0" smtClean="0"/>
                        <a:t>1.1.03</a:t>
                      </a:r>
                      <a:endParaRPr lang="en-GB" sz="1400" dirty="0"/>
                    </a:p>
                  </a:txBody>
                  <a:tcPr/>
                </a:tc>
              </a:tr>
              <a:tr h="601133">
                <a:tc>
                  <a:txBody>
                    <a:bodyPr/>
                    <a:lstStyle/>
                    <a:p>
                      <a:r>
                        <a:rPr lang="en-GB" sz="1400" dirty="0" smtClean="0"/>
                        <a:t>Broken screws</a:t>
                      </a:r>
                      <a:endParaRPr lang="en-GB" sz="1400" dirty="0"/>
                    </a:p>
                  </a:txBody>
                  <a:tcPr/>
                </a:tc>
                <a:tc>
                  <a:txBody>
                    <a:bodyPr/>
                    <a:lstStyle/>
                    <a:p>
                      <a:r>
                        <a:rPr lang="en-GB" sz="1400" dirty="0" smtClean="0"/>
                        <a:t>The polycarbonate</a:t>
                      </a:r>
                      <a:r>
                        <a:rPr lang="en-GB" sz="1400" baseline="0" dirty="0" smtClean="0"/>
                        <a:t> screws that tie the CACB get broken during transport to SOLARIS. They are too fragile.</a:t>
                      </a:r>
                      <a:endParaRPr lang="en-GB" sz="1400" dirty="0"/>
                    </a:p>
                  </a:txBody>
                  <a:tcPr/>
                </a:tc>
                <a:tc>
                  <a:txBody>
                    <a:bodyPr/>
                    <a:lstStyle/>
                    <a:p>
                      <a:r>
                        <a:rPr lang="en-GB" sz="1400" dirty="0" smtClean="0"/>
                        <a:t>SOLARIS</a:t>
                      </a:r>
                      <a:endParaRPr lang="en-GB" sz="1400" dirty="0"/>
                    </a:p>
                  </a:txBody>
                  <a:tcPr/>
                </a:tc>
                <a:tc>
                  <a:txBody>
                    <a:bodyPr/>
                    <a:lstStyle/>
                    <a:p>
                      <a:r>
                        <a:rPr lang="en-GB" sz="1400" dirty="0" smtClean="0"/>
                        <a:t>Medium</a:t>
                      </a:r>
                      <a:endParaRPr lang="en-GB" sz="1400" dirty="0"/>
                    </a:p>
                  </a:txBody>
                  <a:tcPr/>
                </a:tc>
                <a:tc>
                  <a:txBody>
                    <a:bodyPr/>
                    <a:lstStyle/>
                    <a:p>
                      <a:pPr algn="ctr"/>
                      <a:r>
                        <a:rPr lang="en-GB" sz="1400" dirty="0" smtClean="0"/>
                        <a:t>2</a:t>
                      </a:r>
                      <a:r>
                        <a:rPr lang="en-GB" sz="1400" baseline="30000" dirty="0" smtClean="0"/>
                        <a:t>nd</a:t>
                      </a:r>
                      <a:r>
                        <a:rPr lang="en-GB" sz="1400" baseline="0" dirty="0" smtClean="0"/>
                        <a:t> Product.</a:t>
                      </a:r>
                      <a:endParaRPr lang="en-GB" sz="1400" dirty="0"/>
                    </a:p>
                  </a:txBody>
                  <a:tcPr/>
                </a:tc>
              </a:tr>
              <a:tr h="601133">
                <a:tc>
                  <a:txBody>
                    <a:bodyPr/>
                    <a:lstStyle/>
                    <a:p>
                      <a:r>
                        <a:rPr lang="en-GB" sz="1400" dirty="0" smtClean="0"/>
                        <a:t>Bandwidth reduction</a:t>
                      </a:r>
                      <a:endParaRPr lang="en-GB" sz="1400" dirty="0"/>
                    </a:p>
                  </a:txBody>
                  <a:tcPr/>
                </a:tc>
                <a:tc>
                  <a:txBody>
                    <a:bodyPr/>
                    <a:lstStyle/>
                    <a:p>
                      <a:r>
                        <a:rPr lang="en-GB" sz="1400" dirty="0" smtClean="0"/>
                        <a:t>It was discovered that</a:t>
                      </a:r>
                      <a:r>
                        <a:rPr lang="en-GB" sz="1400" baseline="0" dirty="0" smtClean="0"/>
                        <a:t> wrong selection of </a:t>
                      </a:r>
                      <a:r>
                        <a:rPr lang="en-GB" sz="1400" baseline="0" dirty="0" err="1" smtClean="0"/>
                        <a:t>Rs</a:t>
                      </a:r>
                      <a:r>
                        <a:rPr lang="en-GB" sz="1400" baseline="0" dirty="0" smtClean="0"/>
                        <a:t> and C of CA filter limits the BW</a:t>
                      </a:r>
                      <a:endParaRPr lang="en-GB" sz="1400" dirty="0"/>
                    </a:p>
                  </a:txBody>
                  <a:tcPr/>
                </a:tc>
                <a:tc>
                  <a:txBody>
                    <a:bodyPr/>
                    <a:lstStyle/>
                    <a:p>
                      <a:r>
                        <a:rPr lang="en-GB" sz="1400" dirty="0" smtClean="0"/>
                        <a:t>Computing</a:t>
                      </a:r>
                      <a:endParaRPr lang="en-GB" sz="1400" dirty="0"/>
                    </a:p>
                  </a:txBody>
                  <a:tcPr/>
                </a:tc>
                <a:tc>
                  <a:txBody>
                    <a:bodyPr/>
                    <a:lstStyle/>
                    <a:p>
                      <a:r>
                        <a:rPr lang="en-GB" sz="1400" dirty="0" smtClean="0"/>
                        <a:t>High</a:t>
                      </a:r>
                      <a:endParaRPr lang="en-GB" sz="1400" dirty="0"/>
                    </a:p>
                  </a:txBody>
                  <a:tcPr/>
                </a:tc>
                <a:tc>
                  <a:txBody>
                    <a:bodyPr/>
                    <a:lstStyle/>
                    <a:p>
                      <a:pPr algn="ctr"/>
                      <a:r>
                        <a:rPr lang="en-GB" sz="1400" dirty="0" smtClean="0"/>
                        <a:t>1</a:t>
                      </a:r>
                      <a:r>
                        <a:rPr lang="en-GB" sz="1400" baseline="30000" dirty="0" smtClean="0"/>
                        <a:t>st</a:t>
                      </a:r>
                      <a:r>
                        <a:rPr lang="en-GB" sz="1400" dirty="0" smtClean="0"/>
                        <a:t> Product.</a:t>
                      </a:r>
                      <a:endParaRPr lang="en-GB" sz="1400" dirty="0"/>
                    </a:p>
                  </a:txBody>
                  <a:tcPr/>
                </a:tc>
              </a:tr>
            </a:tbl>
          </a:graphicData>
        </a:graphic>
      </p:graphicFrame>
    </p:spTree>
    <p:extLst>
      <p:ext uri="{BB962C8B-B14F-4D97-AF65-F5344CB8AC3E}">
        <p14:creationId xmlns:p14="http://schemas.microsoft.com/office/powerpoint/2010/main" val="3426545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2"/>
          <p:cNvSpPr/>
          <p:nvPr/>
        </p:nvSpPr>
        <p:spPr>
          <a:xfrm>
            <a:off x="380880" y="691080"/>
            <a:ext cx="8457840" cy="2585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
              <a:lnSpc>
                <a:spcPct val="100000"/>
              </a:lnSpc>
              <a:buClr>
                <a:srgbClr val="000000"/>
              </a:buClr>
            </a:pPr>
            <a:r>
              <a:rPr lang="en-US" sz="2400" b="1" spc="-1" dirty="0">
                <a:solidFill>
                  <a:srgbClr val="000000"/>
                </a:solidFill>
                <a:uFill>
                  <a:solidFill>
                    <a:srgbClr val="FFFFFF"/>
                  </a:solidFill>
                </a:uFill>
              </a:rPr>
              <a:t>Memory leak problem</a:t>
            </a:r>
          </a:p>
          <a:p>
            <a:pPr marL="343080" indent="-342720">
              <a:lnSpc>
                <a:spcPct val="100000"/>
              </a:lnSpc>
              <a:buClr>
                <a:srgbClr val="000000"/>
              </a:buClr>
              <a:buFont typeface="Wingdings" charset="2"/>
              <a:buChar char=""/>
            </a:pPr>
            <a:endParaRPr lang="en-US" sz="900" b="1" spc="-1" dirty="0">
              <a:solidFill>
                <a:srgbClr val="000000"/>
              </a:solidFill>
              <a:uFill>
                <a:solidFill>
                  <a:srgbClr val="FFFFFF"/>
                </a:solidFill>
              </a:uFill>
              <a:latin typeface="Calibri"/>
            </a:endParaRPr>
          </a:p>
          <a:p>
            <a:pPr marL="343080" indent="-342720">
              <a:lnSpc>
                <a:spcPct val="100000"/>
              </a:lnSpc>
              <a:buClr>
                <a:srgbClr val="000000"/>
              </a:buClr>
              <a:buFont typeface="Wingdings" charset="2"/>
              <a:buChar char=""/>
            </a:pPr>
            <a:r>
              <a:rPr lang="en-US" sz="1400" b="1" strike="noStrike" spc="-1" dirty="0" smtClean="0">
                <a:solidFill>
                  <a:srgbClr val="000000"/>
                </a:solidFill>
                <a:uFill>
                  <a:solidFill>
                    <a:srgbClr val="FFFFFF"/>
                  </a:solidFill>
                </a:uFill>
                <a:latin typeface="Calibri"/>
              </a:rPr>
              <a:t>Reported </a:t>
            </a:r>
            <a:r>
              <a:rPr lang="en-US" sz="1400" b="1" strike="noStrike" spc="-1" dirty="0">
                <a:solidFill>
                  <a:srgbClr val="000000"/>
                </a:solidFill>
                <a:uFill>
                  <a:solidFill>
                    <a:srgbClr val="FFFFFF"/>
                  </a:solidFill>
                </a:uFill>
                <a:latin typeface="Calibri"/>
              </a:rPr>
              <a:t>by</a:t>
            </a:r>
            <a:endParaRPr lang="en-US" sz="1400" b="0" strike="noStrike" spc="-1" dirty="0">
              <a:solidFill>
                <a:srgbClr val="000000"/>
              </a:solidFill>
              <a:uFill>
                <a:solidFill>
                  <a:srgbClr val="FFFFFF"/>
                </a:solidFill>
              </a:uFill>
              <a:latin typeface="Arial"/>
            </a:endParaRPr>
          </a:p>
          <a:p>
            <a:pPr marL="457200">
              <a:lnSpc>
                <a:spcPct val="100000"/>
              </a:lnSpc>
            </a:pPr>
            <a:r>
              <a:rPr lang="en-US" sz="1200" b="0" strike="noStrike" spc="-1" dirty="0">
                <a:solidFill>
                  <a:srgbClr val="000000"/>
                </a:solidFill>
                <a:uFill>
                  <a:solidFill>
                    <a:srgbClr val="FFFFFF"/>
                  </a:solidFill>
                </a:uFill>
                <a:latin typeface="Calibri"/>
              </a:rPr>
              <a:t>First problem reported on 11</a:t>
            </a:r>
            <a:r>
              <a:rPr lang="en-US" sz="1200" b="0" strike="noStrike" spc="-1" baseline="30000" dirty="0">
                <a:solidFill>
                  <a:srgbClr val="000000"/>
                </a:solidFill>
                <a:uFill>
                  <a:solidFill>
                    <a:srgbClr val="FFFFFF"/>
                  </a:solidFill>
                </a:uFill>
                <a:latin typeface="Calibri"/>
              </a:rPr>
              <a:t>th</a:t>
            </a:r>
            <a:r>
              <a:rPr lang="en-US" sz="1200" b="0" strike="noStrike" spc="-1" dirty="0">
                <a:solidFill>
                  <a:srgbClr val="000000"/>
                </a:solidFill>
                <a:uFill>
                  <a:solidFill>
                    <a:srgbClr val="FFFFFF"/>
                  </a:solidFill>
                </a:uFill>
                <a:latin typeface="Calibri"/>
              </a:rPr>
              <a:t> Feb in BL04 (François </a:t>
            </a:r>
            <a:r>
              <a:rPr lang="en-US" sz="1200" b="0" strike="noStrike" spc="-1" dirty="0" err="1">
                <a:solidFill>
                  <a:srgbClr val="000000"/>
                </a:solidFill>
                <a:uFill>
                  <a:solidFill>
                    <a:srgbClr val="FFFFFF"/>
                  </a:solidFill>
                </a:uFill>
                <a:latin typeface="Calibri"/>
              </a:rPr>
              <a:t>Fauth</a:t>
            </a:r>
            <a:r>
              <a:rPr lang="en-US" sz="1200" b="0" strike="noStrike" spc="-1" dirty="0">
                <a:solidFill>
                  <a:srgbClr val="000000"/>
                </a:solidFill>
                <a:uFill>
                  <a:solidFill>
                    <a:srgbClr val="FFFFFF"/>
                  </a:solidFill>
                </a:uFill>
                <a:latin typeface="Calibri"/>
              </a:rPr>
              <a:t>):</a:t>
            </a:r>
            <a:endParaRPr lang="en-US" sz="1200" b="0" strike="noStrike" spc="-1" dirty="0">
              <a:solidFill>
                <a:srgbClr val="000000"/>
              </a:solidFill>
              <a:uFill>
                <a:solidFill>
                  <a:srgbClr val="FFFFFF"/>
                </a:solidFill>
              </a:uFill>
              <a:latin typeface="Arial"/>
            </a:endParaRPr>
          </a:p>
          <a:p>
            <a:pPr marL="1200240" lvl="2" indent="-285480">
              <a:lnSpc>
                <a:spcPct val="100000"/>
              </a:lnSpc>
              <a:buClr>
                <a:srgbClr val="000000"/>
              </a:buClr>
              <a:buFont typeface="Arial"/>
              <a:buChar char="•"/>
            </a:pPr>
            <a:r>
              <a:rPr lang="en-US" sz="1200" b="0" u="sng" strike="noStrike" spc="-1" dirty="0">
                <a:solidFill>
                  <a:srgbClr val="0000FF"/>
                </a:solidFill>
                <a:uFill>
                  <a:solidFill>
                    <a:srgbClr val="FFFFFF"/>
                  </a:solidFill>
                </a:uFill>
                <a:latin typeface="Calibri"/>
                <a:hlinkClick r:id="rId2"/>
              </a:rPr>
              <a:t>CS-16813: Investigate BL04 AlbaEm2 unresponsive issues</a:t>
            </a:r>
            <a:r>
              <a:rPr lang="en-US" sz="1200" b="0" strike="noStrike" spc="-1" dirty="0">
                <a:solidFill>
                  <a:srgbClr val="000000"/>
                </a:solidFill>
                <a:uFill>
                  <a:solidFill>
                    <a:srgbClr val="FFFFFF"/>
                  </a:solidFill>
                </a:uFill>
                <a:latin typeface="Calibri"/>
              </a:rPr>
              <a:t> (Em</a:t>
            </a:r>
            <a:r>
              <a:rPr lang="en-US" sz="1200" b="0" strike="noStrike" spc="-1" dirty="0">
                <a:solidFill>
                  <a:srgbClr val="000000"/>
                </a:solidFill>
                <a:uFill>
                  <a:solidFill>
                    <a:srgbClr val="FFFFFF"/>
                  </a:solidFill>
                </a:uFill>
                <a:latin typeface="Times New Roman"/>
              </a:rPr>
              <a:t># </a:t>
            </a:r>
            <a:r>
              <a:rPr lang="en-US" sz="1200" b="0" strike="noStrike" spc="-1" dirty="0">
                <a:solidFill>
                  <a:srgbClr val="000000"/>
                </a:solidFill>
                <a:uFill>
                  <a:solidFill>
                    <a:srgbClr val="FFFFFF"/>
                  </a:solidFill>
                </a:uFill>
                <a:latin typeface="Calibri"/>
              </a:rPr>
              <a:t>v1.0.4</a:t>
            </a:r>
            <a:r>
              <a:rPr lang="en-US" sz="1200" b="0" strike="noStrike" spc="-1" dirty="0">
                <a:solidFill>
                  <a:srgbClr val="000000"/>
                </a:solidFill>
                <a:uFill>
                  <a:solidFill>
                    <a:srgbClr val="FFFFFF"/>
                  </a:solidFill>
                </a:uFill>
                <a:latin typeface="Times New Roman"/>
              </a:rPr>
              <a:t>).</a:t>
            </a:r>
            <a:endParaRPr lang="en-US" sz="1200" b="0" strike="noStrike" spc="-1" dirty="0">
              <a:solidFill>
                <a:srgbClr val="000000"/>
              </a:solidFill>
              <a:uFill>
                <a:solidFill>
                  <a:srgbClr val="FFFFFF"/>
                </a:solidFill>
              </a:uFill>
              <a:latin typeface="Arial"/>
            </a:endParaRPr>
          </a:p>
          <a:p>
            <a:pPr marL="457200">
              <a:lnSpc>
                <a:spcPct val="100000"/>
              </a:lnSpc>
            </a:pPr>
            <a:r>
              <a:rPr lang="en-US" sz="1200" b="0" strike="noStrike" spc="-1" dirty="0">
                <a:solidFill>
                  <a:srgbClr val="000000"/>
                </a:solidFill>
                <a:uFill>
                  <a:solidFill>
                    <a:srgbClr val="FFFFFF"/>
                  </a:solidFill>
                </a:uFill>
                <a:latin typeface="Calibri"/>
              </a:rPr>
              <a:t>Second problem reported on 22</a:t>
            </a:r>
            <a:r>
              <a:rPr lang="en-US" sz="1200" b="0" strike="noStrike" spc="-1" baseline="30000" dirty="0">
                <a:solidFill>
                  <a:srgbClr val="000000"/>
                </a:solidFill>
                <a:uFill>
                  <a:solidFill>
                    <a:srgbClr val="FFFFFF"/>
                  </a:solidFill>
                </a:uFill>
                <a:latin typeface="Calibri"/>
              </a:rPr>
              <a:t>nd</a:t>
            </a:r>
            <a:r>
              <a:rPr lang="en-US" sz="1200" b="0" strike="noStrike" spc="-1" dirty="0">
                <a:solidFill>
                  <a:srgbClr val="000000"/>
                </a:solidFill>
                <a:uFill>
                  <a:solidFill>
                    <a:srgbClr val="FFFFFF"/>
                  </a:solidFill>
                </a:uFill>
                <a:latin typeface="Calibri"/>
              </a:rPr>
              <a:t> March also in BL04:</a:t>
            </a:r>
            <a:endParaRPr lang="en-US" sz="1200" b="0" strike="noStrike" spc="-1" dirty="0">
              <a:solidFill>
                <a:srgbClr val="000000"/>
              </a:solidFill>
              <a:uFill>
                <a:solidFill>
                  <a:srgbClr val="FFFFFF"/>
                </a:solidFill>
              </a:uFill>
              <a:latin typeface="Arial"/>
            </a:endParaRPr>
          </a:p>
          <a:p>
            <a:pPr marL="1200240" lvl="2" indent="-285480">
              <a:lnSpc>
                <a:spcPct val="100000"/>
              </a:lnSpc>
              <a:buClr>
                <a:srgbClr val="000000"/>
              </a:buClr>
              <a:buFont typeface="Arial"/>
              <a:buChar char="•"/>
            </a:pPr>
            <a:r>
              <a:rPr lang="en-US" sz="1200" b="0" u="sng" strike="noStrike" spc="-1" dirty="0">
                <a:solidFill>
                  <a:srgbClr val="0000FF"/>
                </a:solidFill>
                <a:uFill>
                  <a:solidFill>
                    <a:srgbClr val="FFFFFF"/>
                  </a:solidFill>
                </a:uFill>
                <a:latin typeface="Calibri"/>
                <a:hlinkClick r:id="rId3"/>
              </a:rPr>
              <a:t>CS-17032Data </a:t>
            </a:r>
            <a:r>
              <a:rPr lang="en-US" sz="1200" b="0" u="sng" strike="noStrike" spc="-1" dirty="0" err="1">
                <a:solidFill>
                  <a:srgbClr val="0000FF"/>
                </a:solidFill>
                <a:uFill>
                  <a:solidFill>
                    <a:srgbClr val="FFFFFF"/>
                  </a:solidFill>
                </a:uFill>
                <a:latin typeface="Calibri"/>
                <a:hlinkClick r:id="rId3"/>
              </a:rPr>
              <a:t>aquisition</a:t>
            </a:r>
            <a:r>
              <a:rPr lang="en-US" sz="1200" b="0" u="sng" strike="noStrike" spc="-1" dirty="0">
                <a:solidFill>
                  <a:srgbClr val="0000FF"/>
                </a:solidFill>
                <a:uFill>
                  <a:solidFill>
                    <a:srgbClr val="FFFFFF"/>
                  </a:solidFill>
                </a:uFill>
                <a:latin typeface="Calibri"/>
                <a:hlinkClick r:id="rId3"/>
              </a:rPr>
              <a:t> (</a:t>
            </a:r>
            <a:r>
              <a:rPr lang="en-US" sz="1200" b="0" u="sng" strike="noStrike" spc="-1" dirty="0" err="1">
                <a:solidFill>
                  <a:srgbClr val="0000FF"/>
                </a:solidFill>
                <a:uFill>
                  <a:solidFill>
                    <a:srgbClr val="FFFFFF"/>
                  </a:solidFill>
                </a:uFill>
                <a:latin typeface="Calibri"/>
                <a:hlinkClick r:id="rId3"/>
              </a:rPr>
              <a:t>ct</a:t>
            </a:r>
            <a:r>
              <a:rPr lang="en-US" sz="1200" b="0" u="sng" strike="noStrike" spc="-1" dirty="0">
                <a:solidFill>
                  <a:srgbClr val="0000FF"/>
                </a:solidFill>
                <a:uFill>
                  <a:solidFill>
                    <a:srgbClr val="FFFFFF"/>
                  </a:solidFill>
                </a:uFill>
                <a:latin typeface="Calibri"/>
                <a:hlinkClick r:id="rId3"/>
              </a:rPr>
              <a:t>, </a:t>
            </a:r>
            <a:r>
              <a:rPr lang="en-US" sz="1200" b="0" u="sng" strike="noStrike" spc="-1" dirty="0" err="1">
                <a:solidFill>
                  <a:srgbClr val="0000FF"/>
                </a:solidFill>
                <a:uFill>
                  <a:solidFill>
                    <a:srgbClr val="FFFFFF"/>
                  </a:solidFill>
                </a:uFill>
                <a:latin typeface="Calibri"/>
                <a:hlinkClick r:id="rId3"/>
              </a:rPr>
              <a:t>ascn</a:t>
            </a:r>
            <a:r>
              <a:rPr lang="en-US" sz="1200" b="0" u="sng" strike="noStrike" spc="-1" dirty="0">
                <a:solidFill>
                  <a:srgbClr val="0000FF"/>
                </a:solidFill>
                <a:uFill>
                  <a:solidFill>
                    <a:srgbClr val="FFFFFF"/>
                  </a:solidFill>
                </a:uFill>
                <a:latin typeface="Calibri"/>
                <a:hlinkClick r:id="rId3"/>
              </a:rPr>
              <a:t>) very slow</a:t>
            </a:r>
            <a:r>
              <a:rPr lang="en-US" sz="1200" b="0" strike="noStrike" spc="-1" dirty="0">
                <a:solidFill>
                  <a:srgbClr val="000000"/>
                </a:solidFill>
                <a:uFill>
                  <a:solidFill>
                    <a:srgbClr val="FFFFFF"/>
                  </a:solidFill>
                </a:uFill>
                <a:latin typeface="Calibri"/>
              </a:rPr>
              <a:t> (Em</a:t>
            </a:r>
            <a:r>
              <a:rPr lang="en-US" sz="1200" b="0" strike="noStrike" spc="-1" dirty="0">
                <a:solidFill>
                  <a:srgbClr val="000000"/>
                </a:solidFill>
                <a:uFill>
                  <a:solidFill>
                    <a:srgbClr val="FFFFFF"/>
                  </a:solidFill>
                </a:uFill>
                <a:latin typeface="Times New Roman"/>
              </a:rPr>
              <a:t>#</a:t>
            </a:r>
            <a:r>
              <a:rPr lang="en-US" sz="1200" b="0" strike="noStrike" spc="-1" dirty="0">
                <a:solidFill>
                  <a:srgbClr val="000000"/>
                </a:solidFill>
                <a:uFill>
                  <a:solidFill>
                    <a:srgbClr val="FFFFFF"/>
                  </a:solidFill>
                </a:uFill>
                <a:latin typeface="Calibri"/>
              </a:rPr>
              <a:t> v1.0.43)</a:t>
            </a:r>
            <a:endParaRPr lang="en-US" sz="1200" b="0" strike="noStrike" spc="-1" dirty="0">
              <a:solidFill>
                <a:srgbClr val="000000"/>
              </a:solidFill>
              <a:uFill>
                <a:solidFill>
                  <a:srgbClr val="FFFFFF"/>
                </a:solidFill>
              </a:uFill>
              <a:latin typeface="Arial"/>
            </a:endParaRPr>
          </a:p>
          <a:p>
            <a:pPr marL="285840" indent="-285480">
              <a:lnSpc>
                <a:spcPct val="100000"/>
              </a:lnSpc>
              <a:buClr>
                <a:srgbClr val="000000"/>
              </a:buClr>
              <a:buFont typeface="Wingdings" charset="2"/>
              <a:buChar char=""/>
            </a:pPr>
            <a:r>
              <a:rPr lang="en-US" sz="1400" b="1" strike="noStrike" spc="-1" dirty="0" smtClean="0">
                <a:solidFill>
                  <a:srgbClr val="000000"/>
                </a:solidFill>
                <a:uFill>
                  <a:solidFill>
                    <a:srgbClr val="FFFFFF"/>
                  </a:solidFill>
                </a:uFill>
                <a:latin typeface="Calibri"/>
              </a:rPr>
              <a:t>Symptom</a:t>
            </a:r>
            <a:endParaRPr lang="en-US" sz="1400" b="0" strike="noStrike" spc="-1" dirty="0">
              <a:solidFill>
                <a:srgbClr val="000000"/>
              </a:solidFill>
              <a:uFill>
                <a:solidFill>
                  <a:srgbClr val="FFFFFF"/>
                </a:solidFill>
              </a:uFill>
              <a:latin typeface="Arial"/>
            </a:endParaRPr>
          </a:p>
          <a:p>
            <a:pPr marL="457200">
              <a:lnSpc>
                <a:spcPct val="100000"/>
              </a:lnSpc>
            </a:pPr>
            <a:r>
              <a:rPr lang="en-US" sz="1200" b="0" strike="noStrike" spc="-1" dirty="0">
                <a:solidFill>
                  <a:srgbClr val="000000"/>
                </a:solidFill>
                <a:uFill>
                  <a:solidFill>
                    <a:srgbClr val="FFFFFF"/>
                  </a:solidFill>
                </a:uFill>
                <a:latin typeface="Calibri"/>
              </a:rPr>
              <a:t>The Em# response slows down being very difficult to control or monitor the status of the equipment via </a:t>
            </a:r>
            <a:r>
              <a:rPr lang="en-US" sz="1200" b="0" strike="noStrike" spc="-1" dirty="0" err="1">
                <a:solidFill>
                  <a:srgbClr val="000000"/>
                </a:solidFill>
                <a:uFill>
                  <a:solidFill>
                    <a:srgbClr val="FFFFFF"/>
                  </a:solidFill>
                </a:uFill>
                <a:latin typeface="Calibri"/>
              </a:rPr>
              <a:t>sardana</a:t>
            </a:r>
            <a:r>
              <a:rPr lang="en-US" sz="1200" b="0" strike="noStrike" spc="-1" dirty="0">
                <a:solidFill>
                  <a:srgbClr val="000000"/>
                </a:solidFill>
                <a:uFill>
                  <a:solidFill>
                    <a:srgbClr val="FFFFFF"/>
                  </a:solidFill>
                </a:uFill>
                <a:latin typeface="Calibri"/>
              </a:rPr>
              <a:t>, skippy DS or web. It also slows down the rest of the systems, like </a:t>
            </a:r>
            <a:r>
              <a:rPr lang="en-US" sz="1200" b="0" strike="noStrike" spc="-1" dirty="0" err="1">
                <a:solidFill>
                  <a:srgbClr val="000000"/>
                </a:solidFill>
                <a:uFill>
                  <a:solidFill>
                    <a:srgbClr val="FFFFFF"/>
                  </a:solidFill>
                </a:uFill>
                <a:latin typeface="Calibri"/>
              </a:rPr>
              <a:t>sardana</a:t>
            </a:r>
            <a:r>
              <a:rPr lang="en-US" sz="1200" b="0" strike="noStrike" spc="-1" dirty="0">
                <a:solidFill>
                  <a:srgbClr val="000000"/>
                </a:solidFill>
                <a:uFill>
                  <a:solidFill>
                    <a:srgbClr val="FFFFFF"/>
                  </a:solidFill>
                </a:uFill>
                <a:latin typeface="Calibri"/>
              </a:rPr>
              <a:t> or the machine where the </a:t>
            </a:r>
            <a:r>
              <a:rPr lang="en-US" sz="1200" b="0" strike="noStrike" spc="-1" dirty="0" err="1">
                <a:solidFill>
                  <a:srgbClr val="000000"/>
                </a:solidFill>
                <a:uFill>
                  <a:solidFill>
                    <a:srgbClr val="FFFFFF"/>
                  </a:solidFill>
                </a:uFill>
                <a:latin typeface="Calibri"/>
              </a:rPr>
              <a:t>taurus</a:t>
            </a:r>
            <a:r>
              <a:rPr lang="en-US" sz="1200" b="0" strike="noStrike" spc="-1" dirty="0">
                <a:solidFill>
                  <a:srgbClr val="000000"/>
                </a:solidFill>
                <a:uFill>
                  <a:solidFill>
                    <a:srgbClr val="FFFFFF"/>
                  </a:solidFill>
                </a:uFill>
                <a:latin typeface="Calibri"/>
              </a:rPr>
              <a:t> application runs.</a:t>
            </a:r>
            <a:endParaRPr lang="en-US" sz="1200" b="0" strike="noStrike" spc="-1" dirty="0">
              <a:solidFill>
                <a:srgbClr val="000000"/>
              </a:solidFill>
              <a:uFill>
                <a:solidFill>
                  <a:srgbClr val="FFFFFF"/>
                </a:solidFill>
              </a:uFill>
              <a:latin typeface="Arial"/>
            </a:endParaRPr>
          </a:p>
          <a:p>
            <a:pPr marL="457200">
              <a:lnSpc>
                <a:spcPct val="100000"/>
              </a:lnSpc>
            </a:pPr>
            <a:r>
              <a:rPr lang="en-US" sz="1200" b="1" u="sng" strike="noStrike" spc="-1" dirty="0">
                <a:solidFill>
                  <a:srgbClr val="FF0000"/>
                </a:solidFill>
                <a:uFill>
                  <a:solidFill>
                    <a:srgbClr val="FFFFFF"/>
                  </a:solidFill>
                </a:uFill>
                <a:latin typeface="Calibri"/>
              </a:rPr>
              <a:t>Equipment reboot (and Pool and DS) is needed to recover form these situations.</a:t>
            </a:r>
            <a:endParaRPr lang="en-US" sz="1200" b="0" strike="noStrike" spc="-1" dirty="0">
              <a:solidFill>
                <a:srgbClr val="000000"/>
              </a:solidFill>
              <a:uFill>
                <a:solidFill>
                  <a:srgbClr val="FFFFFF"/>
                </a:solidFill>
              </a:uFill>
              <a:latin typeface="Arial"/>
            </a:endParaRPr>
          </a:p>
          <a:p>
            <a:pPr marL="285840" indent="-285480">
              <a:lnSpc>
                <a:spcPct val="100000"/>
              </a:lnSpc>
              <a:buClr>
                <a:srgbClr val="000000"/>
              </a:buClr>
              <a:buFont typeface="Wingdings" charset="2"/>
              <a:buChar char=""/>
            </a:pPr>
            <a:r>
              <a:rPr lang="en-US" sz="1400" b="1" strike="noStrike" spc="-1" dirty="0" smtClean="0">
                <a:solidFill>
                  <a:srgbClr val="000000"/>
                </a:solidFill>
                <a:uFill>
                  <a:solidFill>
                    <a:srgbClr val="FFFFFF"/>
                  </a:solidFill>
                </a:uFill>
                <a:latin typeface="Calibri"/>
              </a:rPr>
              <a:t>First </a:t>
            </a:r>
            <a:r>
              <a:rPr lang="en-US" sz="1400" b="1" strike="noStrike" spc="-1" dirty="0">
                <a:solidFill>
                  <a:srgbClr val="000000"/>
                </a:solidFill>
                <a:uFill>
                  <a:solidFill>
                    <a:srgbClr val="FFFFFF"/>
                  </a:solidFill>
                </a:uFill>
                <a:latin typeface="Calibri"/>
              </a:rPr>
              <a:t>hot analysis</a:t>
            </a:r>
            <a:endParaRPr lang="en-US" sz="1400" b="0" strike="noStrike" spc="-1" dirty="0">
              <a:solidFill>
                <a:srgbClr val="000000"/>
              </a:solidFill>
              <a:uFill>
                <a:solidFill>
                  <a:srgbClr val="FFFFFF"/>
                </a:solidFill>
              </a:uFill>
              <a:latin typeface="Arial"/>
            </a:endParaRPr>
          </a:p>
          <a:p>
            <a:pPr marL="685800" lvl="1" indent="-228240">
              <a:lnSpc>
                <a:spcPct val="100000"/>
              </a:lnSpc>
              <a:buClr>
                <a:srgbClr val="000000"/>
              </a:buClr>
              <a:buFont typeface="Calibri"/>
              <a:buAutoNum type="arabicPeriod"/>
            </a:pPr>
            <a:r>
              <a:rPr lang="en-US" sz="1200" b="0" strike="noStrike" spc="-1" dirty="0">
                <a:solidFill>
                  <a:srgbClr val="000000"/>
                </a:solidFill>
                <a:uFill>
                  <a:solidFill>
                    <a:srgbClr val="FFFFFF"/>
                  </a:solidFill>
                </a:uFill>
                <a:latin typeface="Calibri"/>
              </a:rPr>
              <a:t>Using the TOP command in the Em#, it is observed a load average too high (above 5) and the </a:t>
            </a:r>
            <a:r>
              <a:rPr lang="en-US" sz="1200" b="0" strike="noStrike" spc="-1" dirty="0" err="1">
                <a:solidFill>
                  <a:srgbClr val="000000"/>
                </a:solidFill>
                <a:uFill>
                  <a:solidFill>
                    <a:srgbClr val="FFFFFF"/>
                  </a:solidFill>
                </a:uFill>
                <a:latin typeface="Calibri"/>
              </a:rPr>
              <a:t>AlIn</a:t>
            </a:r>
            <a:r>
              <a:rPr lang="en-US" sz="1200" b="0" strike="noStrike" spc="-1" dirty="0">
                <a:solidFill>
                  <a:srgbClr val="000000"/>
                </a:solidFill>
                <a:uFill>
                  <a:solidFill>
                    <a:srgbClr val="FFFFFF"/>
                  </a:solidFill>
                </a:uFill>
                <a:latin typeface="Calibri"/>
              </a:rPr>
              <a:t> process (main.py)  consuming almost all the CPU (above 98% CPU ) and RAM memory (VIRT memory and RES memory)</a:t>
            </a:r>
            <a:endParaRPr lang="en-US" sz="1200" b="0" strike="noStrike" spc="-1" dirty="0">
              <a:solidFill>
                <a:srgbClr val="000000"/>
              </a:solidFill>
              <a:uFill>
                <a:solidFill>
                  <a:srgbClr val="FFFFFF"/>
                </a:solidFill>
              </a:uFill>
              <a:latin typeface="Arial"/>
            </a:endParaRPr>
          </a:p>
        </p:txBody>
      </p:sp>
      <p:sp>
        <p:nvSpPr>
          <p:cNvPr id="47" name="CustomShape 3"/>
          <p:cNvSpPr/>
          <p:nvPr/>
        </p:nvSpPr>
        <p:spPr>
          <a:xfrm>
            <a:off x="838080" y="3618720"/>
            <a:ext cx="4343040" cy="3010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lvl="1" indent="-228240" algn="just">
              <a:lnSpc>
                <a:spcPct val="100000"/>
              </a:lnSpc>
              <a:buClr>
                <a:srgbClr val="000000"/>
              </a:buClr>
              <a:buFont typeface="Calibri"/>
              <a:buAutoNum type="arabicPeriod" startAt="2"/>
            </a:pPr>
            <a:r>
              <a:rPr lang="en-US" sz="1200" b="0" strike="noStrike" spc="-1" dirty="0">
                <a:solidFill>
                  <a:srgbClr val="000000"/>
                </a:solidFill>
                <a:uFill>
                  <a:solidFill>
                    <a:srgbClr val="FFFFFF"/>
                  </a:solidFill>
                </a:uFill>
                <a:latin typeface="Calibri"/>
              </a:rPr>
              <a:t>The number of communications port 5025 opened is too high. In normal conditions, only 2 communications port should be opened (</a:t>
            </a:r>
            <a:r>
              <a:rPr lang="en-US" sz="1200" b="0" strike="noStrike" spc="-1" dirty="0" err="1">
                <a:solidFill>
                  <a:srgbClr val="000000"/>
                </a:solidFill>
                <a:uFill>
                  <a:solidFill>
                    <a:srgbClr val="FFFFFF"/>
                  </a:solidFill>
                </a:uFill>
                <a:latin typeface="Calibri"/>
              </a:rPr>
              <a:t>Sardana</a:t>
            </a:r>
            <a:r>
              <a:rPr lang="en-US" sz="1200" b="0" strike="noStrike" spc="-1" dirty="0">
                <a:solidFill>
                  <a:srgbClr val="000000"/>
                </a:solidFill>
                <a:uFill>
                  <a:solidFill>
                    <a:srgbClr val="FFFFFF"/>
                  </a:solidFill>
                </a:uFill>
                <a:latin typeface="Calibri"/>
              </a:rPr>
              <a:t> controller and DS).</a:t>
            </a:r>
            <a:endParaRPr lang="en-US" sz="1200" b="0" strike="noStrike" spc="-1" dirty="0">
              <a:solidFill>
                <a:srgbClr val="000000"/>
              </a:solidFill>
              <a:uFill>
                <a:solidFill>
                  <a:srgbClr val="FFFFFF"/>
                </a:solidFill>
              </a:uFill>
              <a:latin typeface="Arial"/>
            </a:endParaRPr>
          </a:p>
          <a:p>
            <a:pPr algn="just">
              <a:lnSpc>
                <a:spcPct val="100000"/>
              </a:lnSpc>
            </a:pPr>
            <a:endParaRPr lang="en-US" sz="1200" b="0" strike="noStrike" spc="-1" dirty="0">
              <a:solidFill>
                <a:srgbClr val="000000"/>
              </a:solidFill>
              <a:uFill>
                <a:solidFill>
                  <a:srgbClr val="FFFFFF"/>
                </a:solidFill>
              </a:uFill>
              <a:latin typeface="Arial"/>
            </a:endParaRPr>
          </a:p>
          <a:p>
            <a:pPr algn="just">
              <a:lnSpc>
                <a:spcPct val="100000"/>
              </a:lnSpc>
            </a:pPr>
            <a:endParaRPr lang="en-US" sz="1200" b="0" strike="noStrike" spc="-1" dirty="0">
              <a:solidFill>
                <a:srgbClr val="000000"/>
              </a:solidFill>
              <a:uFill>
                <a:solidFill>
                  <a:srgbClr val="FFFFFF"/>
                </a:solidFill>
              </a:uFill>
              <a:latin typeface="Arial"/>
            </a:endParaRPr>
          </a:p>
          <a:p>
            <a:pPr algn="just">
              <a:lnSpc>
                <a:spcPct val="100000"/>
              </a:lnSpc>
            </a:pPr>
            <a:endParaRPr lang="en-US" sz="1200" b="0" strike="noStrike" spc="-1" dirty="0">
              <a:solidFill>
                <a:srgbClr val="000000"/>
              </a:solidFill>
              <a:uFill>
                <a:solidFill>
                  <a:srgbClr val="FFFFFF"/>
                </a:solidFill>
              </a:uFill>
              <a:latin typeface="Arial"/>
            </a:endParaRPr>
          </a:p>
          <a:p>
            <a:pPr algn="just">
              <a:lnSpc>
                <a:spcPct val="100000"/>
              </a:lnSpc>
            </a:pPr>
            <a:endParaRPr lang="en-US" sz="1200" b="0" strike="noStrike" spc="-1" dirty="0">
              <a:solidFill>
                <a:srgbClr val="000000"/>
              </a:solidFill>
              <a:uFill>
                <a:solidFill>
                  <a:srgbClr val="FFFFFF"/>
                </a:solidFill>
              </a:uFill>
              <a:latin typeface="Arial"/>
            </a:endParaRPr>
          </a:p>
          <a:p>
            <a:pPr algn="just">
              <a:lnSpc>
                <a:spcPct val="100000"/>
              </a:lnSpc>
            </a:pPr>
            <a:endParaRPr lang="en-US" sz="1200" b="0" strike="noStrike" spc="-1" dirty="0">
              <a:solidFill>
                <a:srgbClr val="000000"/>
              </a:solidFill>
              <a:uFill>
                <a:solidFill>
                  <a:srgbClr val="FFFFFF"/>
                </a:solidFill>
              </a:uFill>
              <a:latin typeface="Arial"/>
            </a:endParaRPr>
          </a:p>
          <a:p>
            <a:pPr algn="just">
              <a:lnSpc>
                <a:spcPct val="100000"/>
              </a:lnSpc>
            </a:pPr>
            <a:endParaRPr lang="en-US" sz="1200" b="0" strike="noStrike" spc="-1" dirty="0">
              <a:solidFill>
                <a:srgbClr val="000000"/>
              </a:solidFill>
              <a:uFill>
                <a:solidFill>
                  <a:srgbClr val="FFFFFF"/>
                </a:solidFill>
              </a:uFill>
              <a:latin typeface="Arial"/>
            </a:endParaRPr>
          </a:p>
          <a:p>
            <a:pPr marL="233280" algn="just">
              <a:lnSpc>
                <a:spcPct val="100000"/>
              </a:lnSpc>
            </a:pPr>
            <a:r>
              <a:rPr lang="en-US" sz="1200" b="0" strike="noStrike" spc="-1" dirty="0">
                <a:solidFill>
                  <a:srgbClr val="000000"/>
                </a:solidFill>
                <a:uFill>
                  <a:solidFill>
                    <a:srgbClr val="FFFFFF"/>
                  </a:solidFill>
                </a:uFill>
                <a:latin typeface="Calibri"/>
              </a:rPr>
              <a:t>But It was found that when the problem happened there were up to 17 communications port opened:</a:t>
            </a:r>
            <a:endParaRPr lang="en-US" sz="1200" b="0" strike="noStrike" spc="-1" dirty="0">
              <a:solidFill>
                <a:srgbClr val="000000"/>
              </a:solidFill>
              <a:uFill>
                <a:solidFill>
                  <a:srgbClr val="FFFFFF"/>
                </a:solidFill>
              </a:uFill>
              <a:latin typeface="Arial"/>
            </a:endParaRPr>
          </a:p>
          <a:p>
            <a:pPr marL="344520" lvl="1" indent="-112320" algn="just">
              <a:lnSpc>
                <a:spcPct val="100000"/>
              </a:lnSpc>
              <a:buClr>
                <a:srgbClr val="000000"/>
              </a:buClr>
              <a:buFont typeface="Calibri"/>
              <a:buChar char="-"/>
            </a:pPr>
            <a:r>
              <a:rPr lang="en-US" sz="1200" b="0" strike="noStrike" spc="-1" dirty="0">
                <a:solidFill>
                  <a:srgbClr val="000000"/>
                </a:solidFill>
                <a:uFill>
                  <a:solidFill>
                    <a:srgbClr val="FFFFFF"/>
                  </a:solidFill>
                </a:uFill>
                <a:latin typeface="Calibri"/>
              </a:rPr>
              <a:t>13 in CLOSE_WAIT state: client has already closed the port but server is waiting for the application to close the port</a:t>
            </a:r>
            <a:endParaRPr lang="en-US" sz="1200" b="0" strike="noStrike" spc="-1" dirty="0">
              <a:solidFill>
                <a:srgbClr val="000000"/>
              </a:solidFill>
              <a:uFill>
                <a:solidFill>
                  <a:srgbClr val="FFFFFF"/>
                </a:solidFill>
              </a:uFill>
              <a:latin typeface="Arial"/>
            </a:endParaRPr>
          </a:p>
          <a:p>
            <a:pPr marL="344520" lvl="1" indent="-112320" algn="just">
              <a:lnSpc>
                <a:spcPct val="100000"/>
              </a:lnSpc>
              <a:buClr>
                <a:srgbClr val="000000"/>
              </a:buClr>
              <a:buFont typeface="Calibri"/>
              <a:buChar char="-"/>
            </a:pPr>
            <a:r>
              <a:rPr lang="en-US" sz="1200" b="0" strike="noStrike" spc="-1" dirty="0">
                <a:solidFill>
                  <a:srgbClr val="000000"/>
                </a:solidFill>
                <a:uFill>
                  <a:solidFill>
                    <a:srgbClr val="FFFFFF"/>
                  </a:solidFill>
                </a:uFill>
                <a:latin typeface="Calibri"/>
              </a:rPr>
              <a:t>4 in SYN_RECV: A connection request has been received from the network, but waiting for the application to establish.</a:t>
            </a:r>
            <a:endParaRPr lang="en-US" sz="1200" b="0" strike="noStrike" spc="-1" dirty="0">
              <a:solidFill>
                <a:srgbClr val="000000"/>
              </a:solidFill>
              <a:uFill>
                <a:solidFill>
                  <a:srgbClr val="FFFFFF"/>
                </a:solidFill>
              </a:uFill>
              <a:latin typeface="Arial"/>
            </a:endParaRPr>
          </a:p>
          <a:p>
            <a:pPr marL="233280" algn="just">
              <a:lnSpc>
                <a:spcPct val="100000"/>
              </a:lnSpc>
            </a:pPr>
            <a:endParaRPr lang="en-US" sz="1200" b="0" strike="noStrike" spc="-1" dirty="0">
              <a:solidFill>
                <a:srgbClr val="000000"/>
              </a:solidFill>
              <a:uFill>
                <a:solidFill>
                  <a:srgbClr val="FFFFFF"/>
                </a:solidFill>
              </a:uFill>
              <a:latin typeface="Arial"/>
            </a:endParaRPr>
          </a:p>
        </p:txBody>
      </p:sp>
      <p:sp>
        <p:nvSpPr>
          <p:cNvPr id="48" name="CustomShape 4"/>
          <p:cNvSpPr/>
          <p:nvPr/>
        </p:nvSpPr>
        <p:spPr>
          <a:xfrm>
            <a:off x="1212120" y="4482840"/>
            <a:ext cx="3421080" cy="698760"/>
          </a:xfrm>
          <a:prstGeom prst="rect">
            <a:avLst/>
          </a:prstGeom>
          <a:solidFill>
            <a:schemeClr val="accent6">
              <a:lumMod val="20000"/>
              <a:lumOff val="80000"/>
            </a:schemeClr>
          </a:solidFill>
          <a:ln>
            <a:solidFill>
              <a:srgbClr val="98B855"/>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txBody>
          <a:bodyPr wrap="none" lIns="90000" tIns="45000" rIns="90000" bIns="45000"/>
          <a:lstStyle/>
          <a:p>
            <a:pPr marL="112680">
              <a:lnSpc>
                <a:spcPct val="100000"/>
              </a:lnSpc>
            </a:pPr>
            <a:r>
              <a:rPr lang="en-US" sz="800" b="0" strike="noStrike" spc="-1" dirty="0">
                <a:solidFill>
                  <a:srgbClr val="000000"/>
                </a:solidFill>
                <a:uFill>
                  <a:solidFill>
                    <a:srgbClr val="FFFFFF"/>
                  </a:solidFill>
                </a:uFill>
                <a:latin typeface="Calibri"/>
              </a:rPr>
              <a:t>~ # </a:t>
            </a:r>
            <a:r>
              <a:rPr lang="en-US" sz="800" b="0" strike="noStrike" spc="-1" dirty="0" err="1">
                <a:solidFill>
                  <a:srgbClr val="000000"/>
                </a:solidFill>
                <a:uFill>
                  <a:solidFill>
                    <a:srgbClr val="FFFFFF"/>
                  </a:solidFill>
                </a:uFill>
                <a:latin typeface="Calibri"/>
              </a:rPr>
              <a:t>netstat</a:t>
            </a:r>
            <a:r>
              <a:rPr lang="en-US" sz="800" b="0" strike="noStrike" spc="-1" dirty="0">
                <a:solidFill>
                  <a:srgbClr val="000000"/>
                </a:solidFill>
                <a:uFill>
                  <a:solidFill>
                    <a:srgbClr val="FFFFFF"/>
                  </a:solidFill>
                </a:uFill>
                <a:latin typeface="Calibri"/>
              </a:rPr>
              <a:t> -a | grep 5025</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0 0 invalid.cells.es:5025 invalid.cells.es:* LISTEN</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0 0 dctbl04albaem202.cells.es:5025 ibl0401.cells.es:51703 ESTABLISHED</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0 0 dctbl04albaem202.cells.es:5025 ibl0402.cells.es:47186 ESTABLISHED</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0 0 :::5025 :::* LISTEN</a:t>
            </a:r>
            <a:endParaRPr lang="en-US" sz="800" b="0" strike="noStrike" spc="-1" dirty="0">
              <a:solidFill>
                <a:srgbClr val="000000"/>
              </a:solidFill>
              <a:uFill>
                <a:solidFill>
                  <a:srgbClr val="FFFFFF"/>
                </a:solidFill>
              </a:uFill>
              <a:latin typeface="Arial"/>
            </a:endParaRPr>
          </a:p>
        </p:txBody>
      </p:sp>
      <p:sp>
        <p:nvSpPr>
          <p:cNvPr id="49" name="CustomShape 5"/>
          <p:cNvSpPr/>
          <p:nvPr/>
        </p:nvSpPr>
        <p:spPr>
          <a:xfrm>
            <a:off x="2233800" y="4227960"/>
            <a:ext cx="1171800" cy="272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200" b="1" strike="noStrike" spc="-1">
                <a:solidFill>
                  <a:srgbClr val="002060"/>
                </a:solidFill>
                <a:uFill>
                  <a:solidFill>
                    <a:srgbClr val="FFFFFF"/>
                  </a:solidFill>
                </a:uFill>
                <a:latin typeface="Calibri"/>
              </a:rPr>
              <a:t>Expected status</a:t>
            </a:r>
            <a:endParaRPr lang="en-US" sz="1200" b="0" strike="noStrike" spc="-1">
              <a:solidFill>
                <a:srgbClr val="000000"/>
              </a:solidFill>
              <a:uFill>
                <a:solidFill>
                  <a:srgbClr val="FFFFFF"/>
                </a:solidFill>
              </a:uFill>
              <a:latin typeface="Arial"/>
            </a:endParaRPr>
          </a:p>
        </p:txBody>
      </p:sp>
      <p:sp>
        <p:nvSpPr>
          <p:cNvPr id="50" name="CustomShape 6"/>
          <p:cNvSpPr/>
          <p:nvPr/>
        </p:nvSpPr>
        <p:spPr>
          <a:xfrm>
            <a:off x="5345280" y="3876840"/>
            <a:ext cx="3483360" cy="2523960"/>
          </a:xfrm>
          <a:prstGeom prst="rect">
            <a:avLst/>
          </a:prstGeom>
          <a:solidFill>
            <a:schemeClr val="accent6">
              <a:lumMod val="20000"/>
              <a:lumOff val="80000"/>
            </a:schemeClr>
          </a:solidFill>
          <a:ln>
            <a:solidFill>
              <a:srgbClr val="98B855"/>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txBody>
          <a:bodyPr wrap="none" lIns="90000" tIns="45000" rIns="90000" bIns="45000"/>
          <a:lstStyle/>
          <a:p>
            <a:pPr marL="112680">
              <a:lnSpc>
                <a:spcPct val="100000"/>
              </a:lnSpc>
            </a:pPr>
            <a:r>
              <a:rPr lang="en-US" sz="800" b="0" strike="noStrike" spc="-1" dirty="0">
                <a:solidFill>
                  <a:srgbClr val="000000"/>
                </a:solidFill>
                <a:uFill>
                  <a:solidFill>
                    <a:srgbClr val="FFFFFF"/>
                  </a:solidFill>
                </a:uFill>
                <a:latin typeface="Calibri"/>
              </a:rPr>
              <a:t>~ # </a:t>
            </a:r>
            <a:r>
              <a:rPr lang="en-US" sz="800" b="0" strike="noStrike" spc="-1" dirty="0" err="1">
                <a:solidFill>
                  <a:srgbClr val="000000"/>
                </a:solidFill>
                <a:uFill>
                  <a:solidFill>
                    <a:srgbClr val="FFFFFF"/>
                  </a:solidFill>
                </a:uFill>
                <a:latin typeface="Calibri"/>
              </a:rPr>
              <a:t>netstat</a:t>
            </a:r>
            <a:r>
              <a:rPr lang="en-US" sz="800" b="0" strike="noStrike" spc="-1" dirty="0">
                <a:solidFill>
                  <a:srgbClr val="000000"/>
                </a:solidFill>
                <a:uFill>
                  <a:solidFill>
                    <a:srgbClr val="FFFFFF"/>
                  </a:solidFill>
                </a:uFill>
                <a:latin typeface="Calibri"/>
              </a:rPr>
              <a:t> -a | grep 5025</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a:solidFill>
                  <a:srgbClr val="000000"/>
                </a:solidFill>
                <a:uFill>
                  <a:solidFill>
                    <a:srgbClr val="FFFFFF"/>
                  </a:solidFill>
                </a:uFill>
                <a:latin typeface="Calibri"/>
              </a:rPr>
              <a:t>Active Internet connections (servers and established)</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a:solidFill>
                  <a:srgbClr val="000000"/>
                </a:solidFill>
                <a:uFill>
                  <a:solidFill>
                    <a:srgbClr val="FFFFFF"/>
                  </a:solidFill>
                </a:uFill>
                <a:latin typeface="Calibri"/>
              </a:rPr>
              <a:t>Proto </a:t>
            </a:r>
            <a:r>
              <a:rPr lang="en-US" sz="800" b="0" strike="noStrike" spc="-1" dirty="0" err="1">
                <a:solidFill>
                  <a:srgbClr val="000000"/>
                </a:solidFill>
                <a:uFill>
                  <a:solidFill>
                    <a:srgbClr val="FFFFFF"/>
                  </a:solidFill>
                </a:uFill>
                <a:latin typeface="Calibri"/>
              </a:rPr>
              <a:t>Recv</a:t>
            </a:r>
            <a:r>
              <a:rPr lang="en-US" sz="800" b="0" strike="noStrike" spc="-1" dirty="0">
                <a:solidFill>
                  <a:srgbClr val="000000"/>
                </a:solidFill>
                <a:uFill>
                  <a:solidFill>
                    <a:srgbClr val="FFFFFF"/>
                  </a:solidFill>
                </a:uFill>
                <a:latin typeface="Calibri"/>
              </a:rPr>
              <a:t>-Q Send-Q Local Address Foreign Address State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28 0 dctbl04albaem202.cells.es:5025 ibl0402.cells.es:51240 CLOSE_WAIT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17 0 dctbl04albaem202.cells.es:5025 ibl0402.cells.es:51235 CLOSE_WAIT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23 0 dctbl04albaem202.cells.es:5025 ibl0402.cells.es:51249 CLOSE_WAIT</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12 0 dctbl04albaem202.cells.es:5025 ibl0402.cells.es:51242 CLOSE_WAIT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12 0 dctbl04albaem202.cells.es:5025 ibl0402.cells.es:51244 CLOSE_WAIT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17 0 dctbl04albaem202.cells.es:5025 ibl0402.cells.es:51234 CLOSE_WAIT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8 0 dctbl04albaem202.cells.es:5025 ibl0401.cells.es:52749 CLOSE_WAIT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0 0 dctbl04albaem202.cells.es:5025 ibl0402.cells.es:53263 SYN_RECV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17 0 dctbl04albaem202.cells.es:5025 ibl0402.cells.es:49567 CLOSE_WAIT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0 0 dctbl04albaem202.cells.es:5025 ibl0402.cells.es:53265 SYN_RECV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17 0 dctbl04albaem202.cells.es:5025 ibl0402.cells.es:51238 CLOSE_WAIT</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0 0 dctbl04albaem202.cells.es:5025 ibl0402.cells.es:53261 SYN_RECV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0 0 dctbl04albaem202.cells.es:5025 ibl0402.cells.es:53260 SYN_RECV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12 0 dctbl04albaem202.cells.es:5025 ibl0402.cells.es:51251 CLOSE_WAIT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12 0 dctbl04albaem202.cells.es:5025 ibl0402.cells.es:51248 CLOSE_WAIT </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17 0 dctbl04albaem202.cells.es:5025 ibl0402.cells.es:51237 CLOSE_WAIT</a:t>
            </a:r>
            <a:endParaRPr lang="en-US" sz="800" b="0" strike="noStrike" spc="-1" dirty="0">
              <a:solidFill>
                <a:srgbClr val="000000"/>
              </a:solidFill>
              <a:uFill>
                <a:solidFill>
                  <a:srgbClr val="FFFFFF"/>
                </a:solidFill>
              </a:uFill>
              <a:latin typeface="Arial"/>
            </a:endParaRPr>
          </a:p>
          <a:p>
            <a:pPr marL="112680">
              <a:lnSpc>
                <a:spcPct val="100000"/>
              </a:lnSpc>
            </a:pPr>
            <a:r>
              <a:rPr lang="en-US" sz="800" b="0" strike="noStrike" spc="-1" dirty="0" err="1">
                <a:solidFill>
                  <a:srgbClr val="000000"/>
                </a:solidFill>
                <a:uFill>
                  <a:solidFill>
                    <a:srgbClr val="FFFFFF"/>
                  </a:solidFill>
                </a:uFill>
                <a:latin typeface="Calibri"/>
              </a:rPr>
              <a:t>tcp</a:t>
            </a:r>
            <a:r>
              <a:rPr lang="en-US" sz="800" b="0" strike="noStrike" spc="-1" dirty="0">
                <a:solidFill>
                  <a:srgbClr val="000000"/>
                </a:solidFill>
                <a:uFill>
                  <a:solidFill>
                    <a:srgbClr val="FFFFFF"/>
                  </a:solidFill>
                </a:uFill>
                <a:latin typeface="Calibri"/>
              </a:rPr>
              <a:t> 12 0 dctbl04albaem202.cells.es:5025 ibl0402.cells.es:51246 CLOSE_WAIT</a:t>
            </a:r>
            <a:endParaRPr lang="en-US" sz="800" b="0" strike="noStrike" spc="-1" dirty="0">
              <a:solidFill>
                <a:srgbClr val="000000"/>
              </a:solidFill>
              <a:uFill>
                <a:solidFill>
                  <a:srgbClr val="FFFFFF"/>
                </a:solidFill>
              </a:uFill>
              <a:latin typeface="Arial"/>
            </a:endParaRPr>
          </a:p>
        </p:txBody>
      </p:sp>
      <p:sp>
        <p:nvSpPr>
          <p:cNvPr id="51" name="CustomShape 7"/>
          <p:cNvSpPr/>
          <p:nvPr/>
        </p:nvSpPr>
        <p:spPr>
          <a:xfrm>
            <a:off x="6540840" y="3648240"/>
            <a:ext cx="1074240" cy="272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200" b="1" strike="noStrike" spc="-1" dirty="0">
                <a:solidFill>
                  <a:srgbClr val="C00000"/>
                </a:solidFill>
                <a:uFill>
                  <a:solidFill>
                    <a:srgbClr val="FFFFFF"/>
                  </a:solidFill>
                </a:uFill>
                <a:latin typeface="Calibri"/>
              </a:rPr>
              <a:t>In error status</a:t>
            </a:r>
            <a:endParaRPr lang="en-US" sz="1200" b="0" strike="noStrike" spc="-1" dirty="0">
              <a:solidFill>
                <a:srgbClr val="000000"/>
              </a:solidFill>
              <a:uFill>
                <a:solidFill>
                  <a:srgbClr val="FFFFFF"/>
                </a:solidFill>
              </a:uFill>
              <a:latin typeface="Arial"/>
            </a:endParaRPr>
          </a:p>
        </p:txBody>
      </p:sp>
      <p:sp>
        <p:nvSpPr>
          <p:cNvPr id="9"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sp>
        <p:nvSpPr>
          <p:cNvPr id="10"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dirty="0">
                <a:solidFill>
                  <a:srgbClr val="8B8B8B"/>
                </a:solidFill>
                <a:uFill>
                  <a:solidFill>
                    <a:srgbClr val="FFFFFF"/>
                  </a:solidFill>
                </a:uFill>
                <a:latin typeface="Arial"/>
              </a:rPr>
              <a:t>23/7/2019</a:t>
            </a:r>
            <a:endParaRPr lang="en-US" sz="1000" b="0" strike="noStrike" spc="-1" dirty="0">
              <a:solidFill>
                <a:srgbClr val="000000"/>
              </a:solidFill>
              <a:uFill>
                <a:solidFill>
                  <a:srgbClr val="FFFFFF"/>
                </a:solidFill>
              </a:uFill>
              <a:latin typeface="Times New Roman"/>
            </a:endParaRPr>
          </a:p>
        </p:txBody>
      </p:sp>
      <p:sp>
        <p:nvSpPr>
          <p:cNvPr id="11"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3</a:t>
            </a:fld>
            <a:endParaRPr lang="en-US" sz="105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46617193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2"/>
          <p:cNvSpPr/>
          <p:nvPr/>
        </p:nvSpPr>
        <p:spPr>
          <a:xfrm>
            <a:off x="380880" y="914400"/>
            <a:ext cx="8457840" cy="5334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4040" indent="-283680" algn="just">
              <a:lnSpc>
                <a:spcPct val="100000"/>
              </a:lnSpc>
              <a:buClr>
                <a:srgbClr val="000000"/>
              </a:buClr>
              <a:buFont typeface="Calibri"/>
              <a:buAutoNum type="arabicPeriod"/>
            </a:pPr>
            <a:r>
              <a:rPr lang="en-US" sz="1600" b="1" strike="noStrike" spc="-1" dirty="0" smtClean="0">
                <a:solidFill>
                  <a:srgbClr val="000000"/>
                </a:solidFill>
                <a:uFill>
                  <a:solidFill>
                    <a:srgbClr val="FFFFFF"/>
                  </a:solidFill>
                </a:uFill>
                <a:latin typeface="Calibri"/>
              </a:rPr>
              <a:t>Memory Leak: Excessive </a:t>
            </a:r>
            <a:r>
              <a:rPr lang="en-US" sz="1600" b="1" strike="noStrike" spc="-1" dirty="0">
                <a:solidFill>
                  <a:srgbClr val="000000"/>
                </a:solidFill>
                <a:uFill>
                  <a:solidFill>
                    <a:srgbClr val="FFFFFF"/>
                  </a:solidFill>
                </a:uFill>
                <a:latin typeface="Calibri"/>
              </a:rPr>
              <a:t>memory and CPU </a:t>
            </a:r>
            <a:r>
              <a:rPr lang="en-US" sz="1600" b="1" strike="noStrike" spc="-1" dirty="0" smtClean="0">
                <a:solidFill>
                  <a:srgbClr val="000000"/>
                </a:solidFill>
                <a:uFill>
                  <a:solidFill>
                    <a:srgbClr val="FFFFFF"/>
                  </a:solidFill>
                </a:uFill>
                <a:latin typeface="Calibri"/>
              </a:rPr>
              <a:t>consumption (</a:t>
            </a:r>
            <a:r>
              <a:rPr lang="en-US" sz="1600" b="1" strike="noStrike" spc="-1" dirty="0" err="1" smtClean="0">
                <a:solidFill>
                  <a:srgbClr val="000000"/>
                </a:solidFill>
                <a:uFill>
                  <a:solidFill>
                    <a:srgbClr val="FFFFFF"/>
                  </a:solidFill>
                </a:uFill>
                <a:latin typeface="Calibri"/>
              </a:rPr>
              <a:t>Codnition</a:t>
            </a:r>
            <a:r>
              <a:rPr lang="en-US" sz="1600" b="1" strike="noStrike" spc="-1" dirty="0" smtClean="0">
                <a:solidFill>
                  <a:srgbClr val="000000"/>
                </a:solidFill>
                <a:uFill>
                  <a:solidFill>
                    <a:srgbClr val="FFFFFF"/>
                  </a:solidFill>
                </a:uFill>
                <a:latin typeface="Calibri"/>
              </a:rPr>
              <a:t> 1)</a:t>
            </a:r>
            <a:endParaRPr lang="en-US" sz="1600" b="0" strike="noStrike" spc="-1" dirty="0">
              <a:solidFill>
                <a:srgbClr val="000000"/>
              </a:solidFill>
              <a:uFill>
                <a:solidFill>
                  <a:srgbClr val="FFFFFF"/>
                </a:solidFill>
              </a:uFill>
              <a:latin typeface="Arial"/>
            </a:endParaRPr>
          </a:p>
          <a:p>
            <a:pPr marL="284040" algn="just">
              <a:lnSpc>
                <a:spcPct val="100000"/>
              </a:lnSpc>
            </a:pPr>
            <a:endParaRPr lang="en-US" sz="1600" b="0" strike="noStrike" spc="-1" dirty="0">
              <a:solidFill>
                <a:srgbClr val="000000"/>
              </a:solidFill>
              <a:uFill>
                <a:solidFill>
                  <a:srgbClr val="FFFFFF"/>
                </a:solidFill>
              </a:uFill>
              <a:latin typeface="Arial"/>
            </a:endParaRPr>
          </a:p>
          <a:p>
            <a:pPr marL="284040" algn="just">
              <a:lnSpc>
                <a:spcPct val="100000"/>
              </a:lnSpc>
            </a:pPr>
            <a:r>
              <a:rPr lang="en-US" sz="1400" b="0" strike="noStrike" spc="-1" dirty="0">
                <a:solidFill>
                  <a:srgbClr val="000000"/>
                </a:solidFill>
                <a:uFill>
                  <a:solidFill>
                    <a:srgbClr val="FFFFFF"/>
                  </a:solidFill>
                </a:uFill>
                <a:latin typeface="Calibri"/>
              </a:rPr>
              <a:t>Every time a new acquisition starts, a new thread is created in the main software that it is read the FPGA memory, empty the harmony messages stored, process them and check for any kind of error in the FPGA blocks.</a:t>
            </a:r>
            <a:endParaRPr lang="en-US" sz="1400" b="0" strike="noStrike" spc="-1" dirty="0">
              <a:solidFill>
                <a:srgbClr val="000000"/>
              </a:solidFill>
              <a:uFill>
                <a:solidFill>
                  <a:srgbClr val="FFFFFF"/>
                </a:solidFill>
              </a:uFill>
              <a:latin typeface="Arial"/>
            </a:endParaRPr>
          </a:p>
          <a:p>
            <a:pPr marL="284040" algn="just">
              <a:lnSpc>
                <a:spcPct val="100000"/>
              </a:lnSpc>
            </a:pPr>
            <a:r>
              <a:rPr lang="en-US" sz="1400" b="0" strike="noStrike" spc="-1" dirty="0">
                <a:solidFill>
                  <a:srgbClr val="000000"/>
                </a:solidFill>
                <a:uFill>
                  <a:solidFill>
                    <a:srgbClr val="FFFFFF"/>
                  </a:solidFill>
                </a:uFill>
                <a:latin typeface="Calibri"/>
              </a:rPr>
              <a:t>This process is called the </a:t>
            </a:r>
            <a:r>
              <a:rPr lang="en-US" sz="1400" b="1" i="1" strike="noStrike" spc="-1" dirty="0" err="1">
                <a:solidFill>
                  <a:srgbClr val="000000"/>
                </a:solidFill>
                <a:uFill>
                  <a:solidFill>
                    <a:srgbClr val="FFFFFF"/>
                  </a:solidFill>
                </a:uFill>
                <a:latin typeface="Calibri"/>
              </a:rPr>
              <a:t>AcquisitionThread</a:t>
            </a:r>
            <a:r>
              <a:rPr lang="en-US" sz="1400" b="1" i="1" strike="noStrike" spc="-1" dirty="0">
                <a:solidFill>
                  <a:srgbClr val="000000"/>
                </a:solidFill>
                <a:uFill>
                  <a:solidFill>
                    <a:srgbClr val="FFFFFF"/>
                  </a:solidFill>
                </a:uFill>
                <a:latin typeface="Calibri"/>
              </a:rPr>
              <a:t> </a:t>
            </a:r>
            <a:r>
              <a:rPr lang="en-US" sz="1400" b="0" strike="noStrike" spc="-1" dirty="0">
                <a:solidFill>
                  <a:srgbClr val="000000"/>
                </a:solidFill>
                <a:uFill>
                  <a:solidFill>
                    <a:srgbClr val="FFFFFF"/>
                  </a:solidFill>
                </a:uFill>
                <a:latin typeface="Calibri"/>
              </a:rPr>
              <a:t>and it is executed every 10ms if there are no messages in the FPGA memory.  </a:t>
            </a:r>
            <a:endParaRPr lang="en-US" sz="1400" b="0" strike="noStrike" spc="-1" dirty="0">
              <a:solidFill>
                <a:srgbClr val="000000"/>
              </a:solidFill>
              <a:uFill>
                <a:solidFill>
                  <a:srgbClr val="FFFFFF"/>
                </a:solidFill>
              </a:uFill>
              <a:latin typeface="Arial"/>
            </a:endParaRPr>
          </a:p>
          <a:p>
            <a:pPr marL="284040" algn="just">
              <a:lnSpc>
                <a:spcPct val="100000"/>
              </a:lnSpc>
            </a:pPr>
            <a:endParaRPr lang="en-US" sz="1400" b="0" strike="noStrike" spc="-1" dirty="0">
              <a:solidFill>
                <a:srgbClr val="000000"/>
              </a:solidFill>
              <a:uFill>
                <a:solidFill>
                  <a:srgbClr val="FFFFFF"/>
                </a:solidFill>
              </a:uFill>
              <a:latin typeface="Arial"/>
            </a:endParaRPr>
          </a:p>
          <a:p>
            <a:pPr marL="284040" algn="just">
              <a:lnSpc>
                <a:spcPct val="100000"/>
              </a:lnSpc>
            </a:pPr>
            <a:r>
              <a:rPr lang="en-US" sz="1400" b="0" strike="noStrike" spc="-1" dirty="0">
                <a:solidFill>
                  <a:srgbClr val="000000"/>
                </a:solidFill>
                <a:uFill>
                  <a:solidFill>
                    <a:srgbClr val="FFFFFF"/>
                  </a:solidFill>
                </a:uFill>
                <a:latin typeface="Calibri"/>
              </a:rPr>
              <a:t>When there are messages in the FPGA memory, they have to be read as quick as possible to avoid and overflow in the FPGA Memory. The FPGA Memory is read message to </a:t>
            </a:r>
            <a:r>
              <a:rPr lang="en-US" sz="1400" b="0" strike="noStrike" spc="-1" dirty="0" smtClean="0">
                <a:solidFill>
                  <a:srgbClr val="000000"/>
                </a:solidFill>
                <a:uFill>
                  <a:solidFill>
                    <a:srgbClr val="FFFFFF"/>
                  </a:solidFill>
                </a:uFill>
                <a:latin typeface="Calibri"/>
              </a:rPr>
              <a:t>message. </a:t>
            </a:r>
            <a:r>
              <a:rPr lang="en-US" sz="1400" b="0" strike="noStrike" spc="-1" dirty="0">
                <a:solidFill>
                  <a:srgbClr val="000000"/>
                </a:solidFill>
                <a:uFill>
                  <a:solidFill>
                    <a:srgbClr val="FFFFFF"/>
                  </a:solidFill>
                </a:uFill>
                <a:latin typeface="Calibri"/>
              </a:rPr>
              <a:t>Cannot be emptied completely with a single read.</a:t>
            </a:r>
            <a:endParaRPr lang="en-US" sz="1400" b="0" strike="noStrike" spc="-1" dirty="0">
              <a:solidFill>
                <a:srgbClr val="000000"/>
              </a:solidFill>
              <a:uFill>
                <a:solidFill>
                  <a:srgbClr val="FFFFFF"/>
                </a:solidFill>
              </a:uFill>
              <a:latin typeface="Arial"/>
            </a:endParaRPr>
          </a:p>
          <a:p>
            <a:pPr marL="284040" algn="just">
              <a:lnSpc>
                <a:spcPct val="100000"/>
              </a:lnSpc>
            </a:pPr>
            <a:endParaRPr lang="en-US" sz="1400" b="0" strike="noStrike" spc="-1" dirty="0">
              <a:solidFill>
                <a:srgbClr val="000000"/>
              </a:solidFill>
              <a:uFill>
                <a:solidFill>
                  <a:srgbClr val="FFFFFF"/>
                </a:solidFill>
              </a:uFill>
              <a:latin typeface="Arial"/>
            </a:endParaRPr>
          </a:p>
          <a:p>
            <a:pPr marL="284040" algn="just">
              <a:lnSpc>
                <a:spcPct val="100000"/>
              </a:lnSpc>
            </a:pPr>
            <a:r>
              <a:rPr lang="en-US" sz="1400" b="0" strike="noStrike" spc="-1" dirty="0">
                <a:solidFill>
                  <a:srgbClr val="000000"/>
                </a:solidFill>
                <a:uFill>
                  <a:solidFill>
                    <a:srgbClr val="FFFFFF"/>
                  </a:solidFill>
                </a:uFill>
                <a:latin typeface="Calibri"/>
              </a:rPr>
              <a:t>To accomplish this requirement, the </a:t>
            </a:r>
            <a:r>
              <a:rPr lang="en-US" sz="1400" b="1" i="1" strike="noStrike" spc="-1" dirty="0" err="1">
                <a:solidFill>
                  <a:srgbClr val="000000"/>
                </a:solidFill>
                <a:uFill>
                  <a:solidFill>
                    <a:srgbClr val="FFFFFF"/>
                  </a:solidFill>
                </a:uFill>
                <a:latin typeface="Calibri"/>
              </a:rPr>
              <a:t>AcquisitionThread.run</a:t>
            </a:r>
            <a:r>
              <a:rPr lang="en-US" sz="1400" b="0" strike="noStrike" spc="-1" dirty="0">
                <a:solidFill>
                  <a:srgbClr val="000000"/>
                </a:solidFill>
                <a:uFill>
                  <a:solidFill>
                    <a:srgbClr val="FFFFFF"/>
                  </a:solidFill>
                </a:uFill>
                <a:latin typeface="Calibri"/>
              </a:rPr>
              <a:t> process contains a </a:t>
            </a:r>
            <a:r>
              <a:rPr lang="en-US" sz="1400" b="1" strike="noStrike" spc="-1" dirty="0">
                <a:solidFill>
                  <a:srgbClr val="000000"/>
                </a:solidFill>
                <a:uFill>
                  <a:solidFill>
                    <a:srgbClr val="FFFFFF"/>
                  </a:solidFill>
                </a:uFill>
                <a:latin typeface="Calibri"/>
              </a:rPr>
              <a:t>while loop </a:t>
            </a:r>
            <a:r>
              <a:rPr lang="en-US" sz="1400" b="0" strike="noStrike" spc="-1" dirty="0">
                <a:solidFill>
                  <a:srgbClr val="000000"/>
                </a:solidFill>
                <a:uFill>
                  <a:solidFill>
                    <a:srgbClr val="FFFFFF"/>
                  </a:solidFill>
                </a:uFill>
                <a:latin typeface="Calibri"/>
              </a:rPr>
              <a:t>that reads message to message from the FPGA memory until it is empty. Once the memory is emptied, then checks for possible harmony errors</a:t>
            </a:r>
            <a:r>
              <a:rPr lang="en-US" sz="1400" b="0" strike="noStrike" spc="-1" dirty="0" smtClean="0">
                <a:solidFill>
                  <a:srgbClr val="000000"/>
                </a:solidFill>
                <a:uFill>
                  <a:solidFill>
                    <a:srgbClr val="FFFFFF"/>
                  </a:solidFill>
                </a:uFill>
                <a:latin typeface="Calibri"/>
              </a:rPr>
              <a:t>.</a:t>
            </a:r>
          </a:p>
          <a:p>
            <a:pPr marL="284040" algn="just">
              <a:lnSpc>
                <a:spcPct val="100000"/>
              </a:lnSpc>
            </a:pPr>
            <a:endParaRPr lang="en-US" sz="1400" spc="-1" dirty="0">
              <a:solidFill>
                <a:srgbClr val="000000"/>
              </a:solidFill>
              <a:uFill>
                <a:solidFill>
                  <a:srgbClr val="FFFFFF"/>
                </a:solidFill>
              </a:uFill>
              <a:latin typeface="Calibri"/>
            </a:endParaRPr>
          </a:p>
          <a:p>
            <a:pPr marL="287338" lvl="1" algn="just"/>
            <a:r>
              <a:rPr lang="en-US" sz="1400" spc="-1" dirty="0">
                <a:solidFill>
                  <a:srgbClr val="000000"/>
                </a:solidFill>
                <a:uFill>
                  <a:solidFill>
                    <a:srgbClr val="FFFFFF"/>
                  </a:solidFill>
                </a:uFill>
                <a:latin typeface="Calibri"/>
              </a:rPr>
              <a:t>For “</a:t>
            </a:r>
            <a:r>
              <a:rPr lang="en-US" sz="1400" i="1" u="sng" spc="-1" dirty="0">
                <a:solidFill>
                  <a:srgbClr val="000000"/>
                </a:solidFill>
                <a:uFill>
                  <a:solidFill>
                    <a:srgbClr val="FFFFFF"/>
                  </a:solidFill>
                </a:uFill>
                <a:latin typeface="Calibri"/>
              </a:rPr>
              <a:t>unknown reasons</a:t>
            </a:r>
            <a:r>
              <a:rPr lang="en-US" sz="1400" i="1" spc="-1" dirty="0">
                <a:solidFill>
                  <a:srgbClr val="000000"/>
                </a:solidFill>
                <a:uFill>
                  <a:solidFill>
                    <a:srgbClr val="FFFFFF"/>
                  </a:solidFill>
                </a:uFill>
                <a:latin typeface="Calibri"/>
              </a:rPr>
              <a:t>”</a:t>
            </a:r>
            <a:r>
              <a:rPr lang="en-US" sz="1400" spc="-1" dirty="0">
                <a:solidFill>
                  <a:srgbClr val="000000"/>
                </a:solidFill>
                <a:uFill>
                  <a:solidFill>
                    <a:srgbClr val="FFFFFF"/>
                  </a:solidFill>
                </a:uFill>
                <a:latin typeface="Calibri"/>
              </a:rPr>
              <a:t>, a ROF (Read Overflow) error is reported by the FPGA memory while the buffer is emptying.  When a ROF error has occurred, the FPGA memory always returns the maximum size for the LEN_NDATA. So </a:t>
            </a:r>
            <a:r>
              <a:rPr lang="en-US" sz="1400" b="1" spc="-1" dirty="0">
                <a:solidFill>
                  <a:srgbClr val="FF0000"/>
                </a:solidFill>
                <a:uFill>
                  <a:solidFill>
                    <a:srgbClr val="FFFFFF"/>
                  </a:solidFill>
                </a:uFill>
                <a:latin typeface="Calibri"/>
              </a:rPr>
              <a:t>the application stays in this while loop forever empting the FPGA memory buffer with useless data</a:t>
            </a:r>
            <a:r>
              <a:rPr lang="en-US" sz="1400" spc="-1" dirty="0">
                <a:solidFill>
                  <a:srgbClr val="FF0000"/>
                </a:solidFill>
                <a:uFill>
                  <a:solidFill>
                    <a:srgbClr val="FFFFFF"/>
                  </a:solidFill>
                </a:uFill>
                <a:latin typeface="Calibri"/>
              </a:rPr>
              <a:t>. </a:t>
            </a:r>
            <a:endParaRPr lang="en-US" sz="1400" spc="-1" dirty="0">
              <a:solidFill>
                <a:srgbClr val="000000"/>
              </a:solidFill>
              <a:uFill>
                <a:solidFill>
                  <a:srgbClr val="FFFFFF"/>
                </a:solidFill>
              </a:uFill>
            </a:endParaRPr>
          </a:p>
          <a:p>
            <a:pPr marL="287338" lvl="1" algn="just"/>
            <a:endParaRPr lang="en-US" sz="1400" spc="-1" dirty="0">
              <a:solidFill>
                <a:srgbClr val="000000"/>
              </a:solidFill>
              <a:uFill>
                <a:solidFill>
                  <a:srgbClr val="FFFFFF"/>
                </a:solidFill>
              </a:uFill>
              <a:latin typeface="Calibri"/>
            </a:endParaRPr>
          </a:p>
          <a:p>
            <a:pPr marL="287338" lvl="1" algn="just"/>
            <a:r>
              <a:rPr lang="en-US" sz="1400" spc="-1" dirty="0">
                <a:solidFill>
                  <a:srgbClr val="000000"/>
                </a:solidFill>
                <a:uFill>
                  <a:solidFill>
                    <a:srgbClr val="FFFFFF"/>
                  </a:solidFill>
                </a:uFill>
                <a:latin typeface="Calibri"/>
              </a:rPr>
              <a:t>The main application is blocked at this point increasing the read buffer with useless data, that means an increase of the RAM buffer. But also blocking the communication with its </a:t>
            </a:r>
            <a:r>
              <a:rPr lang="en-US" sz="1400" spc="-1" dirty="0" err="1">
                <a:solidFill>
                  <a:srgbClr val="000000"/>
                </a:solidFill>
                <a:uFill>
                  <a:solidFill>
                    <a:srgbClr val="FFFFFF"/>
                  </a:solidFill>
                </a:uFill>
                <a:latin typeface="Calibri"/>
              </a:rPr>
              <a:t>tcp</a:t>
            </a:r>
            <a:r>
              <a:rPr lang="en-US" sz="1400" spc="-1" dirty="0">
                <a:solidFill>
                  <a:srgbClr val="000000"/>
                </a:solidFill>
                <a:uFill>
                  <a:solidFill>
                    <a:srgbClr val="FFFFFF"/>
                  </a:solidFill>
                </a:uFill>
                <a:latin typeface="Calibri"/>
              </a:rPr>
              <a:t> clients: SCPI commands are received but cannot be processed.</a:t>
            </a:r>
            <a:endParaRPr lang="en-US" sz="1400" spc="-1" dirty="0">
              <a:solidFill>
                <a:srgbClr val="000000"/>
              </a:solidFill>
              <a:uFill>
                <a:solidFill>
                  <a:srgbClr val="FFFFFF"/>
                </a:solidFill>
              </a:uFill>
            </a:endParaRPr>
          </a:p>
          <a:p>
            <a:pPr marL="284040" algn="just">
              <a:lnSpc>
                <a:spcPct val="100000"/>
              </a:lnSpc>
            </a:pPr>
            <a:r>
              <a:rPr lang="en-US" sz="1400" b="0" strike="noStrike" spc="-1" dirty="0" smtClean="0">
                <a:solidFill>
                  <a:srgbClr val="000000"/>
                </a:solidFill>
                <a:uFill>
                  <a:solidFill>
                    <a:srgbClr val="FFFFFF"/>
                  </a:solidFill>
                </a:uFill>
                <a:latin typeface="Calibri"/>
              </a:rPr>
              <a:t> </a:t>
            </a:r>
            <a:endParaRPr lang="en-US" sz="1400" b="0" strike="noStrike" spc="-1" dirty="0">
              <a:solidFill>
                <a:srgbClr val="000000"/>
              </a:solidFill>
              <a:uFill>
                <a:solidFill>
                  <a:srgbClr val="FFFFFF"/>
                </a:solidFill>
              </a:uFill>
              <a:latin typeface="Arial"/>
            </a:endParaRPr>
          </a:p>
        </p:txBody>
      </p:sp>
      <p:sp>
        <p:nvSpPr>
          <p:cNvPr id="12"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sp>
        <p:nvSpPr>
          <p:cNvPr id="13"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dirty="0">
                <a:solidFill>
                  <a:srgbClr val="8B8B8B"/>
                </a:solidFill>
                <a:uFill>
                  <a:solidFill>
                    <a:srgbClr val="FFFFFF"/>
                  </a:solidFill>
                </a:uFill>
                <a:latin typeface="Arial"/>
              </a:rPr>
              <a:t>23/7/2019</a:t>
            </a:r>
            <a:endParaRPr lang="en-US" sz="1000" b="0" strike="noStrike" spc="-1" dirty="0">
              <a:solidFill>
                <a:srgbClr val="000000"/>
              </a:solidFill>
              <a:uFill>
                <a:solidFill>
                  <a:srgbClr val="FFFFFF"/>
                </a:solidFill>
              </a:uFill>
              <a:latin typeface="Times New Roman"/>
            </a:endParaRPr>
          </a:p>
        </p:txBody>
      </p:sp>
      <p:sp>
        <p:nvSpPr>
          <p:cNvPr id="14"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4</a:t>
            </a:fld>
            <a:endParaRPr lang="en-US" sz="105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45270188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2"/>
          <p:cNvSpPr/>
          <p:nvPr/>
        </p:nvSpPr>
        <p:spPr>
          <a:xfrm>
            <a:off x="380880" y="914400"/>
            <a:ext cx="8457840" cy="160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4040" indent="-283680" algn="just">
              <a:buClr>
                <a:srgbClr val="000000"/>
              </a:buClr>
              <a:buFont typeface="Calibri"/>
              <a:buAutoNum type="arabicPeriod" startAt="2"/>
            </a:pPr>
            <a:r>
              <a:rPr lang="en-US" sz="1400" b="1" spc="-1" dirty="0">
                <a:solidFill>
                  <a:srgbClr val="000000"/>
                </a:solidFill>
                <a:uFill>
                  <a:solidFill>
                    <a:srgbClr val="FFFFFF"/>
                  </a:solidFill>
                </a:uFill>
                <a:latin typeface="Calibri"/>
              </a:rPr>
              <a:t>Memory Leak: Excessive memory and CPU consumption (</a:t>
            </a:r>
            <a:r>
              <a:rPr lang="en-US" sz="1400" b="1" spc="-1" dirty="0" err="1">
                <a:solidFill>
                  <a:srgbClr val="000000"/>
                </a:solidFill>
                <a:uFill>
                  <a:solidFill>
                    <a:srgbClr val="FFFFFF"/>
                  </a:solidFill>
                </a:uFill>
                <a:latin typeface="Calibri"/>
              </a:rPr>
              <a:t>Codnition</a:t>
            </a:r>
            <a:r>
              <a:rPr lang="en-US" sz="1400" b="1" spc="-1" dirty="0">
                <a:solidFill>
                  <a:srgbClr val="000000"/>
                </a:solidFill>
                <a:uFill>
                  <a:solidFill>
                    <a:srgbClr val="FFFFFF"/>
                  </a:solidFill>
                </a:uFill>
                <a:latin typeface="Calibri"/>
              </a:rPr>
              <a:t> </a:t>
            </a:r>
            <a:r>
              <a:rPr lang="en-US" sz="1400" b="1" spc="-1" dirty="0" smtClean="0">
                <a:solidFill>
                  <a:srgbClr val="000000"/>
                </a:solidFill>
                <a:uFill>
                  <a:solidFill>
                    <a:srgbClr val="FFFFFF"/>
                  </a:solidFill>
                </a:uFill>
                <a:latin typeface="Calibri"/>
              </a:rPr>
              <a:t>2)</a:t>
            </a:r>
            <a:endParaRPr lang="en-US" sz="1400" spc="-1" dirty="0">
              <a:solidFill>
                <a:srgbClr val="000000"/>
              </a:solidFill>
              <a:uFill>
                <a:solidFill>
                  <a:srgbClr val="FFFFFF"/>
                </a:solidFill>
              </a:uFill>
            </a:endParaRPr>
          </a:p>
          <a:p>
            <a:pPr marL="284040" algn="just">
              <a:lnSpc>
                <a:spcPct val="100000"/>
              </a:lnSpc>
            </a:pPr>
            <a:endParaRPr lang="en-US" sz="500" b="0" strike="noStrike" spc="-1" dirty="0">
              <a:solidFill>
                <a:srgbClr val="000000"/>
              </a:solidFill>
              <a:uFill>
                <a:solidFill>
                  <a:srgbClr val="FFFFFF"/>
                </a:solidFill>
              </a:uFill>
              <a:latin typeface="Arial"/>
            </a:endParaRPr>
          </a:p>
          <a:p>
            <a:pPr marL="284040" algn="just">
              <a:lnSpc>
                <a:spcPct val="100000"/>
              </a:lnSpc>
              <a:spcBef>
                <a:spcPts val="300"/>
              </a:spcBef>
              <a:spcAft>
                <a:spcPts val="300"/>
              </a:spcAft>
            </a:pPr>
            <a:r>
              <a:rPr lang="en-US" sz="1200" b="0" strike="noStrike" spc="-1" dirty="0" smtClean="0">
                <a:solidFill>
                  <a:srgbClr val="000000"/>
                </a:solidFill>
                <a:uFill>
                  <a:solidFill>
                    <a:srgbClr val="FFFFFF"/>
                  </a:solidFill>
                </a:uFill>
                <a:latin typeface="Calibri"/>
              </a:rPr>
              <a:t>During testing it was found in a very rare condition, </a:t>
            </a:r>
            <a:r>
              <a:rPr lang="en-US" sz="1200" b="1" strike="noStrike" spc="-1" dirty="0" smtClean="0">
                <a:solidFill>
                  <a:srgbClr val="FF0000"/>
                </a:solidFill>
                <a:uFill>
                  <a:solidFill>
                    <a:srgbClr val="FFFFFF"/>
                  </a:solidFill>
                </a:uFill>
                <a:latin typeface="Calibri"/>
              </a:rPr>
              <a:t>several </a:t>
            </a:r>
            <a:r>
              <a:rPr lang="en-US" sz="1200" b="1" strike="noStrike" spc="-1" dirty="0">
                <a:solidFill>
                  <a:srgbClr val="FF0000"/>
                </a:solidFill>
                <a:uFill>
                  <a:solidFill>
                    <a:srgbClr val="FFFFFF"/>
                  </a:solidFill>
                </a:uFill>
                <a:latin typeface="Calibri"/>
              </a:rPr>
              <a:t>(at least two) </a:t>
            </a:r>
            <a:r>
              <a:rPr lang="en-US" sz="1200" b="1" i="1" strike="noStrike" spc="-1" dirty="0" err="1" smtClean="0">
                <a:solidFill>
                  <a:srgbClr val="FF0000"/>
                </a:solidFill>
                <a:uFill>
                  <a:solidFill>
                    <a:srgbClr val="FFFFFF"/>
                  </a:solidFill>
                </a:uFill>
                <a:latin typeface="Calibri"/>
              </a:rPr>
              <a:t>AcquisitionThread</a:t>
            </a:r>
            <a:r>
              <a:rPr lang="en-US" sz="1200" b="1" strike="noStrike" spc="-1" dirty="0" err="1" smtClean="0">
                <a:solidFill>
                  <a:srgbClr val="FF0000"/>
                </a:solidFill>
                <a:uFill>
                  <a:solidFill>
                    <a:srgbClr val="FFFFFF"/>
                  </a:solidFill>
                </a:uFill>
                <a:latin typeface="Calibri"/>
              </a:rPr>
              <a:t>’s</a:t>
            </a:r>
            <a:r>
              <a:rPr lang="en-US" sz="1200" b="1" strike="noStrike" spc="-1" dirty="0" smtClean="0">
                <a:solidFill>
                  <a:srgbClr val="FF0000"/>
                </a:solidFill>
                <a:uFill>
                  <a:solidFill>
                    <a:srgbClr val="FFFFFF"/>
                  </a:solidFill>
                </a:uFill>
                <a:latin typeface="Calibri"/>
              </a:rPr>
              <a:t> were </a:t>
            </a:r>
            <a:r>
              <a:rPr lang="en-US" sz="1200" b="1" strike="noStrike" spc="-1" dirty="0">
                <a:solidFill>
                  <a:srgbClr val="FF0000"/>
                </a:solidFill>
                <a:uFill>
                  <a:solidFill>
                    <a:srgbClr val="FFFFFF"/>
                  </a:solidFill>
                </a:uFill>
                <a:latin typeface="Calibri"/>
              </a:rPr>
              <a:t>running at the same time, reading the FPGA Memory buffer, </a:t>
            </a:r>
            <a:r>
              <a:rPr lang="en-US" sz="1200" b="0" u="sng" strike="noStrike" spc="-1" dirty="0">
                <a:solidFill>
                  <a:srgbClr val="000000"/>
                </a:solidFill>
                <a:uFill>
                  <a:solidFill>
                    <a:srgbClr val="FFFFFF"/>
                  </a:solidFill>
                </a:uFill>
                <a:latin typeface="Calibri"/>
              </a:rPr>
              <a:t>while only 1 </a:t>
            </a:r>
            <a:r>
              <a:rPr lang="en-US" sz="1200" b="0" i="1" u="sng" strike="noStrike" spc="-1" dirty="0" err="1">
                <a:solidFill>
                  <a:srgbClr val="000000"/>
                </a:solidFill>
                <a:uFill>
                  <a:solidFill>
                    <a:srgbClr val="FFFFFF"/>
                  </a:solidFill>
                </a:uFill>
                <a:latin typeface="Calibri"/>
              </a:rPr>
              <a:t>AcquisitionThread</a:t>
            </a:r>
            <a:r>
              <a:rPr lang="en-US" sz="1200" b="0" i="1" u="sng" strike="noStrike" spc="-1" dirty="0">
                <a:solidFill>
                  <a:srgbClr val="000000"/>
                </a:solidFill>
                <a:uFill>
                  <a:solidFill>
                    <a:srgbClr val="FFFFFF"/>
                  </a:solidFill>
                </a:uFill>
                <a:latin typeface="Calibri"/>
              </a:rPr>
              <a:t> </a:t>
            </a:r>
            <a:r>
              <a:rPr lang="en-US" sz="1200" b="0" u="sng" strike="noStrike" spc="-1" dirty="0">
                <a:solidFill>
                  <a:srgbClr val="000000"/>
                </a:solidFill>
                <a:uFill>
                  <a:solidFill>
                    <a:srgbClr val="FFFFFF"/>
                  </a:solidFill>
                </a:uFill>
                <a:latin typeface="Calibri"/>
              </a:rPr>
              <a:t>should exist</a:t>
            </a:r>
            <a:r>
              <a:rPr lang="en-US" sz="1200" b="0" strike="noStrike" spc="-1" dirty="0">
                <a:solidFill>
                  <a:srgbClr val="000000"/>
                </a:solidFill>
                <a:uFill>
                  <a:solidFill>
                    <a:srgbClr val="FFFFFF"/>
                  </a:solidFill>
                </a:uFill>
                <a:latin typeface="Calibri"/>
              </a:rPr>
              <a:t> per acquisition started. </a:t>
            </a:r>
            <a:endParaRPr lang="en-US" sz="1200" b="0" strike="noStrike" spc="-1" dirty="0">
              <a:solidFill>
                <a:srgbClr val="000000"/>
              </a:solidFill>
              <a:uFill>
                <a:solidFill>
                  <a:srgbClr val="FFFFFF"/>
                </a:solidFill>
              </a:uFill>
              <a:latin typeface="Arial"/>
            </a:endParaRPr>
          </a:p>
          <a:p>
            <a:pPr marL="284040" algn="just">
              <a:lnSpc>
                <a:spcPct val="100000"/>
              </a:lnSpc>
              <a:spcBef>
                <a:spcPts val="300"/>
              </a:spcBef>
              <a:spcAft>
                <a:spcPts val="300"/>
              </a:spcAft>
            </a:pPr>
            <a:r>
              <a:rPr lang="en-US" sz="1200" b="0" strike="noStrike" spc="-1" dirty="0" smtClean="0">
                <a:solidFill>
                  <a:srgbClr val="000000"/>
                </a:solidFill>
                <a:uFill>
                  <a:solidFill>
                    <a:srgbClr val="FFFFFF"/>
                  </a:solidFill>
                </a:uFill>
                <a:latin typeface="Calibri"/>
              </a:rPr>
              <a:t>Acquisition </a:t>
            </a:r>
            <a:r>
              <a:rPr lang="en-US" sz="1200" b="0" strike="noStrike" spc="-1" dirty="0">
                <a:solidFill>
                  <a:srgbClr val="000000"/>
                </a:solidFill>
                <a:uFill>
                  <a:solidFill>
                    <a:srgbClr val="FFFFFF"/>
                  </a:solidFill>
                </a:uFill>
                <a:latin typeface="Calibri"/>
              </a:rPr>
              <a:t>start command </a:t>
            </a:r>
            <a:r>
              <a:rPr lang="en-US" sz="1200" b="0" strike="noStrike" spc="-1" dirty="0" smtClean="0">
                <a:solidFill>
                  <a:srgbClr val="000000"/>
                </a:solidFill>
                <a:uFill>
                  <a:solidFill>
                    <a:srgbClr val="FFFFFF"/>
                  </a:solidFill>
                </a:uFill>
                <a:latin typeface="Calibri"/>
              </a:rPr>
              <a:t>takes </a:t>
            </a:r>
            <a:r>
              <a:rPr lang="en-US" sz="1200" b="0" strike="noStrike" spc="-1" dirty="0">
                <a:solidFill>
                  <a:srgbClr val="000000"/>
                </a:solidFill>
                <a:uFill>
                  <a:solidFill>
                    <a:srgbClr val="FFFFFF"/>
                  </a:solidFill>
                </a:uFill>
                <a:latin typeface="Calibri"/>
              </a:rPr>
              <a:t>almost 300ms to configure the FPGA and start the </a:t>
            </a:r>
            <a:r>
              <a:rPr lang="en-US" sz="1200" b="1" i="1" strike="noStrike" spc="-1" dirty="0" err="1" smtClean="0">
                <a:solidFill>
                  <a:srgbClr val="000000"/>
                </a:solidFill>
                <a:uFill>
                  <a:solidFill>
                    <a:srgbClr val="FFFFFF"/>
                  </a:solidFill>
                </a:uFill>
                <a:latin typeface="Calibri"/>
              </a:rPr>
              <a:t>AcquisitionThread</a:t>
            </a:r>
            <a:r>
              <a:rPr lang="en-US" sz="1200" strike="noStrike" spc="-1" dirty="0" smtClean="0">
                <a:solidFill>
                  <a:srgbClr val="000000"/>
                </a:solidFill>
                <a:uFill>
                  <a:solidFill>
                    <a:srgbClr val="FFFFFF"/>
                  </a:solidFill>
                </a:uFill>
                <a:latin typeface="Calibri"/>
              </a:rPr>
              <a:t>, responsible to empty </a:t>
            </a:r>
            <a:r>
              <a:rPr lang="en-US" sz="1200" b="0" strike="noStrike" spc="-1" dirty="0" smtClean="0">
                <a:solidFill>
                  <a:srgbClr val="000000"/>
                </a:solidFill>
                <a:uFill>
                  <a:solidFill>
                    <a:srgbClr val="FFFFFF"/>
                  </a:solidFill>
                </a:uFill>
                <a:latin typeface="Calibri"/>
              </a:rPr>
              <a:t>the FPGA memory buffer </a:t>
            </a:r>
            <a:r>
              <a:rPr lang="en-US" sz="1200" b="0" strike="noStrike" spc="-1" dirty="0">
                <a:solidFill>
                  <a:srgbClr val="000000"/>
                </a:solidFill>
                <a:uFill>
                  <a:solidFill>
                    <a:srgbClr val="FFFFFF"/>
                  </a:solidFill>
                </a:uFill>
                <a:latin typeface="Calibri"/>
              </a:rPr>
              <a:t>and process the data until the acquisition is completed. Then the </a:t>
            </a:r>
            <a:r>
              <a:rPr lang="en-US" sz="1200" b="1" i="1" strike="noStrike" spc="-1" dirty="0" err="1">
                <a:solidFill>
                  <a:srgbClr val="000000"/>
                </a:solidFill>
                <a:uFill>
                  <a:solidFill>
                    <a:srgbClr val="FFFFFF"/>
                  </a:solidFill>
                </a:uFill>
                <a:latin typeface="Calibri"/>
              </a:rPr>
              <a:t>AcquisitonThread</a:t>
            </a:r>
            <a:r>
              <a:rPr lang="en-US" sz="1200" b="0" strike="noStrike" spc="-1" dirty="0">
                <a:solidFill>
                  <a:srgbClr val="000000"/>
                </a:solidFill>
                <a:uFill>
                  <a:solidFill>
                    <a:srgbClr val="FFFFFF"/>
                  </a:solidFill>
                </a:uFill>
                <a:latin typeface="Calibri"/>
              </a:rPr>
              <a:t> is deleted.</a:t>
            </a:r>
            <a:endParaRPr lang="en-US" sz="1200" b="0" strike="noStrike" spc="-1" dirty="0">
              <a:solidFill>
                <a:srgbClr val="000000"/>
              </a:solidFill>
              <a:uFill>
                <a:solidFill>
                  <a:srgbClr val="FFFFFF"/>
                </a:solidFill>
              </a:uFill>
              <a:latin typeface="Arial"/>
            </a:endParaRPr>
          </a:p>
        </p:txBody>
      </p:sp>
      <p:sp>
        <p:nvSpPr>
          <p:cNvPr id="67" name="CustomShape 3"/>
          <p:cNvSpPr/>
          <p:nvPr/>
        </p:nvSpPr>
        <p:spPr>
          <a:xfrm>
            <a:off x="304920" y="3810000"/>
            <a:ext cx="8457840" cy="1002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4040" algn="just">
              <a:lnSpc>
                <a:spcPct val="100000"/>
              </a:lnSpc>
            </a:pPr>
            <a:r>
              <a:rPr lang="en-US" sz="1200" b="0" strike="noStrike" spc="-1" dirty="0">
                <a:solidFill>
                  <a:srgbClr val="000000"/>
                </a:solidFill>
                <a:uFill>
                  <a:solidFill>
                    <a:srgbClr val="FFFFFF"/>
                  </a:solidFill>
                </a:uFill>
                <a:latin typeface="Calibri"/>
              </a:rPr>
              <a:t>During the configuration of the FPGA after having received an acquisition start command, the CPU can be interrupted by another process. In this case a second CPI command to start a new acquisition is received. This results in two </a:t>
            </a:r>
            <a:r>
              <a:rPr lang="en-US" sz="1200" b="1" i="1" strike="noStrike" spc="-1" dirty="0" err="1">
                <a:solidFill>
                  <a:srgbClr val="000000"/>
                </a:solidFill>
                <a:uFill>
                  <a:solidFill>
                    <a:srgbClr val="FFFFFF"/>
                  </a:solidFill>
                </a:uFill>
                <a:latin typeface="Calibri"/>
              </a:rPr>
              <a:t>AcquisitionThread</a:t>
            </a:r>
            <a:r>
              <a:rPr lang="en-US" sz="1200" b="0" strike="noStrike" spc="-1" dirty="0" err="1">
                <a:solidFill>
                  <a:srgbClr val="000000"/>
                </a:solidFill>
                <a:uFill>
                  <a:solidFill>
                    <a:srgbClr val="FFFFFF"/>
                  </a:solidFill>
                </a:uFill>
                <a:latin typeface="Calibri"/>
              </a:rPr>
              <a:t>’s</a:t>
            </a:r>
            <a:r>
              <a:rPr lang="en-US" sz="1200" b="0" strike="noStrike" spc="-1" dirty="0">
                <a:solidFill>
                  <a:srgbClr val="000000"/>
                </a:solidFill>
                <a:uFill>
                  <a:solidFill>
                    <a:srgbClr val="FFFFFF"/>
                  </a:solidFill>
                </a:uFill>
                <a:latin typeface="Calibri"/>
              </a:rPr>
              <a:t> running and reading at the same FPGA memory buffer. This new acquisition start command triggers another </a:t>
            </a:r>
            <a:r>
              <a:rPr lang="en-US" sz="1200" b="1" i="1" strike="noStrike" spc="-1" dirty="0" err="1">
                <a:solidFill>
                  <a:srgbClr val="000000"/>
                </a:solidFill>
                <a:uFill>
                  <a:solidFill>
                    <a:srgbClr val="FFFFFF"/>
                  </a:solidFill>
                </a:uFill>
                <a:latin typeface="Calibri"/>
              </a:rPr>
              <a:t>AcquisitionThread</a:t>
            </a:r>
            <a:r>
              <a:rPr lang="en-US" sz="1200" b="0" strike="noStrike" spc="-1" dirty="0">
                <a:solidFill>
                  <a:srgbClr val="000000"/>
                </a:solidFill>
                <a:uFill>
                  <a:solidFill>
                    <a:srgbClr val="FFFFFF"/>
                  </a:solidFill>
                </a:uFill>
                <a:latin typeface="Calibri"/>
              </a:rPr>
              <a:t> that empties the FPGA memory and when the first </a:t>
            </a:r>
            <a:r>
              <a:rPr lang="en-US" sz="1200" b="1" i="1" strike="noStrike" spc="-1" dirty="0" err="1">
                <a:solidFill>
                  <a:srgbClr val="000000"/>
                </a:solidFill>
                <a:uFill>
                  <a:solidFill>
                    <a:srgbClr val="FFFFFF"/>
                  </a:solidFill>
                </a:uFill>
                <a:latin typeface="Calibri"/>
              </a:rPr>
              <a:t>AcquisitionThread</a:t>
            </a:r>
            <a:r>
              <a:rPr lang="en-US" sz="1200" b="0" strike="noStrike" spc="-1" dirty="0">
                <a:solidFill>
                  <a:srgbClr val="000000"/>
                </a:solidFill>
                <a:uFill>
                  <a:solidFill>
                    <a:srgbClr val="FFFFFF"/>
                  </a:solidFill>
                </a:uFill>
                <a:latin typeface="Calibri"/>
              </a:rPr>
              <a:t> continues, it tries to read data from the FPGA memory which has been already read, causing the ROF error.</a:t>
            </a:r>
            <a:endParaRPr lang="en-US" sz="1200" b="0" strike="noStrike" spc="-1" dirty="0">
              <a:solidFill>
                <a:srgbClr val="000000"/>
              </a:solidFill>
              <a:uFill>
                <a:solidFill>
                  <a:srgbClr val="FFFFFF"/>
                </a:solidFill>
              </a:uFill>
              <a:latin typeface="Arial"/>
            </a:endParaRPr>
          </a:p>
        </p:txBody>
      </p:sp>
      <p:grpSp>
        <p:nvGrpSpPr>
          <p:cNvPr id="2" name="Group 1"/>
          <p:cNvGrpSpPr/>
          <p:nvPr/>
        </p:nvGrpSpPr>
        <p:grpSpPr>
          <a:xfrm>
            <a:off x="457200" y="2133600"/>
            <a:ext cx="8534160" cy="1523520"/>
            <a:chOff x="457200" y="2362320"/>
            <a:chExt cx="8534160" cy="1523520"/>
          </a:xfrm>
        </p:grpSpPr>
        <p:sp>
          <p:nvSpPr>
            <p:cNvPr id="68" name="CustomShape 4"/>
            <p:cNvSpPr/>
            <p:nvPr/>
          </p:nvSpPr>
          <p:spPr>
            <a:xfrm>
              <a:off x="457200" y="2560320"/>
              <a:ext cx="8530920" cy="1325520"/>
            </a:xfrm>
            <a:prstGeom prst="rect">
              <a:avLst/>
            </a:prstGeom>
            <a:solidFill>
              <a:schemeClr val="tx2"/>
            </a:solidFill>
            <a:ln>
              <a:round/>
            </a:ln>
          </p:spPr>
          <p:style>
            <a:lnRef idx="2">
              <a:schemeClr val="accent1">
                <a:shade val="50000"/>
              </a:schemeClr>
            </a:lnRef>
            <a:fillRef idx="1">
              <a:schemeClr val="accent1"/>
            </a:fillRef>
            <a:effectRef idx="0">
              <a:schemeClr val="accent1"/>
            </a:effectRef>
            <a:fontRef idx="minor"/>
          </p:style>
        </p:sp>
        <p:sp>
          <p:nvSpPr>
            <p:cNvPr id="69" name="CustomShape 5"/>
            <p:cNvSpPr/>
            <p:nvPr/>
          </p:nvSpPr>
          <p:spPr>
            <a:xfrm>
              <a:off x="7624800" y="2362320"/>
              <a:ext cx="1366560" cy="237600"/>
            </a:xfrm>
            <a:prstGeom prst="roundRect">
              <a:avLst>
                <a:gd name="adj" fmla="val 16667"/>
              </a:avLst>
            </a:prstGeom>
            <a:solidFill>
              <a:schemeClr val="tx2"/>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n-US" sz="1050" b="1" strike="noStrike" spc="-1">
                  <a:solidFill>
                    <a:srgbClr val="FFFFFF"/>
                  </a:solidFill>
                  <a:uFill>
                    <a:solidFill>
                      <a:srgbClr val="FFFFFF"/>
                    </a:solidFill>
                  </a:uFill>
                  <a:latin typeface="Calibri"/>
                </a:rPr>
                <a:t>Expected behavior</a:t>
              </a:r>
              <a:endParaRPr lang="en-US" sz="1050" b="0" strike="noStrike" spc="-1">
                <a:solidFill>
                  <a:srgbClr val="000000"/>
                </a:solidFill>
                <a:uFill>
                  <a:solidFill>
                    <a:srgbClr val="FFFFFF"/>
                  </a:solidFill>
                </a:uFill>
                <a:latin typeface="Arial"/>
              </a:endParaRPr>
            </a:p>
          </p:txBody>
        </p:sp>
        <p:sp>
          <p:nvSpPr>
            <p:cNvPr id="70" name="CustomShape 6"/>
            <p:cNvSpPr/>
            <p:nvPr/>
          </p:nvSpPr>
          <p:spPr>
            <a:xfrm>
              <a:off x="502920" y="2614320"/>
              <a:ext cx="8457840" cy="1252728"/>
            </a:xfrm>
            <a:prstGeom prst="rect">
              <a:avLst/>
            </a:prstGeom>
            <a:solidFill>
              <a:schemeClr val="bg1"/>
            </a:solidFill>
            <a:ln w="9360">
              <a:round/>
            </a:ln>
          </p:spPr>
          <p:style>
            <a:lnRef idx="2">
              <a:schemeClr val="accent1">
                <a:shade val="50000"/>
              </a:schemeClr>
            </a:lnRef>
            <a:fillRef idx="1">
              <a:schemeClr val="accent1"/>
            </a:fillRef>
            <a:effectRef idx="0">
              <a:schemeClr val="accent1"/>
            </a:effectRef>
            <a:fontRef idx="minor"/>
          </p:style>
        </p:sp>
        <p:sp>
          <p:nvSpPr>
            <p:cNvPr id="71" name="Line 7"/>
            <p:cNvSpPr/>
            <p:nvPr/>
          </p:nvSpPr>
          <p:spPr>
            <a:xfrm>
              <a:off x="1993320" y="2899800"/>
              <a:ext cx="360" cy="640080"/>
            </a:xfrm>
            <a:prstGeom prst="line">
              <a:avLst/>
            </a:prstGeom>
            <a:ln w="19080">
              <a:solidFill>
                <a:srgbClr val="4A7EBB"/>
              </a:solidFill>
              <a:custDash>
                <a:ds d="400000" sp="300000"/>
              </a:custDash>
              <a:round/>
            </a:ln>
          </p:spPr>
          <p:style>
            <a:lnRef idx="1">
              <a:schemeClr val="accent1"/>
            </a:lnRef>
            <a:fillRef idx="0">
              <a:schemeClr val="accent1"/>
            </a:fillRef>
            <a:effectRef idx="0">
              <a:schemeClr val="accent1"/>
            </a:effectRef>
            <a:fontRef idx="minor"/>
          </p:style>
        </p:sp>
        <p:sp>
          <p:nvSpPr>
            <p:cNvPr id="72" name="Line 8"/>
            <p:cNvSpPr/>
            <p:nvPr/>
          </p:nvSpPr>
          <p:spPr>
            <a:xfrm>
              <a:off x="4927320" y="2899800"/>
              <a:ext cx="360" cy="640080"/>
            </a:xfrm>
            <a:prstGeom prst="line">
              <a:avLst/>
            </a:prstGeom>
            <a:ln w="19080">
              <a:solidFill>
                <a:srgbClr val="4A7EBB"/>
              </a:solidFill>
              <a:custDash>
                <a:ds d="400000" sp="300000"/>
              </a:custDash>
              <a:round/>
            </a:ln>
          </p:spPr>
          <p:style>
            <a:lnRef idx="1">
              <a:schemeClr val="accent1"/>
            </a:lnRef>
            <a:fillRef idx="0">
              <a:schemeClr val="accent1"/>
            </a:fillRef>
            <a:effectRef idx="0">
              <a:schemeClr val="accent1"/>
            </a:effectRef>
            <a:fontRef idx="minor"/>
          </p:style>
        </p:sp>
        <p:sp>
          <p:nvSpPr>
            <p:cNvPr id="73" name="Line 9"/>
            <p:cNvSpPr/>
            <p:nvPr/>
          </p:nvSpPr>
          <p:spPr>
            <a:xfrm>
              <a:off x="7822800" y="2870640"/>
              <a:ext cx="360" cy="640080"/>
            </a:xfrm>
            <a:prstGeom prst="line">
              <a:avLst/>
            </a:prstGeom>
            <a:ln w="19080">
              <a:solidFill>
                <a:srgbClr val="4A7EBB"/>
              </a:solidFill>
              <a:custDash>
                <a:ds d="400000" sp="300000"/>
              </a:custDash>
              <a:round/>
            </a:ln>
          </p:spPr>
          <p:style>
            <a:lnRef idx="1">
              <a:schemeClr val="accent1"/>
            </a:lnRef>
            <a:fillRef idx="0">
              <a:schemeClr val="accent1"/>
            </a:fillRef>
            <a:effectRef idx="0">
              <a:schemeClr val="accent1"/>
            </a:effectRef>
            <a:fontRef idx="minor"/>
          </p:style>
        </p:sp>
        <p:sp>
          <p:nvSpPr>
            <p:cNvPr id="74" name="Line 10"/>
            <p:cNvSpPr/>
            <p:nvPr/>
          </p:nvSpPr>
          <p:spPr>
            <a:xfrm>
              <a:off x="8656200" y="2870640"/>
              <a:ext cx="360" cy="640080"/>
            </a:xfrm>
            <a:prstGeom prst="line">
              <a:avLst/>
            </a:prstGeom>
            <a:ln w="19080">
              <a:solidFill>
                <a:srgbClr val="4A7EBB"/>
              </a:solidFill>
              <a:custDash>
                <a:ds d="400000" sp="300000"/>
              </a:custDash>
              <a:round/>
            </a:ln>
          </p:spPr>
          <p:style>
            <a:lnRef idx="1">
              <a:schemeClr val="accent1"/>
            </a:lnRef>
            <a:fillRef idx="0">
              <a:schemeClr val="accent1"/>
            </a:fillRef>
            <a:effectRef idx="0">
              <a:schemeClr val="accent1"/>
            </a:effectRef>
            <a:fontRef idx="minor"/>
          </p:style>
        </p:sp>
        <p:sp>
          <p:nvSpPr>
            <p:cNvPr id="75" name="CustomShape 11"/>
            <p:cNvSpPr/>
            <p:nvPr/>
          </p:nvSpPr>
          <p:spPr>
            <a:xfrm>
              <a:off x="600480" y="3052800"/>
              <a:ext cx="1314720" cy="2502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050" b="1" strike="noStrike" spc="-1">
                  <a:solidFill>
                    <a:srgbClr val="000000"/>
                  </a:solidFill>
                  <a:uFill>
                    <a:solidFill>
                      <a:srgbClr val="FFFFFF"/>
                    </a:solidFill>
                  </a:uFill>
                  <a:latin typeface="Calibri"/>
                </a:rPr>
                <a:t>SCPI </a:t>
              </a:r>
              <a:r>
                <a:rPr lang="en-US" sz="1050" b="1" strike="noStrike" spc="-1">
                  <a:solidFill>
                    <a:srgbClr val="000000"/>
                  </a:solidFill>
                  <a:uFill>
                    <a:solidFill>
                      <a:srgbClr val="FFFFFF"/>
                    </a:solidFill>
                  </a:uFill>
                  <a:latin typeface="Wingdings"/>
                </a:rPr>
                <a:t></a:t>
              </a:r>
              <a:r>
                <a:rPr lang="en-US" sz="1050" b="1" strike="noStrike" spc="-1">
                  <a:solidFill>
                    <a:srgbClr val="000000"/>
                  </a:solidFill>
                  <a:uFill>
                    <a:solidFill>
                      <a:srgbClr val="FFFFFF"/>
                    </a:solidFill>
                  </a:uFill>
                  <a:latin typeface="Calibri"/>
                </a:rPr>
                <a:t> ACQU:START</a:t>
              </a:r>
              <a:endParaRPr lang="en-US" sz="1050" b="0" strike="noStrike" spc="-1">
                <a:solidFill>
                  <a:srgbClr val="000000"/>
                </a:solidFill>
                <a:uFill>
                  <a:solidFill>
                    <a:srgbClr val="FFFFFF"/>
                  </a:solidFill>
                </a:uFill>
                <a:latin typeface="Arial"/>
              </a:endParaRPr>
            </a:p>
          </p:txBody>
        </p:sp>
        <p:sp>
          <p:nvSpPr>
            <p:cNvPr id="76" name="CustomShape 12"/>
            <p:cNvSpPr/>
            <p:nvPr/>
          </p:nvSpPr>
          <p:spPr>
            <a:xfrm>
              <a:off x="1798200" y="2714400"/>
              <a:ext cx="7081200" cy="22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900" b="0" i="1" strike="noStrike" spc="-1">
                  <a:solidFill>
                    <a:srgbClr val="000000"/>
                  </a:solidFill>
                  <a:uFill>
                    <a:solidFill>
                      <a:srgbClr val="FFFFFF"/>
                    </a:solidFill>
                  </a:uFill>
                  <a:latin typeface="Calibri"/>
                </a:rPr>
                <a:t>0ms                                                                                            </a:t>
              </a:r>
              <a:r>
                <a:rPr lang="en-US" sz="900" b="0" i="1" strike="noStrike" spc="-1">
                  <a:solidFill>
                    <a:srgbClr val="000000"/>
                  </a:solidFill>
                  <a:uFill>
                    <a:solidFill>
                      <a:srgbClr val="FFFFFF"/>
                    </a:solidFill>
                  </a:uFill>
                  <a:latin typeface="Times New Roman"/>
                </a:rPr>
                <a:t>~3</a:t>
              </a:r>
              <a:r>
                <a:rPr lang="en-US" sz="900" b="0" i="1" strike="noStrike" spc="-1">
                  <a:solidFill>
                    <a:srgbClr val="000000"/>
                  </a:solidFill>
                  <a:uFill>
                    <a:solidFill>
                      <a:srgbClr val="FFFFFF"/>
                    </a:solidFill>
                  </a:uFill>
                  <a:latin typeface="Calibri"/>
                </a:rPr>
                <a:t>00ms                                                                                    integration_time</a:t>
              </a:r>
              <a:endParaRPr lang="en-US" sz="900" b="0" strike="noStrike" spc="-1">
                <a:solidFill>
                  <a:srgbClr val="000000"/>
                </a:solidFill>
                <a:uFill>
                  <a:solidFill>
                    <a:srgbClr val="FFFFFF"/>
                  </a:solidFill>
                </a:uFill>
                <a:latin typeface="Arial"/>
              </a:endParaRPr>
            </a:p>
          </p:txBody>
        </p:sp>
        <p:sp>
          <p:nvSpPr>
            <p:cNvPr id="77" name="CustomShape 13"/>
            <p:cNvSpPr/>
            <p:nvPr/>
          </p:nvSpPr>
          <p:spPr>
            <a:xfrm>
              <a:off x="4927320" y="3019320"/>
              <a:ext cx="2895120" cy="294840"/>
            </a:xfrm>
            <a:prstGeom prst="roundRect">
              <a:avLst>
                <a:gd name="adj" fmla="val 16667"/>
              </a:avLst>
            </a:prstGeom>
            <a:ln>
              <a:solidFill>
                <a:srgbClr val="4A7EBB"/>
              </a:solidFill>
              <a:roun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p:style>
          <p:txBody>
            <a:bodyPr lIns="90000" tIns="45000" rIns="90000" bIns="45000" anchor="ctr"/>
            <a:lstStyle/>
            <a:p>
              <a:pPr algn="ctr">
                <a:lnSpc>
                  <a:spcPct val="100000"/>
                </a:lnSpc>
              </a:pPr>
              <a:r>
                <a:rPr lang="en-US" sz="1100" b="0" strike="noStrike" spc="-1">
                  <a:solidFill>
                    <a:srgbClr val="000000"/>
                  </a:solidFill>
                  <a:uFill>
                    <a:solidFill>
                      <a:srgbClr val="FFFFFF"/>
                    </a:solidFill>
                  </a:uFill>
                  <a:latin typeface="Calibri"/>
                </a:rPr>
                <a:t>STATE_RUNNING/STATE_ACQUIRING</a:t>
              </a:r>
              <a:endParaRPr lang="en-US" sz="1100" b="0" strike="noStrike" spc="-1">
                <a:solidFill>
                  <a:srgbClr val="000000"/>
                </a:solidFill>
                <a:uFill>
                  <a:solidFill>
                    <a:srgbClr val="FFFFFF"/>
                  </a:solidFill>
                </a:uFill>
                <a:latin typeface="Arial"/>
              </a:endParaRPr>
            </a:p>
          </p:txBody>
        </p:sp>
        <p:sp>
          <p:nvSpPr>
            <p:cNvPr id="78" name="CustomShape 14"/>
            <p:cNvSpPr/>
            <p:nvPr/>
          </p:nvSpPr>
          <p:spPr>
            <a:xfrm>
              <a:off x="1993320" y="3019680"/>
              <a:ext cx="2933640" cy="294480"/>
            </a:xfrm>
            <a:prstGeom prst="roundRect">
              <a:avLst>
                <a:gd name="adj" fmla="val 16667"/>
              </a:avLst>
            </a:prstGeom>
            <a:ln>
              <a:solidFill>
                <a:srgbClr val="98B855"/>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txBody>
            <a:bodyPr lIns="90000" tIns="45000" rIns="90000" bIns="45000" anchor="ctr"/>
            <a:lstStyle/>
            <a:p>
              <a:pPr algn="ctr">
                <a:lnSpc>
                  <a:spcPct val="100000"/>
                </a:lnSpc>
              </a:pPr>
              <a:r>
                <a:rPr lang="en-US" sz="1100" b="0" strike="noStrike" spc="-1">
                  <a:solidFill>
                    <a:srgbClr val="000000"/>
                  </a:solidFill>
                  <a:uFill>
                    <a:solidFill>
                      <a:srgbClr val="FFFFFF"/>
                    </a:solidFill>
                  </a:uFill>
                  <a:latin typeface="Calibri"/>
                </a:rPr>
                <a:t>STATE_ON</a:t>
              </a:r>
              <a:endParaRPr lang="en-US" sz="1100" b="0" strike="noStrike" spc="-1">
                <a:solidFill>
                  <a:srgbClr val="000000"/>
                </a:solidFill>
                <a:uFill>
                  <a:solidFill>
                    <a:srgbClr val="FFFFFF"/>
                  </a:solidFill>
                </a:uFill>
                <a:latin typeface="Arial"/>
              </a:endParaRPr>
            </a:p>
          </p:txBody>
        </p:sp>
        <p:sp>
          <p:nvSpPr>
            <p:cNvPr id="79" name="CustomShape 15"/>
            <p:cNvSpPr/>
            <p:nvPr/>
          </p:nvSpPr>
          <p:spPr>
            <a:xfrm>
              <a:off x="7822800" y="3019320"/>
              <a:ext cx="833040" cy="294840"/>
            </a:xfrm>
            <a:prstGeom prst="roundRect">
              <a:avLst>
                <a:gd name="adj" fmla="val 16667"/>
              </a:avLst>
            </a:prstGeom>
            <a:ln>
              <a:solidFill>
                <a:srgbClr val="98B855"/>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txBody>
            <a:bodyPr lIns="90000" tIns="45000" rIns="90000" bIns="45000" anchor="ctr"/>
            <a:lstStyle/>
            <a:p>
              <a:pPr algn="ctr">
                <a:lnSpc>
                  <a:spcPct val="100000"/>
                </a:lnSpc>
              </a:pPr>
              <a:r>
                <a:rPr lang="en-US" sz="1100" b="0" strike="noStrike" spc="-1">
                  <a:solidFill>
                    <a:srgbClr val="000000"/>
                  </a:solidFill>
                  <a:uFill>
                    <a:solidFill>
                      <a:srgbClr val="FFFFFF"/>
                    </a:solidFill>
                  </a:uFill>
                  <a:latin typeface="Calibri"/>
                </a:rPr>
                <a:t>STATE_ON</a:t>
              </a:r>
              <a:endParaRPr lang="en-US" sz="1100" b="0" strike="noStrike" spc="-1">
                <a:solidFill>
                  <a:srgbClr val="000000"/>
                </a:solidFill>
                <a:uFill>
                  <a:solidFill>
                    <a:srgbClr val="FFFFFF"/>
                  </a:solidFill>
                </a:uFill>
                <a:latin typeface="Arial"/>
              </a:endParaRPr>
            </a:p>
          </p:txBody>
        </p:sp>
        <p:sp>
          <p:nvSpPr>
            <p:cNvPr id="80" name="CustomShape 16"/>
            <p:cNvSpPr/>
            <p:nvPr/>
          </p:nvSpPr>
          <p:spPr>
            <a:xfrm>
              <a:off x="2636640" y="3382560"/>
              <a:ext cx="1599840" cy="22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900" b="0" i="1" strike="noStrike" spc="-1">
                  <a:solidFill>
                    <a:srgbClr val="000000"/>
                  </a:solidFill>
                  <a:uFill>
                    <a:solidFill>
                      <a:srgbClr val="FFFFFF"/>
                    </a:solidFill>
                  </a:uFill>
                  <a:latin typeface="Calibri"/>
                </a:rPr>
                <a:t>FPGA Blocks configuration</a:t>
              </a:r>
              <a:endParaRPr lang="en-US" sz="900" b="0" strike="noStrike" spc="-1">
                <a:solidFill>
                  <a:srgbClr val="000000"/>
                </a:solidFill>
                <a:uFill>
                  <a:solidFill>
                    <a:srgbClr val="FFFFFF"/>
                  </a:solidFill>
                </a:uFill>
                <a:latin typeface="Arial"/>
              </a:endParaRPr>
            </a:p>
          </p:txBody>
        </p:sp>
        <p:sp>
          <p:nvSpPr>
            <p:cNvPr id="81" name="CustomShape 17"/>
            <p:cNvSpPr/>
            <p:nvPr/>
          </p:nvSpPr>
          <p:spPr>
            <a:xfrm>
              <a:off x="4998600" y="3354480"/>
              <a:ext cx="27428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900" b="1" i="1" strike="noStrike" spc="-1">
                  <a:solidFill>
                    <a:srgbClr val="000000"/>
                  </a:solidFill>
                  <a:uFill>
                    <a:solidFill>
                      <a:srgbClr val="FFFFFF"/>
                    </a:solidFill>
                  </a:uFill>
                  <a:latin typeface="Calibri"/>
                </a:rPr>
                <a:t>AcquisitionThread.run</a:t>
              </a:r>
              <a:endParaRPr lang="en-US" sz="900" b="0" strike="noStrike" spc="-1">
                <a:solidFill>
                  <a:srgbClr val="000000"/>
                </a:solidFill>
                <a:uFill>
                  <a:solidFill>
                    <a:srgbClr val="FFFFFF"/>
                  </a:solidFill>
                </a:uFill>
                <a:latin typeface="Arial"/>
              </a:endParaRPr>
            </a:p>
            <a:p>
              <a:pPr algn="ctr">
                <a:lnSpc>
                  <a:spcPct val="100000"/>
                </a:lnSpc>
              </a:pPr>
              <a:r>
                <a:rPr lang="en-US" sz="900" b="0" i="1" strike="noStrike" spc="-1">
                  <a:solidFill>
                    <a:srgbClr val="000000"/>
                  </a:solidFill>
                  <a:uFill>
                    <a:solidFill>
                      <a:srgbClr val="FFFFFF"/>
                    </a:solidFill>
                  </a:uFill>
                  <a:latin typeface="Calibri"/>
                </a:rPr>
                <a:t>(empty FPGA Memory and process data)</a:t>
              </a:r>
              <a:endParaRPr lang="en-US" sz="900" b="0" strike="noStrike" spc="-1">
                <a:solidFill>
                  <a:srgbClr val="000000"/>
                </a:solidFill>
                <a:uFill>
                  <a:solidFill>
                    <a:srgbClr val="FFFFFF"/>
                  </a:solidFill>
                </a:uFill>
                <a:latin typeface="Arial"/>
              </a:endParaRPr>
            </a:p>
          </p:txBody>
        </p:sp>
        <p:sp>
          <p:nvSpPr>
            <p:cNvPr id="82" name="CustomShape 18"/>
            <p:cNvSpPr/>
            <p:nvPr/>
          </p:nvSpPr>
          <p:spPr>
            <a:xfrm>
              <a:off x="7856280" y="3368520"/>
              <a:ext cx="723600" cy="22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900" b="0" i="1" strike="noStrike" spc="-1">
                  <a:solidFill>
                    <a:srgbClr val="000000"/>
                  </a:solidFill>
                  <a:uFill>
                    <a:solidFill>
                      <a:srgbClr val="FFFFFF"/>
                    </a:solidFill>
                  </a:uFill>
                  <a:latin typeface="Calibri"/>
                </a:rPr>
                <a:t>FPGA reset</a:t>
              </a:r>
              <a:endParaRPr lang="en-US" sz="900" b="0" strike="noStrike" spc="-1">
                <a:solidFill>
                  <a:srgbClr val="000000"/>
                </a:solidFill>
                <a:uFill>
                  <a:solidFill>
                    <a:srgbClr val="FFFFFF"/>
                  </a:solidFill>
                </a:uFill>
                <a:latin typeface="Arial"/>
              </a:endParaRPr>
            </a:p>
          </p:txBody>
        </p:sp>
      </p:grpSp>
      <p:sp>
        <p:nvSpPr>
          <p:cNvPr id="83" name="CustomShape 19"/>
          <p:cNvSpPr/>
          <p:nvPr/>
        </p:nvSpPr>
        <p:spPr>
          <a:xfrm>
            <a:off x="7647480" y="4800600"/>
            <a:ext cx="1366560" cy="237600"/>
          </a:xfrm>
          <a:prstGeom prst="roundRect">
            <a:avLst>
              <a:gd name="adj" fmla="val 16667"/>
            </a:avLst>
          </a:prstGeom>
          <a:ln>
            <a:solidFill>
              <a:srgbClr val="BE4B48"/>
            </a:solidFill>
            <a:round/>
          </a:ln>
          <a:effectLst>
            <a:outerShdw blurRad="40000" dist="23000" dir="5400000" rotWithShape="0">
              <a:srgbClr val="000000">
                <a:alpha val="35000"/>
              </a:srgbClr>
            </a:outerShdw>
          </a:effectLst>
        </p:spPr>
        <p:style>
          <a:lnRef idx="1">
            <a:schemeClr val="accent2"/>
          </a:lnRef>
          <a:fillRef idx="3">
            <a:schemeClr val="accent2"/>
          </a:fillRef>
          <a:effectRef idx="2">
            <a:schemeClr val="accent2"/>
          </a:effectRef>
          <a:fontRef idx="minor"/>
        </p:style>
        <p:txBody>
          <a:bodyPr lIns="90000" tIns="45000" rIns="90000" bIns="45000" anchor="ctr"/>
          <a:lstStyle/>
          <a:p>
            <a:pPr algn="ctr">
              <a:lnSpc>
                <a:spcPct val="100000"/>
              </a:lnSpc>
            </a:pPr>
            <a:r>
              <a:rPr lang="en-US" sz="1050" b="1" strike="noStrike" spc="-1">
                <a:solidFill>
                  <a:srgbClr val="FFFFFF"/>
                </a:solidFill>
                <a:uFill>
                  <a:solidFill>
                    <a:srgbClr val="FFFFFF"/>
                  </a:solidFill>
                </a:uFill>
                <a:latin typeface="Calibri"/>
              </a:rPr>
              <a:t>Faulty behavior</a:t>
            </a:r>
            <a:endParaRPr lang="en-US" sz="1050" b="0" strike="noStrike" spc="-1">
              <a:solidFill>
                <a:srgbClr val="000000"/>
              </a:solidFill>
              <a:uFill>
                <a:solidFill>
                  <a:srgbClr val="FFFFFF"/>
                </a:solidFill>
              </a:uFill>
              <a:latin typeface="Arial"/>
            </a:endParaRPr>
          </a:p>
        </p:txBody>
      </p:sp>
      <p:sp>
        <p:nvSpPr>
          <p:cNvPr id="84" name="CustomShape 20"/>
          <p:cNvSpPr/>
          <p:nvPr/>
        </p:nvSpPr>
        <p:spPr>
          <a:xfrm>
            <a:off x="479880" y="5027400"/>
            <a:ext cx="8530920" cy="1325520"/>
          </a:xfrm>
          <a:prstGeom prst="rect">
            <a:avLst/>
          </a:prstGeom>
          <a:solidFill>
            <a:srgbClr val="C00000"/>
          </a:solidFill>
          <a:ln>
            <a:solidFill>
              <a:srgbClr val="C00000"/>
            </a:solidFill>
            <a:round/>
          </a:ln>
        </p:spPr>
        <p:style>
          <a:lnRef idx="2">
            <a:schemeClr val="accent1">
              <a:shade val="50000"/>
            </a:schemeClr>
          </a:lnRef>
          <a:fillRef idx="1">
            <a:schemeClr val="accent1"/>
          </a:fillRef>
          <a:effectRef idx="0">
            <a:schemeClr val="accent1"/>
          </a:effectRef>
          <a:fontRef idx="minor"/>
        </p:style>
      </p:sp>
      <p:sp>
        <p:nvSpPr>
          <p:cNvPr id="85" name="CustomShape 21"/>
          <p:cNvSpPr/>
          <p:nvPr/>
        </p:nvSpPr>
        <p:spPr>
          <a:xfrm>
            <a:off x="525600" y="5052600"/>
            <a:ext cx="8457840" cy="1271880"/>
          </a:xfrm>
          <a:prstGeom prst="rect">
            <a:avLst/>
          </a:prstGeom>
          <a:solidFill>
            <a:schemeClr val="bg1"/>
          </a:solidFill>
          <a:ln w="9360">
            <a:solidFill>
              <a:srgbClr val="C00000"/>
            </a:solidFill>
            <a:round/>
          </a:ln>
        </p:spPr>
        <p:style>
          <a:lnRef idx="2">
            <a:schemeClr val="accent1">
              <a:shade val="50000"/>
            </a:schemeClr>
          </a:lnRef>
          <a:fillRef idx="1">
            <a:schemeClr val="accent1"/>
          </a:fillRef>
          <a:effectRef idx="0">
            <a:schemeClr val="accent1"/>
          </a:effectRef>
          <a:fontRef idx="minor"/>
        </p:style>
      </p:sp>
      <p:sp>
        <p:nvSpPr>
          <p:cNvPr id="86" name="Line 22"/>
          <p:cNvSpPr/>
          <p:nvPr/>
        </p:nvSpPr>
        <p:spPr>
          <a:xfrm>
            <a:off x="2016000" y="5366880"/>
            <a:ext cx="360" cy="756000"/>
          </a:xfrm>
          <a:prstGeom prst="line">
            <a:avLst/>
          </a:prstGeom>
          <a:ln w="19080">
            <a:solidFill>
              <a:srgbClr val="4A7EBB"/>
            </a:solidFill>
            <a:custDash>
              <a:ds d="400000" sp="300000"/>
            </a:custDash>
            <a:round/>
          </a:ln>
        </p:spPr>
        <p:style>
          <a:lnRef idx="1">
            <a:schemeClr val="accent1"/>
          </a:lnRef>
          <a:fillRef idx="0">
            <a:schemeClr val="accent1"/>
          </a:fillRef>
          <a:effectRef idx="0">
            <a:schemeClr val="accent1"/>
          </a:effectRef>
          <a:fontRef idx="minor"/>
        </p:style>
      </p:sp>
      <p:sp>
        <p:nvSpPr>
          <p:cNvPr id="87" name="CustomShape 23"/>
          <p:cNvSpPr/>
          <p:nvPr/>
        </p:nvSpPr>
        <p:spPr>
          <a:xfrm>
            <a:off x="5361840" y="5848200"/>
            <a:ext cx="3188880" cy="203760"/>
          </a:xfrm>
          <a:prstGeom prst="roundRect">
            <a:avLst>
              <a:gd name="adj" fmla="val 16667"/>
            </a:avLst>
          </a:prstGeom>
          <a:solidFill>
            <a:schemeClr val="bg1">
              <a:lumMod val="95000"/>
            </a:schemeClr>
          </a:solidFill>
          <a:ln>
            <a:solidFill>
              <a:schemeClr val="bg1">
                <a:lumMod val="50000"/>
              </a:schemeClr>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sp>
      <p:sp>
        <p:nvSpPr>
          <p:cNvPr id="88" name="CustomShape 24"/>
          <p:cNvSpPr/>
          <p:nvPr/>
        </p:nvSpPr>
        <p:spPr>
          <a:xfrm>
            <a:off x="2895480" y="5853240"/>
            <a:ext cx="2442960" cy="203040"/>
          </a:xfrm>
          <a:prstGeom prst="roundRect">
            <a:avLst>
              <a:gd name="adj" fmla="val 16667"/>
            </a:avLst>
          </a:prstGeom>
          <a:solidFill>
            <a:schemeClr val="bg1">
              <a:lumMod val="95000"/>
            </a:schemeClr>
          </a:solidFill>
          <a:ln>
            <a:solidFill>
              <a:schemeClr val="bg1">
                <a:lumMod val="50000"/>
              </a:schemeClr>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sp>
      <p:sp>
        <p:nvSpPr>
          <p:cNvPr id="89" name="CustomShape 25"/>
          <p:cNvSpPr/>
          <p:nvPr/>
        </p:nvSpPr>
        <p:spPr>
          <a:xfrm>
            <a:off x="6934320" y="5482080"/>
            <a:ext cx="1645560" cy="203760"/>
          </a:xfrm>
          <a:prstGeom prst="roundRect">
            <a:avLst>
              <a:gd name="adj" fmla="val 16667"/>
            </a:avLst>
          </a:prstGeom>
          <a:solidFill>
            <a:schemeClr val="bg1">
              <a:lumMod val="95000"/>
            </a:schemeClr>
          </a:solidFill>
          <a:ln>
            <a:solidFill>
              <a:schemeClr val="bg1">
                <a:lumMod val="50000"/>
              </a:schemeClr>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sp>
      <p:sp>
        <p:nvSpPr>
          <p:cNvPr id="90" name="CustomShape 26"/>
          <p:cNvSpPr/>
          <p:nvPr/>
        </p:nvSpPr>
        <p:spPr>
          <a:xfrm>
            <a:off x="4191120" y="5486400"/>
            <a:ext cx="2720520" cy="203760"/>
          </a:xfrm>
          <a:prstGeom prst="roundRect">
            <a:avLst>
              <a:gd name="adj" fmla="val 16667"/>
            </a:avLst>
          </a:prstGeom>
          <a:solidFill>
            <a:schemeClr val="bg1">
              <a:lumMod val="95000"/>
            </a:schemeClr>
          </a:solidFill>
          <a:ln>
            <a:solidFill>
              <a:schemeClr val="bg1">
                <a:lumMod val="50000"/>
              </a:schemeClr>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sp>
      <p:sp>
        <p:nvSpPr>
          <p:cNvPr id="91" name="CustomShape 27"/>
          <p:cNvSpPr/>
          <p:nvPr/>
        </p:nvSpPr>
        <p:spPr>
          <a:xfrm>
            <a:off x="2016000" y="5486760"/>
            <a:ext cx="2174400" cy="203040"/>
          </a:xfrm>
          <a:prstGeom prst="roundRect">
            <a:avLst>
              <a:gd name="adj" fmla="val 16667"/>
            </a:avLst>
          </a:prstGeom>
          <a:solidFill>
            <a:schemeClr val="bg1">
              <a:lumMod val="95000"/>
            </a:schemeClr>
          </a:solidFill>
          <a:ln>
            <a:solidFill>
              <a:schemeClr val="bg1">
                <a:lumMod val="50000"/>
              </a:schemeClr>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sp>
      <p:sp>
        <p:nvSpPr>
          <p:cNvPr id="92" name="CustomShape 28"/>
          <p:cNvSpPr/>
          <p:nvPr/>
        </p:nvSpPr>
        <p:spPr>
          <a:xfrm>
            <a:off x="623160" y="5461200"/>
            <a:ext cx="1314720" cy="2502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050" b="1" strike="noStrike" spc="-1">
                <a:solidFill>
                  <a:srgbClr val="000000"/>
                </a:solidFill>
                <a:uFill>
                  <a:solidFill>
                    <a:srgbClr val="FFFFFF"/>
                  </a:solidFill>
                </a:uFill>
                <a:latin typeface="Calibri"/>
              </a:rPr>
              <a:t>SCPI </a:t>
            </a:r>
            <a:r>
              <a:rPr lang="en-US" sz="1050" b="1" strike="noStrike" spc="-1">
                <a:solidFill>
                  <a:srgbClr val="000000"/>
                </a:solidFill>
                <a:uFill>
                  <a:solidFill>
                    <a:srgbClr val="FFFFFF"/>
                  </a:solidFill>
                </a:uFill>
                <a:latin typeface="Wingdings"/>
              </a:rPr>
              <a:t></a:t>
            </a:r>
            <a:r>
              <a:rPr lang="en-US" sz="1050" b="1" strike="noStrike" spc="-1">
                <a:solidFill>
                  <a:srgbClr val="000000"/>
                </a:solidFill>
                <a:uFill>
                  <a:solidFill>
                    <a:srgbClr val="FFFFFF"/>
                  </a:solidFill>
                </a:uFill>
                <a:latin typeface="Calibri"/>
              </a:rPr>
              <a:t> ACQU:START</a:t>
            </a:r>
            <a:endParaRPr lang="en-US" sz="1050" b="0" strike="noStrike" spc="-1">
              <a:solidFill>
                <a:srgbClr val="000000"/>
              </a:solidFill>
              <a:uFill>
                <a:solidFill>
                  <a:srgbClr val="FFFFFF"/>
                </a:solidFill>
              </a:uFill>
              <a:latin typeface="Arial"/>
            </a:endParaRPr>
          </a:p>
        </p:txBody>
      </p:sp>
      <p:sp>
        <p:nvSpPr>
          <p:cNvPr id="93" name="CustomShape 29"/>
          <p:cNvSpPr/>
          <p:nvPr/>
        </p:nvSpPr>
        <p:spPr>
          <a:xfrm>
            <a:off x="1820880" y="5181480"/>
            <a:ext cx="7081200" cy="22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900" b="0" i="1" strike="noStrike" spc="-1">
                <a:solidFill>
                  <a:srgbClr val="000000"/>
                </a:solidFill>
                <a:uFill>
                  <a:solidFill>
                    <a:srgbClr val="FFFFFF"/>
                  </a:solidFill>
                </a:uFill>
                <a:latin typeface="Calibri"/>
              </a:rPr>
              <a:t>0ms                                                                                </a:t>
            </a:r>
            <a:r>
              <a:rPr lang="en-US" sz="900" b="0" i="1" strike="noStrike" spc="-1">
                <a:solidFill>
                  <a:srgbClr val="000000"/>
                </a:solidFill>
                <a:uFill>
                  <a:solidFill>
                    <a:srgbClr val="FFFFFF"/>
                  </a:solidFill>
                </a:uFill>
                <a:latin typeface="Times New Roman"/>
              </a:rPr>
              <a:t>~3</a:t>
            </a:r>
            <a:r>
              <a:rPr lang="en-US" sz="900" b="0" i="1" strike="noStrike" spc="-1">
                <a:solidFill>
                  <a:srgbClr val="000000"/>
                </a:solidFill>
                <a:uFill>
                  <a:solidFill>
                    <a:srgbClr val="FFFFFF"/>
                  </a:solidFill>
                </a:uFill>
                <a:latin typeface="Calibri"/>
              </a:rPr>
              <a:t>00ms                                                                                    </a:t>
            </a:r>
            <a:endParaRPr lang="en-US" sz="900" b="0" strike="noStrike" spc="-1">
              <a:solidFill>
                <a:srgbClr val="000000"/>
              </a:solidFill>
              <a:uFill>
                <a:solidFill>
                  <a:srgbClr val="FFFFFF"/>
                </a:solidFill>
              </a:uFill>
              <a:latin typeface="Arial"/>
            </a:endParaRPr>
          </a:p>
        </p:txBody>
      </p:sp>
      <p:sp>
        <p:nvSpPr>
          <p:cNvPr id="94" name="CustomShape 30"/>
          <p:cNvSpPr/>
          <p:nvPr/>
        </p:nvSpPr>
        <p:spPr>
          <a:xfrm>
            <a:off x="6934320" y="5486400"/>
            <a:ext cx="1645560" cy="195120"/>
          </a:xfrm>
          <a:prstGeom prst="roundRect">
            <a:avLst>
              <a:gd name="adj" fmla="val 16667"/>
            </a:avLst>
          </a:prstGeom>
          <a:ln>
            <a:solidFill>
              <a:srgbClr val="BE4B48"/>
            </a:solidFill>
            <a:round/>
          </a:ln>
          <a:effectLst>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p:style>
        <p:txBody>
          <a:bodyPr lIns="90000" tIns="45000" rIns="90000" bIns="45000" anchor="ctr"/>
          <a:lstStyle/>
          <a:p>
            <a:pPr algn="ctr">
              <a:lnSpc>
                <a:spcPct val="100000"/>
              </a:lnSpc>
            </a:pPr>
            <a:r>
              <a:rPr lang="en-US" sz="900" b="0" strike="noStrike" spc="-1">
                <a:solidFill>
                  <a:srgbClr val="000000"/>
                </a:solidFill>
                <a:uFill>
                  <a:solidFill>
                    <a:srgbClr val="FFFFFF"/>
                  </a:solidFill>
                </a:uFill>
                <a:latin typeface="Calibri"/>
              </a:rPr>
              <a:t>STATE_FAULT</a:t>
            </a:r>
            <a:endParaRPr lang="en-US" sz="900" b="0" strike="noStrike" spc="-1">
              <a:solidFill>
                <a:srgbClr val="000000"/>
              </a:solidFill>
              <a:uFill>
                <a:solidFill>
                  <a:srgbClr val="FFFFFF"/>
                </a:solidFill>
              </a:uFill>
              <a:latin typeface="Arial"/>
            </a:endParaRPr>
          </a:p>
        </p:txBody>
      </p:sp>
      <p:sp>
        <p:nvSpPr>
          <p:cNvPr id="95" name="CustomShape 31"/>
          <p:cNvSpPr/>
          <p:nvPr/>
        </p:nvSpPr>
        <p:spPr>
          <a:xfrm>
            <a:off x="623520" y="5869080"/>
            <a:ext cx="1314720" cy="2502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050" b="1" strike="noStrike" spc="-1">
                <a:solidFill>
                  <a:srgbClr val="000000"/>
                </a:solidFill>
                <a:uFill>
                  <a:solidFill>
                    <a:srgbClr val="FFFFFF"/>
                  </a:solidFill>
                </a:uFill>
                <a:latin typeface="Calibri"/>
              </a:rPr>
              <a:t>SCPI </a:t>
            </a:r>
            <a:r>
              <a:rPr lang="en-US" sz="1050" b="1" strike="noStrike" spc="-1">
                <a:solidFill>
                  <a:srgbClr val="000000"/>
                </a:solidFill>
                <a:uFill>
                  <a:solidFill>
                    <a:srgbClr val="FFFFFF"/>
                  </a:solidFill>
                </a:uFill>
                <a:latin typeface="Wingdings"/>
              </a:rPr>
              <a:t></a:t>
            </a:r>
            <a:r>
              <a:rPr lang="en-US" sz="1050" b="1" strike="noStrike" spc="-1">
                <a:solidFill>
                  <a:srgbClr val="000000"/>
                </a:solidFill>
                <a:uFill>
                  <a:solidFill>
                    <a:srgbClr val="FFFFFF"/>
                  </a:solidFill>
                </a:uFill>
                <a:latin typeface="Calibri"/>
              </a:rPr>
              <a:t> ACQU:START</a:t>
            </a:r>
            <a:endParaRPr lang="en-US" sz="1050" b="0" strike="noStrike" spc="-1">
              <a:solidFill>
                <a:srgbClr val="000000"/>
              </a:solidFill>
              <a:uFill>
                <a:solidFill>
                  <a:srgbClr val="FFFFFF"/>
                </a:solidFill>
              </a:uFill>
              <a:latin typeface="Arial"/>
            </a:endParaRPr>
          </a:p>
        </p:txBody>
      </p:sp>
      <p:sp>
        <p:nvSpPr>
          <p:cNvPr id="96" name="CustomShape 32"/>
          <p:cNvSpPr/>
          <p:nvPr/>
        </p:nvSpPr>
        <p:spPr>
          <a:xfrm>
            <a:off x="3774960" y="5486400"/>
            <a:ext cx="415800" cy="200520"/>
          </a:xfrm>
          <a:prstGeom prst="roundRect">
            <a:avLst>
              <a:gd name="adj" fmla="val 16667"/>
            </a:avLst>
          </a:prstGeom>
          <a:ln>
            <a:solidFill>
              <a:srgbClr val="98B855"/>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txBody>
          <a:bodyPr lIns="90000" tIns="45000" rIns="90000" bIns="45000" anchor="ctr"/>
          <a:lstStyle/>
          <a:p>
            <a:pPr algn="ctr">
              <a:lnSpc>
                <a:spcPct val="100000"/>
              </a:lnSpc>
            </a:pPr>
            <a:r>
              <a:rPr lang="en-US" sz="600" b="0" strike="noStrike" spc="-1">
                <a:solidFill>
                  <a:srgbClr val="000000"/>
                </a:solidFill>
                <a:uFill>
                  <a:solidFill>
                    <a:srgbClr val="FFFFFF"/>
                  </a:solidFill>
                </a:uFill>
                <a:latin typeface="Calibri"/>
              </a:rPr>
              <a:t>ST_ON</a:t>
            </a:r>
            <a:endParaRPr lang="en-US" sz="600" b="0" strike="noStrike" spc="-1">
              <a:solidFill>
                <a:srgbClr val="000000"/>
              </a:solidFill>
              <a:uFill>
                <a:solidFill>
                  <a:srgbClr val="FFFFFF"/>
                </a:solidFill>
              </a:uFill>
              <a:latin typeface="Arial"/>
            </a:endParaRPr>
          </a:p>
        </p:txBody>
      </p:sp>
      <p:sp>
        <p:nvSpPr>
          <p:cNvPr id="97" name="CustomShape 33"/>
          <p:cNvSpPr/>
          <p:nvPr/>
        </p:nvSpPr>
        <p:spPr>
          <a:xfrm>
            <a:off x="4191120" y="5486400"/>
            <a:ext cx="735840" cy="195120"/>
          </a:xfrm>
          <a:prstGeom prst="roundRect">
            <a:avLst>
              <a:gd name="adj" fmla="val 16667"/>
            </a:avLst>
          </a:prstGeom>
          <a:ln>
            <a:solidFill>
              <a:srgbClr val="46AAC4"/>
            </a:solidFill>
            <a:round/>
          </a:ln>
          <a:effectLst>
            <a:outerShdw blurRad="40000" dist="20000" dir="5400000" rotWithShape="0">
              <a:srgbClr val="000000">
                <a:alpha val="38000"/>
              </a:srgbClr>
            </a:outerShdw>
          </a:effectLst>
        </p:spPr>
        <p:style>
          <a:lnRef idx="1">
            <a:schemeClr val="accent5"/>
          </a:lnRef>
          <a:fillRef idx="2">
            <a:schemeClr val="accent5"/>
          </a:fillRef>
          <a:effectRef idx="1">
            <a:schemeClr val="accent5"/>
          </a:effectRef>
          <a:fontRef idx="minor"/>
        </p:style>
        <p:txBody>
          <a:bodyPr lIns="90000" tIns="45000" rIns="90000" bIns="45000" anchor="ctr"/>
          <a:lstStyle/>
          <a:p>
            <a:pPr algn="ctr">
              <a:lnSpc>
                <a:spcPct val="100000"/>
              </a:lnSpc>
            </a:pPr>
            <a:r>
              <a:rPr lang="en-US" sz="600" b="0" strike="noStrike" spc="-1">
                <a:solidFill>
                  <a:srgbClr val="000000"/>
                </a:solidFill>
                <a:uFill>
                  <a:solidFill>
                    <a:srgbClr val="FFFFFF"/>
                  </a:solidFill>
                </a:uFill>
                <a:latin typeface="Calibri"/>
              </a:rPr>
              <a:t>ST_RUNNING/</a:t>
            </a:r>
            <a:endParaRPr lang="en-US" sz="600" b="0" strike="noStrike" spc="-1">
              <a:solidFill>
                <a:srgbClr val="000000"/>
              </a:solidFill>
              <a:uFill>
                <a:solidFill>
                  <a:srgbClr val="FFFFFF"/>
                </a:solidFill>
              </a:uFill>
              <a:latin typeface="Arial"/>
            </a:endParaRPr>
          </a:p>
          <a:p>
            <a:pPr algn="ctr">
              <a:lnSpc>
                <a:spcPct val="100000"/>
              </a:lnSpc>
            </a:pPr>
            <a:r>
              <a:rPr lang="en-US" sz="600" b="0" strike="noStrike" spc="-1">
                <a:solidFill>
                  <a:srgbClr val="000000"/>
                </a:solidFill>
                <a:uFill>
                  <a:solidFill>
                    <a:srgbClr val="FFFFFF"/>
                  </a:solidFill>
                </a:uFill>
                <a:latin typeface="Calibri"/>
              </a:rPr>
              <a:t>ST_ACQUIRING</a:t>
            </a:r>
            <a:endParaRPr lang="en-US" sz="600" b="0" strike="noStrike" spc="-1">
              <a:solidFill>
                <a:srgbClr val="000000"/>
              </a:solidFill>
              <a:uFill>
                <a:solidFill>
                  <a:srgbClr val="FFFFFF"/>
                </a:solidFill>
              </a:uFill>
              <a:latin typeface="Arial"/>
            </a:endParaRPr>
          </a:p>
        </p:txBody>
      </p:sp>
      <p:sp>
        <p:nvSpPr>
          <p:cNvPr id="98" name="CustomShape 34"/>
          <p:cNvSpPr/>
          <p:nvPr/>
        </p:nvSpPr>
        <p:spPr>
          <a:xfrm>
            <a:off x="6370200" y="5486400"/>
            <a:ext cx="563400" cy="195120"/>
          </a:xfrm>
          <a:prstGeom prst="roundRect">
            <a:avLst>
              <a:gd name="adj" fmla="val 16667"/>
            </a:avLst>
          </a:prstGeom>
          <a:ln>
            <a:solidFill>
              <a:srgbClr val="46AAC4"/>
            </a:solidFill>
            <a:round/>
          </a:ln>
          <a:effectLst>
            <a:outerShdw blurRad="40000" dist="20000" dir="5400000" rotWithShape="0">
              <a:srgbClr val="000000">
                <a:alpha val="38000"/>
              </a:srgbClr>
            </a:outerShdw>
          </a:effectLst>
        </p:spPr>
        <p:style>
          <a:lnRef idx="1">
            <a:schemeClr val="accent5"/>
          </a:lnRef>
          <a:fillRef idx="2">
            <a:schemeClr val="accent5"/>
          </a:fillRef>
          <a:effectRef idx="1">
            <a:schemeClr val="accent5"/>
          </a:effectRef>
          <a:fontRef idx="minor"/>
        </p:style>
        <p:txBody>
          <a:bodyPr lIns="90000" tIns="45000" rIns="90000" bIns="45000" anchor="ctr"/>
          <a:lstStyle/>
          <a:p>
            <a:pPr algn="ctr">
              <a:lnSpc>
                <a:spcPct val="100000"/>
              </a:lnSpc>
            </a:pPr>
            <a:r>
              <a:rPr lang="en-US" sz="600" b="0" strike="noStrike" spc="-1">
                <a:solidFill>
                  <a:srgbClr val="000000"/>
                </a:solidFill>
                <a:uFill>
                  <a:solidFill>
                    <a:srgbClr val="FFFFFF"/>
                  </a:solidFill>
                </a:uFill>
                <a:latin typeface="Calibri"/>
              </a:rPr>
              <a:t>ST_ACQ</a:t>
            </a:r>
            <a:endParaRPr lang="en-US" sz="600" b="0" strike="noStrike" spc="-1">
              <a:solidFill>
                <a:srgbClr val="000000"/>
              </a:solidFill>
              <a:uFill>
                <a:solidFill>
                  <a:srgbClr val="FFFFFF"/>
                </a:solidFill>
              </a:uFill>
              <a:latin typeface="Arial"/>
            </a:endParaRPr>
          </a:p>
        </p:txBody>
      </p:sp>
      <p:sp>
        <p:nvSpPr>
          <p:cNvPr id="99" name="CustomShape 35"/>
          <p:cNvSpPr/>
          <p:nvPr/>
        </p:nvSpPr>
        <p:spPr>
          <a:xfrm>
            <a:off x="2894040" y="5850360"/>
            <a:ext cx="879120" cy="203040"/>
          </a:xfrm>
          <a:prstGeom prst="roundRect">
            <a:avLst>
              <a:gd name="adj" fmla="val 16667"/>
            </a:avLst>
          </a:prstGeom>
          <a:ln>
            <a:solidFill>
              <a:srgbClr val="98B855"/>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txBody>
          <a:bodyPr lIns="90000" tIns="45000" rIns="90000" bIns="45000" anchor="ctr"/>
          <a:lstStyle/>
          <a:p>
            <a:pPr algn="ctr">
              <a:lnSpc>
                <a:spcPct val="100000"/>
              </a:lnSpc>
            </a:pPr>
            <a:r>
              <a:rPr lang="en-US" sz="900" b="0" strike="noStrike" spc="-1">
                <a:solidFill>
                  <a:srgbClr val="000000"/>
                </a:solidFill>
                <a:uFill>
                  <a:solidFill>
                    <a:srgbClr val="FFFFFF"/>
                  </a:solidFill>
                </a:uFill>
                <a:latin typeface="Calibri"/>
              </a:rPr>
              <a:t>STATE_ON</a:t>
            </a:r>
            <a:endParaRPr lang="en-US" sz="900" b="0" strike="noStrike" spc="-1">
              <a:solidFill>
                <a:srgbClr val="000000"/>
              </a:solidFill>
              <a:uFill>
                <a:solidFill>
                  <a:srgbClr val="FFFFFF"/>
                </a:solidFill>
              </a:uFill>
              <a:latin typeface="Arial"/>
            </a:endParaRPr>
          </a:p>
        </p:txBody>
      </p:sp>
      <p:sp>
        <p:nvSpPr>
          <p:cNvPr id="100" name="CustomShape 36"/>
          <p:cNvSpPr/>
          <p:nvPr/>
        </p:nvSpPr>
        <p:spPr>
          <a:xfrm>
            <a:off x="4945680" y="5846400"/>
            <a:ext cx="415800" cy="207000"/>
          </a:xfrm>
          <a:prstGeom prst="roundRect">
            <a:avLst>
              <a:gd name="adj" fmla="val 16667"/>
            </a:avLst>
          </a:prstGeom>
          <a:ln>
            <a:solidFill>
              <a:srgbClr val="98B855"/>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txBody>
          <a:bodyPr lIns="90000" tIns="45000" rIns="90000" bIns="45000" anchor="ctr"/>
          <a:lstStyle/>
          <a:p>
            <a:pPr algn="ctr">
              <a:lnSpc>
                <a:spcPct val="100000"/>
              </a:lnSpc>
            </a:pPr>
            <a:r>
              <a:rPr lang="en-US" sz="600" b="0" strike="noStrike" spc="-1">
                <a:solidFill>
                  <a:srgbClr val="000000"/>
                </a:solidFill>
                <a:uFill>
                  <a:solidFill>
                    <a:srgbClr val="FFFFFF"/>
                  </a:solidFill>
                </a:uFill>
                <a:latin typeface="Calibri"/>
              </a:rPr>
              <a:t>ST_ON</a:t>
            </a:r>
            <a:endParaRPr lang="en-US" sz="600" b="0" strike="noStrike" spc="-1">
              <a:solidFill>
                <a:srgbClr val="000000"/>
              </a:solidFill>
              <a:uFill>
                <a:solidFill>
                  <a:srgbClr val="FFFFFF"/>
                </a:solidFill>
              </a:uFill>
              <a:latin typeface="Arial"/>
            </a:endParaRPr>
          </a:p>
        </p:txBody>
      </p:sp>
      <p:sp>
        <p:nvSpPr>
          <p:cNvPr id="101" name="CustomShape 37"/>
          <p:cNvSpPr/>
          <p:nvPr/>
        </p:nvSpPr>
        <p:spPr>
          <a:xfrm>
            <a:off x="5361840" y="5846400"/>
            <a:ext cx="1008360" cy="209880"/>
          </a:xfrm>
          <a:prstGeom prst="roundRect">
            <a:avLst>
              <a:gd name="adj" fmla="val 16667"/>
            </a:avLst>
          </a:prstGeom>
          <a:ln>
            <a:solidFill>
              <a:srgbClr val="46AAC4"/>
            </a:solidFill>
            <a:round/>
          </a:ln>
          <a:effectLst>
            <a:outerShdw blurRad="40000" dist="20000" dir="5400000" rotWithShape="0">
              <a:srgbClr val="000000">
                <a:alpha val="38000"/>
              </a:srgbClr>
            </a:outerShdw>
          </a:effectLst>
        </p:spPr>
        <p:style>
          <a:lnRef idx="1">
            <a:schemeClr val="accent5"/>
          </a:lnRef>
          <a:fillRef idx="2">
            <a:schemeClr val="accent5"/>
          </a:fillRef>
          <a:effectRef idx="1">
            <a:schemeClr val="accent5"/>
          </a:effectRef>
          <a:fontRef idx="minor"/>
        </p:style>
        <p:txBody>
          <a:bodyPr lIns="90000" tIns="45000" rIns="90000" bIns="45000" anchor="ctr"/>
          <a:lstStyle/>
          <a:p>
            <a:pPr algn="ctr">
              <a:lnSpc>
                <a:spcPct val="100000"/>
              </a:lnSpc>
            </a:pPr>
            <a:r>
              <a:rPr lang="en-US" sz="600" b="0" strike="noStrike" spc="-1">
                <a:solidFill>
                  <a:srgbClr val="000000"/>
                </a:solidFill>
                <a:uFill>
                  <a:solidFill>
                    <a:srgbClr val="FFFFFF"/>
                  </a:solidFill>
                </a:uFill>
                <a:latin typeface="Calibri"/>
              </a:rPr>
              <a:t>ST_RUNNING/</a:t>
            </a:r>
            <a:endParaRPr lang="en-US" sz="600" b="0" strike="noStrike" spc="-1">
              <a:solidFill>
                <a:srgbClr val="000000"/>
              </a:solidFill>
              <a:uFill>
                <a:solidFill>
                  <a:srgbClr val="FFFFFF"/>
                </a:solidFill>
              </a:uFill>
              <a:latin typeface="Arial"/>
            </a:endParaRPr>
          </a:p>
          <a:p>
            <a:pPr algn="ctr">
              <a:lnSpc>
                <a:spcPct val="100000"/>
              </a:lnSpc>
            </a:pPr>
            <a:r>
              <a:rPr lang="en-US" sz="600" b="0" strike="noStrike" spc="-1">
                <a:solidFill>
                  <a:srgbClr val="000000"/>
                </a:solidFill>
                <a:uFill>
                  <a:solidFill>
                    <a:srgbClr val="FFFFFF"/>
                  </a:solidFill>
                </a:uFill>
                <a:latin typeface="Calibri"/>
              </a:rPr>
              <a:t>ST_ACQUIRING</a:t>
            </a:r>
            <a:endParaRPr lang="en-US" sz="600" b="0" strike="noStrike" spc="-1">
              <a:solidFill>
                <a:srgbClr val="000000"/>
              </a:solidFill>
              <a:uFill>
                <a:solidFill>
                  <a:srgbClr val="FFFFFF"/>
                </a:solidFill>
              </a:uFill>
              <a:latin typeface="Arial"/>
            </a:endParaRPr>
          </a:p>
        </p:txBody>
      </p:sp>
      <p:sp>
        <p:nvSpPr>
          <p:cNvPr id="102" name="CustomShape 38"/>
          <p:cNvSpPr/>
          <p:nvPr/>
        </p:nvSpPr>
        <p:spPr>
          <a:xfrm>
            <a:off x="6933600" y="5851800"/>
            <a:ext cx="1616400" cy="196920"/>
          </a:xfrm>
          <a:prstGeom prst="roundRect">
            <a:avLst>
              <a:gd name="adj" fmla="val 16667"/>
            </a:avLst>
          </a:prstGeom>
          <a:ln>
            <a:solidFill>
              <a:srgbClr val="BE4B48"/>
            </a:solidFill>
            <a:round/>
          </a:ln>
          <a:effectLst>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p:style>
        <p:txBody>
          <a:bodyPr lIns="90000" tIns="45000" rIns="90000" bIns="45000" anchor="ctr"/>
          <a:lstStyle/>
          <a:p>
            <a:pPr algn="ctr">
              <a:lnSpc>
                <a:spcPct val="100000"/>
              </a:lnSpc>
            </a:pPr>
            <a:r>
              <a:rPr lang="en-US" sz="900" b="0" strike="noStrike" spc="-1">
                <a:solidFill>
                  <a:srgbClr val="000000"/>
                </a:solidFill>
                <a:uFill>
                  <a:solidFill>
                    <a:srgbClr val="FFFFFF"/>
                  </a:solidFill>
                </a:uFill>
                <a:latin typeface="Calibri"/>
              </a:rPr>
              <a:t>STATE_FAULT</a:t>
            </a:r>
            <a:endParaRPr lang="en-US" sz="900" b="0" strike="noStrike" spc="-1">
              <a:solidFill>
                <a:srgbClr val="000000"/>
              </a:solidFill>
              <a:uFill>
                <a:solidFill>
                  <a:srgbClr val="FFFFFF"/>
                </a:solidFill>
              </a:uFill>
              <a:latin typeface="Arial"/>
            </a:endParaRPr>
          </a:p>
        </p:txBody>
      </p:sp>
      <p:sp>
        <p:nvSpPr>
          <p:cNvPr id="103" name="CustomShape 39"/>
          <p:cNvSpPr/>
          <p:nvPr/>
        </p:nvSpPr>
        <p:spPr>
          <a:xfrm>
            <a:off x="2016000" y="5486760"/>
            <a:ext cx="879120" cy="203040"/>
          </a:xfrm>
          <a:prstGeom prst="roundRect">
            <a:avLst>
              <a:gd name="adj" fmla="val 16667"/>
            </a:avLst>
          </a:prstGeom>
          <a:ln>
            <a:solidFill>
              <a:srgbClr val="98B855"/>
            </a:solidFill>
            <a:round/>
          </a:ln>
          <a:effectLst>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p:style>
        <p:txBody>
          <a:bodyPr lIns="90000" tIns="45000" rIns="90000" bIns="45000" anchor="ctr"/>
          <a:lstStyle/>
          <a:p>
            <a:pPr algn="ctr">
              <a:lnSpc>
                <a:spcPct val="100000"/>
              </a:lnSpc>
            </a:pPr>
            <a:r>
              <a:rPr lang="en-US" sz="900" b="0" strike="noStrike" spc="-1">
                <a:solidFill>
                  <a:srgbClr val="000000"/>
                </a:solidFill>
                <a:uFill>
                  <a:solidFill>
                    <a:srgbClr val="FFFFFF"/>
                  </a:solidFill>
                </a:uFill>
                <a:latin typeface="Calibri"/>
              </a:rPr>
              <a:t>STATE_ON</a:t>
            </a:r>
            <a:endParaRPr lang="en-US" sz="900" b="0" strike="noStrike" spc="-1">
              <a:solidFill>
                <a:srgbClr val="000000"/>
              </a:solidFill>
              <a:uFill>
                <a:solidFill>
                  <a:srgbClr val="FFFFFF"/>
                </a:solidFill>
              </a:uFill>
              <a:latin typeface="Arial"/>
            </a:endParaRPr>
          </a:p>
        </p:txBody>
      </p:sp>
      <p:sp>
        <p:nvSpPr>
          <p:cNvPr id="104" name="Line 40"/>
          <p:cNvSpPr/>
          <p:nvPr/>
        </p:nvSpPr>
        <p:spPr>
          <a:xfrm flipH="1">
            <a:off x="2894040" y="5394960"/>
            <a:ext cx="1440" cy="727920"/>
          </a:xfrm>
          <a:prstGeom prst="line">
            <a:avLst/>
          </a:prstGeom>
          <a:ln w="19080">
            <a:solidFill>
              <a:srgbClr val="4A7EBB"/>
            </a:solidFill>
            <a:custDash>
              <a:ds d="400000" sp="300000"/>
            </a:custDash>
            <a:round/>
          </a:ln>
        </p:spPr>
        <p:style>
          <a:lnRef idx="1">
            <a:schemeClr val="accent1"/>
          </a:lnRef>
          <a:fillRef idx="0">
            <a:schemeClr val="accent1"/>
          </a:fillRef>
          <a:effectRef idx="0">
            <a:schemeClr val="accent1"/>
          </a:effectRef>
          <a:fontRef idx="minor"/>
        </p:style>
      </p:sp>
      <p:sp>
        <p:nvSpPr>
          <p:cNvPr id="105" name="Line 41"/>
          <p:cNvSpPr/>
          <p:nvPr/>
        </p:nvSpPr>
        <p:spPr>
          <a:xfrm>
            <a:off x="4927320" y="5390640"/>
            <a:ext cx="0" cy="732240"/>
          </a:xfrm>
          <a:prstGeom prst="line">
            <a:avLst/>
          </a:prstGeom>
          <a:ln w="19080">
            <a:solidFill>
              <a:srgbClr val="4A7EBB"/>
            </a:solidFill>
            <a:custDash>
              <a:ds d="400000" sp="300000"/>
            </a:custDash>
            <a:round/>
          </a:ln>
        </p:spPr>
        <p:style>
          <a:lnRef idx="1">
            <a:schemeClr val="accent1"/>
          </a:lnRef>
          <a:fillRef idx="0">
            <a:schemeClr val="accent1"/>
          </a:fillRef>
          <a:effectRef idx="0">
            <a:schemeClr val="accent1"/>
          </a:effectRef>
          <a:fontRef idx="minor"/>
        </p:style>
      </p:sp>
      <p:sp>
        <p:nvSpPr>
          <p:cNvPr id="106" name="Line 42"/>
          <p:cNvSpPr/>
          <p:nvPr/>
        </p:nvSpPr>
        <p:spPr>
          <a:xfrm>
            <a:off x="4190760" y="5366880"/>
            <a:ext cx="360" cy="756000"/>
          </a:xfrm>
          <a:prstGeom prst="line">
            <a:avLst/>
          </a:prstGeom>
          <a:ln w="19080">
            <a:solidFill>
              <a:srgbClr val="4A7EBB"/>
            </a:solidFill>
            <a:custDash>
              <a:ds d="400000" sp="300000"/>
            </a:custDash>
            <a:round/>
          </a:ln>
        </p:spPr>
        <p:style>
          <a:lnRef idx="1">
            <a:schemeClr val="accent1"/>
          </a:lnRef>
          <a:fillRef idx="0">
            <a:schemeClr val="accent1"/>
          </a:fillRef>
          <a:effectRef idx="0">
            <a:schemeClr val="accent1"/>
          </a:effectRef>
          <a:fontRef idx="minor"/>
        </p:style>
      </p:sp>
      <p:sp>
        <p:nvSpPr>
          <p:cNvPr id="107" name="Line 43"/>
          <p:cNvSpPr/>
          <p:nvPr/>
        </p:nvSpPr>
        <p:spPr>
          <a:xfrm>
            <a:off x="6933960" y="5337720"/>
            <a:ext cx="360" cy="785160"/>
          </a:xfrm>
          <a:prstGeom prst="line">
            <a:avLst/>
          </a:prstGeom>
          <a:ln w="19080">
            <a:solidFill>
              <a:srgbClr val="4A7EBB"/>
            </a:solidFill>
            <a:custDash>
              <a:ds d="400000" sp="300000"/>
            </a:custDash>
            <a:round/>
          </a:ln>
        </p:spPr>
        <p:style>
          <a:lnRef idx="1">
            <a:schemeClr val="accent1"/>
          </a:lnRef>
          <a:fillRef idx="0">
            <a:schemeClr val="accent1"/>
          </a:fillRef>
          <a:effectRef idx="0">
            <a:schemeClr val="accent1"/>
          </a:effectRef>
          <a:fontRef idx="minor"/>
        </p:style>
      </p:sp>
      <p:sp>
        <p:nvSpPr>
          <p:cNvPr id="108" name="CustomShape 44"/>
          <p:cNvSpPr/>
          <p:nvPr/>
        </p:nvSpPr>
        <p:spPr>
          <a:xfrm rot="7926000">
            <a:off x="6404760" y="5213880"/>
            <a:ext cx="521640" cy="192600"/>
          </a:xfrm>
          <a:prstGeom prst="rightArrow">
            <a:avLst>
              <a:gd name="adj1" fmla="val 50000"/>
              <a:gd name="adj2" fmla="val 50000"/>
            </a:avLst>
          </a:prstGeom>
          <a:solidFill>
            <a:srgbClr val="FF0000"/>
          </a:solidFill>
          <a:ln>
            <a:solidFill>
              <a:srgbClr val="FF0000"/>
            </a:solidFill>
            <a:round/>
          </a:ln>
        </p:spPr>
        <p:style>
          <a:lnRef idx="2">
            <a:schemeClr val="accent2">
              <a:shade val="50000"/>
            </a:schemeClr>
          </a:lnRef>
          <a:fillRef idx="1">
            <a:schemeClr val="accent2"/>
          </a:fillRef>
          <a:effectRef idx="0">
            <a:schemeClr val="accent2"/>
          </a:effectRef>
          <a:fontRef idx="minor"/>
        </p:style>
      </p:sp>
      <p:sp>
        <p:nvSpPr>
          <p:cNvPr id="109" name="CustomShape 45"/>
          <p:cNvSpPr/>
          <p:nvPr/>
        </p:nvSpPr>
        <p:spPr>
          <a:xfrm>
            <a:off x="6503760" y="4978080"/>
            <a:ext cx="609120" cy="370800"/>
          </a:xfrm>
          <a:prstGeom prst="ellipse">
            <a:avLst/>
          </a:prstGeom>
          <a:solidFill>
            <a:srgbClr val="FF0000"/>
          </a:solidFill>
          <a:ln>
            <a:solidFill>
              <a:srgbClr val="FF0000"/>
            </a:solidFill>
            <a:round/>
          </a:ln>
        </p:spPr>
        <p:style>
          <a:lnRef idx="2">
            <a:schemeClr val="accent2">
              <a:shade val="50000"/>
            </a:schemeClr>
          </a:lnRef>
          <a:fillRef idx="1">
            <a:schemeClr val="accent2"/>
          </a:fillRef>
          <a:effectRef idx="0">
            <a:schemeClr val="accent2"/>
          </a:effectRef>
          <a:fontRef idx="minor"/>
        </p:style>
        <p:txBody>
          <a:bodyPr lIns="0" tIns="45000" rIns="0" bIns="45000" anchor="ctr"/>
          <a:lstStyle/>
          <a:p>
            <a:pPr algn="ctr">
              <a:lnSpc>
                <a:spcPct val="100000"/>
              </a:lnSpc>
            </a:pPr>
            <a:r>
              <a:rPr lang="en-US" sz="1600" b="1" i="1" strike="noStrike" spc="-1">
                <a:solidFill>
                  <a:srgbClr val="FFFFFF"/>
                </a:solidFill>
                <a:uFill>
                  <a:solidFill>
                    <a:srgbClr val="FFFFFF"/>
                  </a:solidFill>
                </a:uFill>
                <a:latin typeface="Calibri"/>
              </a:rPr>
              <a:t>ROF</a:t>
            </a:r>
            <a:endParaRPr lang="en-US" sz="1600" b="0" strike="noStrike" spc="-1">
              <a:solidFill>
                <a:srgbClr val="000000"/>
              </a:solidFill>
              <a:uFill>
                <a:solidFill>
                  <a:srgbClr val="FFFFFF"/>
                </a:solidFill>
              </a:uFill>
              <a:latin typeface="Arial"/>
            </a:endParaRPr>
          </a:p>
        </p:txBody>
      </p:sp>
      <p:sp>
        <p:nvSpPr>
          <p:cNvPr id="47"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sp>
        <p:nvSpPr>
          <p:cNvPr id="49"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dirty="0">
                <a:solidFill>
                  <a:srgbClr val="8B8B8B"/>
                </a:solidFill>
                <a:uFill>
                  <a:solidFill>
                    <a:srgbClr val="FFFFFF"/>
                  </a:solidFill>
                </a:uFill>
                <a:latin typeface="Arial"/>
              </a:rPr>
              <a:t>23/7/2019</a:t>
            </a:r>
            <a:endParaRPr lang="en-US" sz="1000" b="0" strike="noStrike" spc="-1" dirty="0">
              <a:solidFill>
                <a:srgbClr val="000000"/>
              </a:solidFill>
              <a:uFill>
                <a:solidFill>
                  <a:srgbClr val="FFFFFF"/>
                </a:solidFill>
              </a:uFill>
              <a:latin typeface="Times New Roman"/>
            </a:endParaRPr>
          </a:p>
        </p:txBody>
      </p:sp>
      <p:sp>
        <p:nvSpPr>
          <p:cNvPr id="50"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5</a:t>
            </a:fld>
            <a:endParaRPr lang="en-US" sz="105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87934171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2"/>
          <p:cNvSpPr/>
          <p:nvPr/>
        </p:nvSpPr>
        <p:spPr>
          <a:xfrm>
            <a:off x="380880" y="914400"/>
            <a:ext cx="8457840" cy="5301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4040" indent="-283680" algn="just">
              <a:lnSpc>
                <a:spcPct val="100000"/>
              </a:lnSpc>
              <a:buClr>
                <a:srgbClr val="000000"/>
              </a:buClr>
              <a:buFont typeface="Calibri"/>
              <a:buAutoNum type="arabicPeriod" startAt="2"/>
            </a:pPr>
            <a:r>
              <a:rPr lang="en-US" sz="1400" b="1" spc="-1" dirty="0">
                <a:solidFill>
                  <a:srgbClr val="000000"/>
                </a:solidFill>
                <a:uFill>
                  <a:solidFill>
                    <a:srgbClr val="FFFFFF"/>
                  </a:solidFill>
                </a:uFill>
                <a:latin typeface="Calibri"/>
              </a:rPr>
              <a:t>Memory Leak: Too many open communications port…….and for the “</a:t>
            </a:r>
            <a:r>
              <a:rPr lang="en-US" sz="1400" b="1" i="1" spc="-1" dirty="0">
                <a:solidFill>
                  <a:srgbClr val="000000"/>
                </a:solidFill>
                <a:uFill>
                  <a:solidFill>
                    <a:srgbClr val="FFFFFF"/>
                  </a:solidFill>
                </a:uFill>
                <a:latin typeface="Calibri"/>
              </a:rPr>
              <a:t>unknown reason</a:t>
            </a:r>
            <a:r>
              <a:rPr lang="en-US" sz="1400" b="1" spc="-1" dirty="0">
                <a:solidFill>
                  <a:srgbClr val="000000"/>
                </a:solidFill>
                <a:uFill>
                  <a:solidFill>
                    <a:srgbClr val="FFFFFF"/>
                  </a:solidFill>
                </a:uFill>
                <a:latin typeface="Calibri"/>
              </a:rPr>
              <a:t>” </a:t>
            </a:r>
            <a:r>
              <a:rPr lang="en-US" sz="1400" b="1" spc="-1" dirty="0" smtClean="0">
                <a:solidFill>
                  <a:srgbClr val="000000"/>
                </a:solidFill>
                <a:uFill>
                  <a:solidFill>
                    <a:srgbClr val="FFFFFF"/>
                  </a:solidFill>
                </a:uFill>
                <a:latin typeface="Calibri"/>
              </a:rPr>
              <a:t>problem</a:t>
            </a:r>
          </a:p>
          <a:p>
            <a:pPr marL="284040" indent="-283680" algn="just">
              <a:lnSpc>
                <a:spcPct val="100000"/>
              </a:lnSpc>
              <a:buClr>
                <a:srgbClr val="000000"/>
              </a:buClr>
              <a:buFont typeface="Calibri"/>
              <a:buAutoNum type="arabicPeriod" startAt="2"/>
            </a:pPr>
            <a:endParaRPr lang="en-US" sz="1200" spc="-1" dirty="0">
              <a:solidFill>
                <a:srgbClr val="000000"/>
              </a:solidFill>
              <a:uFill>
                <a:solidFill>
                  <a:srgbClr val="FFFFFF"/>
                </a:solidFill>
              </a:uFill>
            </a:endParaRPr>
          </a:p>
          <a:p>
            <a:pPr marL="284040" algn="just">
              <a:lnSpc>
                <a:spcPct val="100000"/>
              </a:lnSpc>
              <a:spcBef>
                <a:spcPts val="300"/>
              </a:spcBef>
              <a:spcAft>
                <a:spcPts val="300"/>
              </a:spcAft>
            </a:pPr>
            <a:r>
              <a:rPr lang="en-US" sz="1200" b="0" strike="noStrike" spc="-1" dirty="0" smtClean="0">
                <a:solidFill>
                  <a:srgbClr val="000000"/>
                </a:solidFill>
                <a:uFill>
                  <a:solidFill>
                    <a:srgbClr val="FFFFFF"/>
                  </a:solidFill>
                </a:uFill>
                <a:latin typeface="Calibri"/>
              </a:rPr>
              <a:t>The </a:t>
            </a:r>
            <a:r>
              <a:rPr lang="en-US" sz="1200" b="0" strike="noStrike" spc="-1" dirty="0" err="1">
                <a:solidFill>
                  <a:srgbClr val="000000"/>
                </a:solidFill>
                <a:uFill>
                  <a:solidFill>
                    <a:srgbClr val="FFFFFF"/>
                  </a:solidFill>
                </a:uFill>
                <a:latin typeface="Calibri"/>
              </a:rPr>
              <a:t>sardana</a:t>
            </a:r>
            <a:r>
              <a:rPr lang="en-US" sz="1200" b="0" strike="noStrike" spc="-1" dirty="0">
                <a:solidFill>
                  <a:srgbClr val="000000"/>
                </a:solidFill>
                <a:uFill>
                  <a:solidFill>
                    <a:srgbClr val="FFFFFF"/>
                  </a:solidFill>
                </a:uFill>
                <a:latin typeface="Calibri"/>
              </a:rPr>
              <a:t> controller uses a socket connection to the Em# with a timeout set to 2 seconds. If within 2 seconds the controller doesn't’ receives any answer, it closes the socket and sends again the command.</a:t>
            </a:r>
            <a:endParaRPr lang="en-US" sz="1200" b="0" strike="noStrike" spc="-1" dirty="0">
              <a:solidFill>
                <a:srgbClr val="000000"/>
              </a:solidFill>
              <a:uFill>
                <a:solidFill>
                  <a:srgbClr val="FFFFFF"/>
                </a:solidFill>
              </a:uFill>
              <a:latin typeface="Arial"/>
            </a:endParaRPr>
          </a:p>
          <a:p>
            <a:pPr marL="284040" algn="just">
              <a:lnSpc>
                <a:spcPct val="100000"/>
              </a:lnSpc>
              <a:spcBef>
                <a:spcPts val="300"/>
              </a:spcBef>
              <a:spcAft>
                <a:spcPts val="300"/>
              </a:spcAft>
            </a:pPr>
            <a:r>
              <a:rPr lang="en-US" sz="1200" b="0" strike="noStrike" spc="-1" dirty="0">
                <a:solidFill>
                  <a:srgbClr val="000000"/>
                </a:solidFill>
                <a:uFill>
                  <a:solidFill>
                    <a:srgbClr val="FFFFFF"/>
                  </a:solidFill>
                </a:uFill>
                <a:latin typeface="Calibri"/>
              </a:rPr>
              <a:t>Since version 1.0.4, all SCPI commands (READ or WRITE commands) return a value. For the READ commands, it returns the corresponding attribute value and for the WRITE commands it returns ‘ACK’. So the </a:t>
            </a:r>
            <a:r>
              <a:rPr lang="en-US" sz="1200" b="1" u="sng" strike="noStrike" spc="-1" dirty="0">
                <a:solidFill>
                  <a:srgbClr val="000000"/>
                </a:solidFill>
                <a:uFill>
                  <a:solidFill>
                    <a:srgbClr val="FFFFFF"/>
                  </a:solidFill>
                </a:uFill>
                <a:latin typeface="Calibri"/>
              </a:rPr>
              <a:t>controller always waits for a reply.</a:t>
            </a:r>
            <a:endParaRPr lang="en-US" sz="1200" b="0" strike="noStrike" spc="-1" dirty="0">
              <a:solidFill>
                <a:srgbClr val="000000"/>
              </a:solidFill>
              <a:uFill>
                <a:solidFill>
                  <a:srgbClr val="FFFFFF"/>
                </a:solidFill>
              </a:uFill>
              <a:latin typeface="Arial"/>
            </a:endParaRPr>
          </a:p>
          <a:p>
            <a:pPr marL="284040" algn="just">
              <a:lnSpc>
                <a:spcPct val="100000"/>
              </a:lnSpc>
              <a:spcBef>
                <a:spcPts val="300"/>
              </a:spcBef>
              <a:spcAft>
                <a:spcPts val="300"/>
              </a:spcAft>
            </a:pPr>
            <a:r>
              <a:rPr lang="en-US" sz="1200" b="0" strike="noStrike" spc="-1" dirty="0">
                <a:solidFill>
                  <a:srgbClr val="000000"/>
                </a:solidFill>
                <a:uFill>
                  <a:solidFill>
                    <a:srgbClr val="FFFFFF"/>
                  </a:solidFill>
                </a:uFill>
                <a:latin typeface="Calibri"/>
              </a:rPr>
              <a:t>Most of the times, this is working well and SCPI commands are processed in less than 2 seconds. </a:t>
            </a:r>
            <a:endParaRPr lang="en-US" sz="1200" b="0" strike="noStrike" spc="-1" dirty="0">
              <a:solidFill>
                <a:srgbClr val="000000"/>
              </a:solidFill>
              <a:uFill>
                <a:solidFill>
                  <a:srgbClr val="FFFFFF"/>
                </a:solidFill>
              </a:uFill>
              <a:latin typeface="Arial"/>
            </a:endParaRPr>
          </a:p>
          <a:p>
            <a:pPr marL="284040" algn="just">
              <a:lnSpc>
                <a:spcPct val="100000"/>
              </a:lnSpc>
              <a:spcBef>
                <a:spcPts val="300"/>
              </a:spcBef>
              <a:spcAft>
                <a:spcPts val="300"/>
              </a:spcAft>
            </a:pPr>
            <a:r>
              <a:rPr lang="en-US" sz="1200" b="0" strike="noStrike" spc="-1" dirty="0">
                <a:solidFill>
                  <a:srgbClr val="000000"/>
                </a:solidFill>
                <a:uFill>
                  <a:solidFill>
                    <a:srgbClr val="FFFFFF"/>
                  </a:solidFill>
                </a:uFill>
                <a:latin typeface="Calibri"/>
              </a:rPr>
              <a:t>But in very strange conditions and depending on the load of the Em#, the controller can receive a timeout while waiting for the answer of the start command. </a:t>
            </a:r>
            <a:endParaRPr lang="en-US" sz="1200" b="0" strike="noStrike" spc="-1" dirty="0">
              <a:solidFill>
                <a:srgbClr val="000000"/>
              </a:solidFill>
              <a:uFill>
                <a:solidFill>
                  <a:srgbClr val="FFFFFF"/>
                </a:solidFill>
              </a:uFill>
              <a:latin typeface="Arial"/>
            </a:endParaRPr>
          </a:p>
          <a:p>
            <a:pPr marL="912960" lvl="1" indent="-171000" algn="just">
              <a:lnSpc>
                <a:spcPct val="100000"/>
              </a:lnSpc>
              <a:buClr>
                <a:srgbClr val="000000"/>
              </a:buClr>
              <a:buFont typeface="Arial"/>
              <a:buChar char="•"/>
            </a:pPr>
            <a:r>
              <a:rPr lang="en-US" sz="1200" b="0" strike="noStrike" spc="-1" dirty="0">
                <a:solidFill>
                  <a:srgbClr val="000000"/>
                </a:solidFill>
                <a:uFill>
                  <a:solidFill>
                    <a:srgbClr val="FFFFFF"/>
                  </a:solidFill>
                </a:uFill>
                <a:latin typeface="Calibri"/>
              </a:rPr>
              <a:t>	If logs are enabled (worst case delay)</a:t>
            </a:r>
            <a:endParaRPr lang="en-US" sz="1200" b="0" strike="noStrike" spc="-1" dirty="0">
              <a:solidFill>
                <a:srgbClr val="000000"/>
              </a:solidFill>
              <a:uFill>
                <a:solidFill>
                  <a:srgbClr val="FFFFFF"/>
                </a:solidFill>
              </a:uFill>
              <a:latin typeface="Arial"/>
            </a:endParaRPr>
          </a:p>
          <a:p>
            <a:pPr marL="912960" lvl="1" indent="-171000" algn="just">
              <a:lnSpc>
                <a:spcPct val="100000"/>
              </a:lnSpc>
              <a:buClr>
                <a:srgbClr val="000000"/>
              </a:buClr>
              <a:buFont typeface="Arial"/>
              <a:buChar char="•"/>
            </a:pPr>
            <a:r>
              <a:rPr lang="en-US" sz="1200" b="0" strike="noStrike" spc="-1" dirty="0">
                <a:solidFill>
                  <a:srgbClr val="000000"/>
                </a:solidFill>
                <a:uFill>
                  <a:solidFill>
                    <a:srgbClr val="FFFFFF"/>
                  </a:solidFill>
                </a:uFill>
                <a:latin typeface="Calibri"/>
              </a:rPr>
              <a:t>If channels are in auto range (few delay )</a:t>
            </a:r>
            <a:endParaRPr lang="en-US" sz="1200" b="0" strike="noStrike" spc="-1" dirty="0">
              <a:solidFill>
                <a:srgbClr val="000000"/>
              </a:solidFill>
              <a:uFill>
                <a:solidFill>
                  <a:srgbClr val="FFFFFF"/>
                </a:solidFill>
              </a:uFill>
              <a:latin typeface="Arial"/>
            </a:endParaRPr>
          </a:p>
          <a:p>
            <a:pPr marL="912960" lvl="1" indent="-171000" algn="just">
              <a:lnSpc>
                <a:spcPct val="100000"/>
              </a:lnSpc>
              <a:buClr>
                <a:srgbClr val="000000"/>
              </a:buClr>
              <a:buFont typeface="Arial"/>
              <a:buChar char="•"/>
            </a:pPr>
            <a:r>
              <a:rPr lang="en-US" sz="1200" b="0" strike="noStrike" spc="-1" dirty="0">
                <a:solidFill>
                  <a:srgbClr val="000000"/>
                </a:solidFill>
                <a:uFill>
                  <a:solidFill>
                    <a:srgbClr val="FFFFFF"/>
                  </a:solidFill>
                </a:uFill>
                <a:latin typeface="Calibri"/>
              </a:rPr>
              <a:t>If correction is enabled  (few delay)</a:t>
            </a:r>
            <a:endParaRPr lang="en-US" sz="1200" b="0" strike="noStrike" spc="-1" dirty="0">
              <a:solidFill>
                <a:srgbClr val="000000"/>
              </a:solidFill>
              <a:uFill>
                <a:solidFill>
                  <a:srgbClr val="FFFFFF"/>
                </a:solidFill>
              </a:uFill>
              <a:latin typeface="Arial"/>
            </a:endParaRPr>
          </a:p>
          <a:p>
            <a:pPr marL="912960" lvl="1" indent="-171000" algn="just">
              <a:lnSpc>
                <a:spcPct val="100000"/>
              </a:lnSpc>
              <a:buClr>
                <a:srgbClr val="000000"/>
              </a:buClr>
              <a:buFont typeface="Arial"/>
              <a:buChar char="•"/>
            </a:pPr>
            <a:r>
              <a:rPr lang="en-US" sz="1200" b="0" strike="noStrike" spc="-1" dirty="0">
                <a:solidFill>
                  <a:srgbClr val="000000"/>
                </a:solidFill>
                <a:uFill>
                  <a:solidFill>
                    <a:srgbClr val="FFFFFF"/>
                  </a:solidFill>
                </a:uFill>
                <a:latin typeface="Calibri"/>
              </a:rPr>
              <a:t>If DS is enabled (significant delay)</a:t>
            </a:r>
            <a:endParaRPr lang="en-US" sz="1200" b="0" strike="noStrike" spc="-1" dirty="0">
              <a:solidFill>
                <a:srgbClr val="000000"/>
              </a:solidFill>
              <a:uFill>
                <a:solidFill>
                  <a:srgbClr val="FFFFFF"/>
                </a:solidFill>
              </a:uFill>
              <a:latin typeface="Arial"/>
            </a:endParaRPr>
          </a:p>
          <a:p>
            <a:pPr marL="912960" lvl="1" indent="-171000" algn="just">
              <a:lnSpc>
                <a:spcPct val="100000"/>
              </a:lnSpc>
              <a:buClr>
                <a:srgbClr val="000000"/>
              </a:buClr>
              <a:buFont typeface="Arial"/>
              <a:buChar char="•"/>
            </a:pPr>
            <a:r>
              <a:rPr lang="en-US" sz="1200" b="0" strike="noStrike" spc="-1" dirty="0">
                <a:solidFill>
                  <a:srgbClr val="000000"/>
                </a:solidFill>
                <a:uFill>
                  <a:solidFill>
                    <a:srgbClr val="FFFFFF"/>
                  </a:solidFill>
                </a:uFill>
                <a:latin typeface="Calibri"/>
              </a:rPr>
              <a:t>If </a:t>
            </a:r>
            <a:r>
              <a:rPr lang="en-US" sz="1200" b="0" strike="noStrike" spc="-1" dirty="0" err="1">
                <a:solidFill>
                  <a:srgbClr val="000000"/>
                </a:solidFill>
                <a:uFill>
                  <a:solidFill>
                    <a:srgbClr val="FFFFFF"/>
                  </a:solidFill>
                </a:uFill>
                <a:latin typeface="Calibri"/>
              </a:rPr>
              <a:t>TaurusGUI</a:t>
            </a:r>
            <a:r>
              <a:rPr lang="en-US" sz="1200" b="0" strike="noStrike" spc="-1" dirty="0">
                <a:solidFill>
                  <a:srgbClr val="000000"/>
                </a:solidFill>
                <a:uFill>
                  <a:solidFill>
                    <a:srgbClr val="FFFFFF"/>
                  </a:solidFill>
                </a:uFill>
                <a:latin typeface="Calibri"/>
              </a:rPr>
              <a:t> is ON (significant delay)</a:t>
            </a:r>
            <a:endParaRPr lang="en-US" sz="1200" b="0" strike="noStrike" spc="-1" dirty="0">
              <a:solidFill>
                <a:srgbClr val="000000"/>
              </a:solidFill>
              <a:uFill>
                <a:solidFill>
                  <a:srgbClr val="FFFFFF"/>
                </a:solidFill>
              </a:uFill>
              <a:latin typeface="Arial"/>
            </a:endParaRPr>
          </a:p>
          <a:p>
            <a:pPr marL="912960" lvl="1" indent="-171000" algn="just">
              <a:lnSpc>
                <a:spcPct val="100000"/>
              </a:lnSpc>
              <a:buClr>
                <a:srgbClr val="000000"/>
              </a:buClr>
              <a:buFont typeface="Arial"/>
              <a:buChar char="•"/>
            </a:pPr>
            <a:r>
              <a:rPr lang="en-US" sz="1200" b="0" strike="noStrike" spc="-1" dirty="0">
                <a:solidFill>
                  <a:srgbClr val="000000"/>
                </a:solidFill>
                <a:uFill>
                  <a:solidFill>
                    <a:srgbClr val="FFFFFF"/>
                  </a:solidFill>
                </a:uFill>
                <a:latin typeface="Calibri"/>
              </a:rPr>
              <a:t>If </a:t>
            </a:r>
            <a:r>
              <a:rPr lang="en-US" sz="1200" b="0" strike="noStrike" spc="-1" dirty="0" err="1">
                <a:solidFill>
                  <a:srgbClr val="000000"/>
                </a:solidFill>
                <a:uFill>
                  <a:solidFill>
                    <a:srgbClr val="FFFFFF"/>
                  </a:solidFill>
                </a:uFill>
                <a:latin typeface="Calibri"/>
              </a:rPr>
              <a:t>WebServer</a:t>
            </a:r>
            <a:r>
              <a:rPr lang="en-US" sz="1200" b="0" strike="noStrike" spc="-1" dirty="0">
                <a:solidFill>
                  <a:srgbClr val="000000"/>
                </a:solidFill>
                <a:uFill>
                  <a:solidFill>
                    <a:srgbClr val="FFFFFF"/>
                  </a:solidFill>
                </a:uFill>
                <a:latin typeface="Calibri"/>
              </a:rPr>
              <a:t> is display (few delay)</a:t>
            </a:r>
            <a:endParaRPr lang="en-US" sz="1200" b="0" strike="noStrike" spc="-1" dirty="0">
              <a:solidFill>
                <a:srgbClr val="000000"/>
              </a:solidFill>
              <a:uFill>
                <a:solidFill>
                  <a:srgbClr val="FFFFFF"/>
                </a:solidFill>
              </a:uFill>
              <a:latin typeface="Arial"/>
            </a:endParaRPr>
          </a:p>
          <a:p>
            <a:pPr marL="912960" lvl="1" indent="-171000" algn="just">
              <a:lnSpc>
                <a:spcPct val="100000"/>
              </a:lnSpc>
              <a:buClr>
                <a:srgbClr val="000000"/>
              </a:buClr>
              <a:buFont typeface="Arial"/>
              <a:buChar char="•"/>
            </a:pPr>
            <a:r>
              <a:rPr lang="en-US" sz="1200" b="0" strike="noStrike" spc="-1" dirty="0">
                <a:solidFill>
                  <a:srgbClr val="000000"/>
                </a:solidFill>
                <a:uFill>
                  <a:solidFill>
                    <a:srgbClr val="FFFFFF"/>
                  </a:solidFill>
                </a:uFill>
                <a:latin typeface="Calibri"/>
              </a:rPr>
              <a:t>If touchscreen display is showing any channel info (few delay)</a:t>
            </a:r>
            <a:endParaRPr lang="en-US" sz="1200" b="0" strike="noStrike" spc="-1" dirty="0">
              <a:solidFill>
                <a:srgbClr val="000000"/>
              </a:solidFill>
              <a:uFill>
                <a:solidFill>
                  <a:srgbClr val="FFFFFF"/>
                </a:solidFill>
              </a:uFill>
              <a:latin typeface="Arial"/>
            </a:endParaRPr>
          </a:p>
          <a:p>
            <a:pPr algn="just">
              <a:lnSpc>
                <a:spcPct val="100000"/>
              </a:lnSpc>
            </a:pPr>
            <a:endParaRPr lang="en-US" sz="1200" b="0" strike="noStrike" spc="-1" dirty="0">
              <a:solidFill>
                <a:srgbClr val="000000"/>
              </a:solidFill>
              <a:uFill>
                <a:solidFill>
                  <a:srgbClr val="FFFFFF"/>
                </a:solidFill>
              </a:uFill>
              <a:latin typeface="Arial"/>
            </a:endParaRPr>
          </a:p>
          <a:p>
            <a:pPr marL="284040" algn="just">
              <a:lnSpc>
                <a:spcPct val="100000"/>
              </a:lnSpc>
            </a:pPr>
            <a:r>
              <a:rPr lang="en-US" sz="1200" b="0" strike="noStrike" spc="-1" dirty="0">
                <a:solidFill>
                  <a:srgbClr val="000000"/>
                </a:solidFill>
                <a:uFill>
                  <a:solidFill>
                    <a:srgbClr val="FFFFFF"/>
                  </a:solidFill>
                </a:uFill>
                <a:latin typeface="Calibri"/>
              </a:rPr>
              <a:t>…and also depending on the network status, the replay can take longer than those 2 seconds.</a:t>
            </a:r>
            <a:endParaRPr lang="en-US" sz="1200" b="0" strike="noStrike" spc="-1" dirty="0">
              <a:solidFill>
                <a:srgbClr val="000000"/>
              </a:solidFill>
              <a:uFill>
                <a:solidFill>
                  <a:srgbClr val="FFFFFF"/>
                </a:solidFill>
              </a:uFill>
              <a:latin typeface="Arial"/>
            </a:endParaRPr>
          </a:p>
          <a:p>
            <a:pPr marL="284040" algn="just">
              <a:lnSpc>
                <a:spcPct val="100000"/>
              </a:lnSpc>
            </a:pPr>
            <a:endParaRPr lang="en-US" sz="1200" b="0" strike="noStrike" spc="-1" dirty="0">
              <a:solidFill>
                <a:srgbClr val="000000"/>
              </a:solidFill>
              <a:uFill>
                <a:solidFill>
                  <a:srgbClr val="FFFFFF"/>
                </a:solidFill>
              </a:uFill>
              <a:latin typeface="Arial"/>
            </a:endParaRPr>
          </a:p>
          <a:p>
            <a:pPr marL="284040" algn="just">
              <a:lnSpc>
                <a:spcPct val="100000"/>
              </a:lnSpc>
            </a:pPr>
            <a:r>
              <a:rPr lang="en-US" sz="1200" b="0" strike="noStrike" spc="-1" dirty="0">
                <a:solidFill>
                  <a:srgbClr val="000000"/>
                </a:solidFill>
                <a:uFill>
                  <a:solidFill>
                    <a:srgbClr val="FFFFFF"/>
                  </a:solidFill>
                </a:uFill>
                <a:latin typeface="Calibri"/>
              </a:rPr>
              <a:t>In that strange case, the </a:t>
            </a:r>
            <a:r>
              <a:rPr lang="en-US" sz="1200" b="1" strike="noStrike" spc="-1" dirty="0">
                <a:solidFill>
                  <a:srgbClr val="FF0000"/>
                </a:solidFill>
                <a:uFill>
                  <a:solidFill>
                    <a:srgbClr val="FFFFFF"/>
                  </a:solidFill>
                </a:uFill>
                <a:latin typeface="Calibri"/>
              </a:rPr>
              <a:t>controller receives a timeout, closes the socket and sends again the START command. But….it doesn’t cancel the previous START commands</a:t>
            </a:r>
            <a:r>
              <a:rPr lang="en-US" sz="1200" b="0" strike="noStrike" spc="-1" dirty="0">
                <a:solidFill>
                  <a:srgbClr val="000000"/>
                </a:solidFill>
                <a:uFill>
                  <a:solidFill>
                    <a:srgbClr val="FFFFFF"/>
                  </a:solidFill>
                </a:uFill>
                <a:latin typeface="Calibri"/>
              </a:rPr>
              <a:t> that was received properly and started to be processed. </a:t>
            </a:r>
            <a:r>
              <a:rPr lang="en-US" sz="1200" b="1" strike="noStrike" spc="-1" dirty="0">
                <a:solidFill>
                  <a:srgbClr val="FF0000"/>
                </a:solidFill>
                <a:uFill>
                  <a:solidFill>
                    <a:srgbClr val="FFFFFF"/>
                  </a:solidFill>
                </a:uFill>
                <a:latin typeface="Calibri"/>
              </a:rPr>
              <a:t>This results in a new START command overlapping the previous START command.</a:t>
            </a:r>
            <a:endParaRPr lang="en-US" sz="1200" b="0" strike="noStrike" spc="-1" dirty="0">
              <a:solidFill>
                <a:srgbClr val="000000"/>
              </a:solidFill>
              <a:uFill>
                <a:solidFill>
                  <a:srgbClr val="FFFFFF"/>
                </a:solidFill>
              </a:uFill>
              <a:latin typeface="Arial"/>
            </a:endParaRPr>
          </a:p>
          <a:p>
            <a:pPr marL="284040" algn="just">
              <a:lnSpc>
                <a:spcPct val="100000"/>
              </a:lnSpc>
            </a:pPr>
            <a:endParaRPr lang="en-US" sz="1200" b="0" strike="noStrike" spc="-1" dirty="0">
              <a:solidFill>
                <a:srgbClr val="000000"/>
              </a:solidFill>
              <a:uFill>
                <a:solidFill>
                  <a:srgbClr val="FFFFFF"/>
                </a:solidFill>
              </a:uFill>
              <a:latin typeface="Arial"/>
            </a:endParaRPr>
          </a:p>
          <a:p>
            <a:pPr marL="284040" algn="just">
              <a:lnSpc>
                <a:spcPct val="100000"/>
              </a:lnSpc>
            </a:pPr>
            <a:endParaRPr lang="en-US" sz="1200" b="0" strike="noStrike" spc="-1" dirty="0">
              <a:solidFill>
                <a:srgbClr val="000000"/>
              </a:solidFill>
              <a:uFill>
                <a:solidFill>
                  <a:srgbClr val="FFFFFF"/>
                </a:solidFill>
              </a:uFill>
              <a:latin typeface="Arial"/>
            </a:endParaRPr>
          </a:p>
        </p:txBody>
      </p:sp>
      <p:sp>
        <p:nvSpPr>
          <p:cNvPr id="4"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sp>
        <p:nvSpPr>
          <p:cNvPr id="5"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dirty="0">
                <a:solidFill>
                  <a:srgbClr val="8B8B8B"/>
                </a:solidFill>
                <a:uFill>
                  <a:solidFill>
                    <a:srgbClr val="FFFFFF"/>
                  </a:solidFill>
                </a:uFill>
                <a:latin typeface="Arial"/>
              </a:rPr>
              <a:t>23/7/2019</a:t>
            </a:r>
            <a:endParaRPr lang="en-US" sz="1000" b="0" strike="noStrike" spc="-1" dirty="0">
              <a:solidFill>
                <a:srgbClr val="000000"/>
              </a:solidFill>
              <a:uFill>
                <a:solidFill>
                  <a:srgbClr val="FFFFFF"/>
                </a:solidFill>
              </a:uFill>
              <a:latin typeface="Times New Roman"/>
            </a:endParaRPr>
          </a:p>
        </p:txBody>
      </p:sp>
      <p:sp>
        <p:nvSpPr>
          <p:cNvPr id="6"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6</a:t>
            </a:fld>
            <a:endParaRPr lang="en-US" sz="105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90761923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2"/>
          <p:cNvSpPr/>
          <p:nvPr/>
        </p:nvSpPr>
        <p:spPr>
          <a:xfrm>
            <a:off x="380880" y="1190520"/>
            <a:ext cx="8457840" cy="5151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720">
              <a:lnSpc>
                <a:spcPct val="100000"/>
              </a:lnSpc>
              <a:spcBef>
                <a:spcPts val="300"/>
              </a:spcBef>
              <a:spcAft>
                <a:spcPts val="300"/>
              </a:spcAft>
              <a:buClr>
                <a:srgbClr val="000000"/>
              </a:buClr>
              <a:buFont typeface="Wingdings" charset="2"/>
              <a:buChar char=""/>
            </a:pPr>
            <a:r>
              <a:rPr lang="en-US" sz="2000" b="1" strike="noStrike" spc="-1" dirty="0">
                <a:solidFill>
                  <a:srgbClr val="000000"/>
                </a:solidFill>
                <a:uFill>
                  <a:solidFill>
                    <a:srgbClr val="FFFFFF"/>
                  </a:solidFill>
                </a:uFill>
                <a:latin typeface="Calibri"/>
              </a:rPr>
              <a:t> </a:t>
            </a:r>
            <a:r>
              <a:rPr lang="en-US" sz="2000" b="1" strike="noStrike" spc="-1" dirty="0" smtClean="0">
                <a:solidFill>
                  <a:srgbClr val="000000"/>
                </a:solidFill>
                <a:uFill>
                  <a:solidFill>
                    <a:srgbClr val="FFFFFF"/>
                  </a:solidFill>
                </a:uFill>
                <a:latin typeface="Calibri"/>
              </a:rPr>
              <a:t>Solution/Actions</a:t>
            </a:r>
          </a:p>
          <a:p>
            <a:pPr marL="457560" lvl="1">
              <a:spcBef>
                <a:spcPts val="300"/>
              </a:spcBef>
              <a:spcAft>
                <a:spcPts val="300"/>
              </a:spcAft>
              <a:buClr>
                <a:srgbClr val="000000"/>
              </a:buClr>
            </a:pPr>
            <a:r>
              <a:rPr lang="en-US" sz="2000" spc="-1" dirty="0">
                <a:solidFill>
                  <a:srgbClr val="000000"/>
                </a:solidFill>
                <a:uFill>
                  <a:solidFill>
                    <a:srgbClr val="FFFFFF"/>
                  </a:solidFill>
                </a:uFill>
                <a:latin typeface="Calibri"/>
              </a:rPr>
              <a:t>Error check has been added to the </a:t>
            </a:r>
            <a:r>
              <a:rPr lang="en-US" sz="2000" b="1" i="1" spc="-1" dirty="0" err="1">
                <a:solidFill>
                  <a:srgbClr val="000000"/>
                </a:solidFill>
                <a:uFill>
                  <a:solidFill>
                    <a:srgbClr val="FFFFFF"/>
                  </a:solidFill>
                </a:uFill>
                <a:latin typeface="Calibri"/>
              </a:rPr>
              <a:t>AcquisitionThread</a:t>
            </a:r>
            <a:r>
              <a:rPr lang="en-US" sz="2000" spc="-1" dirty="0">
                <a:solidFill>
                  <a:srgbClr val="000000"/>
                </a:solidFill>
                <a:uFill>
                  <a:solidFill>
                    <a:srgbClr val="FFFFFF"/>
                  </a:solidFill>
                </a:uFill>
                <a:latin typeface="Calibri"/>
              </a:rPr>
              <a:t> responsible to empty the buffer. In case of error, it exits the loop and the acquisition is stopped.</a:t>
            </a:r>
          </a:p>
          <a:p>
            <a:pPr marL="343080" indent="-342720">
              <a:lnSpc>
                <a:spcPct val="100000"/>
              </a:lnSpc>
              <a:spcBef>
                <a:spcPts val="300"/>
              </a:spcBef>
              <a:spcAft>
                <a:spcPts val="300"/>
              </a:spcAft>
              <a:buClr>
                <a:srgbClr val="000000"/>
              </a:buClr>
              <a:buFont typeface="Wingdings" charset="2"/>
              <a:buChar char=""/>
            </a:pPr>
            <a:endParaRPr lang="en-US" sz="2400" b="0" strike="noStrike" spc="-1" dirty="0">
              <a:solidFill>
                <a:srgbClr val="000000"/>
              </a:solidFill>
              <a:uFill>
                <a:solidFill>
                  <a:srgbClr val="FFFFFF"/>
                </a:solidFill>
              </a:uFill>
              <a:latin typeface="Arial"/>
            </a:endParaRPr>
          </a:p>
          <a:p>
            <a:pPr marL="457200" algn="just">
              <a:spcBef>
                <a:spcPts val="300"/>
              </a:spcBef>
              <a:spcAft>
                <a:spcPts val="300"/>
              </a:spcAft>
            </a:pPr>
            <a:r>
              <a:rPr lang="en-US" sz="2000" spc="-1" dirty="0">
                <a:solidFill>
                  <a:srgbClr val="000000"/>
                </a:solidFill>
                <a:uFill>
                  <a:solidFill>
                    <a:srgbClr val="FFFFFF"/>
                  </a:solidFill>
                </a:uFill>
                <a:latin typeface="Calibri"/>
              </a:rPr>
              <a:t>Em# software has been </a:t>
            </a:r>
            <a:r>
              <a:rPr lang="en-US" sz="2000" b="1" spc="-1" dirty="0">
                <a:solidFill>
                  <a:srgbClr val="0070C0"/>
                </a:solidFill>
                <a:uFill>
                  <a:solidFill>
                    <a:srgbClr val="FFFFFF"/>
                  </a:solidFill>
                </a:uFill>
                <a:latin typeface="Calibri"/>
              </a:rPr>
              <a:t>modified adding a flag during the FPGA configuration </a:t>
            </a:r>
            <a:r>
              <a:rPr lang="en-US" sz="2000" spc="-1" dirty="0">
                <a:solidFill>
                  <a:srgbClr val="000000"/>
                </a:solidFill>
                <a:uFill>
                  <a:solidFill>
                    <a:srgbClr val="FFFFFF"/>
                  </a:solidFill>
                </a:uFill>
                <a:latin typeface="Calibri"/>
              </a:rPr>
              <a:t>that discards a new START command while a previous START command is being processed. The second START command is rejected.</a:t>
            </a:r>
            <a:endParaRPr lang="en-US" sz="2000" spc="-1" dirty="0">
              <a:solidFill>
                <a:srgbClr val="000000"/>
              </a:solidFill>
              <a:uFill>
                <a:solidFill>
                  <a:srgbClr val="FFFFFF"/>
                </a:solidFill>
              </a:uFill>
            </a:endParaRPr>
          </a:p>
          <a:p>
            <a:pPr marL="457200" algn="just">
              <a:lnSpc>
                <a:spcPct val="100000"/>
              </a:lnSpc>
              <a:spcBef>
                <a:spcPts val="300"/>
              </a:spcBef>
              <a:spcAft>
                <a:spcPts val="300"/>
              </a:spcAft>
            </a:pPr>
            <a:endParaRPr lang="en-US" sz="2000" b="0" strike="noStrike" spc="-1" dirty="0" smtClean="0">
              <a:solidFill>
                <a:srgbClr val="000000"/>
              </a:solidFill>
              <a:uFill>
                <a:solidFill>
                  <a:srgbClr val="FFFFFF"/>
                </a:solidFill>
              </a:uFill>
              <a:latin typeface="Calibri"/>
            </a:endParaRPr>
          </a:p>
          <a:p>
            <a:pPr marL="457200" algn="just">
              <a:lnSpc>
                <a:spcPct val="100000"/>
              </a:lnSpc>
              <a:spcBef>
                <a:spcPts val="300"/>
              </a:spcBef>
              <a:spcAft>
                <a:spcPts val="300"/>
              </a:spcAft>
            </a:pPr>
            <a:r>
              <a:rPr lang="en-US" sz="2000" b="0" strike="noStrike" spc="-1" dirty="0" smtClean="0">
                <a:solidFill>
                  <a:srgbClr val="000000"/>
                </a:solidFill>
                <a:uFill>
                  <a:solidFill>
                    <a:srgbClr val="FFFFFF"/>
                  </a:solidFill>
                </a:uFill>
                <a:latin typeface="Calibri"/>
              </a:rPr>
              <a:t>Workaround was </a:t>
            </a:r>
            <a:r>
              <a:rPr lang="en-US" sz="2000" b="1" u="sng" strike="noStrike" spc="-1" dirty="0" smtClean="0">
                <a:solidFill>
                  <a:srgbClr val="000000"/>
                </a:solidFill>
                <a:uFill>
                  <a:solidFill>
                    <a:srgbClr val="FFFFFF"/>
                  </a:solidFill>
                </a:uFill>
                <a:latin typeface="Calibri"/>
              </a:rPr>
              <a:t>installed in BL04 </a:t>
            </a:r>
            <a:r>
              <a:rPr lang="en-US" sz="2000" spc="-1" dirty="0" smtClean="0">
                <a:solidFill>
                  <a:srgbClr val="000000"/>
                </a:solidFill>
                <a:uFill>
                  <a:solidFill>
                    <a:srgbClr val="FFFFFF"/>
                  </a:solidFill>
                </a:uFill>
                <a:latin typeface="Calibri"/>
              </a:rPr>
              <a:t>for testing. So far, no more reports about this problem.</a:t>
            </a:r>
          </a:p>
          <a:p>
            <a:pPr marL="457200" algn="just">
              <a:lnSpc>
                <a:spcPct val="100000"/>
              </a:lnSpc>
              <a:spcBef>
                <a:spcPts val="300"/>
              </a:spcBef>
              <a:spcAft>
                <a:spcPts val="300"/>
              </a:spcAft>
            </a:pPr>
            <a:endParaRPr lang="en-US" sz="2000" b="0" strike="noStrike" spc="-1" dirty="0">
              <a:solidFill>
                <a:srgbClr val="000000"/>
              </a:solidFill>
              <a:uFill>
                <a:solidFill>
                  <a:srgbClr val="FFFFFF"/>
                </a:solidFill>
              </a:uFill>
              <a:latin typeface="Arial"/>
            </a:endParaRPr>
          </a:p>
          <a:p>
            <a:pPr marL="457200" algn="just">
              <a:lnSpc>
                <a:spcPct val="100000"/>
              </a:lnSpc>
              <a:spcBef>
                <a:spcPts val="300"/>
              </a:spcBef>
              <a:spcAft>
                <a:spcPts val="300"/>
              </a:spcAft>
            </a:pPr>
            <a:r>
              <a:rPr lang="en-US" sz="2000" b="0" strike="noStrike" spc="-1" dirty="0">
                <a:solidFill>
                  <a:srgbClr val="000000"/>
                </a:solidFill>
                <a:uFill>
                  <a:solidFill>
                    <a:srgbClr val="FFFFFF"/>
                  </a:solidFill>
                </a:uFill>
                <a:latin typeface="Calibri"/>
              </a:rPr>
              <a:t>Em# software has been patched to avoid the same problems occurs again but</a:t>
            </a:r>
            <a:r>
              <a:rPr lang="en-US" sz="2000" b="1" strike="noStrike" spc="-1" dirty="0">
                <a:solidFill>
                  <a:srgbClr val="000000"/>
                </a:solidFill>
                <a:uFill>
                  <a:solidFill>
                    <a:srgbClr val="FFFFFF"/>
                  </a:solidFill>
                </a:uFill>
                <a:latin typeface="Calibri"/>
              </a:rPr>
              <a:t> </a:t>
            </a:r>
            <a:r>
              <a:rPr lang="en-US" sz="2000" b="1" u="sng" strike="noStrike" spc="-1" dirty="0" err="1">
                <a:solidFill>
                  <a:srgbClr val="000000"/>
                </a:solidFill>
                <a:uFill>
                  <a:solidFill>
                    <a:srgbClr val="FFFFFF"/>
                  </a:solidFill>
                </a:uFill>
                <a:latin typeface="Calibri"/>
              </a:rPr>
              <a:t>sardana</a:t>
            </a:r>
            <a:r>
              <a:rPr lang="en-US" sz="2000" b="1" u="sng" strike="noStrike" spc="-1" dirty="0">
                <a:solidFill>
                  <a:srgbClr val="000000"/>
                </a:solidFill>
                <a:uFill>
                  <a:solidFill>
                    <a:srgbClr val="FFFFFF"/>
                  </a:solidFill>
                </a:uFill>
                <a:latin typeface="Calibri"/>
              </a:rPr>
              <a:t> controller needs to be also improved</a:t>
            </a:r>
            <a:r>
              <a:rPr lang="en-US" sz="2000" b="0" u="sng" strike="noStrike" spc="-1" dirty="0">
                <a:solidFill>
                  <a:srgbClr val="000000"/>
                </a:solidFill>
                <a:uFill>
                  <a:solidFill>
                    <a:srgbClr val="FFFFFF"/>
                  </a:solidFill>
                </a:uFill>
                <a:latin typeface="Calibri"/>
              </a:rPr>
              <a:t> </a:t>
            </a:r>
            <a:r>
              <a:rPr lang="en-US" sz="2000" b="1" u="sng" strike="noStrike" spc="-1" dirty="0">
                <a:solidFill>
                  <a:srgbClr val="000000"/>
                </a:solidFill>
                <a:uFill>
                  <a:solidFill>
                    <a:srgbClr val="FFFFFF"/>
                  </a:solidFill>
                </a:uFill>
                <a:latin typeface="Calibri"/>
              </a:rPr>
              <a:t>to avoid multiple connections.</a:t>
            </a:r>
            <a:endParaRPr lang="en-US" sz="2000" b="0" strike="noStrike" spc="-1" dirty="0">
              <a:solidFill>
                <a:srgbClr val="000000"/>
              </a:solidFill>
              <a:uFill>
                <a:solidFill>
                  <a:srgbClr val="FFFFFF"/>
                </a:solidFill>
              </a:uFill>
              <a:latin typeface="Arial"/>
            </a:endParaRPr>
          </a:p>
          <a:p>
            <a:pPr marL="457200">
              <a:lnSpc>
                <a:spcPct val="100000"/>
              </a:lnSpc>
              <a:spcBef>
                <a:spcPts val="300"/>
              </a:spcBef>
              <a:spcAft>
                <a:spcPts val="300"/>
              </a:spcAft>
            </a:pPr>
            <a:endParaRPr lang="en-US" sz="2000" b="0" strike="noStrike" spc="-1" dirty="0">
              <a:solidFill>
                <a:srgbClr val="000000"/>
              </a:solidFill>
              <a:uFill>
                <a:solidFill>
                  <a:srgbClr val="FFFFFF"/>
                </a:solidFill>
              </a:uFill>
              <a:latin typeface="Arial"/>
            </a:endParaRPr>
          </a:p>
          <a:p>
            <a:pPr>
              <a:lnSpc>
                <a:spcPct val="100000"/>
              </a:lnSpc>
              <a:spcBef>
                <a:spcPts val="300"/>
              </a:spcBef>
              <a:spcAft>
                <a:spcPts val="300"/>
              </a:spcAft>
            </a:pPr>
            <a:endParaRPr lang="en-US" sz="2000" b="0" strike="noStrike" spc="-1" dirty="0">
              <a:solidFill>
                <a:srgbClr val="000000"/>
              </a:solidFill>
              <a:uFill>
                <a:solidFill>
                  <a:srgbClr val="FFFFFF"/>
                </a:solidFill>
              </a:uFill>
              <a:latin typeface="Arial"/>
            </a:endParaRPr>
          </a:p>
        </p:txBody>
      </p:sp>
      <p:sp>
        <p:nvSpPr>
          <p:cNvPr id="4"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dirty="0">
                <a:solidFill>
                  <a:srgbClr val="8B8B8B"/>
                </a:solidFill>
                <a:uFill>
                  <a:solidFill>
                    <a:srgbClr val="FFFFFF"/>
                  </a:solidFill>
                </a:uFill>
                <a:latin typeface="Arial"/>
              </a:rPr>
              <a:t>23/7/2019</a:t>
            </a:r>
            <a:endParaRPr lang="en-US" sz="1000" b="0" strike="noStrike" spc="-1" dirty="0">
              <a:solidFill>
                <a:srgbClr val="000000"/>
              </a:solidFill>
              <a:uFill>
                <a:solidFill>
                  <a:srgbClr val="FFFFFF"/>
                </a:solidFill>
              </a:uFill>
              <a:latin typeface="Times New Roman"/>
            </a:endParaRPr>
          </a:p>
        </p:txBody>
      </p:sp>
      <p:sp>
        <p:nvSpPr>
          <p:cNvPr id="5"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7</a:t>
            </a:fld>
            <a:endParaRPr lang="en-US" sz="1050" b="0" strike="noStrike" spc="-1">
              <a:solidFill>
                <a:srgbClr val="000000"/>
              </a:solidFill>
              <a:uFill>
                <a:solidFill>
                  <a:srgbClr val="FFFFFF"/>
                </a:solidFill>
              </a:uFill>
              <a:latin typeface="Times New Roman"/>
            </a:endParaRPr>
          </a:p>
        </p:txBody>
      </p:sp>
      <p:sp>
        <p:nvSpPr>
          <p:cNvPr id="6"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spTree>
    <p:extLst>
      <p:ext uri="{BB962C8B-B14F-4D97-AF65-F5344CB8AC3E}">
        <p14:creationId xmlns:p14="http://schemas.microsoft.com/office/powerpoint/2010/main" val="426090502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a:solidFill>
                  <a:srgbClr val="8B8B8B"/>
                </a:solidFill>
                <a:uFill>
                  <a:solidFill>
                    <a:srgbClr val="FFFFFF"/>
                  </a:solidFill>
                </a:uFill>
                <a:latin typeface="Arial"/>
              </a:rPr>
              <a:t>23/7/2019</a:t>
            </a:r>
            <a:endParaRPr lang="en-US" sz="1000" b="0" strike="noStrike" spc="-1">
              <a:solidFill>
                <a:srgbClr val="000000"/>
              </a:solidFill>
              <a:uFill>
                <a:solidFill>
                  <a:srgbClr val="FFFFFF"/>
                </a:solidFill>
              </a:uFill>
              <a:latin typeface="Times New Roman"/>
            </a:endParaRPr>
          </a:p>
        </p:txBody>
      </p:sp>
      <p:sp>
        <p:nvSpPr>
          <p:cNvPr id="105"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8</a:t>
            </a:fld>
            <a:endParaRPr lang="en-US" sz="1050" b="0" strike="noStrike" spc="-1">
              <a:solidFill>
                <a:srgbClr val="000000"/>
              </a:solidFill>
              <a:uFill>
                <a:solidFill>
                  <a:srgbClr val="FFFFFF"/>
                </a:solidFill>
              </a:uFill>
              <a:latin typeface="Times New Roman"/>
            </a:endParaRPr>
          </a:p>
        </p:txBody>
      </p:sp>
      <p:sp>
        <p:nvSpPr>
          <p:cNvPr id="5" name="TextShape 2"/>
          <p:cNvSpPr txBox="1"/>
          <p:nvPr/>
        </p:nvSpPr>
        <p:spPr>
          <a:xfrm>
            <a:off x="440183" y="914400"/>
            <a:ext cx="8226633" cy="5334000"/>
          </a:xfrm>
          <a:prstGeom prst="rect">
            <a:avLst/>
          </a:prstGeom>
          <a:noFill/>
          <a:ln>
            <a:noFill/>
          </a:ln>
        </p:spPr>
        <p:txBody>
          <a:bodyPr>
            <a:noAutofit/>
          </a:bodyPr>
          <a:lstStyle/>
          <a:p>
            <a:pPr marL="360" algn="just">
              <a:lnSpc>
                <a:spcPct val="90000"/>
              </a:lnSpc>
              <a:spcBef>
                <a:spcPts val="1001"/>
              </a:spcBef>
              <a:buClr>
                <a:srgbClr val="000000"/>
              </a:buClr>
            </a:pPr>
            <a:r>
              <a:rPr lang="en-US" sz="2400" b="1" spc="-1" dirty="0" smtClean="0">
                <a:solidFill>
                  <a:srgbClr val="000000"/>
                </a:solidFill>
                <a:uFill>
                  <a:solidFill>
                    <a:srgbClr val="FFFFFF"/>
                  </a:solidFill>
                </a:uFill>
              </a:rPr>
              <a:t>DDR3 RAM EEPROM problem</a:t>
            </a:r>
          </a:p>
          <a:p>
            <a:pPr marL="343260" indent="-342900" algn="just">
              <a:lnSpc>
                <a:spcPct val="90000"/>
              </a:lnSpc>
              <a:spcBef>
                <a:spcPts val="1001"/>
              </a:spcBef>
              <a:buClr>
                <a:srgbClr val="000000"/>
              </a:buClr>
              <a:buFont typeface="Wingdings" panose="05000000000000000000" pitchFamily="2" charset="2"/>
              <a:buChar char="Ø"/>
            </a:pPr>
            <a:r>
              <a:rPr lang="en-US" sz="2000" spc="-1" dirty="0" smtClean="0">
                <a:solidFill>
                  <a:srgbClr val="000000"/>
                </a:solidFill>
                <a:uFill>
                  <a:solidFill>
                    <a:srgbClr val="FFFFFF"/>
                  </a:solidFill>
                </a:uFill>
              </a:rPr>
              <a:t>Found when updating new production to v1.2.00</a:t>
            </a:r>
          </a:p>
          <a:p>
            <a:pPr marL="343260" indent="-342900" algn="just">
              <a:lnSpc>
                <a:spcPct val="90000"/>
              </a:lnSpc>
              <a:spcBef>
                <a:spcPts val="1001"/>
              </a:spcBef>
              <a:buClr>
                <a:srgbClr val="000000"/>
              </a:buClr>
              <a:buFont typeface="Wingdings" panose="05000000000000000000" pitchFamily="2" charset="2"/>
              <a:buChar char="Ø"/>
            </a:pPr>
            <a:r>
              <a:rPr lang="en-US" sz="2000" spc="-1" dirty="0" smtClean="0">
                <a:solidFill>
                  <a:srgbClr val="000000"/>
                </a:solidFill>
                <a:uFill>
                  <a:solidFill>
                    <a:srgbClr val="FFFFFF"/>
                  </a:solidFill>
                </a:uFill>
              </a:rPr>
              <a:t>Originally it was considered as a HW problem or defective units</a:t>
            </a:r>
          </a:p>
          <a:p>
            <a:pPr marL="343260" indent="-342900" algn="just">
              <a:lnSpc>
                <a:spcPct val="90000"/>
              </a:lnSpc>
              <a:spcBef>
                <a:spcPts val="1001"/>
              </a:spcBef>
              <a:buClr>
                <a:srgbClr val="000000"/>
              </a:buClr>
              <a:buFont typeface="Wingdings" panose="05000000000000000000" pitchFamily="2" charset="2"/>
              <a:buChar char="Ø"/>
            </a:pPr>
            <a:r>
              <a:rPr lang="en-US" sz="2000" spc="-1" dirty="0" smtClean="0">
                <a:solidFill>
                  <a:srgbClr val="000000"/>
                </a:solidFill>
                <a:uFill>
                  <a:solidFill>
                    <a:srgbClr val="FFFFFF"/>
                  </a:solidFill>
                </a:uFill>
              </a:rPr>
              <a:t>After investigation, it was found the problem occurs with versions higher than 1.1.09</a:t>
            </a:r>
          </a:p>
          <a:p>
            <a:pPr marL="343260" indent="-342900" algn="just">
              <a:lnSpc>
                <a:spcPct val="90000"/>
              </a:lnSpc>
              <a:spcBef>
                <a:spcPts val="1001"/>
              </a:spcBef>
              <a:buClr>
                <a:srgbClr val="000000"/>
              </a:buClr>
              <a:buFont typeface="Wingdings" panose="05000000000000000000" pitchFamily="2" charset="2"/>
              <a:buChar char="Ø"/>
            </a:pPr>
            <a:r>
              <a:rPr lang="en-US" sz="2000" spc="-1" dirty="0" smtClean="0">
                <a:solidFill>
                  <a:srgbClr val="000000"/>
                </a:solidFill>
                <a:uFill>
                  <a:solidFill>
                    <a:srgbClr val="FFFFFF"/>
                  </a:solidFill>
                </a:uFill>
              </a:rPr>
              <a:t>Root cause:</a:t>
            </a:r>
          </a:p>
          <a:p>
            <a:pPr marL="457560" lvl="1" algn="just">
              <a:lnSpc>
                <a:spcPct val="90000"/>
              </a:lnSpc>
              <a:spcBef>
                <a:spcPts val="1001"/>
              </a:spcBef>
              <a:buClr>
                <a:srgbClr val="000000"/>
              </a:buClr>
            </a:pPr>
            <a:r>
              <a:rPr lang="en-US" sz="1400" spc="-1" dirty="0" smtClean="0">
                <a:solidFill>
                  <a:srgbClr val="000000"/>
                </a:solidFill>
                <a:uFill>
                  <a:solidFill>
                    <a:srgbClr val="FFFFFF"/>
                  </a:solidFill>
                </a:uFill>
              </a:rPr>
              <a:t>Alin </a:t>
            </a:r>
            <a:r>
              <a:rPr lang="en-US" sz="1400" spc="-1" dirty="0">
                <a:solidFill>
                  <a:srgbClr val="000000"/>
                </a:solidFill>
                <a:uFill>
                  <a:solidFill>
                    <a:srgbClr val="FFFFFF"/>
                  </a:solidFill>
                </a:uFill>
              </a:rPr>
              <a:t>software is writing </a:t>
            </a:r>
            <a:r>
              <a:rPr lang="en-US" sz="1400" spc="-1" dirty="0" smtClean="0">
                <a:solidFill>
                  <a:srgbClr val="000000"/>
                </a:solidFill>
                <a:uFill>
                  <a:solidFill>
                    <a:srgbClr val="FFFFFF"/>
                  </a:solidFill>
                </a:uFill>
              </a:rPr>
              <a:t>by mistake Em</a:t>
            </a:r>
            <a:r>
              <a:rPr lang="en-US" sz="1400" spc="-1" dirty="0">
                <a:solidFill>
                  <a:srgbClr val="000000"/>
                </a:solidFill>
                <a:uFill>
                  <a:solidFill>
                    <a:srgbClr val="FFFFFF"/>
                  </a:solidFill>
                </a:uFill>
              </a:rPr>
              <a:t># configuration data in the DDR2 EEPROM instead of the PSB board EEPROM. </a:t>
            </a:r>
            <a:endParaRPr lang="en-US" sz="1400" spc="-1" dirty="0" smtClean="0">
              <a:solidFill>
                <a:srgbClr val="000000"/>
              </a:solidFill>
              <a:uFill>
                <a:solidFill>
                  <a:srgbClr val="FFFFFF"/>
                </a:solidFill>
              </a:uFill>
            </a:endParaRPr>
          </a:p>
          <a:p>
            <a:pPr marL="457560" lvl="1" algn="just">
              <a:lnSpc>
                <a:spcPct val="90000"/>
              </a:lnSpc>
              <a:spcBef>
                <a:spcPts val="1001"/>
              </a:spcBef>
              <a:buClr>
                <a:srgbClr val="000000"/>
              </a:buClr>
            </a:pPr>
            <a:r>
              <a:rPr lang="en-US" sz="1400" spc="-1" dirty="0" smtClean="0">
                <a:solidFill>
                  <a:srgbClr val="000000"/>
                </a:solidFill>
                <a:uFill>
                  <a:solidFill>
                    <a:srgbClr val="FFFFFF"/>
                  </a:solidFill>
                </a:uFill>
              </a:rPr>
              <a:t>Both </a:t>
            </a:r>
            <a:r>
              <a:rPr lang="en-US" sz="1400" spc="-1" dirty="0">
                <a:solidFill>
                  <a:srgbClr val="000000"/>
                </a:solidFill>
                <a:uFill>
                  <a:solidFill>
                    <a:srgbClr val="FFFFFF"/>
                  </a:solidFill>
                </a:uFill>
              </a:rPr>
              <a:t>EEPROM's are configured by hardware with the same I2C address (0x50</a:t>
            </a:r>
            <a:r>
              <a:rPr lang="en-US" sz="1400" spc="-1" dirty="0" smtClean="0">
                <a:solidFill>
                  <a:srgbClr val="000000"/>
                </a:solidFill>
                <a:uFill>
                  <a:solidFill>
                    <a:srgbClr val="FFFFFF"/>
                  </a:solidFill>
                </a:uFill>
              </a:rPr>
              <a:t>).</a:t>
            </a:r>
          </a:p>
          <a:p>
            <a:pPr marL="457560" lvl="1" algn="just">
              <a:lnSpc>
                <a:spcPct val="90000"/>
              </a:lnSpc>
              <a:spcBef>
                <a:spcPts val="1001"/>
              </a:spcBef>
              <a:buClr>
                <a:srgbClr val="000000"/>
              </a:buClr>
            </a:pPr>
            <a:r>
              <a:rPr lang="en-US" sz="1400" spc="-1" dirty="0" smtClean="0">
                <a:solidFill>
                  <a:srgbClr val="000000"/>
                </a:solidFill>
                <a:uFill>
                  <a:solidFill>
                    <a:srgbClr val="FFFFFF"/>
                  </a:solidFill>
                </a:uFill>
              </a:rPr>
              <a:t>In </a:t>
            </a:r>
            <a:r>
              <a:rPr lang="en-US" sz="1400" spc="-1" dirty="0">
                <a:solidFill>
                  <a:srgbClr val="000000"/>
                </a:solidFill>
                <a:uFill>
                  <a:solidFill>
                    <a:srgbClr val="FFFFFF"/>
                  </a:solidFill>
                </a:uFill>
              </a:rPr>
              <a:t>normal conditions, this is not a problem due to they are in different I2C buses. </a:t>
            </a:r>
            <a:endParaRPr lang="en-US" sz="1400" spc="-1" dirty="0" smtClean="0">
              <a:solidFill>
                <a:srgbClr val="000000"/>
              </a:solidFill>
              <a:uFill>
                <a:solidFill>
                  <a:srgbClr val="FFFFFF"/>
                </a:solidFill>
              </a:uFill>
            </a:endParaRPr>
          </a:p>
          <a:p>
            <a:pPr marL="457560" lvl="1" algn="just">
              <a:lnSpc>
                <a:spcPct val="90000"/>
              </a:lnSpc>
              <a:spcBef>
                <a:spcPts val="1001"/>
              </a:spcBef>
              <a:buClr>
                <a:srgbClr val="000000"/>
              </a:buClr>
            </a:pPr>
            <a:r>
              <a:rPr lang="en-US" sz="1400" spc="-1" dirty="0" smtClean="0">
                <a:solidFill>
                  <a:srgbClr val="000000"/>
                </a:solidFill>
                <a:uFill>
                  <a:solidFill>
                    <a:srgbClr val="FFFFFF"/>
                  </a:solidFill>
                </a:uFill>
              </a:rPr>
              <a:t>The </a:t>
            </a:r>
            <a:r>
              <a:rPr lang="en-US" sz="1400" spc="-1" dirty="0">
                <a:solidFill>
                  <a:srgbClr val="000000"/>
                </a:solidFill>
                <a:uFill>
                  <a:solidFill>
                    <a:srgbClr val="FFFFFF"/>
                  </a:solidFill>
                </a:uFill>
              </a:rPr>
              <a:t>number of I2C buses available in the NUC depends on the BIOS version installed and the BIOS configuration</a:t>
            </a:r>
            <a:r>
              <a:rPr lang="en-US" sz="1400" spc="-1" dirty="0" smtClean="0">
                <a:solidFill>
                  <a:srgbClr val="000000"/>
                </a:solidFill>
                <a:uFill>
                  <a:solidFill>
                    <a:srgbClr val="FFFFFF"/>
                  </a:solidFill>
                </a:uFill>
              </a:rPr>
              <a:t>.</a:t>
            </a:r>
          </a:p>
          <a:p>
            <a:pPr marL="457560" lvl="1" algn="just">
              <a:lnSpc>
                <a:spcPct val="90000"/>
              </a:lnSpc>
              <a:spcBef>
                <a:spcPts val="1001"/>
              </a:spcBef>
              <a:buClr>
                <a:srgbClr val="000000"/>
              </a:buClr>
            </a:pPr>
            <a:r>
              <a:rPr lang="en-US" sz="1400" spc="-1" dirty="0" smtClean="0">
                <a:solidFill>
                  <a:srgbClr val="000000"/>
                </a:solidFill>
                <a:uFill>
                  <a:solidFill>
                    <a:srgbClr val="FFFFFF"/>
                  </a:solidFill>
                </a:uFill>
              </a:rPr>
              <a:t>ALIN has a config file were the i2c bus number for each module is defined. But if the module is not found in the predefined bus, it has an autoscan routine scans for a device in all available i2c busses.</a:t>
            </a:r>
          </a:p>
          <a:p>
            <a:pPr marL="457560" lvl="1" algn="just">
              <a:lnSpc>
                <a:spcPct val="90000"/>
              </a:lnSpc>
              <a:spcBef>
                <a:spcPts val="1001"/>
              </a:spcBef>
              <a:buClr>
                <a:srgbClr val="000000"/>
              </a:buClr>
            </a:pPr>
            <a:r>
              <a:rPr lang="en-US" sz="1400" spc="-1" dirty="0" smtClean="0">
                <a:solidFill>
                  <a:srgbClr val="000000"/>
                </a:solidFill>
                <a:uFill>
                  <a:solidFill>
                    <a:srgbClr val="FFFFFF"/>
                  </a:solidFill>
                </a:uFill>
              </a:rPr>
              <a:t>The PSB EEPROM i2cbus was incorrectly configured in the ALIN config file.</a:t>
            </a:r>
          </a:p>
          <a:p>
            <a:pPr marL="457560" lvl="1" algn="just">
              <a:lnSpc>
                <a:spcPct val="90000"/>
              </a:lnSpc>
              <a:spcBef>
                <a:spcPts val="1001"/>
              </a:spcBef>
              <a:buClr>
                <a:srgbClr val="000000"/>
              </a:buClr>
            </a:pPr>
            <a:r>
              <a:rPr lang="en-US" sz="1400" spc="-1" dirty="0" smtClean="0">
                <a:solidFill>
                  <a:srgbClr val="000000"/>
                </a:solidFill>
                <a:uFill>
                  <a:solidFill>
                    <a:srgbClr val="FFFFFF"/>
                  </a:solidFill>
                </a:uFill>
              </a:rPr>
              <a:t>The autoscan was detecting the DDR3 EEPROM as if it was the PSB EEPROM</a:t>
            </a:r>
            <a:endParaRPr lang="en-US" spc="-1" dirty="0" smtClean="0">
              <a:solidFill>
                <a:srgbClr val="000000"/>
              </a:solidFill>
              <a:uFill>
                <a:solidFill>
                  <a:srgbClr val="FFFFFF"/>
                </a:solidFill>
              </a:uFill>
            </a:endParaRPr>
          </a:p>
        </p:txBody>
      </p:sp>
      <p:sp>
        <p:nvSpPr>
          <p:cNvPr id="6"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spTree>
    <p:extLst>
      <p:ext uri="{BB962C8B-B14F-4D97-AF65-F5344CB8AC3E}">
        <p14:creationId xmlns:p14="http://schemas.microsoft.com/office/powerpoint/2010/main" val="3667110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Shape 3"/>
          <p:cNvSpPr txBox="1"/>
          <p:nvPr/>
        </p:nvSpPr>
        <p:spPr>
          <a:xfrm>
            <a:off x="628560" y="6489360"/>
            <a:ext cx="6400440" cy="231840"/>
          </a:xfrm>
          <a:prstGeom prst="rect">
            <a:avLst/>
          </a:prstGeom>
          <a:noFill/>
          <a:ln>
            <a:noFill/>
          </a:ln>
        </p:spPr>
        <p:txBody>
          <a:bodyPr anchor="ctr"/>
          <a:lstStyle/>
          <a:p>
            <a:pPr>
              <a:lnSpc>
                <a:spcPct val="100000"/>
              </a:lnSpc>
            </a:pPr>
            <a:r>
              <a:rPr lang="en-US" sz="1000" b="0" strike="noStrike" spc="-1">
                <a:solidFill>
                  <a:srgbClr val="8B8B8B"/>
                </a:solidFill>
                <a:uFill>
                  <a:solidFill>
                    <a:srgbClr val="FFFFFF"/>
                  </a:solidFill>
                </a:uFill>
                <a:latin typeface="Arial"/>
              </a:rPr>
              <a:t>23/7/2019</a:t>
            </a:r>
            <a:endParaRPr lang="en-US" sz="1000" b="0" strike="noStrike" spc="-1">
              <a:solidFill>
                <a:srgbClr val="000000"/>
              </a:solidFill>
              <a:uFill>
                <a:solidFill>
                  <a:srgbClr val="FFFFFF"/>
                </a:solidFill>
              </a:uFill>
              <a:latin typeface="Times New Roman"/>
            </a:endParaRPr>
          </a:p>
        </p:txBody>
      </p:sp>
      <p:sp>
        <p:nvSpPr>
          <p:cNvPr id="105" name="TextShape 5"/>
          <p:cNvSpPr txBox="1"/>
          <p:nvPr/>
        </p:nvSpPr>
        <p:spPr>
          <a:xfrm>
            <a:off x="7086600" y="6485760"/>
            <a:ext cx="2057040" cy="364680"/>
          </a:xfrm>
          <a:prstGeom prst="rect">
            <a:avLst/>
          </a:prstGeom>
          <a:noFill/>
          <a:ln>
            <a:noFill/>
          </a:ln>
        </p:spPr>
        <p:txBody>
          <a:bodyPr anchor="ctr"/>
          <a:lstStyle/>
          <a:p>
            <a:pPr algn="r">
              <a:lnSpc>
                <a:spcPct val="100000"/>
              </a:lnSpc>
            </a:pPr>
            <a:fld id="{47AB0409-0D9C-45F4-8368-3E8BE76580A8}" type="slidenum">
              <a:rPr lang="en-US" sz="1050" b="0" strike="noStrike" spc="-1">
                <a:solidFill>
                  <a:srgbClr val="FFFFFF"/>
                </a:solidFill>
                <a:uFill>
                  <a:solidFill>
                    <a:srgbClr val="FFFFFF"/>
                  </a:solidFill>
                </a:uFill>
                <a:latin typeface="Arial"/>
              </a:rPr>
              <a:t>9</a:t>
            </a:fld>
            <a:endParaRPr lang="en-US" sz="1050" b="0" strike="noStrike" spc="-1">
              <a:solidFill>
                <a:srgbClr val="000000"/>
              </a:solidFill>
              <a:uFill>
                <a:solidFill>
                  <a:srgbClr val="FFFFFF"/>
                </a:solidFill>
              </a:uFill>
              <a:latin typeface="Times New Roman"/>
            </a:endParaRPr>
          </a:p>
        </p:txBody>
      </p:sp>
      <p:sp>
        <p:nvSpPr>
          <p:cNvPr id="6" name="TextShape 1"/>
          <p:cNvSpPr txBox="1"/>
          <p:nvPr/>
        </p:nvSpPr>
        <p:spPr>
          <a:xfrm>
            <a:off x="628560" y="177480"/>
            <a:ext cx="7070040" cy="584280"/>
          </a:xfrm>
          <a:prstGeom prst="rect">
            <a:avLst/>
          </a:prstGeom>
          <a:noFill/>
          <a:ln>
            <a:noFill/>
          </a:ln>
        </p:spPr>
        <p:txBody>
          <a:bodyPr/>
          <a:lstStyle/>
          <a:p>
            <a:pPr algn="r">
              <a:lnSpc>
                <a:spcPct val="100000"/>
              </a:lnSpc>
            </a:pPr>
            <a:r>
              <a:rPr lang="en-US" sz="2400" spc="-1" dirty="0">
                <a:solidFill>
                  <a:srgbClr val="323E4F"/>
                </a:solidFill>
                <a:uFill>
                  <a:solidFill>
                    <a:srgbClr val="FFFFFF"/>
                  </a:solidFill>
                </a:uFill>
                <a:latin typeface="Arial Black"/>
              </a:rPr>
              <a:t>Em# problems &amp; incidents at ALBA</a:t>
            </a:r>
            <a:endParaRPr lang="en-US" sz="2400" spc="-1" dirty="0">
              <a:solidFill>
                <a:srgbClr val="000000"/>
              </a:solidFill>
              <a:uFill>
                <a:solidFill>
                  <a:srgbClr val="FFFFFF"/>
                </a:solidFill>
              </a:uFill>
              <a:latin typeface="Calibri"/>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990601"/>
            <a:ext cx="6400800" cy="2762061"/>
          </a:xfrm>
          <a:prstGeom prst="rect">
            <a:avLst/>
          </a:prstGeom>
        </p:spPr>
      </p:pic>
      <p:sp>
        <p:nvSpPr>
          <p:cNvPr id="7" name="TextShape 2"/>
          <p:cNvSpPr txBox="1"/>
          <p:nvPr/>
        </p:nvSpPr>
        <p:spPr>
          <a:xfrm>
            <a:off x="440183" y="3886200"/>
            <a:ext cx="8226633" cy="609600"/>
          </a:xfrm>
          <a:prstGeom prst="rect">
            <a:avLst/>
          </a:prstGeom>
          <a:noFill/>
          <a:ln>
            <a:noFill/>
          </a:ln>
        </p:spPr>
        <p:txBody>
          <a:bodyPr>
            <a:noAutofit/>
          </a:bodyPr>
          <a:lstStyle/>
          <a:p>
            <a:pPr marL="457560" lvl="1" algn="just">
              <a:lnSpc>
                <a:spcPct val="90000"/>
              </a:lnSpc>
              <a:spcBef>
                <a:spcPts val="1001"/>
              </a:spcBef>
              <a:buClr>
                <a:srgbClr val="000000"/>
              </a:buClr>
            </a:pPr>
            <a:r>
              <a:rPr lang="en-US" sz="1600" spc="-1" dirty="0" smtClean="0">
                <a:solidFill>
                  <a:srgbClr val="000000"/>
                </a:solidFill>
                <a:uFill>
                  <a:solidFill>
                    <a:srgbClr val="FFFFFF"/>
                  </a:solidFill>
                </a:uFill>
              </a:rPr>
              <a:t>The overwritten area in DDR3 EEPROM contains the configuration parameters of the DDR3.</a:t>
            </a:r>
          </a:p>
          <a:p>
            <a:pPr marL="457560" lvl="1" algn="just">
              <a:lnSpc>
                <a:spcPct val="90000"/>
              </a:lnSpc>
              <a:spcBef>
                <a:spcPts val="1001"/>
              </a:spcBef>
              <a:buClr>
                <a:srgbClr val="000000"/>
              </a:buClr>
            </a:pPr>
            <a:endParaRPr lang="en-US" sz="1600" spc="-1" dirty="0">
              <a:solidFill>
                <a:srgbClr val="000000"/>
              </a:solidFill>
              <a:uFill>
                <a:solidFill>
                  <a:srgbClr val="FFFFFF"/>
                </a:solidFill>
              </a:u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4572000"/>
            <a:ext cx="6172200" cy="1848173"/>
          </a:xfrm>
          <a:prstGeom prst="rect">
            <a:avLst/>
          </a:prstGeom>
        </p:spPr>
      </p:pic>
    </p:spTree>
    <p:extLst>
      <p:ext uri="{BB962C8B-B14F-4D97-AF65-F5344CB8AC3E}">
        <p14:creationId xmlns:p14="http://schemas.microsoft.com/office/powerpoint/2010/main" val="3784555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9841</TotalTime>
  <Words>1739</Words>
  <Application>Microsoft Office PowerPoint</Application>
  <PresentationFormat>On-screen Show (4:3)</PresentationFormat>
  <Paragraphs>208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Bandwidth reduction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Lucas Wainer</dc:creator>
  <cp:lastModifiedBy>Xavier Serra Gallifa</cp:lastModifiedBy>
  <cp:revision>105</cp:revision>
  <cp:lastPrinted>2019-07-09T07:11:53Z</cp:lastPrinted>
  <dcterms:created xsi:type="dcterms:W3CDTF">2015-04-21T23:16:41Z</dcterms:created>
  <dcterms:modified xsi:type="dcterms:W3CDTF">2019-07-22T07:10:02Z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4</vt:i4>
  </property>
</Properties>
</file>