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7"/>
  </p:notesMasterIdLst>
  <p:sldIdLst>
    <p:sldId id="262" r:id="rId2"/>
    <p:sldId id="272" r:id="rId3"/>
    <p:sldId id="273" r:id="rId4"/>
    <p:sldId id="274" r:id="rId5"/>
    <p:sldId id="275" r:id="rId6"/>
  </p:sldIdLst>
  <p:sldSz cx="9144000" cy="6858000" type="screen4x3"/>
  <p:notesSz cx="9929813" cy="6794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</a:p>
        </p:txBody>
      </p:sp>
      <p:sp>
        <p:nvSpPr>
          <p:cNvPr id="82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</a:p>
        </p:txBody>
      </p:sp>
      <p:sp>
        <p:nvSpPr>
          <p:cNvPr id="83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</a:p>
        </p:txBody>
      </p:sp>
      <p:sp>
        <p:nvSpPr>
          <p:cNvPr id="84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</a:p>
        </p:txBody>
      </p:sp>
      <p:sp>
        <p:nvSpPr>
          <p:cNvPr id="85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A5B7F117-A2DC-4A06-9ACD-6AD4785E7D70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64331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67075" y="509588"/>
            <a:ext cx="33972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5B7F117-A2DC-4A06-9ACD-6AD4785E7D70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4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77945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67075" y="509588"/>
            <a:ext cx="33972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5B7F117-A2DC-4A06-9ACD-6AD4785E7D70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5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77945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788652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8560" y="3975120"/>
            <a:ext cx="788652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69920" y="156744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669920" y="397512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28560" y="397512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788652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28560" y="1567440"/>
            <a:ext cx="788652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9" name="Picture 78"/>
          <p:cNvPicPr/>
          <p:nvPr/>
        </p:nvPicPr>
        <p:blipFill>
          <a:blip r:embed="rId2"/>
          <a:stretch/>
        </p:blipFill>
        <p:spPr>
          <a:xfrm>
            <a:off x="1683360" y="1567080"/>
            <a:ext cx="5776560" cy="4609080"/>
          </a:xfrm>
          <a:prstGeom prst="rect">
            <a:avLst/>
          </a:prstGeom>
          <a:ln>
            <a:noFill/>
          </a:ln>
        </p:spPr>
      </p:pic>
      <p:pic>
        <p:nvPicPr>
          <p:cNvPr id="80" name="Picture 79"/>
          <p:cNvPicPr/>
          <p:nvPr/>
        </p:nvPicPr>
        <p:blipFill>
          <a:blip r:embed="rId2"/>
          <a:stretch/>
        </p:blipFill>
        <p:spPr>
          <a:xfrm>
            <a:off x="1683360" y="1567080"/>
            <a:ext cx="5776560" cy="4609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628560" y="1567440"/>
            <a:ext cx="7886520" cy="4609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788652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384840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69920" y="1567440"/>
            <a:ext cx="384840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628560" y="177480"/>
            <a:ext cx="70700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28560" y="397512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69920" y="1567440"/>
            <a:ext cx="384840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384840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69920" y="156744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69920" y="397512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69920" y="156744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28560" y="3975120"/>
            <a:ext cx="788652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n 6"/>
          <p:cNvPicPr/>
          <p:nvPr/>
        </p:nvPicPr>
        <p:blipFill>
          <a:blip r:embed="rId14"/>
          <a:stretch/>
        </p:blipFill>
        <p:spPr>
          <a:xfrm>
            <a:off x="1440" y="0"/>
            <a:ext cx="9140760" cy="6857640"/>
          </a:xfrm>
          <a:prstGeom prst="rect">
            <a:avLst/>
          </a:prstGeom>
          <a:ln>
            <a:noFill/>
          </a:ln>
        </p:spPr>
      </p:pic>
      <p:sp>
        <p:nvSpPr>
          <p:cNvPr id="41" name="CustomShape 1"/>
          <p:cNvSpPr/>
          <p:nvPr/>
        </p:nvSpPr>
        <p:spPr>
          <a:xfrm>
            <a:off x="7085160" y="6489360"/>
            <a:ext cx="20570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PlaceHolder 2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s-ES" sz="1800" b="0" strike="noStrike" spc="-1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Haga clic para modificar </a:t>
            </a:r>
            <a:r>
              <a:t/>
            </a:r>
            <a:br/>
            <a:r>
              <a:rPr lang="es-ES" sz="1800" b="0" strike="noStrike" spc="-1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el estilo de título del patrón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28560" y="1567440"/>
            <a:ext cx="7886520" cy="4609080"/>
          </a:xfrm>
          <a:prstGeom prst="rect">
            <a:avLst/>
          </a:prstGeom>
        </p:spPr>
        <p:txBody>
          <a:bodyPr/>
          <a:lstStyle/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Haga clic para modificar el estilo de texto del patrón</a:t>
            </a:r>
          </a:p>
          <a:p>
            <a:pPr marL="685800" lvl="1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Segundo nivel</a:t>
            </a:r>
          </a:p>
          <a:p>
            <a:pPr marL="1143000" lvl="2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Tercer nivel</a:t>
            </a:r>
          </a:p>
          <a:p>
            <a:pPr marL="1600200" lvl="3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Cuarto nivel</a:t>
            </a:r>
          </a:p>
          <a:p>
            <a:pPr marL="2057400" lvl="4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nivel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628560" y="6489360"/>
            <a:ext cx="6400440" cy="231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628560" y="6176880"/>
            <a:ext cx="6400440" cy="3002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Em# Colaboration meeting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7086600" y="648576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5639C03-B117-4A11-96E4-20320B64D05E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‹#›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3828780" y="2895600"/>
            <a:ext cx="5086620" cy="584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s-ES" sz="3200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9</a:t>
            </a:r>
            <a:r>
              <a:rPr lang="es-ES" sz="3200" b="0" strike="noStrike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. </a:t>
            </a:r>
            <a:r>
              <a:rPr lang="en-US" sz="3200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Need of evaluation plan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3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2321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628560" y="177480"/>
            <a:ext cx="7070040" cy="584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US" sz="3200" spc="-1" dirty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Need of evaluation plan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3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440183" y="1203600"/>
            <a:ext cx="8226633" cy="51972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6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Since the 1</a:t>
            </a:r>
            <a:r>
              <a:rPr lang="en-US" sz="2000" spc="-1" baseline="30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Production version 1.0.00 on 19</a:t>
            </a:r>
            <a:r>
              <a:rPr lang="en-US" sz="2000" spc="-1" baseline="30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May 2018:</a:t>
            </a:r>
          </a:p>
          <a:p>
            <a:pPr marL="800460" lvl="1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25 Unofficial releases + 1 beta release</a:t>
            </a:r>
          </a:p>
          <a:p>
            <a:pPr marL="914760" lvl="2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1.0.40</a:t>
            </a:r>
          </a:p>
          <a:p>
            <a:pPr marL="800460" lvl="1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3 Official releases</a:t>
            </a:r>
          </a:p>
          <a:p>
            <a:pPr marL="914760" lvl="2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1.0.04, 1.2.00, 1.3.03</a:t>
            </a:r>
          </a:p>
          <a:p>
            <a:pPr marL="800460" lvl="1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25 new requirements</a:t>
            </a:r>
          </a:p>
          <a:p>
            <a:pPr marL="914760" lvl="2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Autocalibration, Independent autorange control, GATE mode, changes in FPGA cores, EEPROM control, </a:t>
            </a: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FindZero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offset, …</a:t>
            </a:r>
          </a:p>
          <a:p>
            <a:pPr marL="800460" lvl="1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19 modifications due to the new requirements</a:t>
            </a:r>
          </a:p>
          <a:p>
            <a:pPr marL="914760" lvl="2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SCPI commands, autorange control, correction due to calibrated data, harmony application, …</a:t>
            </a:r>
          </a:p>
          <a:p>
            <a:pPr marL="800460" lvl="1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11 Improvements</a:t>
            </a:r>
          </a:p>
          <a:p>
            <a:pPr marL="914760" lvl="2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Changes in logging system, code review, modifications in web display</a:t>
            </a:r>
          </a:p>
          <a:p>
            <a:pPr marL="36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336829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628560" y="177480"/>
            <a:ext cx="7070040" cy="584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US" sz="3200" spc="-1" dirty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Need of evaluation plan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3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440183" y="1203600"/>
            <a:ext cx="8226633" cy="46638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800460" lvl="1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800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29 modifications due to bugs!!!</a:t>
            </a:r>
          </a:p>
          <a:p>
            <a:pPr marL="914760" lvl="2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8 modifications of problems from version 1.0.00</a:t>
            </a:r>
          </a:p>
          <a:p>
            <a:pPr marL="1371960" lvl="3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 most critical:</a:t>
            </a:r>
          </a:p>
          <a:p>
            <a:pPr marL="1657710" lvl="3" indent="-28575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Ripple problem</a:t>
            </a:r>
          </a:p>
          <a:p>
            <a:pPr marL="1657710" lvl="3" indent="-28575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Memory Leak in communication with </a:t>
            </a:r>
            <a:r>
              <a:rPr lang="en-US" sz="14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Sardana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controller.</a:t>
            </a:r>
          </a:p>
          <a:p>
            <a:pPr marL="914760" lvl="2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21 modifications due  problems found in the new requirements</a:t>
            </a:r>
          </a:p>
          <a:p>
            <a:pPr marL="1371960" lvl="3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 most critical:</a:t>
            </a:r>
          </a:p>
          <a:p>
            <a:pPr marL="1657710" lvl="3" indent="-28575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Mistakes calculating calibrated current.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657710" lvl="3" indent="-28575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PSB EEPROM wrong writing to I2C device.</a:t>
            </a:r>
          </a:p>
          <a:p>
            <a:pPr marL="1657710" lvl="3" indent="-28575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743310" lvl="1" indent="-28575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Who found 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them:</a:t>
            </a:r>
          </a:p>
          <a:p>
            <a:pPr marL="914760" lvl="2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6 problems reported by BL scientist</a:t>
            </a:r>
          </a:p>
          <a:p>
            <a:pPr marL="914760" lvl="2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 rest, were reported by designers (mainly 2 persons)</a:t>
            </a:r>
          </a:p>
          <a:p>
            <a:pPr marL="914760" lvl="2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16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914760" lvl="2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16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914760" lvl="2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6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324427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628560" y="177480"/>
            <a:ext cx="7070040" cy="584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US" sz="3200" spc="-1" dirty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Need of evaluation plan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3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628560" y="1371600"/>
            <a:ext cx="8038256" cy="18288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6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 summary, version 1.0.00 (19</a:t>
            </a:r>
            <a:r>
              <a:rPr lang="en-US" sz="2000" spc="-1" baseline="30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May 2018):</a:t>
            </a:r>
          </a:p>
          <a:p>
            <a:pPr marL="800460" lvl="1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56 new requirements and improvements</a:t>
            </a:r>
          </a:p>
          <a:p>
            <a:pPr marL="800460" lvl="1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29 modifications to solve problems</a:t>
            </a:r>
          </a:p>
          <a:p>
            <a:pPr marL="800460" lvl="1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Only 2 testers (designers) + 1 BL (MSPD)</a:t>
            </a:r>
          </a:p>
          <a:p>
            <a:pPr marL="800460" lvl="1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Regression not tested</a:t>
            </a:r>
          </a:p>
          <a:p>
            <a:pPr marL="36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6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800460" lvl="1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800460" lvl="1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4203757" y="3447871"/>
            <a:ext cx="63702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200626" y="4209871"/>
            <a:ext cx="66479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NOT ENOUGH TESTING</a:t>
            </a:r>
          </a:p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Need of a SW evaluation Plan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61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628560" y="177480"/>
            <a:ext cx="7070040" cy="584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US" sz="3200" spc="-1" dirty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Need of evaluation plan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3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628560" y="1371600"/>
            <a:ext cx="8038256" cy="47244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6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Actions to be taken to improve evaluation plan:</a:t>
            </a:r>
          </a:p>
          <a:p>
            <a:pPr marL="800460" lvl="1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More BL’s involved in the testing of new features.</a:t>
            </a:r>
          </a:p>
          <a:p>
            <a:pPr marL="800460" lvl="1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Dedicated manpower (different to designers) to test the new SW release.</a:t>
            </a:r>
          </a:p>
          <a:p>
            <a:pPr marL="800460" lvl="1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Do a script to validate </a:t>
            </a:r>
            <a:r>
              <a:rPr lang="en-US" sz="20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by SCPI the 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basic functionality of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Em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#</a:t>
            </a:r>
          </a:p>
          <a:p>
            <a:pPr marL="800460" lvl="1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Prepare 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evaluation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checksheet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with basic functionality to be tested:</a:t>
            </a:r>
          </a:p>
          <a:p>
            <a:pPr marL="1257660" lvl="2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Item to check</a:t>
            </a:r>
          </a:p>
          <a:p>
            <a:pPr marL="1257660" lvl="2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Detailed explanation about how to check</a:t>
            </a:r>
          </a:p>
          <a:p>
            <a:pPr marL="1257660" lvl="2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Conditions or other factor that may affect to the test</a:t>
            </a:r>
          </a:p>
          <a:p>
            <a:pPr marL="1257660" lvl="2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Test result</a:t>
            </a:r>
          </a:p>
          <a:p>
            <a:pPr marL="1257660" lvl="2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Criticality</a:t>
            </a:r>
          </a:p>
          <a:p>
            <a:pPr marL="1257660" lvl="2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Found by</a:t>
            </a:r>
          </a:p>
          <a:p>
            <a:pPr marL="800460" lvl="1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6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6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800460" lvl="1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800460" lvl="1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323839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9710</TotalTime>
  <Words>321</Words>
  <Application>Microsoft Office PowerPoint</Application>
  <PresentationFormat>On-screen Show (4:3)</PresentationFormat>
  <Paragraphs>66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Lucas Wainer</dc:creator>
  <cp:lastModifiedBy>Xavier Serra Gallifa</cp:lastModifiedBy>
  <cp:revision>93</cp:revision>
  <cp:lastPrinted>2019-07-09T07:11:53Z</cp:lastPrinted>
  <dcterms:created xsi:type="dcterms:W3CDTF">2015-04-21T23:16:41Z</dcterms:created>
  <dcterms:modified xsi:type="dcterms:W3CDTF">2019-07-18T13:03:54Z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