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6" r:id="rId5"/>
    <p:sldId id="259" r:id="rId6"/>
    <p:sldId id="272" r:id="rId7"/>
    <p:sldId id="265" r:id="rId8"/>
    <p:sldId id="267" r:id="rId9"/>
    <p:sldId id="260" r:id="rId10"/>
    <p:sldId id="258" r:id="rId11"/>
    <p:sldId id="261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7F7A-FCC8-4CEE-A267-AD79EB6C0CC9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3015-0CF3-4398-97DC-8D071493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1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n-GB" noProof="0" smtClean="0"/>
              <a:t>22/07/2019</a:t>
            </a:fld>
            <a:endParaRPr lang="en-GB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 smtClean="0"/>
          </a:p>
          <a:p>
            <a:pPr lvl="1"/>
            <a:r>
              <a:rPr lang="en-GB" noProof="0" dirty="0" smtClean="0"/>
              <a:t>Segundo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3"/>
            <a:r>
              <a:rPr lang="en-GB" noProof="0" dirty="0" smtClean="0"/>
              <a:t>Cuarto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nivel</a:t>
            </a:r>
            <a:endParaRPr lang="en-GB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07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247"/>
            <a:ext cx="6400800" cy="232229"/>
          </a:xfrm>
        </p:spPr>
        <p:txBody>
          <a:bodyPr/>
          <a:lstStyle/>
          <a:p>
            <a:r>
              <a:rPr lang="es-ES" dirty="0" smtClean="0"/>
              <a:t>23/7/2019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76963"/>
            <a:ext cx="6400800" cy="300493"/>
          </a:xfrm>
        </p:spPr>
        <p:txBody>
          <a:bodyPr/>
          <a:lstStyle/>
          <a:p>
            <a:r>
              <a:rPr lang="es-ES" dirty="0" err="1" smtClean="0"/>
              <a:t>Em</a:t>
            </a:r>
            <a:r>
              <a:rPr lang="es-ES" dirty="0" smtClean="0"/>
              <a:t># </a:t>
            </a:r>
            <a:r>
              <a:rPr lang="es-ES" dirty="0" err="1" smtClean="0"/>
              <a:t>Colaboration</a:t>
            </a:r>
            <a:r>
              <a:rPr lang="es-ES" dirty="0" smtClean="0"/>
              <a:t>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22/07/2019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22/07/2019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22/07/2019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22/07/2019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22/07/2019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22/07/2019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22/07/2019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74102" y="342900"/>
            <a:ext cx="6518137" cy="2443198"/>
          </a:xfrm>
        </p:spPr>
        <p:txBody>
          <a:bodyPr/>
          <a:lstStyle/>
          <a:p>
            <a:r>
              <a:rPr lang="en-GB" noProof="0" dirty="0" err="1" smtClean="0"/>
              <a:t>Em</a:t>
            </a:r>
            <a:r>
              <a:rPr lang="en-GB" noProof="0" dirty="0" smtClean="0"/>
              <a:t>#</a:t>
            </a:r>
            <a:br>
              <a:rPr lang="en-GB" noProof="0" dirty="0" smtClean="0"/>
            </a:br>
            <a:r>
              <a:rPr lang="en-GB" noProof="0" dirty="0" smtClean="0"/>
              <a:t>Collaboration meeting</a:t>
            </a:r>
            <a:br>
              <a:rPr lang="en-GB" noProof="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Calibration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121394" y="5855622"/>
            <a:ext cx="3705098" cy="907824"/>
          </a:xfrm>
        </p:spPr>
        <p:txBody>
          <a:bodyPr>
            <a:normAutofit/>
          </a:bodyPr>
          <a:lstStyle/>
          <a:p>
            <a:r>
              <a:rPr lang="en-GB" noProof="0" dirty="0" smtClean="0">
                <a:solidFill>
                  <a:schemeClr val="bg1"/>
                </a:solidFill>
              </a:rPr>
              <a:t>23 July, 2019</a:t>
            </a:r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02" y="264160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calibration it is needed a reference</a:t>
            </a:r>
          </a:p>
          <a:p>
            <a:r>
              <a:rPr lang="en-GB" dirty="0" smtClean="0"/>
              <a:t>LTZ1000: 0.05ppm/ºC, 1.2</a:t>
            </a:r>
            <a:r>
              <a:rPr lang="el-GR" dirty="0" smtClean="0"/>
              <a:t>μ</a:t>
            </a:r>
            <a:r>
              <a:rPr lang="es-ES" dirty="0" err="1" smtClean="0"/>
              <a:t>Vp</a:t>
            </a:r>
            <a:r>
              <a:rPr lang="es-ES" dirty="0" smtClean="0"/>
              <a:t>-p of </a:t>
            </a:r>
            <a:r>
              <a:rPr lang="es-ES" dirty="0" err="1" smtClean="0"/>
              <a:t>noise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output </a:t>
            </a:r>
            <a:r>
              <a:rPr lang="es-ES" dirty="0" err="1" smtClean="0"/>
              <a:t>voltage</a:t>
            </a:r>
            <a:r>
              <a:rPr lang="es-ES" dirty="0" smtClean="0"/>
              <a:t> </a:t>
            </a:r>
            <a:r>
              <a:rPr lang="es-ES" dirty="0" err="1" smtClean="0"/>
              <a:t>tolerance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7.0V to 7.5V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" y="2581275"/>
            <a:ext cx="3698452" cy="31623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2905126"/>
            <a:ext cx="3486150" cy="29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sapp.cells.es/pools-services/attachment/image/1557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b="19204"/>
          <a:stretch/>
        </p:blipFill>
        <p:spPr bwMode="auto">
          <a:xfrm>
            <a:off x="381000" y="4401578"/>
            <a:ext cx="3676650" cy="16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Calibrator needs to be calibrated</a:t>
            </a:r>
            <a:br>
              <a:rPr lang="en-GB" dirty="0" smtClean="0"/>
            </a:br>
            <a:r>
              <a:rPr lang="en-GB" dirty="0" smtClean="0"/>
              <a:t>Reference devices to calibrate Calibrator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Electrometer and Resistance meter </a:t>
            </a:r>
            <a:r>
              <a:rPr lang="en-GB" dirty="0" err="1" smtClean="0"/>
              <a:t>Keithley</a:t>
            </a:r>
            <a:r>
              <a:rPr lang="en-GB" dirty="0" smtClean="0"/>
              <a:t> 6517B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Able to measure 1T</a:t>
            </a:r>
            <a:r>
              <a:rPr lang="el-GR" dirty="0" smtClean="0"/>
              <a:t>Ω</a:t>
            </a:r>
            <a:r>
              <a:rPr lang="es-ES" dirty="0" smtClean="0"/>
              <a:t> </a:t>
            </a:r>
            <a:r>
              <a:rPr lang="es-ES" dirty="0" err="1" smtClean="0"/>
              <a:t>resistors</a:t>
            </a:r>
            <a:endParaRPr lang="en-GB" dirty="0" smtClean="0"/>
          </a:p>
          <a:p>
            <a:r>
              <a:rPr lang="en-GB" dirty="0" smtClean="0"/>
              <a:t>6 ½ digit resolution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 smtClean="0"/>
              <a:t>NanoVoltmeter</a:t>
            </a:r>
            <a:r>
              <a:rPr lang="en-GB" dirty="0" smtClean="0"/>
              <a:t> </a:t>
            </a:r>
            <a:r>
              <a:rPr lang="en-GB" dirty="0" err="1" smtClean="0"/>
              <a:t>Keithley</a:t>
            </a:r>
            <a:r>
              <a:rPr lang="en-GB" dirty="0" smtClean="0"/>
              <a:t> 2182A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Resolution of 1</a:t>
            </a:r>
            <a:r>
              <a:rPr lang="el-GR" dirty="0" smtClean="0"/>
              <a:t>μ</a:t>
            </a:r>
            <a:r>
              <a:rPr lang="es-ES" dirty="0" smtClean="0"/>
              <a:t>V in 10V </a:t>
            </a:r>
            <a:r>
              <a:rPr lang="es-ES" dirty="0" err="1" smtClean="0"/>
              <a:t>range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 dirty="0"/>
          </a:p>
        </p:txBody>
      </p:sp>
      <p:pic>
        <p:nvPicPr>
          <p:cNvPr id="1028" name="Picture 4" descr="https://misapp.cells.es/pools-services/attachment/image/4295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516437"/>
            <a:ext cx="31527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Maps Header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22/07/2019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02" y="1066801"/>
            <a:ext cx="7020878" cy="250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3771901"/>
            <a:ext cx="6876098" cy="2347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map Of Calibrator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22/07/2019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8"/>
          <a:stretch/>
        </p:blipFill>
        <p:spPr bwMode="auto">
          <a:xfrm>
            <a:off x="1074420" y="1104900"/>
            <a:ext cx="7482840" cy="451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2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map of 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1880235"/>
            <a:ext cx="7840980" cy="13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3333843"/>
            <a:ext cx="7840980" cy="12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4805959"/>
            <a:ext cx="7840980" cy="70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47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Ground loop: Despite a relay disconnect the channels. Ground of the channels is not disconnected and generates noise for low ranges</a:t>
            </a:r>
          </a:p>
          <a:p>
            <a:r>
              <a:rPr lang="en-GB" dirty="0" smtClean="0"/>
              <a:t>Previous error, makes calibration semi-manual</a:t>
            </a:r>
          </a:p>
          <a:p>
            <a:endParaRPr lang="en-GB" dirty="0"/>
          </a:p>
          <a:p>
            <a:r>
              <a:rPr lang="en-GB" dirty="0" smtClean="0"/>
              <a:t>Calibration is long. And Calibrator can not be </a:t>
            </a:r>
            <a:r>
              <a:rPr lang="en-GB" dirty="0" err="1" smtClean="0"/>
              <a:t>disconected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917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the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calibration we want to compensate the tolerances and temperature dependencies to increase the accuracy</a:t>
            </a:r>
          </a:p>
          <a:p>
            <a:endParaRPr lang="en-GB" dirty="0"/>
          </a:p>
          <a:p>
            <a:r>
              <a:rPr lang="en-GB" dirty="0" smtClean="0"/>
              <a:t>Main Error sources are resistor’s tolerances</a:t>
            </a:r>
          </a:p>
          <a:p>
            <a:endParaRPr lang="en-GB" dirty="0" smtClean="0"/>
          </a:p>
          <a:p>
            <a:r>
              <a:rPr lang="en-GB" dirty="0" smtClean="0"/>
              <a:t>The calibration should be done in-situ</a:t>
            </a:r>
          </a:p>
          <a:p>
            <a:endParaRPr lang="en-GB" dirty="0" smtClean="0"/>
          </a:p>
          <a:p>
            <a:r>
              <a:rPr lang="en-GB" dirty="0" smtClean="0"/>
              <a:t>The calibration should be easy/automatic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Calibrator should also allow to check whole </a:t>
            </a:r>
            <a:r>
              <a:rPr lang="en-GB" dirty="0" err="1" smtClean="0"/>
              <a:t>Em</a:t>
            </a:r>
            <a:r>
              <a:rPr lang="en-GB" dirty="0" smtClean="0"/>
              <a:t>#</a:t>
            </a:r>
          </a:p>
          <a:p>
            <a:endParaRPr lang="en-GB" dirty="0" smtClean="0"/>
          </a:p>
          <a:p>
            <a:r>
              <a:rPr lang="en-GB" dirty="0" smtClean="0"/>
              <a:t>Calibration must be saved on 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43" y="2352675"/>
            <a:ext cx="3228107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0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Em</a:t>
            </a:r>
            <a:r>
              <a:rPr lang="en-GB" dirty="0" smtClean="0"/>
              <a:t># firmware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FW version 1.0.04 (described in Doc “</a:t>
            </a:r>
            <a:r>
              <a:rPr lang="en-GB" dirty="0" err="1"/>
              <a:t>Em</a:t>
            </a:r>
            <a:r>
              <a:rPr lang="en-GB" dirty="0"/>
              <a:t># Calibration Procedure</a:t>
            </a:r>
            <a:r>
              <a:rPr lang="en-GB" dirty="0" smtClean="0"/>
              <a:t>”)</a:t>
            </a:r>
          </a:p>
          <a:p>
            <a:pPr lvl="1"/>
            <a:r>
              <a:rPr lang="en-GB" dirty="0" smtClean="0"/>
              <a:t>It corrects offset current applying a offset voltage with DAC</a:t>
            </a:r>
          </a:p>
          <a:p>
            <a:pPr lvl="1"/>
            <a:r>
              <a:rPr lang="en-GB" dirty="0" smtClean="0"/>
              <a:t>It corrects Gain offset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98" y="2526058"/>
            <a:ext cx="3448577" cy="317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9" y="2843919"/>
            <a:ext cx="5157219" cy="4403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9" y="3385983"/>
            <a:ext cx="2457989" cy="3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9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Em</a:t>
            </a:r>
            <a:r>
              <a:rPr lang="en-GB" dirty="0" smtClean="0"/>
              <a:t># firmware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discovered that offset Voltage depends on temperature, so correction is needed. This is included in version 1.3.03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Also in Version 1.3.03 are included SCPI commands to save user calibration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31" y="2215886"/>
            <a:ext cx="3917170" cy="329979"/>
          </a:xfrm>
          <a:prstGeom prst="rect">
            <a:avLst/>
          </a:prstGeom>
        </p:spPr>
      </p:pic>
      <p:pic>
        <p:nvPicPr>
          <p:cNvPr id="11" name="Content Placeholder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/>
          <a:stretch/>
        </p:blipFill>
        <p:spPr>
          <a:xfrm>
            <a:off x="1524000" y="3284220"/>
            <a:ext cx="6610576" cy="27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Calibration routine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calculate the parameters of the formula it is needed the calibrator. </a:t>
            </a:r>
            <a:r>
              <a:rPr lang="en-GB" sz="1400" dirty="0"/>
              <a:t>Calibration is described in “</a:t>
            </a:r>
            <a:r>
              <a:rPr lang="en-GB" sz="1400" dirty="0" err="1"/>
              <a:t>Em</a:t>
            </a:r>
            <a:r>
              <a:rPr lang="en-GB" sz="1400" dirty="0"/>
              <a:t># Calibration Procedure” document uploaded in </a:t>
            </a:r>
            <a:r>
              <a:rPr lang="en-GB" sz="1400" dirty="0" smtClean="0"/>
              <a:t>Alfresco</a:t>
            </a:r>
          </a:p>
          <a:p>
            <a:pPr marL="0" indent="0">
              <a:buNone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 calibration starts when </a:t>
            </a:r>
            <a:r>
              <a:rPr lang="en-GB" dirty="0" err="1" smtClean="0"/>
              <a:t>Em</a:t>
            </a:r>
            <a:r>
              <a:rPr lang="en-GB" dirty="0" smtClean="0"/>
              <a:t># is cold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Compensate the offset with no input current and save the DAC voltage applied and temperature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Calibrator generates a known current at 70% of range and the current read is saved to calculate the parameters with the temperature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This is repeated for all channels( from 4 to 1) and for all </a:t>
            </a:r>
            <a:r>
              <a:rPr lang="en-GB" dirty="0" err="1" smtClean="0"/>
              <a:t>Ti</a:t>
            </a:r>
            <a:r>
              <a:rPr lang="en-GB" dirty="0" smtClean="0"/>
              <a:t> gains(from 10G</a:t>
            </a:r>
            <a:r>
              <a:rPr lang="el-GR" dirty="0" smtClean="0"/>
              <a:t>Ω</a:t>
            </a:r>
            <a:r>
              <a:rPr lang="es-ES" dirty="0" smtClean="0"/>
              <a:t> to </a:t>
            </a:r>
            <a:r>
              <a:rPr lang="en-GB" dirty="0" smtClean="0"/>
              <a:t>10k</a:t>
            </a:r>
            <a:r>
              <a:rPr lang="el-GR" dirty="0" smtClean="0"/>
              <a:t>Ω</a:t>
            </a:r>
            <a:r>
              <a:rPr lang="es-ES" dirty="0" smtClean="0"/>
              <a:t>)</a:t>
            </a:r>
            <a:r>
              <a:rPr lang="en-GB" dirty="0" smtClean="0"/>
              <a:t> and voltage gains(10 and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It is wait 4h till </a:t>
            </a:r>
            <a:r>
              <a:rPr lang="en-GB" dirty="0" err="1" smtClean="0"/>
              <a:t>Em</a:t>
            </a:r>
            <a:r>
              <a:rPr lang="en-GB" dirty="0" smtClean="0"/>
              <a:t># temperature is stabilized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Points 2 to 4 are repeated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 calibration file is saved and a parameters are calculated and saved in the CA EEPROMs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15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Calibration can be done by command line with </a:t>
            </a:r>
            <a:r>
              <a:rPr lang="en-GB" dirty="0" smtClean="0"/>
              <a:t>command </a:t>
            </a:r>
            <a:r>
              <a:rPr lang="en-GB" dirty="0" err="1" smtClean="0"/>
              <a:t>calib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User calibration using </a:t>
            </a:r>
            <a:r>
              <a:rPr lang="en-GB" dirty="0" smtClean="0"/>
              <a:t>SCPI (users can calculate its own parameters and save in CA)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01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Calibrator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must be a high accuracy current reference </a:t>
            </a:r>
          </a:p>
          <a:p>
            <a:r>
              <a:rPr lang="en-GB" dirty="0" smtClean="0"/>
              <a:t>It must cover all the ranges from 100pA to 1mA</a:t>
            </a:r>
          </a:p>
          <a:p>
            <a:r>
              <a:rPr lang="en-GB" dirty="0" smtClean="0"/>
              <a:t>It must be portable and stand-alone</a:t>
            </a:r>
          </a:p>
          <a:p>
            <a:r>
              <a:rPr lang="en-GB" dirty="0" smtClean="0"/>
              <a:t>It should check the filters</a:t>
            </a:r>
          </a:p>
          <a:p>
            <a:r>
              <a:rPr lang="en-GB" dirty="0" smtClean="0"/>
              <a:t>It should check as much Hardware as possible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673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1988820"/>
            <a:ext cx="4707255" cy="38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Calibrator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2" y="1104900"/>
            <a:ext cx="7315153" cy="50720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4488180" y="723900"/>
            <a:ext cx="739140" cy="3352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" y="723900"/>
            <a:ext cx="822960" cy="3352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DB26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36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9011</TotalTime>
  <Words>515</Words>
  <Application>Microsoft Office PowerPoint</Application>
  <PresentationFormat>On-screen Show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Em# Collaboration meeting  Calibration </vt:lpstr>
      <vt:lpstr>Objectives of the calibration</vt:lpstr>
      <vt:lpstr>Em# firmware</vt:lpstr>
      <vt:lpstr>Em# firmware</vt:lpstr>
      <vt:lpstr>Calibration routine</vt:lpstr>
      <vt:lpstr>Calibration</vt:lpstr>
      <vt:lpstr>Calibrator Targets</vt:lpstr>
      <vt:lpstr>Calibrator</vt:lpstr>
      <vt:lpstr>Calibrator</vt:lpstr>
      <vt:lpstr>Calibrator</vt:lpstr>
      <vt:lpstr>Calibrator needs to be calibrated Reference devices to calibrate Calibrator</vt:lpstr>
      <vt:lpstr>Memory Maps Header</vt:lpstr>
      <vt:lpstr>Memory map Of Calibrator</vt:lpstr>
      <vt:lpstr>Memory map of CA</vt:lpstr>
      <vt:lpstr>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Xavier Serra Gallifa</cp:lastModifiedBy>
  <cp:revision>44</cp:revision>
  <dcterms:created xsi:type="dcterms:W3CDTF">2015-04-21T23:16:41Z</dcterms:created>
  <dcterms:modified xsi:type="dcterms:W3CDTF">2019-07-22T10:52:55Z</dcterms:modified>
</cp:coreProperties>
</file>