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8"/>
  </p:notesMasterIdLst>
  <p:sldIdLst>
    <p:sldId id="272" r:id="rId2"/>
    <p:sldId id="274" r:id="rId3"/>
    <p:sldId id="262" r:id="rId4"/>
    <p:sldId id="273" r:id="rId5"/>
    <p:sldId id="266" r:id="rId6"/>
    <p:sldId id="267" r:id="rId7"/>
  </p:sldIdLst>
  <p:sldSz cx="9144000" cy="6858000" type="screen4x3"/>
  <p:notesSz cx="9929813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702" y="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8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5B7F117-A2DC-4A06-9ACD-6AD4785E7D70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4331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8560" y="397512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6992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2856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Picture 78"/>
          <p:cNvPicPr/>
          <p:nvPr/>
        </p:nvPicPr>
        <p:blipFill>
          <a:blip r:embed="rId2"/>
          <a:stretch/>
        </p:blipFill>
        <p:spPr>
          <a:xfrm>
            <a:off x="1683360" y="1567080"/>
            <a:ext cx="5776560" cy="4609080"/>
          </a:xfrm>
          <a:prstGeom prst="rect">
            <a:avLst/>
          </a:prstGeom>
          <a:ln>
            <a:noFill/>
          </a:ln>
        </p:spPr>
      </p:pic>
      <p:pic>
        <p:nvPicPr>
          <p:cNvPr id="80" name="Picture 79"/>
          <p:cNvPicPr/>
          <p:nvPr/>
        </p:nvPicPr>
        <p:blipFill>
          <a:blip r:embed="rId2"/>
          <a:stretch/>
        </p:blipFill>
        <p:spPr>
          <a:xfrm>
            <a:off x="1683360" y="1567080"/>
            <a:ext cx="5776560" cy="460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28560" y="177480"/>
            <a:ext cx="70700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856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4609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69920" y="397512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2856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69920" y="1567440"/>
            <a:ext cx="384840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8560" y="3975120"/>
            <a:ext cx="7886520" cy="219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/>
          <p:cNvPicPr/>
          <p:nvPr/>
        </p:nvPicPr>
        <p:blipFill>
          <a:blip r:embed="rId14"/>
          <a:stretch/>
        </p:blipFill>
        <p:spPr>
          <a:xfrm>
            <a:off x="1440" y="0"/>
            <a:ext cx="9140760" cy="685764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7085160" y="6489360"/>
            <a:ext cx="2057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628560" y="177480"/>
            <a:ext cx="7070040" cy="132516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1800" b="0" strike="noStrike" spc="-1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Haga clic para modificar </a:t>
            </a:r>
            <a:r>
              <a:t/>
            </a:r>
            <a:br/>
            <a:r>
              <a:rPr lang="es-ES" sz="1800" b="0" strike="noStrike" spc="-1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el estilo de título del patrón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8560" y="1567440"/>
            <a:ext cx="7886520" cy="460908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Haga clic para modificar el estilo de texto del patrón</a:t>
            </a:r>
          </a:p>
          <a:p>
            <a:pPr marL="685800" lvl="1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</a:t>
            </a:r>
          </a:p>
          <a:p>
            <a:pPr marL="1143000" lvl="2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</a:t>
            </a:r>
          </a:p>
          <a:p>
            <a:pPr marL="1600200" lvl="3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</a:t>
            </a:r>
          </a:p>
          <a:p>
            <a:pPr marL="2057400" lvl="4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628560" y="6489360"/>
            <a:ext cx="6400440" cy="231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628560" y="6176880"/>
            <a:ext cx="6400440" cy="3002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Em# Colaboration meeting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7086600" y="648576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5639C03-B117-4A11-96E4-20320B64D05E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it@gitlab.com:alba-synchrotron/controls-section/em2.gi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git.cells.es/controls/meta-spec-controls.git" TargetMode="External"/><Relationship Id="rId3" Type="http://schemas.openxmlformats.org/officeDocument/2006/relationships/hyperlink" Target="https://files.pythonhosted.org/packages/source/t/tornado/tornado-4.0.2.tar.gz" TargetMode="External"/><Relationship Id="rId7" Type="http://schemas.openxmlformats.org/officeDocument/2006/relationships/hyperlink" Target="git://ohwr.org/fmc-projects/spec/spec-getting-started/meta-spec.git" TargetMode="External"/><Relationship Id="rId2" Type="http://schemas.openxmlformats.org/officeDocument/2006/relationships/hyperlink" Target="git://github.com/srgblnch/python-scpilib.gi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ypi.python.org/packages/source/m/mcp2210/mcp2210-0.1.4.tar.gz" TargetMode="External"/><Relationship Id="rId5" Type="http://schemas.openxmlformats.org/officeDocument/2006/relationships/hyperlink" Target="https://pypi.python.org/packages/source/h/hidapi/hidapi-0.7.99.post20.tar.gz" TargetMode="External"/><Relationship Id="rId4" Type="http://schemas.openxmlformats.org/officeDocument/2006/relationships/hyperlink" Target="http://dl.lm-sensors.org/i2c-tools/releases/i2c-tools-3.1.1.tar.bz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ourceforge.net/p/sardana/macros.git/ci/master/tree/ALBA_GENERAL/albaEmUtils.py" TargetMode="External"/><Relationship Id="rId2" Type="http://schemas.openxmlformats.org/officeDocument/2006/relationships/hyperlink" Target="https://sourceforge.net/p/sardana/controllers.git/ci/master/tree/python/countertimer/Albaem2CoTiCtrl.py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git.cells.es/controls/SkippyDS.git" TargetMode="External"/><Relationship Id="rId4" Type="http://schemas.openxmlformats.org/officeDocument/2006/relationships/hyperlink" Target="https://git.cells.es/controls/AlbaEmGu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352800" y="2514600"/>
            <a:ext cx="5486400" cy="1371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3600" b="0" strike="noStrike" spc="-1" dirty="0" smtClean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7. Integration in the CS at Alba</a:t>
            </a:r>
            <a:endParaRPr lang="en-US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527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3"/>
          <p:cNvSpPr txBox="1"/>
          <p:nvPr/>
        </p:nvSpPr>
        <p:spPr>
          <a:xfrm>
            <a:off x="833271" y="67179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95052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395711" y="3468861"/>
            <a:ext cx="4748289" cy="2940916"/>
            <a:chOff x="927000" y="940320"/>
            <a:chExt cx="7735386" cy="3479281"/>
          </a:xfrm>
        </p:grpSpPr>
        <p:sp>
          <p:nvSpPr>
            <p:cNvPr id="9" name="CustomShape 6"/>
            <p:cNvSpPr/>
            <p:nvPr/>
          </p:nvSpPr>
          <p:spPr>
            <a:xfrm>
              <a:off x="927000" y="940320"/>
              <a:ext cx="6552720" cy="6598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>
                <a:lnSpc>
                  <a:spcPct val="100000"/>
                </a:lnSpc>
              </a:pPr>
              <a:endPara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10" name="CustomShape 1"/>
            <p:cNvSpPr/>
            <p:nvPr/>
          </p:nvSpPr>
          <p:spPr>
            <a:xfrm>
              <a:off x="2723254" y="940322"/>
              <a:ext cx="5838033" cy="20038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11" name="CustomShape 2"/>
            <p:cNvSpPr/>
            <p:nvPr/>
          </p:nvSpPr>
          <p:spPr>
            <a:xfrm rot="16800">
              <a:off x="2068950" y="1036553"/>
              <a:ext cx="565102" cy="2497779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2" name="TextShape 3"/>
            <p:cNvSpPr txBox="1"/>
            <p:nvPr/>
          </p:nvSpPr>
          <p:spPr>
            <a:xfrm rot="16200000">
              <a:off x="1077579" y="2099275"/>
              <a:ext cx="2454017" cy="418553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pPr algn="ctr"/>
              <a:r>
                <a:rPr lang="en-US" sz="1600" b="1" dirty="0">
                  <a:solidFill>
                    <a:schemeClr val="bg1">
                      <a:lumMod val="95000"/>
                    </a:schemeClr>
                  </a:solidFill>
                </a:rPr>
                <a:t>Linux (</a:t>
              </a:r>
              <a:r>
                <a:rPr lang="en-US" sz="1600" b="1" dirty="0" err="1">
                  <a:solidFill>
                    <a:schemeClr val="bg1">
                      <a:lumMod val="95000"/>
                    </a:schemeClr>
                  </a:solidFill>
                </a:rPr>
                <a:t>Yocto</a:t>
              </a:r>
              <a:r>
                <a:rPr lang="en-US" sz="1600" b="1" dirty="0">
                  <a:solidFill>
                    <a:schemeClr val="bg1">
                      <a:lumMod val="95000"/>
                    </a:schemeClr>
                  </a:solidFill>
                </a:rPr>
                <a:t>)</a:t>
              </a:r>
              <a:endParaRPr sz="105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3" name="CustomShape 4"/>
            <p:cNvSpPr/>
            <p:nvPr/>
          </p:nvSpPr>
          <p:spPr>
            <a:xfrm>
              <a:off x="2802207" y="1081654"/>
              <a:ext cx="5451179" cy="330001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1050" dirty="0" err="1"/>
                <a:t>Em</a:t>
              </a:r>
              <a:r>
                <a:rPr lang="en-US" sz="1050" dirty="0"/>
                <a:t># </a:t>
              </a:r>
              <a:r>
                <a:rPr lang="en-US" sz="1050" dirty="0" smtClean="0"/>
                <a:t>Main App</a:t>
              </a:r>
              <a:endParaRPr sz="1050" dirty="0"/>
            </a:p>
          </p:txBody>
        </p:sp>
        <p:sp>
          <p:nvSpPr>
            <p:cNvPr id="14" name="CustomShape 6"/>
            <p:cNvSpPr/>
            <p:nvPr/>
          </p:nvSpPr>
          <p:spPr>
            <a:xfrm>
              <a:off x="2802207" y="1553434"/>
              <a:ext cx="2405269" cy="34719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r>
                <a:rPr lang="en-US" sz="1050" dirty="0"/>
                <a:t>      Harmony Ctrl</a:t>
              </a:r>
              <a:endParaRPr sz="1050" dirty="0"/>
            </a:p>
            <a:p>
              <a:r>
                <a:rPr lang="en-US" sz="800" dirty="0"/>
                <a:t>      (R/W </a:t>
              </a:r>
              <a:r>
                <a:rPr lang="en-US" sz="800" dirty="0" err="1"/>
                <a:t>fns</a:t>
              </a:r>
              <a:r>
                <a:rPr lang="en-US" sz="800" dirty="0"/>
                <a:t>(Fast/Slow Bus))</a:t>
              </a:r>
              <a:endParaRPr sz="1050" dirty="0"/>
            </a:p>
          </p:txBody>
        </p:sp>
        <p:sp>
          <p:nvSpPr>
            <p:cNvPr id="15" name="CustomShape 7"/>
            <p:cNvSpPr/>
            <p:nvPr/>
          </p:nvSpPr>
          <p:spPr>
            <a:xfrm>
              <a:off x="2802207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600" dirty="0" smtClean="0"/>
                <a:t>ADC</a:t>
              </a:r>
            </a:p>
            <a:p>
              <a:pPr algn="ctr"/>
              <a:r>
                <a:rPr lang="en-US" sz="600" dirty="0" smtClean="0"/>
                <a:t>CORE</a:t>
              </a:r>
              <a:endParaRPr sz="1050" dirty="0"/>
            </a:p>
          </p:txBody>
        </p:sp>
        <p:sp>
          <p:nvSpPr>
            <p:cNvPr id="16" name="CustomShape 8"/>
            <p:cNvSpPr/>
            <p:nvPr/>
          </p:nvSpPr>
          <p:spPr>
            <a:xfrm>
              <a:off x="3212711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600"/>
                <a:t>FIFO</a:t>
              </a:r>
              <a:endParaRPr sz="1050"/>
            </a:p>
          </p:txBody>
        </p:sp>
        <p:sp>
          <p:nvSpPr>
            <p:cNvPr id="17" name="CustomShape 9"/>
            <p:cNvSpPr/>
            <p:nvPr/>
          </p:nvSpPr>
          <p:spPr>
            <a:xfrm>
              <a:off x="3623215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/>
                <a:t>ID G</a:t>
              </a:r>
              <a:r>
                <a:rPr lang="en-US" sz="500" dirty="0" smtClean="0"/>
                <a:t>en</a:t>
              </a:r>
              <a:endParaRPr sz="500" dirty="0"/>
            </a:p>
          </p:txBody>
        </p:sp>
        <p:sp>
          <p:nvSpPr>
            <p:cNvPr id="18" name="CustomShape 10"/>
            <p:cNvSpPr/>
            <p:nvPr/>
          </p:nvSpPr>
          <p:spPr>
            <a:xfrm>
              <a:off x="4033718" y="2079247"/>
              <a:ext cx="351662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500" dirty="0"/>
                <a:t>AVG</a:t>
              </a:r>
              <a:endParaRPr sz="1200" dirty="0"/>
            </a:p>
          </p:txBody>
        </p:sp>
        <p:sp>
          <p:nvSpPr>
            <p:cNvPr id="19" name="CustomShape 11"/>
            <p:cNvSpPr/>
            <p:nvPr/>
          </p:nvSpPr>
          <p:spPr>
            <a:xfrm>
              <a:off x="4443945" y="2079247"/>
              <a:ext cx="351662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/>
                <a:t>MEM</a:t>
              </a:r>
              <a:endParaRPr sz="1050" dirty="0"/>
            </a:p>
          </p:txBody>
        </p:sp>
        <p:sp>
          <p:nvSpPr>
            <p:cNvPr id="20" name="CustomShape 12"/>
            <p:cNvSpPr/>
            <p:nvPr/>
          </p:nvSpPr>
          <p:spPr>
            <a:xfrm>
              <a:off x="4854726" y="2079247"/>
              <a:ext cx="410226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 smtClean="0"/>
                <a:t>SPI</a:t>
              </a:r>
              <a:endParaRPr sz="1050" dirty="0"/>
            </a:p>
          </p:txBody>
        </p:sp>
        <p:sp>
          <p:nvSpPr>
            <p:cNvPr id="21" name="CustomShape 15"/>
            <p:cNvSpPr/>
            <p:nvPr/>
          </p:nvSpPr>
          <p:spPr>
            <a:xfrm rot="16800">
              <a:off x="2849398" y="2531023"/>
              <a:ext cx="2358063" cy="15852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800" b="1" dirty="0" err="1" smtClean="0"/>
                <a:t>Alindev</a:t>
              </a:r>
              <a:endParaRPr sz="1050" b="1" dirty="0"/>
            </a:p>
          </p:txBody>
        </p:sp>
        <p:sp>
          <p:nvSpPr>
            <p:cNvPr id="22" name="CustomShape 16"/>
            <p:cNvSpPr/>
            <p:nvPr/>
          </p:nvSpPr>
          <p:spPr>
            <a:xfrm rot="16800">
              <a:off x="2848944" y="2701157"/>
              <a:ext cx="2358518" cy="140440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800" b="1" dirty="0" err="1" smtClean="0"/>
                <a:t>Alin</a:t>
              </a:r>
              <a:endParaRPr sz="1050" b="1" dirty="0"/>
            </a:p>
          </p:txBody>
        </p:sp>
        <p:sp>
          <p:nvSpPr>
            <p:cNvPr id="23" name="CustomShape 17"/>
            <p:cNvSpPr/>
            <p:nvPr/>
          </p:nvSpPr>
          <p:spPr>
            <a:xfrm rot="16200">
              <a:off x="6839462" y="2097059"/>
              <a:ext cx="315861" cy="264704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500" dirty="0" smtClean="0"/>
                <a:t>Ads</a:t>
              </a:r>
            </a:p>
            <a:p>
              <a:pPr algn="ctr"/>
              <a:r>
                <a:rPr lang="en-US" sz="500" dirty="0" smtClean="0"/>
                <a:t>7828</a:t>
              </a:r>
              <a:endParaRPr sz="500" dirty="0"/>
            </a:p>
          </p:txBody>
        </p:sp>
        <p:sp>
          <p:nvSpPr>
            <p:cNvPr id="24" name="CustomShape 18"/>
            <p:cNvSpPr/>
            <p:nvPr/>
          </p:nvSpPr>
          <p:spPr>
            <a:xfrm rot="16800">
              <a:off x="2919348" y="3010058"/>
              <a:ext cx="2274418" cy="240244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Spec.ko</a:t>
              </a:r>
              <a:endParaRPr sz="1050"/>
            </a:p>
          </p:txBody>
        </p:sp>
        <p:sp>
          <p:nvSpPr>
            <p:cNvPr id="25" name="CustomShape 19"/>
            <p:cNvSpPr/>
            <p:nvPr/>
          </p:nvSpPr>
          <p:spPr>
            <a:xfrm rot="16800">
              <a:off x="2918643" y="3251416"/>
              <a:ext cx="2274778" cy="240244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Fmc.ko</a:t>
              </a:r>
              <a:endParaRPr sz="1050"/>
            </a:p>
          </p:txBody>
        </p:sp>
        <p:sp>
          <p:nvSpPr>
            <p:cNvPr id="26" name="CustomShape 20"/>
            <p:cNvSpPr/>
            <p:nvPr/>
          </p:nvSpPr>
          <p:spPr>
            <a:xfrm rot="17400">
              <a:off x="6898922" y="3014526"/>
              <a:ext cx="1181761" cy="474236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i2c_dev.ko</a:t>
              </a:r>
              <a:endParaRPr sz="1050"/>
            </a:p>
          </p:txBody>
        </p:sp>
        <p:sp>
          <p:nvSpPr>
            <p:cNvPr id="27" name="CustomShape 22"/>
            <p:cNvSpPr/>
            <p:nvPr/>
          </p:nvSpPr>
          <p:spPr>
            <a:xfrm>
              <a:off x="3294590" y="3893134"/>
              <a:ext cx="1759143" cy="38894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8" name="CustomShape 23"/>
            <p:cNvSpPr/>
            <p:nvPr/>
          </p:nvSpPr>
          <p:spPr>
            <a:xfrm>
              <a:off x="3715362" y="3915483"/>
              <a:ext cx="938136" cy="357463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1000" b="1" dirty="0">
                  <a:solidFill>
                    <a:srgbClr val="000000"/>
                  </a:solidFill>
                  <a:latin typeface="Calibri"/>
                </a:rPr>
                <a:t>SPEC (FPGA)</a:t>
              </a:r>
              <a:endParaRPr sz="1050" dirty="0"/>
            </a:p>
          </p:txBody>
        </p:sp>
        <p:sp>
          <p:nvSpPr>
            <p:cNvPr id="29" name="CustomShape 24"/>
            <p:cNvSpPr/>
            <p:nvPr/>
          </p:nvSpPr>
          <p:spPr>
            <a:xfrm>
              <a:off x="7670347" y="3877059"/>
              <a:ext cx="704989" cy="411017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0000" tIns="45000" rIns="90000" bIns="45000" anchor="ctr"/>
            <a:lstStyle/>
            <a:p>
              <a:pPr algn="ctr"/>
              <a:r>
                <a:rPr lang="en-US" sz="600" b="1" dirty="0"/>
                <a:t>Display</a:t>
              </a:r>
              <a:endParaRPr sz="600" dirty="0"/>
            </a:p>
          </p:txBody>
        </p:sp>
        <p:sp>
          <p:nvSpPr>
            <p:cNvPr id="30" name="Line 30"/>
            <p:cNvSpPr/>
            <p:nvPr/>
          </p:nvSpPr>
          <p:spPr>
            <a:xfrm>
              <a:off x="2792493" y="2001994"/>
              <a:ext cx="5768794" cy="7793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bevel/>
            </a:ln>
          </p:spPr>
        </p:sp>
        <p:sp>
          <p:nvSpPr>
            <p:cNvPr id="31" name="Line 31"/>
            <p:cNvSpPr/>
            <p:nvPr/>
          </p:nvSpPr>
          <p:spPr>
            <a:xfrm>
              <a:off x="2792493" y="1488015"/>
              <a:ext cx="5768794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bevel/>
            </a:ln>
          </p:spPr>
        </p:sp>
        <p:sp>
          <p:nvSpPr>
            <p:cNvPr id="32" name="CustomShape 32"/>
            <p:cNvSpPr/>
            <p:nvPr/>
          </p:nvSpPr>
          <p:spPr>
            <a:xfrm>
              <a:off x="2919335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3" name="CustomShape 33"/>
            <p:cNvSpPr/>
            <p:nvPr/>
          </p:nvSpPr>
          <p:spPr>
            <a:xfrm>
              <a:off x="4581612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4" name="CustomShape 34"/>
            <p:cNvSpPr/>
            <p:nvPr/>
          </p:nvSpPr>
          <p:spPr>
            <a:xfrm>
              <a:off x="4166112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5" name="CustomShape 35"/>
            <p:cNvSpPr/>
            <p:nvPr/>
          </p:nvSpPr>
          <p:spPr>
            <a:xfrm>
              <a:off x="3750335" y="2362360"/>
              <a:ext cx="117683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6" name="CustomShape 36"/>
            <p:cNvSpPr/>
            <p:nvPr/>
          </p:nvSpPr>
          <p:spPr>
            <a:xfrm>
              <a:off x="3335113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7" name="CustomShape 37"/>
            <p:cNvSpPr/>
            <p:nvPr/>
          </p:nvSpPr>
          <p:spPr>
            <a:xfrm>
              <a:off x="5020149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8" name="CustomShape 41"/>
            <p:cNvSpPr/>
            <p:nvPr/>
          </p:nvSpPr>
          <p:spPr>
            <a:xfrm>
              <a:off x="8140606" y="1483847"/>
              <a:ext cx="469993" cy="379791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</a:pPr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Applications</a:t>
              </a:r>
            </a:p>
          </p:txBody>
        </p:sp>
        <p:sp>
          <p:nvSpPr>
            <p:cNvPr id="39" name="CustomShape 42"/>
            <p:cNvSpPr/>
            <p:nvPr/>
          </p:nvSpPr>
          <p:spPr>
            <a:xfrm>
              <a:off x="7954548" y="1994961"/>
              <a:ext cx="707838" cy="225842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Drivers</a:t>
              </a:r>
              <a:endParaRPr sz="1400" dirty="0"/>
            </a:p>
          </p:txBody>
        </p:sp>
        <p:sp>
          <p:nvSpPr>
            <p:cNvPr id="40" name="CustomShape 52"/>
            <p:cNvSpPr/>
            <p:nvPr/>
          </p:nvSpPr>
          <p:spPr>
            <a:xfrm>
              <a:off x="4318120" y="2548348"/>
              <a:ext cx="816567" cy="12146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3465AF"/>
              </a:solidFill>
              <a:custDash>
                <a:ds d="51000" sp="51000"/>
                <a:ds d="51000" sp="51000"/>
              </a:custDash>
            </a:ln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</a:pPr>
              <a:r>
                <a:rPr lang="en-US" sz="800" dirty="0" err="1" smtClean="0">
                  <a:solidFill>
                    <a:srgbClr val="000000"/>
                  </a:solidFill>
                  <a:latin typeface="Calibri"/>
                </a:rPr>
                <a:t>wb</a:t>
              </a:r>
              <a:r>
                <a:rPr lang="en-US" sz="800" dirty="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en-US" sz="800" dirty="0">
                  <a:solidFill>
                    <a:srgbClr val="000000"/>
                  </a:solidFill>
                  <a:latin typeface="Calibri"/>
                </a:rPr>
                <a:t>files</a:t>
              </a:r>
              <a:endParaRPr sz="2000" dirty="0"/>
            </a:p>
          </p:txBody>
        </p:sp>
        <p:sp>
          <p:nvSpPr>
            <p:cNvPr id="41" name="CustomShape 42"/>
            <p:cNvSpPr/>
            <p:nvPr/>
          </p:nvSpPr>
          <p:spPr>
            <a:xfrm>
              <a:off x="7854902" y="2928139"/>
              <a:ext cx="755697" cy="319276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600" b="1" dirty="0" smtClean="0">
                  <a:solidFill>
                    <a:srgbClr val="000000"/>
                  </a:solidFill>
                  <a:latin typeface="Calibri"/>
                </a:rPr>
                <a:t>Linux</a:t>
              </a:r>
            </a:p>
            <a:p>
              <a:pPr algn="ctr">
                <a:lnSpc>
                  <a:spcPct val="100000"/>
                </a:lnSpc>
              </a:pPr>
              <a:r>
                <a:rPr lang="en-US" sz="600" b="1" dirty="0" smtClean="0">
                  <a:solidFill>
                    <a:srgbClr val="000000"/>
                  </a:solidFill>
                  <a:latin typeface="Calibri"/>
                </a:rPr>
                <a:t>Drivers</a:t>
              </a:r>
              <a:endParaRPr sz="1100" dirty="0"/>
            </a:p>
          </p:txBody>
        </p:sp>
        <p:sp>
          <p:nvSpPr>
            <p:cNvPr id="42" name="CustomShape 24"/>
            <p:cNvSpPr/>
            <p:nvPr/>
          </p:nvSpPr>
          <p:spPr>
            <a:xfrm>
              <a:off x="6897438" y="3879770"/>
              <a:ext cx="606148" cy="40231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0000" tIns="45000" rIns="90000" bIns="45000" anchor="ctr"/>
            <a:lstStyle/>
            <a:p>
              <a:pPr algn="ctr"/>
              <a:r>
                <a:rPr lang="en-US" sz="800" b="1" dirty="0" smtClean="0"/>
                <a:t>PSB</a:t>
              </a:r>
            </a:p>
          </p:txBody>
        </p:sp>
        <p:sp>
          <p:nvSpPr>
            <p:cNvPr id="43" name="CustomShape 26"/>
            <p:cNvSpPr/>
            <p:nvPr/>
          </p:nvSpPr>
          <p:spPr>
            <a:xfrm rot="16200000">
              <a:off x="5809543" y="3560168"/>
              <a:ext cx="462998" cy="302812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18360" tIns="45000" rIns="90000" bIns="45000" anchor="ctr"/>
            <a:lstStyle/>
            <a:p>
              <a:pPr algn="ctr">
                <a:lnSpc>
                  <a:spcPct val="100000"/>
                </a:lnSpc>
              </a:pPr>
              <a:endParaRPr sz="1050" dirty="0"/>
            </a:p>
          </p:txBody>
        </p:sp>
        <p:sp>
          <p:nvSpPr>
            <p:cNvPr id="44" name="CustomShape 20"/>
            <p:cNvSpPr/>
            <p:nvPr/>
          </p:nvSpPr>
          <p:spPr>
            <a:xfrm rot="17400">
              <a:off x="5375602" y="3022381"/>
              <a:ext cx="1345530" cy="474236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 dirty="0" err="1" smtClean="0"/>
                <a:t>tcp</a:t>
              </a:r>
              <a:r>
                <a:rPr lang="en-US" sz="1050" dirty="0" smtClean="0"/>
                <a:t>/</a:t>
              </a:r>
              <a:r>
                <a:rPr lang="en-US" sz="1050" dirty="0" err="1" smtClean="0"/>
                <a:t>ip</a:t>
              </a:r>
              <a:endParaRPr sz="1050" dirty="0"/>
            </a:p>
          </p:txBody>
        </p:sp>
        <p:sp>
          <p:nvSpPr>
            <p:cNvPr id="45" name="CustomShape 17"/>
            <p:cNvSpPr/>
            <p:nvPr/>
          </p:nvSpPr>
          <p:spPr>
            <a:xfrm rot="16200">
              <a:off x="6074904" y="2080469"/>
              <a:ext cx="688931" cy="74752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SCPI </a:t>
              </a:r>
            </a:p>
            <a:p>
              <a:pPr algn="ctr"/>
              <a:endParaRPr sz="900" dirty="0"/>
            </a:p>
          </p:txBody>
        </p:sp>
        <p:sp>
          <p:nvSpPr>
            <p:cNvPr id="46" name="CustomShape 17"/>
            <p:cNvSpPr/>
            <p:nvPr/>
          </p:nvSpPr>
          <p:spPr>
            <a:xfrm rot="16200">
              <a:off x="7564538" y="2080460"/>
              <a:ext cx="524236" cy="770362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Edip128</a:t>
              </a:r>
            </a:p>
            <a:p>
              <a:pPr algn="ctr"/>
              <a:endParaRPr sz="900" dirty="0"/>
            </a:p>
          </p:txBody>
        </p:sp>
        <p:sp>
          <p:nvSpPr>
            <p:cNvPr id="47" name="CustomShape 17"/>
            <p:cNvSpPr/>
            <p:nvPr/>
          </p:nvSpPr>
          <p:spPr>
            <a:xfrm rot="16200">
              <a:off x="7186952" y="2097058"/>
              <a:ext cx="315861" cy="264704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500" dirty="0" err="1" smtClean="0"/>
                <a:t>Mcp</a:t>
              </a:r>
              <a:endParaRPr lang="en-US" sz="500" dirty="0" smtClean="0"/>
            </a:p>
            <a:p>
              <a:pPr algn="ctr"/>
              <a:r>
                <a:rPr lang="en-US" sz="500" dirty="0" smtClean="0"/>
                <a:t>23008</a:t>
              </a:r>
              <a:endParaRPr sz="500" dirty="0"/>
            </a:p>
          </p:txBody>
        </p:sp>
        <p:sp>
          <p:nvSpPr>
            <p:cNvPr id="48" name="CustomShape 13"/>
            <p:cNvSpPr/>
            <p:nvPr/>
          </p:nvSpPr>
          <p:spPr>
            <a:xfrm>
              <a:off x="7484929" y="1537272"/>
              <a:ext cx="641757" cy="38335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900" dirty="0" smtClean="0"/>
                <a:t>Display</a:t>
              </a:r>
              <a:endParaRPr sz="900" dirty="0"/>
            </a:p>
          </p:txBody>
        </p:sp>
        <p:sp>
          <p:nvSpPr>
            <p:cNvPr id="49" name="Cloud Callout 48"/>
            <p:cNvSpPr/>
            <p:nvPr/>
          </p:nvSpPr>
          <p:spPr>
            <a:xfrm>
              <a:off x="5565219" y="3933324"/>
              <a:ext cx="979723" cy="486277"/>
            </a:xfrm>
            <a:prstGeom prst="cloudCallout">
              <a:avLst>
                <a:gd name="adj1" fmla="val -11464"/>
                <a:gd name="adj2" fmla="val 35925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/>
                <a:t>Network</a:t>
              </a:r>
              <a:endParaRPr lang="en-US" sz="800" dirty="0"/>
            </a:p>
          </p:txBody>
        </p:sp>
        <p:sp>
          <p:nvSpPr>
            <p:cNvPr id="50" name="Down Arrow 49"/>
            <p:cNvSpPr/>
            <p:nvPr/>
          </p:nvSpPr>
          <p:spPr>
            <a:xfrm>
              <a:off x="2917927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1" name="Down Arrow 50"/>
            <p:cNvSpPr/>
            <p:nvPr/>
          </p:nvSpPr>
          <p:spPr>
            <a:xfrm>
              <a:off x="3346138" y="191155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2" name="Down Arrow 51"/>
            <p:cNvSpPr/>
            <p:nvPr/>
          </p:nvSpPr>
          <p:spPr>
            <a:xfrm>
              <a:off x="3739777" y="1918136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3" name="Down Arrow 52"/>
            <p:cNvSpPr/>
            <p:nvPr/>
          </p:nvSpPr>
          <p:spPr>
            <a:xfrm>
              <a:off x="4164704" y="1906953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4" name="Down Arrow 53"/>
            <p:cNvSpPr/>
            <p:nvPr/>
          </p:nvSpPr>
          <p:spPr>
            <a:xfrm>
              <a:off x="4581612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5" name="Down Arrow 54"/>
            <p:cNvSpPr/>
            <p:nvPr/>
          </p:nvSpPr>
          <p:spPr>
            <a:xfrm>
              <a:off x="5000431" y="189881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6" name="Down Arrow 55"/>
            <p:cNvSpPr/>
            <p:nvPr/>
          </p:nvSpPr>
          <p:spPr>
            <a:xfrm>
              <a:off x="6367379" y="19057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7" name="Down Arrow 56"/>
            <p:cNvSpPr/>
            <p:nvPr/>
          </p:nvSpPr>
          <p:spPr>
            <a:xfrm>
              <a:off x="6969589" y="19180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8" name="Down Arrow 57"/>
            <p:cNvSpPr/>
            <p:nvPr/>
          </p:nvSpPr>
          <p:spPr>
            <a:xfrm>
              <a:off x="7226068" y="19180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9" name="Down Arrow 58"/>
            <p:cNvSpPr/>
            <p:nvPr/>
          </p:nvSpPr>
          <p:spPr>
            <a:xfrm>
              <a:off x="7783947" y="1920625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0" name="Down Arrow 59"/>
            <p:cNvSpPr/>
            <p:nvPr/>
          </p:nvSpPr>
          <p:spPr>
            <a:xfrm>
              <a:off x="7724540" y="285181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1" name="Down Arrow 60"/>
            <p:cNvSpPr/>
            <p:nvPr/>
          </p:nvSpPr>
          <p:spPr>
            <a:xfrm>
              <a:off x="6934528" y="2356925"/>
              <a:ext cx="153876" cy="648663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2" name="Down Arrow 61"/>
            <p:cNvSpPr/>
            <p:nvPr/>
          </p:nvSpPr>
          <p:spPr>
            <a:xfrm>
              <a:off x="7232163" y="2356925"/>
              <a:ext cx="153876" cy="648663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3" name="Down Arrow 62"/>
            <p:cNvSpPr/>
            <p:nvPr/>
          </p:nvSpPr>
          <p:spPr>
            <a:xfrm>
              <a:off x="5622806" y="2669810"/>
              <a:ext cx="118814" cy="335778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4" name="Down Arrow 63"/>
            <p:cNvSpPr/>
            <p:nvPr/>
          </p:nvSpPr>
          <p:spPr>
            <a:xfrm>
              <a:off x="4004840" y="2855056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5" name="Down Arrow 64"/>
            <p:cNvSpPr/>
            <p:nvPr/>
          </p:nvSpPr>
          <p:spPr>
            <a:xfrm>
              <a:off x="4379185" y="1411655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6" name="Down Arrow 65"/>
            <p:cNvSpPr/>
            <p:nvPr/>
          </p:nvSpPr>
          <p:spPr>
            <a:xfrm>
              <a:off x="6367379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7" name="Down Arrow 66"/>
            <p:cNvSpPr/>
            <p:nvPr/>
          </p:nvSpPr>
          <p:spPr>
            <a:xfrm>
              <a:off x="7096767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8" name="Down Arrow 67"/>
            <p:cNvSpPr/>
            <p:nvPr/>
          </p:nvSpPr>
          <p:spPr>
            <a:xfrm>
              <a:off x="7718609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69" name="Down Arrow 68"/>
            <p:cNvSpPr/>
            <p:nvPr/>
          </p:nvSpPr>
          <p:spPr>
            <a:xfrm>
              <a:off x="7058357" y="3496507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I2C</a:t>
              </a:r>
              <a:endParaRPr lang="en-US" sz="8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0" name="Down Arrow 69"/>
            <p:cNvSpPr/>
            <p:nvPr/>
          </p:nvSpPr>
          <p:spPr>
            <a:xfrm>
              <a:off x="7712750" y="3491165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I2C</a:t>
              </a:r>
              <a:endParaRPr lang="en-US" sz="8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1" name="Down Arrow 70"/>
            <p:cNvSpPr/>
            <p:nvPr/>
          </p:nvSpPr>
          <p:spPr>
            <a:xfrm>
              <a:off x="3981015" y="3496507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700" b="1" dirty="0" smtClean="0">
                  <a:solidFill>
                    <a:srgbClr val="000000"/>
                  </a:solidFill>
                  <a:latin typeface="Calibri"/>
                </a:rPr>
                <a:t>PCIe</a:t>
              </a:r>
              <a:endParaRPr lang="en-US" sz="7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2" name="Down Arrow 71"/>
            <p:cNvSpPr/>
            <p:nvPr/>
          </p:nvSpPr>
          <p:spPr>
            <a:xfrm>
              <a:off x="5574967" y="1407202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3" name="CustomShape 17"/>
            <p:cNvSpPr/>
            <p:nvPr/>
          </p:nvSpPr>
          <p:spPr>
            <a:xfrm rot="16200">
              <a:off x="5324440" y="2075202"/>
              <a:ext cx="688931" cy="594606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Tornado </a:t>
              </a:r>
            </a:p>
            <a:p>
              <a:pPr algn="ctr"/>
              <a:r>
                <a:rPr lang="en-US" sz="900" dirty="0" smtClean="0"/>
                <a:t>lib</a:t>
              </a:r>
            </a:p>
            <a:p>
              <a:pPr algn="ctr"/>
              <a:endParaRPr sz="900" dirty="0"/>
            </a:p>
          </p:txBody>
        </p:sp>
        <p:sp>
          <p:nvSpPr>
            <p:cNvPr id="74" name="Down Arrow 73"/>
            <p:cNvSpPr/>
            <p:nvPr/>
          </p:nvSpPr>
          <p:spPr>
            <a:xfrm>
              <a:off x="6338706" y="283841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5" name="CustomShape 14"/>
            <p:cNvSpPr/>
            <p:nvPr/>
          </p:nvSpPr>
          <p:spPr>
            <a:xfrm>
              <a:off x="5194482" y="1537272"/>
              <a:ext cx="880467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76" name="Down Arrow 75"/>
            <p:cNvSpPr/>
            <p:nvPr/>
          </p:nvSpPr>
          <p:spPr>
            <a:xfrm>
              <a:off x="5609497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7" name="CustomShape 14"/>
            <p:cNvSpPr/>
            <p:nvPr/>
          </p:nvSpPr>
          <p:spPr>
            <a:xfrm>
              <a:off x="5193713" y="1779487"/>
              <a:ext cx="216617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78" name="CustomShape 14"/>
            <p:cNvSpPr/>
            <p:nvPr/>
          </p:nvSpPr>
          <p:spPr>
            <a:xfrm>
              <a:off x="5191563" y="1656250"/>
              <a:ext cx="2312022" cy="123237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79" name="CustomShape 13"/>
            <p:cNvSpPr/>
            <p:nvPr/>
          </p:nvSpPr>
          <p:spPr>
            <a:xfrm>
              <a:off x="5428709" y="1532819"/>
              <a:ext cx="515517" cy="387806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700" dirty="0" smtClean="0"/>
                <a:t>Web</a:t>
              </a:r>
              <a:endParaRPr sz="700" dirty="0"/>
            </a:p>
          </p:txBody>
        </p:sp>
        <p:sp>
          <p:nvSpPr>
            <p:cNvPr id="80" name="CustomShape 13"/>
            <p:cNvSpPr/>
            <p:nvPr/>
          </p:nvSpPr>
          <p:spPr>
            <a:xfrm>
              <a:off x="6074950" y="1534746"/>
              <a:ext cx="646327" cy="38335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800" dirty="0" smtClean="0"/>
                <a:t>SCPI</a:t>
              </a:r>
              <a:endParaRPr sz="800" dirty="0"/>
            </a:p>
          </p:txBody>
        </p:sp>
        <p:sp>
          <p:nvSpPr>
            <p:cNvPr id="81" name="CustomShape 13"/>
            <p:cNvSpPr/>
            <p:nvPr/>
          </p:nvSpPr>
          <p:spPr>
            <a:xfrm>
              <a:off x="6916050" y="1553434"/>
              <a:ext cx="469989" cy="353891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700" dirty="0" err="1" smtClean="0"/>
                <a:t>Diags</a:t>
              </a:r>
              <a:endParaRPr sz="700" dirty="0"/>
            </a:p>
          </p:txBody>
        </p:sp>
        <p:sp>
          <p:nvSpPr>
            <p:cNvPr id="82" name="CustomShape 14"/>
            <p:cNvSpPr/>
            <p:nvPr/>
          </p:nvSpPr>
          <p:spPr>
            <a:xfrm>
              <a:off x="6685114" y="1542332"/>
              <a:ext cx="307148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83" name="CustomShape 2"/>
            <p:cNvSpPr/>
            <p:nvPr/>
          </p:nvSpPr>
          <p:spPr>
            <a:xfrm rot="16800">
              <a:off x="1266775" y="1036008"/>
              <a:ext cx="665054" cy="189189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TextBox 83"/>
            <p:cNvSpPr txBox="1"/>
            <p:nvPr/>
          </p:nvSpPr>
          <p:spPr>
            <a:xfrm>
              <a:off x="1267041" y="1245670"/>
              <a:ext cx="539563" cy="129924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ALIN tools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85" name="Picture 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8" y="3239112"/>
            <a:ext cx="3455609" cy="3540700"/>
          </a:xfrm>
          <a:prstGeom prst="rect">
            <a:avLst/>
          </a:prstGeom>
        </p:spPr>
      </p:pic>
      <p:sp>
        <p:nvSpPr>
          <p:cNvPr id="86" name="Rectangle 85"/>
          <p:cNvSpPr/>
          <p:nvPr/>
        </p:nvSpPr>
        <p:spPr>
          <a:xfrm>
            <a:off x="377046" y="381000"/>
            <a:ext cx="5707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              Main </a:t>
            </a:r>
            <a:r>
              <a:rPr lang="en-US" sz="1400" dirty="0" smtClean="0"/>
              <a:t>SW &amp; </a:t>
            </a:r>
            <a:r>
              <a:rPr lang="en-US" sz="1400" dirty="0" err="1" smtClean="0"/>
              <a:t>GateWare</a:t>
            </a:r>
            <a:endParaRPr lang="en-GB" sz="1400" dirty="0" smtClean="0"/>
          </a:p>
          <a:p>
            <a:r>
              <a:rPr lang="en-GB" sz="1400" dirty="0" smtClean="0">
                <a:hlinkClick r:id="rId3"/>
              </a:rPr>
              <a:t>              </a:t>
            </a:r>
            <a:r>
              <a:rPr lang="en-GB" sz="1400" dirty="0" err="1" smtClean="0">
                <a:hlinkClick r:id="rId3"/>
              </a:rPr>
              <a:t>git@gitlab.com:alba-synchrotron</a:t>
            </a:r>
            <a:r>
              <a:rPr lang="en-GB" sz="1400" dirty="0" smtClean="0">
                <a:hlinkClick r:id="rId3"/>
              </a:rPr>
              <a:t>/controls-section/em2.git</a:t>
            </a:r>
            <a:endParaRPr lang="en-GB" sz="1400" dirty="0"/>
          </a:p>
        </p:txBody>
      </p:sp>
      <p:sp>
        <p:nvSpPr>
          <p:cNvPr id="87" name="Rounded Rectangle 86"/>
          <p:cNvSpPr/>
          <p:nvPr/>
        </p:nvSpPr>
        <p:spPr>
          <a:xfrm>
            <a:off x="5471706" y="3931809"/>
            <a:ext cx="3640505" cy="383966"/>
          </a:xfrm>
          <a:prstGeom prst="roundRect">
            <a:avLst/>
          </a:prstGeom>
          <a:noFill/>
          <a:ln w="57150">
            <a:solidFill>
              <a:srgbClr val="FF99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ounded Rectangle 87"/>
          <p:cNvSpPr/>
          <p:nvPr/>
        </p:nvSpPr>
        <p:spPr>
          <a:xfrm>
            <a:off x="4552970" y="3468863"/>
            <a:ext cx="512651" cy="1843376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9" name="Straight Arrow Connector 88"/>
          <p:cNvCxnSpPr>
            <a:stCxn id="87" idx="1"/>
          </p:cNvCxnSpPr>
          <p:nvPr/>
        </p:nvCxnSpPr>
        <p:spPr>
          <a:xfrm flipH="1">
            <a:off x="3121886" y="4123792"/>
            <a:ext cx="2349820" cy="1040102"/>
          </a:xfrm>
          <a:prstGeom prst="straightConnector1">
            <a:avLst/>
          </a:prstGeom>
          <a:ln w="381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H="1">
            <a:off x="3121887" y="5335304"/>
            <a:ext cx="1687408" cy="78820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ounded Rectangle 90"/>
          <p:cNvSpPr/>
          <p:nvPr/>
        </p:nvSpPr>
        <p:spPr>
          <a:xfrm>
            <a:off x="5448725" y="4349319"/>
            <a:ext cx="3663486" cy="790622"/>
          </a:xfrm>
          <a:prstGeom prst="roundRect">
            <a:avLst/>
          </a:prstGeom>
          <a:noFill/>
          <a:ln w="57150">
            <a:solidFill>
              <a:srgbClr val="66FF33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ounded Rectangle 91"/>
          <p:cNvSpPr/>
          <p:nvPr/>
        </p:nvSpPr>
        <p:spPr>
          <a:xfrm>
            <a:off x="5471706" y="4685293"/>
            <a:ext cx="1672064" cy="494876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3" name="Straight Arrow Connector 92"/>
          <p:cNvCxnSpPr>
            <a:stCxn id="92" idx="1"/>
          </p:cNvCxnSpPr>
          <p:nvPr/>
        </p:nvCxnSpPr>
        <p:spPr>
          <a:xfrm flipH="1">
            <a:off x="3121887" y="4932731"/>
            <a:ext cx="2349819" cy="757285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40" idx="1"/>
          </p:cNvCxnSpPr>
          <p:nvPr/>
        </p:nvCxnSpPr>
        <p:spPr>
          <a:xfrm flipH="1">
            <a:off x="3121886" y="4879406"/>
            <a:ext cx="3355430" cy="440468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1" idx="1"/>
          </p:cNvCxnSpPr>
          <p:nvPr/>
        </p:nvCxnSpPr>
        <p:spPr>
          <a:xfrm flipH="1">
            <a:off x="3121887" y="4744630"/>
            <a:ext cx="2326838" cy="1206555"/>
          </a:xfrm>
          <a:prstGeom prst="straightConnector1">
            <a:avLst/>
          </a:prstGeom>
          <a:ln w="38100">
            <a:solidFill>
              <a:srgbClr val="66FF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Picture 9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46" y="920553"/>
            <a:ext cx="3021916" cy="1994113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2224478" y="1839423"/>
            <a:ext cx="166455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FPGA: VHDL project </a:t>
            </a:r>
            <a:endParaRPr lang="en-GB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3214540" y="2331059"/>
            <a:ext cx="208345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nuc_SW</a:t>
            </a:r>
            <a:r>
              <a:rPr lang="en-US" sz="1400" dirty="0" smtClean="0"/>
              <a:t>: Main SW project</a:t>
            </a:r>
            <a:endParaRPr lang="en-GB" sz="1400" dirty="0"/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1888004" y="2147200"/>
            <a:ext cx="469818" cy="291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98" idx="1"/>
          </p:cNvCxnSpPr>
          <p:nvPr/>
        </p:nvCxnSpPr>
        <p:spPr>
          <a:xfrm flipH="1">
            <a:off x="1957312" y="2484948"/>
            <a:ext cx="1257228" cy="1609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Left Brace 103"/>
          <p:cNvSpPr/>
          <p:nvPr/>
        </p:nvSpPr>
        <p:spPr>
          <a:xfrm>
            <a:off x="5233911" y="1646788"/>
            <a:ext cx="327983" cy="1200330"/>
          </a:xfrm>
          <a:prstGeom prst="leftBrace">
            <a:avLst>
              <a:gd name="adj1" fmla="val 8333"/>
              <a:gd name="adj2" fmla="val 671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5447262" y="1769899"/>
            <a:ext cx="3444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alin </a:t>
            </a:r>
            <a:r>
              <a:rPr lang="en-US" sz="1400" dirty="0" smtClean="0">
                <a:sym typeface="Wingdings" panose="05000000000000000000" pitchFamily="2" charset="2"/>
              </a:rPr>
              <a:t> main software project files</a:t>
            </a:r>
            <a:endParaRPr lang="en-US" sz="1400" dirty="0" smtClean="0"/>
          </a:p>
          <a:p>
            <a:r>
              <a:rPr lang="en-US" sz="1400" dirty="0" smtClean="0"/>
              <a:t>doc </a:t>
            </a:r>
            <a:r>
              <a:rPr lang="en-US" sz="1400" dirty="0" smtClean="0">
                <a:sym typeface="Wingdings" panose="05000000000000000000" pitchFamily="2" charset="2"/>
              </a:rPr>
              <a:t> source files to </a:t>
            </a:r>
            <a:r>
              <a:rPr lang="en-US" sz="1400" dirty="0" err="1" smtClean="0">
                <a:sym typeface="Wingdings" panose="05000000000000000000" pitchFamily="2" charset="2"/>
              </a:rPr>
              <a:t>autogenerate</a:t>
            </a:r>
            <a:r>
              <a:rPr lang="en-US" sz="1400" dirty="0" smtClean="0">
                <a:sym typeface="Wingdings" panose="05000000000000000000" pitchFamily="2" charset="2"/>
              </a:rPr>
              <a:t> web help</a:t>
            </a:r>
            <a:endParaRPr lang="en-US" sz="1400" dirty="0" smtClean="0"/>
          </a:p>
          <a:p>
            <a:r>
              <a:rPr lang="en-US" sz="1400" dirty="0"/>
              <a:t>r</a:t>
            </a:r>
            <a:r>
              <a:rPr lang="en-US" sz="1400" dirty="0" smtClean="0"/>
              <a:t>esources </a:t>
            </a:r>
            <a:r>
              <a:rPr lang="en-US" sz="1400" dirty="0" smtClean="0">
                <a:sym typeface="Wingdings" panose="05000000000000000000" pitchFamily="2" charset="2"/>
              </a:rPr>
              <a:t> FPGA bin file &amp; Web files</a:t>
            </a:r>
            <a:endParaRPr lang="en-US" sz="1400" dirty="0" smtClean="0"/>
          </a:p>
          <a:p>
            <a:r>
              <a:rPr lang="en-US" sz="1400" dirty="0"/>
              <a:t>s</a:t>
            </a:r>
            <a:r>
              <a:rPr lang="en-US" sz="1400" dirty="0" smtClean="0"/>
              <a:t>cripts </a:t>
            </a:r>
            <a:r>
              <a:rPr lang="en-US" sz="1400" dirty="0" smtClean="0">
                <a:sym typeface="Wingdings" panose="05000000000000000000" pitchFamily="2" charset="2"/>
              </a:rPr>
              <a:t> scripts to launch alin &amp; tools</a:t>
            </a:r>
            <a:endParaRPr lang="en-GB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738111" y="3283993"/>
            <a:ext cx="98879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Alin folder: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593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3839785" y="354712"/>
            <a:ext cx="5200256" cy="3249020"/>
            <a:chOff x="927000" y="940320"/>
            <a:chExt cx="7735386" cy="3479281"/>
          </a:xfrm>
        </p:grpSpPr>
        <p:sp>
          <p:nvSpPr>
            <p:cNvPr id="88" name="CustomShape 6"/>
            <p:cNvSpPr/>
            <p:nvPr/>
          </p:nvSpPr>
          <p:spPr>
            <a:xfrm>
              <a:off x="927000" y="940320"/>
              <a:ext cx="6552720" cy="6598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pPr>
                <a:lnSpc>
                  <a:spcPct val="100000"/>
                </a:lnSpc>
              </a:pPr>
              <a:endPara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endParaRPr>
            </a:p>
          </p:txBody>
        </p:sp>
        <p:sp>
          <p:nvSpPr>
            <p:cNvPr id="89" name="CustomShape 1"/>
            <p:cNvSpPr/>
            <p:nvPr/>
          </p:nvSpPr>
          <p:spPr>
            <a:xfrm>
              <a:off x="2723254" y="940322"/>
              <a:ext cx="5838033" cy="20038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90" name="CustomShape 2"/>
            <p:cNvSpPr/>
            <p:nvPr/>
          </p:nvSpPr>
          <p:spPr>
            <a:xfrm rot="16800">
              <a:off x="2068950" y="1036553"/>
              <a:ext cx="565102" cy="2497779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91" name="TextShape 3"/>
            <p:cNvSpPr txBox="1"/>
            <p:nvPr/>
          </p:nvSpPr>
          <p:spPr>
            <a:xfrm rot="16200000">
              <a:off x="1077579" y="2099275"/>
              <a:ext cx="2454017" cy="418553"/>
            </a:xfrm>
            <a:prstGeom prst="rect">
              <a:avLst/>
            </a:prstGeom>
          </p:spPr>
          <p:txBody>
            <a:bodyPr wrap="none" lIns="90000" tIns="45000" rIns="90000" bIns="45000"/>
            <a:lstStyle/>
            <a:p>
              <a:pPr algn="ctr"/>
              <a:r>
                <a:rPr lang="en-US" sz="1600" b="1" dirty="0">
                  <a:solidFill>
                    <a:schemeClr val="bg1">
                      <a:lumMod val="95000"/>
                    </a:schemeClr>
                  </a:solidFill>
                </a:rPr>
                <a:t>Linux (</a:t>
              </a:r>
              <a:r>
                <a:rPr lang="en-US" sz="1600" b="1" dirty="0" err="1">
                  <a:solidFill>
                    <a:schemeClr val="bg1">
                      <a:lumMod val="95000"/>
                    </a:schemeClr>
                  </a:solidFill>
                </a:rPr>
                <a:t>Yocto</a:t>
              </a:r>
              <a:r>
                <a:rPr lang="en-US" sz="1600" b="1" dirty="0">
                  <a:solidFill>
                    <a:schemeClr val="bg1">
                      <a:lumMod val="95000"/>
                    </a:schemeClr>
                  </a:solidFill>
                </a:rPr>
                <a:t>)</a:t>
              </a:r>
              <a:endParaRPr sz="105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2" name="CustomShape 4"/>
            <p:cNvSpPr/>
            <p:nvPr/>
          </p:nvSpPr>
          <p:spPr>
            <a:xfrm>
              <a:off x="2802207" y="1081654"/>
              <a:ext cx="5451179" cy="330001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1050" dirty="0" err="1"/>
                <a:t>Em</a:t>
              </a:r>
              <a:r>
                <a:rPr lang="en-US" sz="1050" dirty="0"/>
                <a:t># </a:t>
              </a:r>
              <a:r>
                <a:rPr lang="en-US" sz="1050" dirty="0" smtClean="0"/>
                <a:t>Main App</a:t>
              </a:r>
              <a:endParaRPr sz="1050" dirty="0"/>
            </a:p>
          </p:txBody>
        </p:sp>
        <p:sp>
          <p:nvSpPr>
            <p:cNvPr id="93" name="CustomShape 6"/>
            <p:cNvSpPr/>
            <p:nvPr/>
          </p:nvSpPr>
          <p:spPr>
            <a:xfrm>
              <a:off x="2802207" y="1553434"/>
              <a:ext cx="2405269" cy="34719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r>
                <a:rPr lang="en-US" sz="1050" dirty="0"/>
                <a:t>      Harmony Ctrl</a:t>
              </a:r>
              <a:endParaRPr sz="1050" dirty="0"/>
            </a:p>
            <a:p>
              <a:r>
                <a:rPr lang="en-US" sz="800" dirty="0"/>
                <a:t>      (R/W </a:t>
              </a:r>
              <a:r>
                <a:rPr lang="en-US" sz="800" dirty="0" err="1"/>
                <a:t>fns</a:t>
              </a:r>
              <a:r>
                <a:rPr lang="en-US" sz="800" dirty="0"/>
                <a:t>(Fast/Slow Bus))</a:t>
              </a:r>
              <a:endParaRPr sz="1050" dirty="0"/>
            </a:p>
          </p:txBody>
        </p:sp>
        <p:sp>
          <p:nvSpPr>
            <p:cNvPr id="94" name="CustomShape 7"/>
            <p:cNvSpPr/>
            <p:nvPr/>
          </p:nvSpPr>
          <p:spPr>
            <a:xfrm>
              <a:off x="2802207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600" dirty="0" smtClean="0"/>
                <a:t>ADC</a:t>
              </a:r>
            </a:p>
            <a:p>
              <a:pPr algn="ctr"/>
              <a:r>
                <a:rPr lang="en-US" sz="600" dirty="0" smtClean="0"/>
                <a:t>CORE</a:t>
              </a:r>
              <a:endParaRPr sz="1050" dirty="0"/>
            </a:p>
          </p:txBody>
        </p:sp>
        <p:sp>
          <p:nvSpPr>
            <p:cNvPr id="95" name="CustomShape 8"/>
            <p:cNvSpPr/>
            <p:nvPr/>
          </p:nvSpPr>
          <p:spPr>
            <a:xfrm>
              <a:off x="3212711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600"/>
                <a:t>FIFO</a:t>
              </a:r>
              <a:endParaRPr sz="1050"/>
            </a:p>
          </p:txBody>
        </p:sp>
        <p:sp>
          <p:nvSpPr>
            <p:cNvPr id="97" name="CustomShape 9"/>
            <p:cNvSpPr/>
            <p:nvPr/>
          </p:nvSpPr>
          <p:spPr>
            <a:xfrm>
              <a:off x="3623215" y="2079247"/>
              <a:ext cx="351940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/>
                <a:t>ID G</a:t>
              </a:r>
              <a:r>
                <a:rPr lang="en-US" sz="500" dirty="0" smtClean="0"/>
                <a:t>en</a:t>
              </a:r>
              <a:endParaRPr sz="500" dirty="0"/>
            </a:p>
          </p:txBody>
        </p:sp>
        <p:sp>
          <p:nvSpPr>
            <p:cNvPr id="98" name="CustomShape 10"/>
            <p:cNvSpPr/>
            <p:nvPr/>
          </p:nvSpPr>
          <p:spPr>
            <a:xfrm>
              <a:off x="4033718" y="2079247"/>
              <a:ext cx="351662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500" dirty="0"/>
                <a:t>AVG</a:t>
              </a:r>
              <a:endParaRPr sz="1200" dirty="0"/>
            </a:p>
          </p:txBody>
        </p:sp>
        <p:sp>
          <p:nvSpPr>
            <p:cNvPr id="99" name="CustomShape 11"/>
            <p:cNvSpPr/>
            <p:nvPr/>
          </p:nvSpPr>
          <p:spPr>
            <a:xfrm>
              <a:off x="4443945" y="2079247"/>
              <a:ext cx="351662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/>
                <a:t>MEM</a:t>
              </a:r>
              <a:endParaRPr sz="1050" dirty="0"/>
            </a:p>
          </p:txBody>
        </p:sp>
        <p:sp>
          <p:nvSpPr>
            <p:cNvPr id="104" name="CustomShape 12"/>
            <p:cNvSpPr/>
            <p:nvPr/>
          </p:nvSpPr>
          <p:spPr>
            <a:xfrm>
              <a:off x="4854726" y="2079247"/>
              <a:ext cx="410226" cy="28311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8360" tIns="49680" rIns="18360" bIns="49680" anchor="ctr"/>
            <a:lstStyle/>
            <a:p>
              <a:pPr algn="ctr"/>
              <a:r>
                <a:rPr lang="en-US" sz="500" dirty="0" smtClean="0"/>
                <a:t>SPI</a:t>
              </a:r>
              <a:endParaRPr sz="1050" dirty="0"/>
            </a:p>
          </p:txBody>
        </p:sp>
        <p:sp>
          <p:nvSpPr>
            <p:cNvPr id="107" name="CustomShape 15"/>
            <p:cNvSpPr/>
            <p:nvPr/>
          </p:nvSpPr>
          <p:spPr>
            <a:xfrm rot="16800">
              <a:off x="2849398" y="2531023"/>
              <a:ext cx="2358063" cy="15852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800" b="1" dirty="0" err="1" smtClean="0"/>
                <a:t>Alindev</a:t>
              </a:r>
              <a:endParaRPr sz="1050" b="1" dirty="0"/>
            </a:p>
          </p:txBody>
        </p:sp>
        <p:sp>
          <p:nvSpPr>
            <p:cNvPr id="108" name="CustomShape 16"/>
            <p:cNvSpPr/>
            <p:nvPr/>
          </p:nvSpPr>
          <p:spPr>
            <a:xfrm rot="16800">
              <a:off x="2848944" y="2701157"/>
              <a:ext cx="2358518" cy="140440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800" b="1" dirty="0" err="1" smtClean="0"/>
                <a:t>Alin</a:t>
              </a:r>
              <a:endParaRPr sz="1050" b="1" dirty="0"/>
            </a:p>
          </p:txBody>
        </p:sp>
        <p:sp>
          <p:nvSpPr>
            <p:cNvPr id="109" name="CustomShape 17"/>
            <p:cNvSpPr/>
            <p:nvPr/>
          </p:nvSpPr>
          <p:spPr>
            <a:xfrm rot="16200">
              <a:off x="6839462" y="2097059"/>
              <a:ext cx="315861" cy="264704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500" dirty="0" smtClean="0"/>
                <a:t>Ads</a:t>
              </a:r>
            </a:p>
            <a:p>
              <a:pPr algn="ctr"/>
              <a:r>
                <a:rPr lang="en-US" sz="500" dirty="0" smtClean="0"/>
                <a:t>7828</a:t>
              </a:r>
              <a:endParaRPr sz="500" dirty="0"/>
            </a:p>
          </p:txBody>
        </p:sp>
        <p:sp>
          <p:nvSpPr>
            <p:cNvPr id="110" name="CustomShape 18"/>
            <p:cNvSpPr/>
            <p:nvPr/>
          </p:nvSpPr>
          <p:spPr>
            <a:xfrm rot="16800">
              <a:off x="2919348" y="3010058"/>
              <a:ext cx="2274418" cy="240244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Spec.ko</a:t>
              </a:r>
              <a:endParaRPr sz="1050"/>
            </a:p>
          </p:txBody>
        </p:sp>
        <p:sp>
          <p:nvSpPr>
            <p:cNvPr id="111" name="CustomShape 19"/>
            <p:cNvSpPr/>
            <p:nvPr/>
          </p:nvSpPr>
          <p:spPr>
            <a:xfrm rot="16800">
              <a:off x="2918643" y="3251416"/>
              <a:ext cx="2274778" cy="240244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Fmc.ko</a:t>
              </a:r>
              <a:endParaRPr sz="1050"/>
            </a:p>
          </p:txBody>
        </p:sp>
        <p:sp>
          <p:nvSpPr>
            <p:cNvPr id="112" name="CustomShape 20"/>
            <p:cNvSpPr/>
            <p:nvPr/>
          </p:nvSpPr>
          <p:spPr>
            <a:xfrm rot="17400">
              <a:off x="6898922" y="3014526"/>
              <a:ext cx="1181761" cy="474236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/>
                <a:t>i2c_dev.ko</a:t>
              </a:r>
              <a:endParaRPr sz="1050"/>
            </a:p>
          </p:txBody>
        </p:sp>
        <p:sp>
          <p:nvSpPr>
            <p:cNvPr id="113" name="CustomShape 22"/>
            <p:cNvSpPr/>
            <p:nvPr/>
          </p:nvSpPr>
          <p:spPr>
            <a:xfrm>
              <a:off x="3294590" y="3893134"/>
              <a:ext cx="1759143" cy="38894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14" name="CustomShape 23"/>
            <p:cNvSpPr/>
            <p:nvPr/>
          </p:nvSpPr>
          <p:spPr>
            <a:xfrm>
              <a:off x="3715362" y="3915483"/>
              <a:ext cx="938136" cy="357463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1000" b="1" dirty="0">
                  <a:solidFill>
                    <a:srgbClr val="000000"/>
                  </a:solidFill>
                  <a:latin typeface="Calibri"/>
                </a:rPr>
                <a:t>SPEC (FPGA)</a:t>
              </a:r>
              <a:endParaRPr sz="1050" dirty="0"/>
            </a:p>
          </p:txBody>
        </p:sp>
        <p:sp>
          <p:nvSpPr>
            <p:cNvPr id="115" name="CustomShape 24"/>
            <p:cNvSpPr/>
            <p:nvPr/>
          </p:nvSpPr>
          <p:spPr>
            <a:xfrm>
              <a:off x="7670347" y="3877059"/>
              <a:ext cx="704989" cy="411017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0000" tIns="45000" rIns="90000" bIns="45000" anchor="ctr"/>
            <a:lstStyle/>
            <a:p>
              <a:pPr algn="ctr"/>
              <a:r>
                <a:rPr lang="en-US" sz="600" b="1" dirty="0"/>
                <a:t>Display</a:t>
              </a:r>
              <a:endParaRPr sz="600" dirty="0"/>
            </a:p>
          </p:txBody>
        </p:sp>
        <p:sp>
          <p:nvSpPr>
            <p:cNvPr id="116" name="Line 30"/>
            <p:cNvSpPr/>
            <p:nvPr/>
          </p:nvSpPr>
          <p:spPr>
            <a:xfrm>
              <a:off x="2792493" y="2001994"/>
              <a:ext cx="5768794" cy="7793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bevel/>
            </a:ln>
          </p:spPr>
        </p:sp>
        <p:sp>
          <p:nvSpPr>
            <p:cNvPr id="117" name="Line 31"/>
            <p:cNvSpPr/>
            <p:nvPr/>
          </p:nvSpPr>
          <p:spPr>
            <a:xfrm>
              <a:off x="2792493" y="1488015"/>
              <a:ext cx="5768794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  <a:bevel/>
            </a:ln>
          </p:spPr>
        </p:sp>
        <p:sp>
          <p:nvSpPr>
            <p:cNvPr id="118" name="CustomShape 32"/>
            <p:cNvSpPr/>
            <p:nvPr/>
          </p:nvSpPr>
          <p:spPr>
            <a:xfrm>
              <a:off x="2919335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19" name="CustomShape 33"/>
            <p:cNvSpPr/>
            <p:nvPr/>
          </p:nvSpPr>
          <p:spPr>
            <a:xfrm>
              <a:off x="4581612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20" name="CustomShape 34"/>
            <p:cNvSpPr/>
            <p:nvPr/>
          </p:nvSpPr>
          <p:spPr>
            <a:xfrm>
              <a:off x="4166112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21" name="CustomShape 35"/>
            <p:cNvSpPr/>
            <p:nvPr/>
          </p:nvSpPr>
          <p:spPr>
            <a:xfrm>
              <a:off x="3750335" y="2362360"/>
              <a:ext cx="117683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22" name="CustomShape 36"/>
            <p:cNvSpPr/>
            <p:nvPr/>
          </p:nvSpPr>
          <p:spPr>
            <a:xfrm>
              <a:off x="3335113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23" name="CustomShape 37"/>
            <p:cNvSpPr/>
            <p:nvPr/>
          </p:nvSpPr>
          <p:spPr>
            <a:xfrm>
              <a:off x="5020149" y="2362360"/>
              <a:ext cx="117406" cy="167456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24" name="CustomShape 41"/>
            <p:cNvSpPr/>
            <p:nvPr/>
          </p:nvSpPr>
          <p:spPr>
            <a:xfrm>
              <a:off x="8140606" y="1483847"/>
              <a:ext cx="469993" cy="379791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</a:pPr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Applications</a:t>
              </a:r>
            </a:p>
          </p:txBody>
        </p:sp>
        <p:sp>
          <p:nvSpPr>
            <p:cNvPr id="125" name="CustomShape 42"/>
            <p:cNvSpPr/>
            <p:nvPr/>
          </p:nvSpPr>
          <p:spPr>
            <a:xfrm>
              <a:off x="7954548" y="1994961"/>
              <a:ext cx="707838" cy="225842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Drivers</a:t>
              </a:r>
              <a:endParaRPr sz="1400" dirty="0"/>
            </a:p>
          </p:txBody>
        </p:sp>
        <p:sp>
          <p:nvSpPr>
            <p:cNvPr id="126" name="CustomShape 52"/>
            <p:cNvSpPr/>
            <p:nvPr/>
          </p:nvSpPr>
          <p:spPr>
            <a:xfrm>
              <a:off x="4318120" y="2548348"/>
              <a:ext cx="816567" cy="12146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3465AF"/>
              </a:solidFill>
              <a:custDash>
                <a:ds d="51000" sp="51000"/>
                <a:ds d="51000" sp="51000"/>
              </a:custDash>
            </a:ln>
          </p:spPr>
          <p:txBody>
            <a:bodyPr lIns="0" tIns="0" rIns="0" bIns="0"/>
            <a:lstStyle/>
            <a:p>
              <a:pPr algn="ctr">
                <a:lnSpc>
                  <a:spcPct val="100000"/>
                </a:lnSpc>
              </a:pPr>
              <a:r>
                <a:rPr lang="en-US" sz="800" dirty="0" err="1" smtClean="0">
                  <a:solidFill>
                    <a:srgbClr val="000000"/>
                  </a:solidFill>
                  <a:latin typeface="Calibri"/>
                </a:rPr>
                <a:t>wb</a:t>
              </a:r>
              <a:r>
                <a:rPr lang="en-US" sz="800" dirty="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en-US" sz="800" dirty="0">
                  <a:solidFill>
                    <a:srgbClr val="000000"/>
                  </a:solidFill>
                  <a:latin typeface="Calibri"/>
                </a:rPr>
                <a:t>files</a:t>
              </a:r>
              <a:endParaRPr sz="2000" dirty="0"/>
            </a:p>
          </p:txBody>
        </p:sp>
        <p:sp>
          <p:nvSpPr>
            <p:cNvPr id="127" name="CustomShape 42"/>
            <p:cNvSpPr/>
            <p:nvPr/>
          </p:nvSpPr>
          <p:spPr>
            <a:xfrm>
              <a:off x="7854902" y="2928139"/>
              <a:ext cx="755697" cy="319276"/>
            </a:xfrm>
            <a:prstGeom prst="rect">
              <a:avLst/>
            </a:prstGeom>
            <a:noFill/>
            <a:ln>
              <a:noFill/>
            </a:ln>
          </p:spPr>
          <p:txBody>
            <a:bodyPr lIns="90000" tIns="45000" rIns="90000" bIns="45000"/>
            <a:lstStyle/>
            <a:p>
              <a:pPr algn="ctr">
                <a:lnSpc>
                  <a:spcPct val="100000"/>
                </a:lnSpc>
              </a:pPr>
              <a:r>
                <a:rPr lang="en-US" sz="600" b="1" dirty="0" smtClean="0">
                  <a:solidFill>
                    <a:srgbClr val="000000"/>
                  </a:solidFill>
                  <a:latin typeface="Calibri"/>
                </a:rPr>
                <a:t>Linux</a:t>
              </a:r>
            </a:p>
            <a:p>
              <a:pPr algn="ctr">
                <a:lnSpc>
                  <a:spcPct val="100000"/>
                </a:lnSpc>
              </a:pPr>
              <a:r>
                <a:rPr lang="en-US" sz="600" b="1" dirty="0" smtClean="0">
                  <a:solidFill>
                    <a:srgbClr val="000000"/>
                  </a:solidFill>
                  <a:latin typeface="Calibri"/>
                </a:rPr>
                <a:t>Drivers</a:t>
              </a:r>
              <a:endParaRPr sz="1100" dirty="0"/>
            </a:p>
          </p:txBody>
        </p:sp>
        <p:sp>
          <p:nvSpPr>
            <p:cNvPr id="128" name="CustomShape 24"/>
            <p:cNvSpPr/>
            <p:nvPr/>
          </p:nvSpPr>
          <p:spPr>
            <a:xfrm>
              <a:off x="6897438" y="3879770"/>
              <a:ext cx="606148" cy="40231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90000" tIns="45000" rIns="90000" bIns="45000" anchor="ctr"/>
            <a:lstStyle/>
            <a:p>
              <a:pPr algn="ctr"/>
              <a:r>
                <a:rPr lang="en-US" sz="800" b="1" dirty="0" smtClean="0"/>
                <a:t>PSB</a:t>
              </a:r>
            </a:p>
          </p:txBody>
        </p:sp>
        <p:sp>
          <p:nvSpPr>
            <p:cNvPr id="129" name="CustomShape 26"/>
            <p:cNvSpPr/>
            <p:nvPr/>
          </p:nvSpPr>
          <p:spPr>
            <a:xfrm rot="16200000">
              <a:off x="5809543" y="3560168"/>
              <a:ext cx="462998" cy="302812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18360" tIns="45000" rIns="90000" bIns="45000" anchor="ctr"/>
            <a:lstStyle/>
            <a:p>
              <a:pPr algn="ctr">
                <a:lnSpc>
                  <a:spcPct val="100000"/>
                </a:lnSpc>
              </a:pPr>
              <a:endParaRPr sz="1050" dirty="0"/>
            </a:p>
          </p:txBody>
        </p:sp>
        <p:sp>
          <p:nvSpPr>
            <p:cNvPr id="130" name="CustomShape 20"/>
            <p:cNvSpPr/>
            <p:nvPr/>
          </p:nvSpPr>
          <p:spPr>
            <a:xfrm rot="17400">
              <a:off x="5375602" y="3022381"/>
              <a:ext cx="1345530" cy="474236"/>
            </a:xfrm>
            <a:prstGeom prst="roundRect">
              <a:avLst>
                <a:gd name="adj" fmla="val 3600"/>
              </a:avLst>
            </a:prstGeom>
            <a:ln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1050" dirty="0" err="1" smtClean="0"/>
                <a:t>tcp</a:t>
              </a:r>
              <a:r>
                <a:rPr lang="en-US" sz="1050" dirty="0" smtClean="0"/>
                <a:t>/</a:t>
              </a:r>
              <a:r>
                <a:rPr lang="en-US" sz="1050" dirty="0" err="1" smtClean="0"/>
                <a:t>ip</a:t>
              </a:r>
              <a:endParaRPr sz="1050" dirty="0"/>
            </a:p>
          </p:txBody>
        </p:sp>
        <p:sp>
          <p:nvSpPr>
            <p:cNvPr id="131" name="CustomShape 17"/>
            <p:cNvSpPr/>
            <p:nvPr/>
          </p:nvSpPr>
          <p:spPr>
            <a:xfrm rot="16200">
              <a:off x="6074904" y="2080469"/>
              <a:ext cx="688931" cy="74752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SCPI </a:t>
              </a:r>
            </a:p>
            <a:p>
              <a:pPr algn="ctr"/>
              <a:endParaRPr sz="900" dirty="0"/>
            </a:p>
          </p:txBody>
        </p:sp>
        <p:sp>
          <p:nvSpPr>
            <p:cNvPr id="132" name="CustomShape 17"/>
            <p:cNvSpPr/>
            <p:nvPr/>
          </p:nvSpPr>
          <p:spPr>
            <a:xfrm rot="16200">
              <a:off x="7564538" y="2080460"/>
              <a:ext cx="524236" cy="770362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Edip128</a:t>
              </a:r>
            </a:p>
            <a:p>
              <a:pPr algn="ctr"/>
              <a:endParaRPr sz="900" dirty="0"/>
            </a:p>
          </p:txBody>
        </p:sp>
        <p:sp>
          <p:nvSpPr>
            <p:cNvPr id="133" name="CustomShape 17"/>
            <p:cNvSpPr/>
            <p:nvPr/>
          </p:nvSpPr>
          <p:spPr>
            <a:xfrm rot="16200">
              <a:off x="7186952" y="2097058"/>
              <a:ext cx="315861" cy="264704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500" dirty="0" err="1" smtClean="0"/>
                <a:t>Mcp</a:t>
              </a:r>
              <a:endParaRPr lang="en-US" sz="500" dirty="0" smtClean="0"/>
            </a:p>
            <a:p>
              <a:pPr algn="ctr"/>
              <a:r>
                <a:rPr lang="en-US" sz="500" dirty="0" smtClean="0"/>
                <a:t>23008</a:t>
              </a:r>
              <a:endParaRPr sz="500" dirty="0"/>
            </a:p>
          </p:txBody>
        </p:sp>
        <p:sp>
          <p:nvSpPr>
            <p:cNvPr id="134" name="CustomShape 13"/>
            <p:cNvSpPr/>
            <p:nvPr/>
          </p:nvSpPr>
          <p:spPr>
            <a:xfrm>
              <a:off x="7484929" y="1537272"/>
              <a:ext cx="641757" cy="38335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94680" tIns="49680" rIns="94680" bIns="49680" anchor="ctr"/>
            <a:lstStyle/>
            <a:p>
              <a:pPr algn="ctr"/>
              <a:r>
                <a:rPr lang="en-US" sz="900" dirty="0" smtClean="0"/>
                <a:t>Display</a:t>
              </a:r>
              <a:endParaRPr sz="900" dirty="0"/>
            </a:p>
          </p:txBody>
        </p:sp>
        <p:sp>
          <p:nvSpPr>
            <p:cNvPr id="135" name="Cloud Callout 134"/>
            <p:cNvSpPr/>
            <p:nvPr/>
          </p:nvSpPr>
          <p:spPr>
            <a:xfrm>
              <a:off x="5565219" y="3933324"/>
              <a:ext cx="979723" cy="486277"/>
            </a:xfrm>
            <a:prstGeom prst="cloudCallout">
              <a:avLst>
                <a:gd name="adj1" fmla="val -11464"/>
                <a:gd name="adj2" fmla="val 35925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sz="800" dirty="0" smtClean="0"/>
                <a:t>Network</a:t>
              </a:r>
              <a:endParaRPr lang="en-US" sz="800" dirty="0"/>
            </a:p>
          </p:txBody>
        </p:sp>
        <p:sp>
          <p:nvSpPr>
            <p:cNvPr id="136" name="Down Arrow 135"/>
            <p:cNvSpPr/>
            <p:nvPr/>
          </p:nvSpPr>
          <p:spPr>
            <a:xfrm>
              <a:off x="2917927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37" name="Down Arrow 136"/>
            <p:cNvSpPr/>
            <p:nvPr/>
          </p:nvSpPr>
          <p:spPr>
            <a:xfrm>
              <a:off x="3346138" y="191155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38" name="Down Arrow 137"/>
            <p:cNvSpPr/>
            <p:nvPr/>
          </p:nvSpPr>
          <p:spPr>
            <a:xfrm>
              <a:off x="3739777" y="1918136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39" name="Down Arrow 138"/>
            <p:cNvSpPr/>
            <p:nvPr/>
          </p:nvSpPr>
          <p:spPr>
            <a:xfrm>
              <a:off x="4164704" y="1906953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0" name="Down Arrow 139"/>
            <p:cNvSpPr/>
            <p:nvPr/>
          </p:nvSpPr>
          <p:spPr>
            <a:xfrm>
              <a:off x="4581612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1" name="Down Arrow 140"/>
            <p:cNvSpPr/>
            <p:nvPr/>
          </p:nvSpPr>
          <p:spPr>
            <a:xfrm>
              <a:off x="5000431" y="189881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2" name="Down Arrow 141"/>
            <p:cNvSpPr/>
            <p:nvPr/>
          </p:nvSpPr>
          <p:spPr>
            <a:xfrm>
              <a:off x="6367379" y="19057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3" name="Down Arrow 142"/>
            <p:cNvSpPr/>
            <p:nvPr/>
          </p:nvSpPr>
          <p:spPr>
            <a:xfrm>
              <a:off x="6969589" y="19180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4" name="Down Arrow 143"/>
            <p:cNvSpPr/>
            <p:nvPr/>
          </p:nvSpPr>
          <p:spPr>
            <a:xfrm>
              <a:off x="7226068" y="191809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5" name="Down Arrow 144"/>
            <p:cNvSpPr/>
            <p:nvPr/>
          </p:nvSpPr>
          <p:spPr>
            <a:xfrm>
              <a:off x="7783947" y="1920625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6" name="Down Arrow 145"/>
            <p:cNvSpPr/>
            <p:nvPr/>
          </p:nvSpPr>
          <p:spPr>
            <a:xfrm>
              <a:off x="7724540" y="2851812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7" name="Down Arrow 146"/>
            <p:cNvSpPr/>
            <p:nvPr/>
          </p:nvSpPr>
          <p:spPr>
            <a:xfrm>
              <a:off x="6934528" y="2356925"/>
              <a:ext cx="153876" cy="648663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8" name="Down Arrow 147"/>
            <p:cNvSpPr/>
            <p:nvPr/>
          </p:nvSpPr>
          <p:spPr>
            <a:xfrm>
              <a:off x="7232163" y="2356925"/>
              <a:ext cx="153876" cy="648663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9" name="Down Arrow 148"/>
            <p:cNvSpPr/>
            <p:nvPr/>
          </p:nvSpPr>
          <p:spPr>
            <a:xfrm>
              <a:off x="5622806" y="2669810"/>
              <a:ext cx="118814" cy="335778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0" name="Down Arrow 149"/>
            <p:cNvSpPr/>
            <p:nvPr/>
          </p:nvSpPr>
          <p:spPr>
            <a:xfrm>
              <a:off x="4004840" y="2855056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1" name="Down Arrow 150"/>
            <p:cNvSpPr/>
            <p:nvPr/>
          </p:nvSpPr>
          <p:spPr>
            <a:xfrm>
              <a:off x="4379185" y="1411655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2" name="Down Arrow 151"/>
            <p:cNvSpPr/>
            <p:nvPr/>
          </p:nvSpPr>
          <p:spPr>
            <a:xfrm>
              <a:off x="6367379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3" name="Down Arrow 152"/>
            <p:cNvSpPr/>
            <p:nvPr/>
          </p:nvSpPr>
          <p:spPr>
            <a:xfrm>
              <a:off x="7096767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4" name="Down Arrow 153"/>
            <p:cNvSpPr/>
            <p:nvPr/>
          </p:nvSpPr>
          <p:spPr>
            <a:xfrm>
              <a:off x="7718609" y="1421039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5" name="Down Arrow 154"/>
            <p:cNvSpPr/>
            <p:nvPr/>
          </p:nvSpPr>
          <p:spPr>
            <a:xfrm>
              <a:off x="7058357" y="3496507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I2C</a:t>
              </a:r>
              <a:endParaRPr lang="en-US" sz="8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56" name="Down Arrow 155"/>
            <p:cNvSpPr/>
            <p:nvPr/>
          </p:nvSpPr>
          <p:spPr>
            <a:xfrm>
              <a:off x="7712750" y="3491165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800" b="1" dirty="0" smtClean="0">
                  <a:solidFill>
                    <a:srgbClr val="000000"/>
                  </a:solidFill>
                  <a:latin typeface="Calibri"/>
                </a:rPr>
                <a:t>I2C</a:t>
              </a:r>
              <a:endParaRPr lang="en-US" sz="8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57" name="Down Arrow 156"/>
            <p:cNvSpPr/>
            <p:nvPr/>
          </p:nvSpPr>
          <p:spPr>
            <a:xfrm>
              <a:off x="3981015" y="3496507"/>
              <a:ext cx="284308" cy="396627"/>
            </a:xfrm>
            <a:prstGeom prst="downArrow">
              <a:avLst/>
            </a:prstGeom>
            <a:solidFill>
              <a:srgbClr val="FFFF00"/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vert270" lIns="90000" tIns="45000" rIns="90000" bIns="45000" anchor="ctr"/>
            <a:lstStyle/>
            <a:p>
              <a:pPr algn="ctr"/>
              <a:r>
                <a:rPr lang="en-US" sz="700" b="1" dirty="0" smtClean="0">
                  <a:solidFill>
                    <a:srgbClr val="000000"/>
                  </a:solidFill>
                  <a:latin typeface="Calibri"/>
                </a:rPr>
                <a:t>PCIe</a:t>
              </a:r>
              <a:endParaRPr lang="en-US" sz="700" b="1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58" name="Down Arrow 157"/>
            <p:cNvSpPr/>
            <p:nvPr/>
          </p:nvSpPr>
          <p:spPr>
            <a:xfrm>
              <a:off x="5574967" y="1407202"/>
              <a:ext cx="118814" cy="125617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59" name="CustomShape 17"/>
            <p:cNvSpPr/>
            <p:nvPr/>
          </p:nvSpPr>
          <p:spPr>
            <a:xfrm rot="16200">
              <a:off x="5324440" y="2075202"/>
              <a:ext cx="688931" cy="594606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94680" tIns="49680" rIns="94680" bIns="49680" anchor="ctr"/>
            <a:lstStyle/>
            <a:p>
              <a:pPr algn="ctr"/>
              <a:r>
                <a:rPr lang="en-US" sz="900" dirty="0" smtClean="0"/>
                <a:t>Tornado </a:t>
              </a:r>
            </a:p>
            <a:p>
              <a:pPr algn="ctr"/>
              <a:r>
                <a:rPr lang="en-US" sz="900" dirty="0" smtClean="0"/>
                <a:t>lib</a:t>
              </a:r>
            </a:p>
            <a:p>
              <a:pPr algn="ctr"/>
              <a:endParaRPr sz="900" dirty="0"/>
            </a:p>
          </p:txBody>
        </p:sp>
        <p:sp>
          <p:nvSpPr>
            <p:cNvPr id="160" name="Down Arrow 159"/>
            <p:cNvSpPr/>
            <p:nvPr/>
          </p:nvSpPr>
          <p:spPr>
            <a:xfrm>
              <a:off x="6338706" y="2838419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1" name="CustomShape 14"/>
            <p:cNvSpPr/>
            <p:nvPr/>
          </p:nvSpPr>
          <p:spPr>
            <a:xfrm>
              <a:off x="5194482" y="1537272"/>
              <a:ext cx="880467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62" name="Down Arrow 161"/>
            <p:cNvSpPr/>
            <p:nvPr/>
          </p:nvSpPr>
          <p:spPr>
            <a:xfrm>
              <a:off x="5609497" y="1900627"/>
              <a:ext cx="118814" cy="178325"/>
            </a:xfrm>
            <a:prstGeom prst="downArrow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3" name="CustomShape 14"/>
            <p:cNvSpPr/>
            <p:nvPr/>
          </p:nvSpPr>
          <p:spPr>
            <a:xfrm>
              <a:off x="5193713" y="1779487"/>
              <a:ext cx="216617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64" name="CustomShape 14"/>
            <p:cNvSpPr/>
            <p:nvPr/>
          </p:nvSpPr>
          <p:spPr>
            <a:xfrm>
              <a:off x="5191563" y="1656250"/>
              <a:ext cx="2312022" cy="123237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65" name="CustomShape 13"/>
            <p:cNvSpPr/>
            <p:nvPr/>
          </p:nvSpPr>
          <p:spPr>
            <a:xfrm>
              <a:off x="5428709" y="1532819"/>
              <a:ext cx="515517" cy="387806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700" dirty="0" smtClean="0"/>
                <a:t>Web</a:t>
              </a:r>
              <a:endParaRPr sz="700" dirty="0"/>
            </a:p>
          </p:txBody>
        </p:sp>
        <p:sp>
          <p:nvSpPr>
            <p:cNvPr id="166" name="CustomShape 13"/>
            <p:cNvSpPr/>
            <p:nvPr/>
          </p:nvSpPr>
          <p:spPr>
            <a:xfrm>
              <a:off x="6074950" y="1534746"/>
              <a:ext cx="646327" cy="383353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800" dirty="0" smtClean="0"/>
                <a:t>SCPI</a:t>
              </a:r>
              <a:endParaRPr sz="800" dirty="0"/>
            </a:p>
          </p:txBody>
        </p:sp>
        <p:sp>
          <p:nvSpPr>
            <p:cNvPr id="167" name="CustomShape 13"/>
            <p:cNvSpPr/>
            <p:nvPr/>
          </p:nvSpPr>
          <p:spPr>
            <a:xfrm>
              <a:off x="6916050" y="1553434"/>
              <a:ext cx="469989" cy="353891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49680" rIns="0" bIns="49680" anchor="ctr"/>
            <a:lstStyle/>
            <a:p>
              <a:pPr algn="ctr"/>
              <a:r>
                <a:rPr lang="en-US" sz="700" dirty="0" err="1" smtClean="0"/>
                <a:t>Diags</a:t>
              </a:r>
              <a:endParaRPr sz="700" dirty="0"/>
            </a:p>
          </p:txBody>
        </p:sp>
        <p:sp>
          <p:nvSpPr>
            <p:cNvPr id="168" name="CustomShape 14"/>
            <p:cNvSpPr/>
            <p:nvPr/>
          </p:nvSpPr>
          <p:spPr>
            <a:xfrm>
              <a:off x="6685114" y="1542332"/>
              <a:ext cx="307148" cy="131410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69" name="CustomShape 2"/>
            <p:cNvSpPr/>
            <p:nvPr/>
          </p:nvSpPr>
          <p:spPr>
            <a:xfrm rot="16800">
              <a:off x="1266775" y="1036008"/>
              <a:ext cx="665054" cy="1891895"/>
            </a:xfrm>
            <a:prstGeom prst="roundRect">
              <a:avLst>
                <a:gd name="adj" fmla="val 360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70" name="TextBox 169"/>
            <p:cNvSpPr txBox="1"/>
            <p:nvPr/>
          </p:nvSpPr>
          <p:spPr>
            <a:xfrm>
              <a:off x="1267041" y="1245670"/>
              <a:ext cx="539563" cy="129924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</a:rPr>
                <a:t>ALIN tools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71" name="Rectangle 170"/>
          <p:cNvSpPr/>
          <p:nvPr/>
        </p:nvSpPr>
        <p:spPr>
          <a:xfrm>
            <a:off x="464896" y="4953000"/>
            <a:ext cx="8273775" cy="156966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Other python drivers required: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SCPI protocol </a:t>
            </a:r>
            <a:r>
              <a:rPr lang="en-US" sz="1600" dirty="0" smtClean="0">
                <a:sym typeface="Wingdings" panose="05000000000000000000" pitchFamily="2" charset="2"/>
              </a:rPr>
              <a:t> </a:t>
            </a:r>
            <a:r>
              <a:rPr lang="en-US" sz="1600" dirty="0" smtClean="0"/>
              <a:t> </a:t>
            </a:r>
            <a:r>
              <a:rPr lang="en-GB" sz="1400" dirty="0" smtClean="0">
                <a:hlinkClick r:id="rId2"/>
              </a:rPr>
              <a:t>git://github.com/srgblnch/python-scpilib.git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Tornado webserver </a:t>
            </a:r>
            <a:r>
              <a:rPr lang="en-US" sz="1600" dirty="0" smtClean="0">
                <a:sym typeface="Wingdings" panose="05000000000000000000" pitchFamily="2" charset="2"/>
              </a:rPr>
              <a:t> </a:t>
            </a:r>
            <a:r>
              <a:rPr lang="en-GB" sz="1400" dirty="0" smtClean="0">
                <a:hlinkClick r:id="rId3"/>
              </a:rPr>
              <a:t>https://files.pythonhosted.org/packages/source/t/tornado/tornado-4.0.2.tar.gz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I2C/</a:t>
            </a:r>
            <a:r>
              <a:rPr lang="en-US" sz="1600" dirty="0" err="1" smtClean="0"/>
              <a:t>SMBus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anose="05000000000000000000" pitchFamily="2" charset="2"/>
              </a:rPr>
              <a:t> </a:t>
            </a:r>
            <a:r>
              <a:rPr lang="en-GB" sz="1400" dirty="0" smtClean="0">
                <a:hlinkClick r:id="rId4"/>
              </a:rPr>
              <a:t>http://dl.lm-sensors.org/i2c-tools/releases/i2c-tools-3.1.1.tar.bz2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Hidapi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 </a:t>
            </a:r>
            <a:r>
              <a:rPr lang="en-GB" sz="1400" dirty="0" smtClean="0">
                <a:hlinkClick r:id="rId5"/>
              </a:rPr>
              <a:t>https://pypi.python.org/packages/source/h/hidapi/hidapi-0.7.99.post20.tar.gz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MCP2210 </a:t>
            </a:r>
            <a:r>
              <a:rPr lang="en-US" sz="1600" dirty="0" smtClean="0">
                <a:sym typeface="Wingdings" panose="05000000000000000000" pitchFamily="2" charset="2"/>
              </a:rPr>
              <a:t> </a:t>
            </a:r>
            <a:r>
              <a:rPr lang="en-GB" sz="1400" dirty="0" smtClean="0">
                <a:hlinkClick r:id="rId6"/>
              </a:rPr>
              <a:t>https://pypi.python.org/packages/source/m/mcp2210/mcp2210-0.1.4.tar.gz</a:t>
            </a:r>
            <a:endParaRPr lang="en-GB" sz="1600" dirty="0"/>
          </a:p>
        </p:txBody>
      </p:sp>
      <p:cxnSp>
        <p:nvCxnSpPr>
          <p:cNvPr id="172" name="Straight Arrow Connector 171"/>
          <p:cNvCxnSpPr>
            <a:stCxn id="173" idx="2"/>
          </p:cNvCxnSpPr>
          <p:nvPr/>
        </p:nvCxnSpPr>
        <p:spPr>
          <a:xfrm>
            <a:off x="6996627" y="2170221"/>
            <a:ext cx="179382" cy="278277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ounded Rectangle 172"/>
          <p:cNvSpPr/>
          <p:nvPr/>
        </p:nvSpPr>
        <p:spPr>
          <a:xfrm>
            <a:off x="5016323" y="1290353"/>
            <a:ext cx="3960608" cy="8798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Rectangle 173"/>
          <p:cNvSpPr/>
          <p:nvPr/>
        </p:nvSpPr>
        <p:spPr>
          <a:xfrm>
            <a:off x="97300" y="2296694"/>
            <a:ext cx="3766899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SPEC </a:t>
            </a:r>
            <a:r>
              <a:rPr lang="en-US" sz="1400" dirty="0" err="1" smtClean="0"/>
              <a:t>linux</a:t>
            </a:r>
            <a:r>
              <a:rPr lang="en-US" sz="1400" dirty="0" smtClean="0"/>
              <a:t> drivers (original repo):</a:t>
            </a:r>
          </a:p>
          <a:p>
            <a:r>
              <a:rPr lang="en-GB" sz="1400" dirty="0" smtClean="0">
                <a:hlinkClick r:id="rId7"/>
              </a:rPr>
              <a:t>git://ohwr.org/fmc-projects/spec/spec-getting-started/meta-spec.git</a:t>
            </a:r>
            <a:endParaRPr lang="en-GB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Local repo (clone):</a:t>
            </a:r>
          </a:p>
          <a:p>
            <a:r>
              <a:rPr lang="en-US" sz="1400" dirty="0" smtClean="0">
                <a:hlinkClick r:id="rId8"/>
              </a:rPr>
              <a:t>https://git.cells.es/controls/meta-spec-controls.git</a:t>
            </a:r>
            <a:endParaRPr lang="en-US" sz="1400" dirty="0"/>
          </a:p>
          <a:p>
            <a:endParaRPr lang="en-GB" sz="1400" dirty="0"/>
          </a:p>
        </p:txBody>
      </p:sp>
      <p:sp>
        <p:nvSpPr>
          <p:cNvPr id="175" name="Rounded Rectangle 174"/>
          <p:cNvSpPr/>
          <p:nvPr/>
        </p:nvSpPr>
        <p:spPr>
          <a:xfrm>
            <a:off x="5098557" y="2234176"/>
            <a:ext cx="1657495" cy="562754"/>
          </a:xfrm>
          <a:prstGeom prst="roundRect">
            <a:avLst/>
          </a:prstGeom>
          <a:noFill/>
          <a:ln w="57150">
            <a:solidFill>
              <a:srgbClr val="66FF33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6" name="Straight Arrow Connector 175"/>
          <p:cNvCxnSpPr>
            <a:stCxn id="175" idx="1"/>
            <a:endCxn id="174" idx="3"/>
          </p:cNvCxnSpPr>
          <p:nvPr/>
        </p:nvCxnSpPr>
        <p:spPr>
          <a:xfrm flipH="1">
            <a:off x="3864199" y="2515553"/>
            <a:ext cx="1234358" cy="689082"/>
          </a:xfrm>
          <a:prstGeom prst="straightConnector1">
            <a:avLst/>
          </a:prstGeom>
          <a:ln w="57150">
            <a:solidFill>
              <a:srgbClr val="66FF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2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7825" y="3600033"/>
            <a:ext cx="8273775" cy="304698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Python code outside the </a:t>
            </a:r>
            <a:r>
              <a:rPr lang="en-US" sz="1600" dirty="0" err="1" smtClean="0"/>
              <a:t>Insturment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Pool </a:t>
            </a:r>
            <a:r>
              <a:rPr lang="es-ES" sz="1600" dirty="0" err="1" smtClean="0"/>
              <a:t>Controller</a:t>
            </a:r>
            <a:r>
              <a:rPr lang="es-ES" sz="1600" dirty="0" smtClean="0"/>
              <a:t>: </a:t>
            </a:r>
            <a:r>
              <a:rPr lang="es-ES" sz="1600" dirty="0" smtClean="0">
                <a:hlinkClick r:id="rId2"/>
              </a:rPr>
              <a:t>https</a:t>
            </a:r>
            <a:r>
              <a:rPr lang="es-ES" sz="1600" dirty="0">
                <a:hlinkClick r:id="rId2"/>
              </a:rPr>
              <a:t>://sourceforge.net/p/sardana/controllers.git/ci/master/tree/python/countertimer/Albaem2CoTiCtrl.py</a:t>
            </a:r>
            <a:r>
              <a:rPr lang="es-ES" sz="1600" dirty="0"/>
              <a:t> </a:t>
            </a:r>
            <a:br>
              <a:rPr lang="es-ES" sz="1600" dirty="0"/>
            </a:br>
            <a:r>
              <a:rPr lang="es-ES" sz="1600" dirty="0" smtClean="0"/>
              <a:t>To be moved to a new repo at GitHub: </a:t>
            </a:r>
            <a:r>
              <a:rPr lang="es-ES" sz="1600" dirty="0"/>
              <a:t>sardana-albaem2 </a:t>
            </a:r>
            <a:endParaRPr lang="es-E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err="1" smtClean="0"/>
              <a:t>Macroserver</a:t>
            </a:r>
            <a:r>
              <a:rPr lang="es-ES" sz="1600" dirty="0" smtClean="0"/>
              <a:t> Macros</a:t>
            </a:r>
            <a:r>
              <a:rPr lang="es-ES" sz="1600" dirty="0"/>
              <a:t>: </a:t>
            </a:r>
            <a:r>
              <a:rPr lang="es-ES" sz="1600" dirty="0">
                <a:hlinkClick r:id="rId3"/>
              </a:rPr>
              <a:t>https://sourceforge.net/p/sardana/macros.git/ci/master/tree/ALBA_GENERAL/albaEmUtils.py</a:t>
            </a:r>
            <a:r>
              <a:rPr lang="es-ES" sz="1600" dirty="0"/>
              <a:t> </a:t>
            </a:r>
            <a:br>
              <a:rPr lang="es-ES" sz="1600" dirty="0"/>
            </a:br>
            <a:r>
              <a:rPr lang="es-ES" sz="1600" dirty="0" smtClean="0"/>
              <a:t>To be moved in GitHub sardana-albaem2 repo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Taurus GUI</a:t>
            </a:r>
            <a:r>
              <a:rPr lang="es-ES" sz="1600" dirty="0"/>
              <a:t>: </a:t>
            </a:r>
            <a:r>
              <a:rPr lang="es-ES" sz="1600" dirty="0">
                <a:hlinkClick r:id="rId4"/>
              </a:rPr>
              <a:t>https://git.cells.es/controls/AlbaEmGui</a:t>
            </a:r>
            <a:r>
              <a:rPr lang="es-ES" sz="1600" dirty="0"/>
              <a:t> </a:t>
            </a:r>
            <a:endParaRPr lang="es-E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Web GUI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TANGO DS </a:t>
            </a:r>
            <a:r>
              <a:rPr lang="es-ES" sz="1600" dirty="0" err="1"/>
              <a:t>Skippy</a:t>
            </a:r>
            <a:r>
              <a:rPr lang="es-ES" sz="1600" dirty="0"/>
              <a:t>:  </a:t>
            </a:r>
            <a:r>
              <a:rPr lang="es-ES" sz="1600" dirty="0">
                <a:hlinkClick r:id="rId5"/>
              </a:rPr>
              <a:t>https://</a:t>
            </a:r>
            <a:r>
              <a:rPr lang="es-ES" sz="1600" dirty="0" smtClean="0">
                <a:hlinkClick r:id="rId5"/>
              </a:rPr>
              <a:t>git.cells.es/controls/SkippyDS.git</a:t>
            </a:r>
            <a:endParaRPr lang="en-GB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2400" y="9525"/>
            <a:ext cx="4972050" cy="3495675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223684" y="248531"/>
            <a:ext cx="3884366" cy="334989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31231" y="5715000"/>
            <a:ext cx="652345" cy="1529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31231" y="381000"/>
            <a:ext cx="0" cy="5349296"/>
          </a:xfrm>
          <a:prstGeom prst="straightConnector1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31232" y="381000"/>
            <a:ext cx="4092452" cy="0"/>
          </a:xfrm>
          <a:prstGeom prst="straightConnector1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74719" y="4953000"/>
            <a:ext cx="496964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73949" y="1752600"/>
            <a:ext cx="0" cy="3200400"/>
          </a:xfrm>
          <a:prstGeom prst="straightConnector1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73949" y="1752600"/>
            <a:ext cx="6126851" cy="0"/>
          </a:xfrm>
          <a:prstGeom prst="straightConnector1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6400800" y="1219201"/>
            <a:ext cx="1447800" cy="94545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26349" y="4038600"/>
            <a:ext cx="36872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26349" y="2954490"/>
            <a:ext cx="0" cy="1084110"/>
          </a:xfrm>
          <a:prstGeom prst="straightConnector1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26349" y="2954490"/>
            <a:ext cx="6223704" cy="3096"/>
          </a:xfrm>
          <a:prstGeom prst="straightConnector1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6629400" y="2635490"/>
            <a:ext cx="990600" cy="64419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8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698242"/>
            <a:ext cx="7543800" cy="501675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Installed 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BL04-MSPD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Used routinely with the </a:t>
            </a:r>
            <a:r>
              <a:rPr lang="en-US" sz="1600" dirty="0" err="1" smtClean="0"/>
              <a:t>Sardana</a:t>
            </a:r>
            <a:r>
              <a:rPr lang="en-US" sz="1600" dirty="0" smtClean="0"/>
              <a:t> Controller reading 4 channels + timer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All measurement groups (23) include </a:t>
            </a:r>
            <a:r>
              <a:rPr lang="en-US" sz="1600" dirty="0" err="1" smtClean="0"/>
              <a:t>Em</a:t>
            </a:r>
            <a:r>
              <a:rPr lang="en-US" sz="1600" dirty="0" smtClean="0"/>
              <a:t># channels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Step and continuous scans with software and hardware triggers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Both GUIs (Web and </a:t>
            </a:r>
            <a:r>
              <a:rPr lang="en-US" sz="1600" dirty="0" err="1" smtClean="0"/>
              <a:t>Qt</a:t>
            </a:r>
            <a:r>
              <a:rPr lang="en-US" sz="1600" dirty="0" smtClean="0"/>
              <a:t>) are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BL11-NCD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Used in a specific experiment to read some diodes, they are planning to use it routinely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External trigger from NI, configured with specific macros and the </a:t>
            </a:r>
            <a:r>
              <a:rPr lang="en-US" sz="1600" dirty="0" err="1" smtClean="0"/>
              <a:t>Sardana</a:t>
            </a:r>
            <a:r>
              <a:rPr lang="en-US" sz="1600" dirty="0" smtClean="0"/>
              <a:t> Controller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 GUIs used, while testing several access via Web, </a:t>
            </a:r>
            <a:r>
              <a:rPr lang="en-US" sz="1600" dirty="0" err="1" smtClean="0"/>
              <a:t>Qt</a:t>
            </a:r>
            <a:r>
              <a:rPr lang="en-US" sz="1600" dirty="0" smtClean="0"/>
              <a:t>, Jive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BL24-CIRCE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Not used routinely, it is in the process of commissioning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 the near future to be used with step and continuous scans with external hardware triggers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Both GUIs (Web and </a:t>
            </a:r>
            <a:r>
              <a:rPr lang="en-US" sz="1600" dirty="0" err="1" smtClean="0"/>
              <a:t>Qt</a:t>
            </a:r>
            <a:r>
              <a:rPr lang="en-US" sz="1600" dirty="0" smtClean="0"/>
              <a:t>) are used</a:t>
            </a:r>
          </a:p>
          <a:p>
            <a:endParaRPr lang="en-US" sz="1600" dirty="0"/>
          </a:p>
          <a:p>
            <a:r>
              <a:rPr lang="en-US" sz="1600" dirty="0" smtClean="0"/>
              <a:t>There are some plans to evaluated the </a:t>
            </a:r>
            <a:r>
              <a:rPr lang="en-US" sz="1600" dirty="0" err="1" smtClean="0"/>
              <a:t>Em</a:t>
            </a:r>
            <a:r>
              <a:rPr lang="en-US" sz="1600" dirty="0" smtClean="0"/>
              <a:t># 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BL22-CLAESS</a:t>
            </a:r>
          </a:p>
        </p:txBody>
      </p:sp>
    </p:spTree>
    <p:extLst>
      <p:ext uri="{BB962C8B-B14F-4D97-AF65-F5344CB8AC3E}">
        <p14:creationId xmlns:p14="http://schemas.microsoft.com/office/powerpoint/2010/main" val="195176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5"/>
          <p:cNvSpPr txBox="1"/>
          <p:nvPr/>
        </p:nvSpPr>
        <p:spPr>
          <a:xfrm>
            <a:off x="7086600" y="6485760"/>
            <a:ext cx="20570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0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</a:t>
            </a:fld>
            <a:endParaRPr lang="en-US" sz="105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TextShape 3"/>
          <p:cNvSpPr txBox="1"/>
          <p:nvPr/>
        </p:nvSpPr>
        <p:spPr>
          <a:xfrm>
            <a:off x="628560" y="6489360"/>
            <a:ext cx="6400440" cy="231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5334000" cy="36381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7000"/>
            <a:ext cx="2876550" cy="3835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695" y="163443"/>
            <a:ext cx="2961550" cy="39487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531" y="4054837"/>
            <a:ext cx="4419600" cy="263128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3400" y="914400"/>
            <a:ext cx="205740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Installations at:</a:t>
            </a:r>
          </a:p>
          <a:p>
            <a:r>
              <a:rPr lang="en-US" sz="2000" dirty="0" smtClean="0"/>
              <a:t>    BL04-MSPD</a:t>
            </a:r>
          </a:p>
          <a:p>
            <a:r>
              <a:rPr lang="en-US" sz="2000" dirty="0" smtClean="0"/>
              <a:t>    BL11-NCD</a:t>
            </a:r>
          </a:p>
        </p:txBody>
      </p:sp>
    </p:spTree>
    <p:extLst>
      <p:ext uri="{BB962C8B-B14F-4D97-AF65-F5344CB8AC3E}">
        <p14:creationId xmlns:p14="http://schemas.microsoft.com/office/powerpoint/2010/main" val="26576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8702</TotalTime>
  <Words>397</Words>
  <Application>Microsoft Office PowerPoint</Application>
  <PresentationFormat>On-screen Show (4:3)</PresentationFormat>
  <Paragraphs>144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DejaVu Sans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Guifré Cuní Soler</cp:lastModifiedBy>
  <cp:revision>85</cp:revision>
  <cp:lastPrinted>2019-07-09T07:11:53Z</cp:lastPrinted>
  <dcterms:created xsi:type="dcterms:W3CDTF">2015-04-21T23:16:41Z</dcterms:created>
  <dcterms:modified xsi:type="dcterms:W3CDTF">2019-07-23T08:24:20Z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