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2"/>
  </p:notesMasterIdLst>
  <p:sldIdLst>
    <p:sldId id="272" r:id="rId2"/>
    <p:sldId id="274" r:id="rId3"/>
    <p:sldId id="262" r:id="rId4"/>
    <p:sldId id="273" r:id="rId5"/>
    <p:sldId id="266" r:id="rId6"/>
    <p:sldId id="267" r:id="rId7"/>
    <p:sldId id="268" r:id="rId8"/>
    <p:sldId id="271" r:id="rId9"/>
    <p:sldId id="270" r:id="rId10"/>
    <p:sldId id="269" r:id="rId11"/>
  </p:sldIdLst>
  <p:sldSz cx="9144000" cy="6858000" type="screen4x3"/>
  <p:notesSz cx="9929813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5B7F117-A2DC-4A06-9ACD-6AD4785E7D70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433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78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  <p:pic>
        <p:nvPicPr>
          <p:cNvPr id="80" name="Picture 79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28560" y="177480"/>
            <a:ext cx="70700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/>
          <p:cNvPicPr/>
          <p:nvPr/>
        </p:nvPicPr>
        <p:blipFill>
          <a:blip r:embed="rId14"/>
          <a:stretch/>
        </p:blipFill>
        <p:spPr>
          <a:xfrm>
            <a:off x="1440" y="0"/>
            <a:ext cx="9140760" cy="685764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7085160" y="6489360"/>
            <a:ext cx="2057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Haga clic para modificar </a:t>
            </a:r>
            <a:r>
              <a:t/>
            </a:r>
            <a:br/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el estilo de título del patrón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Haga clic para modificar el estilo de texto del patrón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628560" y="6489360"/>
            <a:ext cx="6400440" cy="231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628560" y="6176880"/>
            <a:ext cx="6400440" cy="3002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Em# Colaboration meeting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7086600" y="648576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5639C03-B117-4A11-96E4-20320B64D05E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alba-synchrotron/controls-section/em2.git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352800" y="2514600"/>
            <a:ext cx="5486400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6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4. Main software and OS Status</a:t>
            </a:r>
            <a:endParaRPr lang="en-US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27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software and OS Status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TextShape 2"/>
          <p:cNvSpPr txBox="1"/>
          <p:nvPr/>
        </p:nvSpPr>
        <p:spPr>
          <a:xfrm>
            <a:off x="628560" y="990600"/>
            <a:ext cx="7886520" cy="38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Summary of important changes since 1</a:t>
            </a:r>
            <a:r>
              <a:rPr lang="en-US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official release 1.0.00:</a:t>
            </a:r>
            <a:endParaRPr lang="es-E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760495"/>
              </p:ext>
            </p:extLst>
          </p:nvPr>
        </p:nvGraphicFramePr>
        <p:xfrm>
          <a:off x="323580" y="1524000"/>
          <a:ext cx="8496479" cy="335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621"/>
                <a:gridCol w="4745781"/>
                <a:gridCol w="1071628"/>
                <a:gridCol w="765449"/>
              </a:tblGrid>
              <a:tr h="40988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Item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Description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Request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Risk</a:t>
                      </a:r>
                      <a:endParaRPr lang="en-GB" sz="1200" dirty="0"/>
                    </a:p>
                  </a:txBody>
                  <a:tcPr/>
                </a:tc>
              </a:tr>
              <a:tr h="753836"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Independent </a:t>
                      </a:r>
                      <a:r>
                        <a:rPr lang="en-GB" sz="1050" dirty="0" err="1" smtClean="0"/>
                        <a:t>AutoRange</a:t>
                      </a:r>
                      <a:r>
                        <a:rPr lang="en-GB" sz="1050" dirty="0" smtClean="0"/>
                        <a:t> control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To keep compatibility with old EM.</a:t>
                      </a:r>
                    </a:p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Few changes in software to separate the autorange from the Range control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ALBA Controls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Low</a:t>
                      </a:r>
                    </a:p>
                  </a:txBody>
                  <a:tcPr/>
                </a:tc>
              </a:tr>
              <a:tr h="409880">
                <a:tc>
                  <a:txBody>
                    <a:bodyPr/>
                    <a:lstStyle/>
                    <a:p>
                      <a:r>
                        <a:rPr lang="en-GB" sz="1050" dirty="0" err="1" smtClean="0"/>
                        <a:t>FindZero</a:t>
                      </a:r>
                      <a:r>
                        <a:rPr lang="en-GB" sz="1050" dirty="0" smtClean="0"/>
                        <a:t> Offset button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The </a:t>
                      </a:r>
                      <a:r>
                        <a:rPr lang="en-GB" sz="1200" baseline="0" dirty="0" smtClean="0"/>
                        <a:t>EM</a:t>
                      </a:r>
                      <a:r>
                        <a:rPr lang="en-US" sz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performs acquisitions by itself to </a:t>
                      </a:r>
                      <a:r>
                        <a:rPr lang="en-US" sz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autocalibrate</a:t>
                      </a:r>
                      <a:r>
                        <a:rPr lang="en-US" sz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offset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conditions when button is pressed need to be controlled to avoid interferences with external acquisitions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testing</a:t>
                      </a:r>
                      <a:endParaRPr lang="en-GB" sz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MAXIV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454799"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PSB EEPROM address</a:t>
                      </a:r>
                      <a:r>
                        <a:rPr lang="en-GB" sz="1050" baseline="0" dirty="0" smtClean="0"/>
                        <a:t> change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Two hardware devices with same I2C address (PSB EEPROM &amp; DDR3 RAM EEPROM)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Although they are in different I2C busses, the auto-scan algorithm in main software can confuse</a:t>
                      </a:r>
                      <a:r>
                        <a:rPr lang="en-GB" sz="1200" baseline="0" dirty="0" smtClean="0"/>
                        <a:t> one per the other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I2C address changed for the PSB EEPROM and auto-scan algorithm improved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ALBA Electronics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Low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7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921656">
            <a:off x="6603487" y="1202461"/>
            <a:ext cx="22326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Reminder</a:t>
            </a:r>
            <a:endParaRPr lang="en-US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 software and OS Status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219200"/>
            <a:ext cx="8305800" cy="4419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 goals for Em# project:</a:t>
            </a: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Be replacement of current Em (same specification).</a:t>
            </a: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Reuse HW as mush as possible for future developments.</a:t>
            </a:r>
          </a:p>
          <a:p>
            <a:pPr marL="457560" lvl="1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ALIN software (main software) and Gateware were designed aiming for high versatility in the application design and easy user control of the equipment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Easy user control: offers both remote and local control interfaces. Remote control is available via telnet (using the SCPI protocol ) or via web through a webserver. Local control is available through navigation menus using the touch-screen display.</a:t>
            </a: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Versatility: means that the software is easily adaptable to new features.</a:t>
            </a:r>
          </a:p>
          <a:p>
            <a:pPr marL="1200510" lvl="2" indent="-285750" algn="just">
              <a:lnSpc>
                <a:spcPct val="90000"/>
              </a:lnSpc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 of Self Describing Bus (SDB).</a:t>
            </a:r>
          </a:p>
          <a:p>
            <a:pPr marL="1200510" lvl="2" indent="-285750" algn="just">
              <a:lnSpc>
                <a:spcPct val="90000"/>
              </a:lnSpc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Use of Harmony bus.</a:t>
            </a:r>
          </a:p>
          <a:p>
            <a:pPr marL="1200510" lvl="2" indent="-285750" algn="just">
              <a:lnSpc>
                <a:spcPct val="90000"/>
              </a:lnSpc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Written in python. </a:t>
            </a:r>
          </a:p>
          <a:p>
            <a:pPr marL="1200510" lvl="2" indent="-285750" algn="just">
              <a:lnSpc>
                <a:spcPct val="90000"/>
              </a:lnSpc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Simple SW architecture.</a:t>
            </a:r>
          </a:p>
        </p:txBody>
      </p:sp>
      <p:sp>
        <p:nvSpPr>
          <p:cNvPr id="2" name="Rectangle 1"/>
          <p:cNvSpPr/>
          <p:nvPr/>
        </p:nvSpPr>
        <p:spPr>
          <a:xfrm>
            <a:off x="654466" y="5715000"/>
            <a:ext cx="82296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ALIN is a multipurpose software customized to work as an electrometer.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59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20353727">
            <a:off x="6071616" y="5576390"/>
            <a:ext cx="295052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Reminder</a:t>
            </a:r>
            <a:endParaRPr 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3389066"/>
            <a:ext cx="2990580" cy="41814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 software and OS Status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10001" y="1383729"/>
            <a:ext cx="5200256" cy="3249020"/>
            <a:chOff x="927000" y="940320"/>
            <a:chExt cx="7735386" cy="3479281"/>
          </a:xfrm>
        </p:grpSpPr>
        <p:sp>
          <p:nvSpPr>
            <p:cNvPr id="106" name="CustomShape 6"/>
            <p:cNvSpPr/>
            <p:nvPr/>
          </p:nvSpPr>
          <p:spPr>
            <a:xfrm>
              <a:off x="927000" y="940320"/>
              <a:ext cx="6552720" cy="659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100000"/>
                </a:lnSpc>
              </a:pPr>
              <a:endPara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9" name="CustomShape 1"/>
            <p:cNvSpPr/>
            <p:nvPr/>
          </p:nvSpPr>
          <p:spPr>
            <a:xfrm>
              <a:off x="2723254" y="940322"/>
              <a:ext cx="5838033" cy="20038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0" name="CustomShape 2"/>
            <p:cNvSpPr/>
            <p:nvPr/>
          </p:nvSpPr>
          <p:spPr>
            <a:xfrm rot="16800">
              <a:off x="2068950" y="1036553"/>
              <a:ext cx="565102" cy="2497779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1" name="TextShape 3"/>
            <p:cNvSpPr txBox="1"/>
            <p:nvPr/>
          </p:nvSpPr>
          <p:spPr>
            <a:xfrm rot="16200000">
              <a:off x="1077579" y="2099275"/>
              <a:ext cx="2454017" cy="418553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pPr algn="ctr"/>
              <a:r>
                <a:rPr lang="en-US" sz="1600" b="1" dirty="0">
                  <a:solidFill>
                    <a:schemeClr val="bg1">
                      <a:lumMod val="95000"/>
                    </a:schemeClr>
                  </a:solidFill>
                </a:rPr>
                <a:t>Linux (</a:t>
              </a:r>
              <a:r>
                <a:rPr lang="en-US" sz="1600" b="1" dirty="0" err="1">
                  <a:solidFill>
                    <a:schemeClr val="bg1">
                      <a:lumMod val="95000"/>
                    </a:schemeClr>
                  </a:solidFill>
                </a:rPr>
                <a:t>Yocto</a:t>
              </a:r>
              <a:r>
                <a:rPr lang="en-US" sz="1600" b="1" dirty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  <a:endParaRPr sz="105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2" name="CustomShape 4"/>
            <p:cNvSpPr/>
            <p:nvPr/>
          </p:nvSpPr>
          <p:spPr>
            <a:xfrm>
              <a:off x="2802207" y="1081654"/>
              <a:ext cx="5451179" cy="330001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1050" dirty="0" err="1"/>
                <a:t>Em</a:t>
              </a:r>
              <a:r>
                <a:rPr lang="en-US" sz="1050" dirty="0"/>
                <a:t># </a:t>
              </a:r>
              <a:r>
                <a:rPr lang="en-US" sz="1050" dirty="0" smtClean="0"/>
                <a:t>Main App</a:t>
              </a:r>
              <a:endParaRPr sz="1050" dirty="0"/>
            </a:p>
          </p:txBody>
        </p:sp>
        <p:sp>
          <p:nvSpPr>
            <p:cNvPr id="13" name="CustomShape 6"/>
            <p:cNvSpPr/>
            <p:nvPr/>
          </p:nvSpPr>
          <p:spPr>
            <a:xfrm>
              <a:off x="2802207" y="1553434"/>
              <a:ext cx="2405269" cy="34719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r>
                <a:rPr lang="en-US" sz="1050" dirty="0"/>
                <a:t>      Harmony Ctrl</a:t>
              </a:r>
              <a:endParaRPr sz="1050" dirty="0"/>
            </a:p>
            <a:p>
              <a:r>
                <a:rPr lang="en-US" sz="800" dirty="0"/>
                <a:t>      (R/W </a:t>
              </a:r>
              <a:r>
                <a:rPr lang="en-US" sz="800" dirty="0" err="1"/>
                <a:t>fns</a:t>
              </a:r>
              <a:r>
                <a:rPr lang="en-US" sz="800" dirty="0"/>
                <a:t>(Fast/Slow Bus))</a:t>
              </a:r>
              <a:endParaRPr sz="1050" dirty="0"/>
            </a:p>
          </p:txBody>
        </p:sp>
        <p:sp>
          <p:nvSpPr>
            <p:cNvPr id="14" name="CustomShape 7"/>
            <p:cNvSpPr/>
            <p:nvPr/>
          </p:nvSpPr>
          <p:spPr>
            <a:xfrm>
              <a:off x="2802207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600" dirty="0" smtClean="0"/>
                <a:t>ADC</a:t>
              </a:r>
            </a:p>
            <a:p>
              <a:pPr algn="ctr"/>
              <a:r>
                <a:rPr lang="en-US" sz="600" dirty="0" smtClean="0"/>
                <a:t>CORE</a:t>
              </a:r>
              <a:endParaRPr sz="1050" dirty="0"/>
            </a:p>
          </p:txBody>
        </p:sp>
        <p:sp>
          <p:nvSpPr>
            <p:cNvPr id="15" name="CustomShape 8"/>
            <p:cNvSpPr/>
            <p:nvPr/>
          </p:nvSpPr>
          <p:spPr>
            <a:xfrm>
              <a:off x="3212711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600"/>
                <a:t>FIFO</a:t>
              </a:r>
              <a:endParaRPr sz="1050"/>
            </a:p>
          </p:txBody>
        </p:sp>
        <p:sp>
          <p:nvSpPr>
            <p:cNvPr id="16" name="CustomShape 9"/>
            <p:cNvSpPr/>
            <p:nvPr/>
          </p:nvSpPr>
          <p:spPr>
            <a:xfrm>
              <a:off x="3623215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/>
                <a:t>ID G</a:t>
              </a:r>
              <a:r>
                <a:rPr lang="en-US" sz="500" dirty="0" smtClean="0"/>
                <a:t>en</a:t>
              </a:r>
              <a:endParaRPr sz="500" dirty="0"/>
            </a:p>
          </p:txBody>
        </p:sp>
        <p:sp>
          <p:nvSpPr>
            <p:cNvPr id="17" name="CustomShape 10"/>
            <p:cNvSpPr/>
            <p:nvPr/>
          </p:nvSpPr>
          <p:spPr>
            <a:xfrm>
              <a:off x="4033718" y="2079247"/>
              <a:ext cx="351662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500" dirty="0"/>
                <a:t>AVG</a:t>
              </a:r>
              <a:endParaRPr sz="1200" dirty="0"/>
            </a:p>
          </p:txBody>
        </p:sp>
        <p:sp>
          <p:nvSpPr>
            <p:cNvPr id="18" name="CustomShape 11"/>
            <p:cNvSpPr/>
            <p:nvPr/>
          </p:nvSpPr>
          <p:spPr>
            <a:xfrm>
              <a:off x="4443945" y="2079247"/>
              <a:ext cx="351662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/>
                <a:t>MEM</a:t>
              </a:r>
              <a:endParaRPr sz="1050" dirty="0"/>
            </a:p>
          </p:txBody>
        </p:sp>
        <p:sp>
          <p:nvSpPr>
            <p:cNvPr id="19" name="CustomShape 12"/>
            <p:cNvSpPr/>
            <p:nvPr/>
          </p:nvSpPr>
          <p:spPr>
            <a:xfrm>
              <a:off x="4854726" y="2079247"/>
              <a:ext cx="410226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 smtClean="0"/>
                <a:t>SPI</a:t>
              </a:r>
              <a:endParaRPr sz="1050" dirty="0"/>
            </a:p>
          </p:txBody>
        </p:sp>
        <p:sp>
          <p:nvSpPr>
            <p:cNvPr id="20" name="CustomShape 15"/>
            <p:cNvSpPr/>
            <p:nvPr/>
          </p:nvSpPr>
          <p:spPr>
            <a:xfrm rot="16800">
              <a:off x="2849398" y="2531023"/>
              <a:ext cx="2358063" cy="15852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800" b="1" dirty="0" err="1" smtClean="0"/>
                <a:t>Alindev</a:t>
              </a:r>
              <a:endParaRPr sz="1050" b="1" dirty="0"/>
            </a:p>
          </p:txBody>
        </p:sp>
        <p:sp>
          <p:nvSpPr>
            <p:cNvPr id="21" name="CustomShape 16"/>
            <p:cNvSpPr/>
            <p:nvPr/>
          </p:nvSpPr>
          <p:spPr>
            <a:xfrm rot="16800">
              <a:off x="2848944" y="2701157"/>
              <a:ext cx="2358518" cy="140440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800" b="1" dirty="0" err="1" smtClean="0"/>
                <a:t>Alin</a:t>
              </a:r>
              <a:endParaRPr sz="1050" b="1" dirty="0"/>
            </a:p>
          </p:txBody>
        </p:sp>
        <p:sp>
          <p:nvSpPr>
            <p:cNvPr id="22" name="CustomShape 17"/>
            <p:cNvSpPr/>
            <p:nvPr/>
          </p:nvSpPr>
          <p:spPr>
            <a:xfrm rot="16200">
              <a:off x="6839462" y="2097059"/>
              <a:ext cx="315861" cy="264704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500" dirty="0" smtClean="0"/>
                <a:t>Ads</a:t>
              </a:r>
            </a:p>
            <a:p>
              <a:pPr algn="ctr"/>
              <a:r>
                <a:rPr lang="en-US" sz="500" dirty="0" smtClean="0"/>
                <a:t>7828</a:t>
              </a:r>
              <a:endParaRPr sz="500" dirty="0"/>
            </a:p>
          </p:txBody>
        </p:sp>
        <p:sp>
          <p:nvSpPr>
            <p:cNvPr id="23" name="CustomShape 18"/>
            <p:cNvSpPr/>
            <p:nvPr/>
          </p:nvSpPr>
          <p:spPr>
            <a:xfrm rot="16800">
              <a:off x="2919348" y="3010058"/>
              <a:ext cx="2274418" cy="240244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Spec.ko</a:t>
              </a:r>
              <a:endParaRPr sz="1050"/>
            </a:p>
          </p:txBody>
        </p:sp>
        <p:sp>
          <p:nvSpPr>
            <p:cNvPr id="24" name="CustomShape 19"/>
            <p:cNvSpPr/>
            <p:nvPr/>
          </p:nvSpPr>
          <p:spPr>
            <a:xfrm rot="16800">
              <a:off x="2918643" y="3251416"/>
              <a:ext cx="2274778" cy="240244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Fmc.ko</a:t>
              </a:r>
              <a:endParaRPr sz="1050"/>
            </a:p>
          </p:txBody>
        </p:sp>
        <p:sp>
          <p:nvSpPr>
            <p:cNvPr id="25" name="CustomShape 20"/>
            <p:cNvSpPr/>
            <p:nvPr/>
          </p:nvSpPr>
          <p:spPr>
            <a:xfrm rot="17400">
              <a:off x="6898922" y="3014526"/>
              <a:ext cx="1181761" cy="474236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i2c_dev.ko</a:t>
              </a:r>
              <a:endParaRPr sz="1050"/>
            </a:p>
          </p:txBody>
        </p:sp>
        <p:sp>
          <p:nvSpPr>
            <p:cNvPr id="27" name="CustomShape 22"/>
            <p:cNvSpPr/>
            <p:nvPr/>
          </p:nvSpPr>
          <p:spPr>
            <a:xfrm>
              <a:off x="3294590" y="3893134"/>
              <a:ext cx="1759143" cy="38894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8" name="CustomShape 23"/>
            <p:cNvSpPr/>
            <p:nvPr/>
          </p:nvSpPr>
          <p:spPr>
            <a:xfrm>
              <a:off x="3715362" y="3915483"/>
              <a:ext cx="938136" cy="357463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1000" b="1" dirty="0">
                  <a:solidFill>
                    <a:srgbClr val="000000"/>
                  </a:solidFill>
                  <a:latin typeface="Calibri"/>
                </a:rPr>
                <a:t>SPEC (FPGA)</a:t>
              </a:r>
              <a:endParaRPr sz="1050" dirty="0"/>
            </a:p>
          </p:txBody>
        </p:sp>
        <p:sp>
          <p:nvSpPr>
            <p:cNvPr id="29" name="CustomShape 24"/>
            <p:cNvSpPr/>
            <p:nvPr/>
          </p:nvSpPr>
          <p:spPr>
            <a:xfrm>
              <a:off x="7670347" y="3877059"/>
              <a:ext cx="704989" cy="411017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/>
              <a:r>
                <a:rPr lang="en-US" sz="600" b="1" dirty="0"/>
                <a:t>Display</a:t>
              </a:r>
              <a:endParaRPr sz="600" dirty="0"/>
            </a:p>
          </p:txBody>
        </p:sp>
        <p:sp>
          <p:nvSpPr>
            <p:cNvPr id="31" name="Line 30"/>
            <p:cNvSpPr/>
            <p:nvPr/>
          </p:nvSpPr>
          <p:spPr>
            <a:xfrm>
              <a:off x="2792493" y="2001994"/>
              <a:ext cx="5768794" cy="7793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bevel/>
            </a:ln>
          </p:spPr>
        </p:sp>
        <p:sp>
          <p:nvSpPr>
            <p:cNvPr id="32" name="Line 31"/>
            <p:cNvSpPr/>
            <p:nvPr/>
          </p:nvSpPr>
          <p:spPr>
            <a:xfrm>
              <a:off x="2792493" y="1488015"/>
              <a:ext cx="5768794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bevel/>
            </a:ln>
          </p:spPr>
        </p:sp>
        <p:sp>
          <p:nvSpPr>
            <p:cNvPr id="33" name="CustomShape 32"/>
            <p:cNvSpPr/>
            <p:nvPr/>
          </p:nvSpPr>
          <p:spPr>
            <a:xfrm>
              <a:off x="2919335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4" name="CustomShape 33"/>
            <p:cNvSpPr/>
            <p:nvPr/>
          </p:nvSpPr>
          <p:spPr>
            <a:xfrm>
              <a:off x="4581612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5" name="CustomShape 34"/>
            <p:cNvSpPr/>
            <p:nvPr/>
          </p:nvSpPr>
          <p:spPr>
            <a:xfrm>
              <a:off x="4166112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6" name="CustomShape 35"/>
            <p:cNvSpPr/>
            <p:nvPr/>
          </p:nvSpPr>
          <p:spPr>
            <a:xfrm>
              <a:off x="3750335" y="2362360"/>
              <a:ext cx="117683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7" name="CustomShape 36"/>
            <p:cNvSpPr/>
            <p:nvPr/>
          </p:nvSpPr>
          <p:spPr>
            <a:xfrm>
              <a:off x="3335113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8" name="CustomShape 37"/>
            <p:cNvSpPr/>
            <p:nvPr/>
          </p:nvSpPr>
          <p:spPr>
            <a:xfrm>
              <a:off x="5020149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9" name="CustomShape 41"/>
            <p:cNvSpPr/>
            <p:nvPr/>
          </p:nvSpPr>
          <p:spPr>
            <a:xfrm>
              <a:off x="8140606" y="1483847"/>
              <a:ext cx="469993" cy="37979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</a:pPr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Applications</a:t>
              </a:r>
            </a:p>
          </p:txBody>
        </p:sp>
        <p:sp>
          <p:nvSpPr>
            <p:cNvPr id="40" name="CustomShape 42"/>
            <p:cNvSpPr/>
            <p:nvPr/>
          </p:nvSpPr>
          <p:spPr>
            <a:xfrm>
              <a:off x="7954548" y="1994961"/>
              <a:ext cx="707838" cy="225842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Drivers</a:t>
              </a:r>
              <a:endParaRPr sz="1400" dirty="0"/>
            </a:p>
          </p:txBody>
        </p:sp>
        <p:sp>
          <p:nvSpPr>
            <p:cNvPr id="42" name="CustomShape 52"/>
            <p:cNvSpPr/>
            <p:nvPr/>
          </p:nvSpPr>
          <p:spPr>
            <a:xfrm>
              <a:off x="4318120" y="2548348"/>
              <a:ext cx="816567" cy="12146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3465AF"/>
              </a:solidFill>
              <a:custDash>
                <a:ds d="51000" sp="51000"/>
                <a:ds d="51000" sp="51000"/>
              </a:custDash>
            </a:ln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</a:pPr>
              <a:r>
                <a:rPr lang="en-US" sz="800" dirty="0" err="1" smtClean="0">
                  <a:solidFill>
                    <a:srgbClr val="000000"/>
                  </a:solidFill>
                  <a:latin typeface="Calibri"/>
                </a:rPr>
                <a:t>wb</a:t>
              </a:r>
              <a:r>
                <a:rPr lang="en-US" sz="800" dirty="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en-US" sz="800" dirty="0">
                  <a:solidFill>
                    <a:srgbClr val="000000"/>
                  </a:solidFill>
                  <a:latin typeface="Calibri"/>
                </a:rPr>
                <a:t>files</a:t>
              </a:r>
              <a:endParaRPr sz="2000" dirty="0"/>
            </a:p>
          </p:txBody>
        </p:sp>
        <p:sp>
          <p:nvSpPr>
            <p:cNvPr id="43" name="CustomShape 42"/>
            <p:cNvSpPr/>
            <p:nvPr/>
          </p:nvSpPr>
          <p:spPr>
            <a:xfrm>
              <a:off x="7854902" y="2928139"/>
              <a:ext cx="755697" cy="319276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600" b="1" dirty="0" smtClean="0">
                  <a:solidFill>
                    <a:srgbClr val="000000"/>
                  </a:solidFill>
                  <a:latin typeface="Calibri"/>
                </a:rPr>
                <a:t>Linux</a:t>
              </a:r>
            </a:p>
            <a:p>
              <a:pPr algn="ctr">
                <a:lnSpc>
                  <a:spcPct val="100000"/>
                </a:lnSpc>
              </a:pPr>
              <a:r>
                <a:rPr lang="en-US" sz="600" b="1" dirty="0" smtClean="0">
                  <a:solidFill>
                    <a:srgbClr val="000000"/>
                  </a:solidFill>
                  <a:latin typeface="Calibri"/>
                </a:rPr>
                <a:t>Drivers</a:t>
              </a:r>
              <a:endParaRPr sz="1100" dirty="0"/>
            </a:p>
          </p:txBody>
        </p:sp>
        <p:sp>
          <p:nvSpPr>
            <p:cNvPr id="44" name="CustomShape 24"/>
            <p:cNvSpPr/>
            <p:nvPr/>
          </p:nvSpPr>
          <p:spPr>
            <a:xfrm>
              <a:off x="6897438" y="3879770"/>
              <a:ext cx="606148" cy="40231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/>
              <a:r>
                <a:rPr lang="en-US" sz="800" b="1" dirty="0" smtClean="0"/>
                <a:t>PSB</a:t>
              </a:r>
            </a:p>
          </p:txBody>
        </p:sp>
        <p:sp>
          <p:nvSpPr>
            <p:cNvPr id="45" name="CustomShape 26"/>
            <p:cNvSpPr/>
            <p:nvPr/>
          </p:nvSpPr>
          <p:spPr>
            <a:xfrm rot="16200000">
              <a:off x="5809543" y="3560168"/>
              <a:ext cx="462998" cy="302812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1836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sz="1050" dirty="0"/>
            </a:p>
          </p:txBody>
        </p:sp>
        <p:sp>
          <p:nvSpPr>
            <p:cNvPr id="46" name="CustomShape 20"/>
            <p:cNvSpPr/>
            <p:nvPr/>
          </p:nvSpPr>
          <p:spPr>
            <a:xfrm rot="17400">
              <a:off x="5375602" y="3022381"/>
              <a:ext cx="1345530" cy="474236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 dirty="0" err="1" smtClean="0"/>
                <a:t>tcp</a:t>
              </a:r>
              <a:r>
                <a:rPr lang="en-US" sz="1050" dirty="0" smtClean="0"/>
                <a:t>/</a:t>
              </a:r>
              <a:r>
                <a:rPr lang="en-US" sz="1050" dirty="0" err="1" smtClean="0"/>
                <a:t>ip</a:t>
              </a:r>
              <a:endParaRPr sz="1050" dirty="0"/>
            </a:p>
          </p:txBody>
        </p:sp>
        <p:sp>
          <p:nvSpPr>
            <p:cNvPr id="47" name="CustomShape 17"/>
            <p:cNvSpPr/>
            <p:nvPr/>
          </p:nvSpPr>
          <p:spPr>
            <a:xfrm rot="16200">
              <a:off x="6074904" y="2080469"/>
              <a:ext cx="688931" cy="74752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SCPI </a:t>
              </a:r>
            </a:p>
            <a:p>
              <a:pPr algn="ctr"/>
              <a:endParaRPr sz="900" dirty="0"/>
            </a:p>
          </p:txBody>
        </p:sp>
        <p:sp>
          <p:nvSpPr>
            <p:cNvPr id="48" name="CustomShape 17"/>
            <p:cNvSpPr/>
            <p:nvPr/>
          </p:nvSpPr>
          <p:spPr>
            <a:xfrm rot="16200">
              <a:off x="7564538" y="2080460"/>
              <a:ext cx="524236" cy="770362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Edip128</a:t>
              </a:r>
            </a:p>
            <a:p>
              <a:pPr algn="ctr"/>
              <a:endParaRPr sz="900" dirty="0"/>
            </a:p>
          </p:txBody>
        </p:sp>
        <p:sp>
          <p:nvSpPr>
            <p:cNvPr id="49" name="CustomShape 17"/>
            <p:cNvSpPr/>
            <p:nvPr/>
          </p:nvSpPr>
          <p:spPr>
            <a:xfrm rot="16200">
              <a:off x="7186952" y="2097058"/>
              <a:ext cx="315861" cy="264704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500" dirty="0" err="1" smtClean="0"/>
                <a:t>Mcp</a:t>
              </a:r>
              <a:endParaRPr lang="en-US" sz="500" dirty="0" smtClean="0"/>
            </a:p>
            <a:p>
              <a:pPr algn="ctr"/>
              <a:r>
                <a:rPr lang="en-US" sz="500" dirty="0" smtClean="0"/>
                <a:t>23008</a:t>
              </a:r>
              <a:endParaRPr sz="500" dirty="0"/>
            </a:p>
          </p:txBody>
        </p:sp>
        <p:sp>
          <p:nvSpPr>
            <p:cNvPr id="50" name="CustomShape 13"/>
            <p:cNvSpPr/>
            <p:nvPr/>
          </p:nvSpPr>
          <p:spPr>
            <a:xfrm>
              <a:off x="7484929" y="1537272"/>
              <a:ext cx="641757" cy="38335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900" dirty="0" smtClean="0"/>
                <a:t>Display</a:t>
              </a:r>
              <a:endParaRPr sz="900" dirty="0"/>
            </a:p>
          </p:txBody>
        </p:sp>
        <p:sp>
          <p:nvSpPr>
            <p:cNvPr id="51" name="Cloud Callout 50"/>
            <p:cNvSpPr/>
            <p:nvPr/>
          </p:nvSpPr>
          <p:spPr>
            <a:xfrm>
              <a:off x="5565219" y="3933324"/>
              <a:ext cx="979723" cy="486277"/>
            </a:xfrm>
            <a:prstGeom prst="cloudCallout">
              <a:avLst>
                <a:gd name="adj1" fmla="val -11464"/>
                <a:gd name="adj2" fmla="val 35925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/>
                <a:t>Network</a:t>
              </a:r>
              <a:endParaRPr lang="en-US" sz="800" dirty="0"/>
            </a:p>
          </p:txBody>
        </p:sp>
        <p:sp>
          <p:nvSpPr>
            <p:cNvPr id="52" name="Down Arrow 51"/>
            <p:cNvSpPr/>
            <p:nvPr/>
          </p:nvSpPr>
          <p:spPr>
            <a:xfrm>
              <a:off x="2917927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3" name="Down Arrow 52"/>
            <p:cNvSpPr/>
            <p:nvPr/>
          </p:nvSpPr>
          <p:spPr>
            <a:xfrm>
              <a:off x="3346138" y="191155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4" name="Down Arrow 53"/>
            <p:cNvSpPr/>
            <p:nvPr/>
          </p:nvSpPr>
          <p:spPr>
            <a:xfrm>
              <a:off x="3739777" y="1918136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5" name="Down Arrow 54"/>
            <p:cNvSpPr/>
            <p:nvPr/>
          </p:nvSpPr>
          <p:spPr>
            <a:xfrm>
              <a:off x="4164704" y="1906953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6" name="Down Arrow 55"/>
            <p:cNvSpPr/>
            <p:nvPr/>
          </p:nvSpPr>
          <p:spPr>
            <a:xfrm>
              <a:off x="4581612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7" name="Down Arrow 56"/>
            <p:cNvSpPr/>
            <p:nvPr/>
          </p:nvSpPr>
          <p:spPr>
            <a:xfrm>
              <a:off x="5000431" y="189881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8" name="Down Arrow 57"/>
            <p:cNvSpPr/>
            <p:nvPr/>
          </p:nvSpPr>
          <p:spPr>
            <a:xfrm>
              <a:off x="6367379" y="19057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9" name="Down Arrow 58"/>
            <p:cNvSpPr/>
            <p:nvPr/>
          </p:nvSpPr>
          <p:spPr>
            <a:xfrm>
              <a:off x="6969589" y="19180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Down Arrow 59"/>
            <p:cNvSpPr/>
            <p:nvPr/>
          </p:nvSpPr>
          <p:spPr>
            <a:xfrm>
              <a:off x="7226068" y="19180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Down Arrow 60"/>
            <p:cNvSpPr/>
            <p:nvPr/>
          </p:nvSpPr>
          <p:spPr>
            <a:xfrm>
              <a:off x="7783947" y="1920625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2" name="Down Arrow 61"/>
            <p:cNvSpPr/>
            <p:nvPr/>
          </p:nvSpPr>
          <p:spPr>
            <a:xfrm>
              <a:off x="7724540" y="285181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3" name="Down Arrow 62"/>
            <p:cNvSpPr/>
            <p:nvPr/>
          </p:nvSpPr>
          <p:spPr>
            <a:xfrm>
              <a:off x="6934528" y="2356925"/>
              <a:ext cx="153876" cy="648663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4" name="Down Arrow 63"/>
            <p:cNvSpPr/>
            <p:nvPr/>
          </p:nvSpPr>
          <p:spPr>
            <a:xfrm>
              <a:off x="7232163" y="2356925"/>
              <a:ext cx="153876" cy="648663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5" name="Down Arrow 64"/>
            <p:cNvSpPr/>
            <p:nvPr/>
          </p:nvSpPr>
          <p:spPr>
            <a:xfrm>
              <a:off x="5622806" y="2669810"/>
              <a:ext cx="118814" cy="335778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6" name="Down Arrow 65"/>
            <p:cNvSpPr/>
            <p:nvPr/>
          </p:nvSpPr>
          <p:spPr>
            <a:xfrm>
              <a:off x="4004840" y="2855056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4379185" y="1411655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8" name="Down Arrow 67"/>
            <p:cNvSpPr/>
            <p:nvPr/>
          </p:nvSpPr>
          <p:spPr>
            <a:xfrm>
              <a:off x="6367379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9" name="Down Arrow 68"/>
            <p:cNvSpPr/>
            <p:nvPr/>
          </p:nvSpPr>
          <p:spPr>
            <a:xfrm>
              <a:off x="7096767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0" name="Down Arrow 69"/>
            <p:cNvSpPr/>
            <p:nvPr/>
          </p:nvSpPr>
          <p:spPr>
            <a:xfrm>
              <a:off x="7718609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1" name="Down Arrow 70"/>
            <p:cNvSpPr/>
            <p:nvPr/>
          </p:nvSpPr>
          <p:spPr>
            <a:xfrm>
              <a:off x="7058357" y="3496507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I2C</a:t>
              </a:r>
              <a:endParaRPr lang="en-US" sz="8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2" name="Down Arrow 71"/>
            <p:cNvSpPr/>
            <p:nvPr/>
          </p:nvSpPr>
          <p:spPr>
            <a:xfrm>
              <a:off x="7712750" y="3491165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I2C</a:t>
              </a:r>
              <a:endParaRPr lang="en-US" sz="8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3" name="Down Arrow 72"/>
            <p:cNvSpPr/>
            <p:nvPr/>
          </p:nvSpPr>
          <p:spPr>
            <a:xfrm>
              <a:off x="3981015" y="3496507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700" b="1" dirty="0" smtClean="0">
                  <a:solidFill>
                    <a:srgbClr val="000000"/>
                  </a:solidFill>
                  <a:latin typeface="Calibri"/>
                </a:rPr>
                <a:t>PCIe</a:t>
              </a:r>
              <a:endParaRPr lang="en-US" sz="7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4" name="Down Arrow 73"/>
            <p:cNvSpPr/>
            <p:nvPr/>
          </p:nvSpPr>
          <p:spPr>
            <a:xfrm>
              <a:off x="5574967" y="1407202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5" name="CustomShape 17"/>
            <p:cNvSpPr/>
            <p:nvPr/>
          </p:nvSpPr>
          <p:spPr>
            <a:xfrm rot="16200">
              <a:off x="5324440" y="2075202"/>
              <a:ext cx="688931" cy="594606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Tornado </a:t>
              </a:r>
            </a:p>
            <a:p>
              <a:pPr algn="ctr"/>
              <a:r>
                <a:rPr lang="en-US" sz="900" dirty="0" smtClean="0"/>
                <a:t>lib</a:t>
              </a:r>
            </a:p>
            <a:p>
              <a:pPr algn="ctr"/>
              <a:endParaRPr sz="900" dirty="0"/>
            </a:p>
          </p:txBody>
        </p:sp>
        <p:sp>
          <p:nvSpPr>
            <p:cNvPr id="76" name="Down Arrow 75"/>
            <p:cNvSpPr/>
            <p:nvPr/>
          </p:nvSpPr>
          <p:spPr>
            <a:xfrm>
              <a:off x="6338706" y="283841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7" name="CustomShape 14"/>
            <p:cNvSpPr/>
            <p:nvPr/>
          </p:nvSpPr>
          <p:spPr>
            <a:xfrm>
              <a:off x="5194482" y="1537272"/>
              <a:ext cx="880467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78" name="Down Arrow 77"/>
            <p:cNvSpPr/>
            <p:nvPr/>
          </p:nvSpPr>
          <p:spPr>
            <a:xfrm>
              <a:off x="5609497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9" name="CustomShape 14"/>
            <p:cNvSpPr/>
            <p:nvPr/>
          </p:nvSpPr>
          <p:spPr>
            <a:xfrm>
              <a:off x="5193713" y="1779487"/>
              <a:ext cx="216617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80" name="CustomShape 14"/>
            <p:cNvSpPr/>
            <p:nvPr/>
          </p:nvSpPr>
          <p:spPr>
            <a:xfrm>
              <a:off x="5191563" y="1656250"/>
              <a:ext cx="2312022" cy="123237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81" name="CustomShape 13"/>
            <p:cNvSpPr/>
            <p:nvPr/>
          </p:nvSpPr>
          <p:spPr>
            <a:xfrm>
              <a:off x="5428709" y="1532819"/>
              <a:ext cx="515517" cy="387806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700" dirty="0" smtClean="0"/>
                <a:t>Web</a:t>
              </a:r>
              <a:endParaRPr sz="700" dirty="0"/>
            </a:p>
          </p:txBody>
        </p:sp>
        <p:sp>
          <p:nvSpPr>
            <p:cNvPr id="82" name="CustomShape 13"/>
            <p:cNvSpPr/>
            <p:nvPr/>
          </p:nvSpPr>
          <p:spPr>
            <a:xfrm>
              <a:off x="6074950" y="1534746"/>
              <a:ext cx="646327" cy="38335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800" dirty="0" smtClean="0"/>
                <a:t>SCPI</a:t>
              </a:r>
              <a:endParaRPr sz="800" dirty="0"/>
            </a:p>
          </p:txBody>
        </p:sp>
        <p:sp>
          <p:nvSpPr>
            <p:cNvPr id="83" name="CustomShape 13"/>
            <p:cNvSpPr/>
            <p:nvPr/>
          </p:nvSpPr>
          <p:spPr>
            <a:xfrm>
              <a:off x="6916050" y="1553434"/>
              <a:ext cx="469989" cy="353891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700" dirty="0" err="1" smtClean="0"/>
                <a:t>Diags</a:t>
              </a:r>
              <a:endParaRPr sz="700" dirty="0"/>
            </a:p>
          </p:txBody>
        </p:sp>
        <p:sp>
          <p:nvSpPr>
            <p:cNvPr id="84" name="CustomShape 14"/>
            <p:cNvSpPr/>
            <p:nvPr/>
          </p:nvSpPr>
          <p:spPr>
            <a:xfrm>
              <a:off x="6685114" y="1542332"/>
              <a:ext cx="307148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96" name="CustomShape 2"/>
            <p:cNvSpPr/>
            <p:nvPr/>
          </p:nvSpPr>
          <p:spPr>
            <a:xfrm rot="16800">
              <a:off x="1266775" y="1036008"/>
              <a:ext cx="665054" cy="189189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" name="TextBox 2"/>
            <p:cNvSpPr txBox="1"/>
            <p:nvPr/>
          </p:nvSpPr>
          <p:spPr>
            <a:xfrm>
              <a:off x="1267041" y="1245670"/>
              <a:ext cx="539563" cy="129924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ALIN tools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0" name="TextShape 2"/>
          <p:cNvSpPr txBox="1"/>
          <p:nvPr/>
        </p:nvSpPr>
        <p:spPr>
          <a:xfrm>
            <a:off x="457200" y="1371480"/>
            <a:ext cx="3276600" cy="347683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SW architecture divided in layers:</a:t>
            </a:r>
          </a:p>
          <a:p>
            <a:pPr marL="286110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Linux drivers: to control the HW (Spec, </a:t>
            </a:r>
            <a:r>
              <a:rPr lang="en-US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tcp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  <a:r>
              <a:rPr lang="en-US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ip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i2c..)</a:t>
            </a:r>
          </a:p>
          <a:p>
            <a:pPr marL="286110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Alin drivers: python modules that controls an specific piece of hardware or protocol (SCPI lib)</a:t>
            </a:r>
          </a:p>
          <a:p>
            <a:pPr marL="286110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Applications: control algorithms and user applications in this layer. </a:t>
            </a:r>
          </a:p>
          <a:p>
            <a:pPr marL="461963" lvl="1" indent="-1778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Harmony Control module contains the specific functionality of the Em#</a:t>
            </a:r>
          </a:p>
          <a:p>
            <a:pPr marL="286110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Linux: custom light OS Linux distribution build with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octo, with the basic drivers and functionality to run the Em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#</a:t>
            </a:r>
            <a:endParaRPr lang="en-US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4848312"/>
            <a:ext cx="8422057" cy="170944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86110" indent="-285750" algn="just"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ALIN tools: Set of tools to be used from a terminal to monitor and control the status of the equipment: </a:t>
            </a:r>
          </a:p>
          <a:p>
            <a:pPr marL="743310" lvl="1" indent="-28575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alin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monitor status of spec board</a:t>
            </a:r>
          </a:p>
          <a:p>
            <a:pPr marL="743310" lvl="1" indent="-28575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alingen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to generate harmony device lib files</a:t>
            </a:r>
          </a:p>
          <a:p>
            <a:pPr marL="743310" lvl="1" indent="-28575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autocalibration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to calibrate Em#</a:t>
            </a:r>
          </a:p>
          <a:p>
            <a:pPr marL="743310" lvl="1" indent="-285750" algn="just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calib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To configure calibrator unit or check the Em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# EEPROM’s 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4406" y="1186070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ALIN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232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 software and OS Status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143000"/>
            <a:ext cx="8305800" cy="526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Software development completed on 19</a:t>
            </a:r>
            <a:r>
              <a:rPr lang="en-US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May 2018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 Release 1.0.00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LINUX version: 4.4.60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AlIn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SW version: 1.0.00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GW version: 1.18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GW Version data: 20180511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Python-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scpilib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v0.4.0</a:t>
            </a:r>
          </a:p>
          <a:p>
            <a:pPr marL="457560" lvl="1" algn="just">
              <a:lnSpc>
                <a:spcPct val="90000"/>
              </a:lnSpc>
              <a:buClr>
                <a:srgbClr val="000000"/>
              </a:buClr>
            </a:pP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 features: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Control of 4 four independent acquisition channels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8 different operation ranges plus auto range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Two acquisition modes INTEGRATION / CHARGE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Minimum integration time 1s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Trigger modes: Software, Hardware,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Autotrigger</a:t>
            </a:r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Data acquisition with timestamp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1000 points at 1ms integration time, no limit when integration time &gt;=10ms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4 Analog outputs, 4 </a:t>
            </a:r>
            <a:r>
              <a:rPr lang="en-US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HighSpeed</a:t>
            </a: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I/O,  9 DIFF I/O and 4 Supply ports control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FV control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USB upgrade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SPCI protocol and full list of SCPI commands</a:t>
            </a:r>
          </a:p>
          <a:p>
            <a:pPr marL="743310" lvl="1" indent="-285750" algn="just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Web interface, via web sockets</a:t>
            </a:r>
            <a:endParaRPr lang="en-US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743310" lvl="1" indent="-28575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1938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software and OS Status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TextShape 2"/>
          <p:cNvSpPr txBox="1"/>
          <p:nvPr/>
        </p:nvSpPr>
        <p:spPr>
          <a:xfrm>
            <a:off x="628560" y="990600"/>
            <a:ext cx="7886520" cy="38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SW releases timeline since 1</a:t>
            </a:r>
            <a:r>
              <a:rPr lang="en-US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official release 1.0.00 (18</a:t>
            </a:r>
            <a:r>
              <a:rPr lang="en-US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May 2018)</a:t>
            </a:r>
            <a:endParaRPr lang="es-E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6956"/>
              </p:ext>
            </p:extLst>
          </p:nvPr>
        </p:nvGraphicFramePr>
        <p:xfrm>
          <a:off x="533400" y="1397001"/>
          <a:ext cx="8382000" cy="510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4685980"/>
                <a:gridCol w="2324420"/>
              </a:tblGrid>
              <a:tr h="226392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en-GB" sz="1100" b="1" spc="-1" baseline="0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(changes)</a:t>
                      </a:r>
                      <a:endParaRPr lang="en-GB" sz="1100" b="1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Reason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9734">
                <a:tc rowSpan="4"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29th May 2018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v1.0.01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1.0.01 GW: 1.18</a:t>
                      </a:r>
                      <a:endParaRPr lang="en-GB" sz="105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/>
                        <a:t>Autocalibration v1.0</a:t>
                      </a:r>
                      <a:endParaRPr lang="en-GB" sz="900" dirty="0"/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NEW REQUIREMENT (ELECTRONICS)</a:t>
                      </a:r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3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v1.0.02 (</a:t>
                      </a:r>
                      <a:r>
                        <a:rPr lang="en-US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1.0.02 GW: 1.18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Wrong initialization Range and Filter.</a:t>
                      </a:r>
                      <a:endParaRPr lang="en-GB" sz="1100" dirty="0"/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34">
                <a:tc rowSpan="4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11th Jul 2018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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v1.0.03 (Unofficial)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1.0.03 GW: 1.18</a:t>
                      </a:r>
                      <a:endParaRPr lang="en-GB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lvl="1" indent="-168275" algn="just">
                        <a:lnSpc>
                          <a:spcPct val="90000"/>
                        </a:lnSpc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Autocalibration: Channels split.</a:t>
                      </a:r>
                      <a:endParaRPr lang="en-GB" sz="9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/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1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Solved problem DAC configuration in Web.</a:t>
                      </a:r>
                      <a:endParaRPr lang="en-GB" sz="9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/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1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Offset not recover by the correction routine.</a:t>
                      </a:r>
                      <a:endParaRPr lang="en-GB" sz="900" dirty="0"/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34">
                <a:tc rowSpan="5">
                  <a:txBody>
                    <a:bodyPr/>
                    <a:lstStyle/>
                    <a:p>
                      <a:r>
                        <a:rPr lang="en-GB" sz="1050" b="1" dirty="0" smtClean="0"/>
                        <a:t>31st Aug 2018 </a:t>
                      </a:r>
                      <a:r>
                        <a:rPr lang="en-GB" sz="1050" b="1" dirty="0" smtClean="0">
                          <a:sym typeface="Wingdings" panose="05000000000000000000" pitchFamily="2" charset="2"/>
                        </a:rPr>
                        <a:t></a:t>
                      </a:r>
                      <a:endParaRPr lang="en-GB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v1.0.04 1</a:t>
                      </a:r>
                      <a:r>
                        <a:rPr lang="en-US" sz="1050" b="1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Running change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1.0.04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GW: 1.18</a:t>
                      </a:r>
                      <a:endParaRPr lang="en-GB" sz="1050" b="1" dirty="0" smtClean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Independent autorange control.</a:t>
                      </a:r>
                      <a:endParaRPr lang="en-GB" sz="9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(CONTROLS)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Delayed SCPI commands to improve Sardana communications.</a:t>
                      </a:r>
                      <a:endParaRPr lang="en-GB" sz="9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(CONTROLS)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Changed INTEGRATION mode per CURRENT.</a:t>
                      </a:r>
                      <a:endParaRPr lang="en-GB" sz="9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Removed limit of maximum triggers to 65535.</a:t>
                      </a:r>
                      <a:endParaRPr lang="en-GB" sz="900" b="0" strike="noStrike" spc="-1" dirty="0" smtClean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734">
                <a:tc row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1st  Oct  2018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</a:t>
                      </a:r>
                      <a:endParaRPr lang="en-GB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v1.0.06 (</a:t>
                      </a:r>
                      <a:r>
                        <a:rPr lang="en-US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US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1.0.06 GW: 1.18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Test web speed added.</a:t>
                      </a:r>
                      <a:endParaRPr lang="en-GB" sz="900" b="0" strike="noStrike" spc="-1" dirty="0" smtClean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734">
                <a:tc row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US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Nov 2018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</a:t>
                      </a: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v1.0.07 (</a:t>
                      </a:r>
                      <a:r>
                        <a:rPr lang="en-US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 for 2nd BCN Production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1.0.07 GW: 1.18</a:t>
                      </a:r>
                      <a:endParaRPr lang="en-GB" sz="105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Added control of RST and WUP pin control for  the Display and MCP23008 driver</a:t>
                      </a:r>
                      <a:endParaRPr lang="en-GB" sz="9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734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  2018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v1.0.08 (</a:t>
                      </a:r>
                      <a:r>
                        <a:rPr lang="en-US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 1.0.08 GW: 1.18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ACQU data not saved to user data file</a:t>
                      </a:r>
                      <a:endParaRPr lang="en-GB" sz="900" b="0" strike="noStrike" spc="-1" dirty="0" smtClean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Mistake when calling web push data.</a:t>
                      </a:r>
                      <a:endParaRPr lang="en-GB" sz="900" b="0" strike="noStrike" spc="-1" dirty="0" smtClean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734">
                <a:tc rowSpan="4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Jan 2019  </a:t>
                      </a:r>
                      <a:r>
                        <a:rPr 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</a:t>
                      </a: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v1.1.00 (</a:t>
                      </a:r>
                      <a:r>
                        <a:rPr lang="en-US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US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1.1.00 GW: 1.18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85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Autocalibration v2.0.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9734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v1.1.01 (</a:t>
                      </a:r>
                      <a:r>
                        <a:rPr lang="en-US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US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1.1.01 GW: 1.18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1240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Autocalibration v2.0 bugs solved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1240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31st Jan 2019 </a:t>
                      </a:r>
                      <a:r>
                        <a:rPr lang="en-US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v1.1.02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1.1.01 GW: 1.18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1240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 default offset value at power on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1240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Corrections saving setting/getting EEPROM data depending on EEPROM version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17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software and OS Status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218017"/>
              </p:ext>
            </p:extLst>
          </p:nvPr>
        </p:nvGraphicFramePr>
        <p:xfrm>
          <a:off x="533400" y="1143000"/>
          <a:ext cx="8382000" cy="5128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4685980"/>
                <a:gridCol w="2324420"/>
              </a:tblGrid>
              <a:tr h="251398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en-GB" sz="1100" b="1" spc="-1" baseline="0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(changes)</a:t>
                      </a:r>
                      <a:endParaRPr lang="en-GB" sz="1100" b="1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Reason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44004">
                <a:tc rowSpan="2"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050" b="1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105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2019 </a:t>
                      </a:r>
                      <a:r>
                        <a:rPr lang="en-GB" sz="105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spc="-1" dirty="0" smtClean="0">
                          <a:solidFill>
                            <a:srgbClr val="0070C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v1.0.40</a:t>
                      </a:r>
                      <a:r>
                        <a:rPr lang="en-GB" sz="1050" b="1" i="1" spc="-1" baseline="0" dirty="0" smtClean="0">
                          <a:solidFill>
                            <a:srgbClr val="0070C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 BETA Release (solving ripple problem) </a:t>
                      </a:r>
                      <a:r>
                        <a:rPr lang="en-GB" sz="1050" b="1" i="1" spc="-1" baseline="0" dirty="0" smtClean="0">
                          <a:solidFill>
                            <a:srgbClr val="0070C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1.0.04 GW: 1.19</a:t>
                      </a:r>
                      <a:endParaRPr lang="en-GB" sz="1050" b="1" i="1" spc="-1" dirty="0">
                        <a:solidFill>
                          <a:srgbClr val="0070C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1231">
                <a:tc vMerge="1">
                  <a:txBody>
                    <a:bodyPr/>
                    <a:lstStyle/>
                    <a:p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Ripple problem found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acquisition at MAXIV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 (MAXIV)</a:t>
                      </a:r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004">
                <a:tc rowSpan="5"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Feb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v1.1.03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1.1.03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GW:1.18</a:t>
                      </a:r>
                      <a:endParaRPr lang="en-GB" sz="105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/>
                        <a:t>GATE mode implemented</a:t>
                      </a:r>
                      <a:endParaRPr lang="en-GB" sz="900" dirty="0"/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NEW REQUIREMENT (ALBA)</a:t>
                      </a:r>
                    </a:p>
                  </a:txBody>
                  <a:tcPr marT="0" marB="0">
                    <a:solidFill>
                      <a:schemeClr val="bg1"/>
                    </a:solidFill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HRMY_COUNTER and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DigitialIO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cores</a:t>
                      </a:r>
                      <a:endParaRPr lang="en-GB" sz="900" dirty="0"/>
                    </a:p>
                  </a:txBody>
                  <a:tcPr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NEW REQUIREMENT</a:t>
                      </a:r>
                    </a:p>
                  </a:txBody>
                  <a:tcPr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default working unit from mA to Amps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(ALBA BL)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SCPI commands for user adjustment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004">
                <a:tc rowSpan="2"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14th Feb 2019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v1.1.04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1.1.04 GW:1.18</a:t>
                      </a:r>
                      <a:endParaRPr lang="en-GB" sz="105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1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/>
                        <a:t>GATE MODE Review</a:t>
                      </a:r>
                      <a:endParaRPr lang="en-GB" sz="900" dirty="0"/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04">
                <a:tc rowSpan="4"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22nd Feb 2019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v1.1.05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1.1.05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FPGA 1.19 including new AVERAGE and HRMY_COUNTER</a:t>
                      </a:r>
                      <a:endParaRPr lang="en-GB" sz="9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Improved acquisition thread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Ripple problem found in acquisition at MAXIV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 (MAXIV)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004">
                <a:tc rowSpan="6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27th Feb 2019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v1.1.06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Unofficial) </a:t>
                      </a: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1.1.06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GATE mode review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Integration: Changes to avoid memory leak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 (ALBA BL’s)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of threading lock instead of semaphores in acquisition thread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 (ALBA BL’s)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004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v1.1.07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1.1.07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 review: communized way to convert voltage/charge in acquisition for all modes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004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Feb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v1.1.08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Unofficial)</a:t>
                      </a:r>
                      <a:r>
                        <a:rPr lang="en-GB" sz="1050" i="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i="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1.1.08 GW: 1.19</a:t>
                      </a:r>
                      <a:endParaRPr lang="en-GB" sz="105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FindZero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offset button added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(MAXIV)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Instant current calculated from average of two ADC channels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004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21st Mar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v1.1.09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1.1.09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Added Serial Number control to PSB EEPROM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Added tools to read/write S/N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004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17th May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v1.1.10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1.1.10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Added Power-off-button scripts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09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Mistake in powerbtn-acpi-support.sh file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43600" y="5193268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936202" y="5758934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</p:spTree>
    <p:extLst>
      <p:ext uri="{BB962C8B-B14F-4D97-AF65-F5344CB8AC3E}">
        <p14:creationId xmlns:p14="http://schemas.microsoft.com/office/powerpoint/2010/main" val="26576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software and OS Status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018323"/>
              </p:ext>
            </p:extLst>
          </p:nvPr>
        </p:nvGraphicFramePr>
        <p:xfrm>
          <a:off x="533400" y="1116920"/>
          <a:ext cx="8382000" cy="505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4685980"/>
                <a:gridCol w="2324420"/>
              </a:tblGrid>
              <a:tr h="227043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en-GB" sz="1100" b="1" spc="-1" baseline="0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(changes)</a:t>
                      </a:r>
                      <a:endParaRPr lang="en-GB" sz="1100" b="1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Reason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20365">
                <a:tc rowSpan="6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May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v1.1.11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1.1.11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/>
                </a:tc>
              </a:tr>
              <a:tr h="176065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Modified integration time to set float values instead of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(MAXIV)</a:t>
                      </a:r>
                    </a:p>
                  </a:txBody>
                  <a:tcPr marT="0" marB="0">
                    <a:lnL>
                      <a:noFill/>
                    </a:lnL>
                  </a:tcPr>
                </a:tc>
              </a:tr>
              <a:tr h="240399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of incorrect calculation of samples when integration time is lower than 10ms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</a:tcPr>
                </a:tc>
              </a:tr>
              <a:tr h="176065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 folder changed to /var/volatile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IMPROVEMENT</a:t>
                      </a:r>
                    </a:p>
                  </a:txBody>
                  <a:tcPr marT="0" marB="0">
                    <a:lnL>
                      <a:noFill/>
                    </a:lnL>
                  </a:tcPr>
                </a:tc>
              </a:tr>
              <a:tr h="176065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Refresh of VISO, VS, VAUX &amp; VCC in web when they are disabled/enabled externally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</a:p>
                  </a:txBody>
                  <a:tcPr marT="0" marB="0">
                    <a:lnL>
                      <a:noFill/>
                    </a:lnL>
                  </a:tcPr>
                </a:tc>
              </a:tr>
              <a:tr h="176065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Acquisition graph aspect ratio changed when page zoom changes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IMPROVEMENT</a:t>
                      </a:r>
                    </a:p>
                  </a:txBody>
                  <a:tcPr marT="0" marB="0"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65">
                <a:tc rowSpan="4"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27th May 2019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v1.1.12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1.1.12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GW: 1.19</a:t>
                      </a:r>
                      <a:endParaRPr lang="en-GB" sz="105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Acquisition wait time when </a:t>
                      </a:r>
                      <a:r>
                        <a:rPr lang="en-US" sz="900" dirty="0" err="1" smtClean="0"/>
                        <a:t>autotrigger</a:t>
                      </a:r>
                      <a:r>
                        <a:rPr lang="en-US" sz="900" dirty="0" smtClean="0"/>
                        <a:t>, lower limit set to 0.1</a:t>
                      </a:r>
                      <a:endParaRPr lang="en-GB" sz="900" dirty="0"/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ADC OS changed to 0x03 when integration time is below 10ms</a:t>
                      </a:r>
                      <a:endParaRPr lang="en-GB" sz="900" dirty="0"/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ASC Read in conversion (RIC) set to 1 when integration time is below 10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0365">
                <a:tc rowSpan="2"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en-GB" sz="1050" b="1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May</a:t>
                      </a:r>
                      <a:r>
                        <a:rPr lang="en-GB" sz="105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2019 </a:t>
                      </a:r>
                      <a:r>
                        <a:rPr lang="en-GB" sz="105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v1.2.00 2</a:t>
                      </a:r>
                      <a:r>
                        <a:rPr lang="en-GB" sz="1050" b="1" spc="-1" baseline="300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050" b="1" spc="-1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 Running Change for Production </a:t>
                      </a:r>
                      <a:r>
                        <a:rPr lang="en-GB" sz="1050" b="1" spc="-1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1.2.00 GW: 1.19</a:t>
                      </a:r>
                      <a:endParaRPr lang="en-GB" sz="1050" b="1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1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/>
                        <a:t>USB Version for 2nd Running Change</a:t>
                      </a:r>
                      <a:endParaRPr lang="en-GB" sz="900" dirty="0"/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USB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0365">
                <a:tc rowSpan="4"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May 2019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v1.2.01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1.2.01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Improvements for production testing</a:t>
                      </a:r>
                      <a:endParaRPr lang="en-GB" sz="9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 (ELECT.)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mistakes with Instant Voltage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with current graphs at 1mA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  <a:endParaRPr lang="en-GB" sz="9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0365">
                <a:tc row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Jun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v1.2.02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1.2.02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GW: 1.19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when writing first time PSB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eeprom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with serial numbers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0365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Jun 2019 </a:t>
                      </a:r>
                      <a:r>
                        <a:rPr lang="en-GB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v1.2.03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</a:t>
                      </a:r>
                      <a:r>
                        <a:rPr lang="en-GB" sz="1050" i="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1.2.03 GW: 1.19</a:t>
                      </a:r>
                      <a:endParaRPr lang="en-GB" sz="1050" i="0" spc="-1" dirty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Writings to /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/volatile disabled to avoid problems with RAM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autocalibration -a option added to enable/disable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scpi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ACK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0365">
                <a:tc rowSpan="6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Jun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v1.3.00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Candidate for 3rd Running Change</a:t>
                      </a: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1.3.00 GW: 1.20</a:t>
                      </a:r>
                      <a:endParaRPr lang="en-GB" sz="1050" i="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FPGA binaries for version 1.20 added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with inverted "INITIALIZING" message at power on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Added Linux Version to equipment info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PSB EEPROM Address changed to 0x53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199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Manufacturer added when searching for the PSB EEPROM I2C bus number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77000" y="3200400"/>
            <a:ext cx="1269578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Cancelled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7400" y="2590800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09195" y="3657600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09195" y="4343400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43600" y="4724400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67400" y="1371600"/>
            <a:ext cx="2244205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Not valid due to i2c problem</a:t>
            </a:r>
          </a:p>
        </p:txBody>
      </p:sp>
    </p:spTree>
    <p:extLst>
      <p:ext uri="{BB962C8B-B14F-4D97-AF65-F5344CB8AC3E}">
        <p14:creationId xmlns:p14="http://schemas.microsoft.com/office/powerpoint/2010/main" val="23703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software and OS Status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628639"/>
              </p:ext>
            </p:extLst>
          </p:nvPr>
        </p:nvGraphicFramePr>
        <p:xfrm>
          <a:off x="533400" y="1437468"/>
          <a:ext cx="8382000" cy="206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4685980"/>
                <a:gridCol w="2324420"/>
              </a:tblGrid>
              <a:tr h="25360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en-GB" sz="1100" b="1" spc="-1" baseline="0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(changes)</a:t>
                      </a:r>
                      <a:endParaRPr lang="en-GB" sz="1100" b="1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Reason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46145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Jul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v1.3.01 (Unofficial) </a:t>
                      </a:r>
                      <a:r>
                        <a:rPr lang="en-GB" sz="1050" i="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1.3.01 GW: 1.20</a:t>
                      </a:r>
                      <a:endParaRPr lang="en-GB" sz="1050" i="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261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Modified alin.rc5 script to show ALIN version at application power up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REQUIREMENT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261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 100ms delay when writing data to SPI EEPROM's to assure writing is successful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6145">
                <a:tc rowSpan="3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1050" baseline="30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Jul 2019 </a:t>
                      </a:r>
                      <a:r>
                        <a:rPr lang="en-GB" sz="105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V1.3.02 (</a:t>
                      </a:r>
                      <a:r>
                        <a:rPr lang="en-GB" sz="1050" i="1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Unofficial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050" spc="-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1.3.03</a:t>
                      </a:r>
                      <a:r>
                        <a:rPr lang="en-GB" sz="1050" spc="-1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GW: 1.20</a:t>
                      </a:r>
                      <a:endParaRPr lang="en-GB" sz="1050" spc="-1" dirty="0" smtClean="0">
                        <a:solidFill>
                          <a:schemeClr val="bg1">
                            <a:lumMod val="65000"/>
                          </a:schemeClr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4261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with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VGain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correction: always applying default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8522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with USVB, USTA, USTB, USOB &amp; USOV commands not properly stored in EEPROM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7532">
                <a:tc row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1050" b="1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Jul 2019 </a:t>
                      </a:r>
                      <a:r>
                        <a:rPr lang="en-GB" sz="105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endParaRPr lang="en-GB" sz="1050" b="1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v1.3.03 3rd Running </a:t>
                      </a:r>
                      <a:r>
                        <a:rPr lang="en-GB" sz="1050" b="1" spc="-1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</a:rPr>
                        <a:t>Change for Production </a:t>
                      </a:r>
                      <a:r>
                        <a:rPr lang="en-GB" sz="1050" b="1" spc="-1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FW: 1.3.03 GW: 1.20</a:t>
                      </a:r>
                      <a:endParaRPr lang="en-GB" sz="1050" b="1" spc="-1" dirty="0" smtClean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8472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Solved problem with CHANXX:CABO:USOV (User Voff45) command with incorrect value limits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BUG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2819400"/>
            <a:ext cx="8610600" cy="698160"/>
          </a:xfrm>
          <a:prstGeom prst="roundRect">
            <a:avLst/>
          </a:prstGeom>
          <a:noFill/>
          <a:ln w="57150">
            <a:solidFill>
              <a:srgbClr val="66FF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086600" y="2837771"/>
            <a:ext cx="1822882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/>
                <a:solidFill>
                  <a:srgbClr val="00FF00"/>
                </a:solidFill>
              </a:rPr>
              <a:t>Latest Official Release</a:t>
            </a:r>
            <a:endParaRPr lang="en-US" sz="2000" b="1" cap="none" spc="0" dirty="0">
              <a:ln/>
              <a:solidFill>
                <a:srgbClr val="00FF00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9632" y="4477434"/>
            <a:ext cx="8103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Software projects (ALIN and </a:t>
            </a:r>
            <a:r>
              <a:rPr lang="en-GB" dirty="0" smtClean="0"/>
              <a:t>Gateware</a:t>
            </a:r>
            <a:r>
              <a:rPr lang="en-GB" dirty="0" smtClean="0"/>
              <a:t>) available at:</a:t>
            </a:r>
          </a:p>
          <a:p>
            <a:pPr algn="ctr"/>
            <a:r>
              <a:rPr lang="en-GB" dirty="0" smtClean="0">
                <a:hlinkClick r:id="rId2"/>
              </a:rPr>
              <a:t>https://gitlab.com/alba-synchrotron/controls-section/em2.git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7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177480"/>
            <a:ext cx="7070040" cy="584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Main</a:t>
            </a:r>
            <a:r>
              <a:rPr lang="es-ES" sz="32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software and OS Status</a:t>
            </a:r>
            <a:endParaRPr lang="es-E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TextShape 2"/>
          <p:cNvSpPr txBox="1"/>
          <p:nvPr/>
        </p:nvSpPr>
        <p:spPr>
          <a:xfrm>
            <a:off x="628560" y="990600"/>
            <a:ext cx="7886520" cy="38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Summary of important changes since 1</a:t>
            </a:r>
            <a:r>
              <a:rPr lang="en-US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official release 1.0.00:</a:t>
            </a:r>
            <a:endParaRPr lang="es-E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52101"/>
              </p:ext>
            </p:extLst>
          </p:nvPr>
        </p:nvGraphicFramePr>
        <p:xfrm>
          <a:off x="342720" y="1350884"/>
          <a:ext cx="8496479" cy="4245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621"/>
                <a:gridCol w="4745781"/>
                <a:gridCol w="1071628"/>
                <a:gridCol w="765449"/>
              </a:tblGrid>
              <a:tr h="40988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Item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Description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Request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Risk</a:t>
                      </a:r>
                      <a:endParaRPr lang="en-GB" sz="1200" dirty="0"/>
                    </a:p>
                  </a:txBody>
                  <a:tcPr/>
                </a:tc>
              </a:tr>
              <a:tr h="121279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Autocalibration 1.0 &amp; 2.0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Proper</a:t>
                      </a:r>
                      <a:r>
                        <a:rPr lang="en-GB" sz="1000" baseline="0" dirty="0" smtClean="0"/>
                        <a:t> calculation of the current with temperature dependency in the </a:t>
                      </a:r>
                      <a:r>
                        <a:rPr lang="en-GB" sz="1000" baseline="0" dirty="0" err="1" smtClean="0"/>
                        <a:t>TiGain</a:t>
                      </a:r>
                      <a:r>
                        <a:rPr lang="en-GB" sz="1000" baseline="0" dirty="0" smtClean="0"/>
                        <a:t>, </a:t>
                      </a:r>
                      <a:r>
                        <a:rPr lang="en-GB" sz="1000" baseline="0" dirty="0" err="1" smtClean="0"/>
                        <a:t>VGain</a:t>
                      </a:r>
                      <a:r>
                        <a:rPr lang="en-GB" sz="1000" baseline="0" dirty="0" smtClean="0"/>
                        <a:t> (since v1.0) and offset (in v2.0) parameters.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err="1" smtClean="0"/>
                        <a:t>Autocalabritation</a:t>
                      </a:r>
                      <a:r>
                        <a:rPr lang="en-GB" sz="1000" baseline="0" dirty="0" smtClean="0"/>
                        <a:t> algorithms implemented to stored calibrated data in CA EEPROM’s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/>
                        <a:t>Correction algorithms and its control implemented in main software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/>
                        <a:t>Global configuration of Em</a:t>
                      </a:r>
                      <a:r>
                        <a:rPr lang="en-US" sz="1000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</a:rPr>
                        <a:t># Hardware stored in PSB EEPROM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</a:rPr>
                        <a:t>Important </a:t>
                      </a:r>
                      <a:r>
                        <a:rPr lang="en-US" sz="1000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</a:rPr>
                        <a:t>changes in software to add new control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ALBA Electronics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High</a:t>
                      </a:r>
                    </a:p>
                  </a:txBody>
                  <a:tcPr/>
                </a:tc>
              </a:tr>
              <a:tr h="7074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Memory Leak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Problem found in Alba BL’s (BL04) due to failures in</a:t>
                      </a:r>
                      <a:r>
                        <a:rPr lang="en-GB" sz="1000" baseline="0" dirty="0" smtClean="0"/>
                        <a:t> the </a:t>
                      </a:r>
                      <a:r>
                        <a:rPr lang="en-GB" sz="1000" dirty="0" smtClean="0"/>
                        <a:t>communication with controller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Important</a:t>
                      </a:r>
                      <a:r>
                        <a:rPr lang="en-GB" sz="1000" baseline="0" dirty="0" smtClean="0"/>
                        <a:t> modifications in the acquisition thread to avoid t</a:t>
                      </a:r>
                      <a:r>
                        <a:rPr lang="en-GB" sz="1000" dirty="0" smtClean="0"/>
                        <a:t>oo many communications port</a:t>
                      </a:r>
                      <a:r>
                        <a:rPr lang="en-GB" sz="1000" baseline="0" dirty="0" smtClean="0"/>
                        <a:t> open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/>
                        <a:t>Difficult to reproduce the problem</a:t>
                      </a:r>
                    </a:p>
                    <a:p>
                      <a:pPr marL="171450" marR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Sardana</a:t>
                      </a:r>
                      <a:r>
                        <a:rPr lang="en-GB" sz="10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controller needs to be revised too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ALBA BL’s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High</a:t>
                      </a:r>
                      <a:endParaRPr lang="en-GB" sz="1200" dirty="0"/>
                    </a:p>
                  </a:txBody>
                  <a:tcPr/>
                </a:tc>
              </a:tr>
              <a:tr h="7074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GATE mode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New</a:t>
                      </a:r>
                      <a:r>
                        <a:rPr lang="en-GB" sz="1000" baseline="0" dirty="0" smtClean="0"/>
                        <a:t> acquisition mode implemented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/>
                        <a:t>Changes done in FPGA cores that may affect to the already existing acquisition modes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/>
                        <a:t>Lack of testing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ALBA BL’s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Medium </a:t>
                      </a:r>
                      <a:endParaRPr lang="en-GB" sz="1200" dirty="0"/>
                    </a:p>
                  </a:txBody>
                  <a:tcPr/>
                </a:tc>
              </a:tr>
              <a:tr h="90959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Integration time minimum</a:t>
                      </a:r>
                      <a:r>
                        <a:rPr lang="en-GB" sz="1200" baseline="0" dirty="0" smtClean="0"/>
                        <a:t> set to 0.1ms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Changes configuration of the FPGA modules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Lack of testing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MAXIV &amp; ALBA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Medium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9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8698</TotalTime>
  <Words>1986</Words>
  <Application>Microsoft Office PowerPoint</Application>
  <PresentationFormat>On-screen Show (4:3)</PresentationFormat>
  <Paragraphs>372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Manuel Broseta Sebastià</cp:lastModifiedBy>
  <cp:revision>84</cp:revision>
  <cp:lastPrinted>2019-07-09T07:11:53Z</cp:lastPrinted>
  <dcterms:created xsi:type="dcterms:W3CDTF">2015-04-21T23:16:41Z</dcterms:created>
  <dcterms:modified xsi:type="dcterms:W3CDTF">2019-07-18T10:33:55Z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