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62" r:id="rId5"/>
    <p:sldId id="263" r:id="rId6"/>
    <p:sldId id="264" r:id="rId7"/>
  </p:sldIdLst>
  <p:sldSz cx="9144000" cy="6858000" type="screen4x3"/>
  <p:notesSz cx="9929813" cy="6794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834" y="-96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7F7A-FCC8-4CEE-A267-AD79EB6C0CC9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3596"/>
            <a:ext cx="4302919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3015-0CF3-4398-97DC-8D0714932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1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n-GB" noProof="0" smtClean="0"/>
              <a:t>21/07/2019</a:t>
            </a:fld>
            <a:endParaRPr lang="en-GB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982" y="3269853"/>
            <a:ext cx="794385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texto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 smtClean="0"/>
          </a:p>
          <a:p>
            <a:pPr lvl="1"/>
            <a:r>
              <a:rPr lang="en-GB" noProof="0" dirty="0" smtClean="0"/>
              <a:t>Segundo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Tercer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3"/>
            <a:r>
              <a:rPr lang="en-GB" noProof="0" dirty="0" smtClean="0"/>
              <a:t>Cuarto </a:t>
            </a:r>
            <a:r>
              <a:rPr lang="en-GB" noProof="0" dirty="0" err="1" smtClean="0"/>
              <a:t>nivel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nivel</a:t>
            </a:r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02919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4596" y="6453596"/>
            <a:ext cx="4302919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10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21/07/2019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/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r>
              <a:rPr lang="es-ES" dirty="0" err="1" smtClean="0"/>
              <a:t>Em</a:t>
            </a:r>
            <a:r>
              <a:rPr lang="es-ES" dirty="0" smtClean="0"/>
              <a:t># </a:t>
            </a:r>
            <a:r>
              <a:rPr lang="es-ES" dirty="0" err="1" smtClean="0"/>
              <a:t>Colaboration</a:t>
            </a:r>
            <a:r>
              <a:rPr lang="es-ES" dirty="0" smtClean="0"/>
              <a:t> meeting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21/07/2019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21/07/2019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21/07/2019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21/07/2019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23/7/2019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ICALEPCS2013/papers/tuppc094.pdf" TargetMode="External"/><Relationship Id="rId2" Type="http://schemas.openxmlformats.org/officeDocument/2006/relationships/hyperlink" Target="http://accelconf.web.cern.ch/AccelConf/icalepcs2011/papers/wepms0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ccelconf.web.cern.ch/AccelConf/ICALEPCS2015/papers/wepgf08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elconf.web.cern.ch/AccelConf/icalepcs2017/papers/weapl01.pdf" TargetMode="External"/><Relationship Id="rId2" Type="http://schemas.openxmlformats.org/officeDocument/2006/relationships/hyperlink" Target="http://accelconf.web.cern.ch/AccelConf/icalepcs2017/papers/tuapl0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A1DF.2CF0EC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61488" y="469900"/>
            <a:ext cx="6518137" cy="2443198"/>
          </a:xfrm>
        </p:spPr>
        <p:txBody>
          <a:bodyPr/>
          <a:lstStyle/>
          <a:p>
            <a:r>
              <a:rPr lang="en-GB" noProof="0" dirty="0" smtClean="0"/>
              <a:t>Project Introduction and Meeting Objectives</a:t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121394" y="5855622"/>
            <a:ext cx="3705098" cy="907824"/>
          </a:xfrm>
        </p:spPr>
        <p:txBody>
          <a:bodyPr>
            <a:normAutofit/>
          </a:bodyPr>
          <a:lstStyle/>
          <a:p>
            <a:r>
              <a:rPr lang="en-GB" noProof="0" dirty="0" smtClean="0">
                <a:solidFill>
                  <a:schemeClr val="bg1"/>
                </a:solidFill>
              </a:rPr>
              <a:t>23 July, 2019</a:t>
            </a:r>
            <a:endParaRPr lang="en-GB" noProof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02" y="264160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584652"/>
          </a:xfrm>
        </p:spPr>
        <p:txBody>
          <a:bodyPr>
            <a:noAutofit/>
          </a:bodyPr>
          <a:lstStyle/>
          <a:p>
            <a:r>
              <a:rPr lang="en-GB" sz="3600" dirty="0" smtClean="0"/>
              <a:t>Historical 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041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2010 </a:t>
            </a:r>
            <a:r>
              <a:rPr lang="en-US" dirty="0" err="1" smtClean="0"/>
              <a:t>Febr</a:t>
            </a:r>
            <a:r>
              <a:rPr lang="en-US" dirty="0" smtClean="0"/>
              <a:t> – ALBA starts first designs of Current Amplifiers. After first positive results a design of a 4ch electrometer is approved.</a:t>
            </a:r>
          </a:p>
          <a:p>
            <a:r>
              <a:rPr lang="en-US" dirty="0" smtClean="0"/>
              <a:t>2011 March – First prototype unit of ALBA </a:t>
            </a:r>
            <a:r>
              <a:rPr lang="en-US" dirty="0" err="1" smtClean="0"/>
              <a:t>Em</a:t>
            </a:r>
            <a:r>
              <a:rPr lang="en-US" dirty="0" smtClean="0"/>
              <a:t> 4ch is produced and installed in a beamline.</a:t>
            </a:r>
          </a:p>
          <a:p>
            <a:pPr lvl="1"/>
            <a:r>
              <a:rPr lang="en-US" dirty="0" smtClean="0"/>
              <a:t>Results presented at ICALEPCS 2011: </a:t>
            </a:r>
            <a:r>
              <a:rPr lang="en-US" dirty="0" smtClean="0">
                <a:hlinkClick r:id="rId2"/>
              </a:rPr>
              <a:t>http://accelconf.web.cern.ch/AccelConf/icalepcs2011/papers/wepms025.pdf</a:t>
            </a:r>
            <a:endParaRPr lang="en-US" dirty="0" smtClean="0"/>
          </a:p>
          <a:p>
            <a:r>
              <a:rPr lang="en-US" dirty="0" smtClean="0"/>
              <a:t>2011 Dec – 2012 Jan – Production of 40 units of ALBA </a:t>
            </a:r>
            <a:r>
              <a:rPr lang="en-US" dirty="0" err="1" smtClean="0"/>
              <a:t>Em</a:t>
            </a:r>
            <a:r>
              <a:rPr lang="en-US" dirty="0" smtClean="0"/>
              <a:t> is finished. Installation in the beamlines as diagnostic units.</a:t>
            </a:r>
          </a:p>
          <a:p>
            <a:r>
              <a:rPr lang="en-US" dirty="0" smtClean="0"/>
              <a:t>2012-2013 – The results of the current amplifiers induced a design of an improved version of the ALBA </a:t>
            </a:r>
            <a:r>
              <a:rPr lang="en-US" dirty="0" err="1" smtClean="0"/>
              <a:t>Em</a:t>
            </a:r>
            <a:r>
              <a:rPr lang="en-US" dirty="0" smtClean="0"/>
              <a:t>… Already called the </a:t>
            </a:r>
            <a:r>
              <a:rPr lang="en-US" dirty="0" err="1" smtClean="0"/>
              <a:t>Em</a:t>
            </a:r>
            <a:r>
              <a:rPr lang="en-US" dirty="0" smtClean="0"/>
              <a:t># project.</a:t>
            </a:r>
          </a:p>
          <a:p>
            <a:pPr lvl="1"/>
            <a:r>
              <a:rPr lang="en-US" dirty="0" smtClean="0"/>
              <a:t>Ideas about the architecture and first prototypes presented at ICALEPCS 2013: </a:t>
            </a:r>
            <a:r>
              <a:rPr lang="en-US" dirty="0" smtClean="0">
                <a:hlinkClick r:id="rId3"/>
              </a:rPr>
              <a:t>http://accelconf.web.cern.ch/AccelConf/ICALEPCS2013/papers/tuppc094.pdf</a:t>
            </a:r>
            <a:endParaRPr lang="en-US" dirty="0" smtClean="0"/>
          </a:p>
          <a:p>
            <a:r>
              <a:rPr lang="en-US" dirty="0" smtClean="0"/>
              <a:t>After a lot of ideas received and discussed with colleagues at ICALEPCS 2013 a complete different concept of the project is chosen which involve a complete redesign of the hardware. </a:t>
            </a:r>
          </a:p>
          <a:p>
            <a:r>
              <a:rPr lang="en-US" dirty="0" smtClean="0"/>
              <a:t>2013-2015 A first prototype of the unit is designed.</a:t>
            </a:r>
          </a:p>
          <a:p>
            <a:pPr lvl="1"/>
            <a:r>
              <a:rPr lang="en-US" dirty="0" smtClean="0"/>
              <a:t>Results were presented at ICALEPCS 2015: </a:t>
            </a:r>
            <a:r>
              <a:rPr lang="en-US" dirty="0" smtClean="0">
                <a:hlinkClick r:id="rId4"/>
              </a:rPr>
              <a:t>http://accelconf.web.cern.ch/AccelConf/ICALEPCS2015/papers/wepgf081.pdf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070271" cy="584652"/>
          </a:xfrm>
        </p:spPr>
        <p:txBody>
          <a:bodyPr>
            <a:noAutofit/>
          </a:bodyPr>
          <a:lstStyle/>
          <a:p>
            <a:r>
              <a:rPr lang="en-GB" sz="3600" dirty="0" smtClean="0"/>
              <a:t>Historical Background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0419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2015 March – MAXIV informs ALBA that they would like to acquire different units of ALBA </a:t>
            </a:r>
            <a:r>
              <a:rPr lang="en-US" dirty="0" err="1" smtClean="0"/>
              <a:t>Em</a:t>
            </a:r>
            <a:r>
              <a:rPr lang="en-US" dirty="0" smtClean="0"/>
              <a:t> for their beamlines and also are interested to collaborate in future developments of the unit:</a:t>
            </a:r>
          </a:p>
          <a:p>
            <a:pPr lvl="1"/>
            <a:r>
              <a:rPr lang="en-US" dirty="0" smtClean="0"/>
              <a:t>On 1st September 2015 a collaboration agreement of 5 years duration is signed. (*more details later). In it </a:t>
            </a:r>
            <a:r>
              <a:rPr lang="en-US" dirty="0" err="1" smtClean="0"/>
              <a:t>it</a:t>
            </a:r>
            <a:r>
              <a:rPr lang="en-US" dirty="0" smtClean="0"/>
              <a:t> was guaranteed the possibility of producing ALBA </a:t>
            </a:r>
            <a:r>
              <a:rPr lang="en-US" dirty="0" err="1" smtClean="0"/>
              <a:t>Em</a:t>
            </a:r>
            <a:r>
              <a:rPr lang="en-US" dirty="0" smtClean="0"/>
              <a:t> but also of producing newer units of </a:t>
            </a:r>
            <a:r>
              <a:rPr lang="en-US" dirty="0" err="1" smtClean="0"/>
              <a:t>Em</a:t>
            </a:r>
            <a:r>
              <a:rPr lang="en-US" dirty="0" smtClean="0"/>
              <a:t>#.</a:t>
            </a:r>
          </a:p>
          <a:p>
            <a:pPr lvl="1"/>
            <a:r>
              <a:rPr lang="en-US" dirty="0" smtClean="0"/>
              <a:t>Different meetings have been held between MAXIV/ALBA (theoretically annual)</a:t>
            </a:r>
          </a:p>
          <a:p>
            <a:pPr lvl="2"/>
            <a:r>
              <a:rPr lang="en-US" dirty="0" smtClean="0"/>
              <a:t>2nd June 2015 @ MAX IV – General Project Introduction</a:t>
            </a:r>
          </a:p>
          <a:p>
            <a:pPr lvl="2"/>
            <a:r>
              <a:rPr lang="en-US" dirty="0" smtClean="0"/>
              <a:t>11th March 2016 @ ALBA – Annual Project Meeting</a:t>
            </a:r>
          </a:p>
          <a:p>
            <a:pPr lvl="2"/>
            <a:r>
              <a:rPr lang="en-US" dirty="0" smtClean="0"/>
              <a:t>2017 - ? </a:t>
            </a:r>
          </a:p>
          <a:p>
            <a:pPr lvl="2"/>
            <a:r>
              <a:rPr lang="en-US" dirty="0" smtClean="0"/>
              <a:t>2018 - ? </a:t>
            </a:r>
          </a:p>
          <a:p>
            <a:pPr lvl="2"/>
            <a:r>
              <a:rPr lang="en-US" dirty="0" err="1" smtClean="0"/>
              <a:t>Febr</a:t>
            </a:r>
            <a:r>
              <a:rPr lang="en-US" dirty="0" smtClean="0"/>
              <a:t> 2019 – Visit of MAXIV </a:t>
            </a:r>
            <a:r>
              <a:rPr lang="en-US" dirty="0" err="1" smtClean="0"/>
              <a:t>Eng</a:t>
            </a:r>
            <a:r>
              <a:rPr lang="en-US" dirty="0" smtClean="0"/>
              <a:t> to coordinate FPGA firmware access and new developments.</a:t>
            </a:r>
          </a:p>
          <a:p>
            <a:pPr lvl="2"/>
            <a:r>
              <a:rPr lang="en-US" dirty="0" smtClean="0"/>
              <a:t>23rd July 2019 @ ALBA – Annual Project Meeting</a:t>
            </a:r>
          </a:p>
          <a:p>
            <a:r>
              <a:rPr lang="en-US" dirty="0" smtClean="0"/>
              <a:t>2017 - First complete functional unit of </a:t>
            </a:r>
            <a:r>
              <a:rPr lang="en-US" dirty="0" err="1" smtClean="0"/>
              <a:t>Em</a:t>
            </a:r>
            <a:r>
              <a:rPr lang="en-US" dirty="0" smtClean="0"/>
              <a:t># is produced.</a:t>
            </a:r>
          </a:p>
          <a:p>
            <a:pPr lvl="1"/>
            <a:r>
              <a:rPr lang="en-US" dirty="0" smtClean="0"/>
              <a:t>Results are shown at ICALEPCS 2017: </a:t>
            </a:r>
            <a:r>
              <a:rPr lang="en-US" dirty="0" smtClean="0">
                <a:hlinkClick r:id="rId2"/>
              </a:rPr>
              <a:t>http://accelconf.web.cern.ch/AccelConf/icalepcs2017/papers/tuapl04.pdf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http://accelconf.web.cern.ch/AccelConf/icalepcs2017/papers/weapl01.pdf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2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236740" cy="58465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Collaboration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6500"/>
            <a:ext cx="7886700" cy="5041900"/>
          </a:xfrm>
        </p:spPr>
        <p:txBody>
          <a:bodyPr>
            <a:normAutofit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# is divided in three types of components:</a:t>
            </a:r>
          </a:p>
          <a:p>
            <a:pPr lvl="1"/>
            <a:r>
              <a:rPr lang="es-ES" dirty="0" smtClean="0"/>
              <a:t>ALBA </a:t>
            </a:r>
            <a:r>
              <a:rPr lang="es-ES" dirty="0" err="1" smtClean="0"/>
              <a:t>Em</a:t>
            </a:r>
            <a:r>
              <a:rPr lang="es-ES" dirty="0" smtClean="0"/>
              <a:t> </a:t>
            </a:r>
            <a:r>
              <a:rPr lang="es-ES" dirty="0" err="1" smtClean="0"/>
              <a:t>Current</a:t>
            </a:r>
            <a:r>
              <a:rPr lang="es-ES" dirty="0" smtClean="0"/>
              <a:t> </a:t>
            </a:r>
            <a:r>
              <a:rPr lang="es-ES" dirty="0" err="1" smtClean="0"/>
              <a:t>Amplifier</a:t>
            </a:r>
            <a:endParaRPr lang="es-ES" dirty="0" smtClean="0"/>
          </a:p>
          <a:p>
            <a:pPr lvl="1"/>
            <a:r>
              <a:rPr lang="es-ES" dirty="0" err="1" smtClean="0"/>
              <a:t>Em</a:t>
            </a:r>
            <a:r>
              <a:rPr lang="es-ES" dirty="0" smtClean="0"/>
              <a:t># Core </a:t>
            </a:r>
            <a:r>
              <a:rPr lang="es-ES" dirty="0" err="1" smtClean="0"/>
              <a:t>components</a:t>
            </a:r>
            <a:endParaRPr lang="es-ES" dirty="0" smtClean="0"/>
          </a:p>
          <a:p>
            <a:pPr lvl="2"/>
            <a:r>
              <a:rPr lang="es-ES" dirty="0" smtClean="0"/>
              <a:t>ALBA/CELLS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of </a:t>
            </a:r>
            <a:r>
              <a:rPr lang="es-ES" dirty="0" err="1" smtClean="0"/>
              <a:t>their</a:t>
            </a:r>
            <a:r>
              <a:rPr lang="es-ES" dirty="0" smtClean="0"/>
              <a:t> </a:t>
            </a:r>
            <a:r>
              <a:rPr lang="es-ES" dirty="0" err="1" smtClean="0"/>
              <a:t>maintenance</a:t>
            </a:r>
            <a:r>
              <a:rPr lang="es-ES" dirty="0" smtClean="0"/>
              <a:t>:</a:t>
            </a:r>
          </a:p>
          <a:p>
            <a:pPr lvl="3"/>
            <a:r>
              <a:rPr lang="es-ES" dirty="0" smtClean="0"/>
              <a:t>Bugs </a:t>
            </a:r>
            <a:r>
              <a:rPr lang="es-ES" dirty="0" err="1" smtClean="0"/>
              <a:t>solving</a:t>
            </a:r>
            <a:endParaRPr lang="es-ES" dirty="0" smtClean="0"/>
          </a:p>
          <a:p>
            <a:pPr lvl="3"/>
            <a:r>
              <a:rPr lang="es-ES" dirty="0" err="1" smtClean="0"/>
              <a:t>Obsolescence</a:t>
            </a:r>
            <a:endParaRPr lang="es-ES" dirty="0" smtClean="0"/>
          </a:p>
          <a:p>
            <a:pPr lvl="1"/>
            <a:r>
              <a:rPr lang="es-ES" dirty="0" err="1" smtClean="0"/>
              <a:t>Em</a:t>
            </a:r>
            <a:r>
              <a:rPr lang="es-ES" dirty="0" smtClean="0"/>
              <a:t># Compatible </a:t>
            </a:r>
            <a:r>
              <a:rPr lang="es-ES" dirty="0" err="1" smtClean="0"/>
              <a:t>components</a:t>
            </a:r>
            <a:endParaRPr lang="es-ES" dirty="0" smtClean="0"/>
          </a:p>
          <a:p>
            <a:pPr lvl="2"/>
            <a:r>
              <a:rPr lang="es-ES" dirty="0" err="1" smtClean="0"/>
              <a:t>Developed</a:t>
            </a:r>
            <a:r>
              <a:rPr lang="es-ES" dirty="0" smtClean="0"/>
              <a:t> by </a:t>
            </a:r>
            <a:r>
              <a:rPr lang="es-ES" dirty="0" err="1" smtClean="0"/>
              <a:t>any</a:t>
            </a:r>
            <a:r>
              <a:rPr lang="es-ES" dirty="0" smtClean="0"/>
              <a:t> </a:t>
            </a:r>
            <a:r>
              <a:rPr lang="es-ES" dirty="0" err="1" smtClean="0"/>
              <a:t>members</a:t>
            </a:r>
            <a:r>
              <a:rPr lang="es-ES" dirty="0"/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collaboration</a:t>
            </a:r>
            <a:r>
              <a:rPr lang="es-ES" dirty="0" smtClean="0"/>
              <a:t> (</a:t>
            </a:r>
            <a:r>
              <a:rPr lang="es-ES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its</a:t>
            </a:r>
            <a:r>
              <a:rPr lang="es-ES" dirty="0" smtClean="0"/>
              <a:t> IP)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pic>
        <p:nvPicPr>
          <p:cNvPr id="8" name="Picture 7" descr="cid:image001.png@01D0A1DF.2CF0EC7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26" y="3890600"/>
            <a:ext cx="3635101" cy="24771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22201" y="3914373"/>
            <a:ext cx="445871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 smtClean="0"/>
              <a:t>CORE </a:t>
            </a:r>
            <a:r>
              <a:rPr lang="es-ES" sz="1400" b="1" i="1" dirty="0" err="1" smtClean="0"/>
              <a:t>components</a:t>
            </a:r>
            <a:r>
              <a:rPr lang="es-ES" sz="1400" b="1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b="1" i="1" dirty="0" smtClean="0"/>
              <a:t>ALBA </a:t>
            </a:r>
            <a:r>
              <a:rPr lang="es-ES" sz="1100" b="1" i="1" dirty="0" err="1"/>
              <a:t>Em</a:t>
            </a:r>
            <a:r>
              <a:rPr lang="es-ES" sz="1100" b="1" i="1" dirty="0"/>
              <a:t> CA </a:t>
            </a:r>
            <a:r>
              <a:rPr lang="es-ES" sz="1100" i="1" dirty="0"/>
              <a:t>(</a:t>
            </a:r>
            <a:r>
              <a:rPr lang="es-ES" sz="1100" i="1" dirty="0" err="1"/>
              <a:t>Current</a:t>
            </a:r>
            <a:r>
              <a:rPr lang="es-ES" sz="1100" i="1" dirty="0"/>
              <a:t> </a:t>
            </a:r>
            <a:r>
              <a:rPr lang="es-ES" sz="1100" i="1" dirty="0" err="1"/>
              <a:t>amplifier</a:t>
            </a:r>
            <a:r>
              <a:rPr lang="es-ES" sz="1100" i="1" dirty="0"/>
              <a:t>)</a:t>
            </a:r>
            <a:endParaRPr lang="en-US" sz="11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/>
              <a:t>Single Board Computer (NUC) firmware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i="1" dirty="0"/>
              <a:t>Internal PCB boards</a:t>
            </a:r>
            <a:r>
              <a:rPr lang="en-GB" sz="1100" i="1" dirty="0"/>
              <a:t>:</a:t>
            </a:r>
            <a:endParaRPr lang="en-US" sz="11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i="1" dirty="0"/>
              <a:t>Power Supply Block (PSB)</a:t>
            </a:r>
            <a:endParaRPr lang="en-US" sz="11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i="1" dirty="0"/>
              <a:t>ADC board (FMC_ADC)</a:t>
            </a:r>
            <a:endParaRPr lang="en-US" sz="11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i="1" dirty="0"/>
              <a:t>Current Amplifier Carrier Board (CACB)</a:t>
            </a:r>
            <a:endParaRPr lang="en-US" sz="11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100" i="1" dirty="0"/>
              <a:t>Front End Board (FEB)</a:t>
            </a:r>
            <a:endParaRPr lang="en-US" sz="11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i="1" dirty="0"/>
              <a:t>Master FPGA Board firmware </a:t>
            </a:r>
            <a:r>
              <a:rPr lang="en-GB" sz="1100" i="1" dirty="0"/>
              <a:t>responsible of acquisition engine tool (SPEC board).</a:t>
            </a:r>
            <a:endParaRPr lang="en-US" sz="11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b="1" i="1" dirty="0"/>
              <a:t>Mechanical design </a:t>
            </a:r>
            <a:r>
              <a:rPr lang="en-GB" sz="1100" i="1" dirty="0"/>
              <a:t>and </a:t>
            </a:r>
            <a:r>
              <a:rPr lang="en-GB" sz="1100" b="1" i="1" dirty="0"/>
              <a:t>assembly instructions </a:t>
            </a:r>
            <a:r>
              <a:rPr lang="en-GB" sz="1100" i="1" dirty="0"/>
              <a:t>of </a:t>
            </a:r>
            <a:r>
              <a:rPr lang="en-GB" sz="1100" i="1" dirty="0" err="1"/>
              <a:t>Em</a:t>
            </a:r>
            <a:r>
              <a:rPr lang="en-GB" sz="1100" i="1" dirty="0"/>
              <a:t># unit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236740" cy="58465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Collaboration</a:t>
            </a:r>
            <a:endParaRPr lang="en-GB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936490" y="1216682"/>
            <a:ext cx="59835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 smtClean="0"/>
              <a:t>COMPATIBLE </a:t>
            </a:r>
            <a:r>
              <a:rPr lang="es-ES" sz="1400" b="1" i="1" dirty="0" err="1" smtClean="0"/>
              <a:t>components</a:t>
            </a:r>
            <a:r>
              <a:rPr lang="es-ES" sz="1400" b="1" i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/>
              <a:t>Extra internal PCB boards </a:t>
            </a:r>
            <a:r>
              <a:rPr lang="en-US" sz="1100" i="1" dirty="0"/>
              <a:t>that could be designed to add extra functionalities (extra internal power supply sources are available for being used in these cases).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/>
              <a:t>External hardware components</a:t>
            </a:r>
            <a:r>
              <a:rPr lang="en-US" sz="1100" i="1" dirty="0"/>
              <a:t> that could be used using the available input &amp; output interfaces.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/>
              <a:t>Extra functional IP cores</a:t>
            </a:r>
            <a:r>
              <a:rPr lang="en-US" sz="1100" i="1" dirty="0"/>
              <a:t> to increase specific user functionalities. They would be added to Master FPGA board firmware using a firmware framework based in Wishbone protocol provided as part of the Core Components.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i="1" dirty="0"/>
              <a:t>Extra High-level programming tools </a:t>
            </a:r>
            <a:r>
              <a:rPr lang="en-US" sz="1100" i="1" dirty="0"/>
              <a:t>that could add extra functionalities to the </a:t>
            </a:r>
            <a:r>
              <a:rPr lang="en-US" sz="1100" i="1" dirty="0" err="1"/>
              <a:t>Em</a:t>
            </a:r>
            <a:r>
              <a:rPr lang="en-US" sz="1100" i="1" dirty="0"/>
              <a:t># or ease its configuration.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3" y="3698902"/>
            <a:ext cx="4729219" cy="139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80" y="3553615"/>
            <a:ext cx="3785425" cy="204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7349"/>
            <a:ext cx="7236740" cy="584652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Collaboration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80" y="1193419"/>
            <a:ext cx="7886700" cy="2740199"/>
          </a:xfrm>
        </p:spPr>
        <p:txBody>
          <a:bodyPr>
            <a:normAutofit/>
          </a:bodyPr>
          <a:lstStyle/>
          <a:p>
            <a:r>
              <a:rPr lang="es-ES" dirty="0" err="1" smtClean="0"/>
              <a:t>Steering</a:t>
            </a:r>
            <a:r>
              <a:rPr lang="es-ES" dirty="0" smtClean="0"/>
              <a:t> Committee </a:t>
            </a:r>
            <a:r>
              <a:rPr lang="es-ES" dirty="0" err="1" smtClean="0"/>
              <a:t>responsibility</a:t>
            </a:r>
            <a:r>
              <a:rPr lang="es-ES" dirty="0" smtClean="0"/>
              <a:t> (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r>
              <a:rPr lang="es-ES" dirty="0" smtClean="0"/>
              <a:t> of </a:t>
            </a:r>
            <a:r>
              <a:rPr lang="es-ES" dirty="0" err="1" smtClean="0"/>
              <a:t>this</a:t>
            </a:r>
            <a:r>
              <a:rPr lang="es-ES" dirty="0" smtClean="0"/>
              <a:t> meeting)</a:t>
            </a:r>
          </a:p>
          <a:p>
            <a:pPr lvl="1"/>
            <a:r>
              <a:rPr lang="en-US" b="1" dirty="0"/>
              <a:t>Monitor and assess the progress of the Collaboration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Authorize access of new Parties to the Collaboration.</a:t>
            </a:r>
          </a:p>
          <a:p>
            <a:pPr lvl="1"/>
            <a:r>
              <a:rPr lang="en-US" b="1" dirty="0"/>
              <a:t>Build a common view of development plans, examine, discuss and, as appropriate, approve proposals for new </a:t>
            </a:r>
            <a:r>
              <a:rPr lang="en-US" b="1" dirty="0" smtClean="0"/>
              <a:t>developments</a:t>
            </a:r>
            <a:endParaRPr lang="en-US" b="1" dirty="0"/>
          </a:p>
          <a:p>
            <a:pPr lvl="1"/>
            <a:r>
              <a:rPr lang="en-US" dirty="0"/>
              <a:t>Decide on the classification of new developments (Core Component, Compatible Component, etc.), and ensure the compatibility of Core Components,</a:t>
            </a:r>
          </a:p>
          <a:p>
            <a:pPr lvl="1"/>
            <a:r>
              <a:rPr lang="en-US" dirty="0"/>
              <a:t>Ensure that IP issues are formally clarified before any new development is undertaken</a:t>
            </a:r>
            <a:r>
              <a:rPr lang="en-US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dirty="0" smtClean="0"/>
              <a:t>23/7/2019</a:t>
            </a: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6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7003</TotalTime>
  <Words>652</Words>
  <Application>Microsoft Office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de Office</vt:lpstr>
      <vt:lpstr>Project Introduction and Meeting Objectives </vt:lpstr>
      <vt:lpstr>Historical Background</vt:lpstr>
      <vt:lpstr>Historical Background</vt:lpstr>
      <vt:lpstr>Collaboration</vt:lpstr>
      <vt:lpstr>Collaboration</vt:lpstr>
      <vt:lpstr>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Oscar Matilla Barceló</cp:lastModifiedBy>
  <cp:revision>32</cp:revision>
  <cp:lastPrinted>2019-07-09T07:11:53Z</cp:lastPrinted>
  <dcterms:created xsi:type="dcterms:W3CDTF">2015-04-21T23:16:41Z</dcterms:created>
  <dcterms:modified xsi:type="dcterms:W3CDTF">2019-07-21T17:36:39Z</dcterms:modified>
</cp:coreProperties>
</file>