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70" r:id="rId3"/>
    <p:sldId id="371" r:id="rId4"/>
    <p:sldId id="405" r:id="rId5"/>
    <p:sldId id="373" r:id="rId6"/>
    <p:sldId id="406" r:id="rId7"/>
    <p:sldId id="293" r:id="rId8"/>
    <p:sldId id="367" r:id="rId9"/>
    <p:sldId id="409" r:id="rId10"/>
    <p:sldId id="358" r:id="rId11"/>
    <p:sldId id="363" r:id="rId12"/>
    <p:sldId id="410" r:id="rId13"/>
    <p:sldId id="407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79F07"/>
    <a:srgbClr val="008000"/>
    <a:srgbClr val="0000FF"/>
    <a:srgbClr val="125E9F"/>
    <a:srgbClr val="000000"/>
    <a:srgbClr val="9933FF"/>
    <a:srgbClr val="88A0B8"/>
    <a:srgbClr val="70BDD2"/>
    <a:srgbClr val="8AC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38" autoAdjust="0"/>
    <p:restoredTop sz="93970" autoAdjust="0"/>
  </p:normalViewPr>
  <p:slideViewPr>
    <p:cSldViewPr>
      <p:cViewPr>
        <p:scale>
          <a:sx n="95" d="100"/>
          <a:sy n="95" d="100"/>
        </p:scale>
        <p:origin x="-295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88FDF-D1BD-43EF-BCD3-BB581142AD3E}" type="datetimeFigureOut">
              <a:rPr lang="ca-ES" smtClean="0"/>
              <a:t>29/11/2019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04AA-30D9-45A6-A652-2414AACB2D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52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dirty="0" smtClean="0"/>
              <a:t>Feu clic aquí per editar l'estil de subtítols del patró.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6131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5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534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192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  <p:extLst>
      <p:ext uri="{BB962C8B-B14F-4D97-AF65-F5344CB8AC3E}">
        <p14:creationId xmlns:p14="http://schemas.microsoft.com/office/powerpoint/2010/main" val="411432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42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466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446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68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  <p:extLst>
      <p:ext uri="{BB962C8B-B14F-4D97-AF65-F5344CB8AC3E}">
        <p14:creationId xmlns:p14="http://schemas.microsoft.com/office/powerpoint/2010/main" val="428707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  <p:extLst>
      <p:ext uri="{BB962C8B-B14F-4D97-AF65-F5344CB8AC3E}">
        <p14:creationId xmlns:p14="http://schemas.microsoft.com/office/powerpoint/2010/main" val="376295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8"/>
          <p:cNvSpPr>
            <a:spLocks noChangeAspect="1" noChangeArrowheads="1" noTextEdit="1"/>
          </p:cNvSpPr>
          <p:nvPr userDrawn="1"/>
        </p:nvSpPr>
        <p:spPr bwMode="auto">
          <a:xfrm>
            <a:off x="0" y="119063"/>
            <a:ext cx="91424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pic>
        <p:nvPicPr>
          <p:cNvPr id="1027" name="Picture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063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Freeform 11"/>
          <p:cNvSpPr>
            <a:spLocks/>
          </p:cNvSpPr>
          <p:nvPr userDrawn="1"/>
        </p:nvSpPr>
        <p:spPr bwMode="auto">
          <a:xfrm>
            <a:off x="8388350" y="347663"/>
            <a:ext cx="609600" cy="381000"/>
          </a:xfrm>
          <a:custGeom>
            <a:avLst/>
            <a:gdLst>
              <a:gd name="T0" fmla="*/ 0 w 768"/>
              <a:gd name="T1" fmla="*/ 0 h 480"/>
              <a:gd name="T2" fmla="*/ 2147483647 w 768"/>
              <a:gd name="T3" fmla="*/ 0 h 480"/>
              <a:gd name="T4" fmla="*/ 2147483647 w 768"/>
              <a:gd name="T5" fmla="*/ 2147483647 h 480"/>
              <a:gd name="T6" fmla="*/ 2147483647 w 768"/>
              <a:gd name="T7" fmla="*/ 2147483647 h 480"/>
              <a:gd name="T8" fmla="*/ 2147483647 w 768"/>
              <a:gd name="T9" fmla="*/ 2147483647 h 480"/>
              <a:gd name="T10" fmla="*/ 2147483647 w 768"/>
              <a:gd name="T11" fmla="*/ 2147483647 h 480"/>
              <a:gd name="T12" fmla="*/ 0 w 768"/>
              <a:gd name="T13" fmla="*/ 2147483647 h 480"/>
              <a:gd name="T14" fmla="*/ 0 w 768"/>
              <a:gd name="T15" fmla="*/ 0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8" h="480">
                <a:moveTo>
                  <a:pt x="0" y="0"/>
                </a:moveTo>
                <a:lnTo>
                  <a:pt x="687" y="0"/>
                </a:lnTo>
                <a:lnTo>
                  <a:pt x="768" y="79"/>
                </a:lnTo>
                <a:lnTo>
                  <a:pt x="768" y="480"/>
                </a:lnTo>
                <a:lnTo>
                  <a:pt x="79" y="480"/>
                </a:lnTo>
                <a:lnTo>
                  <a:pt x="0" y="399"/>
                </a:lnTo>
                <a:lnTo>
                  <a:pt x="0" y="0"/>
                </a:lnTo>
                <a:close/>
              </a:path>
            </a:pathLst>
          </a:custGeom>
          <a:solidFill>
            <a:srgbClr val="125E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-1588" y="6572250"/>
            <a:ext cx="3201988" cy="385763"/>
          </a:xfrm>
          <a:prstGeom prst="rect">
            <a:avLst/>
          </a:prstGeom>
          <a:solidFill>
            <a:srgbClr val="DED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a-ES" altLang="ca-ES" smtClean="0"/>
          </a:p>
        </p:txBody>
      </p:sp>
      <p:sp>
        <p:nvSpPr>
          <p:cNvPr id="1030" name="Rectangle 13"/>
          <p:cNvSpPr>
            <a:spLocks noChangeArrowheads="1"/>
          </p:cNvSpPr>
          <p:nvPr userDrawn="1"/>
        </p:nvSpPr>
        <p:spPr bwMode="auto">
          <a:xfrm>
            <a:off x="2971800" y="6572250"/>
            <a:ext cx="3200400" cy="385763"/>
          </a:xfrm>
          <a:prstGeom prst="rect">
            <a:avLst/>
          </a:prstGeom>
          <a:solidFill>
            <a:srgbClr val="97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a-ES" altLang="ca-ES" smtClean="0"/>
          </a:p>
        </p:txBody>
      </p:sp>
      <p:sp>
        <p:nvSpPr>
          <p:cNvPr id="1031" name="Rectangle 14"/>
          <p:cNvSpPr>
            <a:spLocks noChangeArrowheads="1"/>
          </p:cNvSpPr>
          <p:nvPr userDrawn="1"/>
        </p:nvSpPr>
        <p:spPr bwMode="auto">
          <a:xfrm>
            <a:off x="6172200" y="6572250"/>
            <a:ext cx="2971800" cy="385763"/>
          </a:xfrm>
          <a:prstGeom prst="rect">
            <a:avLst/>
          </a:prstGeom>
          <a:solidFill>
            <a:srgbClr val="88A0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a-ES" altLang="ca-ES" smtClean="0"/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8459788" y="404813"/>
            <a:ext cx="466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159B4ED-B076-4F17-9A85-17CF051FFAD8}" type="slidenum">
              <a:rPr lang="en-US" altLang="ca-ES" sz="1400" b="1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r>
              <a:rPr lang="en-US" altLang="ca-ES" sz="1400" b="1" dirty="0" smtClean="0">
                <a:solidFill>
                  <a:srgbClr val="FFFFFF"/>
                </a:solidFill>
              </a:rPr>
              <a:t>/12</a:t>
            </a:r>
            <a:endParaRPr lang="en-US" altLang="ca-ES" dirty="0" smtClean="0"/>
          </a:p>
        </p:txBody>
      </p:sp>
      <p:sp>
        <p:nvSpPr>
          <p:cNvPr id="1033" name="Rectangle 16"/>
          <p:cNvSpPr>
            <a:spLocks noChangeArrowheads="1"/>
          </p:cNvSpPr>
          <p:nvPr userDrawn="1"/>
        </p:nvSpPr>
        <p:spPr bwMode="auto">
          <a:xfrm>
            <a:off x="684213" y="6645275"/>
            <a:ext cx="1428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a-ES" sz="1400" smtClean="0">
                <a:solidFill>
                  <a:srgbClr val="112E50"/>
                </a:solidFill>
              </a:rPr>
              <a:t>Josep Campmany</a:t>
            </a:r>
            <a:endParaRPr lang="en-US" altLang="ca-ES" smtClean="0"/>
          </a:p>
        </p:txBody>
      </p:sp>
      <p:sp>
        <p:nvSpPr>
          <p:cNvPr id="1034" name="Rectangle 17"/>
          <p:cNvSpPr>
            <a:spLocks noChangeArrowheads="1"/>
          </p:cNvSpPr>
          <p:nvPr userDrawn="1"/>
        </p:nvSpPr>
        <p:spPr bwMode="auto">
          <a:xfrm>
            <a:off x="3598863" y="6645275"/>
            <a:ext cx="19319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a-ES" sz="1400" smtClean="0">
                <a:solidFill>
                  <a:srgbClr val="FFFFFF"/>
                </a:solidFill>
              </a:rPr>
              <a:t>www.albasynchrotron.es</a:t>
            </a:r>
            <a:endParaRPr lang="en-US" altLang="ca-ES" smtClean="0"/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6931324" y="6642556"/>
            <a:ext cx="1761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a-ES" sz="1400" dirty="0" smtClean="0">
                <a:solidFill>
                  <a:srgbClr val="FFFFFF"/>
                </a:solidFill>
              </a:rPr>
              <a:t>ESLS   27-29/11/2019</a:t>
            </a:r>
            <a:endParaRPr lang="en-US" altLang="ca-E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0073"/>
            <a:ext cx="3711575" cy="483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4"/>
          <p:cNvSpPr>
            <a:spLocks noChangeArrowheads="1"/>
          </p:cNvSpPr>
          <p:nvPr/>
        </p:nvSpPr>
        <p:spPr bwMode="auto">
          <a:xfrm>
            <a:off x="323528" y="3737263"/>
            <a:ext cx="311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a-ES" sz="2400" b="1" dirty="0">
                <a:solidFill>
                  <a:srgbClr val="7F7F7F"/>
                </a:solidFill>
              </a:rPr>
              <a:t>Dr. Josep Campmany</a:t>
            </a:r>
            <a:endParaRPr lang="en-US" altLang="ca-ES" sz="2400" dirty="0"/>
          </a:p>
        </p:txBody>
      </p:sp>
      <p:sp>
        <p:nvSpPr>
          <p:cNvPr id="3077" name="Rectangle 29"/>
          <p:cNvSpPr>
            <a:spLocks noChangeArrowheads="1"/>
          </p:cNvSpPr>
          <p:nvPr/>
        </p:nvSpPr>
        <p:spPr bwMode="auto">
          <a:xfrm>
            <a:off x="273270" y="1307780"/>
            <a:ext cx="482441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altLang="ca-ES" sz="4000" b="1" dirty="0" err="1" smtClean="0">
                <a:solidFill>
                  <a:srgbClr val="112E50"/>
                </a:solidFill>
                <a:latin typeface="DIN Next LT Pro Bold" pitchFamily="34" charset="0"/>
              </a:rPr>
              <a:t>Conventional</a:t>
            </a:r>
            <a:r>
              <a:rPr lang="es-ES" altLang="ca-ES" sz="4000" b="1" dirty="0" smtClean="0">
                <a:solidFill>
                  <a:srgbClr val="112E50"/>
                </a:solidFill>
                <a:latin typeface="DIN Next LT Pro Bold" pitchFamily="34" charset="0"/>
              </a:rPr>
              <a:t> </a:t>
            </a:r>
            <a:r>
              <a:rPr lang="es-ES" altLang="ca-ES" sz="4000" b="1" dirty="0" err="1" smtClean="0">
                <a:solidFill>
                  <a:srgbClr val="112E50"/>
                </a:solidFill>
                <a:latin typeface="DIN Next LT Pro Bold" pitchFamily="34" charset="0"/>
              </a:rPr>
              <a:t>IDs</a:t>
            </a:r>
            <a:endParaRPr lang="es-ES" altLang="ca-ES" sz="4000" b="1" dirty="0" smtClean="0">
              <a:solidFill>
                <a:srgbClr val="112E50"/>
              </a:solidFill>
              <a:latin typeface="DIN Next LT Pro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" altLang="ca-ES" sz="4000" b="1" dirty="0" smtClean="0">
              <a:solidFill>
                <a:srgbClr val="112E50"/>
              </a:solidFill>
              <a:latin typeface="DIN Next LT Pro Bol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ca-ES" sz="4000" b="1" dirty="0" err="1">
                <a:solidFill>
                  <a:srgbClr val="112E50"/>
                </a:solidFill>
                <a:latin typeface="DIN Next LT Pro Bold" pitchFamily="34" charset="0"/>
              </a:rPr>
              <a:t>f</a:t>
            </a:r>
            <a:r>
              <a:rPr lang="es-ES" altLang="ca-ES" sz="4000" b="1" dirty="0" err="1" smtClean="0">
                <a:solidFill>
                  <a:srgbClr val="112E50"/>
                </a:solidFill>
                <a:latin typeface="DIN Next LT Pro Bold" pitchFamily="34" charset="0"/>
              </a:rPr>
              <a:t>or</a:t>
            </a:r>
            <a:r>
              <a:rPr lang="es-ES" altLang="ca-ES" sz="4000" b="1" dirty="0" smtClean="0">
                <a:solidFill>
                  <a:srgbClr val="112E50"/>
                </a:solidFill>
                <a:latin typeface="DIN Next LT Pro Bold" pitchFamily="34" charset="0"/>
              </a:rPr>
              <a:t> </a:t>
            </a:r>
            <a:r>
              <a:rPr lang="es-ES" altLang="ca-ES" sz="4000" b="1" dirty="0" err="1" smtClean="0">
                <a:solidFill>
                  <a:srgbClr val="112E50"/>
                </a:solidFill>
                <a:latin typeface="DIN Next LT Pro Bold" pitchFamily="34" charset="0"/>
              </a:rPr>
              <a:t>unconventional</a:t>
            </a:r>
            <a:endParaRPr lang="es-ES" altLang="ca-ES" sz="4000" b="1" dirty="0" smtClean="0">
              <a:solidFill>
                <a:srgbClr val="112E50"/>
              </a:solidFill>
              <a:latin typeface="DIN Next LT Pro Bol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ca-ES" sz="4000" b="1" dirty="0" err="1" smtClean="0">
                <a:solidFill>
                  <a:srgbClr val="112E50"/>
                </a:solidFill>
                <a:latin typeface="DIN Next LT Pro Bold" pitchFamily="34" charset="0"/>
              </a:rPr>
              <a:t>requirements</a:t>
            </a:r>
            <a:endParaRPr lang="es-ES" altLang="ca-ES" sz="7200" b="1" dirty="0">
              <a:solidFill>
                <a:srgbClr val="112E50"/>
              </a:solidFill>
              <a:latin typeface="DIN Next LT Pro Bold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"/>
          <a:stretch/>
        </p:blipFill>
        <p:spPr bwMode="auto">
          <a:xfrm>
            <a:off x="683568" y="4365104"/>
            <a:ext cx="3478516" cy="18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125E9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71683" name="Rectangle 8"/>
          <p:cNvSpPr>
            <a:spLocks noChangeArrowheads="1"/>
          </p:cNvSpPr>
          <p:nvPr/>
        </p:nvSpPr>
        <p:spPr bwMode="auto">
          <a:xfrm>
            <a:off x="2124075" y="404813"/>
            <a:ext cx="557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a-ES" sz="1600" b="1" dirty="0" smtClean="0">
                <a:solidFill>
                  <a:schemeClr val="bg1"/>
                </a:solidFill>
                <a:latin typeface="DIN Next LT Pro Bold" pitchFamily="34" charset="0"/>
              </a:rPr>
              <a:t>FAXTOR</a:t>
            </a:r>
            <a:endParaRPr lang="en-US" altLang="ca-ES" sz="1600" b="1" dirty="0">
              <a:solidFill>
                <a:schemeClr val="bg1"/>
              </a:solidFill>
              <a:latin typeface="DIN Next LT Pro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178" y="908720"/>
            <a:ext cx="786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Metric Regular" pitchFamily="34" charset="0"/>
              </a:rPr>
              <a:t>FAXTOR</a:t>
            </a:r>
            <a:r>
              <a:rPr lang="en-US" dirty="0" smtClean="0">
                <a:latin typeface="Metric Regular" pitchFamily="34" charset="0"/>
              </a:rPr>
              <a:t> (Fast X-ray Tomography &amp; Radioscopy Beamline for ALBA) </a:t>
            </a:r>
            <a:r>
              <a:rPr lang="en-US" dirty="0">
                <a:latin typeface="Metric Regular" pitchFamily="34" charset="0"/>
              </a:rPr>
              <a:t>is </a:t>
            </a:r>
            <a:r>
              <a:rPr lang="en-US" dirty="0" smtClean="0">
                <a:latin typeface="Metric Regular" pitchFamily="34" charset="0"/>
              </a:rPr>
              <a:t>an </a:t>
            </a:r>
            <a:r>
              <a:rPr lang="en-US" dirty="0">
                <a:latin typeface="Metric Regular" pitchFamily="34" charset="0"/>
              </a:rPr>
              <a:t>X-Ray tomography beamline, specifically designed to deliver high flux X-rays with a small beam size, fully tunable in the range 5 – </a:t>
            </a:r>
            <a:r>
              <a:rPr lang="en-US" dirty="0" smtClean="0">
                <a:latin typeface="Metric Regular" pitchFamily="34" charset="0"/>
              </a:rPr>
              <a:t>50 </a:t>
            </a:r>
            <a:r>
              <a:rPr lang="en-US" dirty="0" err="1">
                <a:latin typeface="Metric Regular" pitchFamily="34" charset="0"/>
              </a:rPr>
              <a:t>keV</a:t>
            </a:r>
            <a:r>
              <a:rPr lang="en-US" dirty="0" smtClean="0">
                <a:latin typeface="Metric Regular" pitchFamily="34" charset="0"/>
              </a:rPr>
              <a:t>.</a:t>
            </a:r>
            <a:endParaRPr lang="ca-ES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8178" y="2132856"/>
            <a:ext cx="80122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Special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requests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s-ES_tradnl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Photon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source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size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&lt; 310 H x 30 V </a:t>
            </a:r>
            <a:r>
              <a:rPr lang="es-ES" altLang="ca-ES" sz="1400" dirty="0" smtClean="0">
                <a:solidFill>
                  <a:srgbClr val="979F07"/>
                </a:solidFill>
                <a:latin typeface="Metric Regular" pitchFamily="34" charset="0"/>
              </a:rPr>
              <a:t>µ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m</a:t>
            </a:r>
            <a:r>
              <a:rPr lang="es-ES" altLang="ca-ES" sz="2000" baseline="30000" dirty="0" smtClean="0">
                <a:solidFill>
                  <a:srgbClr val="979F07"/>
                </a:solidFill>
                <a:latin typeface="Metric Regular" pitchFamily="34" charset="0"/>
              </a:rPr>
              <a:t>2</a:t>
            </a:r>
            <a:endParaRPr lang="es-ES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Wide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photon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fan &gt; 1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mrad</a:t>
            </a:r>
            <a:endParaRPr lang="es-ES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Energy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range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10 – 50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keV</a:t>
            </a:r>
            <a:endParaRPr lang="en-US" altLang="ca-ES" sz="2000" dirty="0">
              <a:solidFill>
                <a:srgbClr val="979F07"/>
              </a:solidFill>
              <a:latin typeface="Metric Regular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79512" y="4149080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Conventional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solution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2">
              <a:spcBef>
                <a:spcPts val="0"/>
              </a:spcBef>
              <a:buFontTx/>
              <a:buChar char="•"/>
            </a:pPr>
            <a:endParaRPr lang="es-ES_tradnl" altLang="ca-ES" sz="8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i="1" dirty="0" smtClean="0">
                <a:solidFill>
                  <a:srgbClr val="979F07"/>
                </a:solidFill>
                <a:latin typeface="Metric Regular" pitchFamily="34" charset="0"/>
              </a:rPr>
              <a:t>In-</a:t>
            </a:r>
            <a:r>
              <a:rPr lang="es-ES" altLang="ca-ES" sz="2000" i="1" dirty="0" err="1" smtClean="0">
                <a:solidFill>
                  <a:srgbClr val="979F07"/>
                </a:solidFill>
                <a:latin typeface="Metric Regular" pitchFamily="34" charset="0"/>
              </a:rPr>
              <a:t>vacuum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hybrid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type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wiggler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(5 mm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minimum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magnetic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gap)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rabicPeriod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Short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device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(250 mm) 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-&gt; to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obtain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small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source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size</a:t>
            </a:r>
            <a:endParaRPr lang="es-ES" altLang="ca-ES" sz="2000" dirty="0" smtClean="0">
              <a:solidFill>
                <a:srgbClr val="125E9F"/>
              </a:solidFill>
              <a:latin typeface="Metric Regular" pitchFamily="34" charset="0"/>
            </a:endParaRPr>
          </a:p>
          <a:p>
            <a:pPr marL="1371600" lvl="2" indent="-457200">
              <a:spcBef>
                <a:spcPts val="0"/>
              </a:spcBef>
              <a:buFont typeface="+mj-lt"/>
              <a:buAutoNum type="arabicPeriod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Regular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period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size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(50 m) 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-&gt; to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have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high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B</a:t>
            </a:r>
            <a:r>
              <a:rPr lang="es-ES" altLang="ca-ES" sz="2000" baseline="-25000" dirty="0" smtClean="0">
                <a:solidFill>
                  <a:srgbClr val="125E9F"/>
                </a:solidFill>
                <a:latin typeface="Metric Regular" pitchFamily="34" charset="0"/>
              </a:rPr>
              <a:t>0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and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therefore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flux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enough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in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the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range</a:t>
            </a:r>
            <a:r>
              <a:rPr lang="es-ES" altLang="ca-ES" sz="2000" dirty="0" smtClean="0">
                <a:solidFill>
                  <a:srgbClr val="125E9F"/>
                </a:solidFill>
                <a:latin typeface="Metric Regular" pitchFamily="34" charset="0"/>
              </a:rPr>
              <a:t> 5 – 50 </a:t>
            </a:r>
            <a:r>
              <a:rPr lang="es-ES" altLang="ca-ES" sz="2000" dirty="0" err="1" smtClean="0">
                <a:solidFill>
                  <a:srgbClr val="125E9F"/>
                </a:solidFill>
                <a:latin typeface="Metric Regular" pitchFamily="34" charset="0"/>
              </a:rPr>
              <a:t>keV</a:t>
            </a:r>
            <a:endParaRPr lang="es-ES" altLang="ca-ES" sz="2000" dirty="0" smtClean="0">
              <a:solidFill>
                <a:srgbClr val="125E9F"/>
              </a:solidFill>
              <a:latin typeface="Metric Regular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28" y="2348880"/>
            <a:ext cx="2342053" cy="20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125E9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24075" y="404813"/>
            <a:ext cx="557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a-ES" sz="1600" b="1" dirty="0" smtClean="0">
                <a:solidFill>
                  <a:schemeClr val="bg1"/>
                </a:solidFill>
                <a:latin typeface="DIN Next LT Pro Bold" pitchFamily="34" charset="0"/>
              </a:rPr>
              <a:t>FAXTOR</a:t>
            </a:r>
            <a:endParaRPr lang="en-US" altLang="ca-ES" sz="1600" b="1" dirty="0">
              <a:solidFill>
                <a:schemeClr val="bg1"/>
              </a:solidFill>
              <a:latin typeface="DIN Next LT Pro Bold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30019" y="3645024"/>
            <a:ext cx="5813981" cy="2925090"/>
            <a:chOff x="2339752" y="3140968"/>
            <a:chExt cx="6599287" cy="313828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284984"/>
              <a:ext cx="6599287" cy="299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3419872" y="4653136"/>
              <a:ext cx="244827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419872" y="3140968"/>
              <a:ext cx="0" cy="2736304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8144" y="3140968"/>
              <a:ext cx="0" cy="2736304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53777" y="4733784"/>
              <a:ext cx="980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Metric Regular" pitchFamily="34" charset="0"/>
                </a:rPr>
                <a:t>5-50 </a:t>
              </a:r>
              <a:r>
                <a:rPr lang="es-ES" dirty="0" err="1" smtClean="0">
                  <a:latin typeface="Metric Regular" pitchFamily="34" charset="0"/>
                </a:rPr>
                <a:t>keV</a:t>
              </a:r>
              <a:endParaRPr lang="ca-ES" dirty="0">
                <a:latin typeface="Metric Regular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5311" y="3841303"/>
              <a:ext cx="2483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Metric Regular" pitchFamily="34" charset="0"/>
                </a:rPr>
                <a:t>Aperture slit: 1 </a:t>
              </a:r>
              <a:r>
                <a:rPr lang="en-GB" sz="1400" dirty="0" err="1">
                  <a:latin typeface="Metric Regular" pitchFamily="34" charset="0"/>
                </a:rPr>
                <a:t>mrad</a:t>
              </a:r>
              <a:r>
                <a:rPr lang="en-GB" sz="1400" dirty="0">
                  <a:latin typeface="Metric Regular" pitchFamily="34" charset="0"/>
                </a:rPr>
                <a:t> H x 1 </a:t>
              </a:r>
              <a:r>
                <a:rPr lang="en-GB" sz="1400" dirty="0" err="1">
                  <a:latin typeface="Metric Regular" pitchFamily="34" charset="0"/>
                </a:rPr>
                <a:t>mrad</a:t>
              </a:r>
              <a:r>
                <a:rPr lang="en-GB" sz="1400" dirty="0">
                  <a:latin typeface="Metric Regular" pitchFamily="34" charset="0"/>
                </a:rPr>
                <a:t> V</a:t>
              </a:r>
              <a:endParaRPr lang="ca-ES" sz="1400" dirty="0">
                <a:latin typeface="Metric Regular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412776"/>
            <a:ext cx="3211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In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vacuum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wiggler</a:t>
            </a:r>
            <a:endParaRPr lang="es-ES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Hybrid-type</a:t>
            </a:r>
            <a:r>
              <a:rPr lang="ca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ca-ES" dirty="0" err="1" smtClean="0">
                <a:solidFill>
                  <a:srgbClr val="979F07"/>
                </a:solidFill>
                <a:latin typeface="Metric Regular" pitchFamily="34" charset="0"/>
              </a:rPr>
              <a:t>with</a:t>
            </a:r>
            <a:r>
              <a:rPr lang="ca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ca-ES" dirty="0" err="1" smtClean="0">
                <a:solidFill>
                  <a:srgbClr val="979F07"/>
                </a:solidFill>
                <a:latin typeface="Metric Regular" pitchFamily="34" charset="0"/>
              </a:rPr>
              <a:t>side</a:t>
            </a:r>
            <a:r>
              <a:rPr lang="ca-ES" dirty="0" smtClean="0">
                <a:solidFill>
                  <a:srgbClr val="979F07"/>
                </a:solidFill>
                <a:latin typeface="Metric Regular" pitchFamily="34" charset="0"/>
              </a:rPr>
              <a:t>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5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periods</a:t>
            </a:r>
            <a:endParaRPr lang="es-ES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50 mm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period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length</a:t>
            </a:r>
            <a:endParaRPr lang="es-ES" dirty="0" smtClean="0">
              <a:solidFill>
                <a:srgbClr val="979F07"/>
              </a:solidFill>
              <a:latin typeface="Metric Regular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908" y="4717457"/>
            <a:ext cx="220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Metric Bold" pitchFamily="34" charset="0"/>
              </a:rPr>
              <a:t>CURRENT STATUS:</a:t>
            </a:r>
          </a:p>
          <a:p>
            <a:endParaRPr lang="es-ES" dirty="0">
              <a:latin typeface="Metric Regular" pitchFamily="34" charset="0"/>
            </a:endParaRPr>
          </a:p>
          <a:p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Ready</a:t>
            </a:r>
            <a:r>
              <a:rPr lang="es-ES" dirty="0" smtClean="0">
                <a:solidFill>
                  <a:srgbClr val="FF0000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for</a:t>
            </a:r>
            <a:r>
              <a:rPr lang="es-ES" dirty="0" smtClean="0">
                <a:solidFill>
                  <a:srgbClr val="FF0000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tendering</a:t>
            </a:r>
            <a:endParaRPr lang="ca-ES" dirty="0">
              <a:solidFill>
                <a:srgbClr val="FF0000"/>
              </a:solidFill>
              <a:latin typeface="Metric Regular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19" y="718129"/>
            <a:ext cx="5813981" cy="28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3072097"/>
            <a:ext cx="4139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FWHM &lt; 306 H x 22 V </a:t>
            </a:r>
            <a:r>
              <a:rPr lang="es-ES" sz="1400" dirty="0" smtClean="0">
                <a:solidFill>
                  <a:srgbClr val="0033CC"/>
                </a:solidFill>
                <a:latin typeface="Metric Regular" pitchFamily="34" charset="0"/>
              </a:rPr>
              <a:t>µ</a:t>
            </a: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m</a:t>
            </a:r>
            <a:r>
              <a:rPr lang="es-ES" baseline="30000" dirty="0" smtClean="0">
                <a:solidFill>
                  <a:srgbClr val="0033CC"/>
                </a:solidFill>
                <a:latin typeface="Metric Regular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Flux at 250 </a:t>
            </a:r>
            <a:r>
              <a:rPr lang="es-ES" dirty="0" err="1" smtClean="0">
                <a:solidFill>
                  <a:srgbClr val="0033CC"/>
                </a:solidFill>
                <a:latin typeface="Metric Regular" pitchFamily="34" charset="0"/>
              </a:rPr>
              <a:t>mA</a:t>
            </a: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 in SR &gt; 5·10</a:t>
            </a:r>
            <a:r>
              <a:rPr lang="es-ES" baseline="30000" dirty="0" smtClean="0">
                <a:solidFill>
                  <a:srgbClr val="0033CC"/>
                </a:solidFill>
                <a:latin typeface="Metric Regular" pitchFamily="34" charset="0"/>
              </a:rPr>
              <a:t>12 </a:t>
            </a:r>
            <a:r>
              <a:rPr lang="es-ES" dirty="0" err="1" smtClean="0">
                <a:solidFill>
                  <a:srgbClr val="0033CC"/>
                </a:solidFill>
                <a:latin typeface="Metric Regular" pitchFamily="34" charset="0"/>
              </a:rPr>
              <a:t>Ph</a:t>
            </a: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/s/0.1%BW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H </a:t>
            </a:r>
            <a:r>
              <a:rPr lang="es-ES" dirty="0" err="1" smtClean="0">
                <a:solidFill>
                  <a:srgbClr val="0033CC"/>
                </a:solidFill>
                <a:latin typeface="Metric Regular" pitchFamily="34" charset="0"/>
              </a:rPr>
              <a:t>aperture</a:t>
            </a:r>
            <a:r>
              <a:rPr lang="es-ES" dirty="0" smtClean="0">
                <a:solidFill>
                  <a:srgbClr val="0033CC"/>
                </a:solidFill>
                <a:latin typeface="Metric Regular" pitchFamily="34" charset="0"/>
              </a:rPr>
              <a:t>: 2 </a:t>
            </a:r>
            <a:r>
              <a:rPr lang="es-ES" dirty="0" err="1" smtClean="0">
                <a:solidFill>
                  <a:srgbClr val="0033CC"/>
                </a:solidFill>
                <a:latin typeface="Metric Regular" pitchFamily="34" charset="0"/>
              </a:rPr>
              <a:t>mrad</a:t>
            </a:r>
            <a:endParaRPr lang="ca-ES" dirty="0" smtClean="0">
              <a:solidFill>
                <a:srgbClr val="0033CC"/>
              </a:solidFill>
              <a:latin typeface="Metric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125E9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5684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etric Regular" pitchFamily="34" charset="0"/>
              </a:rPr>
              <a:t>Standard </a:t>
            </a:r>
            <a:r>
              <a:rPr lang="es-ES" sz="2000" dirty="0" err="1" smtClean="0">
                <a:latin typeface="Metric Regular" pitchFamily="34" charset="0"/>
              </a:rPr>
              <a:t>solutions</a:t>
            </a:r>
            <a:r>
              <a:rPr lang="es-ES" sz="2000" dirty="0" smtClean="0">
                <a:latin typeface="Metric Regular" pitchFamily="34" charset="0"/>
              </a:rPr>
              <a:t> can be </a:t>
            </a:r>
            <a:r>
              <a:rPr lang="es-ES" sz="2000" dirty="0" err="1" smtClean="0">
                <a:latin typeface="Metric Regular" pitchFamily="34" charset="0"/>
              </a:rPr>
              <a:t>applied</a:t>
            </a:r>
            <a:r>
              <a:rPr lang="es-ES" sz="2000" dirty="0" smtClean="0">
                <a:latin typeface="Metric Regular" pitchFamily="34" charset="0"/>
              </a:rPr>
              <a:t> to </a:t>
            </a:r>
            <a:r>
              <a:rPr lang="es-ES" sz="2000" dirty="0" err="1" smtClean="0">
                <a:latin typeface="Metric Regular" pitchFamily="34" charset="0"/>
              </a:rPr>
              <a:t>face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challenging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scientific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requirements</a:t>
            </a:r>
            <a:endParaRPr lang="es-ES" sz="2000" dirty="0" smtClean="0">
              <a:latin typeface="Metric Regular" pitchFamily="34" charset="0"/>
            </a:endParaRPr>
          </a:p>
          <a:p>
            <a:endParaRPr lang="es-ES" sz="2000" dirty="0" smtClean="0"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Metric Regular" pitchFamily="34" charset="0"/>
              </a:rPr>
              <a:t>The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same</a:t>
            </a:r>
            <a:r>
              <a:rPr lang="es-ES" sz="2000" dirty="0" smtClean="0">
                <a:latin typeface="Metric Regular" pitchFamily="34" charset="0"/>
              </a:rPr>
              <a:t> ID can be </a:t>
            </a:r>
            <a:r>
              <a:rPr lang="es-ES" sz="2000" dirty="0" err="1" smtClean="0">
                <a:latin typeface="Metric Regular" pitchFamily="34" charset="0"/>
              </a:rPr>
              <a:t>used</a:t>
            </a:r>
            <a:r>
              <a:rPr lang="es-ES" sz="2000" dirty="0" smtClean="0">
                <a:latin typeface="Metric Regular" pitchFamily="34" charset="0"/>
              </a:rPr>
              <a:t> in </a:t>
            </a:r>
            <a:r>
              <a:rPr lang="es-ES" sz="2000" dirty="0" err="1" smtClean="0">
                <a:latin typeface="Metric Regular" pitchFamily="34" charset="0"/>
              </a:rPr>
              <a:t>different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ways</a:t>
            </a:r>
            <a:r>
              <a:rPr lang="es-ES" sz="2000" dirty="0" smtClean="0">
                <a:latin typeface="Metric Regular" pitchFamily="34" charset="0"/>
              </a:rPr>
              <a:t> (</a:t>
            </a:r>
            <a:r>
              <a:rPr lang="es-ES" sz="2000" dirty="0" err="1" smtClean="0">
                <a:latin typeface="Metric Regular" pitchFamily="34" charset="0"/>
              </a:rPr>
              <a:t>wiggler</a:t>
            </a:r>
            <a:r>
              <a:rPr lang="es-ES" sz="2000" dirty="0" smtClean="0">
                <a:latin typeface="Metric Regular" pitchFamily="34" charset="0"/>
              </a:rPr>
              <a:t> / </a:t>
            </a:r>
            <a:r>
              <a:rPr lang="es-ES" sz="2000" dirty="0" err="1" smtClean="0">
                <a:latin typeface="Metric Regular" pitchFamily="34" charset="0"/>
              </a:rPr>
              <a:t>undulator</a:t>
            </a:r>
            <a:r>
              <a:rPr lang="es-ES" sz="2000" dirty="0" smtClean="0">
                <a:latin typeface="Metric Regular" pitchFamily="34" charset="0"/>
              </a:rPr>
              <a:t> in </a:t>
            </a:r>
            <a:r>
              <a:rPr lang="es-ES" sz="2000" dirty="0" err="1" smtClean="0">
                <a:latin typeface="Metric Regular" pitchFamily="34" charset="0"/>
              </a:rPr>
              <a:t>the</a:t>
            </a:r>
            <a:r>
              <a:rPr lang="es-ES" sz="2000" dirty="0" smtClean="0">
                <a:latin typeface="Metric Regular" pitchFamily="34" charset="0"/>
              </a:rPr>
              <a:t> LOREA case)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Metric Regular" pitchFamily="34" charset="0"/>
              </a:rPr>
              <a:t>IDs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affectation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on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beam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dynamics</a:t>
            </a:r>
            <a:r>
              <a:rPr lang="es-ES" sz="2000" dirty="0" smtClean="0">
                <a:latin typeface="Metric Regular" pitchFamily="34" charset="0"/>
              </a:rPr>
              <a:t> can be </a:t>
            </a:r>
            <a:r>
              <a:rPr lang="es-ES" sz="2000" dirty="0" err="1" smtClean="0">
                <a:latin typeface="Metric Regular" pitchFamily="34" charset="0"/>
              </a:rPr>
              <a:t>corrected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using</a:t>
            </a:r>
            <a:r>
              <a:rPr lang="es-ES" sz="2000" dirty="0" smtClean="0">
                <a:latin typeface="Metric Regular" pitchFamily="34" charset="0"/>
              </a:rPr>
              <a:t> local </a:t>
            </a:r>
            <a:r>
              <a:rPr lang="es-ES" sz="2000" dirty="0" err="1" smtClean="0">
                <a:latin typeface="Metric Regular" pitchFamily="34" charset="0"/>
              </a:rPr>
              <a:t>corrections</a:t>
            </a:r>
            <a:endParaRPr lang="es-ES" sz="2000" dirty="0" smtClean="0"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Metric Regular" pitchFamily="34" charset="0"/>
              </a:rPr>
              <a:t>Hybrid</a:t>
            </a:r>
            <a:r>
              <a:rPr lang="es-ES" sz="2000" dirty="0" smtClean="0">
                <a:latin typeface="Metric Regular" pitchFamily="34" charset="0"/>
              </a:rPr>
              <a:t> in-</a:t>
            </a:r>
            <a:r>
              <a:rPr lang="es-ES" sz="2000" dirty="0" err="1" smtClean="0">
                <a:latin typeface="Metric Regular" pitchFamily="34" charset="0"/>
              </a:rPr>
              <a:t>vacuum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undulators</a:t>
            </a:r>
            <a:r>
              <a:rPr lang="es-ES" sz="2000" dirty="0" smtClean="0">
                <a:latin typeface="Metric Regular" pitchFamily="34" charset="0"/>
              </a:rPr>
              <a:t> can be </a:t>
            </a:r>
            <a:r>
              <a:rPr lang="es-ES" sz="2000" dirty="0" err="1" smtClean="0">
                <a:latin typeface="Metric Regular" pitchFamily="34" charset="0"/>
              </a:rPr>
              <a:t>used</a:t>
            </a:r>
            <a:r>
              <a:rPr lang="es-ES" sz="2000" dirty="0" smtClean="0">
                <a:latin typeface="Metric Regular" pitchFamily="34" charset="0"/>
              </a:rPr>
              <a:t> to </a:t>
            </a:r>
            <a:r>
              <a:rPr lang="es-ES" sz="2000" dirty="0" err="1" smtClean="0">
                <a:latin typeface="Metric Regular" pitchFamily="34" charset="0"/>
              </a:rPr>
              <a:t>cover</a:t>
            </a:r>
            <a:r>
              <a:rPr lang="es-ES" sz="2000" dirty="0" smtClean="0">
                <a:latin typeface="Metric Regular" pitchFamily="34" charset="0"/>
              </a:rPr>
              <a:t> a </a:t>
            </a:r>
            <a:r>
              <a:rPr lang="es-ES" sz="2000" dirty="0" err="1" smtClean="0">
                <a:latin typeface="Metric Regular" pitchFamily="34" charset="0"/>
              </a:rPr>
              <a:t>long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range</a:t>
            </a:r>
            <a:r>
              <a:rPr lang="es-ES" sz="2000" dirty="0" smtClean="0">
                <a:latin typeface="Metric Regular" pitchFamily="34" charset="0"/>
              </a:rPr>
              <a:t> of </a:t>
            </a:r>
            <a:r>
              <a:rPr lang="es-ES" sz="2000" dirty="0" err="1" smtClean="0">
                <a:latin typeface="Metric Regular" pitchFamily="34" charset="0"/>
              </a:rPr>
              <a:t>energies</a:t>
            </a:r>
            <a:endParaRPr lang="es-ES" sz="2000" dirty="0" smtClean="0"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Metric Regular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Metric Regular" pitchFamily="34" charset="0"/>
              </a:rPr>
              <a:t>IDs</a:t>
            </a:r>
            <a:r>
              <a:rPr lang="es-ES" sz="2000" dirty="0" smtClean="0">
                <a:latin typeface="Metric Regular" pitchFamily="34" charset="0"/>
              </a:rPr>
              <a:t> can be </a:t>
            </a:r>
            <a:r>
              <a:rPr lang="es-ES" sz="2000" dirty="0" err="1" smtClean="0">
                <a:latin typeface="Metric Regular" pitchFamily="34" charset="0"/>
              </a:rPr>
              <a:t>used</a:t>
            </a:r>
            <a:r>
              <a:rPr lang="es-ES" sz="2000" dirty="0" smtClean="0">
                <a:latin typeface="Metric Regular" pitchFamily="34" charset="0"/>
              </a:rPr>
              <a:t> as </a:t>
            </a:r>
            <a:r>
              <a:rPr lang="es-ES" sz="2000" dirty="0" err="1" smtClean="0">
                <a:latin typeface="Metric Regular" pitchFamily="34" charset="0"/>
              </a:rPr>
              <a:t>Tomography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photon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source</a:t>
            </a:r>
            <a:r>
              <a:rPr lang="es-ES" sz="2000" dirty="0" smtClean="0">
                <a:latin typeface="Metric Regular" pitchFamily="34" charset="0"/>
              </a:rPr>
              <a:t> in </a:t>
            </a:r>
            <a:r>
              <a:rPr lang="es-ES" sz="2000" dirty="0" err="1" smtClean="0">
                <a:latin typeface="Metric Regular" pitchFamily="34" charset="0"/>
              </a:rPr>
              <a:t>the</a:t>
            </a:r>
            <a:r>
              <a:rPr lang="es-ES" sz="2000" dirty="0">
                <a:latin typeface="Metric Regular" pitchFamily="34" charset="0"/>
              </a:rPr>
              <a:t> </a:t>
            </a:r>
            <a:r>
              <a:rPr lang="es-ES" sz="2000" dirty="0" smtClean="0">
                <a:latin typeface="Metric Regular" pitchFamily="34" charset="0"/>
              </a:rPr>
              <a:t>X-</a:t>
            </a:r>
            <a:r>
              <a:rPr lang="es-ES" sz="2000" dirty="0" err="1" smtClean="0">
                <a:latin typeface="Metric Regular" pitchFamily="34" charset="0"/>
              </a:rPr>
              <a:t>ray</a:t>
            </a:r>
            <a:r>
              <a:rPr lang="es-ES" sz="2000" dirty="0" smtClean="0">
                <a:latin typeface="Metric Regular" pitchFamily="34" charset="0"/>
              </a:rPr>
              <a:t> </a:t>
            </a:r>
            <a:r>
              <a:rPr lang="es-ES" sz="2000" dirty="0" err="1" smtClean="0">
                <a:latin typeface="Metric Regular" pitchFamily="34" charset="0"/>
              </a:rPr>
              <a:t>range</a:t>
            </a:r>
            <a:endParaRPr lang="es-ES" sz="2000" dirty="0" smtClean="0">
              <a:latin typeface="Metric Regular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24075" y="404813"/>
            <a:ext cx="557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a-ES" sz="1600" b="1" dirty="0" smtClean="0">
                <a:solidFill>
                  <a:schemeClr val="bg1"/>
                </a:solidFill>
                <a:latin typeface="DIN Next LT Pro Bold" pitchFamily="34" charset="0"/>
              </a:rPr>
              <a:t>CONCLUSIONS</a:t>
            </a:r>
            <a:endParaRPr lang="en-US" altLang="ca-ES" sz="1600" b="1" dirty="0">
              <a:solidFill>
                <a:schemeClr val="bg1"/>
              </a:solidFill>
              <a:latin typeface="DIN Next LT Pro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8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sultado de imagen de people sleeping c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60648"/>
            <a:ext cx="3275256" cy="7771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9900" dirty="0" smtClean="0">
                <a:solidFill>
                  <a:schemeClr val="bg1"/>
                </a:solidFill>
                <a:latin typeface="DIN Next LT Pro Heavy" pitchFamily="34" charset="0"/>
              </a:rPr>
              <a:t>?</a:t>
            </a:r>
            <a:endParaRPr lang="ca-ES" sz="49900" dirty="0">
              <a:solidFill>
                <a:schemeClr val="bg1"/>
              </a:solidFill>
              <a:latin typeface="DIN Next LT Pro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552156" y="692696"/>
            <a:ext cx="19111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ca-ES" sz="4400" b="1" dirty="0" err="1" smtClean="0">
                <a:solidFill>
                  <a:srgbClr val="125E9F"/>
                </a:solidFill>
                <a:latin typeface="Metric Medium" pitchFamily="34" charset="0"/>
              </a:rPr>
              <a:t>Outline</a:t>
            </a:r>
            <a:endParaRPr lang="es-ES" altLang="ca-ES" sz="4400" b="1" dirty="0">
              <a:solidFill>
                <a:srgbClr val="125E9F"/>
              </a:solidFill>
              <a:latin typeface="Metric Medium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1558970"/>
            <a:ext cx="734198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smtClean="0">
                <a:latin typeface="Metric Regular" pitchFamily="34" charset="0"/>
              </a:rPr>
              <a:t>LOREA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8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Special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unconventional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requests</a:t>
            </a:r>
            <a:endParaRPr lang="es-ES_tradnl" altLang="ca-ES" sz="24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Conventional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solution</a:t>
            </a:r>
            <a:endParaRPr lang="es-ES_tradnl" altLang="ca-ES" sz="24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4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Colateral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damages</a:t>
            </a:r>
            <a:endParaRPr lang="es-ES_tradnl" altLang="ca-ES" sz="2400" dirty="0">
              <a:solidFill>
                <a:srgbClr val="979F07"/>
              </a:solidFill>
              <a:latin typeface="Metric Regular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 smtClean="0">
                <a:latin typeface="Metric Regular" pitchFamily="34" charset="0"/>
              </a:rPr>
              <a:t> XAIRA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Special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unconventional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requests</a:t>
            </a:r>
            <a:endParaRPr lang="es-ES_tradnl" altLang="ca-ES" sz="2400" dirty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4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>
                <a:solidFill>
                  <a:srgbClr val="979F07"/>
                </a:solidFill>
                <a:latin typeface="Metric Regular" pitchFamily="34" charset="0"/>
              </a:rPr>
              <a:t>Conventional</a:t>
            </a:r>
            <a:r>
              <a:rPr lang="es-ES_tradnl" altLang="ca-ES" sz="24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>
                <a:solidFill>
                  <a:srgbClr val="979F07"/>
                </a:solidFill>
                <a:latin typeface="Metric Regular" pitchFamily="34" charset="0"/>
              </a:rPr>
              <a:t>solution</a:t>
            </a:r>
            <a:endParaRPr lang="es-ES_tradnl" altLang="ca-ES" sz="2400" dirty="0">
              <a:solidFill>
                <a:srgbClr val="979F07"/>
              </a:solidFill>
              <a:latin typeface="Metric Regular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 smtClean="0">
                <a:latin typeface="Metric Regular" pitchFamily="34" charset="0"/>
              </a:rPr>
              <a:t> FAXTOR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8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Special</a:t>
            </a:r>
            <a:r>
              <a:rPr lang="es-ES_tradnl" altLang="ca-ES" sz="24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>
                <a:solidFill>
                  <a:srgbClr val="979F07"/>
                </a:solidFill>
                <a:latin typeface="Metric Regular" pitchFamily="34" charset="0"/>
              </a:rPr>
              <a:t>requests</a:t>
            </a:r>
            <a:endParaRPr lang="es-ES_tradnl" altLang="ca-ES" sz="2400" dirty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4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>
                <a:solidFill>
                  <a:srgbClr val="979F07"/>
                </a:solidFill>
                <a:latin typeface="Metric Regular" pitchFamily="34" charset="0"/>
              </a:rPr>
              <a:t>Conventional</a:t>
            </a:r>
            <a:r>
              <a:rPr lang="es-ES_tradnl" altLang="ca-ES" sz="24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400" dirty="0" err="1" smtClean="0">
                <a:solidFill>
                  <a:srgbClr val="979F07"/>
                </a:solidFill>
                <a:latin typeface="Metric Regular" pitchFamily="34" charset="0"/>
              </a:rPr>
              <a:t>solution</a:t>
            </a:r>
            <a:endParaRPr lang="es-ES_tradnl" altLang="ca-ES" sz="2400" dirty="0">
              <a:solidFill>
                <a:srgbClr val="979F07"/>
              </a:solidFill>
              <a:latin typeface="Metr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97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ca-ES" dirty="0" smtClean="0">
                <a:solidFill>
                  <a:schemeClr val="bg1"/>
                </a:solidFill>
                <a:latin typeface="Metric Bold" pitchFamily="34" charset="0"/>
              </a:rPr>
              <a:t>LOREA</a:t>
            </a:r>
            <a:endParaRPr lang="ca-ES" altLang="ca-ES" dirty="0">
              <a:solidFill>
                <a:schemeClr val="bg1"/>
              </a:solidFill>
              <a:latin typeface="Metric Bold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91680" y="1707711"/>
            <a:ext cx="6541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Special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i="1" dirty="0" err="1" smtClean="0">
                <a:latin typeface="Metric Bold" pitchFamily="34" charset="0"/>
              </a:rPr>
              <a:t>unconventional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request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Wide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spectral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range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: 10 eV to 1500 eV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Circular /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elliptical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polarized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light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Same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range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in H and V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polarizations</a:t>
            </a:r>
            <a:endParaRPr lang="es-ES_tradnl" altLang="ca-ES" sz="2000" dirty="0">
              <a:solidFill>
                <a:srgbClr val="979F07"/>
              </a:solidFill>
              <a:latin typeface="Metric Regular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4034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Metric Regular" pitchFamily="34" charset="0"/>
              </a:rPr>
              <a:t>LOREA</a:t>
            </a:r>
            <a:r>
              <a:rPr lang="en-US" dirty="0" smtClean="0">
                <a:latin typeface="Metric Regular" pitchFamily="34" charset="0"/>
              </a:rPr>
              <a:t> (Low-Energy </a:t>
            </a:r>
            <a:r>
              <a:rPr lang="en-US" dirty="0">
                <a:latin typeface="Metric Regular" pitchFamily="34" charset="0"/>
              </a:rPr>
              <a:t>Ultra-High-Resolution Angular Photoemission for Complex </a:t>
            </a:r>
            <a:r>
              <a:rPr lang="en-US" dirty="0" smtClean="0">
                <a:latin typeface="Metric Regular" pitchFamily="34" charset="0"/>
              </a:rPr>
              <a:t>Materials) is a new beam line that will </a:t>
            </a:r>
            <a:r>
              <a:rPr lang="en-US" dirty="0">
                <a:latin typeface="Metric Regular" pitchFamily="34" charset="0"/>
              </a:rPr>
              <a:t>operate in the range of </a:t>
            </a:r>
            <a:r>
              <a:rPr lang="en-US" dirty="0" smtClean="0">
                <a:latin typeface="Metric Regular" pitchFamily="34" charset="0"/>
              </a:rPr>
              <a:t>10 </a:t>
            </a:r>
            <a:r>
              <a:rPr lang="en-US" dirty="0">
                <a:latin typeface="Metric Regular" pitchFamily="34" charset="0"/>
              </a:rPr>
              <a:t>– 1500 eV and will use polarized light.</a:t>
            </a:r>
            <a:r>
              <a:rPr lang="es-ES" dirty="0" smtClean="0">
                <a:latin typeface="Metric Regular" pitchFamily="34" charset="0"/>
              </a:rPr>
              <a:t> </a:t>
            </a:r>
            <a:endParaRPr lang="ca-E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91680" y="3154261"/>
            <a:ext cx="65416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smtClean="0">
                <a:latin typeface="Metric Bold" pitchFamily="34" charset="0"/>
              </a:rPr>
              <a:t>ID </a:t>
            </a:r>
            <a:r>
              <a:rPr lang="es-ES_tradnl" altLang="ca-ES" sz="2800" dirty="0" err="1" smtClean="0">
                <a:latin typeface="Metric Bold" pitchFamily="34" charset="0"/>
              </a:rPr>
              <a:t>conventional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solution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Apple-II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type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undulator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,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out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vacuum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,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reaching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10 eV</a:t>
            </a: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This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leads to a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huge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period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(125 mm)</a:t>
            </a: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With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this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period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,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only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500 eV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maximum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is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reached</a:t>
            </a:r>
            <a:endParaRPr lang="es-ES_tradnl" altLang="ca-ES" sz="2000" dirty="0" smtClean="0">
              <a:solidFill>
                <a:srgbClr val="0033CC"/>
              </a:solidFill>
              <a:latin typeface="Metric Regular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23728" y="4653136"/>
            <a:ext cx="68762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To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reach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the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1500 eV as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maximum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, a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solution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is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proposed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:</a:t>
            </a: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At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low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energies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(10 – 500 eV), ID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works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as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undulator</a:t>
            </a:r>
            <a:endParaRPr lang="es-ES_tradnl" altLang="ca-ES" sz="2000" dirty="0" smtClean="0">
              <a:solidFill>
                <a:srgbClr val="0033CC"/>
              </a:solidFill>
              <a:latin typeface="Metric Regular" pitchFamily="34" charset="0"/>
            </a:endParaRP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At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high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energies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(500 – 1500 eV), ID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fix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the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gap at 35 mm and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it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works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as a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wiggler</a:t>
            </a: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(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smooth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spectrum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). In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this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mode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, a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polarization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rate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of 90%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is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achievable</a:t>
            </a:r>
            <a:endParaRPr lang="es-ES_tradnl" altLang="ca-ES" sz="2000" dirty="0" smtClean="0">
              <a:solidFill>
                <a:srgbClr val="0033CC"/>
              </a:solidFill>
              <a:latin typeface="Metric Regular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0" y="1707711"/>
            <a:ext cx="1428750" cy="16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" b="3303"/>
          <a:stretch/>
        </p:blipFill>
        <p:spPr bwMode="auto">
          <a:xfrm>
            <a:off x="102404" y="916070"/>
            <a:ext cx="5189676" cy="287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/>
          <a:stretch/>
        </p:blipFill>
        <p:spPr bwMode="auto">
          <a:xfrm>
            <a:off x="240558" y="3808324"/>
            <a:ext cx="5220072" cy="27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97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ca-ES" dirty="0" smtClean="0">
                <a:solidFill>
                  <a:schemeClr val="bg1"/>
                </a:solidFill>
                <a:latin typeface="Metric Bold" pitchFamily="34" charset="0"/>
              </a:rPr>
              <a:t>LOREA</a:t>
            </a:r>
            <a:endParaRPr lang="ca-ES" altLang="ca-ES" dirty="0">
              <a:solidFill>
                <a:schemeClr val="bg1"/>
              </a:solidFill>
              <a:latin typeface="Metric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r="15030"/>
          <a:stretch/>
        </p:blipFill>
        <p:spPr>
          <a:xfrm>
            <a:off x="5580112" y="1412776"/>
            <a:ext cx="3441447" cy="488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5026" y="916070"/>
            <a:ext cx="16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Metric Regular" pitchFamily="34" charset="0"/>
              </a:rPr>
              <a:t>ID </a:t>
            </a:r>
            <a:r>
              <a:rPr lang="es-ES" dirty="0" err="1" smtClean="0">
                <a:latin typeface="Metric Regular" pitchFamily="34" charset="0"/>
              </a:rPr>
              <a:t>built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by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Kyma</a:t>
            </a:r>
            <a:endParaRPr lang="ca-ES" dirty="0">
              <a:latin typeface="Metr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5219700" y="5157788"/>
            <a:ext cx="360363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endParaRPr lang="ca-ES" altLang="ca-E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4932363" y="5373688"/>
            <a:ext cx="360362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endParaRPr lang="ca-ES" altLang="ca-ES"/>
          </a:p>
        </p:txBody>
      </p:sp>
      <p:sp>
        <p:nvSpPr>
          <p:cNvPr id="2" name="Rectangle 1"/>
          <p:cNvSpPr/>
          <p:nvPr/>
        </p:nvSpPr>
        <p:spPr>
          <a:xfrm>
            <a:off x="2843808" y="5654043"/>
            <a:ext cx="105447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angle 13"/>
          <p:cNvSpPr/>
          <p:nvPr/>
        </p:nvSpPr>
        <p:spPr>
          <a:xfrm>
            <a:off x="4536033" y="5061426"/>
            <a:ext cx="90006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/>
          <p:cNvSpPr/>
          <p:nvPr/>
        </p:nvSpPr>
        <p:spPr>
          <a:xfrm>
            <a:off x="4644008" y="4149080"/>
            <a:ext cx="90006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97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ca-ES" dirty="0" smtClean="0">
                <a:solidFill>
                  <a:schemeClr val="bg1"/>
                </a:solidFill>
                <a:latin typeface="Metric Bold" pitchFamily="34" charset="0"/>
              </a:rPr>
              <a:t>LOREA</a:t>
            </a:r>
            <a:endParaRPr lang="ca-ES" altLang="ca-ES" dirty="0">
              <a:solidFill>
                <a:schemeClr val="bg1"/>
              </a:solidFill>
              <a:latin typeface="Metric Bold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18172" y="908720"/>
            <a:ext cx="76142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smtClean="0">
                <a:latin typeface="Metric Bold" pitchFamily="34" charset="0"/>
              </a:rPr>
              <a:t>Colateral </a:t>
            </a:r>
            <a:r>
              <a:rPr lang="es-ES_tradnl" altLang="ca-ES" sz="2800" dirty="0" err="1" smtClean="0">
                <a:latin typeface="Metric Bold" pitchFamily="34" charset="0"/>
              </a:rPr>
              <a:t>damages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Huge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power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emission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-&gt; 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6 kW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High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emission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fans –&gt;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specially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in vertical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mode</a:t>
            </a:r>
            <a:endParaRPr lang="es-ES_tradnl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High </a:t>
            </a:r>
            <a:r>
              <a:rPr lang="es-ES_tradnl" altLang="ca-ES" sz="2000" dirty="0" err="1">
                <a:solidFill>
                  <a:srgbClr val="0033CC"/>
                </a:solidFill>
                <a:latin typeface="Metric Regular" pitchFamily="34" charset="0"/>
              </a:rPr>
              <a:t>field</a:t>
            </a: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and </a:t>
            </a:r>
            <a:r>
              <a:rPr lang="es-ES_tradnl" altLang="ca-ES" sz="2000" dirty="0" err="1">
                <a:solidFill>
                  <a:srgbClr val="0033CC"/>
                </a:solidFill>
                <a:latin typeface="Metric Regular" pitchFamily="34" charset="0"/>
              </a:rPr>
              <a:t>long</a:t>
            </a: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>
                <a:solidFill>
                  <a:srgbClr val="0033CC"/>
                </a:solidFill>
                <a:latin typeface="Metric Regular" pitchFamily="34" charset="0"/>
              </a:rPr>
              <a:t>undulator</a:t>
            </a: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-&gt; </a:t>
            </a:r>
            <a:r>
              <a:rPr lang="es-ES_tradnl" altLang="ca-ES" sz="2000" dirty="0" err="1">
                <a:solidFill>
                  <a:srgbClr val="979F07"/>
                </a:solidFill>
                <a:latin typeface="Metric Regular" pitchFamily="34" charset="0"/>
              </a:rPr>
              <a:t>big</a:t>
            </a: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>
                <a:solidFill>
                  <a:srgbClr val="979F07"/>
                </a:solidFill>
                <a:latin typeface="Metric Regular" pitchFamily="34" charset="0"/>
              </a:rPr>
              <a:t>impact</a:t>
            </a: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>
                <a:solidFill>
                  <a:srgbClr val="979F07"/>
                </a:solidFill>
                <a:latin typeface="Metric Regular" pitchFamily="34" charset="0"/>
              </a:rPr>
              <a:t>on</a:t>
            </a: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Machine </a:t>
            </a:r>
            <a:r>
              <a:rPr lang="es-ES_tradnl" altLang="ca-ES" sz="2000" dirty="0" err="1">
                <a:solidFill>
                  <a:srgbClr val="979F07"/>
                </a:solidFill>
                <a:latin typeface="Metric Regular" pitchFamily="34" charset="0"/>
              </a:rPr>
              <a:t>working</a:t>
            </a:r>
            <a:r>
              <a:rPr lang="es-ES_tradnl" altLang="ca-ES" sz="2000" dirty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point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with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a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reduction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of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Dynamic</a:t>
            </a:r>
            <a:r>
              <a:rPr lang="es-ES_tradnl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Aperture</a:t>
            </a:r>
            <a:endParaRPr lang="es-ES_tradnl" altLang="ca-ES" sz="2000" dirty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endParaRPr lang="es-ES_tradnl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02091" y="3144160"/>
            <a:ext cx="76142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Adopted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solutions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High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emission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fans –&gt; 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New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vacuum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chamber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and absorber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for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downstream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bending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magnet</a:t>
            </a:r>
            <a:endParaRPr lang="es-ES_tradnl" altLang="ca-ES" sz="2000" dirty="0" smtClean="0">
              <a:solidFill>
                <a:srgbClr val="000000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</a:pPr>
            <a:endParaRPr lang="es-ES_tradnl" altLang="ca-ES" sz="2000" dirty="0" smtClean="0">
              <a:solidFill>
                <a:srgbClr val="000000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_tradnl" altLang="ca-ES" sz="2000" dirty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Huge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power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33CC"/>
                </a:solidFill>
                <a:latin typeface="Metric Regular" pitchFamily="34" charset="0"/>
              </a:rPr>
              <a:t>emission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-&gt;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Special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design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of Front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End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using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n-US" altLang="ca-ES" sz="2000" dirty="0" err="1">
                <a:solidFill>
                  <a:srgbClr val="000000"/>
                </a:solidFill>
                <a:latin typeface="Metric Regular" pitchFamily="34" charset="0"/>
              </a:rPr>
              <a:t>CuCrZr</a:t>
            </a:r>
            <a:r>
              <a:rPr lang="en-US" altLang="ca-ES" sz="2000" dirty="0">
                <a:solidFill>
                  <a:srgbClr val="000000"/>
                </a:solidFill>
                <a:latin typeface="Metric Regular" pitchFamily="34" charset="0"/>
              </a:rPr>
              <a:t> for the manufacturing of the Movable Masks. </a:t>
            </a:r>
            <a:r>
              <a:rPr lang="en-US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Thermomechanical </a:t>
            </a:r>
            <a:r>
              <a:rPr lang="en-US" altLang="ca-ES" sz="2000" dirty="0" err="1">
                <a:solidFill>
                  <a:srgbClr val="000000"/>
                </a:solidFill>
                <a:latin typeface="Metric Regular" pitchFamily="34" charset="0"/>
              </a:rPr>
              <a:t>behaviour</a:t>
            </a:r>
            <a:r>
              <a:rPr lang="en-US" altLang="ca-ES" sz="2000" dirty="0">
                <a:solidFill>
                  <a:srgbClr val="000000"/>
                </a:solidFill>
                <a:latin typeface="Metric Regular" pitchFamily="34" charset="0"/>
              </a:rPr>
              <a:t> not as good as </a:t>
            </a:r>
            <a:r>
              <a:rPr lang="en-US" altLang="ca-ES" sz="2000" dirty="0" err="1">
                <a:solidFill>
                  <a:srgbClr val="000000"/>
                </a:solidFill>
                <a:latin typeface="Metric Regular" pitchFamily="34" charset="0"/>
              </a:rPr>
              <a:t>Glidcop</a:t>
            </a:r>
            <a:r>
              <a:rPr lang="en-US" altLang="ca-ES" sz="2000" dirty="0">
                <a:solidFill>
                  <a:srgbClr val="000000"/>
                </a:solidFill>
                <a:latin typeface="Metric Regular" pitchFamily="34" charset="0"/>
              </a:rPr>
              <a:t>®, but better than that of OFHC </a:t>
            </a:r>
            <a:r>
              <a:rPr lang="en-US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copper and enough to tackle with power.</a:t>
            </a:r>
            <a:endParaRPr lang="es-ES_tradnl" altLang="ca-ES" sz="2000" dirty="0" smtClean="0">
              <a:solidFill>
                <a:srgbClr val="000000"/>
              </a:solidFill>
              <a:latin typeface="Metr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22042" b="11414"/>
          <a:stretch/>
        </p:blipFill>
        <p:spPr>
          <a:xfrm>
            <a:off x="467544" y="2718536"/>
            <a:ext cx="1906335" cy="3078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93" y="2652812"/>
            <a:ext cx="2334229" cy="3112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52812"/>
            <a:ext cx="2354070" cy="3138760"/>
          </a:xfrm>
          <a:prstGeom prst="rect">
            <a:avLst/>
          </a:prstGeom>
        </p:spPr>
      </p:pic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683568" y="980728"/>
            <a:ext cx="76142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Adopted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solutions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 Machine </a:t>
            </a:r>
            <a:r>
              <a:rPr lang="en-US" altLang="ca-ES" sz="2000" dirty="0">
                <a:solidFill>
                  <a:srgbClr val="0033CC"/>
                </a:solidFill>
                <a:latin typeface="Metric Regular" pitchFamily="34" charset="0"/>
              </a:rPr>
              <a:t>working point </a:t>
            </a:r>
            <a:r>
              <a:rPr lang="en-US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and reduction </a:t>
            </a:r>
            <a:r>
              <a:rPr lang="en-US" altLang="ca-ES" sz="2000" dirty="0">
                <a:solidFill>
                  <a:srgbClr val="0033CC"/>
                </a:solidFill>
                <a:latin typeface="Metric Regular" pitchFamily="34" charset="0"/>
              </a:rPr>
              <a:t>of Dynamic </a:t>
            </a:r>
            <a:r>
              <a:rPr lang="en-US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Aperture </a:t>
            </a:r>
            <a:r>
              <a:rPr lang="es-ES_tradnl" altLang="ca-ES" sz="2000" dirty="0" smtClean="0">
                <a:solidFill>
                  <a:srgbClr val="0033CC"/>
                </a:solidFill>
                <a:latin typeface="Metric Regular" pitchFamily="34" charset="0"/>
              </a:rPr>
              <a:t>–&gt; 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Local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correction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scheme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using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long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wire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belts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placed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on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top and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bottom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of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vacuum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chamber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powered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by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8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independent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power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 </a:t>
            </a:r>
            <a:r>
              <a:rPr lang="es-ES_tradnl" altLang="ca-ES" sz="2000" dirty="0" err="1" smtClean="0">
                <a:solidFill>
                  <a:srgbClr val="000000"/>
                </a:solidFill>
                <a:latin typeface="Metric Regular" pitchFamily="34" charset="0"/>
              </a:rPr>
              <a:t>supplies</a:t>
            </a:r>
            <a:r>
              <a:rPr lang="es-ES_tradnl" altLang="ca-ES" sz="2000" dirty="0" smtClean="0">
                <a:solidFill>
                  <a:srgbClr val="000000"/>
                </a:solidFill>
                <a:latin typeface="Metric Regular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5"/>
          <a:stretch/>
        </p:blipFill>
        <p:spPr>
          <a:xfrm>
            <a:off x="7363906" y="2652812"/>
            <a:ext cx="1672590" cy="3197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3457" y="5851757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Metric Regular" pitchFamily="34" charset="0"/>
              </a:rPr>
              <a:t>Wire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belts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heat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the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chamber</a:t>
            </a:r>
            <a:r>
              <a:rPr lang="es-ES" dirty="0" smtClean="0">
                <a:latin typeface="Metric Regular" pitchFamily="34" charset="0"/>
              </a:rPr>
              <a:t> (</a:t>
            </a:r>
            <a:r>
              <a:rPr lang="es-ES" dirty="0" err="1" smtClean="0">
                <a:latin typeface="Metric Regular" pitchFamily="34" charset="0"/>
              </a:rPr>
              <a:t>currents</a:t>
            </a:r>
            <a:r>
              <a:rPr lang="es-ES" dirty="0" smtClean="0">
                <a:latin typeface="Metric Regular" pitchFamily="34" charset="0"/>
              </a:rPr>
              <a:t> are in </a:t>
            </a:r>
            <a:r>
              <a:rPr lang="es-ES" dirty="0" err="1" smtClean="0">
                <a:latin typeface="Metric Regular" pitchFamily="34" charset="0"/>
              </a:rPr>
              <a:t>the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range</a:t>
            </a:r>
            <a:r>
              <a:rPr lang="es-ES" dirty="0" smtClean="0">
                <a:latin typeface="Metric Regular" pitchFamily="34" charset="0"/>
              </a:rPr>
              <a:t> 1-14 A),</a:t>
            </a:r>
          </a:p>
          <a:p>
            <a:r>
              <a:rPr lang="es-ES" dirty="0">
                <a:latin typeface="Metric Regular" pitchFamily="34" charset="0"/>
              </a:rPr>
              <a:t>s</a:t>
            </a:r>
            <a:r>
              <a:rPr lang="es-ES" dirty="0" smtClean="0">
                <a:latin typeface="Metric Regular" pitchFamily="34" charset="0"/>
              </a:rPr>
              <a:t>o </a:t>
            </a:r>
            <a:r>
              <a:rPr lang="es-ES" dirty="0" err="1" smtClean="0">
                <a:latin typeface="Metric Regular" pitchFamily="34" charset="0"/>
              </a:rPr>
              <a:t>additional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cooling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for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vacuum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chamber</a:t>
            </a:r>
            <a:r>
              <a:rPr lang="es-ES" dirty="0" smtClean="0">
                <a:latin typeface="Metric Regular" pitchFamily="34" charset="0"/>
              </a:rPr>
              <a:t> has </a:t>
            </a:r>
            <a:r>
              <a:rPr lang="es-ES" dirty="0" err="1" smtClean="0">
                <a:latin typeface="Metric Regular" pitchFamily="34" charset="0"/>
              </a:rPr>
              <a:t>been</a:t>
            </a:r>
            <a:r>
              <a:rPr lang="es-ES" dirty="0" smtClean="0">
                <a:latin typeface="Metric Regular" pitchFamily="34" charset="0"/>
              </a:rPr>
              <a:t> </a:t>
            </a:r>
            <a:r>
              <a:rPr lang="es-ES" dirty="0" err="1" smtClean="0">
                <a:latin typeface="Metric Regular" pitchFamily="34" charset="0"/>
              </a:rPr>
              <a:t>installed</a:t>
            </a:r>
            <a:endParaRPr lang="ca-ES" dirty="0">
              <a:latin typeface="Metr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Rectangle 28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88A0B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2124075" y="404813"/>
            <a:ext cx="557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ca-ES" sz="1600" b="1" dirty="0" smtClean="0">
                <a:solidFill>
                  <a:schemeClr val="bg1"/>
                </a:solidFill>
                <a:latin typeface="DIN Next LT Pro Bold" pitchFamily="34" charset="0"/>
              </a:rPr>
              <a:t>XAIRA</a:t>
            </a:r>
            <a:endParaRPr lang="en-US" altLang="ca-ES" sz="1600" b="1" dirty="0">
              <a:solidFill>
                <a:schemeClr val="bg1"/>
              </a:solidFill>
              <a:latin typeface="DIN Next LT Pro Bold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" y="2852936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Special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i="1" dirty="0" err="1" smtClean="0">
                <a:latin typeface="Metric Bold" pitchFamily="34" charset="0"/>
              </a:rPr>
              <a:t>unconventional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request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s-ES_tradnl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n-US" altLang="ca-ES" sz="2000" dirty="0">
                <a:solidFill>
                  <a:srgbClr val="0000FF"/>
                </a:solidFill>
                <a:latin typeface="Metric Regular" pitchFamily="34" charset="0"/>
              </a:rPr>
              <a:t>Exploit the anomalous signal of the metals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 naturally occurring in proteins (</a:t>
            </a:r>
            <a:r>
              <a:rPr lang="en-US" altLang="ca-ES" sz="2000" dirty="0">
                <a:solidFill>
                  <a:srgbClr val="0000FF"/>
                </a:solidFill>
                <a:latin typeface="Metric Regular" pitchFamily="34" charset="0"/>
              </a:rPr>
              <a:t>native phasing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), which is enhanced in the case of small crystals and long wavelengths.</a:t>
            </a:r>
            <a:endParaRPr lang="es-ES_tradnl" altLang="ca-ES" sz="2000" dirty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 Deliver high flux and high brilliance optimized in two ranges:</a:t>
            </a:r>
          </a:p>
          <a:p>
            <a:pPr marL="1371600" lvl="2" indent="-457200">
              <a:spcBef>
                <a:spcPts val="0"/>
              </a:spcBef>
              <a:buAutoNum type="alphaLcParenBoth"/>
            </a:pP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Energies between </a:t>
            </a:r>
            <a:r>
              <a:rPr lang="en-US" altLang="ca-ES" sz="2000" dirty="0">
                <a:solidFill>
                  <a:srgbClr val="0000FF"/>
                </a:solidFill>
                <a:latin typeface="Metric Regular" pitchFamily="34" charset="0"/>
              </a:rPr>
              <a:t>4 to 6 </a:t>
            </a:r>
            <a:r>
              <a:rPr lang="en-US" altLang="ca-ES" sz="2000" dirty="0" err="1">
                <a:solidFill>
                  <a:srgbClr val="0000FF"/>
                </a:solidFill>
                <a:latin typeface="Metric Regular" pitchFamily="34" charset="0"/>
              </a:rPr>
              <a:t>keV</a:t>
            </a:r>
            <a:r>
              <a:rPr lang="en-US" altLang="ca-ES" sz="2000" dirty="0">
                <a:solidFill>
                  <a:srgbClr val="0000FF"/>
                </a:solidFill>
                <a:latin typeface="Metric Regular" pitchFamily="34" charset="0"/>
              </a:rPr>
              <a:t>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on the 3rd harmonic </a:t>
            </a:r>
          </a:p>
          <a:p>
            <a:pPr marL="1371600" lvl="2" indent="-457200">
              <a:spcBef>
                <a:spcPts val="0"/>
              </a:spcBef>
              <a:buAutoNum type="alphaLcParenBoth"/>
            </a:pP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Energy </a:t>
            </a:r>
            <a:r>
              <a:rPr lang="en-US" altLang="ca-ES" sz="2000" dirty="0">
                <a:solidFill>
                  <a:srgbClr val="0000FF"/>
                </a:solidFill>
                <a:latin typeface="Metric Regular" pitchFamily="34" charset="0"/>
              </a:rPr>
              <a:t>~ 12.6 </a:t>
            </a:r>
            <a:r>
              <a:rPr lang="en-US" altLang="ca-ES" sz="2000" dirty="0" err="1">
                <a:solidFill>
                  <a:srgbClr val="0000FF"/>
                </a:solidFill>
                <a:latin typeface="Metric Regular" pitchFamily="34" charset="0"/>
              </a:rPr>
              <a:t>keV</a:t>
            </a:r>
            <a:r>
              <a:rPr lang="en-US" altLang="ca-ES" sz="2000" dirty="0">
                <a:solidFill>
                  <a:srgbClr val="0000FF"/>
                </a:solidFill>
                <a:latin typeface="Metric Regular" pitchFamily="34" charset="0"/>
              </a:rPr>
              <a:t>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on the 9th harmonic, corresponding to the Se K edge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Provide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an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easily tunable photon energy with a range of 4.0 to 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20 </a:t>
            </a:r>
            <a:r>
              <a:rPr lang="en-U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keV</a:t>
            </a:r>
            <a:endParaRPr lang="en-US" altLang="ca-ES" sz="2000" dirty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Photon beam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size 3×1 </a:t>
            </a:r>
            <a:r>
              <a:rPr lang="en-US" altLang="ca-ES" sz="1400" dirty="0" smtClean="0">
                <a:solidFill>
                  <a:srgbClr val="979F07"/>
                </a:solidFill>
                <a:latin typeface="Metric Regular" pitchFamily="34" charset="0"/>
              </a:rPr>
              <a:t>µ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m</a:t>
            </a:r>
            <a:r>
              <a:rPr lang="en-US" altLang="ca-ES" sz="2000" baseline="30000" dirty="0" smtClean="0">
                <a:solidFill>
                  <a:srgbClr val="979F07"/>
                </a:solidFill>
                <a:latin typeface="Metric Regular" pitchFamily="34" charset="0"/>
              </a:rPr>
              <a:t>2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FWHM (</a:t>
            </a:r>
            <a:r>
              <a:rPr lang="en-US" altLang="ca-ES" sz="2000" dirty="0" err="1">
                <a:solidFill>
                  <a:srgbClr val="979F07"/>
                </a:solidFill>
                <a:latin typeface="Metric Regular" pitchFamily="34" charset="0"/>
              </a:rPr>
              <a:t>h×v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) at 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~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12.6 </a:t>
            </a:r>
            <a:r>
              <a:rPr lang="en-US" altLang="ca-ES" sz="2000" dirty="0" err="1">
                <a:solidFill>
                  <a:srgbClr val="979F07"/>
                </a:solidFill>
                <a:latin typeface="Metric Regular" pitchFamily="34" charset="0"/>
              </a:rPr>
              <a:t>keV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 on the 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9</a:t>
            </a:r>
            <a:r>
              <a:rPr lang="en-US" altLang="ca-ES" sz="2000" baseline="30000" dirty="0" smtClean="0">
                <a:solidFill>
                  <a:srgbClr val="979F07"/>
                </a:solidFill>
                <a:latin typeface="Metric Regular" pitchFamily="34" charset="0"/>
              </a:rPr>
              <a:t>th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harmonic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Photon flux &gt; 3×10</a:t>
            </a:r>
            <a:r>
              <a:rPr lang="en-US" altLang="ca-ES" sz="2000" baseline="30000" dirty="0" smtClean="0">
                <a:solidFill>
                  <a:srgbClr val="979F07"/>
                </a:solidFill>
                <a:latin typeface="Metric Regular" pitchFamily="34" charset="0"/>
              </a:rPr>
              <a:t>12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n-U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Ph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/s in central cone (250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mA in </a:t>
            </a:r>
            <a:r>
              <a:rPr lang="en-U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SR) 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at 1 Å wavelength (12.4 </a:t>
            </a:r>
            <a:r>
              <a:rPr lang="en-US" altLang="ca-ES" sz="2000" dirty="0" err="1">
                <a:solidFill>
                  <a:srgbClr val="979F07"/>
                </a:solidFill>
                <a:latin typeface="Metric Regular" pitchFamily="34" charset="0"/>
              </a:rPr>
              <a:t>keV</a:t>
            </a:r>
            <a:r>
              <a:rPr lang="en-US" altLang="ca-ES" sz="2000" dirty="0">
                <a:solidFill>
                  <a:srgbClr val="979F07"/>
                </a:solidFill>
                <a:latin typeface="Metric Regular" pitchFamily="34" charset="0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9712" y="1024587"/>
            <a:ext cx="7164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Metric Regular" pitchFamily="34" charset="0"/>
              </a:rPr>
              <a:t>XAIRA</a:t>
            </a:r>
            <a:r>
              <a:rPr lang="en-US" dirty="0" smtClean="0">
                <a:latin typeface="Metric Regular" pitchFamily="34" charset="0"/>
              </a:rPr>
              <a:t> (Experimental </a:t>
            </a:r>
            <a:r>
              <a:rPr lang="en-US" dirty="0" err="1" smtClean="0">
                <a:latin typeface="Metric Regular" pitchFamily="34" charset="0"/>
              </a:rPr>
              <a:t>microfocus</a:t>
            </a:r>
            <a:r>
              <a:rPr lang="en-US" dirty="0" smtClean="0">
                <a:latin typeface="Metric Regular" pitchFamily="34" charset="0"/>
              </a:rPr>
              <a:t> beamline for macromolecular crystallography</a:t>
            </a:r>
            <a:r>
              <a:rPr lang="en-US" dirty="0">
                <a:latin typeface="Metric Regular" pitchFamily="34" charset="0"/>
              </a:rPr>
              <a:t>) </a:t>
            </a:r>
            <a:r>
              <a:rPr lang="en-US" dirty="0" smtClean="0">
                <a:latin typeface="Metric Regular" pitchFamily="34" charset="0"/>
              </a:rPr>
              <a:t>is a </a:t>
            </a:r>
            <a:r>
              <a:rPr lang="en-US" dirty="0" err="1" smtClean="0">
                <a:latin typeface="Metric Regular" pitchFamily="34" charset="0"/>
              </a:rPr>
              <a:t>microfocus</a:t>
            </a:r>
            <a:r>
              <a:rPr lang="en-US" dirty="0" smtClean="0">
                <a:latin typeface="Metric Regular" pitchFamily="34" charset="0"/>
              </a:rPr>
              <a:t> </a:t>
            </a:r>
            <a:r>
              <a:rPr lang="en-US" dirty="0">
                <a:latin typeface="Metric Regular" pitchFamily="34" charset="0"/>
              </a:rPr>
              <a:t>beamline for macromolecular crystallography, specifically designed to deliver high flux X-rays with a beam size down to the micrometer size, fully tunable around all essential K and L </a:t>
            </a:r>
            <a:r>
              <a:rPr lang="en-US" dirty="0" err="1">
                <a:latin typeface="Metric Regular" pitchFamily="34" charset="0"/>
              </a:rPr>
              <a:t>edgesto</a:t>
            </a:r>
            <a:r>
              <a:rPr lang="en-US" dirty="0">
                <a:latin typeface="Metric Regular" pitchFamily="34" charset="0"/>
              </a:rPr>
              <a:t> tackle MX projects for which only tiny (&lt;10 </a:t>
            </a:r>
            <a:r>
              <a:rPr lang="en-US" sz="1400" dirty="0" smtClean="0">
                <a:latin typeface="Metric Regular" pitchFamily="34" charset="0"/>
              </a:rPr>
              <a:t>µ</a:t>
            </a:r>
            <a:r>
              <a:rPr lang="en-US" dirty="0" smtClean="0">
                <a:latin typeface="Metric Regular" pitchFamily="34" charset="0"/>
              </a:rPr>
              <a:t>m</a:t>
            </a:r>
            <a:r>
              <a:rPr lang="en-US" dirty="0">
                <a:latin typeface="Metric Regular" pitchFamily="34" charset="0"/>
              </a:rPr>
              <a:t>) or imperfect crystals are </a:t>
            </a:r>
            <a:r>
              <a:rPr lang="en-US" dirty="0" smtClean="0">
                <a:latin typeface="Metric Regular" pitchFamily="34" charset="0"/>
              </a:rPr>
              <a:t>obtained. </a:t>
            </a:r>
            <a:endParaRPr lang="ca-E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53651"/>
            <a:ext cx="181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88A0B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2124075" y="404813"/>
            <a:ext cx="557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ca-ES" sz="1600" b="1" dirty="0" smtClean="0">
                <a:solidFill>
                  <a:schemeClr val="bg1"/>
                </a:solidFill>
                <a:latin typeface="DIN Next LT Pro Bold" pitchFamily="34" charset="0"/>
              </a:rPr>
              <a:t>XAIRA</a:t>
            </a:r>
            <a:endParaRPr lang="en-US" altLang="ca-ES" sz="1600" b="1" dirty="0">
              <a:solidFill>
                <a:schemeClr val="bg1"/>
              </a:solidFill>
              <a:latin typeface="DIN Next LT Pro Bold" pitchFamily="34" charset="0"/>
            </a:endParaRP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179512" y="908720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ca-ES" sz="2800" dirty="0">
                <a:latin typeface="Metric Regular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Conventional</a:t>
            </a:r>
            <a:r>
              <a:rPr lang="es-ES_tradnl" altLang="ca-ES" sz="2800" dirty="0" smtClean="0">
                <a:latin typeface="Metric Bold" pitchFamily="34" charset="0"/>
              </a:rPr>
              <a:t> </a:t>
            </a:r>
            <a:r>
              <a:rPr lang="es-ES_tradnl" altLang="ca-ES" sz="2800" dirty="0" err="1" smtClean="0">
                <a:latin typeface="Metric Bold" pitchFamily="34" charset="0"/>
              </a:rPr>
              <a:t>solution</a:t>
            </a:r>
            <a:r>
              <a:rPr lang="es-ES_tradnl" altLang="ca-ES" sz="2800" dirty="0" smtClean="0">
                <a:latin typeface="Metric Bold" pitchFamily="34" charset="0"/>
              </a:rPr>
              <a:t>:</a:t>
            </a:r>
          </a:p>
          <a:p>
            <a:pPr lvl="2">
              <a:spcBef>
                <a:spcPts val="0"/>
              </a:spcBef>
              <a:buFontTx/>
              <a:buChar char="•"/>
            </a:pPr>
            <a:endParaRPr lang="es-ES_tradnl" altLang="ca-ES" sz="8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i="1" dirty="0" smtClean="0">
                <a:solidFill>
                  <a:srgbClr val="979F07"/>
                </a:solidFill>
                <a:latin typeface="Metric Regular" pitchFamily="34" charset="0"/>
              </a:rPr>
              <a:t>In-</a:t>
            </a:r>
            <a:r>
              <a:rPr lang="es-ES" altLang="ca-ES" sz="2000" i="1" dirty="0" err="1" smtClean="0">
                <a:solidFill>
                  <a:srgbClr val="979F07"/>
                </a:solidFill>
                <a:latin typeface="Metric Regular" pitchFamily="34" charset="0"/>
              </a:rPr>
              <a:t>vacuum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hybrid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type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undulator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(4.8 mm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minimum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physical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gap)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rabicPeriod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Short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period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(19 mm) -&gt;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reaching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4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keV</a:t>
            </a:r>
            <a:endParaRPr lang="es-ES" altLang="ca-ES" sz="2000" dirty="0" smtClean="0">
              <a:solidFill>
                <a:srgbClr val="979F07"/>
              </a:solidFill>
              <a:latin typeface="Metric Regular" pitchFamily="34" charset="0"/>
            </a:endParaRPr>
          </a:p>
          <a:p>
            <a:pPr marL="1371600" lvl="2" indent="-457200">
              <a:spcBef>
                <a:spcPts val="0"/>
              </a:spcBef>
              <a:buFont typeface="+mj-lt"/>
              <a:buAutoNum type="arabicPeriod"/>
            </a:pP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Long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device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(2.3 m) -&gt; </a:t>
            </a:r>
            <a:r>
              <a:rPr lang="es-ES" altLang="ca-ES" sz="2000" dirty="0" err="1" smtClean="0">
                <a:solidFill>
                  <a:srgbClr val="979F07"/>
                </a:solidFill>
                <a:latin typeface="Metric Regular" pitchFamily="34" charset="0"/>
              </a:rPr>
              <a:t>high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 flux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rabicPeriod"/>
            </a:pPr>
            <a:r>
              <a:rPr lang="es-ES" altLang="ca-ES" sz="2000" dirty="0">
                <a:solidFill>
                  <a:srgbClr val="979F07"/>
                </a:solidFill>
                <a:latin typeface="Metric Regular" pitchFamily="34" charset="0"/>
              </a:rPr>
              <a:t>B</a:t>
            </a:r>
            <a:r>
              <a:rPr lang="es-ES" altLang="ca-ES" sz="2000" baseline="-25000" dirty="0">
                <a:solidFill>
                  <a:srgbClr val="979F07"/>
                </a:solidFill>
                <a:latin typeface="Metric Regular" pitchFamily="34" charset="0"/>
              </a:rPr>
              <a:t>0</a:t>
            </a:r>
            <a:r>
              <a:rPr lang="es-ES" altLang="ca-ES" sz="2000" dirty="0">
                <a:solidFill>
                  <a:srgbClr val="979F07"/>
                </a:solidFill>
                <a:latin typeface="Metric Regular" pitchFamily="34" charset="0"/>
              </a:rPr>
              <a:t> = 1.2275 </a:t>
            </a:r>
            <a:r>
              <a:rPr lang="es-ES" altLang="ca-ES" sz="2000" dirty="0" smtClean="0">
                <a:solidFill>
                  <a:srgbClr val="979F07"/>
                </a:solidFill>
                <a:latin typeface="Metric Regular" pitchFamily="34" charset="0"/>
              </a:rPr>
              <a:t>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556" y="3302569"/>
            <a:ext cx="8064896" cy="3438799"/>
            <a:chOff x="575556" y="3214874"/>
            <a:chExt cx="8064896" cy="3438799"/>
          </a:xfrm>
        </p:grpSpPr>
        <p:pic>
          <p:nvPicPr>
            <p:cNvPr id="119" name="Picture 11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4"/>
            <a:stretch/>
          </p:blipFill>
          <p:spPr bwMode="auto">
            <a:xfrm>
              <a:off x="575556" y="3214874"/>
              <a:ext cx="8064896" cy="34387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337357" y="3933056"/>
              <a:ext cx="93610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5364088" y="3933056"/>
              <a:ext cx="43204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94985" y="3563724"/>
              <a:ext cx="1220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Metric Regular" pitchFamily="34" charset="0"/>
                </a:rPr>
                <a:t>Low</a:t>
              </a:r>
              <a:r>
                <a:rPr lang="es-ES" dirty="0" smtClean="0">
                  <a:latin typeface="Metric Regular" pitchFamily="34" charset="0"/>
                </a:rPr>
                <a:t> </a:t>
              </a:r>
              <a:r>
                <a:rPr lang="es-ES" dirty="0" err="1" smtClean="0">
                  <a:latin typeface="Metric Regular" pitchFamily="34" charset="0"/>
                </a:rPr>
                <a:t>energy</a:t>
              </a:r>
              <a:endParaRPr lang="ca-ES" dirty="0">
                <a:latin typeface="Metric Regular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960758" y="3527975"/>
              <a:ext cx="1275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Metric Regular" pitchFamily="34" charset="0"/>
                </a:rPr>
                <a:t>High </a:t>
              </a:r>
              <a:r>
                <a:rPr lang="es-ES" dirty="0" err="1" smtClean="0">
                  <a:latin typeface="Metric Regular" pitchFamily="34" charset="0"/>
                </a:rPr>
                <a:t>energy</a:t>
              </a:r>
              <a:endParaRPr lang="ca-ES" dirty="0">
                <a:latin typeface="Metric Regular" pitchFamily="34" charset="0"/>
              </a:endParaRPr>
            </a:p>
          </p:txBody>
        </p:sp>
      </p:grp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232804" y="2708920"/>
            <a:ext cx="8856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" altLang="ca-ES" sz="2400" dirty="0" smtClean="0">
                <a:solidFill>
                  <a:srgbClr val="125E9F"/>
                </a:solidFill>
                <a:latin typeface="Metric Bold" pitchFamily="34" charset="0"/>
              </a:rPr>
              <a:t> </a:t>
            </a:r>
            <a:r>
              <a:rPr lang="es-ES" altLang="ca-ES" sz="2400" dirty="0" err="1" smtClean="0">
                <a:solidFill>
                  <a:srgbClr val="125E9F"/>
                </a:solidFill>
                <a:latin typeface="Metric Bold" pitchFamily="34" charset="0"/>
              </a:rPr>
              <a:t>Challenge</a:t>
            </a:r>
            <a:r>
              <a:rPr lang="es-ES" altLang="ca-ES" sz="2400" dirty="0" smtClean="0">
                <a:solidFill>
                  <a:srgbClr val="125E9F"/>
                </a:solidFill>
                <a:latin typeface="Metric Regular" pitchFamily="34" charset="0"/>
              </a:rPr>
              <a:t>: </a:t>
            </a:r>
            <a:r>
              <a:rPr lang="es-ES" altLang="ca-ES" sz="2400" dirty="0" err="1" smtClean="0">
                <a:solidFill>
                  <a:srgbClr val="125E9F"/>
                </a:solidFill>
                <a:latin typeface="Metric Regular" pitchFamily="34" charset="0"/>
              </a:rPr>
              <a:t>phase</a:t>
            </a:r>
            <a:r>
              <a:rPr lang="es-ES" altLang="ca-ES" sz="2400" dirty="0" smtClean="0">
                <a:solidFill>
                  <a:srgbClr val="125E9F"/>
                </a:solidFill>
                <a:latin typeface="Metric Regular" pitchFamily="34" charset="0"/>
              </a:rPr>
              <a:t> error &lt; 2º in </a:t>
            </a:r>
            <a:r>
              <a:rPr lang="es-ES" altLang="ca-ES" sz="2400" dirty="0" err="1" smtClean="0">
                <a:solidFill>
                  <a:srgbClr val="125E9F"/>
                </a:solidFill>
                <a:latin typeface="Metric Regular" pitchFamily="34" charset="0"/>
              </a:rPr>
              <a:t>such</a:t>
            </a:r>
            <a:r>
              <a:rPr lang="es-ES" altLang="ca-ES" sz="2400" dirty="0" smtClean="0">
                <a:solidFill>
                  <a:srgbClr val="125E9F"/>
                </a:solidFill>
                <a:latin typeface="Metric Regular" pitchFamily="34" charset="0"/>
              </a:rPr>
              <a:t> a </a:t>
            </a:r>
            <a:r>
              <a:rPr lang="es-ES" altLang="ca-ES" sz="2400" dirty="0" err="1" smtClean="0">
                <a:solidFill>
                  <a:srgbClr val="125E9F"/>
                </a:solidFill>
                <a:latin typeface="Metric Regular" pitchFamily="34" charset="0"/>
              </a:rPr>
              <a:t>long</a:t>
            </a:r>
            <a:r>
              <a:rPr lang="es-ES" altLang="ca-ES" sz="24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400" dirty="0" err="1" smtClean="0">
                <a:solidFill>
                  <a:srgbClr val="125E9F"/>
                </a:solidFill>
                <a:latin typeface="Metric Regular" pitchFamily="34" charset="0"/>
              </a:rPr>
              <a:t>hybrid</a:t>
            </a:r>
            <a:r>
              <a:rPr lang="es-ES" altLang="ca-ES" sz="2400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altLang="ca-ES" sz="2400" dirty="0" err="1" smtClean="0">
                <a:solidFill>
                  <a:srgbClr val="125E9F"/>
                </a:solidFill>
                <a:latin typeface="Metric Regular" pitchFamily="34" charset="0"/>
              </a:rPr>
              <a:t>undulator</a:t>
            </a:r>
            <a:endParaRPr lang="es-ES" altLang="ca-ES" sz="2400" dirty="0" smtClean="0">
              <a:solidFill>
                <a:srgbClr val="125E9F"/>
              </a:solidFill>
              <a:latin typeface="Metric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1908175" y="333375"/>
            <a:ext cx="6192838" cy="358775"/>
          </a:xfrm>
          <a:prstGeom prst="rect">
            <a:avLst/>
          </a:prstGeom>
          <a:solidFill>
            <a:srgbClr val="88A0B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2124075" y="404813"/>
            <a:ext cx="5578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ca-ES" sz="1600" b="1" dirty="0" smtClean="0">
                <a:solidFill>
                  <a:schemeClr val="bg1"/>
                </a:solidFill>
                <a:latin typeface="DIN Next LT Pro Bold" pitchFamily="34" charset="0"/>
              </a:rPr>
              <a:t>XAIRA</a:t>
            </a:r>
            <a:endParaRPr lang="en-US" altLang="ca-ES" sz="1600" b="1" dirty="0">
              <a:solidFill>
                <a:schemeClr val="bg1"/>
              </a:solidFill>
              <a:latin typeface="DIN Next LT Pro Bol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6796" r="6168"/>
          <a:stretch/>
        </p:blipFill>
        <p:spPr bwMode="auto">
          <a:xfrm>
            <a:off x="1498980" y="2852936"/>
            <a:ext cx="7645020" cy="37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384376" cy="2538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1439197"/>
            <a:ext cx="492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Undulator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being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built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by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979F07"/>
                </a:solidFill>
                <a:latin typeface="Metric Regular" pitchFamily="34" charset="0"/>
              </a:rPr>
              <a:t>Kyma+Research</a:t>
            </a:r>
            <a:r>
              <a:rPr lang="es-ES" dirty="0" smtClean="0">
                <a:solidFill>
                  <a:srgbClr val="979F07"/>
                </a:solidFill>
                <a:latin typeface="Metric Regular" pitchFamily="34" charset="0"/>
              </a:rPr>
              <a:t> Instruments</a:t>
            </a:r>
            <a:endParaRPr lang="ca-ES" dirty="0">
              <a:solidFill>
                <a:srgbClr val="979F07"/>
              </a:solidFill>
              <a:latin typeface="Metric Regular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918" y="1916832"/>
            <a:ext cx="418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125E9F"/>
                </a:solidFill>
                <a:latin typeface="Metric Regular" pitchFamily="34" charset="0"/>
              </a:rPr>
              <a:t>Difficult</a:t>
            </a:r>
            <a:r>
              <a:rPr lang="es-ES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125E9F"/>
                </a:solidFill>
                <a:latin typeface="Metric Regular" pitchFamily="34" charset="0"/>
              </a:rPr>
              <a:t>shimming</a:t>
            </a:r>
            <a:r>
              <a:rPr lang="es-ES" dirty="0" smtClean="0">
                <a:solidFill>
                  <a:srgbClr val="125E9F"/>
                </a:solidFill>
                <a:latin typeface="Metric Regular" pitchFamily="34" charset="0"/>
              </a:rPr>
              <a:t> to </a:t>
            </a:r>
            <a:r>
              <a:rPr lang="es-ES" dirty="0" err="1" smtClean="0">
                <a:solidFill>
                  <a:srgbClr val="125E9F"/>
                </a:solidFill>
                <a:latin typeface="Metric Regular" pitchFamily="34" charset="0"/>
              </a:rPr>
              <a:t>achieve</a:t>
            </a:r>
            <a:r>
              <a:rPr lang="es-ES" dirty="0" smtClean="0">
                <a:solidFill>
                  <a:srgbClr val="125E9F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125E9F"/>
                </a:solidFill>
                <a:latin typeface="Metric Regular" pitchFamily="34" charset="0"/>
              </a:rPr>
              <a:t>phase</a:t>
            </a:r>
            <a:r>
              <a:rPr lang="es-ES" dirty="0" smtClean="0">
                <a:solidFill>
                  <a:srgbClr val="125E9F"/>
                </a:solidFill>
                <a:latin typeface="Metric Regular" pitchFamily="34" charset="0"/>
              </a:rPr>
              <a:t> error &lt; 2º</a:t>
            </a:r>
            <a:endParaRPr lang="ca-ES" dirty="0">
              <a:solidFill>
                <a:srgbClr val="125E9F"/>
              </a:solidFill>
              <a:latin typeface="Metric Regula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994500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Huge</a:t>
            </a:r>
            <a:r>
              <a:rPr lang="es-ES" dirty="0" smtClean="0">
                <a:solidFill>
                  <a:srgbClr val="FF0000"/>
                </a:solidFill>
                <a:latin typeface="Metric Regular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device</a:t>
            </a:r>
            <a:r>
              <a:rPr lang="es-ES" dirty="0" smtClean="0">
                <a:solidFill>
                  <a:srgbClr val="FF0000"/>
                </a:solidFill>
                <a:latin typeface="Metric Regular" pitchFamily="34" charset="0"/>
              </a:rPr>
              <a:t>: </a:t>
            </a:r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length</a:t>
            </a:r>
            <a:r>
              <a:rPr lang="es-ES" dirty="0" smtClean="0">
                <a:solidFill>
                  <a:srgbClr val="FF0000"/>
                </a:solidFill>
                <a:latin typeface="Metric Regular" pitchFamily="34" charset="0"/>
              </a:rPr>
              <a:t> and </a:t>
            </a:r>
            <a:r>
              <a:rPr lang="es-ES" dirty="0" err="1" smtClean="0">
                <a:solidFill>
                  <a:srgbClr val="FF0000"/>
                </a:solidFill>
                <a:latin typeface="Metric Regular" pitchFamily="34" charset="0"/>
              </a:rPr>
              <a:t>weigth</a:t>
            </a:r>
            <a:endParaRPr lang="ca-ES" dirty="0">
              <a:solidFill>
                <a:srgbClr val="FF0000"/>
              </a:solidFill>
              <a:latin typeface="Metr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18153</TotalTime>
  <Words>873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campmany</dc:creator>
  <cp:lastModifiedBy>Josep Campmany Guillot</cp:lastModifiedBy>
  <cp:revision>358</cp:revision>
  <dcterms:created xsi:type="dcterms:W3CDTF">2014-05-12T11:19:50Z</dcterms:created>
  <dcterms:modified xsi:type="dcterms:W3CDTF">2019-11-29T06:18:31Z</dcterms:modified>
</cp:coreProperties>
</file>