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670" r:id="rId2"/>
    <p:sldMasterId id="2147483691" r:id="rId3"/>
  </p:sldMasterIdLst>
  <p:notesMasterIdLst>
    <p:notesMasterId r:id="rId36"/>
  </p:notesMasterIdLst>
  <p:handoutMasterIdLst>
    <p:handoutMasterId r:id="rId37"/>
  </p:handoutMasterIdLst>
  <p:sldIdLst>
    <p:sldId id="345" r:id="rId4"/>
    <p:sldId id="346" r:id="rId5"/>
    <p:sldId id="423" r:id="rId6"/>
    <p:sldId id="417" r:id="rId7"/>
    <p:sldId id="344" r:id="rId8"/>
    <p:sldId id="342" r:id="rId9"/>
    <p:sldId id="341" r:id="rId10"/>
    <p:sldId id="334" r:id="rId11"/>
    <p:sldId id="293" r:id="rId12"/>
    <p:sldId id="263" r:id="rId13"/>
    <p:sldId id="313" r:id="rId14"/>
    <p:sldId id="422" r:id="rId15"/>
    <p:sldId id="308" r:id="rId16"/>
    <p:sldId id="307" r:id="rId17"/>
    <p:sldId id="320" r:id="rId18"/>
    <p:sldId id="428" r:id="rId19"/>
    <p:sldId id="433" r:id="rId20"/>
    <p:sldId id="427" r:id="rId21"/>
    <p:sldId id="421" r:id="rId22"/>
    <p:sldId id="335" r:id="rId23"/>
    <p:sldId id="260" r:id="rId24"/>
    <p:sldId id="296" r:id="rId25"/>
    <p:sldId id="424" r:id="rId26"/>
    <p:sldId id="299" r:id="rId27"/>
    <p:sldId id="268" r:id="rId28"/>
    <p:sldId id="275" r:id="rId29"/>
    <p:sldId id="318" r:id="rId30"/>
    <p:sldId id="426" r:id="rId31"/>
    <p:sldId id="430" r:id="rId32"/>
    <p:sldId id="431" r:id="rId33"/>
    <p:sldId id="429" r:id="rId34"/>
    <p:sldId id="256" r:id="rId35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125"/>
    <a:srgbClr val="FFFF00"/>
    <a:srgbClr val="F0DC08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95408" autoAdjust="0"/>
  </p:normalViewPr>
  <p:slideViewPr>
    <p:cSldViewPr>
      <p:cViewPr>
        <p:scale>
          <a:sx n="90" d="100"/>
          <a:sy n="90" d="100"/>
        </p:scale>
        <p:origin x="-1574" y="29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filer-accing\accelerateurs-ingenierie\Fonctionnement_Machine\Bilan%20Stat\2019\Bilan%202019\A%20valider\Dur&#233;e%20entre%20les%20faisceau%20suite%20a%20une%20panne%202019%20au%20run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HAND\Desktop\Syst2h+inj-lo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ysClr val="windowText" lastClr="000000"/>
                </a:solidFill>
                <a:latin typeface="Arial"/>
                <a:ea typeface="Arial"/>
                <a:cs typeface="Arial"/>
              </a:defRPr>
            </a:pPr>
            <a:r>
              <a:rPr lang="en-US" noProof="0" dirty="0">
                <a:solidFill>
                  <a:sysClr val="windowText" lastClr="000000"/>
                </a:solidFill>
              </a:rPr>
              <a:t>Time duration</a:t>
            </a:r>
            <a:r>
              <a:rPr lang="en-US" baseline="0" noProof="0" dirty="0">
                <a:solidFill>
                  <a:sysClr val="windowText" lastClr="000000"/>
                </a:solidFill>
              </a:rPr>
              <a:t> of the </a:t>
            </a:r>
            <a:r>
              <a:rPr lang="en-US" noProof="0" dirty="0">
                <a:solidFill>
                  <a:srgbClr val="3366FF"/>
                </a:solidFill>
              </a:rPr>
              <a:t>43 beam interruptions </a:t>
            </a:r>
            <a:r>
              <a:rPr lang="en-US" noProof="0" dirty="0">
                <a:solidFill>
                  <a:sysClr val="windowText" lastClr="000000"/>
                </a:solidFill>
              </a:rPr>
              <a:t>(beam losses or </a:t>
            </a:r>
            <a:r>
              <a:rPr lang="en-US" noProof="0" dirty="0" err="1">
                <a:solidFill>
                  <a:sysClr val="windowText" lastClr="000000"/>
                </a:solidFill>
              </a:rPr>
              <a:t>equipmentfailures</a:t>
            </a:r>
            <a:r>
              <a:rPr lang="en-US" noProof="0" dirty="0">
                <a:solidFill>
                  <a:sysClr val="windowText" lastClr="000000"/>
                </a:solidFill>
              </a:rPr>
              <a:t>) 
impacting</a:t>
            </a:r>
            <a:r>
              <a:rPr lang="en-US" baseline="0" noProof="0" dirty="0">
                <a:solidFill>
                  <a:sysClr val="windowText" lastClr="000000"/>
                </a:solidFill>
              </a:rPr>
              <a:t> the beamline or Radiation Safety Tests</a:t>
            </a:r>
            <a:endParaRPr lang="en-US" sz="1100" noProof="0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9.0587911302067642E-2"/>
          <c:y val="9.818559591045883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7559140277990353E-2"/>
          <c:y val="0.20381366203570103"/>
          <c:w val="0.93975581427192922"/>
          <c:h val="0.751889021725687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'data 2019'!$B$1</c:f>
              <c:strCache>
                <c:ptCount val="1"/>
                <c:pt idx="0">
                  <c:v>temps sans faisceau sur perte ou arret pour pannes</c:v>
                </c:pt>
              </c:strCache>
            </c:strRef>
          </c:tx>
          <c:spPr>
            <a:solidFill>
              <a:srgbClr val="969696"/>
            </a:solidFill>
            <a:ln w="12700">
              <a:solidFill>
                <a:srgbClr val="969696"/>
              </a:solidFill>
              <a:prstDash val="solid"/>
            </a:ln>
          </c:spPr>
          <c:invertIfNegative val="0"/>
          <c:cat>
            <c:numRef>
              <c:f>'data 2017'!$C$2:$C$59</c:f>
              <c:numCache>
                <c:formatCode>0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</c:numCache>
            </c:numRef>
          </c:cat>
          <c:val>
            <c:numRef>
              <c:f>'data 2019'!$B$2:$B$44</c:f>
              <c:numCache>
                <c:formatCode>[h]:mm:ss;@</c:formatCode>
                <c:ptCount val="43"/>
                <c:pt idx="0">
                  <c:v>6.3888888888888884E-2</c:v>
                </c:pt>
                <c:pt idx="1">
                  <c:v>1.5972222222222224E-2</c:v>
                </c:pt>
                <c:pt idx="2">
                  <c:v>0.16180555555555556</c:v>
                </c:pt>
                <c:pt idx="3">
                  <c:v>2.1527777777777781E-2</c:v>
                </c:pt>
                <c:pt idx="4">
                  <c:v>4.7222222222222221E-2</c:v>
                </c:pt>
                <c:pt idx="5">
                  <c:v>9.5833333333333326E-2</c:v>
                </c:pt>
                <c:pt idx="6">
                  <c:v>4.6527777777777779E-2</c:v>
                </c:pt>
                <c:pt idx="7">
                  <c:v>0.13958333333333334</c:v>
                </c:pt>
                <c:pt idx="8">
                  <c:v>8.1944444444444445E-2</c:v>
                </c:pt>
                <c:pt idx="9">
                  <c:v>6.5277777777777782E-2</c:v>
                </c:pt>
                <c:pt idx="10">
                  <c:v>2.2222222222222223E-2</c:v>
                </c:pt>
                <c:pt idx="11" formatCode="[hh]:mm">
                  <c:v>3.888888888888889E-2</c:v>
                </c:pt>
                <c:pt idx="12" formatCode="[hh]:mm">
                  <c:v>1.3888888888888888E-2</c:v>
                </c:pt>
                <c:pt idx="13" formatCode="[hh]:mm">
                  <c:v>3.0555555555555555E-2</c:v>
                </c:pt>
                <c:pt idx="14" formatCode="[hh]:mm">
                  <c:v>4.1666666666666666E-3</c:v>
                </c:pt>
                <c:pt idx="15" formatCode="[hh]:mm">
                  <c:v>7.6388888888888886E-3</c:v>
                </c:pt>
                <c:pt idx="16" formatCode="[hh]:mm">
                  <c:v>9.7222222222222224E-3</c:v>
                </c:pt>
                <c:pt idx="17" formatCode="[hh]:mm">
                  <c:v>0.12430555555555556</c:v>
                </c:pt>
                <c:pt idx="18" formatCode="[hh]:mm">
                  <c:v>4.9999999999999996E-2</c:v>
                </c:pt>
                <c:pt idx="19" formatCode="[hh]:mm">
                  <c:v>4.4444444444444446E-2</c:v>
                </c:pt>
                <c:pt idx="20" formatCode="[hh]:mm">
                  <c:v>2.2916666666666669E-2</c:v>
                </c:pt>
                <c:pt idx="21" formatCode="[hh]:mm">
                  <c:v>8.0555555555555561E-2</c:v>
                </c:pt>
                <c:pt idx="22" formatCode="[hh]:mm">
                  <c:v>2.7777777777777776E-2</c:v>
                </c:pt>
                <c:pt idx="23" formatCode="[hh]:mm">
                  <c:v>2.9861111111111113E-2</c:v>
                </c:pt>
                <c:pt idx="24" formatCode="[hh]:mm">
                  <c:v>4.3055555555555562E-2</c:v>
                </c:pt>
                <c:pt idx="25" formatCode="[hh]:mm">
                  <c:v>4.8611111111111112E-3</c:v>
                </c:pt>
                <c:pt idx="26" formatCode="[hh]:mm">
                  <c:v>2.6388888888888889E-2</c:v>
                </c:pt>
                <c:pt idx="27" formatCode="[hh]:mm">
                  <c:v>0.16805555555555554</c:v>
                </c:pt>
                <c:pt idx="28" formatCode="[hh]:mm">
                  <c:v>2.7083333333333334E-2</c:v>
                </c:pt>
                <c:pt idx="29" formatCode="[hh]:mm">
                  <c:v>1.1111111111111112E-2</c:v>
                </c:pt>
                <c:pt idx="30" formatCode="[hh]:mm">
                  <c:v>5.6944444444444443E-2</c:v>
                </c:pt>
                <c:pt idx="31" formatCode="[hh]:mm">
                  <c:v>1.4583333333333332E-2</c:v>
                </c:pt>
                <c:pt idx="32" formatCode="[hh]:mm">
                  <c:v>4.1666666666666666E-3</c:v>
                </c:pt>
                <c:pt idx="33" formatCode="[hh]:mm">
                  <c:v>6.1111111111111116E-2</c:v>
                </c:pt>
                <c:pt idx="34" formatCode="[hh]:mm">
                  <c:v>1.8055555555555557E-2</c:v>
                </c:pt>
                <c:pt idx="35" formatCode="[hh]:mm">
                  <c:v>1.5972222222222224E-2</c:v>
                </c:pt>
                <c:pt idx="36" formatCode="[hh]:mm">
                  <c:v>4.5138888888888888E-2</c:v>
                </c:pt>
                <c:pt idx="37" formatCode="[hh]:mm">
                  <c:v>4.1666666666666664E-2</c:v>
                </c:pt>
                <c:pt idx="38" formatCode="[hh]:mm">
                  <c:v>2.361111111111111E-2</c:v>
                </c:pt>
                <c:pt idx="39" formatCode="[hh]:mm">
                  <c:v>8.3333333333333332E-3</c:v>
                </c:pt>
                <c:pt idx="40" formatCode="[hh]:mm">
                  <c:v>2.9861111111111113E-2</c:v>
                </c:pt>
                <c:pt idx="41" formatCode="[hh]:mm">
                  <c:v>6.25E-2</c:v>
                </c:pt>
                <c:pt idx="42" formatCode="[hh]:mm">
                  <c:v>4.7916666666666663E-2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62-CF4C-9164-DADB255DF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365632"/>
        <c:axId val="85303680"/>
      </c:barChart>
      <c:catAx>
        <c:axId val="7936563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85303680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8530368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minorGridlines>
          <c:spPr>
            <a:ln w="3175" cap="flat">
              <a:noFill/>
              <a:prstDash val="sysDash"/>
            </a:ln>
          </c:spPr>
        </c:minorGridlines>
        <c:numFmt formatCode="[hh]&quot;h&quot;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79365632"/>
        <c:crosses val="autoZero"/>
        <c:crossBetween val="between"/>
        <c:majorUnit val="4.1666660000000015E-2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146438931975608E-2"/>
          <c:y val="2.4814552030450351E-2"/>
          <c:w val="0.94516631144791108"/>
          <c:h val="0.9350587652267188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Feuil1!$N$1</c:f>
              <c:strCache>
                <c:ptCount val="1"/>
                <c:pt idx="0">
                  <c:v>352 MHz -A1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Feuil1!$B$40:$B$116</c:f>
              <c:numCache>
                <c:formatCode>General</c:formatCode>
                <c:ptCount val="77"/>
                <c:pt idx="0">
                  <c:v>1.900000000000001</c:v>
                </c:pt>
                <c:pt idx="1">
                  <c:v>1.9500000000000011</c:v>
                </c:pt>
                <c:pt idx="2">
                  <c:v>2.0000000000000009</c:v>
                </c:pt>
                <c:pt idx="3">
                  <c:v>2.0500000000000007</c:v>
                </c:pt>
                <c:pt idx="4">
                  <c:v>2.1000000000000005</c:v>
                </c:pt>
                <c:pt idx="5">
                  <c:v>2.1500000000000004</c:v>
                </c:pt>
                <c:pt idx="6">
                  <c:v>2.2000000000000002</c:v>
                </c:pt>
                <c:pt idx="7">
                  <c:v>2.25</c:v>
                </c:pt>
                <c:pt idx="8">
                  <c:v>2.2999999999999998</c:v>
                </c:pt>
                <c:pt idx="9">
                  <c:v>2.3499999999999996</c:v>
                </c:pt>
                <c:pt idx="10">
                  <c:v>2.3999999999999995</c:v>
                </c:pt>
                <c:pt idx="11">
                  <c:v>2.4499999999999993</c:v>
                </c:pt>
                <c:pt idx="12">
                  <c:v>2.4999999999999991</c:v>
                </c:pt>
                <c:pt idx="13">
                  <c:v>2.5499999999999989</c:v>
                </c:pt>
                <c:pt idx="14">
                  <c:v>2.5999999999999988</c:v>
                </c:pt>
                <c:pt idx="15">
                  <c:v>2.6499999999999986</c:v>
                </c:pt>
                <c:pt idx="16">
                  <c:v>2.6999999999999984</c:v>
                </c:pt>
                <c:pt idx="17">
                  <c:v>2.7499999999999982</c:v>
                </c:pt>
                <c:pt idx="18">
                  <c:v>2.799999999999998</c:v>
                </c:pt>
                <c:pt idx="19">
                  <c:v>2.8499999999999979</c:v>
                </c:pt>
                <c:pt idx="20">
                  <c:v>2.8999999999999977</c:v>
                </c:pt>
                <c:pt idx="21">
                  <c:v>2.9499999999999975</c:v>
                </c:pt>
                <c:pt idx="22">
                  <c:v>2.9999999999999973</c:v>
                </c:pt>
                <c:pt idx="23">
                  <c:v>3.0499999999999972</c:v>
                </c:pt>
                <c:pt idx="24">
                  <c:v>3.099999999999997</c:v>
                </c:pt>
                <c:pt idx="25">
                  <c:v>3.1499999999999968</c:v>
                </c:pt>
                <c:pt idx="26">
                  <c:v>3.1999999999999966</c:v>
                </c:pt>
                <c:pt idx="27">
                  <c:v>3.2499999999999964</c:v>
                </c:pt>
                <c:pt idx="28">
                  <c:v>3.2999999999999963</c:v>
                </c:pt>
                <c:pt idx="29">
                  <c:v>3.3499999999999961</c:v>
                </c:pt>
                <c:pt idx="30">
                  <c:v>3.3999999999999959</c:v>
                </c:pt>
                <c:pt idx="31">
                  <c:v>3.4499999999999957</c:v>
                </c:pt>
                <c:pt idx="32">
                  <c:v>3.4999999999999956</c:v>
                </c:pt>
                <c:pt idx="33">
                  <c:v>3.5499999999999954</c:v>
                </c:pt>
                <c:pt idx="34">
                  <c:v>3.5999999999999952</c:v>
                </c:pt>
                <c:pt idx="35">
                  <c:v>3.649999999999995</c:v>
                </c:pt>
                <c:pt idx="36">
                  <c:v>3.6999999999999948</c:v>
                </c:pt>
                <c:pt idx="37">
                  <c:v>3.7499999999999947</c:v>
                </c:pt>
                <c:pt idx="38">
                  <c:v>3.7999999999999945</c:v>
                </c:pt>
                <c:pt idx="39">
                  <c:v>3.8499999999999943</c:v>
                </c:pt>
                <c:pt idx="40">
                  <c:v>3.8999999999999941</c:v>
                </c:pt>
                <c:pt idx="41">
                  <c:v>3.949999999999994</c:v>
                </c:pt>
                <c:pt idx="42">
                  <c:v>3.9999999999999938</c:v>
                </c:pt>
                <c:pt idx="43">
                  <c:v>4.0499999999999936</c:v>
                </c:pt>
                <c:pt idx="44">
                  <c:v>4.0999999999999934</c:v>
                </c:pt>
                <c:pt idx="45">
                  <c:v>4.1499999999999932</c:v>
                </c:pt>
                <c:pt idx="46">
                  <c:v>4.1999999999999931</c:v>
                </c:pt>
                <c:pt idx="47">
                  <c:v>4.2499999999999929</c:v>
                </c:pt>
                <c:pt idx="48">
                  <c:v>4.2999999999999927</c:v>
                </c:pt>
                <c:pt idx="49">
                  <c:v>4.3499999999999925</c:v>
                </c:pt>
                <c:pt idx="50">
                  <c:v>4.3999999999999924</c:v>
                </c:pt>
                <c:pt idx="51">
                  <c:v>4.4499999999999922</c:v>
                </c:pt>
                <c:pt idx="52">
                  <c:v>4.499999999999992</c:v>
                </c:pt>
                <c:pt idx="53">
                  <c:v>4.5499999999999918</c:v>
                </c:pt>
                <c:pt idx="54">
                  <c:v>4.5999999999999917</c:v>
                </c:pt>
                <c:pt idx="55">
                  <c:v>4.6499999999999915</c:v>
                </c:pt>
                <c:pt idx="56">
                  <c:v>4.6999999999999913</c:v>
                </c:pt>
                <c:pt idx="57">
                  <c:v>4.7499999999999911</c:v>
                </c:pt>
                <c:pt idx="58">
                  <c:v>4.7999999999999909</c:v>
                </c:pt>
                <c:pt idx="59">
                  <c:v>4.8499999999999908</c:v>
                </c:pt>
                <c:pt idx="60">
                  <c:v>4.8999999999999906</c:v>
                </c:pt>
                <c:pt idx="61">
                  <c:v>4.9499999999999904</c:v>
                </c:pt>
                <c:pt idx="62">
                  <c:v>4.9999999999999902</c:v>
                </c:pt>
                <c:pt idx="63">
                  <c:v>5.0499999999999901</c:v>
                </c:pt>
                <c:pt idx="64">
                  <c:v>5.0999999999999899</c:v>
                </c:pt>
                <c:pt idx="65">
                  <c:v>5.1499999999999897</c:v>
                </c:pt>
                <c:pt idx="66">
                  <c:v>5.1999999999999895</c:v>
                </c:pt>
                <c:pt idx="67">
                  <c:v>5.2499999999999893</c:v>
                </c:pt>
                <c:pt idx="68">
                  <c:v>5.2999999999999892</c:v>
                </c:pt>
                <c:pt idx="69">
                  <c:v>5.349999999999989</c:v>
                </c:pt>
                <c:pt idx="70">
                  <c:v>5.3999999999999888</c:v>
                </c:pt>
                <c:pt idx="71">
                  <c:v>5.4499999999999886</c:v>
                </c:pt>
                <c:pt idx="72">
                  <c:v>5.4999999999999885</c:v>
                </c:pt>
                <c:pt idx="73">
                  <c:v>5.5499999999999883</c:v>
                </c:pt>
                <c:pt idx="74">
                  <c:v>5.5999999999999881</c:v>
                </c:pt>
                <c:pt idx="75">
                  <c:v>5.6499999999999879</c:v>
                </c:pt>
                <c:pt idx="76">
                  <c:v>5.6999999999999877</c:v>
                </c:pt>
              </c:numCache>
            </c:numRef>
          </c:xVal>
          <c:yVal>
            <c:numRef>
              <c:f>Feuil1!$N$40:$N$120</c:f>
              <c:numCache>
                <c:formatCode>General</c:formatCode>
                <c:ptCount val="81"/>
                <c:pt idx="0">
                  <c:v>1.0100591281452516</c:v>
                </c:pt>
                <c:pt idx="1">
                  <c:v>1.1547943715402507</c:v>
                </c:pt>
                <c:pt idx="2">
                  <c:v>1.2854221448351748</c:v>
                </c:pt>
                <c:pt idx="3">
                  <c:v>1.4003466423598425</c:v>
                </c:pt>
                <c:pt idx="4">
                  <c:v>1.4981638964880237</c:v>
                </c:pt>
                <c:pt idx="5">
                  <c:v>1.5776789291163504</c:v>
                </c:pt>
                <c:pt idx="6">
                  <c:v>1.6379203500363506</c:v>
                </c:pt>
                <c:pt idx="7">
                  <c:v>1.6781522238595625</c:v>
                </c:pt>
                <c:pt idx="8">
                  <c:v>1.6978830605241888</c:v>
                </c:pt>
                <c:pt idx="9">
                  <c:v>1.6968718195513737</c:v>
                </c:pt>
                <c:pt idx="10">
                  <c:v>1.6751308547004873</c:v>
                </c:pt>
                <c:pt idx="11">
                  <c:v>1.6329257630502296</c:v>
                </c:pt>
                <c:pt idx="12">
                  <c:v>1.5707721403492481</c:v>
                </c:pt>
                <c:pt idx="13">
                  <c:v>1.4894292822743094</c:v>
                </c:pt>
                <c:pt idx="14">
                  <c:v>1.3898909085442019</c:v>
                </c:pt>
                <c:pt idx="15">
                  <c:v>1.2733730232076264</c:v>
                </c:pt>
                <c:pt idx="16">
                  <c:v>1.1412990594090608</c:v>
                </c:pt>
                <c:pt idx="17">
                  <c:v>0.9952824901106252</c:v>
                </c:pt>
                <c:pt idx="18">
                  <c:v>0.83710711720490039</c:v>
                </c:pt>
                <c:pt idx="19">
                  <c:v>0.66870527981547911</c:v>
                </c:pt>
                <c:pt idx="20">
                  <c:v>0.49213424800213657</c:v>
                </c:pt>
                <c:pt idx="21">
                  <c:v>0.30955109025536981</c:v>
                </c:pt>
                <c:pt idx="22">
                  <c:v>0.12318632180989471</c:v>
                </c:pt>
                <c:pt idx="23">
                  <c:v>-6.4683344299182072E-2</c:v>
                </c:pt>
                <c:pt idx="24">
                  <c:v>-0.25176281055262728</c:v>
                </c:pt>
                <c:pt idx="25">
                  <c:v>-0.43576663285619366</c:v>
                </c:pt>
                <c:pt idx="26">
                  <c:v>-0.61444694051928828</c:v>
                </c:pt>
                <c:pt idx="27">
                  <c:v>-0.78562089722061268</c:v>
                </c:pt>
                <c:pt idx="28">
                  <c:v>-0.94719736748567385</c:v>
                </c:pt>
                <c:pt idx="29">
                  <c:v>-1.0972024629068711</c:v>
                </c:pt>
                <c:pt idx="30">
                  <c:v>-1.2338036560224666</c:v>
                </c:pt>
                <c:pt idx="31">
                  <c:v>-1.3553321672687459</c:v>
                </c:pt>
                <c:pt idx="32">
                  <c:v>-1.460303351516705</c:v>
                </c:pt>
                <c:pt idx="33">
                  <c:v>-1.5474348351423945</c:v>
                </c:pt>
                <c:pt idx="34">
                  <c:v>-1.6156621820606385</c:v>
                </c:pt>
                <c:pt idx="35">
                  <c:v>-1.6641518973390255</c:v>
                </c:pt>
                <c:pt idx="36">
                  <c:v>-1.6923116095343709</c:v>
                </c:pt>
                <c:pt idx="37">
                  <c:v>-1.6997973073598054</c:v>
                </c:pt>
                <c:pt idx="38">
                  <c:v>-1.6865175422762186</c:v>
                </c:pt>
                <c:pt idx="39">
                  <c:v>-1.6526345456673694</c:v>
                </c:pt>
                <c:pt idx="40">
                  <c:v>-1.5985622469507741</c:v>
                </c:pt>
                <c:pt idx="41">
                  <c:v>-1.5249612168359743</c:v>
                </c:pt>
                <c:pt idx="42">
                  <c:v>-1.4327305975055711</c:v>
                </c:pt>
                <c:pt idx="43">
                  <c:v>-1.3229971183034031</c:v>
                </c:pt>
                <c:pt idx="44">
                  <c:v>-1.1971013311190284</c:v>
                </c:pt>
                <c:pt idx="45">
                  <c:v>-1.056581233623032</c:v>
                </c:pt>
                <c:pt idx="46">
                  <c:v>-0.90315348041881405</c:v>
                </c:pt>
                <c:pt idx="47">
                  <c:v>-0.73869241164361843</c:v>
                </c:pt>
                <c:pt idx="48">
                  <c:v>-0.56520715521455334</c:v>
                </c:pt>
                <c:pt idx="49">
                  <c:v>-0.38481708244844148</c:v>
                </c:pt>
                <c:pt idx="50">
                  <c:v>-0.19972591690042155</c:v>
                </c:pt>
                <c:pt idx="51">
                  <c:v>-1.2194812718890127E-2</c:v>
                </c:pt>
                <c:pt idx="52">
                  <c:v>0.17548526859662381</c:v>
                </c:pt>
                <c:pt idx="53">
                  <c:v>0.3610215455771415</c:v>
                </c:pt>
                <c:pt idx="54">
                  <c:v>0.54214742639949953</c:v>
                </c:pt>
                <c:pt idx="55">
                  <c:v>0.71665019855744205</c:v>
                </c:pt>
                <c:pt idx="56">
                  <c:v>0.88239806031962809</c:v>
                </c:pt>
                <c:pt idx="57">
                  <c:v>1.037366163746378</c:v>
                </c:pt>
                <c:pt idx="58">
                  <c:v>1.179661351112443</c:v>
                </c:pt>
                <c:pt idx="59">
                  <c:v>1.3075452825448344</c:v>
                </c:pt>
                <c:pt idx="60">
                  <c:v>1.4194556723384737</c:v>
                </c:pt>
                <c:pt idx="61">
                  <c:v>1.5140253745175853</c:v>
                </c:pt>
                <c:pt idx="62">
                  <c:v>1.5900990844853082</c:v>
                </c:pt>
                <c:pt idx="63">
                  <c:v>1.6467474527269461</c:v>
                </c:pt>
                <c:pt idx="64">
                  <c:v>1.6832784381476613</c:v>
                </c:pt>
                <c:pt idx="65">
                  <c:v>1.6992457623473798</c:v>
                </c:pt>
                <c:pt idx="66">
                  <c:v>1.6944543615517382</c:v>
                </c:pt>
                <c:pt idx="67">
                  <c:v>1.6689627695959603</c:v>
                </c:pt>
                <c:pt idx="68">
                  <c:v>1.6230824028500792</c:v>
                </c:pt>
                <c:pt idx="69">
                  <c:v>1.5573737558211693</c:v>
                </c:pt>
                <c:pt idx="70">
                  <c:v>1.4726395539087667</c:v>
                </c:pt>
                <c:pt idx="71">
                  <c:v>1.3699149469623968</c:v>
                </c:pt>
                <c:pt idx="72">
                  <c:v>1.2504548634409718</c:v>
                </c:pt>
                <c:pt idx="73">
                  <c:v>1.1157186796611458</c:v>
                </c:pt>
                <c:pt idx="74">
                  <c:v>0.96735239142174978</c:v>
                </c:pt>
                <c:pt idx="75">
                  <c:v>0.80716850580350941</c:v>
                </c:pt>
                <c:pt idx="76">
                  <c:v>0.63712389879454157</c:v>
                </c:pt>
                <c:pt idx="77">
                  <c:v>0.45929590924249675</c:v>
                </c:pt>
                <c:pt idx="78">
                  <c:v>0.27585696118007563</c:v>
                </c:pt>
                <c:pt idx="79">
                  <c:v>8.9048024548565904E-2</c:v>
                </c:pt>
                <c:pt idx="80">
                  <c:v>-9.8848761465272328E-2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5CE1-4F42-B94B-EE8B7E7F9F5B}"/>
            </c:ext>
          </c:extLst>
        </c:ser>
        <c:ser>
          <c:idx val="1"/>
          <c:order val="1"/>
          <c:tx>
            <c:v>Z2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Feuil1!$B$40:$B$120</c:f>
              <c:numCache>
                <c:formatCode>General</c:formatCode>
                <c:ptCount val="81"/>
                <c:pt idx="0">
                  <c:v>1.900000000000001</c:v>
                </c:pt>
                <c:pt idx="1">
                  <c:v>1.9500000000000011</c:v>
                </c:pt>
                <c:pt idx="2">
                  <c:v>2.0000000000000009</c:v>
                </c:pt>
                <c:pt idx="3">
                  <c:v>2.0500000000000007</c:v>
                </c:pt>
                <c:pt idx="4">
                  <c:v>2.1000000000000005</c:v>
                </c:pt>
                <c:pt idx="5">
                  <c:v>2.1500000000000004</c:v>
                </c:pt>
                <c:pt idx="6">
                  <c:v>2.2000000000000002</c:v>
                </c:pt>
                <c:pt idx="7">
                  <c:v>2.25</c:v>
                </c:pt>
                <c:pt idx="8">
                  <c:v>2.2999999999999998</c:v>
                </c:pt>
                <c:pt idx="9">
                  <c:v>2.3499999999999996</c:v>
                </c:pt>
                <c:pt idx="10">
                  <c:v>2.3999999999999995</c:v>
                </c:pt>
                <c:pt idx="11">
                  <c:v>2.4499999999999993</c:v>
                </c:pt>
                <c:pt idx="12">
                  <c:v>2.4999999999999991</c:v>
                </c:pt>
                <c:pt idx="13">
                  <c:v>2.5499999999999989</c:v>
                </c:pt>
                <c:pt idx="14">
                  <c:v>2.5999999999999988</c:v>
                </c:pt>
                <c:pt idx="15">
                  <c:v>2.6499999999999986</c:v>
                </c:pt>
                <c:pt idx="16">
                  <c:v>2.6999999999999984</c:v>
                </c:pt>
                <c:pt idx="17">
                  <c:v>2.7499999999999982</c:v>
                </c:pt>
                <c:pt idx="18">
                  <c:v>2.799999999999998</c:v>
                </c:pt>
                <c:pt idx="19">
                  <c:v>2.8499999999999979</c:v>
                </c:pt>
                <c:pt idx="20">
                  <c:v>2.8999999999999977</c:v>
                </c:pt>
                <c:pt idx="21">
                  <c:v>2.9499999999999975</c:v>
                </c:pt>
                <c:pt idx="22">
                  <c:v>2.9999999999999973</c:v>
                </c:pt>
                <c:pt idx="23">
                  <c:v>3.0499999999999972</c:v>
                </c:pt>
                <c:pt idx="24">
                  <c:v>3.099999999999997</c:v>
                </c:pt>
                <c:pt idx="25">
                  <c:v>3.1499999999999968</c:v>
                </c:pt>
                <c:pt idx="26">
                  <c:v>3.1999999999999966</c:v>
                </c:pt>
                <c:pt idx="27">
                  <c:v>3.2499999999999964</c:v>
                </c:pt>
                <c:pt idx="28">
                  <c:v>3.2999999999999963</c:v>
                </c:pt>
                <c:pt idx="29">
                  <c:v>3.3499999999999961</c:v>
                </c:pt>
                <c:pt idx="30">
                  <c:v>3.3999999999999959</c:v>
                </c:pt>
                <c:pt idx="31">
                  <c:v>3.4499999999999957</c:v>
                </c:pt>
                <c:pt idx="32">
                  <c:v>3.4999999999999956</c:v>
                </c:pt>
                <c:pt idx="33">
                  <c:v>3.5499999999999954</c:v>
                </c:pt>
                <c:pt idx="34">
                  <c:v>3.5999999999999952</c:v>
                </c:pt>
                <c:pt idx="35">
                  <c:v>3.649999999999995</c:v>
                </c:pt>
                <c:pt idx="36">
                  <c:v>3.6999999999999948</c:v>
                </c:pt>
                <c:pt idx="37">
                  <c:v>3.7499999999999947</c:v>
                </c:pt>
                <c:pt idx="38">
                  <c:v>3.7999999999999945</c:v>
                </c:pt>
                <c:pt idx="39">
                  <c:v>3.8499999999999943</c:v>
                </c:pt>
                <c:pt idx="40">
                  <c:v>3.8999999999999941</c:v>
                </c:pt>
                <c:pt idx="41">
                  <c:v>3.949999999999994</c:v>
                </c:pt>
                <c:pt idx="42">
                  <c:v>3.9999999999999938</c:v>
                </c:pt>
                <c:pt idx="43">
                  <c:v>4.0499999999999936</c:v>
                </c:pt>
                <c:pt idx="44">
                  <c:v>4.0999999999999934</c:v>
                </c:pt>
                <c:pt idx="45">
                  <c:v>4.1499999999999932</c:v>
                </c:pt>
                <c:pt idx="46">
                  <c:v>4.1999999999999931</c:v>
                </c:pt>
                <c:pt idx="47">
                  <c:v>4.2499999999999929</c:v>
                </c:pt>
                <c:pt idx="48">
                  <c:v>4.2999999999999927</c:v>
                </c:pt>
                <c:pt idx="49">
                  <c:v>4.3499999999999925</c:v>
                </c:pt>
                <c:pt idx="50">
                  <c:v>4.3999999999999924</c:v>
                </c:pt>
                <c:pt idx="51">
                  <c:v>4.4499999999999922</c:v>
                </c:pt>
                <c:pt idx="52">
                  <c:v>4.499999999999992</c:v>
                </c:pt>
                <c:pt idx="53">
                  <c:v>4.5499999999999918</c:v>
                </c:pt>
                <c:pt idx="54">
                  <c:v>4.5999999999999917</c:v>
                </c:pt>
                <c:pt idx="55">
                  <c:v>4.6499999999999915</c:v>
                </c:pt>
                <c:pt idx="56">
                  <c:v>4.6999999999999913</c:v>
                </c:pt>
                <c:pt idx="57">
                  <c:v>4.7499999999999911</c:v>
                </c:pt>
                <c:pt idx="58">
                  <c:v>4.7999999999999909</c:v>
                </c:pt>
                <c:pt idx="59">
                  <c:v>4.8499999999999908</c:v>
                </c:pt>
                <c:pt idx="60">
                  <c:v>4.8999999999999906</c:v>
                </c:pt>
                <c:pt idx="61">
                  <c:v>4.9499999999999904</c:v>
                </c:pt>
                <c:pt idx="62">
                  <c:v>4.9999999999999902</c:v>
                </c:pt>
                <c:pt idx="63">
                  <c:v>5.0499999999999901</c:v>
                </c:pt>
                <c:pt idx="64">
                  <c:v>5.0999999999999899</c:v>
                </c:pt>
                <c:pt idx="65">
                  <c:v>5.1499999999999897</c:v>
                </c:pt>
                <c:pt idx="66">
                  <c:v>5.1999999999999895</c:v>
                </c:pt>
                <c:pt idx="67">
                  <c:v>5.2499999999999893</c:v>
                </c:pt>
                <c:pt idx="68">
                  <c:v>5.2999999999999892</c:v>
                </c:pt>
                <c:pt idx="69">
                  <c:v>5.349999999999989</c:v>
                </c:pt>
                <c:pt idx="70">
                  <c:v>5.3999999999999888</c:v>
                </c:pt>
                <c:pt idx="71">
                  <c:v>5.4499999999999886</c:v>
                </c:pt>
                <c:pt idx="72">
                  <c:v>5.4999999999999885</c:v>
                </c:pt>
                <c:pt idx="73">
                  <c:v>5.5499999999999883</c:v>
                </c:pt>
                <c:pt idx="74">
                  <c:v>5.5999999999999881</c:v>
                </c:pt>
                <c:pt idx="75">
                  <c:v>5.6499999999999879</c:v>
                </c:pt>
                <c:pt idx="76">
                  <c:v>5.6999999999999877</c:v>
                </c:pt>
                <c:pt idx="77">
                  <c:v>5.7499999999999876</c:v>
                </c:pt>
                <c:pt idx="78">
                  <c:v>5.7999999999999874</c:v>
                </c:pt>
                <c:pt idx="79">
                  <c:v>5.8499999999999872</c:v>
                </c:pt>
                <c:pt idx="80">
                  <c:v>5.899999999999987</c:v>
                </c:pt>
              </c:numCache>
            </c:numRef>
          </c:xVal>
          <c:yVal>
            <c:numRef>
              <c:f>Feuil1!$R$40:$R$120</c:f>
              <c:numCache>
                <c:formatCode>General</c:formatCode>
                <c:ptCount val="81"/>
                <c:pt idx="0">
                  <c:v>2.1318542304276301E-2</c:v>
                </c:pt>
                <c:pt idx="1">
                  <c:v>0.1926378798218254</c:v>
                </c:pt>
                <c:pt idx="2">
                  <c:v>0.34294923044447184</c:v>
                </c:pt>
                <c:pt idx="3">
                  <c:v>0.45586049679782481</c:v>
                </c:pt>
                <c:pt idx="4">
                  <c:v>0.51905822108203559</c:v>
                </c:pt>
                <c:pt idx="5">
                  <c:v>0.52565042044940014</c:v>
                </c:pt>
                <c:pt idx="6">
                  <c:v>0.47491818728919205</c:v>
                </c:pt>
                <c:pt idx="7">
                  <c:v>0.37239408918554551</c:v>
                </c:pt>
                <c:pt idx="8">
                  <c:v>0.22925881869677323</c:v>
                </c:pt>
                <c:pt idx="9">
                  <c:v>6.1121890885064138E-2</c:v>
                </c:pt>
                <c:pt idx="10">
                  <c:v>-0.11368064124025606</c:v>
                </c:pt>
                <c:pt idx="11">
                  <c:v>-0.27608581193495829</c:v>
                </c:pt>
                <c:pt idx="12">
                  <c:v>-0.40838264088315007</c:v>
                </c:pt>
                <c:pt idx="13">
                  <c:v>-0.4961435915517744</c:v>
                </c:pt>
                <c:pt idx="14">
                  <c:v>-0.52979795591997969</c:v>
                </c:pt>
                <c:pt idx="15">
                  <c:v>-0.50567558123142486</c:v>
                </c:pt>
                <c:pt idx="16">
                  <c:v>-0.42640711589129154</c:v>
                </c:pt>
                <c:pt idx="17">
                  <c:v>-0.30063712597653802</c:v>
                </c:pt>
                <c:pt idx="18">
                  <c:v>-0.14208136823420464</c:v>
                </c:pt>
                <c:pt idx="19">
                  <c:v>3.1968972009946868E-2</c:v>
                </c:pt>
                <c:pt idx="20">
                  <c:v>0.2025329587619954</c:v>
                </c:pt>
                <c:pt idx="21">
                  <c:v>0.35100985782706579</c:v>
                </c:pt>
                <c:pt idx="22">
                  <c:v>0.46120762663990855</c:v>
                </c:pt>
                <c:pt idx="23">
                  <c:v>0.52110872594391988</c:v>
                </c:pt>
                <c:pt idx="24">
                  <c:v>0.52418068398259599</c:v>
                </c:pt>
                <c:pt idx="25">
                  <c:v>0.47008849055816099</c:v>
                </c:pt>
                <c:pt idx="26">
                  <c:v>0.36473113133027896</c:v>
                </c:pt>
                <c:pt idx="27">
                  <c:v>0.21959827813290267</c:v>
                </c:pt>
                <c:pt idx="28">
                  <c:v>5.0517290988938271E-2</c:v>
                </c:pt>
                <c:pt idx="29">
                  <c:v>-0.12407282337363185</c:v>
                </c:pt>
                <c:pt idx="30">
                  <c:v>-0.28513226427853633</c:v>
                </c:pt>
                <c:pt idx="31">
                  <c:v>-0.4150968090144303</c:v>
                </c:pt>
                <c:pt idx="32">
                  <c:v>-0.49979326664327994</c:v>
                </c:pt>
                <c:pt idx="33">
                  <c:v>-0.5299851252518647</c:v>
                </c:pt>
                <c:pt idx="34">
                  <c:v>-0.50237983318539847</c:v>
                </c:pt>
                <c:pt idx="35">
                  <c:v>-0.4199878659251241</c:v>
                </c:pt>
                <c:pt idx="36">
                  <c:v>-0.29179442082708451</c:v>
                </c:pt>
                <c:pt idx="37">
                  <c:v>-0.13177954281870222</c:v>
                </c:pt>
                <c:pt idx="38">
                  <c:v>4.2606459452009748E-2</c:v>
                </c:pt>
                <c:pt idx="39">
                  <c:v>0.21234604460770151</c:v>
                </c:pt>
                <c:pt idx="40">
                  <c:v>0.35892838298290586</c:v>
                </c:pt>
                <c:pt idx="41">
                  <c:v>0.46636804198016613</c:v>
                </c:pt>
                <c:pt idx="42">
                  <c:v>0.5229482660460264</c:v>
                </c:pt>
                <c:pt idx="43">
                  <c:v>0.52249873910980871</c:v>
                </c:pt>
                <c:pt idx="44">
                  <c:v>0.46506848401163958</c:v>
                </c:pt>
                <c:pt idx="45">
                  <c:v>0.35692051635151212</c:v>
                </c:pt>
                <c:pt idx="46">
                  <c:v>0.20984883578004293</c:v>
                </c:pt>
                <c:pt idx="47">
                  <c:v>3.9892239759671114E-2</c:v>
                </c:pt>
                <c:pt idx="48">
                  <c:v>-0.13441477607872371</c:v>
                </c:pt>
                <c:pt idx="49">
                  <c:v>-0.29406328416695948</c:v>
                </c:pt>
                <c:pt idx="50">
                  <c:v>-0.42164293006793524</c:v>
                </c:pt>
                <c:pt idx="51">
                  <c:v>-0.50324060628886658</c:v>
                </c:pt>
                <c:pt idx="52">
                  <c:v>-0.52995773631775267</c:v>
                </c:pt>
                <c:pt idx="53">
                  <c:v>-0.49888070255230643</c:v>
                </c:pt>
                <c:pt idx="54">
                  <c:v>-0.41339858879411689</c:v>
                </c:pt>
                <c:pt idx="55">
                  <c:v>-0.28283358612648624</c:v>
                </c:pt>
                <c:pt idx="56">
                  <c:v>-0.12142436799988272</c:v>
                </c:pt>
                <c:pt idx="57">
                  <c:v>5.3226698168354243E-2</c:v>
                </c:pt>
                <c:pt idx="58">
                  <c:v>0.22207316464615673</c:v>
                </c:pt>
                <c:pt idx="59">
                  <c:v>0.36670160018990144</c:v>
                </c:pt>
                <c:pt idx="60">
                  <c:v>0.47133965368493191</c:v>
                </c:pt>
                <c:pt idx="61">
                  <c:v>0.52457609667210625</c:v>
                </c:pt>
                <c:pt idx="62">
                  <c:v>0.52060526674670615</c:v>
                </c:pt>
                <c:pt idx="63">
                  <c:v>0.45986019994043964</c:v>
                </c:pt>
                <c:pt idx="64">
                  <c:v>0.34896540628516959</c:v>
                </c:pt>
                <c:pt idx="65">
                  <c:v>0.20001443858565809</c:v>
                </c:pt>
                <c:pt idx="66">
                  <c:v>2.9251038624714617E-2</c:v>
                </c:pt>
                <c:pt idx="67">
                  <c:v>-0.14470231253720073</c:v>
                </c:pt>
                <c:pt idx="68">
                  <c:v>-0.30287525598151116</c:v>
                </c:pt>
                <c:pt idx="69">
                  <c:v>-0.42801835392328669</c:v>
                </c:pt>
                <c:pt idx="70">
                  <c:v>-0.50648421487348672</c:v>
                </c:pt>
                <c:pt idx="71">
                  <c:v>-0.52971580020573261</c:v>
                </c:pt>
                <c:pt idx="72">
                  <c:v>-0.49517960591417137</c:v>
                </c:pt>
                <c:pt idx="73">
                  <c:v>-0.40664195208988552</c:v>
                </c:pt>
                <c:pt idx="74">
                  <c:v>-0.2737582495636337</c:v>
                </c:pt>
                <c:pt idx="75">
                  <c:v>-0.11102003594888926</c:v>
                </c:pt>
                <c:pt idx="76">
                  <c:v>6.3825388679814105E-2</c:v>
                </c:pt>
                <c:pt idx="77">
                  <c:v>0.23171038096682858</c:v>
                </c:pt>
                <c:pt idx="78">
                  <c:v>0.37432636255217611</c:v>
                </c:pt>
                <c:pt idx="79">
                  <c:v>0.47612044905548223</c:v>
                </c:pt>
                <c:pt idx="80">
                  <c:v>0.52599155881401061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5CE1-4F42-B94B-EE8B7E7F9F5B}"/>
            </c:ext>
          </c:extLst>
        </c:ser>
        <c:ser>
          <c:idx val="2"/>
          <c:order val="2"/>
          <c:tx>
            <c:v>Z3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Feuil1!$B$40:$B$120</c:f>
              <c:numCache>
                <c:formatCode>General</c:formatCode>
                <c:ptCount val="81"/>
                <c:pt idx="0">
                  <c:v>1.900000000000001</c:v>
                </c:pt>
                <c:pt idx="1">
                  <c:v>1.9500000000000011</c:v>
                </c:pt>
                <c:pt idx="2">
                  <c:v>2.0000000000000009</c:v>
                </c:pt>
                <c:pt idx="3">
                  <c:v>2.0500000000000007</c:v>
                </c:pt>
                <c:pt idx="4">
                  <c:v>2.1000000000000005</c:v>
                </c:pt>
                <c:pt idx="5">
                  <c:v>2.1500000000000004</c:v>
                </c:pt>
                <c:pt idx="6">
                  <c:v>2.2000000000000002</c:v>
                </c:pt>
                <c:pt idx="7">
                  <c:v>2.25</c:v>
                </c:pt>
                <c:pt idx="8">
                  <c:v>2.2999999999999998</c:v>
                </c:pt>
                <c:pt idx="9">
                  <c:v>2.3499999999999996</c:v>
                </c:pt>
                <c:pt idx="10">
                  <c:v>2.3999999999999995</c:v>
                </c:pt>
                <c:pt idx="11">
                  <c:v>2.4499999999999993</c:v>
                </c:pt>
                <c:pt idx="12">
                  <c:v>2.4999999999999991</c:v>
                </c:pt>
                <c:pt idx="13">
                  <c:v>2.5499999999999989</c:v>
                </c:pt>
                <c:pt idx="14">
                  <c:v>2.5999999999999988</c:v>
                </c:pt>
                <c:pt idx="15">
                  <c:v>2.6499999999999986</c:v>
                </c:pt>
                <c:pt idx="16">
                  <c:v>2.6999999999999984</c:v>
                </c:pt>
                <c:pt idx="17">
                  <c:v>2.7499999999999982</c:v>
                </c:pt>
                <c:pt idx="18">
                  <c:v>2.799999999999998</c:v>
                </c:pt>
                <c:pt idx="19">
                  <c:v>2.8499999999999979</c:v>
                </c:pt>
                <c:pt idx="20">
                  <c:v>2.8999999999999977</c:v>
                </c:pt>
                <c:pt idx="21">
                  <c:v>2.9499999999999975</c:v>
                </c:pt>
                <c:pt idx="22">
                  <c:v>2.9999999999999973</c:v>
                </c:pt>
                <c:pt idx="23">
                  <c:v>3.0499999999999972</c:v>
                </c:pt>
                <c:pt idx="24">
                  <c:v>3.099999999999997</c:v>
                </c:pt>
                <c:pt idx="25">
                  <c:v>3.1499999999999968</c:v>
                </c:pt>
                <c:pt idx="26">
                  <c:v>3.1999999999999966</c:v>
                </c:pt>
                <c:pt idx="27">
                  <c:v>3.2499999999999964</c:v>
                </c:pt>
                <c:pt idx="28">
                  <c:v>3.2999999999999963</c:v>
                </c:pt>
                <c:pt idx="29">
                  <c:v>3.3499999999999961</c:v>
                </c:pt>
                <c:pt idx="30">
                  <c:v>3.3999999999999959</c:v>
                </c:pt>
                <c:pt idx="31">
                  <c:v>3.4499999999999957</c:v>
                </c:pt>
                <c:pt idx="32">
                  <c:v>3.4999999999999956</c:v>
                </c:pt>
                <c:pt idx="33">
                  <c:v>3.5499999999999954</c:v>
                </c:pt>
                <c:pt idx="34">
                  <c:v>3.5999999999999952</c:v>
                </c:pt>
                <c:pt idx="35">
                  <c:v>3.649999999999995</c:v>
                </c:pt>
                <c:pt idx="36">
                  <c:v>3.6999999999999948</c:v>
                </c:pt>
                <c:pt idx="37">
                  <c:v>3.7499999999999947</c:v>
                </c:pt>
                <c:pt idx="38">
                  <c:v>3.7999999999999945</c:v>
                </c:pt>
                <c:pt idx="39">
                  <c:v>3.8499999999999943</c:v>
                </c:pt>
                <c:pt idx="40">
                  <c:v>3.8999999999999941</c:v>
                </c:pt>
                <c:pt idx="41">
                  <c:v>3.949999999999994</c:v>
                </c:pt>
                <c:pt idx="42">
                  <c:v>3.9999999999999938</c:v>
                </c:pt>
                <c:pt idx="43">
                  <c:v>4.0499999999999936</c:v>
                </c:pt>
                <c:pt idx="44">
                  <c:v>4.0999999999999934</c:v>
                </c:pt>
                <c:pt idx="45">
                  <c:v>4.1499999999999932</c:v>
                </c:pt>
                <c:pt idx="46">
                  <c:v>4.1999999999999931</c:v>
                </c:pt>
                <c:pt idx="47">
                  <c:v>4.2499999999999929</c:v>
                </c:pt>
                <c:pt idx="48">
                  <c:v>4.2999999999999927</c:v>
                </c:pt>
                <c:pt idx="49">
                  <c:v>4.3499999999999925</c:v>
                </c:pt>
                <c:pt idx="50">
                  <c:v>4.3999999999999924</c:v>
                </c:pt>
                <c:pt idx="51">
                  <c:v>4.4499999999999922</c:v>
                </c:pt>
                <c:pt idx="52">
                  <c:v>4.499999999999992</c:v>
                </c:pt>
                <c:pt idx="53">
                  <c:v>4.5499999999999918</c:v>
                </c:pt>
                <c:pt idx="54">
                  <c:v>4.5999999999999917</c:v>
                </c:pt>
                <c:pt idx="55">
                  <c:v>4.6499999999999915</c:v>
                </c:pt>
                <c:pt idx="56">
                  <c:v>4.6999999999999913</c:v>
                </c:pt>
                <c:pt idx="57">
                  <c:v>4.7499999999999911</c:v>
                </c:pt>
                <c:pt idx="58">
                  <c:v>4.7999999999999909</c:v>
                </c:pt>
                <c:pt idx="59">
                  <c:v>4.8499999999999908</c:v>
                </c:pt>
                <c:pt idx="60">
                  <c:v>4.8999999999999906</c:v>
                </c:pt>
                <c:pt idx="61">
                  <c:v>4.9499999999999904</c:v>
                </c:pt>
                <c:pt idx="62">
                  <c:v>4.9999999999999902</c:v>
                </c:pt>
                <c:pt idx="63">
                  <c:v>5.0499999999999901</c:v>
                </c:pt>
                <c:pt idx="64">
                  <c:v>5.0999999999999899</c:v>
                </c:pt>
                <c:pt idx="65">
                  <c:v>5.1499999999999897</c:v>
                </c:pt>
                <c:pt idx="66">
                  <c:v>5.1999999999999895</c:v>
                </c:pt>
                <c:pt idx="67">
                  <c:v>5.2499999999999893</c:v>
                </c:pt>
                <c:pt idx="68">
                  <c:v>5.2999999999999892</c:v>
                </c:pt>
                <c:pt idx="69">
                  <c:v>5.349999999999989</c:v>
                </c:pt>
                <c:pt idx="70">
                  <c:v>5.3999999999999888</c:v>
                </c:pt>
                <c:pt idx="71">
                  <c:v>5.4499999999999886</c:v>
                </c:pt>
                <c:pt idx="72">
                  <c:v>5.4999999999999885</c:v>
                </c:pt>
                <c:pt idx="73">
                  <c:v>5.5499999999999883</c:v>
                </c:pt>
                <c:pt idx="74">
                  <c:v>5.5999999999999881</c:v>
                </c:pt>
                <c:pt idx="75">
                  <c:v>5.6499999999999879</c:v>
                </c:pt>
                <c:pt idx="76">
                  <c:v>5.6999999999999877</c:v>
                </c:pt>
                <c:pt idx="77">
                  <c:v>5.7499999999999876</c:v>
                </c:pt>
                <c:pt idx="78">
                  <c:v>5.7999999999999874</c:v>
                </c:pt>
                <c:pt idx="79">
                  <c:v>5.8499999999999872</c:v>
                </c:pt>
                <c:pt idx="80">
                  <c:v>5.899999999999987</c:v>
                </c:pt>
              </c:numCache>
            </c:numRef>
          </c:xVal>
          <c:yVal>
            <c:numRef>
              <c:f>Feuil1!$P$40:$P$120</c:f>
              <c:numCache>
                <c:formatCode>General</c:formatCode>
                <c:ptCount val="81"/>
                <c:pt idx="0">
                  <c:v>1.0100591281452516</c:v>
                </c:pt>
                <c:pt idx="1">
                  <c:v>1.1547943715402507</c:v>
                </c:pt>
                <c:pt idx="2">
                  <c:v>1.2854221448351748</c:v>
                </c:pt>
                <c:pt idx="3">
                  <c:v>1.4003466423598425</c:v>
                </c:pt>
                <c:pt idx="4">
                  <c:v>1.4981638964880237</c:v>
                </c:pt>
                <c:pt idx="5">
                  <c:v>1.5776789291163504</c:v>
                </c:pt>
                <c:pt idx="6">
                  <c:v>1.6379203500363506</c:v>
                </c:pt>
                <c:pt idx="7">
                  <c:v>1.6781522238595625</c:v>
                </c:pt>
                <c:pt idx="8">
                  <c:v>1.6978830605241888</c:v>
                </c:pt>
                <c:pt idx="9">
                  <c:v>1.6968718195513737</c:v>
                </c:pt>
                <c:pt idx="10">
                  <c:v>1.6751308547004873</c:v>
                </c:pt>
                <c:pt idx="11">
                  <c:v>1.6329257630502296</c:v>
                </c:pt>
                <c:pt idx="12">
                  <c:v>1.5707721403492481</c:v>
                </c:pt>
                <c:pt idx="13">
                  <c:v>1.4894292822743094</c:v>
                </c:pt>
                <c:pt idx="14">
                  <c:v>1.3898909085442019</c:v>
                </c:pt>
                <c:pt idx="15">
                  <c:v>1.2733730232076264</c:v>
                </c:pt>
                <c:pt idx="16">
                  <c:v>1.1412990594090608</c:v>
                </c:pt>
                <c:pt idx="17">
                  <c:v>0.9952824901106252</c:v>
                </c:pt>
                <c:pt idx="18">
                  <c:v>0.83710711720490039</c:v>
                </c:pt>
                <c:pt idx="19">
                  <c:v>0.66870527981547911</c:v>
                </c:pt>
                <c:pt idx="20">
                  <c:v>0.49213424800213657</c:v>
                </c:pt>
                <c:pt idx="21">
                  <c:v>0.30955109025536981</c:v>
                </c:pt>
                <c:pt idx="22">
                  <c:v>0.12318632180989471</c:v>
                </c:pt>
                <c:pt idx="23">
                  <c:v>-6.4683344299182072E-2</c:v>
                </c:pt>
                <c:pt idx="24">
                  <c:v>-0.25176281055262728</c:v>
                </c:pt>
                <c:pt idx="25">
                  <c:v>-0.43576663285619366</c:v>
                </c:pt>
                <c:pt idx="26">
                  <c:v>-0.61444694051928828</c:v>
                </c:pt>
                <c:pt idx="27">
                  <c:v>-0.78562089722061268</c:v>
                </c:pt>
                <c:pt idx="28">
                  <c:v>-0.94719736748567385</c:v>
                </c:pt>
                <c:pt idx="29">
                  <c:v>-1.0972024629068711</c:v>
                </c:pt>
                <c:pt idx="30">
                  <c:v>-1.2338036560224666</c:v>
                </c:pt>
                <c:pt idx="31">
                  <c:v>-1.3553321672687459</c:v>
                </c:pt>
                <c:pt idx="32">
                  <c:v>-1.460303351516705</c:v>
                </c:pt>
                <c:pt idx="33">
                  <c:v>-1.5474348351423945</c:v>
                </c:pt>
                <c:pt idx="34">
                  <c:v>-1.6156621820606385</c:v>
                </c:pt>
                <c:pt idx="35">
                  <c:v>-1.6641518973390255</c:v>
                </c:pt>
                <c:pt idx="36">
                  <c:v>-1.6923116095343709</c:v>
                </c:pt>
                <c:pt idx="37">
                  <c:v>-1.6997973073598054</c:v>
                </c:pt>
                <c:pt idx="38">
                  <c:v>-1.6865175422762186</c:v>
                </c:pt>
                <c:pt idx="39">
                  <c:v>-1.6526345456673694</c:v>
                </c:pt>
                <c:pt idx="40">
                  <c:v>-1.5985622469507741</c:v>
                </c:pt>
                <c:pt idx="41">
                  <c:v>-1.5249612168359743</c:v>
                </c:pt>
                <c:pt idx="42">
                  <c:v>-1.4327305975055711</c:v>
                </c:pt>
                <c:pt idx="43">
                  <c:v>-1.3229971183034031</c:v>
                </c:pt>
                <c:pt idx="44">
                  <c:v>-1.1971013311190284</c:v>
                </c:pt>
                <c:pt idx="45">
                  <c:v>-1.056581233623032</c:v>
                </c:pt>
                <c:pt idx="46">
                  <c:v>-0.90315348041881405</c:v>
                </c:pt>
                <c:pt idx="47">
                  <c:v>-0.73869241164361843</c:v>
                </c:pt>
                <c:pt idx="48">
                  <c:v>-0.56520715521455334</c:v>
                </c:pt>
                <c:pt idx="49">
                  <c:v>-0.38481708244844148</c:v>
                </c:pt>
                <c:pt idx="50">
                  <c:v>-0.19972591690042155</c:v>
                </c:pt>
                <c:pt idx="51">
                  <c:v>-1.2194812718890127E-2</c:v>
                </c:pt>
                <c:pt idx="52">
                  <c:v>0.17548526859662381</c:v>
                </c:pt>
                <c:pt idx="53">
                  <c:v>0.3610215455771415</c:v>
                </c:pt>
                <c:pt idx="54">
                  <c:v>0.54214742639949953</c:v>
                </c:pt>
                <c:pt idx="55">
                  <c:v>0.71665019855744205</c:v>
                </c:pt>
                <c:pt idx="56">
                  <c:v>0.88239806031962809</c:v>
                </c:pt>
                <c:pt idx="57">
                  <c:v>1.037366163746378</c:v>
                </c:pt>
                <c:pt idx="58">
                  <c:v>1.179661351112443</c:v>
                </c:pt>
                <c:pt idx="59">
                  <c:v>1.3075452825448344</c:v>
                </c:pt>
                <c:pt idx="60">
                  <c:v>1.4194556723384737</c:v>
                </c:pt>
                <c:pt idx="61">
                  <c:v>1.5140253745175853</c:v>
                </c:pt>
                <c:pt idx="62">
                  <c:v>1.5900990844853082</c:v>
                </c:pt>
                <c:pt idx="63">
                  <c:v>1.6467474527269461</c:v>
                </c:pt>
                <c:pt idx="64">
                  <c:v>1.6832784381476613</c:v>
                </c:pt>
                <c:pt idx="65">
                  <c:v>1.6992457623473798</c:v>
                </c:pt>
                <c:pt idx="66">
                  <c:v>1.6944543615517382</c:v>
                </c:pt>
                <c:pt idx="67">
                  <c:v>1.6689627695959603</c:v>
                </c:pt>
                <c:pt idx="68">
                  <c:v>1.6230824028500792</c:v>
                </c:pt>
                <c:pt idx="69">
                  <c:v>1.5573737558211693</c:v>
                </c:pt>
                <c:pt idx="70">
                  <c:v>1.4726395539087667</c:v>
                </c:pt>
                <c:pt idx="71">
                  <c:v>1.3699149469623968</c:v>
                </c:pt>
                <c:pt idx="72">
                  <c:v>1.2504548634409718</c:v>
                </c:pt>
                <c:pt idx="73">
                  <c:v>1.1157186796611458</c:v>
                </c:pt>
                <c:pt idx="74">
                  <c:v>0.96735239142174978</c:v>
                </c:pt>
                <c:pt idx="75">
                  <c:v>0.80716850580350941</c:v>
                </c:pt>
                <c:pt idx="76">
                  <c:v>0.63712389879454157</c:v>
                </c:pt>
                <c:pt idx="77">
                  <c:v>0.45929590924249675</c:v>
                </c:pt>
                <c:pt idx="78">
                  <c:v>0.27585696118007563</c:v>
                </c:pt>
                <c:pt idx="79">
                  <c:v>8.9048024548565904E-2</c:v>
                </c:pt>
                <c:pt idx="80">
                  <c:v>-9.8848761465272328E-2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5CE1-4F42-B94B-EE8B7E7F9F5B}"/>
            </c:ext>
          </c:extLst>
        </c:ser>
        <c:ser>
          <c:idx val="3"/>
          <c:order val="3"/>
          <c:tx>
            <c:v>Z4</c:v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dPt>
            <c:idx val="1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CE1-4F42-B94B-EE8B7E7F9F5B}"/>
              </c:ext>
            </c:extLst>
          </c:dPt>
          <c:dPt>
            <c:idx val="1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5CE1-4F42-B94B-EE8B7E7F9F5B}"/>
              </c:ext>
            </c:extLst>
          </c:dPt>
          <c:xVal>
            <c:numRef>
              <c:f>Feuil1!$B$40:$B$120</c:f>
              <c:numCache>
                <c:formatCode>General</c:formatCode>
                <c:ptCount val="81"/>
                <c:pt idx="0">
                  <c:v>1.900000000000001</c:v>
                </c:pt>
                <c:pt idx="1">
                  <c:v>1.9500000000000011</c:v>
                </c:pt>
                <c:pt idx="2">
                  <c:v>2.0000000000000009</c:v>
                </c:pt>
                <c:pt idx="3">
                  <c:v>2.0500000000000007</c:v>
                </c:pt>
                <c:pt idx="4">
                  <c:v>2.1000000000000005</c:v>
                </c:pt>
                <c:pt idx="5">
                  <c:v>2.1500000000000004</c:v>
                </c:pt>
                <c:pt idx="6">
                  <c:v>2.2000000000000002</c:v>
                </c:pt>
                <c:pt idx="7">
                  <c:v>2.25</c:v>
                </c:pt>
                <c:pt idx="8">
                  <c:v>2.2999999999999998</c:v>
                </c:pt>
                <c:pt idx="9">
                  <c:v>2.3499999999999996</c:v>
                </c:pt>
                <c:pt idx="10">
                  <c:v>2.3999999999999995</c:v>
                </c:pt>
                <c:pt idx="11">
                  <c:v>2.4499999999999993</c:v>
                </c:pt>
                <c:pt idx="12">
                  <c:v>2.4999999999999991</c:v>
                </c:pt>
                <c:pt idx="13">
                  <c:v>2.5499999999999989</c:v>
                </c:pt>
                <c:pt idx="14">
                  <c:v>2.5999999999999988</c:v>
                </c:pt>
                <c:pt idx="15">
                  <c:v>2.6499999999999986</c:v>
                </c:pt>
                <c:pt idx="16">
                  <c:v>2.6999999999999984</c:v>
                </c:pt>
                <c:pt idx="17">
                  <c:v>2.7499999999999982</c:v>
                </c:pt>
                <c:pt idx="18">
                  <c:v>2.799999999999998</c:v>
                </c:pt>
                <c:pt idx="19">
                  <c:v>2.8499999999999979</c:v>
                </c:pt>
                <c:pt idx="20">
                  <c:v>2.8999999999999977</c:v>
                </c:pt>
                <c:pt idx="21">
                  <c:v>2.9499999999999975</c:v>
                </c:pt>
                <c:pt idx="22">
                  <c:v>2.9999999999999973</c:v>
                </c:pt>
                <c:pt idx="23">
                  <c:v>3.0499999999999972</c:v>
                </c:pt>
                <c:pt idx="24">
                  <c:v>3.099999999999997</c:v>
                </c:pt>
                <c:pt idx="25">
                  <c:v>3.1499999999999968</c:v>
                </c:pt>
                <c:pt idx="26">
                  <c:v>3.1999999999999966</c:v>
                </c:pt>
                <c:pt idx="27">
                  <c:v>3.2499999999999964</c:v>
                </c:pt>
                <c:pt idx="28">
                  <c:v>3.2999999999999963</c:v>
                </c:pt>
                <c:pt idx="29">
                  <c:v>3.3499999999999961</c:v>
                </c:pt>
                <c:pt idx="30">
                  <c:v>3.3999999999999959</c:v>
                </c:pt>
                <c:pt idx="31">
                  <c:v>3.4499999999999957</c:v>
                </c:pt>
                <c:pt idx="32">
                  <c:v>3.4999999999999956</c:v>
                </c:pt>
                <c:pt idx="33">
                  <c:v>3.5499999999999954</c:v>
                </c:pt>
                <c:pt idx="34">
                  <c:v>3.5999999999999952</c:v>
                </c:pt>
                <c:pt idx="35">
                  <c:v>3.649999999999995</c:v>
                </c:pt>
                <c:pt idx="36">
                  <c:v>3.6999999999999948</c:v>
                </c:pt>
                <c:pt idx="37">
                  <c:v>3.7499999999999947</c:v>
                </c:pt>
                <c:pt idx="38">
                  <c:v>3.7999999999999945</c:v>
                </c:pt>
                <c:pt idx="39">
                  <c:v>3.8499999999999943</c:v>
                </c:pt>
                <c:pt idx="40">
                  <c:v>3.8999999999999941</c:v>
                </c:pt>
                <c:pt idx="41">
                  <c:v>3.949999999999994</c:v>
                </c:pt>
                <c:pt idx="42">
                  <c:v>3.9999999999999938</c:v>
                </c:pt>
                <c:pt idx="43">
                  <c:v>4.0499999999999936</c:v>
                </c:pt>
                <c:pt idx="44">
                  <c:v>4.0999999999999934</c:v>
                </c:pt>
                <c:pt idx="45">
                  <c:v>4.1499999999999932</c:v>
                </c:pt>
                <c:pt idx="46">
                  <c:v>4.1999999999999931</c:v>
                </c:pt>
                <c:pt idx="47">
                  <c:v>4.2499999999999929</c:v>
                </c:pt>
                <c:pt idx="48">
                  <c:v>4.2999999999999927</c:v>
                </c:pt>
                <c:pt idx="49">
                  <c:v>4.3499999999999925</c:v>
                </c:pt>
                <c:pt idx="50">
                  <c:v>4.3999999999999924</c:v>
                </c:pt>
                <c:pt idx="51">
                  <c:v>4.4499999999999922</c:v>
                </c:pt>
                <c:pt idx="52">
                  <c:v>4.499999999999992</c:v>
                </c:pt>
                <c:pt idx="53">
                  <c:v>4.5499999999999918</c:v>
                </c:pt>
                <c:pt idx="54">
                  <c:v>4.5999999999999917</c:v>
                </c:pt>
                <c:pt idx="55">
                  <c:v>4.6499999999999915</c:v>
                </c:pt>
                <c:pt idx="56">
                  <c:v>4.6999999999999913</c:v>
                </c:pt>
                <c:pt idx="57">
                  <c:v>4.7499999999999911</c:v>
                </c:pt>
                <c:pt idx="58">
                  <c:v>4.7999999999999909</c:v>
                </c:pt>
                <c:pt idx="59">
                  <c:v>4.8499999999999908</c:v>
                </c:pt>
                <c:pt idx="60">
                  <c:v>4.8999999999999906</c:v>
                </c:pt>
                <c:pt idx="61">
                  <c:v>4.9499999999999904</c:v>
                </c:pt>
                <c:pt idx="62">
                  <c:v>4.9999999999999902</c:v>
                </c:pt>
                <c:pt idx="63">
                  <c:v>5.0499999999999901</c:v>
                </c:pt>
                <c:pt idx="64">
                  <c:v>5.0999999999999899</c:v>
                </c:pt>
                <c:pt idx="65">
                  <c:v>5.1499999999999897</c:v>
                </c:pt>
                <c:pt idx="66">
                  <c:v>5.1999999999999895</c:v>
                </c:pt>
                <c:pt idx="67">
                  <c:v>5.2499999999999893</c:v>
                </c:pt>
                <c:pt idx="68">
                  <c:v>5.2999999999999892</c:v>
                </c:pt>
                <c:pt idx="69">
                  <c:v>5.349999999999989</c:v>
                </c:pt>
                <c:pt idx="70">
                  <c:v>5.3999999999999888</c:v>
                </c:pt>
                <c:pt idx="71">
                  <c:v>5.4499999999999886</c:v>
                </c:pt>
                <c:pt idx="72">
                  <c:v>5.4999999999999885</c:v>
                </c:pt>
                <c:pt idx="73">
                  <c:v>5.5499999999999883</c:v>
                </c:pt>
                <c:pt idx="74">
                  <c:v>5.5999999999999881</c:v>
                </c:pt>
                <c:pt idx="75">
                  <c:v>5.6499999999999879</c:v>
                </c:pt>
                <c:pt idx="76">
                  <c:v>5.6999999999999877</c:v>
                </c:pt>
                <c:pt idx="77">
                  <c:v>5.7499999999999876</c:v>
                </c:pt>
                <c:pt idx="78">
                  <c:v>5.7999999999999874</c:v>
                </c:pt>
                <c:pt idx="79">
                  <c:v>5.8499999999999872</c:v>
                </c:pt>
                <c:pt idx="80">
                  <c:v>5.899999999999987</c:v>
                </c:pt>
              </c:numCache>
            </c:numRef>
          </c:xVal>
          <c:yVal>
            <c:numRef>
              <c:f>Feuil1!$Q$40:$Q$120</c:f>
              <c:numCache>
                <c:formatCode>General</c:formatCode>
                <c:ptCount val="81"/>
                <c:pt idx="0">
                  <c:v>1.0313776704495279</c:v>
                </c:pt>
                <c:pt idx="1">
                  <c:v>1.347432251362076</c:v>
                </c:pt>
                <c:pt idx="2">
                  <c:v>1.6283713752796467</c:v>
                </c:pt>
                <c:pt idx="3">
                  <c:v>1.8562071391576673</c:v>
                </c:pt>
                <c:pt idx="4">
                  <c:v>2.0172221175700593</c:v>
                </c:pt>
                <c:pt idx="5">
                  <c:v>2.1033293495657506</c:v>
                </c:pt>
                <c:pt idx="6">
                  <c:v>2.1128385373255427</c:v>
                </c:pt>
                <c:pt idx="7">
                  <c:v>2.0505463130451078</c:v>
                </c:pt>
                <c:pt idx="8">
                  <c:v>1.927141879220962</c:v>
                </c:pt>
                <c:pt idx="9">
                  <c:v>1.7579937104364378</c:v>
                </c:pt>
                <c:pt idx="10">
                  <c:v>1.5614502134602313</c:v>
                </c:pt>
                <c:pt idx="11">
                  <c:v>1.3568399511152713</c:v>
                </c:pt>
                <c:pt idx="12">
                  <c:v>1.1623894994660979</c:v>
                </c:pt>
                <c:pt idx="13">
                  <c:v>0.99328569072253492</c:v>
                </c:pt>
                <c:pt idx="14">
                  <c:v>0.86009295262422225</c:v>
                </c:pt>
                <c:pt idx="15">
                  <c:v>0.76769744197620149</c:v>
                </c:pt>
                <c:pt idx="16">
                  <c:v>0.7148919435177693</c:v>
                </c:pt>
                <c:pt idx="17">
                  <c:v>0.69464536413408717</c:v>
                </c:pt>
                <c:pt idx="18">
                  <c:v>0.69502574897069569</c:v>
                </c:pt>
                <c:pt idx="19">
                  <c:v>0.70067425182542598</c:v>
                </c:pt>
                <c:pt idx="20">
                  <c:v>0.69466720676413196</c:v>
                </c:pt>
                <c:pt idx="21">
                  <c:v>0.6605609480824356</c:v>
                </c:pt>
                <c:pt idx="22">
                  <c:v>0.5843939484498033</c:v>
                </c:pt>
                <c:pt idx="23">
                  <c:v>0.45642538164473778</c:v>
                </c:pt>
                <c:pt idx="24">
                  <c:v>0.2724178734299687</c:v>
                </c:pt>
                <c:pt idx="25">
                  <c:v>3.4321857701967329E-2</c:v>
                </c:pt>
                <c:pt idx="26">
                  <c:v>-0.24971580918900932</c:v>
                </c:pt>
                <c:pt idx="27">
                  <c:v>-0.56602261908771001</c:v>
                </c:pt>
                <c:pt idx="28">
                  <c:v>-0.89668007649673553</c:v>
                </c:pt>
                <c:pt idx="29">
                  <c:v>-1.221275286280503</c:v>
                </c:pt>
                <c:pt idx="30">
                  <c:v>-1.5189359203010029</c:v>
                </c:pt>
                <c:pt idx="31">
                  <c:v>-1.7704289762831762</c:v>
                </c:pt>
                <c:pt idx="32">
                  <c:v>-1.960096618159985</c:v>
                </c:pt>
                <c:pt idx="33">
                  <c:v>-2.0774199603942591</c:v>
                </c:pt>
                <c:pt idx="34">
                  <c:v>-2.1180420152460369</c:v>
                </c:pt>
                <c:pt idx="35">
                  <c:v>-2.0841397632641496</c:v>
                </c:pt>
                <c:pt idx="36">
                  <c:v>-1.9841060303614553</c:v>
                </c:pt>
                <c:pt idx="37">
                  <c:v>-1.8315768501785077</c:v>
                </c:pt>
                <c:pt idx="38">
                  <c:v>-1.6439110828242089</c:v>
                </c:pt>
                <c:pt idx="39">
                  <c:v>-1.440288501059668</c:v>
                </c:pt>
                <c:pt idx="40">
                  <c:v>-1.2396338639678683</c:v>
                </c:pt>
                <c:pt idx="41">
                  <c:v>-1.0585931748558082</c:v>
                </c:pt>
                <c:pt idx="42">
                  <c:v>-0.90978233145954468</c:v>
                </c:pt>
                <c:pt idx="43">
                  <c:v>-0.80049837919359434</c:v>
                </c:pt>
                <c:pt idx="44">
                  <c:v>-0.73203284710738881</c:v>
                </c:pt>
                <c:pt idx="45">
                  <c:v>-0.69966071727151991</c:v>
                </c:pt>
                <c:pt idx="46">
                  <c:v>-0.69330464463877117</c:v>
                </c:pt>
                <c:pt idx="47">
                  <c:v>-0.69880017188394727</c:v>
                </c:pt>
                <c:pt idx="48">
                  <c:v>-0.69962193129327699</c:v>
                </c:pt>
                <c:pt idx="49">
                  <c:v>-0.67888036661540097</c:v>
                </c:pt>
                <c:pt idx="50">
                  <c:v>-0.62136884696835681</c:v>
                </c:pt>
                <c:pt idx="51">
                  <c:v>-0.51543541900775669</c:v>
                </c:pt>
                <c:pt idx="52">
                  <c:v>-0.35447246772112884</c:v>
                </c:pt>
                <c:pt idx="53">
                  <c:v>-0.13785915697516493</c:v>
                </c:pt>
                <c:pt idx="54">
                  <c:v>0.12874883760538264</c:v>
                </c:pt>
                <c:pt idx="55">
                  <c:v>0.43381661243095582</c:v>
                </c:pt>
                <c:pt idx="56">
                  <c:v>0.76097369231974532</c:v>
                </c:pt>
                <c:pt idx="57">
                  <c:v>1.0905928619147323</c:v>
                </c:pt>
                <c:pt idx="58">
                  <c:v>1.4017345157585996</c:v>
                </c:pt>
                <c:pt idx="59">
                  <c:v>1.6742468827347359</c:v>
                </c:pt>
                <c:pt idx="60">
                  <c:v>1.8907953260234056</c:v>
                </c:pt>
                <c:pt idx="61">
                  <c:v>2.0386014711896916</c:v>
                </c:pt>
                <c:pt idx="62">
                  <c:v>2.1107043512320143</c:v>
                </c:pt>
                <c:pt idx="63">
                  <c:v>2.1066076526673858</c:v>
                </c:pt>
                <c:pt idx="64">
                  <c:v>2.032243844432831</c:v>
                </c:pt>
                <c:pt idx="65">
                  <c:v>1.8992602009330379</c:v>
                </c:pt>
                <c:pt idx="66">
                  <c:v>1.7237054001764529</c:v>
                </c:pt>
                <c:pt idx="67">
                  <c:v>1.5242604570587597</c:v>
                </c:pt>
                <c:pt idx="68">
                  <c:v>1.3202071468685681</c:v>
                </c:pt>
                <c:pt idx="69">
                  <c:v>1.1293554018978826</c:v>
                </c:pt>
                <c:pt idx="70">
                  <c:v>0.96615533903527995</c:v>
                </c:pt>
                <c:pt idx="71">
                  <c:v>0.84019914675666418</c:v>
                </c:pt>
                <c:pt idx="72">
                  <c:v>0.75527525752680047</c:v>
                </c:pt>
                <c:pt idx="73">
                  <c:v>0.70907672757126028</c:v>
                </c:pt>
                <c:pt idx="74">
                  <c:v>0.69359414185811608</c:v>
                </c:pt>
                <c:pt idx="75">
                  <c:v>0.69614846985462009</c:v>
                </c:pt>
                <c:pt idx="76">
                  <c:v>0.7009492874743557</c:v>
                </c:pt>
                <c:pt idx="77">
                  <c:v>0.69100629020932536</c:v>
                </c:pt>
                <c:pt idx="78">
                  <c:v>0.65018332373225174</c:v>
                </c:pt>
                <c:pt idx="79">
                  <c:v>0.56516847360404809</c:v>
                </c:pt>
                <c:pt idx="80">
                  <c:v>0.42714279734873828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5CE1-4F42-B94B-EE8B7E7F9F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791680"/>
        <c:axId val="44793216"/>
      </c:scatterChart>
      <c:valAx>
        <c:axId val="44791680"/>
        <c:scaling>
          <c:orientation val="minMax"/>
          <c:max val="6"/>
          <c:min val="1.8"/>
        </c:scaling>
        <c:delete val="0"/>
        <c:axPos val="b"/>
        <c:numFmt formatCode="General" sourceLinked="1"/>
        <c:majorTickMark val="out"/>
        <c:minorTickMark val="none"/>
        <c:tickLblPos val="nextTo"/>
        <c:crossAx val="44793216"/>
        <c:crossesAt val="0"/>
        <c:crossBetween val="midCat"/>
      </c:valAx>
      <c:valAx>
        <c:axId val="44793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4791680"/>
        <c:crossesAt val="1.8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0.81625</cdr:x>
      <cdr:y>0.01575</cdr:y>
    </cdr:from>
    <cdr:to>
      <cdr:x>0.98575</cdr:x>
      <cdr:y>0.2145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463790" y="88961"/>
          <a:ext cx="1549908" cy="11226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/>
      </cdr:spPr>
      <cdr:txBody>
        <a:bodyPr xmlns:a="http://schemas.openxmlformats.org/drawingml/2006/main" vertOverflow="clip" wrap="square" lIns="0" tIns="22860" rIns="36576" bIns="0" anchor="t" upright="1"/>
        <a:lstStyle xmlns:a="http://schemas.openxmlformats.org/drawingml/2006/main"/>
        <a:p xmlns:a="http://schemas.openxmlformats.org/drawingml/2006/main">
          <a:pPr algn="r" rtl="0">
            <a:defRPr sz="1000"/>
          </a:pPr>
          <a:r>
            <a:rPr lang="fr-FR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Total 46:58</a:t>
          </a:r>
        </a:p>
        <a:p xmlns:a="http://schemas.openxmlformats.org/drawingml/2006/main">
          <a:pPr algn="r" rtl="0">
            <a:defRPr sz="1000"/>
          </a:pPr>
          <a:r>
            <a:rPr lang="fr-FR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Min 00:06</a:t>
          </a:r>
        </a:p>
        <a:p xmlns:a="http://schemas.openxmlformats.org/drawingml/2006/main">
          <a:pPr algn="r" rtl="0">
            <a:defRPr sz="1000"/>
          </a:pPr>
          <a:r>
            <a:rPr lang="fr-FR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Max 04:02</a:t>
          </a:r>
        </a:p>
        <a:p xmlns:a="http://schemas.openxmlformats.org/drawingml/2006/main">
          <a:pPr algn="r" rtl="0">
            <a:defRPr sz="1000"/>
          </a:pPr>
          <a:r>
            <a:rPr lang="fr-FR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Mean 01:05</a:t>
          </a:r>
        </a:p>
        <a:p xmlns:a="http://schemas.openxmlformats.org/drawingml/2006/main">
          <a:pPr algn="r" rtl="0">
            <a:defRPr sz="1000"/>
          </a:pPr>
          <a:r>
            <a:rPr lang="fr-FR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RMS 00:58</a:t>
          </a:r>
        </a:p>
        <a:p xmlns:a="http://schemas.openxmlformats.org/drawingml/2006/main">
          <a:pPr algn="r" rtl="0">
            <a:defRPr sz="1000"/>
          </a:pPr>
          <a:endParaRPr lang="fr-FR" sz="12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0.22121</cdr:x>
      <cdr:y>0.23686</cdr:y>
    </cdr:from>
    <cdr:to>
      <cdr:x>0.22184</cdr:x>
      <cdr:y>0.95803</cdr:y>
    </cdr:to>
    <cdr:sp macro="" textlink="">
      <cdr:nvSpPr>
        <cdr:cNvPr id="5124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055511" y="1436408"/>
          <a:ext cx="5855" cy="437335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969696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0.04354</cdr:x>
      <cdr:y>0.23981</cdr:y>
    </cdr:from>
    <cdr:to>
      <cdr:x>0.22323</cdr:x>
      <cdr:y>0.29494</cdr:y>
    </cdr:to>
    <cdr:sp macro="" textlink="">
      <cdr:nvSpPr>
        <cdr:cNvPr id="5129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04581" y="1454268"/>
          <a:ext cx="1669752" cy="3343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2860" rIns="36576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fr-FR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Run 1</a:t>
          </a:r>
        </a:p>
      </cdr:txBody>
    </cdr:sp>
  </cdr:relSizeAnchor>
  <cdr:relSizeAnchor xmlns:cdr="http://schemas.openxmlformats.org/drawingml/2006/chartDrawing">
    <cdr:from>
      <cdr:x>0.22106</cdr:x>
      <cdr:y>0.23981</cdr:y>
    </cdr:from>
    <cdr:to>
      <cdr:x>0.46014</cdr:x>
      <cdr:y>0.30474</cdr:y>
    </cdr:to>
    <cdr:sp macro="" textlink="">
      <cdr:nvSpPr>
        <cdr:cNvPr id="22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054118" y="1454268"/>
          <a:ext cx="2221549" cy="3937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36576" tIns="22860" rIns="36576" bIns="22860" anchor="ctr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fr-FR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Run 2</a:t>
          </a:r>
        </a:p>
      </cdr:txBody>
    </cdr:sp>
  </cdr:relSizeAnchor>
  <cdr:relSizeAnchor xmlns:cdr="http://schemas.openxmlformats.org/drawingml/2006/chartDrawing">
    <cdr:from>
      <cdr:x>0.46164</cdr:x>
      <cdr:y>0.23606</cdr:y>
    </cdr:from>
    <cdr:to>
      <cdr:x>0.46164</cdr:x>
      <cdr:y>0.95323</cdr:y>
    </cdr:to>
    <cdr:sp macro="" textlink="">
      <cdr:nvSpPr>
        <cdr:cNvPr id="23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4289603" y="1431556"/>
          <a:ext cx="0" cy="434909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969696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0.4617</cdr:x>
      <cdr:y>0.23981</cdr:y>
    </cdr:from>
    <cdr:to>
      <cdr:x>0.85763</cdr:x>
      <cdr:y>0.30474</cdr:y>
    </cdr:to>
    <cdr:sp macro="" textlink="">
      <cdr:nvSpPr>
        <cdr:cNvPr id="24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90151" y="1454268"/>
          <a:ext cx="3679099" cy="3937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36576" tIns="22860" rIns="36576" bIns="22860" anchor="ctr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fr-FR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Run 3</a:t>
          </a:r>
        </a:p>
      </cdr:txBody>
    </cdr:sp>
  </cdr:relSizeAnchor>
  <cdr:relSizeAnchor xmlns:cdr="http://schemas.openxmlformats.org/drawingml/2006/chartDrawing">
    <cdr:from>
      <cdr:x>0.85421</cdr:x>
      <cdr:y>0.23981</cdr:y>
    </cdr:from>
    <cdr:to>
      <cdr:x>0.98539</cdr:x>
      <cdr:y>0.30474</cdr:y>
    </cdr:to>
    <cdr:sp macro="" textlink="">
      <cdr:nvSpPr>
        <cdr:cNvPr id="26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937500" y="1454268"/>
          <a:ext cx="1218870" cy="3937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36576" tIns="22860" rIns="36576" bIns="22860" anchor="ctr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fr-FR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Run 4</a:t>
          </a:r>
        </a:p>
      </cdr:txBody>
    </cdr:sp>
  </cdr:relSizeAnchor>
  <cdr:relSizeAnchor xmlns:cdr="http://schemas.openxmlformats.org/drawingml/2006/chartDrawing">
    <cdr:from>
      <cdr:x>0.85555</cdr:x>
      <cdr:y>0.23981</cdr:y>
    </cdr:from>
    <cdr:to>
      <cdr:x>0.85579</cdr:x>
      <cdr:y>0.95698</cdr:y>
    </cdr:to>
    <cdr:sp macro="" textlink="">
      <cdr:nvSpPr>
        <cdr:cNvPr id="66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7949870" y="1454268"/>
          <a:ext cx="2231" cy="434909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969696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0.13554</cdr:x>
      <cdr:y>0.29641</cdr:y>
    </cdr:from>
    <cdr:to>
      <cdr:x>0.2836</cdr:x>
      <cdr:y>0.38513</cdr:y>
    </cdr:to>
    <cdr:sp macro="" textlink="">
      <cdr:nvSpPr>
        <cdr:cNvPr id="69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59416" y="1797499"/>
          <a:ext cx="1375834" cy="538020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576" tIns="22860" rIns="36576" bIns="2286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fr-FR" sz="800" b="1" dirty="0">
              <a:solidFill>
                <a:srgbClr val="FF0000"/>
              </a:solidFill>
              <a:latin typeface="Arial"/>
              <a:cs typeface="Arial"/>
            </a:rPr>
            <a:t>S</a:t>
          </a: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pike on BPM </a:t>
          </a:r>
        </a:p>
        <a:p xmlns:a="http://schemas.openxmlformats.org/drawingml/2006/main">
          <a:pPr algn="ctr" rtl="0">
            <a:defRPr sz="1000"/>
          </a:pP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+</a:t>
          </a:r>
        </a:p>
        <a:p xmlns:a="http://schemas.openxmlformats.org/drawingml/2006/main">
          <a:pPr algn="ctr" rtl="0">
            <a:defRPr sz="1000"/>
          </a:pP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Too</a:t>
          </a: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 high </a:t>
          </a: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Temperature</a:t>
          </a:r>
          <a:endParaRPr lang="fr-FR" sz="800" b="1" i="0" u="none" strike="noStrike" baseline="0" dirty="0">
            <a:solidFill>
              <a:srgbClr val="FF0000"/>
            </a:solidFill>
            <a:latin typeface="Arial"/>
            <a:cs typeface="Arial"/>
          </a:endParaRPr>
        </a:p>
        <a:p xmlns:a="http://schemas.openxmlformats.org/drawingml/2006/main">
          <a:pPr algn="ctr" rtl="0">
            <a:defRPr sz="1000"/>
          </a:pPr>
          <a:r>
            <a:rPr lang="fr-FR" sz="800" b="1" dirty="0">
              <a:solidFill>
                <a:srgbClr val="FF0000"/>
              </a:solidFill>
              <a:latin typeface="Arial"/>
              <a:cs typeface="Arial"/>
            </a:rPr>
            <a:t>Of </a:t>
          </a: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30°C </a:t>
          </a: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Cooling</a:t>
          </a: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 Circuit </a:t>
          </a:r>
        </a:p>
      </cdr:txBody>
    </cdr:sp>
  </cdr:relSizeAnchor>
  <cdr:relSizeAnchor xmlns:cdr="http://schemas.openxmlformats.org/drawingml/2006/chartDrawing">
    <cdr:from>
      <cdr:x>0.10934</cdr:x>
      <cdr:y>0.35951</cdr:y>
    </cdr:from>
    <cdr:to>
      <cdr:x>0.13667</cdr:x>
      <cdr:y>0.45899</cdr:y>
    </cdr:to>
    <cdr:sp macro="" textlink="">
      <cdr:nvSpPr>
        <cdr:cNvPr id="70" name="Line 2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1016000" y="2180166"/>
          <a:ext cx="254000" cy="60325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0.24237</cdr:x>
      <cdr:y>0.41675</cdr:y>
    </cdr:from>
    <cdr:to>
      <cdr:x>0.34624</cdr:x>
      <cdr:y>0.48866</cdr:y>
    </cdr:to>
    <cdr:sp macro="" textlink="">
      <cdr:nvSpPr>
        <cdr:cNvPr id="14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52134" y="2527300"/>
          <a:ext cx="965200" cy="436033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576" tIns="22860" rIns="36576" bIns="2286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Water </a:t>
          </a: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Leak</a:t>
          </a: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 </a:t>
          </a:r>
        </a:p>
        <a:p xmlns:a="http://schemas.openxmlformats.org/drawingml/2006/main">
          <a:pPr algn="ctr" rtl="0">
            <a:defRPr sz="1000"/>
          </a:pP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30°C </a:t>
          </a: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Cooling</a:t>
          </a: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 Circuit</a:t>
          </a:r>
        </a:p>
      </cdr:txBody>
    </cdr:sp>
  </cdr:relSizeAnchor>
  <cdr:relSizeAnchor xmlns:cdr="http://schemas.openxmlformats.org/drawingml/2006/chartDrawing">
    <cdr:from>
      <cdr:x>0.21526</cdr:x>
      <cdr:y>0.47818</cdr:y>
    </cdr:from>
    <cdr:to>
      <cdr:x>0.25057</cdr:x>
      <cdr:y>0.52356</cdr:y>
    </cdr:to>
    <cdr:sp macro="" textlink="">
      <cdr:nvSpPr>
        <cdr:cNvPr id="15" name="Line 2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000249" y="2899833"/>
          <a:ext cx="328083" cy="27516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0.45444</cdr:x>
      <cdr:y>0.3836</cdr:y>
    </cdr:from>
    <cdr:to>
      <cdr:x>0.541</cdr:x>
      <cdr:y>0.4363</cdr:y>
    </cdr:to>
    <cdr:sp macro="" textlink="">
      <cdr:nvSpPr>
        <cdr:cNvPr id="16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22750" y="2326216"/>
          <a:ext cx="804333" cy="319617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576" tIns="22860" rIns="36576" bIns="2286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Flowmeter</a:t>
          </a:r>
          <a:endParaRPr lang="fr-FR" sz="800" b="1" i="0" u="none" strike="noStrike" baseline="0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0.42574</cdr:x>
      <cdr:y>0.42052</cdr:y>
    </cdr:from>
    <cdr:to>
      <cdr:x>0.45308</cdr:x>
      <cdr:y>0.52</cdr:y>
    </cdr:to>
    <cdr:sp macro="" textlink="">
      <cdr:nvSpPr>
        <cdr:cNvPr id="17" name="Line 2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3956050" y="2550133"/>
          <a:ext cx="254000" cy="60325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0.67654</cdr:x>
      <cdr:y>0.33124</cdr:y>
    </cdr:from>
    <cdr:to>
      <cdr:x>0.77882</cdr:x>
      <cdr:y>0.38394</cdr:y>
    </cdr:to>
    <cdr:sp macro="" textlink="">
      <cdr:nvSpPr>
        <cdr:cNvPr id="18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86500" y="2008717"/>
          <a:ext cx="950382" cy="319617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576" tIns="22860" rIns="36576" bIns="2286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21°C </a:t>
          </a: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Cooling</a:t>
          </a: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 Circuit Off</a:t>
          </a:r>
        </a:p>
      </cdr:txBody>
    </cdr:sp>
  </cdr:relSizeAnchor>
  <cdr:relSizeAnchor xmlns:cdr="http://schemas.openxmlformats.org/drawingml/2006/chartDrawing">
    <cdr:from>
      <cdr:x>0.65695</cdr:x>
      <cdr:y>0.37514</cdr:y>
    </cdr:from>
    <cdr:to>
      <cdr:x>0.68428</cdr:x>
      <cdr:y>0.47462</cdr:y>
    </cdr:to>
    <cdr:sp macro="" textlink="">
      <cdr:nvSpPr>
        <cdr:cNvPr id="19" name="Line 2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6104466" y="2274967"/>
          <a:ext cx="254000" cy="60325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0.11617</cdr:x>
      <cdr:y>0.46248</cdr:y>
    </cdr:from>
    <cdr:to>
      <cdr:x>0.19704</cdr:x>
      <cdr:y>0.54974</cdr:y>
    </cdr:to>
    <cdr:sp macro="" textlink="">
      <cdr:nvSpPr>
        <cdr:cNvPr id="20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9501" y="2804583"/>
          <a:ext cx="751416" cy="529167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576" tIns="22860" rIns="36576" bIns="2286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Clogging</a:t>
          </a: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 </a:t>
          </a: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Magnet</a:t>
          </a: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, Quad.</a:t>
          </a:r>
          <a:r>
            <a:rPr lang="fr-FR" sz="800" b="1" i="0" u="none" strike="noStrike" dirty="0">
              <a:solidFill>
                <a:srgbClr val="FF0000"/>
              </a:solidFill>
              <a:latin typeface="Arial"/>
              <a:cs typeface="Arial"/>
            </a:rPr>
            <a:t> </a:t>
          </a:r>
          <a:r>
            <a:rPr lang="fr-FR" sz="800" b="1" i="0" u="none" strike="noStrike" dirty="0" err="1">
              <a:solidFill>
                <a:srgbClr val="FF0000"/>
              </a:solidFill>
              <a:latin typeface="Arial"/>
              <a:cs typeface="Arial"/>
            </a:rPr>
            <a:t>Magnet</a:t>
          </a:r>
          <a:endParaRPr lang="fr-FR" sz="800" b="1" i="0" u="none" strike="noStrike" baseline="0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0.16059</cdr:x>
      <cdr:y>0.53054</cdr:y>
    </cdr:from>
    <cdr:to>
      <cdr:x>0.16515</cdr:x>
      <cdr:y>0.60907</cdr:y>
    </cdr:to>
    <cdr:sp macro="" textlink="">
      <cdr:nvSpPr>
        <cdr:cNvPr id="25" name="Line 2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1492250" y="3217333"/>
          <a:ext cx="42332" cy="47625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0.25262</cdr:x>
      <cdr:y>0.51798</cdr:y>
    </cdr:from>
    <cdr:to>
      <cdr:x>0.38376</cdr:x>
      <cdr:y>0.6067</cdr:y>
    </cdr:to>
    <cdr:sp macro="" textlink="">
      <cdr:nvSpPr>
        <cdr:cNvPr id="27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47387" y="3141160"/>
          <a:ext cx="1218576" cy="538020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576" tIns="22860" rIns="36576" bIns="2286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Temperature</a:t>
          </a: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 </a:t>
          </a: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Increase</a:t>
          </a: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 of 21°C </a:t>
          </a: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Cooling</a:t>
          </a: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 Circuit</a:t>
          </a:r>
        </a:p>
      </cdr:txBody>
    </cdr:sp>
  </cdr:relSizeAnchor>
  <cdr:relSizeAnchor xmlns:cdr="http://schemas.openxmlformats.org/drawingml/2006/chartDrawing">
    <cdr:from>
      <cdr:x>0.22984</cdr:x>
      <cdr:y>0.57235</cdr:y>
    </cdr:from>
    <cdr:to>
      <cdr:x>0.25718</cdr:x>
      <cdr:y>0.67183</cdr:y>
    </cdr:to>
    <cdr:sp macro="" textlink="">
      <cdr:nvSpPr>
        <cdr:cNvPr id="28" name="Line 2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135717" y="3470884"/>
          <a:ext cx="254000" cy="60325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0.27995</cdr:x>
      <cdr:y>0.6192</cdr:y>
    </cdr:from>
    <cdr:to>
      <cdr:x>0.39926</cdr:x>
      <cdr:y>0.70792</cdr:y>
    </cdr:to>
    <cdr:sp macro="" textlink="">
      <cdr:nvSpPr>
        <cdr:cNvPr id="29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01342" y="3754984"/>
          <a:ext cx="1108637" cy="538020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576" tIns="22860" rIns="36576" bIns="2286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ripple</a:t>
          </a: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 </a:t>
          </a: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alarm</a:t>
          </a: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 Quad. Power </a:t>
          </a: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Supply</a:t>
          </a:r>
          <a:endParaRPr lang="fr-FR" sz="800" b="1" i="0" u="none" strike="noStrike" baseline="0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0.25718</cdr:x>
      <cdr:y>0.67357</cdr:y>
    </cdr:from>
    <cdr:to>
      <cdr:x>0.28451</cdr:x>
      <cdr:y>0.77305</cdr:y>
    </cdr:to>
    <cdr:sp macro="" textlink="">
      <cdr:nvSpPr>
        <cdr:cNvPr id="30" name="Line 2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389717" y="4084717"/>
          <a:ext cx="254000" cy="60325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0.54214</cdr:x>
      <cdr:y>0.53543</cdr:y>
    </cdr:from>
    <cdr:to>
      <cdr:x>0.6287</cdr:x>
      <cdr:y>0.58813</cdr:y>
    </cdr:to>
    <cdr:sp macro="" textlink="">
      <cdr:nvSpPr>
        <cdr:cNvPr id="31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37667" y="3246966"/>
          <a:ext cx="804333" cy="319617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576" tIns="22860" rIns="36576" bIns="2286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Flowmeter</a:t>
          </a:r>
          <a:endParaRPr lang="fr-FR" sz="800" b="1" i="0" u="none" strike="noStrike" baseline="0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0.51344</cdr:x>
      <cdr:y>0.57235</cdr:y>
    </cdr:from>
    <cdr:to>
      <cdr:x>0.54077</cdr:x>
      <cdr:y>0.67183</cdr:y>
    </cdr:to>
    <cdr:sp macro="" textlink="">
      <cdr:nvSpPr>
        <cdr:cNvPr id="32" name="Line 2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4770967" y="3470883"/>
          <a:ext cx="254000" cy="60325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0.70046</cdr:x>
      <cdr:y>0.58604</cdr:y>
    </cdr:from>
    <cdr:to>
      <cdr:x>0.78246</cdr:x>
      <cdr:y>0.63874</cdr:y>
    </cdr:to>
    <cdr:sp macro="" textlink="">
      <cdr:nvSpPr>
        <cdr:cNvPr id="33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508752" y="3553883"/>
          <a:ext cx="761999" cy="319617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576" tIns="22860" rIns="36576" bIns="2286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Quad. Power </a:t>
          </a: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Supply</a:t>
          </a:r>
          <a:endParaRPr lang="fr-FR" sz="800" b="1" i="0" u="none" strike="noStrike" baseline="0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0.71048</cdr:x>
      <cdr:y>0.63351</cdr:y>
    </cdr:from>
    <cdr:to>
      <cdr:x>0.72893</cdr:x>
      <cdr:y>0.73989</cdr:y>
    </cdr:to>
    <cdr:sp macro="" textlink="">
      <cdr:nvSpPr>
        <cdr:cNvPr id="34" name="Line 2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6601884" y="3841751"/>
          <a:ext cx="171449" cy="64513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0.80638</cdr:x>
      <cdr:y>0.58639</cdr:y>
    </cdr:from>
    <cdr:to>
      <cdr:x>0.88838</cdr:x>
      <cdr:y>0.64747</cdr:y>
    </cdr:to>
    <cdr:sp macro="" textlink="">
      <cdr:nvSpPr>
        <cdr:cNvPr id="35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493001" y="3556000"/>
          <a:ext cx="761999" cy="370417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576" tIns="22860" rIns="36576" bIns="2286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Interlock U18 </a:t>
          </a: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when</a:t>
          </a: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 </a:t>
          </a: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rebooting</a:t>
          </a: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 </a:t>
          </a: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Chassis</a:t>
          </a:r>
          <a:endParaRPr lang="fr-FR" sz="800" b="1" i="0" u="none" strike="noStrike" baseline="0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0.78679</cdr:x>
      <cdr:y>0.63867</cdr:y>
    </cdr:from>
    <cdr:to>
      <cdr:x>0.81412</cdr:x>
      <cdr:y>0.73815</cdr:y>
    </cdr:to>
    <cdr:sp macro="" textlink="">
      <cdr:nvSpPr>
        <cdr:cNvPr id="36" name="Line 2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7310967" y="3873050"/>
          <a:ext cx="254000" cy="60325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0.90205</cdr:x>
      <cdr:y>0.55288</cdr:y>
    </cdr:from>
    <cdr:to>
      <cdr:x>0.98405</cdr:x>
      <cdr:y>0.61396</cdr:y>
    </cdr:to>
    <cdr:sp macro="" textlink="">
      <cdr:nvSpPr>
        <cdr:cNvPr id="37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382001" y="3352800"/>
          <a:ext cx="761999" cy="370417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576" tIns="22860" rIns="36576" bIns="2286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Flowmeter</a:t>
          </a:r>
          <a:endParaRPr lang="fr-FR" sz="800" b="1" i="0" u="none" strike="noStrike" baseline="0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0.94191</cdr:x>
      <cdr:y>0.61257</cdr:y>
    </cdr:from>
    <cdr:to>
      <cdr:x>0.94989</cdr:x>
      <cdr:y>0.72426</cdr:y>
    </cdr:to>
    <cdr:sp macro="" textlink="">
      <cdr:nvSpPr>
        <cdr:cNvPr id="38" name="Line 2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8752417" y="3714749"/>
          <a:ext cx="74082" cy="67733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0.01458</cdr:x>
      <cdr:y>0.54241</cdr:y>
    </cdr:from>
    <cdr:to>
      <cdr:x>0.12028</cdr:x>
      <cdr:y>0.62967</cdr:y>
    </cdr:to>
    <cdr:sp macro="" textlink="">
      <cdr:nvSpPr>
        <cdr:cNvPr id="39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5479" y="3289310"/>
          <a:ext cx="982212" cy="529166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576" tIns="22860" rIns="36576" bIns="2286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fr-FR" sz="800" b="1" i="0" u="none" strike="noStrike" baseline="0" dirty="0">
              <a:solidFill>
                <a:srgbClr val="FF0000"/>
              </a:solidFill>
              <a:latin typeface="Arial"/>
              <a:cs typeface="Arial"/>
            </a:rPr>
            <a:t>Quad. Power </a:t>
          </a:r>
          <a:r>
            <a:rPr lang="fr-FR" sz="800" b="1" i="0" u="none" strike="noStrike" baseline="0" dirty="0" err="1">
              <a:solidFill>
                <a:srgbClr val="FF0000"/>
              </a:solidFill>
              <a:latin typeface="Arial"/>
              <a:cs typeface="Arial"/>
            </a:rPr>
            <a:t>supply</a:t>
          </a:r>
          <a:endParaRPr lang="fr-FR" sz="800" b="1" i="0" u="none" strike="noStrike" baseline="0" dirty="0">
            <a:solidFill>
              <a:srgbClr val="FF0000"/>
            </a:solidFill>
            <a:latin typeface="Arial"/>
            <a:cs typeface="Arial"/>
          </a:endParaRPr>
        </a:p>
        <a:p xmlns:a="http://schemas.openxmlformats.org/drawingml/2006/main">
          <a:pPr algn="ctr" rtl="0">
            <a:defRPr sz="1000"/>
          </a:pPr>
          <a:r>
            <a:rPr lang="fr-FR" sz="800" b="1" dirty="0">
              <a:solidFill>
                <a:srgbClr val="FF0000"/>
              </a:solidFill>
              <a:latin typeface="Arial"/>
              <a:cs typeface="Arial"/>
            </a:rPr>
            <a:t>Communication</a:t>
          </a:r>
          <a:endParaRPr lang="fr-FR" sz="800" b="1" i="0" u="none" strike="noStrike" baseline="0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0.05809</cdr:x>
      <cdr:y>0.61047</cdr:y>
    </cdr:from>
    <cdr:to>
      <cdr:x>0.059</cdr:x>
      <cdr:y>0.72426</cdr:y>
    </cdr:to>
    <cdr:sp macro="" textlink="">
      <cdr:nvSpPr>
        <cdr:cNvPr id="40" name="Line 2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539750" y="3702049"/>
          <a:ext cx="8465" cy="69003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AA6F1-ADA1-3F4F-98E2-F0DE6F0F8560}" type="datetimeFigureOut">
              <a:rPr lang="fr-FR" smtClean="0"/>
              <a:t>28/11/2019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8BDEC-D7FA-A143-B39D-C6932EBE12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4473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C8582-32F8-4511-BE8E-9127F14BA016}" type="datetimeFigureOut">
              <a:rPr lang="fr-FR" smtClean="0"/>
              <a:t>28/11/2019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2F002-206D-4184-B39E-C7D93CBC59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455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RUN1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y a eu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remontées de température sur le circuit 30°C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ayant nécessité d’interrompre le faisceau :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27/01/19, montée jusqu’à 42°C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(3h46 sans faisceau).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 y avait 2 problèmes :</a:t>
            </a:r>
          </a:p>
          <a:p>
            <a:pPr lvl="1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défaut de fin de course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(présence humidité dans boitier de contrôle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sur une vanne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pneumatique d’une tour (OK en basculant sur une autre tour). En étude la possibilité de basculer automatiquement sur une autre tour dans ce type d’incident.</a:t>
            </a:r>
          </a:p>
          <a:p>
            <a:pPr lvl="1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vanne 3 voies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n’a pas fait son office, suite à l’incident précédent.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Problème d’inversion de consigne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0% &lt;-&gt; 100% ? A voir avec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HoneyWell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14/02/19, montée jusqu’à 35°C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(3h21 sans faisceau).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 y avait 2 problèmes. </a:t>
            </a:r>
          </a:p>
          <a:p>
            <a:pPr lvl="1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fuite d’eau sur l’échangeur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-&gt; perte de pression. La fuite a été réparée.</a:t>
            </a: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 de régulation de la vanne 3 voies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(idem 27/01 ?). La vanne doit être révisée</a:t>
            </a:r>
            <a:r>
              <a:rPr lang="fr-FR" dirty="0">
                <a:effectLst/>
              </a:rPr>
              <a:t> </a:t>
            </a:r>
          </a:p>
          <a:p>
            <a:endParaRPr lang="fr-FR" dirty="0">
              <a:effectLst/>
            </a:endParaRPr>
          </a:p>
          <a:p>
            <a:r>
              <a:rPr lang="fr-FR" dirty="0">
                <a:effectLst/>
              </a:rPr>
              <a:t>RUN2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Problème de régulation du circuit 21°C (30°C au RUN1) : problème sur un fin de course d’une vanne pneumatique de la TAR5 (les boitiers de toutes les vannes vont être vérifiés), problème de régulation de la vanne 3 voies (en discussion avec Honeywell) ; fuite sur un doigt de gant de l’échangeur 3 (réparée), une des deux résistances de chauffage d’un GF HS (réparée).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300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>
                <a:latin typeface="Arial"/>
                <a:cs typeface="Arial"/>
              </a:rPr>
              <a:t>The series of actions adopted have being given very positive results. No water leak since 18 months (No sign of aging); decrease of the downtime due to flowmeters faults, better procedures, panel of welding expert trained.</a:t>
            </a:r>
          </a:p>
          <a:p>
            <a:pPr algn="just"/>
            <a:r>
              <a:rPr lang="en-US" sz="1200" dirty="0">
                <a:latin typeface="Arial"/>
                <a:cs typeface="Arial"/>
              </a:rPr>
              <a:t>Lessons learned will be applied for the forthcoming upgrade of the accelerator complex of SOLEIL: installation of a single main water filter outside the tunnel, avoiding the use of Al vacuum chambers (or having two separated circuits), having a better on-line monitoring of the chemistry of the LCW water (pH, DO, etc.), strict limitation of the water flow (below 2m/s). 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089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788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lang="fr-FR" sz="12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brilliance</a:t>
            </a:r>
            <a:r>
              <a:rPr lang="fr-FR" sz="1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12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increase</a:t>
            </a:r>
            <a:r>
              <a:rPr lang="fr-FR" sz="1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12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reaches</a:t>
            </a:r>
            <a:r>
              <a:rPr lang="fr-FR" sz="1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12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two</a:t>
            </a:r>
            <a:r>
              <a:rPr lang="fr-FR" sz="1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12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orders</a:t>
            </a:r>
            <a:r>
              <a:rPr lang="fr-FR" sz="1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magnitude in the </a:t>
            </a:r>
            <a:r>
              <a:rPr lang="fr-FR" sz="12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region</a:t>
            </a:r>
            <a:r>
              <a:rPr lang="fr-FR" sz="1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</a:t>
            </a:r>
            <a:r>
              <a:rPr lang="fr-FR" sz="12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interest</a:t>
            </a:r>
            <a:r>
              <a:rPr lang="fr-FR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endParaRPr lang="fr-FR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fr-FR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fr-FR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</a:t>
            </a:r>
            <a:r>
              <a:rPr lang="fr-FR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Between</a:t>
            </a:r>
            <a:r>
              <a:rPr lang="fr-FR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1 to 3 </a:t>
            </a:r>
            <a:r>
              <a:rPr lang="fr-FR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keV</a:t>
            </a:r>
            <a:r>
              <a:rPr lang="fr-FR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fr-FR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exceeding</a:t>
            </a:r>
            <a:r>
              <a:rPr lang="fr-FR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value of 10</a:t>
            </a:r>
            <a:r>
              <a:rPr lang="fr-FR" sz="1200" spc="-1" baseline="101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22</a:t>
            </a:r>
            <a:r>
              <a:rPr lang="fr-FR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photons/s/mm2/mrad2/0.1%b.w</a:t>
            </a:r>
            <a:endParaRPr lang="fr-FR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fr-FR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fr-FR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It </a:t>
            </a:r>
            <a:r>
              <a:rPr lang="fr-FR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can</a:t>
            </a:r>
            <a:r>
              <a:rPr lang="fr-FR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exceed</a:t>
            </a:r>
            <a:r>
              <a:rPr lang="fr-FR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10</a:t>
            </a:r>
            <a:r>
              <a:rPr lang="fr-FR" sz="1200" spc="-1" baseline="101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r>
              <a:rPr lang="fr-FR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photons/s/mm2/mrad2/0.1%b.w at 40 </a:t>
            </a:r>
            <a:r>
              <a:rPr lang="fr-FR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keV</a:t>
            </a:r>
            <a:r>
              <a:rPr lang="fr-FR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endParaRPr lang="fr-FR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fr-FR" dirty="0"/>
          </a:p>
          <a:p>
            <a:r>
              <a:rPr lang="fr-FR" b="1" dirty="0" err="1"/>
              <a:t>Beam</a:t>
            </a:r>
            <a:r>
              <a:rPr lang="fr-FR" b="1" dirty="0"/>
              <a:t> transverse </a:t>
            </a:r>
            <a:r>
              <a:rPr lang="fr-FR" b="1" dirty="0" err="1"/>
              <a:t>coherence</a:t>
            </a:r>
            <a:endParaRPr lang="fr-FR" b="1" dirty="0"/>
          </a:p>
          <a:p>
            <a:endParaRPr lang="fr-FR" dirty="0"/>
          </a:p>
          <a:p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photon beam should be fully coherent up to almost 200 eV, exceeding 40 % at 1 </a:t>
            </a:r>
            <a:r>
              <a:rPr lang="en-US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KeV</a:t>
            </a:r>
            <a:endParaRPr lang="fr-FR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fr-FR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</a:t>
            </a:r>
            <a:r>
              <a:rPr lang="fr-FR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reaching</a:t>
            </a:r>
            <a:r>
              <a:rPr lang="fr-FR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14 % at 3 </a:t>
            </a:r>
            <a:r>
              <a:rPr lang="fr-FR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keV</a:t>
            </a:r>
            <a:endParaRPr lang="fr-FR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FA947-ACDA-4C0E-8715-AC043C8A47B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65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Hybrid / HOA</a:t>
            </a:r>
          </a:p>
          <a:p>
            <a:r>
              <a:rPr lang="en-US" dirty="0" err="1"/>
              <a:t>Besoin</a:t>
            </a:r>
            <a:r>
              <a:rPr lang="en-US" dirty="0"/>
              <a:t> </a:t>
            </a:r>
            <a:r>
              <a:rPr lang="en-US" dirty="0" err="1"/>
              <a:t>alterner</a:t>
            </a:r>
            <a:r>
              <a:rPr lang="en-US" dirty="0"/>
              <a:t> 7BA-4B→ </a:t>
            </a:r>
            <a:r>
              <a:rPr lang="en-US" dirty="0" err="1"/>
              <a:t>épouser</a:t>
            </a:r>
            <a:r>
              <a:rPr lang="en-US" dirty="0"/>
              <a:t> la </a:t>
            </a:r>
            <a:r>
              <a:rPr lang="en-US" dirty="0" err="1"/>
              <a:t>dynamique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046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PM Dipole, quad, RB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723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FA947-ACDA-4C0E-8715-AC043C8A47B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143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3851488" y="9431759"/>
            <a:ext cx="2945990" cy="497663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4E09811-F162-46F3-B988-A72032E985E9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32</a:t>
            </a:fld>
            <a:endParaRPr lang="fr-F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2" name="CustomShape 2"/>
          <p:cNvSpPr/>
          <p:nvPr/>
        </p:nvSpPr>
        <p:spPr>
          <a:xfrm>
            <a:off x="749168" y="5514956"/>
            <a:ext cx="5996200" cy="522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79927" y="4778820"/>
            <a:ext cx="5439053" cy="3909375"/>
          </a:xfrm>
          <a:prstGeom prst="rect">
            <a:avLst/>
          </a:prstGeom>
        </p:spPr>
        <p:txBody>
          <a:bodyPr/>
          <a:lstStyle/>
          <a:p>
            <a:endParaRPr lang="fr-F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711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B5E8B-0D55-4341-9565-272A3AC3F49C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 flipH="1">
            <a:off x="3131840" y="4523636"/>
            <a:ext cx="6017581" cy="1065604"/>
          </a:xfrm>
          <a:prstGeom prst="rect">
            <a:avLst/>
          </a:prstGeom>
          <a:solidFill>
            <a:schemeClr val="bg1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EDE12"/>
              </a:solidFill>
            </a:endParaRP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3131840" y="5275833"/>
            <a:ext cx="6012163" cy="0"/>
          </a:xfrm>
          <a:prstGeom prst="line">
            <a:avLst/>
          </a:prstGeom>
          <a:ln w="73025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1840" y="4409665"/>
            <a:ext cx="5935803" cy="1143000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704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EIL - fond gris - 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6D47-1FBA-644B-8530-9A5AF39CCEE7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296-9B1A-4720-B29E-B92D812C97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25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gris - 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F1D5-74E1-BF4C-A70A-1D5A5B9BC45E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296-9B1A-4720-B29E-B92D812C976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720000" y="1260000"/>
            <a:ext cx="7920000" cy="4860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619672" y="743602"/>
            <a:ext cx="7524333" cy="0"/>
          </a:xfrm>
          <a:prstGeom prst="line">
            <a:avLst/>
          </a:prstGeom>
          <a:ln w="38100" cmpd="tri">
            <a:solidFill>
              <a:srgbClr val="F0DC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937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EIL - fond gris - 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9C140-CFCF-F649-8555-8683ACF519C5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296-9B1A-4720-B29E-B92D812C97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692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H="1">
            <a:off x="1691680" y="4492805"/>
            <a:ext cx="7452320" cy="1065604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 userDrawn="1"/>
        </p:nvCxnSpPr>
        <p:spPr>
          <a:xfrm flipH="1">
            <a:off x="1691680" y="5301208"/>
            <a:ext cx="7452321" cy="0"/>
          </a:xfrm>
          <a:prstGeom prst="line">
            <a:avLst/>
          </a:prstGeom>
          <a:ln w="73025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7260" y="4689711"/>
            <a:ext cx="7210800" cy="5652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1024-A150-A44D-8B0A-13BAB3A3F090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296-9B1A-4720-B29E-B92D812C97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356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3DE4C-4CF7-2F41-ADB1-F8968C91349D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296-9B1A-4720-B29E-B92D812C97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211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1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81600" y="6357600"/>
            <a:ext cx="2347200" cy="365125"/>
          </a:xfrm>
          <a:prstGeom prst="rect">
            <a:avLst/>
          </a:prstGeom>
        </p:spPr>
        <p:txBody>
          <a:bodyPr/>
          <a:lstStyle/>
          <a:p>
            <a:fld id="{48AC76F9-7281-EA44-A0CD-DB575E571F60}" type="datetime1">
              <a:rPr lang="fr-FR" smtClean="0"/>
              <a:t>28/11/2019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21600" y="6357600"/>
            <a:ext cx="38304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452000" y="6356350"/>
            <a:ext cx="1234800" cy="365125"/>
          </a:xfrm>
          <a:prstGeom prst="rect">
            <a:avLst/>
          </a:prstGeom>
        </p:spPr>
        <p:txBody>
          <a:bodyPr/>
          <a:lstStyle/>
          <a:p>
            <a:fld id="{5F1D9307-60FB-4D94-9F62-EB849F8F5433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619672" y="743602"/>
            <a:ext cx="7524333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129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blanc - 1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81600" y="6357600"/>
            <a:ext cx="2347200" cy="365125"/>
          </a:xfrm>
          <a:prstGeom prst="rect">
            <a:avLst/>
          </a:prstGeom>
        </p:spPr>
        <p:txBody>
          <a:bodyPr/>
          <a:lstStyle/>
          <a:p>
            <a:fld id="{67990260-7595-0143-9821-3EB6A82042E9}" type="datetime1">
              <a:rPr lang="fr-FR" smtClean="0"/>
              <a:t>28/11/2019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21600" y="6357600"/>
            <a:ext cx="38304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452000" y="6356350"/>
            <a:ext cx="1234800" cy="365125"/>
          </a:xfrm>
          <a:prstGeom prst="rect">
            <a:avLst/>
          </a:prstGeom>
        </p:spPr>
        <p:txBody>
          <a:bodyPr/>
          <a:lstStyle/>
          <a:p>
            <a:fld id="{5F1D9307-60FB-4D94-9F62-EB849F8F54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466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81600" y="6357600"/>
            <a:ext cx="2347200" cy="365125"/>
          </a:xfrm>
          <a:prstGeom prst="rect">
            <a:avLst/>
          </a:prstGeom>
        </p:spPr>
        <p:txBody>
          <a:bodyPr/>
          <a:lstStyle/>
          <a:p>
            <a:fld id="{44F1E525-A375-5440-8CB6-9F4E5CBD16F5}" type="datetime1">
              <a:rPr lang="fr-FR" smtClean="0"/>
              <a:t>28/11/2019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21600" y="6357600"/>
            <a:ext cx="38304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452000" y="6356350"/>
            <a:ext cx="1234800" cy="365125"/>
          </a:xfrm>
          <a:prstGeom prst="rect">
            <a:avLst/>
          </a:prstGeom>
        </p:spPr>
        <p:txBody>
          <a:bodyPr/>
          <a:lstStyle/>
          <a:p>
            <a:fld id="{5F1D9307-60FB-4D94-9F62-EB849F8F5433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619672" y="743602"/>
            <a:ext cx="7524333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4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blanc - 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81600" y="6357600"/>
            <a:ext cx="2347200" cy="365125"/>
          </a:xfrm>
          <a:prstGeom prst="rect">
            <a:avLst/>
          </a:prstGeom>
        </p:spPr>
        <p:txBody>
          <a:bodyPr/>
          <a:lstStyle/>
          <a:p>
            <a:fld id="{87310988-AB0F-014E-8197-157D36BF2C9E}" type="datetime1">
              <a:rPr lang="fr-FR" smtClean="0"/>
              <a:t>28/11/2019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21600" y="6357600"/>
            <a:ext cx="38304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452000" y="6356350"/>
            <a:ext cx="1234800" cy="365125"/>
          </a:xfrm>
          <a:prstGeom prst="rect">
            <a:avLst/>
          </a:prstGeom>
        </p:spPr>
        <p:txBody>
          <a:bodyPr/>
          <a:lstStyle/>
          <a:p>
            <a:fld id="{5F1D9307-60FB-4D94-9F62-EB849F8F54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415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81600" y="6357600"/>
            <a:ext cx="2347200" cy="365125"/>
          </a:xfrm>
          <a:prstGeom prst="rect">
            <a:avLst/>
          </a:prstGeom>
        </p:spPr>
        <p:txBody>
          <a:bodyPr/>
          <a:lstStyle/>
          <a:p>
            <a:fld id="{7945D580-EAE8-604E-8CEE-862CA6812EF5}" type="datetime1">
              <a:rPr lang="fr-FR" smtClean="0"/>
              <a:t>28/11/2019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21600" y="6357600"/>
            <a:ext cx="38304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452000" y="6356350"/>
            <a:ext cx="1234800" cy="365125"/>
          </a:xfrm>
          <a:prstGeom prst="rect">
            <a:avLst/>
          </a:prstGeom>
        </p:spPr>
        <p:txBody>
          <a:bodyPr/>
          <a:lstStyle/>
          <a:p>
            <a:fld id="{5F1D9307-60FB-4D94-9F62-EB849F8F5433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619672" y="743602"/>
            <a:ext cx="7524333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667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0BEBA-1497-0B42-9932-7B74E3BAF6A0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131840" y="4409665"/>
            <a:ext cx="5935803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9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EIL - fond blanc - 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81600" y="6357600"/>
            <a:ext cx="2347200" cy="365125"/>
          </a:xfrm>
          <a:prstGeom prst="rect">
            <a:avLst/>
          </a:prstGeom>
        </p:spPr>
        <p:txBody>
          <a:bodyPr/>
          <a:lstStyle/>
          <a:p>
            <a:fld id="{939AC4DA-16E4-2A44-9161-5B4A42ED05B8}" type="datetime1">
              <a:rPr lang="fr-FR" smtClean="0"/>
              <a:t>28/11/2019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21600" y="6357600"/>
            <a:ext cx="38304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452000" y="6356350"/>
            <a:ext cx="1234800" cy="365125"/>
          </a:xfrm>
          <a:prstGeom prst="rect">
            <a:avLst/>
          </a:prstGeom>
        </p:spPr>
        <p:txBody>
          <a:bodyPr/>
          <a:lstStyle/>
          <a:p>
            <a:fld id="{5F1D9307-60FB-4D94-9F62-EB849F8F54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903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OLEIL - fond blanc - 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81600" y="6357600"/>
            <a:ext cx="2347200" cy="365125"/>
          </a:xfrm>
          <a:prstGeom prst="rect">
            <a:avLst/>
          </a:prstGeom>
        </p:spPr>
        <p:txBody>
          <a:bodyPr/>
          <a:lstStyle/>
          <a:p>
            <a:fld id="{9961BC80-2405-EB4E-86CD-A031B556063C}" type="datetime1">
              <a:rPr lang="fr-FR" smtClean="0"/>
              <a:t>28/11/2019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21600" y="6357600"/>
            <a:ext cx="38304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452000" y="6356350"/>
            <a:ext cx="1234800" cy="365125"/>
          </a:xfrm>
          <a:prstGeom prst="rect">
            <a:avLst/>
          </a:prstGeom>
        </p:spPr>
        <p:txBody>
          <a:bodyPr/>
          <a:lstStyle/>
          <a:p>
            <a:fld id="{5F1D9307-60FB-4D94-9F62-EB849F8F5433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619672" y="743602"/>
            <a:ext cx="7524333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699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EIL - fond blanc - 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81600" y="6357600"/>
            <a:ext cx="2347200" cy="365125"/>
          </a:xfrm>
          <a:prstGeom prst="rect">
            <a:avLst/>
          </a:prstGeom>
        </p:spPr>
        <p:txBody>
          <a:bodyPr/>
          <a:lstStyle/>
          <a:p>
            <a:fld id="{CCF277A8-F125-0D46-9DA8-00BCE823935A}" type="datetime1">
              <a:rPr lang="fr-FR" smtClean="0"/>
              <a:t>28/11/2019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21600" y="6357600"/>
            <a:ext cx="38304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452000" y="6356350"/>
            <a:ext cx="1234800" cy="365125"/>
          </a:xfrm>
          <a:prstGeom prst="rect">
            <a:avLst/>
          </a:prstGeom>
        </p:spPr>
        <p:txBody>
          <a:bodyPr/>
          <a:lstStyle/>
          <a:p>
            <a:fld id="{5F1D9307-60FB-4D94-9F62-EB849F8F54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73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1477295" y="6356354"/>
            <a:ext cx="6155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060331" y="6356354"/>
            <a:ext cx="7949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83A34-B3A2-DE40-82EC-2B39B7E2BE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372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113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16D07-4789-AC4D-8296-06961DD9D8C6}" type="datetime1">
              <a:rPr lang="fr-FR" smtClean="0"/>
              <a:t>28/11/2019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Herbeaux, 27th ESLS Workshop, ALBA, 2019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F54B8-B676-4A04-A7B4-B2AFA0C90B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287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5099B-F9A2-8C4F-AC26-197E5D92E5E9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296-9B1A-4720-B29E-B92D812C976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 flipH="1">
            <a:off x="1691680" y="4492805"/>
            <a:ext cx="7452320" cy="1065604"/>
          </a:xfrm>
          <a:prstGeom prst="rect">
            <a:avLst/>
          </a:prstGeom>
          <a:solidFill>
            <a:srgbClr val="EFE125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691680" y="5301208"/>
            <a:ext cx="7452321" cy="0"/>
          </a:xfrm>
          <a:prstGeom prst="line">
            <a:avLst/>
          </a:prstGeom>
          <a:ln w="73025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3687" y="4699560"/>
            <a:ext cx="7206973" cy="56507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977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89D73-C596-CE4A-82C8-B78FAAE199B1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296-9B1A-4720-B29E-B92D812C97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80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- fond gris - 1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2F7C-246B-BE43-8B6A-47AA6DDD3C95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296-9B1A-4720-B29E-B92D812C976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720000" y="1260000"/>
            <a:ext cx="7920000" cy="4860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619672" y="743602"/>
            <a:ext cx="7524333" cy="0"/>
          </a:xfrm>
          <a:prstGeom prst="line">
            <a:avLst/>
          </a:prstGeom>
          <a:ln w="38100" cmpd="tri">
            <a:solidFill>
              <a:srgbClr val="F0DC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794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gris - 1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4E79D-BBA0-354D-9966-2ED693B12C2E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296-9B1A-4720-B29E-B92D812C97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14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- fond gri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7BC2-84F9-DA4A-BA64-310C9D8D03A0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296-9B1A-4720-B29E-B92D812C976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720000" y="1260000"/>
            <a:ext cx="7920000" cy="4860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619672" y="743602"/>
            <a:ext cx="7524333" cy="0"/>
          </a:xfrm>
          <a:prstGeom prst="line">
            <a:avLst/>
          </a:prstGeom>
          <a:ln w="38100" cmpd="tri">
            <a:solidFill>
              <a:srgbClr val="F0DC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584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gri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F778-498E-BF47-9165-5DD239ED9B59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296-9B1A-4720-B29E-B92D812C97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552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- fond gris - 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CE8C-FAAC-7E4B-B74C-0C0E00CD1421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296-9B1A-4720-B29E-B92D812C976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720000" y="1260000"/>
            <a:ext cx="7920000" cy="4860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619672" y="743602"/>
            <a:ext cx="7524333" cy="0"/>
          </a:xfrm>
          <a:prstGeom prst="line">
            <a:avLst/>
          </a:prstGeom>
          <a:ln w="38100" cmpd="tri">
            <a:solidFill>
              <a:srgbClr val="F0DC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05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794108" y="6356350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EE3A9F-B353-3D4E-B343-4FED50E1512B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133926" y="6356350"/>
            <a:ext cx="3831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C. Herbeaux, 27th ESLS Workshop, ALBA, 2019</a:t>
            </a:r>
            <a:endParaRPr lang="fr-FR" dirty="0"/>
          </a:p>
        </p:txBody>
      </p:sp>
      <p:pic>
        <p:nvPicPr>
          <p:cNvPr id="10" name="Picture 2" descr="C:\Users\corona\Desktop\TODO\general\images-png\soleilq [Converti]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87" y="199824"/>
            <a:ext cx="1217101" cy="63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46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728000" y="195673"/>
            <a:ext cx="7211424" cy="565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0000" y="1260000"/>
            <a:ext cx="7920000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280798" y="6356350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9F9AC6-47F7-FE40-8E80-F2C3AEF44DA4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20616" y="6356350"/>
            <a:ext cx="3831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452320" y="6356350"/>
            <a:ext cx="1234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DB0296-9B1A-4720-B29E-B92D812C976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5840"/>
            <a:ext cx="1224136" cy="55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2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13" r:id="rId2"/>
    <p:sldLayoutId id="2147483685" r:id="rId3"/>
    <p:sldLayoutId id="2147483709" r:id="rId4"/>
    <p:sldLayoutId id="2147483686" r:id="rId5"/>
    <p:sldLayoutId id="2147483710" r:id="rId6"/>
    <p:sldLayoutId id="2147483687" r:id="rId7"/>
    <p:sldLayoutId id="2147483712" r:id="rId8"/>
    <p:sldLayoutId id="2147483699" r:id="rId9"/>
    <p:sldLayoutId id="2147483711" r:id="rId10"/>
  </p:sldLayoutIdLst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3200" kern="1200">
          <a:solidFill>
            <a:srgbClr val="F0DC0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F0DC08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728000" y="194400"/>
            <a:ext cx="7210800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0000" y="1259999"/>
            <a:ext cx="7920000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pic>
        <p:nvPicPr>
          <p:cNvPr id="8" name="Picture 2" descr="C:\Users\corona\Desktop\TODO\general\images-png\soleilq [Converti]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87" y="199824"/>
            <a:ext cx="1217101" cy="63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280798" y="6356350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C0292F-30C5-5942-BD91-9CC160CBA442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20616" y="6356350"/>
            <a:ext cx="3831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452320" y="6356350"/>
            <a:ext cx="1234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DB0296-9B1A-4720-B29E-B92D812C97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11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4" r:id="rId2"/>
    <p:sldLayoutId id="2147483693" r:id="rId3"/>
    <p:sldLayoutId id="2147483705" r:id="rId4"/>
    <p:sldLayoutId id="2147483694" r:id="rId5"/>
    <p:sldLayoutId id="2147483706" r:id="rId6"/>
    <p:sldLayoutId id="2147483695" r:id="rId7"/>
    <p:sldLayoutId id="2147483707" r:id="rId8"/>
    <p:sldLayoutId id="2147483700" r:id="rId9"/>
    <p:sldLayoutId id="2147483708" r:id="rId10"/>
    <p:sldLayoutId id="2147483729" r:id="rId11"/>
    <p:sldLayoutId id="2147483730" r:id="rId12"/>
    <p:sldLayoutId id="2147483731" r:id="rId13"/>
  </p:sldLayoutIdLst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30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9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8.tiff"/><Relationship Id="rId5" Type="http://schemas.openxmlformats.org/officeDocument/2006/relationships/tags" Target="../tags/tag5.xml"/><Relationship Id="rId10" Type="http://schemas.openxmlformats.org/officeDocument/2006/relationships/image" Target="../media/image27.jpeg"/><Relationship Id="rId4" Type="http://schemas.openxmlformats.org/officeDocument/2006/relationships/tags" Target="../tags/tag4.xml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60.png"/><Relationship Id="rId5" Type="http://schemas.openxmlformats.org/officeDocument/2006/relationships/tags" Target="../tags/tag14.xml"/><Relationship Id="rId10" Type="http://schemas.openxmlformats.org/officeDocument/2006/relationships/image" Target="../media/image59.png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20444345-BF0B-2241-9B7C-E1F20DB5D3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896"/>
            <a:ext cx="9144000" cy="346301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0B777BCC-AECA-5140-AA36-F0F294AA0648}"/>
              </a:ext>
            </a:extLst>
          </p:cNvPr>
          <p:cNvSpPr txBox="1"/>
          <p:nvPr/>
        </p:nvSpPr>
        <p:spPr>
          <a:xfrm>
            <a:off x="2843808" y="332656"/>
            <a:ext cx="64219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Status and Operation of SOLEIL</a:t>
            </a:r>
          </a:p>
          <a:p>
            <a:pPr algn="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Upgrade Project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63B53666-6E50-B34F-B0FC-51B794548D6B}"/>
              </a:ext>
            </a:extLst>
          </p:cNvPr>
          <p:cNvSpPr txBox="1"/>
          <p:nvPr/>
        </p:nvSpPr>
        <p:spPr>
          <a:xfrm>
            <a:off x="5652120" y="1784151"/>
            <a:ext cx="3294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C. </a:t>
            </a:r>
            <a:r>
              <a:rPr lang="en-US" b="1" u="sng" dirty="0" err="1"/>
              <a:t>Herbeaux</a:t>
            </a:r>
            <a:r>
              <a:rPr lang="en-US" dirty="0"/>
              <a:t>, L. Nadolski, A. </a:t>
            </a:r>
            <a:r>
              <a:rPr lang="en-US" dirty="0" err="1"/>
              <a:t>Nadji</a:t>
            </a:r>
            <a:endParaRPr lang="en-US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="" xmlns:a16="http://schemas.microsoft.com/office/drawing/2014/main" id="{D9B072F2-C1F8-624F-A596-10FFFB201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24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HU640_dans_tunnel">
            <a:extLst>
              <a:ext uri="{FF2B5EF4-FFF2-40B4-BE49-F238E27FC236}">
                <a16:creationId xmlns="" xmlns:a16="http://schemas.microsoft.com/office/drawing/2014/main" id="{65667DD4-7135-5D4A-A087-4D06624EAD2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999" y="831115"/>
            <a:ext cx="1897551" cy="142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9B874717-1292-F043-B345-40BCEFD852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5538"/>
            <a:ext cx="9144000" cy="565150"/>
          </a:xfrm>
        </p:spPr>
        <p:txBody>
          <a:bodyPr/>
          <a:lstStyle/>
          <a:p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21°C Cooling Circuit Leaks on </a:t>
            </a:r>
            <a:b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Brazing Joints and Clogging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="" xmlns:a16="http://schemas.microsoft.com/office/drawing/2014/main" id="{2712E54C-2083-364F-B27D-13319C045B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1003" y="908720"/>
            <a:ext cx="5003800" cy="580231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1600" b="1" dirty="0">
                <a:solidFill>
                  <a:schemeClr val="tx1"/>
                </a:solidFill>
              </a:rPr>
              <a:t>Since April 2017, 5 leaks on brazing joints</a:t>
            </a:r>
          </a:p>
          <a:p>
            <a:pPr lvl="1" algn="just"/>
            <a:r>
              <a:rPr lang="en-US" sz="1400" dirty="0"/>
              <a:t>2 on HU640 10 m long ID</a:t>
            </a:r>
          </a:p>
          <a:p>
            <a:pPr lvl="1" algn="just"/>
            <a:r>
              <a:rPr lang="en-US" sz="1400" dirty="0"/>
              <a:t>2 on SR sextupole and 1 SR quadrupole</a:t>
            </a:r>
          </a:p>
          <a:p>
            <a:pPr algn="just"/>
            <a:r>
              <a:rPr lang="en-US" sz="1600" b="1" dirty="0">
                <a:solidFill>
                  <a:schemeClr val="tx1"/>
                </a:solidFill>
              </a:rPr>
              <a:t>Significant increase of clogging events</a:t>
            </a:r>
          </a:p>
          <a:p>
            <a:pPr lvl="1" algn="just"/>
            <a:r>
              <a:rPr lang="en-US" sz="1400" dirty="0"/>
              <a:t>@filters, @pressure </a:t>
            </a:r>
            <a:r>
              <a:rPr lang="en-US" sz="1400" dirty="0" err="1" smtClean="0"/>
              <a:t>reductor</a:t>
            </a:r>
            <a:r>
              <a:rPr lang="en-US" sz="1400" dirty="0" smtClean="0"/>
              <a:t> </a:t>
            </a:r>
            <a:r>
              <a:rPr lang="en-US" sz="1400" dirty="0"/>
              <a:t>at BPM locations, etc.</a:t>
            </a:r>
          </a:p>
          <a:p>
            <a:pPr lvl="1" algn="just"/>
            <a:r>
              <a:rPr lang="en-US" sz="1400" dirty="0"/>
              <a:t>Cu oxide residues, whitish precipitations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b="1" dirty="0">
                <a:solidFill>
                  <a:schemeClr val="tx1"/>
                </a:solidFill>
              </a:rPr>
              <a:t>January 2019, 12 anomalies corrected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</a:p>
          <a:p>
            <a:pPr lvl="1" algn="just"/>
            <a:r>
              <a:rPr lang="en-US" sz="1400" dirty="0">
                <a:solidFill>
                  <a:schemeClr val="tx1"/>
                </a:solidFill>
              </a:rPr>
              <a:t>3 brazing joints secured, 8 threaded connections disassembled, clean-up.</a:t>
            </a:r>
          </a:p>
          <a:p>
            <a:pPr lvl="1" algn="just"/>
            <a:endParaRPr lang="en-US" sz="1400" dirty="0">
              <a:solidFill>
                <a:schemeClr val="tx1"/>
              </a:solidFill>
            </a:endParaRPr>
          </a:p>
          <a:p>
            <a:pPr algn="just"/>
            <a:r>
              <a:rPr lang="en-US" sz="1600" b="1" dirty="0">
                <a:solidFill>
                  <a:schemeClr val="tx1"/>
                </a:solidFill>
              </a:rPr>
              <a:t>Concern about aging of the 21°C cooling circuit</a:t>
            </a:r>
            <a:endParaRPr lang="en-US" sz="1600" dirty="0">
              <a:solidFill>
                <a:srgbClr val="2121EB"/>
              </a:solidFill>
            </a:endParaRPr>
          </a:p>
          <a:p>
            <a:pPr lvl="1" algn="just"/>
            <a:r>
              <a:rPr lang="en-US" sz="1400" b="1" dirty="0"/>
              <a:t>Regime of high DO regime (4000 ppb, pH~6.5-7.5)</a:t>
            </a:r>
          </a:p>
          <a:p>
            <a:pPr lvl="1" algn="just"/>
            <a:r>
              <a:rPr lang="en-US" sz="1400" b="1" dirty="0"/>
              <a:t>Survey/</a:t>
            </a:r>
            <a:r>
              <a:rPr lang="en-US" sz="1400" dirty="0"/>
              <a:t>experience of other facilities on similar issues</a:t>
            </a:r>
          </a:p>
          <a:p>
            <a:pPr lvl="1" algn="just"/>
            <a:r>
              <a:rPr lang="en-US" sz="1400" dirty="0"/>
              <a:t>Improve </a:t>
            </a:r>
            <a:r>
              <a:rPr lang="en-US" sz="1400" b="1" dirty="0"/>
              <a:t>on-site brazing expertise </a:t>
            </a:r>
            <a:r>
              <a:rPr lang="en-US" sz="1400" dirty="0"/>
              <a:t>and training (4 people)</a:t>
            </a:r>
          </a:p>
          <a:p>
            <a:pPr lvl="1" algn="just"/>
            <a:r>
              <a:rPr lang="en-US" sz="1400" dirty="0"/>
              <a:t>Revisiting </a:t>
            </a:r>
            <a:r>
              <a:rPr lang="en-US" sz="1400" b="1" dirty="0"/>
              <a:t>erosion/corrosion process </a:t>
            </a:r>
            <a:r>
              <a:rPr lang="en-US" sz="1400" dirty="0"/>
              <a:t>and water chemistry</a:t>
            </a:r>
          </a:p>
          <a:p>
            <a:pPr lvl="1" algn="just"/>
            <a:r>
              <a:rPr lang="en-US" sz="1400" b="1" dirty="0"/>
              <a:t>Online measurement capability </a:t>
            </a:r>
            <a:r>
              <a:rPr lang="en-US" sz="1400" dirty="0"/>
              <a:t>(</a:t>
            </a:r>
            <a:r>
              <a:rPr lang="en-US" sz="1400" dirty="0" err="1"/>
              <a:t>pHmeter</a:t>
            </a:r>
            <a:r>
              <a:rPr lang="en-US" sz="1400" dirty="0"/>
              <a:t>, dissolved oxygen)</a:t>
            </a:r>
          </a:p>
          <a:p>
            <a:pPr lvl="1" algn="just"/>
            <a:r>
              <a:rPr lang="en-US" sz="1400" b="1" dirty="0"/>
              <a:t>Identification</a:t>
            </a:r>
            <a:r>
              <a:rPr lang="en-US" sz="1400" dirty="0"/>
              <a:t> of </a:t>
            </a:r>
            <a:r>
              <a:rPr lang="en-US" sz="1400" b="1" dirty="0"/>
              <a:t>sensitive Waterflow meters</a:t>
            </a:r>
            <a:r>
              <a:rPr lang="en-US" sz="1400" dirty="0"/>
              <a:t>. Fine adjustments of trigger thresholds (how: reducing the water pumps regime);</a:t>
            </a:r>
          </a:p>
          <a:p>
            <a:pPr lvl="1" algn="just"/>
            <a:r>
              <a:rPr lang="en-US" sz="1400" b="1" dirty="0"/>
              <a:t>Campaign to clean-up the water flow reducer </a:t>
            </a:r>
            <a:r>
              <a:rPr lang="en-US" sz="1400" dirty="0"/>
              <a:t>and filters (over 6 shutdown periods &gt; 1 year);</a:t>
            </a:r>
          </a:p>
          <a:p>
            <a:pPr lvl="1" algn="just"/>
            <a:r>
              <a:rPr lang="en-US" sz="1400" b="1" dirty="0"/>
              <a:t>Expertise with CEA </a:t>
            </a:r>
            <a:r>
              <a:rPr lang="en-US" sz="1400" dirty="0"/>
              <a:t>(</a:t>
            </a:r>
            <a:r>
              <a:rPr lang="fr-FR" sz="1400" dirty="0"/>
              <a:t>service de la corrosion et du comportement des matériaux dans leurs </a:t>
            </a:r>
            <a:r>
              <a:rPr lang="fr-FR" sz="1400" dirty="0" err="1"/>
              <a:t>environ-nements</a:t>
            </a:r>
            <a:r>
              <a:rPr lang="fr-FR" sz="1400" dirty="0"/>
              <a:t>)</a:t>
            </a:r>
            <a:endParaRPr lang="en-US" sz="1400" dirty="0"/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C54AC444-BD95-AB4E-9225-0C4B2CDA65C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7824475" y="933656"/>
            <a:ext cx="1111971" cy="1355182"/>
            <a:chOff x="2723722" y="1957932"/>
            <a:chExt cx="3515983" cy="2930014"/>
          </a:xfrm>
        </p:grpSpPr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94ED6FA0-DC90-7E42-B493-420414C18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5816" y="1957932"/>
              <a:ext cx="2915816" cy="21868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ZoneTexte 8">
              <a:extLst>
                <a:ext uri="{FF2B5EF4-FFF2-40B4-BE49-F238E27FC236}">
                  <a16:creationId xmlns="" xmlns:a16="http://schemas.microsoft.com/office/drawing/2014/main" id="{9E20A590-C886-6F44-8EF1-4ECA3BD18DF9}"/>
                </a:ext>
              </a:extLst>
            </p:cNvPr>
            <p:cNvSpPr txBox="1"/>
            <p:nvPr/>
          </p:nvSpPr>
          <p:spPr>
            <a:xfrm>
              <a:off x="2723722" y="4222507"/>
              <a:ext cx="3515983" cy="665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brazing joint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30262059-14B0-D24B-AD3B-3C6A5EC949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1667" y="2693739"/>
            <a:ext cx="849475" cy="1132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5AEB94A3-0201-1E46-9D79-35BB1692AE8B}"/>
              </a:ext>
            </a:extLst>
          </p:cNvPr>
          <p:cNvSpPr txBox="1"/>
          <p:nvPr/>
        </p:nvSpPr>
        <p:spPr>
          <a:xfrm>
            <a:off x="5279537" y="3907101"/>
            <a:ext cx="1445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Clogging @ Filter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="" xmlns:a16="http://schemas.microsoft.com/office/drawing/2014/main" id="{5FC4AE2C-3C32-2C44-8756-752A610A51AF}"/>
              </a:ext>
            </a:extLst>
          </p:cNvPr>
          <p:cNvSpPr txBox="1"/>
          <p:nvPr/>
        </p:nvSpPr>
        <p:spPr>
          <a:xfrm>
            <a:off x="7001801" y="1988318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HU640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75C1A5F9-4FB5-A94D-89AF-1FCDAE445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Herbeaux, 27th ESLS Workshop, ALBA, 2019</a:t>
            </a:r>
            <a:endParaRPr lang="fr-FR" dirty="0"/>
          </a:p>
        </p:txBody>
      </p:sp>
      <p:pic>
        <p:nvPicPr>
          <p:cNvPr id="17" name="Picture 2" descr="\\filer-accing\accelerateurs-ingenierie\Fonctionnement_Machine\Bilansemaine\2017\RUN 4\3008 au 0609\BrasureSurQ5.jpg">
            <a:extLst>
              <a:ext uri="{FF2B5EF4-FFF2-40B4-BE49-F238E27FC236}">
                <a16:creationId xmlns="" xmlns:a16="http://schemas.microsoft.com/office/drawing/2014/main" id="{76A90684-BAD7-5F44-9898-A45801D3CFA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267" y="4796056"/>
            <a:ext cx="1041138" cy="156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space réservé du texte 11">
            <a:extLst>
              <a:ext uri="{FF2B5EF4-FFF2-40B4-BE49-F238E27FC236}">
                <a16:creationId xmlns="" xmlns:a16="http://schemas.microsoft.com/office/drawing/2014/main" id="{1CBD0B05-D40F-EA49-B17E-6B5A16E7E7BA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115462" y="4016189"/>
            <a:ext cx="2486287" cy="1137624"/>
          </a:xfrm>
          <a:prstGeom prst="rect">
            <a:avLst/>
          </a:prstGeom>
        </p:spPr>
        <p:txBody>
          <a:bodyPr/>
          <a:lstStyle>
            <a:lvl1pPr marL="1566161" indent="-1566161" algn="l" defTabSz="41764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3350" indent="-1305135" algn="l" defTabSz="41764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20538" indent="-1044108" algn="l" defTabSz="41764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08753" indent="-1044108" algn="l" defTabSz="41764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96969" indent="-1044108" algn="l" defTabSz="41764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85184" indent="-1044108" algn="l" defTabSz="41764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73399" indent="-1044108" algn="l" defTabSz="41764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661615" indent="-1044108" algn="l" defTabSz="41764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749830" indent="-1044108" algn="l" defTabSz="41764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1400" b="1" dirty="0"/>
              <a:t>In Situ brazing/ welding/soldering:</a:t>
            </a:r>
          </a:p>
          <a:p>
            <a:pPr marL="0" lvl="0" indent="0" algn="ctr">
              <a:buNone/>
            </a:pPr>
            <a:r>
              <a:rPr lang="en-US" sz="1400" b="1" dirty="0"/>
              <a:t>A 4 Hour Operation</a:t>
            </a:r>
            <a:endParaRPr lang="fr-FR" sz="1400" b="1" dirty="0"/>
          </a:p>
        </p:txBody>
      </p:sp>
      <p:pic>
        <p:nvPicPr>
          <p:cNvPr id="24" name="Picture 3">
            <a:extLst>
              <a:ext uri="{FF2B5EF4-FFF2-40B4-BE49-F238E27FC236}">
                <a16:creationId xmlns="" xmlns:a16="http://schemas.microsoft.com/office/drawing/2014/main" id="{7238E312-4EAC-2D47-8C75-9F917226191F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5934" y="4612975"/>
            <a:ext cx="2047334" cy="1536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="" xmlns:a16="http://schemas.microsoft.com/office/drawing/2014/main" id="{CFF0506B-A870-C44B-A4A1-AC31D35EE4AD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2494018"/>
            <a:ext cx="2089639" cy="136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49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X:\Travaux dans les tunnels\2019\01 Janvier\photos vidéos\photos remise en place dalots SDL1\_MG_3993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0653" y="1726676"/>
            <a:ext cx="2586628" cy="387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812" y="1628800"/>
            <a:ext cx="3150108" cy="2105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827" y="4526762"/>
            <a:ext cx="3629546" cy="2050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70001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When handling  one slab of the storage ring roof, the system malfunctioned and the slab hit the wall and broke.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702402"/>
            <a:ext cx="4563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After analysis, technical expertise, added 4 additional anchor points.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Repositioning the slabs, without any problem.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32040" y="5707562"/>
            <a:ext cx="3945183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ZERO impact on the beam time. 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Restarting of the beam as scheduled.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Replacement August 2019 &amp; Spring 2020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0" y="116632"/>
            <a:ext cx="5638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incident with the handling of a Bean Roof</a:t>
            </a:r>
            <a:endParaRPr lang="fr-FR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758614"/>
            <a:ext cx="5076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Set up protections on machine equipment located just below. Left until the change of the slabs.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B66B65A3-A216-6E4C-ABD4-C7A5B636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900"/>
              <a:t>C. Herbeaux, 27th ESLS Workshop, ALBA, 2019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71633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DFFB1FA6-BEA6-D341-A1F3-93C3DC8A3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R&amp;D Projects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396D14B0-FEBE-9345-83E8-D517E26D5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64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5"/>
          <p:cNvSpPr txBox="1">
            <a:spLocks/>
          </p:cNvSpPr>
          <p:nvPr/>
        </p:nvSpPr>
        <p:spPr>
          <a:xfrm>
            <a:off x="1115616" y="109439"/>
            <a:ext cx="7499176" cy="4916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of the photon flux for the PSICHÉ beamline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t="5199" r="7230" b="4173"/>
          <a:stretch/>
        </p:blipFill>
        <p:spPr>
          <a:xfrm>
            <a:off x="4139952" y="3574188"/>
            <a:ext cx="4842048" cy="30286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497" y="4131996"/>
            <a:ext cx="4104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The smaller gap leads to a local reduction of the physical aperture</a:t>
            </a: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new optics was optimized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locally i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ncrease the vertical focusing and is </a:t>
            </a:r>
            <a:r>
              <a:rPr 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operation since February 2019.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189232" y="6449906"/>
            <a:ext cx="5277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S (m)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593434" y="3717032"/>
            <a:ext cx="3155030" cy="57708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Vertical optical function (m) along the storage ring</a:t>
            </a:r>
          </a:p>
          <a:p>
            <a:pPr algn="r"/>
            <a:r>
              <a:rPr lang="en-US" sz="105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 mm gap</a:t>
            </a:r>
          </a:p>
          <a:p>
            <a:pPr algn="r"/>
            <a:r>
              <a:rPr lang="en-US" sz="10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mm gap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14432" y="608286"/>
            <a:ext cx="57151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the WSV50 wiggler gap from 5.5 mm to 4.5 mm 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 r="10619" b="4250"/>
          <a:stretch/>
        </p:blipFill>
        <p:spPr bwMode="auto">
          <a:xfrm>
            <a:off x="90406" y="1073305"/>
            <a:ext cx="3705273" cy="257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779912" y="1277397"/>
            <a:ext cx="52565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Measurement on air diffusion with a Ge solid detector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(2015, June, 29th)</a:t>
            </a:r>
          </a:p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Intensity gain (as referred to 5.5 mm gap case) versus photon energy and comparison to calculations made by T. Moreno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3705273" y="5301208"/>
            <a:ext cx="1298775" cy="58511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742103" y="6052106"/>
            <a:ext cx="6415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SDC03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34C30F29-714E-F34D-A1CC-0CBFAD7A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900"/>
              <a:t>C. Herbeaux, 27th ESLS Workshop, ALBA, 2019</a:t>
            </a:r>
          </a:p>
        </p:txBody>
      </p:sp>
    </p:spTree>
    <p:extLst>
      <p:ext uri="{BB962C8B-B14F-4D97-AF65-F5344CB8AC3E}">
        <p14:creationId xmlns:p14="http://schemas.microsoft.com/office/powerpoint/2010/main" val="242639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63030"/>
            <a:ext cx="9144000" cy="258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900"/>
              </a:lnSpc>
              <a:spcBef>
                <a:spcPts val="500"/>
              </a:spcBef>
              <a:buFont typeface="Wingdings" panose="05000000000000000000" pitchFamily="2" charset="2"/>
              <a:buChar char="q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Installation of a 2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Booster RF Cavity :</a:t>
            </a:r>
          </a:p>
          <a:p>
            <a:pPr marL="285750" indent="-285750">
              <a:lnSpc>
                <a:spcPts val="19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In operation since beginning of 2018 </a:t>
            </a:r>
            <a:b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Injection efficiency enhancement from 19 </a:t>
            </a:r>
            <a:b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up to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35% in low-a mode </a:t>
            </a:r>
          </a:p>
          <a:p>
            <a:pPr marL="285750" indent="-285750">
              <a:lnSpc>
                <a:spcPts val="1900"/>
              </a:lnSpc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redundancy in all the other modes of operation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marL="285750" indent="-285750">
              <a:lnSpc>
                <a:spcPts val="1900"/>
              </a:lnSpc>
              <a:spcBef>
                <a:spcPts val="500"/>
              </a:spcBef>
              <a:buFont typeface="Wingdings" pitchFamily="2" charset="2"/>
              <a:buChar char="q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Validation of the new Transverse Feedback (FBT) 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processor (SPring8/TED/SOLEIL )</a:t>
            </a:r>
          </a:p>
          <a:p>
            <a:pPr>
              <a:lnSpc>
                <a:spcPts val="1900"/>
              </a:lnSpc>
              <a:spcBef>
                <a:spcPts val="500"/>
              </a:spcBef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ts val="1900"/>
              </a:lnSpc>
              <a:spcBef>
                <a:spcPts val="500"/>
              </a:spcBef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87824" y="24060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Main RF activities in 2019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D4950700-EAFD-0F4E-985E-33BA974E1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76128"/>
            <a:ext cx="3674772" cy="2448272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D6D02A02-74C6-1342-8D7E-AF5F0269F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C. Herbeaux, 27th ESLS Workshop, ALBA, 2019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13DC52BA-EF30-F64C-A306-6DBADB3C7FC4}"/>
              </a:ext>
            </a:extLst>
          </p:cNvPr>
          <p:cNvSpPr txBox="1"/>
          <p:nvPr/>
        </p:nvSpPr>
        <p:spPr>
          <a:xfrm>
            <a:off x="-4873" y="2988556"/>
            <a:ext cx="9119729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Ongo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ing upgrades of the Storage Ring RF system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ts val="19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 Solid state power amplifiers (SSPA)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New transistors + improvement of the power combiners 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Full completion scheduled for the 1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quarter of 2020.</a:t>
            </a:r>
          </a:p>
          <a:p>
            <a:pPr>
              <a:lnSpc>
                <a:spcPts val="19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ts val="19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-  New cavity input power couplers (P : 200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300 kW)</a:t>
            </a:r>
          </a:p>
          <a:p>
            <a:pPr lvl="0">
              <a:lnSpc>
                <a:spcPts val="19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ts val="19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-  Modification of the wave guide network with the insertion of « Magic Switches »</a:t>
            </a:r>
          </a:p>
          <a:p>
            <a:pPr lvl="0">
              <a:lnSpc>
                <a:spcPts val="19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1900"/>
              </a:lnSpc>
              <a:spcBef>
                <a:spcPts val="2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At this stage, it is possible to store 450 mA with 1 of the 4 RF stations out of use.</a:t>
            </a:r>
          </a:p>
          <a:p>
            <a:pPr algn="just">
              <a:lnSpc>
                <a:spcPts val="1900"/>
              </a:lnSpc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 After completing of the SSPA refurbishment (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</a:t>
            </a:r>
            <a:r>
              <a:rPr lang="en-US" sz="1200" b="1" i="1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quarter 2020)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500 mA with 1 of the 4</a:t>
            </a:r>
          </a:p>
          <a:p>
            <a:pPr algn="just">
              <a:lnSpc>
                <a:spcPts val="1900"/>
              </a:lnSpc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 RF stations out of use or 450 mA using a single cryomodule and combing 2 SSPA on each cavity.</a:t>
            </a:r>
          </a:p>
          <a:p>
            <a:pPr algn="just">
              <a:lnSpc>
                <a:spcPts val="19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6405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50706" y="-15677"/>
            <a:ext cx="7593294" cy="698976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sv-SE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SOLEIL MIK @ MAXIV: Residual Stored Beam Perturbations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-4167" y="932751"/>
            <a:ext cx="7818120" cy="71995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54000" indent="-254000" algn="l" defTabSz="914400" rtl="0" eaLnBrk="1" latinLnBrk="0" hangingPunct="1">
              <a:spcBef>
                <a:spcPts val="1000"/>
              </a:spcBef>
              <a:buSzPct val="100000"/>
              <a:buFont typeface="Arial" pitchFamily="34" charset="0"/>
              <a:buChar char="●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sv-SE" sz="1800" i="1" dirty="0"/>
              <a:t>Transverse beam profile measured at diagnostic beamline while pulsing the MIK.</a:t>
            </a:r>
          </a:p>
          <a:p>
            <a:pPr marL="0" indent="0">
              <a:buFont typeface="Arial" pitchFamily="34" charset="0"/>
              <a:buNone/>
            </a:pPr>
            <a:r>
              <a:rPr lang="sv-SE" sz="1800" i="1" dirty="0"/>
              <a:t>Values scaled to the centre of the long straight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408374" y="2388929"/>
            <a:ext cx="620832" cy="4287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5061855" y="2410604"/>
            <a:ext cx="2775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</a:rPr>
              <a:t>Horizontal transparency </a:t>
            </a:r>
            <a:r>
              <a:rPr lang="sv-SE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≾</a:t>
            </a:r>
            <a:r>
              <a:rPr lang="sv-SE" b="1" dirty="0">
                <a:solidFill>
                  <a:schemeClr val="accent1"/>
                </a:solidFill>
              </a:rPr>
              <a:t>  </a:t>
            </a:r>
          </a:p>
        </p:txBody>
      </p:sp>
      <p:sp>
        <p:nvSpPr>
          <p:cNvPr id="7" name="Right Arrow 8"/>
          <p:cNvSpPr/>
          <p:nvPr/>
        </p:nvSpPr>
        <p:spPr>
          <a:xfrm flipH="1">
            <a:off x="3729106" y="5194434"/>
            <a:ext cx="679268" cy="42306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Box 14"/>
          <p:cNvSpPr txBox="1"/>
          <p:nvPr/>
        </p:nvSpPr>
        <p:spPr>
          <a:xfrm>
            <a:off x="65315" y="5197504"/>
            <a:ext cx="241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accent1"/>
                </a:solidFill>
              </a:rPr>
              <a:t>Vertical transparency </a:t>
            </a:r>
            <a:r>
              <a:rPr lang="sv-SE" b="1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≾</a:t>
            </a:r>
            <a:endParaRPr lang="sv-SE" b="1">
              <a:solidFill>
                <a:schemeClr val="accent1"/>
              </a:solidFill>
            </a:endParaRPr>
          </a:p>
        </p:txBody>
      </p:sp>
      <p:sp>
        <p:nvSpPr>
          <p:cNvPr id="9" name="Left Brace 11"/>
          <p:cNvSpPr/>
          <p:nvPr/>
        </p:nvSpPr>
        <p:spPr>
          <a:xfrm>
            <a:off x="7739747" y="2266407"/>
            <a:ext cx="163285" cy="672737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884203" y="2279609"/>
                <a:ext cx="104426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b="1" dirty="0">
                    <a:solidFill>
                      <a:schemeClr val="accent1"/>
                    </a:solidFill>
                  </a:rPr>
                  <a:t>0.3 µm             </a:t>
                </a:r>
              </a:p>
              <a:p>
                <a:r>
                  <a:rPr lang="sv-SE" b="1" dirty="0">
                    <a:solidFill>
                      <a:schemeClr val="accent1"/>
                    </a:solidFill>
                  </a:rPr>
                  <a:t>0.5 % </a:t>
                </a:r>
                <a14:m>
                  <m:oMath xmlns:m="http://schemas.openxmlformats.org/officeDocument/2006/math">
                    <m:r>
                      <a:rPr lang="sv-SE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endParaRPr lang="sv-SE" b="1" dirty="0" err="1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203" y="2279609"/>
                <a:ext cx="1044260" cy="646331"/>
              </a:xfrm>
              <a:prstGeom prst="rect">
                <a:avLst/>
              </a:prstGeom>
              <a:blipFill rotWithShape="1">
                <a:blip r:embed="rId2"/>
                <a:stretch>
                  <a:fillRect l="-4651" t="-4717" r="-50581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ft Brace 18"/>
          <p:cNvSpPr/>
          <p:nvPr/>
        </p:nvSpPr>
        <p:spPr>
          <a:xfrm>
            <a:off x="2490665" y="5061035"/>
            <a:ext cx="163285" cy="672737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648185" y="5074237"/>
                <a:ext cx="85561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b="1" dirty="0">
                    <a:solidFill>
                      <a:schemeClr val="accent1"/>
                    </a:solidFill>
                  </a:rPr>
                  <a:t>0.9 µm             </a:t>
                </a:r>
              </a:p>
              <a:p>
                <a:r>
                  <a:rPr lang="sv-SE" b="1" dirty="0">
                    <a:solidFill>
                      <a:schemeClr val="accent1"/>
                    </a:solidFill>
                  </a:rPr>
                  <a:t>25 % </a:t>
                </a:r>
                <a14:m>
                  <m:oMath xmlns:m="http://schemas.openxmlformats.org/officeDocument/2006/math">
                    <m:r>
                      <a:rPr lang="sv-SE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endParaRPr lang="sv-SE" b="1" dirty="0" err="1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185" y="5074237"/>
                <a:ext cx="855617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5674" t="-4717" r="-83688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55" y="1652703"/>
            <a:ext cx="3990702" cy="293300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974" y="3152970"/>
            <a:ext cx="4432116" cy="32672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48B8AC35-97F8-8B42-B069-ECEAD9B1E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Herbeaux, 27th ESLS Workshop, ALBA, 2019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56888" y="6087450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Courtesy Pedro </a:t>
            </a:r>
            <a:r>
              <a:rPr lang="fr-FR" sz="1400" i="1" dirty="0" err="1" smtClean="0"/>
              <a:t>Tavares</a:t>
            </a:r>
            <a:r>
              <a:rPr lang="fr-FR" sz="1400" i="1" dirty="0" smtClean="0"/>
              <a:t> (MAX IV)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31145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Installation of the MIK @ SOLEIL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ED037F98-EEE9-2743-9EF5-3AFA09215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Herbeaux, 27th ESLS Workshop, ALBA, 2019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703" y="1486234"/>
            <a:ext cx="4689153" cy="351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412328" y="1443945"/>
            <a:ext cx="3475618" cy="2046463"/>
            <a:chOff x="412328" y="1629446"/>
            <a:chExt cx="3475618" cy="204646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45" y="1786323"/>
              <a:ext cx="3264385" cy="1732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12328" y="1629446"/>
              <a:ext cx="3475618" cy="20464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73072" y="4603139"/>
            <a:ext cx="46416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Objective :</a:t>
            </a:r>
          </a:p>
          <a:p>
            <a:r>
              <a:rPr lang="fr-FR" dirty="0" smtClean="0"/>
              <a:t>Test the MIK concept on SOLEIL : </a:t>
            </a:r>
            <a:r>
              <a:rPr lang="fr-FR" dirty="0" err="1" smtClean="0"/>
              <a:t>efficiency</a:t>
            </a:r>
            <a:r>
              <a:rPr lang="fr-FR" dirty="0" smtClean="0"/>
              <a:t>, </a:t>
            </a:r>
            <a:r>
              <a:rPr lang="fr-FR" dirty="0" err="1" smtClean="0"/>
              <a:t>orbit</a:t>
            </a:r>
            <a:r>
              <a:rPr lang="fr-FR" dirty="0" smtClean="0"/>
              <a:t> perturbation.</a:t>
            </a:r>
          </a:p>
          <a:p>
            <a:r>
              <a:rPr lang="fr-FR" dirty="0" smtClean="0"/>
              <a:t>Test of injection </a:t>
            </a:r>
            <a:r>
              <a:rPr lang="fr-FR" dirty="0" err="1" smtClean="0"/>
              <a:t>schemes</a:t>
            </a:r>
            <a:r>
              <a:rPr lang="fr-FR" dirty="0" smtClean="0"/>
              <a:t> in the </a:t>
            </a:r>
            <a:r>
              <a:rPr lang="fr-FR" dirty="0" err="1" smtClean="0"/>
              <a:t>framework</a:t>
            </a:r>
            <a:r>
              <a:rPr lang="fr-FR" dirty="0" smtClean="0"/>
              <a:t> of the upgrade </a:t>
            </a:r>
            <a:r>
              <a:rPr lang="fr-FR" dirty="0" err="1" smtClean="0"/>
              <a:t>studies</a:t>
            </a:r>
            <a:r>
              <a:rPr lang="fr-FR" dirty="0" smtClean="0"/>
              <a:t> </a:t>
            </a:r>
          </a:p>
          <a:p>
            <a:r>
              <a:rPr lang="fr-FR" dirty="0" smtClean="0"/>
              <a:t>On axis Injection </a:t>
            </a:r>
            <a:r>
              <a:rPr lang="fr-FR" dirty="0" err="1" smtClean="0"/>
              <a:t>with</a:t>
            </a:r>
            <a:r>
              <a:rPr lang="fr-FR" dirty="0" smtClean="0"/>
              <a:t> Transverse kick </a:t>
            </a:r>
            <a:r>
              <a:rPr lang="fr-FR" dirty="0" err="1" smtClean="0"/>
              <a:t>combined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longitudinal kick </a:t>
            </a:r>
            <a:r>
              <a:rPr lang="fr-FR" dirty="0" err="1" smtClean="0"/>
              <a:t>with</a:t>
            </a:r>
            <a:r>
              <a:rPr lang="fr-FR" dirty="0" smtClean="0"/>
              <a:t> the RF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486956" y="83671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Installation of the MIK in an </a:t>
            </a:r>
            <a:r>
              <a:rPr lang="fr-FR" dirty="0" err="1" smtClean="0"/>
              <a:t>available</a:t>
            </a:r>
            <a:r>
              <a:rPr lang="fr-FR" dirty="0" smtClean="0"/>
              <a:t> Short </a:t>
            </a:r>
            <a:r>
              <a:rPr lang="fr-FR" dirty="0"/>
              <a:t>S</a:t>
            </a:r>
            <a:r>
              <a:rPr lang="fr-FR" dirty="0" smtClean="0"/>
              <a:t>traight </a:t>
            </a:r>
            <a:r>
              <a:rPr lang="fr-FR" dirty="0"/>
              <a:t>S</a:t>
            </a:r>
            <a:r>
              <a:rPr lang="fr-FR" dirty="0" smtClean="0"/>
              <a:t>ection.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23777" y="3679809"/>
            <a:ext cx="4540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Feedback </a:t>
            </a:r>
            <a:r>
              <a:rPr lang="fr-FR" dirty="0" err="1" smtClean="0"/>
              <a:t>from</a:t>
            </a:r>
            <a:r>
              <a:rPr lang="fr-FR" dirty="0" smtClean="0"/>
              <a:t> MAX IV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Good </a:t>
            </a:r>
            <a:r>
              <a:rPr lang="fr-FR" dirty="0" err="1" smtClean="0"/>
              <a:t>Efficieincy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Sustainable</a:t>
            </a:r>
            <a:r>
              <a:rPr lang="fr-FR" dirty="0" smtClean="0"/>
              <a:t> </a:t>
            </a:r>
            <a:r>
              <a:rPr lang="fr-FR" dirty="0" err="1" smtClean="0"/>
              <a:t>heating</a:t>
            </a:r>
            <a:r>
              <a:rPr lang="fr-FR" dirty="0" smtClean="0"/>
              <a:t> vs Ti </a:t>
            </a:r>
            <a:r>
              <a:rPr lang="fr-FR" dirty="0" err="1" smtClean="0"/>
              <a:t>coating</a:t>
            </a:r>
            <a:r>
              <a:rPr lang="fr-FR" dirty="0" smtClean="0"/>
              <a:t> </a:t>
            </a:r>
            <a:r>
              <a:rPr lang="fr-FR" dirty="0" err="1" smtClean="0"/>
              <a:t>thickness</a:t>
            </a:r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648529" y="5093292"/>
            <a:ext cx="440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geometry</a:t>
            </a:r>
            <a:r>
              <a:rPr lang="fr-FR" dirty="0" smtClean="0"/>
              <a:t> as the on </a:t>
            </a:r>
            <a:r>
              <a:rPr lang="fr-FR" dirty="0" err="1" smtClean="0"/>
              <a:t>installed</a:t>
            </a:r>
            <a:r>
              <a:rPr lang="fr-FR" dirty="0" smtClean="0"/>
              <a:t> at MAX IV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220072" y="5733256"/>
            <a:ext cx="2438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Courtesy of Rachid Ben El-</a:t>
            </a:r>
            <a:r>
              <a:rPr lang="fr-FR" sz="1400" i="1" dirty="0" err="1" smtClean="0"/>
              <a:t>Kefih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85591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9296" y="194400"/>
            <a:ext cx="8039208" cy="565200"/>
          </a:xfrm>
        </p:spPr>
        <p:txBody>
          <a:bodyPr/>
          <a:lstStyle/>
          <a:p>
            <a:r>
              <a:rPr lang="fr-FR" sz="2800" b="1" dirty="0" smtClean="0"/>
              <a:t>New photon source for the ROCK </a:t>
            </a:r>
            <a:r>
              <a:rPr lang="fr-FR" sz="2800" b="1" dirty="0" err="1" smtClean="0"/>
              <a:t>beamline</a:t>
            </a:r>
            <a:endParaRPr lang="fr-FR" sz="2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2000" y="1259999"/>
            <a:ext cx="8280000" cy="4860000"/>
          </a:xfrm>
        </p:spPr>
        <p:txBody>
          <a:bodyPr>
            <a:normAutofit/>
          </a:bodyPr>
          <a:lstStyle/>
          <a:p>
            <a:endParaRPr lang="fr-FR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r-F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r-F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27/11/2019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Projet Superbend pour la ligne ROCK - Jouvence DAI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D9307-60FB-4D94-9F62-EB849F8F5433}" type="slidenum">
              <a:rPr lang="fr-FR" smtClean="0"/>
              <a:t>17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367" y="599067"/>
            <a:ext cx="4331990" cy="393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37970" y="1820198"/>
            <a:ext cx="329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: </a:t>
            </a:r>
            <a:r>
              <a:rPr lang="fr-F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Bending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1.7 T</a:t>
            </a:r>
          </a:p>
          <a:p>
            <a:pPr algn="ctr"/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aperture 1.5 </a:t>
            </a:r>
            <a:r>
              <a:rPr lang="fr-F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4922954" y="1982334"/>
            <a:ext cx="648072" cy="348962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2" y="2680346"/>
            <a:ext cx="4455410" cy="296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Connecteur droit avec flèche 10"/>
          <p:cNvCxnSpPr/>
          <p:nvPr/>
        </p:nvCxnSpPr>
        <p:spPr>
          <a:xfrm flipH="1">
            <a:off x="1619492" y="2558862"/>
            <a:ext cx="432048" cy="94051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1263758" y="4672796"/>
            <a:ext cx="871391" cy="576064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342283" y="487952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350" y="833188"/>
            <a:ext cx="1347657" cy="95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1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3T </a:t>
            </a:r>
            <a:r>
              <a:rPr lang="fr-FR" dirty="0" err="1" smtClean="0"/>
              <a:t>Superbend</a:t>
            </a:r>
            <a:r>
              <a:rPr lang="fr-FR" dirty="0" smtClean="0"/>
              <a:t> Project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BA90440C-D16D-7A42-A022-9C0014EB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Herbeaux, 27th ESLS Workshop, ALBA, 2019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467539" y="721804"/>
            <a:ext cx="3390091" cy="3892573"/>
            <a:chOff x="4723451" y="1070417"/>
            <a:chExt cx="4329282" cy="49709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3451" y="2420888"/>
              <a:ext cx="4320000" cy="2820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ZoneTexte 11"/>
            <p:cNvSpPr txBox="1"/>
            <p:nvPr/>
          </p:nvSpPr>
          <p:spPr>
            <a:xfrm>
              <a:off x="4917220" y="1070417"/>
              <a:ext cx="3918558" cy="668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Permanent </a:t>
              </a:r>
              <a:r>
                <a:rPr lang="fr-FR" sz="1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magnet</a:t>
              </a:r>
              <a:r>
                <a:rPr lang="fr-FR" sz="1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dipole</a:t>
              </a:r>
              <a:r>
                <a:rPr lang="fr-FR" sz="1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fr-FR" sz="1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NdFeB</a:t>
              </a:r>
              <a:r>
                <a:rPr lang="fr-FR" sz="1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/>
              <a:r>
                <a:rPr lang="fr-FR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Length</a:t>
              </a:r>
              <a:r>
                <a:rPr lang="fr-F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1.260 m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244543" y="2507328"/>
              <a:ext cx="72000" cy="2312764"/>
            </a:xfrm>
            <a:prstGeom prst="rect">
              <a:avLst/>
            </a:prstGeom>
            <a:solidFill>
              <a:srgbClr val="4F81BD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53077" y="5373216"/>
              <a:ext cx="2239203" cy="66817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Gap </a:t>
              </a:r>
              <a:r>
                <a:rPr lang="fr-FR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16.1</a:t>
              </a:r>
              <a:r>
                <a:rPr lang="fr-FR" sz="14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mm</a:t>
              </a:r>
            </a:p>
            <a:p>
              <a:pPr algn="ctr"/>
              <a:r>
                <a:rPr lang="fr-F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  <a:r>
                <a:rPr lang="fr-F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fr-FR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2.84</a:t>
              </a:r>
              <a:r>
                <a:rPr lang="fr-FR" sz="14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164288" y="5373216"/>
              <a:ext cx="1888445" cy="66817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Gap </a:t>
              </a:r>
              <a:r>
                <a:rPr lang="fr-FR" sz="1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r>
                <a:rPr lang="fr-FR" sz="14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mm</a:t>
              </a:r>
            </a:p>
            <a:p>
              <a:pPr algn="ctr"/>
              <a:r>
                <a:rPr lang="fr-F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  <a:r>
                <a:rPr lang="fr-F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fr-FR" sz="1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1.81</a:t>
              </a:r>
              <a:r>
                <a:rPr lang="fr-FR" sz="14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4139952" y="3398950"/>
            <a:ext cx="5004047" cy="2886955"/>
            <a:chOff x="179512" y="908720"/>
            <a:chExt cx="9238239" cy="5329763"/>
          </a:xfrm>
        </p:grpSpPr>
        <p:pic>
          <p:nvPicPr>
            <p:cNvPr id="17" name="Picture 2" descr="U:\ING-MECA-VIDE\Photos\2017-22-20190411 NX\01 ASM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3356992"/>
              <a:ext cx="5040000" cy="2881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U:\ING-MECA-VIDE\Photos\2017-22-20190401 NX\05 Anneau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908720"/>
              <a:ext cx="5040240" cy="2830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18"/>
            <p:cNvSpPr txBox="1"/>
            <p:nvPr/>
          </p:nvSpPr>
          <p:spPr>
            <a:xfrm>
              <a:off x="5508102" y="919843"/>
              <a:ext cx="3909649" cy="198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accent1"/>
                  </a:solidFill>
                </a:rPr>
                <a:t>A C </a:t>
              </a:r>
              <a:r>
                <a:rPr lang="fr-FR" sz="1600" b="1" dirty="0" err="1" smtClean="0">
                  <a:solidFill>
                    <a:schemeClr val="accent1"/>
                  </a:solidFill>
                </a:rPr>
                <a:t>shape</a:t>
              </a:r>
              <a:r>
                <a:rPr lang="fr-FR" sz="1600" b="1" dirty="0" smtClean="0">
                  <a:solidFill>
                    <a:schemeClr val="accent1"/>
                  </a:solidFill>
                </a:rPr>
                <a:t> </a:t>
              </a:r>
              <a:r>
                <a:rPr lang="fr-FR" sz="1600" b="1" dirty="0" err="1" smtClean="0">
                  <a:solidFill>
                    <a:schemeClr val="accent1"/>
                  </a:solidFill>
                </a:rPr>
                <a:t>yoke</a:t>
              </a:r>
              <a:r>
                <a:rPr lang="fr-FR" sz="1600" b="1" dirty="0" smtClean="0">
                  <a:solidFill>
                    <a:schemeClr val="accent1"/>
                  </a:solidFill>
                </a:rPr>
                <a:t> </a:t>
              </a:r>
              <a:r>
                <a:rPr lang="fr-FR" sz="1600" b="1" dirty="0" err="1" smtClean="0">
                  <a:solidFill>
                    <a:schemeClr val="accent1"/>
                  </a:solidFill>
                </a:rPr>
                <a:t>which</a:t>
              </a:r>
              <a:r>
                <a:rPr lang="fr-FR" sz="1600" b="1" dirty="0" smtClean="0">
                  <a:solidFill>
                    <a:schemeClr val="accent1"/>
                  </a:solidFill>
                </a:rPr>
                <a:t> </a:t>
              </a:r>
              <a:r>
                <a:rPr lang="fr-FR" sz="1600" b="1" dirty="0" err="1" smtClean="0">
                  <a:solidFill>
                    <a:schemeClr val="accent1"/>
                  </a:solidFill>
                </a:rPr>
                <a:t>allow</a:t>
              </a:r>
              <a:r>
                <a:rPr lang="fr-FR" sz="1600" b="1" dirty="0" smtClean="0">
                  <a:solidFill>
                    <a:schemeClr val="accent1"/>
                  </a:solidFill>
                </a:rPr>
                <a:t> the </a:t>
              </a:r>
              <a:r>
                <a:rPr lang="fr-FR" sz="1600" b="1" dirty="0" err="1" smtClean="0">
                  <a:solidFill>
                    <a:schemeClr val="accent1"/>
                  </a:solidFill>
                </a:rPr>
                <a:t>removal</a:t>
              </a:r>
              <a:r>
                <a:rPr lang="fr-FR" sz="1600" b="1" dirty="0" smtClean="0">
                  <a:solidFill>
                    <a:schemeClr val="accent1"/>
                  </a:solidFill>
                </a:rPr>
                <a:t> of the </a:t>
              </a:r>
              <a:r>
                <a:rPr lang="fr-FR" sz="1600" b="1" dirty="0" err="1" smtClean="0">
                  <a:solidFill>
                    <a:schemeClr val="accent1"/>
                  </a:solidFill>
                </a:rPr>
                <a:t>magnet</a:t>
              </a:r>
              <a:r>
                <a:rPr lang="fr-FR" sz="1600" b="1" dirty="0" smtClean="0">
                  <a:solidFill>
                    <a:schemeClr val="accent1"/>
                  </a:solidFill>
                </a:rPr>
                <a:t> for </a:t>
              </a:r>
              <a:r>
                <a:rPr lang="fr-FR" sz="1600" b="1" dirty="0" err="1" smtClean="0">
                  <a:solidFill>
                    <a:schemeClr val="accent1"/>
                  </a:solidFill>
                </a:rPr>
                <a:t>bake</a:t>
              </a:r>
              <a:r>
                <a:rPr lang="fr-FR" sz="1600" b="1" dirty="0" smtClean="0">
                  <a:solidFill>
                    <a:schemeClr val="accent1"/>
                  </a:solidFill>
                </a:rPr>
                <a:t> out</a:t>
              </a:r>
              <a:endParaRPr lang="fr-FR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9512" y="3739585"/>
              <a:ext cx="2827993" cy="568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smtClean="0"/>
                <a:t>Inside </a:t>
              </a:r>
              <a:r>
                <a:rPr lang="fr-FR" sz="1400" i="1" dirty="0" err="1" smtClean="0"/>
                <a:t>storage</a:t>
              </a:r>
              <a:r>
                <a:rPr lang="fr-FR" sz="1400" i="1" dirty="0" smtClean="0"/>
                <a:t> ring</a:t>
              </a:r>
              <a:endParaRPr lang="fr-FR" sz="1400" i="1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5773904" y="2908553"/>
              <a:ext cx="3588557" cy="568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err="1" smtClean="0"/>
                <a:t>Outside</a:t>
              </a:r>
              <a:r>
                <a:rPr lang="fr-FR" sz="1400" i="1" dirty="0" smtClean="0"/>
                <a:t> the </a:t>
              </a:r>
              <a:r>
                <a:rPr lang="fr-FR" sz="1400" i="1" dirty="0" err="1" smtClean="0"/>
                <a:t>storage</a:t>
              </a:r>
              <a:r>
                <a:rPr lang="fr-FR" sz="1400" i="1" dirty="0" smtClean="0"/>
                <a:t> ring</a:t>
              </a:r>
              <a:endParaRPr lang="fr-FR" sz="1400" i="1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23529" y="5085183"/>
              <a:ext cx="3046491" cy="965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 err="1" smtClean="0"/>
                <a:t>Magnet</a:t>
              </a:r>
              <a:r>
                <a:rPr lang="fr-FR" sz="1400" i="1" dirty="0" smtClean="0"/>
                <a:t> </a:t>
              </a:r>
              <a:r>
                <a:rPr lang="fr-FR" sz="1400" i="1" dirty="0" err="1" smtClean="0"/>
                <a:t>remove</a:t>
              </a:r>
              <a:r>
                <a:rPr lang="fr-FR" sz="1400" i="1" dirty="0" smtClean="0"/>
                <a:t> </a:t>
              </a:r>
              <a:r>
                <a:rPr lang="fr-FR" sz="1400" i="1" dirty="0" err="1" smtClean="0"/>
                <a:t>devide</a:t>
              </a:r>
              <a:r>
                <a:rPr lang="fr-FR" sz="1400" i="1" dirty="0" smtClean="0"/>
                <a:t> for </a:t>
              </a:r>
              <a:r>
                <a:rPr lang="fr-FR" sz="1400" i="1" dirty="0" err="1" smtClean="0"/>
                <a:t>bake</a:t>
              </a:r>
              <a:r>
                <a:rPr lang="fr-FR" sz="1400" i="1" dirty="0" smtClean="0"/>
                <a:t> out</a:t>
              </a:r>
              <a:endParaRPr lang="fr-FR" sz="1400" i="1" dirty="0"/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>
              <a:off x="2411760" y="5269850"/>
              <a:ext cx="3835072" cy="43825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V="1">
              <a:off x="2411760" y="3068960"/>
              <a:ext cx="504056" cy="220089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/>
          <p:cNvGrpSpPr/>
          <p:nvPr/>
        </p:nvGrpSpPr>
        <p:grpSpPr>
          <a:xfrm>
            <a:off x="4271136" y="890055"/>
            <a:ext cx="3829255" cy="2719764"/>
            <a:chOff x="612000" y="843250"/>
            <a:chExt cx="7920000" cy="5625253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0" y="843250"/>
              <a:ext cx="7920000" cy="517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ZoneTexte 26"/>
            <p:cNvSpPr txBox="1"/>
            <p:nvPr/>
          </p:nvSpPr>
          <p:spPr>
            <a:xfrm>
              <a:off x="3614583" y="3861049"/>
              <a:ext cx="3611211" cy="445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 err="1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Prenent</a:t>
              </a:r>
              <a:r>
                <a:rPr lang="fr-FR" sz="8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800" b="1" dirty="0" err="1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bending</a:t>
              </a:r>
              <a:r>
                <a:rPr lang="fr-FR" sz="8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800" b="1" dirty="0" err="1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magnet</a:t>
              </a:r>
              <a:r>
                <a:rPr lang="fr-FR" sz="8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1.71 T</a:t>
              </a:r>
              <a:endParaRPr lang="fr-FR" sz="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5858179" y="1533112"/>
              <a:ext cx="2478879" cy="555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Superbend : 3 T</a:t>
              </a:r>
              <a:endParaRPr lang="fr-FR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1249070" y="6032366"/>
              <a:ext cx="7178912" cy="436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5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Calcul au niveau de la fente à 8700 mm du point source pour une ouverture de 13 x 2.4 mm²</a:t>
              </a:r>
              <a:endParaRPr lang="fr-FR" sz="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" descr="U:\PROJETS\2017\2017-22-SOURCE  ROCK\2017-22-Photos\2017-22-20190227 NX\03 Ens Dipo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15" y="4695841"/>
            <a:ext cx="2979309" cy="173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128642" y="6433946"/>
            <a:ext cx="2226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Courtesy of Pascale Brunelle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02001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A8DCA743-60F6-6A44-917F-7D38F47B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4509120"/>
            <a:ext cx="7210800" cy="889807"/>
          </a:xfrm>
        </p:spPr>
        <p:txBody>
          <a:bodyPr/>
          <a:lstStyle/>
          <a:p>
            <a:r>
              <a:rPr lang="en-US" dirty="0"/>
              <a:t>Conceptual Design for A Major Upgrade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7CBC8DAC-AC2A-2D4E-9E94-635FE0667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748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5365C55B-B407-CF49-B234-0D167ABA0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B7671A12-8A9E-FF4C-B945-EAE8C1D85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Operation</a:t>
            </a:r>
          </a:p>
          <a:p>
            <a:pPr lvl="1"/>
            <a:r>
              <a:rPr lang="en-US" dirty="0" smtClean="0"/>
              <a:t>Key Performance Indicators (KPI’s)</a:t>
            </a:r>
            <a:endParaRPr lang="en-US" dirty="0"/>
          </a:p>
          <a:p>
            <a:pPr lvl="1"/>
            <a:r>
              <a:rPr lang="en-US" dirty="0"/>
              <a:t>Operational metrics</a:t>
            </a:r>
          </a:p>
          <a:p>
            <a:pPr lvl="1"/>
            <a:r>
              <a:rPr lang="en-US" dirty="0"/>
              <a:t>Major Incidents</a:t>
            </a:r>
          </a:p>
          <a:p>
            <a:endParaRPr lang="en-US" dirty="0"/>
          </a:p>
          <a:p>
            <a:r>
              <a:rPr lang="en-US" dirty="0"/>
              <a:t>Major R&amp;D Projects</a:t>
            </a:r>
          </a:p>
          <a:p>
            <a:pPr lvl="1"/>
            <a:r>
              <a:rPr lang="en-US" dirty="0"/>
              <a:t>Multipole Injection Kicker</a:t>
            </a:r>
          </a:p>
          <a:p>
            <a:pPr lvl="1"/>
            <a:r>
              <a:rPr lang="en-US" dirty="0" err="1"/>
              <a:t>Superbend</a:t>
            </a:r>
            <a:r>
              <a:rPr lang="en-US" dirty="0"/>
              <a:t> Project</a:t>
            </a:r>
          </a:p>
          <a:p>
            <a:endParaRPr lang="en-US" dirty="0"/>
          </a:p>
          <a:p>
            <a:r>
              <a:rPr lang="en-US" dirty="0"/>
              <a:t>Conceptual Design for a Major Upgrade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dirty="0"/>
              <a:t>Salient features</a:t>
            </a:r>
          </a:p>
          <a:p>
            <a:pPr lvl="1"/>
            <a:r>
              <a:rPr lang="en-US" dirty="0"/>
              <a:t>R&amp;D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6E45F188-B5B4-5245-9BC9-1FCBD2EB7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Herbeaux, 27th ESLS Workshop, ALBA,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628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6600" y="151676"/>
            <a:ext cx="7210800" cy="565200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Boundary Conditions and Constraints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73973CF-CE32-1D49-AB22-0E040A192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83768" y="6376243"/>
            <a:ext cx="4190760" cy="365125"/>
          </a:xfrm>
        </p:spPr>
        <p:txBody>
          <a:bodyPr/>
          <a:lstStyle/>
          <a:p>
            <a:r>
              <a:rPr lang="fr-FR" sz="1200">
                <a:solidFill>
                  <a:schemeClr val="tx1">
                    <a:tint val="75000"/>
                  </a:schemeClr>
                </a:solidFill>
              </a:rPr>
              <a:t>Status of SOLEIL and Upgrade Plan, XXVI ESLS, Krakov, 2018</a:t>
            </a:r>
            <a:endParaRPr lang="fr-FR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11560" y="1000413"/>
            <a:ext cx="823912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Symbol" pitchFamily="2" charset="2"/>
              <a:buChar char="·"/>
            </a:pPr>
            <a:r>
              <a:rPr lang="en-US" sz="2000" dirty="0">
                <a:latin typeface="Calibri" panose="020F0502020204030204" pitchFamily="34" charset="0"/>
              </a:rPr>
              <a:t>Reduce by more than a </a:t>
            </a:r>
            <a:r>
              <a:rPr lang="en-US" sz="2000" b="1" dirty="0">
                <a:latin typeface="Calibri" panose="020F0502020204030204" pitchFamily="34" charset="0"/>
              </a:rPr>
              <a:t>factor 30 or 40 </a:t>
            </a:r>
            <a:r>
              <a:rPr lang="en-US" sz="2000" dirty="0">
                <a:latin typeface="Calibri" panose="020F0502020204030204" pitchFamily="34" charset="0"/>
              </a:rPr>
              <a:t>the horizontal electron beam emittance (in the order of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100 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pm.rad</a:t>
            </a:r>
            <a:r>
              <a:rPr lang="en-US" sz="2000" dirty="0">
                <a:latin typeface="Calibri" panose="020F0502020204030204" pitchFamily="34" charset="0"/>
              </a:rPr>
              <a:t>).</a:t>
            </a:r>
          </a:p>
          <a:p>
            <a:pPr marL="285750" lvl="0" indent="-285750">
              <a:buFont typeface="Symbol" pitchFamily="2" charset="2"/>
              <a:buChar char="·"/>
            </a:pPr>
            <a:r>
              <a:rPr lang="en-US" sz="2000" b="1" dirty="0">
                <a:latin typeface="Calibri" panose="020F0502020204030204" pitchFamily="34" charset="0"/>
              </a:rPr>
              <a:t>Reuse</a:t>
            </a:r>
            <a:r>
              <a:rPr lang="en-US" sz="2000" dirty="0">
                <a:latin typeface="Calibri" panose="020F0502020204030204" pitchFamily="34" charset="0"/>
              </a:rPr>
              <a:t> of the existing tunnel and its </a:t>
            </a:r>
            <a:r>
              <a:rPr lang="en-US" sz="2000" b="1" dirty="0">
                <a:latin typeface="Calibri" panose="020F0502020204030204" pitchFamily="34" charset="0"/>
              </a:rPr>
              <a:t>radiation shielding wall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  <a:p>
            <a:pPr marL="285750" lvl="0" indent="-285750">
              <a:buFont typeface="Symbol" pitchFamily="2" charset="2"/>
              <a:buChar char="·"/>
            </a:pPr>
            <a:r>
              <a:rPr lang="en-US" sz="2000" dirty="0">
                <a:latin typeface="Calibri" panose="020F0502020204030204" pitchFamily="34" charset="0"/>
              </a:rPr>
              <a:t>Maintain the existing insertion device source points </a:t>
            </a:r>
            <a:r>
              <a:rPr lang="en-US" sz="2000" b="1" dirty="0">
                <a:latin typeface="Calibri" panose="020F0502020204030204" pitchFamily="34" charset="0"/>
              </a:rPr>
              <a:t>as much as possible</a:t>
            </a:r>
            <a:r>
              <a:rPr lang="en-US" sz="2000" dirty="0">
                <a:latin typeface="Calibri" panose="020F0502020204030204" pitchFamily="34" charset="0"/>
              </a:rPr>
              <a:t>. </a:t>
            </a:r>
          </a:p>
          <a:p>
            <a:pPr marL="285750" lvl="0" indent="-285750">
              <a:buFont typeface="Symbol" pitchFamily="2" charset="2"/>
              <a:buChar char="·"/>
            </a:pPr>
            <a:r>
              <a:rPr lang="en-US" sz="2000" dirty="0">
                <a:latin typeface="Calibri" panose="020F0502020204030204" pitchFamily="34" charset="0"/>
              </a:rPr>
              <a:t>Keep a storage ring energy that covers a </a:t>
            </a:r>
            <a:r>
              <a:rPr lang="en-US" sz="2000" b="1" dirty="0">
                <a:latin typeface="Calibri" panose="020F0502020204030204" pitchFamily="34" charset="0"/>
              </a:rPr>
              <a:t>very broad photon energy range</a:t>
            </a:r>
            <a:r>
              <a:rPr lang="en-US" sz="2000" dirty="0">
                <a:latin typeface="Calibri" panose="020F0502020204030204" pitchFamily="34" charset="0"/>
              </a:rPr>
              <a:t>. </a:t>
            </a:r>
          </a:p>
          <a:p>
            <a:pPr marL="285750" lvl="0" indent="-285750">
              <a:buFont typeface="Symbol" pitchFamily="2" charset="2"/>
              <a:buChar char="·"/>
            </a:pPr>
            <a:r>
              <a:rPr lang="en-US" sz="2000" dirty="0">
                <a:latin typeface="Calibri" panose="020F0502020204030204" pitchFamily="34" charset="0"/>
              </a:rPr>
              <a:t>Preserve a current of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500 mA </a:t>
            </a:r>
            <a:r>
              <a:rPr lang="en-US" sz="2000" dirty="0">
                <a:latin typeface="Calibri" panose="020F0502020204030204" pitchFamily="34" charset="0"/>
              </a:rPr>
              <a:t>in </a:t>
            </a:r>
            <a:r>
              <a:rPr lang="en-US" sz="2000" dirty="0" err="1">
                <a:latin typeface="Calibri" panose="020F0502020204030204" pitchFamily="34" charset="0"/>
              </a:rPr>
              <a:t>multibunch</a:t>
            </a:r>
            <a:r>
              <a:rPr lang="en-US" sz="2000" dirty="0">
                <a:latin typeface="Calibri" panose="020F0502020204030204" pitchFamily="34" charset="0"/>
              </a:rPr>
              <a:t> operation.</a:t>
            </a:r>
          </a:p>
          <a:p>
            <a:pPr marL="285750" lvl="0" indent="-285750">
              <a:buFont typeface="Symbol" pitchFamily="2" charset="2"/>
              <a:buChar char="·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Preserve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time structure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and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time resolved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operations.</a:t>
            </a:r>
          </a:p>
          <a:p>
            <a:pPr marL="285750" lvl="0" indent="-285750">
              <a:buFont typeface="Symbol" pitchFamily="2" charset="2"/>
              <a:buChar char="·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Reuse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as much as possible of the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injector complex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linac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and booster.</a:t>
            </a:r>
          </a:p>
          <a:p>
            <a:pPr marL="285750" lvl="0" indent="-285750">
              <a:buFont typeface="Symbol" pitchFamily="2" charset="2"/>
              <a:buChar char="·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Reuse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much of the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technical infrastructure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marL="285750" lvl="0" indent="-285750" algn="just">
              <a:buFont typeface="Symbol" pitchFamily="2" charset="2"/>
              <a:buChar char="·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Provide alternative radiation sources for the existing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bending magnet based beamlines.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lvl="0" indent="-285750">
              <a:buFont typeface="Symbol" pitchFamily="2" charset="2"/>
              <a:buChar char="·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Innovative insertion devices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to cover low to high energy spectrum (IVU: ≤ 4mm full gap)</a:t>
            </a:r>
          </a:p>
          <a:p>
            <a:pPr marL="285750" lvl="0" indent="-285750">
              <a:buFont typeface="Symbol" pitchFamily="2" charset="2"/>
              <a:buChar char="·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Preserve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Infra-Red (IR) beamlines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lvl="0" indent="-285750">
              <a:buFont typeface="Symbol" pitchFamily="2" charset="2"/>
              <a:buChar char="·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Preserve the location of the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MARS radioactive beamline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lvl="0" indent="-285750">
              <a:buFont typeface="Symbol" pitchFamily="2" charset="2"/>
              <a:buChar char="·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Preserve the location of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long canted beamlines (150/200 m long BL)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lvl="0" indent="-285750">
              <a:buFont typeface="Symbol" pitchFamily="2" charset="2"/>
              <a:buChar char="·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Limit downtime to a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maximum of two years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marL="285750" lvl="0" indent="-285750">
              <a:buFont typeface="Symbol" pitchFamily="2" charset="2"/>
              <a:buChar char="·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Minimize operation costs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in particular the wall-plug-power.</a:t>
            </a:r>
          </a:p>
          <a:p>
            <a:pPr marL="285750" lvl="0" indent="-285750">
              <a:buFont typeface="Symbol" pitchFamily="2" charset="2"/>
              <a:buChar char="·"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3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" y="3140968"/>
            <a:ext cx="9144000" cy="1868395"/>
          </a:xfrm>
          <a:prstGeom prst="rect">
            <a:avLst/>
          </a:prstGeom>
        </p:spPr>
      </p:pic>
      <p:pic>
        <p:nvPicPr>
          <p:cNvPr id="6" name="Image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8" y="4806444"/>
            <a:ext cx="9147298" cy="136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259" y="1990725"/>
            <a:ext cx="70294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8"/>
          <p:cNvCxnSpPr/>
          <p:nvPr/>
        </p:nvCxnSpPr>
        <p:spPr>
          <a:xfrm>
            <a:off x="0" y="1841460"/>
            <a:ext cx="9175459" cy="720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43333" y="3344830"/>
            <a:ext cx="9100667" cy="720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957505" y="1508132"/>
            <a:ext cx="595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/>
              <a:t>One cell of the </a:t>
            </a:r>
            <a:r>
              <a:rPr lang="en-GB" b="1" dirty="0"/>
              <a:t>present lattice </a:t>
            </a:r>
            <a:r>
              <a:rPr lang="en-GB" sz="1700" b="1" dirty="0"/>
              <a:t>: </a:t>
            </a:r>
            <a:r>
              <a:rPr lang="en-GB" sz="1700" dirty="0"/>
              <a:t>a total of </a:t>
            </a:r>
            <a:r>
              <a:rPr lang="en-GB" sz="1700" b="1" dirty="0">
                <a:solidFill>
                  <a:srgbClr val="FF0000"/>
                </a:solidFill>
              </a:rPr>
              <a:t>312 magnets </a:t>
            </a:r>
            <a:r>
              <a:rPr lang="en-GB" sz="1700" dirty="0"/>
              <a:t>( 16 cells)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957505" y="2988619"/>
            <a:ext cx="625645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/>
              <a:t>         One cell of the </a:t>
            </a:r>
            <a:r>
              <a:rPr lang="en-GB" sz="1700" b="1" dirty="0"/>
              <a:t>7BA  Hybrid </a:t>
            </a:r>
            <a:r>
              <a:rPr lang="en-GB" sz="1700" dirty="0"/>
              <a:t>: a total of ~</a:t>
            </a:r>
            <a:r>
              <a:rPr lang="en-GB" sz="1700" b="1" dirty="0">
                <a:solidFill>
                  <a:srgbClr val="FF0000"/>
                </a:solidFill>
              </a:rPr>
              <a:t>620 magnets </a:t>
            </a:r>
            <a:r>
              <a:rPr lang="en-GB" sz="1700" dirty="0"/>
              <a:t>(20 cells)</a:t>
            </a:r>
            <a:r>
              <a:rPr lang="en-GB" sz="1700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746937" y="4437112"/>
            <a:ext cx="230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7BA</a:t>
            </a:r>
            <a:r>
              <a:rPr lang="en-GB" dirty="0"/>
              <a:t> cell type (12 cells)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746937" y="5989778"/>
            <a:ext cx="218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4BA</a:t>
            </a:r>
            <a:r>
              <a:rPr lang="en-GB" dirty="0"/>
              <a:t> cell type (8 cells)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-3298" y="3367717"/>
            <a:ext cx="1268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HOA </a:t>
            </a:r>
            <a:r>
              <a:rPr lang="fr-FR" b="1" dirty="0" err="1"/>
              <a:t>lattice</a:t>
            </a:r>
            <a:endParaRPr lang="fr-FR" b="1" dirty="0"/>
          </a:p>
        </p:txBody>
      </p:sp>
      <p:sp>
        <p:nvSpPr>
          <p:cNvPr id="16" name="Rectangle 15"/>
          <p:cNvSpPr/>
          <p:nvPr/>
        </p:nvSpPr>
        <p:spPr>
          <a:xfrm>
            <a:off x="12388" y="1878868"/>
            <a:ext cx="1616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HYBRID </a:t>
            </a:r>
            <a:r>
              <a:rPr lang="fr-FR" b="1" dirty="0" err="1"/>
              <a:t>lattice</a:t>
            </a:r>
            <a:r>
              <a:rPr lang="fr-FR" b="1" dirty="0"/>
              <a:t> 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3538964" y="6488668"/>
            <a:ext cx="2664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 total of ~ </a:t>
            </a:r>
            <a:r>
              <a:rPr lang="fr-FR" b="1" dirty="0">
                <a:solidFill>
                  <a:srgbClr val="FF0000"/>
                </a:solidFill>
              </a:rPr>
              <a:t>1200 </a:t>
            </a:r>
            <a:r>
              <a:rPr lang="fr-FR" b="1" dirty="0" err="1">
                <a:solidFill>
                  <a:srgbClr val="FF0000"/>
                </a:solidFill>
              </a:rPr>
              <a:t>magnets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33450351-6165-EB4B-81DB-CEF30358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Herbeaux, 27th ESLS Workshop, ALBA,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145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/>
          <p:nvPr/>
        </p:nvPicPr>
        <p:blipFill>
          <a:blip r:embed="rId2"/>
          <a:stretch/>
        </p:blipFill>
        <p:spPr>
          <a:xfrm>
            <a:off x="3995936" y="994742"/>
            <a:ext cx="5147497" cy="4090442"/>
          </a:xfrm>
          <a:prstGeom prst="rect">
            <a:avLst/>
          </a:prstGeom>
          <a:ln>
            <a:noFill/>
          </a:ln>
        </p:spPr>
      </p:pic>
      <p:sp>
        <p:nvSpPr>
          <p:cNvPr id="38" name="CustomShape 1"/>
          <p:cNvSpPr/>
          <p:nvPr/>
        </p:nvSpPr>
        <p:spPr>
          <a:xfrm>
            <a:off x="5671397" y="747247"/>
            <a:ext cx="1958981" cy="3820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r>
              <a:rPr lang="fr-FR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1/4 of the ring</a:t>
            </a:r>
          </a:p>
        </p:txBody>
      </p:sp>
      <p:sp>
        <p:nvSpPr>
          <p:cNvPr id="39" name="CustomShape 2"/>
          <p:cNvSpPr/>
          <p:nvPr/>
        </p:nvSpPr>
        <p:spPr>
          <a:xfrm>
            <a:off x="4837320" y="1362637"/>
            <a:ext cx="652776" cy="4154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pPr algn="ctr"/>
            <a:r>
              <a:rPr lang="fr-FR" sz="13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7BA</a:t>
            </a:r>
          </a:p>
        </p:txBody>
      </p:sp>
      <p:sp>
        <p:nvSpPr>
          <p:cNvPr id="40" name="CustomShape 3"/>
          <p:cNvSpPr/>
          <p:nvPr/>
        </p:nvSpPr>
        <p:spPr>
          <a:xfrm>
            <a:off x="5558078" y="1362637"/>
            <a:ext cx="652776" cy="3138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pPr algn="ctr"/>
            <a:r>
              <a:rPr lang="fr-FR" sz="13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4BA</a:t>
            </a:r>
          </a:p>
        </p:txBody>
      </p:sp>
      <p:sp>
        <p:nvSpPr>
          <p:cNvPr id="46" name="TextShape 9"/>
          <p:cNvSpPr txBox="1"/>
          <p:nvPr/>
        </p:nvSpPr>
        <p:spPr>
          <a:xfrm>
            <a:off x="5004048" y="5255100"/>
            <a:ext cx="3853304" cy="1289454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Symmetry</a:t>
            </a:r>
            <a:r>
              <a:rPr lang="fr-FR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2</a:t>
            </a:r>
            <a:r>
              <a:rPr lang="fr-FR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20 straight sections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8 x 2.8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8 x 4.2 m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cs typeface="Arial" panose="020B0604020202020204" pitchFamily="34" charset="0"/>
              </a:rPr>
              <a:t>2 x 7.7 m and 2 x 7.3 m</a:t>
            </a:r>
            <a:endParaRPr lang="fr-FR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63688" y="129157"/>
            <a:ext cx="5857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00FF"/>
                </a:solidFill>
              </a:rPr>
              <a:t>Lattice</a:t>
            </a:r>
            <a:r>
              <a:rPr lang="fr-FR" sz="2800" b="1" dirty="0">
                <a:solidFill>
                  <a:srgbClr val="0000FF"/>
                </a:solidFill>
              </a:rPr>
              <a:t>: Combinaison of 4BA and 7 BA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2A4A72BC-8BA5-7B41-B459-FCF2A4974A3F}"/>
              </a:ext>
            </a:extLst>
          </p:cNvPr>
          <p:cNvSpPr txBox="1"/>
          <p:nvPr/>
        </p:nvSpPr>
        <p:spPr>
          <a:xfrm>
            <a:off x="108438" y="1125583"/>
            <a:ext cx="4100599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Strong Geometry Constraints</a:t>
            </a:r>
          </a:p>
          <a:p>
            <a:pPr marL="800100" lvl="1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No modification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of the shielding walls.</a:t>
            </a:r>
          </a:p>
          <a:p>
            <a:pPr marL="800100" lvl="1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All hutches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are preserved.</a:t>
            </a:r>
          </a:p>
          <a:p>
            <a:pPr marL="800100" lvl="1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Zero radial offset for the three beamlines from the long straight sections (canted insertions).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Radial shift for the other beamlines on insertion devices: (</a:t>
            </a:r>
            <a:r>
              <a:rPr lang="en-GB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 on progress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-114 mm (4 beamlines 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+/- 37 mm or 42 mm (10 beamlines)</a:t>
            </a:r>
          </a:p>
          <a:p>
            <a:pPr lvl="2"/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237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F9DE3C85-904A-7646-A427-C80C5B425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000" y="194399"/>
            <a:ext cx="7210800" cy="1065599"/>
          </a:xfrm>
        </p:spPr>
        <p:txBody>
          <a:bodyPr/>
          <a:lstStyle/>
          <a:p>
            <a:r>
              <a:rPr lang="en-US" b="1" dirty="0"/>
              <a:t>R&amp;D to Alleviate Any Technological Showstopper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87411389-DC10-5440-865B-61258E0DB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988840"/>
            <a:ext cx="8496504" cy="3321129"/>
          </a:xfrm>
        </p:spPr>
        <p:txBody>
          <a:bodyPr>
            <a:normAutofit/>
          </a:bodyPr>
          <a:lstStyle/>
          <a:p>
            <a:r>
              <a:rPr lang="en-US" dirty="0"/>
              <a:t>Magnet (PM, 100 </a:t>
            </a:r>
            <a:r>
              <a:rPr lang="en-US" dirty="0" smtClean="0"/>
              <a:t>T/m quadrupole, 7OOO T/m² </a:t>
            </a:r>
            <a:r>
              <a:rPr lang="en-US" dirty="0" err="1" smtClean="0"/>
              <a:t>sextupole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Vacuum System (10 mm tube, desorption / NEG)</a:t>
            </a:r>
          </a:p>
          <a:p>
            <a:endParaRPr lang="en-US" dirty="0"/>
          </a:p>
          <a:p>
            <a:r>
              <a:rPr lang="en-US" dirty="0"/>
              <a:t>Low-energy Undulator (5 eV-40eV)</a:t>
            </a:r>
          </a:p>
          <a:p>
            <a:endParaRPr lang="en-US" dirty="0"/>
          </a:p>
          <a:p>
            <a:r>
              <a:rPr lang="en-US" dirty="0"/>
              <a:t>RF system (fundamental and harmonic)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8073E847-FF4F-4042-9A3A-89C80475E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Herbeaux, 27th ESLS Workshop, ALBA, 2019</a:t>
            </a:r>
          </a:p>
        </p:txBody>
      </p:sp>
    </p:spTree>
    <p:extLst>
      <p:ext uri="{BB962C8B-B14F-4D97-AF65-F5344CB8AC3E}">
        <p14:creationId xmlns:p14="http://schemas.microsoft.com/office/powerpoint/2010/main" val="353664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21142" y="27705"/>
            <a:ext cx="7210800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4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Magnet</a:t>
            </a:r>
            <a:r>
              <a:rPr lang="fr-FR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fr-FR" sz="4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Strategy</a:t>
            </a:r>
            <a:endParaRPr lang="fr-FR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34" y="1484566"/>
            <a:ext cx="3150853" cy="2987009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5133489" y="1437570"/>
            <a:ext cx="0" cy="3096344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5220534" y="1402964"/>
            <a:ext cx="3051553" cy="0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000540" y="1059585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180 mm</a:t>
            </a:r>
          </a:p>
        </p:txBody>
      </p:sp>
      <p:sp>
        <p:nvSpPr>
          <p:cNvPr id="9" name="ZoneTexte 8"/>
          <p:cNvSpPr txBox="1"/>
          <p:nvPr/>
        </p:nvSpPr>
        <p:spPr>
          <a:xfrm rot="16200000">
            <a:off x="4470166" y="328113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185 mm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902503" y="6480100"/>
            <a:ext cx="494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Permanent </a:t>
            </a:r>
            <a:r>
              <a:rPr lang="fr-FR" dirty="0" err="1"/>
              <a:t>magnet</a:t>
            </a:r>
            <a:r>
              <a:rPr lang="fr-FR" dirty="0"/>
              <a:t> size: 20 mm x 49 mm x 6.1 mm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572000" y="565200"/>
            <a:ext cx="418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 Permanent Magnet with coil allowing gradient variation of ± 5% ]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592379" y="1699967"/>
            <a:ext cx="2513573" cy="36933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QP# 1 Prototype in 2020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486893" y="4402553"/>
            <a:ext cx="2808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Diameter</a:t>
            </a:r>
            <a:r>
              <a:rPr lang="fr-FR" dirty="0"/>
              <a:t> aperture = 16 mm</a:t>
            </a:r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288187"/>
              </p:ext>
            </p:extLst>
          </p:nvPr>
        </p:nvGraphicFramePr>
        <p:xfrm>
          <a:off x="3774422" y="4844964"/>
          <a:ext cx="4790610" cy="1580485"/>
        </p:xfrm>
        <a:graphic>
          <a:graphicData uri="http://schemas.openxmlformats.org/drawingml/2006/table">
            <a:tbl>
              <a:tblPr/>
              <a:tblGrid>
                <a:gridCol w="7408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90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161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90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05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846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4204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06355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Magnet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QP #1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QP #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QP #3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QP #4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QP #5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QP #6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2884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meca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(mm)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54.9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134.2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189.1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195.2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2555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(T)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6.18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16.48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23.62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24.41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2555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 (T/m)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5677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Diff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r>
                        <a:rPr lang="fr-FR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with</a:t>
                      </a:r>
                      <a:r>
                        <a:rPr lang="fr-FR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spec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Rectangle à coins arrondis 18"/>
          <p:cNvSpPr/>
          <p:nvPr/>
        </p:nvSpPr>
        <p:spPr>
          <a:xfrm>
            <a:off x="4522947" y="5075540"/>
            <a:ext cx="4846662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8486289" y="5097026"/>
            <a:ext cx="1124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ym typeface="Symbol"/>
              </a:rPr>
              <a:t> 6.1mm</a:t>
            </a:r>
            <a:endParaRPr lang="fr-FR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9F70F5B5-BC75-EA43-AA11-0DE9857B2CB2}"/>
              </a:ext>
            </a:extLst>
          </p:cNvPr>
          <p:cNvSpPr txBox="1"/>
          <p:nvPr/>
        </p:nvSpPr>
        <p:spPr>
          <a:xfrm>
            <a:off x="6262917" y="47929"/>
            <a:ext cx="2862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Modular Approach</a:t>
            </a:r>
          </a:p>
          <a:p>
            <a:r>
              <a:rPr lang="en-US" sz="1400" dirty="0"/>
              <a:t>Inspired by </a:t>
            </a:r>
            <a:r>
              <a:rPr lang="en-US" sz="1400" dirty="0" err="1"/>
              <a:t>N’Gotta</a:t>
            </a:r>
            <a:r>
              <a:rPr lang="en-US" sz="1400" dirty="0"/>
              <a:t> PhD Dissertation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7B33245-99E9-E744-969C-2E5419860397}"/>
              </a:ext>
            </a:extLst>
          </p:cNvPr>
          <p:cNvSpPr/>
          <p:nvPr/>
        </p:nvSpPr>
        <p:spPr>
          <a:xfrm>
            <a:off x="159231" y="102927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Use of permanent magnets beyond dipole:  dipole, quadrupole, reverse bend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Reduce Power on plug.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="" xmlns:a16="http://schemas.microsoft.com/office/drawing/2014/main" id="{8D9A822F-ECD8-5543-947D-E19812214309}"/>
              </a:ext>
            </a:extLst>
          </p:cNvPr>
          <p:cNvCxnSpPr>
            <a:cxnSpLocks/>
          </p:cNvCxnSpPr>
          <p:nvPr/>
        </p:nvCxnSpPr>
        <p:spPr>
          <a:xfrm flipV="1">
            <a:off x="683568" y="3165904"/>
            <a:ext cx="2879032" cy="22100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="" xmlns:a16="http://schemas.microsoft.com/office/drawing/2014/main" id="{80988297-98C7-314A-9526-9C7CF637005C}"/>
              </a:ext>
            </a:extLst>
          </p:cNvPr>
          <p:cNvCxnSpPr>
            <a:cxnSpLocks/>
          </p:cNvCxnSpPr>
          <p:nvPr/>
        </p:nvCxnSpPr>
        <p:spPr>
          <a:xfrm>
            <a:off x="3562600" y="3666661"/>
            <a:ext cx="0" cy="2138603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="" xmlns:a16="http://schemas.microsoft.com/office/drawing/2014/main" id="{1D7123B7-BD6A-1A49-A210-A49E1AEFF7CE}"/>
              </a:ext>
            </a:extLst>
          </p:cNvPr>
          <p:cNvSpPr txBox="1"/>
          <p:nvPr/>
        </p:nvSpPr>
        <p:spPr>
          <a:xfrm>
            <a:off x="1542881" y="2821865"/>
            <a:ext cx="95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260 mm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8CE78C49-1919-0D40-8B20-4E9089D312DE}"/>
              </a:ext>
            </a:extLst>
          </p:cNvPr>
          <p:cNvSpPr txBox="1"/>
          <p:nvPr/>
        </p:nvSpPr>
        <p:spPr>
          <a:xfrm rot="16200000">
            <a:off x="2999638" y="4505019"/>
            <a:ext cx="95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240 mm</a:t>
            </a:r>
          </a:p>
        </p:txBody>
      </p:sp>
      <p:pic>
        <p:nvPicPr>
          <p:cNvPr id="25" name="Picture 1">
            <a:extLst>
              <a:ext uri="{FF2B5EF4-FFF2-40B4-BE49-F238E27FC236}">
                <a16:creationId xmlns="" xmlns:a16="http://schemas.microsoft.com/office/drawing/2014/main" id="{DBC30895-DD37-604A-9972-1D312C5B0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" r="67837" b="14149"/>
          <a:stretch/>
        </p:blipFill>
        <p:spPr bwMode="auto">
          <a:xfrm>
            <a:off x="281107" y="3361886"/>
            <a:ext cx="3148607" cy="265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C1BD4752-A11D-454D-A8F3-B293404ED716}"/>
              </a:ext>
            </a:extLst>
          </p:cNvPr>
          <p:cNvSpPr txBox="1"/>
          <p:nvPr/>
        </p:nvSpPr>
        <p:spPr>
          <a:xfrm>
            <a:off x="453915" y="2523283"/>
            <a:ext cx="380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 Sextupole: Electromagnetic ]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="" xmlns:a16="http://schemas.microsoft.com/office/drawing/2014/main" id="{5D1E963F-C3A0-4B46-90D3-74C71BB484A0}"/>
              </a:ext>
            </a:extLst>
          </p:cNvPr>
          <p:cNvSpPr txBox="1"/>
          <p:nvPr/>
        </p:nvSpPr>
        <p:spPr>
          <a:xfrm>
            <a:off x="1074933" y="6299693"/>
            <a:ext cx="1893211" cy="36933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Prototype in 2021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DBE1000-A635-0F41-B399-5B0F7CA729EA}"/>
              </a:ext>
            </a:extLst>
          </p:cNvPr>
          <p:cNvSpPr/>
          <p:nvPr/>
        </p:nvSpPr>
        <p:spPr>
          <a:xfrm>
            <a:off x="1443109" y="5862547"/>
            <a:ext cx="1171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7200 </a:t>
            </a:r>
            <a:r>
              <a:rPr lang="fr-FR" b="1" dirty="0" err="1"/>
              <a:t>T</a:t>
            </a:r>
            <a:r>
              <a:rPr lang="fr-FR" b="1" dirty="0"/>
              <a:t>/m²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20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6110"/>
            <a:ext cx="4264844" cy="265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>
            <p:custDataLst>
              <p:tags r:id="rId2"/>
            </p:custDataLst>
          </p:nvPr>
        </p:nvSpPr>
        <p:spPr>
          <a:xfrm>
            <a:off x="-458428" y="111049"/>
            <a:ext cx="9482328" cy="400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spcBef>
                <a:spcPct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Vacuum System</a:t>
            </a:r>
          </a:p>
        </p:txBody>
      </p:sp>
      <p:sp>
        <p:nvSpPr>
          <p:cNvPr id="5" name="ZoneTexte 4"/>
          <p:cNvSpPr txBox="1"/>
          <p:nvPr>
            <p:custDataLst>
              <p:tags r:id="rId3"/>
            </p:custDataLst>
          </p:nvPr>
        </p:nvSpPr>
        <p:spPr>
          <a:xfrm>
            <a:off x="2082527" y="648270"/>
            <a:ext cx="7013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b="1" i="1" dirty="0">
                <a:solidFill>
                  <a:srgbClr val="FF0000"/>
                </a:solidFill>
              </a:rPr>
              <a:t>Drastic reduction </a:t>
            </a:r>
            <a:r>
              <a:rPr lang="en-US" sz="2400" b="1" dirty="0">
                <a:solidFill>
                  <a:srgbClr val="FF0000"/>
                </a:solidFill>
              </a:rPr>
              <a:t>of the size of the vacuum chambers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" y="4509120"/>
            <a:ext cx="5436096" cy="2126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>
            <p:custDataLst>
              <p:tags r:id="rId5"/>
            </p:custDataLst>
          </p:nvPr>
        </p:nvSpPr>
        <p:spPr>
          <a:xfrm>
            <a:off x="578763" y="4088624"/>
            <a:ext cx="63695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Comparison with new Synchrotron Light Sources </a:t>
            </a:r>
            <a:r>
              <a:rPr lang="en-US" sz="2000" i="1" dirty="0">
                <a:solidFill>
                  <a:srgbClr val="0070C0"/>
                </a:solidFill>
              </a:rPr>
              <a:t>worldwide</a:t>
            </a:r>
          </a:p>
        </p:txBody>
      </p:sp>
      <p:sp>
        <p:nvSpPr>
          <p:cNvPr id="8" name="Rectangle 7"/>
          <p:cNvSpPr/>
          <p:nvPr>
            <p:custDataLst>
              <p:tags r:id="rId6"/>
            </p:custDataLst>
          </p:nvPr>
        </p:nvSpPr>
        <p:spPr>
          <a:xfrm>
            <a:off x="4588373" y="1495826"/>
            <a:ext cx="45201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Traditional linear distributed pumping  not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Less « standard » pumping space available</a:t>
            </a:r>
          </a:p>
          <a:p>
            <a:r>
              <a:rPr lang="en-US" i="1" dirty="0"/>
              <a:t>      (only few ionic pumps along the ring!).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More than </a:t>
            </a:r>
            <a:r>
              <a:rPr lang="en-US" b="1" i="1" dirty="0">
                <a:solidFill>
                  <a:srgbClr val="FF0000"/>
                </a:solidFill>
              </a:rPr>
              <a:t>95 %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/>
              <a:t>of the ring chambers must be NEG coated.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10 mm </a:t>
            </a:r>
            <a:r>
              <a:rPr lang="en-US" i="1" dirty="0"/>
              <a:t>inner diameter chambers foreseen</a:t>
            </a:r>
          </a:p>
          <a:p>
            <a:r>
              <a:rPr lang="en-US" i="1" dirty="0"/>
              <a:t>along the lattice (not only on straight section).</a:t>
            </a:r>
          </a:p>
        </p:txBody>
      </p:sp>
      <p:cxnSp>
        <p:nvCxnSpPr>
          <p:cNvPr id="9" name="Connecteur droit avec flèche 8"/>
          <p:cNvCxnSpPr/>
          <p:nvPr>
            <p:custDataLst>
              <p:tags r:id="rId7"/>
            </p:custDataLst>
          </p:nvPr>
        </p:nvCxnSpPr>
        <p:spPr>
          <a:xfrm>
            <a:off x="5220072" y="5445224"/>
            <a:ext cx="648072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>
            <p:custDataLst>
              <p:tags r:id="rId8"/>
            </p:custDataLst>
          </p:nvPr>
        </p:nvSpPr>
        <p:spPr>
          <a:xfrm>
            <a:off x="6156175" y="4504471"/>
            <a:ext cx="2880321" cy="209288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SOLEIL UPGRADE project and challenges:</a:t>
            </a:r>
          </a:p>
          <a:p>
            <a:r>
              <a:rPr lang="en-US" sz="1000" b="1" u="sng" dirty="0">
                <a:solidFill>
                  <a:schemeClr val="bg1"/>
                </a:solidFill>
              </a:rPr>
              <a:t/>
            </a:r>
            <a:br>
              <a:rPr lang="en-US" sz="1000" b="1" u="sng" dirty="0">
                <a:solidFill>
                  <a:schemeClr val="bg1"/>
                </a:solidFill>
              </a:rPr>
            </a:br>
            <a:r>
              <a:rPr lang="en-US" sz="2000" b="1" u="sng" dirty="0">
                <a:solidFill>
                  <a:srgbClr val="FFC000"/>
                </a:solidFill>
              </a:rPr>
              <a:t>Magnetic bore of </a:t>
            </a:r>
            <a:r>
              <a:rPr lang="en-US" sz="2000" b="1" u="sng" dirty="0">
                <a:solidFill>
                  <a:srgbClr val="FF0000"/>
                </a:solidFill>
              </a:rPr>
              <a:t>16 mm </a:t>
            </a:r>
            <a:r>
              <a:rPr lang="en-US" sz="2000" b="1" u="sng" dirty="0">
                <a:solidFill>
                  <a:srgbClr val="FFC000"/>
                </a:solidFill>
              </a:rPr>
              <a:t>needed for high gradient magnets required for targeted emittance</a:t>
            </a:r>
          </a:p>
        </p:txBody>
      </p:sp>
    </p:spTree>
    <p:extLst>
      <p:ext uri="{BB962C8B-B14F-4D97-AF65-F5344CB8AC3E}">
        <p14:creationId xmlns:p14="http://schemas.microsoft.com/office/powerpoint/2010/main" val="301735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588250" y="-1"/>
            <a:ext cx="754969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 </a:t>
            </a:r>
            <a:r>
              <a:rPr lang="fr-F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</a:t>
            </a: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Photon </a:t>
            </a:r>
            <a:r>
              <a:rPr lang="fr-F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Stimulated</a:t>
            </a: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Desorption</a:t>
            </a: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F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yield</a:t>
            </a:r>
            <a:r>
              <a:rPr lang="fr-F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</a:t>
            </a:r>
            <a:r>
              <a:rPr lang="fr-F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 the NEG </a:t>
            </a:r>
            <a:r>
              <a:rPr lang="fr-F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Pumping</a:t>
            </a: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speed / saturation-</a:t>
            </a:r>
            <a:r>
              <a:rPr lang="fr-F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capacity</a:t>
            </a: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algn="ctr"/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fr-F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fr-F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mm </a:t>
            </a:r>
            <a:r>
              <a:rPr lang="fr-F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diameter</a:t>
            </a: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chamber</a:t>
            </a: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</a:t>
            </a:r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74813" y="1384994"/>
            <a:ext cx="5463932" cy="83099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dirty="0" err="1">
                <a:solidFill>
                  <a:srgbClr val="FFC000"/>
                </a:solidFill>
              </a:rPr>
              <a:t>What</a:t>
            </a:r>
            <a:r>
              <a:rPr lang="fr-FR" sz="2400" dirty="0">
                <a:solidFill>
                  <a:srgbClr val="FFC000"/>
                </a:solidFill>
              </a:rPr>
              <a:t> </a:t>
            </a:r>
            <a:r>
              <a:rPr lang="fr-FR" sz="2400" dirty="0" err="1">
                <a:solidFill>
                  <a:srgbClr val="FFC000"/>
                </a:solidFill>
              </a:rPr>
              <a:t>would</a:t>
            </a:r>
            <a:r>
              <a:rPr lang="fr-FR" sz="2400" dirty="0">
                <a:solidFill>
                  <a:srgbClr val="FFC000"/>
                </a:solidFill>
              </a:rPr>
              <a:t> </a:t>
            </a:r>
            <a:r>
              <a:rPr lang="fr-FR" sz="2400" dirty="0" err="1">
                <a:solidFill>
                  <a:srgbClr val="FFC000"/>
                </a:solidFill>
              </a:rPr>
              <a:t>be</a:t>
            </a:r>
            <a:r>
              <a:rPr lang="fr-FR" sz="2400" dirty="0">
                <a:solidFill>
                  <a:srgbClr val="FFC000"/>
                </a:solidFill>
              </a:rPr>
              <a:t> the </a:t>
            </a:r>
            <a:r>
              <a:rPr lang="fr-FR" sz="2400" dirty="0" err="1">
                <a:solidFill>
                  <a:srgbClr val="FFC000"/>
                </a:solidFill>
              </a:rPr>
              <a:t>dynamic</a:t>
            </a:r>
            <a:r>
              <a:rPr lang="fr-FR" sz="2400" dirty="0">
                <a:solidFill>
                  <a:srgbClr val="FFC000"/>
                </a:solidFill>
              </a:rPr>
              <a:t> pressure and </a:t>
            </a:r>
          </a:p>
          <a:p>
            <a:pPr algn="ctr"/>
            <a:r>
              <a:rPr lang="fr-FR" sz="2400" dirty="0" err="1">
                <a:solidFill>
                  <a:srgbClr val="FFC000"/>
                </a:solidFill>
              </a:rPr>
              <a:t>its</a:t>
            </a:r>
            <a:r>
              <a:rPr lang="fr-FR" sz="2400" dirty="0">
                <a:solidFill>
                  <a:srgbClr val="FFC000"/>
                </a:solidFill>
              </a:rPr>
              <a:t> </a:t>
            </a:r>
            <a:r>
              <a:rPr lang="fr-FR" sz="2400" dirty="0" err="1">
                <a:solidFill>
                  <a:srgbClr val="FFC000"/>
                </a:solidFill>
              </a:rPr>
              <a:t>evolution</a:t>
            </a:r>
            <a:r>
              <a:rPr lang="fr-FR" sz="2400" dirty="0">
                <a:solidFill>
                  <a:srgbClr val="FFC000"/>
                </a:solidFill>
              </a:rPr>
              <a:t> </a:t>
            </a:r>
            <a:r>
              <a:rPr lang="fr-FR" sz="2400" dirty="0" err="1">
                <a:solidFill>
                  <a:srgbClr val="FFC000"/>
                </a:solidFill>
              </a:rPr>
              <a:t>with</a:t>
            </a:r>
            <a:r>
              <a:rPr lang="fr-FR" sz="2400" dirty="0">
                <a:solidFill>
                  <a:srgbClr val="FFC000"/>
                </a:solidFill>
              </a:rPr>
              <a:t> the photon DOSE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809314" y="2260669"/>
            <a:ext cx="0" cy="352399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>
            <a:off x="1760631" y="3238800"/>
            <a:ext cx="13086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01541" y="3238800"/>
            <a:ext cx="2889058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>
                <a:solidFill>
                  <a:srgbClr val="0070C0"/>
                </a:solidFill>
              </a:rPr>
              <a:t>On the ring </a:t>
            </a:r>
          </a:p>
          <a:p>
            <a:pPr algn="ctr"/>
            <a:r>
              <a:rPr lang="fr-FR" dirty="0">
                <a:solidFill>
                  <a:srgbClr val="0070C0"/>
                </a:solidFill>
              </a:rPr>
              <a:t>PSD  </a:t>
            </a:r>
            <a:r>
              <a:rPr lang="el-GR" sz="2400" b="1" i="1" dirty="0">
                <a:solidFill>
                  <a:srgbClr val="FF0000"/>
                </a:solidFill>
              </a:rPr>
              <a:t>η</a:t>
            </a:r>
            <a:r>
              <a:rPr lang="fr-FR" sz="2400" i="1" dirty="0">
                <a:solidFill>
                  <a:srgbClr val="0070C0"/>
                </a:solidFill>
              </a:rPr>
              <a:t> </a:t>
            </a:r>
            <a:r>
              <a:rPr lang="fr-FR" dirty="0">
                <a:solidFill>
                  <a:srgbClr val="0070C0"/>
                </a:solidFill>
              </a:rPr>
              <a:t>/ </a:t>
            </a:r>
            <a:r>
              <a:rPr lang="fr-FR" b="1" i="1" dirty="0">
                <a:solidFill>
                  <a:srgbClr val="FF0000"/>
                </a:solidFill>
              </a:rPr>
              <a:t>Dose</a:t>
            </a:r>
            <a:r>
              <a:rPr lang="fr-FR" dirty="0">
                <a:solidFill>
                  <a:srgbClr val="0070C0"/>
                </a:solidFill>
              </a:rPr>
              <a:t> of photons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70C0"/>
                </a:solidFill>
              </a:rPr>
              <a:t>Activation NEG </a:t>
            </a:r>
            <a:r>
              <a:rPr lang="fr-FR" dirty="0" err="1">
                <a:solidFill>
                  <a:srgbClr val="0070C0"/>
                </a:solidFill>
              </a:rPr>
              <a:t>with</a:t>
            </a:r>
            <a:r>
              <a:rPr lang="fr-FR" dirty="0">
                <a:solidFill>
                  <a:srgbClr val="0070C0"/>
                </a:solidFill>
              </a:rPr>
              <a:t> SR ?</a:t>
            </a:r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0070C0"/>
                </a:solidFill>
              </a:rPr>
              <a:t>Pumping</a:t>
            </a:r>
            <a:r>
              <a:rPr lang="fr-FR" dirty="0">
                <a:solidFill>
                  <a:srgbClr val="0070C0"/>
                </a:solidFill>
              </a:rPr>
              <a:t> CH4?</a:t>
            </a: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6430140" y="3196301"/>
            <a:ext cx="13086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782922" y="3063107"/>
            <a:ext cx="2889058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u="sng" dirty="0">
                <a:solidFill>
                  <a:srgbClr val="0070C0"/>
                </a:solidFill>
              </a:rPr>
              <a:t>In the LAB</a:t>
            </a:r>
          </a:p>
          <a:p>
            <a:pPr algn="ctr"/>
            <a:endParaRPr lang="fr-FR" sz="16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600" b="1" dirty="0" err="1">
                <a:solidFill>
                  <a:srgbClr val="FF0000"/>
                </a:solidFill>
              </a:rPr>
              <a:t>Intrinsic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pumping</a:t>
            </a:r>
            <a:r>
              <a:rPr lang="fr-FR" sz="1600" b="1" dirty="0">
                <a:solidFill>
                  <a:srgbClr val="FF0000"/>
                </a:solidFill>
              </a:rPr>
              <a:t> speed  of the NEG S</a:t>
            </a:r>
            <a:r>
              <a:rPr lang="fr-FR" sz="1600" b="1" baseline="30000" dirty="0">
                <a:solidFill>
                  <a:srgbClr val="FF0000"/>
                </a:solidFill>
              </a:rPr>
              <a:t>NEG</a:t>
            </a:r>
          </a:p>
          <a:p>
            <a:pPr marL="285750" indent="-285750">
              <a:buFontTx/>
              <a:buChar char="-"/>
            </a:pPr>
            <a:r>
              <a:rPr lang="fr-FR" sz="1600" b="1" dirty="0" err="1">
                <a:solidFill>
                  <a:srgbClr val="FF0000"/>
                </a:solidFill>
              </a:rPr>
              <a:t>Capacity</a:t>
            </a:r>
            <a:r>
              <a:rPr lang="fr-FR" sz="1600" b="1" dirty="0">
                <a:solidFill>
                  <a:srgbClr val="FF0000"/>
                </a:solidFill>
              </a:rPr>
              <a:t>/saturation</a:t>
            </a:r>
          </a:p>
          <a:p>
            <a:r>
              <a:rPr lang="fr-FR" sz="1600" dirty="0" err="1">
                <a:solidFill>
                  <a:srgbClr val="0070C0"/>
                </a:solidFill>
              </a:rPr>
              <a:t>with</a:t>
            </a:r>
            <a:r>
              <a:rPr lang="fr-FR" sz="1600" dirty="0">
                <a:solidFill>
                  <a:srgbClr val="0070C0"/>
                </a:solidFill>
              </a:rPr>
              <a:t> Injection gaz pur/µ</a:t>
            </a:r>
            <a:r>
              <a:rPr lang="fr-FR" sz="1600" dirty="0" err="1">
                <a:solidFill>
                  <a:srgbClr val="0070C0"/>
                </a:solidFill>
              </a:rPr>
              <a:t>leak</a:t>
            </a:r>
            <a:endParaRPr lang="fr-FR" sz="1600" dirty="0">
              <a:solidFill>
                <a:srgbClr val="0070C0"/>
              </a:solidFill>
            </a:endParaRPr>
          </a:p>
          <a:p>
            <a:r>
              <a:rPr lang="fr-FR" sz="1600" dirty="0">
                <a:solidFill>
                  <a:srgbClr val="0070C0"/>
                </a:solidFill>
              </a:rPr>
              <a:t>H2, CO, CO2, CH4…..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414933" y="2625902"/>
            <a:ext cx="45096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b="1" i="1" dirty="0">
                <a:solidFill>
                  <a:srgbClr val="00B050"/>
                </a:solidFill>
              </a:rPr>
              <a:t>2 TEST BENCH </a:t>
            </a:r>
            <a:r>
              <a:rPr lang="fr-FR" sz="2400" b="1" i="1" dirty="0" err="1">
                <a:solidFill>
                  <a:srgbClr val="00B050"/>
                </a:solidFill>
              </a:rPr>
              <a:t>launched</a:t>
            </a:r>
            <a:r>
              <a:rPr lang="fr-FR" sz="2400" b="1" i="1" dirty="0">
                <a:solidFill>
                  <a:srgbClr val="00B050"/>
                </a:solidFill>
              </a:rPr>
              <a:t> @SOLEIL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235815" y="3695040"/>
            <a:ext cx="227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(First </a:t>
            </a:r>
            <a:r>
              <a:rPr lang="fr-FR" dirty="0" err="1"/>
              <a:t>measurements</a:t>
            </a:r>
            <a:r>
              <a:rPr lang="fr-FR" dirty="0"/>
              <a:t> in </a:t>
            </a:r>
            <a:r>
              <a:rPr lang="fr-FR" dirty="0" err="1"/>
              <a:t>June</a:t>
            </a:r>
            <a:r>
              <a:rPr lang="fr-FR" dirty="0"/>
              <a:t> 2020)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164814" y="4738748"/>
            <a:ext cx="3825924" cy="1807527"/>
            <a:chOff x="1053108" y="3212976"/>
            <a:chExt cx="7272808" cy="361505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108" y="3212976"/>
              <a:ext cx="7272808" cy="325938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Connecteur droit avec flèche 16"/>
            <p:cNvCxnSpPr/>
            <p:nvPr/>
          </p:nvCxnSpPr>
          <p:spPr>
            <a:xfrm>
              <a:off x="6922758" y="4575483"/>
              <a:ext cx="1259142" cy="227032"/>
            </a:xfrm>
            <a:prstGeom prst="straightConnector1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7359936" y="4275060"/>
              <a:ext cx="731937" cy="4924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S.R.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956053" y="5264179"/>
              <a:ext cx="351160" cy="41036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endParaRPr lang="fr-FR" sz="1050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ZoneTexte 19"/>
                <p:cNvSpPr txBox="1"/>
                <p:nvPr/>
              </p:nvSpPr>
              <p:spPr>
                <a:xfrm>
                  <a:off x="1152169" y="4802516"/>
                  <a:ext cx="1656184" cy="1046440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 i="1" dirty="0" smtClean="0">
                      <a:solidFill>
                        <a:srgbClr val="FFFF00"/>
                      </a:solidFill>
                    </a:rPr>
                    <a:t>PSD flux 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9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𝑸</m:t>
                      </m:r>
                      <m:r>
                        <a:rPr lang="en-US" sz="9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9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𝑪</m:t>
                      </m:r>
                      <m:r>
                        <a:rPr lang="en-US" sz="9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US" sz="9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9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US" sz="9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𝑻</m:t>
                          </m:r>
                        </m:sub>
                      </m:sSub>
                    </m:oMath>
                  </a14:m>
                  <a:r>
                    <a:rPr lang="en-US" sz="900" b="1" dirty="0" smtClean="0">
                      <a:solidFill>
                        <a:srgbClr val="FFFF00"/>
                      </a:solidFill>
                    </a:rPr>
                    <a:t> </a:t>
                  </a:r>
                  <a:r>
                    <a:rPr lang="en-US" sz="900" b="1" dirty="0">
                      <a:solidFill>
                        <a:srgbClr val="FFFF00"/>
                      </a:solidFill>
                    </a:rPr>
                    <a:t/>
                  </a:r>
                  <a:br>
                    <a:rPr lang="en-US" sz="900" b="1" dirty="0">
                      <a:solidFill>
                        <a:srgbClr val="FFFF00"/>
                      </a:solidFill>
                    </a:rPr>
                  </a:br>
                  <a:r>
                    <a:rPr lang="en-US" sz="700" dirty="0" smtClean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for </a:t>
                  </a:r>
                  <a14:m>
                    <m:oMath xmlns:m="http://schemas.openxmlformats.org/officeDocument/2006/math">
                      <m:r>
                        <a:rPr lang="en-US" sz="900" b="1" i="1">
                          <a:solidFill>
                            <a:srgbClr val="FFFF00"/>
                          </a:solidFill>
                          <a:latin typeface="Cambria Math"/>
                        </a:rPr>
                        <m:t>𝑪</m:t>
                      </m:r>
                    </m:oMath>
                  </a14:m>
                  <a:r>
                    <a:rPr lang="en-US" sz="900" b="1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&lt;&lt; </a:t>
                  </a:r>
                  <a:r>
                    <a:rPr lang="en-US" sz="900" b="1" dirty="0" smtClean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</a:t>
                  </a:r>
                  <a:endParaRPr lang="en-US" sz="900" b="1" baseline="-25000" dirty="0">
                    <a:solidFill>
                      <a:srgbClr val="FFFF00"/>
                    </a:solidFill>
                  </a:endParaRPr>
                </a:p>
              </p:txBody>
            </p:sp>
          </mc:Choice>
          <mc:Fallback>
            <p:sp>
              <p:nvSpPr>
                <p:cNvPr id="20" name="ZoneTexte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169" y="4802516"/>
                  <a:ext cx="1656184" cy="104644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Connecteur droit avec flèche 20"/>
            <p:cNvCxnSpPr/>
            <p:nvPr/>
          </p:nvCxnSpPr>
          <p:spPr>
            <a:xfrm flipH="1" flipV="1">
              <a:off x="1923532" y="4442475"/>
              <a:ext cx="1525017" cy="288032"/>
            </a:xfrm>
            <a:prstGeom prst="straightConnector1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 rot="670551">
              <a:off x="1688134" y="3751718"/>
              <a:ext cx="1981286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i="1" dirty="0" smtClean="0">
                  <a:solidFill>
                    <a:srgbClr val="0066FF"/>
                  </a:solidFill>
                </a:rPr>
                <a:t>NEG test chamber</a:t>
              </a:r>
              <a:endParaRPr lang="en-US" sz="900" b="1" i="1" dirty="0">
                <a:solidFill>
                  <a:srgbClr val="0066FF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581499" y="5812367"/>
              <a:ext cx="1433024" cy="10156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b="1" i="1">
                  <a:solidFill>
                    <a:srgbClr val="FFFF00"/>
                  </a:solidFill>
                </a:defRPr>
              </a:lvl1pPr>
            </a:lstStyle>
            <a:p>
              <a:r>
                <a:rPr lang="en-US" sz="900" dirty="0"/>
                <a:t>« Pumping </a:t>
              </a:r>
              <a:r>
                <a:rPr lang="en-US" sz="900" dirty="0" smtClean="0"/>
                <a:t>»</a:t>
              </a:r>
            </a:p>
            <a:p>
              <a:r>
                <a:rPr lang="fr-FR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 </a:t>
              </a:r>
              <a:r>
                <a:rPr lang="fr-FR" sz="900" dirty="0"/>
                <a:t>[l.s</a:t>
              </a:r>
              <a:r>
                <a:rPr lang="fr-FR" sz="900" baseline="30000" dirty="0"/>
                <a:t>-1</a:t>
              </a:r>
              <a:r>
                <a:rPr lang="fr-FR" sz="900" dirty="0" smtClean="0"/>
                <a:t>]</a:t>
              </a:r>
              <a:endParaRPr lang="fr-FR" sz="9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ZoneTexte 23"/>
                <p:cNvSpPr txBox="1"/>
                <p:nvPr/>
              </p:nvSpPr>
              <p:spPr>
                <a:xfrm>
                  <a:off x="3601424" y="3261868"/>
                  <a:ext cx="1585616" cy="738664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algn="ctr">
                    <a:defRPr b="1" i="1">
                      <a:solidFill>
                        <a:srgbClr val="FFFF00"/>
                      </a:solidFill>
                    </a:defRPr>
                  </a:lvl1pPr>
                </a:lstStyle>
                <a:p>
                  <a:r>
                    <a:rPr lang="en-US" sz="900" dirty="0"/>
                    <a:t>« Measuring »</a:t>
                  </a:r>
                  <a:r>
                    <a:rPr lang="fr-FR" sz="9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9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900">
                              <a:latin typeface="Cambria Math"/>
                              <a:ea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US" sz="900">
                              <a:latin typeface="Cambria Math"/>
                              <a:ea typeface="Cambria Math"/>
                            </a:rPr>
                            <m:t>𝑻</m:t>
                          </m:r>
                        </m:sub>
                      </m:sSub>
                    </m:oMath>
                  </a14:m>
                  <a:r>
                    <a:rPr lang="fr-FR" sz="900" dirty="0"/>
                    <a:t> [mbar</a:t>
                  </a:r>
                  <a:r>
                    <a:rPr lang="fr-FR" sz="900" dirty="0" smtClean="0"/>
                    <a:t>]</a:t>
                  </a:r>
                  <a:endParaRPr lang="en-US" sz="900" dirty="0"/>
                </a:p>
              </p:txBody>
            </p:sp>
          </mc:Choice>
          <mc:Fallback>
            <p:sp>
              <p:nvSpPr>
                <p:cNvPr id="24" name="ZoneTexte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1424" y="3261868"/>
                  <a:ext cx="1585616" cy="73866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Connecteur droit avec flèche 24"/>
            <p:cNvCxnSpPr/>
            <p:nvPr/>
          </p:nvCxnSpPr>
          <p:spPr>
            <a:xfrm>
              <a:off x="4829423" y="4149835"/>
              <a:ext cx="0" cy="43665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ZoneTexte 25"/>
                <p:cNvSpPr txBox="1"/>
                <p:nvPr/>
              </p:nvSpPr>
              <p:spPr>
                <a:xfrm>
                  <a:off x="4427777" y="3848910"/>
                  <a:ext cx="782029" cy="461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9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𝑪</m:t>
                      </m:r>
                      <m:r>
                        <a:rPr lang="fr-FR" sz="9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900" dirty="0">
                          <a:solidFill>
                            <a:srgbClr val="FFFF00"/>
                          </a:solidFill>
                        </a:rPr>
                        <m:t>[</m:t>
                      </m:r>
                      <m:r>
                        <m:rPr>
                          <m:nor/>
                        </m:rPr>
                        <a:rPr lang="fr-FR" sz="900" dirty="0">
                          <a:solidFill>
                            <a:srgbClr val="FFFF00"/>
                          </a:solidFill>
                        </a:rPr>
                        <m:t>l</m:t>
                      </m:r>
                      <m:r>
                        <m:rPr>
                          <m:nor/>
                        </m:rPr>
                        <a:rPr lang="fr-FR" sz="900" dirty="0">
                          <a:solidFill>
                            <a:srgbClr val="FFFF00"/>
                          </a:solidFill>
                        </a:rPr>
                        <m:t>.</m:t>
                      </m:r>
                      <m:r>
                        <m:rPr>
                          <m:nor/>
                        </m:rPr>
                        <a:rPr lang="fr-FR" sz="900" dirty="0">
                          <a:solidFill>
                            <a:srgbClr val="FFFF00"/>
                          </a:solidFill>
                        </a:rPr>
                        <m:t>s</m:t>
                      </m:r>
                      <m:r>
                        <m:rPr>
                          <m:nor/>
                        </m:rPr>
                        <a:rPr lang="fr-FR" sz="900" baseline="30000" dirty="0">
                          <a:solidFill>
                            <a:srgbClr val="FFFF00"/>
                          </a:solidFill>
                        </a:rPr>
                        <m:t>−1</m:t>
                      </m:r>
                      <m:r>
                        <m:rPr>
                          <m:nor/>
                        </m:rPr>
                        <a:rPr lang="fr-FR" sz="900" dirty="0">
                          <a:solidFill>
                            <a:srgbClr val="FFFF00"/>
                          </a:solidFill>
                        </a:rPr>
                        <m:t>]</m:t>
                      </m:r>
                    </m:oMath>
                  </a14:m>
                  <a:r>
                    <a:rPr lang="en-US" sz="900" b="1" dirty="0" smtClean="0">
                      <a:solidFill>
                        <a:srgbClr val="FFFF00"/>
                      </a:solidFill>
                    </a:rPr>
                    <a:t> </a:t>
                  </a:r>
                  <a:endParaRPr lang="en-US" sz="900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>
            <p:sp>
              <p:nvSpPr>
                <p:cNvPr id="26" name="ZoneTexte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7777" y="3848910"/>
                  <a:ext cx="782029" cy="46166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1911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6" b="7360"/>
          <a:stretch/>
        </p:blipFill>
        <p:spPr bwMode="auto">
          <a:xfrm>
            <a:off x="7084442" y="4768121"/>
            <a:ext cx="1742030" cy="182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04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138032" y="4011699"/>
            <a:ext cx="4376203" cy="2880000"/>
            <a:chOff x="50268" y="1897087"/>
            <a:chExt cx="4953780" cy="3260105"/>
          </a:xfrm>
        </p:grpSpPr>
        <p:graphicFrame>
          <p:nvGraphicFramePr>
            <p:cNvPr id="4" name="Graphique 3"/>
            <p:cNvGraphicFramePr>
              <a:graphicFrameLocks/>
            </p:cNvGraphicFramePr>
            <p:nvPr>
              <p:extLst/>
            </p:nvPr>
          </p:nvGraphicFramePr>
          <p:xfrm>
            <a:off x="50268" y="2204864"/>
            <a:ext cx="4557896" cy="29523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ZoneTexte 4"/>
            <p:cNvSpPr txBox="1"/>
            <p:nvPr/>
          </p:nvSpPr>
          <p:spPr>
            <a:xfrm>
              <a:off x="107504" y="1897087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V [MV]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1199197" y="2305985"/>
              <a:ext cx="1464278" cy="348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V1h = 1.7 MV</a:t>
              </a:r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 flipH="1">
              <a:off x="1035467" y="2535791"/>
              <a:ext cx="232308" cy="2353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1831549" y="2919398"/>
              <a:ext cx="1548347" cy="348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rgbClr val="FF0000"/>
                  </a:solidFill>
                </a:rPr>
                <a:t>V3h = 0.53 MV</a:t>
              </a:r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 flipH="1">
              <a:off x="1705442" y="3203103"/>
              <a:ext cx="232308" cy="2353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 flipV="1">
              <a:off x="4079519" y="3254525"/>
              <a:ext cx="208119" cy="5360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 flipV="1">
              <a:off x="1303374" y="3261834"/>
              <a:ext cx="208119" cy="5360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707904" y="2041103"/>
              <a:ext cx="1296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rgbClr val="0000FF"/>
                  </a:solidFill>
                </a:rPr>
                <a:t>V1h + V3h</a:t>
              </a: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 flipH="1">
              <a:off x="3547604" y="2276872"/>
              <a:ext cx="232308" cy="23535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1043608" y="4258371"/>
              <a:ext cx="720080" cy="52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/>
                <a:t>Long </a:t>
              </a:r>
              <a:r>
                <a:rPr lang="fr-FR" sz="1200" b="1" dirty="0" err="1"/>
                <a:t>bunch</a:t>
              </a:r>
              <a:endParaRPr lang="fr-FR" sz="1200" b="1" dirty="0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flipH="1">
              <a:off x="1419008" y="3296917"/>
              <a:ext cx="1" cy="9391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3794045" y="4260296"/>
              <a:ext cx="720080" cy="52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/>
                <a:t>Long</a:t>
              </a:r>
            </a:p>
            <a:p>
              <a:pPr algn="ctr"/>
              <a:r>
                <a:rPr lang="fr-FR" sz="1200" b="1" dirty="0" err="1"/>
                <a:t>bunch</a:t>
              </a:r>
              <a:endParaRPr lang="fr-FR" sz="1200" b="1" dirty="0"/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 flipH="1">
              <a:off x="4192595" y="3298842"/>
              <a:ext cx="1" cy="9391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Objet 17"/>
          <p:cNvGraphicFramePr>
            <a:graphicFrameLocks/>
          </p:cNvGraphicFramePr>
          <p:nvPr>
            <p:extLst/>
          </p:nvPr>
        </p:nvGraphicFramePr>
        <p:xfrm>
          <a:off x="5292000" y="724357"/>
          <a:ext cx="3852000" cy="25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r:id="rId4" imgW="8466667" imgH="4667902" progId="">
                  <p:embed/>
                </p:oleObj>
              </mc:Choice>
              <mc:Fallback>
                <p:oleObj r:id="rId4" imgW="8466667" imgH="4667902" progId="">
                  <p:embed/>
                  <p:pic>
                    <p:nvPicPr>
                      <p:cNvPr id="18" name="Obje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00" y="724357"/>
                        <a:ext cx="3852000" cy="252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360113"/>
            <a:ext cx="3851920" cy="28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3182382" y="0"/>
            <a:ext cx="23453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 System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10098" y="1268760"/>
            <a:ext cx="4870129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Main RF cavity</a:t>
            </a:r>
            <a:r>
              <a:rPr lang="en-US" dirty="0"/>
              <a:t>: use 4 Normal Cavities (ESRF-EBS type is a good candidate) in a 4.2 m straight  </a:t>
            </a:r>
            <a:r>
              <a:rPr lang="en-US" dirty="0">
                <a:sym typeface="Wingdings" panose="05000000000000000000" pitchFamily="2" charset="2"/>
              </a:rPr>
              <a:t> P</a:t>
            </a:r>
            <a:r>
              <a:rPr lang="en-US" baseline="-25000" dirty="0">
                <a:sym typeface="Wingdings" panose="05000000000000000000" pitchFamily="2" charset="2"/>
              </a:rPr>
              <a:t>RF</a:t>
            </a:r>
            <a:r>
              <a:rPr lang="en-US" dirty="0">
                <a:sym typeface="Wingdings" panose="05000000000000000000" pitchFamily="2" charset="2"/>
              </a:rPr>
              <a:t> = 4 x 7</a:t>
            </a:r>
            <a:r>
              <a:rPr lang="en-US" dirty="0"/>
              <a:t>5 kW</a:t>
            </a:r>
            <a:r>
              <a:rPr lang="en-US" dirty="0">
                <a:sym typeface="Wingdings" panose="05000000000000000000" pitchFamily="2" charset="2"/>
              </a:rPr>
              <a:t>        </a:t>
            </a: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Redundancy : one can easily meet the requirements with only 3 of the 4 cavities in use.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-35763" y="2966993"/>
            <a:ext cx="5130572" cy="979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Harmonic RF system</a:t>
            </a:r>
            <a:r>
              <a:rPr lang="en-US" dirty="0"/>
              <a:t>: h = 3, 4 or 5. The favored </a:t>
            </a:r>
          </a:p>
          <a:p>
            <a:pPr>
              <a:spcAft>
                <a:spcPts val="100"/>
              </a:spcAft>
            </a:pPr>
            <a:r>
              <a:rPr lang="en-US" dirty="0"/>
              <a:t>one is presently a passive SC system, based on the </a:t>
            </a:r>
          </a:p>
          <a:p>
            <a:pPr>
              <a:spcAft>
                <a:spcPts val="100"/>
              </a:spcAft>
            </a:pPr>
            <a:r>
              <a:rPr lang="en-US" dirty="0"/>
              <a:t>Super3HC CM.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92080" y="5834781"/>
            <a:ext cx="154561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100"/>
              </a:spcAft>
            </a:pPr>
            <a:r>
              <a:rPr lang="en-US" dirty="0"/>
              <a:t>Super3HC CM.</a:t>
            </a:r>
          </a:p>
        </p:txBody>
      </p:sp>
    </p:spTree>
    <p:extLst>
      <p:ext uri="{BB962C8B-B14F-4D97-AF65-F5344CB8AC3E}">
        <p14:creationId xmlns:p14="http://schemas.microsoft.com/office/powerpoint/2010/main" val="235785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79BDF079-B163-364A-8182-ECF336ED4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94400"/>
            <a:ext cx="7967200" cy="565200"/>
          </a:xfrm>
        </p:spPr>
        <p:txBody>
          <a:bodyPr/>
          <a:lstStyle/>
          <a:p>
            <a:pPr algn="ctr">
              <a:lnSpc>
                <a:spcPct val="93000"/>
              </a:lnSpc>
            </a:pP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 Tentative Schedule for An Upgrade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endParaRPr lang="fr-FR" sz="24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6C28A1E6-ED4D-B946-B253-3C4B20A2B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B3998087-CA36-B34C-8B84-711C6411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Status of SOLEIL and Upgrade Plan, XXVI ESLS, Krakov, 2018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A5483A34-B3A2-DE40-82EC-2B39B7E2BE2D}" type="slidenum">
              <a:rPr lang="fr-FR" smtClean="0"/>
              <a:t>28</a:t>
            </a:fld>
            <a:endParaRPr lang="fr-FR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879088"/>
              </p:ext>
            </p:extLst>
          </p:nvPr>
        </p:nvGraphicFramePr>
        <p:xfrm>
          <a:off x="619150" y="876834"/>
          <a:ext cx="7992888" cy="5662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31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997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6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Date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Phase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4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effectLst/>
                        </a:rPr>
                        <a:t>Dec. 2016</a:t>
                      </a:r>
                      <a:endParaRPr lang="fr-FR" sz="1600" dirty="0">
                        <a:solidFill>
                          <a:srgbClr val="00000A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effectLst/>
                        </a:rPr>
                        <a:t>Council meeting, presentation of the</a:t>
                      </a:r>
                      <a:r>
                        <a:rPr lang="en-US" sz="1600" baseline="0" dirty="0">
                          <a:effectLst/>
                        </a:rPr>
                        <a:t> first</a:t>
                      </a:r>
                      <a:r>
                        <a:rPr lang="en-US" sz="1600" dirty="0">
                          <a:effectLst/>
                        </a:rPr>
                        <a:t> proposal</a:t>
                      </a:r>
                      <a:r>
                        <a:rPr lang="en-US" sz="1600" baseline="0" dirty="0">
                          <a:effectLst/>
                        </a:rPr>
                        <a:t> for an upgrade. </a:t>
                      </a:r>
                      <a:endParaRPr lang="fr-FR" sz="1600" dirty="0">
                        <a:solidFill>
                          <a:srgbClr val="00000A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1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effectLst/>
                        </a:rPr>
                        <a:t>2017 - 2019</a:t>
                      </a:r>
                      <a:endParaRPr lang="fr-FR" sz="1600" dirty="0">
                        <a:solidFill>
                          <a:srgbClr val="00000A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8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Discussions regarding the definition of the project (beamlines and storage ring); definition of objectives. Baseline Lattice defined.</a:t>
                      </a:r>
                      <a:endParaRPr lang="fr-FR" sz="1600" dirty="0">
                        <a:solidFill>
                          <a:srgbClr val="00000A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31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effectLst/>
                        </a:rPr>
                        <a:t>2018 - 2019</a:t>
                      </a:r>
                      <a:endParaRPr lang="fr-FR" sz="1600" dirty="0">
                        <a:solidFill>
                          <a:srgbClr val="00000A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effectLst/>
                        </a:rPr>
                        <a:t>Continuation of discussions and prototyping to assess feasibility of key options.</a:t>
                      </a:r>
                      <a:endParaRPr lang="fr-FR" sz="1600" dirty="0">
                        <a:solidFill>
                          <a:srgbClr val="00000A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6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effectLst/>
                        </a:rPr>
                        <a:t>2019</a:t>
                      </a:r>
                      <a:endParaRPr lang="fr-FR" sz="1600" dirty="0">
                        <a:solidFill>
                          <a:srgbClr val="00000A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Decision to launch a Conceptual Design Report (CDR).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52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effectLst/>
                        </a:rPr>
                        <a:t>2019-2020</a:t>
                      </a:r>
                      <a:endParaRPr lang="fr-FR" sz="1600" dirty="0">
                        <a:solidFill>
                          <a:srgbClr val="00000A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effectLst/>
                        </a:rPr>
                        <a:t>CDR based on preliminary studies and prototyping.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effectLst/>
                        </a:rPr>
                        <a:t>New Baseline Lattice.</a:t>
                      </a:r>
                      <a:endParaRPr lang="fr-FR" sz="1600" dirty="0">
                        <a:solidFill>
                          <a:srgbClr val="00000A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6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effectLst/>
                        </a:rPr>
                        <a:t>2021</a:t>
                      </a:r>
                      <a:endParaRPr lang="fr-FR" sz="1600" dirty="0">
                        <a:solidFill>
                          <a:srgbClr val="00000A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Decision to launch a Technical Design Report (TDR).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6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effectLst/>
                        </a:rPr>
                        <a:t>2021-2022</a:t>
                      </a:r>
                      <a:endParaRPr lang="fr-FR" sz="1600" dirty="0">
                        <a:solidFill>
                          <a:srgbClr val="00000A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effectLst/>
                        </a:rPr>
                        <a:t>Technical Design Report.</a:t>
                      </a:r>
                      <a:endParaRPr lang="fr-FR" sz="1600" dirty="0">
                        <a:solidFill>
                          <a:srgbClr val="00000A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6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effectLst/>
                        </a:rPr>
                        <a:t>2023</a:t>
                      </a:r>
                      <a:endParaRPr lang="fr-FR" sz="1600" dirty="0">
                        <a:solidFill>
                          <a:srgbClr val="00000A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Decision to start the project.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14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effectLst/>
                        </a:rPr>
                        <a:t>2023-2026</a:t>
                      </a:r>
                      <a:endParaRPr lang="fr-FR" sz="1600" dirty="0">
                        <a:solidFill>
                          <a:srgbClr val="00000A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effectLst/>
                        </a:rPr>
                        <a:t>Reconstruction of storage ring and beamlines. </a:t>
                      </a:r>
                      <a:endParaRPr lang="fr-FR" sz="1600" dirty="0">
                        <a:solidFill>
                          <a:srgbClr val="00000A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36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effectLst/>
                        </a:rPr>
                        <a:t>2027</a:t>
                      </a:r>
                      <a:endParaRPr lang="fr-FR" sz="1600" dirty="0">
                        <a:solidFill>
                          <a:srgbClr val="00000A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285"/>
                        </a:spcAft>
                      </a:pPr>
                      <a:r>
                        <a:rPr lang="en-US" sz="1600" dirty="0">
                          <a:effectLst/>
                        </a:rPr>
                        <a:t>Restart of user operation.</a:t>
                      </a:r>
                      <a:endParaRPr lang="fr-FR" sz="1600" dirty="0">
                        <a:solidFill>
                          <a:srgbClr val="00000A"/>
                        </a:solidFill>
                        <a:effectLst/>
                        <a:latin typeface="Trebuchet MS"/>
                        <a:ea typeface="MS Gothic"/>
                        <a:cs typeface="Times New Roman"/>
                      </a:endParaRPr>
                    </a:p>
                  </a:txBody>
                  <a:tcPr marL="66439" marR="66439" marT="17225" marB="17225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82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95536" y="908720"/>
            <a:ext cx="885698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The main metrics of the machine operation: availability of the beam </a:t>
            </a:r>
          </a:p>
          <a:p>
            <a:r>
              <a:rPr lang="en-GB" sz="2400" dirty="0" smtClean="0"/>
              <a:t>for the users (98.8%), mean time between failures (95h) and mean time to recover (1h) are all at a very good level and among the best light sources</a:t>
            </a:r>
            <a:r>
              <a:rPr lang="en-GB" sz="2400" dirty="0" smtClean="0"/>
              <a:t>. </a:t>
            </a:r>
            <a:endParaRPr lang="en-GB" sz="2400" dirty="0" smtClean="0"/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Ambitious and innovative R&amp;D projects are conducted either to </a:t>
            </a:r>
          </a:p>
          <a:p>
            <a:r>
              <a:rPr lang="en-GB" sz="2400" dirty="0"/>
              <a:t> </a:t>
            </a:r>
            <a:r>
              <a:rPr lang="en-GB" sz="2400" dirty="0" smtClean="0"/>
              <a:t>   enhance the performances of the present Machine (second RF cavity</a:t>
            </a:r>
          </a:p>
          <a:p>
            <a:r>
              <a:rPr lang="en-GB" sz="2400" dirty="0" smtClean="0"/>
              <a:t> in the Booster), to improve the flux at high photon energy (Rock and </a:t>
            </a:r>
            <a:r>
              <a:rPr lang="en-GB" sz="2400" dirty="0" err="1" smtClean="0"/>
              <a:t>Psiche</a:t>
            </a:r>
            <a:r>
              <a:rPr lang="en-GB" sz="2400" dirty="0" smtClean="0"/>
              <a:t> beamlines) or to validate new schemes for the upgrade ( injection scheme).</a:t>
            </a:r>
          </a:p>
          <a:p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The upgrade of Soleil is in its CDR phase. The definition of the baseline lattice, the first engineering  studies and prototyping are under progress.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210800" cy="565200"/>
          </a:xfrm>
        </p:spPr>
        <p:txBody>
          <a:bodyPr/>
          <a:lstStyle/>
          <a:p>
            <a:r>
              <a:rPr lang="fr-FR" b="1" dirty="0" smtClean="0"/>
              <a:t>CONCLUSION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371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DFFB1FA6-BEA6-D341-A1F3-93C3DC8A3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0CC835A4-89A9-D143-BAE0-FFC6A828D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C. Herbeaux, 27th ESLS Workshop, ALBA,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02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Herbeaux, 27th ESLS Workshop, ALBA, 2019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763688" y="1556792"/>
            <a:ext cx="59766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600" b="1" dirty="0" err="1" smtClean="0">
                <a:solidFill>
                  <a:schemeClr val="accent1">
                    <a:lumMod val="75000"/>
                  </a:schemeClr>
                </a:solidFill>
              </a:rPr>
              <a:t>Thank</a:t>
            </a:r>
            <a:r>
              <a:rPr lang="fr-FR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3600" b="1" dirty="0" err="1" smtClean="0">
                <a:solidFill>
                  <a:schemeClr val="accent1">
                    <a:lumMod val="75000"/>
                  </a:schemeClr>
                </a:solidFill>
              </a:rPr>
              <a:t>you</a:t>
            </a:r>
            <a:r>
              <a:rPr lang="fr-FR" sz="3600" b="1" dirty="0" smtClean="0">
                <a:solidFill>
                  <a:schemeClr val="accent1">
                    <a:lumMod val="75000"/>
                  </a:schemeClr>
                </a:solidFill>
              </a:rPr>
              <a:t> for </a:t>
            </a:r>
            <a:r>
              <a:rPr lang="fr-FR" sz="3600" b="1" dirty="0" err="1" smtClean="0">
                <a:solidFill>
                  <a:schemeClr val="accent1">
                    <a:lumMod val="75000"/>
                  </a:schemeClr>
                </a:solidFill>
              </a:rPr>
              <a:t>your</a:t>
            </a:r>
            <a:r>
              <a:rPr lang="fr-FR" sz="3600" b="1" dirty="0" smtClean="0">
                <a:solidFill>
                  <a:schemeClr val="accent1">
                    <a:lumMod val="75000"/>
                  </a:schemeClr>
                </a:solidFill>
              </a:rPr>
              <a:t> attention</a:t>
            </a:r>
            <a:endParaRPr lang="fr-FR" sz="3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3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3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3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3600" b="1" dirty="0" smtClean="0">
                <a:solidFill>
                  <a:schemeClr val="accent1">
                    <a:lumMod val="75000"/>
                  </a:schemeClr>
                </a:solidFill>
              </a:rPr>
              <a:t>		Questions?</a:t>
            </a:r>
            <a:endParaRPr lang="fr-F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8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F6EFDB65-B092-B540-A4A1-C872464B2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DF698800-365D-4A4D-965F-2C67BBF1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Herbeaux, 27th ESLS Workshop, ALBA,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677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3621600" y="6357600"/>
            <a:ext cx="3830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C. Herbeaux, 27th ESLS Workshop, ALBA, 2019</a:t>
            </a:r>
            <a:endParaRPr lang="fr-F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43" name="Picture 1"/>
          <p:cNvPicPr/>
          <p:nvPr/>
        </p:nvPicPr>
        <p:blipFill>
          <a:blip r:embed="rId3"/>
          <a:stretch/>
        </p:blipFill>
        <p:spPr>
          <a:xfrm>
            <a:off x="6726240" y="33480"/>
            <a:ext cx="2410200" cy="971640"/>
          </a:xfrm>
          <a:prstGeom prst="rect">
            <a:avLst/>
          </a:prstGeom>
          <a:ln>
            <a:noFill/>
          </a:ln>
        </p:spPr>
      </p:pic>
      <p:sp>
        <p:nvSpPr>
          <p:cNvPr id="44" name="CustomShape 2"/>
          <p:cNvSpPr/>
          <p:nvPr/>
        </p:nvSpPr>
        <p:spPr>
          <a:xfrm>
            <a:off x="195840" y="987840"/>
            <a:ext cx="4244760" cy="219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55080" rIns="81720" bIns="40680"/>
          <a:lstStyle/>
          <a:p>
            <a:pPr>
              <a:lnSpc>
                <a:spcPct val="100000"/>
              </a:lnSpc>
            </a:pPr>
            <a:r>
              <a:rPr lang="fr-FR" sz="164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Compton Back </a:t>
            </a:r>
            <a:r>
              <a:rPr lang="fr-FR" sz="164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Scattering</a:t>
            </a:r>
            <a:r>
              <a:rPr lang="fr-FR" sz="164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X-ray Source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5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Electron</a:t>
            </a: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: 1 </a:t>
            </a:r>
            <a:r>
              <a:rPr lang="fr-FR" sz="145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bunch</a:t>
            </a: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, 1 </a:t>
            </a:r>
            <a:r>
              <a:rPr lang="fr-FR" sz="145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nC</a:t>
            </a: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, 20 to 70 MeV max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                </a:t>
            </a:r>
            <a:r>
              <a:rPr lang="fr-FR" sz="145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Rep</a:t>
            </a: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= 20 MHz in a ring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5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Laser</a:t>
            </a: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: 1 pulse, 10 – 30 </a:t>
            </a:r>
            <a:r>
              <a:rPr lang="fr-FR" sz="145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mJ</a:t>
            </a: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max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               </a:t>
            </a:r>
            <a:r>
              <a:rPr lang="fr-FR" sz="145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Rep</a:t>
            </a: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= 40 MHz in FP </a:t>
            </a:r>
            <a:r>
              <a:rPr lang="fr-FR" sz="145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cavity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5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X-Flux</a:t>
            </a: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: up to 90 </a:t>
            </a:r>
            <a:r>
              <a:rPr lang="fr-FR" sz="145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keV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                 up to 10</a:t>
            </a:r>
            <a:r>
              <a:rPr lang="fr-FR" sz="1450" strike="noStrike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13</a:t>
            </a: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Photon/s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CustomShape 3"/>
          <p:cNvSpPr/>
          <p:nvPr/>
        </p:nvSpPr>
        <p:spPr>
          <a:xfrm>
            <a:off x="162720" y="3731040"/>
            <a:ext cx="4082040" cy="197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55080" rIns="81720" bIns="40680"/>
          <a:lstStyle/>
          <a:p>
            <a:pPr>
              <a:lnSpc>
                <a:spcPct val="100000"/>
              </a:lnSpc>
            </a:pPr>
            <a:r>
              <a:rPr lang="fr-FR" sz="164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Status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All installation </a:t>
            </a:r>
            <a:r>
              <a:rPr lang="fr-FR" sz="145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should</a:t>
            </a: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end  by March-2020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5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Commissioning</a:t>
            </a: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: (Show-stopper ASN) 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   </a:t>
            </a:r>
            <a:r>
              <a:rPr lang="fr-FR" sz="145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Linac</a:t>
            </a: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                     </a:t>
            </a:r>
            <a:r>
              <a:rPr lang="fr-FR" sz="145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March – 2020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   Fabry-</a:t>
            </a:r>
            <a:r>
              <a:rPr lang="fr-FR" sz="145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Perot</a:t>
            </a: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</a:t>
            </a:r>
            <a:r>
              <a:rPr lang="fr-FR" sz="145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cavity</a:t>
            </a: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   </a:t>
            </a:r>
            <a:r>
              <a:rPr lang="fr-FR" sz="145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April – 2020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   Ring                        </a:t>
            </a:r>
            <a:r>
              <a:rPr lang="fr-FR" sz="145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Spring</a:t>
            </a:r>
            <a:r>
              <a:rPr lang="fr-FR" sz="145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 –  2020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5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First photon by end of 2020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6" name="Picture 4"/>
          <p:cNvPicPr/>
          <p:nvPr/>
        </p:nvPicPr>
        <p:blipFill>
          <a:blip r:embed="rId4"/>
          <a:stretch/>
        </p:blipFill>
        <p:spPr>
          <a:xfrm>
            <a:off x="4767840" y="783720"/>
            <a:ext cx="3917880" cy="2557080"/>
          </a:xfrm>
          <a:prstGeom prst="rect">
            <a:avLst/>
          </a:prstGeom>
          <a:ln>
            <a:noFill/>
          </a:ln>
        </p:spPr>
      </p:pic>
      <p:sp>
        <p:nvSpPr>
          <p:cNvPr id="47" name="CustomShape 4"/>
          <p:cNvSpPr/>
          <p:nvPr/>
        </p:nvSpPr>
        <p:spPr>
          <a:xfrm>
            <a:off x="6661440" y="1829160"/>
            <a:ext cx="978840" cy="33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0680" rIns="81720" bIns="40680"/>
          <a:lstStyle/>
          <a:p>
            <a:pPr>
              <a:lnSpc>
                <a:spcPct val="100000"/>
              </a:lnSpc>
            </a:pPr>
            <a:r>
              <a:rPr lang="fr-FR" sz="164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18 m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CustomShape 5"/>
          <p:cNvSpPr/>
          <p:nvPr/>
        </p:nvSpPr>
        <p:spPr>
          <a:xfrm>
            <a:off x="4440960" y="6103080"/>
            <a:ext cx="4571640" cy="49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0680" rIns="81720" bIns="40680"/>
          <a:lstStyle/>
          <a:p>
            <a:pPr algn="ctr">
              <a:lnSpc>
                <a:spcPct val="100000"/>
              </a:lnSpc>
            </a:pPr>
            <a:r>
              <a:rPr lang="fr-FR" sz="14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Installation almost completed 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4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Missing pulsed magnets and few connecting pipes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" name="Picture 7"/>
          <p:cNvPicPr/>
          <p:nvPr/>
        </p:nvPicPr>
        <p:blipFill>
          <a:blip r:embed="rId5"/>
          <a:stretch/>
        </p:blipFill>
        <p:spPr>
          <a:xfrm>
            <a:off x="4180320" y="3364200"/>
            <a:ext cx="4875480" cy="2742840"/>
          </a:xfrm>
          <a:prstGeom prst="rect">
            <a:avLst/>
          </a:prstGeom>
          <a:ln>
            <a:noFill/>
          </a:ln>
        </p:spPr>
      </p:pic>
      <p:sp>
        <p:nvSpPr>
          <p:cNvPr id="50" name="CustomShape 6"/>
          <p:cNvSpPr/>
          <p:nvPr/>
        </p:nvSpPr>
        <p:spPr>
          <a:xfrm>
            <a:off x="4249080" y="108360"/>
            <a:ext cx="257544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35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Courtesy of A. Loulergue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67240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 Box 1033">
            <a:extLst>
              <a:ext uri="{FF2B5EF4-FFF2-40B4-BE49-F238E27FC236}">
                <a16:creationId xmlns="" xmlns:a16="http://schemas.microsoft.com/office/drawing/2014/main" id="{BBD94F5F-4CBD-3E4B-B878-6E28C0F79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59375"/>
            <a:ext cx="2467342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/>
              <a:t>Location: France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Circumference: </a:t>
            </a:r>
            <a:r>
              <a:rPr lang="en-US" b="1" dirty="0">
                <a:solidFill>
                  <a:srgbClr val="FF0000"/>
                </a:solidFill>
              </a:rPr>
              <a:t>354 m</a:t>
            </a:r>
          </a:p>
        </p:txBody>
      </p:sp>
      <p:sp>
        <p:nvSpPr>
          <p:cNvPr id="26631" name="Text Box 1034">
            <a:extLst>
              <a:ext uri="{FF2B5EF4-FFF2-40B4-BE49-F238E27FC236}">
                <a16:creationId xmlns="" xmlns:a16="http://schemas.microsoft.com/office/drawing/2014/main" id="{9F1966FE-A068-9E40-B21B-C00BC313E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758950"/>
            <a:ext cx="2759224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FF0000"/>
                </a:solidFill>
                <a:latin typeface="Comic Sans MS" charset="0"/>
              </a:rPr>
              <a:t>24</a:t>
            </a:r>
            <a:r>
              <a:rPr lang="en-US" b="1" dirty="0">
                <a:latin typeface="Comic Sans MS" charset="0"/>
              </a:rPr>
              <a:t> </a:t>
            </a:r>
            <a:r>
              <a:rPr lang="en-US" b="1" dirty="0"/>
              <a:t>straight sections</a:t>
            </a:r>
          </a:p>
          <a:p>
            <a:pPr eaLnBrk="1" hangingPunct="1">
              <a:defRPr/>
            </a:pPr>
            <a:endParaRPr lang="en-US" dirty="0"/>
          </a:p>
          <a:p>
            <a:pPr lvl="1" eaLnBrk="1" hangingPunct="1">
              <a:defRPr/>
            </a:pPr>
            <a:endParaRPr lang="en-US" dirty="0"/>
          </a:p>
          <a:p>
            <a:pPr marL="11113" lvl="1" indent="0" algn="ctr" eaLnBrk="1" hangingPunct="1">
              <a:defRPr/>
            </a:pPr>
            <a:r>
              <a:rPr lang="en-US" dirty="0"/>
              <a:t>SDL: 4 x </a:t>
            </a:r>
            <a:r>
              <a:rPr lang="en-US" dirty="0">
                <a:solidFill>
                  <a:srgbClr val="FF0000"/>
                </a:solidFill>
              </a:rPr>
              <a:t>12 m</a:t>
            </a:r>
          </a:p>
          <a:p>
            <a:pPr algn="ctr" eaLnBrk="1" hangingPunct="1">
              <a:defRPr/>
            </a:pPr>
            <a:r>
              <a:rPr lang="en-US" dirty="0"/>
              <a:t>SDM: 12 x  </a:t>
            </a:r>
            <a:r>
              <a:rPr lang="en-US" dirty="0">
                <a:solidFill>
                  <a:srgbClr val="FF0000"/>
                </a:solidFill>
              </a:rPr>
              <a:t>7 m</a:t>
            </a:r>
          </a:p>
          <a:p>
            <a:pPr algn="ctr" eaLnBrk="1" hangingPunct="1">
              <a:defRPr/>
            </a:pPr>
            <a:r>
              <a:rPr lang="en-US" dirty="0"/>
              <a:t>SDC: 8 x </a:t>
            </a:r>
            <a:r>
              <a:rPr lang="en-US" dirty="0">
                <a:solidFill>
                  <a:srgbClr val="FF0000"/>
                </a:solidFill>
              </a:rPr>
              <a:t>3.6 m</a:t>
            </a:r>
          </a:p>
        </p:txBody>
      </p:sp>
      <p:sp>
        <p:nvSpPr>
          <p:cNvPr id="26632" name="Rectangle 1035">
            <a:extLst>
              <a:ext uri="{FF2B5EF4-FFF2-40B4-BE49-F238E27FC236}">
                <a16:creationId xmlns="" xmlns:a16="http://schemas.microsoft.com/office/drawing/2014/main" id="{74F11384-4B9A-5041-8170-30DDC65A2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14972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6633" name="Rectangle 1037">
            <a:extLst>
              <a:ext uri="{FF2B5EF4-FFF2-40B4-BE49-F238E27FC236}">
                <a16:creationId xmlns="" xmlns:a16="http://schemas.microsoft.com/office/drawing/2014/main" id="{F5DFECE9-C920-8346-8B88-2ACE31C6F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139950"/>
            <a:ext cx="17732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 (variable length)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76021245-8495-2C4C-AAAE-D01A3026299B}"/>
              </a:ext>
            </a:extLst>
          </p:cNvPr>
          <p:cNvSpPr txBox="1"/>
          <p:nvPr/>
        </p:nvSpPr>
        <p:spPr>
          <a:xfrm>
            <a:off x="1523697" y="282965"/>
            <a:ext cx="103419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Lattice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6DE461A0-ED4F-334E-8EA7-A934CC1FC61D}"/>
              </a:ext>
            </a:extLst>
          </p:cNvPr>
          <p:cNvGrpSpPr/>
          <p:nvPr/>
        </p:nvGrpSpPr>
        <p:grpSpPr>
          <a:xfrm>
            <a:off x="3491880" y="-152507"/>
            <a:ext cx="5791200" cy="3546475"/>
            <a:chOff x="3200400" y="339725"/>
            <a:chExt cx="5791200" cy="3546475"/>
          </a:xfrm>
        </p:grpSpPr>
        <p:pic>
          <p:nvPicPr>
            <p:cNvPr id="11266" name="Picture 1030">
              <a:extLst>
                <a:ext uri="{FF2B5EF4-FFF2-40B4-BE49-F238E27FC236}">
                  <a16:creationId xmlns="" xmlns:a16="http://schemas.microsoft.com/office/drawing/2014/main" id="{175033AE-4F18-FE4E-B71F-E14E43235E9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457200"/>
              <a:ext cx="57912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7" name="Rectangle 1032">
              <a:extLst>
                <a:ext uri="{FF2B5EF4-FFF2-40B4-BE49-F238E27FC236}">
                  <a16:creationId xmlns="" xmlns:a16="http://schemas.microsoft.com/office/drawing/2014/main" id="{9FB107F1-4D4B-3D43-AFB3-1BF60A5D1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685800"/>
              <a:ext cx="2909836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Symbol" pitchFamily="18" charset="2"/>
                  <a:ea typeface="+mn-ea"/>
                </a:rPr>
                <a:t>e</a:t>
              </a:r>
              <a:r>
                <a:rPr lang="en-US" sz="2000" baseline="-25000" dirty="0">
                  <a:ea typeface="+mn-ea"/>
                </a:rPr>
                <a:t>x0</a:t>
              </a:r>
              <a:r>
                <a:rPr lang="en-US" dirty="0">
                  <a:ea typeface="+mn-ea"/>
                </a:rPr>
                <a:t> = 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3.9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nm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rad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 </a:t>
              </a:r>
              <a:r>
                <a:rPr lang="en-US" dirty="0">
                  <a:ea typeface="+mn-ea"/>
                </a:rPr>
                <a:t>@ </a:t>
              </a:r>
              <a:r>
                <a:rPr lang="en-US" b="1" dirty="0">
                  <a:solidFill>
                    <a:srgbClr val="FF0000"/>
                  </a:solidFill>
                  <a:ea typeface="+mn-ea"/>
                </a:rPr>
                <a:t>2.75 GeV</a:t>
              </a:r>
            </a:p>
          </p:txBody>
        </p:sp>
        <p:sp>
          <p:nvSpPr>
            <p:cNvPr id="11291" name="ZoneTexte 1">
              <a:extLst>
                <a:ext uri="{FF2B5EF4-FFF2-40B4-BE49-F238E27FC236}">
                  <a16:creationId xmlns="" xmlns:a16="http://schemas.microsoft.com/office/drawing/2014/main" id="{99B4B3E0-81DB-2C40-9A0F-28F5F1827B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6988" y="339725"/>
              <a:ext cx="1841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fr-FR" sz="1800"/>
            </a:p>
          </p:txBody>
        </p: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DE3544AD-C494-3A45-A189-CC8D519755BF}"/>
                </a:ext>
              </a:extLst>
            </p:cNvPr>
            <p:cNvSpPr/>
            <p:nvPr/>
          </p:nvSpPr>
          <p:spPr bwMode="auto">
            <a:xfrm>
              <a:off x="4827728" y="767585"/>
              <a:ext cx="290513" cy="293687"/>
            </a:xfrm>
            <a:prstGeom prst="rect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1296" name="Image 4">
              <a:extLst>
                <a:ext uri="{FF2B5EF4-FFF2-40B4-BE49-F238E27FC236}">
                  <a16:creationId xmlns="" xmlns:a16="http://schemas.microsoft.com/office/drawing/2014/main" id="{3536A059-C742-7847-A079-6CDDA9622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684" y="818658"/>
              <a:ext cx="295557" cy="225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C849F7BC-B785-354B-A147-8D28502AF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chemeClr val="tx1"/>
                </a:solidFill>
              </a:rPr>
              <a:t>C. Herbeaux, 27th ESLS Workshop, ALBA, 2019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Espace réservé du numéro de diapositive 5">
            <a:extLst>
              <a:ext uri="{FF2B5EF4-FFF2-40B4-BE49-F238E27FC236}">
                <a16:creationId xmlns="" xmlns:a16="http://schemas.microsoft.com/office/drawing/2014/main" id="{D5FA8BF3-5870-904D-A16E-F7EE66A9488C}"/>
              </a:ext>
            </a:extLst>
          </p:cNvPr>
          <p:cNvSpPr txBox="1">
            <a:spLocks/>
          </p:cNvSpPr>
          <p:nvPr/>
        </p:nvSpPr>
        <p:spPr>
          <a:xfrm>
            <a:off x="8060329" y="6356350"/>
            <a:ext cx="794937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483A34-B3A2-DE40-82EC-2B39B7E2BE2D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505DFFC-09BA-134A-A863-AB2891D66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573" y="3710195"/>
            <a:ext cx="4059560" cy="238662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318A1A20-FC06-8C42-A993-CE3BB9A8B475}"/>
              </a:ext>
            </a:extLst>
          </p:cNvPr>
          <p:cNvSpPr txBox="1"/>
          <p:nvPr/>
        </p:nvSpPr>
        <p:spPr>
          <a:xfrm>
            <a:off x="4128468" y="6122765"/>
            <a:ext cx="491525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One long straight section (SDL13, accommodating 2 canted long beamlines) has </a:t>
            </a:r>
            <a:r>
              <a:rPr lang="en-US" dirty="0">
                <a:solidFill>
                  <a:srgbClr val="FF0000"/>
                </a:solidFill>
              </a:rPr>
              <a:t>been modified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="" xmlns:a16="http://schemas.microsoft.com/office/drawing/2014/main" id="{55706A04-AE29-174D-ABDC-E99CB4737546}"/>
              </a:ext>
            </a:extLst>
          </p:cNvPr>
          <p:cNvCxnSpPr/>
          <p:nvPr/>
        </p:nvCxnSpPr>
        <p:spPr>
          <a:xfrm flipV="1">
            <a:off x="3882405" y="3320337"/>
            <a:ext cx="1551032" cy="714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EC024216-B45F-E54A-9665-F45AB33B267B}"/>
              </a:ext>
            </a:extLst>
          </p:cNvPr>
          <p:cNvSpPr txBox="1"/>
          <p:nvPr/>
        </p:nvSpPr>
        <p:spPr>
          <a:xfrm>
            <a:off x="4134380" y="3296808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SDL-SDM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="" xmlns:a16="http://schemas.microsoft.com/office/drawing/2014/main" id="{B63C3DD2-A02C-B94B-ADA4-DE2CDDECE66C}"/>
              </a:ext>
            </a:extLst>
          </p:cNvPr>
          <p:cNvCxnSpPr>
            <a:cxnSpLocks/>
          </p:cNvCxnSpPr>
          <p:nvPr/>
        </p:nvCxnSpPr>
        <p:spPr>
          <a:xfrm flipV="1">
            <a:off x="5712696" y="3317334"/>
            <a:ext cx="1551032" cy="714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="" xmlns:a16="http://schemas.microsoft.com/office/drawing/2014/main" id="{25CF8050-C2EC-C343-8A08-DF9476A56663}"/>
              </a:ext>
            </a:extLst>
          </p:cNvPr>
          <p:cNvSpPr txBox="1"/>
          <p:nvPr/>
        </p:nvSpPr>
        <p:spPr>
          <a:xfrm>
            <a:off x="5856908" y="3317334"/>
            <a:ext cx="180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SDC-SDM-SDC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097FAF01-7D1B-E849-A994-56887FC9D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70" y="3894276"/>
            <a:ext cx="3521835" cy="24712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FA269A43-AC7F-724D-9A1E-8BDCD642958B}"/>
              </a:ext>
            </a:extLst>
          </p:cNvPr>
          <p:cNvSpPr txBox="1"/>
          <p:nvPr/>
        </p:nvSpPr>
        <p:spPr>
          <a:xfrm>
            <a:off x="5114164" y="741031"/>
            <a:ext cx="2848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DBA + distributed dispersion</a:t>
            </a:r>
          </a:p>
        </p:txBody>
      </p:sp>
    </p:spTree>
    <p:extLst>
      <p:ext uri="{BB962C8B-B14F-4D97-AF65-F5344CB8AC3E}">
        <p14:creationId xmlns:p14="http://schemas.microsoft.com/office/powerpoint/2010/main" val="12268734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1640" y="174539"/>
            <a:ext cx="78123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 lang="en-US" sz="2200" b="1" i="0" u="none" strike="noStrike" kern="1200" baseline="0" noProof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 Time Schedule in 2019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7" y="764704"/>
            <a:ext cx="9019748" cy="4368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204899"/>
            <a:ext cx="186690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7" b="17027"/>
          <a:stretch/>
        </p:blipFill>
        <p:spPr bwMode="auto">
          <a:xfrm>
            <a:off x="3779912" y="5132907"/>
            <a:ext cx="4350412" cy="172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6EA4F535-E9BE-1941-B1D0-4213A97C6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C. Herbeaux, 27th ESLS Workshop, ALBA,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70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56700" cy="570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60B80575-9E06-B849-A29C-30479ECD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Herbeaux, 27th ESLS Workshop, ALBA,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95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B25F17F7-31EA-A241-8017-753E7CB2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Herbeaux, 27th ESLS Workshop, ALBA,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065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1640" y="174539"/>
            <a:ext cx="75963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en-US" sz="2200" b="1" i="0" u="none" strike="noStrike" kern="1200" baseline="0" noProof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 of the 47 hours of Downtime</a:t>
            </a:r>
          </a:p>
          <a:p>
            <a:pPr algn="ctr">
              <a:defRPr lang="en-US" sz="2200" b="1" i="0" u="none" strike="noStrike" kern="1200" baseline="0" noProof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2019 (RUN1 to RUN4)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6"/>
          <a:stretch/>
        </p:blipFill>
        <p:spPr bwMode="auto">
          <a:xfrm>
            <a:off x="611520" y="1052736"/>
            <a:ext cx="7854763" cy="530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72F3BE36-7C0D-7D46-88B5-772A155A7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C. Herbeaux, 27th ESLS Workshop, ALBA,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031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051720" y="0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Duration of every beam trip (Run 1 to 4) </a:t>
            </a:r>
          </a:p>
        </p:txBody>
      </p:sp>
      <p:sp>
        <p:nvSpPr>
          <p:cNvPr id="10" name="Espace réservé du pied de page 4"/>
          <p:cNvSpPr txBox="1">
            <a:spLocks/>
          </p:cNvSpPr>
          <p:nvPr/>
        </p:nvSpPr>
        <p:spPr>
          <a:xfrm>
            <a:off x="2424351" y="6356354"/>
            <a:ext cx="476021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/>
                </a:solidFill>
              </a:rPr>
              <a:t>“Status of SOLEIL”, XXV ESLS, Delta, 2017</a:t>
            </a:r>
          </a:p>
        </p:txBody>
      </p:sp>
      <p:graphicFrame>
        <p:nvGraphicFramePr>
          <p:cNvPr id="6" name="Graphiqu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853140"/>
              </p:ext>
            </p:extLst>
          </p:nvPr>
        </p:nvGraphicFramePr>
        <p:xfrm>
          <a:off x="-74083" y="396875"/>
          <a:ext cx="9292167" cy="606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918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LEIL - fond gr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LEIL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Conception personnalisée</Template>
  <TotalTime>1631</TotalTime>
  <Words>2394</Words>
  <Application>Microsoft Office PowerPoint</Application>
  <PresentationFormat>Affichage à l'écran (4:3)</PresentationFormat>
  <Paragraphs>447</Paragraphs>
  <Slides>32</Slides>
  <Notes>8</Notes>
  <HiddenSlides>0</HiddenSlides>
  <MMClips>0</MMClips>
  <ScaleCrop>false</ScaleCrop>
  <HeadingPairs>
    <vt:vector size="6" baseType="variant">
      <vt:variant>
        <vt:lpstr>Thème</vt:lpstr>
      </vt:variant>
      <vt:variant>
        <vt:i4>3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32</vt:i4>
      </vt:variant>
    </vt:vector>
  </HeadingPairs>
  <TitlesOfParts>
    <vt:vector size="35" baseType="lpstr">
      <vt:lpstr>Conception personnalisée</vt:lpstr>
      <vt:lpstr>SOLEIL - fond gris</vt:lpstr>
      <vt:lpstr>SOLEIL - fond blanc</vt:lpstr>
      <vt:lpstr>Présentation PowerPoint</vt:lpstr>
      <vt:lpstr>Outline</vt:lpstr>
      <vt:lpstr>Operation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21°C Cooling Circuit Leaks on  Brazing Joints and Clogging</vt:lpstr>
      <vt:lpstr>Présentation PowerPoint</vt:lpstr>
      <vt:lpstr>Major R&amp;D Projects</vt:lpstr>
      <vt:lpstr>Présentation PowerPoint</vt:lpstr>
      <vt:lpstr>Présentation PowerPoint</vt:lpstr>
      <vt:lpstr>Présentation PowerPoint</vt:lpstr>
      <vt:lpstr>Installation of the MIK @ SOLEIL</vt:lpstr>
      <vt:lpstr>New photon source for the ROCK beamline</vt:lpstr>
      <vt:lpstr>3T Superbend Project</vt:lpstr>
      <vt:lpstr>Conceptual Design for A Major Upgrade</vt:lpstr>
      <vt:lpstr>Boundary Conditions and Constraints</vt:lpstr>
      <vt:lpstr>Présentation PowerPoint</vt:lpstr>
      <vt:lpstr>Présentation PowerPoint</vt:lpstr>
      <vt:lpstr>R&amp;D to Alleviate Any Technological Showstopper</vt:lpstr>
      <vt:lpstr>Présentation PowerPoint</vt:lpstr>
      <vt:lpstr>Présentation PowerPoint</vt:lpstr>
      <vt:lpstr>Présentation PowerPoint</vt:lpstr>
      <vt:lpstr>Présentation PowerPoint</vt:lpstr>
      <vt:lpstr>A Tentative Schedule for An Upgrade  </vt:lpstr>
      <vt:lpstr>CONCLUSION</vt:lpstr>
      <vt:lpstr>Présentation PowerPoint</vt:lpstr>
      <vt:lpstr>Annexes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NADOLSKI Laurent</dc:creator>
  <cp:lastModifiedBy>C. Herbeaux</cp:lastModifiedBy>
  <cp:revision>79</cp:revision>
  <cp:lastPrinted>2019-11-26T08:38:59Z</cp:lastPrinted>
  <dcterms:created xsi:type="dcterms:W3CDTF">2018-11-21T14:52:06Z</dcterms:created>
  <dcterms:modified xsi:type="dcterms:W3CDTF">2019-11-28T11:59:58Z</dcterms:modified>
</cp:coreProperties>
</file>