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  <p:sldMasterId id="2147483990" r:id="rId2"/>
    <p:sldMasterId id="2147484003" r:id="rId3"/>
    <p:sldMasterId id="2147484016" r:id="rId4"/>
    <p:sldMasterId id="2147484029" r:id="rId5"/>
  </p:sldMasterIdLst>
  <p:notesMasterIdLst>
    <p:notesMasterId r:id="rId37"/>
  </p:notesMasterIdLst>
  <p:handoutMasterIdLst>
    <p:handoutMasterId r:id="rId38"/>
  </p:handoutMasterIdLst>
  <p:sldIdLst>
    <p:sldId id="330" r:id="rId6"/>
    <p:sldId id="339" r:id="rId7"/>
    <p:sldId id="358" r:id="rId8"/>
    <p:sldId id="359" r:id="rId9"/>
    <p:sldId id="357" r:id="rId10"/>
    <p:sldId id="369" r:id="rId11"/>
    <p:sldId id="361" r:id="rId12"/>
    <p:sldId id="362" r:id="rId13"/>
    <p:sldId id="363" r:id="rId14"/>
    <p:sldId id="364" r:id="rId15"/>
    <p:sldId id="365" r:id="rId16"/>
    <p:sldId id="366" r:id="rId17"/>
    <p:sldId id="367" r:id="rId18"/>
    <p:sldId id="368" r:id="rId19"/>
    <p:sldId id="344" r:id="rId20"/>
    <p:sldId id="347" r:id="rId21"/>
    <p:sldId id="345" r:id="rId22"/>
    <p:sldId id="350" r:id="rId23"/>
    <p:sldId id="348" r:id="rId24"/>
    <p:sldId id="349" r:id="rId25"/>
    <p:sldId id="351" r:id="rId26"/>
    <p:sldId id="352" r:id="rId27"/>
    <p:sldId id="353" r:id="rId28"/>
    <p:sldId id="354" r:id="rId29"/>
    <p:sldId id="355" r:id="rId30"/>
    <p:sldId id="338" r:id="rId31"/>
    <p:sldId id="374" r:id="rId32"/>
    <p:sldId id="370" r:id="rId33"/>
    <p:sldId id="371" r:id="rId34"/>
    <p:sldId id="372" r:id="rId35"/>
    <p:sldId id="373" r:id="rId36"/>
  </p:sldIdLst>
  <p:sldSz cx="9144000" cy="5143500" type="screen16x9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EBB"/>
    <a:srgbClr val="197418"/>
    <a:srgbClr val="FFFF99"/>
    <a:srgbClr val="FFFFCC"/>
    <a:srgbClr val="00FF00"/>
    <a:srgbClr val="CDD7FF"/>
    <a:srgbClr val="D2CCFF"/>
    <a:srgbClr val="C8CCFF"/>
    <a:srgbClr val="B4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70" autoAdjust="0"/>
    <p:restoredTop sz="97304" autoAdjust="0"/>
  </p:normalViewPr>
  <p:slideViewPr>
    <p:cSldViewPr snapToGrid="0">
      <p:cViewPr>
        <p:scale>
          <a:sx n="160" d="100"/>
          <a:sy n="160" d="100"/>
        </p:scale>
        <p:origin x="-36" y="-192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1" d="100"/>
          <a:sy n="141" d="100"/>
        </p:scale>
        <p:origin x="5616" y="200"/>
      </p:cViewPr>
      <p:guideLst>
        <p:guide orient="horz" pos="3150"/>
        <p:guide orient="horz" pos="3128"/>
        <p:guide pos="216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8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8287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73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8287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57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57" y="195489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96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416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dirty="0" smtClean="0"/>
              <a:t>Insert the title of your </a:t>
            </a:r>
            <a:br>
              <a:rPr lang="en-US" dirty="0" smtClean="0"/>
            </a:br>
            <a:r>
              <a:rPr lang="en-US" dirty="0" smtClean="0"/>
              <a:t>presentation here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8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US" dirty="0" smtClean="0"/>
              <a:t>First name and Name Author  ::  Function  ::  Paul </a:t>
            </a:r>
            <a:r>
              <a:rPr lang="en-US" dirty="0" err="1" smtClean="0"/>
              <a:t>Scherrer</a:t>
            </a:r>
            <a:r>
              <a:rPr lang="en-US" dirty="0" smtClean="0"/>
              <a:t> </a:t>
            </a:r>
            <a:r>
              <a:rPr lang="en-US" dirty="0" err="1" smtClean="0"/>
              <a:t>Institut</a:t>
            </a:r>
            <a:endParaRPr lang="en-US" dirty="0" smtClean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9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96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83" y="4150583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US" dirty="0" smtClean="0"/>
              <a:t>Insert the occasion and date of your presentation here</a:t>
            </a:r>
          </a:p>
        </p:txBody>
      </p:sp>
    </p:spTree>
    <p:extLst/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w"/>
              <a:defRPr>
                <a:solidFill>
                  <a:schemeClr val="tx1"/>
                </a:solidFill>
              </a:defRPr>
            </a:lvl1pPr>
            <a:lvl2pPr marL="971550" indent="-5143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</a:defRPr>
            </a:lvl4pPr>
            <a:lvl5pPr marL="2057400" indent="-228600"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0" y="4948014"/>
            <a:ext cx="8473180" cy="1954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ECE1"/>
                </a:solidFill>
              </a:rPr>
              <a:t>The SLS 2.0 Lattice			              PSI, Nov.8 , 2019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244408" y="4948024"/>
            <a:ext cx="899592" cy="1954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2E6265-9442-4E84-A814-29C3CDC6DA72}" type="slidenum">
              <a:rPr lang="de-DE" smtClean="0">
                <a:solidFill>
                  <a:srgbClr val="EEECE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5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42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51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94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15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56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3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4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28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370" y="86393"/>
            <a:ext cx="5618618" cy="4330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477" y="627424"/>
            <a:ext cx="4049369" cy="41586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159" y="627424"/>
            <a:ext cx="4049370" cy="41586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488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5958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4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61660"/>
            <a:ext cx="9144000" cy="702078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753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w"/>
              <a:defRPr>
                <a:solidFill>
                  <a:schemeClr val="tx1"/>
                </a:solidFill>
              </a:defRPr>
            </a:lvl1pPr>
            <a:lvl2pPr marL="971550" indent="-5143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</a:defRPr>
            </a:lvl4pPr>
            <a:lvl5pPr marL="2057400" indent="-228600"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0" y="4948014"/>
            <a:ext cx="8473180" cy="1954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ECE1"/>
                </a:solidFill>
              </a:rPr>
              <a:t>The SLS 2.0 Lattice			              PSI, Nov.8 , 2019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244408" y="4948023"/>
            <a:ext cx="899592" cy="1954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2E6265-9442-4E84-A814-29C3CDC6DA72}" type="slidenum">
              <a:rPr lang="de-DE" smtClean="0">
                <a:solidFill>
                  <a:srgbClr val="EEECE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67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51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67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55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0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52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04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7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9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286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59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370" y="86393"/>
            <a:ext cx="5618618" cy="4330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477" y="627423"/>
            <a:ext cx="4049369" cy="41586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159" y="627423"/>
            <a:ext cx="4049370" cy="41586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55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5958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4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61660"/>
            <a:ext cx="9144000" cy="702078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0016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w"/>
              <a:defRPr>
                <a:solidFill>
                  <a:schemeClr val="tx1"/>
                </a:solidFill>
              </a:defRPr>
            </a:lvl1pPr>
            <a:lvl2pPr marL="971550" indent="-5143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</a:defRPr>
            </a:lvl4pPr>
            <a:lvl5pPr marL="2057400" indent="-228600"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0" y="4948014"/>
            <a:ext cx="8473180" cy="1954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ECE1"/>
                </a:solidFill>
              </a:rPr>
              <a:t>The SLS 2.0 Lattice			              PSI, Nov.8 , 2019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244408" y="4948019"/>
            <a:ext cx="899592" cy="1954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2E6265-9442-4E84-A814-29C3CDC6DA72}" type="slidenum">
              <a:rPr lang="de-DE" smtClean="0">
                <a:solidFill>
                  <a:srgbClr val="EEECE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08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16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56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0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94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3011" y="1006090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17" y="1003415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999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079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77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370" y="86393"/>
            <a:ext cx="5618618" cy="4330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477" y="627419"/>
            <a:ext cx="4049369" cy="41586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159" y="627419"/>
            <a:ext cx="4049370" cy="41586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87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5958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4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61660"/>
            <a:ext cx="9144000" cy="702078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532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9522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w"/>
              <a:defRPr>
                <a:solidFill>
                  <a:schemeClr val="tx1"/>
                </a:solidFill>
              </a:defRPr>
            </a:lvl1pPr>
            <a:lvl2pPr marL="971550" indent="-51435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  <a:defRPr>
                <a:solidFill>
                  <a:schemeClr val="tx1"/>
                </a:solidFill>
              </a:defRPr>
            </a:lvl4pPr>
            <a:lvl5pPr marL="2057400" indent="-228600"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0" y="4948014"/>
            <a:ext cx="8473180" cy="1954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EEECE1"/>
                </a:solidFill>
              </a:rPr>
              <a:t>The SLS 2.0 Lattice			              PSI, Nov.8 , 2019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244408" y="4948016"/>
            <a:ext cx="899592" cy="1954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2E6265-9442-4E84-A814-29C3CDC6DA72}" type="slidenum">
              <a:rPr lang="de-DE" smtClean="0">
                <a:solidFill>
                  <a:srgbClr val="EEECE1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6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31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072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5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9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33" y="1087369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53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65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20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85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867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27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61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370" y="86392"/>
            <a:ext cx="5618618" cy="4330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475" y="627416"/>
            <a:ext cx="4049369" cy="41586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159" y="627416"/>
            <a:ext cx="4049370" cy="41586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48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9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111" y="764869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764876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26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59582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4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61660"/>
            <a:ext cx="9144000" cy="702078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278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2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 smtClean="0"/>
              <a:t>Folientitel eingeben</a:t>
            </a:r>
            <a:endParaRPr lang="de-CH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1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 dirty="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4" y="1006091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  <a:p>
            <a:pPr lvl="5"/>
            <a:r>
              <a:rPr lang="de-CH" dirty="0" smtClean="0"/>
              <a:t>Sechste Ebene</a:t>
            </a:r>
          </a:p>
          <a:p>
            <a:pPr lvl="6"/>
            <a:r>
              <a:rPr lang="de-CH" dirty="0" smtClean="0"/>
              <a:t>Siebte Ebene</a:t>
            </a:r>
          </a:p>
          <a:p>
            <a:pPr lvl="7"/>
            <a:r>
              <a:rPr lang="de-CH" dirty="0" smtClean="0"/>
              <a:t>Achte Ebene</a:t>
            </a:r>
          </a:p>
          <a:p>
            <a:pPr lvl="8"/>
            <a:r>
              <a:rPr lang="de-CH" dirty="0" smtClean="0"/>
              <a:t>Neunte Ebene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26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25.11.2019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3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25.11.2019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25.11.2019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8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689907-82EB-4336-B2F4-FE5C3D58BECB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25.11.2019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B2E6265-9442-4E84-A814-29C3CDC6DA72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46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"/><Relationship Id="rId5" Type="http://schemas.openxmlformats.org/officeDocument/2006/relationships/image" Target="../media/image52.png"/><Relationship Id="rId4" Type="http://schemas.openxmlformats.org/officeDocument/2006/relationships/image" Target="../media/image51.tif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emf"/><Relationship Id="rId7" Type="http://schemas.openxmlformats.org/officeDocument/2006/relationships/image" Target="../media/image60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814409" y="3417844"/>
            <a:ext cx="8014905" cy="453512"/>
          </a:xfrm>
        </p:spPr>
        <p:txBody>
          <a:bodyPr/>
          <a:lstStyle/>
          <a:p>
            <a:r>
              <a:rPr lang="en-US" dirty="0" smtClean="0"/>
              <a:t>SLS and SLS 2.0 Status</a:t>
            </a:r>
            <a:endParaRPr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Volker Schlott  </a:t>
            </a:r>
            <a:r>
              <a:rPr lang="en-US" dirty="0"/>
              <a:t>::  </a:t>
            </a:r>
            <a:r>
              <a:rPr lang="en-US" dirty="0" smtClean="0"/>
              <a:t>SLS 2.0 Accelerator Systems  </a:t>
            </a:r>
            <a:r>
              <a:rPr lang="en-US" dirty="0"/>
              <a:t>::  Paul Scherrer Institut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r>
              <a:rPr lang="en-US" baseline="30000" dirty="0" smtClean="0"/>
              <a:t>th</a:t>
            </a:r>
            <a:r>
              <a:rPr lang="en-US" dirty="0" smtClean="0"/>
              <a:t> European Synchrotron Light Sources Workshop, Barcelona, November 28</a:t>
            </a:r>
            <a:r>
              <a:rPr lang="en-US" baseline="30000" dirty="0" smtClean="0"/>
              <a:t>th</a:t>
            </a:r>
            <a:r>
              <a:rPr lang="en-US" dirty="0" smtClean="0"/>
              <a:t> – 29</a:t>
            </a:r>
            <a:r>
              <a:rPr lang="en-US" baseline="30000" dirty="0" smtClean="0"/>
              <a:t>th</a:t>
            </a:r>
            <a:r>
              <a:rPr lang="en-US" dirty="0"/>
              <a:t> </a:t>
            </a:r>
            <a:r>
              <a:rPr lang="en-US" dirty="0" smtClean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 advTm="180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</a:t>
            </a:r>
            <a:r>
              <a:rPr lang="en-US" dirty="0" smtClean="0"/>
              <a:t>2.0 </a:t>
            </a:r>
            <a:r>
              <a:rPr lang="en-US" dirty="0" smtClean="0"/>
              <a:t>Performance:  Brightness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72836" y="715484"/>
            <a:ext cx="7020000" cy="4359799"/>
            <a:chOff x="765952" y="632343"/>
            <a:chExt cx="7020000" cy="43597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952" y="632343"/>
              <a:ext cx="7020000" cy="4359799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959553" y="3282202"/>
              <a:ext cx="267071" cy="114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57565" y="3636494"/>
              <a:ext cx="352185" cy="104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961524" y="4127342"/>
              <a:ext cx="352185" cy="104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91351" y="636306"/>
            <a:ext cx="1887302" cy="626701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SLS now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SLS 2.0 commissioning phase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SLS 2.0 completion phase</a:t>
            </a:r>
            <a:endParaRPr kumimoji="0" lang="de-CH" sz="1200" b="0" i="0" u="none" strike="noStrike" kern="0" cap="none" spc="0" normalizeH="0" baseline="0" noProof="0" dirty="0" smtClean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38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</a:t>
            </a:r>
            <a:r>
              <a:rPr lang="en-US" dirty="0" smtClean="0"/>
              <a:t>2.0 </a:t>
            </a:r>
            <a:r>
              <a:rPr lang="en-US" dirty="0" smtClean="0"/>
              <a:t>Lattice Parameters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5" y="696075"/>
            <a:ext cx="6840000" cy="435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894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51" y="1755974"/>
            <a:ext cx="7544611" cy="1440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2.0:   Layout and Optics </a:t>
            </a:r>
            <a:r>
              <a:rPr lang="en-US" dirty="0" smtClean="0"/>
              <a:t>of an</a:t>
            </a:r>
            <a:r>
              <a:rPr lang="en-US" dirty="0" smtClean="0"/>
              <a:t> Arc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34" y="563787"/>
            <a:ext cx="8496000" cy="12771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851773">
            <a:off x="6334434" y="917777"/>
            <a:ext cx="2558572" cy="6606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10" y="3290440"/>
            <a:ext cx="7200000" cy="17217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528956" y="1660577"/>
            <a:ext cx="381162" cy="163482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11" y="1800331"/>
            <a:ext cx="792000" cy="36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6747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2.0:   </a:t>
            </a:r>
            <a:r>
              <a:rPr lang="en-US" dirty="0" smtClean="0"/>
              <a:t>Long Straights 05L and 09L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53" y="1248846"/>
            <a:ext cx="7560000" cy="18305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71" y="3126597"/>
            <a:ext cx="7560000" cy="1830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12" y="647409"/>
            <a:ext cx="8460000" cy="7065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96897" y="1227457"/>
            <a:ext cx="419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Layout and optics in </a:t>
            </a:r>
            <a:r>
              <a:rPr lang="en-US" sz="18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commissioning </a:t>
            </a:r>
            <a:r>
              <a:rPr lang="en-US" sz="18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</a:t>
            </a:r>
            <a:endParaRPr lang="de-CH" sz="1800" b="1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0847" y="3244389"/>
            <a:ext cx="385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Layout and optics in </a:t>
            </a:r>
            <a:r>
              <a:rPr lang="en-US" sz="18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completion </a:t>
            </a:r>
            <a:r>
              <a:rPr lang="en-US" sz="18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</a:t>
            </a:r>
            <a:endParaRPr lang="de-CH" sz="1800" b="1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94" y="1932157"/>
            <a:ext cx="648000" cy="29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15" y="3812416"/>
            <a:ext cx="648000" cy="29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832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2.0:   Standard</a:t>
            </a:r>
            <a:r>
              <a:rPr lang="en-US" dirty="0" smtClean="0"/>
              <a:t> Straights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45" y="617703"/>
            <a:ext cx="8460000" cy="1177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3" y="1278232"/>
            <a:ext cx="4320000" cy="1832444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59" y="1955908"/>
            <a:ext cx="648000" cy="29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68" y="3788665"/>
            <a:ext cx="648000" cy="29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58443" y="1352155"/>
            <a:ext cx="2873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Layout and optics in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commissioning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</a:t>
            </a:r>
            <a:endParaRPr lang="de-CH" sz="1200" b="1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11" y="3101101"/>
            <a:ext cx="4320000" cy="18314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50521" y="3280024"/>
            <a:ext cx="264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Layout and optics in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completion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</a:t>
            </a:r>
            <a:endParaRPr lang="de-CH" sz="1200" b="1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1103" y="1793173"/>
            <a:ext cx="3538847" cy="28678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60000" indent="-144000" defTabSz="2880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u="sng" dirty="0" smtClean="0">
                <a:solidFill>
                  <a:srgbClr val="000000"/>
                </a:solidFill>
                <a:latin typeface="Calibri"/>
              </a:rPr>
              <a:t>Split Options:</a:t>
            </a:r>
          </a:p>
          <a:p>
            <a:pPr marL="360000" indent="-144000" defTabSz="2880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n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ominal:				2.76 + 2.11 m</a:t>
            </a:r>
          </a:p>
          <a:p>
            <a:pPr marL="360000" indent="-144000" defTabSz="288000" eaLnBrk="1" hangingPunct="1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straights:				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06, 10, 12</a:t>
            </a:r>
          </a:p>
          <a:p>
            <a:pPr marL="360000" indent="-144000" defTabSz="2880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nverse nominal:		2.11 + 2.76 m	</a:t>
            </a:r>
          </a:p>
          <a:p>
            <a:pPr marL="360000" indent="-144000" defTabSz="288000" eaLnBrk="1" hangingPunct="1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straights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:			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	02, 04</a:t>
            </a:r>
          </a:p>
          <a:p>
            <a:pPr marL="360000" indent="-144000" defTabSz="2880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lmost symmetric:	2.50 + 2.37 m</a:t>
            </a:r>
          </a:p>
          <a:p>
            <a:pPr marL="360000" indent="-144000" defTabSz="288000" eaLnBrk="1" hangingPunct="1"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	straights:				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03, 07, 11</a:t>
            </a:r>
          </a:p>
          <a:p>
            <a:pPr marL="360000" indent="-144000" defTabSz="288000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v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ery a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symmetric:	2.90 + 1.97 m	</a:t>
            </a:r>
          </a:p>
          <a:p>
            <a:pPr marL="360000" indent="-144000" defTabSz="288000" eaLnBrk="1" hangingPunct="1">
              <a:spcBef>
                <a:spcPct val="0"/>
              </a:spcBef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	straight:				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4103873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Advances and Innovations for SLS 2.0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27407" y="738767"/>
            <a:ext cx="8274105" cy="1802553"/>
          </a:xfrm>
        </p:spPr>
        <p:txBody>
          <a:bodyPr/>
          <a:lstStyle/>
          <a:p>
            <a:pPr marL="0" indent="0" defTabSz="360000">
              <a:spcAft>
                <a:spcPts val="900"/>
              </a:spcAft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SLS 2.0 requires technical innovations…</a:t>
            </a:r>
          </a:p>
          <a:p>
            <a:pPr marL="288000" indent="-144000" defTabSz="360000">
              <a:spcAft>
                <a:spcPts val="600"/>
              </a:spcAft>
            </a:pPr>
            <a:r>
              <a:rPr lang="en-US" sz="1600" b="1" dirty="0" smtClean="0">
                <a:solidFill>
                  <a:srgbClr val="00B050"/>
                </a:solidFill>
              </a:rPr>
              <a:t>vacuum system</a:t>
            </a:r>
            <a:r>
              <a:rPr lang="en-US" sz="1600" b="1" dirty="0" smtClean="0"/>
              <a:t>	   </a:t>
            </a:r>
            <a:r>
              <a:rPr lang="en-US" sz="1600" dirty="0" smtClean="0"/>
              <a:t>small diameter copper chambers and ultra-thin NEG-coatings</a:t>
            </a:r>
          </a:p>
          <a:p>
            <a:pPr marL="288000" indent="-144000" defTabSz="360000">
              <a:spcAft>
                <a:spcPts val="600"/>
              </a:spcAft>
            </a:pPr>
            <a:r>
              <a:rPr lang="en-US" sz="1600" b="1" dirty="0">
                <a:solidFill>
                  <a:srgbClr val="00B050"/>
                </a:solidFill>
              </a:rPr>
              <a:t>m</a:t>
            </a:r>
            <a:r>
              <a:rPr lang="en-US" sz="1600" b="1" dirty="0" smtClean="0">
                <a:solidFill>
                  <a:srgbClr val="00B050"/>
                </a:solidFill>
              </a:rPr>
              <a:t>agnets</a:t>
            </a:r>
            <a:r>
              <a:rPr lang="en-US" sz="1600" b="1" dirty="0" smtClean="0"/>
              <a:t>			   </a:t>
            </a:r>
            <a:r>
              <a:rPr lang="en-US" sz="1600" dirty="0" smtClean="0"/>
              <a:t>high gradient electro-magnets and permanent magnet technology</a:t>
            </a:r>
          </a:p>
          <a:p>
            <a:pPr marL="288000" indent="-144000" defTabSz="360000">
              <a:spcAft>
                <a:spcPts val="600"/>
              </a:spcAft>
            </a:pPr>
            <a:r>
              <a:rPr lang="en-US" sz="1600" b="1" dirty="0"/>
              <a:t>o</a:t>
            </a:r>
            <a:r>
              <a:rPr lang="en-US" sz="1600" b="1" dirty="0" smtClean="0"/>
              <a:t>n-axis injection </a:t>
            </a:r>
            <a:r>
              <a:rPr lang="en-US" sz="1600" dirty="0"/>
              <a:t>	 </a:t>
            </a:r>
            <a:r>
              <a:rPr lang="en-US" sz="1600" dirty="0" smtClean="0"/>
              <a:t>  thin septum and ultra-fast, high-field pulsers and kickers</a:t>
            </a:r>
          </a:p>
          <a:p>
            <a:pPr marL="288000" indent="-144000" defTabSz="360000">
              <a:spcAft>
                <a:spcPts val="1200"/>
              </a:spcAft>
            </a:pPr>
            <a:r>
              <a:rPr lang="en-US" sz="1600" b="1" dirty="0" smtClean="0">
                <a:solidFill>
                  <a:srgbClr val="00B050"/>
                </a:solidFill>
              </a:rPr>
              <a:t>SC super-bends	   </a:t>
            </a:r>
            <a:r>
              <a:rPr lang="en-US" sz="1600" dirty="0" smtClean="0"/>
              <a:t>integrated vacuum chamber design with Nb-Ti conductor provides B </a:t>
            </a:r>
            <a:r>
              <a:rPr lang="en-US" sz="1600" dirty="0" smtClean="0">
                <a:latin typeface="Arial Narrow"/>
              </a:rPr>
              <a:t>≈ </a:t>
            </a:r>
            <a:r>
              <a:rPr lang="en-US" sz="1600" dirty="0" smtClean="0"/>
              <a:t>5 T</a:t>
            </a:r>
            <a:endParaRPr lang="en-US" dirty="0" smtClean="0"/>
          </a:p>
          <a:p>
            <a:pPr marL="144000" indent="0" defTabSz="360000">
              <a:buNone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641281" y="2666911"/>
            <a:ext cx="8300855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Clr>
                <a:srgbClr val="000000"/>
              </a:buClr>
              <a:buSzPct val="100000"/>
            </a:pPr>
            <a:r>
              <a:rPr lang="en-US" sz="2000" b="1" dirty="0">
                <a:solidFill>
                  <a:srgbClr val="0070C0"/>
                </a:solidFill>
                <a:latin typeface="Calibri"/>
                <a:ea typeface="ヒラギノ角ゴ Pro W3"/>
              </a:rPr>
              <a:t>…and state-of-the-art technologies</a:t>
            </a:r>
          </a:p>
          <a:p>
            <a:pPr marL="288000" lvl="0" indent="-14400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solid state RF amplifiers	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high efficiency, increased reliability and low noise performance</a:t>
            </a:r>
          </a:p>
          <a:p>
            <a:pPr marL="288000" lvl="0" indent="-14400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digital electronics		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power supplies, BPMs &amp; Feedbacks, LLRF, NPP, motor controllers...</a:t>
            </a:r>
          </a:p>
          <a:p>
            <a:pPr marL="288000" lvl="0" indent="-14400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photon monitors		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reliable and feedback-ready photon beam (position) measurements</a:t>
            </a:r>
          </a:p>
          <a:p>
            <a:pPr marL="288000" lvl="0" indent="-14400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pixel detectors 			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for next generation imaging applications</a:t>
            </a:r>
          </a:p>
          <a:p>
            <a:pPr marL="288000" lvl="0" indent="-14400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science IT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		extremely large data volumes and data reduction at the source</a:t>
            </a:r>
            <a:endParaRPr lang="en-US" sz="1700" dirty="0">
              <a:solidFill>
                <a:srgbClr val="000000"/>
              </a:solidFill>
              <a:latin typeface="Calibri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89711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grpSp>
        <p:nvGrpSpPr>
          <p:cNvPr id="33" name="Group 32"/>
          <p:cNvGrpSpPr/>
          <p:nvPr/>
        </p:nvGrpSpPr>
        <p:grpSpPr>
          <a:xfrm>
            <a:off x="0" y="457562"/>
            <a:ext cx="4680000" cy="4680000"/>
            <a:chOff x="89083" y="463140"/>
            <a:chExt cx="4680000" cy="4680000"/>
          </a:xfrm>
        </p:grpSpPr>
        <p:sp>
          <p:nvSpPr>
            <p:cNvPr id="34" name="32-Point Star 33"/>
            <p:cNvSpPr/>
            <p:nvPr/>
          </p:nvSpPr>
          <p:spPr bwMode="auto">
            <a:xfrm>
              <a:off x="89083" y="463140"/>
              <a:ext cx="4680000" cy="4680000"/>
            </a:xfrm>
            <a:prstGeom prst="star32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02" y="1175664"/>
              <a:ext cx="1350635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176" y="1170714"/>
              <a:ext cx="1568985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1163742" y="4101741"/>
              <a:ext cx="550151" cy="30777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Calibri"/>
                </a:rPr>
                <a:t>2019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02548" y="4303631"/>
              <a:ext cx="658706" cy="3077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Calibri"/>
                </a:rPr>
                <a:t>1970’s</a:t>
              </a:r>
              <a:endParaRPr lang="en-US" sz="1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63354" y="2891119"/>
            <a:ext cx="3060000" cy="1555400"/>
            <a:chOff x="3704920" y="2897055"/>
            <a:chExt cx="3060000" cy="1555400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920" y="2897055"/>
              <a:ext cx="3060000" cy="155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5561570" y="4105788"/>
              <a:ext cx="550151" cy="30777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Calibri"/>
                </a:rPr>
                <a:t>2019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90815" y="661573"/>
            <a:ext cx="8357240" cy="413144"/>
          </a:xfrm>
        </p:spPr>
        <p:txBody>
          <a:bodyPr/>
          <a:lstStyle/>
          <a:p>
            <a:pPr marL="0" indent="0" defTabSz="360000">
              <a:spcAft>
                <a:spcPts val="600"/>
              </a:spcAft>
              <a:buNone/>
            </a:pPr>
            <a:r>
              <a:rPr lang="en-US" sz="2000" b="1" dirty="0" smtClean="0">
                <a:solidFill>
                  <a:srgbClr val="0070C0"/>
                </a:solidFill>
              </a:rPr>
              <a:t>…for SLS 2.0 we need mature systems with the </a:t>
            </a:r>
            <a:r>
              <a:rPr lang="en-US" sz="2000" b="1" dirty="0" smtClean="0">
                <a:solidFill>
                  <a:srgbClr val="FDCA00"/>
                </a:solidFill>
              </a:rPr>
              <a:t>timeless</a:t>
            </a:r>
            <a:r>
              <a:rPr lang="en-US" sz="2000" b="1" dirty="0" smtClean="0">
                <a:solidFill>
                  <a:srgbClr val="0070C0"/>
                </a:solidFill>
              </a:rPr>
              <a:t> agility of youngsters </a:t>
            </a:r>
            <a:r>
              <a:rPr lang="en-US" sz="20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</a:t>
            </a:r>
            <a:endParaRPr lang="en-US" sz="2000" b="1" dirty="0" smtClean="0">
              <a:solidFill>
                <a:srgbClr val="0070C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/>
          <a:p>
            <a:r>
              <a:rPr lang="en-US" dirty="0" smtClean="0"/>
              <a:t>Renewals and Make-Ups for the SLS Facility…</a:t>
            </a:r>
            <a:endParaRPr lang="de-CH" dirty="0"/>
          </a:p>
        </p:txBody>
      </p:sp>
      <p:grpSp>
        <p:nvGrpSpPr>
          <p:cNvPr id="19" name="Group 18"/>
          <p:cNvGrpSpPr/>
          <p:nvPr/>
        </p:nvGrpSpPr>
        <p:grpSpPr>
          <a:xfrm>
            <a:off x="6446813" y="3188524"/>
            <a:ext cx="2641476" cy="1807676"/>
            <a:chOff x="6458689" y="3188524"/>
            <a:chExt cx="2641476" cy="1807676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8689" y="3188524"/>
              <a:ext cx="2641476" cy="1807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8160284" y="4644135"/>
              <a:ext cx="550151" cy="30777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Calibri"/>
                </a:rPr>
                <a:t>2019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19189" y="1078557"/>
            <a:ext cx="2799485" cy="1814992"/>
            <a:chOff x="4219171" y="1078556"/>
            <a:chExt cx="2799485" cy="1814992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656" y="1299085"/>
              <a:ext cx="2700000" cy="159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4461149" y="2393759"/>
              <a:ext cx="658706" cy="30777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  <a:latin typeface="Calibri"/>
                </a:rPr>
                <a:t>1960’s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219171" y="1078556"/>
              <a:ext cx="13603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The Rolling Stones</a:t>
              </a:r>
              <a:endParaRPr lang="en-US" sz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10040" y="1137076"/>
            <a:ext cx="1836000" cy="2043155"/>
            <a:chOff x="7110040" y="1137067"/>
            <a:chExt cx="1836000" cy="204315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040" y="1187535"/>
              <a:ext cx="1836000" cy="199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7237997" y="2819289"/>
              <a:ext cx="550151" cy="3077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Calibri"/>
                </a:rPr>
                <a:t>1974</a:t>
              </a:r>
              <a:endParaRPr lang="en-US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143557" y="1137067"/>
              <a:ext cx="5977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latin typeface="Calibri"/>
                  <a:ea typeface="ヒラギノ角ゴ Pro W3"/>
                </a:rPr>
                <a:t>ZZ Top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296870" y="1170189"/>
            <a:ext cx="481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Calibri"/>
                <a:ea typeface="ヒラギノ角ゴ Pro W3"/>
              </a:rPr>
              <a:t>Cher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09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708025" cy="381375"/>
          </a:xfrm>
        </p:spPr>
        <p:txBody>
          <a:bodyPr/>
          <a:lstStyle/>
          <a:p>
            <a:r>
              <a:rPr lang="en-US" dirty="0" smtClean="0"/>
              <a:t>Renewals and Make-Ups for the SLS Facility…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78940" y="810030"/>
            <a:ext cx="8274114" cy="644129"/>
          </a:xfrm>
        </p:spPr>
        <p:txBody>
          <a:bodyPr/>
          <a:lstStyle/>
          <a:p>
            <a:pPr marL="288000" indent="-144000" defTabSz="360000">
              <a:spcAft>
                <a:spcPts val="300"/>
              </a:spcAft>
            </a:pPr>
            <a:r>
              <a:rPr lang="en-US" sz="1600" b="1" dirty="0">
                <a:solidFill>
                  <a:srgbClr val="0070C0"/>
                </a:solidFill>
              </a:rPr>
              <a:t>i</a:t>
            </a:r>
            <a:r>
              <a:rPr lang="en-US" sz="1600" b="1" dirty="0" smtClean="0">
                <a:solidFill>
                  <a:srgbClr val="0070C0"/>
                </a:solidFill>
              </a:rPr>
              <a:t>njector</a:t>
            </a:r>
            <a:r>
              <a:rPr lang="en-US" sz="1600" b="1" dirty="0" smtClean="0"/>
              <a:t>		</a:t>
            </a:r>
            <a:r>
              <a:rPr lang="en-US" sz="1600" dirty="0" smtClean="0">
                <a:latin typeface="Arial Narrow"/>
              </a:rPr>
              <a:t>→	</a:t>
            </a:r>
            <a:r>
              <a:rPr lang="en-US" sz="1600" dirty="0" smtClean="0"/>
              <a:t>20 more years of reliable top-up operation for LINAC and booster synchrotron</a:t>
            </a:r>
          </a:p>
          <a:p>
            <a:pPr marL="144000" indent="0" defTabSz="360000">
              <a:spcAft>
                <a:spcPts val="1800"/>
              </a:spcAft>
              <a:buNone/>
            </a:pPr>
            <a:r>
              <a:rPr lang="en-US" sz="1600" dirty="0"/>
              <a:t>	</a:t>
            </a:r>
            <a:r>
              <a:rPr lang="en-US" sz="1600" dirty="0" smtClean="0"/>
              <a:t>			</a:t>
            </a:r>
            <a:r>
              <a:rPr lang="en-US" sz="1600" dirty="0" smtClean="0">
                <a:latin typeface="Arial Narrow"/>
              </a:rPr>
              <a:t>→</a:t>
            </a:r>
            <a:r>
              <a:rPr lang="en-US" sz="1600" dirty="0"/>
              <a:t>	</a:t>
            </a:r>
            <a:r>
              <a:rPr lang="en-US" sz="1600" dirty="0" smtClean="0"/>
              <a:t>renewal of power supplies, vacuum control and interlock systems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8950" y="1566641"/>
            <a:ext cx="8312150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14400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alibri"/>
                <a:ea typeface="ヒラギノ角ゴ Pro W3"/>
              </a:rPr>
              <a:t>electronics and controls system</a:t>
            </a: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avoid various generations of HW, FW and SW</a:t>
            </a:r>
          </a:p>
          <a:p>
            <a:pPr marL="144000" lvl="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						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renewal of BPM and LLRF systems, FOFB and MBFB</a:t>
            </a:r>
          </a:p>
          <a:p>
            <a:pPr marL="144000" lvl="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					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	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renewal of electronics (NPP) and motion control</a:t>
            </a:r>
          </a:p>
        </p:txBody>
      </p:sp>
      <p:sp>
        <p:nvSpPr>
          <p:cNvPr id="8" name="Rectangle 7"/>
          <p:cNvSpPr/>
          <p:nvPr/>
        </p:nvSpPr>
        <p:spPr>
          <a:xfrm>
            <a:off x="488950" y="2677891"/>
            <a:ext cx="8089900" cy="98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144000" defTabSz="108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alibri"/>
                <a:ea typeface="ヒラギノ角ゴ Pro W3"/>
              </a:rPr>
              <a:t>infrastructure systems</a:t>
            </a: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				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new SR cabling and renewal of electrical installations</a:t>
            </a:r>
          </a:p>
          <a:p>
            <a:pPr marL="144000" lvl="0" defTabSz="108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</a:pP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																					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renewal of water cooling, cryogenics and air conditioning</a:t>
            </a:r>
          </a:p>
          <a:p>
            <a:pPr marL="144000" lvl="0" defTabSz="108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																							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renewal of safety systems (MPS, PSYS, EPS, LAC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ヒラギノ角ゴ Pro W3"/>
              </a:rPr>
              <a:t>etc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…)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8950" y="3789327"/>
            <a:ext cx="8382000" cy="94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144000" defTabSz="108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  <a:latin typeface="Calibri"/>
                <a:ea typeface="ヒラギノ角ゴ Pro W3"/>
              </a:rPr>
              <a:t>WSLA building</a:t>
            </a: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				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renovations of roof and floor </a:t>
            </a:r>
          </a:p>
          <a:p>
            <a:pPr marL="144000" lvl="0" defTabSz="108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																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refurbishment of existing crane</a:t>
            </a:r>
          </a:p>
          <a:p>
            <a:pPr marL="144000" lvl="0" defTabSz="108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																	</a:t>
            </a:r>
            <a:r>
              <a:rPr lang="en-US" dirty="0">
                <a:solidFill>
                  <a:srgbClr val="000000"/>
                </a:solidFill>
                <a:latin typeface="Arial Narrow"/>
                <a:ea typeface="ヒラギノ角ゴ Pro W3"/>
              </a:rPr>
              <a:t>→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		installation of 2</a:t>
            </a:r>
            <a:r>
              <a:rPr lang="en-US" baseline="30000" dirty="0">
                <a:solidFill>
                  <a:srgbClr val="000000"/>
                </a:solidFill>
                <a:latin typeface="Calibri"/>
                <a:ea typeface="ヒラギノ角ゴ Pro W3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 crane and 2</a:t>
            </a:r>
            <a:r>
              <a:rPr lang="en-US" baseline="30000" dirty="0">
                <a:solidFill>
                  <a:srgbClr val="000000"/>
                </a:solidFill>
                <a:latin typeface="Calibri"/>
                <a:ea typeface="ヒラギノ角ゴ Pro W3"/>
              </a:rPr>
              <a:t>nd</a:t>
            </a:r>
            <a:r>
              <a:rPr lang="en-US" dirty="0">
                <a:solidFill>
                  <a:srgbClr val="000000"/>
                </a:solidFill>
                <a:latin typeface="Calibri"/>
                <a:ea typeface="ヒラギノ角ゴ Pro W3"/>
              </a:rPr>
              <a:t> entrance (later used as BL-extension)</a:t>
            </a:r>
          </a:p>
        </p:txBody>
      </p:sp>
    </p:spTree>
    <p:extLst>
      <p:ext uri="{BB962C8B-B14F-4D97-AF65-F5344CB8AC3E}">
        <p14:creationId xmlns:p14="http://schemas.microsoft.com/office/powerpoint/2010/main" val="2164053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System for SLS 2.0 Storage Ring Sector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39283" y="3717162"/>
            <a:ext cx="7941599" cy="562747"/>
          </a:xfrm>
        </p:spPr>
        <p:txBody>
          <a:bodyPr/>
          <a:lstStyle/>
          <a:p>
            <a:pPr defTabSz="360000">
              <a:spcAft>
                <a:spcPts val="300"/>
              </a:spcAft>
            </a:pPr>
            <a:r>
              <a:rPr lang="en-US" sz="1600" b="1" dirty="0" smtClean="0"/>
              <a:t>small diameter vacuum chamber in copper without bellows provides low resistive wakes</a:t>
            </a:r>
          </a:p>
          <a:p>
            <a:pPr marL="0" indent="0" defTabSz="360000">
              <a:spcAft>
                <a:spcPts val="600"/>
              </a:spcAft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 	18 mm diameter with 1 mm wall thickness over </a:t>
            </a:r>
            <a:r>
              <a:rPr lang="en-US" sz="1400" b="1" dirty="0">
                <a:solidFill>
                  <a:srgbClr val="0070C0"/>
                </a:solidFill>
                <a:latin typeface="Arial Narrow"/>
              </a:rPr>
              <a:t>~</a:t>
            </a:r>
            <a:r>
              <a:rPr lang="en-US" sz="1400" b="1" dirty="0">
                <a:solidFill>
                  <a:srgbClr val="0070C0"/>
                </a:solidFill>
              </a:rPr>
              <a:t> 20 m arc length </a:t>
            </a:r>
            <a:r>
              <a:rPr lang="en-US" sz="1400" b="1" dirty="0" smtClean="0">
                <a:solidFill>
                  <a:srgbClr val="0070C0"/>
                </a:solidFill>
              </a:rPr>
              <a:t>with 0.5 mm space in magnet bores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3497301" y="2268189"/>
            <a:ext cx="1151907" cy="2493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932213" y="1668483"/>
            <a:ext cx="872836" cy="2434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34264" y="803725"/>
            <a:ext cx="7920000" cy="2787104"/>
            <a:chOff x="634264" y="803725"/>
            <a:chExt cx="7920000" cy="278710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64" y="803725"/>
              <a:ext cx="7920000" cy="2787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8" y="2152220"/>
              <a:ext cx="1080000" cy="972000"/>
            </a:xfrm>
            <a:prstGeom prst="rect">
              <a:avLst/>
            </a:prstGeom>
            <a:noFill/>
            <a:ln w="19050">
              <a:solidFill>
                <a:srgbClr val="FDCA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881761" y="821236"/>
            <a:ext cx="3027070" cy="1296000"/>
            <a:chOff x="5814441" y="821236"/>
            <a:chExt cx="3027070" cy="1296000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4441" y="821344"/>
              <a:ext cx="1620000" cy="828835"/>
            </a:xfrm>
            <a:prstGeom prst="rect">
              <a:avLst/>
            </a:prstGeom>
            <a:ln w="19050">
              <a:solidFill>
                <a:schemeClr val="accent3"/>
              </a:solidFill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583" y="821236"/>
              <a:ext cx="1713928" cy="1296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7497918" y="1140264"/>
              <a:ext cx="77777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latin typeface="Calibri"/>
                </a:rPr>
                <a:t>s</a:t>
              </a:r>
              <a:r>
                <a:rPr lang="en-US" sz="800" b="1" dirty="0" smtClean="0">
                  <a:solidFill>
                    <a:srgbClr val="0070C0"/>
                  </a:solidFill>
                  <a:latin typeface="Calibri"/>
                </a:rPr>
                <a:t>c super-bend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291292" y="1646084"/>
              <a:ext cx="76976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dirty="0">
                  <a:solidFill>
                    <a:srgbClr val="0070C0"/>
                  </a:solidFill>
                  <a:latin typeface="Calibri"/>
                </a:rPr>
                <a:t>n</a:t>
              </a:r>
              <a:r>
                <a:rPr lang="en-US" sz="800" b="1" dirty="0" smtClean="0">
                  <a:solidFill>
                    <a:srgbClr val="0070C0"/>
                  </a:solidFill>
                  <a:latin typeface="Calibri"/>
                </a:rPr>
                <a:t>ormal bends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47700" y="4341666"/>
            <a:ext cx="8382000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792" lvl="0" indent="-177792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/>
                <a:ea typeface="ヒラギノ角ゴ Pro W3"/>
              </a:rPr>
              <a:t>high heat load from SR requires ante-chambers with water-cooled crotch absorbers</a:t>
            </a:r>
          </a:p>
          <a:p>
            <a:pPr lvl="0" defTabSz="3600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1400" b="1" dirty="0">
                <a:solidFill>
                  <a:srgbClr val="0070C0"/>
                </a:solidFill>
                <a:latin typeface="Calibri"/>
                <a:ea typeface="ヒラギノ角ゴ Pro W3"/>
              </a:rPr>
              <a:t> 	</a:t>
            </a:r>
            <a:r>
              <a:rPr lang="en-US" sz="1400" b="1" dirty="0">
                <a:solidFill>
                  <a:srgbClr val="0070C0"/>
                </a:solidFill>
                <a:latin typeface="Arial Narrow"/>
                <a:ea typeface="ヒラギノ角ゴ Pro W3"/>
              </a:rPr>
              <a:t>~ </a:t>
            </a:r>
            <a:r>
              <a:rPr lang="en-US" sz="1400" b="1" dirty="0">
                <a:solidFill>
                  <a:srgbClr val="0070C0"/>
                </a:solidFill>
                <a:latin typeface="Calibri"/>
                <a:ea typeface="ヒラギノ角ゴ Pro W3"/>
              </a:rPr>
              <a:t>20 W/mm</a:t>
            </a:r>
            <a:r>
              <a:rPr lang="en-US" sz="1400" b="1" baseline="30000" dirty="0">
                <a:solidFill>
                  <a:srgbClr val="0070C0"/>
                </a:solidFill>
                <a:latin typeface="Calibri"/>
                <a:ea typeface="ヒラギノ角ゴ Pro W3"/>
              </a:rPr>
              <a:t>2</a:t>
            </a:r>
            <a:r>
              <a:rPr lang="en-US" sz="1400" b="1" dirty="0">
                <a:solidFill>
                  <a:srgbClr val="0070C0"/>
                </a:solidFill>
                <a:latin typeface="Calibri"/>
                <a:ea typeface="ヒラギノ角ゴ Pro W3"/>
              </a:rPr>
              <a:t> from normal bends (CuCrZr)   and   </a:t>
            </a:r>
            <a:r>
              <a:rPr lang="en-US" sz="1400" b="1" dirty="0" smtClean="0">
                <a:solidFill>
                  <a:srgbClr val="0070C0"/>
                </a:solidFill>
                <a:latin typeface="Arial Narrow"/>
                <a:ea typeface="ヒラギノ角ゴ Pro W3"/>
              </a:rPr>
              <a:t>~ </a:t>
            </a:r>
            <a:r>
              <a:rPr lang="en-US" sz="1400" b="1" dirty="0" smtClean="0">
                <a:solidFill>
                  <a:srgbClr val="0070C0"/>
                </a:solidFill>
                <a:latin typeface="Calibri"/>
                <a:ea typeface="ヒラギノ角ゴ Pro W3"/>
              </a:rPr>
              <a:t>85 </a:t>
            </a:r>
            <a:r>
              <a:rPr lang="en-US" sz="1400" b="1" dirty="0">
                <a:solidFill>
                  <a:srgbClr val="0070C0"/>
                </a:solidFill>
                <a:latin typeface="Calibri"/>
                <a:ea typeface="ヒラギノ角ゴ Pro W3"/>
              </a:rPr>
              <a:t>W/mm</a:t>
            </a:r>
            <a:r>
              <a:rPr lang="en-US" sz="1400" b="1" baseline="30000" dirty="0">
                <a:solidFill>
                  <a:srgbClr val="0070C0"/>
                </a:solidFill>
                <a:latin typeface="Calibri"/>
                <a:ea typeface="ヒラギノ角ゴ Pro W3"/>
              </a:rPr>
              <a:t>2</a:t>
            </a:r>
            <a:r>
              <a:rPr lang="en-US" sz="1400" b="1" dirty="0">
                <a:solidFill>
                  <a:srgbClr val="0070C0"/>
                </a:solidFill>
                <a:latin typeface="Calibri"/>
                <a:ea typeface="ヒラギノ角ゴ Pro W3"/>
              </a:rPr>
              <a:t> from </a:t>
            </a:r>
            <a:r>
              <a:rPr lang="en-US" sz="1400" b="1" dirty="0" smtClean="0">
                <a:solidFill>
                  <a:srgbClr val="0070C0"/>
                </a:solidFill>
                <a:latin typeface="Calibri"/>
                <a:ea typeface="ヒラギノ角ゴ Pro W3"/>
              </a:rPr>
              <a:t>5T </a:t>
            </a:r>
            <a:r>
              <a:rPr lang="en-US" sz="1400" b="1" dirty="0">
                <a:solidFill>
                  <a:srgbClr val="0070C0"/>
                </a:solidFill>
                <a:latin typeface="Calibri"/>
                <a:ea typeface="ヒラギノ角ゴ Pro W3"/>
              </a:rPr>
              <a:t>SC super-bends (Glidcop)</a:t>
            </a:r>
          </a:p>
        </p:txBody>
      </p:sp>
    </p:spTree>
    <p:extLst>
      <p:ext uri="{BB962C8B-B14F-4D97-AF65-F5344CB8AC3E}">
        <p14:creationId xmlns:p14="http://schemas.microsoft.com/office/powerpoint/2010/main" val="1327897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SLS 2.0 Vacuum Chambers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99610" y="774394"/>
            <a:ext cx="7913429" cy="401264"/>
          </a:xfrm>
        </p:spPr>
        <p:txBody>
          <a:bodyPr/>
          <a:lstStyle/>
          <a:p>
            <a:pPr marL="0" indent="0" defTabSz="360000">
              <a:buNone/>
            </a:pPr>
            <a:r>
              <a:rPr lang="en-US" sz="1600" dirty="0"/>
              <a:t> </a:t>
            </a:r>
          </a:p>
        </p:txBody>
      </p:sp>
      <p:sp>
        <p:nvSpPr>
          <p:cNvPr id="59" name="Inhaltsplatzhalter 1"/>
          <p:cNvSpPr>
            <a:spLocks noGrp="1"/>
          </p:cNvSpPr>
          <p:nvPr/>
        </p:nvSpPr>
        <p:spPr>
          <a:xfrm>
            <a:off x="794917" y="820946"/>
            <a:ext cx="3260981" cy="12654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36000" tIns="36000" rIns="36000" bIns="3600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sz="1400" b="1" u="sng" dirty="0" smtClean="0">
                <a:solidFill>
                  <a:srgbClr val="000000"/>
                </a:solidFill>
              </a:rPr>
              <a:t>Four Main Vacuum Chamber Types per Arc: </a:t>
            </a:r>
          </a:p>
          <a:p>
            <a:pPr marL="216000" indent="-144000">
              <a:buClr>
                <a:srgbClr val="000000"/>
              </a:buClr>
            </a:pPr>
            <a:r>
              <a:rPr lang="en-US" sz="1200" b="1" dirty="0">
                <a:solidFill>
                  <a:srgbClr val="0070C0"/>
                </a:solidFill>
              </a:rPr>
              <a:t>d</a:t>
            </a:r>
            <a:r>
              <a:rPr lang="en-US" sz="1200" b="1" dirty="0" smtClean="0">
                <a:solidFill>
                  <a:srgbClr val="0070C0"/>
                </a:solidFill>
              </a:rPr>
              <a:t>ipole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c</a:t>
            </a:r>
            <a:r>
              <a:rPr lang="en-US" sz="1200" dirty="0" smtClean="0">
                <a:solidFill>
                  <a:srgbClr val="000000"/>
                </a:solidFill>
              </a:rPr>
              <a:t>hamber with </a:t>
            </a:r>
            <a:r>
              <a:rPr lang="en-US" sz="1200" b="1" dirty="0" smtClean="0">
                <a:solidFill>
                  <a:srgbClr val="000000"/>
                </a:solidFill>
              </a:rPr>
              <a:t>crotch </a:t>
            </a:r>
            <a:r>
              <a:rPr lang="en-US" sz="1200" b="1" dirty="0">
                <a:solidFill>
                  <a:srgbClr val="000000"/>
                </a:solidFill>
              </a:rPr>
              <a:t>a</a:t>
            </a:r>
            <a:r>
              <a:rPr lang="en-US" sz="1200" b="1" dirty="0" smtClean="0">
                <a:solidFill>
                  <a:srgbClr val="000000"/>
                </a:solidFill>
              </a:rPr>
              <a:t>bsorber</a:t>
            </a:r>
            <a:r>
              <a:rPr lang="en-US" sz="1200" dirty="0" smtClean="0">
                <a:solidFill>
                  <a:srgbClr val="000000"/>
                </a:solidFill>
              </a:rPr>
              <a:t> (#60)</a:t>
            </a:r>
          </a:p>
          <a:p>
            <a:pPr marL="216000" indent="-144000">
              <a:spcAft>
                <a:spcPts val="600"/>
              </a:spcAft>
              <a:buClr>
                <a:srgbClr val="000000"/>
              </a:buClr>
            </a:pPr>
            <a:r>
              <a:rPr lang="en-US" sz="1200" b="1" dirty="0">
                <a:solidFill>
                  <a:srgbClr val="0070C0"/>
                </a:solidFill>
              </a:rPr>
              <a:t>dipole</a:t>
            </a:r>
            <a:r>
              <a:rPr lang="en-US" sz="1200" dirty="0">
                <a:solidFill>
                  <a:srgbClr val="000000"/>
                </a:solidFill>
              </a:rPr>
              <a:t> chamber with </a:t>
            </a:r>
            <a:r>
              <a:rPr lang="en-US" sz="1200" b="1" dirty="0">
                <a:solidFill>
                  <a:srgbClr val="000000"/>
                </a:solidFill>
              </a:rPr>
              <a:t>BPM / Corr</a:t>
            </a:r>
            <a:r>
              <a:rPr lang="en-US" sz="1200" dirty="0">
                <a:solidFill>
                  <a:srgbClr val="000000"/>
                </a:solidFill>
              </a:rPr>
              <a:t> (#72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pPr marL="216000" indent="-144000">
              <a:buClr>
                <a:srgbClr val="000000"/>
              </a:buClr>
            </a:pPr>
            <a:r>
              <a:rPr lang="en-US" sz="1200" dirty="0">
                <a:solidFill>
                  <a:srgbClr val="000000"/>
                </a:solidFill>
              </a:rPr>
              <a:t>l</a:t>
            </a:r>
            <a:r>
              <a:rPr lang="en-US" sz="1200" dirty="0" smtClean="0">
                <a:solidFill>
                  <a:srgbClr val="000000"/>
                </a:solidFill>
              </a:rPr>
              <a:t>ight </a:t>
            </a:r>
            <a:r>
              <a:rPr lang="en-US" sz="1200" dirty="0">
                <a:solidFill>
                  <a:srgbClr val="000000"/>
                </a:solidFill>
              </a:rPr>
              <a:t>i</a:t>
            </a:r>
            <a:r>
              <a:rPr lang="en-US" sz="1200" dirty="0" smtClean="0">
                <a:solidFill>
                  <a:srgbClr val="000000"/>
                </a:solidFill>
              </a:rPr>
              <a:t>n / out </a:t>
            </a:r>
            <a:r>
              <a:rPr lang="en-US" sz="1200" dirty="0">
                <a:solidFill>
                  <a:srgbClr val="000000"/>
                </a:solidFill>
              </a:rPr>
              <a:t>c</a:t>
            </a:r>
            <a:r>
              <a:rPr lang="en-US" sz="1200" dirty="0" smtClean="0">
                <a:solidFill>
                  <a:srgbClr val="000000"/>
                </a:solidFill>
              </a:rPr>
              <a:t>oupling </a:t>
            </a:r>
            <a:r>
              <a:rPr lang="en-US" sz="1200" b="1" dirty="0">
                <a:solidFill>
                  <a:srgbClr val="0070C0"/>
                </a:solidFill>
              </a:rPr>
              <a:t>d</a:t>
            </a:r>
            <a:r>
              <a:rPr lang="en-US" sz="1200" b="1" dirty="0" smtClean="0">
                <a:solidFill>
                  <a:srgbClr val="0070C0"/>
                </a:solidFill>
              </a:rPr>
              <a:t>ipole</a:t>
            </a:r>
            <a:r>
              <a:rPr lang="en-US" sz="1200" dirty="0" smtClean="0">
                <a:solidFill>
                  <a:srgbClr val="000000"/>
                </a:solidFill>
              </a:rPr>
              <a:t> chamber (#12)</a:t>
            </a:r>
          </a:p>
          <a:p>
            <a:pPr marL="216000" indent="-144000">
              <a:buClr>
                <a:srgbClr val="000000"/>
              </a:buClr>
            </a:pPr>
            <a:r>
              <a:rPr lang="en-US" sz="1200" b="1" dirty="0" smtClean="0">
                <a:solidFill>
                  <a:srgbClr val="00B050"/>
                </a:solidFill>
              </a:rPr>
              <a:t>straight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>
                <a:solidFill>
                  <a:srgbClr val="000000"/>
                </a:solidFill>
              </a:rPr>
              <a:t>c</a:t>
            </a:r>
            <a:r>
              <a:rPr lang="en-US" sz="1200" dirty="0" smtClean="0">
                <a:solidFill>
                  <a:srgbClr val="000000"/>
                </a:solidFill>
              </a:rPr>
              <a:t>hamber with </a:t>
            </a:r>
            <a:r>
              <a:rPr lang="en-US" sz="1200" b="1" dirty="0" smtClean="0">
                <a:solidFill>
                  <a:srgbClr val="000000"/>
                </a:solidFill>
              </a:rPr>
              <a:t>BPM / Corr</a:t>
            </a:r>
            <a:r>
              <a:rPr lang="en-US" sz="1200" dirty="0" smtClean="0">
                <a:solidFill>
                  <a:srgbClr val="000000"/>
                </a:solidFill>
              </a:rPr>
              <a:t> (#24)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4618005" y="769396"/>
            <a:ext cx="4248000" cy="1484417"/>
            <a:chOff x="807518" y="2927265"/>
            <a:chExt cx="4248000" cy="1484417"/>
          </a:xfrm>
        </p:grpSpPr>
        <p:sp>
          <p:nvSpPr>
            <p:cNvPr id="83" name="TextBox 82"/>
            <p:cNvSpPr txBox="1"/>
            <p:nvPr/>
          </p:nvSpPr>
          <p:spPr>
            <a:xfrm>
              <a:off x="905805" y="3043002"/>
              <a:ext cx="4092467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Calibri"/>
                  <a:ea typeface="+mj-ea"/>
                  <a:cs typeface="+mj-cs"/>
                  <a:sym typeface="Calibri"/>
                </a:rPr>
                <a:t>w</a:t>
              </a:r>
              <a:r>
                <a:rPr lang="en-US" sz="1200" kern="0" dirty="0" smtClean="0">
                  <a:solidFill>
                    <a:srgbClr val="000000"/>
                  </a:solidFill>
                  <a:latin typeface="Calibri"/>
                  <a:ea typeface="+mj-ea"/>
                  <a:cs typeface="+mj-cs"/>
                  <a:sym typeface="Calibri"/>
                </a:rPr>
                <a:t>ater-cooled </a:t>
              </a:r>
              <a:r>
                <a:rPr lang="en-US" sz="1200" b="1" u="sng" kern="0" dirty="0" smtClean="0">
                  <a:solidFill>
                    <a:srgbClr val="00B050"/>
                  </a:solidFill>
                  <a:latin typeface="Calibri"/>
                  <a:ea typeface="+mj-ea"/>
                  <a:cs typeface="+mj-cs"/>
                  <a:sym typeface="Calibri"/>
                </a:rPr>
                <a:t>straight</a:t>
              </a:r>
              <a:r>
                <a:rPr lang="en-US" sz="1200" b="1" u="sng" kern="0" noProof="0" dirty="0" smtClean="0">
                  <a:solidFill>
                    <a:srgbClr val="00B050"/>
                  </a:solidFill>
                  <a:latin typeface="Calibri"/>
                  <a:ea typeface="+mj-ea"/>
                  <a:cs typeface="+mj-cs"/>
                  <a:sym typeface="Calibri"/>
                </a:rPr>
                <a:t> c</a:t>
              </a:r>
              <a:r>
                <a:rPr kumimoji="0" lang="en-US" sz="12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rPr>
                <a:t>hamber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rPr>
                <a:t> with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rPr>
                <a:t>BPM</a:t>
              </a: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rPr>
                <a:t> pickup &amp;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rPr>
                <a:t>fast corrector</a:t>
              </a:r>
              <a:endParaRPr kumimoji="0" lang="de-CH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84" name="Grafik 10"/>
            <p:cNvPicPr>
              <a:picLocks noChangeAspect="1"/>
            </p:cNvPicPr>
            <p:nvPr>
              <p:extLst>
                <p:ext uri="{D42A27DB-BD31-4B8C-83A1-F6EECF244321}">
                  <p14:modId xmlns:p14="http://schemas.microsoft.com/office/powerpoint/2010/main" val="1529217265"/>
                </p:ext>
              </p:extLst>
            </p:nvPr>
          </p:nvPicPr>
          <p:blipFill>
            <a:blip r:embed="rId2"/>
            <a:stretch>
              <a:fillRect/>
            </a:stretch>
          </p:blipFill>
          <p:spPr>
            <a:xfrm>
              <a:off x="914910" y="3281571"/>
              <a:ext cx="4070948" cy="1130111"/>
            </a:xfrm>
            <a:prstGeom prst="rect">
              <a:avLst/>
            </a:prstGeom>
          </p:spPr>
        </p:pic>
        <p:sp>
          <p:nvSpPr>
            <p:cNvPr id="85" name="Rounded Rectangle 84"/>
            <p:cNvSpPr/>
            <p:nvPr/>
          </p:nvSpPr>
          <p:spPr>
            <a:xfrm>
              <a:off x="807518" y="2927265"/>
              <a:ext cx="4248000" cy="536315"/>
            </a:xfrm>
            <a:prstGeom prst="roundRect">
              <a:avLst/>
            </a:prstGeom>
            <a:noFill/>
            <a:ln w="25400" cap="flat">
              <a:solidFill>
                <a:srgbClr val="00B050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628304" y="2204644"/>
            <a:ext cx="3964891" cy="2668244"/>
            <a:chOff x="628302" y="2204643"/>
            <a:chExt cx="3964891" cy="2668244"/>
          </a:xfrm>
        </p:grpSpPr>
        <p:pic>
          <p:nvPicPr>
            <p:cNvPr id="68" name="Grafik 19"/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52" b="16383"/>
            <a:stretch/>
          </p:blipFill>
          <p:spPr>
            <a:xfrm>
              <a:off x="1851240" y="3856376"/>
              <a:ext cx="1872000" cy="1016511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4080232" y="3960746"/>
              <a:ext cx="512961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rPr>
                <a:t>e-beam 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rPr>
                <a:t>channel</a:t>
              </a:r>
              <a:endParaRPr kumimoji="0" lang="de-CH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161741" y="3710629"/>
              <a:ext cx="832087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rPr>
                <a:t>antechamber</a:t>
              </a:r>
              <a:endParaRPr kumimoji="0" lang="de-CH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02" y="2204643"/>
              <a:ext cx="3600000" cy="1259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2" name="Straight Arrow Connector 71"/>
            <p:cNvCxnSpPr>
              <a:stCxn id="71" idx="0"/>
            </p:cNvCxnSpPr>
            <p:nvPr/>
          </p:nvCxnSpPr>
          <p:spPr>
            <a:xfrm flipV="1">
              <a:off x="1577785" y="3292966"/>
              <a:ext cx="452970" cy="417663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2" name="Straight Arrow Connector 111"/>
            <p:cNvCxnSpPr>
              <a:stCxn id="71" idx="2"/>
            </p:cNvCxnSpPr>
            <p:nvPr/>
          </p:nvCxnSpPr>
          <p:spPr>
            <a:xfrm>
              <a:off x="1577785" y="3895295"/>
              <a:ext cx="402482" cy="46353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0" name="Straight Arrow Connector 69"/>
            <p:cNvCxnSpPr/>
            <p:nvPr/>
          </p:nvCxnSpPr>
          <p:spPr>
            <a:xfrm flipH="1" flipV="1">
              <a:off x="3208817" y="3231256"/>
              <a:ext cx="948131" cy="67130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17" name="Straight Arrow Connector 116"/>
            <p:cNvCxnSpPr/>
            <p:nvPr/>
          </p:nvCxnSpPr>
          <p:spPr>
            <a:xfrm flipH="1">
              <a:off x="2905887" y="4333796"/>
              <a:ext cx="1292617" cy="45698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1" name="Group 120"/>
          <p:cNvGrpSpPr>
            <a:grpSpLocks noChangeAspect="1"/>
          </p:cNvGrpSpPr>
          <p:nvPr/>
        </p:nvGrpSpPr>
        <p:grpSpPr>
          <a:xfrm>
            <a:off x="2830498" y="2895404"/>
            <a:ext cx="376231" cy="378000"/>
            <a:chOff x="4202982" y="2613704"/>
            <a:chExt cx="712579" cy="715928"/>
          </a:xfrm>
        </p:grpSpPr>
        <p:pic>
          <p:nvPicPr>
            <p:cNvPr id="61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5" b="-235"/>
            <a:stretch/>
          </p:blipFill>
          <p:spPr bwMode="auto">
            <a:xfrm>
              <a:off x="4202982" y="2613704"/>
              <a:ext cx="712579" cy="715928"/>
            </a:xfrm>
            <a:prstGeom prst="octagon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Octagon 119"/>
            <p:cNvSpPr/>
            <p:nvPr/>
          </p:nvSpPr>
          <p:spPr bwMode="auto">
            <a:xfrm>
              <a:off x="4224456" y="2636150"/>
              <a:ext cx="666000" cy="666000"/>
            </a:xfrm>
            <a:prstGeom prst="octagon">
              <a:avLst/>
            </a:prstGeom>
            <a:noFill/>
            <a:ln w="25400" cap="flat" cmpd="sng" algn="ctr">
              <a:solidFill>
                <a:srgbClr val="EB5B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5343894" y="2390746"/>
            <a:ext cx="3461656" cy="2499558"/>
            <a:chOff x="5343894" y="2390744"/>
            <a:chExt cx="3461656" cy="2499558"/>
          </a:xfrm>
        </p:grpSpPr>
        <p:pic>
          <p:nvPicPr>
            <p:cNvPr id="67" name="Grafik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66" r="19921"/>
            <a:stretch/>
          </p:blipFill>
          <p:spPr>
            <a:xfrm>
              <a:off x="6145481" y="2473095"/>
              <a:ext cx="2618509" cy="2387737"/>
            </a:xfrm>
            <a:prstGeom prst="rect">
              <a:avLst/>
            </a:prstGeom>
          </p:spPr>
        </p:pic>
        <p:cxnSp>
          <p:nvCxnSpPr>
            <p:cNvPr id="73" name="Straight Arrow Connector 72"/>
            <p:cNvCxnSpPr/>
            <p:nvPr/>
          </p:nvCxnSpPr>
          <p:spPr>
            <a:xfrm>
              <a:off x="6056408" y="3883234"/>
              <a:ext cx="320637" cy="24939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4" name="TextBox 73"/>
            <p:cNvSpPr txBox="1"/>
            <p:nvPr/>
          </p:nvSpPr>
          <p:spPr>
            <a:xfrm>
              <a:off x="5411460" y="3491796"/>
              <a:ext cx="1363412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+mj-ea"/>
                  <a:cs typeface="+mj-cs"/>
                  <a:sym typeface="Calibri"/>
                </a:rPr>
                <a:t>p</a:t>
              </a: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rPr>
                <a:t>ort  for NEG coating of antechamber</a:t>
              </a:r>
              <a:endParaRPr kumimoji="0" lang="de-CH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767720" y="3070420"/>
              <a:ext cx="1060593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+mj-ea"/>
                  <a:cs typeface="+mj-cs"/>
                  <a:sym typeface="Calibri"/>
                </a:rPr>
                <a:t>c</a:t>
              </a: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rPr>
                <a:t>rotch </a:t>
              </a:r>
              <a:r>
                <a:rPr lang="en-US" sz="1200" dirty="0">
                  <a:solidFill>
                    <a:srgbClr val="000000"/>
                  </a:solidFill>
                  <a:latin typeface="+mn-lt"/>
                  <a:ea typeface="+mj-ea"/>
                  <a:cs typeface="+mj-cs"/>
                  <a:sym typeface="Calibri"/>
                </a:rPr>
                <a:t>a</a:t>
              </a: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rPr>
                <a:t>bsorber</a:t>
              </a:r>
              <a:endParaRPr kumimoji="0" lang="de-CH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6798616" y="3004461"/>
              <a:ext cx="385947" cy="160317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7" name="TextBox 76"/>
            <p:cNvSpPr txBox="1"/>
            <p:nvPr/>
          </p:nvSpPr>
          <p:spPr>
            <a:xfrm>
              <a:off x="6995195" y="4520970"/>
              <a:ext cx="110376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+mj-ea"/>
                  <a:cs typeface="+mj-cs"/>
                  <a:sym typeface="Calibri"/>
                </a:rPr>
                <a:t>s</a:t>
              </a:r>
              <a:r>
                <a:rPr kumimoji="0" lang="en-US" sz="1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rPr>
                <a:t>tainless</a:t>
              </a:r>
              <a:r>
                <a:rPr kumimoji="0" lang="en-US" sz="12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j-ea"/>
                  <a:cs typeface="+mj-cs"/>
                  <a:sym typeface="Calibri"/>
                </a:rPr>
                <a:t> steel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200" baseline="0" dirty="0" smtClean="0">
                  <a:solidFill>
                    <a:srgbClr val="000000"/>
                  </a:solidFill>
                  <a:latin typeface="+mn-lt"/>
                  <a:ea typeface="+mj-ea"/>
                  <a:cs typeface="+mj-cs"/>
                  <a:sym typeface="Calibri"/>
                </a:rPr>
                <a:t>for fast correctors</a:t>
              </a:r>
              <a:endParaRPr kumimoji="0" lang="de-CH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j-ea"/>
                <a:cs typeface="+mj-cs"/>
                <a:sym typeface="Calibri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H="1" flipV="1">
              <a:off x="6543296" y="4589845"/>
              <a:ext cx="409698" cy="89065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9" name="Rounded Rectangle 78"/>
            <p:cNvSpPr/>
            <p:nvPr/>
          </p:nvSpPr>
          <p:spPr>
            <a:xfrm>
              <a:off x="5343894" y="2390744"/>
              <a:ext cx="3461656" cy="502263"/>
            </a:xfrm>
            <a:prstGeom prst="roundRect">
              <a:avLst/>
            </a:prstGeom>
            <a:noFill/>
            <a:ln w="25400" cap="flat">
              <a:solidFill>
                <a:srgbClr val="0070C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CH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418841" y="2494957"/>
              <a:ext cx="132279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70C0"/>
                  </a:solidFill>
                </a:rPr>
                <a:t>dipole</a:t>
              </a:r>
              <a:r>
                <a:rPr lang="en-US" sz="1200" b="1" u="sng" dirty="0">
                  <a:solidFill>
                    <a:srgbClr val="000000"/>
                  </a:solidFill>
                </a:rPr>
                <a:t> chamber</a:t>
              </a:r>
              <a:endParaRPr lang="en-US" b="1" u="sng" dirty="0"/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75135" y="1172461"/>
            <a:ext cx="2894665" cy="207563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881672" y="1846591"/>
            <a:ext cx="2674952" cy="207563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099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24" grpId="0" animBg="1"/>
      <p:bldP spid="1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1040480" y="963230"/>
            <a:ext cx="6838819" cy="3509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b="1" dirty="0" smtClean="0"/>
              <a:t>SLS </a:t>
            </a:r>
            <a:r>
              <a:rPr lang="en-US" sz="2400" b="1" dirty="0" smtClean="0"/>
              <a:t>Operation </a:t>
            </a:r>
            <a:r>
              <a:rPr lang="en-US" sz="2400" b="1" dirty="0" smtClean="0"/>
              <a:t>2019</a:t>
            </a:r>
            <a:r>
              <a:rPr lang="en-US" sz="2400" dirty="0" smtClean="0"/>
              <a:t>:   Statistics </a:t>
            </a:r>
            <a:r>
              <a:rPr lang="en-US" sz="2400" dirty="0" smtClean="0"/>
              <a:t>and </a:t>
            </a:r>
            <a:r>
              <a:rPr lang="en-US" sz="2400" dirty="0" smtClean="0"/>
              <a:t>Development</a:t>
            </a:r>
            <a:r>
              <a:rPr lang="en-US" sz="2400" dirty="0" smtClean="0"/>
              <a:t>s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b="1" dirty="0" smtClean="0"/>
              <a:t>SLS 2.0 Design Criteria and Lattice Solution</a:t>
            </a:r>
          </a:p>
          <a:p>
            <a:r>
              <a:rPr lang="en-US" sz="2400" b="1" dirty="0" smtClean="0"/>
              <a:t>Examples of SLS 2.0 Technical Systems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Vacuum System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Room Temperature Magnets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	</a:t>
            </a:r>
            <a:r>
              <a:rPr lang="en-US" sz="2400" dirty="0" smtClean="0"/>
              <a:t>	Superconducting Super-Bend</a:t>
            </a:r>
          </a:p>
          <a:p>
            <a:r>
              <a:rPr lang="en-US" sz="2400" b="1" dirty="0" smtClean="0"/>
              <a:t>Conclusions and Outlook</a:t>
            </a:r>
            <a:endParaRPr lang="en-US" sz="2400" b="1" dirty="0" smtClean="0"/>
          </a:p>
        </p:txBody>
      </p:sp>
      <p:sp>
        <p:nvSpPr>
          <p:cNvPr id="5" name="Rectangle 4"/>
          <p:cNvSpPr/>
          <p:nvPr/>
        </p:nvSpPr>
        <p:spPr>
          <a:xfrm rot="2036657">
            <a:off x="7156249" y="672449"/>
            <a:ext cx="1514004" cy="64633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  <a:latin typeface="Calibri"/>
              </a:rPr>
              <a:t>c</a:t>
            </a: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ourtesy of </a:t>
            </a:r>
          </a:p>
          <a:p>
            <a:pPr algn="ctr">
              <a:spcBef>
                <a:spcPts val="0"/>
              </a:spcBef>
            </a:pP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Andreas </a:t>
            </a:r>
            <a:r>
              <a:rPr lang="en-US" sz="1200" b="1" dirty="0" err="1" smtClean="0">
                <a:solidFill>
                  <a:srgbClr val="00B050"/>
                </a:solidFill>
                <a:latin typeface="Calibri"/>
              </a:rPr>
              <a:t>Lüdeke</a:t>
            </a:r>
            <a:r>
              <a:rPr lang="en-US" sz="12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and </a:t>
            </a:r>
          </a:p>
          <a:p>
            <a:pPr algn="ctr">
              <a:spcBef>
                <a:spcPts val="0"/>
              </a:spcBef>
            </a:pP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Thomas Schietinger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113781">
            <a:off x="6722285" y="1665322"/>
            <a:ext cx="1202316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  <a:latin typeface="Calibri"/>
              </a:rPr>
              <a:t>c</a:t>
            </a: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ourtesy of </a:t>
            </a:r>
          </a:p>
          <a:p>
            <a:pPr algn="ctr">
              <a:spcBef>
                <a:spcPts val="0"/>
              </a:spcBef>
            </a:pP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Andreas Streun </a:t>
            </a:r>
          </a:p>
        </p:txBody>
      </p:sp>
      <p:sp>
        <p:nvSpPr>
          <p:cNvPr id="8" name="Rectangle 7"/>
          <p:cNvSpPr/>
          <p:nvPr/>
        </p:nvSpPr>
        <p:spPr>
          <a:xfrm>
            <a:off x="6594403" y="2674817"/>
            <a:ext cx="1442254" cy="101566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  <a:latin typeface="Calibri"/>
              </a:rPr>
              <a:t>m</a:t>
            </a: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any thanks to </a:t>
            </a:r>
          </a:p>
          <a:p>
            <a:pPr algn="ctr">
              <a:spcBef>
                <a:spcPts val="0"/>
              </a:spcBef>
            </a:pP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Adriano Zandonella</a:t>
            </a:r>
          </a:p>
          <a:p>
            <a:pPr algn="ctr">
              <a:spcBef>
                <a:spcPts val="0"/>
              </a:spcBef>
            </a:pP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Marco Negrazus</a:t>
            </a:r>
          </a:p>
          <a:p>
            <a:pPr algn="ctr">
              <a:spcBef>
                <a:spcPts val="0"/>
              </a:spcBef>
            </a:pP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Philippe Lerch and</a:t>
            </a:r>
          </a:p>
          <a:p>
            <a:pPr algn="ctr">
              <a:spcBef>
                <a:spcPts val="0"/>
              </a:spcBef>
            </a:pPr>
            <a:r>
              <a:rPr lang="en-US" sz="1200" b="1" dirty="0" smtClean="0">
                <a:solidFill>
                  <a:srgbClr val="00B050"/>
                </a:solidFill>
                <a:latin typeface="Calibri"/>
              </a:rPr>
              <a:t>Ciro Calzolaio </a:t>
            </a:r>
          </a:p>
        </p:txBody>
      </p:sp>
    </p:spTree>
    <p:extLst>
      <p:ext uri="{BB962C8B-B14F-4D97-AF65-F5344CB8AC3E}">
        <p14:creationId xmlns:p14="http://schemas.microsoft.com/office/powerpoint/2010/main" val="1108832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NEG-Coating for SLS 2.0 Vacuum Chambers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8269503" y="4944817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20072" y="763182"/>
            <a:ext cx="8177094" cy="656111"/>
          </a:xfrm>
        </p:spPr>
        <p:txBody>
          <a:bodyPr/>
          <a:lstStyle/>
          <a:p>
            <a:pPr defTabSz="360000">
              <a:spcAft>
                <a:spcPts val="600"/>
              </a:spcAft>
            </a:pPr>
            <a:r>
              <a:rPr lang="en-US" sz="1600" b="1" dirty="0" smtClean="0">
                <a:solidFill>
                  <a:srgbClr val="0070C0"/>
                </a:solidFill>
              </a:rPr>
              <a:t>NEG-coating</a:t>
            </a:r>
            <a:r>
              <a:rPr lang="en-US" sz="1600" dirty="0" smtClean="0"/>
              <a:t> (non-evaporable getter) reduces synchrotron radiation induced desorption</a:t>
            </a:r>
          </a:p>
          <a:p>
            <a:pPr defTabSz="360000"/>
            <a:r>
              <a:rPr lang="en-US" sz="1600" dirty="0" smtClean="0"/>
              <a:t>NEG-coating </a:t>
            </a:r>
            <a:r>
              <a:rPr lang="en-US" sz="1600" b="1" dirty="0" smtClean="0">
                <a:solidFill>
                  <a:srgbClr val="0070C0"/>
                </a:solidFill>
              </a:rPr>
              <a:t>thickness of 200 </a:t>
            </a:r>
            <a:r>
              <a:rPr lang="en-US" sz="1600" b="1" dirty="0">
                <a:solidFill>
                  <a:srgbClr val="0070C0"/>
                </a:solidFill>
              </a:rPr>
              <a:t>nm ± 30</a:t>
            </a:r>
            <a:r>
              <a:rPr lang="en-US" sz="1600" b="1" dirty="0" smtClean="0">
                <a:solidFill>
                  <a:srgbClr val="0070C0"/>
                </a:solidFill>
              </a:rPr>
              <a:t>% </a:t>
            </a:r>
            <a:r>
              <a:rPr lang="en-US" sz="1600" dirty="0" smtClean="0"/>
              <a:t>for low beam impedance and  “safe” 400 mA operation</a:t>
            </a:r>
            <a:endParaRPr lang="en-US" sz="16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624781" y="1484045"/>
            <a:ext cx="7935500" cy="2915764"/>
            <a:chOff x="624781" y="1484045"/>
            <a:chExt cx="7935500" cy="2915764"/>
          </a:xfrm>
        </p:grpSpPr>
        <p:sp>
          <p:nvSpPr>
            <p:cNvPr id="7" name="TextBox 6"/>
            <p:cNvSpPr txBox="1"/>
            <p:nvPr/>
          </p:nvSpPr>
          <p:spPr>
            <a:xfrm>
              <a:off x="624781" y="3869403"/>
              <a:ext cx="7935500" cy="530406"/>
            </a:xfrm>
            <a:prstGeom prst="rect">
              <a:avLst/>
            </a:prstGeom>
            <a:noFill/>
          </p:spPr>
          <p:txBody>
            <a:bodyPr wrap="none" lIns="0" tIns="0" rIns="0" bIns="0"/>
            <a:lstStyle/>
            <a:p>
              <a:pPr marL="144000" indent="-216000"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en-US" b="1" u="sng" kern="1000" spc="30" dirty="0" smtClean="0">
                  <a:solidFill>
                    <a:srgbClr val="0070C0"/>
                  </a:solidFill>
                  <a:latin typeface="Calibri"/>
                  <a:cs typeface="Franklin Gothic Book"/>
                </a:rPr>
                <a:t>Recipe:</a:t>
              </a:r>
            </a:p>
            <a:p>
              <a:pPr marL="414000" indent="-342000">
                <a:spcBef>
                  <a:spcPts val="0"/>
                </a:spcBef>
                <a:buFont typeface="+mj-lt"/>
                <a:buAutoNum type="arabicPeriod"/>
                <a:defRPr/>
              </a:pPr>
              <a:r>
                <a:rPr lang="en-US" b="1" kern="1000" spc="30" dirty="0" smtClean="0">
                  <a:solidFill>
                    <a:srgbClr val="000000"/>
                  </a:solidFill>
                  <a:latin typeface="Calibri"/>
                  <a:cs typeface="Franklin Gothic Book"/>
                </a:rPr>
                <a:t>surface cleaning</a:t>
              </a:r>
              <a:r>
                <a:rPr lang="en-US" kern="1000" spc="30" dirty="0" smtClean="0">
                  <a:solidFill>
                    <a:srgbClr val="000000"/>
                  </a:solidFill>
                  <a:latin typeface="Calibri"/>
                  <a:cs typeface="Franklin Gothic Book"/>
                </a:rPr>
                <a:t>   </a:t>
              </a:r>
              <a:r>
                <a:rPr lang="en-US" kern="1000" spc="30" dirty="0" smtClean="0">
                  <a:solidFill>
                    <a:srgbClr val="000000"/>
                  </a:solidFill>
                  <a:latin typeface="Arial Narrow"/>
                  <a:cs typeface="Franklin Gothic Book"/>
                </a:rPr>
                <a:t>→ </a:t>
              </a:r>
              <a:r>
                <a:rPr lang="en-US" kern="1000" spc="30" dirty="0" smtClean="0">
                  <a:solidFill>
                    <a:srgbClr val="000000"/>
                  </a:solidFill>
                  <a:latin typeface="Calibri"/>
                  <a:cs typeface="Franklin Gothic Book"/>
                </a:rPr>
                <a:t>  very </a:t>
              </a:r>
              <a:r>
                <a:rPr lang="en-US" kern="1000" spc="30" dirty="0">
                  <a:solidFill>
                    <a:srgbClr val="000000"/>
                  </a:solidFill>
                  <a:latin typeface="Calibri"/>
                  <a:cs typeface="Franklin Gothic Book"/>
                </a:rPr>
                <a:t>important for </a:t>
              </a:r>
              <a:r>
                <a:rPr lang="en-US" kern="1000" spc="30" dirty="0" smtClean="0">
                  <a:solidFill>
                    <a:srgbClr val="000000"/>
                  </a:solidFill>
                  <a:latin typeface="Calibri"/>
                  <a:cs typeface="Franklin Gothic Book"/>
                </a:rPr>
                <a:t>adhesion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875662" y="1484045"/>
              <a:ext cx="1575827" cy="2273335"/>
              <a:chOff x="875662" y="1484045"/>
              <a:chExt cx="1575827" cy="22733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930058" y="1484045"/>
                <a:ext cx="1521431" cy="184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  <a:sym typeface="Calibri"/>
                  </a:rPr>
                  <a:t>Surface </a:t>
                </a:r>
                <a:r>
                  <a:rPr lang="en-US" sz="1200" b="1" u="sng" kern="0" dirty="0">
                    <a:solidFill>
                      <a:srgbClr val="000000"/>
                    </a:solidFill>
                    <a:latin typeface="Calibri"/>
                    <a:ea typeface="+mj-ea"/>
                    <a:cs typeface="+mj-cs"/>
                    <a:sym typeface="Calibri"/>
                  </a:rPr>
                  <a:t>c</a:t>
                </a:r>
                <a:r>
                  <a:rPr kumimoji="0" lang="en-US" sz="12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  <a:sym typeface="Calibri"/>
                  </a:rPr>
                  <a:t>leaning at AIK</a:t>
                </a:r>
                <a:endParaRPr kumimoji="0" lang="de-CH" sz="12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875662" y="1705380"/>
                <a:ext cx="1530947" cy="2052000"/>
                <a:chOff x="909322" y="1705380"/>
                <a:chExt cx="1530947" cy="2052000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-396" t="18665" r="396" b="3421"/>
                <a:stretch/>
              </p:blipFill>
              <p:spPr>
                <a:xfrm>
                  <a:off x="929373" y="1705380"/>
                  <a:ext cx="1479864" cy="2052000"/>
                </a:xfrm>
                <a:prstGeom prst="rect">
                  <a:avLst/>
                </a:prstGeom>
              </p:spPr>
            </p:pic>
            <p:sp>
              <p:nvSpPr>
                <p:cNvPr id="27" name="Rectangle 26"/>
                <p:cNvSpPr/>
                <p:nvPr/>
              </p:nvSpPr>
              <p:spPr>
                <a:xfrm>
                  <a:off x="909322" y="3302772"/>
                  <a:ext cx="1530947" cy="442035"/>
                </a:xfrm>
                <a:prstGeom prst="rect">
                  <a:avLst/>
                </a:prstGeom>
              </p:spPr>
              <p:txBody>
                <a:bodyPr wrap="square" lIns="36000" tIns="36000" rIns="36000" bIns="36000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1200" kern="0" dirty="0">
                      <a:solidFill>
                        <a:schemeClr val="bg1"/>
                      </a:solidFill>
                      <a:latin typeface="Calibri"/>
                      <a:ea typeface="+mj-ea"/>
                      <a:cs typeface="+mj-cs"/>
                      <a:sym typeface="Calibri"/>
                    </a:rPr>
                    <a:t>e</a:t>
                  </a:r>
                  <a:r>
                    <a:rPr lang="en-US" sz="1200" kern="0" dirty="0" smtClean="0">
                      <a:solidFill>
                        <a:schemeClr val="bg1"/>
                      </a:solidFill>
                      <a:latin typeface="Calibri"/>
                      <a:ea typeface="+mj-ea"/>
                      <a:cs typeface="+mj-cs"/>
                      <a:sym typeface="Calibri"/>
                    </a:rPr>
                    <a:t>tching and passivation</a:t>
                  </a:r>
                </a:p>
                <a:p>
                  <a:pPr>
                    <a:spcBef>
                      <a:spcPts val="0"/>
                    </a:spcBef>
                  </a:pPr>
                  <a:r>
                    <a:rPr lang="en-US" sz="1200" kern="0" dirty="0">
                      <a:solidFill>
                        <a:schemeClr val="bg1"/>
                      </a:solidFill>
                      <a:latin typeface="Calibri"/>
                      <a:ea typeface="+mj-ea"/>
                      <a:cs typeface="+mj-cs"/>
                      <a:sym typeface="Calibri"/>
                    </a:rPr>
                    <a:t>o</a:t>
                  </a:r>
                  <a:r>
                    <a:rPr lang="en-US" sz="1200" kern="0" dirty="0" smtClean="0">
                      <a:solidFill>
                        <a:schemeClr val="bg1"/>
                      </a:solidFill>
                      <a:latin typeface="Calibri"/>
                      <a:ea typeface="+mj-ea"/>
                      <a:cs typeface="+mj-cs"/>
                      <a:sym typeface="Calibri"/>
                    </a:rPr>
                    <a:t>f Cu-tubes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948057" y="1767093"/>
                <a:ext cx="288000" cy="288000"/>
                <a:chOff x="207563" y="2586125"/>
                <a:chExt cx="288000" cy="288000"/>
              </a:xfrm>
            </p:grpSpPr>
            <p:sp>
              <p:nvSpPr>
                <p:cNvPr id="33" name="Oval 32"/>
                <p:cNvSpPr/>
                <p:nvPr/>
              </p:nvSpPr>
              <p:spPr bwMode="auto">
                <a:xfrm>
                  <a:off x="207563" y="2586125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217805" y="2590326"/>
                  <a:ext cx="26321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kern="0" dirty="0" smtClean="0">
                      <a:solidFill>
                        <a:srgbClr val="000000"/>
                      </a:solidFill>
                      <a:latin typeface="Calibri"/>
                      <a:ea typeface="+mj-ea"/>
                      <a:cs typeface="+mj-cs"/>
                      <a:sym typeface="Calibri"/>
                    </a:rPr>
                    <a:t>1</a:t>
                  </a:r>
                  <a:endParaRPr lang="en-US" dirty="0"/>
                </a:p>
              </p:txBody>
            </p:sp>
          </p:grpSp>
        </p:grpSp>
      </p:grpSp>
      <p:grpSp>
        <p:nvGrpSpPr>
          <p:cNvPr id="51" name="Group 50"/>
          <p:cNvGrpSpPr/>
          <p:nvPr/>
        </p:nvGrpSpPr>
        <p:grpSpPr>
          <a:xfrm>
            <a:off x="534393" y="1486882"/>
            <a:ext cx="8298475" cy="3258801"/>
            <a:chOff x="534375" y="1486873"/>
            <a:chExt cx="8298475" cy="3258801"/>
          </a:xfrm>
        </p:grpSpPr>
        <p:grpSp>
          <p:nvGrpSpPr>
            <p:cNvPr id="50" name="Group 49"/>
            <p:cNvGrpSpPr/>
            <p:nvPr/>
          </p:nvGrpSpPr>
          <p:grpSpPr>
            <a:xfrm>
              <a:off x="2774457" y="1486873"/>
              <a:ext cx="2453910" cy="2266729"/>
              <a:chOff x="2774457" y="1486873"/>
              <a:chExt cx="2453910" cy="226672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811395" y="1486873"/>
                <a:ext cx="2416972" cy="184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  <a:sym typeface="Calibri"/>
                  </a:rPr>
                  <a:t>NEG-Coating</a:t>
                </a:r>
                <a:r>
                  <a:rPr kumimoji="0" lang="en-US" sz="1200" b="1" i="0" u="sng" strike="noStrike" kern="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  <a:sym typeface="Calibri"/>
                  </a:rPr>
                  <a:t> Set-Up at SLS</a:t>
                </a:r>
                <a:endParaRPr kumimoji="0" lang="en-US" sz="12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endParaRPr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774457" y="1701602"/>
                <a:ext cx="2330328" cy="2052000"/>
                <a:chOff x="2808117" y="1701602"/>
                <a:chExt cx="2330328" cy="2052000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4960" t="38169" r="12161" b="7095"/>
                <a:stretch/>
              </p:blipFill>
              <p:spPr>
                <a:xfrm>
                  <a:off x="2808117" y="1701602"/>
                  <a:ext cx="2330328" cy="2052000"/>
                </a:xfrm>
                <a:prstGeom prst="rect">
                  <a:avLst/>
                </a:prstGeom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2817435" y="3291543"/>
                  <a:ext cx="189667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kern="0" dirty="0" smtClean="0">
                      <a:solidFill>
                        <a:schemeClr val="bg1"/>
                      </a:solidFill>
                      <a:latin typeface="Calibri"/>
                      <a:ea typeface="+mj-ea"/>
                      <a:cs typeface="+mj-cs"/>
                      <a:sym typeface="Calibri"/>
                    </a:rPr>
                    <a:t>NEG magnetron sputtering </a:t>
                  </a:r>
                </a:p>
                <a:p>
                  <a:pPr lvl="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200" kern="0" dirty="0" smtClean="0">
                      <a:solidFill>
                        <a:schemeClr val="bg1"/>
                      </a:solidFill>
                      <a:latin typeface="Calibri"/>
                      <a:ea typeface="+mj-ea"/>
                      <a:cs typeface="+mj-cs"/>
                      <a:sym typeface="Calibri"/>
                    </a:rPr>
                    <a:t>(20W/m)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2856330" y="1768028"/>
                <a:ext cx="288000" cy="288000"/>
                <a:chOff x="152400" y="3434142"/>
                <a:chExt cx="288000" cy="288000"/>
              </a:xfrm>
            </p:grpSpPr>
            <p:sp>
              <p:nvSpPr>
                <p:cNvPr id="36" name="Oval 35"/>
                <p:cNvSpPr/>
                <p:nvPr/>
              </p:nvSpPr>
              <p:spPr bwMode="auto">
                <a:xfrm>
                  <a:off x="152400" y="3434142"/>
                  <a:ext cx="288000" cy="288000"/>
                </a:xfrm>
                <a:prstGeom prst="ellipse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62642" y="3438343"/>
                  <a:ext cx="263214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kern="0" dirty="0">
                      <a:solidFill>
                        <a:srgbClr val="000000"/>
                      </a:solidFill>
                      <a:latin typeface="Calibri"/>
                      <a:ea typeface="+mj-ea"/>
                      <a:cs typeface="+mj-cs"/>
                      <a:sym typeface="Calibri"/>
                    </a:rPr>
                    <a:t>2</a:t>
                  </a:r>
                  <a:endParaRPr lang="en-US" dirty="0"/>
                </a:p>
              </p:txBody>
            </p:sp>
          </p:grpSp>
        </p:grpSp>
        <p:sp>
          <p:nvSpPr>
            <p:cNvPr id="44" name="Rectangle 43"/>
            <p:cNvSpPr/>
            <p:nvPr/>
          </p:nvSpPr>
          <p:spPr>
            <a:xfrm>
              <a:off x="534375" y="4407120"/>
              <a:ext cx="82984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4900" lvl="0" indent="-342900">
                <a:spcBef>
                  <a:spcPts val="0"/>
                </a:spcBef>
                <a:buFont typeface="+mj-lt"/>
                <a:buAutoNum type="arabicPeriod" startAt="2"/>
                <a:defRPr/>
              </a:pPr>
              <a:r>
                <a:rPr lang="en-US" b="1" kern="1000" spc="30" dirty="0">
                  <a:solidFill>
                    <a:srgbClr val="000000"/>
                  </a:solidFill>
                  <a:latin typeface="Calibri"/>
                  <a:cs typeface="Franklin Gothic Book"/>
                </a:rPr>
                <a:t>plasma magnetron sputtering</a:t>
              </a:r>
              <a:r>
                <a:rPr lang="en-US" kern="1000" spc="30" dirty="0">
                  <a:solidFill>
                    <a:srgbClr val="000000"/>
                  </a:solidFill>
                  <a:latin typeface="Calibri"/>
                  <a:cs typeface="Franklin Gothic Book"/>
                </a:rPr>
                <a:t>:   definition of pressure*distance; T</a:t>
              </a:r>
              <a:r>
                <a:rPr lang="en-US" kern="1000" spc="30" baseline="-25000" dirty="0">
                  <a:solidFill>
                    <a:srgbClr val="000000"/>
                  </a:solidFill>
                  <a:latin typeface="Calibri"/>
                  <a:cs typeface="Franklin Gothic Book"/>
                </a:rPr>
                <a:t>substrate</a:t>
              </a:r>
              <a:r>
                <a:rPr lang="en-US" kern="1000" spc="30" dirty="0">
                  <a:solidFill>
                    <a:srgbClr val="000000"/>
                  </a:solidFill>
                  <a:latin typeface="Calibri"/>
                  <a:cs typeface="Franklin Gothic Book"/>
                </a:rPr>
                <a:t>; current; B field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34395" y="1487038"/>
            <a:ext cx="8233767" cy="3547522"/>
            <a:chOff x="534386" y="1487038"/>
            <a:chExt cx="8233767" cy="3547522"/>
          </a:xfrm>
        </p:grpSpPr>
        <p:sp>
          <p:nvSpPr>
            <p:cNvPr id="22" name="TextBox 21"/>
            <p:cNvSpPr txBox="1"/>
            <p:nvPr/>
          </p:nvSpPr>
          <p:spPr>
            <a:xfrm>
              <a:off x="5520998" y="1487038"/>
              <a:ext cx="2832051" cy="184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u="sng" kern="0" dirty="0">
                  <a:solidFill>
                    <a:srgbClr val="000000"/>
                  </a:solidFill>
                  <a:latin typeface="Calibri"/>
                  <a:ea typeface="+mj-ea"/>
                  <a:cs typeface="+mj-cs"/>
                  <a:sym typeface="Calibri"/>
                </a:rPr>
                <a:t>M</a:t>
              </a:r>
              <a:r>
                <a:rPr kumimoji="0" lang="en-US" sz="1200" b="1" i="0" u="sng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rPr>
                <a:t>easurements at LMX-PSD and Hot-Labor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5512255" y="1701716"/>
              <a:ext cx="3255898" cy="2425883"/>
              <a:chOff x="5512255" y="1701716"/>
              <a:chExt cx="3255898" cy="2425883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28153" y="1701716"/>
                <a:ext cx="3240000" cy="242588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568249" y="3314562"/>
                <a:ext cx="3156313" cy="5078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  <a:sym typeface="Calibri"/>
                  </a:rPr>
                  <a:t>FIB + SEM: thickness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  <a:sym typeface="Calibri"/>
                  </a:rPr>
                  <a:t>EDX: Composition </a:t>
                </a:r>
                <a:r>
                  <a:rPr kumimoji="0" lang="en-U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j-ea"/>
                    <a:cs typeface="+mj-cs"/>
                    <a:sym typeface="Calibri"/>
                  </a:rPr>
                  <a:t>(e.g. 55% V; 30 % Ti; 15% Zr) </a:t>
                </a:r>
                <a:endParaRPr kumimoji="0" lang="de-CH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j-ea"/>
                  <a:cs typeface="+mj-cs"/>
                  <a:sym typeface="Calibri"/>
                </a:endParaRPr>
              </a:p>
            </p:txBody>
          </p:sp>
          <p:pic>
            <p:nvPicPr>
              <p:cNvPr id="23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184"/>
              <a:stretch>
                <a:fillRect/>
              </a:stretch>
            </p:blipFill>
            <p:spPr bwMode="auto">
              <a:xfrm>
                <a:off x="5512255" y="1701720"/>
                <a:ext cx="1296000" cy="969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2" name="Group 41"/>
            <p:cNvGrpSpPr/>
            <p:nvPr/>
          </p:nvGrpSpPr>
          <p:grpSpPr>
            <a:xfrm>
              <a:off x="8366104" y="1774573"/>
              <a:ext cx="288000" cy="288000"/>
              <a:chOff x="304800" y="3586542"/>
              <a:chExt cx="288000" cy="288000"/>
            </a:xfrm>
          </p:grpSpPr>
          <p:sp>
            <p:nvSpPr>
              <p:cNvPr id="38" name="Oval 37"/>
              <p:cNvSpPr/>
              <p:nvPr/>
            </p:nvSpPr>
            <p:spPr bwMode="auto">
              <a:xfrm>
                <a:off x="304800" y="3586542"/>
                <a:ext cx="288000" cy="288000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15042" y="3590743"/>
                <a:ext cx="26321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dirty="0">
                    <a:solidFill>
                      <a:srgbClr val="000000"/>
                    </a:solidFill>
                    <a:latin typeface="Calibri"/>
                    <a:ea typeface="+mj-ea"/>
                    <a:cs typeface="+mj-cs"/>
                    <a:sym typeface="Calibri"/>
                  </a:rPr>
                  <a:t>3</a:t>
                </a:r>
                <a:endParaRPr lang="en-US" dirty="0"/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534386" y="4696006"/>
              <a:ext cx="800397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4900" lvl="0" indent="-342900">
                <a:spcBef>
                  <a:spcPts val="0"/>
                </a:spcBef>
                <a:buFont typeface="+mj-lt"/>
                <a:buAutoNum type="arabicPeriod" startAt="3"/>
                <a:defRPr/>
              </a:pPr>
              <a:r>
                <a:rPr lang="en-US" b="1" kern="1000" spc="30" dirty="0">
                  <a:solidFill>
                    <a:srgbClr val="000000"/>
                  </a:solidFill>
                  <a:latin typeface="Calibri"/>
                  <a:cs typeface="Franklin Gothic Book"/>
                </a:rPr>
                <a:t>analysis</a:t>
              </a:r>
              <a:r>
                <a:rPr lang="en-US" kern="1000" spc="30" dirty="0">
                  <a:solidFill>
                    <a:srgbClr val="000000"/>
                  </a:solidFill>
                  <a:latin typeface="Calibri"/>
                  <a:cs typeface="Franklin Gothic Book"/>
                </a:rPr>
                <a:t>:   pumping speed after activation; SEM for thickness and EDX for composition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5779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 Magnets:   Electro-Magnets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58080" y="705049"/>
            <a:ext cx="8107415" cy="1343447"/>
          </a:xfrm>
        </p:spPr>
        <p:txBody>
          <a:bodyPr/>
          <a:lstStyle/>
          <a:p>
            <a:pPr defTabSz="360000">
              <a:spcAft>
                <a:spcPts val="300"/>
              </a:spcAft>
            </a:pPr>
            <a:r>
              <a:rPr lang="en-US" sz="1600" dirty="0"/>
              <a:t>e</a:t>
            </a:r>
            <a:r>
              <a:rPr lang="en-US" sz="1600" dirty="0" smtClean="0"/>
              <a:t>xtremely</a:t>
            </a:r>
            <a:r>
              <a:rPr lang="en-US" sz="1600" b="1" dirty="0" smtClean="0"/>
              <a:t> dense SLS 2.0 lattice </a:t>
            </a:r>
            <a:r>
              <a:rPr lang="en-US" sz="1600" dirty="0" smtClean="0"/>
              <a:t>requires very </a:t>
            </a:r>
            <a:r>
              <a:rPr lang="en-US" sz="1600" b="1" dirty="0" smtClean="0"/>
              <a:t>compact and complicated magnet designs</a:t>
            </a:r>
          </a:p>
          <a:p>
            <a:pPr marL="0" indent="0" defTabSz="360000">
              <a:spcAft>
                <a:spcPts val="1200"/>
              </a:spcAft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 	only </a:t>
            </a:r>
            <a:r>
              <a:rPr lang="en-US" sz="1400" b="1" dirty="0" smtClean="0">
                <a:solidFill>
                  <a:srgbClr val="FF0000"/>
                </a:solidFill>
              </a:rPr>
              <a:t>a few millimeters space between magnets </a:t>
            </a:r>
            <a:r>
              <a:rPr lang="en-US" sz="1400" b="1" dirty="0" smtClean="0">
                <a:solidFill>
                  <a:srgbClr val="0070C0"/>
                </a:solidFill>
              </a:rPr>
              <a:t>in the matching sections</a:t>
            </a:r>
          </a:p>
          <a:p>
            <a:pPr defTabSz="360000">
              <a:spcAft>
                <a:spcPts val="300"/>
              </a:spcAft>
            </a:pPr>
            <a:r>
              <a:rPr lang="en-US" sz="1600" b="1" dirty="0" smtClean="0"/>
              <a:t>strong focusing </a:t>
            </a:r>
            <a:r>
              <a:rPr lang="en-US" sz="1600" dirty="0" smtClean="0"/>
              <a:t>(for low </a:t>
            </a:r>
            <a:r>
              <a:rPr lang="en-US" sz="1600" dirty="0" smtClean="0">
                <a:latin typeface="Symbol" panose="05050102010706020507" pitchFamily="18" charset="2"/>
              </a:rPr>
              <a:t>b</a:t>
            </a:r>
            <a:r>
              <a:rPr lang="en-US" sz="1600" dirty="0" smtClean="0"/>
              <a:t>-functions in the straights) requires </a:t>
            </a:r>
            <a:r>
              <a:rPr lang="en-US" sz="1600" b="1" dirty="0" smtClean="0"/>
              <a:t>extremely high gradients</a:t>
            </a:r>
          </a:p>
          <a:p>
            <a:pPr marL="0" lvl="0" indent="0" defTabSz="360000"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>
                <a:solidFill>
                  <a:srgbClr val="0070C0"/>
                </a:solidFill>
              </a:rPr>
              <a:t>	</a:t>
            </a:r>
            <a:r>
              <a:rPr lang="en-US" sz="1400" b="1" dirty="0" smtClean="0">
                <a:solidFill>
                  <a:srgbClr val="0070C0"/>
                </a:solidFill>
              </a:rPr>
              <a:t>e.g. quadrupole </a:t>
            </a:r>
            <a:r>
              <a:rPr lang="en-US" sz="1400" b="1" dirty="0" smtClean="0">
                <a:solidFill>
                  <a:srgbClr val="FF0000"/>
                </a:solidFill>
              </a:rPr>
              <a:t>gradients</a:t>
            </a:r>
            <a:r>
              <a:rPr lang="en-US" sz="1400" b="1" dirty="0" smtClean="0">
                <a:solidFill>
                  <a:srgbClr val="0070C0"/>
                </a:solidFill>
              </a:rPr>
              <a:t> of up to 100 T/m </a:t>
            </a:r>
            <a:r>
              <a:rPr lang="en-US" sz="1400" b="1" dirty="0" smtClean="0">
                <a:solidFill>
                  <a:srgbClr val="FF0000"/>
                </a:solidFill>
              </a:rPr>
              <a:t>are close to saturation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5" name="Overview_10.20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322" y="2460407"/>
            <a:ext cx="4212000" cy="224245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 7"/>
          <p:cNvSpPr/>
          <p:nvPr/>
        </p:nvSpPr>
        <p:spPr>
          <a:xfrm>
            <a:off x="332087" y="2129349"/>
            <a:ext cx="2827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CAD-Drawing of SLS 2.0 Matching Section</a:t>
            </a:r>
            <a:endParaRPr lang="en-US" sz="1200" u="sng" dirty="0"/>
          </a:p>
        </p:txBody>
      </p:sp>
      <p:pic>
        <p:nvPicPr>
          <p:cNvPr id="18" name="SO_10.2019_2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19869"/>
          <a:stretch/>
        </p:blipFill>
        <p:spPr>
          <a:xfrm>
            <a:off x="7178633" y="2341366"/>
            <a:ext cx="1620000" cy="145897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20"/>
          <p:cNvSpPr/>
          <p:nvPr/>
        </p:nvSpPr>
        <p:spPr>
          <a:xfrm>
            <a:off x="4676721" y="2127361"/>
            <a:ext cx="4141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CAD-Drawings of QP / QPH and Sextupole-Octupole Sandwich</a:t>
            </a:r>
            <a:endParaRPr lang="en-US" sz="1200" u="sng" dirty="0"/>
          </a:p>
        </p:txBody>
      </p:sp>
      <p:pic>
        <p:nvPicPr>
          <p:cNvPr id="17" name="Quad_10.2019.jpg"/>
          <p:cNvPicPr>
            <a:picLocks noChangeAspect="1"/>
          </p:cNvPicPr>
          <p:nvPr/>
        </p:nvPicPr>
        <p:blipFill rotWithShape="1">
          <a:blip r:embed="rId4">
            <a:extLst/>
          </a:blip>
          <a:srcRect r="17021"/>
          <a:stretch/>
        </p:blipFill>
        <p:spPr>
          <a:xfrm>
            <a:off x="4779206" y="2362877"/>
            <a:ext cx="1800000" cy="1633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SO_10.2019_1.jpg"/>
          <p:cNvPicPr>
            <a:picLocks noChangeAspect="1"/>
          </p:cNvPicPr>
          <p:nvPr/>
        </p:nvPicPr>
        <p:blipFill rotWithShape="1">
          <a:blip r:embed="rId5">
            <a:extLst/>
          </a:blip>
          <a:srcRect r="14936"/>
          <a:stretch/>
        </p:blipFill>
        <p:spPr>
          <a:xfrm>
            <a:off x="6377818" y="3691957"/>
            <a:ext cx="1620000" cy="13743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3354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 Magnets:   Permanent-Magnet Design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8503212" y="4968001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87755" y="758483"/>
            <a:ext cx="7602165" cy="892188"/>
          </a:xfrm>
        </p:spPr>
        <p:txBody>
          <a:bodyPr/>
          <a:lstStyle/>
          <a:p>
            <a:pPr marL="0" indent="0" defTabSz="360000">
              <a:spcAft>
                <a:spcPts val="300"/>
              </a:spcAft>
              <a:buNone/>
            </a:pPr>
            <a:r>
              <a:rPr lang="en-US" sz="1600" b="1" dirty="0" smtClean="0"/>
              <a:t>compact SLS 2.0 lattice</a:t>
            </a:r>
            <a:r>
              <a:rPr lang="en-US" sz="1600" dirty="0" smtClean="0"/>
              <a:t> design requires three types of</a:t>
            </a:r>
            <a:r>
              <a:rPr lang="en-US" sz="1600" b="1" dirty="0" smtClean="0"/>
              <a:t> permanent magnet bends</a:t>
            </a:r>
            <a:endParaRPr lang="en-US" sz="1600" dirty="0" smtClean="0"/>
          </a:p>
          <a:p>
            <a:pPr marL="0" indent="0" defTabSz="360000">
              <a:spcAft>
                <a:spcPts val="300"/>
              </a:spcAft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 	PM-bends represent </a:t>
            </a:r>
            <a:r>
              <a:rPr lang="en-US" sz="1400" b="1" dirty="0" smtClean="0">
                <a:solidFill>
                  <a:srgbClr val="FF0000"/>
                </a:solidFill>
              </a:rPr>
              <a:t>new technology </a:t>
            </a:r>
            <a:r>
              <a:rPr lang="en-US" sz="1400" b="1" dirty="0" smtClean="0">
                <a:solidFill>
                  <a:srgbClr val="0070C0"/>
                </a:solidFill>
              </a:rPr>
              <a:t>for accelerator magnets </a:t>
            </a:r>
            <a:r>
              <a:rPr lang="en-US" sz="1400" b="1" dirty="0" smtClean="0">
                <a:solidFill>
                  <a:srgbClr val="FF0000"/>
                </a:solidFill>
              </a:rPr>
              <a:t>at PSI   </a:t>
            </a:r>
          </a:p>
          <a:p>
            <a:pPr marL="0" indent="0" defTabSz="360000">
              <a:spcAft>
                <a:spcPts val="1200"/>
              </a:spcAft>
              <a:buNone/>
            </a:pPr>
            <a:r>
              <a:rPr lang="en-US" sz="1400" b="1" dirty="0">
                <a:solidFill>
                  <a:srgbClr val="0070C0"/>
                </a:solidFill>
              </a:rPr>
              <a:t>	</a:t>
            </a:r>
            <a:r>
              <a:rPr lang="en-US" sz="1400" b="1" dirty="0" smtClean="0">
                <a:solidFill>
                  <a:srgbClr val="0070C0"/>
                </a:solidFill>
              </a:rPr>
              <a:t>SLS 2.0 dipole BN is about </a:t>
            </a:r>
            <a:r>
              <a:rPr lang="en-US" sz="1400" b="1" dirty="0" smtClean="0">
                <a:solidFill>
                  <a:srgbClr val="FF0000"/>
                </a:solidFill>
              </a:rPr>
              <a:t>twice as strong </a:t>
            </a:r>
            <a:r>
              <a:rPr lang="en-US" sz="1400" b="1" dirty="0" smtClean="0">
                <a:solidFill>
                  <a:srgbClr val="0070C0"/>
                </a:solidFill>
              </a:rPr>
              <a:t>as ESRF dipoles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842734" y="1767130"/>
            <a:ext cx="930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Dipole </a:t>
            </a:r>
            <a:r>
              <a:rPr lang="en-US" sz="1400" b="1" u="sng" dirty="0" smtClean="0">
                <a:solidFill>
                  <a:srgbClr val="0070C0"/>
                </a:solidFill>
                <a:latin typeface="Calibri"/>
                <a:ea typeface="ヒラギノ角ゴ Pro W3"/>
              </a:rPr>
              <a:t>BN</a:t>
            </a:r>
            <a:endParaRPr lang="en-US" sz="1400" u="sng" dirty="0">
              <a:solidFill>
                <a:srgbClr val="0070C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7541" y="2635077"/>
            <a:ext cx="2119226" cy="2340000"/>
            <a:chOff x="582533" y="2516317"/>
            <a:chExt cx="2119226" cy="2340000"/>
          </a:xfrm>
        </p:grpSpPr>
        <p:pic>
          <p:nvPicPr>
            <p:cNvPr id="85" name="image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3348" r="34659"/>
            <a:stretch>
              <a:fillRect/>
            </a:stretch>
          </p:blipFill>
          <p:spPr>
            <a:xfrm>
              <a:off x="727611" y="2516317"/>
              <a:ext cx="1974148" cy="2340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9" name="Shape 89"/>
            <p:cNvSpPr/>
            <p:nvPr/>
          </p:nvSpPr>
          <p:spPr>
            <a:xfrm flipH="1">
              <a:off x="1722900" y="3048508"/>
              <a:ext cx="2" cy="18000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92" name="Shape 89"/>
            <p:cNvSpPr/>
            <p:nvPr/>
          </p:nvSpPr>
          <p:spPr>
            <a:xfrm flipH="1">
              <a:off x="1714983" y="4156872"/>
              <a:ext cx="2" cy="18000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93" name="Shape 89"/>
            <p:cNvSpPr/>
            <p:nvPr/>
          </p:nvSpPr>
          <p:spPr>
            <a:xfrm flipH="1">
              <a:off x="1916866" y="3408242"/>
              <a:ext cx="180000" cy="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94" name="Shape 89"/>
            <p:cNvSpPr/>
            <p:nvPr/>
          </p:nvSpPr>
          <p:spPr>
            <a:xfrm flipH="1">
              <a:off x="1338934" y="3952527"/>
              <a:ext cx="180000" cy="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95" name="Shape 89"/>
            <p:cNvSpPr/>
            <p:nvPr/>
          </p:nvSpPr>
          <p:spPr>
            <a:xfrm>
              <a:off x="1364553" y="3418138"/>
              <a:ext cx="180000" cy="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96" name="Shape 89"/>
            <p:cNvSpPr/>
            <p:nvPr/>
          </p:nvSpPr>
          <p:spPr>
            <a:xfrm>
              <a:off x="1938526" y="3962422"/>
              <a:ext cx="180000" cy="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0908" y="2693441"/>
              <a:ext cx="6832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Calibri"/>
                  <a:ea typeface="ヒラギノ角ゴ Pro W3"/>
                </a:rPr>
                <a:t>i</a:t>
              </a: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ron yoke</a:t>
              </a:r>
              <a:endParaRPr lang="en-US" sz="1000" b="1" dirty="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732074" y="4098687"/>
              <a:ext cx="5196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PM </a:t>
              </a:r>
            </a:p>
            <a:p>
              <a:pPr>
                <a:spcBef>
                  <a:spcPts val="0"/>
                </a:spcBef>
              </a:pP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blocks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789704" y="2648220"/>
              <a:ext cx="0" cy="2070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sm" len="med"/>
              <a:tailEnd type="triangle" w="sm" len="med"/>
            </a:ln>
            <a:effectLst/>
          </p:spPr>
        </p:cxnSp>
        <p:sp>
          <p:nvSpPr>
            <p:cNvPr id="98" name="Rectangle 97"/>
            <p:cNvSpPr/>
            <p:nvPr/>
          </p:nvSpPr>
          <p:spPr>
            <a:xfrm rot="16200000">
              <a:off x="396104" y="3516797"/>
              <a:ext cx="61908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600 mm</a:t>
              </a:r>
              <a:endParaRPr lang="en-US" sz="1000" b="1" dirty="0"/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853304" y="2032356"/>
            <a:ext cx="1383712" cy="438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/>
                <a:ea typeface="ヒラギノ角ゴ Pro W3"/>
              </a:rPr>
              <a:t>d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ipole field:      </a:t>
            </a:r>
            <a:r>
              <a:rPr lang="en-US" sz="1000" b="1" dirty="0" smtClean="0">
                <a:solidFill>
                  <a:srgbClr val="FF0000"/>
                </a:solidFill>
                <a:latin typeface="Calibri"/>
                <a:ea typeface="ヒラギノ角ゴ Pro W3"/>
              </a:rPr>
              <a:t>1.201 T</a:t>
            </a:r>
          </a:p>
          <a:p>
            <a:pPr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# of magnets:         60</a:t>
            </a:r>
            <a:endParaRPr lang="en-US" sz="1000" b="1" dirty="0"/>
          </a:p>
        </p:txBody>
      </p:sp>
      <p:sp>
        <p:nvSpPr>
          <p:cNvPr id="102" name="Rectangle 101"/>
          <p:cNvSpPr/>
          <p:nvPr/>
        </p:nvSpPr>
        <p:spPr>
          <a:xfrm>
            <a:off x="3435643" y="1765142"/>
            <a:ext cx="2246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Quadrupole with Dipole </a:t>
            </a:r>
            <a:r>
              <a:rPr lang="en-US" sz="1400" b="1" u="sng" dirty="0">
                <a:solidFill>
                  <a:srgbClr val="0070C0"/>
                </a:solidFill>
                <a:latin typeface="Calibri"/>
                <a:ea typeface="ヒラギノ角ゴ Pro W3"/>
              </a:rPr>
              <a:t>A</a:t>
            </a:r>
            <a:r>
              <a:rPr lang="en-US" sz="1400" b="1" u="sng" dirty="0" smtClean="0">
                <a:solidFill>
                  <a:srgbClr val="0070C0"/>
                </a:solidFill>
                <a:latin typeface="Calibri"/>
                <a:ea typeface="ヒラギノ角ゴ Pro W3"/>
              </a:rPr>
              <a:t>N</a:t>
            </a:r>
            <a:endParaRPr lang="en-US" sz="1400" u="sng" dirty="0">
              <a:solidFill>
                <a:srgbClr val="0070C0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458289" y="2030367"/>
            <a:ext cx="169148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/>
                <a:ea typeface="ヒラギノ角ゴ Pro W3"/>
              </a:rPr>
              <a:t>d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ipole field:           - 0.24 T</a:t>
            </a:r>
          </a:p>
          <a:p>
            <a:pPr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ヒラギノ角ゴ Pro W3"/>
              </a:rPr>
              <a:t>q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uad. gradient:     </a:t>
            </a:r>
            <a:r>
              <a:rPr lang="en-US" sz="1000" b="1" dirty="0" smtClean="0">
                <a:solidFill>
                  <a:srgbClr val="FF0000"/>
                </a:solidFill>
                <a:latin typeface="Calibri"/>
                <a:ea typeface="ヒラギノ角ゴ Pro W3"/>
              </a:rPr>
              <a:t>69.05 T/m</a:t>
            </a:r>
          </a:p>
          <a:p>
            <a:pPr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# of magnets:           120</a:t>
            </a:r>
            <a:endParaRPr lang="en-US" sz="1000" b="1" dirty="0"/>
          </a:p>
        </p:txBody>
      </p:sp>
      <p:grpSp>
        <p:nvGrpSpPr>
          <p:cNvPr id="126" name="Group 125"/>
          <p:cNvGrpSpPr/>
          <p:nvPr/>
        </p:nvGrpSpPr>
        <p:grpSpPr>
          <a:xfrm>
            <a:off x="3228731" y="2599915"/>
            <a:ext cx="2314926" cy="2340000"/>
            <a:chOff x="3579073" y="2522721"/>
            <a:chExt cx="2314926" cy="2340000"/>
          </a:xfrm>
        </p:grpSpPr>
        <p:pic>
          <p:nvPicPr>
            <p:cNvPr id="104" name="image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663" r="24562" b="2444"/>
            <a:stretch>
              <a:fillRect/>
            </a:stretch>
          </p:blipFill>
          <p:spPr>
            <a:xfrm>
              <a:off x="3787965" y="2522721"/>
              <a:ext cx="2106034" cy="2340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3" name="Shape 89"/>
            <p:cNvSpPr/>
            <p:nvPr/>
          </p:nvSpPr>
          <p:spPr>
            <a:xfrm flipH="1">
              <a:off x="5259768" y="2862464"/>
              <a:ext cx="2" cy="18000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14" name="Shape 89"/>
            <p:cNvSpPr/>
            <p:nvPr/>
          </p:nvSpPr>
          <p:spPr>
            <a:xfrm flipH="1">
              <a:off x="5259768" y="4430007"/>
              <a:ext cx="2" cy="18000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15" name="Shape 89"/>
            <p:cNvSpPr/>
            <p:nvPr/>
          </p:nvSpPr>
          <p:spPr>
            <a:xfrm flipH="1">
              <a:off x="5418108" y="3269699"/>
              <a:ext cx="180000" cy="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16" name="Shape 89"/>
            <p:cNvSpPr/>
            <p:nvPr/>
          </p:nvSpPr>
          <p:spPr>
            <a:xfrm flipH="1">
              <a:off x="4260263" y="3269699"/>
              <a:ext cx="180000" cy="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17" name="Shape 89"/>
            <p:cNvSpPr/>
            <p:nvPr/>
          </p:nvSpPr>
          <p:spPr>
            <a:xfrm>
              <a:off x="4281924" y="4168263"/>
              <a:ext cx="180000" cy="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18" name="Shape 89"/>
            <p:cNvSpPr/>
            <p:nvPr/>
          </p:nvSpPr>
          <p:spPr>
            <a:xfrm>
              <a:off x="5433829" y="4156389"/>
              <a:ext cx="180000" cy="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19" name="Shape 89"/>
            <p:cNvSpPr/>
            <p:nvPr/>
          </p:nvSpPr>
          <p:spPr>
            <a:xfrm flipH="1" flipV="1">
              <a:off x="4607626" y="4399807"/>
              <a:ext cx="0" cy="18000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20" name="Shape 89"/>
            <p:cNvSpPr/>
            <p:nvPr/>
          </p:nvSpPr>
          <p:spPr>
            <a:xfrm flipH="1" flipV="1">
              <a:off x="4611585" y="2830285"/>
              <a:ext cx="0" cy="18000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cxnSp>
          <p:nvCxnSpPr>
            <p:cNvPr id="121" name="Straight Arrow Connector 120"/>
            <p:cNvCxnSpPr/>
            <p:nvPr/>
          </p:nvCxnSpPr>
          <p:spPr bwMode="auto">
            <a:xfrm>
              <a:off x="3786244" y="2610617"/>
              <a:ext cx="0" cy="2196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sm" len="med"/>
              <a:tailEnd type="triangle" w="sm" len="med"/>
            </a:ln>
            <a:effectLst/>
          </p:spPr>
        </p:cxnSp>
        <p:sp>
          <p:nvSpPr>
            <p:cNvPr id="122" name="Rectangle 121"/>
            <p:cNvSpPr/>
            <p:nvPr/>
          </p:nvSpPr>
          <p:spPr>
            <a:xfrm rot="16200000">
              <a:off x="3392644" y="3597954"/>
              <a:ext cx="61908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Calibri"/>
                  <a:ea typeface="ヒラギノ角ゴ Pro W3"/>
                </a:rPr>
                <a:t>8</a:t>
              </a: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00 mm</a:t>
              </a:r>
              <a:endParaRPr lang="en-US" sz="1000" b="1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3857759" y="2602399"/>
              <a:ext cx="6832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Calibri"/>
                  <a:ea typeface="ヒラギノ角ゴ Pro W3"/>
                </a:rPr>
                <a:t>i</a:t>
              </a: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ron yoke</a:t>
              </a:r>
              <a:endParaRPr lang="en-US" sz="1000" b="1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334261" y="4156087"/>
              <a:ext cx="5196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PM </a:t>
              </a:r>
            </a:p>
            <a:p>
              <a:pPr>
                <a:spcBef>
                  <a:spcPts val="0"/>
                </a:spcBef>
              </a:pP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blocks</a:t>
              </a: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6432363" y="1763154"/>
            <a:ext cx="22252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u="sng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Dipole with Quadrupole </a:t>
            </a:r>
            <a:r>
              <a:rPr lang="en-US" sz="1400" b="1" u="sng" dirty="0" smtClean="0">
                <a:solidFill>
                  <a:srgbClr val="0070C0"/>
                </a:solidFill>
                <a:latin typeface="Calibri"/>
                <a:ea typeface="ヒラギノ角ゴ Pro W3"/>
              </a:rPr>
              <a:t>VB</a:t>
            </a:r>
            <a:endParaRPr lang="en-US" sz="1400" u="sng" dirty="0">
              <a:solidFill>
                <a:srgbClr val="0070C0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454973" y="2028379"/>
            <a:ext cx="169309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  <a:latin typeface="Calibri"/>
                <a:ea typeface="ヒラギノ角ゴ Pro W3"/>
              </a:rPr>
              <a:t>d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ipole field:           0.755 T</a:t>
            </a:r>
          </a:p>
          <a:p>
            <a:pPr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  <a:latin typeface="Calibri"/>
                <a:ea typeface="ヒラギノ角ゴ Pro W3"/>
              </a:rPr>
              <a:t>q</a:t>
            </a:r>
            <a:r>
              <a:rPr lang="en-US" sz="1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uad. gradient:     - 36.0 T/m</a:t>
            </a:r>
          </a:p>
          <a:p>
            <a:pPr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Calibri"/>
                <a:ea typeface="ヒラギノ角ゴ Pro W3"/>
              </a:rPr>
              <a:t># of magnets:           120</a:t>
            </a:r>
            <a:endParaRPr lang="en-US" sz="1000" b="1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6292615" y="2606626"/>
            <a:ext cx="1889961" cy="2196000"/>
            <a:chOff x="6114457" y="2606626"/>
            <a:chExt cx="1889961" cy="2196000"/>
          </a:xfrm>
        </p:grpSpPr>
        <p:pic>
          <p:nvPicPr>
            <p:cNvPr id="129" name="image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223428" y="2606626"/>
              <a:ext cx="1780990" cy="21960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0" name="Shape 89"/>
            <p:cNvSpPr/>
            <p:nvPr/>
          </p:nvSpPr>
          <p:spPr>
            <a:xfrm flipH="1">
              <a:off x="7157815" y="3032681"/>
              <a:ext cx="2" cy="25200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31" name="Shape 89"/>
            <p:cNvSpPr/>
            <p:nvPr/>
          </p:nvSpPr>
          <p:spPr>
            <a:xfrm flipH="1">
              <a:off x="7138023" y="4253860"/>
              <a:ext cx="2" cy="252000"/>
            </a:xfrm>
            <a:prstGeom prst="line">
              <a:avLst/>
            </a:prstGeom>
            <a:ln w="25400">
              <a:solidFill>
                <a:srgbClr val="FF0000"/>
              </a:solidFill>
              <a:miter/>
              <a:tailEnd type="triangle" w="med" len="sm"/>
            </a:ln>
          </p:spPr>
          <p:txBody>
            <a:bodyPr lIns="45719" rIns="45719"/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dirty="0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408948" y="2736991"/>
              <a:ext cx="6832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  <a:latin typeface="Calibri"/>
                  <a:ea typeface="ヒラギノ角ゴ Pro W3"/>
                </a:rPr>
                <a:t>i</a:t>
              </a: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ron yoke</a:t>
              </a:r>
              <a:endParaRPr lang="en-US" sz="1000" b="1" dirty="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137303" y="4249112"/>
              <a:ext cx="5196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PM </a:t>
              </a:r>
            </a:p>
            <a:p>
              <a:pPr>
                <a:spcBef>
                  <a:spcPts val="0"/>
                </a:spcBef>
              </a:pPr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blocks</a:t>
              </a:r>
            </a:p>
          </p:txBody>
        </p:sp>
        <p:cxnSp>
          <p:nvCxnSpPr>
            <p:cNvPr id="136" name="Straight Arrow Connector 135"/>
            <p:cNvCxnSpPr/>
            <p:nvPr/>
          </p:nvCxnSpPr>
          <p:spPr bwMode="auto">
            <a:xfrm>
              <a:off x="6321628" y="2717500"/>
              <a:ext cx="0" cy="2070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sm" len="med"/>
              <a:tailEnd type="triangle" w="sm" len="med"/>
            </a:ln>
            <a:effectLst/>
          </p:spPr>
        </p:cxnSp>
        <p:sp>
          <p:nvSpPr>
            <p:cNvPr id="137" name="Rectangle 136"/>
            <p:cNvSpPr/>
            <p:nvPr/>
          </p:nvSpPr>
          <p:spPr>
            <a:xfrm rot="16200000">
              <a:off x="5928028" y="3586077"/>
              <a:ext cx="61908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600 mm</a:t>
              </a:r>
              <a:endParaRPr lang="en-US" sz="1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297343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77213" y="216002"/>
            <a:ext cx="6639277" cy="381375"/>
          </a:xfrm>
        </p:spPr>
        <p:txBody>
          <a:bodyPr/>
          <a:lstStyle/>
          <a:p>
            <a:r>
              <a:rPr lang="en-US" dirty="0" smtClean="0"/>
              <a:t>SLS 2.0 Magnets:   PM-Magnets Prototyping</a:t>
            </a:r>
            <a:endParaRPr lang="de-CH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22446" y="687235"/>
            <a:ext cx="7804047" cy="1147505"/>
          </a:xfrm>
        </p:spPr>
        <p:txBody>
          <a:bodyPr/>
          <a:lstStyle/>
          <a:p>
            <a:pPr marL="0" indent="0" defTabSz="360000">
              <a:spcAft>
                <a:spcPts val="300"/>
              </a:spcAft>
              <a:buNone/>
            </a:pPr>
            <a:r>
              <a:rPr lang="en-US" sz="1600" b="1" dirty="0" smtClean="0"/>
              <a:t>strong forces </a:t>
            </a:r>
            <a:r>
              <a:rPr lang="en-US" sz="1600" dirty="0" smtClean="0"/>
              <a:t>of PM-blocks require </a:t>
            </a:r>
            <a:r>
              <a:rPr lang="en-US" sz="1600" b="1" dirty="0" smtClean="0"/>
              <a:t>special</a:t>
            </a:r>
            <a:r>
              <a:rPr lang="en-US" sz="1600" dirty="0" smtClean="0"/>
              <a:t> </a:t>
            </a:r>
            <a:r>
              <a:rPr lang="en-US" sz="1600" b="1" dirty="0" smtClean="0"/>
              <a:t>tools</a:t>
            </a:r>
            <a:r>
              <a:rPr lang="en-US" sz="1600" dirty="0" smtClean="0"/>
              <a:t> and </a:t>
            </a:r>
            <a:r>
              <a:rPr lang="en-US" sz="1600" b="1" dirty="0" smtClean="0"/>
              <a:t>procedures</a:t>
            </a:r>
            <a:r>
              <a:rPr lang="en-US" sz="1600" dirty="0" smtClean="0"/>
              <a:t> for assembly and handling</a:t>
            </a:r>
            <a:endParaRPr lang="en-US" sz="1600" b="1" dirty="0" smtClean="0"/>
          </a:p>
          <a:p>
            <a:pPr marL="0" lvl="0" indent="0" defTabSz="360000">
              <a:spcAft>
                <a:spcPts val="300"/>
              </a:spcAft>
              <a:buClr>
                <a:srgbClr val="000000"/>
              </a:buClr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r>
              <a:rPr lang="en-US" sz="1400" b="1" dirty="0">
                <a:solidFill>
                  <a:srgbClr val="0070C0"/>
                </a:solidFill>
              </a:rPr>
              <a:t>	</a:t>
            </a:r>
            <a:r>
              <a:rPr lang="en-US" sz="1400" b="1" dirty="0" smtClean="0">
                <a:solidFill>
                  <a:srgbClr val="0070C0"/>
                </a:solidFill>
              </a:rPr>
              <a:t>prototyping </a:t>
            </a:r>
            <a:r>
              <a:rPr lang="en-US" sz="1400" b="1" dirty="0">
                <a:solidFill>
                  <a:srgbClr val="0070C0"/>
                </a:solidFill>
              </a:rPr>
              <a:t>of PM-magnets and </a:t>
            </a:r>
            <a:r>
              <a:rPr lang="en-US" sz="1400" b="1" dirty="0" smtClean="0">
                <a:solidFill>
                  <a:srgbClr val="0070C0"/>
                </a:solidFill>
              </a:rPr>
              <a:t>handling tools </a:t>
            </a:r>
            <a:r>
              <a:rPr lang="en-US" sz="1400" b="1" dirty="0">
                <a:solidFill>
                  <a:srgbClr val="0070C0"/>
                </a:solidFill>
              </a:rPr>
              <a:t>is </a:t>
            </a:r>
            <a:r>
              <a:rPr lang="en-US" sz="1400" b="1" dirty="0" smtClean="0">
                <a:solidFill>
                  <a:srgbClr val="0070C0"/>
                </a:solidFill>
              </a:rPr>
              <a:t>ongoing</a:t>
            </a:r>
            <a:endParaRPr lang="en-US" sz="1400" b="1" dirty="0" smtClean="0">
              <a:solidFill>
                <a:srgbClr val="0070C0"/>
              </a:solidFill>
              <a:latin typeface="Arial Narrow"/>
            </a:endParaRPr>
          </a:p>
          <a:p>
            <a:pPr marL="0" lvl="0" indent="0" defTabSz="360000">
              <a:spcAft>
                <a:spcPts val="300"/>
              </a:spcAft>
              <a:buClr>
                <a:srgbClr val="000000"/>
              </a:buClr>
              <a:buNone/>
            </a:pPr>
            <a:r>
              <a:rPr lang="en-US" sz="1400" b="1" dirty="0">
                <a:solidFill>
                  <a:srgbClr val="0070C0"/>
                </a:solidFill>
                <a:latin typeface="Arial Narrow"/>
              </a:rPr>
              <a:t>	</a:t>
            </a:r>
            <a:r>
              <a:rPr lang="en-US" sz="1400" b="1" dirty="0" smtClean="0">
                <a:solidFill>
                  <a:srgbClr val="0070C0"/>
                </a:solidFill>
              </a:rPr>
              <a:t>safety procedures to be developed for in-house or external series production</a:t>
            </a:r>
          </a:p>
          <a:p>
            <a:pPr marL="0" lvl="0" indent="0" defTabSz="360000">
              <a:spcAft>
                <a:spcPts val="600"/>
              </a:spcAft>
              <a:buClr>
                <a:srgbClr val="000000"/>
              </a:buClr>
              <a:buNone/>
            </a:pPr>
            <a:r>
              <a:rPr lang="en-US" sz="1400" b="1" dirty="0">
                <a:solidFill>
                  <a:srgbClr val="0070C0"/>
                </a:solidFill>
              </a:rPr>
              <a:t>	</a:t>
            </a:r>
            <a:r>
              <a:rPr lang="en-US" sz="1400" b="1" dirty="0" smtClean="0">
                <a:solidFill>
                  <a:srgbClr val="0070C0"/>
                </a:solidFill>
              </a:rPr>
              <a:t>PM magnet measurements and iterative field optimization by shimming is planned be done at PSI</a:t>
            </a:r>
            <a:endParaRPr lang="en-US" sz="1400" b="1" dirty="0">
              <a:solidFill>
                <a:srgbClr val="0070C0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05639" y="1907661"/>
            <a:ext cx="1852462" cy="1561215"/>
            <a:chOff x="205639" y="1907653"/>
            <a:chExt cx="1852462" cy="1561214"/>
          </a:xfrm>
        </p:grpSpPr>
        <p:sp>
          <p:nvSpPr>
            <p:cNvPr id="21" name="Rectangle 20"/>
            <p:cNvSpPr/>
            <p:nvPr/>
          </p:nvSpPr>
          <p:spPr>
            <a:xfrm>
              <a:off x="205639" y="1907653"/>
              <a:ext cx="17375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PM Assembly Procedure</a:t>
              </a:r>
              <a:endParaRPr lang="en-US" sz="1200" u="sng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43442" y="2154173"/>
              <a:ext cx="1814659" cy="1314694"/>
              <a:chOff x="3811979" y="3122017"/>
              <a:chExt cx="1814659" cy="1314694"/>
            </a:xfrm>
          </p:grpSpPr>
          <p:sp>
            <p:nvSpPr>
              <p:cNvPr id="10" name="Shape 113"/>
              <p:cNvSpPr>
                <a:spLocks noChangeAspect="1"/>
              </p:cNvSpPr>
              <p:nvPr/>
            </p:nvSpPr>
            <p:spPr>
              <a:xfrm>
                <a:off x="3811979" y="3126719"/>
                <a:ext cx="1778630" cy="1296839"/>
              </a:xfrm>
              <a:prstGeom prst="roundRect">
                <a:avLst>
                  <a:gd name="adj" fmla="val 15963"/>
                </a:avLst>
              </a:prstGeom>
              <a:blipFill rotWithShape="1">
                <a:blip r:embed="rId2">
                  <a:alphaModFix amt="36940"/>
                </a:blip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3" name="Shape 114"/>
              <p:cNvSpPr>
                <a:spLocks noChangeAspect="1"/>
              </p:cNvSpPr>
              <p:nvPr/>
            </p:nvSpPr>
            <p:spPr>
              <a:xfrm>
                <a:off x="4107449" y="3584156"/>
                <a:ext cx="462277" cy="61200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4" name="Shape 115"/>
              <p:cNvSpPr>
                <a:spLocks noChangeAspect="1"/>
              </p:cNvSpPr>
              <p:nvPr/>
            </p:nvSpPr>
            <p:spPr>
              <a:xfrm>
                <a:off x="4794587" y="3584156"/>
                <a:ext cx="462277" cy="612000"/>
              </a:xfrm>
              <a:prstGeom prst="rect">
                <a:avLst/>
              </a:prstGeom>
              <a:solidFill>
                <a:srgbClr val="F5D328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6" name="Shape 117"/>
              <p:cNvSpPr/>
              <p:nvPr/>
            </p:nvSpPr>
            <p:spPr>
              <a:xfrm>
                <a:off x="4130552" y="3900430"/>
                <a:ext cx="43200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7" name="Shape 118"/>
              <p:cNvSpPr/>
              <p:nvPr/>
            </p:nvSpPr>
            <p:spPr>
              <a:xfrm>
                <a:off x="4817700" y="3900430"/>
                <a:ext cx="432000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832557" y="3122017"/>
                <a:ext cx="17940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US" sz="1200" b="1" u="sng" dirty="0" smtClean="0">
                    <a:solidFill>
                      <a:srgbClr val="000000"/>
                    </a:solidFill>
                    <a:latin typeface="Calibri"/>
                    <a:ea typeface="ヒラギノ角ゴ Pro W3"/>
                  </a:rPr>
                  <a:t>PM-block sizes: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1200" b="1" dirty="0" smtClean="0">
                    <a:solidFill>
                      <a:srgbClr val="000000"/>
                    </a:solidFill>
                    <a:latin typeface="Calibri"/>
                    <a:ea typeface="ヒラギノ角ゴ Pro W3"/>
                  </a:rPr>
                  <a:t>20 mm x 40 mm x 70 mm</a:t>
                </a:r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60262" y="3975046"/>
                <a:ext cx="16263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sz="1200" b="1" dirty="0" smtClean="0">
                    <a:solidFill>
                      <a:srgbClr val="C00000"/>
                    </a:solidFill>
                    <a:latin typeface="Calibri"/>
                    <a:ea typeface="ヒラギノ角ゴ Pro W3"/>
                  </a:rPr>
                  <a:t>block   to   block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US" sz="1200" b="1" dirty="0" smtClean="0">
                    <a:solidFill>
                      <a:srgbClr val="C00000"/>
                    </a:solidFill>
                    <a:latin typeface="Calibri"/>
                    <a:ea typeface="ヒラギノ角ゴ Pro W3"/>
                  </a:rPr>
                  <a:t>magnetic pull </a:t>
                </a:r>
                <a:r>
                  <a:rPr lang="en-US" sz="1200" b="1" dirty="0" smtClean="0">
                    <a:solidFill>
                      <a:srgbClr val="C00000"/>
                    </a:solidFill>
                    <a:latin typeface="Arial Narrow"/>
                    <a:ea typeface="ヒラギノ角ゴ Pro W3"/>
                  </a:rPr>
                  <a:t>≈ </a:t>
                </a:r>
                <a:r>
                  <a:rPr lang="en-US" sz="1200" b="1" dirty="0" smtClean="0">
                    <a:solidFill>
                      <a:srgbClr val="C00000"/>
                    </a:solidFill>
                    <a:latin typeface="Calibri"/>
                    <a:ea typeface="ヒラギノ角ゴ Pro W3"/>
                  </a:rPr>
                  <a:t>200 kg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2173301" y="1910750"/>
            <a:ext cx="3218106" cy="3030977"/>
            <a:chOff x="2173301" y="1910741"/>
            <a:chExt cx="3218106" cy="3030977"/>
          </a:xfrm>
        </p:grpSpPr>
        <p:pic>
          <p:nvPicPr>
            <p:cNvPr id="11" name="thumb_IMG_20191003_155054_1_1024.jpg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6381" t="4130" r="13464"/>
            <a:stretch/>
          </p:blipFill>
          <p:spPr>
            <a:xfrm>
              <a:off x="2280073" y="2185053"/>
              <a:ext cx="3111334" cy="275666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7" name="Rectangle 56"/>
            <p:cNvSpPr/>
            <p:nvPr/>
          </p:nvSpPr>
          <p:spPr>
            <a:xfrm>
              <a:off x="2173301" y="1910741"/>
              <a:ext cx="32061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0000"/>
                  </a:solidFill>
                  <a:latin typeface="Calibri"/>
                  <a:ea typeface="ヒラギノ角ゴ Pro W3"/>
                </a:rPr>
                <a:t>Assembly Bench with Prototype Half-Dipole BN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34547" y="3416344"/>
            <a:ext cx="2615481" cy="1572184"/>
            <a:chOff x="359227" y="3535102"/>
            <a:chExt cx="2615481" cy="1572184"/>
          </a:xfrm>
        </p:grpSpPr>
        <p:pic>
          <p:nvPicPr>
            <p:cNvPr id="12" name="pasted-image.ti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9227" y="3574632"/>
              <a:ext cx="2615481" cy="14842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" name="Shape 106"/>
            <p:cNvSpPr/>
            <p:nvPr/>
          </p:nvSpPr>
          <p:spPr>
            <a:xfrm>
              <a:off x="1181595" y="4055423"/>
              <a:ext cx="350318" cy="207818"/>
            </a:xfrm>
            <a:prstGeom prst="line">
              <a:avLst/>
            </a:prstGeom>
            <a:ln w="19050">
              <a:solidFill>
                <a:schemeClr val="tx1"/>
              </a:solidFill>
              <a:miter lim="400000"/>
              <a:tailEnd type="triangle"/>
            </a:ln>
          </p:spPr>
          <p:txBody>
            <a:bodyPr lIns="50800" tIns="50800" rIns="50800" bIns="50800" anchor="ctr"/>
            <a:lstStyle/>
            <a:p>
              <a:pPr algn="ctr" defTabSz="584200" eaLnBrk="1" fontAlgn="auto" hangingPunct="1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rgbClr val="FFFFFF"/>
                  </a:solidFill>
                </a:defRPr>
              </a:pPr>
              <a:endParaRPr sz="2400" kern="0" dirty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  <p:sp>
          <p:nvSpPr>
            <p:cNvPr id="29" name="Shape 108"/>
            <p:cNvSpPr/>
            <p:nvPr/>
          </p:nvSpPr>
          <p:spPr>
            <a:xfrm>
              <a:off x="364275" y="4332993"/>
              <a:ext cx="501740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500">
                  <a:solidFill>
                    <a:srgbClr val="F39019"/>
                  </a:solidFill>
                </a:defRPr>
              </a:lvl1pPr>
            </a:lstStyle>
            <a:p>
              <a:pPr defTabSz="584200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de-CH" sz="1000" b="1" kern="0" dirty="0" smtClean="0">
                  <a:solidFill>
                    <a:schemeClr val="accent2"/>
                  </a:solidFill>
                  <a:latin typeface="+mn-lt"/>
                  <a:sym typeface="Helvetica Light"/>
                </a:rPr>
                <a:t>feeding</a:t>
              </a:r>
              <a:endParaRPr lang="de-CH" sz="1000" b="1" kern="0" dirty="0">
                <a:solidFill>
                  <a:schemeClr val="accent2"/>
                </a:solidFill>
                <a:latin typeface="+mn-lt"/>
                <a:sym typeface="Helvetica Light"/>
              </a:endParaRPr>
            </a:p>
            <a:p>
              <a:pPr defTabSz="584200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de-CH" sz="1000" b="1" kern="0" dirty="0" smtClean="0">
                  <a:solidFill>
                    <a:schemeClr val="accent2"/>
                  </a:solidFill>
                  <a:latin typeface="+mn-lt"/>
                  <a:sym typeface="Helvetica Light"/>
                </a:rPr>
                <a:t>force</a:t>
              </a:r>
              <a:endParaRPr sz="1000" b="1" kern="0" dirty="0">
                <a:solidFill>
                  <a:schemeClr val="accent2"/>
                </a:solidFill>
                <a:latin typeface="+mn-lt"/>
                <a:sym typeface="Helvetica Ligh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42848" y="3674224"/>
              <a:ext cx="9284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b="1" dirty="0" smtClean="0">
                  <a:solidFill>
                    <a:srgbClr val="000000"/>
                  </a:solidFill>
                  <a:latin typeface="+mn-lt"/>
                  <a:ea typeface="ヒラギノ角ゴ Pro W3"/>
                </a:rPr>
                <a:t>PM-block</a:t>
              </a:r>
            </a:p>
            <a:p>
              <a:pPr>
                <a:spcBef>
                  <a:spcPts val="0"/>
                </a:spcBef>
              </a:pPr>
              <a:r>
                <a:rPr lang="en-US" sz="1000" b="1" dirty="0">
                  <a:solidFill>
                    <a:srgbClr val="000000"/>
                  </a:solidFill>
                  <a:latin typeface="+mn-lt"/>
                  <a:ea typeface="ヒラギノ角ゴ Pro W3"/>
                </a:rPr>
                <a:t>t</a:t>
              </a:r>
              <a:r>
                <a:rPr lang="en-US" sz="1000" b="1" dirty="0" smtClean="0">
                  <a:solidFill>
                    <a:srgbClr val="000000"/>
                  </a:solidFill>
                  <a:latin typeface="+mn-lt"/>
                  <a:ea typeface="ヒラギノ角ゴ Pro W3"/>
                </a:rPr>
                <a:t>o be inserted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33" name="Shape 107"/>
            <p:cNvSpPr/>
            <p:nvPr/>
          </p:nvSpPr>
          <p:spPr>
            <a:xfrm flipV="1">
              <a:off x="528447" y="4637318"/>
              <a:ext cx="360000" cy="180000"/>
            </a:xfrm>
            <a:prstGeom prst="line">
              <a:avLst/>
            </a:prstGeom>
            <a:ln w="25400">
              <a:solidFill>
                <a:srgbClr val="EB5B00"/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Shape 110"/>
            <p:cNvSpPr/>
            <p:nvPr/>
          </p:nvSpPr>
          <p:spPr>
            <a:xfrm flipV="1">
              <a:off x="2517569" y="3635606"/>
              <a:ext cx="360000" cy="180000"/>
            </a:xfrm>
            <a:prstGeom prst="line">
              <a:avLst/>
            </a:prstGeom>
            <a:ln w="25400">
              <a:solidFill>
                <a:srgbClr val="EB5B00"/>
              </a:solidFill>
              <a:miter lim="400000"/>
              <a:headEnd type="triangle"/>
            </a:ln>
          </p:spPr>
          <p:txBody>
            <a:bodyPr lIns="0" tIns="0" rIns="0" bIns="0" anchor="ctr"/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Shape 111"/>
            <p:cNvSpPr/>
            <p:nvPr/>
          </p:nvSpPr>
          <p:spPr>
            <a:xfrm flipV="1">
              <a:off x="1761533" y="4518889"/>
              <a:ext cx="360000" cy="216000"/>
            </a:xfrm>
            <a:prstGeom prst="line">
              <a:avLst/>
            </a:prstGeom>
            <a:ln w="25400">
              <a:solidFill>
                <a:srgbClr val="EB5B00"/>
              </a:solidFill>
              <a:miter lim="400000"/>
              <a:headEnd type="triangle"/>
              <a:tailEnd type="triangle"/>
            </a:ln>
          </p:spPr>
          <p:txBody>
            <a:bodyPr lIns="0" tIns="0" rIns="0" bIns="0" anchor="ctr"/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6" name="Shape 108"/>
            <p:cNvSpPr/>
            <p:nvPr/>
          </p:nvSpPr>
          <p:spPr>
            <a:xfrm>
              <a:off x="1822980" y="3535102"/>
              <a:ext cx="815929" cy="2564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500">
                  <a:solidFill>
                    <a:srgbClr val="F39019"/>
                  </a:solidFill>
                </a:defRPr>
              </a:lvl1pPr>
            </a:lstStyle>
            <a:p>
              <a:pPr defTabSz="584200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de-CH" sz="1000" b="1" kern="0" dirty="0" smtClean="0">
                  <a:solidFill>
                    <a:schemeClr val="accent2"/>
                  </a:solidFill>
                  <a:latin typeface="+mn-lt"/>
                  <a:sym typeface="Helvetica Light"/>
                </a:rPr>
                <a:t>counter force</a:t>
              </a:r>
              <a:endParaRPr sz="1000" b="1" kern="0" dirty="0">
                <a:solidFill>
                  <a:schemeClr val="accent2"/>
                </a:solidFill>
                <a:latin typeface="+mn-lt"/>
                <a:sym typeface="Helvetica Light"/>
              </a:endParaRPr>
            </a:p>
          </p:txBody>
        </p:sp>
        <p:sp>
          <p:nvSpPr>
            <p:cNvPr id="37" name="Shape 108"/>
            <p:cNvSpPr/>
            <p:nvPr/>
          </p:nvSpPr>
          <p:spPr>
            <a:xfrm>
              <a:off x="1820701" y="4543029"/>
              <a:ext cx="1120499" cy="5642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500">
                  <a:solidFill>
                    <a:srgbClr val="F39019"/>
                  </a:solidFill>
                </a:defRPr>
              </a:lvl1pPr>
            </a:lstStyle>
            <a:p>
              <a:pPr algn="ctr" defTabSz="584200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de-CH" sz="1000" b="1" kern="0" dirty="0">
                  <a:solidFill>
                    <a:schemeClr val="accent2"/>
                  </a:solidFill>
                  <a:latin typeface="+mn-lt"/>
                  <a:sym typeface="Helvetica Light"/>
                </a:rPr>
                <a:t>v</a:t>
              </a:r>
              <a:r>
                <a:rPr lang="de-CH" sz="1000" b="1" kern="0" dirty="0" smtClean="0">
                  <a:solidFill>
                    <a:schemeClr val="accent2"/>
                  </a:solidFill>
                  <a:latin typeface="+mn-lt"/>
                  <a:sym typeface="Helvetica Light"/>
                </a:rPr>
                <a:t>ariable forces</a:t>
              </a:r>
              <a:endParaRPr lang="de-CH" sz="1000" b="1" kern="0" dirty="0">
                <a:solidFill>
                  <a:schemeClr val="accent2"/>
                </a:solidFill>
                <a:latin typeface="+mn-lt"/>
                <a:sym typeface="Helvetica Light"/>
              </a:endParaRPr>
            </a:p>
            <a:p>
              <a:pPr algn="ctr" defTabSz="584200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de-CH" sz="1000" b="1" kern="0" dirty="0" smtClean="0">
                  <a:solidFill>
                    <a:schemeClr val="accent2"/>
                  </a:solidFill>
                  <a:latin typeface="+mn-lt"/>
                  <a:sym typeface="Helvetica Light"/>
                </a:rPr>
                <a:t>between</a:t>
              </a:r>
              <a:endParaRPr lang="de-CH" sz="1000" b="1" kern="0" dirty="0">
                <a:solidFill>
                  <a:schemeClr val="accent2"/>
                </a:solidFill>
                <a:latin typeface="+mn-lt"/>
                <a:sym typeface="Helvetica Light"/>
              </a:endParaRPr>
            </a:p>
            <a:p>
              <a:pPr algn="ctr" defTabSz="584200" eaLnBrk="1" fontAlgn="auto" hangingPunct="1">
                <a:spcBef>
                  <a:spcPts val="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r>
                <a:rPr lang="de-CH" sz="1000" b="1" kern="0" dirty="0">
                  <a:solidFill>
                    <a:schemeClr val="accent2"/>
                  </a:solidFill>
                  <a:latin typeface="+mn-lt"/>
                  <a:sym typeface="Helvetica Light"/>
                </a:rPr>
                <a:t>i</a:t>
              </a:r>
              <a:r>
                <a:rPr lang="de-CH" sz="1000" b="1" kern="0" dirty="0" smtClean="0">
                  <a:solidFill>
                    <a:schemeClr val="accent2"/>
                  </a:solidFill>
                  <a:latin typeface="+mn-lt"/>
                  <a:sym typeface="Helvetica Light"/>
                </a:rPr>
                <a:t>ron and PM blocks</a:t>
              </a:r>
              <a:endParaRPr sz="1000" b="1" kern="0" dirty="0">
                <a:solidFill>
                  <a:schemeClr val="accent2"/>
                </a:solidFill>
                <a:latin typeface="+mn-lt"/>
                <a:sym typeface="Helvetica Light"/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grpSp>
        <p:nvGrpSpPr>
          <p:cNvPr id="61" name="Group 60"/>
          <p:cNvGrpSpPr/>
          <p:nvPr/>
        </p:nvGrpSpPr>
        <p:grpSpPr>
          <a:xfrm>
            <a:off x="4923585" y="1909651"/>
            <a:ext cx="4096083" cy="3054253"/>
            <a:chOff x="4923567" y="1909642"/>
            <a:chExt cx="4096083" cy="3054253"/>
          </a:xfrm>
        </p:grpSpPr>
        <p:sp>
          <p:nvSpPr>
            <p:cNvPr id="8" name="Rectangle 7"/>
            <p:cNvSpPr/>
            <p:nvPr/>
          </p:nvSpPr>
          <p:spPr>
            <a:xfrm>
              <a:off x="5705838" y="1909642"/>
              <a:ext cx="267784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Magnetic Measurements of Prototypes</a:t>
              </a:r>
              <a:endParaRPr lang="en-US" sz="1200" u="sng" dirty="0"/>
            </a:p>
          </p:txBody>
        </p:sp>
        <p:pic>
          <p:nvPicPr>
            <p:cNvPr id="40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923567" y="2167718"/>
              <a:ext cx="2520000" cy="171419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</p:pic>
        <p:sp>
          <p:nvSpPr>
            <p:cNvPr id="41" name="Shape 127"/>
            <p:cNvSpPr>
              <a:spLocks/>
            </p:cNvSpPr>
            <p:nvPr/>
          </p:nvSpPr>
          <p:spPr>
            <a:xfrm flipV="1">
              <a:off x="5923346" y="2922441"/>
              <a:ext cx="720000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triangle" w="sm" len="med"/>
              <a:tailEnd type="triangle" w="sm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 dirty="0"/>
            </a:p>
          </p:txBody>
        </p:sp>
        <p:pic>
          <p:nvPicPr>
            <p:cNvPr id="42" name="pasted-image.ti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917433" y="2963752"/>
              <a:ext cx="730800" cy="747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G_1layer.jpg"/>
            <p:cNvPicPr>
              <a:picLocks noChangeAspect="1"/>
            </p:cNvPicPr>
            <p:nvPr/>
          </p:nvPicPr>
          <p:blipFill rotWithShape="1">
            <a:blip r:embed="rId7">
              <a:extLst/>
            </a:blip>
            <a:srcRect l="1590" t="4207" r="17415" b="3515"/>
            <a:stretch/>
          </p:blipFill>
          <p:spPr>
            <a:xfrm>
              <a:off x="7030194" y="3705111"/>
              <a:ext cx="1989456" cy="125878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6" name="Rectangle 45"/>
            <p:cNvSpPr/>
            <p:nvPr/>
          </p:nvSpPr>
          <p:spPr>
            <a:xfrm>
              <a:off x="6351290" y="2284807"/>
              <a:ext cx="101341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0000"/>
                  </a:solidFill>
                  <a:latin typeface="Calibri"/>
                  <a:ea typeface="ヒラギノ角ゴ Pro W3"/>
                </a:rPr>
                <a:t>½-Dipole BN </a:t>
              </a:r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451574" y="3484232"/>
              <a:ext cx="13340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u="sng" dirty="0">
                  <a:solidFill>
                    <a:srgbClr val="000000"/>
                  </a:solidFill>
                  <a:latin typeface="Calibri"/>
                  <a:ea typeface="ヒラギノ角ゴ Pro W3"/>
                </a:rPr>
                <a:t>½-</a:t>
              </a:r>
              <a:r>
                <a:rPr lang="en-US" sz="1200" b="1" u="sng" dirty="0" smtClean="0">
                  <a:solidFill>
                    <a:srgbClr val="000000"/>
                  </a:solidFill>
                  <a:latin typeface="Calibri"/>
                  <a:ea typeface="ヒラギノ角ゴ Pro W3"/>
                </a:rPr>
                <a:t>Quadrupole AN</a:t>
              </a:r>
              <a:endParaRPr lang="en-US" dirty="0"/>
            </a:p>
          </p:txBody>
        </p:sp>
        <p:sp>
          <p:nvSpPr>
            <p:cNvPr id="50" name="Shape 130"/>
            <p:cNvSpPr/>
            <p:nvPr/>
          </p:nvSpPr>
          <p:spPr>
            <a:xfrm>
              <a:off x="6063440" y="2739098"/>
              <a:ext cx="445635" cy="2257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algn="ctr" defTabSz="584200" eaLnBrk="1" fontAlgn="auto" hangingPunct="1">
                <a:spcBef>
                  <a:spcPts val="0"/>
                </a:spcBef>
                <a:spcAft>
                  <a:spcPts val="0"/>
                </a:spcAft>
                <a:defRPr sz="1800"/>
              </a:pPr>
              <a:r>
                <a:rPr sz="800" b="1" kern="0" dirty="0">
                  <a:solidFill>
                    <a:sysClr val="windowText" lastClr="000000"/>
                  </a:solidFill>
                  <a:latin typeface="+mn-lt"/>
                  <a:sym typeface="Helvetica Light"/>
                </a:rPr>
                <a:t>210 mm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7480001" y="2250281"/>
              <a:ext cx="900000" cy="1125000"/>
              <a:chOff x="7582395" y="2228850"/>
              <a:chExt cx="900000" cy="1125000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2395" y="2228850"/>
                <a:ext cx="900000" cy="112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ectangle 50"/>
              <p:cNvSpPr/>
              <p:nvPr/>
            </p:nvSpPr>
            <p:spPr bwMode="auto">
              <a:xfrm>
                <a:off x="7601383" y="2794289"/>
                <a:ext cx="878774" cy="546605"/>
              </a:xfrm>
              <a:prstGeom prst="rect">
                <a:avLst/>
              </a:prstGeom>
              <a:solidFill>
                <a:schemeClr val="bg1">
                  <a:lumMod val="75000"/>
                  <a:alpha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6026199" y="3977390"/>
              <a:ext cx="805736" cy="900000"/>
              <a:chOff x="6026199" y="3977390"/>
              <a:chExt cx="805736" cy="900000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6199" y="3977390"/>
                <a:ext cx="805736" cy="9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6" name="Rectangle 55"/>
              <p:cNvSpPr/>
              <p:nvPr/>
            </p:nvSpPr>
            <p:spPr bwMode="auto">
              <a:xfrm rot="5400000">
                <a:off x="6211118" y="4248868"/>
                <a:ext cx="437132" cy="798109"/>
              </a:xfrm>
              <a:prstGeom prst="rect">
                <a:avLst/>
              </a:prstGeom>
              <a:solidFill>
                <a:schemeClr val="bg1">
                  <a:lumMod val="75000"/>
                  <a:alpha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3208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 Magnets:   Superconducting Super-Bend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8503212" y="4968001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56069" y="707683"/>
            <a:ext cx="5700299" cy="1489418"/>
          </a:xfrm>
        </p:spPr>
        <p:txBody>
          <a:bodyPr/>
          <a:lstStyle/>
          <a:p>
            <a:pPr marL="0" indent="0" defTabSz="360000">
              <a:spcAft>
                <a:spcPts val="600"/>
              </a:spcAft>
              <a:buNone/>
            </a:pPr>
            <a:r>
              <a:rPr lang="en-US" sz="1600" b="1" dirty="0" smtClean="0"/>
              <a:t>SC super-bend </a:t>
            </a:r>
            <a:r>
              <a:rPr lang="en-US" sz="1600" dirty="0" smtClean="0"/>
              <a:t>extends the </a:t>
            </a:r>
            <a:r>
              <a:rPr lang="en-US" sz="1600" b="1" dirty="0" smtClean="0"/>
              <a:t>SLS 2.0 spectral range </a:t>
            </a:r>
            <a:r>
              <a:rPr lang="en-US" sz="1600" dirty="0" smtClean="0"/>
              <a:t>towards </a:t>
            </a:r>
            <a:r>
              <a:rPr lang="en-US" sz="1600" b="1" dirty="0" smtClean="0"/>
              <a:t>100 keV</a:t>
            </a:r>
            <a:endParaRPr lang="en-US" sz="1600" dirty="0" smtClean="0"/>
          </a:p>
          <a:p>
            <a:pPr marL="0" indent="0" defTabSz="360000">
              <a:spcAft>
                <a:spcPts val="300"/>
              </a:spcAft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     </a:t>
            </a:r>
            <a:r>
              <a:rPr lang="en-US" sz="1400" b="1" dirty="0" smtClean="0">
                <a:solidFill>
                  <a:srgbClr val="0070C0"/>
                </a:solidFill>
                <a:latin typeface="Arial Narrow"/>
              </a:rPr>
              <a:t>→   </a:t>
            </a:r>
            <a:r>
              <a:rPr lang="en-US" sz="1400" b="1" dirty="0" smtClean="0">
                <a:solidFill>
                  <a:srgbClr val="0070C0"/>
                </a:solidFill>
              </a:rPr>
              <a:t>apply proven technology initially:	</a:t>
            </a:r>
            <a:r>
              <a:rPr lang="en-US" sz="1400" b="1" dirty="0" err="1" smtClean="0">
                <a:solidFill>
                  <a:srgbClr val="0070C0"/>
                </a:solidFill>
              </a:rPr>
              <a:t>Nb-Ti</a:t>
            </a:r>
            <a:r>
              <a:rPr lang="en-US" sz="1400" b="1" dirty="0" smtClean="0">
                <a:solidFill>
                  <a:srgbClr val="0070C0"/>
                </a:solidFill>
              </a:rPr>
              <a:t> conductor  (B ≤ 5T)</a:t>
            </a:r>
          </a:p>
          <a:p>
            <a:pPr marL="0" indent="0" defTabSz="360000">
              <a:spcAft>
                <a:spcPts val="300"/>
              </a:spcAft>
              <a:buNone/>
            </a:pPr>
            <a:r>
              <a:rPr lang="en-US" sz="1400" b="1" dirty="0" smtClean="0">
                <a:solidFill>
                  <a:srgbClr val="0070C0"/>
                </a:solidFill>
                <a:latin typeface="Arial Narrow"/>
              </a:rPr>
              <a:t>     →   </a:t>
            </a:r>
            <a:r>
              <a:rPr lang="en-US" sz="1400" b="1" dirty="0" smtClean="0">
                <a:solidFill>
                  <a:srgbClr val="0070C0"/>
                </a:solidFill>
              </a:rPr>
              <a:t>R&amp;D on improved technology:		HTS or Nb</a:t>
            </a:r>
            <a:r>
              <a:rPr lang="en-US" sz="1400" b="1" baseline="-25000" dirty="0" smtClean="0">
                <a:solidFill>
                  <a:srgbClr val="0070C0"/>
                </a:solidFill>
              </a:rPr>
              <a:t>3</a:t>
            </a:r>
            <a:r>
              <a:rPr lang="en-US" sz="1400" b="1" dirty="0" smtClean="0">
                <a:solidFill>
                  <a:srgbClr val="0070C0"/>
                </a:solidFill>
              </a:rPr>
              <a:t>Sn conductor  (B </a:t>
            </a:r>
            <a:r>
              <a:rPr lang="en-US" sz="1400" b="1" dirty="0" smtClean="0">
                <a:solidFill>
                  <a:srgbClr val="0070C0"/>
                </a:solidFill>
                <a:latin typeface="Arial Narrow"/>
              </a:rPr>
              <a:t>≥</a:t>
            </a:r>
            <a:r>
              <a:rPr lang="en-US" sz="1400" b="1" dirty="0" smtClean="0">
                <a:solidFill>
                  <a:srgbClr val="0070C0"/>
                </a:solidFill>
              </a:rPr>
              <a:t> 5T)</a:t>
            </a:r>
          </a:p>
          <a:p>
            <a:pPr marL="0" indent="0" defTabSz="360000">
              <a:spcAft>
                <a:spcPts val="300"/>
              </a:spcAft>
              <a:buNone/>
            </a:pPr>
            <a:r>
              <a:rPr lang="en-US" sz="1400" b="1" dirty="0" smtClean="0">
                <a:solidFill>
                  <a:srgbClr val="0070C0"/>
                </a:solidFill>
                <a:latin typeface="Arial Narrow"/>
              </a:rPr>
              <a:t>     →   </a:t>
            </a:r>
            <a:r>
              <a:rPr lang="en-US" sz="1400" b="1" dirty="0" smtClean="0">
                <a:solidFill>
                  <a:srgbClr val="0070C0"/>
                </a:solidFill>
              </a:rPr>
              <a:t>design with integrated vacuum chamber to reduce vertical aperture</a:t>
            </a:r>
          </a:p>
          <a:p>
            <a:pPr marL="0" indent="0" defTabSz="360000">
              <a:spcAft>
                <a:spcPts val="300"/>
              </a:spcAft>
              <a:buNone/>
            </a:pPr>
            <a:r>
              <a:rPr lang="en-US" sz="1400" b="1" dirty="0" smtClean="0">
                <a:solidFill>
                  <a:srgbClr val="0070C0"/>
                </a:solidFill>
                <a:latin typeface="Arial Narrow"/>
              </a:rPr>
              <a:t>     →   </a:t>
            </a:r>
            <a:r>
              <a:rPr lang="en-US" sz="1400" b="1" dirty="0" smtClean="0">
                <a:solidFill>
                  <a:srgbClr val="0070C0"/>
                </a:solidFill>
              </a:rPr>
              <a:t>variable field (2.8 – 5 T) and very limited mounting space (405 mm)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7" y="747713"/>
            <a:ext cx="2520000" cy="130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3" name="Group 7182"/>
          <p:cNvGrpSpPr/>
          <p:nvPr/>
        </p:nvGrpSpPr>
        <p:grpSpPr>
          <a:xfrm>
            <a:off x="400050" y="2436021"/>
            <a:ext cx="3978124" cy="2620594"/>
            <a:chOff x="400050" y="2436019"/>
            <a:chExt cx="3978124" cy="2620594"/>
          </a:xfrm>
        </p:grpSpPr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3"/>
            <a:srcRect r="42880" b="3331"/>
            <a:stretch/>
          </p:blipFill>
          <p:spPr>
            <a:xfrm>
              <a:off x="2146174" y="2436019"/>
              <a:ext cx="2232000" cy="262059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3"/>
            <a:srcRect l="58900" t="21225" r="15579" b="31278"/>
            <a:stretch/>
          </p:blipFill>
          <p:spPr>
            <a:xfrm>
              <a:off x="1589086" y="2642501"/>
              <a:ext cx="720000" cy="929622"/>
            </a:xfrm>
            <a:prstGeom prst="rect">
              <a:avLst/>
            </a:prstGeom>
          </p:spPr>
        </p:pic>
        <p:sp>
          <p:nvSpPr>
            <p:cNvPr id="187" name="TextBox 6"/>
            <p:cNvSpPr txBox="1"/>
            <p:nvPr/>
          </p:nvSpPr>
          <p:spPr>
            <a:xfrm>
              <a:off x="400050" y="2547938"/>
              <a:ext cx="2020032" cy="24685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1: Kryostat;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2: Wärmeschild;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3: Flüssigstickstofftank;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4: Flüssigheliumtank;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5: Kryokühler 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>
                  <a:cs typeface="Franklin Gothic Book"/>
                </a:rPr>
                <a:t> </a:t>
              </a:r>
              <a:r>
                <a:rPr lang="de-DE" sz="800" b="1" kern="1000" spc="30" dirty="0" smtClean="0">
                  <a:cs typeface="Franklin Gothic Book"/>
                </a:rPr>
                <a:t>   RDK-415D GM;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6: Füllrohre;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7: Eisenjoch;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8: Strahlvakuumkammer;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9: Vakuumkammer-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>
                  <a:cs typeface="Franklin Gothic Book"/>
                </a:rPr>
                <a:t> </a:t>
              </a:r>
              <a:r>
                <a:rPr lang="de-DE" sz="800" b="1" kern="1000" spc="30" dirty="0" smtClean="0">
                  <a:cs typeface="Franklin Gothic Book"/>
                </a:rPr>
                <a:t>   Anschlussflansch;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10: Kaltmasse-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>
                  <a:cs typeface="Franklin Gothic Book"/>
                </a:rPr>
                <a:t> </a:t>
              </a:r>
              <a:r>
                <a:rPr lang="de-DE" sz="800" b="1" kern="1000" spc="30" dirty="0" smtClean="0">
                  <a:cs typeface="Franklin Gothic Book"/>
                </a:rPr>
                <a:t>     Aufhängungsgurtversteller;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11: Stromleitungen;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12: flexible Wärmeanschlüsse;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13: Spulenträgerstruktur;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14: innere Spule;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e-DE" sz="800" b="1" kern="1000" spc="30" dirty="0" smtClean="0">
                  <a:cs typeface="Franklin Gothic Book"/>
                </a:rPr>
                <a:t>15: äußere Spule</a:t>
              </a:r>
            </a:p>
          </p:txBody>
        </p:sp>
      </p:grpSp>
      <p:sp>
        <p:nvSpPr>
          <p:cNvPr id="7174" name="Rectangle 7173"/>
          <p:cNvSpPr/>
          <p:nvPr/>
        </p:nvSpPr>
        <p:spPr>
          <a:xfrm>
            <a:off x="300332" y="2236921"/>
            <a:ext cx="71971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1000" b="1" u="sng" kern="1000" spc="30" dirty="0" smtClean="0">
                <a:solidFill>
                  <a:srgbClr val="000000"/>
                </a:solidFill>
                <a:cs typeface="Franklin Gothic Book"/>
              </a:rPr>
              <a:t>CAD-Drawings of the Super-Conducting Super-Bend for SLS 2.0 with Integrated Vacuum Chamber Geometry </a:t>
            </a:r>
            <a:endParaRPr lang="en-US" sz="1000" b="1" u="sng" kern="1000" spc="30" dirty="0">
              <a:solidFill>
                <a:srgbClr val="000000"/>
              </a:solidFill>
              <a:cs typeface="Franklin Gothic Book"/>
            </a:endParaRPr>
          </a:p>
        </p:txBody>
      </p:sp>
      <p:grpSp>
        <p:nvGrpSpPr>
          <p:cNvPr id="7180" name="Group 7179"/>
          <p:cNvGrpSpPr/>
          <p:nvPr/>
        </p:nvGrpSpPr>
        <p:grpSpPr>
          <a:xfrm>
            <a:off x="4434937" y="2550842"/>
            <a:ext cx="1512000" cy="2433723"/>
            <a:chOff x="4482441" y="2550842"/>
            <a:chExt cx="1512000" cy="2433723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482441" y="2550842"/>
              <a:ext cx="1512000" cy="2433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916233" y="4321106"/>
              <a:ext cx="720000" cy="4450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6015672" y="2500499"/>
            <a:ext cx="2849223" cy="2376093"/>
            <a:chOff x="6015654" y="2500497"/>
            <a:chExt cx="2849223" cy="2376093"/>
          </a:xfrm>
        </p:grpSpPr>
        <p:pic>
          <p:nvPicPr>
            <p:cNvPr id="7179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654" y="2500497"/>
              <a:ext cx="1620000" cy="130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1" name="Group 7180"/>
            <p:cNvGrpSpPr/>
            <p:nvPr/>
          </p:nvGrpSpPr>
          <p:grpSpPr>
            <a:xfrm>
              <a:off x="7064877" y="3681545"/>
              <a:ext cx="1800000" cy="1195045"/>
              <a:chOff x="7064877" y="3681545"/>
              <a:chExt cx="1800000" cy="1195045"/>
            </a:xfrm>
          </p:grpSpPr>
          <p:pic>
            <p:nvPicPr>
              <p:cNvPr id="193" name="Picture 192"/>
              <p:cNvPicPr>
                <a:picLocks noChangeAspect="1"/>
              </p:cNvPicPr>
              <p:nvPr/>
            </p:nvPicPr>
            <p:blipFill>
              <a:blip r:embed="rId7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064877" y="3681545"/>
                <a:ext cx="1800000" cy="11950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Picture 193" descr="28§display§\int B dl =0.48 [Tm]§png§600§FALSE§" title="TexMaths"/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268864" y="3950484"/>
                <a:ext cx="648000" cy="1828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6578425" y="2531190"/>
              <a:ext cx="105125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kern="1000" spc="30" dirty="0">
                  <a:solidFill>
                    <a:srgbClr val="000000"/>
                  </a:solidFill>
                  <a:cs typeface="Franklin Gothic Book"/>
                </a:rPr>
                <a:t>g</a:t>
              </a:r>
              <a:r>
                <a:rPr lang="en-US" sz="800" b="1" kern="1000" spc="30" dirty="0" smtClean="0">
                  <a:solidFill>
                    <a:srgbClr val="000000"/>
                  </a:solidFill>
                  <a:cs typeface="Franklin Gothic Book"/>
                </a:rPr>
                <a:t>ap dependency</a:t>
              </a:r>
              <a:endParaRPr lang="en-US" sz="8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070675" y="4093290"/>
              <a:ext cx="78931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b="1" kern="1000" spc="30" dirty="0">
                  <a:solidFill>
                    <a:srgbClr val="000000"/>
                  </a:solidFill>
                  <a:cs typeface="Franklin Gothic Book"/>
                </a:rPr>
                <a:t>f</a:t>
              </a:r>
              <a:r>
                <a:rPr lang="en-US" sz="800" b="1" kern="1000" spc="30" dirty="0" smtClean="0">
                  <a:solidFill>
                    <a:srgbClr val="000000"/>
                  </a:solidFill>
                  <a:cs typeface="Franklin Gothic Book"/>
                </a:rPr>
                <a:t>ield profile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50235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077211" y="216002"/>
            <a:ext cx="6870846" cy="381375"/>
          </a:xfrm>
        </p:spPr>
        <p:txBody>
          <a:bodyPr/>
          <a:lstStyle/>
          <a:p>
            <a:r>
              <a:rPr lang="en-US" dirty="0" smtClean="0"/>
              <a:t>SLS &amp; SLS </a:t>
            </a:r>
            <a:r>
              <a:rPr lang="en-US" dirty="0" smtClean="0"/>
              <a:t>2.0 Upgrade:   Conclusions and Outlook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63019" y="821900"/>
            <a:ext cx="7805024" cy="710019"/>
          </a:xfrm>
        </p:spPr>
        <p:txBody>
          <a:bodyPr/>
          <a:lstStyle/>
          <a:p>
            <a:pPr defTabSz="360000">
              <a:lnSpc>
                <a:spcPct val="100000"/>
              </a:lnSpc>
              <a:spcAft>
                <a:spcPts val="600"/>
              </a:spcAft>
            </a:pPr>
            <a:r>
              <a:rPr lang="en-US" sz="1600" b="1" u="sng" dirty="0" smtClean="0"/>
              <a:t>SLS:</a:t>
            </a:r>
            <a:r>
              <a:rPr lang="en-US" sz="1600" b="1" dirty="0" smtClean="0">
                <a:solidFill>
                  <a:srgbClr val="0070C0"/>
                </a:solidFill>
              </a:rPr>
              <a:t>	e</a:t>
            </a:r>
            <a:r>
              <a:rPr lang="en-US" sz="1600" b="1" dirty="0" smtClean="0">
                <a:solidFill>
                  <a:srgbClr val="0070C0"/>
                </a:solidFill>
              </a:rPr>
              <a:t>xcellent operational statistics in 2019 </a:t>
            </a:r>
            <a:r>
              <a:rPr lang="en-US" sz="1600" b="1" dirty="0" smtClean="0"/>
              <a:t>with 99.4% availability and 6 ½ days MTBF</a:t>
            </a:r>
          </a:p>
          <a:p>
            <a:pPr marL="0" indent="0" defTabSz="36000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	</a:t>
            </a:r>
            <a:r>
              <a:rPr lang="en-US" sz="1600" b="1" dirty="0" smtClean="0">
                <a:solidFill>
                  <a:srgbClr val="0070C0"/>
                </a:solidFill>
              </a:rPr>
              <a:t>	new filling pattern </a:t>
            </a:r>
            <a:r>
              <a:rPr lang="en-US" sz="1600" b="1" dirty="0" smtClean="0"/>
              <a:t>with longer lifetime available on demand for the users</a:t>
            </a:r>
            <a:endParaRPr lang="en-US" sz="1600" b="1" dirty="0" smtClean="0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766969" y="1817496"/>
            <a:ext cx="8151398" cy="12997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360000">
              <a:lnSpc>
                <a:spcPct val="100000"/>
              </a:lnSpc>
              <a:spcAft>
                <a:spcPts val="600"/>
              </a:spcAft>
            </a:pPr>
            <a:r>
              <a:rPr lang="en-US" sz="1600" b="1" u="sng" dirty="0" smtClean="0"/>
              <a:t>SLS 2.0:</a:t>
            </a:r>
            <a:r>
              <a:rPr lang="en-US" sz="1600" b="1" dirty="0" smtClean="0">
                <a:solidFill>
                  <a:srgbClr val="0070C0"/>
                </a:solidFill>
              </a:rPr>
              <a:t>	</a:t>
            </a:r>
            <a:r>
              <a:rPr lang="en-US" sz="1600" b="1" dirty="0" smtClean="0">
                <a:solidFill>
                  <a:srgbClr val="0070C0"/>
                </a:solidFill>
                <a:latin typeface="Arial Narrow"/>
              </a:rPr>
              <a:t>→	</a:t>
            </a:r>
            <a:r>
              <a:rPr lang="en-US" sz="1600" b="1" dirty="0" smtClean="0">
                <a:solidFill>
                  <a:srgbClr val="0070C0"/>
                </a:solidFill>
              </a:rPr>
              <a:t>lattice </a:t>
            </a:r>
            <a:r>
              <a:rPr lang="en-US" sz="1600" b="1" dirty="0" smtClean="0"/>
              <a:t>provides </a:t>
            </a:r>
            <a:r>
              <a:rPr lang="en-US" sz="1600" b="1" dirty="0" smtClean="0">
                <a:solidFill>
                  <a:srgbClr val="4A7EBB"/>
                </a:solidFill>
              </a:rPr>
              <a:t>123 pm</a:t>
            </a:r>
            <a:r>
              <a:rPr lang="en-US" sz="1600" b="1" dirty="0" smtClean="0"/>
              <a:t> (</a:t>
            </a:r>
            <a:r>
              <a:rPr lang="en-US" sz="1600" b="1" dirty="0" smtClean="0">
                <a:latin typeface="Arial Narrow"/>
              </a:rPr>
              <a:t>≈</a:t>
            </a:r>
            <a:r>
              <a:rPr lang="en-US" sz="1600" b="1" dirty="0" smtClean="0"/>
              <a:t> 140 pm with IBS) emittance</a:t>
            </a:r>
          </a:p>
          <a:p>
            <a:pPr marL="0" indent="0" defTabSz="36000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			</a:t>
            </a:r>
            <a:r>
              <a:rPr lang="en-US" sz="1600" b="1" dirty="0" smtClean="0">
                <a:solidFill>
                  <a:srgbClr val="0070C0"/>
                </a:solidFill>
                <a:latin typeface="Arial Narrow"/>
              </a:rPr>
              <a:t>→	</a:t>
            </a:r>
            <a:r>
              <a:rPr lang="en-US" sz="1600" b="1" dirty="0" smtClean="0">
                <a:solidFill>
                  <a:srgbClr val="0070C0"/>
                </a:solidFill>
              </a:rPr>
              <a:t>brightness increase of 30 (@ 12 </a:t>
            </a:r>
            <a:r>
              <a:rPr lang="en-US" sz="1600" b="1" dirty="0" err="1" smtClean="0">
                <a:solidFill>
                  <a:srgbClr val="0070C0"/>
                </a:solidFill>
              </a:rPr>
              <a:t>keV</a:t>
            </a:r>
            <a:r>
              <a:rPr lang="en-US" sz="1600" b="1" dirty="0" smtClean="0">
                <a:solidFill>
                  <a:srgbClr val="0070C0"/>
                </a:solidFill>
              </a:rPr>
              <a:t>) </a:t>
            </a:r>
            <a:r>
              <a:rPr lang="en-US" sz="1600" b="1" dirty="0" smtClean="0"/>
              <a:t>can be achieved with splitting of straights</a:t>
            </a:r>
          </a:p>
          <a:p>
            <a:pPr marL="0" indent="0" defTabSz="36000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	</a:t>
            </a:r>
            <a:r>
              <a:rPr lang="en-US" sz="1600" b="1" dirty="0" smtClean="0">
                <a:solidFill>
                  <a:srgbClr val="0070C0"/>
                </a:solidFill>
              </a:rPr>
              <a:t>		</a:t>
            </a:r>
            <a:r>
              <a:rPr lang="en-US" sz="1600" b="1" dirty="0" smtClean="0">
                <a:solidFill>
                  <a:srgbClr val="0070C0"/>
                </a:solidFill>
                <a:latin typeface="Arial Narrow"/>
              </a:rPr>
              <a:t>→	</a:t>
            </a:r>
            <a:r>
              <a:rPr lang="en-US" sz="1600" b="1" dirty="0" smtClean="0">
                <a:solidFill>
                  <a:srgbClr val="0070C0"/>
                </a:solidFill>
              </a:rPr>
              <a:t>superconducting super-bends (5T)</a:t>
            </a:r>
            <a:r>
              <a:rPr lang="en-US" sz="1600" b="1" dirty="0" smtClean="0"/>
              <a:t> extend photon spectrum up to</a:t>
            </a:r>
            <a:r>
              <a:rPr lang="en-US" sz="1600" b="1" dirty="0" smtClean="0">
                <a:solidFill>
                  <a:srgbClr val="0070C0"/>
                </a:solidFill>
              </a:rPr>
              <a:t> 100 </a:t>
            </a:r>
            <a:r>
              <a:rPr lang="en-US" sz="1600" b="1" dirty="0" err="1" smtClean="0">
                <a:solidFill>
                  <a:srgbClr val="0070C0"/>
                </a:solidFill>
              </a:rPr>
              <a:t>keV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pPr marL="0" indent="0" defTabSz="36000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	</a:t>
            </a:r>
            <a:r>
              <a:rPr lang="en-US" sz="1600" b="1" dirty="0" smtClean="0">
                <a:solidFill>
                  <a:srgbClr val="0070C0"/>
                </a:solidFill>
              </a:rPr>
              <a:t>		</a:t>
            </a:r>
            <a:r>
              <a:rPr lang="en-US" sz="1600" b="1" dirty="0" smtClean="0">
                <a:solidFill>
                  <a:srgbClr val="0070C0"/>
                </a:solidFill>
                <a:latin typeface="Arial Narrow"/>
              </a:rPr>
              <a:t>→	</a:t>
            </a:r>
            <a:r>
              <a:rPr lang="en-US" sz="1600" b="1" dirty="0" smtClean="0"/>
              <a:t>work is still required to obtain </a:t>
            </a:r>
            <a:r>
              <a:rPr lang="en-US" sz="1600" b="1" dirty="0" smtClean="0">
                <a:solidFill>
                  <a:srgbClr val="4A7EBB"/>
                </a:solidFill>
              </a:rPr>
              <a:t>sufficient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dynamic aperture</a:t>
            </a:r>
            <a:endParaRPr lang="en-US" sz="1600" b="1" dirty="0" smtClean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764981" y="3335637"/>
            <a:ext cx="8151398" cy="16579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360000">
              <a:lnSpc>
                <a:spcPct val="100000"/>
              </a:lnSpc>
              <a:spcAft>
                <a:spcPts val="600"/>
              </a:spcAft>
            </a:pPr>
            <a:r>
              <a:rPr lang="en-US" sz="1600" b="1" u="sng" dirty="0" smtClean="0"/>
              <a:t>SLS 2.0:</a:t>
            </a:r>
            <a:r>
              <a:rPr lang="en-US" sz="1600" b="1" dirty="0" smtClean="0">
                <a:solidFill>
                  <a:srgbClr val="0070C0"/>
                </a:solidFill>
              </a:rPr>
              <a:t>	advanced technical solutions </a:t>
            </a:r>
            <a:r>
              <a:rPr lang="en-US" sz="1600" b="1" dirty="0" smtClean="0"/>
              <a:t>are (need to be) introduced and developed at PSI:</a:t>
            </a:r>
          </a:p>
          <a:p>
            <a:pPr marL="0" indent="0" defTabSz="3600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	</a:t>
            </a:r>
            <a:r>
              <a:rPr lang="en-US" sz="1600" b="1" dirty="0" smtClean="0">
                <a:solidFill>
                  <a:srgbClr val="0070C0"/>
                </a:solidFill>
              </a:rPr>
              <a:t>		 </a:t>
            </a:r>
            <a:r>
              <a:rPr lang="en-US" sz="1600" b="1" dirty="0" smtClean="0">
                <a:solidFill>
                  <a:srgbClr val="0070C0"/>
                </a:solidFill>
                <a:latin typeface="Arial Narrow"/>
              </a:rPr>
              <a:t>→	</a:t>
            </a:r>
            <a:r>
              <a:rPr lang="en-US" sz="1600" b="1" dirty="0" smtClean="0">
                <a:solidFill>
                  <a:srgbClr val="0070C0"/>
                </a:solidFill>
              </a:rPr>
              <a:t>NEG-coating </a:t>
            </a:r>
            <a:r>
              <a:rPr lang="en-US" sz="1600" b="1" dirty="0" smtClean="0"/>
              <a:t>for the compact vacuum system </a:t>
            </a:r>
            <a:r>
              <a:rPr lang="en-US" sz="1600" dirty="0" smtClean="0"/>
              <a:t>(18 mm beam pipe diameter)</a:t>
            </a:r>
          </a:p>
          <a:p>
            <a:pPr marL="0" indent="0" defTabSz="3600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	</a:t>
            </a:r>
            <a:r>
              <a:rPr lang="en-US" sz="1600" b="1" dirty="0" smtClean="0">
                <a:solidFill>
                  <a:srgbClr val="0070C0"/>
                </a:solidFill>
              </a:rPr>
              <a:t>		 </a:t>
            </a:r>
            <a:r>
              <a:rPr lang="en-US" sz="1600" b="1" dirty="0" smtClean="0">
                <a:solidFill>
                  <a:srgbClr val="0070C0"/>
                </a:solidFill>
                <a:latin typeface="Arial Narrow"/>
              </a:rPr>
              <a:t>→	</a:t>
            </a:r>
            <a:r>
              <a:rPr lang="en-US" sz="1600" b="1" dirty="0" smtClean="0"/>
              <a:t>strong and compact </a:t>
            </a:r>
            <a:r>
              <a:rPr lang="en-US" sz="1600" b="1" dirty="0" smtClean="0">
                <a:solidFill>
                  <a:srgbClr val="0070C0"/>
                </a:solidFill>
              </a:rPr>
              <a:t>electro-magnets </a:t>
            </a:r>
            <a:r>
              <a:rPr lang="en-US" sz="1600" b="1" dirty="0" smtClean="0"/>
              <a:t>and</a:t>
            </a:r>
            <a:r>
              <a:rPr lang="en-US" sz="1600" b="1" dirty="0" smtClean="0">
                <a:solidFill>
                  <a:srgbClr val="0070C0"/>
                </a:solidFill>
              </a:rPr>
              <a:t> permanent magnet dipoles</a:t>
            </a:r>
          </a:p>
          <a:p>
            <a:pPr marL="0" indent="0" defTabSz="3600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 			 </a:t>
            </a:r>
            <a:r>
              <a:rPr lang="en-US" sz="1600" b="1" dirty="0" smtClean="0">
                <a:solidFill>
                  <a:srgbClr val="0070C0"/>
                </a:solidFill>
                <a:latin typeface="Arial Narrow"/>
              </a:rPr>
              <a:t>→	</a:t>
            </a:r>
            <a:r>
              <a:rPr lang="en-US" sz="1600" b="1" dirty="0" smtClean="0">
                <a:solidFill>
                  <a:srgbClr val="0070C0"/>
                </a:solidFill>
              </a:rPr>
              <a:t>superconducting super-bends</a:t>
            </a:r>
          </a:p>
          <a:p>
            <a:pPr marL="0" indent="0" defTabSz="3600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600" b="1" dirty="0">
                <a:solidFill>
                  <a:srgbClr val="0070C0"/>
                </a:solidFill>
              </a:rPr>
              <a:t>	</a:t>
            </a:r>
            <a:r>
              <a:rPr lang="en-US" sz="1600" b="1" dirty="0" smtClean="0">
                <a:solidFill>
                  <a:srgbClr val="0070C0"/>
                </a:solidFill>
              </a:rPr>
              <a:t>		 </a:t>
            </a:r>
            <a:r>
              <a:rPr lang="en-US" sz="1600" b="1" dirty="0" smtClean="0">
                <a:solidFill>
                  <a:srgbClr val="0070C0"/>
                </a:solidFill>
                <a:latin typeface="Arial Narrow"/>
              </a:rPr>
              <a:t>→	</a:t>
            </a:r>
            <a:r>
              <a:rPr lang="en-US" sz="1600" b="1" dirty="0" smtClean="0"/>
              <a:t>ultra-fast </a:t>
            </a:r>
            <a:r>
              <a:rPr lang="en-US" sz="1600" dirty="0" smtClean="0"/>
              <a:t>(1.5 ns) </a:t>
            </a:r>
            <a:r>
              <a:rPr lang="en-US" sz="1600" b="1" dirty="0" err="1" smtClean="0">
                <a:solidFill>
                  <a:srgbClr val="0070C0"/>
                </a:solidFill>
              </a:rPr>
              <a:t>pulsers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/>
              <a:t>(few kV) </a:t>
            </a:r>
            <a:r>
              <a:rPr lang="en-US" sz="1600" b="1" dirty="0" smtClean="0"/>
              <a:t>and </a:t>
            </a:r>
            <a:r>
              <a:rPr lang="en-US" sz="1600" dirty="0" smtClean="0"/>
              <a:t>(</a:t>
            </a:r>
            <a:r>
              <a:rPr lang="en-US" sz="1600" dirty="0" err="1" smtClean="0"/>
              <a:t>stripline</a:t>
            </a:r>
            <a:r>
              <a:rPr lang="en-US" sz="1600" dirty="0" smtClean="0"/>
              <a:t>) </a:t>
            </a:r>
            <a:r>
              <a:rPr lang="en-US" sz="1600" b="1" dirty="0" smtClean="0">
                <a:solidFill>
                  <a:srgbClr val="0070C0"/>
                </a:solidFill>
              </a:rPr>
              <a:t>kickers </a:t>
            </a:r>
            <a:r>
              <a:rPr lang="en-US" sz="1600" b="1" dirty="0" smtClean="0"/>
              <a:t>for</a:t>
            </a:r>
            <a:r>
              <a:rPr lang="en-US" sz="1600" b="1" dirty="0" smtClean="0">
                <a:solidFill>
                  <a:srgbClr val="0070C0"/>
                </a:solidFill>
              </a:rPr>
              <a:t> on-axis injection</a:t>
            </a:r>
          </a:p>
        </p:txBody>
      </p:sp>
    </p:spTree>
    <p:extLst>
      <p:ext uri="{BB962C8B-B14F-4D97-AF65-F5344CB8AC3E}">
        <p14:creationId xmlns:p14="http://schemas.microsoft.com/office/powerpoint/2010/main" val="3734567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Wir schaffen Wissen – heute für morgen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827087" y="764876"/>
            <a:ext cx="3097708" cy="418337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My thanks go to…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GFA, LOG and PSD Groups</a:t>
            </a:r>
          </a:p>
          <a:p>
            <a:r>
              <a:rPr lang="en-US" dirty="0" smtClean="0"/>
              <a:t> SLS 2.0 </a:t>
            </a:r>
            <a:r>
              <a:rPr lang="en-US" dirty="0" smtClean="0"/>
              <a:t>Project Group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…and especially to the </a:t>
            </a:r>
            <a:endParaRPr lang="en-US" dirty="0" smtClean="0"/>
          </a:p>
          <a:p>
            <a:pPr marL="0" indent="0">
              <a:buNone/>
            </a:pPr>
            <a:r>
              <a:rPr lang="en-US" b="1" dirty="0"/>
              <a:t>o</a:t>
            </a:r>
            <a:r>
              <a:rPr lang="en-US" b="1" dirty="0" smtClean="0"/>
              <a:t>perations, beam dynamics</a:t>
            </a:r>
            <a:r>
              <a:rPr lang="en-US" dirty="0" smtClean="0"/>
              <a:t>, </a:t>
            </a:r>
            <a:r>
              <a:rPr lang="en-US" b="1" dirty="0" smtClean="0"/>
              <a:t>vacuum </a:t>
            </a:r>
            <a:r>
              <a:rPr lang="en-US" dirty="0" smtClean="0"/>
              <a:t>and</a:t>
            </a:r>
            <a:r>
              <a:rPr lang="en-US" b="1" dirty="0" smtClean="0"/>
              <a:t> magnet sections </a:t>
            </a:r>
            <a:r>
              <a:rPr lang="en-US" dirty="0" smtClean="0"/>
              <a:t>for </a:t>
            </a:r>
            <a:r>
              <a:rPr lang="en-US" dirty="0" smtClean="0"/>
              <a:t>providing information material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…and of course the </a:t>
            </a:r>
            <a:r>
              <a:rPr lang="en-US" b="1" dirty="0" smtClean="0"/>
              <a:t>audience</a:t>
            </a:r>
            <a:r>
              <a:rPr lang="en-US" dirty="0" smtClean="0"/>
              <a:t> for their interest and patience </a:t>
            </a:r>
            <a:r>
              <a:rPr lang="en-US" dirty="0" smtClean="0">
                <a:sym typeface="Wingdings" panose="05000000000000000000" pitchFamily="2" charset="2"/>
              </a:rPr>
              <a:t>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134768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1076108" y="992920"/>
            <a:ext cx="6838819" cy="3509963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endParaRPr lang="en-US" sz="2400" b="1" dirty="0" smtClean="0"/>
          </a:p>
          <a:p>
            <a:pPr marL="0" indent="0" algn="ctr">
              <a:spcAft>
                <a:spcPts val="1200"/>
              </a:spcAft>
              <a:buNone/>
            </a:pPr>
            <a:endParaRPr lang="en-US" sz="2400" b="1" dirty="0"/>
          </a:p>
          <a:p>
            <a:pPr marL="0" indent="0" algn="ctr">
              <a:spcAft>
                <a:spcPts val="1200"/>
              </a:spcAft>
              <a:buNone/>
            </a:pPr>
            <a:r>
              <a:rPr lang="en-US" sz="3600" b="1" dirty="0" smtClean="0"/>
              <a:t>Additional / Back-Up Slides</a:t>
            </a:r>
            <a:endParaRPr lang="en-US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959135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Injection straight </a:t>
            </a:r>
            <a:r>
              <a:rPr lang="en-US" dirty="0" smtClean="0">
                <a:solidFill>
                  <a:schemeClr val="bg2"/>
                </a:solidFill>
              </a:rPr>
              <a:t>1L </a:t>
            </a:r>
            <a:r>
              <a:rPr lang="en-US" sz="1300" dirty="0" smtClean="0">
                <a:solidFill>
                  <a:schemeClr val="bg2"/>
                </a:solidFill>
              </a:rPr>
              <a:t>(slide by Andreas Streun)</a:t>
            </a:r>
            <a:endParaRPr lang="de-CH" sz="13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18" y="619559"/>
            <a:ext cx="8640000" cy="557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" y="3271125"/>
            <a:ext cx="8820000" cy="1601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010" y="1400284"/>
            <a:ext cx="3060000" cy="166930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5353" y="1182416"/>
            <a:ext cx="5207302" cy="2053877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800" dirty="0" smtClean="0"/>
              <a:t>Injection for commissioning phase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800" dirty="0" smtClean="0"/>
              <a:t>Layout </a:t>
            </a:r>
            <a:r>
              <a:rPr lang="en-US" sz="1800" dirty="0" smtClean="0">
                <a:sym typeface="Wingdings" panose="05000000000000000000" pitchFamily="2" charset="2"/>
              </a:rPr>
              <a:t> </a:t>
            </a:r>
            <a:r>
              <a:rPr lang="en-US" sz="1800" dirty="0" smtClean="0"/>
              <a:t>and optics </a:t>
            </a:r>
            <a:r>
              <a:rPr lang="en-US" sz="1800" dirty="0" smtClean="0">
                <a:sym typeface="Wingdings" panose="05000000000000000000" pitchFamily="2" charset="2"/>
              </a:rPr>
              <a:t> </a:t>
            </a:r>
            <a:r>
              <a:rPr lang="en-US" sz="1800" dirty="0" smtClean="0"/>
              <a:t>of injection straight 1L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800" dirty="0">
                <a:sym typeface="Wingdings" panose="05000000000000000000" pitchFamily="2" charset="2"/>
              </a:rPr>
              <a:t>Vertical injection elements:</a:t>
            </a:r>
            <a:endParaRPr lang="de-CH" sz="1800" dirty="0"/>
          </a:p>
          <a:p>
            <a:pPr>
              <a:lnSpc>
                <a:spcPct val="85000"/>
              </a:lnSpc>
            </a:pPr>
            <a:r>
              <a:rPr lang="en-US" sz="1800" dirty="0" smtClean="0"/>
              <a:t>4 bump kickers (re-use SLS)</a:t>
            </a:r>
          </a:p>
          <a:p>
            <a:pPr>
              <a:lnSpc>
                <a:spcPct val="85000"/>
              </a:lnSpc>
            </a:pPr>
            <a:r>
              <a:rPr lang="en-US" sz="1800" dirty="0" smtClean="0"/>
              <a:t>Thick septum and thin (1mm) septum</a:t>
            </a:r>
          </a:p>
          <a:p>
            <a:pPr>
              <a:lnSpc>
                <a:spcPct val="85000"/>
              </a:lnSpc>
            </a:pPr>
            <a:r>
              <a:rPr lang="en-US" sz="1800" dirty="0" smtClean="0"/>
              <a:t>Fast kicker for pseudo-on-axis injection in 2S       </a:t>
            </a:r>
            <a:r>
              <a:rPr lang="en-US" sz="1800" dirty="0" smtClean="0">
                <a:sym typeface="Wingdings" panose="05000000000000000000" pitchFamily="2" charset="2"/>
              </a:rPr>
              <a:t></a:t>
            </a:r>
          </a:p>
          <a:p>
            <a:pPr>
              <a:lnSpc>
                <a:spcPct val="85000"/>
              </a:lnSpc>
            </a:pPr>
            <a:r>
              <a:rPr lang="en-US" sz="1800" dirty="0" smtClean="0"/>
              <a:t>4 large aperture quadrupoles (re-use SLS)</a:t>
            </a:r>
            <a:endParaRPr lang="en-US" sz="1800" dirty="0"/>
          </a:p>
          <a:p>
            <a:pPr marL="0" indent="0">
              <a:lnSpc>
                <a:spcPct val="85000"/>
              </a:lnSpc>
              <a:buNone/>
            </a:pPr>
            <a:endParaRPr lang="en-US" sz="1800" dirty="0" smtClean="0">
              <a:sym typeface="Wingdings" panose="05000000000000000000" pitchFamily="2" charset="2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46" y="3942879"/>
            <a:ext cx="871915" cy="30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2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153" y="2732581"/>
            <a:ext cx="3526187" cy="2208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Dynamic </a:t>
            </a:r>
            <a:r>
              <a:rPr lang="en-US" dirty="0" smtClean="0">
                <a:solidFill>
                  <a:schemeClr val="bg2"/>
                </a:solidFill>
              </a:rPr>
              <a:t>aperture   –   </a:t>
            </a:r>
            <a:r>
              <a:rPr lang="en-US" sz="2800" dirty="0" smtClean="0">
                <a:solidFill>
                  <a:schemeClr val="bg2"/>
                </a:solidFill>
              </a:rPr>
              <a:t>commissioning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1300" dirty="0" smtClean="0">
                <a:solidFill>
                  <a:schemeClr val="bg2"/>
                </a:solidFill>
              </a:rPr>
              <a:t>(slide by Andreas Streun)</a:t>
            </a:r>
            <a:endParaRPr lang="de-CH" sz="13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036" y="514827"/>
            <a:ext cx="3589996" cy="2233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5635" y="549465"/>
            <a:ext cx="44279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Dynamic aperture 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x,y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physical aperture 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from (“fake”)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/>
            </a:r>
            <a:br>
              <a:rPr lang="en-US" sz="1400" dirty="0" smtClean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10 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mm 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400" dirty="0" smtClean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 15 mm beam pipe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	approx.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physical aperture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from real </a:t>
            </a: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	beam pipes including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mini-gap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undulators</a:t>
            </a: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5-sigma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beam size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of injected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beam </a:t>
            </a: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from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Times New Roman" panose="02020603050405020304" pitchFamily="18" charset="0"/>
              </a:rPr>
              <a:t>booster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mm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thin septum	</a:t>
            </a:r>
            <a:endParaRPr lang="de-CH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5091" y="2001301"/>
            <a:ext cx="330510" cy="20434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80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8593" y="4209124"/>
            <a:ext cx="325746" cy="197462"/>
            <a:chOff x="827185" y="6049012"/>
            <a:chExt cx="325746" cy="26328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827185" y="6049012"/>
              <a:ext cx="309852" cy="167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3079" y="6310622"/>
              <a:ext cx="309852" cy="167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982111" y="6049012"/>
              <a:ext cx="0" cy="26328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ound Same Side Corner Rectangle 15"/>
          <p:cNvSpPr/>
          <p:nvPr/>
        </p:nvSpPr>
        <p:spPr>
          <a:xfrm>
            <a:off x="611618" y="1001998"/>
            <a:ext cx="309619" cy="206921"/>
          </a:xfrm>
          <a:prstGeom prst="round2SameRect">
            <a:avLst>
              <a:gd name="adj1" fmla="val 50000"/>
              <a:gd name="adj2" fmla="val 0"/>
            </a:avLst>
          </a:prstGeom>
          <a:noFill/>
          <a:ln w="63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141" y="2456783"/>
            <a:ext cx="582534" cy="913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80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486" y="3004783"/>
            <a:ext cx="4616954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Momentum dependent. D.A.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x, </a:t>
            </a:r>
            <a:r>
              <a:rPr lang="en-US" sz="1400" dirty="0" err="1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1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/p)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Range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6%</a:t>
            </a:r>
          </a:p>
          <a:p>
            <a:pPr eaLnBrk="1" fontAlgn="auto" hangingPunct="1">
              <a:lnSpc>
                <a:spcPts val="21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 panose="05050102010706020507" pitchFamily="18" charset="2"/>
              </a:rPr>
              <a:t>   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 panose="05050102010706020507" pitchFamily="18" charset="2"/>
              </a:rPr>
              <a:t></a:t>
            </a:r>
            <a:r>
              <a:rPr lang="en-US" sz="1400" b="1" dirty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 panose="05050102010706020507" pitchFamily="18" charset="2"/>
              </a:rPr>
              <a:t>  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max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initial amplitudes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of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Touschek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scattered particles  </a:t>
            </a:r>
            <a:b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 =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14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1400" baseline="-250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lang="en-US" sz="140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½ </a:t>
            </a:r>
            <a:r>
              <a:rPr lang="en-US" sz="1400" dirty="0" err="1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D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/p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 </a:t>
            </a:r>
            <a:r>
              <a:rPr lang="en-US" sz="1400" dirty="0" err="1" smtClean="0">
                <a:solidFill>
                  <a:prstClr val="black"/>
                </a:solidFill>
                <a:latin typeface="Lucida Calligraphy" panose="03010101010101010101" pitchFamily="66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14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 0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.45 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mm</a:t>
            </a:r>
            <a:endParaRPr lang="en-US" sz="1400" dirty="0" smtClean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eff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momentum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acceptance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         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Touschek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-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Lifetime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  <a:sym typeface="Symbol" panose="05050102010706020507" pitchFamily="18" charset="2"/>
              </a:rPr>
              <a:t>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(mom. acc.) </a:t>
            </a:r>
            <a:r>
              <a:rPr lang="en-US" sz="1400" b="1" baseline="300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3</a:t>
            </a:r>
            <a:endParaRPr lang="de-CH" sz="14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Trapezoid 20"/>
          <p:cNvSpPr/>
          <p:nvPr/>
        </p:nvSpPr>
        <p:spPr>
          <a:xfrm>
            <a:off x="6344798" y="1995948"/>
            <a:ext cx="1784178" cy="479212"/>
          </a:xfrm>
          <a:custGeom>
            <a:avLst/>
            <a:gdLst>
              <a:gd name="connsiteX0" fmla="*/ 0 w 1821221"/>
              <a:gd name="connsiteY0" fmla="*/ 614518 h 614518"/>
              <a:gd name="connsiteX1" fmla="*/ 312654 w 1821221"/>
              <a:gd name="connsiteY1" fmla="*/ 0 h 614518"/>
              <a:gd name="connsiteX2" fmla="*/ 1508567 w 1821221"/>
              <a:gd name="connsiteY2" fmla="*/ 0 h 614518"/>
              <a:gd name="connsiteX3" fmla="*/ 1821221 w 1821221"/>
              <a:gd name="connsiteY3" fmla="*/ 614518 h 614518"/>
              <a:gd name="connsiteX4" fmla="*/ 0 w 1821221"/>
              <a:gd name="connsiteY4" fmla="*/ 614518 h 614518"/>
              <a:gd name="connsiteX0" fmla="*/ 0 w 1821221"/>
              <a:gd name="connsiteY0" fmla="*/ 627771 h 627771"/>
              <a:gd name="connsiteX1" fmla="*/ 325906 w 1821221"/>
              <a:gd name="connsiteY1" fmla="*/ 0 h 627771"/>
              <a:gd name="connsiteX2" fmla="*/ 1508567 w 1821221"/>
              <a:gd name="connsiteY2" fmla="*/ 13253 h 627771"/>
              <a:gd name="connsiteX3" fmla="*/ 1821221 w 1821221"/>
              <a:gd name="connsiteY3" fmla="*/ 627771 h 627771"/>
              <a:gd name="connsiteX4" fmla="*/ 0 w 1821221"/>
              <a:gd name="connsiteY4" fmla="*/ 627771 h 627771"/>
              <a:gd name="connsiteX0" fmla="*/ 0 w 1821221"/>
              <a:gd name="connsiteY0" fmla="*/ 700005 h 700005"/>
              <a:gd name="connsiteX1" fmla="*/ 325906 w 1821221"/>
              <a:gd name="connsiteY1" fmla="*/ 72234 h 700005"/>
              <a:gd name="connsiteX2" fmla="*/ 1508567 w 1821221"/>
              <a:gd name="connsiteY2" fmla="*/ 85487 h 700005"/>
              <a:gd name="connsiteX3" fmla="*/ 1821221 w 1821221"/>
              <a:gd name="connsiteY3" fmla="*/ 700005 h 700005"/>
              <a:gd name="connsiteX4" fmla="*/ 0 w 1821221"/>
              <a:gd name="connsiteY4" fmla="*/ 700005 h 700005"/>
              <a:gd name="connsiteX0" fmla="*/ 0 w 1821221"/>
              <a:gd name="connsiteY0" fmla="*/ 727799 h 727799"/>
              <a:gd name="connsiteX1" fmla="*/ 325906 w 1821221"/>
              <a:gd name="connsiteY1" fmla="*/ 100028 h 727799"/>
              <a:gd name="connsiteX2" fmla="*/ 1508567 w 1821221"/>
              <a:gd name="connsiteY2" fmla="*/ 113281 h 727799"/>
              <a:gd name="connsiteX3" fmla="*/ 1821221 w 1821221"/>
              <a:gd name="connsiteY3" fmla="*/ 727799 h 727799"/>
              <a:gd name="connsiteX4" fmla="*/ 0 w 1821221"/>
              <a:gd name="connsiteY4" fmla="*/ 727799 h 727799"/>
              <a:gd name="connsiteX0" fmla="*/ 0 w 1821221"/>
              <a:gd name="connsiteY0" fmla="*/ 725525 h 725525"/>
              <a:gd name="connsiteX1" fmla="*/ 325906 w 1821221"/>
              <a:gd name="connsiteY1" fmla="*/ 97754 h 725525"/>
              <a:gd name="connsiteX2" fmla="*/ 1508567 w 1821221"/>
              <a:gd name="connsiteY2" fmla="*/ 111007 h 725525"/>
              <a:gd name="connsiteX3" fmla="*/ 1821221 w 1821221"/>
              <a:gd name="connsiteY3" fmla="*/ 725525 h 725525"/>
              <a:gd name="connsiteX4" fmla="*/ 0 w 1821221"/>
              <a:gd name="connsiteY4" fmla="*/ 725525 h 725525"/>
              <a:gd name="connsiteX0" fmla="*/ 0 w 1821221"/>
              <a:gd name="connsiteY0" fmla="*/ 764376 h 764376"/>
              <a:gd name="connsiteX1" fmla="*/ 325906 w 1821221"/>
              <a:gd name="connsiteY1" fmla="*/ 136605 h 764376"/>
              <a:gd name="connsiteX2" fmla="*/ 1508567 w 1821221"/>
              <a:gd name="connsiteY2" fmla="*/ 149858 h 764376"/>
              <a:gd name="connsiteX3" fmla="*/ 1821221 w 1821221"/>
              <a:gd name="connsiteY3" fmla="*/ 764376 h 764376"/>
              <a:gd name="connsiteX4" fmla="*/ 0 w 1821221"/>
              <a:gd name="connsiteY4" fmla="*/ 764376 h 764376"/>
              <a:gd name="connsiteX0" fmla="*/ 0 w 1821221"/>
              <a:gd name="connsiteY0" fmla="*/ 779439 h 779439"/>
              <a:gd name="connsiteX1" fmla="*/ 325906 w 1821221"/>
              <a:gd name="connsiteY1" fmla="*/ 151668 h 779439"/>
              <a:gd name="connsiteX2" fmla="*/ 1508567 w 1821221"/>
              <a:gd name="connsiteY2" fmla="*/ 164921 h 779439"/>
              <a:gd name="connsiteX3" fmla="*/ 1821221 w 1821221"/>
              <a:gd name="connsiteY3" fmla="*/ 779439 h 779439"/>
              <a:gd name="connsiteX4" fmla="*/ 0 w 1821221"/>
              <a:gd name="connsiteY4" fmla="*/ 779439 h 77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1221" h="779439">
                <a:moveTo>
                  <a:pt x="0" y="779439"/>
                </a:moveTo>
                <a:lnTo>
                  <a:pt x="325906" y="151668"/>
                </a:lnTo>
                <a:cubicBezTo>
                  <a:pt x="914281" y="-51454"/>
                  <a:pt x="916295" y="-54009"/>
                  <a:pt x="1508567" y="164921"/>
                </a:cubicBezTo>
                <a:lnTo>
                  <a:pt x="1821221" y="779439"/>
                </a:lnTo>
                <a:lnTo>
                  <a:pt x="0" y="779439"/>
                </a:lnTo>
                <a:close/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80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7773" y="605489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b="1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1400" b="1" baseline="-2500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lang="en-US" sz="1400" b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5 m          </a:t>
            </a:r>
            <a:r>
              <a:rPr lang="en-US" sz="1400" b="1" smtClean="0">
                <a:solidFill>
                  <a:prstClr val="black"/>
                </a:solidFill>
                <a:latin typeface="Symbol" panose="05050102010706020507" pitchFamily="18" charset="2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1400" b="1" baseline="-2500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lang="en-US" sz="1400" b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26 m</a:t>
            </a:r>
            <a:endParaRPr lang="de-CH" sz="1400" b="1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059643" y="2006882"/>
            <a:ext cx="339921" cy="182475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59643" y="1740395"/>
            <a:ext cx="339921" cy="175495"/>
          </a:xfrm>
          <a:prstGeom prst="ellipse">
            <a:avLst/>
          </a:prstGeom>
          <a:noFill/>
          <a:ln w="127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8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35967" y="1924728"/>
            <a:ext cx="3142375" cy="71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800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104519" y="2799565"/>
            <a:ext cx="2330064" cy="193292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104519" y="2788252"/>
            <a:ext cx="2330064" cy="1944234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063732" y="2994018"/>
            <a:ext cx="3780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057264" y="4423675"/>
            <a:ext cx="3780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733279" y="3550733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&gt; </a:t>
            </a:r>
            <a:r>
              <a:rPr lang="en-US" b="1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Symbol" panose="05050102010706020507" pitchFamily="18" charset="2"/>
              </a:rPr>
              <a:t> </a:t>
            </a:r>
            <a:r>
              <a:rPr lang="en-US" b="1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4%</a:t>
            </a:r>
            <a:endParaRPr lang="de-CH" b="1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5065719" y="3089035"/>
            <a:ext cx="0" cy="565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065719" y="3957405"/>
            <a:ext cx="0" cy="5612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rapezoid 20"/>
          <p:cNvSpPr/>
          <p:nvPr/>
        </p:nvSpPr>
        <p:spPr>
          <a:xfrm>
            <a:off x="508478" y="1534282"/>
            <a:ext cx="473451" cy="143083"/>
          </a:xfrm>
          <a:custGeom>
            <a:avLst/>
            <a:gdLst>
              <a:gd name="connsiteX0" fmla="*/ 0 w 1821221"/>
              <a:gd name="connsiteY0" fmla="*/ 614518 h 614518"/>
              <a:gd name="connsiteX1" fmla="*/ 312654 w 1821221"/>
              <a:gd name="connsiteY1" fmla="*/ 0 h 614518"/>
              <a:gd name="connsiteX2" fmla="*/ 1508567 w 1821221"/>
              <a:gd name="connsiteY2" fmla="*/ 0 h 614518"/>
              <a:gd name="connsiteX3" fmla="*/ 1821221 w 1821221"/>
              <a:gd name="connsiteY3" fmla="*/ 614518 h 614518"/>
              <a:gd name="connsiteX4" fmla="*/ 0 w 1821221"/>
              <a:gd name="connsiteY4" fmla="*/ 614518 h 614518"/>
              <a:gd name="connsiteX0" fmla="*/ 0 w 1821221"/>
              <a:gd name="connsiteY0" fmla="*/ 627771 h 627771"/>
              <a:gd name="connsiteX1" fmla="*/ 325906 w 1821221"/>
              <a:gd name="connsiteY1" fmla="*/ 0 h 627771"/>
              <a:gd name="connsiteX2" fmla="*/ 1508567 w 1821221"/>
              <a:gd name="connsiteY2" fmla="*/ 13253 h 627771"/>
              <a:gd name="connsiteX3" fmla="*/ 1821221 w 1821221"/>
              <a:gd name="connsiteY3" fmla="*/ 627771 h 627771"/>
              <a:gd name="connsiteX4" fmla="*/ 0 w 1821221"/>
              <a:gd name="connsiteY4" fmla="*/ 627771 h 627771"/>
              <a:gd name="connsiteX0" fmla="*/ 0 w 1821221"/>
              <a:gd name="connsiteY0" fmla="*/ 700005 h 700005"/>
              <a:gd name="connsiteX1" fmla="*/ 325906 w 1821221"/>
              <a:gd name="connsiteY1" fmla="*/ 72234 h 700005"/>
              <a:gd name="connsiteX2" fmla="*/ 1508567 w 1821221"/>
              <a:gd name="connsiteY2" fmla="*/ 85487 h 700005"/>
              <a:gd name="connsiteX3" fmla="*/ 1821221 w 1821221"/>
              <a:gd name="connsiteY3" fmla="*/ 700005 h 700005"/>
              <a:gd name="connsiteX4" fmla="*/ 0 w 1821221"/>
              <a:gd name="connsiteY4" fmla="*/ 700005 h 700005"/>
              <a:gd name="connsiteX0" fmla="*/ 0 w 1821221"/>
              <a:gd name="connsiteY0" fmla="*/ 727799 h 727799"/>
              <a:gd name="connsiteX1" fmla="*/ 325906 w 1821221"/>
              <a:gd name="connsiteY1" fmla="*/ 100028 h 727799"/>
              <a:gd name="connsiteX2" fmla="*/ 1508567 w 1821221"/>
              <a:gd name="connsiteY2" fmla="*/ 113281 h 727799"/>
              <a:gd name="connsiteX3" fmla="*/ 1821221 w 1821221"/>
              <a:gd name="connsiteY3" fmla="*/ 727799 h 727799"/>
              <a:gd name="connsiteX4" fmla="*/ 0 w 1821221"/>
              <a:gd name="connsiteY4" fmla="*/ 727799 h 727799"/>
              <a:gd name="connsiteX0" fmla="*/ 0 w 1821221"/>
              <a:gd name="connsiteY0" fmla="*/ 725525 h 725525"/>
              <a:gd name="connsiteX1" fmla="*/ 325906 w 1821221"/>
              <a:gd name="connsiteY1" fmla="*/ 97754 h 725525"/>
              <a:gd name="connsiteX2" fmla="*/ 1508567 w 1821221"/>
              <a:gd name="connsiteY2" fmla="*/ 111007 h 725525"/>
              <a:gd name="connsiteX3" fmla="*/ 1821221 w 1821221"/>
              <a:gd name="connsiteY3" fmla="*/ 725525 h 725525"/>
              <a:gd name="connsiteX4" fmla="*/ 0 w 1821221"/>
              <a:gd name="connsiteY4" fmla="*/ 725525 h 725525"/>
              <a:gd name="connsiteX0" fmla="*/ 0 w 1821221"/>
              <a:gd name="connsiteY0" fmla="*/ 764376 h 764376"/>
              <a:gd name="connsiteX1" fmla="*/ 325906 w 1821221"/>
              <a:gd name="connsiteY1" fmla="*/ 136605 h 764376"/>
              <a:gd name="connsiteX2" fmla="*/ 1508567 w 1821221"/>
              <a:gd name="connsiteY2" fmla="*/ 149858 h 764376"/>
              <a:gd name="connsiteX3" fmla="*/ 1821221 w 1821221"/>
              <a:gd name="connsiteY3" fmla="*/ 764376 h 764376"/>
              <a:gd name="connsiteX4" fmla="*/ 0 w 1821221"/>
              <a:gd name="connsiteY4" fmla="*/ 764376 h 764376"/>
              <a:gd name="connsiteX0" fmla="*/ 0 w 1821221"/>
              <a:gd name="connsiteY0" fmla="*/ 779439 h 779439"/>
              <a:gd name="connsiteX1" fmla="*/ 325906 w 1821221"/>
              <a:gd name="connsiteY1" fmla="*/ 151668 h 779439"/>
              <a:gd name="connsiteX2" fmla="*/ 1508567 w 1821221"/>
              <a:gd name="connsiteY2" fmla="*/ 164921 h 779439"/>
              <a:gd name="connsiteX3" fmla="*/ 1821221 w 1821221"/>
              <a:gd name="connsiteY3" fmla="*/ 779439 h 779439"/>
              <a:gd name="connsiteX4" fmla="*/ 0 w 1821221"/>
              <a:gd name="connsiteY4" fmla="*/ 779439 h 77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1221" h="779439">
                <a:moveTo>
                  <a:pt x="0" y="779439"/>
                </a:moveTo>
                <a:lnTo>
                  <a:pt x="325906" y="151668"/>
                </a:lnTo>
                <a:cubicBezTo>
                  <a:pt x="914281" y="-51454"/>
                  <a:pt x="916295" y="-54009"/>
                  <a:pt x="1508567" y="164921"/>
                </a:cubicBezTo>
                <a:lnTo>
                  <a:pt x="1821221" y="779439"/>
                </a:lnTo>
                <a:lnTo>
                  <a:pt x="0" y="779439"/>
                </a:lnTo>
                <a:close/>
              </a:path>
            </a:pathLst>
          </a:cu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de-CH" sz="180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78349" y="4423078"/>
            <a:ext cx="924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CH" smtClean="0">
                <a:solidFill>
                  <a:srgbClr val="FF0000"/>
                </a:solidFill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 11 hrs</a:t>
            </a:r>
            <a:endParaRPr lang="de-CH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Operations Statistics - 2019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893199" y="784719"/>
            <a:ext cx="3684738" cy="2029732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u="sng" dirty="0" smtClean="0"/>
              <a:t>Excellent year 2019 (so far):</a:t>
            </a:r>
          </a:p>
          <a:p>
            <a:pPr marL="288000" indent="-144000">
              <a:lnSpc>
                <a:spcPct val="100000"/>
              </a:lnSpc>
              <a:spcAft>
                <a:spcPts val="600"/>
              </a:spcAft>
            </a:pPr>
            <a:r>
              <a:rPr lang="en-US" sz="1400" b="1" dirty="0" smtClean="0"/>
              <a:t>Highest beam availability ever:   99.4%</a:t>
            </a:r>
          </a:p>
          <a:p>
            <a:pPr marL="288000" indent="-144000">
              <a:lnSpc>
                <a:spcPct val="100000"/>
              </a:lnSpc>
              <a:spcAft>
                <a:spcPts val="600"/>
              </a:spcAft>
            </a:pPr>
            <a:r>
              <a:rPr lang="en-US" sz="1400" b="1" dirty="0"/>
              <a:t>6 ½ days </a:t>
            </a:r>
            <a:r>
              <a:rPr lang="en-US" sz="1400" b="1" dirty="0" smtClean="0"/>
              <a:t>mean time between failures (MTBF)</a:t>
            </a:r>
          </a:p>
          <a:p>
            <a:pPr marL="288000" indent="-144000">
              <a:lnSpc>
                <a:spcPct val="100000"/>
              </a:lnSpc>
              <a:spcAft>
                <a:spcPts val="600"/>
              </a:spcAft>
            </a:pPr>
            <a:r>
              <a:rPr lang="en-US" sz="1400" b="1" dirty="0" smtClean="0"/>
              <a:t>Mean time between distortions (MTBD) was relatively low:   30 h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(59 h in 2018)</a:t>
            </a:r>
          </a:p>
          <a:p>
            <a:pPr marL="576000" indent="-2880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400" b="1" dirty="0"/>
              <a:t>a</a:t>
            </a:r>
            <a:r>
              <a:rPr lang="en-US" sz="1400" b="1" dirty="0" smtClean="0"/>
              <a:t> noticeable number of</a:t>
            </a:r>
            <a:r>
              <a:rPr lang="en-US" sz="1400" b="1" dirty="0" smtClean="0"/>
              <a:t> </a:t>
            </a:r>
            <a:r>
              <a:rPr lang="en-US" sz="1400" b="1" dirty="0" smtClean="0"/>
              <a:t>BPM glitches </a:t>
            </a:r>
            <a:endParaRPr lang="en-US" sz="1400" b="1" dirty="0" smtClean="0"/>
          </a:p>
          <a:p>
            <a:pPr marL="288000" indent="0">
              <a:lnSpc>
                <a:spcPct val="100000"/>
              </a:lnSpc>
              <a:buNone/>
            </a:pPr>
            <a:r>
              <a:rPr lang="en-US" sz="1400" b="1" dirty="0" smtClean="0"/>
              <a:t>       due </a:t>
            </a:r>
            <a:r>
              <a:rPr lang="en-US" sz="1400" b="1" dirty="0" smtClean="0"/>
              <a:t>to ageing </a:t>
            </a:r>
            <a:r>
              <a:rPr lang="en-US" sz="1400" b="1" dirty="0" smtClean="0"/>
              <a:t>HW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</a:rPr>
              <a:t>(DBPM from 1999)</a:t>
            </a:r>
            <a:endParaRPr lang="en-US" sz="14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72000" indent="0">
              <a:buNone/>
            </a:pPr>
            <a:endParaRPr lang="en-US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379" y="675881"/>
            <a:ext cx="3492000" cy="211225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25" y="2986606"/>
            <a:ext cx="6840000" cy="20220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855920" y="2797440"/>
            <a:ext cx="1420957" cy="1846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ata until 12-11-2019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16352574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75862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</a:rPr>
              <a:t>Magnet</a:t>
            </a:r>
            <a:r>
              <a:rPr lang="en-US" sz="3600" dirty="0" smtClean="0">
                <a:solidFill>
                  <a:schemeClr val="bg2"/>
                </a:solidFill>
              </a:rPr>
              <a:t>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en-US" sz="3600" dirty="0" smtClean="0">
                <a:solidFill>
                  <a:schemeClr val="bg2"/>
                </a:solidFill>
              </a:rPr>
              <a:t> </a:t>
            </a:r>
            <a:r>
              <a:rPr lang="en-US"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power supply </a:t>
            </a:r>
            <a:r>
              <a:rPr lang="en-US" sz="3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inventory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(A. Streun)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148" y="501708"/>
            <a:ext cx="7265133" cy="442818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5000"/>
              </a:lnSpc>
              <a:buNone/>
            </a:pPr>
            <a:r>
              <a:rPr lang="en-US" sz="3800" b="1" u="sng" dirty="0" smtClean="0"/>
              <a:t>SLS </a:t>
            </a:r>
            <a:r>
              <a:rPr lang="en-US" sz="3800" b="1" u="sng" dirty="0" smtClean="0"/>
              <a:t>2.0</a:t>
            </a:r>
            <a:r>
              <a:rPr lang="en-US" sz="3800" b="1" u="sng" dirty="0"/>
              <a:t> </a:t>
            </a:r>
            <a:r>
              <a:rPr lang="en-US" sz="3800" b="1" u="sng" dirty="0" smtClean="0"/>
              <a:t>  </a:t>
            </a:r>
            <a:r>
              <a:rPr lang="en-US" sz="3800" b="1" u="sng" dirty="0" smtClean="0">
                <a:solidFill>
                  <a:srgbClr val="00B050"/>
                </a:solidFill>
              </a:rPr>
              <a:t>288 </a:t>
            </a:r>
            <a:r>
              <a:rPr lang="en-US" sz="3800" b="1" u="sng" dirty="0" smtClean="0">
                <a:solidFill>
                  <a:srgbClr val="00B050"/>
                </a:solidFill>
              </a:rPr>
              <a:t>m</a:t>
            </a:r>
            <a:r>
              <a:rPr lang="en-US" sz="3800" u="sng" dirty="0" smtClean="0"/>
              <a:t> circumference = </a:t>
            </a:r>
            <a:r>
              <a:rPr lang="en-US" sz="3800" b="1" u="sng" dirty="0" smtClean="0">
                <a:solidFill>
                  <a:srgbClr val="8F8C0E"/>
                </a:solidFill>
              </a:rPr>
              <a:t>80 m</a:t>
            </a:r>
            <a:r>
              <a:rPr lang="en-US" sz="3800" u="sng" dirty="0" smtClean="0"/>
              <a:t> straights + </a:t>
            </a:r>
            <a:r>
              <a:rPr lang="en-US" sz="3800" b="1" u="sng" dirty="0" smtClean="0">
                <a:solidFill>
                  <a:schemeClr val="accent5">
                    <a:lumMod val="75000"/>
                  </a:schemeClr>
                </a:solidFill>
              </a:rPr>
              <a:t>208 m</a:t>
            </a:r>
            <a:r>
              <a:rPr lang="en-US" sz="3800" u="sng" dirty="0" smtClean="0"/>
              <a:t> arcs</a:t>
            </a:r>
          </a:p>
          <a:p>
            <a:pPr>
              <a:lnSpc>
                <a:spcPct val="105000"/>
              </a:lnSpc>
              <a:spcBef>
                <a:spcPts val="900"/>
              </a:spcBef>
            </a:pPr>
            <a:r>
              <a:rPr lang="en-US" sz="2900" dirty="0" smtClean="0">
                <a:solidFill>
                  <a:srgbClr val="9933FF"/>
                </a:solidFill>
              </a:rPr>
              <a:t>60</a:t>
            </a:r>
            <a:r>
              <a:rPr lang="en-US" sz="2900" dirty="0" smtClean="0"/>
              <a:t> </a:t>
            </a:r>
            <a:r>
              <a:rPr lang="en-US" sz="2900" dirty="0" smtClean="0"/>
              <a:t>long./trans. grad. compound bends, BNV=[VB|BN|VB] </a:t>
            </a:r>
            <a:r>
              <a:rPr lang="en-US" sz="2900" dirty="0" smtClean="0">
                <a:solidFill>
                  <a:srgbClr val="FF0000"/>
                </a:solidFill>
              </a:rPr>
              <a:t>0</a:t>
            </a:r>
            <a:r>
              <a:rPr lang="en-US" sz="2900" dirty="0" smtClean="0"/>
              <a:t> (</a:t>
            </a:r>
            <a:r>
              <a:rPr lang="en-US" sz="2900" dirty="0" smtClean="0">
                <a:solidFill>
                  <a:srgbClr val="9933FF"/>
                </a:solidFill>
              </a:rPr>
              <a:t>PM</a:t>
            </a:r>
            <a:r>
              <a:rPr lang="en-US" sz="2900" dirty="0" smtClean="0"/>
              <a:t>)</a:t>
            </a:r>
          </a:p>
          <a:p>
            <a:pPr>
              <a:lnSpc>
                <a:spcPct val="105000"/>
              </a:lnSpc>
            </a:pPr>
            <a:r>
              <a:rPr lang="en-US" sz="2900" dirty="0" smtClean="0">
                <a:solidFill>
                  <a:srgbClr val="9933FF"/>
                </a:solidFill>
              </a:rPr>
              <a:t>24</a:t>
            </a:r>
            <a:r>
              <a:rPr lang="en-US" sz="2900" dirty="0" smtClean="0"/>
              <a:t> end magnets BE </a:t>
            </a:r>
            <a:r>
              <a:rPr lang="en-US" sz="2900" dirty="0"/>
              <a:t> </a:t>
            </a:r>
            <a:r>
              <a:rPr lang="en-US" sz="2900" dirty="0" smtClean="0">
                <a:solidFill>
                  <a:srgbClr val="FF0000"/>
                </a:solidFill>
              </a:rPr>
              <a:t>0</a:t>
            </a:r>
            <a:r>
              <a:rPr lang="en-US" sz="2900" dirty="0" smtClean="0"/>
              <a:t> </a:t>
            </a:r>
            <a:r>
              <a:rPr lang="en-US" sz="2900" dirty="0"/>
              <a:t>(</a:t>
            </a:r>
            <a:r>
              <a:rPr lang="en-US" sz="2900" dirty="0">
                <a:solidFill>
                  <a:srgbClr val="9933FF"/>
                </a:solidFill>
              </a:rPr>
              <a:t>PM</a:t>
            </a:r>
            <a:r>
              <a:rPr lang="en-US" sz="2900" dirty="0"/>
              <a:t>)</a:t>
            </a:r>
            <a:endParaRPr lang="en-US" sz="2900" dirty="0" smtClean="0"/>
          </a:p>
          <a:p>
            <a:pPr>
              <a:lnSpc>
                <a:spcPct val="105000"/>
              </a:lnSpc>
            </a:pPr>
            <a:r>
              <a:rPr lang="en-US" sz="2900" dirty="0" smtClean="0">
                <a:solidFill>
                  <a:srgbClr val="9933FF"/>
                </a:solidFill>
              </a:rPr>
              <a:t>144</a:t>
            </a:r>
            <a:r>
              <a:rPr lang="en-US" sz="2900" dirty="0" smtClean="0">
                <a:solidFill>
                  <a:srgbClr val="0000FF"/>
                </a:solidFill>
              </a:rPr>
              <a:t> </a:t>
            </a:r>
            <a:r>
              <a:rPr lang="en-US" sz="2900" dirty="0" smtClean="0"/>
              <a:t>reverse bends AN </a:t>
            </a:r>
            <a:r>
              <a:rPr lang="en-US" sz="2900" dirty="0" smtClean="0">
                <a:solidFill>
                  <a:srgbClr val="FF0000"/>
                </a:solidFill>
              </a:rPr>
              <a:t>0</a:t>
            </a:r>
            <a:r>
              <a:rPr lang="en-US" sz="2900" dirty="0" smtClean="0"/>
              <a:t> </a:t>
            </a:r>
            <a:r>
              <a:rPr lang="en-US" sz="2900" dirty="0"/>
              <a:t>(</a:t>
            </a:r>
            <a:r>
              <a:rPr lang="en-US" sz="2900" dirty="0">
                <a:solidFill>
                  <a:srgbClr val="9933FF"/>
                </a:solidFill>
              </a:rPr>
              <a:t>PM</a:t>
            </a:r>
            <a:r>
              <a:rPr lang="en-US" sz="2900" dirty="0"/>
              <a:t>)</a:t>
            </a:r>
            <a:endParaRPr lang="en-US" sz="2900" dirty="0" smtClean="0"/>
          </a:p>
          <a:p>
            <a:pPr>
              <a:lnSpc>
                <a:spcPct val="105000"/>
              </a:lnSpc>
            </a:pPr>
            <a:r>
              <a:rPr lang="en-US" sz="2900" dirty="0" smtClean="0">
                <a:solidFill>
                  <a:srgbClr val="0000FF"/>
                </a:solidFill>
              </a:rPr>
              <a:t>106 </a:t>
            </a:r>
            <a:r>
              <a:rPr lang="en-US" sz="2900" dirty="0" smtClean="0"/>
              <a:t>quadrupoles QP </a:t>
            </a:r>
            <a:r>
              <a:rPr lang="en-US" sz="2900" dirty="0" smtClean="0">
                <a:solidFill>
                  <a:srgbClr val="FF0000"/>
                </a:solidFill>
              </a:rPr>
              <a:t>96</a:t>
            </a:r>
            <a:endParaRPr lang="en-US" sz="2900" dirty="0" smtClean="0"/>
          </a:p>
          <a:p>
            <a:pPr>
              <a:lnSpc>
                <a:spcPct val="105000"/>
              </a:lnSpc>
            </a:pPr>
            <a:r>
              <a:rPr lang="en-US" sz="2900" dirty="0" smtClean="0">
                <a:solidFill>
                  <a:srgbClr val="0000FF"/>
                </a:solidFill>
              </a:rPr>
              <a:t>288</a:t>
            </a:r>
            <a:r>
              <a:rPr lang="en-US" sz="2900" dirty="0" smtClean="0"/>
              <a:t> </a:t>
            </a:r>
            <a:r>
              <a:rPr lang="en-US" sz="2900" dirty="0" err="1" smtClean="0"/>
              <a:t>sextupoles</a:t>
            </a:r>
            <a:r>
              <a:rPr lang="en-US" sz="2900" dirty="0" smtClean="0"/>
              <a:t> + </a:t>
            </a:r>
            <a:r>
              <a:rPr lang="en-US" sz="2900" dirty="0" smtClean="0">
                <a:solidFill>
                  <a:srgbClr val="0000FF"/>
                </a:solidFill>
              </a:rPr>
              <a:t>264</a:t>
            </a:r>
            <a:r>
              <a:rPr lang="en-US" sz="2900" dirty="0" smtClean="0"/>
              <a:t> </a:t>
            </a:r>
            <a:r>
              <a:rPr lang="en-US" sz="2900" dirty="0" err="1" smtClean="0"/>
              <a:t>octupoles</a:t>
            </a:r>
            <a:r>
              <a:rPr lang="en-US" sz="2900" dirty="0" smtClean="0"/>
              <a:t> [ incl. </a:t>
            </a:r>
            <a:r>
              <a:rPr lang="en-US" sz="2900" dirty="0" err="1" smtClean="0"/>
              <a:t>quad+skewquad</a:t>
            </a:r>
            <a:r>
              <a:rPr lang="en-US" sz="2900" dirty="0" smtClean="0"/>
              <a:t>] </a:t>
            </a:r>
            <a:r>
              <a:rPr lang="en-US" sz="2900" dirty="0" smtClean="0">
                <a:solidFill>
                  <a:srgbClr val="FF0000"/>
                </a:solidFill>
              </a:rPr>
              <a:t>2</a:t>
            </a:r>
            <a:r>
              <a:rPr lang="en-US" sz="2900" dirty="0" smtClean="0">
                <a:solidFill>
                  <a:srgbClr val="FF0000"/>
                </a:solidFill>
                <a:sym typeface="Symbol"/>
              </a:rPr>
              <a:t>48 (?) </a:t>
            </a:r>
            <a:r>
              <a:rPr lang="en-US" sz="2900" dirty="0" smtClean="0">
                <a:solidFill>
                  <a:srgbClr val="FF0000"/>
                </a:solidFill>
              </a:rPr>
              <a:t>+2</a:t>
            </a:r>
            <a:r>
              <a:rPr lang="en-US" sz="2900" dirty="0" smtClean="0">
                <a:solidFill>
                  <a:srgbClr val="FF0000"/>
                </a:solidFill>
                <a:sym typeface="Symbol"/>
              </a:rPr>
              <a:t></a:t>
            </a:r>
            <a:r>
              <a:rPr lang="en-US" sz="2900" dirty="0" smtClean="0">
                <a:solidFill>
                  <a:srgbClr val="FF0000"/>
                </a:solidFill>
              </a:rPr>
              <a:t>264</a:t>
            </a:r>
          </a:p>
          <a:p>
            <a:pPr>
              <a:lnSpc>
                <a:spcPct val="105000"/>
              </a:lnSpc>
            </a:pPr>
            <a:r>
              <a:rPr lang="en-US" sz="2900" dirty="0" smtClean="0">
                <a:solidFill>
                  <a:srgbClr val="0000FF"/>
                </a:solidFill>
              </a:rPr>
              <a:t>114</a:t>
            </a:r>
            <a:r>
              <a:rPr lang="en-US" sz="2900" dirty="0" smtClean="0"/>
              <a:t> twin correctors CHV [CH+CV]</a:t>
            </a:r>
            <a:r>
              <a:rPr lang="en-US" sz="2900" dirty="0" smtClean="0">
                <a:solidFill>
                  <a:srgbClr val="FF0000"/>
                </a:solidFill>
              </a:rPr>
              <a:t> 2</a:t>
            </a:r>
            <a:r>
              <a:rPr lang="en-US" sz="2900" dirty="0" smtClean="0">
                <a:solidFill>
                  <a:srgbClr val="FF0000"/>
                </a:solidFill>
                <a:sym typeface="Symbol"/>
              </a:rPr>
              <a:t>114</a:t>
            </a:r>
            <a:endParaRPr lang="en-US" sz="2900" dirty="0"/>
          </a:p>
          <a:p>
            <a:pPr>
              <a:lnSpc>
                <a:spcPct val="105000"/>
              </a:lnSpc>
            </a:pPr>
            <a:r>
              <a:rPr lang="en-US" sz="2900" dirty="0" smtClean="0"/>
              <a:t>upgrade</a:t>
            </a:r>
            <a:r>
              <a:rPr lang="en-US" sz="2900" dirty="0" smtClean="0"/>
              <a:t>:     </a:t>
            </a:r>
            <a:r>
              <a:rPr lang="en-US" sz="2900" dirty="0" smtClean="0">
                <a:solidFill>
                  <a:srgbClr val="00B0F0"/>
                </a:solidFill>
              </a:rPr>
              <a:t>+</a:t>
            </a:r>
            <a:r>
              <a:rPr lang="en-US" sz="2900" dirty="0" smtClean="0">
                <a:solidFill>
                  <a:srgbClr val="00B0F0"/>
                </a:solidFill>
              </a:rPr>
              <a:t>4</a:t>
            </a:r>
            <a:r>
              <a:rPr lang="en-US" sz="2900" dirty="0" smtClean="0"/>
              <a:t> </a:t>
            </a:r>
            <a:r>
              <a:rPr lang="en-US" sz="2900" dirty="0" smtClean="0"/>
              <a:t>super-bends </a:t>
            </a:r>
            <a:r>
              <a:rPr lang="en-US" sz="2900" dirty="0" smtClean="0"/>
              <a:t>BS [</a:t>
            </a:r>
            <a:r>
              <a:rPr lang="en-US" sz="2900" dirty="0" smtClean="0">
                <a:solidFill>
                  <a:srgbClr val="9900FF"/>
                </a:solidFill>
              </a:rPr>
              <a:t>+8</a:t>
            </a:r>
            <a:r>
              <a:rPr lang="en-US" sz="2900" dirty="0" smtClean="0"/>
              <a:t> VBS] (</a:t>
            </a:r>
            <a:r>
              <a:rPr lang="en-US" sz="2900" dirty="0" smtClean="0">
                <a:solidFill>
                  <a:srgbClr val="0000FF"/>
                </a:solidFill>
              </a:rPr>
              <a:t>-4</a:t>
            </a:r>
            <a:r>
              <a:rPr lang="en-US" sz="2900" dirty="0" smtClean="0"/>
              <a:t> BNV), </a:t>
            </a:r>
            <a:r>
              <a:rPr lang="en-US" sz="2900" dirty="0" smtClean="0">
                <a:solidFill>
                  <a:srgbClr val="0000FF"/>
                </a:solidFill>
              </a:rPr>
              <a:t>+18</a:t>
            </a:r>
            <a:r>
              <a:rPr lang="en-US" sz="2900" dirty="0" smtClean="0"/>
              <a:t> high gradient quads QX,</a:t>
            </a:r>
            <a:br>
              <a:rPr lang="en-US" sz="2900" dirty="0" smtClean="0"/>
            </a:br>
            <a:r>
              <a:rPr lang="en-US" sz="2900" dirty="0" smtClean="0"/>
              <a:t>	</a:t>
            </a:r>
            <a:r>
              <a:rPr lang="en-US" sz="2900" dirty="0" smtClean="0"/>
              <a:t>       </a:t>
            </a:r>
            <a:r>
              <a:rPr lang="en-US" sz="2900" dirty="0" smtClean="0">
                <a:solidFill>
                  <a:srgbClr val="0000FF"/>
                </a:solidFill>
              </a:rPr>
              <a:t>+</a:t>
            </a:r>
            <a:r>
              <a:rPr lang="en-US" sz="2900" dirty="0" smtClean="0">
                <a:solidFill>
                  <a:srgbClr val="0000FF"/>
                </a:solidFill>
              </a:rPr>
              <a:t>9</a:t>
            </a:r>
            <a:r>
              <a:rPr lang="en-US" sz="2900" dirty="0" smtClean="0"/>
              <a:t> twin correctors CHVX:  </a:t>
            </a:r>
            <a:r>
              <a:rPr lang="en-US" sz="2900" dirty="0" smtClean="0">
                <a:solidFill>
                  <a:srgbClr val="0000FF"/>
                </a:solidFill>
              </a:rPr>
              <a:t>+39/-4</a:t>
            </a:r>
            <a:r>
              <a:rPr lang="en-US" sz="2900" dirty="0" smtClean="0"/>
              <a:t>, </a:t>
            </a:r>
            <a:r>
              <a:rPr lang="en-US" sz="2900" dirty="0" smtClean="0">
                <a:solidFill>
                  <a:srgbClr val="FF0000"/>
                </a:solidFill>
              </a:rPr>
              <a:t>+39 </a:t>
            </a:r>
            <a:endParaRPr lang="en-US" sz="2900" dirty="0"/>
          </a:p>
          <a:p>
            <a:pPr marL="0" indent="0">
              <a:lnSpc>
                <a:spcPct val="105000"/>
              </a:lnSpc>
              <a:spcBef>
                <a:spcPts val="1200"/>
              </a:spcBef>
              <a:buNone/>
            </a:pP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  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b="1" dirty="0" smtClean="0">
                <a:solidFill>
                  <a:srgbClr val="0000FF"/>
                </a:solidFill>
              </a:rPr>
              <a:t>739</a:t>
            </a:r>
            <a:r>
              <a:rPr lang="en-US" b="1" dirty="0" smtClean="0"/>
              <a:t> magnets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9933FF"/>
                </a:solidFill>
              </a:rPr>
              <a:t>228 PM</a:t>
            </a:r>
            <a:r>
              <a:rPr lang="en-US" dirty="0" smtClean="0"/>
              <a:t>, </a:t>
            </a:r>
            <a:r>
              <a:rPr lang="en-US" dirty="0">
                <a:solidFill>
                  <a:srgbClr val="00B0F0"/>
                </a:solidFill>
              </a:rPr>
              <a:t>4</a:t>
            </a:r>
            <a:r>
              <a:rPr lang="en-US" dirty="0" smtClean="0">
                <a:solidFill>
                  <a:srgbClr val="00B0F0"/>
                </a:solidFill>
              </a:rPr>
              <a:t> SC</a:t>
            </a:r>
            <a:r>
              <a:rPr lang="en-US" dirty="0" smtClean="0"/>
              <a:t>)</a:t>
            </a:r>
            <a:r>
              <a:rPr lang="en-US" b="1" dirty="0" smtClean="0"/>
              <a:t>,  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 </a:t>
            </a:r>
            <a:r>
              <a:rPr lang="en-US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 </a:t>
            </a:r>
            <a:r>
              <a:rPr lang="en-US" b="1" dirty="0" smtClean="0">
                <a:solidFill>
                  <a:srgbClr val="FF0000"/>
                </a:solidFill>
              </a:rPr>
              <a:t>987</a:t>
            </a:r>
            <a:r>
              <a:rPr lang="en-US" b="1" dirty="0" smtClean="0"/>
              <a:t> power supplies</a:t>
            </a:r>
          </a:p>
          <a:p>
            <a:pPr marL="0" indent="0">
              <a:lnSpc>
                <a:spcPct val="105000"/>
              </a:lnSpc>
              <a:spcBef>
                <a:spcPts val="1200"/>
              </a:spcBef>
              <a:buNone/>
            </a:pPr>
            <a:r>
              <a:rPr lang="en-US" sz="3800" b="1" u="sng" dirty="0" smtClean="0"/>
              <a:t>SLS   </a:t>
            </a:r>
            <a:r>
              <a:rPr lang="en-US" sz="3800" b="1" u="sng" dirty="0" smtClean="0">
                <a:solidFill>
                  <a:srgbClr val="00B050"/>
                </a:solidFill>
              </a:rPr>
              <a:t>288 </a:t>
            </a:r>
            <a:r>
              <a:rPr lang="en-US" sz="3800" b="1" u="sng" dirty="0" smtClean="0">
                <a:solidFill>
                  <a:srgbClr val="00B050"/>
                </a:solidFill>
              </a:rPr>
              <a:t>m</a:t>
            </a:r>
            <a:r>
              <a:rPr lang="en-US" sz="3800" u="sng" dirty="0" smtClean="0"/>
              <a:t> circumference =  </a:t>
            </a:r>
            <a:r>
              <a:rPr lang="en-US" sz="3800" b="1" u="sng" dirty="0" smtClean="0">
                <a:solidFill>
                  <a:srgbClr val="8F8C0E"/>
                </a:solidFill>
              </a:rPr>
              <a:t>80 m</a:t>
            </a:r>
            <a:r>
              <a:rPr lang="en-US" sz="3800" u="sng" dirty="0" smtClean="0"/>
              <a:t> straights    + </a:t>
            </a:r>
            <a:r>
              <a:rPr lang="en-US" sz="3800" b="1" u="sng" dirty="0" smtClean="0">
                <a:solidFill>
                  <a:schemeClr val="accent5">
                    <a:lumMod val="75000"/>
                  </a:schemeClr>
                </a:solidFill>
              </a:rPr>
              <a:t>208 m</a:t>
            </a:r>
            <a:r>
              <a:rPr lang="en-US" sz="3800" u="sng" dirty="0" smtClean="0"/>
              <a:t> arcs </a:t>
            </a:r>
          </a:p>
          <a:p>
            <a:pPr>
              <a:lnSpc>
                <a:spcPct val="105000"/>
              </a:lnSpc>
              <a:spcBef>
                <a:spcPts val="900"/>
              </a:spcBef>
            </a:pPr>
            <a:r>
              <a:rPr lang="en-US" sz="2900" dirty="0">
                <a:solidFill>
                  <a:srgbClr val="0000FF"/>
                </a:solidFill>
              </a:rPr>
              <a:t>36 </a:t>
            </a:r>
            <a:r>
              <a:rPr lang="en-US" sz="2900" dirty="0"/>
              <a:t>bending magnets </a:t>
            </a:r>
            <a:r>
              <a:rPr lang="en-US" sz="2900" dirty="0" smtClean="0"/>
              <a:t>BX, BE</a:t>
            </a:r>
            <a:r>
              <a:rPr lang="en-US" sz="2900" dirty="0" smtClean="0">
                <a:solidFill>
                  <a:srgbClr val="FF0000"/>
                </a:solidFill>
              </a:rPr>
              <a:t> 2</a:t>
            </a:r>
            <a:endParaRPr lang="en-US" sz="2900" dirty="0"/>
          </a:p>
          <a:p>
            <a:pPr>
              <a:lnSpc>
                <a:spcPct val="105000"/>
              </a:lnSpc>
            </a:pPr>
            <a:r>
              <a:rPr lang="en-US" sz="2900" dirty="0" smtClean="0">
                <a:solidFill>
                  <a:srgbClr val="0000FF"/>
                </a:solidFill>
              </a:rPr>
              <a:t>174</a:t>
            </a:r>
            <a:r>
              <a:rPr lang="en-US" sz="2900" dirty="0" smtClean="0"/>
              <a:t> </a:t>
            </a:r>
            <a:r>
              <a:rPr lang="en-US" sz="2900" dirty="0"/>
              <a:t>quadrupoles </a:t>
            </a:r>
            <a:r>
              <a:rPr lang="en-US" sz="2900" dirty="0" smtClean="0"/>
              <a:t>QA/B/C[W]</a:t>
            </a:r>
            <a:r>
              <a:rPr lang="en-US" sz="2900" dirty="0" smtClean="0">
                <a:solidFill>
                  <a:srgbClr val="FF0000"/>
                </a:solidFill>
              </a:rPr>
              <a:t>  174</a:t>
            </a:r>
            <a:endParaRPr lang="en-US" sz="2900" dirty="0">
              <a:solidFill>
                <a:srgbClr val="FF0000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900" dirty="0" smtClean="0">
                <a:solidFill>
                  <a:srgbClr val="0000FF"/>
                </a:solidFill>
              </a:rPr>
              <a:t>120</a:t>
            </a:r>
            <a:r>
              <a:rPr lang="en-US" sz="2900" dirty="0" smtClean="0"/>
              <a:t> </a:t>
            </a:r>
            <a:r>
              <a:rPr lang="en-US" sz="2900" dirty="0" err="1" smtClean="0"/>
              <a:t>sextupoles</a:t>
            </a:r>
            <a:r>
              <a:rPr lang="en-US" sz="2900" dirty="0" smtClean="0"/>
              <a:t> SR[W] {sext.+{CH+CV}(72),</a:t>
            </a:r>
            <a:r>
              <a:rPr lang="en-US" sz="2900" dirty="0" err="1" smtClean="0"/>
              <a:t>skewquad</a:t>
            </a:r>
            <a:r>
              <a:rPr lang="en-US" sz="2900" dirty="0" smtClean="0"/>
              <a:t>(36),</a:t>
            </a:r>
            <a:r>
              <a:rPr lang="en-US" sz="2900" dirty="0" err="1" smtClean="0"/>
              <a:t>aux.sext</a:t>
            </a:r>
            <a:r>
              <a:rPr lang="en-US" sz="2900" dirty="0" smtClean="0"/>
              <a:t>.(12)} </a:t>
            </a:r>
            <a:r>
              <a:rPr lang="en-US" sz="2900" dirty="0" smtClean="0">
                <a:solidFill>
                  <a:srgbClr val="FF0000"/>
                </a:solidFill>
              </a:rPr>
              <a:t>9+2</a:t>
            </a:r>
            <a:r>
              <a:rPr lang="en-US" sz="2900" dirty="0" smtClean="0">
                <a:solidFill>
                  <a:srgbClr val="FF0000"/>
                </a:solidFill>
                <a:sym typeface="Symbol"/>
              </a:rPr>
              <a:t>72+36+12</a:t>
            </a:r>
            <a:endParaRPr lang="en-US" sz="2900" dirty="0">
              <a:solidFill>
                <a:srgbClr val="FF0000"/>
              </a:solidFill>
            </a:endParaRPr>
          </a:p>
          <a:p>
            <a:pPr>
              <a:lnSpc>
                <a:spcPct val="105000"/>
              </a:lnSpc>
            </a:pPr>
            <a:r>
              <a:rPr lang="en-US" sz="2900" dirty="0" smtClean="0"/>
              <a:t>upgrade: </a:t>
            </a:r>
            <a:r>
              <a:rPr lang="en-US" sz="2900" dirty="0" smtClean="0"/>
              <a:t>     3 </a:t>
            </a:r>
            <a:r>
              <a:rPr lang="en-US" sz="2900" dirty="0" err="1"/>
              <a:t>superbends</a:t>
            </a:r>
            <a:r>
              <a:rPr lang="en-US" sz="2900" dirty="0"/>
              <a:t> </a:t>
            </a:r>
            <a:r>
              <a:rPr lang="en-US" sz="2900" dirty="0" smtClean="0"/>
              <a:t>BXS: </a:t>
            </a:r>
            <a:r>
              <a:rPr lang="en-US" sz="2900" dirty="0">
                <a:solidFill>
                  <a:srgbClr val="0000FF"/>
                </a:solidFill>
              </a:rPr>
              <a:t>+3/-</a:t>
            </a:r>
            <a:r>
              <a:rPr lang="en-US" sz="2900" dirty="0" smtClean="0">
                <a:solidFill>
                  <a:srgbClr val="0000FF"/>
                </a:solidFill>
              </a:rPr>
              <a:t>3 </a:t>
            </a:r>
            <a:r>
              <a:rPr lang="en-US" sz="2900" dirty="0" smtClean="0"/>
              <a:t>bends, </a:t>
            </a:r>
            <a:r>
              <a:rPr lang="en-US" sz="2900" dirty="0" smtClean="0">
                <a:solidFill>
                  <a:srgbClr val="FF0000"/>
                </a:solidFill>
              </a:rPr>
              <a:t>+6</a:t>
            </a:r>
            <a:r>
              <a:rPr lang="en-US" sz="2900" dirty="0" smtClean="0"/>
              <a:t> PS</a:t>
            </a:r>
          </a:p>
          <a:p>
            <a:pPr>
              <a:lnSpc>
                <a:spcPct val="105000"/>
              </a:lnSpc>
            </a:pPr>
            <a:r>
              <a:rPr lang="en-US" sz="2900" dirty="0" smtClean="0"/>
              <a:t>upgrade: </a:t>
            </a:r>
            <a:r>
              <a:rPr lang="en-US" sz="2900" dirty="0" smtClean="0"/>
              <a:t>     </a:t>
            </a:r>
            <a:r>
              <a:rPr lang="en-US" sz="2900" dirty="0" err="1" smtClean="0"/>
              <a:t>Femto</a:t>
            </a:r>
            <a:r>
              <a:rPr lang="en-US" sz="2900" dirty="0" smtClean="0"/>
              <a:t> </a:t>
            </a:r>
            <a:r>
              <a:rPr lang="en-US" sz="2900" dirty="0" smtClean="0"/>
              <a:t>insertion: </a:t>
            </a:r>
            <a:r>
              <a:rPr lang="en-US" sz="2900" dirty="0">
                <a:solidFill>
                  <a:srgbClr val="0000FF"/>
                </a:solidFill>
              </a:rPr>
              <a:t>+3</a:t>
            </a:r>
            <a:r>
              <a:rPr lang="en-US" sz="2900" dirty="0"/>
              <a:t> bends, </a:t>
            </a:r>
            <a:r>
              <a:rPr lang="en-US" sz="2900" dirty="0">
                <a:solidFill>
                  <a:srgbClr val="0000FF"/>
                </a:solidFill>
              </a:rPr>
              <a:t>+4</a:t>
            </a:r>
            <a:r>
              <a:rPr lang="en-US" sz="2900" dirty="0"/>
              <a:t> quads, </a:t>
            </a:r>
            <a:r>
              <a:rPr lang="en-US" sz="2900" dirty="0" smtClean="0">
                <a:solidFill>
                  <a:srgbClr val="0000FF"/>
                </a:solidFill>
              </a:rPr>
              <a:t>+1</a:t>
            </a:r>
            <a:r>
              <a:rPr lang="en-US" sz="2900" dirty="0" smtClean="0"/>
              <a:t> </a:t>
            </a:r>
            <a:r>
              <a:rPr lang="en-US" sz="2900" dirty="0" err="1" smtClean="0"/>
              <a:t>corr.H</a:t>
            </a:r>
            <a:r>
              <a:rPr lang="en-US" sz="2900" dirty="0" smtClean="0"/>
              <a:t>/V, </a:t>
            </a:r>
            <a:r>
              <a:rPr lang="en-US" sz="2900" dirty="0" smtClean="0">
                <a:solidFill>
                  <a:srgbClr val="FF0000"/>
                </a:solidFill>
              </a:rPr>
              <a:t>+</a:t>
            </a:r>
            <a:r>
              <a:rPr lang="en-US" sz="2900" dirty="0">
                <a:solidFill>
                  <a:srgbClr val="FF0000"/>
                </a:solidFill>
              </a:rPr>
              <a:t>9</a:t>
            </a:r>
            <a:endParaRPr lang="en-US" sz="2900" dirty="0"/>
          </a:p>
          <a:p>
            <a:pPr marL="0" indent="0">
              <a:lnSpc>
                <a:spcPct val="105000"/>
              </a:lnSpc>
              <a:spcBef>
                <a:spcPts val="1200"/>
              </a:spcBef>
              <a:buNone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     </a:t>
            </a:r>
            <a:r>
              <a:rPr lang="en-US" b="1" dirty="0" smtClean="0">
                <a:solidFill>
                  <a:srgbClr val="0000FF"/>
                </a:solidFill>
              </a:rPr>
              <a:t>338 </a:t>
            </a:r>
            <a:r>
              <a:rPr lang="en-US" b="1" dirty="0" smtClean="0"/>
              <a:t>magnets, 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392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 power supplies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/>
          </a:p>
          <a:p>
            <a:pPr marL="0" indent="0">
              <a:lnSpc>
                <a:spcPct val="105000"/>
              </a:lnSpc>
              <a:buNone/>
            </a:pPr>
            <a:endParaRPr lang="en-US" dirty="0"/>
          </a:p>
          <a:p>
            <a:pPr marL="0" indent="0">
              <a:lnSpc>
                <a:spcPct val="105000"/>
              </a:lnSpc>
              <a:buNone/>
            </a:pPr>
            <a:endParaRPr lang="en-US" dirty="0" smtClean="0"/>
          </a:p>
          <a:p>
            <a:pPr marL="0" indent="0">
              <a:lnSpc>
                <a:spcPct val="105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49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Commissioning </a:t>
            </a:r>
            <a:r>
              <a:rPr lang="en-US" dirty="0" smtClean="0">
                <a:solidFill>
                  <a:schemeClr val="bg2"/>
                </a:solidFill>
              </a:rPr>
              <a:t>strategy </a:t>
            </a:r>
            <a:r>
              <a:rPr lang="en-US" sz="1300" dirty="0" smtClean="0">
                <a:solidFill>
                  <a:schemeClr val="bg2"/>
                </a:solidFill>
              </a:rPr>
              <a:t>(slide by Andreas Streun)</a:t>
            </a:r>
            <a:endParaRPr lang="de-CH" sz="13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66" y="627942"/>
            <a:ext cx="7508111" cy="4205317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600" b="1" u="sng" dirty="0" smtClean="0"/>
              <a:t>Commissioning (end 2024 / early 2025)</a:t>
            </a:r>
          </a:p>
          <a:p>
            <a:r>
              <a:rPr lang="en-US" sz="2400" dirty="0" smtClean="0"/>
              <a:t>small aperture chambers in place (</a:t>
            </a:r>
            <a:r>
              <a:rPr lang="en-US" sz="2400" dirty="0" smtClean="0">
                <a:sym typeface="Symbol" panose="05050102010706020507" pitchFamily="18" charset="2"/>
              </a:rPr>
              <a:t> </a:t>
            </a:r>
            <a:r>
              <a:rPr lang="en-US" sz="2400" dirty="0" smtClean="0"/>
              <a:t>8 mm)</a:t>
            </a:r>
          </a:p>
          <a:p>
            <a:pPr lvl="1"/>
            <a:r>
              <a:rPr lang="en-US" sz="2000" dirty="0" smtClean="0"/>
              <a:t>small aperture BPMs already installed</a:t>
            </a:r>
            <a:endParaRPr lang="en-US" sz="2400" dirty="0" smtClean="0"/>
          </a:p>
          <a:p>
            <a:r>
              <a:rPr lang="en-US" sz="2400" dirty="0" smtClean="0"/>
              <a:t>reduced gap chambers for </a:t>
            </a:r>
            <a:r>
              <a:rPr lang="en-US" sz="2400" dirty="0" smtClean="0"/>
              <a:t>super-bend </a:t>
            </a:r>
            <a:r>
              <a:rPr lang="en-US" sz="2400" dirty="0" smtClean="0"/>
              <a:t>(10 mm)</a:t>
            </a:r>
          </a:p>
          <a:p>
            <a:pPr lvl="1"/>
            <a:r>
              <a:rPr lang="en-US" sz="2000" dirty="0" smtClean="0"/>
              <a:t>but PM-bends in place of </a:t>
            </a:r>
            <a:r>
              <a:rPr lang="en-US" sz="2000" dirty="0" smtClean="0"/>
              <a:t>super-bends</a:t>
            </a:r>
            <a:endParaRPr lang="en-US" sz="2400" dirty="0" smtClean="0"/>
          </a:p>
          <a:p>
            <a:r>
              <a:rPr lang="en-US" sz="2400" dirty="0" err="1" smtClean="0"/>
              <a:t>undulators</a:t>
            </a:r>
            <a:r>
              <a:rPr lang="en-US" sz="2400" dirty="0" smtClean="0"/>
              <a:t> in place but open or off</a:t>
            </a:r>
          </a:p>
          <a:p>
            <a:r>
              <a:rPr lang="en-US" sz="2400" dirty="0" smtClean="0"/>
              <a:t>Risk: </a:t>
            </a:r>
            <a:r>
              <a:rPr lang="en-US" sz="2400" dirty="0" smtClean="0"/>
              <a:t>  beam </a:t>
            </a:r>
            <a:r>
              <a:rPr lang="en-US" sz="2400" dirty="0" smtClean="0"/>
              <a:t>threading with small apertures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1" u="sng" dirty="0" smtClean="0">
                <a:sym typeface="Wingdings" panose="05000000000000000000" pitchFamily="2" charset="2"/>
              </a:rPr>
              <a:t>First year of operation (2025/26)</a:t>
            </a:r>
          </a:p>
          <a:p>
            <a:pPr>
              <a:buFont typeface="Wingdings" panose="05000000000000000000" pitchFamily="2" charset="2"/>
              <a:buChar char=""/>
            </a:pPr>
            <a:r>
              <a:rPr lang="en-US" sz="2400" dirty="0" smtClean="0">
                <a:sym typeface="Wingdings" panose="05000000000000000000" pitchFamily="2" charset="2"/>
              </a:rPr>
              <a:t>installation of 5 T </a:t>
            </a:r>
            <a:r>
              <a:rPr lang="en-US" sz="2400" dirty="0" smtClean="0">
                <a:sym typeface="Wingdings" panose="05000000000000000000" pitchFamily="2" charset="2"/>
              </a:rPr>
              <a:t>super-bends</a:t>
            </a:r>
            <a:endParaRPr lang="en-US" sz="2400" dirty="0" smtClean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"/>
            </a:pPr>
            <a:r>
              <a:rPr lang="en-US" sz="2400" dirty="0" smtClean="0">
                <a:sym typeface="Wingdings" panose="05000000000000000000" pitchFamily="2" charset="2"/>
              </a:rPr>
              <a:t>beam line commissioning and user operation</a:t>
            </a:r>
          </a:p>
          <a:p>
            <a:pPr>
              <a:buFont typeface="Wingdings" panose="05000000000000000000" pitchFamily="2" charset="2"/>
              <a:buChar char=""/>
            </a:pPr>
            <a:r>
              <a:rPr lang="en-US" sz="2400" dirty="0" smtClean="0">
                <a:sym typeface="Wingdings" panose="05000000000000000000" pitchFamily="2" charset="2"/>
              </a:rPr>
              <a:t>machine development: optics correction, beam based alignment</a:t>
            </a:r>
          </a:p>
          <a:p>
            <a:pPr>
              <a:buFont typeface="Wingdings" panose="05000000000000000000" pitchFamily="2" charset="2"/>
              <a:buChar char=""/>
            </a:pPr>
            <a:r>
              <a:rPr lang="en-US" sz="2400" dirty="0" smtClean="0">
                <a:sym typeface="Wingdings" panose="05000000000000000000" pitchFamily="2" charset="2"/>
              </a:rPr>
              <a:t>installation of high gradient quads to split standard straights</a:t>
            </a:r>
          </a:p>
          <a:p>
            <a:pPr>
              <a:buFont typeface="Wingdings" panose="05000000000000000000" pitchFamily="2" charset="2"/>
              <a:buChar char=""/>
            </a:pPr>
            <a:r>
              <a:rPr lang="en-US" sz="2400" dirty="0" smtClean="0">
                <a:sym typeface="Wingdings" panose="05000000000000000000" pitchFamily="2" charset="2"/>
              </a:rPr>
              <a:t>completion</a:t>
            </a:r>
            <a:r>
              <a:rPr lang="en-US" sz="2400" dirty="0" smtClean="0">
                <a:sym typeface="Wingdings" panose="05000000000000000000" pitchFamily="2" charset="2"/>
              </a:rPr>
              <a:t>:   </a:t>
            </a:r>
            <a:r>
              <a:rPr lang="en-US" sz="2400" dirty="0" smtClean="0">
                <a:sym typeface="Wingdings" panose="05000000000000000000" pitchFamily="2" charset="2"/>
              </a:rPr>
              <a:t>low beta optics and injection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06126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SLS:   New Filling Pattern with Longer Lifetime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795325" y="782244"/>
            <a:ext cx="3000388" cy="2075254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600" b="1" u="sng" dirty="0" smtClean="0"/>
              <a:t>Background</a:t>
            </a:r>
          </a:p>
          <a:p>
            <a:pPr marL="288000" indent="-2160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u</a:t>
            </a:r>
            <a:r>
              <a:rPr lang="en-US" sz="1400" dirty="0" smtClean="0"/>
              <a:t>niform filling pattern of bunch train gives longest lifetime</a:t>
            </a:r>
          </a:p>
          <a:p>
            <a:pPr marL="288000" indent="-2160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/>
              <a:t>h</a:t>
            </a:r>
            <a:r>
              <a:rPr lang="en-US" sz="1400" dirty="0" smtClean="0"/>
              <a:t>owever ion clearing gap is necessary to avoid ion instabilities</a:t>
            </a:r>
          </a:p>
          <a:p>
            <a:pPr marL="288000" indent="-216000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400" dirty="0" smtClean="0"/>
              <a:t>shorter ion clearing gap appears to be possible (improved vacuum conditions?)</a:t>
            </a:r>
          </a:p>
        </p:txBody>
      </p:sp>
      <p:sp>
        <p:nvSpPr>
          <p:cNvPr id="5" name="Rechteck 4"/>
          <p:cNvSpPr/>
          <p:nvPr/>
        </p:nvSpPr>
        <p:spPr>
          <a:xfrm>
            <a:off x="704849" y="2981347"/>
            <a:ext cx="5638799" cy="182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354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b="1" u="sng" dirty="0">
                <a:solidFill>
                  <a:srgbClr val="000000"/>
                </a:solidFill>
                <a:latin typeface="Calibri"/>
              </a:rPr>
              <a:t>Test of New Filling Patterns</a:t>
            </a:r>
          </a:p>
          <a:p>
            <a:pPr marL="288000" lvl="0" indent="-216000" defTabSz="914354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shorter 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ion clearing gaps have resulted in improved lifetime (up t 30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%)</a:t>
            </a:r>
          </a:p>
          <a:p>
            <a:pPr marL="288000" lvl="0" indent="-216000" defTabSz="914354" eaLnBrk="1" fontAlgn="auto" hangingPunct="1"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dditional effect from reduction of beam-loading in 3HC</a:t>
            </a:r>
          </a:p>
          <a:p>
            <a:pPr marL="288000" lvl="0" indent="-216000" defTabSz="216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u="sng" dirty="0">
                <a:solidFill>
                  <a:srgbClr val="000000"/>
                </a:solidFill>
                <a:latin typeface="Calibri"/>
              </a:rPr>
              <a:t>d</a:t>
            </a:r>
            <a:r>
              <a:rPr lang="en-US" sz="1400" u="sng" dirty="0" smtClean="0">
                <a:solidFill>
                  <a:srgbClr val="000000"/>
                </a:solidFill>
                <a:latin typeface="Calibri"/>
              </a:rPr>
              <a:t>rawbacks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:	optimal placement of camshaft-bunch used by some</a:t>
            </a:r>
          </a:p>
          <a:p>
            <a:pPr marL="72000" lvl="0" defTabSz="21600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					beamlines is more difficult with shorter ion clearing gap</a:t>
            </a:r>
          </a:p>
          <a:p>
            <a:pPr marL="72000" lvl="0" defTabSz="216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Calibri"/>
              </a:rPr>
              <a:t>						camshaft-bunch is slightly longer for shorter clearing gap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361" y="2852734"/>
            <a:ext cx="2340000" cy="20671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05" y="830192"/>
            <a:ext cx="4320000" cy="178972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6785355" y="824903"/>
            <a:ext cx="1632746" cy="184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36000" tIns="0" rIns="36000" bIns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o</a:t>
            </a:r>
            <a:r>
              <a:rPr lang="en-US" sz="1200" dirty="0" smtClean="0">
                <a:solidFill>
                  <a:srgbClr val="000000"/>
                </a:solidFill>
                <a:latin typeface="Calibri"/>
              </a:rPr>
              <a:t>ptional camshaft-bunch</a:t>
            </a:r>
            <a:endParaRPr lang="de-CH" sz="1200" dirty="0"/>
          </a:p>
        </p:txBody>
      </p:sp>
      <p:grpSp>
        <p:nvGrpSpPr>
          <p:cNvPr id="13" name="Gruppieren 12"/>
          <p:cNvGrpSpPr/>
          <p:nvPr/>
        </p:nvGrpSpPr>
        <p:grpSpPr>
          <a:xfrm rot="19075582">
            <a:off x="3150928" y="1864281"/>
            <a:ext cx="1576343" cy="1555198"/>
            <a:chOff x="3495655" y="1892852"/>
            <a:chExt cx="1576343" cy="1555198"/>
          </a:xfrm>
        </p:grpSpPr>
        <p:sp>
          <p:nvSpPr>
            <p:cNvPr id="12" name="Stern mit 10 Zacken 11"/>
            <p:cNvSpPr/>
            <p:nvPr/>
          </p:nvSpPr>
          <p:spPr bwMode="auto">
            <a:xfrm>
              <a:off x="3495655" y="1892852"/>
              <a:ext cx="1562100" cy="1555198"/>
            </a:xfrm>
            <a:prstGeom prst="star10">
              <a:avLst/>
            </a:prstGeom>
            <a:solidFill>
              <a:schemeClr val="accent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3510994" y="2300331"/>
              <a:ext cx="156100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400" dirty="0">
                  <a:solidFill>
                    <a:srgbClr val="FF0000"/>
                  </a:solidFill>
                  <a:latin typeface="Calibri"/>
                </a:rPr>
                <a:t>n</a:t>
              </a:r>
              <a:r>
                <a:rPr lang="en-US" sz="1400" dirty="0" smtClean="0">
                  <a:solidFill>
                    <a:srgbClr val="FF0000"/>
                  </a:solidFill>
                  <a:latin typeface="Calibri"/>
                </a:rPr>
                <a:t>ew filling pattern </a:t>
              </a:r>
            </a:p>
            <a:p>
              <a:pPr algn="ctr">
                <a:spcBef>
                  <a:spcPts val="0"/>
                </a:spcBef>
              </a:pPr>
              <a:r>
                <a:rPr lang="en-US" sz="1400" dirty="0" smtClean="0">
                  <a:solidFill>
                    <a:srgbClr val="FF0000"/>
                  </a:solidFill>
                  <a:latin typeface="Calibri"/>
                </a:rPr>
                <a:t>is available on </a:t>
              </a:r>
            </a:p>
            <a:p>
              <a:pPr algn="ctr">
                <a:spcBef>
                  <a:spcPts val="0"/>
                </a:spcBef>
              </a:pPr>
              <a:r>
                <a:rPr lang="en-US" sz="1400" dirty="0" smtClean="0">
                  <a:solidFill>
                    <a:srgbClr val="FF0000"/>
                  </a:solidFill>
                  <a:latin typeface="Calibri"/>
                </a:rPr>
                <a:t>user request</a:t>
              </a:r>
              <a:endParaRPr lang="de-CH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933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 </a:t>
            </a:r>
            <a:r>
              <a:rPr lang="en-US" dirty="0" smtClean="0"/>
              <a:t>Upgrade Project:   Some Milestones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32156" y="650440"/>
            <a:ext cx="7469402" cy="4194389"/>
          </a:xfrm>
          <a:noFill/>
        </p:spPr>
        <p:txBody>
          <a:bodyPr lIns="36000" tIns="36000" rIns="36000" bIns="36000"/>
          <a:lstStyle/>
          <a:p>
            <a:pPr marL="342900" lvl="0" indent="-342900" defTabSz="360000">
              <a:lnSpc>
                <a:spcPct val="12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September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2017:		</a:t>
            </a:r>
            <a:r>
              <a:rPr lang="en-US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CDR and CDR Review</a:t>
            </a:r>
            <a:endParaRPr lang="en-US" sz="2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lvl="0" indent="-342900" defTabSz="360000">
              <a:lnSpc>
                <a:spcPct val="120000"/>
              </a:lnSpc>
              <a:spcBef>
                <a:spcPts val="600"/>
              </a:spcBef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January 2018:	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 Submission Document to Funding Agencies (SBFI)</a:t>
            </a:r>
            <a:endParaRPr lang="en-US" sz="1800" baseline="30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lvl="0" indent="-342900" defTabSz="360000">
              <a:lnSpc>
                <a:spcPct val="120000"/>
              </a:lnSpc>
              <a:spcBef>
                <a:spcPts val="600"/>
              </a:spcBef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January 2018 – December 2020:	Pre-Project Phase</a:t>
            </a:r>
            <a:endParaRPr lang="en-US" sz="20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800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→ 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pre-financing from SBFI and PSI for project preparation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→ 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lattice design and beamline layout (TDR in April 2020)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		→ 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component specifications, designs and prototyping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lvl="0" indent="-342900" defTabSz="360000">
              <a:lnSpc>
                <a:spcPct val="120000"/>
              </a:lnSpc>
              <a:spcBef>
                <a:spcPts val="600"/>
              </a:spcBef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January 2021 – December 2024:	Project Phase</a:t>
            </a:r>
            <a:endParaRPr lang="en-US" sz="20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800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→ 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main funding period for project execution</a:t>
            </a:r>
            <a:endParaRPr lang="en-US" sz="1800" dirty="0" smtClean="0">
              <a:solidFill>
                <a:srgbClr val="000000"/>
              </a:solidFill>
              <a:latin typeface="Arial Narrow"/>
            </a:endParaRP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→ 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series production, component deliveries, quality control…</a:t>
            </a:r>
            <a:endParaRPr lang="en-US" sz="1800" dirty="0" smtClean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		→   </a:t>
            </a:r>
            <a:r>
              <a:rPr lang="en-US" sz="1800" dirty="0" smtClean="0">
                <a:solidFill>
                  <a:srgbClr val="000000"/>
                </a:solidFill>
              </a:rPr>
              <a:t>full cell mock-up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		→ 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pre-assembly of storage ring components on girders</a:t>
            </a: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		→ 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“dark period” (April 2023 – September 2024)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3600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		→ 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machine and beamline commissioning (until end of 2024)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923806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 Design Charge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32156" y="680130"/>
            <a:ext cx="7469402" cy="4194389"/>
          </a:xfrm>
          <a:noFill/>
        </p:spPr>
        <p:txBody>
          <a:bodyPr lIns="36000" tIns="36000" rIns="36000" bIns="36000"/>
          <a:lstStyle/>
          <a:p>
            <a:pPr marL="342900" lvl="0" indent="-342900" defTabSz="914400">
              <a:lnSpc>
                <a:spcPct val="12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u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ser </a:t>
            </a: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requirements</a:t>
            </a:r>
          </a:p>
          <a:p>
            <a:pPr marL="457200" lvl="1" indent="0" defTabSz="9144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→ 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30</a:t>
            </a:r>
            <a:r>
              <a:rPr lang="en-US" sz="1800" dirty="0">
                <a:solidFill>
                  <a:prstClr val="black"/>
                </a:solidFill>
                <a:sym typeface="Symbol" panose="05050102010706020507" pitchFamily="18" charset="2"/>
              </a:rPr>
              <a:t>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 higher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brightness (@ 12 </a:t>
            </a:r>
            <a:r>
              <a:rPr lang="en-US" sz="18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keV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)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9144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→ 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wide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spectrum of beam lines: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  from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VUV to hard X-ray </a:t>
            </a:r>
          </a:p>
          <a:p>
            <a:pPr marL="342900" lvl="0" indent="-342900" defTabSz="914400">
              <a:lnSpc>
                <a:spcPct val="120000"/>
              </a:lnSpc>
              <a:spcBef>
                <a:spcPts val="600"/>
              </a:spcBef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b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eam dynamics c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hallenge</a:t>
            </a: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: 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  comparatively </a:t>
            </a: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small circumference</a:t>
            </a:r>
          </a:p>
          <a:p>
            <a:pPr marL="457200" lvl="1" indent="0" defTabSz="9144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→ 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b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rightness </a:t>
            </a:r>
            <a:r>
              <a:rPr lang="en-US" sz="1800" dirty="0">
                <a:solidFill>
                  <a:prstClr val="black"/>
                </a:solidFill>
                <a:sym typeface="Symbol" panose="05050102010706020507" pitchFamily="18" charset="2"/>
              </a:rPr>
              <a:t> (circumference)</a:t>
            </a:r>
            <a:r>
              <a:rPr lang="en-US" sz="1800" b="1" baseline="30000" dirty="0">
                <a:solidFill>
                  <a:prstClr val="black"/>
                </a:solidFill>
                <a:sym typeface="Symbol" panose="05050102010706020507" pitchFamily="18" charset="2"/>
              </a:rPr>
              <a:t>3</a:t>
            </a:r>
            <a:endParaRPr lang="en-US" sz="1800" b="1" baseline="30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lvl="0" indent="-342900" defTabSz="914400">
              <a:lnSpc>
                <a:spcPct val="120000"/>
              </a:lnSpc>
              <a:spcBef>
                <a:spcPts val="600"/>
              </a:spcBef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b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eam </a:t>
            </a: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physics feasibility</a:t>
            </a:r>
          </a:p>
          <a:p>
            <a:pPr marL="457200" lvl="1" indent="0" defTabSz="9144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→ 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l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ifetime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and injection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efficiency:   dynamic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aperture</a:t>
            </a:r>
          </a:p>
          <a:p>
            <a:pPr marL="457200" lvl="1" indent="0" defTabSz="9144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→ 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400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mA beam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current:	      </a:t>
            </a:r>
            <a:r>
              <a:rPr lang="en-US" sz="1800" dirty="0" smtClean="0">
                <a:solidFill>
                  <a:prstClr val="black"/>
                </a:solidFill>
                <a:sym typeface="Symbol" panose="05050102010706020507" pitchFamily="18" charset="2"/>
              </a:rPr>
              <a:t>impedances </a:t>
            </a:r>
            <a:r>
              <a:rPr lang="en-US" sz="1800" dirty="0">
                <a:solidFill>
                  <a:prstClr val="black"/>
                </a:solidFill>
                <a:sym typeface="Symbol" panose="05050102010706020507" pitchFamily="18" charset="2"/>
              </a:rPr>
              <a:t>&amp; instabilities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lvl="0" indent="-342900" defTabSz="914400">
              <a:lnSpc>
                <a:spcPct val="120000"/>
              </a:lnSpc>
              <a:spcBef>
                <a:spcPts val="600"/>
              </a:spcBef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echnical 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challenges</a:t>
            </a:r>
            <a:endParaRPr lang="en-US" sz="2000" b="1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9144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→ 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magnets, vacuum system and (on-axis) injection</a:t>
            </a:r>
            <a:endParaRPr lang="en-US" sz="18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342900" lvl="0" indent="-342900" defTabSz="914400">
              <a:lnSpc>
                <a:spcPct val="120000"/>
              </a:lnSpc>
              <a:spcBef>
                <a:spcPts val="600"/>
              </a:spcBef>
              <a:buClr>
                <a:prstClr val="black">
                  <a:lumMod val="50000"/>
                  <a:lumOff val="50000"/>
                </a:prstClr>
              </a:buClr>
              <a:buSzTx/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prstClr val="black"/>
                </a:solidFill>
                <a:sym typeface="Wingdings" panose="05000000000000000000" pitchFamily="2" charset="2"/>
              </a:rPr>
              <a:t>c</a:t>
            </a:r>
            <a:r>
              <a:rPr lang="en-US" sz="20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ivil engineering </a:t>
            </a:r>
            <a:r>
              <a:rPr lang="en-US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(and dark period logistics)</a:t>
            </a:r>
            <a:endParaRPr lang="en-US" sz="2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marL="457200" lvl="1" indent="0" defTabSz="914400">
              <a:lnSpc>
                <a:spcPct val="100000"/>
              </a:lnSpc>
              <a:buClr>
                <a:prstClr val="black">
                  <a:lumMod val="50000"/>
                  <a:lumOff val="50000"/>
                </a:prstClr>
              </a:buClr>
              <a:buSzTx/>
              <a:buNone/>
            </a:pPr>
            <a:r>
              <a:rPr lang="en-US" sz="1800" dirty="0">
                <a:solidFill>
                  <a:srgbClr val="000000"/>
                </a:solidFill>
                <a:latin typeface="Arial Narrow"/>
              </a:rPr>
              <a:t>→ </a:t>
            </a:r>
            <a:r>
              <a:rPr lang="en-US" sz="1800" dirty="0" smtClean="0">
                <a:solidFill>
                  <a:srgbClr val="000000"/>
                </a:solidFill>
                <a:latin typeface="Arial Narrow"/>
              </a:rPr>
              <a:t>  </a:t>
            </a:r>
            <a:r>
              <a:rPr lang="en-US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limited </a:t>
            </a:r>
            <a:r>
              <a:rPr lang="en-US" sz="1800" dirty="0">
                <a:solidFill>
                  <a:prstClr val="black"/>
                </a:solidFill>
                <a:sym typeface="Wingdings" panose="05000000000000000000" pitchFamily="2" charset="2"/>
              </a:rPr>
              <a:t>modifications of building and infrastructure</a:t>
            </a:r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471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SLS 2.0 Lattice Solution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7887" y="652718"/>
            <a:ext cx="7469402" cy="4320000"/>
          </a:xfrm>
          <a:noFill/>
        </p:spPr>
        <p:txBody>
          <a:bodyPr lIns="36000" tIns="36000" rIns="36000" bIns="36000"/>
          <a:lstStyle/>
          <a:p>
            <a:pPr defTabSz="360000">
              <a:lnSpc>
                <a:spcPct val="115000"/>
              </a:lnSpc>
            </a:pPr>
            <a:r>
              <a:rPr lang="en-US" sz="1800" b="1" dirty="0"/>
              <a:t>Increased number of bending magnets </a:t>
            </a:r>
            <a:endParaRPr lang="en-US" sz="1800" b="1" dirty="0" smtClean="0"/>
          </a:p>
          <a:p>
            <a:pPr marL="0" indent="0" defTabSz="360000">
              <a:lnSpc>
                <a:spcPct val="115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	→	</a:t>
            </a:r>
            <a:r>
              <a:rPr lang="en-US" sz="1600" dirty="0" smtClean="0">
                <a:solidFill>
                  <a:srgbClr val="0070C0"/>
                </a:solidFill>
              </a:rPr>
              <a:t>12 </a:t>
            </a:r>
            <a:r>
              <a:rPr lang="en-US" sz="1600" dirty="0">
                <a:solidFill>
                  <a:srgbClr val="0070C0"/>
                </a:solidFill>
                <a:sym typeface="Symbol" panose="05050102010706020507" pitchFamily="18" charset="2"/>
              </a:rPr>
              <a:t></a:t>
            </a:r>
            <a:r>
              <a:rPr lang="en-US" sz="1600" dirty="0">
                <a:solidFill>
                  <a:srgbClr val="0070C0"/>
                </a:solidFill>
              </a:rPr>
              <a:t> 7-Bend-Achromat  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[SLS: 12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3-BA]</a:t>
            </a:r>
          </a:p>
          <a:p>
            <a:pPr defTabSz="360000">
              <a:lnSpc>
                <a:spcPct val="115000"/>
              </a:lnSpc>
            </a:pPr>
            <a:r>
              <a:rPr lang="en-US" sz="1800" b="1" dirty="0"/>
              <a:t>Reduced beam pipe </a:t>
            </a:r>
            <a:r>
              <a:rPr lang="en-US" sz="1800" b="1" dirty="0" smtClean="0"/>
              <a:t>aperture</a:t>
            </a:r>
          </a:p>
          <a:p>
            <a:pPr marL="0" indent="0" defTabSz="360000">
              <a:lnSpc>
                <a:spcPct val="115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</a:t>
            </a:r>
            <a:r>
              <a:rPr lang="en-US" sz="1600" dirty="0"/>
              <a:t>	</a:t>
            </a:r>
            <a:r>
              <a:rPr lang="en-US" sz="1600" dirty="0" smtClean="0">
                <a:solidFill>
                  <a:srgbClr val="0070C0"/>
                </a:solidFill>
              </a:rPr>
              <a:t>18 </a:t>
            </a:r>
            <a:r>
              <a:rPr lang="en-US" sz="1600" dirty="0">
                <a:solidFill>
                  <a:srgbClr val="0070C0"/>
                </a:solidFill>
              </a:rPr>
              <a:t>mm diameter 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[SLS: 65 mm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32 mm]</a:t>
            </a:r>
          </a:p>
          <a:p>
            <a:pPr defTabSz="360000">
              <a:lnSpc>
                <a:spcPct val="115000"/>
              </a:lnSpc>
            </a:pPr>
            <a:r>
              <a:rPr lang="en-US" sz="1800" b="1" dirty="0"/>
              <a:t>Novel low emittance unit cell </a:t>
            </a:r>
            <a:endParaRPr lang="en-US" sz="1800" b="1" dirty="0" smtClean="0"/>
          </a:p>
          <a:p>
            <a:pPr marL="0" indent="0" defTabSz="360000">
              <a:lnSpc>
                <a:spcPct val="115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combination </a:t>
            </a:r>
            <a:r>
              <a:rPr lang="en-US" sz="1600" dirty="0"/>
              <a:t>of reverse bends and longitudinal gradient bends</a:t>
            </a:r>
            <a:br>
              <a:rPr lang="en-US" sz="1600" dirty="0"/>
            </a:br>
            <a:r>
              <a:rPr lang="en-US" sz="1600" dirty="0">
                <a:sym typeface="Symbol" panose="05050102010706020507" pitchFamily="18" charset="2"/>
              </a:rPr>
              <a:t>	</a:t>
            </a:r>
            <a:r>
              <a:rPr lang="en-US" sz="1600" dirty="0" smtClean="0">
                <a:sym typeface="Symbol" panose="05050102010706020507" pitchFamily="18" charset="2"/>
              </a:rPr>
              <a:t>	results in </a:t>
            </a:r>
            <a:r>
              <a:rPr lang="en-US" sz="1600" dirty="0" smtClean="0"/>
              <a:t>optimum </a:t>
            </a:r>
            <a:r>
              <a:rPr lang="en-US" sz="1600" dirty="0"/>
              <a:t>suppression of quantum </a:t>
            </a:r>
            <a:r>
              <a:rPr lang="en-US" sz="1600" dirty="0" smtClean="0"/>
              <a:t>excitation</a:t>
            </a:r>
          </a:p>
          <a:p>
            <a:pPr marL="0" indent="0" defTabSz="360000">
              <a:lnSpc>
                <a:spcPct val="115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	→	</a:t>
            </a:r>
            <a:r>
              <a:rPr lang="en-US" sz="1600" dirty="0" smtClean="0">
                <a:solidFill>
                  <a:srgbClr val="0070C0"/>
                </a:solidFill>
              </a:rPr>
              <a:t>Emittance </a:t>
            </a:r>
            <a:r>
              <a:rPr lang="en-US" sz="1600" dirty="0">
                <a:solidFill>
                  <a:srgbClr val="0070C0"/>
                </a:solidFill>
              </a:rPr>
              <a:t>123 pm 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[SLS: 5580 pm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]		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  </a:t>
            </a:r>
            <a:r>
              <a:rPr lang="en-US" sz="1600" dirty="0" smtClean="0">
                <a:sym typeface="Wingdings" panose="05000000000000000000" pitchFamily="2" charset="2"/>
              </a:rPr>
              <a:t>factor </a:t>
            </a:r>
            <a:r>
              <a:rPr lang="en-US" sz="1600" dirty="0">
                <a:sym typeface="Wingdings" panose="05000000000000000000" pitchFamily="2" charset="2"/>
              </a:rPr>
              <a:t>45 smaller</a:t>
            </a:r>
            <a:endParaRPr lang="en-US" sz="1600" dirty="0"/>
          </a:p>
          <a:p>
            <a:pPr defTabSz="360000">
              <a:lnSpc>
                <a:spcPct val="115000"/>
              </a:lnSpc>
              <a:spcBef>
                <a:spcPts val="1200"/>
              </a:spcBef>
            </a:pPr>
            <a:r>
              <a:rPr lang="en-US" sz="1800" b="1" dirty="0"/>
              <a:t>Maintain total straight </a:t>
            </a:r>
            <a:r>
              <a:rPr lang="en-US" sz="1800" b="1" dirty="0" smtClean="0"/>
              <a:t>length of </a:t>
            </a:r>
            <a:r>
              <a:rPr lang="en-US" sz="1800" b="1" dirty="0">
                <a:sym typeface="Symbol" panose="05050102010706020507" pitchFamily="18" charset="2"/>
              </a:rPr>
              <a:t> </a:t>
            </a:r>
            <a:r>
              <a:rPr lang="en-US" sz="1800" b="1" dirty="0"/>
              <a:t>80 </a:t>
            </a:r>
            <a:r>
              <a:rPr lang="en-US" sz="1800" b="1" dirty="0" smtClean="0"/>
              <a:t>m (28 %)</a:t>
            </a:r>
            <a:endParaRPr lang="en-US" sz="1800" b="1" dirty="0" smtClean="0"/>
          </a:p>
          <a:p>
            <a:pPr marL="0" indent="0" defTabSz="360000">
              <a:lnSpc>
                <a:spcPct val="115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	→	</a:t>
            </a:r>
            <a:r>
              <a:rPr lang="en-US" sz="1600" dirty="0" smtClean="0">
                <a:solidFill>
                  <a:srgbClr val="0070C0"/>
                </a:solidFill>
              </a:rPr>
              <a:t>3 </a:t>
            </a:r>
            <a:r>
              <a:rPr lang="en-US" sz="1600" dirty="0">
                <a:solidFill>
                  <a:srgbClr val="0070C0"/>
                </a:solidFill>
                <a:sym typeface="Symbol" panose="05050102010706020507" pitchFamily="18" charset="2"/>
              </a:rPr>
              <a:t> </a:t>
            </a:r>
            <a:r>
              <a:rPr lang="en-US" sz="1600" dirty="0">
                <a:solidFill>
                  <a:srgbClr val="0070C0"/>
                </a:solidFill>
              </a:rPr>
              <a:t>long (11.4 m) + 9 </a:t>
            </a:r>
            <a:r>
              <a:rPr lang="en-US" sz="1600" dirty="0">
                <a:solidFill>
                  <a:srgbClr val="0070C0"/>
                </a:solidFill>
                <a:sym typeface="Symbol" panose="05050102010706020507" pitchFamily="18" charset="2"/>
              </a:rPr>
              <a:t> </a:t>
            </a:r>
            <a:r>
              <a:rPr lang="en-US" sz="1600" dirty="0">
                <a:solidFill>
                  <a:srgbClr val="0070C0"/>
                </a:solidFill>
              </a:rPr>
              <a:t>standard (5.4 m) </a:t>
            </a:r>
            <a:endParaRPr lang="en-US" sz="1600" dirty="0" smtClean="0">
              <a:solidFill>
                <a:srgbClr val="0070C0"/>
              </a:solidFill>
            </a:endParaRPr>
          </a:p>
          <a:p>
            <a:pPr marL="0" indent="0" defTabSz="360000">
              <a:lnSpc>
                <a:spcPct val="115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	→	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[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SLS: 3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long (11.5 m) + 3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medium (7 m) + 6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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short (4 m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)]</a:t>
            </a:r>
          </a:p>
          <a:p>
            <a:pPr marL="0" indent="0" defTabSz="360000">
              <a:lnSpc>
                <a:spcPct val="115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	→	</a:t>
            </a:r>
            <a:r>
              <a:rPr lang="en-US" sz="1600" dirty="0" smtClean="0"/>
              <a:t>all </a:t>
            </a:r>
            <a:r>
              <a:rPr lang="en-US" sz="1600" dirty="0"/>
              <a:t>straights to be split at variable ratio</a:t>
            </a:r>
          </a:p>
          <a:p>
            <a:pPr defTabSz="360000">
              <a:lnSpc>
                <a:spcPct val="115000"/>
              </a:lnSpc>
            </a:pPr>
            <a:r>
              <a:rPr lang="en-US" sz="1800" b="1" dirty="0"/>
              <a:t>Avoid tunnel </a:t>
            </a:r>
            <a:r>
              <a:rPr lang="en-US" sz="1800" b="1" dirty="0" smtClean="0"/>
              <a:t>modification</a:t>
            </a:r>
          </a:p>
          <a:p>
            <a:pPr marL="0" indent="0" defTabSz="360000">
              <a:lnSpc>
                <a:spcPct val="115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	→	</a:t>
            </a:r>
            <a:r>
              <a:rPr lang="en-US" sz="1600" dirty="0" smtClean="0"/>
              <a:t>symmetry-3 </a:t>
            </a:r>
            <a:r>
              <a:rPr lang="en-US" sz="1600" dirty="0"/>
              <a:t>footprint but </a:t>
            </a:r>
            <a:r>
              <a:rPr lang="en-US" sz="1600" dirty="0">
                <a:solidFill>
                  <a:srgbClr val="0070C0"/>
                </a:solidFill>
              </a:rPr>
              <a:t>symmetry-12 dynamics </a:t>
            </a:r>
            <a:r>
              <a:rPr lang="en-US" sz="1600" dirty="0"/>
              <a:t>by tuning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6355236" y="980846"/>
            <a:ext cx="1616533" cy="318924"/>
          </a:xfrm>
          <a:prstGeom prst="rect">
            <a:avLst/>
          </a:prstGeom>
          <a:noFill/>
          <a:ln>
            <a:solidFill>
              <a:srgbClr val="4F81BD">
                <a:shade val="95000"/>
                <a:satMod val="105000"/>
              </a:srgbClr>
            </a:solidFill>
          </a:ln>
        </p:spPr>
        <p:txBody>
          <a:bodyPr wrap="none" tIns="36000" bIns="3600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(7/3)</a:t>
            </a:r>
            <a:r>
              <a:rPr lang="en-US" b="1" baseline="30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  <a:sym typeface="Symbol" panose="05050102010706020507" pitchFamily="18" charset="2"/>
              </a:rPr>
              <a:t>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 factor 13</a:t>
            </a:r>
            <a:endParaRPr lang="de-CH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7"/>
          <p:cNvCxnSpPr/>
          <p:nvPr/>
        </p:nvCxnSpPr>
        <p:spPr>
          <a:xfrm>
            <a:off x="5158723" y="1169094"/>
            <a:ext cx="1129820" cy="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3" name="Straight Arrow Connector 24"/>
          <p:cNvCxnSpPr/>
          <p:nvPr/>
        </p:nvCxnSpPr>
        <p:spPr>
          <a:xfrm flipH="1" flipV="1">
            <a:off x="7768565" y="1320418"/>
            <a:ext cx="0" cy="158400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14" name="TextBox 26"/>
          <p:cNvSpPr txBox="1"/>
          <p:nvPr/>
        </p:nvSpPr>
        <p:spPr>
          <a:xfrm>
            <a:off x="6187117" y="3190250"/>
            <a:ext cx="2691891" cy="565146"/>
          </a:xfrm>
          <a:prstGeom prst="rect">
            <a:avLst/>
          </a:prstGeom>
          <a:noFill/>
          <a:ln>
            <a:solidFill>
              <a:srgbClr val="4F81BD">
                <a:shade val="95000"/>
                <a:satMod val="105000"/>
              </a:srgbClr>
            </a:solidFill>
          </a:ln>
        </p:spPr>
        <p:txBody>
          <a:bodyPr wrap="none" tIns="36000" bIns="3600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+15…20% emittance increase</a:t>
            </a:r>
            <a:b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</a:b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 by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intra-beam </a:t>
            </a:r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  <a:cs typeface="+mn-cs"/>
              </a:rPr>
              <a:t>scattering (IBS)</a:t>
            </a:r>
          </a:p>
        </p:txBody>
      </p:sp>
      <p:cxnSp>
        <p:nvCxnSpPr>
          <p:cNvPr id="15" name="Elbow Connector 28"/>
          <p:cNvCxnSpPr/>
          <p:nvPr/>
        </p:nvCxnSpPr>
        <p:spPr>
          <a:xfrm>
            <a:off x="3329661" y="3104810"/>
            <a:ext cx="2814599" cy="389569"/>
          </a:xfrm>
          <a:prstGeom prst="bentConnector3">
            <a:avLst>
              <a:gd name="adj1" fmla="val 82837"/>
            </a:avLst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7" name="Straight Connector 22"/>
          <p:cNvCxnSpPr/>
          <p:nvPr/>
        </p:nvCxnSpPr>
        <p:spPr>
          <a:xfrm>
            <a:off x="6697004" y="2910649"/>
            <a:ext cx="1080000" cy="0"/>
          </a:xfrm>
          <a:prstGeom prst="line">
            <a:avLst/>
          </a:prstGeom>
          <a:ln>
            <a:solidFill>
              <a:srgbClr val="4A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36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Causing SLS 2.0 Lattice Revisions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30282" y="614803"/>
            <a:ext cx="8210907" cy="4360958"/>
          </a:xfrm>
          <a:noFill/>
        </p:spPr>
        <p:txBody>
          <a:bodyPr lIns="36000" tIns="36000" rIns="36000" bIns="36000"/>
          <a:lstStyle/>
          <a:p>
            <a:pPr defTabSz="360000">
              <a:lnSpc>
                <a:spcPct val="112000"/>
              </a:lnSpc>
            </a:pPr>
            <a:r>
              <a:rPr lang="en-US" sz="1800" b="1" dirty="0"/>
              <a:t>Space </a:t>
            </a:r>
            <a:r>
              <a:rPr lang="en-US" sz="1800" b="1" dirty="0" smtClean="0"/>
              <a:t>conflicts</a:t>
            </a:r>
          </a:p>
          <a:p>
            <a:pPr marL="0" indent="0" defTabSz="360000">
              <a:lnSpc>
                <a:spcPct val="112000"/>
              </a:lnSpc>
              <a:buNone/>
            </a:pPr>
            <a:r>
              <a:rPr lang="en-US" sz="1600" b="1" dirty="0" smtClean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feasibility </a:t>
            </a:r>
            <a:r>
              <a:rPr lang="en-US" sz="1600" dirty="0"/>
              <a:t>of mounting </a:t>
            </a:r>
            <a:r>
              <a:rPr lang="en-US" sz="1600" dirty="0" smtClean="0"/>
              <a:t>due </a:t>
            </a:r>
            <a:r>
              <a:rPr lang="en-US" sz="1600" dirty="0" smtClean="0"/>
              <a:t>minimum </a:t>
            </a:r>
            <a:r>
              <a:rPr lang="en-US" sz="1600" dirty="0"/>
              <a:t>distances between </a:t>
            </a:r>
            <a:r>
              <a:rPr lang="en-US" sz="1600" dirty="0" smtClean="0"/>
              <a:t>elements</a:t>
            </a:r>
          </a:p>
          <a:p>
            <a:pPr marL="0" indent="0" defTabSz="360000">
              <a:lnSpc>
                <a:spcPct val="112000"/>
              </a:lnSpc>
              <a:buNone/>
            </a:pPr>
            <a:r>
              <a:rPr lang="en-US" sz="1600" dirty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feasibility </a:t>
            </a:r>
            <a:r>
              <a:rPr lang="en-US" sz="1600" dirty="0"/>
              <a:t>of magnets (short, wide, high </a:t>
            </a:r>
            <a:r>
              <a:rPr lang="en-US" sz="1600" dirty="0" smtClean="0"/>
              <a:t>fields)</a:t>
            </a:r>
          </a:p>
          <a:p>
            <a:pPr marL="0" indent="0" defTabSz="3600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600" dirty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free </a:t>
            </a:r>
            <a:r>
              <a:rPr lang="en-US" sz="1600" dirty="0"/>
              <a:t>pathways for photon </a:t>
            </a:r>
            <a:r>
              <a:rPr lang="en-US" sz="1600" dirty="0" smtClean="0"/>
              <a:t>beams (especially </a:t>
            </a:r>
            <a:r>
              <a:rPr lang="en-US" sz="1600" dirty="0" smtClean="0"/>
              <a:t>at long </a:t>
            </a:r>
            <a:r>
              <a:rPr lang="en-US" sz="1600" dirty="0" smtClean="0"/>
              <a:t>wavelengths) </a:t>
            </a:r>
            <a:endParaRPr lang="en-US" sz="1600" dirty="0"/>
          </a:p>
          <a:p>
            <a:pPr defTabSz="360000">
              <a:lnSpc>
                <a:spcPct val="112000"/>
              </a:lnSpc>
            </a:pPr>
            <a:r>
              <a:rPr lang="en-US" sz="1800" b="1" dirty="0"/>
              <a:t>Insufficient </a:t>
            </a:r>
            <a:r>
              <a:rPr lang="en-US" sz="1800" b="1" dirty="0" smtClean="0"/>
              <a:t>brightness</a:t>
            </a:r>
          </a:p>
          <a:p>
            <a:pPr marL="0" indent="0" defTabSz="360000">
              <a:lnSpc>
                <a:spcPct val="112000"/>
              </a:lnSpc>
              <a:buNone/>
            </a:pPr>
            <a:r>
              <a:rPr lang="en-US" sz="1600" b="1" dirty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bad </a:t>
            </a:r>
            <a:r>
              <a:rPr lang="en-US" sz="1600" dirty="0"/>
              <a:t>matching of electron phase space to </a:t>
            </a:r>
            <a:r>
              <a:rPr lang="en-US" sz="1600" dirty="0" smtClean="0"/>
              <a:t>diffraction</a:t>
            </a:r>
          </a:p>
          <a:p>
            <a:pPr marL="0" indent="0" defTabSz="360000">
              <a:lnSpc>
                <a:spcPct val="112000"/>
              </a:lnSpc>
              <a:buNone/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000000"/>
                </a:solidFill>
                <a:latin typeface="Arial Narrow"/>
              </a:rPr>
              <a:t>	</a:t>
            </a:r>
            <a:r>
              <a:rPr lang="en-US" sz="1600" dirty="0" smtClean="0"/>
              <a:t>as brightness depends on</a:t>
            </a:r>
            <a:r>
              <a:rPr lang="en-US" sz="1600" dirty="0" smtClean="0"/>
              <a:t> the area of the </a:t>
            </a:r>
            <a:r>
              <a:rPr lang="en-US" sz="1600" dirty="0" smtClean="0">
                <a:solidFill>
                  <a:srgbClr val="EB5B00"/>
                </a:solidFill>
              </a:rPr>
              <a:t>electron </a:t>
            </a:r>
            <a:r>
              <a:rPr lang="en-US" sz="1600" dirty="0">
                <a:solidFill>
                  <a:srgbClr val="EB5B00"/>
                </a:solidFill>
              </a:rPr>
              <a:t>phase </a:t>
            </a:r>
            <a:r>
              <a:rPr lang="en-US" sz="1600" dirty="0" smtClean="0">
                <a:solidFill>
                  <a:srgbClr val="EB5B00"/>
                </a:solidFill>
              </a:rPr>
              <a:t>space</a:t>
            </a:r>
          </a:p>
          <a:p>
            <a:pPr marL="0" indent="0" defTabSz="360000">
              <a:lnSpc>
                <a:spcPct val="112000"/>
              </a:lnSpc>
              <a:buNone/>
            </a:pP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EB5B00"/>
                </a:solidFill>
              </a:rPr>
              <a:t>emittance </a:t>
            </a:r>
            <a:r>
              <a:rPr lang="en-US" sz="1600" b="1" i="1" dirty="0">
                <a:solidFill>
                  <a:srgbClr val="EB5B00"/>
                </a:solidFill>
                <a:latin typeface="Symbol" panose="05050102010706020507" pitchFamily="18" charset="2"/>
              </a:rPr>
              <a:t>e</a:t>
            </a:r>
            <a:r>
              <a:rPr lang="en-US" sz="1600" b="1" i="1" baseline="-25000" dirty="0">
                <a:solidFill>
                  <a:srgbClr val="EB5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1" dirty="0">
                <a:solidFill>
                  <a:srgbClr val="EB5B00"/>
                </a:solidFill>
                <a:latin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EB5B00"/>
                </a:solidFill>
              </a:rPr>
              <a:t>=</a:t>
            </a:r>
            <a:r>
              <a:rPr lang="en-US" sz="1600" b="1" dirty="0">
                <a:solidFill>
                  <a:srgbClr val="EB5B00"/>
                </a:solidFill>
                <a:latin typeface="Symbol" panose="05050102010706020507" pitchFamily="18" charset="2"/>
              </a:rPr>
              <a:t> </a:t>
            </a:r>
            <a:r>
              <a:rPr lang="en-US" sz="1600" b="1" i="1" dirty="0" err="1">
                <a:solidFill>
                  <a:srgbClr val="EB5B00"/>
                </a:solidFill>
                <a:latin typeface="Symbol" panose="05050102010706020507" pitchFamily="18" charset="2"/>
              </a:rPr>
              <a:t>s</a:t>
            </a:r>
            <a:r>
              <a:rPr lang="en-US" sz="1600" b="1" i="1" baseline="-25000" dirty="0" err="1">
                <a:solidFill>
                  <a:srgbClr val="EB5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1" i="1" dirty="0">
                <a:solidFill>
                  <a:srgbClr val="EB5B00"/>
                </a:solidFill>
                <a:latin typeface="Symbol" panose="05050102010706020507" pitchFamily="18" charset="2"/>
                <a:sym typeface="Symbol"/>
              </a:rPr>
              <a:t> </a:t>
            </a:r>
            <a:r>
              <a:rPr lang="en-US" sz="1600" b="1" i="1" dirty="0" err="1">
                <a:solidFill>
                  <a:srgbClr val="EB5B00"/>
                </a:solidFill>
                <a:latin typeface="Symbol" panose="05050102010706020507" pitchFamily="18" charset="2"/>
              </a:rPr>
              <a:t>s</a:t>
            </a:r>
            <a:r>
              <a:rPr lang="en-US" sz="1600" b="1" i="1" baseline="-25000" dirty="0" err="1">
                <a:solidFill>
                  <a:srgbClr val="EB5B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1" i="1" baseline="-25000" dirty="0">
                <a:solidFill>
                  <a:srgbClr val="EB5B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</a:t>
            </a:r>
            <a:r>
              <a:rPr lang="en-US" sz="1600" b="1" i="1" dirty="0">
                <a:solidFill>
                  <a:srgbClr val="EB5B00"/>
                </a:solidFill>
                <a:latin typeface="Symbol" panose="05050102010706020507" pitchFamily="18" charset="2"/>
              </a:rPr>
              <a:t> </a:t>
            </a:r>
            <a:r>
              <a:rPr lang="en-US" sz="1600" dirty="0" smtClean="0"/>
              <a:t>) </a:t>
            </a:r>
            <a:r>
              <a:rPr lang="en-US" sz="1600" b="1" i="1" dirty="0" smtClean="0"/>
              <a:t>and</a:t>
            </a:r>
            <a:r>
              <a:rPr lang="en-US" sz="1600" dirty="0" smtClean="0"/>
              <a:t> its </a:t>
            </a:r>
            <a:r>
              <a:rPr lang="en-US" sz="1600" dirty="0">
                <a:solidFill>
                  <a:srgbClr val="4A7EBB"/>
                </a:solidFill>
              </a:rPr>
              <a:t>aspect ratio </a:t>
            </a:r>
            <a:r>
              <a:rPr lang="en-US" sz="1600" dirty="0" smtClean="0"/>
              <a:t>(</a:t>
            </a:r>
            <a:r>
              <a:rPr lang="en-US" sz="1600" dirty="0" smtClean="0">
                <a:solidFill>
                  <a:srgbClr val="0070C0"/>
                </a:solidFill>
              </a:rPr>
              <a:t>beta </a:t>
            </a:r>
            <a:r>
              <a:rPr lang="en-US" sz="1600" dirty="0">
                <a:solidFill>
                  <a:srgbClr val="0070C0"/>
                </a:solidFill>
              </a:rPr>
              <a:t>function </a:t>
            </a:r>
            <a:r>
              <a:rPr lang="en-US" sz="1600" b="1" i="1" dirty="0" err="1">
                <a:solidFill>
                  <a:srgbClr val="0070C0"/>
                </a:solidFill>
                <a:latin typeface="Symbol" panose="05050102010706020507" pitchFamily="18" charset="2"/>
              </a:rPr>
              <a:t>b</a:t>
            </a:r>
            <a:r>
              <a:rPr lang="en-US" sz="1600" b="1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1" dirty="0">
                <a:solidFill>
                  <a:srgbClr val="0070C0"/>
                </a:solidFill>
                <a:latin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0070C0"/>
                </a:solidFill>
              </a:rPr>
              <a:t>=</a:t>
            </a:r>
            <a:r>
              <a:rPr lang="en-US" sz="1600" b="1" dirty="0">
                <a:solidFill>
                  <a:srgbClr val="0070C0"/>
                </a:solidFill>
                <a:latin typeface="Symbol" panose="05050102010706020507" pitchFamily="18" charset="2"/>
              </a:rPr>
              <a:t> </a:t>
            </a:r>
            <a:r>
              <a:rPr lang="en-US" sz="1600" b="1" i="1" dirty="0" err="1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sz="1600" b="1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/</a:t>
            </a:r>
            <a:r>
              <a:rPr lang="en-US" sz="1600" b="1" i="1" dirty="0" err="1">
                <a:solidFill>
                  <a:srgbClr val="0070C0"/>
                </a:solidFill>
                <a:latin typeface="Symbol" panose="05050102010706020507" pitchFamily="18" charset="2"/>
              </a:rPr>
              <a:t>s</a:t>
            </a:r>
            <a:r>
              <a:rPr lang="en-US" sz="1600" b="1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6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</a:t>
            </a:r>
            <a:r>
              <a:rPr lang="en-US" sz="1600" b="1" i="1" dirty="0">
                <a:solidFill>
                  <a:srgbClr val="0070C0"/>
                </a:solidFill>
                <a:latin typeface="Symbol" panose="05050102010706020507" pitchFamily="18" charset="2"/>
              </a:rPr>
              <a:t> </a:t>
            </a:r>
            <a:r>
              <a:rPr lang="en-US" sz="1600" dirty="0" smtClean="0"/>
              <a:t>)</a:t>
            </a:r>
            <a:endParaRPr lang="en-US" sz="1600" i="1" dirty="0">
              <a:latin typeface="Symbol" panose="05050102010706020507" pitchFamily="18" charset="2"/>
            </a:endParaRPr>
          </a:p>
          <a:p>
            <a:pPr marL="177790" lvl="1" indent="0" defTabSz="360000">
              <a:lnSpc>
                <a:spcPct val="112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dirty="0" smtClean="0"/>
              <a:t>		</a:t>
            </a:r>
            <a:r>
              <a:rPr lang="en-US" b="1" u="sng" dirty="0">
                <a:solidFill>
                  <a:srgbClr val="197418"/>
                </a:solidFill>
              </a:rPr>
              <a:t>s</a:t>
            </a:r>
            <a:r>
              <a:rPr lang="en-US" b="1" u="sng" dirty="0" smtClean="0">
                <a:solidFill>
                  <a:srgbClr val="197418"/>
                </a:solidFill>
              </a:rPr>
              <a:t>olution</a:t>
            </a:r>
            <a:r>
              <a:rPr lang="en-US" dirty="0" smtClean="0"/>
              <a:t>:  split </a:t>
            </a:r>
            <a:r>
              <a:rPr lang="en-US" dirty="0"/>
              <a:t>standard straights </a:t>
            </a:r>
            <a:r>
              <a:rPr lang="en-US" dirty="0" smtClean="0"/>
              <a:t>with</a:t>
            </a:r>
            <a:r>
              <a:rPr lang="en-US" dirty="0" smtClean="0"/>
              <a:t> </a:t>
            </a:r>
            <a:r>
              <a:rPr lang="en-US" dirty="0"/>
              <a:t>mini-beta optics (“completion phase”) </a:t>
            </a:r>
          </a:p>
          <a:p>
            <a:pPr defTabSz="360000">
              <a:lnSpc>
                <a:spcPct val="112000"/>
              </a:lnSpc>
            </a:pPr>
            <a:r>
              <a:rPr lang="en-US" sz="1800" b="1" dirty="0"/>
              <a:t>Insufficient </a:t>
            </a:r>
            <a:r>
              <a:rPr lang="en-US" sz="1800" b="1" dirty="0" smtClean="0"/>
              <a:t>dynamic aperture </a:t>
            </a:r>
            <a:r>
              <a:rPr lang="en-US" sz="1800" dirty="0" smtClean="0"/>
              <a:t>(optimizations still to be done!)</a:t>
            </a:r>
            <a:endParaRPr lang="en-US" sz="1800" dirty="0"/>
          </a:p>
          <a:p>
            <a:pPr marL="0" indent="0" defTabSz="360000">
              <a:lnSpc>
                <a:spcPct val="112000"/>
              </a:lnSpc>
              <a:buSzPct val="50000"/>
              <a:buNone/>
            </a:pPr>
            <a:r>
              <a:rPr lang="en-US" sz="1600" b="1" dirty="0" smtClean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constraints </a:t>
            </a:r>
            <a:r>
              <a:rPr lang="en-US" sz="1600" dirty="0"/>
              <a:t>on (dynamic) symmetry and working </a:t>
            </a:r>
            <a:r>
              <a:rPr lang="en-US" sz="1600" dirty="0" smtClean="0"/>
              <a:t>point</a:t>
            </a:r>
          </a:p>
          <a:p>
            <a:pPr marL="0" indent="0" defTabSz="360000">
              <a:lnSpc>
                <a:spcPct val="112000"/>
              </a:lnSpc>
              <a:spcAft>
                <a:spcPts val="600"/>
              </a:spcAft>
              <a:buSzPct val="50000"/>
              <a:buNone/>
            </a:pPr>
            <a:r>
              <a:rPr lang="en-US" sz="1600" dirty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development </a:t>
            </a:r>
            <a:r>
              <a:rPr lang="en-US" sz="1600" dirty="0"/>
              <a:t>of alternative injection schemes</a:t>
            </a:r>
          </a:p>
          <a:p>
            <a:pPr defTabSz="360000">
              <a:lnSpc>
                <a:spcPct val="112000"/>
              </a:lnSpc>
            </a:pPr>
            <a:r>
              <a:rPr lang="en-US" sz="1800" b="1" dirty="0"/>
              <a:t>Risk of beam </a:t>
            </a:r>
            <a:r>
              <a:rPr lang="en-US" sz="1800" b="1" dirty="0" smtClean="0"/>
              <a:t>instabilities</a:t>
            </a:r>
          </a:p>
          <a:p>
            <a:pPr marL="0" indent="0" defTabSz="360000">
              <a:lnSpc>
                <a:spcPct val="112000"/>
              </a:lnSpc>
              <a:buNone/>
            </a:pPr>
            <a:r>
              <a:rPr lang="en-US" sz="1600" b="1" dirty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switch </a:t>
            </a:r>
            <a:r>
              <a:rPr lang="en-US" sz="1600" dirty="0"/>
              <a:t>from </a:t>
            </a:r>
            <a:r>
              <a:rPr lang="en-US" sz="1600" dirty="0" smtClean="0"/>
              <a:t>negative to positive momentum compaction</a:t>
            </a:r>
            <a:r>
              <a:rPr lang="en-US" sz="1600" dirty="0" smtClean="0"/>
              <a:t> </a:t>
            </a:r>
            <a:r>
              <a:rPr lang="en-US" sz="1200" b="1" dirty="0"/>
              <a:t>(side effect: reduced power consumption)</a:t>
            </a:r>
            <a:endParaRPr lang="en-US" sz="1200" b="1" dirty="0">
              <a:sym typeface="Wingdings" panose="05000000000000000000" pitchFamily="2" charset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584094" y="2086562"/>
            <a:ext cx="1047522" cy="910805"/>
            <a:chOff x="5572037" y="-227938"/>
            <a:chExt cx="1867775" cy="5169106"/>
          </a:xfrm>
        </p:grpSpPr>
        <p:cxnSp>
          <p:nvCxnSpPr>
            <p:cNvPr id="13" name="Straight Arrow Connector 12"/>
            <p:cNvCxnSpPr/>
            <p:nvPr/>
          </p:nvCxnSpPr>
          <p:spPr>
            <a:xfrm flipH="1" flipV="1">
              <a:off x="6370655" y="764704"/>
              <a:ext cx="1545" cy="4176464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>
            <a:xfrm>
              <a:off x="5572037" y="2853733"/>
              <a:ext cx="1765623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6927619" y="2238940"/>
              <a:ext cx="512193" cy="2096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endParaRPr kumimoji="0" lang="de-DE" sz="1800" b="0" i="1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70656" y="-227938"/>
              <a:ext cx="615089" cy="2096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</a:t>
              </a:r>
              <a:r>
                <a:rPr kumimoji="0" lang="en-US" sz="1800" b="0" i="1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Symbol"/>
                </a:rPr>
                <a:t></a:t>
              </a:r>
              <a:endParaRPr kumimoji="0" lang="de-DE" sz="1800" b="0" i="1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815235" y="1628798"/>
              <a:ext cx="1122438" cy="2448272"/>
            </a:xfrm>
            <a:prstGeom prst="ellipse">
              <a:avLst/>
            </a:prstGeom>
            <a:solidFill>
              <a:srgbClr val="E46C0A">
                <a:alpha val="63922"/>
              </a:srgbClr>
            </a:solidFill>
            <a:ln w="28575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 rot="20921427">
            <a:off x="7349498" y="4261016"/>
            <a:ext cx="1262333" cy="27699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smtClean="0">
                <a:solidFill>
                  <a:srgbClr val="00B050"/>
                </a:solidFill>
                <a:latin typeface="Calibri"/>
                <a:ea typeface="+mn-ea"/>
                <a:cs typeface="+mn-cs"/>
              </a:rPr>
              <a:t>GREEN MACHINE</a:t>
            </a:r>
            <a:endParaRPr lang="de-CH" sz="1200">
              <a:solidFill>
                <a:srgbClr val="00B05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2924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  SLS and</a:t>
            </a:r>
            <a:r>
              <a:rPr lang="en-US" dirty="0" smtClean="0"/>
              <a:t> </a:t>
            </a:r>
            <a:r>
              <a:rPr lang="en-US" dirty="0" smtClean="0"/>
              <a:t>SLS 2.0 </a:t>
            </a:r>
            <a:r>
              <a:rPr lang="en-US" dirty="0" smtClean="0"/>
              <a:t>Sector Layouts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129053" y="3316446"/>
            <a:ext cx="6488985" cy="1641508"/>
          </a:xfrm>
          <a:noFill/>
        </p:spPr>
        <p:txBody>
          <a:bodyPr lIns="36000" tIns="36000" rIns="36000" bIns="36000"/>
          <a:lstStyle/>
          <a:p>
            <a:pPr defTabSz="360000">
              <a:lnSpc>
                <a:spcPct val="112000"/>
              </a:lnSpc>
            </a:pPr>
            <a:r>
              <a:rPr lang="en-US" sz="1800" b="1" dirty="0"/>
              <a:t>o</a:t>
            </a:r>
            <a:r>
              <a:rPr lang="en-US" sz="1800" b="1" dirty="0" smtClean="0"/>
              <a:t>ptional superconducting </a:t>
            </a:r>
            <a:r>
              <a:rPr lang="en-US" sz="1800" b="1" dirty="0" smtClean="0">
                <a:solidFill>
                  <a:srgbClr val="FF0000"/>
                </a:solidFill>
              </a:rPr>
              <a:t>super-bends</a:t>
            </a:r>
            <a:r>
              <a:rPr lang="en-US" sz="1800" b="1" dirty="0" smtClean="0"/>
              <a:t> (5T) in arc centers</a:t>
            </a:r>
            <a:endParaRPr lang="en-US" sz="1800" b="1" dirty="0" smtClean="0"/>
          </a:p>
          <a:p>
            <a:pPr marL="0" indent="0" defTabSz="360000">
              <a:lnSpc>
                <a:spcPct val="112000"/>
              </a:lnSpc>
              <a:spcAft>
                <a:spcPts val="600"/>
              </a:spcAft>
              <a:buNone/>
            </a:pPr>
            <a:r>
              <a:rPr lang="en-US" sz="1600" b="1" dirty="0" smtClean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3 </a:t>
            </a:r>
            <a:r>
              <a:rPr lang="en-US" sz="1600" dirty="0" err="1" smtClean="0"/>
              <a:t>sc</a:t>
            </a:r>
            <a:r>
              <a:rPr lang="en-US" sz="1600" dirty="0" smtClean="0"/>
              <a:t> super-bends planned in centers of arcs 02, 06 and 10</a:t>
            </a:r>
            <a:endParaRPr lang="en-US" sz="1600" dirty="0" smtClean="0"/>
          </a:p>
          <a:p>
            <a:pPr defTabSz="360000">
              <a:lnSpc>
                <a:spcPct val="112000"/>
              </a:lnSpc>
            </a:pPr>
            <a:r>
              <a:rPr lang="en-US" sz="1800" b="1" dirty="0">
                <a:solidFill>
                  <a:srgbClr val="00B050"/>
                </a:solidFill>
              </a:rPr>
              <a:t>l</a:t>
            </a:r>
            <a:r>
              <a:rPr lang="en-US" sz="1800" b="1" dirty="0" smtClean="0">
                <a:solidFill>
                  <a:srgbClr val="00B050"/>
                </a:solidFill>
              </a:rPr>
              <a:t>ong straights 05L and 09L split </a:t>
            </a:r>
            <a:r>
              <a:rPr lang="en-US" sz="1800" b="1" dirty="0" smtClean="0"/>
              <a:t>from beginning</a:t>
            </a:r>
          </a:p>
          <a:p>
            <a:pPr marL="0" indent="0" defTabSz="360000">
              <a:lnSpc>
                <a:spcPct val="112000"/>
              </a:lnSpc>
              <a:buNone/>
            </a:pPr>
            <a:r>
              <a:rPr lang="en-US" sz="1600" b="1" dirty="0"/>
              <a:t>	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</a:rPr>
              <a:t>→	</a:t>
            </a:r>
            <a:r>
              <a:rPr lang="en-US" sz="1600" dirty="0" smtClean="0"/>
              <a:t>quadrupole doublets for </a:t>
            </a:r>
            <a:r>
              <a:rPr lang="en-US" sz="1600" b="1" dirty="0" smtClean="0">
                <a:solidFill>
                  <a:srgbClr val="00B050"/>
                </a:solidFill>
              </a:rPr>
              <a:t>variable splitting of standard straights </a:t>
            </a:r>
          </a:p>
          <a:p>
            <a:pPr marL="0" indent="0" defTabSz="360000">
              <a:lnSpc>
                <a:spcPct val="112000"/>
              </a:lnSpc>
              <a:buNone/>
            </a:pPr>
            <a:r>
              <a:rPr lang="en-US" sz="1600" dirty="0"/>
              <a:t>	</a:t>
            </a:r>
            <a:r>
              <a:rPr lang="en-US" sz="1600" dirty="0" smtClean="0"/>
              <a:t>	</a:t>
            </a:r>
            <a:r>
              <a:rPr lang="en-US" sz="1600" dirty="0" smtClean="0"/>
              <a:t>to be used in completion phase</a:t>
            </a:r>
            <a:endParaRPr lang="en-US" sz="1600" b="1" dirty="0">
              <a:sym typeface="Wingdings" panose="05000000000000000000" pitchFamily="2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6174" y="575654"/>
            <a:ext cx="8280013" cy="2692251"/>
            <a:chOff x="614604" y="664724"/>
            <a:chExt cx="8280013" cy="2692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617" y="901561"/>
              <a:ext cx="8280000" cy="241682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04" y="664724"/>
              <a:ext cx="8280000" cy="15733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4949505" y="2227550"/>
              <a:ext cx="65315" cy="11294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952163" y="1054691"/>
              <a:ext cx="45719" cy="8417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 rot="20760000">
            <a:off x="3009482" y="777986"/>
            <a:ext cx="9283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SLS sector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 rot="20760000">
            <a:off x="3186738" y="1720095"/>
            <a:ext cx="11992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Calibri"/>
              </a:rPr>
              <a:t>SLS 2.0 sector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312289" y="633502"/>
            <a:ext cx="524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Calibri"/>
              </a:rPr>
              <a:t>3 BA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6847168" y="1646865"/>
            <a:ext cx="524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libri"/>
              </a:rPr>
              <a:t>7</a:t>
            </a:r>
            <a:r>
              <a:rPr lang="en-US" sz="1400" b="1" dirty="0" smtClean="0">
                <a:solidFill>
                  <a:srgbClr val="00B050"/>
                </a:solidFill>
                <a:latin typeface="Calibri"/>
              </a:rPr>
              <a:t> BA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20760000">
            <a:off x="1447657" y="2788875"/>
            <a:ext cx="11147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alibri"/>
              </a:rPr>
              <a:t>l</a:t>
            </a:r>
            <a:r>
              <a:rPr lang="en-US" sz="1400" b="1" dirty="0" smtClean="0">
                <a:solidFill>
                  <a:srgbClr val="00B050"/>
                </a:solidFill>
                <a:latin typeface="Calibri"/>
              </a:rPr>
              <a:t>ong straight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 rot="900000">
            <a:off x="7055266" y="2656277"/>
            <a:ext cx="14503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Calibri"/>
              </a:rPr>
              <a:t>standard straight</a:t>
            </a:r>
            <a:endParaRPr lang="en-US" sz="1400" dirty="0">
              <a:solidFill>
                <a:srgbClr val="00B050"/>
              </a:solidFill>
            </a:endParaRPr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468089" y="2135201"/>
            <a:ext cx="648000" cy="1043019"/>
            <a:chOff x="4482441" y="2550842"/>
            <a:chExt cx="1512000" cy="243372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482441" y="2550842"/>
              <a:ext cx="1512000" cy="2433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916233" y="4321106"/>
              <a:ext cx="720000" cy="4450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Oval 7"/>
          <p:cNvSpPr/>
          <p:nvPr/>
        </p:nvSpPr>
        <p:spPr bwMode="auto">
          <a:xfrm>
            <a:off x="5373606" y="1609116"/>
            <a:ext cx="344385" cy="653143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387950" y="2268188"/>
            <a:ext cx="1050967" cy="112815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9" name="Oval 38"/>
          <p:cNvSpPr/>
          <p:nvPr/>
        </p:nvSpPr>
        <p:spPr bwMode="auto">
          <a:xfrm rot="840000">
            <a:off x="7342912" y="2040593"/>
            <a:ext cx="1130131" cy="653143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V="1">
            <a:off x="6529449" y="2879768"/>
            <a:ext cx="1118260" cy="144681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3609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 PowerPoint Master english 16_9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 PowerPoint Master english 16_9</Template>
  <TotalTime>0</TotalTime>
  <Words>1497</Words>
  <Application>Microsoft Office PowerPoint</Application>
  <PresentationFormat>On-screen Show (16:9)</PresentationFormat>
  <Paragraphs>412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PSI PowerPoint Master english 16_9</vt:lpstr>
      <vt:lpstr>Office Theme</vt:lpstr>
      <vt:lpstr>1_Office Theme</vt:lpstr>
      <vt:lpstr>2_Office Theme</vt:lpstr>
      <vt:lpstr>3_Office Theme</vt:lpstr>
      <vt:lpstr>SLS and SLS 2.0 Status</vt:lpstr>
      <vt:lpstr>Overview</vt:lpstr>
      <vt:lpstr>SLS Operations Statistics - 2019</vt:lpstr>
      <vt:lpstr>SLS:   New Filling Pattern with Longer Lifetime</vt:lpstr>
      <vt:lpstr>SLS 2.0 Upgrade Project:   Some Milestones</vt:lpstr>
      <vt:lpstr>SLS 2.0 Design Charge</vt:lpstr>
      <vt:lpstr>SLS 2.0 Lattice Solution</vt:lpstr>
      <vt:lpstr>Issues Causing SLS 2.0 Lattice Revisions</vt:lpstr>
      <vt:lpstr>Comparison:   SLS and SLS 2.0 Sector Layouts</vt:lpstr>
      <vt:lpstr>SLS 2.0 Performance:  Brightness</vt:lpstr>
      <vt:lpstr>SLS 2.0 Lattice Parameters</vt:lpstr>
      <vt:lpstr>SLS 2.0:   Layout and Optics of an Arc</vt:lpstr>
      <vt:lpstr>SLS 2.0:   Long Straights 05L and 09L</vt:lpstr>
      <vt:lpstr>SLS 2.0:   Standard Straights</vt:lpstr>
      <vt:lpstr>Technical Advances and Innovations for SLS 2.0</vt:lpstr>
      <vt:lpstr>Renewals and Make-Ups for the SLS Facility…</vt:lpstr>
      <vt:lpstr>Renewals and Make-Ups for the SLS Facility…</vt:lpstr>
      <vt:lpstr>Vacuum System for SLS 2.0 Storage Ring Sector</vt:lpstr>
      <vt:lpstr>Examples of SLS 2.0 Vacuum Chambers</vt:lpstr>
      <vt:lpstr>NEG-Coating for SLS 2.0 Vacuum Chambers</vt:lpstr>
      <vt:lpstr>SLS 2.0 Magnets:   Electro-Magnets</vt:lpstr>
      <vt:lpstr>SLS 2.0 Magnets:   Permanent-Magnet Design</vt:lpstr>
      <vt:lpstr>SLS 2.0 Magnets:   PM-Magnets Prototyping</vt:lpstr>
      <vt:lpstr>SLS 2.0 Magnets:   Superconducting Super-Bend</vt:lpstr>
      <vt:lpstr>SLS &amp; SLS 2.0 Upgrade:   Conclusions and Outlook</vt:lpstr>
      <vt:lpstr>Wir schaffen Wissen – heute für morgen</vt:lpstr>
      <vt:lpstr> </vt:lpstr>
      <vt:lpstr>Injection straight 1L (slide by Andreas Streun)</vt:lpstr>
      <vt:lpstr>Dynamic aperture   –   commissioning (slide by Andreas Streun)</vt:lpstr>
      <vt:lpstr>Magnet and power supply inventory (A. Streun)</vt:lpstr>
      <vt:lpstr>Commissioning strategy (slide by Andreas Streun)</vt:lpstr>
    </vt:vector>
  </TitlesOfParts>
  <Company>PSI - Paul Scherrer Institut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Schlott Volker</dc:creator>
  <cp:lastModifiedBy>Schlott Volker</cp:lastModifiedBy>
  <cp:revision>373</cp:revision>
  <cp:lastPrinted>2019-11-26T09:13:25Z</cp:lastPrinted>
  <dcterms:created xsi:type="dcterms:W3CDTF">2019-06-04T11:34:45Z</dcterms:created>
  <dcterms:modified xsi:type="dcterms:W3CDTF">2019-11-26T12:40:03Z</dcterms:modified>
</cp:coreProperties>
</file>