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98" r:id="rId4"/>
    <p:sldId id="285" r:id="rId5"/>
    <p:sldId id="315" r:id="rId6"/>
    <p:sldId id="299" r:id="rId7"/>
    <p:sldId id="300" r:id="rId8"/>
    <p:sldId id="301" r:id="rId9"/>
    <p:sldId id="302" r:id="rId10"/>
    <p:sldId id="303" r:id="rId11"/>
    <p:sldId id="305" r:id="rId12"/>
    <p:sldId id="307" r:id="rId13"/>
    <p:sldId id="308" r:id="rId14"/>
    <p:sldId id="314" r:id="rId15"/>
    <p:sldId id="294" r:id="rId16"/>
    <p:sldId id="310" r:id="rId17"/>
    <p:sldId id="311" r:id="rId18"/>
    <p:sldId id="312" r:id="rId19"/>
    <p:sldId id="313" r:id="rId20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5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9BA"/>
    <a:srgbClr val="00589C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74" autoAdjust="0"/>
  </p:normalViewPr>
  <p:slideViewPr>
    <p:cSldViewPr>
      <p:cViewPr varScale="1">
        <p:scale>
          <a:sx n="92" d="100"/>
          <a:sy n="92" d="100"/>
        </p:scale>
        <p:origin x="1902" y="78"/>
      </p:cViewPr>
      <p:guideLst>
        <p:guide orient="horz" pos="2160"/>
        <p:guide pos="555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3" d="100"/>
          <a:sy n="93" d="100"/>
        </p:scale>
        <p:origin x="287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79C57-5B78-4045-B150-B1E43F070D81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44751-FFD3-417B-9E10-873F9EB75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55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F5DEC7-2C8B-4577-B29F-4CA8C96566E0}" type="datetimeFigureOut">
              <a:rPr lang="de-DE"/>
              <a:pPr>
                <a:defRPr/>
              </a:pPr>
              <a:t>28.11.2019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788"/>
            <a:ext cx="5438140" cy="4466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899" y="9428402"/>
            <a:ext cx="2946189" cy="4966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D2C7DA4-7352-495E-B0F2-00F1C9958F41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4317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de-DE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E4DE9F0-8B43-456C-9A78-416CDD614A25}" type="slidenum">
              <a:rPr lang="de-DE" altLang="de-DE" smtClean="0">
                <a:latin typeface="Calibri" panose="020F0502020204030204" pitchFamily="34" charset="0"/>
              </a:rPr>
              <a:pPr/>
              <a:t>1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315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086" y="4774906"/>
            <a:ext cx="5440681" cy="3906739"/>
          </a:xfrm>
          <a:prstGeom prst="rect">
            <a:avLst/>
          </a:prstGeom>
        </p:spPr>
        <p:txBody>
          <a:bodyPr lIns="91568" tIns="45784" rIns="91568" bIns="4578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849F27-84EA-4B97-BB3F-6B1C9AB208BA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42128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086" y="4774906"/>
            <a:ext cx="5440681" cy="3906739"/>
          </a:xfrm>
          <a:prstGeom prst="rect">
            <a:avLst/>
          </a:prstGeom>
        </p:spPr>
        <p:txBody>
          <a:bodyPr lIns="91568" tIns="45784" rIns="91568" bIns="45784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849F27-84EA-4B97-BB3F-6B1C9AB208BA}" type="slidenum">
              <a:rPr lang="de-DE" altLang="de-DE" smtClean="0"/>
              <a:pPr>
                <a:defRPr/>
              </a:pPr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62770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de-DE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12FC76-481C-4A10-80B3-10F3846C2736}" type="slidenum">
              <a:rPr lang="de-DE" altLang="de-DE" smtClean="0">
                <a:latin typeface="Calibri" panose="020F0502020204030204" pitchFamily="34" charset="0"/>
              </a:rPr>
              <a:pPr/>
              <a:t>2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598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086" y="4774906"/>
            <a:ext cx="5440681" cy="3906739"/>
          </a:xfrm>
          <a:prstGeom prst="rect">
            <a:avLst/>
          </a:prstGeom>
        </p:spPr>
        <p:txBody>
          <a:bodyPr lIns="91568" tIns="45784" rIns="91568" bIns="45784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849F27-84EA-4B97-BB3F-6B1C9AB208BA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32208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086" y="4774906"/>
            <a:ext cx="5440681" cy="3906739"/>
          </a:xfrm>
          <a:prstGeom prst="rect">
            <a:avLst/>
          </a:prstGeom>
        </p:spPr>
        <p:txBody>
          <a:bodyPr lIns="91568" tIns="45784" rIns="91568" bIns="4578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849F27-84EA-4B97-BB3F-6B1C9AB208BA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70113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1363"/>
            <a:ext cx="4959350" cy="37195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0086" y="4712893"/>
            <a:ext cx="5440681" cy="4464845"/>
          </a:xfrm>
          <a:prstGeom prst="rect">
            <a:avLst/>
          </a:prstGeom>
        </p:spPr>
        <p:txBody>
          <a:bodyPr lIns="91568" tIns="45784" rIns="91568" bIns="45784"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849F27-84EA-4B97-BB3F-6B1C9AB208BA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67715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1363"/>
            <a:ext cx="4959350" cy="37195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0086" y="4712893"/>
            <a:ext cx="5440681" cy="4464845"/>
          </a:xfrm>
          <a:prstGeom prst="rect">
            <a:avLst/>
          </a:prstGeom>
        </p:spPr>
        <p:txBody>
          <a:bodyPr lIns="91568" tIns="45784" rIns="91568" bIns="45784"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849F27-84EA-4B97-BB3F-6B1C9AB208BA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36958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086" y="4774906"/>
            <a:ext cx="5440681" cy="3906739"/>
          </a:xfrm>
          <a:prstGeom prst="rect">
            <a:avLst/>
          </a:prstGeom>
        </p:spPr>
        <p:txBody>
          <a:bodyPr lIns="91568" tIns="45784" rIns="91568" bIns="45784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849F27-84EA-4B97-BB3F-6B1C9AB208BA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08740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086" y="4774906"/>
            <a:ext cx="5440681" cy="3906739"/>
          </a:xfrm>
          <a:prstGeom prst="rect">
            <a:avLst/>
          </a:prstGeom>
        </p:spPr>
        <p:txBody>
          <a:bodyPr lIns="91568" tIns="45784" rIns="91568" bIns="45784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849F27-84EA-4B97-BB3F-6B1C9AB208BA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78389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1363"/>
            <a:ext cx="4959350" cy="37195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0086" y="4712893"/>
            <a:ext cx="5440681" cy="4464845"/>
          </a:xfrm>
          <a:prstGeom prst="rect">
            <a:avLst/>
          </a:prstGeom>
        </p:spPr>
        <p:txBody>
          <a:bodyPr lIns="91568" tIns="45784" rIns="91568" bIns="45784"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849F27-84EA-4B97-BB3F-6B1C9AB208BA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2983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60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oto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32" y="253372"/>
            <a:ext cx="6086460" cy="439718"/>
          </a:xfrm>
        </p:spPr>
        <p:txBody>
          <a:bodyPr lIns="0" tIns="0" rIns="0" bIns="0"/>
          <a:lstStyle>
            <a:lvl1pPr>
              <a:defRPr cap="all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9200" y="1018800"/>
            <a:ext cx="8671689" cy="825104"/>
          </a:xfrm>
        </p:spPr>
        <p:txBody>
          <a:bodyPr/>
          <a:lstStyle>
            <a:lvl1pPr marL="0" indent="0">
              <a:lnSpc>
                <a:spcPts val="2800"/>
              </a:lnSpc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5286375" y="2471423"/>
            <a:ext cx="3538538" cy="307777"/>
          </a:xfrm>
        </p:spPr>
        <p:txBody>
          <a:bodyPr>
            <a:spAutoFit/>
          </a:bodyPr>
          <a:lstStyle>
            <a:lvl1pPr marL="0" indent="0">
              <a:lnSpc>
                <a:spcPts val="2400"/>
              </a:lnSpc>
              <a:defRPr sz="1800" b="0" cap="none" baseline="0"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buFont typeface="Arial" pitchFamily="34" charset="0"/>
              <a:buChar char="•"/>
              <a:defRPr b="1"/>
            </a:lvl2pPr>
          </a:lstStyle>
          <a:p>
            <a:pPr lvl="0"/>
            <a:r>
              <a:rPr lang="de-DE" dirty="0" smtClean="0"/>
              <a:t>Textmasterformate durch Klicken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939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Foto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53372"/>
            <a:ext cx="8229600" cy="439718"/>
          </a:xfrm>
        </p:spPr>
        <p:txBody>
          <a:bodyPr lIns="0" tIns="0" rIns="0" bIns="0"/>
          <a:lstStyle>
            <a:lvl1pPr>
              <a:defRPr cap="all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9200" y="1018800"/>
            <a:ext cx="8671689" cy="825104"/>
          </a:xfrm>
        </p:spPr>
        <p:txBody>
          <a:bodyPr/>
          <a:lstStyle>
            <a:lvl1pPr marL="0" indent="0">
              <a:lnSpc>
                <a:spcPts val="2800"/>
              </a:lnSpc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1674941" y="4622180"/>
            <a:ext cx="7110433" cy="307777"/>
          </a:xfrm>
        </p:spPr>
        <p:txBody>
          <a:bodyPr>
            <a:spAutoFit/>
          </a:bodyPr>
          <a:lstStyle>
            <a:lvl1pPr marL="0" indent="0">
              <a:lnSpc>
                <a:spcPts val="2400"/>
              </a:lnSpc>
              <a:defRPr sz="1800" b="0" cap="none" baseline="0"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buFont typeface="Arial" pitchFamily="34" charset="0"/>
              <a:buChar char="•"/>
              <a:defRPr b="1"/>
            </a:lvl2pPr>
          </a:lstStyle>
          <a:p>
            <a:pPr lvl="0"/>
            <a:r>
              <a:rPr lang="de-DE" dirty="0" smtClean="0"/>
              <a:t>Textmasterformate durch Klicken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393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53372"/>
            <a:ext cx="5300642" cy="439718"/>
          </a:xfrm>
        </p:spPr>
        <p:txBody>
          <a:bodyPr lIns="0" tIns="0" rIns="0" bIns="0"/>
          <a:lstStyle>
            <a:lvl1pPr>
              <a:defRPr cap="all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9200" y="1018800"/>
            <a:ext cx="8671689" cy="825104"/>
          </a:xfrm>
        </p:spPr>
        <p:txBody>
          <a:bodyPr/>
          <a:lstStyle>
            <a:lvl1pPr marL="0" indent="0">
              <a:lnSpc>
                <a:spcPts val="2800"/>
              </a:lnSpc>
              <a:defRPr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>
          <a:xfrm>
            <a:off x="349200" y="1757020"/>
            <a:ext cx="7715276" cy="3151632"/>
          </a:xfrm>
        </p:spPr>
        <p:txBody>
          <a:bodyPr>
            <a:spAutoFit/>
          </a:bodyPr>
          <a:lstStyle>
            <a:lvl1pPr marL="0" indent="0" defTabSz="595313">
              <a:tabLst/>
              <a:defRPr sz="1800" b="0" i="0" cap="none" baseline="0">
                <a:solidFill>
                  <a:schemeClr val="tx1"/>
                </a:solidFill>
              </a:defRPr>
            </a:lvl1pPr>
            <a:lvl2pPr marL="1073150" indent="-265113" defTabSz="595313">
              <a:lnSpc>
                <a:spcPts val="2400"/>
              </a:lnSpc>
              <a:buFont typeface="Arial" pitchFamily="34" charset="0"/>
              <a:buChar char="•"/>
              <a:tabLst/>
              <a:defRPr/>
            </a:lvl2pPr>
            <a:lvl3pPr marL="1073150" indent="-265113" defTabSz="595313">
              <a:lnSpc>
                <a:spcPts val="2400"/>
              </a:lnSpc>
              <a:tabLst/>
              <a:defRPr b="0"/>
            </a:lvl3pPr>
            <a:lvl4pPr marL="808038" indent="265113" defTabSz="595313">
              <a:lnSpc>
                <a:spcPts val="2400"/>
              </a:lnSpc>
              <a:buFont typeface="Arial" pitchFamily="34" charset="0"/>
              <a:buChar char="•"/>
              <a:tabLst/>
              <a:defRPr/>
            </a:lvl4pPr>
            <a:lvl5pPr marL="808038" indent="265113" defTabSz="595313">
              <a:lnSpc>
                <a:spcPts val="2400"/>
              </a:lnSpc>
              <a:buFont typeface="Arial" pitchFamily="34" charset="0"/>
              <a:buChar char="•"/>
              <a:tabLst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endParaRPr lang="de-DE" dirty="0" smtClean="0"/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  <a:p>
            <a:pPr lvl="2"/>
            <a:r>
              <a:rPr lang="de-DE" dirty="0" smtClean="0"/>
              <a:t>Dritte Ebene</a:t>
            </a:r>
          </a:p>
          <a:p>
            <a:pPr lvl="2"/>
            <a:endParaRPr lang="de-DE" dirty="0" smtClean="0"/>
          </a:p>
          <a:p>
            <a:pPr lvl="3"/>
            <a:r>
              <a:rPr lang="de-DE" dirty="0" smtClean="0"/>
              <a:t>Vierte Ebene</a:t>
            </a:r>
          </a:p>
          <a:p>
            <a:pPr lvl="3"/>
            <a:endParaRPr lang="de-DE" dirty="0" smtClean="0"/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061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734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7992380" y="6334398"/>
            <a:ext cx="97390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B4BD8-CCA3-4A48-AA55-245D2EA05DA0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50603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628650" y="254000"/>
            <a:ext cx="82296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HIER STEHT EIN KOLUMNENTITEL IN VERSALIEN 14 PT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9250" y="1019175"/>
            <a:ext cx="8766175" cy="4778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</p:txBody>
      </p:sp>
      <p:pic>
        <p:nvPicPr>
          <p:cNvPr id="1028" name="Grafik 7" descr="PPT_Image_Kopf.bmp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724525"/>
            <a:ext cx="1512888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Box 1"/>
          <p:cNvSpPr txBox="1">
            <a:spLocks noChangeArrowheads="1"/>
          </p:cNvSpPr>
          <p:nvPr userDrawn="1"/>
        </p:nvSpPr>
        <p:spPr bwMode="auto">
          <a:xfrm>
            <a:off x="3131840" y="6587967"/>
            <a:ext cx="26642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de-DE" sz="1000" dirty="0" smtClean="0">
                <a:solidFill>
                  <a:srgbClr val="215968"/>
                </a:solidFill>
              </a:rPr>
              <a:t>27</a:t>
            </a:r>
            <a:r>
              <a:rPr lang="en-US" altLang="de-DE" sz="1000" baseline="30000" dirty="0" smtClean="0">
                <a:solidFill>
                  <a:srgbClr val="215968"/>
                </a:solidFill>
              </a:rPr>
              <a:t>th</a:t>
            </a:r>
            <a:r>
              <a:rPr lang="en-US" altLang="de-DE" sz="1000" baseline="0" dirty="0" smtClean="0">
                <a:solidFill>
                  <a:srgbClr val="215968"/>
                </a:solidFill>
              </a:rPr>
              <a:t> </a:t>
            </a:r>
            <a:r>
              <a:rPr lang="en-US" altLang="de-DE" sz="1000" dirty="0" smtClean="0">
                <a:solidFill>
                  <a:srgbClr val="215968"/>
                </a:solidFill>
              </a:rPr>
              <a:t>ESLS</a:t>
            </a:r>
            <a:r>
              <a:rPr lang="en-US" altLang="de-DE" sz="1000" baseline="0" dirty="0" smtClean="0">
                <a:solidFill>
                  <a:srgbClr val="215968"/>
                </a:solidFill>
              </a:rPr>
              <a:t> workshop</a:t>
            </a:r>
            <a:r>
              <a:rPr lang="en-US" altLang="de-DE" sz="1000" dirty="0" smtClean="0">
                <a:solidFill>
                  <a:srgbClr val="215968"/>
                </a:solidFill>
              </a:rPr>
              <a:t> 2019,Barcelona, Spain</a:t>
            </a:r>
          </a:p>
        </p:txBody>
      </p:sp>
      <p:sp>
        <p:nvSpPr>
          <p:cNvPr id="1031" name="TextBox 10"/>
          <p:cNvSpPr txBox="1">
            <a:spLocks noChangeArrowheads="1"/>
          </p:cNvSpPr>
          <p:nvPr userDrawn="1"/>
        </p:nvSpPr>
        <p:spPr bwMode="auto">
          <a:xfrm>
            <a:off x="8459788" y="6551613"/>
            <a:ext cx="5762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B666EB9-5AB9-4E2F-B234-59AC720332AB}" type="slidenum">
              <a:rPr lang="en-US" altLang="de-DE" sz="1000" smtClean="0">
                <a:solidFill>
                  <a:srgbClr val="215968"/>
                </a:solidFill>
              </a:rPr>
              <a:pPr>
                <a:defRPr/>
              </a:pPr>
              <a:t>‹#›</a:t>
            </a:fld>
            <a:r>
              <a:rPr lang="en-US" altLang="de-DE" sz="1000" dirty="0" smtClean="0">
                <a:solidFill>
                  <a:srgbClr val="215968"/>
                </a:solidFill>
              </a:rPr>
              <a:t>/19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4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100" b="1" kern="1200" cap="all">
          <a:solidFill>
            <a:srgbClr val="00589C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922963" indent="-1809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1169988" algn="l"/>
        </a:tabLst>
        <a:defRPr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32480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27.pn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32.jpe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7.png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14.wmf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1.wmf"/><Relationship Id="rId1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6.png"/><Relationship Id="rId10" Type="http://schemas.openxmlformats.org/officeDocument/2006/relationships/image" Target="../media/image10.wmf"/><Relationship Id="rId19" Type="http://schemas.openxmlformats.org/officeDocument/2006/relationships/image" Target="../media/image18.png"/><Relationship Id="rId4" Type="http://schemas.openxmlformats.org/officeDocument/2006/relationships/image" Target="../media/image15.emf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3.png"/><Relationship Id="rId5" Type="http://schemas.openxmlformats.org/officeDocument/2006/relationships/image" Target="../media/image19.wmf"/><Relationship Id="rId10" Type="http://schemas.openxmlformats.org/officeDocument/2006/relationships/image" Target="../media/image22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89693" y="2204864"/>
            <a:ext cx="8891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100" b="1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169988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2400" b="0" dirty="0">
                <a:solidFill>
                  <a:schemeClr val="tx1"/>
                </a:solidFill>
              </a:rPr>
              <a:t>Status of Metrology Light Source</a:t>
            </a:r>
            <a:endParaRPr lang="de-DE" altLang="de-DE" sz="2800" b="0" dirty="0">
              <a:solidFill>
                <a:schemeClr val="tx1"/>
              </a:solidFill>
            </a:endParaRP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1978819" y="3284984"/>
            <a:ext cx="51133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100" b="1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169988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400" b="0" dirty="0" smtClean="0">
                <a:solidFill>
                  <a:schemeClr val="tx1"/>
                </a:solidFill>
              </a:rPr>
              <a:t>Jörg Feikes, </a:t>
            </a:r>
            <a:r>
              <a:rPr lang="de-DE" altLang="de-DE" sz="1400" b="0" u="sng" dirty="0" smtClean="0">
                <a:solidFill>
                  <a:schemeClr val="tx1"/>
                </a:solidFill>
              </a:rPr>
              <a:t>Ji </a:t>
            </a:r>
            <a:r>
              <a:rPr lang="de-DE" altLang="de-DE" sz="1400" b="0" u="sng" dirty="0">
                <a:solidFill>
                  <a:schemeClr val="tx1"/>
                </a:solidFill>
              </a:rPr>
              <a:t>Li </a:t>
            </a:r>
            <a:r>
              <a:rPr lang="de-DE" altLang="de-DE" sz="1400" b="0" dirty="0">
                <a:solidFill>
                  <a:schemeClr val="tx1"/>
                </a:solidFill>
              </a:rPr>
              <a:t>on behalf of MLS </a:t>
            </a:r>
            <a:r>
              <a:rPr lang="de-DE" altLang="de-DE" sz="1400" b="0" dirty="0" smtClean="0">
                <a:solidFill>
                  <a:schemeClr val="tx1"/>
                </a:solidFill>
              </a:rPr>
              <a:t>team </a:t>
            </a:r>
            <a:endParaRPr lang="de-DE" altLang="de-DE" sz="1400" b="0" dirty="0">
              <a:solidFill>
                <a:schemeClr val="tx1"/>
              </a:solidFill>
            </a:endParaRP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2411412" y="3717032"/>
            <a:ext cx="42481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100" b="1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169988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400" b="0" smtClean="0">
                <a:solidFill>
                  <a:schemeClr val="tx1"/>
                </a:solidFill>
              </a:rPr>
              <a:t>Helmholtz-Zentrum </a:t>
            </a:r>
            <a:r>
              <a:rPr lang="de-DE" altLang="de-DE" sz="1400" b="0" dirty="0">
                <a:solidFill>
                  <a:schemeClr val="tx1"/>
                </a:solidFill>
              </a:rPr>
              <a:t>Berlin, Germany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159" y="812716"/>
            <a:ext cx="3744416" cy="1728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455" y="3861048"/>
            <a:ext cx="3858545" cy="26883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714" y="5034675"/>
            <a:ext cx="51046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tx2"/>
                </a:solidFill>
              </a:rPr>
              <a:t>‘The First Experiment towards Steady-State </a:t>
            </a:r>
            <a:r>
              <a:rPr lang="en-US" sz="1300" dirty="0" err="1" smtClean="0">
                <a:solidFill>
                  <a:schemeClr val="tx2"/>
                </a:solidFill>
              </a:rPr>
              <a:t>MicroBunching</a:t>
            </a:r>
            <a:r>
              <a:rPr lang="en-US" sz="1300" dirty="0" smtClean="0">
                <a:solidFill>
                  <a:schemeClr val="tx2"/>
                </a:solidFill>
              </a:rPr>
              <a:t>’</a:t>
            </a:r>
          </a:p>
          <a:p>
            <a:r>
              <a:rPr lang="en-US" sz="1300" dirty="0" smtClean="0">
                <a:solidFill>
                  <a:schemeClr val="tx2"/>
                </a:solidFill>
              </a:rPr>
              <a:t> Xiujie Deng(Tsinghua University, </a:t>
            </a:r>
            <a:r>
              <a:rPr lang="en-US" sz="1300" dirty="0" smtClean="0">
                <a:solidFill>
                  <a:schemeClr val="tx2"/>
                </a:solidFill>
              </a:rPr>
              <a:t>Beijing, China) </a:t>
            </a:r>
            <a:r>
              <a:rPr lang="en-US" sz="1300" dirty="0" smtClean="0">
                <a:solidFill>
                  <a:schemeClr val="tx2"/>
                </a:solidFill>
              </a:rPr>
              <a:t>tomorrow</a:t>
            </a:r>
            <a:endParaRPr lang="en-US" sz="13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51064" y="3899524"/>
            <a:ext cx="5358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Why MLS?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Low alpha approach for SSMB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MLS: optimized for low alpha operation in design stage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Sufficient commissioning time available.</a:t>
            </a:r>
            <a:endParaRPr lang="en-US" sz="1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99592" y="204994"/>
            <a:ext cx="6086475" cy="4397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/>
              <a:t>Successful SSMB </a:t>
            </a:r>
            <a:r>
              <a:rPr lang="en-US" dirty="0" err="1" smtClean="0"/>
              <a:t>PoP</a:t>
            </a:r>
            <a:r>
              <a:rPr lang="en-US" dirty="0" smtClean="0"/>
              <a:t> experiment at the MLS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38544" y="5661248"/>
            <a:ext cx="118993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l</a:t>
            </a:r>
            <a:r>
              <a:rPr lang="en-US" sz="1400" dirty="0" smtClean="0"/>
              <a:t>aser pulse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-51064" y="2831434"/>
            <a:ext cx="5728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laser </a:t>
            </a:r>
            <a:r>
              <a:rPr lang="en-US" sz="1400" dirty="0"/>
              <a:t>modulator to form </a:t>
            </a:r>
            <a:r>
              <a:rPr lang="en-US" sz="1400" dirty="0" smtClean="0"/>
              <a:t>optical </a:t>
            </a:r>
            <a:r>
              <a:rPr lang="en-US" sz="1400" dirty="0"/>
              <a:t>buckets </a:t>
            </a:r>
            <a:r>
              <a:rPr lang="en-US" sz="1400" dirty="0" smtClean="0"/>
              <a:t>like RF buckets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/>
              <a:t>Microbunching</a:t>
            </a:r>
            <a:r>
              <a:rPr lang="en-US" sz="1400" dirty="0" smtClean="0"/>
              <a:t> for high power + steady state for high repetition rate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Proposed by A. Chao and D. Ratner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On-going investigation in </a:t>
            </a:r>
            <a:r>
              <a:rPr lang="en-US" sz="1400" smtClean="0"/>
              <a:t>Tsinghua University</a:t>
            </a:r>
            <a:r>
              <a:rPr lang="en-US" sz="1400" dirty="0" smtClean="0"/>
              <a:t>, Beijing, China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856167"/>
            <a:ext cx="3591462" cy="16419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77308" y="2554790"/>
            <a:ext cx="31223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chemeClr val="tx2"/>
                </a:solidFill>
              </a:rPr>
              <a:t>PoP</a:t>
            </a:r>
            <a:r>
              <a:rPr lang="en-US" sz="1000" dirty="0" smtClean="0">
                <a:solidFill>
                  <a:schemeClr val="tx2"/>
                </a:solidFill>
              </a:rPr>
              <a:t> at the MLS Phase I: One-pass experiment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600" y="2547668"/>
            <a:ext cx="3168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</a:rPr>
              <a:t>principle of Steady-State </a:t>
            </a:r>
            <a:r>
              <a:rPr lang="en-US" sz="1000" dirty="0" err="1" smtClean="0">
                <a:solidFill>
                  <a:schemeClr val="tx2"/>
                </a:solidFill>
              </a:rPr>
              <a:t>MicroBunching</a:t>
            </a:r>
            <a:r>
              <a:rPr lang="en-US" sz="1000" dirty="0" smtClean="0">
                <a:solidFill>
                  <a:schemeClr val="tx2"/>
                </a:solidFill>
              </a:rPr>
              <a:t>(SSMB)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45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51520" y="1612975"/>
            <a:ext cx="7730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Verification of single-particle effects driven by PoP experiment of SSMB: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95536" y="2132856"/>
            <a:ext cx="6055953" cy="830997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de-DE" sz="1600" dirty="0"/>
              <a:t>longitudinal </a:t>
            </a:r>
            <a:r>
              <a:rPr lang="de-DE" sz="1600" dirty="0" smtClean="0"/>
              <a:t>quantum radiation </a:t>
            </a:r>
            <a:r>
              <a:rPr lang="de-DE" sz="1600" dirty="0"/>
              <a:t>excitation (partial alpha effect</a:t>
            </a:r>
            <a:r>
              <a:rPr lang="de-DE" sz="1600" dirty="0" smtClean="0"/>
              <a:t>)</a:t>
            </a:r>
          </a:p>
          <a:p>
            <a:pPr marL="342900" indent="-342900" algn="l">
              <a:buFont typeface="+mj-lt"/>
              <a:buAutoNum type="arabicPeriod"/>
            </a:pPr>
            <a:endParaRPr lang="de-DE" sz="1600" dirty="0"/>
          </a:p>
          <a:p>
            <a:pPr marL="342900" indent="-342900" algn="l">
              <a:buFont typeface="+mj-lt"/>
              <a:buAutoNum type="arabicPeriod"/>
            </a:pPr>
            <a:r>
              <a:rPr lang="de-DE" sz="1600" dirty="0"/>
              <a:t>second order </a:t>
            </a:r>
            <a:r>
              <a:rPr lang="de-DE" sz="1600" dirty="0">
                <a:solidFill>
                  <a:srgbClr val="000000"/>
                </a:solidFill>
              </a:rPr>
              <a:t>transverse-</a:t>
            </a:r>
            <a:r>
              <a:rPr lang="de-DE" sz="1600" dirty="0"/>
              <a:t>longitudinal </a:t>
            </a:r>
            <a:r>
              <a:rPr lang="de-DE" sz="1600" dirty="0" smtClean="0"/>
              <a:t>coupling</a:t>
            </a:r>
            <a:endParaRPr lang="de-DE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386780" y="3429000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in collaboration with Xiujie </a:t>
            </a:r>
            <a:r>
              <a:rPr lang="de-DE" sz="1400" dirty="0" smtClean="0"/>
              <a:t>Deng, Alex Chao et. al (Tsinghua </a:t>
            </a:r>
            <a:r>
              <a:rPr lang="de-DE" sz="1400" dirty="0"/>
              <a:t>University, </a:t>
            </a:r>
            <a:r>
              <a:rPr lang="de-DE" sz="1400" dirty="0" smtClean="0"/>
              <a:t>Bejing)</a:t>
            </a:r>
          </a:p>
          <a:p>
            <a:r>
              <a:rPr lang="de-DE" sz="1400" dirty="0" smtClean="0"/>
              <a:t>and Roman Klein, Arne Hoehl </a:t>
            </a:r>
            <a:r>
              <a:rPr lang="de-DE" sz="1400" dirty="0"/>
              <a:t>(</a:t>
            </a:r>
            <a:r>
              <a:rPr lang="de-DE" sz="1400" dirty="0" smtClean="0"/>
              <a:t>PTB, Berlin)</a:t>
            </a:r>
            <a:endParaRPr lang="de-DE" sz="1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27584" y="238732"/>
            <a:ext cx="6086475" cy="4397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dirty="0" smtClean="0"/>
              <a:t>Single-particle </a:t>
            </a:r>
            <a:r>
              <a:rPr lang="de-DE" dirty="0"/>
              <a:t>effects limiting the </a:t>
            </a:r>
            <a:r>
              <a:rPr lang="de-DE" dirty="0" smtClean="0"/>
              <a:t>bunch length in low alpha mode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93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39288" y="244800"/>
            <a:ext cx="60847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Bunch Length Limit </a:t>
            </a:r>
            <a:r>
              <a:rPr lang="en-US" sz="1400" b="1" dirty="0" smtClean="0">
                <a:solidFill>
                  <a:schemeClr val="bg1"/>
                </a:solidFill>
              </a:rPr>
              <a:t>1: fluctuations </a:t>
            </a:r>
            <a:r>
              <a:rPr lang="en-US" sz="1400" b="1" dirty="0">
                <a:solidFill>
                  <a:schemeClr val="bg1"/>
                </a:solidFill>
              </a:rPr>
              <a:t>of partial alpha</a:t>
            </a:r>
            <a:endParaRPr lang="de-DE" sz="1400" b="1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9990" r="18426" b="925"/>
          <a:stretch/>
        </p:blipFill>
        <p:spPr bwMode="auto">
          <a:xfrm>
            <a:off x="6277676" y="731784"/>
            <a:ext cx="1872208" cy="19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256385" y="791424"/>
                <a:ext cx="564222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A stochastic fluctuation of where the photo </a:t>
                </a:r>
                <a:r>
                  <a:rPr lang="en-US" sz="1400" dirty="0" smtClean="0"/>
                  <a:t>emission takes </a:t>
                </a:r>
                <a:r>
                  <a:rPr lang="en-US" sz="1400" dirty="0"/>
                  <a:t>place </a:t>
                </a:r>
                <a:r>
                  <a:rPr lang="en-US" sz="1400" dirty="0" smtClean="0"/>
                  <a:t>produces </a:t>
                </a:r>
                <a:r>
                  <a:rPr lang="en-US" sz="1400" dirty="0"/>
                  <a:t>a fluctuation of path length of </a:t>
                </a:r>
                <a:r>
                  <a:rPr lang="en-US" sz="1400" dirty="0" smtClean="0"/>
                  <a:t>one revolution </a:t>
                </a:r>
                <a:r>
                  <a:rPr lang="en-US" sz="1400" baseline="30000" dirty="0" smtClean="0"/>
                  <a:t>[1]</a:t>
                </a:r>
                <a:r>
                  <a:rPr lang="en-US" sz="1400" dirty="0" smtClean="0"/>
                  <a:t>:</a:t>
                </a:r>
                <a:endParaRPr lang="de-DE" sz="1400" b="1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quantitatively described by variance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l-GR" sz="1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14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𝜶</m:t>
                        </m:r>
                      </m:e>
                    </m:acc>
                  </m:oMath>
                </a14:m>
                <a:r>
                  <a:rPr lang="de-DE" sz="1400" dirty="0" smtClean="0">
                    <a:latin typeface="+mn-lt"/>
                  </a:rPr>
                  <a:t> </a:t>
                </a:r>
                <a:r>
                  <a:rPr lang="de-DE" sz="1400" i="1" dirty="0" smtClean="0">
                    <a:solidFill>
                      <a:schemeClr val="tx2"/>
                    </a:solidFill>
                    <a:latin typeface="+mn-lt"/>
                  </a:rPr>
                  <a:t>(s)</a:t>
                </a:r>
                <a:r>
                  <a:rPr lang="de-DE" sz="1400" dirty="0" smtClean="0">
                    <a:latin typeface="+mn-lt"/>
                  </a:rPr>
                  <a:t> </a:t>
                </a:r>
                <a:r>
                  <a:rPr lang="de-DE" sz="1400" dirty="0" smtClean="0"/>
                  <a:t>=</a:t>
                </a:r>
                <a:r>
                  <a:rPr lang="de-DE" sz="1400" dirty="0" smtClean="0">
                    <a:latin typeface="+mn-lt"/>
                  </a:rPr>
                  <a:t> </a:t>
                </a:r>
                <a:r>
                  <a:rPr lang="de-DE" sz="1400" dirty="0" smtClean="0"/>
                  <a:t>partial alpha </a:t>
                </a:r>
                <a:endParaRPr lang="de-DE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400" dirty="0" smtClean="0"/>
                  <a:t>this </a:t>
                </a:r>
                <a:r>
                  <a:rPr lang="de-DE" sz="1400" dirty="0"/>
                  <a:t>introduces </a:t>
                </a:r>
                <a:r>
                  <a:rPr lang="de-DE" sz="1400" dirty="0">
                    <a:solidFill>
                      <a:schemeClr val="tx2"/>
                    </a:solidFill>
                  </a:rPr>
                  <a:t>additional energy spread and bunch </a:t>
                </a:r>
                <a:r>
                  <a:rPr lang="de-DE" sz="1400" dirty="0" smtClean="0">
                    <a:solidFill>
                      <a:schemeClr val="tx2"/>
                    </a:solidFill>
                  </a:rPr>
                  <a:t>lengthening</a:t>
                </a:r>
                <a:endParaRPr lang="de-DE" sz="1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85" y="791424"/>
                <a:ext cx="5642227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324" t="-1282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39" y="2409690"/>
            <a:ext cx="576064" cy="345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824652" y="2374819"/>
                <a:ext cx="54895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∝</a:t>
                </a:r>
                <a:r>
                  <a:rPr lang="de-DE" dirty="0" smtClean="0"/>
                  <a:t> </a:t>
                </a:r>
                <a:r>
                  <a:rPr lang="de-DE" sz="1400" dirty="0" smtClean="0">
                    <a:solidFill>
                      <a:schemeClr val="tx1"/>
                    </a:solidFill>
                  </a:rPr>
                  <a:t>Variance of {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l-G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de-DE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de-DE" sz="1400" dirty="0" smtClean="0">
                    <a:solidFill>
                      <a:schemeClr val="tx1"/>
                    </a:solidFill>
                    <a:latin typeface="+mn-lt"/>
                  </a:rPr>
                  <a:t>(s)</a:t>
                </a:r>
                <a:r>
                  <a:rPr lang="de-DE" sz="1400" dirty="0" smtClean="0">
                    <a:solidFill>
                      <a:schemeClr val="tx1"/>
                    </a:solidFill>
                  </a:rPr>
                  <a:t>}</a:t>
                </a:r>
                <a:r>
                  <a:rPr lang="de-DE" sz="1400" dirty="0" smtClean="0">
                    <a:solidFill>
                      <a:schemeClr val="tx1"/>
                    </a:solidFill>
                    <a:latin typeface="+mn-lt"/>
                  </a:rPr>
                  <a:t> ≈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1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10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de-DE" sz="1400" dirty="0"/>
                          <m:t>~</m:t>
                        </m:r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11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1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sz="110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1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1100">
                            <a:latin typeface="Cambria Math" panose="02040503050406030204" pitchFamily="18" charset="0"/>
                          </a:rPr>
                          <m:t>fs</m:t>
                        </m:r>
                        <m:r>
                          <a:rPr lang="de-DE" sz="110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de-DE" sz="1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sz="1400" dirty="0" smtClean="0">
                    <a:solidFill>
                      <a:srgbClr val="C00000"/>
                    </a:solidFill>
                    <a:latin typeface="+mn-lt"/>
                  </a:rPr>
                  <a:t>  </a:t>
                </a:r>
                <a:r>
                  <a:rPr lang="de-DE" sz="1400" dirty="0" smtClean="0">
                    <a:solidFill>
                      <a:srgbClr val="C00000"/>
                    </a:solidFill>
                  </a:rPr>
                  <a:t>in standard low alpha mode @MLS</a:t>
                </a:r>
              </a:p>
              <a:p>
                <a:r>
                  <a:rPr lang="de-DE" sz="1200" b="1" dirty="0" smtClean="0">
                    <a:solidFill>
                      <a:srgbClr val="C00000"/>
                    </a:solidFill>
                    <a:latin typeface="+mn-lt"/>
                  </a:rPr>
                  <a:t>   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100" b="0" i="0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a:rPr lang="de-DE" sz="1100" smtClean="0"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de-DE" sz="1400" dirty="0"/>
                          <m:t>~</m:t>
                        </m:r>
                        <m:r>
                          <a:rPr lang="en-US" sz="1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100" b="0" i="0" smtClean="0">
                            <a:latin typeface="Cambria Math" panose="02040503050406030204" pitchFamily="18" charset="0"/>
                          </a:rPr>
                          <m:t>280 </m:t>
                        </m:r>
                        <m:r>
                          <m:rPr>
                            <m:sty m:val="p"/>
                          </m:rPr>
                          <a:rPr lang="de-DE" sz="1100" b="0" i="0" smtClean="0">
                            <a:latin typeface="Cambria Math"/>
                          </a:rPr>
                          <m:t>fs</m:t>
                        </m:r>
                        <m:r>
                          <a:rPr lang="de-DE" sz="110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de-DE" sz="11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sz="1400" b="1" dirty="0">
                    <a:solidFill>
                      <a:srgbClr val="C00000"/>
                    </a:solidFill>
                  </a:rPr>
                  <a:t> </a:t>
                </a:r>
                <a:r>
                  <a:rPr lang="de-DE" sz="14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sz="1400" dirty="0" smtClean="0">
                    <a:solidFill>
                      <a:srgbClr val="C00000"/>
                    </a:solidFill>
                  </a:rPr>
                  <a:t>in a special low alpha lattice</a:t>
                </a:r>
                <a:endParaRPr lang="de-DE" sz="1400" dirty="0" smtClean="0">
                  <a:solidFill>
                    <a:srgbClr val="C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52" y="2374819"/>
                <a:ext cx="5489516" cy="584775"/>
              </a:xfrm>
              <a:prstGeom prst="rect">
                <a:avLst/>
              </a:prstGeom>
              <a:blipFill rotWithShape="0">
                <a:blip r:embed="rId6"/>
                <a:stretch>
                  <a:fillRect l="-888" t="-7368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217715" y="2907583"/>
                <a:ext cx="5766322" cy="763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/>
                  <a:t>This means: while </a:t>
                </a:r>
                <a:r>
                  <a:rPr lang="de-DE" sz="1400" dirty="0"/>
                  <a:t>lowering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1600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α</m:t>
                        </m:r>
                      </m:e>
                      <m:sub>
                        <m:r>
                          <a:rPr lang="de-DE" sz="16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sz="1200" dirty="0"/>
                  <a:t> and </a:t>
                </a:r>
                <a:r>
                  <a:rPr lang="de-DE" sz="1400" dirty="0"/>
                  <a:t>shortening  bunches to </a:t>
                </a:r>
                <a:r>
                  <a:rPr lang="el-G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r>
                  <a:rPr lang="de-DE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1 </a:t>
                </a:r>
                <a:r>
                  <a:rPr lang="de-DE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ps</a:t>
                </a:r>
                <a:r>
                  <a:rPr lang="de-DE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de-DE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400" dirty="0" smtClean="0"/>
                  <a:t>the </a:t>
                </a:r>
                <a:r>
                  <a:rPr lang="de-DE" sz="1400" dirty="0" smtClean="0">
                    <a:solidFill>
                      <a:schemeClr val="tx2"/>
                    </a:solidFill>
                  </a:rPr>
                  <a:t>energy spread increases notably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400" dirty="0" smtClean="0"/>
                  <a:t>confirmed at the MLS with Compton Back </a:t>
                </a:r>
                <a:r>
                  <a:rPr lang="de-DE" sz="1400" dirty="0"/>
                  <a:t>S</a:t>
                </a:r>
                <a:r>
                  <a:rPr lang="de-DE" sz="1400" dirty="0" smtClean="0"/>
                  <a:t>cattering measurement</a:t>
                </a: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15" y="2907583"/>
                <a:ext cx="5766322" cy="763799"/>
              </a:xfrm>
              <a:prstGeom prst="rect">
                <a:avLst/>
              </a:prstGeom>
              <a:blipFill rotWithShape="0">
                <a:blip r:embed="rId8"/>
                <a:stretch>
                  <a:fillRect l="-317" b="-7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515168" y="6226676"/>
            <a:ext cx="60486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chemeClr val="accent2"/>
                </a:solidFill>
              </a:rPr>
              <a:t>[1] Shoji</a:t>
            </a:r>
            <a:r>
              <a:rPr lang="en-US" sz="800" dirty="0">
                <a:solidFill>
                  <a:schemeClr val="accent2"/>
                </a:solidFill>
              </a:rPr>
              <a:t>, Yoshihiko, et al. "Longitudinal radiation excitation </a:t>
            </a:r>
            <a:r>
              <a:rPr lang="en-US" sz="800" dirty="0" smtClean="0">
                <a:solidFill>
                  <a:schemeClr val="accent2"/>
                </a:solidFill>
              </a:rPr>
              <a:t>in an </a:t>
            </a:r>
            <a:r>
              <a:rPr lang="en-US" sz="800" dirty="0">
                <a:solidFill>
                  <a:schemeClr val="accent2"/>
                </a:solidFill>
              </a:rPr>
              <a:t>electron storage ring</a:t>
            </a:r>
            <a:r>
              <a:rPr lang="en-US" sz="800" dirty="0" smtClean="0">
                <a:solidFill>
                  <a:schemeClr val="accent2"/>
                </a:solidFill>
              </a:rPr>
              <a:t>.“ Physical </a:t>
            </a:r>
            <a:r>
              <a:rPr lang="en-US" sz="800" dirty="0">
                <a:solidFill>
                  <a:schemeClr val="accent2"/>
                </a:solidFill>
              </a:rPr>
              <a:t>Review E54.5 (1996):</a:t>
            </a:r>
            <a:r>
              <a:rPr lang="en-US" sz="800" dirty="0" smtClean="0">
                <a:solidFill>
                  <a:schemeClr val="accent2"/>
                </a:solidFill>
              </a:rPr>
              <a:t>R4556</a:t>
            </a:r>
          </a:p>
          <a:p>
            <a:r>
              <a:rPr lang="en-US" sz="800" dirty="0" smtClean="0">
                <a:solidFill>
                  <a:schemeClr val="accent2"/>
                </a:solidFill>
              </a:rPr>
              <a:t>[2] Deng, et al, .“Experimental Verification </a:t>
            </a:r>
            <a:r>
              <a:rPr lang="en-US" sz="800" dirty="0">
                <a:solidFill>
                  <a:schemeClr val="accent2"/>
                </a:solidFill>
              </a:rPr>
              <a:t>of the Longitudinal Quantum </a:t>
            </a:r>
            <a:r>
              <a:rPr lang="en-US" sz="800" dirty="0" smtClean="0">
                <a:solidFill>
                  <a:schemeClr val="accent2"/>
                </a:solidFill>
              </a:rPr>
              <a:t>Radiation”, to be submitted to </a:t>
            </a:r>
            <a:r>
              <a:rPr lang="en-US" sz="800" dirty="0" smtClean="0">
                <a:solidFill>
                  <a:schemeClr val="accent2"/>
                </a:solidFill>
              </a:rPr>
              <a:t>soon</a:t>
            </a:r>
            <a:endParaRPr lang="en-US" sz="800" dirty="0">
              <a:solidFill>
                <a:schemeClr val="accent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0818" y="2700630"/>
            <a:ext cx="2606043" cy="5345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39" y="3823984"/>
            <a:ext cx="2662044" cy="19307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4" y="5735867"/>
            <a:ext cx="3054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/>
                </a:solidFill>
              </a:rPr>
              <a:t>CBS photo spectra measurement with Synchrotron frequency of 18 kHz, 5 kHz and 2.5 kHz </a:t>
            </a:r>
            <a:r>
              <a:rPr lang="en-US" sz="800" baseline="30000" dirty="0" smtClean="0">
                <a:solidFill>
                  <a:schemeClr val="tx2"/>
                </a:solidFill>
              </a:rPr>
              <a:t>[2]</a:t>
            </a:r>
            <a:endParaRPr lang="en-US" sz="800" baseline="30000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11703" y="5790497"/>
            <a:ext cx="28083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/>
                </a:solidFill>
              </a:rPr>
              <a:t>Energy spread widening with decreasing alpha value  </a:t>
            </a:r>
            <a:r>
              <a:rPr lang="en-US" sz="800" baseline="30000" dirty="0" smtClean="0">
                <a:solidFill>
                  <a:schemeClr val="tx2"/>
                </a:solidFill>
              </a:rPr>
              <a:t>[2]</a:t>
            </a:r>
            <a:endParaRPr lang="en-US" sz="800" baseline="30000" dirty="0">
              <a:solidFill>
                <a:schemeClr val="tx2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6571" y="1718217"/>
            <a:ext cx="2825570" cy="6153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260" y="3818061"/>
            <a:ext cx="2652129" cy="196142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69410" y="1731362"/>
            <a:ext cx="9317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[2]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049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755576" y="236371"/>
            <a:ext cx="6408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Bunch Length Limit </a:t>
            </a:r>
            <a:r>
              <a:rPr lang="en-US" sz="1400" b="1" dirty="0" smtClean="0">
                <a:solidFill>
                  <a:schemeClr val="bg1"/>
                </a:solidFill>
              </a:rPr>
              <a:t>2: second order transverse-longitudinal coupling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292" y="1185843"/>
            <a:ext cx="2866990" cy="54010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81994" y="864352"/>
            <a:ext cx="8624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a non-zero amplitude betatron oscillation lengthens the beam path length in the second order</a:t>
            </a:r>
            <a:endParaRPr lang="de-DE" sz="16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565" y="1806685"/>
            <a:ext cx="2244852" cy="676656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533514" y="2642129"/>
            <a:ext cx="6345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also confirmed at MLS with Compton Back Scattering measurement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55242" y="5385168"/>
            <a:ext cx="2829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2"/>
                </a:solidFill>
              </a:rPr>
              <a:t> one of several papers submitted </a:t>
            </a:r>
            <a:endParaRPr lang="de-DE" sz="1400" dirty="0">
              <a:solidFill>
                <a:schemeClr val="tx2"/>
              </a:solidFill>
            </a:endParaRPr>
          </a:p>
        </p:txBody>
      </p:sp>
      <p:pic>
        <p:nvPicPr>
          <p:cNvPr id="16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256" y="3304334"/>
            <a:ext cx="3567502" cy="21894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91880" y="4438662"/>
            <a:ext cx="576064" cy="416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4" y="3352204"/>
            <a:ext cx="3114304" cy="181533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524328" y="4438662"/>
            <a:ext cx="648072" cy="416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5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6987147" cy="3240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1052736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Bunch distribution distorted from Gaussian :</a:t>
            </a:r>
            <a:endParaRPr lang="en-US" sz="1600" dirty="0"/>
          </a:p>
        </p:txBody>
      </p:sp>
      <p:sp>
        <p:nvSpPr>
          <p:cNvPr id="5" name="Rechteck 5"/>
          <p:cNvSpPr/>
          <p:nvPr/>
        </p:nvSpPr>
        <p:spPr>
          <a:xfrm>
            <a:off x="755576" y="236371"/>
            <a:ext cx="6408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Bunch Length Limit </a:t>
            </a:r>
            <a:r>
              <a:rPr lang="en-US" sz="1400" b="1" dirty="0" smtClean="0">
                <a:solidFill>
                  <a:schemeClr val="bg1"/>
                </a:solidFill>
              </a:rPr>
              <a:t>2: second order transverse-longitudinal coupling</a:t>
            </a:r>
          </a:p>
        </p:txBody>
      </p:sp>
    </p:spTree>
    <p:extLst>
      <p:ext uri="{BB962C8B-B14F-4D97-AF65-F5344CB8AC3E}">
        <p14:creationId xmlns:p14="http://schemas.microsoft.com/office/powerpoint/2010/main" val="130901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2411413" y="2636838"/>
            <a:ext cx="4392612" cy="2841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 smtClean="0"/>
              <a:t>Thanks for your attention!</a:t>
            </a:r>
          </a:p>
        </p:txBody>
      </p:sp>
      <p:sp>
        <p:nvSpPr>
          <p:cNvPr id="3" name="Text Placeholder 3"/>
          <p:cNvSpPr txBox="1">
            <a:spLocks/>
          </p:cNvSpPr>
          <p:nvPr/>
        </p:nvSpPr>
        <p:spPr bwMode="auto">
          <a:xfrm>
            <a:off x="1691680" y="4365104"/>
            <a:ext cx="6588224" cy="307777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b="0" kern="1200" cap="none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9229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169988" algn="l"/>
              </a:tabLs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32480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dirty="0" smtClean="0"/>
              <a:t>Thanks to all the contributions from HZB and PTB colleagues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6086460" cy="439718"/>
          </a:xfrm>
        </p:spPr>
        <p:txBody>
          <a:bodyPr/>
          <a:lstStyle/>
          <a:p>
            <a:r>
              <a:rPr lang="en-US" dirty="0" smtClean="0"/>
              <a:t>Backup slides 1: </a:t>
            </a:r>
            <a:br>
              <a:rPr lang="en-US" dirty="0" smtClean="0"/>
            </a:br>
            <a:r>
              <a:rPr lang="en-US" dirty="0" smtClean="0"/>
              <a:t>First order transverse-longitudinal coupling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75656" y="6075461"/>
            <a:ext cx="6801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chemeClr val="accent2"/>
                </a:solidFill>
              </a:rPr>
              <a:t>[1] C. Tang, et al, .“</a:t>
            </a:r>
            <a:r>
              <a:rPr lang="en-US" sz="800" dirty="0">
                <a:solidFill>
                  <a:schemeClr val="accent2"/>
                </a:solidFill>
              </a:rPr>
              <a:t>AN OVERVIEW OF THE PROGRESS ON SSMB</a:t>
            </a:r>
            <a:r>
              <a:rPr lang="en-US" sz="800" dirty="0" smtClean="0">
                <a:solidFill>
                  <a:schemeClr val="accent2"/>
                </a:solidFill>
              </a:rPr>
              <a:t>”, proceedings of FLS2018, Shanghai, China</a:t>
            </a:r>
          </a:p>
          <a:p>
            <a:r>
              <a:rPr lang="en-US" sz="800" dirty="0" smtClean="0">
                <a:solidFill>
                  <a:schemeClr val="accent2"/>
                </a:solidFill>
              </a:rPr>
              <a:t>[2] </a:t>
            </a:r>
            <a:r>
              <a:rPr lang="en-US" sz="800" dirty="0">
                <a:solidFill>
                  <a:schemeClr val="accent2"/>
                </a:solidFill>
              </a:rPr>
              <a:t>Shoji, Yoshihiko. "Bunch lengthening by a </a:t>
            </a:r>
            <a:r>
              <a:rPr lang="en-US" sz="800" dirty="0" err="1">
                <a:solidFill>
                  <a:schemeClr val="accent2"/>
                </a:solidFill>
              </a:rPr>
              <a:t>betatron</a:t>
            </a:r>
            <a:r>
              <a:rPr lang="en-US" sz="800" dirty="0">
                <a:solidFill>
                  <a:schemeClr val="accent2"/>
                </a:solidFill>
              </a:rPr>
              <a:t> </a:t>
            </a:r>
            <a:r>
              <a:rPr lang="en-US" sz="800" dirty="0" smtClean="0">
                <a:solidFill>
                  <a:schemeClr val="accent2"/>
                </a:solidFill>
              </a:rPr>
              <a:t>motion in </a:t>
            </a:r>
            <a:r>
              <a:rPr lang="en-US" sz="800" dirty="0">
                <a:solidFill>
                  <a:schemeClr val="accent2"/>
                </a:solidFill>
              </a:rPr>
              <a:t>quasi-isochronous storage rings</a:t>
            </a:r>
            <a:r>
              <a:rPr lang="en-US" sz="800" dirty="0" smtClean="0">
                <a:solidFill>
                  <a:schemeClr val="accent2"/>
                </a:solidFill>
              </a:rPr>
              <a:t>.“ Physical </a:t>
            </a:r>
            <a:r>
              <a:rPr lang="en-US" sz="800" dirty="0">
                <a:solidFill>
                  <a:schemeClr val="accent2"/>
                </a:solidFill>
              </a:rPr>
              <a:t>Review </a:t>
            </a:r>
            <a:r>
              <a:rPr lang="en-US" sz="800" dirty="0" smtClean="0">
                <a:solidFill>
                  <a:schemeClr val="accent2"/>
                </a:solidFill>
              </a:rPr>
              <a:t>Special Topics-Accelerators </a:t>
            </a:r>
            <a:r>
              <a:rPr lang="en-US" sz="800" dirty="0">
                <a:solidFill>
                  <a:schemeClr val="accent2"/>
                </a:solidFill>
              </a:rPr>
              <a:t>and Beams7.9 (2004): 090703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20888"/>
            <a:ext cx="5134501" cy="6018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1772816"/>
            <a:ext cx="7737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Particles with different </a:t>
            </a:r>
            <a:r>
              <a:rPr lang="en-US" sz="1400" dirty="0" err="1" smtClean="0"/>
              <a:t>Betatron</a:t>
            </a:r>
            <a:r>
              <a:rPr lang="en-US" sz="1400" dirty="0" smtClean="0"/>
              <a:t> amplitudes </a:t>
            </a:r>
            <a:r>
              <a:rPr lang="en-US" sz="1400" dirty="0"/>
              <a:t>and phases pass bending magnets on different </a:t>
            </a:r>
            <a:r>
              <a:rPr lang="en-US" sz="1400" dirty="0" smtClean="0"/>
              <a:t>trajectories</a:t>
            </a:r>
            <a:r>
              <a:rPr lang="en-US" sz="1400" dirty="0"/>
              <a:t>, resulting in longitudinal displacement differences </a:t>
            </a:r>
            <a:r>
              <a:rPr lang="en-US" sz="1400" dirty="0" smtClean="0"/>
              <a:t>and a </a:t>
            </a:r>
            <a:r>
              <a:rPr lang="en-US" sz="1400" dirty="0"/>
              <a:t>bunch length </a:t>
            </a:r>
            <a:r>
              <a:rPr lang="en-US" sz="1400" dirty="0" smtClean="0"/>
              <a:t>limit: </a:t>
            </a:r>
            <a:r>
              <a:rPr lang="en-US" sz="1400" baseline="30000" dirty="0" smtClean="0"/>
              <a:t>[1][2]</a:t>
            </a:r>
            <a:endParaRPr lang="en-US" sz="1400" baseline="30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30" y="3971540"/>
            <a:ext cx="2592288" cy="8724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3288729"/>
            <a:ext cx="30480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9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6086460" cy="439718"/>
          </a:xfrm>
        </p:spPr>
        <p:txBody>
          <a:bodyPr/>
          <a:lstStyle/>
          <a:p>
            <a:r>
              <a:rPr lang="en-US" dirty="0" smtClean="0"/>
              <a:t>Backup slides 2: </a:t>
            </a:r>
            <a:br>
              <a:rPr lang="en-US" dirty="0" smtClean="0"/>
            </a:br>
            <a:r>
              <a:rPr lang="en-US" dirty="0" smtClean="0"/>
              <a:t>Modified </a:t>
            </a:r>
            <a:r>
              <a:rPr lang="en-US" dirty="0" err="1" smtClean="0"/>
              <a:t>HalBach</a:t>
            </a:r>
            <a:r>
              <a:rPr lang="en-US" dirty="0" smtClean="0"/>
              <a:t> formula </a:t>
            </a:r>
            <a:r>
              <a:rPr lang="en-US" baseline="30000" dirty="0" smtClean="0"/>
              <a:t>*</a:t>
            </a:r>
            <a:endParaRPr lang="en-US" baseline="30000" dirty="0"/>
          </a:p>
        </p:txBody>
      </p:sp>
      <p:sp>
        <p:nvSpPr>
          <p:cNvPr id="7" name="Rectangle 6"/>
          <p:cNvSpPr/>
          <p:nvPr/>
        </p:nvSpPr>
        <p:spPr>
          <a:xfrm>
            <a:off x="1475656" y="6165304"/>
            <a:ext cx="68012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chemeClr val="accent2"/>
                </a:solidFill>
              </a:rPr>
              <a:t>* J. Li, et al, .“</a:t>
            </a:r>
            <a:r>
              <a:rPr lang="en-US" sz="800" dirty="0">
                <a:solidFill>
                  <a:schemeClr val="accent2"/>
                </a:solidFill>
              </a:rPr>
              <a:t>SYMPLECTIC TRACKING FOR THE ROBINSON WIGGLER</a:t>
            </a:r>
            <a:r>
              <a:rPr lang="en-US" sz="800" dirty="0" smtClean="0">
                <a:solidFill>
                  <a:schemeClr val="accent2"/>
                </a:solidFill>
              </a:rPr>
              <a:t>”, proceedings of IPAC19, Melbourne, Australia</a:t>
            </a:r>
            <a:endParaRPr lang="en-US" sz="800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81634"/>
            <a:ext cx="5832648" cy="29163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42" y="3797957"/>
            <a:ext cx="4294706" cy="19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4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6086460" cy="439718"/>
          </a:xfrm>
        </p:spPr>
        <p:txBody>
          <a:bodyPr/>
          <a:lstStyle/>
          <a:p>
            <a:r>
              <a:rPr lang="en-US" dirty="0" smtClean="0"/>
              <a:t>Backup slides 3: </a:t>
            </a:r>
            <a:br>
              <a:rPr lang="en-US" dirty="0" smtClean="0"/>
            </a:br>
            <a:r>
              <a:rPr lang="en-US" dirty="0" err="1" smtClean="0"/>
              <a:t>SymPLeCtic</a:t>
            </a:r>
            <a:r>
              <a:rPr lang="en-US" dirty="0" smtClean="0"/>
              <a:t> </a:t>
            </a:r>
            <a:r>
              <a:rPr lang="en-US" dirty="0" err="1" smtClean="0"/>
              <a:t>RUNge-Kutta</a:t>
            </a:r>
            <a:r>
              <a:rPr lang="en-US" dirty="0" smtClean="0"/>
              <a:t> </a:t>
            </a:r>
            <a:r>
              <a:rPr lang="en-US" dirty="0" err="1" smtClean="0"/>
              <a:t>integrtator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75656" y="6075461"/>
            <a:ext cx="68012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chemeClr val="accent2"/>
                </a:solidFill>
              </a:rPr>
              <a:t>[1]  A. </a:t>
            </a:r>
            <a:r>
              <a:rPr lang="en-US" sz="800" dirty="0" err="1" smtClean="0">
                <a:solidFill>
                  <a:schemeClr val="accent2"/>
                </a:solidFill>
              </a:rPr>
              <a:t>Wolski</a:t>
            </a:r>
            <a:r>
              <a:rPr lang="en-US" sz="800" dirty="0" smtClean="0">
                <a:solidFill>
                  <a:schemeClr val="accent2"/>
                </a:solidFill>
              </a:rPr>
              <a:t>, Beam dynamics in high energy particle accelerators. London, UK: Imperial Colleague Press, 2014.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6192688" cy="440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6086460" cy="439718"/>
          </a:xfrm>
        </p:spPr>
        <p:txBody>
          <a:bodyPr/>
          <a:lstStyle/>
          <a:p>
            <a:r>
              <a:rPr lang="en-US" dirty="0" smtClean="0"/>
              <a:t>Backup slides 4: </a:t>
            </a:r>
            <a:br>
              <a:rPr lang="en-US" dirty="0" smtClean="0"/>
            </a:br>
            <a:r>
              <a:rPr lang="en-US" dirty="0" smtClean="0"/>
              <a:t>Numerical generating function method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80728"/>
            <a:ext cx="5040560" cy="29617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47664" y="6165304"/>
            <a:ext cx="5904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chemeClr val="accent2"/>
                </a:solidFill>
              </a:rPr>
              <a:t>[1] </a:t>
            </a:r>
            <a:r>
              <a:rPr lang="de-DE" sz="800" dirty="0" smtClean="0">
                <a:solidFill>
                  <a:schemeClr val="accent2"/>
                </a:solidFill>
              </a:rPr>
              <a:t>M. Scheer, “Beschleunigerphysik und radiometrische Eigenschaften supraleitender Wellenlänenschieber”,Ph.D. thesis, Mathematics and Nature Sciences Dept., Humboldt-Universität zu Berlin, Berlin,Germany,2008</a:t>
            </a:r>
            <a:endParaRPr lang="en-US" sz="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71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platzhalter 3"/>
          <p:cNvSpPr>
            <a:spLocks noGrp="1"/>
          </p:cNvSpPr>
          <p:nvPr>
            <p:ph type="body" sz="quarter" idx="13"/>
          </p:nvPr>
        </p:nvSpPr>
        <p:spPr bwMode="auto">
          <a:xfrm>
            <a:off x="971550" y="333375"/>
            <a:ext cx="3538538" cy="2714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altLang="de-DE" sz="1400" b="1" cap="all" dirty="0">
                <a:solidFill>
                  <a:schemeClr val="bg1"/>
                </a:solidFill>
                <a:ea typeface="+mj-ea"/>
              </a:rPr>
              <a:t>Outline</a:t>
            </a: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395288" y="1557338"/>
            <a:ext cx="7273056" cy="142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buFont typeface="Arial" panose="020B0604020202020204" pitchFamily="34" charset="0"/>
              <a:defRPr sz="2100" b="1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169988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altLang="de-DE" sz="1800" b="0" dirty="0">
                <a:solidFill>
                  <a:schemeClr val="tx1"/>
                </a:solidFill>
              </a:rPr>
              <a:t>The Metrology Light Source(MLS)</a:t>
            </a:r>
            <a:endParaRPr lang="de-DE" altLang="de-DE" sz="1800" b="0" dirty="0">
              <a:solidFill>
                <a:schemeClr val="tx1"/>
              </a:solidFill>
            </a:endParaRPr>
          </a:p>
          <a:p>
            <a:pPr eaLnBrk="1" hangingPunct="1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de-DE" altLang="de-DE" sz="1800" b="0" dirty="0">
                <a:solidFill>
                  <a:schemeClr val="tx1"/>
                </a:solidFill>
              </a:rPr>
              <a:t>Problems in </a:t>
            </a:r>
            <a:r>
              <a:rPr lang="de-DE" altLang="de-DE" sz="1800" b="0" dirty="0" smtClean="0">
                <a:solidFill>
                  <a:schemeClr val="tx1"/>
                </a:solidFill>
              </a:rPr>
              <a:t>operation</a:t>
            </a:r>
            <a:endParaRPr lang="de-DE" altLang="de-DE" sz="1800" b="0" dirty="0">
              <a:solidFill>
                <a:schemeClr val="tx1"/>
              </a:solidFill>
            </a:endParaRPr>
          </a:p>
          <a:p>
            <a:pPr eaLnBrk="1" hangingPunct="1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de-DE" altLang="de-DE" sz="1800" b="0" dirty="0" smtClean="0">
                <a:solidFill>
                  <a:schemeClr val="tx1"/>
                </a:solidFill>
              </a:rPr>
              <a:t>Status of Robinson Wiggler Project</a:t>
            </a:r>
            <a:endParaRPr lang="de-DE" altLang="de-DE" sz="1800" b="0" dirty="0">
              <a:solidFill>
                <a:schemeClr val="tx1"/>
              </a:solidFill>
            </a:endParaRPr>
          </a:p>
          <a:p>
            <a:pPr eaLnBrk="1" hangingPunct="1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de-DE" altLang="de-DE" sz="1800" b="0" dirty="0" smtClean="0">
                <a:solidFill>
                  <a:schemeClr val="tx1"/>
                </a:solidFill>
              </a:rPr>
              <a:t>Single-particle effects limiting the bunch length in low alpha mode</a:t>
            </a:r>
            <a:endParaRPr lang="de-DE" altLang="de-DE" sz="1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16"/>
          <p:cNvSpPr/>
          <p:nvPr/>
        </p:nvSpPr>
        <p:spPr>
          <a:xfrm rot="1481314">
            <a:off x="3916363" y="2152650"/>
            <a:ext cx="504825" cy="9683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de-DE" altLang="de-D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Right Arrow 17"/>
          <p:cNvSpPr/>
          <p:nvPr/>
        </p:nvSpPr>
        <p:spPr>
          <a:xfrm rot="6682955">
            <a:off x="5569744" y="1866106"/>
            <a:ext cx="400050" cy="9683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de-DE" altLang="de-DE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7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140311"/>
              </p:ext>
            </p:extLst>
          </p:nvPr>
        </p:nvGraphicFramePr>
        <p:xfrm>
          <a:off x="1931988" y="3473366"/>
          <a:ext cx="5470854" cy="304358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20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0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0544">
                <a:tc>
                  <a:txBody>
                    <a:bodyPr/>
                    <a:lstStyle/>
                    <a:p>
                      <a:pPr indent="118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Circumference</a:t>
                      </a:r>
                    </a:p>
                    <a:p>
                      <a:pPr indent="118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Revolution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time</a:t>
                      </a:r>
                      <a:endParaRPr lang="en-US" sz="105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m, </a:t>
                      </a:r>
                    </a:p>
                    <a:p>
                      <a:pPr indent="118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 ns = 1/6.25MHz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258"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Injection 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</a:t>
                      </a:r>
                      <a:endParaRPr lang="de-DE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118745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105 MeV</a:t>
                      </a:r>
                      <a:endParaRPr lang="de-DE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714"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Operational 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</a:t>
                      </a:r>
                    </a:p>
                    <a:p>
                      <a:pPr indent="118745" algn="ctr">
                        <a:spcAft>
                          <a:spcPts val="0"/>
                        </a:spcAft>
                      </a:pPr>
                      <a:endParaRPr lang="en-US" sz="105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beam current </a:t>
                      </a:r>
                      <a:endParaRPr lang="de-DE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118745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 MeV to 630 </a:t>
                      </a:r>
                      <a:r>
                        <a:rPr lang="en-US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MeV</a:t>
                      </a:r>
                    </a:p>
                    <a:p>
                      <a:pPr marL="0" indent="118745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1pA (1e-)</a:t>
                      </a:r>
                      <a:r>
                        <a:rPr lang="de-DE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200mA</a:t>
                      </a:r>
                      <a:endParaRPr lang="de-DE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387"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Momentum 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Comp. Factor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118745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-0.05 </a:t>
                      </a:r>
                      <a:r>
                        <a:rPr lang="en-US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 </a:t>
                      </a:r>
                      <a:r>
                        <a:rPr lang="en-GB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α &lt; </a:t>
                      </a:r>
                      <a:r>
                        <a:rPr lang="en-US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0.05</a:t>
                      </a:r>
                      <a:endParaRPr lang="de-DE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287"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Emittances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630 MeV</a:t>
                      </a:r>
                      <a:endParaRPr lang="de-DE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52000"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</a:t>
                      </a:r>
                      <a:r>
                        <a:rPr lang="en-US" sz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nmrad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(low emittance)</a:t>
                      </a:r>
                      <a:endParaRPr lang="de-DE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252000"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</a:t>
                      </a:r>
                      <a:r>
                        <a:rPr lang="en-US" sz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nmrad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(standard user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indent="252000" algn="ctr"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250 </a:t>
                      </a:r>
                      <a:r>
                        <a:rPr lang="en-US" sz="1200" b="1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nmrad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(low alpha)</a:t>
                      </a:r>
                      <a:endParaRPr lang="de-DE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884"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Typical lifetimes in </a:t>
                      </a:r>
                    </a:p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different operation modes</a:t>
                      </a:r>
                      <a:endParaRPr lang="de-DE" sz="105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118745" algn="ctr">
                        <a:spcAft>
                          <a:spcPts val="0"/>
                        </a:spcAft>
                      </a:pPr>
                      <a:endParaRPr lang="de-DE" sz="105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standard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6h @150mA,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de-DE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h@1pA               </a:t>
                      </a:r>
                      <a:r>
                        <a:rPr lang="de-DE" sz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emit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n-US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2h </a:t>
                      </a:r>
                      <a:r>
                        <a:rPr 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@150mA</a:t>
                      </a:r>
                      <a:endParaRPr lang="de-DE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low Alpha          </a:t>
                      </a:r>
                      <a:r>
                        <a:rPr lang="en-US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10h </a:t>
                      </a:r>
                      <a:r>
                        <a:rPr 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@150mA</a:t>
                      </a:r>
                      <a:endParaRPr lang="de-DE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2" descr="BESSY+MLS_klein_Nov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22364"/>
            <a:ext cx="3017139" cy="218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939800" y="1287463"/>
            <a:ext cx="1065213" cy="3873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buFont typeface="Arial" charset="0"/>
              <a:defRPr sz="2100" b="1">
                <a:solidFill>
                  <a:srgbClr val="00589C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116998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DE" altLang="de-DE" sz="1600" b="0" dirty="0">
                <a:solidFill>
                  <a:schemeClr val="tx1"/>
                </a:solidFill>
              </a:rPr>
              <a:t>BESSY II</a:t>
            </a:r>
            <a:endParaRPr lang="de-DE" altLang="de-DE" sz="1600" b="0" dirty="0">
              <a:solidFill>
                <a:schemeClr val="accent2"/>
              </a:solidFill>
            </a:endParaRP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>
            <a:off x="1501775" y="1693863"/>
            <a:ext cx="430213" cy="30480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842665" y="2616340"/>
            <a:ext cx="2238375" cy="56673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buFont typeface="Arial" charset="0"/>
              <a:defRPr sz="2100" b="1">
                <a:solidFill>
                  <a:srgbClr val="00589C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116998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de-DE" altLang="de-DE" sz="1400" dirty="0">
                <a:solidFill>
                  <a:schemeClr val="accent2"/>
                </a:solidFill>
              </a:rPr>
              <a:t>Metrology Light Source (MLS)</a:t>
            </a: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H="1" flipV="1">
            <a:off x="2915816" y="1897981"/>
            <a:ext cx="92075" cy="627062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3" name="Picture 2" descr="mls_sr_over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763504"/>
            <a:ext cx="3919537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084513"/>
            <a:ext cx="94138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 rot="264919">
            <a:off x="6662738" y="1150938"/>
            <a:ext cx="809625" cy="122237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rgbClr val="FF33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Font typeface="Arial" charset="0"/>
              <a:defRPr sz="2100" b="1">
                <a:solidFill>
                  <a:srgbClr val="00589C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116998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de-DE" altLang="de-DE" sz="20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6" name="Rechteck 4"/>
          <p:cNvSpPr>
            <a:spLocks noChangeArrowheads="1"/>
          </p:cNvSpPr>
          <p:nvPr/>
        </p:nvSpPr>
        <p:spPr bwMode="auto">
          <a:xfrm>
            <a:off x="6588125" y="820738"/>
            <a:ext cx="10493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de-DE" sz="1000" b="1">
                <a:solidFill>
                  <a:schemeClr val="accent1"/>
                </a:solidFill>
              </a:rPr>
              <a:t>U125 undulator</a:t>
            </a:r>
          </a:p>
        </p:txBody>
      </p:sp>
      <p:sp>
        <p:nvSpPr>
          <p:cNvPr id="17" name="Rechteck 3"/>
          <p:cNvSpPr>
            <a:spLocks noChangeArrowheads="1"/>
          </p:cNvSpPr>
          <p:nvPr/>
        </p:nvSpPr>
        <p:spPr bwMode="auto">
          <a:xfrm>
            <a:off x="5651500" y="2997200"/>
            <a:ext cx="1657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de-DE" sz="1000" b="1">
                <a:solidFill>
                  <a:schemeClr val="accent1"/>
                </a:solidFill>
              </a:rPr>
              <a:t>RF cavity, HOM damped</a:t>
            </a:r>
          </a:p>
          <a:p>
            <a:r>
              <a:rPr lang="en-US" altLang="de-DE" sz="1000" b="1">
                <a:solidFill>
                  <a:schemeClr val="accent1"/>
                </a:solidFill>
              </a:rPr>
              <a:t>500 kV@ 500 MHz,  h=80</a:t>
            </a:r>
          </a:p>
        </p:txBody>
      </p:sp>
      <p:sp>
        <p:nvSpPr>
          <p:cNvPr id="18" name="TextBox 2"/>
          <p:cNvSpPr txBox="1"/>
          <p:nvPr/>
        </p:nvSpPr>
        <p:spPr>
          <a:xfrm>
            <a:off x="179388" y="4000500"/>
            <a:ext cx="1752600" cy="6477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de-DE">
                <a:solidFill>
                  <a:srgbClr val="F79646"/>
                </a:solidFill>
              </a:rPr>
              <a:t>Owned by PTB</a:t>
            </a:r>
          </a:p>
          <a:p>
            <a:r>
              <a:rPr lang="en-GB" altLang="de-DE">
                <a:solidFill>
                  <a:srgbClr val="F79646"/>
                </a:solidFill>
              </a:rPr>
              <a:t>Run by HZB</a:t>
            </a:r>
            <a:endParaRPr lang="en-US" altLang="de-DE">
              <a:solidFill>
                <a:srgbClr val="F79646"/>
              </a:solidFill>
            </a:endParaRPr>
          </a:p>
        </p:txBody>
      </p:sp>
      <p:sp>
        <p:nvSpPr>
          <p:cNvPr id="20" name="Textplatzhalter 3"/>
          <p:cNvSpPr txBox="1">
            <a:spLocks/>
          </p:cNvSpPr>
          <p:nvPr/>
        </p:nvSpPr>
        <p:spPr bwMode="auto">
          <a:xfrm>
            <a:off x="971550" y="333375"/>
            <a:ext cx="3538538" cy="271463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 b="1" kern="1200" cap="all">
                <a:solidFill>
                  <a:srgbClr val="00589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9229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169988" algn="l"/>
              </a:tabLs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32480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altLang="de-DE" sz="1400" dirty="0" smtClean="0">
                <a:solidFill>
                  <a:schemeClr val="bg1"/>
                </a:solidFill>
                <a:ea typeface="+mj-ea"/>
              </a:rPr>
              <a:t>The Metrology light source</a:t>
            </a:r>
            <a:endParaRPr lang="de-DE" altLang="de-DE" sz="1400" dirty="0">
              <a:solidFill>
                <a:schemeClr val="bg1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7088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4000"/>
            <a:ext cx="6086475" cy="4397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5" name="Textfeld 2"/>
          <p:cNvSpPr txBox="1"/>
          <p:nvPr/>
        </p:nvSpPr>
        <p:spPr>
          <a:xfrm>
            <a:off x="-180528" y="693738"/>
            <a:ext cx="8100392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de-DE" dirty="0"/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de-DE" dirty="0">
                <a:solidFill>
                  <a:schemeClr val="tx2"/>
                </a:solidFill>
              </a:rPr>
              <a:t>O</a:t>
            </a:r>
            <a:r>
              <a:rPr lang="de-DE" dirty="0" smtClean="0">
                <a:solidFill>
                  <a:schemeClr val="tx2"/>
                </a:solidFill>
              </a:rPr>
              <a:t>ccasional water leaks </a:t>
            </a:r>
            <a:endParaRPr lang="de-DE" dirty="0">
              <a:solidFill>
                <a:schemeClr val="tx2"/>
              </a:solidFill>
            </a:endParaRP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sz="1600" dirty="0" smtClean="0"/>
              <a:t>Power </a:t>
            </a:r>
            <a:r>
              <a:rPr lang="de-DE" sz="1600" dirty="0"/>
              <a:t>supply </a:t>
            </a:r>
            <a:r>
              <a:rPr lang="de-DE" sz="1600" dirty="0" smtClean="0"/>
              <a:t>room, 01.2019</a:t>
            </a:r>
            <a:endParaRPr lang="de-DE" sz="1600" dirty="0"/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1400" dirty="0" smtClean="0"/>
              <a:t>caused </a:t>
            </a:r>
            <a:r>
              <a:rPr lang="de-DE" sz="1400" dirty="0"/>
              <a:t>by corroded water-cooled sextupole power supplies</a:t>
            </a:r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5 out of 7 PS corroded (21 same PS at BESSY II run well for 20 years, same cooling </a:t>
            </a:r>
            <a:r>
              <a:rPr lang="de-DE" sz="1400" dirty="0" smtClean="0"/>
              <a:t>water quality)</a:t>
            </a:r>
            <a:endParaRPr lang="de-DE" sz="1400" dirty="0"/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1400" dirty="0" smtClean="0"/>
              <a:t>we </a:t>
            </a:r>
            <a:r>
              <a:rPr lang="de-DE" sz="1400" dirty="0"/>
              <a:t>decided to </a:t>
            </a:r>
            <a:r>
              <a:rPr lang="de-DE" sz="1400" dirty="0" smtClean="0"/>
              <a:t>replace </a:t>
            </a:r>
            <a:r>
              <a:rPr lang="en-US" altLang="zh-CN" sz="1400" dirty="0" smtClean="0"/>
              <a:t>all of </a:t>
            </a:r>
            <a:r>
              <a:rPr lang="de-DE" sz="1400" dirty="0" smtClean="0"/>
              <a:t>them with air-cooled </a:t>
            </a:r>
            <a:r>
              <a:rPr lang="de-DE" sz="1400" dirty="0"/>
              <a:t>PS</a:t>
            </a:r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1400" dirty="0" smtClean="0"/>
              <a:t>air-cooled </a:t>
            </a:r>
            <a:r>
              <a:rPr lang="de-DE" sz="1400" dirty="0"/>
              <a:t>PS running well since </a:t>
            </a:r>
            <a:r>
              <a:rPr lang="de-DE" sz="1400" dirty="0" smtClean="0"/>
              <a:t>Sep.2019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sz="1600" dirty="0"/>
              <a:t>On MLS bunker roof, 09.2019</a:t>
            </a:r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caused by improperly designed water flow controller</a:t>
            </a:r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All of them have been </a:t>
            </a:r>
            <a:r>
              <a:rPr lang="de-DE" sz="1400" dirty="0" smtClean="0"/>
              <a:t>replaced</a:t>
            </a:r>
            <a:endParaRPr lang="de-DE" sz="1400" dirty="0"/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de-DE" dirty="0" smtClean="0">
                <a:solidFill>
                  <a:schemeClr val="tx2"/>
                </a:solidFill>
              </a:rPr>
              <a:t>An </a:t>
            </a:r>
            <a:r>
              <a:rPr lang="de-DE" dirty="0">
                <a:solidFill>
                  <a:schemeClr val="tx2"/>
                </a:solidFill>
              </a:rPr>
              <a:t>IOT failed due to vacuum </a:t>
            </a:r>
            <a:r>
              <a:rPr lang="de-DE" dirty="0" smtClean="0">
                <a:solidFill>
                  <a:schemeClr val="tx2"/>
                </a:solidFill>
              </a:rPr>
              <a:t>leak, 08.2019 (after 12000 h)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sz="1600" dirty="0" smtClean="0"/>
              <a:t>replaced by a formerly installed IOT 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sz="1600" dirty="0" smtClean="0"/>
              <a:t>a </a:t>
            </a:r>
            <a:r>
              <a:rPr lang="de-DE" sz="1600" dirty="0"/>
              <a:t>new IOT ordered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996952"/>
            <a:ext cx="2815252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4000"/>
            <a:ext cx="6086475" cy="4397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5" name="Textfeld 2"/>
          <p:cNvSpPr txBox="1"/>
          <p:nvPr/>
        </p:nvSpPr>
        <p:spPr>
          <a:xfrm>
            <a:off x="107504" y="1268760"/>
            <a:ext cx="810039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de-DE" dirty="0"/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de-DE" dirty="0" smtClean="0">
                <a:solidFill>
                  <a:schemeClr val="tx2"/>
                </a:solidFill>
              </a:rPr>
              <a:t>Power cut caused by disfunction UPS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dirty="0" smtClean="0"/>
              <a:t>Electric </a:t>
            </a:r>
            <a:r>
              <a:rPr lang="en-US" sz="1600" dirty="0"/>
              <a:t>network </a:t>
            </a:r>
            <a:r>
              <a:rPr lang="en-US" sz="1600" dirty="0" smtClean="0"/>
              <a:t>fluctuation in 07.2019</a:t>
            </a:r>
            <a:endParaRPr lang="de-DE" sz="1600" dirty="0" smtClean="0"/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sz="1600" dirty="0" smtClean="0"/>
              <a:t>Misoperation when repairing the UPS in 08.2019</a:t>
            </a:r>
            <a:endParaRPr lang="de-DE" sz="1600" dirty="0"/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de-DE" dirty="0" smtClean="0">
                <a:solidFill>
                  <a:schemeClr val="tx2"/>
                </a:solidFill>
              </a:rPr>
              <a:t>Venting of the MLS storage ring in 10.2019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48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30" y="853561"/>
            <a:ext cx="7604256" cy="379957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619672" y="992060"/>
            <a:ext cx="18069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smtClean="0">
                <a:solidFill>
                  <a:srgbClr val="FF0000"/>
                </a:solidFill>
                <a:latin typeface="+mn-lt"/>
              </a:rPr>
              <a:t>current*Lifetime/mA*h</a:t>
            </a:r>
            <a:endParaRPr lang="de-DE" sz="1200" b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606780" y="2169528"/>
            <a:ext cx="1447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smtClean="0">
                <a:solidFill>
                  <a:srgbClr val="2525F7"/>
                </a:solidFill>
                <a:latin typeface="+mn-lt"/>
              </a:rPr>
              <a:t>beam current/mA</a:t>
            </a:r>
            <a:endParaRPr lang="de-DE" sz="1200" b="1">
              <a:solidFill>
                <a:srgbClr val="2525F7"/>
              </a:solidFill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3765" y="755068"/>
            <a:ext cx="741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rgbClr val="FF0000"/>
                </a:solidFill>
                <a:latin typeface="+mn-lt"/>
              </a:rPr>
              <a:t>1100</a:t>
            </a:r>
            <a:endParaRPr lang="de-DE" b="1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8" name="Gerade Verbindung 7"/>
          <p:cNvCxnSpPr/>
          <p:nvPr/>
        </p:nvCxnSpPr>
        <p:spPr bwMode="auto">
          <a:xfrm>
            <a:off x="1007604" y="955123"/>
            <a:ext cx="252028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feld 8"/>
          <p:cNvSpPr txBox="1"/>
          <p:nvPr/>
        </p:nvSpPr>
        <p:spPr>
          <a:xfrm>
            <a:off x="414930" y="412904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rgbClr val="FF0000"/>
                </a:solidFill>
                <a:latin typeface="+mn-lt"/>
              </a:rPr>
              <a:t>50</a:t>
            </a:r>
            <a:endParaRPr lang="de-DE" b="1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1003207" y="4329100"/>
            <a:ext cx="252028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feld 10"/>
          <p:cNvSpPr txBox="1"/>
          <p:nvPr/>
        </p:nvSpPr>
        <p:spPr>
          <a:xfrm>
            <a:off x="8467163" y="747496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rgbClr val="2525F7"/>
                </a:solidFill>
                <a:latin typeface="+mn-lt"/>
              </a:rPr>
              <a:t>200</a:t>
            </a:r>
            <a:endParaRPr lang="de-DE" b="1">
              <a:solidFill>
                <a:srgbClr val="2525F7"/>
              </a:solidFill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8510332" y="4240799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rgbClr val="2525F7"/>
                </a:solidFill>
                <a:latin typeface="+mn-lt"/>
              </a:rPr>
              <a:t>0</a:t>
            </a:r>
            <a:endParaRPr lang="de-DE" b="1">
              <a:solidFill>
                <a:srgbClr val="2525F7"/>
              </a:solidFill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544366" y="285899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latin typeface="+mn-lt"/>
              </a:rPr>
              <a:t>1</a:t>
            </a:r>
            <a:endParaRPr lang="de-DE" b="1"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799692" y="372893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latin typeface="+mn-lt"/>
              </a:rPr>
              <a:t>2</a:t>
            </a:r>
            <a:endParaRPr lang="de-DE" b="1">
              <a:latin typeface="+mn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423375" y="396983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latin typeface="+mn-lt"/>
              </a:rPr>
              <a:t>3</a:t>
            </a:r>
            <a:endParaRPr lang="de-DE" b="1"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527884" y="383375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latin typeface="+mn-lt"/>
              </a:rPr>
              <a:t>5</a:t>
            </a:r>
            <a:endParaRPr lang="de-DE" b="1">
              <a:latin typeface="+mn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727278" y="395635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>
                <a:latin typeface="+mn-lt"/>
              </a:rPr>
              <a:t>4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968044" y="191250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latin typeface="+mn-lt"/>
              </a:rPr>
              <a:t>6</a:t>
            </a:r>
            <a:endParaRPr lang="de-DE" b="1">
              <a:latin typeface="+mn-l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917272" y="9955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latin typeface="+mn-lt"/>
              </a:rPr>
              <a:t>7</a:t>
            </a:r>
            <a:endParaRPr lang="de-DE" b="1">
              <a:latin typeface="+mn-lt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758143" y="4640908"/>
            <a:ext cx="9797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latin typeface="+mn-lt"/>
              </a:rPr>
              <a:t>09/10/2019 </a:t>
            </a:r>
            <a:endParaRPr lang="de-DE" sz="1200" b="1" dirty="0">
              <a:latin typeface="+mn-lt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7943253" y="4653136"/>
            <a:ext cx="9797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latin typeface="+mn-lt"/>
              </a:rPr>
              <a:t>09/11/2019 </a:t>
            </a:r>
            <a:endParaRPr lang="de-DE" sz="1200" b="1" dirty="0">
              <a:latin typeface="+mn-lt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932907" y="4776605"/>
            <a:ext cx="64155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1.</a:t>
            </a:r>
            <a:r>
              <a:rPr lang="de-DE" sz="1200" dirty="0" smtClean="0"/>
              <a:t> MLS storage ring completely vented by operational error</a:t>
            </a:r>
          </a:p>
          <a:p>
            <a:pPr algn="l"/>
            <a:r>
              <a:rPr lang="de-DE" sz="1200" b="1" dirty="0" smtClean="0"/>
              <a:t>2</a:t>
            </a:r>
            <a:r>
              <a:rPr lang="de-DE" sz="1200" dirty="0" smtClean="0"/>
              <a:t>. pumping</a:t>
            </a:r>
          </a:p>
          <a:p>
            <a:pPr algn="l"/>
            <a:r>
              <a:rPr lang="de-DE" sz="1200" b="1" dirty="0" smtClean="0"/>
              <a:t>3</a:t>
            </a:r>
            <a:r>
              <a:rPr lang="de-DE" sz="1200" dirty="0" smtClean="0"/>
              <a:t>. beam scrubbing  </a:t>
            </a:r>
          </a:p>
          <a:p>
            <a:pPr algn="l"/>
            <a:r>
              <a:rPr lang="de-DE" sz="1200" b="1" dirty="0" smtClean="0"/>
              <a:t>4</a:t>
            </a:r>
            <a:r>
              <a:rPr lang="de-DE" sz="1200" dirty="0" smtClean="0"/>
              <a:t>. user operation for last urgent measurement before baking</a:t>
            </a:r>
          </a:p>
          <a:p>
            <a:pPr algn="l"/>
            <a:r>
              <a:rPr lang="de-DE" sz="1200" b="1" dirty="0" smtClean="0"/>
              <a:t>5</a:t>
            </a:r>
            <a:r>
              <a:rPr lang="de-DE" sz="1200" dirty="0" smtClean="0"/>
              <a:t>. access to bunker – activation of all NEG-coated chambers located in the straight sections</a:t>
            </a:r>
          </a:p>
          <a:p>
            <a:pPr algn="l"/>
            <a:r>
              <a:rPr lang="de-DE" sz="1200" b="1" dirty="0" smtClean="0"/>
              <a:t>6</a:t>
            </a:r>
            <a:r>
              <a:rPr lang="de-DE" sz="1200" dirty="0" smtClean="0"/>
              <a:t>. beam scrubbing</a:t>
            </a:r>
          </a:p>
          <a:p>
            <a:pPr algn="l"/>
            <a:r>
              <a:rPr lang="de-DE" sz="1200" b="1" dirty="0" smtClean="0"/>
              <a:t>7</a:t>
            </a:r>
            <a:r>
              <a:rPr lang="de-DE" sz="1200" dirty="0" smtClean="0"/>
              <a:t>. user operation with reduced performance</a:t>
            </a:r>
          </a:p>
          <a:p>
            <a:pPr lvl="0"/>
            <a:r>
              <a:rPr lang="de-DE" sz="1200" b="1" dirty="0"/>
              <a:t>8. </a:t>
            </a:r>
            <a:r>
              <a:rPr lang="de-DE" sz="1200" dirty="0"/>
              <a:t>user operation at nearly full performance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7779586" y="93050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latin typeface="+mn-lt"/>
              </a:rPr>
              <a:t>8</a:t>
            </a:r>
            <a:endParaRPr lang="de-DE" b="1">
              <a:latin typeface="+mn-lt"/>
            </a:endParaRPr>
          </a:p>
        </p:txBody>
      </p:sp>
      <p:cxnSp>
        <p:nvCxnSpPr>
          <p:cNvPr id="25" name="Gerade Verbindung 24"/>
          <p:cNvCxnSpPr/>
          <p:nvPr/>
        </p:nvCxnSpPr>
        <p:spPr bwMode="auto">
          <a:xfrm>
            <a:off x="1129221" y="4440854"/>
            <a:ext cx="0" cy="20005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26"/>
          <p:cNvCxnSpPr/>
          <p:nvPr/>
        </p:nvCxnSpPr>
        <p:spPr bwMode="auto">
          <a:xfrm>
            <a:off x="2843808" y="4440854"/>
            <a:ext cx="0" cy="21228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29"/>
          <p:cNvCxnSpPr/>
          <p:nvPr/>
        </p:nvCxnSpPr>
        <p:spPr bwMode="auto">
          <a:xfrm>
            <a:off x="4355976" y="4440854"/>
            <a:ext cx="0" cy="21228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rade Verbindung 31"/>
          <p:cNvCxnSpPr/>
          <p:nvPr/>
        </p:nvCxnSpPr>
        <p:spPr bwMode="auto">
          <a:xfrm>
            <a:off x="6012160" y="4440854"/>
            <a:ext cx="0" cy="21228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Gerade Verbindung 33"/>
          <p:cNvCxnSpPr/>
          <p:nvPr/>
        </p:nvCxnSpPr>
        <p:spPr bwMode="auto">
          <a:xfrm>
            <a:off x="7704348" y="4440854"/>
            <a:ext cx="0" cy="21228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feld 37"/>
          <p:cNvSpPr txBox="1"/>
          <p:nvPr/>
        </p:nvSpPr>
        <p:spPr>
          <a:xfrm>
            <a:off x="6624228" y="4546995"/>
            <a:ext cx="6880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smtClean="0">
                <a:latin typeface="+mn-lt"/>
              </a:rPr>
              <a:t>1 week</a:t>
            </a:r>
            <a:endParaRPr lang="de-DE" sz="1200" b="1">
              <a:latin typeface="+mn-lt"/>
            </a:endParaRPr>
          </a:p>
        </p:txBody>
      </p:sp>
      <p:cxnSp>
        <p:nvCxnSpPr>
          <p:cNvPr id="40" name="Gerade Verbindung mit Pfeil 39"/>
          <p:cNvCxnSpPr/>
          <p:nvPr/>
        </p:nvCxnSpPr>
        <p:spPr bwMode="auto">
          <a:xfrm flipH="1">
            <a:off x="6012160" y="4440854"/>
            <a:ext cx="1656184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itle 1"/>
          <p:cNvSpPr txBox="1">
            <a:spLocks/>
          </p:cNvSpPr>
          <p:nvPr/>
        </p:nvSpPr>
        <p:spPr>
          <a:xfrm>
            <a:off x="914400" y="254000"/>
            <a:ext cx="6086475" cy="4397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40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7" t="7993" r="3491" b="4085"/>
          <a:stretch>
            <a:fillRect/>
          </a:stretch>
        </p:blipFill>
        <p:spPr bwMode="auto">
          <a:xfrm>
            <a:off x="341313" y="692696"/>
            <a:ext cx="40005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6" name="Object 18"/>
          <p:cNvGraphicFramePr>
            <a:graphicFrameLocks noChangeAspect="1"/>
          </p:cNvGraphicFramePr>
          <p:nvPr/>
        </p:nvGraphicFramePr>
        <p:xfrm>
          <a:off x="722313" y="3479800"/>
          <a:ext cx="18954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71" name="Equation" r:id="rId5" imgW="2032000" imgH="431800" progId="Equation.DSMT4">
                  <p:embed/>
                </p:oleObj>
              </mc:Choice>
              <mc:Fallback>
                <p:oleObj name="Equation" r:id="rId5" imgW="2032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13" y="3479800"/>
                        <a:ext cx="189547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21"/>
          <p:cNvGraphicFramePr>
            <a:graphicFrameLocks noChangeAspect="1"/>
          </p:cNvGraphicFramePr>
          <p:nvPr/>
        </p:nvGraphicFramePr>
        <p:xfrm>
          <a:off x="3048000" y="2976563"/>
          <a:ext cx="129381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72" name="Equation" r:id="rId7" imgW="1205977" imgH="304668" progId="Equation.DSMT4">
                  <p:embed/>
                </p:oleObj>
              </mc:Choice>
              <mc:Fallback>
                <p:oleObj name="Equation" r:id="rId7" imgW="1205977" imgH="30466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976563"/>
                        <a:ext cx="1293813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24"/>
          <p:cNvGraphicFramePr>
            <a:graphicFrameLocks noChangeAspect="1"/>
          </p:cNvGraphicFramePr>
          <p:nvPr/>
        </p:nvGraphicFramePr>
        <p:xfrm>
          <a:off x="714375" y="2905125"/>
          <a:ext cx="18415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73" name="Equation" r:id="rId9" imgW="1905000" imgH="431800" progId="Equation.DSMT4">
                  <p:embed/>
                </p:oleObj>
              </mc:Choice>
              <mc:Fallback>
                <p:oleObj name="Equation" r:id="rId9" imgW="1905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2905125"/>
                        <a:ext cx="184150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807598"/>
              </p:ext>
            </p:extLst>
          </p:nvPr>
        </p:nvGraphicFramePr>
        <p:xfrm>
          <a:off x="677378" y="2425844"/>
          <a:ext cx="469696" cy="43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74" name="Equation" r:id="rId11" imgW="469696" imgH="431613" progId="Equation.DSMT4">
                  <p:embed/>
                </p:oleObj>
              </mc:Choice>
              <mc:Fallback>
                <p:oleObj name="Equation" r:id="rId11" imgW="469696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378" y="2425844"/>
                        <a:ext cx="469696" cy="43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26"/>
          <p:cNvGraphicFramePr>
            <a:graphicFrameLocks noChangeAspect="1"/>
          </p:cNvGraphicFramePr>
          <p:nvPr/>
        </p:nvGraphicFramePr>
        <p:xfrm>
          <a:off x="3048000" y="3441700"/>
          <a:ext cx="81756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75" name="Equation" r:id="rId13" imgW="736600" imgH="431800" progId="Equation.DSMT4">
                  <p:embed/>
                </p:oleObj>
              </mc:Choice>
              <mc:Fallback>
                <p:oleObj name="Equation" r:id="rId13" imgW="736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441700"/>
                        <a:ext cx="81756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1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784225"/>
            <a:ext cx="3890962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8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404055"/>
              </p:ext>
            </p:extLst>
          </p:nvPr>
        </p:nvGraphicFramePr>
        <p:xfrm>
          <a:off x="2454888" y="2420888"/>
          <a:ext cx="30813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76" name="Equation" r:id="rId16" imgW="3086100" imgH="431800" progId="Equation.DSMT4">
                  <p:embed/>
                </p:oleObj>
              </mc:Choice>
              <mc:Fallback>
                <p:oleObj name="Equation" r:id="rId16" imgW="3086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888" y="2420888"/>
                        <a:ext cx="308133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3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628" y="4221088"/>
            <a:ext cx="3159279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TextBox 14"/>
          <p:cNvSpPr txBox="1">
            <a:spLocks noChangeArrowheads="1"/>
          </p:cNvSpPr>
          <p:nvPr/>
        </p:nvSpPr>
        <p:spPr bwMode="auto">
          <a:xfrm>
            <a:off x="6102350" y="4566286"/>
            <a:ext cx="3041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charset="0"/>
              <a:defRPr sz="2100" b="1">
                <a:solidFill>
                  <a:srgbClr val="00589C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116998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800" b="0" dirty="0">
                <a:solidFill>
                  <a:schemeClr val="tx2"/>
                </a:solidFill>
              </a:rPr>
              <a:t>Field on the mid plane of one period of the Robinson Wiggler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21518" y="4087911"/>
            <a:ext cx="6061943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0005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manipulating </a:t>
            </a:r>
            <a:r>
              <a:rPr lang="en-US" altLang="de-DE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damping partition 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de-DE" sz="1400" dirty="0" smtClean="0">
                <a:sym typeface="Wingdings" pitchFamily="2" charset="2"/>
              </a:rPr>
              <a:t>smaller </a:t>
            </a:r>
            <a:r>
              <a:rPr lang="en-US" altLang="de-DE" sz="1400" dirty="0">
                <a:sym typeface="Wingdings" pitchFamily="2" charset="2"/>
              </a:rPr>
              <a:t>emittance and larger energy spread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de-DE" sz="1400" dirty="0" smtClean="0">
                <a:sym typeface="Wingdings" pitchFamily="2" charset="2"/>
              </a:rPr>
              <a:t>smaller </a:t>
            </a:r>
            <a:r>
              <a:rPr lang="en-US" altLang="de-DE" sz="1400" dirty="0">
                <a:sym typeface="Wingdings" pitchFamily="2" charset="2"/>
              </a:rPr>
              <a:t>transverse beam size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de-DE" sz="1400" dirty="0" smtClean="0">
                <a:sym typeface="Wingdings" pitchFamily="2" charset="2"/>
              </a:rPr>
              <a:t>longer bunch </a:t>
            </a:r>
            <a:r>
              <a:rPr lang="en-US" altLang="de-DE" sz="1400" dirty="0">
                <a:sym typeface="Wingdings" pitchFamily="2" charset="2"/>
              </a:rPr>
              <a:t>length</a:t>
            </a:r>
          </a:p>
          <a:p>
            <a:pPr marL="40005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together with maintained transverse beam size by excitation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de-DE" sz="1400" dirty="0" smtClean="0">
                <a:sym typeface="Wingdings" pitchFamily="2" charset="2"/>
              </a:rPr>
              <a:t>large </a:t>
            </a:r>
            <a:r>
              <a:rPr lang="en-US" altLang="de-DE" sz="1400" dirty="0">
                <a:sym typeface="Wingdings" pitchFamily="2" charset="2"/>
              </a:rPr>
              <a:t>bunch volume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de-DE" sz="1400" dirty="0" smtClean="0">
                <a:sym typeface="Wingdings" pitchFamily="2" charset="2"/>
              </a:rPr>
              <a:t>increasing </a:t>
            </a:r>
            <a:r>
              <a:rPr lang="en-US" altLang="de-DE" sz="1400" dirty="0" err="1" smtClean="0">
                <a:sym typeface="Wingdings" pitchFamily="2" charset="2"/>
              </a:rPr>
              <a:t>Touschek</a:t>
            </a:r>
            <a:r>
              <a:rPr lang="en-US" altLang="de-DE" sz="1400" dirty="0" smtClean="0">
                <a:sym typeface="Wingdings" pitchFamily="2" charset="2"/>
              </a:rPr>
              <a:t> </a:t>
            </a:r>
            <a:r>
              <a:rPr lang="en-US" altLang="de-DE" sz="1400" dirty="0">
                <a:sym typeface="Wingdings" pitchFamily="2" charset="2"/>
              </a:rPr>
              <a:t>lifetime (~ 200%)</a:t>
            </a:r>
            <a:endParaRPr lang="en-US" altLang="de-DE" sz="1400" dirty="0"/>
          </a:p>
        </p:txBody>
      </p:sp>
      <p:pic>
        <p:nvPicPr>
          <p:cNvPr id="3086" name="Picture 16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2676525"/>
            <a:ext cx="3455987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914400" y="254000"/>
            <a:ext cx="6086475" cy="4397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Robinson Wiggler</a:t>
            </a:r>
            <a:endParaRPr lang="en-US" dirty="0"/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420286"/>
              </p:ext>
            </p:extLst>
          </p:nvPr>
        </p:nvGraphicFramePr>
        <p:xfrm>
          <a:off x="1403647" y="2420888"/>
          <a:ext cx="774364" cy="418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77" name="Equation" r:id="rId20" imgW="774364" imgH="418918" progId="Equation.DSMT4">
                  <p:embed/>
                </p:oleObj>
              </mc:Choice>
              <mc:Fallback>
                <p:oleObj name="Equation" r:id="rId20" imgW="774364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7" y="2420888"/>
                        <a:ext cx="774364" cy="4189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187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4921250" y="981075"/>
          <a:ext cx="380206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5" name="Equation" r:id="rId4" imgW="3352800" imgH="444500" progId="Equation.DSMT4">
                  <p:embed/>
                </p:oleObj>
              </mc:Choice>
              <mc:Fallback>
                <p:oleObj name="Equation" r:id="rId4" imgW="33528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0" y="981075"/>
                        <a:ext cx="3802063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/>
        </p:nvGraphicFramePr>
        <p:xfrm>
          <a:off x="4945063" y="1484313"/>
          <a:ext cx="1584325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6" name="Equation" r:id="rId6" imgW="1193800" imgH="254000" progId="Equation.DSMT4">
                  <p:embed/>
                </p:oleObj>
              </mc:Choice>
              <mc:Fallback>
                <p:oleObj name="Equation" r:id="rId6" imgW="1193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5063" y="1484313"/>
                        <a:ext cx="1584325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238125" y="1857375"/>
            <a:ext cx="34686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charset="0"/>
              <a:defRPr sz="2100" b="1">
                <a:solidFill>
                  <a:srgbClr val="00589C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116998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1600" b="0" dirty="0" smtClean="0">
                <a:solidFill>
                  <a:schemeClr val="tx1"/>
                </a:solidFill>
              </a:rPr>
              <a:t>Analytic </a:t>
            </a:r>
            <a:r>
              <a:rPr lang="en-US" altLang="en-US" sz="1600" b="0" dirty="0">
                <a:solidFill>
                  <a:schemeClr val="tx1"/>
                </a:solidFill>
              </a:rPr>
              <a:t>expression of 3D field</a:t>
            </a:r>
          </a:p>
        </p:txBody>
      </p:sp>
      <p:sp>
        <p:nvSpPr>
          <p:cNvPr id="4102" name="TextBox 8"/>
          <p:cNvSpPr txBox="1">
            <a:spLocks noChangeArrowheads="1"/>
          </p:cNvSpPr>
          <p:nvPr/>
        </p:nvSpPr>
        <p:spPr bwMode="auto">
          <a:xfrm>
            <a:off x="239713" y="2716213"/>
            <a:ext cx="34686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charset="0"/>
              <a:defRPr sz="2100" b="1">
                <a:solidFill>
                  <a:srgbClr val="00589C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116998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1600" b="0" dirty="0">
                <a:solidFill>
                  <a:schemeClr val="tx1"/>
                </a:solidFill>
              </a:rPr>
              <a:t>Vector potential(Ax, Ay, </a:t>
            </a:r>
            <a:r>
              <a:rPr lang="en-US" altLang="en-US" sz="1600" b="0" dirty="0" err="1">
                <a:solidFill>
                  <a:schemeClr val="tx1"/>
                </a:solidFill>
              </a:rPr>
              <a:t>Az</a:t>
            </a:r>
            <a:r>
              <a:rPr lang="en-US" altLang="en-US" sz="1600" b="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239713" y="3562350"/>
            <a:ext cx="34686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charset="0"/>
              <a:defRPr sz="2100" b="1">
                <a:solidFill>
                  <a:srgbClr val="00589C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116998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FontTx/>
              <a:buNone/>
            </a:pPr>
            <a:r>
              <a:rPr lang="en-US" altLang="en-US" sz="1600" b="0" dirty="0">
                <a:solidFill>
                  <a:schemeClr val="tx1"/>
                </a:solidFill>
              </a:rPr>
              <a:t>Hamiltonian </a:t>
            </a: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227013" y="4559300"/>
            <a:ext cx="46942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charset="0"/>
              <a:defRPr sz="2100" b="1">
                <a:solidFill>
                  <a:srgbClr val="00589C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116998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1600" b="0" dirty="0" err="1" smtClean="0">
                <a:solidFill>
                  <a:schemeClr val="tx1"/>
                </a:solidFill>
              </a:rPr>
              <a:t>Symplectic</a:t>
            </a:r>
            <a:r>
              <a:rPr lang="en-US" altLang="en-US" sz="1600" b="0" dirty="0" smtClean="0">
                <a:solidFill>
                  <a:schemeClr val="tx1"/>
                </a:solidFill>
              </a:rPr>
              <a:t> integrator </a:t>
            </a:r>
            <a:r>
              <a:rPr lang="en-US" altLang="en-US" sz="1600" b="0" dirty="0">
                <a:solidFill>
                  <a:schemeClr val="tx1"/>
                </a:solidFill>
              </a:rPr>
              <a:t>for solving Hamiltonian Equations: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687388" y="2235200"/>
            <a:ext cx="144462" cy="4318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en-US" altLang="de-D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676275" y="4013200"/>
            <a:ext cx="144463" cy="4318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en-US" altLang="de-D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07" name="TextBox 16"/>
          <p:cNvSpPr txBox="1">
            <a:spLocks noChangeArrowheads="1"/>
          </p:cNvSpPr>
          <p:nvPr/>
        </p:nvSpPr>
        <p:spPr bwMode="auto">
          <a:xfrm>
            <a:off x="144461" y="1088846"/>
            <a:ext cx="41036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charset="0"/>
              <a:defRPr sz="2100" b="1">
                <a:solidFill>
                  <a:srgbClr val="00589C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116998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 b="0" dirty="0">
                <a:solidFill>
                  <a:schemeClr val="tx1"/>
                </a:solidFill>
              </a:rPr>
              <a:t>Complex </a:t>
            </a:r>
            <a:r>
              <a:rPr lang="en-US" altLang="en-US" sz="1600" b="0" dirty="0" smtClean="0">
                <a:solidFill>
                  <a:schemeClr val="tx1"/>
                </a:solidFill>
              </a:rPr>
              <a:t>asymmetric </a:t>
            </a:r>
            <a:r>
              <a:rPr lang="en-US" altLang="en-US" sz="1600" b="0" dirty="0">
                <a:solidFill>
                  <a:schemeClr val="tx1"/>
                </a:solidFill>
              </a:rPr>
              <a:t>field in RW: </a:t>
            </a:r>
          </a:p>
        </p:txBody>
      </p:sp>
      <p:sp>
        <p:nvSpPr>
          <p:cNvPr id="4108" name="TextBox 18"/>
          <p:cNvSpPr txBox="1">
            <a:spLocks noChangeArrowheads="1"/>
          </p:cNvSpPr>
          <p:nvPr/>
        </p:nvSpPr>
        <p:spPr bwMode="auto">
          <a:xfrm>
            <a:off x="4789488" y="676275"/>
            <a:ext cx="2619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charset="0"/>
              <a:defRPr sz="2100" b="1">
                <a:solidFill>
                  <a:srgbClr val="00589C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116998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1400" b="0" dirty="0">
                <a:solidFill>
                  <a:schemeClr val="accent2"/>
                </a:solidFill>
              </a:rPr>
              <a:t>Modified </a:t>
            </a:r>
            <a:r>
              <a:rPr lang="en-US" altLang="en-US" sz="1400" b="0" dirty="0" err="1">
                <a:solidFill>
                  <a:schemeClr val="accent2"/>
                </a:solidFill>
              </a:rPr>
              <a:t>Halbach</a:t>
            </a:r>
            <a:r>
              <a:rPr lang="en-US" altLang="en-US" sz="1400" b="0" dirty="0">
                <a:solidFill>
                  <a:schemeClr val="accent2"/>
                </a:solidFill>
              </a:rPr>
              <a:t> expression</a:t>
            </a:r>
          </a:p>
        </p:txBody>
      </p:sp>
      <p:sp>
        <p:nvSpPr>
          <p:cNvPr id="20" name="Down Arrow 19"/>
          <p:cNvSpPr/>
          <p:nvPr/>
        </p:nvSpPr>
        <p:spPr>
          <a:xfrm rot="3917214">
            <a:off x="3836194" y="1367487"/>
            <a:ext cx="192088" cy="75882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en-US" altLang="de-DE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41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710749"/>
              </p:ext>
            </p:extLst>
          </p:nvPr>
        </p:nvGraphicFramePr>
        <p:xfrm>
          <a:off x="915629" y="3903170"/>
          <a:ext cx="410368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7" name="Equation" r:id="rId8" imgW="3860800" imgH="495300" progId="Equation.DSMT4">
                  <p:embed/>
                </p:oleObj>
              </mc:Choice>
              <mc:Fallback>
                <p:oleObj name="Equation" r:id="rId8" imgW="38608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629" y="3903170"/>
                        <a:ext cx="4103688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6529388" y="1409700"/>
            <a:ext cx="2159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388350" y="1401763"/>
            <a:ext cx="2159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13" name="TextBox 26"/>
          <p:cNvSpPr txBox="1">
            <a:spLocks noChangeArrowheads="1"/>
          </p:cNvSpPr>
          <p:nvPr/>
        </p:nvSpPr>
        <p:spPr bwMode="auto">
          <a:xfrm>
            <a:off x="359568" y="5086351"/>
            <a:ext cx="3673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buFont typeface="Arial" charset="0"/>
              <a:defRPr sz="2100" b="1">
                <a:solidFill>
                  <a:srgbClr val="00589C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116998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Font typeface="Arial" charset="0"/>
              <a:buChar char="•"/>
            </a:pPr>
            <a:r>
              <a:rPr lang="en-US" altLang="en-US" sz="1400" b="0" dirty="0" err="1">
                <a:solidFill>
                  <a:schemeClr val="tx1"/>
                </a:solidFill>
              </a:rPr>
              <a:t>Symplectic</a:t>
            </a:r>
            <a:r>
              <a:rPr lang="en-US" altLang="en-US" sz="1400" b="0" dirty="0">
                <a:solidFill>
                  <a:schemeClr val="tx1"/>
                </a:solidFill>
              </a:rPr>
              <a:t> </a:t>
            </a:r>
            <a:r>
              <a:rPr lang="en-US" altLang="en-US" sz="1400" b="0" dirty="0" err="1">
                <a:solidFill>
                  <a:schemeClr val="tx1"/>
                </a:solidFill>
              </a:rPr>
              <a:t>Runge-Kutta</a:t>
            </a:r>
            <a:r>
              <a:rPr lang="en-US" altLang="en-US" sz="1400" b="0" dirty="0">
                <a:solidFill>
                  <a:schemeClr val="tx1"/>
                </a:solidFill>
              </a:rPr>
              <a:t> </a:t>
            </a:r>
            <a:r>
              <a:rPr lang="en-US" altLang="en-US" sz="1400" b="0" dirty="0" err="1">
                <a:solidFill>
                  <a:schemeClr val="tx1"/>
                </a:solidFill>
              </a:rPr>
              <a:t>intergrator</a:t>
            </a:r>
            <a:endParaRPr lang="en-US" altLang="en-US" sz="1400" b="0" dirty="0">
              <a:solidFill>
                <a:schemeClr val="tx1"/>
              </a:solidFill>
            </a:endParaRPr>
          </a:p>
          <a:p>
            <a:pPr algn="l">
              <a:buFont typeface="Arial" charset="0"/>
              <a:buChar char="•"/>
            </a:pPr>
            <a:r>
              <a:rPr lang="en-US" altLang="en-US" sz="1400" b="0" dirty="0">
                <a:solidFill>
                  <a:schemeClr val="tx1"/>
                </a:solidFill>
              </a:rPr>
              <a:t>Generating function method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3911597" y="1170574"/>
            <a:ext cx="468313" cy="1651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en-US" altLang="de-DE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4116" name="Picture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" t="1718" r="7649" b="1952"/>
          <a:stretch>
            <a:fillRect/>
          </a:stretch>
        </p:blipFill>
        <p:spPr bwMode="auto">
          <a:xfrm>
            <a:off x="5124293" y="4348690"/>
            <a:ext cx="3264057" cy="186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Down Arrow 35"/>
          <p:cNvSpPr/>
          <p:nvPr/>
        </p:nvSpPr>
        <p:spPr>
          <a:xfrm>
            <a:off x="676275" y="3071813"/>
            <a:ext cx="144463" cy="4318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en-US" altLang="de-D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1666479" y="5723964"/>
            <a:ext cx="38250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C00000"/>
                </a:solidFill>
              </a:rPr>
              <a:t>Tracking Result: </a:t>
            </a:r>
          </a:p>
          <a:p>
            <a:r>
              <a:rPr lang="de-DE" sz="1400" dirty="0" smtClean="0">
                <a:solidFill>
                  <a:srgbClr val="C00000"/>
                </a:solidFill>
              </a:rPr>
              <a:t>- Dynamic Aperture is OK </a:t>
            </a:r>
          </a:p>
          <a:p>
            <a:r>
              <a:rPr lang="de-DE" sz="1400" dirty="0" smtClean="0">
                <a:solidFill>
                  <a:srgbClr val="C00000"/>
                </a:solidFill>
              </a:rPr>
              <a:t>- operating </a:t>
            </a:r>
            <a:r>
              <a:rPr lang="de-DE" sz="1400" dirty="0" smtClean="0">
                <a:solidFill>
                  <a:srgbClr val="C00000"/>
                </a:solidFill>
              </a:rPr>
              <a:t>the RW in the MLS SR is possible </a:t>
            </a:r>
            <a:endParaRPr lang="de-DE" sz="1400" dirty="0">
              <a:solidFill>
                <a:srgbClr val="C00000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889000" y="238711"/>
            <a:ext cx="6086475" cy="4397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dirty="0" err="1" smtClean="0"/>
              <a:t>Symplectic</a:t>
            </a:r>
            <a:r>
              <a:rPr lang="en-US" dirty="0" smtClean="0"/>
              <a:t> tracking for Robinson Wiggler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" t="4720" r="2751" b="4720"/>
          <a:stretch/>
        </p:blipFill>
        <p:spPr>
          <a:xfrm>
            <a:off x="4975399" y="1831547"/>
            <a:ext cx="3917081" cy="185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1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85020" y="620688"/>
            <a:ext cx="8558980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/>
              <a:t>internal report: </a:t>
            </a:r>
            <a:r>
              <a:rPr lang="de-DE" sz="1400" i="1" dirty="0"/>
              <a:t>„</a:t>
            </a:r>
            <a:r>
              <a:rPr lang="en-US" sz="1400" i="1" dirty="0"/>
              <a:t>Potential and risks of installing a Robinson Wiggler at the MLS” 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based on the discussion in PTB steering committee meeting.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Potential: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to gain a factor of 2 in </a:t>
            </a:r>
            <a:r>
              <a:rPr lang="en-US" sz="1400" dirty="0" err="1" smtClean="0"/>
              <a:t>Touschek</a:t>
            </a:r>
            <a:r>
              <a:rPr lang="en-US" sz="1400" dirty="0" smtClean="0"/>
              <a:t> lifetime after a long installation and commissioning period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more options for lattice development</a:t>
            </a:r>
            <a:endParaRPr lang="en-US" sz="14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Price: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a </a:t>
            </a:r>
            <a:r>
              <a:rPr lang="en-US" sz="1400" dirty="0">
                <a:solidFill>
                  <a:schemeClr val="tx2"/>
                </a:solidFill>
              </a:rPr>
              <a:t>10 </a:t>
            </a:r>
            <a:r>
              <a:rPr lang="en-US" sz="1400" dirty="0" smtClean="0">
                <a:solidFill>
                  <a:schemeClr val="tx2"/>
                </a:solidFill>
              </a:rPr>
              <a:t>weeks </a:t>
            </a:r>
            <a:r>
              <a:rPr lang="en-US" sz="1400" dirty="0">
                <a:solidFill>
                  <a:schemeClr val="tx2"/>
                </a:solidFill>
              </a:rPr>
              <a:t>shut </a:t>
            </a:r>
            <a:r>
              <a:rPr lang="en-US" sz="1400" dirty="0" smtClean="0">
                <a:solidFill>
                  <a:schemeClr val="tx2"/>
                </a:solidFill>
              </a:rPr>
              <a:t>down </a:t>
            </a:r>
            <a:r>
              <a:rPr lang="en-US" sz="1400" dirty="0" smtClean="0">
                <a:solidFill>
                  <a:schemeClr val="tx2"/>
                </a:solidFill>
              </a:rPr>
              <a:t>for installation + long commissioning time</a:t>
            </a:r>
            <a:endParaRPr lang="en-US" sz="1400" dirty="0" smtClean="0">
              <a:solidFill>
                <a:schemeClr val="tx2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partly </a:t>
            </a:r>
            <a:r>
              <a:rPr lang="en-US" sz="1400" dirty="0" smtClean="0">
                <a:solidFill>
                  <a:schemeClr val="tx2"/>
                </a:solidFill>
              </a:rPr>
              <a:t>venting of the storage </a:t>
            </a:r>
            <a:r>
              <a:rPr lang="en-US" sz="1400" dirty="0" smtClean="0">
                <a:solidFill>
                  <a:schemeClr val="tx2"/>
                </a:solidFill>
              </a:rPr>
              <a:t>ring </a:t>
            </a:r>
            <a:r>
              <a:rPr lang="en-DE" sz="1400" dirty="0" smtClean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sz="1400" dirty="0" smtClean="0">
                <a:solidFill>
                  <a:schemeClr val="tx2"/>
                </a:solidFill>
                <a:sym typeface="Wingdings" panose="05000000000000000000" pitchFamily="2" charset="2"/>
              </a:rPr>
              <a:t> months to recover</a:t>
            </a:r>
            <a:endParaRPr lang="en-US" sz="1400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Risks: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small dynamic aperture due to manufacture errors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influence on injection caused by residual magnetic field of the RW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Conclusion: </a:t>
            </a:r>
            <a:r>
              <a:rPr lang="en-US" sz="1400" dirty="0" smtClean="0">
                <a:solidFill>
                  <a:schemeClr val="tx2"/>
                </a:solidFill>
              </a:rPr>
              <a:t>It is not desired to invest now.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What to do now?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summarizing the work done for publication and final report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options for a future machine with a Robinson Wiggler (MLS II)</a:t>
            </a:r>
            <a:endParaRPr lang="en-US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What have we gained in this project?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a complete Ph.D. Thesis (</a:t>
            </a:r>
            <a:r>
              <a:rPr lang="en-US" sz="1400" dirty="0"/>
              <a:t>Tobias Tydecks</a:t>
            </a:r>
            <a:r>
              <a:rPr lang="en-US" sz="1400" dirty="0" smtClean="0"/>
              <a:t>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knowledge in magnet </a:t>
            </a:r>
            <a:r>
              <a:rPr lang="en-US" sz="1400" dirty="0"/>
              <a:t>design, power supply, magnetic </a:t>
            </a:r>
            <a:r>
              <a:rPr lang="en-US" sz="1400" dirty="0" smtClean="0"/>
              <a:t>material….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modeling the insertion devices for linear optics and nonlinear dynamics study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analytic expression for complex field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err="1" smtClean="0"/>
              <a:t>symplectic</a:t>
            </a:r>
            <a:r>
              <a:rPr lang="en-US" sz="1400" dirty="0" smtClean="0"/>
              <a:t> integrator</a:t>
            </a:r>
            <a:endParaRPr lang="en-US" sz="1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89000" y="238711"/>
            <a:ext cx="6086475" cy="4397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Robinson Wiggler Project: officially cancelled for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ZB_PowerPoint_Image 2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23072</TotalTime>
  <Words>1206</Words>
  <Application>Microsoft Office PowerPoint</Application>
  <PresentationFormat>On-screen Show (4:3)</PresentationFormat>
  <Paragraphs>190</Paragraphs>
  <Slides>19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宋体</vt:lpstr>
      <vt:lpstr>Arial</vt:lpstr>
      <vt:lpstr>Calibri</vt:lpstr>
      <vt:lpstr>Cambria Math</vt:lpstr>
      <vt:lpstr>Courier New</vt:lpstr>
      <vt:lpstr>Times New Roman</vt:lpstr>
      <vt:lpstr>Wingdings</vt:lpstr>
      <vt:lpstr>HZB_PowerPoint_Image 2</vt:lpstr>
      <vt:lpstr>Equation</vt:lpstr>
      <vt:lpstr>PowerPoint Presentation</vt:lpstr>
      <vt:lpstr>PowerPoint Presentation</vt:lpstr>
      <vt:lpstr>PowerPoint Presentation</vt:lpstr>
      <vt:lpstr>Problems</vt:lpstr>
      <vt:lpstr>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 slides 1:  First order transverse-longitudinal coupling</vt:lpstr>
      <vt:lpstr>Backup slides 2:  Modified HalBach formula *</vt:lpstr>
      <vt:lpstr>Backup slides 3:  SymPLeCtic RUNge-Kutta integrtator</vt:lpstr>
      <vt:lpstr>Backup slides 4:  Numerical generating function method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Monica Mantel</dc:creator>
  <cp:lastModifiedBy>hvg</cp:lastModifiedBy>
  <cp:revision>451</cp:revision>
  <cp:lastPrinted>2019-11-25T13:36:38Z</cp:lastPrinted>
  <dcterms:created xsi:type="dcterms:W3CDTF">2009-04-16T12:28:49Z</dcterms:created>
  <dcterms:modified xsi:type="dcterms:W3CDTF">2019-11-28T09:46:08Z</dcterms:modified>
</cp:coreProperties>
</file>