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98" r:id="rId4"/>
    <p:sldId id="303" r:id="rId5"/>
    <p:sldId id="306" r:id="rId6"/>
    <p:sldId id="307" r:id="rId7"/>
    <p:sldId id="309" r:id="rId8"/>
    <p:sldId id="310" r:id="rId9"/>
    <p:sldId id="308" r:id="rId10"/>
    <p:sldId id="292" r:id="rId11"/>
    <p:sldId id="271" r:id="rId12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ørgen S. Niels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 snapToGrid="0">
      <p:cViewPr varScale="1">
        <p:scale>
          <a:sx n="128" d="100"/>
          <a:sy n="128" d="100"/>
        </p:scale>
        <p:origin x="28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svr14\isadfs\ST_ISA-Astrid2\AccPhys\Reliability\FailureDurations_19110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ReliabilityPlots_19110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asvr14\isadfs\ST_ISA-Astrid2\AccPhys\Reliability\UsersHours_1911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svr14\isadfs\ST_ISA-Astrid2\AccPhys\Reliability\TimeBetweenFailures_1911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Failure durations </a:t>
            </a:r>
            <a:r>
              <a:rPr lang="en-GB" dirty="0" smtClean="0"/>
              <a:t>2019</a:t>
            </a:r>
          </a:p>
          <a:p>
            <a:pPr>
              <a:defRPr/>
            </a:pPr>
            <a:r>
              <a:rPr lang="en-GB" sz="1100" dirty="0" smtClean="0"/>
              <a:t>(until </a:t>
            </a:r>
            <a:r>
              <a:rPr lang="en-GB" sz="1100" dirty="0"/>
              <a:t>31/10)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535180335007658"/>
          <c:y val="0.20786363222023033"/>
          <c:w val="0.78948359383751032"/>
          <c:h val="0.54617793153541083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'2018'!$G$8:$G$15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  <c:pt idx="4">
                  <c:v>20</c:v>
                </c:pt>
                <c:pt idx="5">
                  <c:v>50</c:v>
                </c:pt>
                <c:pt idx="6">
                  <c:v>100</c:v>
                </c:pt>
                <c:pt idx="7">
                  <c:v>More</c:v>
                </c:pt>
              </c:strCache>
            </c:strRef>
          </c:cat>
          <c:val>
            <c:numRef>
              <c:f>'2018'!$H$8:$H$15</c:f>
              <c:numCache>
                <c:formatCode>General</c:formatCode>
                <c:ptCount val="8"/>
                <c:pt idx="0">
                  <c:v>21</c:v>
                </c:pt>
                <c:pt idx="1">
                  <c:v>7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7-44BF-B0FC-4D5016D11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263640"/>
        <c:axId val="476260112"/>
      </c:barChart>
      <c:catAx>
        <c:axId val="47626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Failure Duration [h]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6260112"/>
        <c:crosses val="autoZero"/>
        <c:auto val="1"/>
        <c:lblAlgn val="ctr"/>
        <c:lblOffset val="100"/>
        <c:noMultiLvlLbl val="0"/>
      </c:catAx>
      <c:valAx>
        <c:axId val="476260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76263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Availabilty / MTBF 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0.22704807172555988"/>
          <c:y val="0.18335815034755162"/>
          <c:w val="0.60454511243040809"/>
          <c:h val="0.49730302118792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'2018-2019'!$B$3</c:f>
              <c:strCache>
                <c:ptCount val="1"/>
                <c:pt idx="0">
                  <c:v>Availabilty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'2018-2019'!$A$5:$A$15</c:f>
              <c:strCache>
                <c:ptCount val="11"/>
                <c:pt idx="0">
                  <c:v>2018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</c:strCache>
            </c:strRef>
          </c:cat>
          <c:val>
            <c:numRef>
              <c:f>'2018-2019'!$B$5:$B$15</c:f>
              <c:numCache>
                <c:formatCode>0.00%</c:formatCode>
                <c:ptCount val="11"/>
                <c:pt idx="0">
                  <c:v>0.94199999999999995</c:v>
                </c:pt>
                <c:pt idx="1">
                  <c:v>0.996</c:v>
                </c:pt>
                <c:pt idx="2">
                  <c:v>0.98299999999999998</c:v>
                </c:pt>
                <c:pt idx="3">
                  <c:v>0.999</c:v>
                </c:pt>
                <c:pt idx="4">
                  <c:v>0.999</c:v>
                </c:pt>
                <c:pt idx="5">
                  <c:v>0.98299999999999998</c:v>
                </c:pt>
                <c:pt idx="6">
                  <c:v>0.97699999999999998</c:v>
                </c:pt>
                <c:pt idx="7">
                  <c:v>0.89600000000000002</c:v>
                </c:pt>
                <c:pt idx="8">
                  <c:v>0.85399999999999998</c:v>
                </c:pt>
                <c:pt idx="9">
                  <c:v>0.92200000000000004</c:v>
                </c:pt>
                <c:pt idx="10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CD-4204-9773-8236CF33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3550464"/>
        <c:axId val="493541056"/>
      </c:barChart>
      <c:barChart>
        <c:barDir val="col"/>
        <c:grouping val="clustered"/>
        <c:varyColors val="0"/>
        <c:ser>
          <c:idx val="1"/>
          <c:order val="2"/>
          <c:tx>
            <c:strRef>
              <c:f>'2018-2019'!$C$3</c:f>
              <c:strCache>
                <c:ptCount val="1"/>
                <c:pt idx="0">
                  <c:v>MTBF [h]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'2018-2019'!$C$5:$C$15</c:f>
              <c:numCache>
                <c:formatCode>General</c:formatCode>
                <c:ptCount val="11"/>
                <c:pt idx="0">
                  <c:v>57.1</c:v>
                </c:pt>
                <c:pt idx="1">
                  <c:v>207.96</c:v>
                </c:pt>
                <c:pt idx="2">
                  <c:v>275.39999999999998</c:v>
                </c:pt>
                <c:pt idx="3">
                  <c:v>155.82</c:v>
                </c:pt>
                <c:pt idx="4">
                  <c:v>320.55</c:v>
                </c:pt>
                <c:pt idx="5">
                  <c:v>114.84</c:v>
                </c:pt>
                <c:pt idx="6">
                  <c:v>59.63</c:v>
                </c:pt>
                <c:pt idx="7">
                  <c:v>43.42</c:v>
                </c:pt>
                <c:pt idx="8">
                  <c:v>86.37</c:v>
                </c:pt>
                <c:pt idx="9">
                  <c:v>61.48</c:v>
                </c:pt>
                <c:pt idx="10">
                  <c:v>52.84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CD-4204-9773-8236CF33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493543800"/>
        <c:axId val="493541448"/>
      </c:barChart>
      <c:lineChart>
        <c:grouping val="standard"/>
        <c:varyColors val="0"/>
        <c:ser>
          <c:idx val="2"/>
          <c:order val="1"/>
          <c:tx>
            <c:v>2019 to 31/10</c:v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'2018-2019'!$B$20:$B$30</c:f>
              <c:numCache>
                <c:formatCode>0.00%</c:formatCode>
                <c:ptCount val="11"/>
                <c:pt idx="1">
                  <c:v>0.95269999999999999</c:v>
                </c:pt>
                <c:pt idx="2">
                  <c:v>0.95269999999999999</c:v>
                </c:pt>
                <c:pt idx="3">
                  <c:v>0.95269999999999999</c:v>
                </c:pt>
                <c:pt idx="4">
                  <c:v>0.95269999999999999</c:v>
                </c:pt>
                <c:pt idx="5">
                  <c:v>0.95269999999999999</c:v>
                </c:pt>
                <c:pt idx="6">
                  <c:v>0.95269999999999999</c:v>
                </c:pt>
                <c:pt idx="7">
                  <c:v>0.95269999999999999</c:v>
                </c:pt>
                <c:pt idx="8">
                  <c:v>0.95269999999999999</c:v>
                </c:pt>
                <c:pt idx="9">
                  <c:v>0.95269999999999999</c:v>
                </c:pt>
                <c:pt idx="10">
                  <c:v>0.95269999999999999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CD-4204-9773-8236CF33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550464"/>
        <c:axId val="493541056"/>
      </c:lineChart>
      <c:lineChart>
        <c:grouping val="standard"/>
        <c:varyColors val="0"/>
        <c:ser>
          <c:idx val="3"/>
          <c:order val="3"/>
          <c:tx>
            <c:v>2019 to 31/10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'2018-2019'!$C$20:$C$30</c:f>
              <c:numCache>
                <c:formatCode>General</c:formatCode>
                <c:ptCount val="11"/>
                <c:pt idx="1">
                  <c:v>101.2</c:v>
                </c:pt>
                <c:pt idx="2">
                  <c:v>101.2</c:v>
                </c:pt>
                <c:pt idx="3">
                  <c:v>101.2</c:v>
                </c:pt>
                <c:pt idx="4">
                  <c:v>101.2</c:v>
                </c:pt>
                <c:pt idx="5">
                  <c:v>101.2</c:v>
                </c:pt>
                <c:pt idx="6">
                  <c:v>101.2</c:v>
                </c:pt>
                <c:pt idx="7">
                  <c:v>101.2</c:v>
                </c:pt>
                <c:pt idx="8">
                  <c:v>101.2</c:v>
                </c:pt>
                <c:pt idx="9">
                  <c:v>101.2</c:v>
                </c:pt>
                <c:pt idx="10">
                  <c:v>101.2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CD-4204-9773-8236CF33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543800"/>
        <c:axId val="493541448"/>
      </c:lineChart>
      <c:catAx>
        <c:axId val="493550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3541056"/>
        <c:crosses val="autoZero"/>
        <c:auto val="1"/>
        <c:lblAlgn val="ctr"/>
        <c:lblOffset val="100"/>
        <c:noMultiLvlLbl val="0"/>
      </c:catAx>
      <c:valAx>
        <c:axId val="49354105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Availabilty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3550464"/>
        <c:crosses val="autoZero"/>
        <c:crossBetween val="between"/>
      </c:valAx>
      <c:valAx>
        <c:axId val="4935414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MTBF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3543800"/>
        <c:crosses val="max"/>
        <c:crossBetween val="between"/>
      </c:valAx>
      <c:catAx>
        <c:axId val="493543800"/>
        <c:scaling>
          <c:orientation val="minMax"/>
        </c:scaling>
        <c:delete val="1"/>
        <c:axPos val="b"/>
        <c:majorTickMark val="out"/>
        <c:minorTickMark val="none"/>
        <c:tickLblPos val="nextTo"/>
        <c:crossAx val="49354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ASTRID2 User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User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Sheet2!$A$4:$A$10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Sheet2!$B$4:$B$10</c:f>
              <c:numCache>
                <c:formatCode>General</c:formatCode>
                <c:ptCount val="7"/>
                <c:pt idx="0">
                  <c:v>168.81</c:v>
                </c:pt>
                <c:pt idx="1">
                  <c:v>5038.38</c:v>
                </c:pt>
                <c:pt idx="2">
                  <c:v>5114.46</c:v>
                </c:pt>
                <c:pt idx="3">
                  <c:v>5881.49</c:v>
                </c:pt>
                <c:pt idx="4">
                  <c:v>6249.65</c:v>
                </c:pt>
                <c:pt idx="5">
                  <c:v>6419.64</c:v>
                </c:pt>
                <c:pt idx="6">
                  <c:v>6709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9-4801-A6DF-35BCDF8BC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579024"/>
        <c:axId val="492402832"/>
      </c:barChart>
      <c:catAx>
        <c:axId val="495579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2402832"/>
        <c:crosses val="autoZero"/>
        <c:auto val="1"/>
        <c:lblAlgn val="ctr"/>
        <c:lblOffset val="100"/>
        <c:noMultiLvlLbl val="0"/>
      </c:catAx>
      <c:valAx>
        <c:axId val="49240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Users hours [h]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9557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Time between failures </a:t>
            </a:r>
            <a:r>
              <a:rPr lang="en-GB" dirty="0" smtClean="0"/>
              <a:t>2019</a:t>
            </a:r>
          </a:p>
          <a:p>
            <a:pPr>
              <a:defRPr/>
            </a:pPr>
            <a:r>
              <a:rPr lang="en-GB" sz="1200" dirty="0" smtClean="0"/>
              <a:t> </a:t>
            </a:r>
            <a:r>
              <a:rPr lang="en-GB" sz="1200" dirty="0"/>
              <a:t>(until 31/10)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07995778122277"/>
          <c:y val="0.20539131527609145"/>
          <c:w val="0.8150212409905222"/>
          <c:h val="0.549051911741444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'2018toOct'!$I$9:$I$15</c:f>
              <c:strCache>
                <c:ptCount val="7"/>
                <c:pt idx="0">
                  <c:v>6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168</c:v>
                </c:pt>
                <c:pt idx="5">
                  <c:v>336</c:v>
                </c:pt>
                <c:pt idx="6">
                  <c:v>More</c:v>
                </c:pt>
              </c:strCache>
            </c:strRef>
          </c:cat>
          <c:val>
            <c:numRef>
              <c:f>'2018toOct'!$J$9:$J$15</c:f>
              <c:numCache>
                <c:formatCode>General</c:formatCode>
                <c:ptCount val="7"/>
                <c:pt idx="0">
                  <c:v>13</c:v>
                </c:pt>
                <c:pt idx="1">
                  <c:v>11</c:v>
                </c:pt>
                <c:pt idx="2">
                  <c:v>5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6-45BC-A172-9F4C33244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981424"/>
        <c:axId val="651787968"/>
      </c:barChart>
      <c:catAx>
        <c:axId val="65198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Time</a:t>
                </a:r>
                <a:r>
                  <a:rPr lang="en-GB" baseline="0"/>
                  <a:t> between failures [h]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1787968"/>
        <c:crosses val="autoZero"/>
        <c:auto val="1"/>
        <c:lblAlgn val="ctr"/>
        <c:lblOffset val="100"/>
        <c:noMultiLvlLbl val="0"/>
      </c:catAx>
      <c:valAx>
        <c:axId val="6517879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198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9394FC49-F78B-4FF8-9376-C50452A67C20}" type="datetimeFigureOut">
              <a:rPr lang="en-US" smtClean="0"/>
              <a:pPr/>
              <a:t>11/26/2019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5601EEC0-E54E-44B5-A782-C2E380877E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4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/>
          <a:lstStyle>
            <a:lvl1pPr algn="r">
              <a:defRPr sz="1200"/>
            </a:lvl1pPr>
          </a:lstStyle>
          <a:p>
            <a:fld id="{023E2BB9-0C65-4730-8E9B-671617FA6CAE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0" tIns="45781" rIns="91560" bIns="45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560" tIns="45781" rIns="91560" bIns="457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1560" tIns="45781" rIns="91560" bIns="45781" rtlCol="0" anchor="b"/>
          <a:lstStyle>
            <a:lvl1pPr algn="r">
              <a:defRPr sz="1200"/>
            </a:lvl1pPr>
          </a:lstStyle>
          <a:p>
            <a:fld id="{A5EF1139-C632-4E0A-8166-EED5B8673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2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Microtron</a:t>
            </a:r>
            <a:r>
              <a:rPr lang="da-DK" dirty="0" smtClean="0"/>
              <a:t>, Booster, </a:t>
            </a:r>
            <a:r>
              <a:rPr lang="da-DK" dirty="0" err="1" smtClean="0"/>
              <a:t>Inj</a:t>
            </a:r>
            <a:r>
              <a:rPr lang="da-DK" dirty="0" smtClean="0"/>
              <a:t>. </a:t>
            </a:r>
            <a:r>
              <a:rPr lang="da-DK" dirty="0" err="1" smtClean="0"/>
              <a:t>Bl</a:t>
            </a:r>
            <a:r>
              <a:rPr lang="da-DK" dirty="0" smtClean="0"/>
              <a:t>., A2 ring, 6 </a:t>
            </a:r>
            <a:r>
              <a:rPr lang="da-DK" dirty="0" err="1" smtClean="0"/>
              <a:t>beamlines</a:t>
            </a:r>
            <a:r>
              <a:rPr lang="da-DK" dirty="0" smtClean="0"/>
              <a:t>, 7 </a:t>
            </a:r>
            <a:r>
              <a:rPr lang="da-DK" dirty="0" err="1" smtClean="0"/>
              <a:t>experiments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3DDB6-3B1E-4D16-90ED-4628F4ED09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MTBF 2018 was 52 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3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8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2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1139-C632-4E0A-8166-EED5B8673C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ISA3Dss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D74E-AB9E-4037-B9AF-D421D1D10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BA442-8D4E-4B5C-8575-D516FACDA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547383"/>
            <a:ext cx="4261357" cy="2256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ESLS-RF 16 (9-10/9 2012), ASTRID/ASTRID2 RF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547383"/>
            <a:ext cx="365760" cy="225686"/>
          </a:xfrm>
        </p:spPr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2662-3B56-4086-B104-4EED3E2CE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29AC5-4CAA-43F6-9450-1B1C874ACA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E8131-3310-4ED1-BFA8-93688FD0F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24B80-B14B-4990-84A4-8E191CD68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B619E-E2CE-4535-B95C-865C2930E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CCBB-8D8C-4DF7-B357-CF75C1BC8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A015728-517F-4306-9F4A-4B86F50AC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27/9-2007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ESLS-RF 11 (4-5/10-2007), A new LLRF system for ASTRIDx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B5BFE-98B6-493F-888D-4EDFF79B3E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ISA3Dss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286500"/>
            <a:ext cx="857250" cy="571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0545"/>
            <a:ext cx="7772400" cy="1829761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dirty="0" smtClean="0"/>
              <a:t>Status of the </a:t>
            </a:r>
            <a:br>
              <a:rPr lang="da-DK" dirty="0" smtClean="0"/>
            </a:br>
            <a:r>
              <a:rPr lang="da-DK" dirty="0" smtClean="0"/>
              <a:t>ASTRID2 </a:t>
            </a:r>
            <a:r>
              <a:rPr lang="da-DK" dirty="0" err="1" smtClean="0"/>
              <a:t>facility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857250" y="3100388"/>
            <a:ext cx="7429500" cy="2114550"/>
          </a:xfrm>
        </p:spPr>
        <p:txBody>
          <a:bodyPr/>
          <a:lstStyle/>
          <a:p>
            <a:pPr marR="0"/>
            <a:r>
              <a:rPr lang="en-US" dirty="0" smtClean="0"/>
              <a:t>Jørgen S. Nielsen</a:t>
            </a:r>
          </a:p>
          <a:p>
            <a:pPr marR="0"/>
            <a:r>
              <a:rPr lang="en-US" dirty="0" smtClean="0"/>
              <a:t>Center for Storage Ring Facilities (ISA)</a:t>
            </a:r>
          </a:p>
          <a:p>
            <a:pPr marR="0"/>
            <a:r>
              <a:rPr lang="en-US" dirty="0" smtClean="0"/>
              <a:t>Aarhus University</a:t>
            </a:r>
          </a:p>
          <a:p>
            <a:pPr marR="0"/>
            <a:r>
              <a:rPr lang="en-US" dirty="0" smtClean="0"/>
              <a:t>Denmark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86525"/>
            <a:ext cx="4249737" cy="287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ESLS 27 (28/11 2019), </a:t>
            </a:r>
            <a:r>
              <a:rPr lang="en-US" dirty="0"/>
              <a:t>ASTRID2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ADB2C-7B64-43EF-9211-C031AB7047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998071"/>
            <a:ext cx="8438083" cy="500922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accent6"/>
              </a:solidFill>
            </a:endParaRPr>
          </a:p>
          <a:p>
            <a:endParaRPr lang="en-US" sz="2800" dirty="0" smtClean="0">
              <a:solidFill>
                <a:schemeClr val="accent6"/>
              </a:solidFill>
            </a:endParaRPr>
          </a:p>
          <a:p>
            <a:endParaRPr lang="en-US" sz="2800" dirty="0">
              <a:solidFill>
                <a:schemeClr val="accent6"/>
              </a:solidFill>
            </a:endParaRPr>
          </a:p>
          <a:p>
            <a:pPr marL="109728" indent="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         </a:t>
            </a:r>
            <a:br>
              <a:rPr lang="en-US" sz="2800" dirty="0" smtClean="0">
                <a:solidFill>
                  <a:schemeClr val="accent6"/>
                </a:solidFill>
              </a:rPr>
            </a:br>
            <a:r>
              <a:rPr lang="en-US" sz="2800" dirty="0" smtClean="0">
                <a:solidFill>
                  <a:schemeClr val="accent6"/>
                </a:solidFill>
              </a:rPr>
              <a:t>		Thank you for your attention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1366"/>
            <a:ext cx="8229600" cy="788893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ESLS-RF 22 </a:t>
            </a:r>
            <a:r>
              <a:rPr lang="en-US" dirty="0" smtClean="0"/>
              <a:t>(</a:t>
            </a:r>
            <a:r>
              <a:rPr lang="en-US" dirty="0"/>
              <a:t>8</a:t>
            </a:r>
            <a:r>
              <a:rPr lang="en-US" dirty="0" smtClean="0"/>
              <a:t>/11 </a:t>
            </a:r>
            <a:r>
              <a:rPr lang="en-US" dirty="0"/>
              <a:t>2018), ASTRID2 RF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a-DK" dirty="0" smtClean="0"/>
              <a:t>ASTRID2 Layout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79" y="1095564"/>
            <a:ext cx="8457335" cy="495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ASTRID2 is the new synchrotron light source  in Aarhus, Denmark, since 2013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ASTRID2 main parameters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Electron energy:	580 MeV</a:t>
            </a:r>
          </a:p>
          <a:p>
            <a:pPr lvl="1"/>
            <a:r>
              <a:rPr lang="en-US" dirty="0" smtClean="0"/>
              <a:t>Emittance:		12 nm</a:t>
            </a:r>
          </a:p>
          <a:p>
            <a:pPr lvl="1"/>
            <a:r>
              <a:rPr lang="en-US" dirty="0" smtClean="0"/>
              <a:t>Beam Current:		200 mA</a:t>
            </a:r>
            <a:r>
              <a:rPr lang="en-US" sz="1800" dirty="0" smtClean="0"/>
              <a:t> (presently 180 mA)</a:t>
            </a:r>
            <a:endParaRPr lang="en-US" dirty="0" smtClean="0"/>
          </a:p>
          <a:p>
            <a:pPr lvl="1"/>
            <a:r>
              <a:rPr lang="en-US" dirty="0" smtClean="0"/>
              <a:t>Circumference:	45.7 m</a:t>
            </a:r>
          </a:p>
          <a:p>
            <a:pPr lvl="1"/>
            <a:r>
              <a:rPr lang="en-US" dirty="0" smtClean="0"/>
              <a:t>6-fold symmetry</a:t>
            </a:r>
          </a:p>
          <a:p>
            <a:pPr lvl="2"/>
            <a:r>
              <a:rPr lang="en-US" dirty="0" smtClean="0"/>
              <a:t>lattice: DBA with 12 combined function dipole magnets</a:t>
            </a:r>
          </a:p>
          <a:p>
            <a:pPr lvl="3"/>
            <a:r>
              <a:rPr lang="en-US" dirty="0" smtClean="0"/>
              <a:t>Integrated quadrupole gradient</a:t>
            </a:r>
          </a:p>
          <a:p>
            <a:pPr lvl="1"/>
            <a:r>
              <a:rPr lang="en-US" dirty="0" smtClean="0"/>
              <a:t>4 straight sections for insertion devices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Using ASTRID as booster (full energy injection)</a:t>
            </a:r>
          </a:p>
          <a:p>
            <a:pPr lvl="3"/>
            <a:r>
              <a:rPr lang="en-US" dirty="0" smtClean="0"/>
              <a:t>Allows top-up operation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</a:t>
            </a:r>
            <a:r>
              <a:rPr lang="en-US" dirty="0" smtClean="0"/>
              <a:t>27 </a:t>
            </a:r>
            <a:r>
              <a:rPr lang="en-US" dirty="0"/>
              <a:t>(</a:t>
            </a:r>
            <a:r>
              <a:rPr lang="en-US" dirty="0" smtClean="0"/>
              <a:t>28/11 2019), </a:t>
            </a:r>
            <a:r>
              <a:rPr lang="en-US" dirty="0"/>
              <a:t>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ASTRID2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3622" r="13339"/>
          <a:stretch/>
        </p:blipFill>
        <p:spPr bwMode="auto">
          <a:xfrm>
            <a:off x="813097" y="855662"/>
            <a:ext cx="7822581" cy="57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27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ASTRID 2 facility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50529" y="6556230"/>
            <a:ext cx="131799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88" dirty="0" err="1"/>
              <a:t>Microtron</a:t>
            </a:r>
            <a:r>
              <a:rPr lang="da-DK" sz="988" dirty="0"/>
              <a:t> (100MeV</a:t>
            </a:r>
            <a:r>
              <a:rPr lang="da-DK" sz="1270" dirty="0"/>
              <a:t>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978368" y="5562431"/>
            <a:ext cx="203184" cy="863532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8" name="Straight Connector 7"/>
          <p:cNvCxnSpPr/>
          <p:nvPr/>
        </p:nvCxnSpPr>
        <p:spPr bwMode="auto">
          <a:xfrm>
            <a:off x="5181552" y="6425963"/>
            <a:ext cx="0" cy="432037"/>
          </a:xfrm>
          <a:prstGeom prst="line">
            <a:avLst/>
          </a:prstGeom>
          <a:noFill/>
          <a:ln w="1270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288814" y="6686497"/>
            <a:ext cx="0" cy="17150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/>
          </a:ln>
        </p:spPr>
      </p:cxnSp>
      <p:sp>
        <p:nvSpPr>
          <p:cNvPr id="11" name="Rectangle 10"/>
          <p:cNvSpPr/>
          <p:nvPr/>
        </p:nvSpPr>
        <p:spPr bwMode="auto">
          <a:xfrm>
            <a:off x="5079960" y="6375167"/>
            <a:ext cx="101592" cy="181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575589" indent="-575589" defTabSz="645018">
              <a:lnSpc>
                <a:spcPct val="83000"/>
              </a:lnSpc>
            </a:pPr>
            <a:endParaRPr lang="da-DK" sz="3386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1878" y="3991681"/>
            <a:ext cx="3786136" cy="2585323"/>
          </a:xfrm>
          <a:prstGeom prst="rect">
            <a:avLst/>
          </a:prstGeom>
          <a:solidFill>
            <a:srgbClr val="FFFFFF"/>
          </a:solidFill>
          <a:ln>
            <a:solidFill>
              <a:srgbClr val="03428E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ASTRID2 main parameters</a:t>
            </a: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0" cap="none" spc="0" normalizeH="0" baseline="0" dirty="0" smtClean="0">
              <a:ln>
                <a:noFill/>
              </a:ln>
              <a:solidFill>
                <a:srgbClr val="03428E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Circumference		45.71m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Energy			580MeV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Current			200mA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Characteristic energy	257eV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RF frequency		105MHz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Harmonic			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err="1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Horiz</a:t>
            </a: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. emittance		12nmrad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#Straight sections		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Length of straight sections	2.82m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Verdana" pitchFamily="34" charset="0"/>
              </a:rPr>
              <a:t>#ID’s			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61685" y="5097982"/>
            <a:ext cx="195018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20021" y="48147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03663"/>
              </p:ext>
            </p:extLst>
          </p:nvPr>
        </p:nvGraphicFramePr>
        <p:xfrm>
          <a:off x="4859501" y="3782859"/>
          <a:ext cx="3972745" cy="276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563424"/>
              </p:ext>
            </p:extLst>
          </p:nvPr>
        </p:nvGraphicFramePr>
        <p:xfrm>
          <a:off x="4622766" y="1053798"/>
          <a:ext cx="4384490" cy="293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948650"/>
              </p:ext>
            </p:extLst>
          </p:nvPr>
        </p:nvGraphicFramePr>
        <p:xfrm>
          <a:off x="95711" y="1056324"/>
          <a:ext cx="4619835" cy="304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-910089" y="1090630"/>
            <a:ext cx="861844" cy="4959441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User hours and reliability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3815273" y="2409452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Estimated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214248" y="4526196"/>
            <a:ext cx="1581665" cy="370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MTTR=5.1 h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79276" y="0"/>
            <a:ext cx="1964724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Downtime if current goes below 90% of </a:t>
            </a:r>
            <a:r>
              <a:rPr lang="en-GB" sz="1600" dirty="0" err="1" smtClean="0">
                <a:solidFill>
                  <a:schemeClr val="accent1"/>
                </a:solidFill>
              </a:rPr>
              <a:t>topup</a:t>
            </a:r>
            <a:r>
              <a:rPr lang="en-GB" sz="1600" dirty="0" smtClean="0">
                <a:solidFill>
                  <a:schemeClr val="accent1"/>
                </a:solidFill>
              </a:rPr>
              <a:t> set current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7679" y="3221509"/>
            <a:ext cx="568549" cy="13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0" rIns="0" bIns="0" rtlCol="0">
            <a:spAutoFit/>
          </a:bodyPr>
          <a:lstStyle/>
          <a:p>
            <a:r>
              <a:rPr lang="en-US" sz="900" dirty="0" smtClean="0"/>
              <a:t>until 31/10</a:t>
            </a:r>
            <a:endParaRPr lang="en-US" sz="9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52707"/>
              </p:ext>
            </p:extLst>
          </p:nvPr>
        </p:nvGraphicFramePr>
        <p:xfrm>
          <a:off x="95712" y="3782859"/>
          <a:ext cx="4521211" cy="276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62056" y="4221269"/>
            <a:ext cx="1581665" cy="370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MTBF=101 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2199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2019 has been better than last year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MTBF: 2018: ~50 h, 2019: ~100 h (until now)</a:t>
            </a:r>
          </a:p>
          <a:p>
            <a:pPr lvl="2"/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Jul.-Sep.: ASTRID septum supply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Undetected </a:t>
            </a:r>
            <a:r>
              <a:rPr lang="en-US" dirty="0">
                <a:solidFill>
                  <a:srgbClr val="002060"/>
                </a:solidFill>
              </a:rPr>
              <a:t>transistor </a:t>
            </a:r>
            <a:r>
              <a:rPr lang="en-US" dirty="0" smtClean="0">
                <a:solidFill>
                  <a:srgbClr val="002060"/>
                </a:solidFill>
              </a:rPr>
              <a:t>failures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~6 days lost because of two weekends and one night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Sep.: Astrid2 RF system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Failure of new circulator dump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0.5 day lost because of evening and night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Oct.: </a:t>
            </a:r>
            <a:r>
              <a:rPr lang="en-US" dirty="0" err="1" smtClean="0">
                <a:solidFill>
                  <a:srgbClr val="002060"/>
                </a:solidFill>
              </a:rPr>
              <a:t>Microtron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spark turned everything off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0.5 day lost because of evening and night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Plus various smaller issues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Installed a 8 kW circulator at ASTRID2 RF system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Only allow 2 kW reflected power in steady state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LLRF insures reflected power &lt;2 kW continuously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Added more monitoring and interlock of reflected power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Allows us to run at somewhat higher cavity amplitudes, but beam lifetime turned out not to improve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Previously had various errors running with high power out of the amplifier (temperature interlocks, …)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Circulator load failed due to poor assembly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Repaired by manufacturer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“Large” circulator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We have had some problems with the </a:t>
            </a:r>
            <a:r>
              <a:rPr lang="en-US" sz="2000" dirty="0" err="1" smtClean="0">
                <a:solidFill>
                  <a:srgbClr val="C00000"/>
                </a:solidFill>
              </a:rPr>
              <a:t>Microtron</a:t>
            </a:r>
            <a:r>
              <a:rPr lang="en-US" sz="2000" dirty="0" smtClean="0">
                <a:solidFill>
                  <a:srgbClr val="C00000"/>
                </a:solidFill>
              </a:rPr>
              <a:t> klystron HV, which suddenly decreases and then slowly over several hours return to normal</a:t>
            </a:r>
          </a:p>
          <a:p>
            <a:pPr lvl="1"/>
            <a:r>
              <a:rPr lang="en-US" sz="1600" dirty="0" smtClean="0">
                <a:solidFill>
                  <a:srgbClr val="00B0F0"/>
                </a:solidFill>
              </a:rPr>
              <a:t>At the same time the klystron RF gain INCREASES</a:t>
            </a:r>
          </a:p>
          <a:p>
            <a:pPr lvl="1"/>
            <a:r>
              <a:rPr lang="en-US" sz="1600" dirty="0" smtClean="0">
                <a:solidFill>
                  <a:srgbClr val="00B050"/>
                </a:solidFill>
              </a:rPr>
              <a:t>Believe it is caused by impedance changes of klystron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The problem seems to go away if we run the klystron at a lower filament current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By measuring klystron “heating curves” (klystron HV current Vs. klystron filament current) we have determined that we were running the klystron at too high a filament current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Filament current needs to be lowered as klystron is aging!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Klystron has been </a:t>
            </a:r>
            <a:r>
              <a:rPr lang="en-US" sz="2000" smtClean="0">
                <a:solidFill>
                  <a:srgbClr val="00B050"/>
                </a:solidFill>
              </a:rPr>
              <a:t>running </a:t>
            </a:r>
            <a:r>
              <a:rPr lang="en-US" sz="2000" smtClean="0">
                <a:solidFill>
                  <a:srgbClr val="00B050"/>
                </a:solidFill>
              </a:rPr>
              <a:t>about 140000 </a:t>
            </a:r>
            <a:r>
              <a:rPr lang="en-US" sz="2000" dirty="0" smtClean="0">
                <a:solidFill>
                  <a:srgbClr val="00B050"/>
                </a:solidFill>
              </a:rPr>
              <a:t>hours</a:t>
            </a:r>
          </a:p>
          <a:p>
            <a:pPr lvl="1"/>
            <a:r>
              <a:rPr lang="en-US" sz="1600" dirty="0" smtClean="0">
                <a:solidFill>
                  <a:srgbClr val="0070C0"/>
                </a:solidFill>
              </a:rPr>
              <a:t>So we are considering replacement (have an old spare)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Thanks to all who helped us with ideas and suggestions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Microtron</a:t>
            </a:r>
            <a:r>
              <a:rPr lang="en-US" dirty="0" smtClean="0"/>
              <a:t> klystron HV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To circumvent drifts we have developed a small program which regularly does an alignment of some of the </a:t>
            </a:r>
            <a:r>
              <a:rPr lang="en-US" sz="2000" dirty="0" err="1" smtClean="0">
                <a:solidFill>
                  <a:srgbClr val="0070C0"/>
                </a:solidFill>
              </a:rPr>
              <a:t>microtron</a:t>
            </a:r>
            <a:r>
              <a:rPr lang="en-US" sz="2000" dirty="0" smtClean="0">
                <a:solidFill>
                  <a:srgbClr val="0070C0"/>
                </a:solidFill>
              </a:rPr>
              <a:t> parameters</a:t>
            </a:r>
          </a:p>
          <a:p>
            <a:pPr lvl="1"/>
            <a:r>
              <a:rPr lang="en-US" sz="1600" dirty="0" smtClean="0">
                <a:solidFill>
                  <a:srgbClr val="00B0F0"/>
                </a:solidFill>
              </a:rPr>
              <a:t>Quite simple: Just simple adjustments a little up and down to determine optimum value and then just simple iteration between the parameters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But very effective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Microtron</a:t>
            </a:r>
            <a:r>
              <a:rPr lang="en-US" dirty="0" smtClean="0"/>
              <a:t> </a:t>
            </a:r>
            <a:r>
              <a:rPr lang="en-US" dirty="0" err="1" smtClean="0"/>
              <a:t>AutoAlign</a:t>
            </a:r>
            <a:r>
              <a:rPr lang="en-US" dirty="0" smtClean="0"/>
              <a:t> program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7" y="2868365"/>
            <a:ext cx="4533001" cy="3220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2" y="4566994"/>
            <a:ext cx="3107967" cy="198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1" y="2715965"/>
            <a:ext cx="3107967" cy="1811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2927" y="5347855"/>
            <a:ext cx="92132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Injection problems</a:t>
            </a:r>
          </a:p>
          <a:p>
            <a:r>
              <a:rPr lang="en-US" sz="1100" dirty="0" smtClean="0"/>
              <a:t>at midnight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1420" y="5080134"/>
            <a:ext cx="9213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Monday morning machine physics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0982" y="4576310"/>
            <a:ext cx="2110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ASTRID2 beam current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0981" y="2542490"/>
            <a:ext cx="321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ASTRID beam current (over 1 week)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9655" y="3082817"/>
            <a:ext cx="3006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ASTRID beam current (over 1h)</a:t>
            </a:r>
          </a:p>
        </p:txBody>
      </p:sp>
    </p:spTree>
    <p:extLst>
      <p:ext uri="{BB962C8B-B14F-4D97-AF65-F5344CB8AC3E}">
        <p14:creationId xmlns:p14="http://schemas.microsoft.com/office/powerpoint/2010/main" val="31788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197" y="945292"/>
            <a:ext cx="8501451" cy="53195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Cisco C9300 switches gave quite some trouble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Some devices incorrectly made broadcast ARP responses (instead of unicast ARP response). These wrong network packages are being blocked by the new switches </a:t>
            </a:r>
            <a:r>
              <a:rPr lang="en-US" sz="1800" dirty="0" smtClean="0">
                <a:solidFill>
                  <a:srgbClr val="002060"/>
                </a:solidFill>
              </a:rPr>
              <a:t>(and not the old Cisco C2960S)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Basler cameras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(ACE acA640-100gm)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Presently using an old switch as “gateway”</a:t>
            </a:r>
          </a:p>
          <a:p>
            <a:pPr lvl="3"/>
            <a:r>
              <a:rPr lang="en-US" dirty="0" smtClean="0">
                <a:solidFill>
                  <a:srgbClr val="92D050"/>
                </a:solidFill>
              </a:rPr>
              <a:t>Basler has acknowledged the problem, but will not do anything because the acA640-100gm is an old model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Have bought a few new </a:t>
            </a:r>
            <a:r>
              <a:rPr lang="en-US" dirty="0">
                <a:solidFill>
                  <a:srgbClr val="00B050"/>
                </a:solidFill>
              </a:rPr>
              <a:t>cameras </a:t>
            </a:r>
            <a:r>
              <a:rPr lang="en-US" dirty="0" smtClean="0">
                <a:solidFill>
                  <a:srgbClr val="00B050"/>
                </a:solidFill>
              </a:rPr>
              <a:t>(ACE acA640-121gm), which does not have the problem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Gamma Vacuum </a:t>
            </a:r>
            <a:r>
              <a:rPr lang="en-US" dirty="0" err="1" smtClean="0">
                <a:solidFill>
                  <a:srgbClr val="00B0F0"/>
                </a:solidFill>
              </a:rPr>
              <a:t>SPCe</a:t>
            </a:r>
            <a:r>
              <a:rPr lang="en-US" dirty="0" smtClean="0">
                <a:solidFill>
                  <a:srgbClr val="00B0F0"/>
                </a:solidFill>
              </a:rPr>
              <a:t> vacuum pump controller</a:t>
            </a:r>
            <a:endParaRPr lang="en-US" dirty="0">
              <a:solidFill>
                <a:srgbClr val="00B0F0"/>
              </a:solidFill>
            </a:endParaRPr>
          </a:p>
          <a:p>
            <a:pPr lvl="3"/>
            <a:r>
              <a:rPr lang="en-US" dirty="0" smtClean="0">
                <a:solidFill>
                  <a:srgbClr val="00B050"/>
                </a:solidFill>
              </a:rPr>
              <a:t>New firmware has solved the issue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ESLS 27 (28/11 2019), ASTRID2 status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E7889-9A01-410D-8355-8E4946BDB7E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1247"/>
            <a:ext cx="8229600" cy="84953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Network problems</a:t>
            </a:r>
          </a:p>
        </p:txBody>
      </p:sp>
    </p:spTree>
    <p:extLst>
      <p:ext uri="{BB962C8B-B14F-4D97-AF65-F5344CB8AC3E}">
        <p14:creationId xmlns:p14="http://schemas.microsoft.com/office/powerpoint/2010/main" val="1683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5412</TotalTime>
  <Words>726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Status of the  ASTRID2 facility</vt:lpstr>
      <vt:lpstr>ASTRID2</vt:lpstr>
      <vt:lpstr>The ASTRID 2 facility</vt:lpstr>
      <vt:lpstr>User hours and reliability</vt:lpstr>
      <vt:lpstr>Failures</vt:lpstr>
      <vt:lpstr>“Large” circulator</vt:lpstr>
      <vt:lpstr>Microtron klystron HV problems</vt:lpstr>
      <vt:lpstr>Microtron AutoAlign program</vt:lpstr>
      <vt:lpstr>Network problems</vt:lpstr>
      <vt:lpstr>PowerPoint Presentation</vt:lpstr>
      <vt:lpstr>ASTRID2 Layout</vt:lpstr>
    </vt:vector>
  </TitlesOfParts>
  <Company>IFA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LLRF system for  ASTRID and the proposed ASTRID2</dc:title>
  <dc:creator>Jørgen S. Nielsen</dc:creator>
  <cp:lastModifiedBy>Jørgen S. Nielsen</cp:lastModifiedBy>
  <cp:revision>287</cp:revision>
  <cp:lastPrinted>2018-11-23T14:37:46Z</cp:lastPrinted>
  <dcterms:created xsi:type="dcterms:W3CDTF">2007-09-27T11:14:36Z</dcterms:created>
  <dcterms:modified xsi:type="dcterms:W3CDTF">2019-11-26T15:48:30Z</dcterms:modified>
</cp:coreProperties>
</file>