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5" r:id="rId2"/>
    <p:sldId id="269" r:id="rId3"/>
    <p:sldId id="280" r:id="rId4"/>
    <p:sldId id="270" r:id="rId5"/>
    <p:sldId id="272" r:id="rId6"/>
    <p:sldId id="271" r:id="rId7"/>
    <p:sldId id="274" r:id="rId8"/>
    <p:sldId id="284" r:id="rId9"/>
    <p:sldId id="275" r:id="rId10"/>
    <p:sldId id="273" r:id="rId11"/>
    <p:sldId id="296" r:id="rId12"/>
    <p:sldId id="288" r:id="rId13"/>
    <p:sldId id="290" r:id="rId14"/>
    <p:sldId id="282" r:id="rId15"/>
    <p:sldId id="291" r:id="rId16"/>
    <p:sldId id="287" r:id="rId17"/>
    <p:sldId id="276" r:id="rId18"/>
    <p:sldId id="285" r:id="rId19"/>
    <p:sldId id="286" r:id="rId20"/>
    <p:sldId id="295" r:id="rId21"/>
    <p:sldId id="294" r:id="rId22"/>
    <p:sldId id="297" r:id="rId23"/>
    <p:sldId id="298" r:id="rId24"/>
    <p:sldId id="289" r:id="rId25"/>
    <p:sldId id="292" r:id="rId26"/>
    <p:sldId id="29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390D162-CC63-4D5F-AF65-FE27921142D1}">
          <p14:sldIdLst>
            <p14:sldId id="265"/>
            <p14:sldId id="269"/>
            <p14:sldId id="280"/>
            <p14:sldId id="270"/>
            <p14:sldId id="272"/>
            <p14:sldId id="271"/>
            <p14:sldId id="274"/>
            <p14:sldId id="284"/>
            <p14:sldId id="275"/>
            <p14:sldId id="273"/>
            <p14:sldId id="296"/>
            <p14:sldId id="288"/>
            <p14:sldId id="290"/>
            <p14:sldId id="282"/>
            <p14:sldId id="291"/>
            <p14:sldId id="287"/>
            <p14:sldId id="276"/>
            <p14:sldId id="285"/>
            <p14:sldId id="286"/>
            <p14:sldId id="295"/>
            <p14:sldId id="294"/>
            <p14:sldId id="297"/>
            <p14:sldId id="298"/>
            <p14:sldId id="289"/>
            <p14:sldId id="292"/>
            <p14:sldId id="29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A0B8"/>
    <a:srgbClr val="125E9F"/>
    <a:srgbClr val="979F07"/>
    <a:srgbClr val="112E50"/>
    <a:srgbClr val="DEDFE6"/>
    <a:srgbClr val="5F0E0B"/>
    <a:srgbClr val="9C9D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8" autoAdjust="0"/>
  </p:normalViewPr>
  <p:slideViewPr>
    <p:cSldViewPr>
      <p:cViewPr>
        <p:scale>
          <a:sx n="98" d="100"/>
          <a:sy n="98" d="100"/>
        </p:scale>
        <p:origin x="-2010" y="-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BD02A-659A-4BD1-8867-123BE9625D58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6BDD0-B58C-4867-AEFE-A74914E55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94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710A5-AAF5-4646-B3F4-B8B6E5726253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4D05F-0845-432B-BBD0-32E47074A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65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060161"/>
            <a:ext cx="4495800" cy="2523703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1143000"/>
            <a:ext cx="4495800" cy="1728446"/>
          </a:xfrm>
        </p:spPr>
        <p:txBody>
          <a:bodyPr/>
          <a:lstStyle>
            <a:lvl1pPr algn="l">
              <a:defRPr>
                <a:solidFill>
                  <a:srgbClr val="112E5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5181600" y="1149172"/>
            <a:ext cx="3581400" cy="47182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8610600" y="304800"/>
            <a:ext cx="40267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r"/>
            <a:fld id="{393CF724-F9E0-44B8-95BD-D38D8B22F53D}" type="slidenum">
              <a:rPr lang="es-E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lvl="0" algn="r"/>
              <a:t>‹#›</a:t>
            </a:fld>
            <a:endParaRPr lang="es-E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55266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534400" y="304800"/>
            <a:ext cx="457200" cy="307777"/>
          </a:xfrm>
          <a:prstGeom prst="rect">
            <a:avLst/>
          </a:prstGeom>
        </p:spPr>
        <p:txBody>
          <a:bodyPr/>
          <a:lstStyle/>
          <a:p>
            <a:pPr algn="r"/>
            <a:fld id="{393CF724-F9E0-44B8-95BD-D38D8B22F53D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966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4076818" cy="2215662"/>
          </a:xfrm>
          <a:solidFill>
            <a:srgbClr val="DEDFE6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rgbClr val="112E5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304800"/>
            <a:ext cx="457200" cy="307777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93CF724-F9E0-44B8-95BD-D38D8B22F5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609600" y="3505200"/>
            <a:ext cx="4076818" cy="2215662"/>
          </a:xfrm>
          <a:solidFill>
            <a:srgbClr val="979F07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686182" y="1295400"/>
            <a:ext cx="4076818" cy="2215662"/>
          </a:xfrm>
          <a:solidFill>
            <a:srgbClr val="88A0B8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4686182" y="3505200"/>
            <a:ext cx="4076818" cy="2215662"/>
          </a:xfrm>
          <a:solidFill>
            <a:srgbClr val="125E9F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30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2037471" cy="1107322"/>
          </a:xfrm>
          <a:solidFill>
            <a:srgbClr val="DEDFE6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rgbClr val="112E5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304800"/>
            <a:ext cx="457200" cy="307777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93CF724-F9E0-44B8-95BD-D38D8B22F5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2667000" y="1676400"/>
            <a:ext cx="2037471" cy="1107322"/>
          </a:xfrm>
          <a:solidFill>
            <a:srgbClr val="979F07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724400" y="1676400"/>
            <a:ext cx="2037471" cy="1107322"/>
          </a:xfrm>
          <a:solidFill>
            <a:srgbClr val="88A0B8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6781800" y="1676400"/>
            <a:ext cx="2049194" cy="1113693"/>
          </a:xfrm>
          <a:solidFill>
            <a:srgbClr val="125E9F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/>
          </p:nvPr>
        </p:nvSpPr>
        <p:spPr>
          <a:xfrm>
            <a:off x="6781800" y="2819400"/>
            <a:ext cx="2037471" cy="1107322"/>
          </a:xfrm>
          <a:solidFill>
            <a:srgbClr val="DEDFE6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rgbClr val="112E5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7"/>
          </p:nvPr>
        </p:nvSpPr>
        <p:spPr>
          <a:xfrm>
            <a:off x="609600" y="2819400"/>
            <a:ext cx="2037471" cy="1107322"/>
          </a:xfrm>
          <a:solidFill>
            <a:srgbClr val="979F07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/>
          </p:nvPr>
        </p:nvSpPr>
        <p:spPr>
          <a:xfrm>
            <a:off x="2667000" y="2819400"/>
            <a:ext cx="2037471" cy="1107322"/>
          </a:xfrm>
          <a:solidFill>
            <a:srgbClr val="88A0B8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9"/>
          </p:nvPr>
        </p:nvSpPr>
        <p:spPr>
          <a:xfrm>
            <a:off x="4724400" y="2819400"/>
            <a:ext cx="2049194" cy="1113693"/>
          </a:xfrm>
          <a:solidFill>
            <a:srgbClr val="125E9F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20"/>
          </p:nvPr>
        </p:nvSpPr>
        <p:spPr>
          <a:xfrm>
            <a:off x="4724400" y="3962400"/>
            <a:ext cx="2037471" cy="1107322"/>
          </a:xfrm>
          <a:solidFill>
            <a:srgbClr val="DEDFE6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rgbClr val="112E5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1"/>
          </p:nvPr>
        </p:nvSpPr>
        <p:spPr>
          <a:xfrm>
            <a:off x="609600" y="3962400"/>
            <a:ext cx="2037471" cy="1107322"/>
          </a:xfrm>
          <a:solidFill>
            <a:srgbClr val="88A0B8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2"/>
          </p:nvPr>
        </p:nvSpPr>
        <p:spPr>
          <a:xfrm>
            <a:off x="2667000" y="3962400"/>
            <a:ext cx="2049194" cy="1113693"/>
          </a:xfrm>
          <a:solidFill>
            <a:srgbClr val="125E9F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3"/>
          </p:nvPr>
        </p:nvSpPr>
        <p:spPr>
          <a:xfrm>
            <a:off x="6781800" y="3962400"/>
            <a:ext cx="2037471" cy="1107322"/>
          </a:xfrm>
          <a:solidFill>
            <a:srgbClr val="979F07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459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304800"/>
            <a:ext cx="457200" cy="307777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93CF724-F9E0-44B8-95BD-D38D8B22F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04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906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906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304800"/>
            <a:ext cx="457200" cy="307777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93CF724-F9E0-44B8-95BD-D38D8B22F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45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19200"/>
            <a:ext cx="4040188" cy="955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19200"/>
            <a:ext cx="4041775" cy="955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534400" y="304800"/>
            <a:ext cx="457200" cy="307777"/>
          </a:xfrm>
          <a:prstGeom prst="rect">
            <a:avLst/>
          </a:prstGeom>
        </p:spPr>
        <p:txBody>
          <a:bodyPr/>
          <a:lstStyle/>
          <a:p>
            <a:pPr algn="r"/>
            <a:fld id="{393CF724-F9E0-44B8-95BD-D38D8B22F53D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852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304800"/>
            <a:ext cx="457200" cy="307777"/>
          </a:xfrm>
          <a:prstGeom prst="rect">
            <a:avLst/>
          </a:prstGeom>
        </p:spPr>
        <p:txBody>
          <a:bodyPr/>
          <a:lstStyle/>
          <a:p>
            <a:pPr algn="r"/>
            <a:fld id="{393CF724-F9E0-44B8-95BD-D38D8B22F53D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75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309265"/>
            <a:ext cx="6477000" cy="1169551"/>
          </a:xfrm>
        </p:spPr>
        <p:txBody>
          <a:bodyPr anchor="b"/>
          <a:lstStyle>
            <a:lvl1pPr algn="l">
              <a:defRPr sz="3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1" cy="46482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05843"/>
            <a:ext cx="3008313" cy="46615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304800"/>
            <a:ext cx="457200" cy="307777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93CF724-F9E0-44B8-95BD-D38D8B22F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37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861510"/>
            <a:ext cx="6019800" cy="415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7488" y="990600"/>
            <a:ext cx="6056312" cy="3736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257800"/>
            <a:ext cx="6019800" cy="5191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304800"/>
            <a:ext cx="457200" cy="307777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93CF724-F9E0-44B8-95BD-D38D8B22F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22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199"/>
            <a:ext cx="1524000" cy="8387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00800"/>
            <a:ext cx="3200400" cy="457200"/>
          </a:xfrm>
          <a:prstGeom prst="rect">
            <a:avLst/>
          </a:prstGeom>
          <a:solidFill>
            <a:srgbClr val="DED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2971800" y="6400800"/>
            <a:ext cx="3200400" cy="457200"/>
          </a:xfrm>
          <a:prstGeom prst="rect">
            <a:avLst/>
          </a:prstGeom>
          <a:solidFill>
            <a:srgbClr val="979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angle 13"/>
          <p:cNvSpPr/>
          <p:nvPr/>
        </p:nvSpPr>
        <p:spPr>
          <a:xfrm>
            <a:off x="6172200" y="6400800"/>
            <a:ext cx="2971800" cy="457200"/>
          </a:xfrm>
          <a:prstGeom prst="rect">
            <a:avLst/>
          </a:prstGeom>
          <a:solidFill>
            <a:srgbClr val="88A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553200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0" algn="l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82296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Footer Placeholder 4"/>
          <p:cNvSpPr txBox="1">
            <a:spLocks/>
          </p:cNvSpPr>
          <p:nvPr/>
        </p:nvSpPr>
        <p:spPr>
          <a:xfrm>
            <a:off x="0" y="6550223"/>
            <a:ext cx="29718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1400" b="0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rgbClr val="112E50"/>
                </a:solidFill>
              </a:rPr>
              <a:t>A. Nosych</a:t>
            </a:r>
            <a:endParaRPr lang="es-ES" dirty="0">
              <a:solidFill>
                <a:srgbClr val="112E50"/>
              </a:solidFill>
            </a:endParaRPr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2971799" y="6545757"/>
            <a:ext cx="31804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1400" b="0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1"/>
                </a:solidFill>
              </a:rPr>
              <a:t>www.cells.es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5" name="Footer Placeholder 4"/>
          <p:cNvSpPr txBox="1">
            <a:spLocks/>
          </p:cNvSpPr>
          <p:nvPr/>
        </p:nvSpPr>
        <p:spPr>
          <a:xfrm>
            <a:off x="6152271" y="6544267"/>
            <a:ext cx="29718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1400" b="0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1"/>
                </a:solidFill>
              </a:rPr>
              <a:t>16/06/2015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43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en-US" sz="3500" b="1" kern="1200" smtClean="0">
          <a:solidFill>
            <a:srgbClr val="112E50"/>
          </a:solidFill>
          <a:latin typeface="Arial" pitchFamily="34" charset="0"/>
          <a:ea typeface="+mn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959F38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112E50"/>
        </a:buClr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59F38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112E50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88A0B8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ersonal\Dropbox\ALBA\Projects (Andriy)\IXD\Beam tests\2014-09-28-100ma-10s-postprocess.png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3" t="24714" r="21766" b="28489"/>
          <a:stretch/>
        </p:blipFill>
        <p:spPr bwMode="auto">
          <a:xfrm>
            <a:off x="0" y="0"/>
            <a:ext cx="9545444" cy="687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486400" y="4648200"/>
            <a:ext cx="4495800" cy="2066503"/>
          </a:xfrm>
        </p:spPr>
        <p:txBody>
          <a:bodyPr/>
          <a:lstStyle/>
          <a:p>
            <a:r>
              <a:rPr lang="es-ES_tradnl" dirty="0" smtClean="0">
                <a:solidFill>
                  <a:srgbClr val="FFFF00"/>
                </a:solidFill>
              </a:rPr>
              <a:t>Andriy Nosych</a:t>
            </a:r>
            <a:endParaRPr lang="es-ES_tradnl" dirty="0">
              <a:solidFill>
                <a:srgbClr val="FFFF00"/>
              </a:solidFill>
            </a:endParaRPr>
          </a:p>
          <a:p>
            <a:r>
              <a:rPr lang="es-ES_tradnl" dirty="0" smtClean="0">
                <a:solidFill>
                  <a:srgbClr val="FFFF00"/>
                </a:solidFill>
              </a:rPr>
              <a:t>Ubaldo Iriso</a:t>
            </a:r>
          </a:p>
          <a:p>
            <a:endParaRPr lang="es-ES_tradnl" sz="2400" b="0" dirty="0" smtClean="0">
              <a:solidFill>
                <a:srgbClr val="FFFF00"/>
              </a:solidFill>
            </a:endParaRPr>
          </a:p>
          <a:p>
            <a:r>
              <a:rPr lang="es-ES_tradnl" sz="1800" b="0" dirty="0" smtClean="0">
                <a:solidFill>
                  <a:srgbClr val="FFFF00"/>
                </a:solidFill>
              </a:rPr>
              <a:t>DEELS Workshop 2015</a:t>
            </a:r>
            <a:endParaRPr lang="es-ES_tradnl" sz="1800" b="0" dirty="0">
              <a:solidFill>
                <a:srgbClr val="FFFF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828800"/>
            <a:ext cx="8991600" cy="2554545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[Mysterious] vertical beam </a:t>
            </a:r>
            <a:r>
              <a:rPr lang="en-US" sz="4000" dirty="0" smtClean="0">
                <a:solidFill>
                  <a:schemeClr val="bg1"/>
                </a:solidFill>
              </a:rPr>
              <a:t>size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measurements </a:t>
            </a:r>
            <a:r>
              <a:rPr lang="en-US" sz="4000" dirty="0">
                <a:solidFill>
                  <a:schemeClr val="bg1"/>
                </a:solidFill>
              </a:rPr>
              <a:t>using </a:t>
            </a:r>
            <a:r>
              <a:rPr lang="en-US" sz="4000" dirty="0" err="1">
                <a:solidFill>
                  <a:schemeClr val="bg1"/>
                </a:solidFill>
              </a:rPr>
              <a:t>iXD</a:t>
            </a:r>
            <a:r>
              <a:rPr lang="en-US" sz="4000" dirty="0">
                <a:solidFill>
                  <a:schemeClr val="bg1"/>
                </a:solidFill>
              </a:rPr>
              <a:t> at </a:t>
            </a:r>
            <a:r>
              <a:rPr lang="en-US" sz="4000" dirty="0" smtClean="0">
                <a:solidFill>
                  <a:schemeClr val="bg1"/>
                </a:solidFill>
              </a:rPr>
              <a:t>ALBA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Personal\Dropbox\ALBA\Events\T-Shirt Diagnostics\ALBALogo_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14600" cy="138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56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IXD shots (@10s)</a:t>
            </a:r>
            <a:endParaRPr lang="en-US" dirty="0"/>
          </a:p>
        </p:txBody>
      </p:sp>
      <p:pic>
        <p:nvPicPr>
          <p:cNvPr id="1026" name="Picture 2" descr="C:\Users\snoop58\Desktop\untitle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6" t="13673" r="8889" b="14034"/>
          <a:stretch/>
        </p:blipFill>
        <p:spPr bwMode="auto">
          <a:xfrm>
            <a:off x="695939" y="1280047"/>
            <a:ext cx="2907428" cy="187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1999" y="3157709"/>
            <a:ext cx="284136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Typical pinhole image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90800" y="1837878"/>
            <a:ext cx="0" cy="762000"/>
          </a:xfrm>
          <a:prstGeom prst="straightConnector1">
            <a:avLst/>
          </a:prstGeom>
          <a:ln w="38100">
            <a:solidFill>
              <a:srgbClr val="FFFF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371600" y="2600449"/>
            <a:ext cx="1219200" cy="0"/>
          </a:xfrm>
          <a:prstGeom prst="straightConnector1">
            <a:avLst/>
          </a:prstGeom>
          <a:ln w="38100">
            <a:solidFill>
              <a:srgbClr val="FFFF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93731" y="2088073"/>
            <a:ext cx="609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FFFF00"/>
                </a:solidFill>
                <a:latin typeface="Symbol" panose="05050102010706020507" pitchFamily="18" charset="2"/>
              </a:rPr>
              <a:t>s</a:t>
            </a:r>
            <a:r>
              <a:rPr lang="en-US" sz="1200" b="1" dirty="0" err="1" smtClean="0">
                <a:solidFill>
                  <a:srgbClr val="FFFF00"/>
                </a:solidFill>
              </a:rPr>
              <a:t>y</a:t>
            </a:r>
            <a:r>
              <a:rPr lang="en-US" sz="1200" b="1" dirty="0" smtClean="0">
                <a:solidFill>
                  <a:srgbClr val="FFFF00"/>
                </a:solidFill>
              </a:rPr>
              <a:t> =</a:t>
            </a:r>
            <a:endParaRPr lang="en-US" sz="1200" b="1" dirty="0">
              <a:solidFill>
                <a:srgbClr val="FFFF00"/>
              </a:solidFill>
            </a:endParaRPr>
          </a:p>
          <a:p>
            <a:r>
              <a:rPr lang="en-US" sz="1200" b="1" dirty="0" smtClean="0">
                <a:solidFill>
                  <a:srgbClr val="FFFF00"/>
                </a:solidFill>
              </a:rPr>
              <a:t>25 </a:t>
            </a:r>
            <a:r>
              <a:rPr lang="en-US" sz="1200" b="1" dirty="0" smtClean="0">
                <a:solidFill>
                  <a:srgbClr val="FFFF00"/>
                </a:solidFill>
              </a:rPr>
              <a:t>um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00200" y="2600449"/>
            <a:ext cx="106679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rgbClr val="FFFF00"/>
                </a:solidFill>
                <a:latin typeface="Symbol" panose="05050102010706020507" pitchFamily="18" charset="2"/>
              </a:rPr>
              <a:t>s</a:t>
            </a:r>
            <a:r>
              <a:rPr lang="en-US" sz="1200" b="1" dirty="0" err="1" smtClean="0">
                <a:solidFill>
                  <a:srgbClr val="FFFF00"/>
                </a:solidFill>
              </a:rPr>
              <a:t>x</a:t>
            </a:r>
            <a:r>
              <a:rPr lang="en-US" sz="1200" b="1" dirty="0" smtClean="0">
                <a:solidFill>
                  <a:srgbClr val="FFFF00"/>
                </a:solidFill>
              </a:rPr>
              <a:t> </a:t>
            </a:r>
            <a:r>
              <a:rPr lang="en-US" sz="1200" b="1" dirty="0">
                <a:solidFill>
                  <a:srgbClr val="FFFF00"/>
                </a:solidFill>
              </a:rPr>
              <a:t>= 60 </a:t>
            </a:r>
            <a:r>
              <a:rPr lang="en-US" sz="1200" b="1" dirty="0" smtClean="0">
                <a:solidFill>
                  <a:srgbClr val="FFFF00"/>
                </a:solidFill>
              </a:rPr>
              <a:t>um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8966" y="1142999"/>
            <a:ext cx="8165956" cy="5123809"/>
            <a:chOff x="578966" y="1142999"/>
            <a:chExt cx="8165956" cy="5123809"/>
          </a:xfrm>
        </p:grpSpPr>
        <p:pic>
          <p:nvPicPr>
            <p:cNvPr id="5" name="Picture 5" descr="D:\Personal\Dropbox\ALBA\Projects (Andriy)\IXD\Beam tests\2014-11-17-100ma-1s-ixdapp-grey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9437" y="1142999"/>
              <a:ext cx="2939048" cy="2190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D:\Personal\Dropbox\ALBA\Projects (Andriy)\IXD\Beam tests\2014-03-27-postprocess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235" r="56665" b="2804"/>
            <a:stretch/>
          </p:blipFill>
          <p:spPr bwMode="auto">
            <a:xfrm>
              <a:off x="4953000" y="3786806"/>
              <a:ext cx="3791922" cy="2480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962400" y="3417474"/>
              <a:ext cx="22098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IXD images</a:t>
              </a:r>
            </a:p>
          </p:txBody>
        </p:sp>
        <p:pic>
          <p:nvPicPr>
            <p:cNvPr id="3" name="Picture 2" descr="D:\Personal\Dropbox\ALBA\Projects (Andriy)\IXD\Beam tests\2014-09-28-100ma-10s-postprocess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3" t="22659" r="9057" b="22117"/>
            <a:stretch/>
          </p:blipFill>
          <p:spPr bwMode="auto">
            <a:xfrm>
              <a:off x="578966" y="3786408"/>
              <a:ext cx="3730457" cy="248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1981200" y="5506998"/>
            <a:ext cx="5328205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causes the segmented pattern??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5733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teeth imprint</a:t>
            </a:r>
            <a:endParaRPr lang="en-US" dirty="0"/>
          </a:p>
        </p:txBody>
      </p:sp>
      <p:pic>
        <p:nvPicPr>
          <p:cNvPr id="5" name="Picture 5" descr="D:\Personal\Dropbox\ALBA\Projects (Andriy)\IXD\Beam tests\2014-11-17-100ma-1s-ixdapp-gre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437" y="1142999"/>
            <a:ext cx="2939048" cy="219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:\Personal\Dropbox\ALBA\Projects (Andriy)\IXD\Beam tests\2014-03-27-postproces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35" r="56665" b="2804"/>
          <a:stretch/>
        </p:blipFill>
        <p:spPr bwMode="auto">
          <a:xfrm>
            <a:off x="4953000" y="3786806"/>
            <a:ext cx="3791922" cy="248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439261" y="5181600"/>
            <a:ext cx="6096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</a:rPr>
              <a:t>40 um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62800" y="5562600"/>
            <a:ext cx="6096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</a:rPr>
              <a:t>39 um</a:t>
            </a:r>
          </a:p>
        </p:txBody>
      </p:sp>
      <p:pic>
        <p:nvPicPr>
          <p:cNvPr id="3" name="Picture 2" descr="D:\Personal\Dropbox\ALBA\Projects (Andriy)\IXD\Beam tests\2014-09-28-100ma-10s-postproces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3" t="22659" r="9057" b="22117"/>
          <a:stretch/>
        </p:blipFill>
        <p:spPr bwMode="auto">
          <a:xfrm>
            <a:off x="578966" y="3786408"/>
            <a:ext cx="3730457" cy="248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nosych\Desktop\chatter-teet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15" y="1112757"/>
            <a:ext cx="3232757" cy="252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827815" y="4343400"/>
            <a:ext cx="1762985" cy="976699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203331" y="4343400"/>
            <a:ext cx="1450731" cy="8382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867400" y="1365369"/>
            <a:ext cx="2362200" cy="12954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257800" y="4053397"/>
            <a:ext cx="1905000" cy="1405201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113319" y="4635959"/>
            <a:ext cx="946744" cy="781297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endCxn id="8" idx="0"/>
          </p:cNvCxnSpPr>
          <p:nvPr/>
        </p:nvCxnSpPr>
        <p:spPr>
          <a:xfrm flipH="1">
            <a:off x="1709308" y="3333582"/>
            <a:ext cx="159057" cy="1009818"/>
          </a:xfrm>
          <a:prstGeom prst="line">
            <a:avLst/>
          </a:prstGeom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9" idx="0"/>
          </p:cNvCxnSpPr>
          <p:nvPr/>
        </p:nvCxnSpPr>
        <p:spPr>
          <a:xfrm>
            <a:off x="2590800" y="3048000"/>
            <a:ext cx="1337897" cy="1295400"/>
          </a:xfrm>
          <a:prstGeom prst="line">
            <a:avLst/>
          </a:prstGeom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259747" y="2660769"/>
            <a:ext cx="2379053" cy="1502430"/>
          </a:xfrm>
          <a:prstGeom prst="line">
            <a:avLst/>
          </a:prstGeom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20" idx="2"/>
          </p:cNvCxnSpPr>
          <p:nvPr/>
        </p:nvCxnSpPr>
        <p:spPr>
          <a:xfrm flipV="1">
            <a:off x="3429000" y="2013069"/>
            <a:ext cx="2438400" cy="205809"/>
          </a:xfrm>
          <a:prstGeom prst="line">
            <a:avLst/>
          </a:prstGeom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905636" y="5688977"/>
            <a:ext cx="1538557" cy="0"/>
          </a:xfrm>
          <a:prstGeom prst="straightConnector1">
            <a:avLst/>
          </a:prstGeom>
          <a:ln w="38100">
            <a:solidFill>
              <a:srgbClr val="FFFF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368631" y="5688977"/>
            <a:ext cx="6096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</a:rPr>
              <a:t>6 mm</a:t>
            </a:r>
          </a:p>
        </p:txBody>
      </p:sp>
    </p:spTree>
    <p:extLst>
      <p:ext uri="{BB962C8B-B14F-4D97-AF65-F5344CB8AC3E}">
        <p14:creationId xmlns:p14="http://schemas.microsoft.com/office/powerpoint/2010/main" val="163379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553200" cy="1169551"/>
          </a:xfrm>
        </p:spPr>
        <p:txBody>
          <a:bodyPr/>
          <a:lstStyle/>
          <a:p>
            <a:r>
              <a:rPr lang="en-US" dirty="0" smtClean="0"/>
              <a:t>Current status</a:t>
            </a:r>
            <a:br>
              <a:rPr lang="en-US" dirty="0" smtClean="0"/>
            </a:br>
            <a:r>
              <a:rPr lang="en-US" dirty="0" smtClean="0"/>
              <a:t>(@1s)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114800" y="3492619"/>
            <a:ext cx="4535174" cy="2857331"/>
            <a:chOff x="4114800" y="3384308"/>
            <a:chExt cx="4535174" cy="2857331"/>
          </a:xfrm>
        </p:grpSpPr>
        <p:pic>
          <p:nvPicPr>
            <p:cNvPr id="9219" name="Picture 3" descr="D:\Personal\Dropbox\ALBA\Projects (Andriy)\IXD\Beam tests\2015-06-08-gui_ixd13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3" t="23760" r="45824" b="24747"/>
            <a:stretch/>
          </p:blipFill>
          <p:spPr bwMode="auto">
            <a:xfrm>
              <a:off x="4800600" y="3384308"/>
              <a:ext cx="3849374" cy="2857331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C:\Users\anosych\Desktop\s13gp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5377639"/>
              <a:ext cx="3321177" cy="864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2" name="Picture 2" descr="D:\Personal\Dropbox\ALBA\Projects (Andriy)\IXD\Beam tests\2015-06-08-gui_ixd13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06" t="78235" r="26582" b="8653"/>
            <a:stretch/>
          </p:blipFill>
          <p:spPr bwMode="auto">
            <a:xfrm>
              <a:off x="6858000" y="3492619"/>
              <a:ext cx="1666240" cy="891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4853510" y="228600"/>
            <a:ext cx="4290490" cy="2961318"/>
            <a:chOff x="4707277" y="228600"/>
            <a:chExt cx="4290490" cy="2961318"/>
          </a:xfrm>
        </p:grpSpPr>
        <p:pic>
          <p:nvPicPr>
            <p:cNvPr id="9218" name="Picture 2" descr="D:\Personal\Dropbox\ALBA\Projects (Andriy)\IXD\Beam tests\2015-06-08-gui_ixd2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9" t="23572" r="45376" b="27679"/>
            <a:stretch/>
          </p:blipFill>
          <p:spPr bwMode="auto">
            <a:xfrm>
              <a:off x="4959167" y="228600"/>
              <a:ext cx="4038600" cy="2817244"/>
            </a:xfrm>
            <a:prstGeom prst="rect">
              <a:avLst/>
            </a:prstGeom>
            <a:noFill/>
            <a:ln w="285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 descr="C:\Users\anosych\Desktop\s02gp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7277" y="2325057"/>
              <a:ext cx="4036020" cy="86486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4" name="Picture 4" descr="D:\Personal\Dropbox\ALBA\Projects (Andriy)\IXD\Beam tests\2015-06-08-gui_ixd2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44" t="78242" r="26169" b="8501"/>
            <a:stretch/>
          </p:blipFill>
          <p:spPr bwMode="auto">
            <a:xfrm>
              <a:off x="7239000" y="304800"/>
              <a:ext cx="1634407" cy="876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20782" y="1816331"/>
            <a:ext cx="4551218" cy="3211741"/>
            <a:chOff x="20782" y="1816331"/>
            <a:chExt cx="4551218" cy="3211741"/>
          </a:xfrm>
        </p:grpSpPr>
        <p:grpSp>
          <p:nvGrpSpPr>
            <p:cNvPr id="8" name="Group 7"/>
            <p:cNvGrpSpPr/>
            <p:nvPr/>
          </p:nvGrpSpPr>
          <p:grpSpPr>
            <a:xfrm>
              <a:off x="20782" y="1816331"/>
              <a:ext cx="4551218" cy="3104953"/>
              <a:chOff x="-762000" y="1506976"/>
              <a:chExt cx="5159516" cy="3304106"/>
            </a:xfrm>
          </p:grpSpPr>
          <p:pic>
            <p:nvPicPr>
              <p:cNvPr id="3" name="Picture 2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23" t="30455" r="43635" b="36508"/>
              <a:stretch/>
            </p:blipFill>
            <p:spPr bwMode="auto">
              <a:xfrm>
                <a:off x="-762000" y="1506976"/>
                <a:ext cx="5159516" cy="3304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" name="Picture 3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74" t="63604" r="38303" b="26897"/>
              <a:stretch/>
            </p:blipFill>
            <p:spPr bwMode="auto">
              <a:xfrm>
                <a:off x="1978747" y="1682420"/>
                <a:ext cx="1550675" cy="966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" name="Picture 4" descr="C:\Users\anosych\Desktop\Untitled-1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625" y="3957644"/>
              <a:ext cx="3193375" cy="107042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457198" y="5733284"/>
            <a:ext cx="334905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FOV: around 18 x 13 mm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95838" y="1181101"/>
            <a:ext cx="72380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Cry19 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1 </a:t>
            </a:r>
            <a:r>
              <a:rPr lang="en-US" sz="1200" dirty="0" smtClean="0">
                <a:solidFill>
                  <a:schemeClr val="bg1"/>
                </a:solidFill>
              </a:rPr>
              <a:t>mm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47718" y="4260704"/>
            <a:ext cx="72380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PreLude 2 mm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78941" y="3487560"/>
            <a:ext cx="72380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PreLude 1 mm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7178" y="3416264"/>
            <a:ext cx="8980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>
                <a:solidFill>
                  <a:srgbClr val="FFFF00"/>
                </a:solidFill>
                <a:latin typeface="Symbol" panose="05050102010706020507" pitchFamily="18" charset="2"/>
              </a:rPr>
              <a:t>s</a:t>
            </a:r>
            <a:r>
              <a:rPr lang="en-US" sz="1200" b="1" dirty="0" err="1">
                <a:solidFill>
                  <a:srgbClr val="FFFF00"/>
                </a:solidFill>
              </a:rPr>
              <a:t>y</a:t>
            </a:r>
            <a:r>
              <a:rPr lang="en-US" sz="1200" b="1" dirty="0">
                <a:solidFill>
                  <a:srgbClr val="FFFF00"/>
                </a:solidFill>
              </a:rPr>
              <a:t> </a:t>
            </a:r>
            <a:r>
              <a:rPr lang="en-US" sz="1200" b="1" dirty="0" smtClean="0">
                <a:solidFill>
                  <a:srgbClr val="FFFF00"/>
                </a:solidFill>
              </a:rPr>
              <a:t>= 56 um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7658694" y="5208951"/>
            <a:ext cx="8980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>
                <a:solidFill>
                  <a:srgbClr val="FFFF00"/>
                </a:solidFill>
                <a:latin typeface="Symbol" panose="05050102010706020507" pitchFamily="18" charset="2"/>
              </a:rPr>
              <a:t>s</a:t>
            </a:r>
            <a:r>
              <a:rPr lang="en-US" sz="1200" b="1" dirty="0" err="1">
                <a:solidFill>
                  <a:srgbClr val="FFFF00"/>
                </a:solidFill>
              </a:rPr>
              <a:t>y</a:t>
            </a:r>
            <a:r>
              <a:rPr lang="en-US" sz="1200" b="1" dirty="0">
                <a:solidFill>
                  <a:srgbClr val="FFFF00"/>
                </a:solidFill>
              </a:rPr>
              <a:t> </a:t>
            </a:r>
            <a:r>
              <a:rPr lang="en-US" sz="1200" b="1" dirty="0" smtClean="0">
                <a:solidFill>
                  <a:srgbClr val="FFFF00"/>
                </a:solidFill>
              </a:rPr>
              <a:t>= 57 um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5858491" y="1842700"/>
            <a:ext cx="8980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>
                <a:solidFill>
                  <a:srgbClr val="FFFF00"/>
                </a:solidFill>
                <a:latin typeface="Symbol" panose="05050102010706020507" pitchFamily="18" charset="2"/>
              </a:rPr>
              <a:t>s</a:t>
            </a:r>
            <a:r>
              <a:rPr lang="en-US" sz="1200" b="1" dirty="0" err="1">
                <a:solidFill>
                  <a:srgbClr val="FFFF00"/>
                </a:solidFill>
              </a:rPr>
              <a:t>y</a:t>
            </a:r>
            <a:r>
              <a:rPr lang="en-US" sz="1200" b="1" dirty="0">
                <a:solidFill>
                  <a:srgbClr val="FFFF00"/>
                </a:solidFill>
              </a:rPr>
              <a:t> </a:t>
            </a:r>
            <a:r>
              <a:rPr lang="en-US" sz="1200" b="1" dirty="0" smtClean="0">
                <a:solidFill>
                  <a:srgbClr val="FFFF00"/>
                </a:solidFill>
              </a:rPr>
              <a:t>= 71 um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0185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pic>
        <p:nvPicPr>
          <p:cNvPr id="2050" name="Picture 2" descr="D:\Personal\Dropbox\ALBA\Events\DEELS 2015\beam_siz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622" y="1464526"/>
            <a:ext cx="7017112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53622" y="4953000"/>
            <a:ext cx="7239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photon beam size is quite far off the expected value.</a:t>
            </a:r>
          </a:p>
          <a:p>
            <a:endParaRPr lang="en-US" dirty="0" smtClean="0"/>
          </a:p>
          <a:p>
            <a:r>
              <a:rPr lang="en-US" dirty="0" smtClean="0"/>
              <a:t>Photon divergence corresponding to the measured values is: </a:t>
            </a:r>
            <a:r>
              <a:rPr lang="en-US" dirty="0" smtClean="0">
                <a:solidFill>
                  <a:srgbClr val="FF0000"/>
                </a:solidFill>
              </a:rPr>
              <a:t>32-47 </a:t>
            </a:r>
            <a:r>
              <a:rPr lang="en-US" dirty="0" err="1" smtClean="0">
                <a:solidFill>
                  <a:srgbClr val="FF0000"/>
                </a:solidFill>
              </a:rPr>
              <a:t>urad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Copper thickness corresponding to this divergence: </a:t>
            </a:r>
            <a:r>
              <a:rPr lang="en-US" dirty="0" smtClean="0">
                <a:solidFill>
                  <a:srgbClr val="FF0000"/>
                </a:solidFill>
              </a:rPr>
              <a:t>&lt;5 mm !!!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6400" y="1752600"/>
            <a:ext cx="1850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photon </a:t>
            </a:r>
            <a:r>
              <a:rPr lang="en-US" dirty="0" err="1" smtClean="0"/>
              <a:t>beamsize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85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Coupling scans</a:t>
            </a:r>
            <a:endParaRPr lang="en-US" dirty="0"/>
          </a:p>
        </p:txBody>
      </p:sp>
      <p:pic>
        <p:nvPicPr>
          <p:cNvPr id="1026" name="Picture 2" descr="D:\Personal\Dropbox\ALBA\Projects (Andriy)\IXD\Images and Figures\coupling_test_2014xx.x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2593800"/>
            <a:ext cx="6400800" cy="318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7696200" cy="336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D:\Personal\Dropbox\ALBA\Projects (Andriy)\IXD\Images and Figures\Pinhole_1.2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63800"/>
            <a:ext cx="1983216" cy="15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Personal\Dropbox\ALBA\Projects (Andriy)\IXD\Images and Figures\Pinhole_0.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063800"/>
            <a:ext cx="1983214" cy="15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19758" y="3041674"/>
            <a:ext cx="1524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IXD1 (Sector1) PL 0.8 mm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343400" y="16764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5400" y="1153180"/>
            <a:ext cx="914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1.3%</a:t>
            </a:r>
          </a:p>
          <a:p>
            <a:pPr algn="r"/>
            <a:r>
              <a:rPr lang="en-US" sz="1400" dirty="0" smtClean="0"/>
              <a:t>coupling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41014" y="1063800"/>
            <a:ext cx="914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0.3%</a:t>
            </a:r>
          </a:p>
          <a:p>
            <a:r>
              <a:rPr lang="en-US" sz="1400" dirty="0" smtClean="0"/>
              <a:t>coupling</a:t>
            </a:r>
          </a:p>
        </p:txBody>
      </p:sp>
    </p:spTree>
    <p:extLst>
      <p:ext uri="{BB962C8B-B14F-4D97-AF65-F5344CB8AC3E}">
        <p14:creationId xmlns:p14="http://schemas.microsoft.com/office/powerpoint/2010/main" val="91341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Coupling scans</a:t>
            </a:r>
            <a:endParaRPr lang="en-US" dirty="0"/>
          </a:p>
        </p:txBody>
      </p:sp>
      <p:pic>
        <p:nvPicPr>
          <p:cNvPr id="3079" name="Picture 7" descr="C:\Users\snoop58\Desktop\untitled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2" t="36379" r="8174" b="7586"/>
          <a:stretch/>
        </p:blipFill>
        <p:spPr bwMode="auto">
          <a:xfrm>
            <a:off x="381000" y="2819400"/>
            <a:ext cx="8534400" cy="271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Personal\Dropbox\ALBA\Projects (Andriy)\IXD\Images and Figures\Pinhole_1.2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864" y="1065355"/>
            <a:ext cx="1981200" cy="152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Personal\Dropbox\ALBA\Projects (Andriy)\IXD\Images and Figures\Pinhole_0.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63800"/>
            <a:ext cx="1983214" cy="15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4419600" y="1675622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95400" y="1153180"/>
            <a:ext cx="914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0.3%</a:t>
            </a:r>
          </a:p>
          <a:p>
            <a:pPr algn="r"/>
            <a:r>
              <a:rPr lang="en-US" sz="1400" dirty="0" smtClean="0"/>
              <a:t>coupling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41014" y="1063800"/>
            <a:ext cx="914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2.4%</a:t>
            </a:r>
          </a:p>
          <a:p>
            <a:r>
              <a:rPr lang="en-US" sz="1400" dirty="0" smtClean="0"/>
              <a:t>coupling</a:t>
            </a:r>
          </a:p>
        </p:txBody>
      </p:sp>
    </p:spTree>
    <p:extLst>
      <p:ext uri="{BB962C8B-B14F-4D97-AF65-F5344CB8AC3E}">
        <p14:creationId xmlns:p14="http://schemas.microsoft.com/office/powerpoint/2010/main" val="161097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materials test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28601" y="914400"/>
            <a:ext cx="7391400" cy="3505200"/>
            <a:chOff x="228600" y="1143000"/>
            <a:chExt cx="7614739" cy="359886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143000"/>
              <a:ext cx="7614739" cy="3598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334000" y="2942431"/>
              <a:ext cx="2509339" cy="170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440428"/>
              </p:ext>
            </p:extLst>
          </p:nvPr>
        </p:nvGraphicFramePr>
        <p:xfrm>
          <a:off x="5486400" y="3200400"/>
          <a:ext cx="342767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6470"/>
                <a:gridCol w="609600"/>
                <a:gridCol w="7620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PSF*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 2mm (1s)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.984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</a:t>
                      </a:r>
                      <a:r>
                        <a:rPr lang="en-US" baseline="0" dirty="0" smtClean="0"/>
                        <a:t> 2mm (5s)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.992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CR 1mm (1s)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.934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 .8mm (1s)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.996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715000" y="5402996"/>
            <a:ext cx="2930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What is enlarging our beam?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22571" y="4730843"/>
            <a:ext cx="4724400" cy="1344306"/>
            <a:chOff x="533400" y="4679242"/>
            <a:chExt cx="4724400" cy="1344306"/>
          </a:xfrm>
        </p:grpSpPr>
        <p:sp>
          <p:nvSpPr>
            <p:cNvPr id="8" name="TextBox 7"/>
            <p:cNvSpPr txBox="1"/>
            <p:nvPr/>
          </p:nvSpPr>
          <p:spPr>
            <a:xfrm>
              <a:off x="533400" y="4724400"/>
              <a:ext cx="4724400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PreLude </a:t>
              </a:r>
              <a:r>
                <a:rPr lang="en-US" sz="1600" dirty="0" smtClean="0"/>
                <a:t>(2 mm)</a:t>
              </a:r>
            </a:p>
            <a:p>
              <a:pPr algn="ctr"/>
              <a:r>
                <a:rPr lang="en-US" sz="1600" dirty="0"/>
                <a:t>CRY19 (1mm</a:t>
              </a:r>
              <a:r>
                <a:rPr lang="en-US" sz="1600" dirty="0" smtClean="0"/>
                <a:t>)</a:t>
              </a:r>
            </a:p>
            <a:p>
              <a:pPr algn="ctr"/>
              <a:r>
                <a:rPr lang="en-US" sz="1600" dirty="0"/>
                <a:t>PreLude </a:t>
              </a:r>
              <a:r>
                <a:rPr lang="en-US" sz="1600" dirty="0" smtClean="0"/>
                <a:t>(</a:t>
              </a:r>
              <a:r>
                <a:rPr lang="en-US" sz="1600" dirty="0"/>
                <a:t>1</a:t>
              </a:r>
              <a:r>
                <a:rPr lang="en-US" sz="1600" dirty="0" smtClean="0"/>
                <a:t> </a:t>
              </a:r>
              <a:r>
                <a:rPr lang="en-US" sz="1600" dirty="0"/>
                <a:t>mm</a:t>
              </a:r>
              <a:r>
                <a:rPr lang="en-US" sz="1600" dirty="0" smtClean="0"/>
                <a:t>)</a:t>
              </a:r>
              <a:endParaRPr lang="en-US" sz="1600" dirty="0" smtClean="0"/>
            </a:p>
            <a:p>
              <a:pPr algn="ctr"/>
              <a:r>
                <a:rPr lang="en-US" sz="1600" dirty="0" smtClean="0"/>
                <a:t>PreLude (0.8 mm)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459669" y="5438773"/>
              <a:ext cx="141713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cleanest </a:t>
              </a:r>
              <a:r>
                <a:rPr lang="en-US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measurements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2000" y="4679242"/>
              <a:ext cx="141713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brightest</a:t>
              </a:r>
            </a:p>
            <a:p>
              <a:pPr algn="ctr"/>
              <a:r>
                <a:rPr lang="en-US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measurements</a:t>
              </a:r>
              <a:endPara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" name="Down Arrow 2"/>
            <p:cNvSpPr/>
            <p:nvPr/>
          </p:nvSpPr>
          <p:spPr>
            <a:xfrm>
              <a:off x="1340931" y="5264017"/>
              <a:ext cx="381000" cy="45098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wn Arrow 10"/>
            <p:cNvSpPr/>
            <p:nvPr/>
          </p:nvSpPr>
          <p:spPr>
            <a:xfrm rot="10800000">
              <a:off x="4083996" y="4876800"/>
              <a:ext cx="304800" cy="45098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139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315200" cy="533400"/>
          </a:xfrm>
        </p:spPr>
        <p:txBody>
          <a:bodyPr/>
          <a:lstStyle/>
          <a:p>
            <a:r>
              <a:rPr lang="en-US" sz="2800" dirty="0" smtClean="0"/>
              <a:t>Penelope &amp; </a:t>
            </a:r>
            <a:r>
              <a:rPr lang="en-US" sz="2800" dirty="0" err="1" smtClean="0"/>
              <a:t>Fluka</a:t>
            </a:r>
            <a:r>
              <a:rPr lang="en-US" sz="2800" dirty="0" smtClean="0"/>
              <a:t> simulations</a:t>
            </a:r>
            <a:endParaRPr lang="en-US" sz="2800" dirty="0"/>
          </a:p>
        </p:txBody>
      </p:sp>
      <p:pic>
        <p:nvPicPr>
          <p:cNvPr id="2050" name="Picture 2" descr="D:\Personal\Dropbox\ALBA\Projects (Andriy)\IXD\Penelope\Untitle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9" t="1486" r="1013" b="1329"/>
          <a:stretch/>
        </p:blipFill>
        <p:spPr bwMode="auto">
          <a:xfrm>
            <a:off x="411257" y="1448522"/>
            <a:ext cx="1341344" cy="134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Personal\Dropbox\Codes\fluka_sim_be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1447800"/>
            <a:ext cx="1795200" cy="13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24600" y="1624649"/>
            <a:ext cx="28194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Fluka</a:t>
            </a:r>
            <a:r>
              <a:rPr lang="en-US" sz="1400" b="1" dirty="0" smtClean="0"/>
              <a:t>:</a:t>
            </a:r>
          </a:p>
          <a:p>
            <a:r>
              <a:rPr lang="en-US" sz="1400" dirty="0" smtClean="0"/>
              <a:t>Secondary Cu </a:t>
            </a:r>
            <a:r>
              <a:rPr lang="en-US" sz="1400" u="sng" dirty="0" smtClean="0"/>
              <a:t>photons</a:t>
            </a:r>
            <a:r>
              <a:rPr lang="en-US" sz="1400" dirty="0"/>
              <a:t> </a:t>
            </a:r>
            <a:r>
              <a:rPr lang="en-US" sz="1400" dirty="0" smtClean="0"/>
              <a:t>(</a:t>
            </a:r>
            <a:r>
              <a:rPr lang="en-US" sz="1400" dirty="0" err="1" smtClean="0"/>
              <a:t>K_alpha</a:t>
            </a:r>
            <a:r>
              <a:rPr lang="en-US" sz="1400" dirty="0" smtClean="0"/>
              <a:t>) tracking ON produced 0.2% </a:t>
            </a:r>
            <a:r>
              <a:rPr lang="en-US" sz="1400" dirty="0"/>
              <a:t>more </a:t>
            </a:r>
            <a:r>
              <a:rPr lang="en-US" sz="1400" dirty="0" err="1" smtClean="0"/>
              <a:t>beamsize</a:t>
            </a:r>
            <a:r>
              <a:rPr lang="en-US" sz="1400" dirty="0" smtClean="0"/>
              <a:t> w.r.t. to tracking OFF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1624649"/>
            <a:ext cx="264795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Penelope: </a:t>
            </a:r>
          </a:p>
          <a:p>
            <a:r>
              <a:rPr lang="en-US" sz="1400" dirty="0" smtClean="0"/>
              <a:t>Secondary </a:t>
            </a:r>
            <a:r>
              <a:rPr lang="en-US" sz="1400" u="sng" dirty="0" smtClean="0"/>
              <a:t>electrons</a:t>
            </a:r>
            <a:r>
              <a:rPr lang="en-US" sz="1400" dirty="0" smtClean="0"/>
              <a:t> tracking ON</a:t>
            </a:r>
          </a:p>
          <a:p>
            <a:r>
              <a:rPr lang="en-US" sz="1400" dirty="0" smtClean="0"/>
              <a:t>produced 0.1% more </a:t>
            </a:r>
            <a:r>
              <a:rPr lang="en-US" sz="1400" dirty="0" err="1" smtClean="0"/>
              <a:t>beamsize</a:t>
            </a:r>
            <a:r>
              <a:rPr lang="en-US" sz="1400" dirty="0" smtClean="0"/>
              <a:t> w.r.t to tracking OFF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2983468"/>
            <a:ext cx="566078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Neither are able to predict the PSF enlargement of IXD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59168" y="708541"/>
            <a:ext cx="598943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to evaluate the PSF enlargement by secondary emission</a:t>
            </a:r>
          </a:p>
        </p:txBody>
      </p:sp>
      <p:pic>
        <p:nvPicPr>
          <p:cNvPr id="4" name="Picture 2" descr="D:\Personal\Dropbox\ALBA\Events\DEELS 2015\beam_siz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768" y="3417332"/>
            <a:ext cx="6373363" cy="291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28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bumps</a:t>
            </a:r>
            <a:endParaRPr lang="en-US" dirty="0"/>
          </a:p>
        </p:txBody>
      </p:sp>
      <p:pic>
        <p:nvPicPr>
          <p:cNvPr id="3074" name="Picture 2" descr="D:\Personal\Dropbox\ALBA\Projects (Andriy)\IXD\Beam tests\2014-03-27-ixd_Vp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05200"/>
            <a:ext cx="2789238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Personal\Dropbox\ALBA\Projects (Andriy)\IXD\Beam tests\2014-03-27-ixd_bpm_Vpo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296" y="3429000"/>
            <a:ext cx="2789238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Personal\Dropbox\ALBA\Projects (Andriy)\IXD\Beam tests\2014-03-27-animation_smaller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604" y="1053029"/>
            <a:ext cx="4568031" cy="169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2794392"/>
            <a:ext cx="8001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Bumps of 50-100-200-300 um are detected well by the IXD </a:t>
            </a:r>
          </a:p>
          <a:p>
            <a:pPr algn="ctr"/>
            <a:r>
              <a:rPr lang="en-US" dirty="0" smtClean="0"/>
              <a:t>(calculating the difference in Gaussian centroids) </a:t>
            </a:r>
          </a:p>
        </p:txBody>
      </p:sp>
    </p:spTree>
    <p:extLst>
      <p:ext uri="{BB962C8B-B14F-4D97-AF65-F5344CB8AC3E}">
        <p14:creationId xmlns:p14="http://schemas.microsoft.com/office/powerpoint/2010/main" val="173830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990600"/>
            <a:ext cx="7924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see a linear correlation between beam size measured by IXD and Pinhole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 is a linear offset which is not understood: </a:t>
            </a:r>
          </a:p>
          <a:p>
            <a:r>
              <a:rPr lang="en-US" dirty="0" smtClean="0"/>
              <a:t>    -  Optics effect? (DOF checked, pixel size calibrated)</a:t>
            </a:r>
          </a:p>
          <a:p>
            <a:r>
              <a:rPr lang="en-US" dirty="0" smtClean="0"/>
              <a:t>    -  Secondary emission? (checked by tracking simulations: </a:t>
            </a:r>
            <a:r>
              <a:rPr lang="en-US" dirty="0" err="1" smtClean="0"/>
              <a:t>Fluka</a:t>
            </a:r>
            <a:r>
              <a:rPr lang="en-US" dirty="0" smtClean="0"/>
              <a:t>, Penelope, which </a:t>
            </a:r>
          </a:p>
          <a:p>
            <a:r>
              <a:rPr lang="en-US" dirty="0" smtClean="0"/>
              <a:t>        explain the negligible enlargement by secondary photons and electrons)</a:t>
            </a:r>
          </a:p>
          <a:p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</a:rPr>
              <a:t>-  Other?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IXD measurements with different screen materials: results are similar but measure different beam sizes, intensities, and have different sensitivity to high energy x-rays.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IXD measurements in different but geometrically-identical machine sectors show difference in photon intensity and IXD image shape.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Difficult to get to sub-second measurement</a:t>
            </a:r>
            <a:r>
              <a:rPr lang="en-US" dirty="0"/>
              <a:t> </a:t>
            </a:r>
            <a:r>
              <a:rPr lang="en-US" dirty="0" smtClean="0"/>
              <a:t>due to overall low residual flux (absorbers are doing a good job).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Difference in attenuation by identical absorber is not fully understood as well</a:t>
            </a:r>
          </a:p>
        </p:txBody>
      </p:sp>
    </p:spTree>
    <p:extLst>
      <p:ext uri="{BB962C8B-B14F-4D97-AF65-F5344CB8AC3E}">
        <p14:creationId xmlns:p14="http://schemas.microsoft.com/office/powerpoint/2010/main" val="414382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ALBA machine provides: </a:t>
            </a:r>
            <a:endParaRPr lang="en-US" dirty="0"/>
          </a:p>
        </p:txBody>
      </p:sp>
      <p:pic>
        <p:nvPicPr>
          <p:cNvPr id="2050" name="Picture 2" descr="D:\Personal\Dropbox\ALBA\Projects (Andriy)\IXD\Images and Figures\photon_flux_LOG_100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799"/>
            <a:ext cx="7924800" cy="458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9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0"/>
            <a:ext cx="6553200" cy="769441"/>
          </a:xfrm>
        </p:spPr>
        <p:txBody>
          <a:bodyPr/>
          <a:lstStyle/>
          <a:p>
            <a:pPr algn="ctr"/>
            <a:r>
              <a:rPr lang="en-US" sz="4400" dirty="0" smtClean="0"/>
              <a:t>Thank you! </a:t>
            </a:r>
            <a:endParaRPr lang="en-US" sz="4400" dirty="0"/>
          </a:p>
        </p:txBody>
      </p:sp>
      <p:pic>
        <p:nvPicPr>
          <p:cNvPr id="7" name="Picture 2" descr="D:\Personal\Dropbox\ALBA\Events\DEELS 2015\logo\deels_logo_spoo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7929"/>
            <a:ext cx="9144000" cy="221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170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Motorized setup (fail)</a:t>
            </a:r>
            <a:endParaRPr lang="en-US" dirty="0"/>
          </a:p>
        </p:txBody>
      </p:sp>
      <p:pic>
        <p:nvPicPr>
          <p:cNvPr id="7" name="Picture 2" descr="D:\Personal\Dropbox\_ixd\2015-05-05 12.48.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590675"/>
            <a:ext cx="7450667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558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absorption</a:t>
            </a:r>
            <a:endParaRPr lang="en-US" dirty="0"/>
          </a:p>
        </p:txBody>
      </p:sp>
      <p:pic>
        <p:nvPicPr>
          <p:cNvPr id="3074" name="Picture 2" descr="D:\Personal\Dropbox\ALBA\Projects (Andriy)\IXD\XOP\xop_scintillators_compari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521450" cy="429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085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Coupling scans</a:t>
            </a:r>
            <a:endParaRPr lang="en-US" dirty="0"/>
          </a:p>
        </p:txBody>
      </p:sp>
      <p:pic>
        <p:nvPicPr>
          <p:cNvPr id="1026" name="Picture 2" descr="http://logbook/diagnostics/140930_151057/sec051.png?lb=diagnos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198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06" y="3276603"/>
            <a:ext cx="7215188" cy="310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430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553200" cy="630942"/>
          </a:xfrm>
        </p:spPr>
        <p:txBody>
          <a:bodyPr/>
          <a:lstStyle/>
          <a:p>
            <a:r>
              <a:rPr lang="en-US" dirty="0" smtClean="0"/>
              <a:t>Backup: IXD calibration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72184" y="1295400"/>
            <a:ext cx="2400000" cy="1800000"/>
            <a:chOff x="727328" y="4583668"/>
            <a:chExt cx="2400000" cy="1800000"/>
          </a:xfrm>
        </p:grpSpPr>
        <p:pic>
          <p:nvPicPr>
            <p:cNvPr id="4" name="Picture 6" descr="D:\Personal\Dropbox\ALBA\Projects (Andriy)\IXD\IXD calibration\ixd1_focusin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328" y="4583668"/>
              <a:ext cx="240000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893940" y="4583668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FOV measurement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9990" y="3657600"/>
            <a:ext cx="2415012" cy="1801980"/>
            <a:chOff x="2891951" y="4888468"/>
            <a:chExt cx="2415012" cy="1801980"/>
          </a:xfrm>
        </p:grpSpPr>
        <p:pic>
          <p:nvPicPr>
            <p:cNvPr id="3" name="Picture 4" descr="D:\Personal\Dropbox\ALBA\Projects (Andriy)\IXD\IXD calibration\20150518_ixd1_calib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1951" y="4890448"/>
              <a:ext cx="2415012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085756" y="4888468"/>
              <a:ext cx="2057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Alignment in-situ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657600" y="1462481"/>
            <a:ext cx="4953000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Pixel size calibration</a:t>
            </a:r>
          </a:p>
          <a:p>
            <a:r>
              <a:rPr lang="en-US" dirty="0" smtClean="0"/>
              <a:t>DOF test (typically 1 mm) so focusing on either side of the screen is OK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Calibration can be cross-checked online by looking at the shadow of marks (if visible, especially at high CCD exposures</a:t>
            </a:r>
            <a:r>
              <a:rPr lang="en-US" dirty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644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17851" y="1295400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 in-air x-ray detector (IXD) is used for vertical beam size measurements at ALBA. The IXD intercepts the residual x-rays (above 120 </a:t>
            </a:r>
            <a:r>
              <a:rPr lang="en-US" dirty="0" err="1"/>
              <a:t>keV</a:t>
            </a:r>
            <a:r>
              <a:rPr lang="en-US" dirty="0"/>
              <a:t>) which are left of the main flux after passing through copper absorbers. These x-rays generate a visible footprint on a sensitive scintillator and are observed by a CCD camera equipped with simple optics with the exposures in the order of 1-10 seconds. This measurement allows evaluation of the original electron beam size; however, at the moment, several unexpected systematic effects are not understood and forbid the reliable application of IXD for ALBA diagnostics. Among these effects are a) enlarged x-ray fan size w.r.t. theoretical value, b) varying (very low) intensity of the residual x-rays if sampled at different but geometrically identical locations of the machine, c) attenuation effect of the absorber "teeth" on the x-ray fan. </a:t>
            </a:r>
          </a:p>
        </p:txBody>
      </p:sp>
    </p:spTree>
    <p:extLst>
      <p:ext uri="{BB962C8B-B14F-4D97-AF65-F5344CB8AC3E}">
        <p14:creationId xmlns:p14="http://schemas.microsoft.com/office/powerpoint/2010/main" val="341616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600200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+Idea + tunnel location + Green paper study</a:t>
            </a:r>
          </a:p>
          <a:p>
            <a:r>
              <a:rPr lang="en-US" dirty="0" smtClean="0"/>
              <a:t>+IXD setup photos </a:t>
            </a:r>
          </a:p>
          <a:p>
            <a:r>
              <a:rPr lang="en-US" dirty="0" smtClean="0"/>
              <a:t>+Scintillators</a:t>
            </a:r>
          </a:p>
          <a:p>
            <a:r>
              <a:rPr lang="en-US" dirty="0" smtClean="0"/>
              <a:t>+Theory, flux, transmission</a:t>
            </a:r>
          </a:p>
          <a:p>
            <a:r>
              <a:rPr lang="en-US" dirty="0" smtClean="0"/>
              <a:t>+</a:t>
            </a:r>
            <a:r>
              <a:rPr lang="en-US" dirty="0" err="1" smtClean="0"/>
              <a:t>Calibration+focusing+line</a:t>
            </a:r>
            <a:r>
              <a:rPr lang="en-US" dirty="0" smtClean="0"/>
              <a:t> </a:t>
            </a:r>
            <a:r>
              <a:rPr lang="en-US" dirty="0"/>
              <a:t>thickness test</a:t>
            </a:r>
          </a:p>
          <a:p>
            <a:r>
              <a:rPr lang="en-US" dirty="0" smtClean="0"/>
              <a:t>+Beam imprints – best picks</a:t>
            </a:r>
          </a:p>
          <a:p>
            <a:r>
              <a:rPr lang="en-US" dirty="0" smtClean="0"/>
              <a:t>+Current status</a:t>
            </a:r>
          </a:p>
          <a:p>
            <a:r>
              <a:rPr lang="en-US" dirty="0" smtClean="0"/>
              <a:t>+ We </a:t>
            </a:r>
            <a:r>
              <a:rPr lang="en-US" dirty="0"/>
              <a:t>see different imprints in 3 </a:t>
            </a:r>
            <a:r>
              <a:rPr lang="en-US" dirty="0" smtClean="0"/>
              <a:t>locations (</a:t>
            </a:r>
            <a:r>
              <a:rPr lang="en-US" dirty="0" err="1" smtClean="0"/>
              <a:t>wtf</a:t>
            </a:r>
            <a:r>
              <a:rPr lang="en-US" dirty="0" smtClean="0"/>
              <a:t>?)</a:t>
            </a:r>
            <a:endParaRPr lang="en-US" dirty="0"/>
          </a:p>
          <a:p>
            <a:r>
              <a:rPr lang="en-US" dirty="0" smtClean="0"/>
              <a:t>+ Coupling </a:t>
            </a:r>
            <a:r>
              <a:rPr lang="en-US" dirty="0"/>
              <a:t>scans + mismatch with </a:t>
            </a:r>
            <a:r>
              <a:rPr lang="en-US" dirty="0" smtClean="0"/>
              <a:t>pinhole</a:t>
            </a:r>
            <a:endParaRPr lang="en-US" dirty="0"/>
          </a:p>
          <a:p>
            <a:r>
              <a:rPr lang="en-US" dirty="0" smtClean="0"/>
              <a:t>+ Coupling scans with changing screens</a:t>
            </a:r>
          </a:p>
          <a:p>
            <a:r>
              <a:rPr lang="en-US" dirty="0" smtClean="0"/>
              <a:t>+ </a:t>
            </a:r>
            <a:r>
              <a:rPr lang="en-US" dirty="0" err="1" smtClean="0"/>
              <a:t>Fluka+XOP+penelope</a:t>
            </a:r>
            <a:r>
              <a:rPr lang="en-US" dirty="0" smtClean="0"/>
              <a:t> </a:t>
            </a:r>
            <a:r>
              <a:rPr lang="en-US" dirty="0"/>
              <a:t>study</a:t>
            </a:r>
          </a:p>
          <a:p>
            <a:r>
              <a:rPr lang="en-US" dirty="0" smtClean="0"/>
              <a:t>+ Bumps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8036" y="5016520"/>
            <a:ext cx="7391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/>
          </a:p>
          <a:p>
            <a:r>
              <a:rPr lang="en-US" sz="1400" u="sng" dirty="0" smtClean="0"/>
              <a:t>not understood: </a:t>
            </a:r>
          </a:p>
          <a:p>
            <a:r>
              <a:rPr lang="en-US" sz="1400" dirty="0" smtClean="0"/>
              <a:t>enlarged </a:t>
            </a:r>
            <a:r>
              <a:rPr lang="en-US" sz="1400" dirty="0"/>
              <a:t>x-ray fan size w.r.t. theoretical value, </a:t>
            </a:r>
            <a:endParaRPr lang="en-US" sz="1400" dirty="0" smtClean="0"/>
          </a:p>
          <a:p>
            <a:r>
              <a:rPr lang="en-US" sz="1400" dirty="0" smtClean="0"/>
              <a:t>varying </a:t>
            </a:r>
            <a:r>
              <a:rPr lang="en-US" sz="1400" dirty="0"/>
              <a:t>(very low) intensity </a:t>
            </a:r>
            <a:r>
              <a:rPr lang="en-US" sz="1400" dirty="0" smtClean="0"/>
              <a:t>at </a:t>
            </a:r>
            <a:r>
              <a:rPr lang="en-US" sz="1400" dirty="0"/>
              <a:t>different </a:t>
            </a:r>
            <a:r>
              <a:rPr lang="en-US" sz="1400" dirty="0" smtClean="0"/>
              <a:t>locations </a:t>
            </a:r>
            <a:r>
              <a:rPr lang="en-US" sz="1400" dirty="0"/>
              <a:t>of the </a:t>
            </a:r>
            <a:r>
              <a:rPr lang="en-US" sz="1400" dirty="0" smtClean="0"/>
              <a:t>SR</a:t>
            </a:r>
            <a:br>
              <a:rPr lang="en-US" sz="1400" dirty="0" smtClean="0"/>
            </a:br>
            <a:r>
              <a:rPr lang="en-US" sz="1400" dirty="0" smtClean="0"/>
              <a:t>attenuation </a:t>
            </a:r>
            <a:r>
              <a:rPr lang="en-US" sz="1400" dirty="0"/>
              <a:t>effect of the absorber "teeth" on the x-ray fan. </a:t>
            </a:r>
          </a:p>
        </p:txBody>
      </p:sp>
    </p:spTree>
    <p:extLst>
      <p:ext uri="{BB962C8B-B14F-4D97-AF65-F5344CB8AC3E}">
        <p14:creationId xmlns:p14="http://schemas.microsoft.com/office/powerpoint/2010/main" val="212781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idea behind IXD:</a:t>
            </a:r>
            <a:endParaRPr lang="en-US" dirty="0"/>
          </a:p>
        </p:txBody>
      </p:sp>
      <p:pic>
        <p:nvPicPr>
          <p:cNvPr id="4" name="Picture 2" descr="D:\Personal\Dropbox\ALBA\Projects (Andriy)\IXD\Images and Figures\ixd1_tunnel_layou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17382"/>
            <a:ext cx="7505970" cy="358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05450" y="1219200"/>
            <a:ext cx="3048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To provide an alternative-to-pinhole vertical beam size measurement,</a:t>
            </a:r>
          </a:p>
          <a:p>
            <a:r>
              <a:rPr lang="en-US" sz="2000" dirty="0" smtClean="0"/>
              <a:t>possibly in real time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pic>
        <p:nvPicPr>
          <p:cNvPr id="3074" name="Picture 2" descr="D:\Personal\Dropbox\ALBA\Projects (Andriy)\IXD\Images and Figures\photon_traversing_100m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4722000" cy="244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05385" y="5465861"/>
            <a:ext cx="762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1.4 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429000" y="2133600"/>
            <a:ext cx="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90332" y="2404139"/>
            <a:ext cx="14478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1E4 flux reduction</a:t>
            </a:r>
          </a:p>
        </p:txBody>
      </p:sp>
    </p:spTree>
    <p:extLst>
      <p:ext uri="{BB962C8B-B14F-4D97-AF65-F5344CB8AC3E}">
        <p14:creationId xmlns:p14="http://schemas.microsoft.com/office/powerpoint/2010/main" val="347271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Personal\Dropbox\ALBA\Projects (Andriy)\IXD\Images and Figures\absorber_model_hor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30"/>
          <a:stretch/>
        </p:blipFill>
        <p:spPr bwMode="auto">
          <a:xfrm>
            <a:off x="6172200" y="685800"/>
            <a:ext cx="1995488" cy="162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Crotch absorbers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03914" y="1314728"/>
            <a:ext cx="143289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Cross-section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74982" y="1066800"/>
            <a:ext cx="5517502" cy="3145033"/>
            <a:chOff x="349898" y="2237483"/>
            <a:chExt cx="5517502" cy="3145033"/>
          </a:xfrm>
        </p:grpSpPr>
        <p:pic>
          <p:nvPicPr>
            <p:cNvPr id="5" name="Picture 2" descr="D:\Personal\Dropbox\ALBA\Projects (Andriy)\IXD\Images and Figures\ixd_schematic2.pn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49898" y="2237483"/>
              <a:ext cx="5305467" cy="3145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181600" y="2514600"/>
              <a:ext cx="685800" cy="12953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271022" y="2590800"/>
            <a:ext cx="2524837" cy="1679383"/>
            <a:chOff x="6271022" y="2590800"/>
            <a:chExt cx="2524837" cy="1679383"/>
          </a:xfrm>
        </p:grpSpPr>
        <p:pic>
          <p:nvPicPr>
            <p:cNvPr id="7171" name="Picture 3" descr="D:\Personal\Dropbox\ALBA\Projects (Andriy)\IXD\Images and Figures\absorber_model_hor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28" t="14769" r="2037" b="8390"/>
            <a:stretch/>
          </p:blipFill>
          <p:spPr bwMode="auto">
            <a:xfrm>
              <a:off x="6271022" y="2590800"/>
              <a:ext cx="2440781" cy="1250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303914" y="3456716"/>
              <a:ext cx="12675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bottom jaw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05085" y="3808518"/>
              <a:ext cx="239077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Tooth width: 6 mm</a:t>
              </a:r>
            </a:p>
            <a:p>
              <a:r>
                <a:rPr lang="en-US" sz="1200" dirty="0" smtClean="0"/>
                <a:t>Teeth inclination angle: 8.8</a:t>
              </a:r>
              <a:r>
                <a:rPr lang="en-US" sz="1200" baseline="30000" dirty="0" smtClean="0"/>
                <a:t>o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774898" y="4872334"/>
            <a:ext cx="336910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Ray tracing shows that radiation from previous dipole does NOT pass by the IXD, so we are looking at a single photon source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927715" y="2590800"/>
            <a:ext cx="0" cy="1737836"/>
          </a:xfrm>
          <a:prstGeom prst="line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86200" y="2815799"/>
            <a:ext cx="0" cy="1836002"/>
          </a:xfrm>
          <a:prstGeom prst="line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229230" y="4328636"/>
            <a:ext cx="28421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35 mm of Cu   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2 </a:t>
            </a:r>
            <a:r>
              <a:rPr lang="en-US" dirty="0"/>
              <a:t>mm of steel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26984" y="4333932"/>
            <a:ext cx="1127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1700 mm </a:t>
            </a:r>
          </a:p>
          <a:p>
            <a:r>
              <a:rPr lang="en-US" dirty="0" smtClean="0"/>
              <a:t>to source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5580449" y="3121349"/>
            <a:ext cx="824636" cy="1679251"/>
          </a:xfrm>
          <a:prstGeom prst="line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01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looks like </a:t>
            </a:r>
            <a:endParaRPr lang="en-US" dirty="0"/>
          </a:p>
        </p:txBody>
      </p:sp>
      <p:pic>
        <p:nvPicPr>
          <p:cNvPr id="7" name="Picture 3" descr="D:\Personal\Dropbox\ALBA\Projects (Andriy)\IXD\Beam tests\2014-09-06-setup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5104" y="467290"/>
            <a:ext cx="3084096" cy="397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Personal\Dropbox\ALBA\Projects (Andriy)\IXD\Beam tests\2014-07-20-setup-2-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104" y="4586300"/>
            <a:ext cx="3084096" cy="173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Personal\Dropbox\ALBA\Projects (Andriy)\IXD\Beam tests\2014-11-17-setup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5424507" cy="305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1" y="4318221"/>
            <a:ext cx="5424506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Storage ring sectors: 16</a:t>
            </a:r>
          </a:p>
          <a:p>
            <a:r>
              <a:rPr lang="en-US" dirty="0" smtClean="0"/>
              <a:t>Dipoles per sector: 2</a:t>
            </a:r>
          </a:p>
          <a:p>
            <a:r>
              <a:rPr lang="en-US" dirty="0" smtClean="0"/>
              <a:t>Absorbers per dipole: 4</a:t>
            </a:r>
          </a:p>
          <a:p>
            <a:endParaRPr lang="en-US" dirty="0" smtClean="0"/>
          </a:p>
          <a:p>
            <a:r>
              <a:rPr lang="en-US" dirty="0" smtClean="0"/>
              <a:t>Given the space constraints, there are </a:t>
            </a:r>
            <a:r>
              <a:rPr lang="en-US" u="sng" dirty="0" smtClean="0"/>
              <a:t>2 possible IXD locations</a:t>
            </a:r>
            <a:r>
              <a:rPr lang="en-US" dirty="0" smtClean="0"/>
              <a:t> at the end of each sector. We choose the one closer to the source (second dipole).</a:t>
            </a:r>
          </a:p>
        </p:txBody>
      </p:sp>
    </p:spTree>
    <p:extLst>
      <p:ext uri="{BB962C8B-B14F-4D97-AF65-F5344CB8AC3E}">
        <p14:creationId xmlns:p14="http://schemas.microsoft.com/office/powerpoint/2010/main" val="160839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7315200" cy="630942"/>
          </a:xfrm>
        </p:spPr>
        <p:txBody>
          <a:bodyPr/>
          <a:lstStyle/>
          <a:p>
            <a:r>
              <a:rPr lang="en-US" dirty="0" smtClean="0"/>
              <a:t>Green-paper study</a:t>
            </a:r>
            <a:endParaRPr lang="en-US" dirty="0"/>
          </a:p>
        </p:txBody>
      </p:sp>
      <p:pic>
        <p:nvPicPr>
          <p:cNvPr id="7" name="Picture 4" descr="C:\Users\snoop58\Desktop\Green_Paper_SR_measurements_Page_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2008310" y="-105642"/>
            <a:ext cx="5279780" cy="746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990600" y="1066800"/>
            <a:ext cx="6400800" cy="4392613"/>
            <a:chOff x="762000" y="1066800"/>
            <a:chExt cx="6400800" cy="4392613"/>
          </a:xfrm>
        </p:grpSpPr>
        <p:pic>
          <p:nvPicPr>
            <p:cNvPr id="8" name="Picture 2" descr="D:\Personal\Dropbox\ALBA\Projects (Andriy)\IXD\Beam tests\2014-09-15-green-paper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981200"/>
              <a:ext cx="2438400" cy="3478213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5105400" y="1066800"/>
              <a:ext cx="914400" cy="304800"/>
            </a:xfrm>
            <a:prstGeom prst="rect">
              <a:avLst/>
            </a:prstGeom>
            <a:noFill/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867400" y="1598645"/>
              <a:ext cx="1295400" cy="382555"/>
            </a:xfrm>
            <a:prstGeom prst="rect">
              <a:avLst/>
            </a:prstGeom>
            <a:noFill/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62000" y="2133600"/>
              <a:ext cx="1143000" cy="381000"/>
            </a:xfrm>
            <a:prstGeom prst="rect">
              <a:avLst/>
            </a:prstGeom>
            <a:noFill/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5" idx="3"/>
            </p:cNvCxnSpPr>
            <p:nvPr/>
          </p:nvCxnSpPr>
          <p:spPr>
            <a:xfrm flipV="1">
              <a:off x="1905000" y="2286000"/>
              <a:ext cx="1066800" cy="3810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3" idx="2"/>
              <a:endCxn id="8" idx="0"/>
            </p:cNvCxnSpPr>
            <p:nvPr/>
          </p:nvCxnSpPr>
          <p:spPr>
            <a:xfrm flipH="1">
              <a:off x="4191000" y="1371600"/>
              <a:ext cx="1371600" cy="60960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4" idx="2"/>
            </p:cNvCxnSpPr>
            <p:nvPr/>
          </p:nvCxnSpPr>
          <p:spPr>
            <a:xfrm flipH="1">
              <a:off x="5410200" y="1981200"/>
              <a:ext cx="1104900" cy="34290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60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Scintillators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1" t="26488"/>
          <a:stretch/>
        </p:blipFill>
        <p:spPr bwMode="auto">
          <a:xfrm>
            <a:off x="3090746" y="1442585"/>
            <a:ext cx="2746793" cy="54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0" t="53761" r="19143" b="29032"/>
          <a:stretch/>
        </p:blipFill>
        <p:spPr bwMode="auto">
          <a:xfrm>
            <a:off x="417444" y="1872321"/>
            <a:ext cx="2362200" cy="100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4676" y="1988261"/>
            <a:ext cx="5181600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Chemical </a:t>
            </a:r>
            <a:r>
              <a:rPr lang="en-US" dirty="0"/>
              <a:t>composition: </a:t>
            </a:r>
            <a:r>
              <a:rPr lang="en-US" dirty="0" smtClean="0">
                <a:solidFill>
                  <a:srgbClr val="00B0F0"/>
                </a:solidFill>
              </a:rPr>
              <a:t>Lu</a:t>
            </a:r>
            <a:r>
              <a:rPr lang="en-US" baseline="-25000" dirty="0" smtClean="0">
                <a:solidFill>
                  <a:srgbClr val="00B0F0"/>
                </a:solidFill>
              </a:rPr>
              <a:t>1.8</a:t>
            </a:r>
            <a:r>
              <a:rPr lang="en-US" dirty="0" smtClean="0">
                <a:solidFill>
                  <a:srgbClr val="00B0F0"/>
                </a:solidFill>
              </a:rPr>
              <a:t>Y0</a:t>
            </a:r>
            <a:r>
              <a:rPr lang="en-US" baseline="-25000" dirty="0" smtClean="0">
                <a:solidFill>
                  <a:srgbClr val="00B0F0"/>
                </a:solidFill>
              </a:rPr>
              <a:t>.2</a:t>
            </a:r>
            <a:r>
              <a:rPr lang="en-US" dirty="0" smtClean="0">
                <a:solidFill>
                  <a:srgbClr val="00B0F0"/>
                </a:solidFill>
              </a:rPr>
              <a:t>SiO</a:t>
            </a:r>
            <a:r>
              <a:rPr lang="en-US" baseline="-25000" dirty="0" smtClean="0">
                <a:solidFill>
                  <a:srgbClr val="00B0F0"/>
                </a:solidFill>
              </a:rPr>
              <a:t>5</a:t>
            </a:r>
            <a:r>
              <a:rPr lang="en-US" dirty="0" smtClean="0">
                <a:solidFill>
                  <a:srgbClr val="00B0F0"/>
                </a:solidFill>
              </a:rPr>
              <a:t>:Ce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dirty="0" smtClean="0"/>
              <a:t>Light yield: </a:t>
            </a:r>
            <a:r>
              <a:rPr lang="en-US" dirty="0" smtClean="0">
                <a:solidFill>
                  <a:srgbClr val="00B0F0"/>
                </a:solidFill>
              </a:rPr>
              <a:t>32 photons/keV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dirty="0"/>
              <a:t>Decay time: </a:t>
            </a:r>
            <a:r>
              <a:rPr lang="en-US" dirty="0">
                <a:solidFill>
                  <a:srgbClr val="00B0F0"/>
                </a:solidFill>
              </a:rPr>
              <a:t>41 ns</a:t>
            </a:r>
          </a:p>
          <a:p>
            <a:r>
              <a:rPr lang="en-US" dirty="0"/>
              <a:t>Scintillation emission wavelength: </a:t>
            </a:r>
            <a:r>
              <a:rPr lang="en-US" dirty="0">
                <a:solidFill>
                  <a:srgbClr val="00B0F0"/>
                </a:solidFill>
              </a:rPr>
              <a:t>420 nm</a:t>
            </a:r>
          </a:p>
          <a:p>
            <a:r>
              <a:rPr lang="en-US" dirty="0"/>
              <a:t>Available size: </a:t>
            </a:r>
            <a:r>
              <a:rPr lang="en-US" dirty="0">
                <a:solidFill>
                  <a:srgbClr val="00B0F0"/>
                </a:solidFill>
              </a:rPr>
              <a:t>1” x 0.8 mm, 1 mm, 2 </a:t>
            </a:r>
            <a:r>
              <a:rPr lang="en-US" dirty="0" smtClean="0">
                <a:solidFill>
                  <a:srgbClr val="00B0F0"/>
                </a:solidFill>
              </a:rPr>
              <a:t>mm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5126" name="Picture 6" descr="C:\Users\anosych\Desktop\Invitation LASER_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12" t="6460" r="12707" b="70487"/>
          <a:stretch/>
        </p:blipFill>
        <p:spPr bwMode="auto">
          <a:xfrm>
            <a:off x="619539" y="4142265"/>
            <a:ext cx="1772478" cy="133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74675" y="3962400"/>
            <a:ext cx="5493589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CRY19</a:t>
            </a:r>
            <a:r>
              <a:rPr lang="en-US" dirty="0"/>
              <a:t> </a:t>
            </a:r>
            <a:r>
              <a:rPr lang="en-US" dirty="0" smtClean="0"/>
              <a:t>a silicate </a:t>
            </a:r>
            <a:r>
              <a:rPr lang="en-US" dirty="0"/>
              <a:t>single </a:t>
            </a:r>
            <a:r>
              <a:rPr lang="en-US" dirty="0" smtClean="0"/>
              <a:t>crystal</a:t>
            </a:r>
            <a:r>
              <a:rPr lang="en-US" dirty="0"/>
              <a:t> for </a:t>
            </a:r>
            <a:r>
              <a:rPr lang="en-US" dirty="0" smtClean="0"/>
              <a:t>X-ray detectors.</a:t>
            </a:r>
          </a:p>
          <a:p>
            <a:r>
              <a:rPr lang="en-US" dirty="0" smtClean="0"/>
              <a:t>Chemical </a:t>
            </a:r>
            <a:r>
              <a:rPr lang="en-US" dirty="0"/>
              <a:t>composition: </a:t>
            </a:r>
            <a:r>
              <a:rPr lang="en-US" dirty="0">
                <a:solidFill>
                  <a:srgbClr val="FF0000"/>
                </a:solidFill>
              </a:rPr>
              <a:t>unknown</a:t>
            </a:r>
          </a:p>
          <a:p>
            <a:r>
              <a:rPr lang="en-US" dirty="0" smtClean="0"/>
              <a:t>Light yield: </a:t>
            </a:r>
            <a:r>
              <a:rPr lang="en-US" dirty="0" smtClean="0">
                <a:solidFill>
                  <a:srgbClr val="00B0F0"/>
                </a:solidFill>
              </a:rPr>
              <a:t>28 @300K [10</a:t>
            </a:r>
            <a:r>
              <a:rPr lang="en-US" baseline="30000" dirty="0" smtClean="0">
                <a:solidFill>
                  <a:srgbClr val="00B0F0"/>
                </a:solidFill>
              </a:rPr>
              <a:t>3</a:t>
            </a:r>
            <a:r>
              <a:rPr lang="en-US" dirty="0" smtClean="0">
                <a:solidFill>
                  <a:srgbClr val="00B0F0"/>
                </a:solidFill>
              </a:rPr>
              <a:t>Ph/MeV]</a:t>
            </a:r>
          </a:p>
          <a:p>
            <a:r>
              <a:rPr lang="en-US" dirty="0" smtClean="0"/>
              <a:t>Decay time: </a:t>
            </a:r>
            <a:r>
              <a:rPr lang="en-US" dirty="0" smtClean="0">
                <a:solidFill>
                  <a:srgbClr val="00B0F0"/>
                </a:solidFill>
              </a:rPr>
              <a:t>41 ns</a:t>
            </a:r>
          </a:p>
          <a:p>
            <a:r>
              <a:rPr lang="en-US" dirty="0" smtClean="0"/>
              <a:t>Scintillation </a:t>
            </a:r>
            <a:r>
              <a:rPr lang="en-US" dirty="0"/>
              <a:t>emission </a:t>
            </a:r>
            <a:r>
              <a:rPr lang="en-US" dirty="0" smtClean="0"/>
              <a:t>wavelength: </a:t>
            </a:r>
            <a:r>
              <a:rPr lang="en-US" dirty="0" smtClean="0">
                <a:solidFill>
                  <a:srgbClr val="00B0F0"/>
                </a:solidFill>
              </a:rPr>
              <a:t>420 nm</a:t>
            </a:r>
          </a:p>
          <a:p>
            <a:r>
              <a:rPr lang="en-US" dirty="0" smtClean="0"/>
              <a:t>Available size: </a:t>
            </a:r>
            <a:r>
              <a:rPr lang="en-US" dirty="0">
                <a:solidFill>
                  <a:srgbClr val="00B0F0"/>
                </a:solidFill>
              </a:rPr>
              <a:t>1” x 1 </a:t>
            </a:r>
            <a:r>
              <a:rPr lang="en-US" dirty="0" smtClean="0">
                <a:solidFill>
                  <a:srgbClr val="00B0F0"/>
                </a:solidFill>
              </a:rPr>
              <a:t>mm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67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553200" cy="630942"/>
          </a:xfrm>
        </p:spPr>
        <p:txBody>
          <a:bodyPr/>
          <a:lstStyle/>
          <a:p>
            <a:r>
              <a:rPr lang="en-US" dirty="0"/>
              <a:t>Scintillators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12601" y="1143000"/>
            <a:ext cx="562974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Photon absorption </a:t>
            </a:r>
            <a:r>
              <a:rPr lang="en-US" dirty="0" smtClean="0"/>
              <a:t>by common scintillators (0.8 mm thick)</a:t>
            </a:r>
          </a:p>
          <a:p>
            <a:r>
              <a:rPr lang="en-US" dirty="0" smtClean="0"/>
              <a:t>Simulation by XOP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90600" y="1877946"/>
            <a:ext cx="7168947" cy="3841821"/>
            <a:chOff x="838200" y="1600200"/>
            <a:chExt cx="7168947" cy="3841821"/>
          </a:xfrm>
        </p:grpSpPr>
        <p:pic>
          <p:nvPicPr>
            <p:cNvPr id="12" name="Picture 2" descr="D:\Personal\Dropbox\ALBA\Projects (Andriy)\IXD\Images and Figures\photon_absorptio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600200"/>
              <a:ext cx="7168947" cy="384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5325372" y="2399460"/>
              <a:ext cx="2543250" cy="457200"/>
              <a:chOff x="5325372" y="2399460"/>
              <a:chExt cx="2543250" cy="4572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5420622" y="2399460"/>
                <a:ext cx="244800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122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71" t="26488"/>
              <a:stretch/>
            </p:blipFill>
            <p:spPr bwMode="auto">
              <a:xfrm>
                <a:off x="5325372" y="2468255"/>
                <a:ext cx="1608828" cy="3196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1524000" y="1789331"/>
              <a:ext cx="3200400" cy="268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3562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&amp; expectation</a:t>
            </a:r>
            <a:endParaRPr lang="en-US" dirty="0"/>
          </a:p>
        </p:txBody>
      </p:sp>
      <p:pic>
        <p:nvPicPr>
          <p:cNvPr id="6147" name="Picture 3" descr="D:\Personal\Dropbox\ALBA\Projects (Andriy)\IXD\Images and Figures\photon_vang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2721384"/>
            <a:ext cx="391953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Personal\Dropbox\ALBA\Projects (Andriy)\IXD\Images and Figures\bending_vs_divergence_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9" y="2730909"/>
            <a:ext cx="3714751" cy="231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Personal\Dropbox\ALBA\Projects (Andriy)\IXD\Images and Figures\div_vs_thicknes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312" y="2731530"/>
            <a:ext cx="4472688" cy="23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1037272"/>
                <a:ext cx="6629400" cy="1477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Vert</a:t>
                </a:r>
                <a:r>
                  <a:rPr lang="en-US" dirty="0" smtClean="0"/>
                  <a:t> e-beam size at source (inside dipole):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24 um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B0F0"/>
                    </a:solidFill>
                  </a:rPr>
                  <a:t>)</a:t>
                </a:r>
              </a:p>
              <a:p>
                <a:r>
                  <a:rPr lang="en-US" dirty="0" err="1"/>
                  <a:t>V</a:t>
                </a:r>
                <a:r>
                  <a:rPr lang="en-US" dirty="0" err="1" smtClean="0"/>
                  <a:t>ert</a:t>
                </a:r>
                <a:r>
                  <a:rPr lang="en-US" dirty="0" smtClean="0"/>
                  <a:t> e-beam </a:t>
                </a:r>
                <a:r>
                  <a:rPr lang="en-US" dirty="0"/>
                  <a:t>size </a:t>
                </a:r>
                <a:r>
                  <a:rPr lang="en-US" dirty="0" smtClean="0"/>
                  <a:t>seen </a:t>
                </a:r>
                <a:r>
                  <a:rPr lang="en-US" dirty="0"/>
                  <a:t>by </a:t>
                </a:r>
                <a:r>
                  <a:rPr lang="en-US" dirty="0" smtClean="0"/>
                  <a:t>pinhole: </a:t>
                </a:r>
                <a:r>
                  <a:rPr lang="en-US" dirty="0">
                    <a:solidFill>
                      <a:srgbClr val="00B0F0"/>
                    </a:solidFill>
                  </a:rPr>
                  <a:t>23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um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B0F0"/>
                    </a:solidFill>
                  </a:rPr>
                  <a:t>)</a:t>
                </a:r>
                <a:endParaRPr lang="en-US" dirty="0">
                  <a:solidFill>
                    <a:srgbClr val="00B0F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err="1" smtClean="0"/>
                  <a:t>Vert</a:t>
                </a:r>
                <a:r>
                  <a:rPr lang="en-US" dirty="0" smtClean="0"/>
                  <a:t> e-beam divergence at source (LOCO):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1.6 </a:t>
                </a:r>
                <a:r>
                  <a:rPr lang="en-US" dirty="0" err="1" smtClean="0">
                    <a:solidFill>
                      <a:srgbClr val="00B0F0"/>
                    </a:solidFill>
                  </a:rPr>
                  <a:t>urad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B0F0"/>
                    </a:solidFill>
                  </a:rPr>
                  <a:t>)</a:t>
                </a:r>
              </a:p>
              <a:p>
                <a:r>
                  <a:rPr lang="en-US" dirty="0" smtClean="0"/>
                  <a:t>Photon divergence (XOP simulation) at IXD location: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26 </a:t>
                </a:r>
                <a:r>
                  <a:rPr lang="en-US" dirty="0" err="1" smtClean="0">
                    <a:solidFill>
                      <a:srgbClr val="00B0F0"/>
                    </a:solidFill>
                  </a:rPr>
                  <a:t>urad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𝑖𝑥𝑑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B0F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037272"/>
                <a:ext cx="6629400" cy="1477328"/>
              </a:xfrm>
              <a:prstGeom prst="rect">
                <a:avLst/>
              </a:prstGeom>
              <a:blipFill rotWithShape="1">
                <a:blip r:embed="rId5"/>
                <a:stretch>
                  <a:fillRect l="-828" t="-2058" b="-53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44205" y="5257800"/>
                <a:ext cx="4889159" cy="10035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Expected vertical </a:t>
                </a:r>
                <a:r>
                  <a:rPr lang="en-US" u="sng" dirty="0" smtClean="0">
                    <a:solidFill>
                      <a:schemeClr val="tx1"/>
                    </a:solidFill>
                  </a:rPr>
                  <a:t>photon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beam size at IXD:</a:t>
                </a:r>
              </a:p>
              <a:p>
                <a:pPr algn="ctr"/>
                <a:endParaRPr lang="en-US" b="0" i="0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𝑝h𝑜𝑡𝑜𝑛𝑠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, 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𝑖𝑥𝑑</m:t>
                        </m:r>
                      </m:sub>
                    </m:sSub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𝑖𝑥𝑑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ra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 = 48 um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205" y="5257800"/>
                <a:ext cx="4889159" cy="1003544"/>
              </a:xfrm>
              <a:prstGeom prst="rect">
                <a:avLst/>
              </a:prstGeom>
              <a:blipFill rotWithShape="1">
                <a:blip r:embed="rId6"/>
                <a:stretch>
                  <a:fillRect t="-3049" r="-623" b="-67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183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BA Powerpoint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ALBA Powerpoint_2</Template>
  <TotalTime>3392</TotalTime>
  <Words>1072</Words>
  <Application>Microsoft Office PowerPoint</Application>
  <PresentationFormat>On-screen Show (4:3)</PresentationFormat>
  <Paragraphs>177</Paragraphs>
  <Slides>26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ALBA Powerpoint_2</vt:lpstr>
      <vt:lpstr>[Mysterious] vertical beam size   measurements using iXD at ALBA</vt:lpstr>
      <vt:lpstr>The ALBA machine provides: </vt:lpstr>
      <vt:lpstr>The idea behind IXD:</vt:lpstr>
      <vt:lpstr>Crotch absorbers</vt:lpstr>
      <vt:lpstr>How it looks like </vt:lpstr>
      <vt:lpstr>Green-paper study</vt:lpstr>
      <vt:lpstr>Scintillators</vt:lpstr>
      <vt:lpstr>Scintillators</vt:lpstr>
      <vt:lpstr>Theory &amp; expectation</vt:lpstr>
      <vt:lpstr>Best IXD shots (@10s)</vt:lpstr>
      <vt:lpstr>The teeth imprint</vt:lpstr>
      <vt:lpstr>Current status (@1s)</vt:lpstr>
      <vt:lpstr>Current status</vt:lpstr>
      <vt:lpstr>Coupling scans</vt:lpstr>
      <vt:lpstr>Coupling scans</vt:lpstr>
      <vt:lpstr>Screen materials test</vt:lpstr>
      <vt:lpstr>Penelope &amp; Fluka simulations</vt:lpstr>
      <vt:lpstr>Vertical bumps</vt:lpstr>
      <vt:lpstr>Conclusions</vt:lpstr>
      <vt:lpstr>Thank you! </vt:lpstr>
      <vt:lpstr>Motorized setup (fail)</vt:lpstr>
      <vt:lpstr>More absorption</vt:lpstr>
      <vt:lpstr>Coupling scans</vt:lpstr>
      <vt:lpstr>Backup: IXD calibration</vt:lpstr>
      <vt:lpstr>Abstract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fuente de luz de sincrotrón ALBA</dc:title>
  <dc:creator>Ana Belén Martínez Bonillo</dc:creator>
  <cp:lastModifiedBy>Andriy Nosych</cp:lastModifiedBy>
  <cp:revision>124</cp:revision>
  <dcterms:created xsi:type="dcterms:W3CDTF">2014-04-30T09:25:31Z</dcterms:created>
  <dcterms:modified xsi:type="dcterms:W3CDTF">2015-06-16T08:06:31Z</dcterms:modified>
</cp:coreProperties>
</file>