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8" r:id="rId3"/>
    <p:sldId id="281" r:id="rId4"/>
    <p:sldId id="282" r:id="rId5"/>
    <p:sldId id="283" r:id="rId6"/>
    <p:sldId id="284" r:id="rId7"/>
    <p:sldId id="285" r:id="rId8"/>
    <p:sldId id="291" r:id="rId9"/>
    <p:sldId id="292" r:id="rId10"/>
    <p:sldId id="293" r:id="rId11"/>
    <p:sldId id="295" r:id="rId12"/>
    <p:sldId id="297" r:id="rId13"/>
    <p:sldId id="296" r:id="rId14"/>
    <p:sldId id="287" r:id="rId15"/>
    <p:sldId id="300" r:id="rId16"/>
    <p:sldId id="298" r:id="rId17"/>
    <p:sldId id="299" r:id="rId18"/>
    <p:sldId id="302" r:id="rId19"/>
    <p:sldId id="308" r:id="rId20"/>
    <p:sldId id="305" r:id="rId21"/>
    <p:sldId id="306" r:id="rId22"/>
    <p:sldId id="307" r:id="rId23"/>
    <p:sldId id="309" r:id="rId24"/>
    <p:sldId id="311" r:id="rId25"/>
    <p:sldId id="312" r:id="rId26"/>
    <p:sldId id="313" r:id="rId27"/>
    <p:sldId id="314" r:id="rId28"/>
    <p:sldId id="315" r:id="rId29"/>
    <p:sldId id="328" r:id="rId30"/>
    <p:sldId id="330" r:id="rId31"/>
    <p:sldId id="332" r:id="rId32"/>
    <p:sldId id="320" r:id="rId33"/>
    <p:sldId id="321" r:id="rId34"/>
    <p:sldId id="323" r:id="rId35"/>
    <p:sldId id="325" r:id="rId36"/>
    <p:sldId id="326" r:id="rId37"/>
    <p:sldId id="317" r:id="rId38"/>
    <p:sldId id="318" r:id="rId39"/>
    <p:sldId id="319" r:id="rId40"/>
    <p:sldId id="280" r:id="rId41"/>
  </p:sldIdLst>
  <p:sldSz cx="9144000" cy="6858000" type="screen4x3"/>
  <p:notesSz cx="9942513" cy="68119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00"/>
    <a:srgbClr val="009900"/>
    <a:srgbClr val="FF66CC"/>
    <a:srgbClr val="FF0000"/>
    <a:srgbClr val="FFFFFF"/>
    <a:srgbClr val="2A3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954" autoAdjust="0"/>
  </p:normalViewPr>
  <p:slideViewPr>
    <p:cSldViewPr showGuides="1">
      <p:cViewPr>
        <p:scale>
          <a:sx n="125" d="100"/>
          <a:sy n="125" d="100"/>
        </p:scale>
        <p:origin x="-684" y="-72"/>
      </p:cViewPr>
      <p:guideLst>
        <p:guide orient="horz" pos="2160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2" d="100"/>
          <a:sy n="102" d="100"/>
        </p:scale>
        <p:origin x="-3426" y="-84"/>
      </p:cViewPr>
      <p:guideLst>
        <p:guide orient="horz" pos="2146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792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F3C4-83A1-4D95-B697-C2B21001E002}" type="datetimeFigureOut">
              <a:rPr lang="en-GB" smtClean="0"/>
              <a:t>12/06/2015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70184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792" y="6470184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CCA3-8472-4C0B-93BE-2990BBD6CA0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C24DF-E464-408A-B4B9-B7BCAE33D20C}" type="datetimeFigureOut">
              <a:rPr lang="en-GB" smtClean="0"/>
              <a:t>12/06/2015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4252" y="3235683"/>
            <a:ext cx="7954010" cy="30653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70184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1792" y="6470184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615B0-4757-4DFA-B205-5876EC536D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1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515938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021" y="3235764"/>
            <a:ext cx="7954472" cy="306391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19A7278A-399A-40B0-B51D-78DD3E0A50AE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F162BA9B-86CB-4E0E-B064-0F073A9C19FA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380" tIns="44190" rIns="88380" bIns="44190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7D255F9B-8796-49F4-ADFF-91A2CBB70754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644A248D-F6BD-4135-A37D-50370F600997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19A7278A-399A-40B0-B51D-78DD3E0A50AE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19A7278A-399A-40B0-B51D-78DD3E0A50AE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19A7278A-399A-40B0-B51D-78DD3E0A50AE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19A7278A-399A-40B0-B51D-78DD3E0A50AE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8875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6852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34829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92807" indent="-228989" defTabSz="450027" eaLnBrk="0" fontAlgn="base" hangingPunct="0">
              <a:spcBef>
                <a:spcPts val="45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2534" algn="l"/>
                <a:tab pos="866659" algn="l"/>
                <a:tab pos="1300783" algn="l"/>
                <a:tab pos="1734907" algn="l"/>
                <a:tab pos="2169031" algn="l"/>
                <a:tab pos="2603156" algn="l"/>
                <a:tab pos="3037280" algn="l"/>
                <a:tab pos="3471404" algn="l"/>
                <a:tab pos="3905528" algn="l"/>
                <a:tab pos="4339653" algn="l"/>
                <a:tab pos="4773777" algn="l"/>
                <a:tab pos="5207901" algn="l"/>
                <a:tab pos="5642025" algn="l"/>
                <a:tab pos="6076150" algn="l"/>
                <a:tab pos="6511864" algn="l"/>
                <a:tab pos="6945988" algn="l"/>
                <a:tab pos="7380113" algn="l"/>
                <a:tab pos="7814237" algn="l"/>
                <a:tab pos="8248361" algn="l"/>
                <a:tab pos="8682485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fld id="{19A7278A-399A-40B0-B51D-78DD3E0A50AE}" type="slidenum">
              <a:rPr lang="fr-FR" smtClean="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2763"/>
            <a:ext cx="3405187" cy="25527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4252" y="3235030"/>
            <a:ext cx="7954010" cy="30651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" y="1191"/>
            <a:ext cx="2626302" cy="13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6679456"/>
            <a:ext cx="9144000" cy="193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576" y="260648"/>
            <a:ext cx="913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98354" cy="74865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Modifiez</a:t>
            </a:r>
            <a:r>
              <a:rPr lang="en-GB" noProof="0" dirty="0" smtClean="0"/>
              <a:t>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676851"/>
            <a:ext cx="2520280" cy="181150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752" y="6676851"/>
            <a:ext cx="5400600" cy="18115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448" y="6664599"/>
            <a:ext cx="432048" cy="193401"/>
          </a:xfrm>
        </p:spPr>
        <p:txBody>
          <a:bodyPr/>
          <a:lstStyle>
            <a:lvl1pPr>
              <a:defRPr sz="1000"/>
            </a:lvl1pPr>
          </a:lstStyle>
          <a:p>
            <a:fld id="{FC038257-1D70-4F85-B5BD-61042DA1E69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260648"/>
            <a:ext cx="1438942" cy="72008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0" y="2414"/>
            <a:ext cx="9159479" cy="25823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numCol="6" rtlCol="0">
            <a:noAutofit/>
          </a:bodyPr>
          <a:lstStyle/>
          <a:p>
            <a:pPr marL="85725" marR="0" indent="936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noProof="0" dirty="0" err="1" smtClean="0">
                <a:solidFill>
                  <a:schemeClr val="bg1"/>
                </a:solidFill>
              </a:rPr>
              <a:t>Femto</a:t>
            </a:r>
            <a:r>
              <a:rPr lang="en-GB" sz="1000" b="1" noProof="0" dirty="0" smtClean="0">
                <a:solidFill>
                  <a:schemeClr val="bg1"/>
                </a:solidFill>
              </a:rPr>
              <a:t>-slicing @ SOLEIL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Thom-X Project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marR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COXINEL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8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6679456"/>
            <a:ext cx="9144000" cy="193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576" y="260648"/>
            <a:ext cx="913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98354" cy="74865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676851"/>
            <a:ext cx="2520280" cy="181150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448" y="6664599"/>
            <a:ext cx="432048" cy="193401"/>
          </a:xfrm>
        </p:spPr>
        <p:txBody>
          <a:bodyPr/>
          <a:lstStyle>
            <a:lvl1pPr>
              <a:defRPr sz="1000"/>
            </a:lvl1pPr>
          </a:lstStyle>
          <a:p>
            <a:fld id="{FC038257-1D70-4F85-B5BD-61042DA1E69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260648"/>
            <a:ext cx="1438942" cy="72008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-1827" y="-1096"/>
            <a:ext cx="9159479" cy="25823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numCol="6" rtlCol="0">
            <a:noAutofit/>
          </a:bodyPr>
          <a:lstStyle/>
          <a:p>
            <a:pPr marL="85725" marR="0" indent="936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Femto</a:t>
            </a:r>
            <a:r>
              <a:rPr lang="en-GB" sz="10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-slicing @ SOLEIL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bg1"/>
                </a:solidFill>
              </a:rPr>
              <a:t>Thom-X Project</a:t>
            </a:r>
            <a:endParaRPr lang="en-GB" sz="1000" b="1" noProof="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marR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COXINEL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752" y="6676851"/>
            <a:ext cx="5400600" cy="18115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DEELS, 15-16 June 2015, ALBA,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1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6679456"/>
            <a:ext cx="9144000" cy="193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576" y="260648"/>
            <a:ext cx="913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98354" cy="74865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676851"/>
            <a:ext cx="2520280" cy="181150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448" y="6664599"/>
            <a:ext cx="432048" cy="193401"/>
          </a:xfrm>
        </p:spPr>
        <p:txBody>
          <a:bodyPr/>
          <a:lstStyle>
            <a:lvl1pPr>
              <a:defRPr sz="1000"/>
            </a:lvl1pPr>
          </a:lstStyle>
          <a:p>
            <a:fld id="{FC038257-1D70-4F85-B5BD-61042DA1E69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260648"/>
            <a:ext cx="1438942" cy="72008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-1827" y="-1096"/>
            <a:ext cx="9159479" cy="25823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numCol="6" rtlCol="0">
            <a:noAutofit/>
          </a:bodyPr>
          <a:lstStyle/>
          <a:p>
            <a:pPr marL="85725" marR="0" indent="936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Femto</a:t>
            </a:r>
            <a:r>
              <a:rPr lang="en-GB" sz="10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-slicing @ SOLEIL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Thom-X Project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marR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bg1"/>
                </a:solidFill>
              </a:rPr>
              <a:t>COXINEL</a:t>
            </a:r>
            <a:endParaRPr lang="en-GB" sz="1000" b="1" noProof="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752" y="6676851"/>
            <a:ext cx="5400600" cy="18115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DEELS, 15-16 June 2015, ALBA,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3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0" y="6679456"/>
            <a:ext cx="9144000" cy="193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576" y="260648"/>
            <a:ext cx="913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6" rtlCol="0">
            <a:noAutofit/>
          </a:bodyPr>
          <a:lstStyle/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98354" cy="74865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676851"/>
            <a:ext cx="2520280" cy="181150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448" y="6664599"/>
            <a:ext cx="432048" cy="193401"/>
          </a:xfrm>
        </p:spPr>
        <p:txBody>
          <a:bodyPr/>
          <a:lstStyle>
            <a:lvl1pPr>
              <a:defRPr sz="1000"/>
            </a:lvl1pPr>
          </a:lstStyle>
          <a:p>
            <a:fld id="{FC038257-1D70-4F85-B5BD-61042DA1E69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260648"/>
            <a:ext cx="1438942" cy="72008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-1827" y="-1096"/>
            <a:ext cx="9159479" cy="25823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numCol="6" rtlCol="0">
            <a:noAutofit/>
          </a:bodyPr>
          <a:lstStyle/>
          <a:p>
            <a:pPr marL="85725" marR="0" indent="936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noProof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Femto</a:t>
            </a:r>
            <a:r>
              <a:rPr lang="en-GB" sz="10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-slicing @ SOLEIL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Thom-X Project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marR="0" indent="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n-GB" sz="1000" b="1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COXINEL</a:t>
            </a:r>
            <a:endParaRPr lang="en-GB" sz="1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  <a:tabLst>
                <a:tab pos="1257300" algn="l"/>
              </a:tabLst>
            </a:pPr>
            <a:endParaRPr lang="en-GB" sz="1000" b="1" noProof="0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752" y="6676851"/>
            <a:ext cx="5400600" cy="18115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DEELS, 15-16 June 2015, ALBA,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6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8BBD-B996-4BB1-98C1-595503A7C33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6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03653" y="260648"/>
            <a:ext cx="6995120" cy="7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414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08176" y="6525344"/>
            <a:ext cx="512020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DEELS, 15-16 June 2015, ALBA, Barcelona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66112" y="652025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8257-1D70-4F85-B5BD-61042DA1E6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24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wmf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em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5.png"/><Relationship Id="rId21" Type="http://schemas.openxmlformats.org/officeDocument/2006/relationships/image" Target="../media/image82.png"/><Relationship Id="rId7" Type="http://schemas.openxmlformats.org/officeDocument/2006/relationships/hyperlink" Target="http://www.lunex5/" TargetMode="External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png"/><Relationship Id="rId18" Type="http://schemas.openxmlformats.org/officeDocument/2006/relationships/image" Target="../media/image69.jpeg"/><Relationship Id="rId3" Type="http://schemas.openxmlformats.org/officeDocument/2006/relationships/image" Target="../media/image65.png"/><Relationship Id="rId21" Type="http://schemas.openxmlformats.org/officeDocument/2006/relationships/image" Target="../media/image73.png"/><Relationship Id="rId7" Type="http://schemas.openxmlformats.org/officeDocument/2006/relationships/hyperlink" Target="http://www.lunex5/" TargetMode="External"/><Relationship Id="rId12" Type="http://schemas.openxmlformats.org/officeDocument/2006/relationships/image" Target="../media/image78.png"/><Relationship Id="rId17" Type="http://schemas.openxmlformats.org/officeDocument/2006/relationships/image" Target="../media/image87.png"/><Relationship Id="rId2" Type="http://schemas.openxmlformats.org/officeDocument/2006/relationships/image" Target="../media/image64.png"/><Relationship Id="rId16" Type="http://schemas.openxmlformats.org/officeDocument/2006/relationships/image" Target="../media/image86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7.png"/><Relationship Id="rId5" Type="http://schemas.openxmlformats.org/officeDocument/2006/relationships/image" Target="../media/image67.png"/><Relationship Id="rId15" Type="http://schemas.openxmlformats.org/officeDocument/2006/relationships/image" Target="../media/image81.png"/><Relationship Id="rId23" Type="http://schemas.openxmlformats.org/officeDocument/2006/relationships/image" Target="../media/image82.png"/><Relationship Id="rId10" Type="http://schemas.openxmlformats.org/officeDocument/2006/relationships/image" Target="../media/image76.png"/><Relationship Id="rId19" Type="http://schemas.openxmlformats.org/officeDocument/2006/relationships/image" Target="../media/image70.png"/><Relationship Id="rId4" Type="http://schemas.openxmlformats.org/officeDocument/2006/relationships/image" Target="../media/image85.jpeg"/><Relationship Id="rId9" Type="http://schemas.openxmlformats.org/officeDocument/2006/relationships/image" Target="../media/image74.png"/><Relationship Id="rId14" Type="http://schemas.openxmlformats.org/officeDocument/2006/relationships/image" Target="../media/image80.png"/><Relationship Id="rId22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5.png"/><Relationship Id="rId21" Type="http://schemas.openxmlformats.org/officeDocument/2006/relationships/image" Target="../media/image82.png"/><Relationship Id="rId7" Type="http://schemas.openxmlformats.org/officeDocument/2006/relationships/hyperlink" Target="http://www.lunex5/" TargetMode="External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76.png"/><Relationship Id="rId10" Type="http://schemas.openxmlformats.org/officeDocument/2006/relationships/image" Target="../media/image88.jpe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91.emf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1.png"/><Relationship Id="rId2" Type="http://schemas.openxmlformats.org/officeDocument/2006/relationships/image" Target="../media/image9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11" Type="http://schemas.openxmlformats.org/officeDocument/2006/relationships/image" Target="../media/image74.png"/><Relationship Id="rId5" Type="http://schemas.openxmlformats.org/officeDocument/2006/relationships/hyperlink" Target="http://www.lunex5/" TargetMode="External"/><Relationship Id="rId15" Type="http://schemas.openxmlformats.org/officeDocument/2006/relationships/image" Target="../media/image79.png"/><Relationship Id="rId10" Type="http://schemas.openxmlformats.org/officeDocument/2006/relationships/image" Target="../media/image73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1.png"/><Relationship Id="rId2" Type="http://schemas.openxmlformats.org/officeDocument/2006/relationships/image" Target="../media/image9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11" Type="http://schemas.openxmlformats.org/officeDocument/2006/relationships/image" Target="../media/image74.png"/><Relationship Id="rId5" Type="http://schemas.openxmlformats.org/officeDocument/2006/relationships/image" Target="../media/image92.png"/><Relationship Id="rId15" Type="http://schemas.openxmlformats.org/officeDocument/2006/relationships/image" Target="../media/image79.png"/><Relationship Id="rId10" Type="http://schemas.openxmlformats.org/officeDocument/2006/relationships/image" Target="../media/image73.png"/><Relationship Id="rId4" Type="http://schemas.openxmlformats.org/officeDocument/2006/relationships/hyperlink" Target="http://www.lunex5/" TargetMode="External"/><Relationship Id="rId9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94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1.png"/><Relationship Id="rId2" Type="http://schemas.openxmlformats.org/officeDocument/2006/relationships/image" Target="../media/image93.jp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11" Type="http://schemas.openxmlformats.org/officeDocument/2006/relationships/image" Target="../media/image74.png"/><Relationship Id="rId5" Type="http://schemas.openxmlformats.org/officeDocument/2006/relationships/hyperlink" Target="http://www.lunex5/" TargetMode="External"/><Relationship Id="rId15" Type="http://schemas.openxmlformats.org/officeDocument/2006/relationships/image" Target="../media/image79.png"/><Relationship Id="rId10" Type="http://schemas.openxmlformats.org/officeDocument/2006/relationships/image" Target="../media/image73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8.png"/><Relationship Id="rId3" Type="http://schemas.openxmlformats.org/officeDocument/2006/relationships/image" Target="../media/image64.png"/><Relationship Id="rId7" Type="http://schemas.openxmlformats.org/officeDocument/2006/relationships/image" Target="../media/image88.jpe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95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hyperlink" Target="http://www.lunex5/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1.png"/><Relationship Id="rId3" Type="http://schemas.openxmlformats.org/officeDocument/2006/relationships/image" Target="../media/image97.pn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17" Type="http://schemas.openxmlformats.org/officeDocument/2006/relationships/image" Target="../media/image80.png"/><Relationship Id="rId2" Type="http://schemas.openxmlformats.org/officeDocument/2006/relationships/image" Target="../media/image96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unex5/" TargetMode="External"/><Relationship Id="rId11" Type="http://schemas.openxmlformats.org/officeDocument/2006/relationships/image" Target="../media/image73.png"/><Relationship Id="rId5" Type="http://schemas.openxmlformats.org/officeDocument/2006/relationships/image" Target="../media/image64.png"/><Relationship Id="rId15" Type="http://schemas.openxmlformats.org/officeDocument/2006/relationships/image" Target="../media/image78.png"/><Relationship Id="rId10" Type="http://schemas.openxmlformats.org/officeDocument/2006/relationships/image" Target="../media/image72.png"/><Relationship Id="rId19" Type="http://schemas.openxmlformats.org/officeDocument/2006/relationships/image" Target="../media/image82.png"/><Relationship Id="rId4" Type="http://schemas.openxmlformats.org/officeDocument/2006/relationships/image" Target="../media/image98.png"/><Relationship Id="rId9" Type="http://schemas.openxmlformats.org/officeDocument/2006/relationships/image" Target="../media/image88.jpeg"/><Relationship Id="rId1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8.png"/><Relationship Id="rId3" Type="http://schemas.openxmlformats.org/officeDocument/2006/relationships/image" Target="../media/image64.png"/><Relationship Id="rId7" Type="http://schemas.openxmlformats.org/officeDocument/2006/relationships/image" Target="../media/image88.jpe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9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hyperlink" Target="http://www.lunex5/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80.png"/><Relationship Id="rId2" Type="http://schemas.openxmlformats.org/officeDocument/2006/relationships/image" Target="../media/image69.jpeg"/><Relationship Id="rId16" Type="http://schemas.openxmlformats.org/officeDocument/2006/relationships/hyperlink" Target="http://www.lunex5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11" Type="http://schemas.openxmlformats.org/officeDocument/2006/relationships/image" Target="../media/image79.png"/><Relationship Id="rId5" Type="http://schemas.openxmlformats.org/officeDocument/2006/relationships/image" Target="../media/image72.png"/><Relationship Id="rId15" Type="http://schemas.openxmlformats.org/officeDocument/2006/relationships/image" Target="../media/image64.png"/><Relationship Id="rId10" Type="http://schemas.openxmlformats.org/officeDocument/2006/relationships/image" Target="../media/image78.png"/><Relationship Id="rId4" Type="http://schemas.openxmlformats.org/officeDocument/2006/relationships/image" Target="../media/image88.jpe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100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1.png"/><Relationship Id="rId2" Type="http://schemas.openxmlformats.org/officeDocument/2006/relationships/image" Target="../media/image99.jpe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11" Type="http://schemas.openxmlformats.org/officeDocument/2006/relationships/image" Target="../media/image74.png"/><Relationship Id="rId5" Type="http://schemas.openxmlformats.org/officeDocument/2006/relationships/hyperlink" Target="http://www.lunex5/" TargetMode="External"/><Relationship Id="rId15" Type="http://schemas.openxmlformats.org/officeDocument/2006/relationships/image" Target="../media/image79.png"/><Relationship Id="rId10" Type="http://schemas.openxmlformats.org/officeDocument/2006/relationships/image" Target="../media/image73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918648" cy="1224136"/>
          </a:xfrm>
          <a:solidFill>
            <a:srgbClr val="FFFFFF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en-GB" altLang="en-US" dirty="0"/>
              <a:t>SOLEIL diagnostics </a:t>
            </a:r>
            <a:r>
              <a:rPr lang="en-GB" altLang="en-US" dirty="0" smtClean="0"/>
              <a:t>transverse </a:t>
            </a:r>
            <a:r>
              <a:rPr lang="en-GB" altLang="en-US" dirty="0"/>
              <a:t>projects </a:t>
            </a:r>
            <a:r>
              <a:rPr lang="en-GB" altLang="en-US" dirty="0" smtClean="0"/>
              <a:t>and </a:t>
            </a:r>
            <a:r>
              <a:rPr lang="en-GB" altLang="en-US" dirty="0"/>
              <a:t>collaborations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0138" y="5445224"/>
            <a:ext cx="7416824" cy="792088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GB" sz="2400" dirty="0" smtClean="0"/>
              <a:t>Nicolas HUBERT</a:t>
            </a:r>
            <a:r>
              <a:rPr lang="en-GB" sz="2400" baseline="30000" dirty="0" smtClean="0"/>
              <a:t>#</a:t>
            </a:r>
            <a:r>
              <a:rPr lang="en-GB" sz="2400" dirty="0" smtClean="0"/>
              <a:t> </a:t>
            </a:r>
          </a:p>
          <a:p>
            <a:r>
              <a:rPr lang="en-GB" sz="1600" dirty="0" smtClean="0"/>
              <a:t>on behalf of the SOLEIL Diagnostics group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581001"/>
            <a:ext cx="2581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# nicolas.hubert@synchrotron-soleil.fr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59258" y="2588131"/>
            <a:ext cx="1618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DEELS</a:t>
            </a:r>
            <a:endParaRPr lang="en-GB" b="1" dirty="0" smtClean="0"/>
          </a:p>
          <a:p>
            <a:pPr algn="ctr"/>
            <a:r>
              <a:rPr lang="en-GB" sz="1600" dirty="0" smtClean="0"/>
              <a:t>15-16 June 2015</a:t>
            </a:r>
          </a:p>
          <a:p>
            <a:pPr algn="ctr"/>
            <a:r>
              <a:rPr lang="en-GB" sz="1600" dirty="0" smtClean="0"/>
              <a:t>ALBA, Barcelona</a:t>
            </a:r>
            <a:endParaRPr lang="en-GB" sz="1600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323528" y="3717032"/>
            <a:ext cx="856895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 smtClean="0">
                <a:solidFill>
                  <a:schemeClr val="tx2"/>
                </a:solidFill>
              </a:rPr>
              <a:t>Femto</a:t>
            </a:r>
            <a:r>
              <a:rPr lang="en-GB" sz="2400" b="1" dirty="0" smtClean="0">
                <a:solidFill>
                  <a:schemeClr val="tx2"/>
                </a:solidFill>
              </a:rPr>
              <a:t>-slicing @ SOLEIL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Thom-X Project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COXINEL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89" y="3096"/>
            <a:ext cx="5231411" cy="12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A207AC8-7F5B-4EF6-B284-589B338FEB60}" type="slidenum">
              <a:rPr lang="en-GB" altLang="fr-FR" sz="14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altLang="fr-FR" sz="1400" smtClean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0825" y="304329"/>
            <a:ext cx="86423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r-FR" dirty="0">
                <a:solidFill>
                  <a:srgbClr val="3333CC"/>
                </a:solidFill>
                <a:latin typeface="Trebuchet MS" panose="020B0603020202020204" pitchFamily="34" charset="0"/>
              </a:rPr>
              <a:t>IR diagnostics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493838" y="3717925"/>
            <a:ext cx="1371600" cy="685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 flipV="1">
            <a:off x="611188" y="4110038"/>
            <a:ext cx="4159250" cy="9525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 flipH="1" flipV="1">
            <a:off x="4540250" y="5240338"/>
            <a:ext cx="307975" cy="384175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4770438" y="5499100"/>
            <a:ext cx="2600325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 flipV="1">
            <a:off x="4770438" y="4173538"/>
            <a:ext cx="1587" cy="1298575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Rectangle 17"/>
          <p:cNvSpPr>
            <a:spLocks noChangeArrowheads="1"/>
          </p:cNvSpPr>
          <p:nvPr/>
        </p:nvSpPr>
        <p:spPr bwMode="auto">
          <a:xfrm>
            <a:off x="6254750" y="5394325"/>
            <a:ext cx="1143000" cy="1524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62" name="Rectangle 18"/>
          <p:cNvSpPr>
            <a:spLocks noChangeArrowheads="1"/>
          </p:cNvSpPr>
          <p:nvPr/>
        </p:nvSpPr>
        <p:spPr bwMode="auto">
          <a:xfrm>
            <a:off x="7437438" y="5622925"/>
            <a:ext cx="228600" cy="228600"/>
          </a:xfrm>
          <a:prstGeom prst="rect">
            <a:avLst/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63" name="Rectangle 19"/>
          <p:cNvSpPr>
            <a:spLocks noChangeArrowheads="1"/>
          </p:cNvSpPr>
          <p:nvPr/>
        </p:nvSpPr>
        <p:spPr bwMode="auto">
          <a:xfrm>
            <a:off x="5913438" y="5622925"/>
            <a:ext cx="228600" cy="228600"/>
          </a:xfrm>
          <a:prstGeom prst="rect">
            <a:avLst/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64" name="Rectangle 20"/>
          <p:cNvSpPr>
            <a:spLocks noChangeArrowheads="1"/>
          </p:cNvSpPr>
          <p:nvPr/>
        </p:nvSpPr>
        <p:spPr bwMode="auto">
          <a:xfrm>
            <a:off x="5989638" y="4403725"/>
            <a:ext cx="76200" cy="1219200"/>
          </a:xfrm>
          <a:prstGeom prst="rect">
            <a:avLst/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65" name="Rectangle 21"/>
          <p:cNvSpPr>
            <a:spLocks noChangeArrowheads="1"/>
          </p:cNvSpPr>
          <p:nvPr/>
        </p:nvSpPr>
        <p:spPr bwMode="auto">
          <a:xfrm>
            <a:off x="7513638" y="4403725"/>
            <a:ext cx="76200" cy="1219200"/>
          </a:xfrm>
          <a:prstGeom prst="rect">
            <a:avLst/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66" name="Rectangle 22"/>
          <p:cNvSpPr>
            <a:spLocks noChangeArrowheads="1"/>
          </p:cNvSpPr>
          <p:nvPr/>
        </p:nvSpPr>
        <p:spPr bwMode="auto">
          <a:xfrm flipH="1" flipV="1">
            <a:off x="5873750" y="4364038"/>
            <a:ext cx="1828800" cy="76200"/>
          </a:xfrm>
          <a:prstGeom prst="rect">
            <a:avLst/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67" name="Line 23"/>
          <p:cNvSpPr>
            <a:spLocks noChangeShapeType="1"/>
          </p:cNvSpPr>
          <p:nvPr/>
        </p:nvSpPr>
        <p:spPr bwMode="auto">
          <a:xfrm>
            <a:off x="4541838" y="4821238"/>
            <a:ext cx="4572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8" name="Rectangle 25"/>
          <p:cNvSpPr>
            <a:spLocks noChangeArrowheads="1"/>
          </p:cNvSpPr>
          <p:nvPr/>
        </p:nvSpPr>
        <p:spPr bwMode="auto">
          <a:xfrm>
            <a:off x="5151438" y="4251325"/>
            <a:ext cx="457200" cy="1600200"/>
          </a:xfrm>
          <a:prstGeom prst="rect">
            <a:avLst/>
          </a:prstGeom>
          <a:solidFill>
            <a:srgbClr val="0099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69" name="Text Box 26"/>
          <p:cNvSpPr txBox="1">
            <a:spLocks noChangeArrowheads="1"/>
          </p:cNvSpPr>
          <p:nvPr/>
        </p:nvSpPr>
        <p:spPr bwMode="auto">
          <a:xfrm>
            <a:off x="4057650" y="5391150"/>
            <a:ext cx="5826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Mirror</a:t>
            </a:r>
          </a:p>
        </p:txBody>
      </p:sp>
      <p:sp>
        <p:nvSpPr>
          <p:cNvPr id="23570" name="Text Box 27"/>
          <p:cNvSpPr txBox="1">
            <a:spLocks noChangeArrowheads="1"/>
          </p:cNvSpPr>
          <p:nvPr/>
        </p:nvSpPr>
        <p:spPr bwMode="auto">
          <a:xfrm>
            <a:off x="4770438" y="2784475"/>
            <a:ext cx="1428750" cy="27940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Extraction mirror</a:t>
            </a:r>
          </a:p>
        </p:txBody>
      </p:sp>
      <p:sp>
        <p:nvSpPr>
          <p:cNvPr id="23571" name="Line 31"/>
          <p:cNvSpPr>
            <a:spLocks noChangeShapeType="1"/>
          </p:cNvSpPr>
          <p:nvPr/>
        </p:nvSpPr>
        <p:spPr bwMode="auto">
          <a:xfrm>
            <a:off x="4778375" y="4114800"/>
            <a:ext cx="3263900" cy="7938"/>
          </a:xfrm>
          <a:prstGeom prst="line">
            <a:avLst/>
          </a:prstGeom>
          <a:noFill/>
          <a:ln w="28440">
            <a:solidFill>
              <a:srgbClr val="CC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2" name="Text Box 32"/>
          <p:cNvSpPr txBox="1">
            <a:spLocks noChangeArrowheads="1"/>
          </p:cNvSpPr>
          <p:nvPr/>
        </p:nvSpPr>
        <p:spPr bwMode="auto">
          <a:xfrm>
            <a:off x="7032625" y="3500438"/>
            <a:ext cx="18605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towards PUMA beamline</a:t>
            </a:r>
          </a:p>
        </p:txBody>
      </p:sp>
      <p:sp>
        <p:nvSpPr>
          <p:cNvPr id="23573" name="Text Box 33"/>
          <p:cNvSpPr txBox="1">
            <a:spLocks noChangeArrowheads="1"/>
          </p:cNvSpPr>
          <p:nvPr/>
        </p:nvSpPr>
        <p:spPr bwMode="auto">
          <a:xfrm>
            <a:off x="7832725" y="4564063"/>
            <a:ext cx="1235075" cy="27940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IR diagnostics</a:t>
            </a:r>
          </a:p>
        </p:txBody>
      </p:sp>
      <p:sp>
        <p:nvSpPr>
          <p:cNvPr id="23574" name="Text Box 30"/>
          <p:cNvSpPr txBox="1">
            <a:spLocks noChangeArrowheads="1"/>
          </p:cNvSpPr>
          <p:nvPr/>
        </p:nvSpPr>
        <p:spPr bwMode="auto">
          <a:xfrm>
            <a:off x="1836738" y="3429000"/>
            <a:ext cx="7080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Wiggler</a:t>
            </a:r>
          </a:p>
        </p:txBody>
      </p:sp>
      <p:sp>
        <p:nvSpPr>
          <p:cNvPr id="23575" name="Forme libre 1"/>
          <p:cNvSpPr>
            <a:spLocks/>
          </p:cNvSpPr>
          <p:nvPr/>
        </p:nvSpPr>
        <p:spPr bwMode="auto">
          <a:xfrm>
            <a:off x="635000" y="4090988"/>
            <a:ext cx="3819525" cy="823912"/>
          </a:xfrm>
          <a:custGeom>
            <a:avLst/>
            <a:gdLst>
              <a:gd name="T0" fmla="*/ 0 w 3820160"/>
              <a:gd name="T1" fmla="*/ 10131709 h 575733"/>
              <a:gd name="T2" fmla="*/ 527704 w 3820160"/>
              <a:gd name="T3" fmla="*/ 1728349 h 575733"/>
              <a:gd name="T4" fmla="*/ 1207633 w 3820160"/>
              <a:gd name="T5" fmla="*/ 119196 h 575733"/>
              <a:gd name="T6" fmla="*/ 1836821 w 3820160"/>
              <a:gd name="T7" fmla="*/ 119196 h 575733"/>
              <a:gd name="T8" fmla="*/ 2252895 w 3820160"/>
              <a:gd name="T9" fmla="*/ 119196 h 575733"/>
              <a:gd name="T10" fmla="*/ 2597936 w 3820160"/>
              <a:gd name="T11" fmla="*/ 297991 h 575733"/>
              <a:gd name="T12" fmla="*/ 3034306 w 3820160"/>
              <a:gd name="T13" fmla="*/ 297991 h 575733"/>
              <a:gd name="T14" fmla="*/ 3338753 w 3820160"/>
              <a:gd name="T15" fmla="*/ 476777 h 575733"/>
              <a:gd name="T16" fmla="*/ 3602606 w 3820160"/>
              <a:gd name="T17" fmla="*/ 3516300 h 575733"/>
              <a:gd name="T18" fmla="*/ 3815717 w 3820160"/>
              <a:gd name="T19" fmla="*/ 8880136 h 575733"/>
              <a:gd name="T20" fmla="*/ 3815717 w 3820160"/>
              <a:gd name="T21" fmla="*/ 8880136 h 5757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20160" h="575733">
                <a:moveTo>
                  <a:pt x="0" y="575733"/>
                </a:moveTo>
                <a:cubicBezTo>
                  <a:pt x="163406" y="384386"/>
                  <a:pt x="326813" y="193040"/>
                  <a:pt x="528320" y="98213"/>
                </a:cubicBezTo>
                <a:cubicBezTo>
                  <a:pt x="729827" y="3386"/>
                  <a:pt x="990600" y="22013"/>
                  <a:pt x="1209040" y="6773"/>
                </a:cubicBezTo>
                <a:cubicBezTo>
                  <a:pt x="1427480" y="-8467"/>
                  <a:pt x="1838960" y="6773"/>
                  <a:pt x="1838960" y="6773"/>
                </a:cubicBezTo>
                <a:lnTo>
                  <a:pt x="2255520" y="6773"/>
                </a:lnTo>
                <a:cubicBezTo>
                  <a:pt x="2382520" y="8466"/>
                  <a:pt x="2470573" y="15240"/>
                  <a:pt x="2600960" y="16933"/>
                </a:cubicBezTo>
                <a:cubicBezTo>
                  <a:pt x="2731347" y="18626"/>
                  <a:pt x="2914227" y="15240"/>
                  <a:pt x="3037840" y="16933"/>
                </a:cubicBezTo>
                <a:cubicBezTo>
                  <a:pt x="3161453" y="18626"/>
                  <a:pt x="3247813" y="-3387"/>
                  <a:pt x="3342640" y="27093"/>
                </a:cubicBezTo>
                <a:cubicBezTo>
                  <a:pt x="3437467" y="57573"/>
                  <a:pt x="3527213" y="120226"/>
                  <a:pt x="3606800" y="199813"/>
                </a:cubicBezTo>
                <a:cubicBezTo>
                  <a:pt x="3686387" y="279400"/>
                  <a:pt x="3820160" y="504613"/>
                  <a:pt x="3820160" y="50461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76" name="Text Box 29"/>
          <p:cNvSpPr txBox="1">
            <a:spLocks noChangeArrowheads="1"/>
          </p:cNvSpPr>
          <p:nvPr/>
        </p:nvSpPr>
        <p:spPr bwMode="auto">
          <a:xfrm>
            <a:off x="684213" y="4995863"/>
            <a:ext cx="3619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e-</a:t>
            </a:r>
          </a:p>
        </p:txBody>
      </p:sp>
      <p:cxnSp>
        <p:nvCxnSpPr>
          <p:cNvPr id="23577" name="Connecteur droit avec flèche 26"/>
          <p:cNvCxnSpPr>
            <a:cxnSpLocks noChangeShapeType="1"/>
          </p:cNvCxnSpPr>
          <p:nvPr/>
        </p:nvCxnSpPr>
        <p:spPr bwMode="auto">
          <a:xfrm flipV="1">
            <a:off x="684213" y="4843463"/>
            <a:ext cx="144462" cy="268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8" name="Text Box 29"/>
          <p:cNvSpPr txBox="1">
            <a:spLocks noChangeArrowheads="1"/>
          </p:cNvSpPr>
          <p:nvPr/>
        </p:nvSpPr>
        <p:spPr bwMode="auto">
          <a:xfrm>
            <a:off x="703263" y="3619500"/>
            <a:ext cx="5572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laser</a:t>
            </a:r>
          </a:p>
        </p:txBody>
      </p:sp>
      <p:cxnSp>
        <p:nvCxnSpPr>
          <p:cNvPr id="23579" name="Connecteur droit avec flèche 32"/>
          <p:cNvCxnSpPr>
            <a:cxnSpLocks noChangeShapeType="1"/>
          </p:cNvCxnSpPr>
          <p:nvPr/>
        </p:nvCxnSpPr>
        <p:spPr bwMode="auto">
          <a:xfrm>
            <a:off x="754063" y="4014788"/>
            <a:ext cx="4349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80" name="AutoShape 22"/>
          <p:cNvSpPr>
            <a:spLocks noChangeArrowheads="1"/>
          </p:cNvSpPr>
          <p:nvPr/>
        </p:nvSpPr>
        <p:spPr bwMode="auto">
          <a:xfrm rot="-5400000">
            <a:off x="3513931" y="2917032"/>
            <a:ext cx="112713" cy="24003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3581" name="Line 16"/>
          <p:cNvSpPr>
            <a:spLocks noChangeShapeType="1"/>
          </p:cNvSpPr>
          <p:nvPr/>
        </p:nvSpPr>
        <p:spPr bwMode="auto">
          <a:xfrm flipH="1" flipV="1">
            <a:off x="4614863" y="3927475"/>
            <a:ext cx="307975" cy="384175"/>
          </a:xfrm>
          <a:prstGeom prst="line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82" name="Text Box 29"/>
          <p:cNvSpPr txBox="1">
            <a:spLocks noChangeArrowheads="1"/>
          </p:cNvSpPr>
          <p:nvPr/>
        </p:nvSpPr>
        <p:spPr bwMode="auto">
          <a:xfrm>
            <a:off x="3060700" y="3556000"/>
            <a:ext cx="12176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laser + wiggler</a:t>
            </a:r>
          </a:p>
        </p:txBody>
      </p:sp>
      <p:cxnSp>
        <p:nvCxnSpPr>
          <p:cNvPr id="23583" name="Connecteur droit avec flèche 38"/>
          <p:cNvCxnSpPr>
            <a:cxnSpLocks noChangeShapeType="1"/>
          </p:cNvCxnSpPr>
          <p:nvPr/>
        </p:nvCxnSpPr>
        <p:spPr bwMode="auto">
          <a:xfrm>
            <a:off x="3284538" y="3956050"/>
            <a:ext cx="784225" cy="0"/>
          </a:xfrm>
          <a:prstGeom prst="straightConnector1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4" name="Connecteur droit avec flèche 40"/>
          <p:cNvCxnSpPr>
            <a:cxnSpLocks noChangeShapeType="1"/>
          </p:cNvCxnSpPr>
          <p:nvPr/>
        </p:nvCxnSpPr>
        <p:spPr bwMode="auto">
          <a:xfrm>
            <a:off x="7459663" y="3933825"/>
            <a:ext cx="784225" cy="0"/>
          </a:xfrm>
          <a:prstGeom prst="straightConnector1">
            <a:avLst/>
          </a:prstGeom>
          <a:noFill/>
          <a:ln w="38100" cmpd="dbl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5" name="Connecteur droit avec flèche 14340"/>
          <p:cNvCxnSpPr>
            <a:cxnSpLocks noChangeShapeType="1"/>
            <a:stCxn id="23570" idx="2"/>
          </p:cNvCxnSpPr>
          <p:nvPr/>
        </p:nvCxnSpPr>
        <p:spPr bwMode="auto">
          <a:xfrm flipH="1">
            <a:off x="4640263" y="3063875"/>
            <a:ext cx="844550" cy="8350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Connecteur droit avec flèche 34"/>
          <p:cNvCxnSpPr>
            <a:cxnSpLocks noChangeShapeType="1"/>
            <a:stCxn id="23573" idx="1"/>
            <a:endCxn id="23561" idx="0"/>
          </p:cNvCxnSpPr>
          <p:nvPr/>
        </p:nvCxnSpPr>
        <p:spPr bwMode="auto">
          <a:xfrm flipH="1">
            <a:off x="6826250" y="4703763"/>
            <a:ext cx="1006475" cy="690562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587" name="Picture 5" descr="M:\Soleil0\Slicing\CR\2013-CR\130527-WS-SOLEIL\presentation_ML\images\3D-Lentille-MIR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08500"/>
            <a:ext cx="15255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88" name="Connecteur droit avec flèche 42"/>
          <p:cNvCxnSpPr>
            <a:cxnSpLocks noChangeShapeType="1"/>
          </p:cNvCxnSpPr>
          <p:nvPr/>
        </p:nvCxnSpPr>
        <p:spPr bwMode="auto">
          <a:xfrm flipH="1">
            <a:off x="3649663" y="5010150"/>
            <a:ext cx="922337" cy="384175"/>
          </a:xfrm>
          <a:prstGeom prst="straightConnector1">
            <a:avLst/>
          </a:prstGeom>
          <a:noFill/>
          <a:ln w="38100" cmpd="dbl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89" name="Espace réservé du contenu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819650"/>
          </a:xfrm>
        </p:spPr>
        <p:txBody>
          <a:bodyPr/>
          <a:lstStyle/>
          <a:p>
            <a:pPr eaLnBrk="1" hangingPunct="1"/>
            <a:r>
              <a:rPr lang="fr-FR" altLang="fr-FR" sz="2000" dirty="0" smtClean="0"/>
              <a:t>Transport of the IR radiation:</a:t>
            </a:r>
            <a:endParaRPr lang="fr-FR" altLang="fr-FR" sz="1800" dirty="0" smtClean="0">
              <a:sym typeface="Wingdings" pitchFamily="2" charset="2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40" name="Rectangle 34"/>
          <p:cNvSpPr>
            <a:spLocks/>
          </p:cNvSpPr>
          <p:nvPr/>
        </p:nvSpPr>
        <p:spPr bwMode="auto">
          <a:xfrm>
            <a:off x="5484813" y="6093296"/>
            <a:ext cx="31710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dirty="0" smtClean="0">
                <a:ea typeface="Gill Sans" charset="0"/>
                <a:cs typeface="Gill Sans" charset="0"/>
              </a:rPr>
              <a:t>Conception </a:t>
            </a:r>
            <a:r>
              <a:rPr lang="en-US" altLang="en-US" dirty="0">
                <a:ea typeface="Gill Sans" charset="0"/>
                <a:cs typeface="Gill Sans" charset="0"/>
              </a:rPr>
              <a:t>: </a:t>
            </a:r>
            <a:r>
              <a:rPr lang="en-US" altLang="en-US" dirty="0" smtClean="0">
                <a:ea typeface="Gill Sans" charset="0"/>
                <a:cs typeface="Gill Sans" charset="0"/>
              </a:rPr>
              <a:t>M.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Labat</a:t>
            </a:r>
            <a:r>
              <a:rPr lang="en-US" altLang="en-US" dirty="0" smtClean="0">
                <a:ea typeface="Gill Sans" charset="0"/>
                <a:cs typeface="Gill Sans" charset="0"/>
              </a:rPr>
              <a:t>, D.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Zerbib</a:t>
            </a:r>
            <a:r>
              <a:rPr lang="en-US" altLang="en-US" dirty="0" smtClean="0">
                <a:ea typeface="Gill Sans" charset="0"/>
                <a:cs typeface="Gill Sans" charset="0"/>
              </a:rPr>
              <a:t>, J-L.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Marlats</a:t>
            </a:r>
            <a:endParaRPr lang="en-US" altLang="en-US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C051089-1C93-40AB-8079-99B6F28C619F}" type="slidenum">
              <a:rPr lang="en-GB" altLang="fr-FR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altLang="fr-FR" sz="1400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304329"/>
            <a:ext cx="86423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r-FR" dirty="0">
                <a:solidFill>
                  <a:srgbClr val="3333CC"/>
                </a:solidFill>
                <a:latin typeface="Trebuchet MS" panose="020B0603020202020204" pitchFamily="34" charset="0"/>
              </a:rPr>
              <a:t>IR diagnostics</a:t>
            </a:r>
          </a:p>
        </p:txBody>
      </p:sp>
      <p:pic>
        <p:nvPicPr>
          <p:cNvPr id="25656" name="Picture 2" descr="M:\Soleil0\Slicing\CR\2013-CR\130527-WS-SOLEIL\presentation_ML\images\IMG_0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71" y="304329"/>
            <a:ext cx="157003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63" y="2413792"/>
            <a:ext cx="6764249" cy="4471592"/>
          </a:xfrm>
          <a:prstGeom prst="rect">
            <a:avLst/>
          </a:prstGeom>
        </p:spPr>
      </p:pic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-33124" y="1019175"/>
            <a:ext cx="8642350" cy="4819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IR detectors :</a:t>
            </a:r>
          </a:p>
          <a:p>
            <a:pPr marL="1200150" lvl="2" indent="-342900" eaLnBrk="1" fontAlgn="auto" hangingPunct="1">
              <a:spcAft>
                <a:spcPts val="0"/>
              </a:spcAft>
              <a:defRPr/>
            </a:pPr>
            <a:r>
              <a:rPr lang="fr-FR" sz="1600" dirty="0" smtClean="0">
                <a:sym typeface="Wingdings" charset="2"/>
              </a:rPr>
              <a:t>For temporal </a:t>
            </a:r>
            <a:r>
              <a:rPr lang="fr-FR" sz="1600" dirty="0" err="1" smtClean="0">
                <a:sym typeface="Wingdings" charset="2"/>
              </a:rPr>
              <a:t>overlap</a:t>
            </a:r>
            <a:r>
              <a:rPr lang="fr-FR" sz="1600" dirty="0" smtClean="0">
                <a:sym typeface="Wingdings" charset="2"/>
              </a:rPr>
              <a:t>: </a:t>
            </a:r>
          </a:p>
          <a:p>
            <a:pPr marL="857250" lvl="2" indent="0"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ym typeface="Wingdings" charset="2"/>
              </a:rPr>
              <a:t>	</a:t>
            </a:r>
            <a:r>
              <a:rPr lang="fr-FR" sz="1600" dirty="0" smtClean="0">
                <a:sym typeface="Wingdings" charset="2"/>
              </a:rPr>
              <a:t>	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err="1">
                <a:solidFill>
                  <a:srgbClr val="0000FF"/>
                </a:solidFill>
                <a:sym typeface="Wingdings" charset="2"/>
              </a:rPr>
              <a:t>F</a:t>
            </a:r>
            <a:r>
              <a:rPr lang="fr-FR" sz="1600" b="1" dirty="0" err="1" smtClean="0">
                <a:solidFill>
                  <a:srgbClr val="0000FF"/>
                </a:solidFill>
                <a:sym typeface="Wingdings" charset="2"/>
              </a:rPr>
              <a:t>ast</a:t>
            </a:r>
            <a:r>
              <a:rPr lang="fr-FR" sz="1600" b="1" dirty="0" smtClean="0">
                <a:solidFill>
                  <a:srgbClr val="0000FF"/>
                </a:solidFill>
                <a:sym typeface="Wingdings" charset="2"/>
              </a:rPr>
              <a:t> photodiode </a:t>
            </a:r>
            <a:r>
              <a:rPr lang="fr-FR" sz="1600" dirty="0" smtClean="0"/>
              <a:t>(FPD </a:t>
            </a:r>
            <a:r>
              <a:rPr lang="fr-FR" sz="1600" dirty="0"/>
              <a:t>310-FV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Menlo</a:t>
            </a:r>
            <a:r>
              <a:rPr lang="fr-FR" sz="1600" dirty="0" smtClean="0"/>
              <a:t>)</a:t>
            </a:r>
            <a:endParaRPr lang="fr-FR" sz="1600" b="1" dirty="0" smtClean="0">
              <a:solidFill>
                <a:schemeClr val="accent6"/>
              </a:solidFill>
              <a:sym typeface="Wingdings" charset="2"/>
            </a:endParaRPr>
          </a:p>
          <a:p>
            <a:pPr marL="1200150" lvl="2" indent="-342900" eaLnBrk="1" fontAlgn="auto" hangingPunct="1">
              <a:spcAft>
                <a:spcPts val="0"/>
              </a:spcAft>
              <a:defRPr/>
            </a:pPr>
            <a:r>
              <a:rPr lang="fr-FR" sz="1600" dirty="0" smtClean="0">
                <a:sym typeface="Wingdings" charset="2"/>
              </a:rPr>
              <a:t>For spatial </a:t>
            </a:r>
            <a:r>
              <a:rPr lang="fr-FR" sz="1600" dirty="0" err="1" smtClean="0">
                <a:sym typeface="Wingdings" charset="2"/>
              </a:rPr>
              <a:t>overlap</a:t>
            </a:r>
            <a:r>
              <a:rPr lang="fr-FR" sz="1600" dirty="0" smtClean="0">
                <a:sym typeface="Wingdings" charset="2"/>
              </a:rPr>
              <a:t>: </a:t>
            </a:r>
          </a:p>
          <a:p>
            <a:pPr marL="857250" lvl="2" indent="0"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ym typeface="Wingdings" charset="2"/>
              </a:rPr>
              <a:t>	</a:t>
            </a:r>
            <a:r>
              <a:rPr lang="fr-FR" sz="1600" dirty="0" smtClean="0">
                <a:sym typeface="Wingdings" charset="2"/>
              </a:rPr>
              <a:t>	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err="1">
                <a:solidFill>
                  <a:srgbClr val="0000FF"/>
                </a:solidFill>
                <a:sym typeface="Wingdings" charset="2"/>
              </a:rPr>
              <a:t>Optics</a:t>
            </a:r>
            <a:r>
              <a:rPr lang="fr-FR" sz="1600" b="1" dirty="0">
                <a:solidFill>
                  <a:srgbClr val="0000FF"/>
                </a:solidFill>
                <a:sym typeface="Wingdings" charset="2"/>
              </a:rPr>
              <a:t> + CCD </a:t>
            </a:r>
            <a:r>
              <a:rPr lang="fr-FR" sz="1600" dirty="0" smtClean="0">
                <a:sym typeface="Wingdings" charset="2"/>
              </a:rPr>
              <a:t>(</a:t>
            </a:r>
            <a:r>
              <a:rPr lang="fr-FR" sz="1600" dirty="0" err="1" smtClean="0">
                <a:sym typeface="Wingdings" charset="2"/>
              </a:rPr>
              <a:t>Basler</a:t>
            </a:r>
            <a:r>
              <a:rPr lang="fr-FR" sz="1600" dirty="0" smtClean="0">
                <a:sym typeface="Wingdings" charset="2"/>
              </a:rPr>
              <a:t>) for </a:t>
            </a:r>
            <a:r>
              <a:rPr lang="fr-FR" sz="1600" dirty="0" err="1" smtClean="0">
                <a:sym typeface="Wingdings" charset="2"/>
              </a:rPr>
              <a:t>imaging</a:t>
            </a:r>
            <a:r>
              <a:rPr lang="fr-FR" sz="1600" dirty="0" smtClean="0">
                <a:sym typeface="Wingdings" charset="2"/>
              </a:rPr>
              <a:t> in the </a:t>
            </a:r>
            <a:r>
              <a:rPr lang="fr-FR" sz="1600" dirty="0" err="1" smtClean="0">
                <a:sym typeface="Wingdings" charset="2"/>
              </a:rPr>
              <a:t>wiggler</a:t>
            </a:r>
            <a:endParaRPr lang="fr-FR" sz="1600" dirty="0" smtClean="0">
              <a:sym typeface="Wingdings" charset="2"/>
            </a:endParaRPr>
          </a:p>
          <a:p>
            <a:pPr marL="1200150" lvl="2" indent="-342900" eaLnBrk="1" fontAlgn="auto" hangingPunct="1">
              <a:spcAft>
                <a:spcPts val="0"/>
              </a:spcAft>
              <a:defRPr/>
            </a:pPr>
            <a:r>
              <a:rPr lang="fr-FR" sz="1600" dirty="0" smtClean="0">
                <a:sym typeface="Wingdings" charset="2"/>
              </a:rPr>
              <a:t>For spectral </a:t>
            </a:r>
            <a:r>
              <a:rPr lang="fr-FR" sz="1600" dirty="0" err="1" smtClean="0">
                <a:sym typeface="Wingdings" charset="2"/>
              </a:rPr>
              <a:t>overlap</a:t>
            </a:r>
            <a:r>
              <a:rPr lang="fr-FR" sz="1600" dirty="0" smtClean="0">
                <a:sym typeface="Wingdings" charset="2"/>
              </a:rPr>
              <a:t>: </a:t>
            </a:r>
          </a:p>
          <a:p>
            <a:pPr marL="857250" lvl="2" indent="0"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fr-FR" sz="1600" dirty="0">
                <a:sym typeface="Wingdings" charset="2"/>
              </a:rPr>
              <a:t>	</a:t>
            </a:r>
            <a:r>
              <a:rPr lang="fr-FR" sz="1600" dirty="0" smtClean="0">
                <a:sym typeface="Wingdings" charset="2"/>
              </a:rPr>
              <a:t>	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err="1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fr-FR" sz="1600" b="1" dirty="0" err="1">
                <a:solidFill>
                  <a:srgbClr val="0000FF"/>
                </a:solidFill>
                <a:sym typeface="Wingdings" charset="2"/>
              </a:rPr>
              <a:t>pectrometer</a:t>
            </a:r>
            <a:r>
              <a:rPr lang="fr-FR" sz="1600" b="1" dirty="0">
                <a:solidFill>
                  <a:schemeClr val="accent6"/>
                </a:solidFill>
                <a:sym typeface="Wingdings" charset="2"/>
              </a:rPr>
              <a:t> </a:t>
            </a:r>
            <a:r>
              <a:rPr lang="fr-FR" sz="1600" dirty="0" smtClean="0">
                <a:sym typeface="Wingdings" charset="2"/>
              </a:rPr>
              <a:t>(</a:t>
            </a:r>
            <a:r>
              <a:rPr lang="fr-FR" sz="1600" dirty="0" err="1" smtClean="0">
                <a:sym typeface="Wingdings" charset="2"/>
              </a:rPr>
              <a:t>Ocean</a:t>
            </a:r>
            <a:r>
              <a:rPr lang="fr-FR" sz="1600" dirty="0" smtClean="0">
                <a:sym typeface="Wingdings" charset="2"/>
              </a:rPr>
              <a:t> </a:t>
            </a:r>
            <a:r>
              <a:rPr lang="fr-FR" sz="1600" dirty="0" err="1" smtClean="0">
                <a:sym typeface="Wingdings" charset="2"/>
              </a:rPr>
              <a:t>Optics</a:t>
            </a:r>
            <a:r>
              <a:rPr lang="fr-FR" sz="1600" dirty="0" smtClean="0">
                <a:sym typeface="Wingdings" charset="2"/>
              </a:rPr>
              <a:t> USB2000)</a:t>
            </a:r>
            <a:endParaRPr lang="fr-FR" sz="1600" dirty="0">
              <a:sym typeface="Wingdings" charset="2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Times New Roman" pitchFamily="16" charset="0"/>
              <a:buNone/>
              <a:defRPr/>
            </a:pPr>
            <a:endParaRPr lang="fr-FR" sz="2000" dirty="0" smtClean="0">
              <a:sym typeface="Wingdings" charset="2"/>
            </a:endParaRPr>
          </a:p>
        </p:txBody>
      </p:sp>
      <p:sp>
        <p:nvSpPr>
          <p:cNvPr id="68" name="Rectangle 34"/>
          <p:cNvSpPr>
            <a:spLocks/>
          </p:cNvSpPr>
          <p:nvPr/>
        </p:nvSpPr>
        <p:spPr bwMode="auto">
          <a:xfrm>
            <a:off x="1187624" y="6453336"/>
            <a:ext cx="15712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dirty="0" smtClean="0">
                <a:ea typeface="Gill Sans" charset="0"/>
                <a:cs typeface="Gill Sans" charset="0"/>
              </a:rPr>
              <a:t>Conception </a:t>
            </a:r>
            <a:r>
              <a:rPr lang="en-US" altLang="en-US" dirty="0">
                <a:ea typeface="Gill Sans" charset="0"/>
                <a:cs typeface="Gill Sans" charset="0"/>
              </a:rPr>
              <a:t>: </a:t>
            </a:r>
            <a:r>
              <a:rPr lang="en-US" altLang="en-US" dirty="0" smtClean="0">
                <a:ea typeface="Gill Sans" charset="0"/>
                <a:cs typeface="Gill Sans" charset="0"/>
              </a:rPr>
              <a:t>M.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Labat</a:t>
            </a:r>
            <a:endParaRPr lang="en-US" altLang="en-US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57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3333CC"/>
                </a:solidFill>
                <a:latin typeface="Trebuchet MS" pitchFamily="34" charset="0"/>
              </a:rPr>
              <a:t>Alignment in the Wiggler of SR and laser </a:t>
            </a:r>
            <a:r>
              <a:rPr lang="en-GB" sz="2400" dirty="0" smtClean="0">
                <a:solidFill>
                  <a:srgbClr val="3333CC"/>
                </a:solidFill>
                <a:latin typeface="Trebuchet MS" pitchFamily="34" charset="0"/>
              </a:rPr>
              <a:t/>
            </a:r>
            <a:br>
              <a:rPr lang="en-GB" sz="2400" dirty="0" smtClean="0">
                <a:solidFill>
                  <a:srgbClr val="3333CC"/>
                </a:solidFill>
                <a:latin typeface="Trebuchet MS" pitchFamily="34" charset="0"/>
              </a:rPr>
            </a:br>
            <a:r>
              <a:rPr lang="en-GB" sz="2000" dirty="0" smtClean="0">
                <a:solidFill>
                  <a:srgbClr val="3333CC"/>
                </a:solidFill>
                <a:latin typeface="Trebuchet MS" pitchFamily="34" charset="0"/>
              </a:rPr>
              <a:t>(</a:t>
            </a:r>
            <a:r>
              <a:rPr lang="en-GB" sz="2000" dirty="0">
                <a:solidFill>
                  <a:srgbClr val="3333CC"/>
                </a:solidFill>
                <a:latin typeface="Trebuchet MS" pitchFamily="34" charset="0"/>
              </a:rPr>
              <a:t>in focused mode and low power</a:t>
            </a:r>
            <a:r>
              <a:rPr lang="en-GB" sz="2000" dirty="0" smtClean="0">
                <a:solidFill>
                  <a:srgbClr val="3333CC"/>
                </a:solidFill>
                <a:latin typeface="Trebuchet MS" pitchFamily="34" charset="0"/>
              </a:rPr>
              <a:t>)</a:t>
            </a:r>
            <a:endParaRPr lang="en-GB" sz="2400" dirty="0"/>
          </a:p>
        </p:txBody>
      </p:sp>
      <p:sp>
        <p:nvSpPr>
          <p:cNvPr id="133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A7D6F7-A7E2-4205-B20D-80A47D79CF25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Forme libre 13"/>
          <p:cNvSpPr/>
          <p:nvPr/>
        </p:nvSpPr>
        <p:spPr>
          <a:xfrm>
            <a:off x="461963" y="3341688"/>
            <a:ext cx="1263650" cy="3032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  <a:ea typeface="Nimbus Sans L" pitchFamily="2"/>
                <a:cs typeface="Lohit Hindi" pitchFamily="2"/>
              </a:rPr>
              <a:t>Wiggler entry</a:t>
            </a:r>
          </a:p>
        </p:txBody>
      </p:sp>
      <p:pic>
        <p:nvPicPr>
          <p:cNvPr id="13318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96975"/>
            <a:ext cx="2870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810000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/>
          <p:nvPr/>
        </p:nvCxnSpPr>
        <p:spPr>
          <a:xfrm flipH="1">
            <a:off x="1784350" y="1409700"/>
            <a:ext cx="46038" cy="4319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204913"/>
            <a:ext cx="28781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/>
          <a:stretch>
            <a:fillRect/>
          </a:stretch>
        </p:blipFill>
        <p:spPr bwMode="auto">
          <a:xfrm>
            <a:off x="3259138" y="3810000"/>
            <a:ext cx="25161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 flipH="1">
            <a:off x="4519613" y="1409700"/>
            <a:ext cx="44450" cy="4319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17613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/>
          <a:stretch>
            <a:fillRect/>
          </a:stretch>
        </p:blipFill>
        <p:spPr bwMode="auto">
          <a:xfrm>
            <a:off x="5843588" y="3810000"/>
            <a:ext cx="26908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ZoneTexte 24"/>
          <p:cNvSpPr txBox="1">
            <a:spLocks noChangeArrowheads="1"/>
          </p:cNvSpPr>
          <p:nvPr/>
        </p:nvSpPr>
        <p:spPr bwMode="auto">
          <a:xfrm>
            <a:off x="1851025" y="5972175"/>
            <a:ext cx="553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i="1">
                <a:ea typeface="Nimbus Sans L"/>
                <a:cs typeface="Arial" pitchFamily="34" charset="0"/>
              </a:rPr>
              <a:t>1 pixel on the CCD  ≡ 20 µm in the transverse plane of the wiggler</a:t>
            </a:r>
          </a:p>
        </p:txBody>
      </p:sp>
      <p:sp>
        <p:nvSpPr>
          <p:cNvPr id="25" name="Forme libre 13"/>
          <p:cNvSpPr/>
          <p:nvPr/>
        </p:nvSpPr>
        <p:spPr>
          <a:xfrm>
            <a:off x="3182938" y="3363913"/>
            <a:ext cx="1390650" cy="3032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  <a:ea typeface="Nimbus Sans L" pitchFamily="2"/>
                <a:cs typeface="Lohit Hindi" pitchFamily="2"/>
              </a:rPr>
              <a:t>Wiggler middle</a:t>
            </a:r>
          </a:p>
        </p:txBody>
      </p:sp>
      <p:sp>
        <p:nvSpPr>
          <p:cNvPr id="26" name="Forme libre 13"/>
          <p:cNvSpPr/>
          <p:nvPr/>
        </p:nvSpPr>
        <p:spPr>
          <a:xfrm>
            <a:off x="5978525" y="3379788"/>
            <a:ext cx="1149350" cy="3032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  <a:ea typeface="Nimbus Sans L" pitchFamily="2"/>
                <a:cs typeface="Lohit Hindi" pitchFamily="2"/>
              </a:rPr>
              <a:t>Wiggler exit</a:t>
            </a: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7069138" y="1381125"/>
            <a:ext cx="44450" cy="4319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ZoneTexte 27"/>
          <p:cNvSpPr txBox="1">
            <a:spLocks noChangeArrowheads="1"/>
          </p:cNvSpPr>
          <p:nvPr/>
        </p:nvSpPr>
        <p:spPr bwMode="auto">
          <a:xfrm>
            <a:off x="649288" y="1412875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>
                <a:latin typeface="Trebuchet MS" pitchFamily="34" charset="0"/>
              </a:rPr>
              <a:t>SR</a:t>
            </a:r>
          </a:p>
        </p:txBody>
      </p:sp>
      <p:sp>
        <p:nvSpPr>
          <p:cNvPr id="13331" name="ZoneTexte 28"/>
          <p:cNvSpPr txBox="1">
            <a:spLocks noChangeArrowheads="1"/>
          </p:cNvSpPr>
          <p:nvPr/>
        </p:nvSpPr>
        <p:spPr bwMode="auto">
          <a:xfrm>
            <a:off x="563563" y="3951288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>
                <a:latin typeface="Trebuchet MS" pitchFamily="34" charset="0"/>
              </a:rPr>
              <a:t>Laser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3333CC"/>
                </a:solidFill>
                <a:latin typeface="Trebuchet MS" pitchFamily="34" charset="0"/>
              </a:rPr>
              <a:t>Synchronisation</a:t>
            </a:r>
            <a:endParaRPr lang="en-GB" dirty="0"/>
          </a:p>
        </p:txBody>
      </p:sp>
      <p:sp>
        <p:nvSpPr>
          <p:cNvPr id="1536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5C815B-B49F-405A-BC9C-E610C0C8B5BA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179388" y="2408238"/>
            <a:ext cx="4641850" cy="254793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Measure arrival time of the SR on the photodiode, without laser.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Add filters, open the laser shutter, adapt the optical fiber to equal SR and laser intensity level.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Measure arrival time of the laser, adjust the laser delay to equal the SR’s.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altLang="fr-FR" sz="1600" kern="0" dirty="0" smtClean="0">
              <a:sym typeface="Wingdings" pitchFamily="2" charset="2"/>
            </a:endParaRPr>
          </a:p>
          <a:p>
            <a:pPr marL="457200" lvl="1" indent="0" eaLnBrk="1" hangingPunct="1">
              <a:defRPr/>
            </a:pPr>
            <a:r>
              <a:rPr lang="en-US" altLang="fr-FR" sz="1800" b="1" kern="0" dirty="0" smtClean="0">
                <a:solidFill>
                  <a:srgbClr val="0000FF"/>
                </a:solidFill>
                <a:ea typeface="Nimbus Sans L"/>
                <a:cs typeface="Lohit Hindi"/>
              </a:rPr>
              <a:t>Final resolution:  10 </a:t>
            </a:r>
            <a:r>
              <a:rPr lang="en-US" altLang="fr-FR" sz="1800" b="1" kern="0" dirty="0" err="1" smtClean="0">
                <a:solidFill>
                  <a:srgbClr val="0000FF"/>
                </a:solidFill>
                <a:ea typeface="Nimbus Sans L"/>
                <a:cs typeface="Lohit Hindi"/>
              </a:rPr>
              <a:t>ps</a:t>
            </a:r>
            <a:endParaRPr lang="en-US" altLang="fr-FR" sz="1800" b="1" kern="0" dirty="0" smtClean="0">
              <a:solidFill>
                <a:srgbClr val="0000FF"/>
              </a:solidFill>
              <a:ea typeface="Nimbus Sans L"/>
              <a:cs typeface="Lohit Hindi"/>
            </a:endParaRPr>
          </a:p>
        </p:txBody>
      </p:sp>
      <p:grpSp>
        <p:nvGrpSpPr>
          <p:cNvPr id="15366" name="Groupe 1"/>
          <p:cNvGrpSpPr>
            <a:grpSpLocks/>
          </p:cNvGrpSpPr>
          <p:nvPr/>
        </p:nvGrpSpPr>
        <p:grpSpPr bwMode="auto">
          <a:xfrm>
            <a:off x="5046663" y="1412875"/>
            <a:ext cx="3157537" cy="3868738"/>
            <a:chOff x="5024438" y="1957388"/>
            <a:chExt cx="3157537" cy="3868737"/>
          </a:xfrm>
        </p:grpSpPr>
        <p:grpSp>
          <p:nvGrpSpPr>
            <p:cNvPr id="15367" name="Groupe 4"/>
            <p:cNvGrpSpPr>
              <a:grpSpLocks/>
            </p:cNvGrpSpPr>
            <p:nvPr/>
          </p:nvGrpSpPr>
          <p:grpSpPr bwMode="auto">
            <a:xfrm>
              <a:off x="5024438" y="1957388"/>
              <a:ext cx="3157537" cy="3817937"/>
              <a:chOff x="5024827" y="1957704"/>
              <a:chExt cx="3156681" cy="3816863"/>
            </a:xfrm>
          </p:grpSpPr>
          <p:grpSp>
            <p:nvGrpSpPr>
              <p:cNvPr id="15372" name="Groupe 2"/>
              <p:cNvGrpSpPr>
                <a:grpSpLocks noChangeAspect="1"/>
              </p:cNvGrpSpPr>
              <p:nvPr/>
            </p:nvGrpSpPr>
            <p:grpSpPr bwMode="auto">
              <a:xfrm>
                <a:off x="5024827" y="2852936"/>
                <a:ext cx="3156681" cy="1440000"/>
                <a:chOff x="4354960" y="2188593"/>
                <a:chExt cx="4781550" cy="2181225"/>
              </a:xfrm>
            </p:grpSpPr>
            <p:pic>
              <p:nvPicPr>
                <p:cNvPr id="15378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4960" y="2188593"/>
                  <a:ext cx="4781550" cy="218122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33" name="Forme libre 32"/>
                <p:cNvSpPr/>
                <p:nvPr/>
              </p:nvSpPr>
              <p:spPr>
                <a:xfrm>
                  <a:off x="4458331" y="2383113"/>
                  <a:ext cx="4644523" cy="1603448"/>
                </a:xfrm>
                <a:custGeom>
                  <a:avLst/>
                  <a:gdLst>
                    <a:gd name="connsiteX0" fmla="*/ 0 w 4644736"/>
                    <a:gd name="connsiteY0" fmla="*/ 1604369 h 1604369"/>
                    <a:gd name="connsiteX1" fmla="*/ 238991 w 4644736"/>
                    <a:gd name="connsiteY1" fmla="*/ 1604369 h 1604369"/>
                    <a:gd name="connsiteX2" fmla="*/ 342900 w 4644736"/>
                    <a:gd name="connsiteY2" fmla="*/ 1593978 h 1604369"/>
                    <a:gd name="connsiteX3" fmla="*/ 529936 w 4644736"/>
                    <a:gd name="connsiteY3" fmla="*/ 1593978 h 1604369"/>
                    <a:gd name="connsiteX4" fmla="*/ 633845 w 4644736"/>
                    <a:gd name="connsiteY4" fmla="*/ 1583587 h 1604369"/>
                    <a:gd name="connsiteX5" fmla="*/ 800100 w 4644736"/>
                    <a:gd name="connsiteY5" fmla="*/ 1531633 h 1604369"/>
                    <a:gd name="connsiteX6" fmla="*/ 862445 w 4644736"/>
                    <a:gd name="connsiteY6" fmla="*/ 1458897 h 1604369"/>
                    <a:gd name="connsiteX7" fmla="*/ 904009 w 4644736"/>
                    <a:gd name="connsiteY7" fmla="*/ 1354987 h 1604369"/>
                    <a:gd name="connsiteX8" fmla="*/ 997527 w 4644736"/>
                    <a:gd name="connsiteY8" fmla="*/ 1219906 h 1604369"/>
                    <a:gd name="connsiteX9" fmla="*/ 1091045 w 4644736"/>
                    <a:gd name="connsiteY9" fmla="*/ 1001697 h 1604369"/>
                    <a:gd name="connsiteX10" fmla="*/ 1143000 w 4644736"/>
                    <a:gd name="connsiteY10" fmla="*/ 856224 h 1604369"/>
                    <a:gd name="connsiteX11" fmla="*/ 1205345 w 4644736"/>
                    <a:gd name="connsiteY11" fmla="*/ 679578 h 1604369"/>
                    <a:gd name="connsiteX12" fmla="*/ 1257300 w 4644736"/>
                    <a:gd name="connsiteY12" fmla="*/ 554887 h 1604369"/>
                    <a:gd name="connsiteX13" fmla="*/ 1288473 w 4644736"/>
                    <a:gd name="connsiteY13" fmla="*/ 492542 h 1604369"/>
                    <a:gd name="connsiteX14" fmla="*/ 1361209 w 4644736"/>
                    <a:gd name="connsiteY14" fmla="*/ 232769 h 1604369"/>
                    <a:gd name="connsiteX15" fmla="*/ 1444336 w 4644736"/>
                    <a:gd name="connsiteY15" fmla="*/ 66515 h 1604369"/>
                    <a:gd name="connsiteX16" fmla="*/ 1517073 w 4644736"/>
                    <a:gd name="connsiteY16" fmla="*/ 24951 h 1604369"/>
                    <a:gd name="connsiteX17" fmla="*/ 1652155 w 4644736"/>
                    <a:gd name="connsiteY17" fmla="*/ 4169 h 1604369"/>
                    <a:gd name="connsiteX18" fmla="*/ 1714500 w 4644736"/>
                    <a:gd name="connsiteY18" fmla="*/ 108078 h 1604369"/>
                    <a:gd name="connsiteX19" fmla="*/ 1787236 w 4644736"/>
                    <a:gd name="connsiteY19" fmla="*/ 243160 h 1604369"/>
                    <a:gd name="connsiteX20" fmla="*/ 1839191 w 4644736"/>
                    <a:gd name="connsiteY20" fmla="*/ 326287 h 1604369"/>
                    <a:gd name="connsiteX21" fmla="*/ 1911927 w 4644736"/>
                    <a:gd name="connsiteY21" fmla="*/ 440587 h 1604369"/>
                    <a:gd name="connsiteX22" fmla="*/ 2005445 w 4644736"/>
                    <a:gd name="connsiteY22" fmla="*/ 586060 h 1604369"/>
                    <a:gd name="connsiteX23" fmla="*/ 2109355 w 4644736"/>
                    <a:gd name="connsiteY23" fmla="*/ 689969 h 1604369"/>
                    <a:gd name="connsiteX24" fmla="*/ 2213264 w 4644736"/>
                    <a:gd name="connsiteY24" fmla="*/ 762706 h 1604369"/>
                    <a:gd name="connsiteX25" fmla="*/ 2327564 w 4644736"/>
                    <a:gd name="connsiteY25" fmla="*/ 783487 h 1604369"/>
                    <a:gd name="connsiteX26" fmla="*/ 2410691 w 4644736"/>
                    <a:gd name="connsiteY26" fmla="*/ 793878 h 1604369"/>
                    <a:gd name="connsiteX27" fmla="*/ 2722418 w 4644736"/>
                    <a:gd name="connsiteY27" fmla="*/ 918569 h 1604369"/>
                    <a:gd name="connsiteX28" fmla="*/ 3013364 w 4644736"/>
                    <a:gd name="connsiteY28" fmla="*/ 1001697 h 1604369"/>
                    <a:gd name="connsiteX29" fmla="*/ 3293918 w 4644736"/>
                    <a:gd name="connsiteY29" fmla="*/ 1105606 h 1604369"/>
                    <a:gd name="connsiteX30" fmla="*/ 3522518 w 4644736"/>
                    <a:gd name="connsiteY30" fmla="*/ 1188733 h 1604369"/>
                    <a:gd name="connsiteX31" fmla="*/ 3782291 w 4644736"/>
                    <a:gd name="connsiteY31" fmla="*/ 1282251 h 1604369"/>
                    <a:gd name="connsiteX32" fmla="*/ 4031673 w 4644736"/>
                    <a:gd name="connsiteY32" fmla="*/ 1375769 h 1604369"/>
                    <a:gd name="connsiteX33" fmla="*/ 4281055 w 4644736"/>
                    <a:gd name="connsiteY33" fmla="*/ 1427724 h 1604369"/>
                    <a:gd name="connsiteX34" fmla="*/ 4520045 w 4644736"/>
                    <a:gd name="connsiteY34" fmla="*/ 1438115 h 1604369"/>
                    <a:gd name="connsiteX35" fmla="*/ 4644736 w 4644736"/>
                    <a:gd name="connsiteY35" fmla="*/ 1469287 h 1604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644736" h="1604369">
                      <a:moveTo>
                        <a:pt x="0" y="1604369"/>
                      </a:moveTo>
                      <a:lnTo>
                        <a:pt x="238991" y="1604369"/>
                      </a:lnTo>
                      <a:cubicBezTo>
                        <a:pt x="296141" y="1602637"/>
                        <a:pt x="294409" y="1595710"/>
                        <a:pt x="342900" y="1593978"/>
                      </a:cubicBezTo>
                      <a:cubicBezTo>
                        <a:pt x="391391" y="1592246"/>
                        <a:pt x="481445" y="1595710"/>
                        <a:pt x="529936" y="1593978"/>
                      </a:cubicBezTo>
                      <a:cubicBezTo>
                        <a:pt x="578427" y="1592246"/>
                        <a:pt x="588818" y="1593978"/>
                        <a:pt x="633845" y="1583587"/>
                      </a:cubicBezTo>
                      <a:cubicBezTo>
                        <a:pt x="678872" y="1573196"/>
                        <a:pt x="762000" y="1552415"/>
                        <a:pt x="800100" y="1531633"/>
                      </a:cubicBezTo>
                      <a:cubicBezTo>
                        <a:pt x="838200" y="1510851"/>
                        <a:pt x="845127" y="1488338"/>
                        <a:pt x="862445" y="1458897"/>
                      </a:cubicBezTo>
                      <a:cubicBezTo>
                        <a:pt x="879763" y="1429456"/>
                        <a:pt x="881495" y="1394819"/>
                        <a:pt x="904009" y="1354987"/>
                      </a:cubicBezTo>
                      <a:cubicBezTo>
                        <a:pt x="926523" y="1315155"/>
                        <a:pt x="966354" y="1278788"/>
                        <a:pt x="997527" y="1219906"/>
                      </a:cubicBezTo>
                      <a:cubicBezTo>
                        <a:pt x="1028700" y="1161024"/>
                        <a:pt x="1066800" y="1062311"/>
                        <a:pt x="1091045" y="1001697"/>
                      </a:cubicBezTo>
                      <a:cubicBezTo>
                        <a:pt x="1115290" y="941083"/>
                        <a:pt x="1123950" y="909910"/>
                        <a:pt x="1143000" y="856224"/>
                      </a:cubicBezTo>
                      <a:cubicBezTo>
                        <a:pt x="1162050" y="802538"/>
                        <a:pt x="1186295" y="729801"/>
                        <a:pt x="1205345" y="679578"/>
                      </a:cubicBezTo>
                      <a:cubicBezTo>
                        <a:pt x="1224395" y="629355"/>
                        <a:pt x="1243445" y="586060"/>
                        <a:pt x="1257300" y="554887"/>
                      </a:cubicBezTo>
                      <a:cubicBezTo>
                        <a:pt x="1271155" y="523714"/>
                        <a:pt x="1271155" y="546228"/>
                        <a:pt x="1288473" y="492542"/>
                      </a:cubicBezTo>
                      <a:cubicBezTo>
                        <a:pt x="1305791" y="438856"/>
                        <a:pt x="1335232" y="303773"/>
                        <a:pt x="1361209" y="232769"/>
                      </a:cubicBezTo>
                      <a:cubicBezTo>
                        <a:pt x="1387186" y="161765"/>
                        <a:pt x="1418359" y="101151"/>
                        <a:pt x="1444336" y="66515"/>
                      </a:cubicBezTo>
                      <a:cubicBezTo>
                        <a:pt x="1470313" y="31879"/>
                        <a:pt x="1482437" y="35342"/>
                        <a:pt x="1517073" y="24951"/>
                      </a:cubicBezTo>
                      <a:cubicBezTo>
                        <a:pt x="1551710" y="14560"/>
                        <a:pt x="1619251" y="-9685"/>
                        <a:pt x="1652155" y="4169"/>
                      </a:cubicBezTo>
                      <a:cubicBezTo>
                        <a:pt x="1685059" y="18023"/>
                        <a:pt x="1691987" y="68246"/>
                        <a:pt x="1714500" y="108078"/>
                      </a:cubicBezTo>
                      <a:cubicBezTo>
                        <a:pt x="1737013" y="147910"/>
                        <a:pt x="1766454" y="206792"/>
                        <a:pt x="1787236" y="243160"/>
                      </a:cubicBezTo>
                      <a:cubicBezTo>
                        <a:pt x="1808018" y="279528"/>
                        <a:pt x="1818409" y="293382"/>
                        <a:pt x="1839191" y="326287"/>
                      </a:cubicBezTo>
                      <a:cubicBezTo>
                        <a:pt x="1859973" y="359191"/>
                        <a:pt x="1911927" y="440587"/>
                        <a:pt x="1911927" y="440587"/>
                      </a:cubicBezTo>
                      <a:cubicBezTo>
                        <a:pt x="1939636" y="483882"/>
                        <a:pt x="1972540" y="544496"/>
                        <a:pt x="2005445" y="586060"/>
                      </a:cubicBezTo>
                      <a:cubicBezTo>
                        <a:pt x="2038350" y="627624"/>
                        <a:pt x="2074719" y="660528"/>
                        <a:pt x="2109355" y="689969"/>
                      </a:cubicBezTo>
                      <a:cubicBezTo>
                        <a:pt x="2143991" y="719410"/>
                        <a:pt x="2176896" y="747120"/>
                        <a:pt x="2213264" y="762706"/>
                      </a:cubicBezTo>
                      <a:cubicBezTo>
                        <a:pt x="2249632" y="778292"/>
                        <a:pt x="2294660" y="778292"/>
                        <a:pt x="2327564" y="783487"/>
                      </a:cubicBezTo>
                      <a:cubicBezTo>
                        <a:pt x="2360468" y="788682"/>
                        <a:pt x="2344882" y="771364"/>
                        <a:pt x="2410691" y="793878"/>
                      </a:cubicBezTo>
                      <a:cubicBezTo>
                        <a:pt x="2476500" y="816392"/>
                        <a:pt x="2621973" y="883932"/>
                        <a:pt x="2722418" y="918569"/>
                      </a:cubicBezTo>
                      <a:cubicBezTo>
                        <a:pt x="2822864" y="953205"/>
                        <a:pt x="2918114" y="970524"/>
                        <a:pt x="3013364" y="1001697"/>
                      </a:cubicBezTo>
                      <a:cubicBezTo>
                        <a:pt x="3108614" y="1032870"/>
                        <a:pt x="3293918" y="1105606"/>
                        <a:pt x="3293918" y="1105606"/>
                      </a:cubicBezTo>
                      <a:lnTo>
                        <a:pt x="3522518" y="1188733"/>
                      </a:lnTo>
                      <a:lnTo>
                        <a:pt x="3782291" y="1282251"/>
                      </a:lnTo>
                      <a:cubicBezTo>
                        <a:pt x="3867150" y="1313424"/>
                        <a:pt x="3948546" y="1351524"/>
                        <a:pt x="4031673" y="1375769"/>
                      </a:cubicBezTo>
                      <a:cubicBezTo>
                        <a:pt x="4114800" y="1400014"/>
                        <a:pt x="4199660" y="1417333"/>
                        <a:pt x="4281055" y="1427724"/>
                      </a:cubicBezTo>
                      <a:cubicBezTo>
                        <a:pt x="4362450" y="1438115"/>
                        <a:pt x="4459432" y="1431188"/>
                        <a:pt x="4520045" y="1438115"/>
                      </a:cubicBezTo>
                      <a:cubicBezTo>
                        <a:pt x="4580658" y="1445042"/>
                        <a:pt x="4612697" y="1457164"/>
                        <a:pt x="4644736" y="146928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5373" name="Groupe 3"/>
              <p:cNvGrpSpPr>
                <a:grpSpLocks/>
              </p:cNvGrpSpPr>
              <p:nvPr/>
            </p:nvGrpSpPr>
            <p:grpSpPr bwMode="auto">
              <a:xfrm>
                <a:off x="5026518" y="4334567"/>
                <a:ext cx="3132000" cy="1440000"/>
                <a:chOff x="4405760" y="5251510"/>
                <a:chExt cx="4721225" cy="2252032"/>
              </a:xfrm>
            </p:grpSpPr>
            <p:pic>
              <p:nvPicPr>
                <p:cNvPr id="1537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5" t="14336"/>
                <a:stretch>
                  <a:fillRect/>
                </a:stretch>
              </p:blipFill>
              <p:spPr bwMode="auto">
                <a:xfrm>
                  <a:off x="4405760" y="5251510"/>
                  <a:ext cx="4721225" cy="2252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Forme libre 33"/>
                <p:cNvSpPr/>
                <p:nvPr/>
              </p:nvSpPr>
              <p:spPr>
                <a:xfrm>
                  <a:off x="4405603" y="5433546"/>
                  <a:ext cx="4720154" cy="1640607"/>
                </a:xfrm>
                <a:custGeom>
                  <a:avLst/>
                  <a:gdLst>
                    <a:gd name="connsiteX0" fmla="*/ 0 w 4717473"/>
                    <a:gd name="connsiteY0" fmla="*/ 1642434 h 1642434"/>
                    <a:gd name="connsiteX1" fmla="*/ 197428 w 4717473"/>
                    <a:gd name="connsiteY1" fmla="*/ 1632043 h 1642434"/>
                    <a:gd name="connsiteX2" fmla="*/ 467591 w 4717473"/>
                    <a:gd name="connsiteY2" fmla="*/ 1590480 h 1642434"/>
                    <a:gd name="connsiteX3" fmla="*/ 696191 w 4717473"/>
                    <a:gd name="connsiteY3" fmla="*/ 1559307 h 1642434"/>
                    <a:gd name="connsiteX4" fmla="*/ 904010 w 4717473"/>
                    <a:gd name="connsiteY4" fmla="*/ 1465789 h 1642434"/>
                    <a:gd name="connsiteX5" fmla="*/ 1059873 w 4717473"/>
                    <a:gd name="connsiteY5" fmla="*/ 1247580 h 1642434"/>
                    <a:gd name="connsiteX6" fmla="*/ 1184564 w 4717473"/>
                    <a:gd name="connsiteY6" fmla="*/ 915071 h 1642434"/>
                    <a:gd name="connsiteX7" fmla="*/ 1298864 w 4717473"/>
                    <a:gd name="connsiteY7" fmla="*/ 582562 h 1642434"/>
                    <a:gd name="connsiteX8" fmla="*/ 1413164 w 4717473"/>
                    <a:gd name="connsiteY8" fmla="*/ 260443 h 1642434"/>
                    <a:gd name="connsiteX9" fmla="*/ 1537855 w 4717473"/>
                    <a:gd name="connsiteY9" fmla="*/ 42234 h 1642434"/>
                    <a:gd name="connsiteX10" fmla="*/ 1600200 w 4717473"/>
                    <a:gd name="connsiteY10" fmla="*/ 671 h 1642434"/>
                    <a:gd name="connsiteX11" fmla="*/ 1683328 w 4717473"/>
                    <a:gd name="connsiteY11" fmla="*/ 21452 h 1642434"/>
                    <a:gd name="connsiteX12" fmla="*/ 1745673 w 4717473"/>
                    <a:gd name="connsiteY12" fmla="*/ 83798 h 1642434"/>
                    <a:gd name="connsiteX13" fmla="*/ 1818410 w 4717473"/>
                    <a:gd name="connsiteY13" fmla="*/ 198098 h 1642434"/>
                    <a:gd name="connsiteX14" fmla="*/ 1880755 w 4717473"/>
                    <a:gd name="connsiteY14" fmla="*/ 291616 h 1642434"/>
                    <a:gd name="connsiteX15" fmla="*/ 1995055 w 4717473"/>
                    <a:gd name="connsiteY15" fmla="*/ 478652 h 1642434"/>
                    <a:gd name="connsiteX16" fmla="*/ 2171700 w 4717473"/>
                    <a:gd name="connsiteY16" fmla="*/ 696862 h 1642434"/>
                    <a:gd name="connsiteX17" fmla="*/ 2286000 w 4717473"/>
                    <a:gd name="connsiteY17" fmla="*/ 811162 h 1642434"/>
                    <a:gd name="connsiteX18" fmla="*/ 2535382 w 4717473"/>
                    <a:gd name="connsiteY18" fmla="*/ 883898 h 1642434"/>
                    <a:gd name="connsiteX19" fmla="*/ 2660073 w 4717473"/>
                    <a:gd name="connsiteY19" fmla="*/ 915071 h 1642434"/>
                    <a:gd name="connsiteX20" fmla="*/ 2826328 w 4717473"/>
                    <a:gd name="connsiteY20" fmla="*/ 998198 h 1642434"/>
                    <a:gd name="connsiteX21" fmla="*/ 3190010 w 4717473"/>
                    <a:gd name="connsiteY21" fmla="*/ 1143671 h 1642434"/>
                    <a:gd name="connsiteX22" fmla="*/ 3345873 w 4717473"/>
                    <a:gd name="connsiteY22" fmla="*/ 1195625 h 1642434"/>
                    <a:gd name="connsiteX23" fmla="*/ 3730337 w 4717473"/>
                    <a:gd name="connsiteY23" fmla="*/ 1320316 h 1642434"/>
                    <a:gd name="connsiteX24" fmla="*/ 3990110 w 4717473"/>
                    <a:gd name="connsiteY24" fmla="*/ 1403443 h 1642434"/>
                    <a:gd name="connsiteX25" fmla="*/ 4301837 w 4717473"/>
                    <a:gd name="connsiteY25" fmla="*/ 1455398 h 1642434"/>
                    <a:gd name="connsiteX26" fmla="*/ 4613564 w 4717473"/>
                    <a:gd name="connsiteY26" fmla="*/ 1507352 h 1642434"/>
                    <a:gd name="connsiteX27" fmla="*/ 4717473 w 4717473"/>
                    <a:gd name="connsiteY27" fmla="*/ 1517743 h 164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717473" h="1642434">
                      <a:moveTo>
                        <a:pt x="0" y="1642434"/>
                      </a:moveTo>
                      <a:cubicBezTo>
                        <a:pt x="59748" y="1641568"/>
                        <a:pt x="119496" y="1640702"/>
                        <a:pt x="197428" y="1632043"/>
                      </a:cubicBezTo>
                      <a:cubicBezTo>
                        <a:pt x="275360" y="1623384"/>
                        <a:pt x="467591" y="1590480"/>
                        <a:pt x="467591" y="1590480"/>
                      </a:cubicBezTo>
                      <a:cubicBezTo>
                        <a:pt x="550718" y="1578357"/>
                        <a:pt x="623455" y="1580089"/>
                        <a:pt x="696191" y="1559307"/>
                      </a:cubicBezTo>
                      <a:cubicBezTo>
                        <a:pt x="768927" y="1538525"/>
                        <a:pt x="843396" y="1517743"/>
                        <a:pt x="904010" y="1465789"/>
                      </a:cubicBezTo>
                      <a:cubicBezTo>
                        <a:pt x="964624" y="1413835"/>
                        <a:pt x="1013114" y="1339366"/>
                        <a:pt x="1059873" y="1247580"/>
                      </a:cubicBezTo>
                      <a:cubicBezTo>
                        <a:pt x="1106632" y="1155794"/>
                        <a:pt x="1144732" y="1025907"/>
                        <a:pt x="1184564" y="915071"/>
                      </a:cubicBezTo>
                      <a:cubicBezTo>
                        <a:pt x="1224396" y="804235"/>
                        <a:pt x="1260764" y="691667"/>
                        <a:pt x="1298864" y="582562"/>
                      </a:cubicBezTo>
                      <a:cubicBezTo>
                        <a:pt x="1336964" y="473457"/>
                        <a:pt x="1373332" y="350498"/>
                        <a:pt x="1413164" y="260443"/>
                      </a:cubicBezTo>
                      <a:cubicBezTo>
                        <a:pt x="1452996" y="170388"/>
                        <a:pt x="1506682" y="85529"/>
                        <a:pt x="1537855" y="42234"/>
                      </a:cubicBezTo>
                      <a:cubicBezTo>
                        <a:pt x="1569028" y="-1061"/>
                        <a:pt x="1575955" y="4135"/>
                        <a:pt x="1600200" y="671"/>
                      </a:cubicBezTo>
                      <a:cubicBezTo>
                        <a:pt x="1624445" y="-2793"/>
                        <a:pt x="1659083" y="7598"/>
                        <a:pt x="1683328" y="21452"/>
                      </a:cubicBezTo>
                      <a:cubicBezTo>
                        <a:pt x="1707573" y="35306"/>
                        <a:pt x="1723159" y="54357"/>
                        <a:pt x="1745673" y="83798"/>
                      </a:cubicBezTo>
                      <a:cubicBezTo>
                        <a:pt x="1768187" y="113239"/>
                        <a:pt x="1795896" y="163462"/>
                        <a:pt x="1818410" y="198098"/>
                      </a:cubicBezTo>
                      <a:cubicBezTo>
                        <a:pt x="1840924" y="232734"/>
                        <a:pt x="1851314" y="244857"/>
                        <a:pt x="1880755" y="291616"/>
                      </a:cubicBezTo>
                      <a:cubicBezTo>
                        <a:pt x="1910196" y="338375"/>
                        <a:pt x="1946564" y="411111"/>
                        <a:pt x="1995055" y="478652"/>
                      </a:cubicBezTo>
                      <a:cubicBezTo>
                        <a:pt x="2043546" y="546193"/>
                        <a:pt x="2123209" y="641444"/>
                        <a:pt x="2171700" y="696862"/>
                      </a:cubicBezTo>
                      <a:cubicBezTo>
                        <a:pt x="2220191" y="752280"/>
                        <a:pt x="2225386" y="779989"/>
                        <a:pt x="2286000" y="811162"/>
                      </a:cubicBezTo>
                      <a:cubicBezTo>
                        <a:pt x="2346614" y="842335"/>
                        <a:pt x="2473037" y="866580"/>
                        <a:pt x="2535382" y="883898"/>
                      </a:cubicBezTo>
                      <a:cubicBezTo>
                        <a:pt x="2597728" y="901216"/>
                        <a:pt x="2611582" y="896021"/>
                        <a:pt x="2660073" y="915071"/>
                      </a:cubicBezTo>
                      <a:cubicBezTo>
                        <a:pt x="2708564" y="934121"/>
                        <a:pt x="2738005" y="960098"/>
                        <a:pt x="2826328" y="998198"/>
                      </a:cubicBezTo>
                      <a:cubicBezTo>
                        <a:pt x="2914651" y="1036298"/>
                        <a:pt x="3103419" y="1110767"/>
                        <a:pt x="3190010" y="1143671"/>
                      </a:cubicBezTo>
                      <a:cubicBezTo>
                        <a:pt x="3276601" y="1176575"/>
                        <a:pt x="3345873" y="1195625"/>
                        <a:pt x="3345873" y="1195625"/>
                      </a:cubicBezTo>
                      <a:lnTo>
                        <a:pt x="3730337" y="1320316"/>
                      </a:lnTo>
                      <a:cubicBezTo>
                        <a:pt x="3837710" y="1354952"/>
                        <a:pt x="3894860" y="1380929"/>
                        <a:pt x="3990110" y="1403443"/>
                      </a:cubicBezTo>
                      <a:cubicBezTo>
                        <a:pt x="4085360" y="1425957"/>
                        <a:pt x="4301837" y="1455398"/>
                        <a:pt x="4301837" y="1455398"/>
                      </a:cubicBezTo>
                      <a:lnTo>
                        <a:pt x="4613564" y="1507352"/>
                      </a:lnTo>
                      <a:cubicBezTo>
                        <a:pt x="4682837" y="1517743"/>
                        <a:pt x="4700155" y="1517743"/>
                        <a:pt x="4717473" y="151774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pic>
            <p:nvPicPr>
              <p:cNvPr id="1537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0733" y="1957704"/>
                <a:ext cx="742214" cy="83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5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814" y="2348880"/>
                <a:ext cx="959692" cy="45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8" name="ZoneTexte 10"/>
            <p:cNvSpPr txBox="1">
              <a:spLocks noChangeArrowheads="1"/>
            </p:cNvSpPr>
            <p:nvPr/>
          </p:nvSpPr>
          <p:spPr bwMode="auto">
            <a:xfrm>
              <a:off x="7461250" y="2981325"/>
              <a:ext cx="457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>
                  <a:latin typeface="Trebuchet MS" pitchFamily="34" charset="0"/>
                </a:rPr>
                <a:t>SR</a:t>
              </a:r>
            </a:p>
          </p:txBody>
        </p:sp>
        <p:sp>
          <p:nvSpPr>
            <p:cNvPr id="15369" name="ZoneTexte 21"/>
            <p:cNvSpPr txBox="1">
              <a:spLocks noChangeArrowheads="1"/>
            </p:cNvSpPr>
            <p:nvPr/>
          </p:nvSpPr>
          <p:spPr bwMode="auto">
            <a:xfrm>
              <a:off x="7358063" y="4394200"/>
              <a:ext cx="7921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>
                  <a:latin typeface="Trebuchet MS" pitchFamily="34" charset="0"/>
                </a:rPr>
                <a:t>Laser</a:t>
              </a:r>
            </a:p>
          </p:txBody>
        </p:sp>
        <p:cxnSp>
          <p:nvCxnSpPr>
            <p:cNvPr id="15370" name="Connecteur droit avec flèche 12"/>
            <p:cNvCxnSpPr>
              <a:cxnSpLocks noChangeShapeType="1"/>
            </p:cNvCxnSpPr>
            <p:nvPr/>
          </p:nvCxnSpPr>
          <p:spPr bwMode="auto">
            <a:xfrm>
              <a:off x="5795963" y="5826125"/>
              <a:ext cx="7572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1" name="ZoneTexte 13"/>
            <p:cNvSpPr txBox="1">
              <a:spLocks noChangeArrowheads="1"/>
            </p:cNvSpPr>
            <p:nvPr/>
          </p:nvSpPr>
          <p:spPr bwMode="auto">
            <a:xfrm>
              <a:off x="5954713" y="5505450"/>
              <a:ext cx="4572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dirty="0">
                  <a:solidFill>
                    <a:schemeClr val="bg1"/>
                  </a:solidFill>
                  <a:latin typeface="Trebuchet MS" pitchFamily="34" charset="0"/>
                </a:rPr>
                <a:t>1 ns</a:t>
              </a: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5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e 5"/>
          <p:cNvGrpSpPr>
            <a:grpSpLocks/>
          </p:cNvGrpSpPr>
          <p:nvPr/>
        </p:nvGrpSpPr>
        <p:grpSpPr bwMode="auto">
          <a:xfrm>
            <a:off x="1682750" y="319088"/>
            <a:ext cx="9442450" cy="6421437"/>
            <a:chOff x="10896915" y="33549226"/>
            <a:chExt cx="9442627" cy="6420693"/>
          </a:xfrm>
        </p:grpSpPr>
        <p:sp>
          <p:nvSpPr>
            <p:cNvPr id="10281" name="Line 12"/>
            <p:cNvSpPr>
              <a:spLocks noChangeShapeType="1"/>
            </p:cNvSpPr>
            <p:nvPr/>
          </p:nvSpPr>
          <p:spPr bwMode="auto">
            <a:xfrm flipH="1" flipV="1">
              <a:off x="14834266" y="33688531"/>
              <a:ext cx="76200" cy="5334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2" name="Text Box 26"/>
            <p:cNvSpPr txBox="1">
              <a:spLocks noChangeArrowheads="1"/>
            </p:cNvSpPr>
            <p:nvPr/>
          </p:nvSpPr>
          <p:spPr bwMode="auto">
            <a:xfrm>
              <a:off x="15749228" y="33775198"/>
              <a:ext cx="45903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200" i="1">
                  <a:solidFill>
                    <a:schemeClr val="tx1"/>
                  </a:solidFill>
                  <a:latin typeface="Trebuchet MS" pitchFamily="34" charset="0"/>
                  <a:sym typeface="Wingdings" pitchFamily="2" charset="2"/>
                </a:rPr>
                <a:t> fs pulses  </a:t>
              </a:r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</a:rPr>
                <a:t>CRISTAL BeamLine</a:t>
              </a:r>
            </a:p>
          </p:txBody>
        </p:sp>
        <p:grpSp>
          <p:nvGrpSpPr>
            <p:cNvPr id="10283" name="Groupe 15"/>
            <p:cNvGrpSpPr>
              <a:grpSpLocks/>
            </p:cNvGrpSpPr>
            <p:nvPr/>
          </p:nvGrpSpPr>
          <p:grpSpPr bwMode="auto">
            <a:xfrm>
              <a:off x="11786266" y="33840931"/>
              <a:ext cx="6934200" cy="6128988"/>
              <a:chOff x="10414675" y="33513176"/>
              <a:chExt cx="6934200" cy="6128988"/>
            </a:xfrm>
          </p:grpSpPr>
          <p:pic>
            <p:nvPicPr>
              <p:cNvPr id="10287" name="Picture 2" descr="ensemble_machine_epuret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9" t="1785" r="17203" b="996"/>
              <a:stretch>
                <a:fillRect/>
              </a:stretch>
            </p:blipFill>
            <p:spPr bwMode="auto">
              <a:xfrm>
                <a:off x="11024275" y="33803688"/>
                <a:ext cx="5791200" cy="5838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8" name="Line 11"/>
              <p:cNvSpPr>
                <a:spLocks noChangeShapeType="1"/>
              </p:cNvSpPr>
              <p:nvPr/>
            </p:nvSpPr>
            <p:spPr bwMode="auto">
              <a:xfrm flipH="1" flipV="1">
                <a:off x="12243475" y="33741776"/>
                <a:ext cx="304800" cy="4572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9" name="Line 13"/>
              <p:cNvSpPr>
                <a:spLocks noChangeShapeType="1"/>
              </p:cNvSpPr>
              <p:nvPr/>
            </p:nvSpPr>
            <p:spPr bwMode="auto">
              <a:xfrm flipV="1">
                <a:off x="14605675" y="33513176"/>
                <a:ext cx="152400" cy="4572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0" name="Line 14"/>
              <p:cNvSpPr>
                <a:spLocks noChangeShapeType="1"/>
              </p:cNvSpPr>
              <p:nvPr/>
            </p:nvSpPr>
            <p:spPr bwMode="auto">
              <a:xfrm flipV="1">
                <a:off x="15596275" y="33894176"/>
                <a:ext cx="381000" cy="5334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1" name="Line 15"/>
              <p:cNvSpPr>
                <a:spLocks noChangeShapeType="1"/>
              </p:cNvSpPr>
              <p:nvPr/>
            </p:nvSpPr>
            <p:spPr bwMode="auto">
              <a:xfrm flipV="1">
                <a:off x="16434475" y="35037176"/>
                <a:ext cx="457200" cy="3048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2" name="Line 16"/>
              <p:cNvSpPr>
                <a:spLocks noChangeShapeType="1"/>
              </p:cNvSpPr>
              <p:nvPr/>
            </p:nvSpPr>
            <p:spPr bwMode="auto">
              <a:xfrm flipV="1">
                <a:off x="16739275" y="36256376"/>
                <a:ext cx="609600" cy="762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3" name="Line 17"/>
              <p:cNvSpPr>
                <a:spLocks noChangeShapeType="1"/>
              </p:cNvSpPr>
              <p:nvPr/>
            </p:nvSpPr>
            <p:spPr bwMode="auto">
              <a:xfrm flipH="1" flipV="1">
                <a:off x="10414675" y="35799176"/>
                <a:ext cx="685800" cy="1524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4" name="Line 18"/>
              <p:cNvSpPr>
                <a:spLocks noChangeShapeType="1"/>
              </p:cNvSpPr>
              <p:nvPr/>
            </p:nvSpPr>
            <p:spPr bwMode="auto">
              <a:xfrm flipH="1" flipV="1">
                <a:off x="11316375" y="34808576"/>
                <a:ext cx="317500" cy="2286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5" name="AutoShape 24"/>
              <p:cNvSpPr>
                <a:spLocks noChangeArrowheads="1"/>
              </p:cNvSpPr>
              <p:nvPr/>
            </p:nvSpPr>
            <p:spPr bwMode="auto">
              <a:xfrm rot="-6509580">
                <a:off x="13919875" y="33284576"/>
                <a:ext cx="152400" cy="91440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10296" name="AutoShape 25"/>
              <p:cNvSpPr>
                <a:spLocks noChangeArrowheads="1"/>
              </p:cNvSpPr>
              <p:nvPr/>
            </p:nvSpPr>
            <p:spPr bwMode="auto">
              <a:xfrm rot="-4550823">
                <a:off x="15520075" y="33829088"/>
                <a:ext cx="153988" cy="909638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45" name="Text Box 30"/>
              <p:cNvSpPr txBox="1">
                <a:spLocks noChangeArrowheads="1"/>
              </p:cNvSpPr>
              <p:nvPr/>
            </p:nvSpPr>
            <p:spPr bwMode="auto">
              <a:xfrm rot="19551830">
                <a:off x="12132048" y="33765920"/>
                <a:ext cx="1131909" cy="3380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600" b="1" dirty="0" err="1">
                    <a:solidFill>
                      <a:schemeClr val="accent6"/>
                    </a:solidFill>
                    <a:latin typeface="Trebuchet MS" pitchFamily="34" charset="0"/>
                  </a:rPr>
                  <a:t>Wiggler</a:t>
                </a:r>
                <a:endParaRPr lang="fr-FR" sz="1600" b="1" dirty="0">
                  <a:solidFill>
                    <a:schemeClr val="accent6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98" name="Line 36"/>
              <p:cNvSpPr>
                <a:spLocks noChangeShapeType="1"/>
              </p:cNvSpPr>
              <p:nvPr/>
            </p:nvSpPr>
            <p:spPr bwMode="auto">
              <a:xfrm flipH="1">
                <a:off x="10751225" y="38053426"/>
                <a:ext cx="565150" cy="36036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9" name="AutoShape 39"/>
              <p:cNvSpPr>
                <a:spLocks noChangeArrowheads="1"/>
              </p:cNvSpPr>
              <p:nvPr/>
            </p:nvSpPr>
            <p:spPr bwMode="auto">
              <a:xfrm rot="-7191460">
                <a:off x="13376950" y="33354426"/>
                <a:ext cx="149225" cy="993775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10300" name="Rectangle 19"/>
              <p:cNvSpPr>
                <a:spLocks noChangeArrowheads="1"/>
              </p:cNvSpPr>
              <p:nvPr/>
            </p:nvSpPr>
            <p:spPr bwMode="auto">
              <a:xfrm>
                <a:off x="14377637" y="33701188"/>
                <a:ext cx="158750" cy="136525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10301" name="Text Box 20"/>
              <p:cNvSpPr txBox="1">
                <a:spLocks noChangeArrowheads="1"/>
              </p:cNvSpPr>
              <p:nvPr/>
            </p:nvSpPr>
            <p:spPr bwMode="auto">
              <a:xfrm>
                <a:off x="14493672" y="33600174"/>
                <a:ext cx="8715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1600" b="1">
                    <a:solidFill>
                      <a:srgbClr val="CC0000"/>
                    </a:solidFill>
                    <a:latin typeface="Trebuchet MS" pitchFamily="34" charset="0"/>
                  </a:rPr>
                  <a:t>Laser</a:t>
                </a:r>
              </a:p>
            </p:txBody>
          </p:sp>
          <p:sp>
            <p:nvSpPr>
              <p:cNvPr id="10302" name="AutoShape 37"/>
              <p:cNvSpPr>
                <a:spLocks noChangeArrowheads="1"/>
              </p:cNvSpPr>
              <p:nvPr/>
            </p:nvSpPr>
            <p:spPr bwMode="auto">
              <a:xfrm rot="9116791">
                <a:off x="10800438" y="36184938"/>
                <a:ext cx="190500" cy="866775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</p:grpSp>
        <p:sp>
          <p:nvSpPr>
            <p:cNvPr id="10284" name="Text Box 26"/>
            <p:cNvSpPr txBox="1">
              <a:spLocks noChangeArrowheads="1"/>
            </p:cNvSpPr>
            <p:nvPr/>
          </p:nvSpPr>
          <p:spPr bwMode="auto">
            <a:xfrm>
              <a:off x="15245560" y="33549226"/>
              <a:ext cx="14634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</a:rPr>
                <a:t>PUMA BeamLine</a:t>
              </a:r>
            </a:p>
          </p:txBody>
        </p:sp>
        <p:sp>
          <p:nvSpPr>
            <p:cNvPr id="10285" name="Line 34"/>
            <p:cNvSpPr>
              <a:spLocks noChangeShapeType="1"/>
            </p:cNvSpPr>
            <p:nvPr/>
          </p:nvSpPr>
          <p:spPr bwMode="auto">
            <a:xfrm flipH="1">
              <a:off x="11691016" y="37428681"/>
              <a:ext cx="685800" cy="889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86" name="Text Box 38"/>
            <p:cNvSpPr txBox="1">
              <a:spLocks noChangeArrowheads="1"/>
            </p:cNvSpPr>
            <p:nvPr/>
          </p:nvSpPr>
          <p:spPr bwMode="auto">
            <a:xfrm>
              <a:off x="10896915" y="37351166"/>
              <a:ext cx="16582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200" i="1">
                  <a:solidFill>
                    <a:schemeClr val="tx1"/>
                  </a:solidFill>
                  <a:latin typeface="Trebuchet MS" pitchFamily="34" charset="0"/>
                  <a:sym typeface="Wingdings" pitchFamily="2" charset="2"/>
                </a:rPr>
                <a:t>THz pulses extracted </a:t>
              </a:r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  <a:sym typeface="Wingdings" pitchFamily="2" charset="2"/>
                </a:rPr>
                <a:t>@ </a:t>
              </a:r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</a:rPr>
                <a:t>AILES beamline</a:t>
              </a:r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31120">
            <a:off x="4810919" y="1189832"/>
            <a:ext cx="4016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26"/>
          <p:cNvSpPr txBox="1">
            <a:spLocks noChangeArrowheads="1"/>
          </p:cNvSpPr>
          <p:nvPr/>
        </p:nvSpPr>
        <p:spPr bwMode="auto">
          <a:xfrm>
            <a:off x="7831138" y="908050"/>
            <a:ext cx="273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200" i="1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fs pulses  </a:t>
            </a:r>
          </a:p>
          <a:p>
            <a:r>
              <a:rPr lang="fr-FR" altLang="fr-FR" sz="1200" b="1" i="1">
                <a:solidFill>
                  <a:schemeClr val="tx1"/>
                </a:solidFill>
                <a:latin typeface="Trebuchet MS" pitchFamily="34" charset="0"/>
              </a:rPr>
              <a:t>TEMPO BeamLine</a:t>
            </a:r>
          </a:p>
        </p:txBody>
      </p:sp>
      <p:sp>
        <p:nvSpPr>
          <p:cNvPr id="10246" name="ZoneTexte 4"/>
          <p:cNvSpPr txBox="1">
            <a:spLocks noChangeArrowheads="1"/>
          </p:cNvSpPr>
          <p:nvPr/>
        </p:nvSpPr>
        <p:spPr bwMode="auto">
          <a:xfrm>
            <a:off x="144463" y="992907"/>
            <a:ext cx="3811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fr-FR" sz="1800" dirty="0">
                <a:solidFill>
                  <a:srgbClr val="FF0000"/>
                </a:solidFill>
              </a:rPr>
              <a:t>E</a:t>
            </a:r>
            <a:r>
              <a:rPr lang="en-US" altLang="fr-FR" sz="1800" dirty="0" smtClean="0">
                <a:solidFill>
                  <a:srgbClr val="FF0000"/>
                </a:solidFill>
              </a:rPr>
              <a:t>valuates </a:t>
            </a:r>
            <a:r>
              <a:rPr lang="en-US" altLang="fr-FR" sz="1800" dirty="0">
                <a:solidFill>
                  <a:srgbClr val="FF0000"/>
                </a:solidFill>
              </a:rPr>
              <a:t>the dip in the core beam using the THz beamline AILES</a:t>
            </a: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2470150" y="6664325"/>
            <a:ext cx="59959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THz Diagnostics</a:t>
            </a:r>
            <a:endParaRPr lang="en-GB" dirty="0"/>
          </a:p>
        </p:txBody>
      </p:sp>
      <p:sp>
        <p:nvSpPr>
          <p:cNvPr id="1024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D55AAD-288F-4769-BE59-0B624CE0F7F9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4775" y="1880989"/>
            <a:ext cx="3082925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indent="0">
              <a:defRPr/>
            </a:pP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High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sensitivity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measurements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: </a:t>
            </a:r>
          </a:p>
          <a:p>
            <a:pPr marL="0" lvl="2">
              <a:defRPr/>
            </a:pPr>
            <a:r>
              <a:rPr lang="fr-FR" sz="1400" b="1" dirty="0" err="1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Bolometer</a:t>
            </a:r>
            <a:r>
              <a:rPr lang="fr-FR" sz="1400" b="1" dirty="0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 </a:t>
            </a:r>
          </a:p>
          <a:p>
            <a:pPr marL="0" lvl="2">
              <a:buFont typeface="Wingdings" panose="05000000000000000000" pitchFamily="2" charset="2"/>
              <a:buChar char="§"/>
              <a:defRPr/>
            </a:pP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QMC 1 ms, SAI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card</a:t>
            </a:r>
            <a:endParaRPr lang="fr-FR" sz="12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 marL="0" lvl="2">
              <a:buFont typeface="Wingdings" panose="05000000000000000000" pitchFamily="2" charset="2"/>
              <a:buChar char="§"/>
              <a:defRPr/>
            </a:pP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IR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Labs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 1.7 µs,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oscillo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Lecroy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1GHz</a:t>
            </a:r>
          </a:p>
          <a:p>
            <a:pPr marL="0" lvl="2">
              <a:defRPr/>
            </a:pPr>
            <a:endParaRPr lang="fr-FR" sz="12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 marL="0" lvl="2">
              <a:defRPr/>
            </a:pPr>
            <a:endParaRPr lang="fr-FR" sz="8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>
              <a:defRPr/>
            </a:pP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Fast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measurements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 (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turn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 by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turn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):</a:t>
            </a:r>
          </a:p>
          <a:p>
            <a:pPr marL="0" lvl="2" indent="0">
              <a:defRPr/>
            </a:pPr>
            <a:r>
              <a:rPr lang="fr-FR" sz="1400" b="1" dirty="0" err="1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THz</a:t>
            </a:r>
            <a:r>
              <a:rPr lang="fr-FR" sz="1400" b="1" dirty="0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 diode </a:t>
            </a:r>
            <a:endParaRPr lang="fr-FR" sz="1400" dirty="0">
              <a:latin typeface="Trebuchet MS" pitchFamily="34" charset="0"/>
              <a:sym typeface="Wingdings" charset="2"/>
            </a:endParaRPr>
          </a:p>
          <a:p>
            <a:pPr marL="171450" lvl="2" indent="-171450">
              <a:buFont typeface="Wingdings" panose="05000000000000000000" pitchFamily="2" charset="2"/>
              <a:buChar char="§"/>
              <a:defRPr/>
            </a:pP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Virginia Diode Virginia  1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ns</a:t>
            </a:r>
            <a:r>
              <a:rPr lang="fr-FR" sz="1400" dirty="0" err="1">
                <a:latin typeface="Trebuchet MS" pitchFamily="34" charset="0"/>
                <a:sym typeface="Wingdings" charset="2"/>
              </a:rPr>
              <a:t>diodes</a:t>
            </a:r>
            <a:r>
              <a:rPr lang="fr-FR" sz="1400" dirty="0">
                <a:latin typeface="Trebuchet MS" pitchFamily="34" charset="0"/>
                <a:sym typeface="Wingdings" charset="2"/>
              </a:rPr>
              <a:t>)</a:t>
            </a:r>
          </a:p>
          <a:p>
            <a:pPr marL="0" lvl="2">
              <a:defRPr/>
            </a:pPr>
            <a:endParaRPr lang="fr-FR" sz="1400" dirty="0">
              <a:latin typeface="Trebuchet MS" pitchFamily="34" charset="0"/>
              <a:sym typeface="Wingdings" charset="2"/>
            </a:endParaRPr>
          </a:p>
        </p:txBody>
      </p:sp>
      <p:sp>
        <p:nvSpPr>
          <p:cNvPr id="10250" name="ZoneTexte 14335"/>
          <p:cNvSpPr txBox="1">
            <a:spLocks noChangeArrowheads="1"/>
          </p:cNvSpPr>
          <p:nvPr/>
        </p:nvSpPr>
        <p:spPr bwMode="auto">
          <a:xfrm>
            <a:off x="6100763" y="2976563"/>
            <a:ext cx="463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000">
                <a:solidFill>
                  <a:schemeClr val="tx1"/>
                </a:solidFill>
                <a:latin typeface="Trebuchet MS" pitchFamily="34" charset="0"/>
              </a:rPr>
              <a:t>10 m</a:t>
            </a:r>
          </a:p>
        </p:txBody>
      </p:sp>
      <p:cxnSp>
        <p:nvCxnSpPr>
          <p:cNvPr id="10251" name="Connecteur droit 14340"/>
          <p:cNvCxnSpPr>
            <a:cxnSpLocks noChangeShapeType="1"/>
            <a:stCxn id="10300" idx="1"/>
          </p:cNvCxnSpPr>
          <p:nvPr/>
        </p:nvCxnSpPr>
        <p:spPr bwMode="auto">
          <a:xfrm flipH="1">
            <a:off x="6153150" y="866775"/>
            <a:ext cx="381000" cy="841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2" name="Connecteur droit 63"/>
          <p:cNvCxnSpPr>
            <a:cxnSpLocks noChangeShapeType="1"/>
          </p:cNvCxnSpPr>
          <p:nvPr/>
        </p:nvCxnSpPr>
        <p:spPr bwMode="auto">
          <a:xfrm flipH="1" flipV="1">
            <a:off x="4481513" y="1525588"/>
            <a:ext cx="58737" cy="9683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3" name="Connecteur droit 67"/>
          <p:cNvCxnSpPr>
            <a:cxnSpLocks noChangeShapeType="1"/>
          </p:cNvCxnSpPr>
          <p:nvPr/>
        </p:nvCxnSpPr>
        <p:spPr bwMode="auto">
          <a:xfrm rot="21480000" flipV="1">
            <a:off x="4491038" y="1381125"/>
            <a:ext cx="376237" cy="1444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254" name="Groupe 54"/>
          <p:cNvGrpSpPr>
            <a:grpSpLocks/>
          </p:cNvGrpSpPr>
          <p:nvPr/>
        </p:nvGrpSpPr>
        <p:grpSpPr bwMode="auto">
          <a:xfrm>
            <a:off x="5289550" y="1296988"/>
            <a:ext cx="1320800" cy="1162050"/>
            <a:chOff x="5483064" y="1544919"/>
            <a:chExt cx="1321184" cy="1162505"/>
          </a:xfrm>
        </p:grpSpPr>
        <p:grpSp>
          <p:nvGrpSpPr>
            <p:cNvPr id="10271" name="Groupe 14365"/>
            <p:cNvGrpSpPr>
              <a:grpSpLocks/>
            </p:cNvGrpSpPr>
            <p:nvPr/>
          </p:nvGrpSpPr>
          <p:grpSpPr bwMode="auto">
            <a:xfrm>
              <a:off x="5570399" y="1544919"/>
              <a:ext cx="1233849" cy="1162505"/>
              <a:chOff x="5570399" y="1544919"/>
              <a:chExt cx="1233849" cy="1162505"/>
            </a:xfrm>
          </p:grpSpPr>
          <p:pic>
            <p:nvPicPr>
              <p:cNvPr id="10273" name="Image 143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53" t="15102" r="13589"/>
              <a:stretch>
                <a:fillRect/>
              </a:stretch>
            </p:blipFill>
            <p:spPr bwMode="auto">
              <a:xfrm>
                <a:off x="5667375" y="1544919"/>
                <a:ext cx="1044177" cy="916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74" name="Groupe 14363"/>
              <p:cNvGrpSpPr>
                <a:grpSpLocks/>
              </p:cNvGrpSpPr>
              <p:nvPr/>
            </p:nvGrpSpPr>
            <p:grpSpPr bwMode="auto">
              <a:xfrm>
                <a:off x="5570399" y="2293234"/>
                <a:ext cx="1233849" cy="414190"/>
                <a:chOff x="5570399" y="2293234"/>
                <a:chExt cx="1233849" cy="414190"/>
              </a:xfrm>
            </p:grpSpPr>
            <p:sp>
              <p:nvSpPr>
                <p:cNvPr id="10275" name="Rectangle 14355"/>
                <p:cNvSpPr>
                  <a:spLocks noChangeArrowheads="1"/>
                </p:cNvSpPr>
                <p:nvPr/>
              </p:nvSpPr>
              <p:spPr bwMode="auto">
                <a:xfrm>
                  <a:off x="5570399" y="2360756"/>
                  <a:ext cx="1233849" cy="91019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altLang="fr-FR"/>
                </a:p>
              </p:txBody>
            </p:sp>
            <p:sp>
              <p:nvSpPr>
                <p:cNvPr id="10276" name="ZoneTexte 78"/>
                <p:cNvSpPr txBox="1">
                  <a:spLocks noChangeArrowheads="1"/>
                </p:cNvSpPr>
                <p:nvPr/>
              </p:nvSpPr>
              <p:spPr bwMode="auto">
                <a:xfrm>
                  <a:off x="5851233" y="2307314"/>
                  <a:ext cx="726481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000">
                      <a:solidFill>
                        <a:schemeClr val="tx1"/>
                      </a:solidFill>
                      <a:latin typeface="Trebuchet MS" pitchFamily="34" charset="0"/>
                    </a:rPr>
                    <a:t>-1   0   1</a:t>
                  </a:r>
                </a:p>
                <a:p>
                  <a:r>
                    <a:rPr lang="fr-FR" altLang="fr-FR" sz="1000" i="1">
                      <a:solidFill>
                        <a:schemeClr val="tx1"/>
                      </a:solidFill>
                      <a:latin typeface="Trebuchet MS" pitchFamily="34" charset="0"/>
                    </a:rPr>
                    <a:t>Time (ps)</a:t>
                  </a:r>
                </a:p>
              </p:txBody>
            </p:sp>
            <p:grpSp>
              <p:nvGrpSpPr>
                <p:cNvPr id="10277" name="Groupe 14358"/>
                <p:cNvGrpSpPr>
                  <a:grpSpLocks/>
                </p:cNvGrpSpPr>
                <p:nvPr/>
              </p:nvGrpSpPr>
              <p:grpSpPr bwMode="auto">
                <a:xfrm>
                  <a:off x="6026586" y="2293234"/>
                  <a:ext cx="352304" cy="80150"/>
                  <a:chOff x="6026586" y="2322924"/>
                  <a:chExt cx="352304" cy="80150"/>
                </a:xfrm>
              </p:grpSpPr>
              <p:cxnSp>
                <p:nvCxnSpPr>
                  <p:cNvPr id="10278" name="Connecteur droit 143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26586" y="232292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279" name="Connecteur droit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02738" y="232687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280" name="Connecteur droit 8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78890" y="2324571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10272" name="ZoneTexte 14366"/>
            <p:cNvSpPr txBox="1">
              <a:spLocks noChangeArrowheads="1"/>
            </p:cNvSpPr>
            <p:nvPr/>
          </p:nvSpPr>
          <p:spPr bwMode="auto">
            <a:xfrm>
              <a:off x="5483064" y="1684123"/>
              <a:ext cx="23916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1</a:t>
              </a: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1000">
                <a:solidFill>
                  <a:schemeClr val="tx1"/>
                </a:solidFill>
                <a:latin typeface="Trebuchet MS" pitchFamily="34" charset="0"/>
              </a:endParaRPr>
            </a:p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0</a:t>
              </a:r>
            </a:p>
          </p:txBody>
        </p:sp>
      </p:grpSp>
      <p:grpSp>
        <p:nvGrpSpPr>
          <p:cNvPr id="10255" name="Groupe 56"/>
          <p:cNvGrpSpPr>
            <a:grpSpLocks/>
          </p:cNvGrpSpPr>
          <p:nvPr/>
        </p:nvGrpSpPr>
        <p:grpSpPr bwMode="auto">
          <a:xfrm>
            <a:off x="3430588" y="3519488"/>
            <a:ext cx="1336675" cy="1112837"/>
            <a:chOff x="785678" y="2661849"/>
            <a:chExt cx="1336720" cy="1113508"/>
          </a:xfrm>
        </p:grpSpPr>
        <p:grpSp>
          <p:nvGrpSpPr>
            <p:cNvPr id="10261" name="Groupe 14364"/>
            <p:cNvGrpSpPr>
              <a:grpSpLocks/>
            </p:cNvGrpSpPr>
            <p:nvPr/>
          </p:nvGrpSpPr>
          <p:grpSpPr bwMode="auto">
            <a:xfrm>
              <a:off x="971600" y="2661849"/>
              <a:ext cx="1150798" cy="1113508"/>
              <a:chOff x="2971800" y="3868064"/>
              <a:chExt cx="1150798" cy="1113508"/>
            </a:xfrm>
          </p:grpSpPr>
          <p:pic>
            <p:nvPicPr>
              <p:cNvPr id="10263" name="Image 143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1" t="19373" r="6723"/>
              <a:stretch>
                <a:fillRect/>
              </a:stretch>
            </p:blipFill>
            <p:spPr bwMode="auto">
              <a:xfrm>
                <a:off x="2971800" y="3868064"/>
                <a:ext cx="1150798" cy="870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64" name="Groupe 98"/>
              <p:cNvGrpSpPr>
                <a:grpSpLocks/>
              </p:cNvGrpSpPr>
              <p:nvPr/>
            </p:nvGrpSpPr>
            <p:grpSpPr bwMode="auto">
              <a:xfrm>
                <a:off x="2971800" y="4567382"/>
                <a:ext cx="1117470" cy="414190"/>
                <a:chOff x="5686778" y="2293234"/>
                <a:chExt cx="1117470" cy="414190"/>
              </a:xfrm>
            </p:grpSpPr>
            <p:sp>
              <p:nvSpPr>
                <p:cNvPr id="10265" name="Rectangle 99"/>
                <p:cNvSpPr>
                  <a:spLocks noChangeArrowheads="1"/>
                </p:cNvSpPr>
                <p:nvPr/>
              </p:nvSpPr>
              <p:spPr bwMode="auto">
                <a:xfrm>
                  <a:off x="5686778" y="2360756"/>
                  <a:ext cx="1117470" cy="91019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altLang="fr-FR"/>
                </a:p>
              </p:txBody>
            </p:sp>
            <p:sp>
              <p:nvSpPr>
                <p:cNvPr id="10266" name="ZoneTexte 100"/>
                <p:cNvSpPr txBox="1">
                  <a:spLocks noChangeArrowheads="1"/>
                </p:cNvSpPr>
                <p:nvPr/>
              </p:nvSpPr>
              <p:spPr bwMode="auto">
                <a:xfrm>
                  <a:off x="5851233" y="2307314"/>
                  <a:ext cx="726481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000">
                      <a:solidFill>
                        <a:schemeClr val="tx1"/>
                      </a:solidFill>
                      <a:latin typeface="Trebuchet MS" pitchFamily="34" charset="0"/>
                    </a:rPr>
                    <a:t>-1   0   1</a:t>
                  </a:r>
                </a:p>
                <a:p>
                  <a:r>
                    <a:rPr lang="fr-FR" altLang="fr-FR" sz="1000" i="1">
                      <a:solidFill>
                        <a:schemeClr val="tx1"/>
                      </a:solidFill>
                      <a:latin typeface="Trebuchet MS" pitchFamily="34" charset="0"/>
                    </a:rPr>
                    <a:t>Time (ps)</a:t>
                  </a:r>
                </a:p>
              </p:txBody>
            </p:sp>
            <p:grpSp>
              <p:nvGrpSpPr>
                <p:cNvPr id="10267" name="Groupe 101"/>
                <p:cNvGrpSpPr>
                  <a:grpSpLocks/>
                </p:cNvGrpSpPr>
                <p:nvPr/>
              </p:nvGrpSpPr>
              <p:grpSpPr bwMode="auto">
                <a:xfrm>
                  <a:off x="6026586" y="2293234"/>
                  <a:ext cx="352304" cy="80150"/>
                  <a:chOff x="6026586" y="2322924"/>
                  <a:chExt cx="352304" cy="80150"/>
                </a:xfrm>
              </p:grpSpPr>
              <p:cxnSp>
                <p:nvCxnSpPr>
                  <p:cNvPr id="10268" name="Connecteur droit 1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26586" y="232292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269" name="Connecteur droit 1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02738" y="232687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270" name="Connecteur droit 1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78890" y="2324571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10262" name="ZoneTexte 109"/>
            <p:cNvSpPr txBox="1">
              <a:spLocks noChangeArrowheads="1"/>
            </p:cNvSpPr>
            <p:nvPr/>
          </p:nvSpPr>
          <p:spPr bwMode="auto">
            <a:xfrm>
              <a:off x="785678" y="2756424"/>
              <a:ext cx="23916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1</a:t>
              </a: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1000">
                <a:solidFill>
                  <a:schemeClr val="tx1"/>
                </a:solidFill>
                <a:latin typeface="Trebuchet MS" pitchFamily="34" charset="0"/>
              </a:endParaRPr>
            </a:p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0</a:t>
              </a:r>
            </a:p>
          </p:txBody>
        </p:sp>
      </p:grpSp>
      <p:cxnSp>
        <p:nvCxnSpPr>
          <p:cNvPr id="10256" name="Connecteur droit 61"/>
          <p:cNvCxnSpPr>
            <a:cxnSpLocks noChangeShapeType="1"/>
          </p:cNvCxnSpPr>
          <p:nvPr/>
        </p:nvCxnSpPr>
        <p:spPr bwMode="auto">
          <a:xfrm flipH="1">
            <a:off x="4533900" y="950913"/>
            <a:ext cx="1619250" cy="67786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7" name="Connecteur droit 4"/>
          <p:cNvCxnSpPr>
            <a:cxnSpLocks noChangeShapeType="1"/>
          </p:cNvCxnSpPr>
          <p:nvPr/>
        </p:nvCxnSpPr>
        <p:spPr bwMode="auto">
          <a:xfrm flipV="1">
            <a:off x="6076950" y="3211513"/>
            <a:ext cx="5111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8" name="Connecteur droit 6"/>
          <p:cNvCxnSpPr>
            <a:cxnSpLocks noChangeShapeType="1"/>
          </p:cNvCxnSpPr>
          <p:nvPr/>
        </p:nvCxnSpPr>
        <p:spPr bwMode="auto">
          <a:xfrm>
            <a:off x="6076950" y="3097213"/>
            <a:ext cx="0" cy="115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9" name="Connecteur droit 65"/>
          <p:cNvCxnSpPr>
            <a:cxnSpLocks noChangeShapeType="1"/>
          </p:cNvCxnSpPr>
          <p:nvPr/>
        </p:nvCxnSpPr>
        <p:spPr bwMode="auto">
          <a:xfrm>
            <a:off x="6588125" y="3095625"/>
            <a:ext cx="0" cy="1158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rc 2"/>
          <p:cNvSpPr>
            <a:spLocks noChangeAspect="1"/>
          </p:cNvSpPr>
          <p:nvPr/>
        </p:nvSpPr>
        <p:spPr bwMode="auto">
          <a:xfrm rot="1575539">
            <a:off x="2616200" y="1443038"/>
            <a:ext cx="5399088" cy="5399087"/>
          </a:xfrm>
          <a:prstGeom prst="arc">
            <a:avLst>
              <a:gd name="adj1" fmla="val 16200000"/>
              <a:gd name="adj2" fmla="val 19030956"/>
            </a:avLst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8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819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dirty="0" err="1" smtClean="0">
                <a:sym typeface="Wingdings" charset="2"/>
              </a:rPr>
              <a:t>Bolometers</a:t>
            </a:r>
            <a:r>
              <a:rPr lang="fr-FR" sz="1800" dirty="0" smtClean="0">
                <a:sym typeface="Wingdings" charset="2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2000" dirty="0" smtClean="0">
                <a:sym typeface="Wingdings" charset="2"/>
              </a:rPr>
              <a:t>1</a:t>
            </a:r>
            <a:r>
              <a:rPr lang="fr-FR" sz="2000" baseline="30000" dirty="0" smtClean="0">
                <a:sym typeface="Wingdings" charset="2"/>
              </a:rPr>
              <a:t>st</a:t>
            </a:r>
            <a:r>
              <a:rPr lang="fr-FR" sz="2000" dirty="0" smtClean="0">
                <a:sym typeface="Wingdings" charset="2"/>
              </a:rPr>
              <a:t> </a:t>
            </a:r>
            <a:r>
              <a:rPr lang="fr-FR" sz="2000" dirty="0" err="1" smtClean="0">
                <a:sym typeface="Wingdings" charset="2"/>
              </a:rPr>
              <a:t>bolometer</a:t>
            </a:r>
            <a:r>
              <a:rPr lang="fr-FR" sz="2000" dirty="0" smtClean="0">
                <a:sym typeface="Wingdings" charset="2"/>
              </a:rPr>
              <a:t> :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200" dirty="0" err="1" smtClean="0">
                <a:latin typeface="+mj-lt"/>
                <a:sym typeface="Wingdings" charset="2"/>
              </a:rPr>
              <a:t>Used</a:t>
            </a:r>
            <a:r>
              <a:rPr lang="fr-FR" sz="1200" dirty="0" smtClean="0">
                <a:latin typeface="+mj-lt"/>
                <a:sym typeface="Wingdings" charset="2"/>
              </a:rPr>
              <a:t> </a:t>
            </a:r>
            <a:r>
              <a:rPr lang="fr-FR" sz="1200" dirty="0" err="1" smtClean="0">
                <a:latin typeface="+mj-lt"/>
                <a:sym typeface="Wingdings" charset="2"/>
              </a:rPr>
              <a:t>during</a:t>
            </a:r>
            <a:r>
              <a:rPr lang="fr-FR" sz="1200" dirty="0" smtClean="0">
                <a:latin typeface="+mj-lt"/>
                <a:sym typeface="Wingdings" charset="2"/>
              </a:rPr>
              <a:t> the first 2 tests of interaction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altLang="fr-FR" sz="1200" dirty="0" err="1" smtClean="0">
                <a:latin typeface="+mj-lt"/>
                <a:ea typeface="Nimbus Sans L"/>
                <a:cs typeface="Lohit Hindi"/>
              </a:rPr>
              <a:t>Bolometre</a:t>
            </a:r>
            <a:r>
              <a:rPr lang="en-GB" altLang="fr-FR" sz="1200" dirty="0" smtClean="0">
                <a:latin typeface="+mj-lt"/>
                <a:ea typeface="Nimbus Sans L"/>
                <a:cs typeface="Lohit Hindi"/>
              </a:rPr>
              <a:t> from QMC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altLang="fr-FR" sz="1200" dirty="0" smtClean="0">
                <a:latin typeface="+mj-lt"/>
                <a:ea typeface="Nimbus Sans L"/>
                <a:cs typeface="Lohit Hindi"/>
              </a:rPr>
              <a:t>Time response = 1 </a:t>
            </a:r>
            <a:r>
              <a:rPr lang="en-GB" altLang="fr-FR" sz="1200" dirty="0" err="1" smtClean="0">
                <a:latin typeface="+mj-lt"/>
                <a:ea typeface="Nimbus Sans L"/>
                <a:cs typeface="Lohit Hindi"/>
              </a:rPr>
              <a:t>ms</a:t>
            </a:r>
            <a:endParaRPr lang="en-GB" altLang="fr-FR" sz="1200" dirty="0" smtClean="0">
              <a:latin typeface="+mj-lt"/>
              <a:ea typeface="Nimbus Sans L"/>
              <a:cs typeface="Lohit Hindi"/>
            </a:endParaRPr>
          </a:p>
          <a:p>
            <a:pPr marL="85725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fr-FR" sz="1200" dirty="0">
                <a:latin typeface="+mj-lt"/>
                <a:ea typeface="Nimbus Sans L"/>
                <a:cs typeface="Lohit Hindi"/>
                <a:sym typeface="Wingdings" pitchFamily="2" charset="2"/>
              </a:rPr>
              <a:t>	</a:t>
            </a:r>
            <a:r>
              <a:rPr lang="en-GB" altLang="fr-FR" sz="1200" dirty="0" smtClean="0">
                <a:solidFill>
                  <a:srgbClr val="0000FF"/>
                </a:solidFill>
                <a:latin typeface="+mj-lt"/>
                <a:ea typeface="Nimbus Sans L"/>
                <a:cs typeface="Lohit Hindi"/>
                <a:sym typeface="Wingdings" pitchFamily="2" charset="2"/>
              </a:rPr>
              <a:t>-&gt;&gt; Integration of the signal : 1 coherent shot + 1000 incoherent shots</a:t>
            </a:r>
          </a:p>
          <a:p>
            <a:pPr marL="85725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fr-FR" sz="1200" dirty="0" smtClean="0">
                <a:latin typeface="+mj-lt"/>
                <a:ea typeface="Nimbus Sans L"/>
                <a:cs typeface="Lohit Hindi"/>
                <a:sym typeface="Wingdings" pitchFamily="2" charset="2"/>
              </a:rPr>
              <a:t>		(Laser @ 1 kHz, SR @ 846 kHz)</a:t>
            </a:r>
            <a:endParaRPr lang="en-GB" altLang="fr-FR" sz="1200" dirty="0">
              <a:latin typeface="+mj-lt"/>
              <a:ea typeface="Nimbus Sans L"/>
              <a:cs typeface="Lohit Hindi"/>
              <a:sym typeface="Wingdings" pitchFamily="2" charset="2"/>
            </a:endParaRP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altLang="fr-FR" sz="1200" dirty="0">
                <a:latin typeface="+mj-lt"/>
                <a:ea typeface="Nimbus Sans L"/>
                <a:cs typeface="Lohit Hindi"/>
                <a:sym typeface="Wingdings" pitchFamily="2" charset="2"/>
              </a:rPr>
              <a:t>Acquisition </a:t>
            </a:r>
            <a:r>
              <a:rPr lang="en-GB" altLang="fr-FR" sz="1200" dirty="0" smtClean="0">
                <a:latin typeface="+mj-lt"/>
                <a:ea typeface="Nimbus Sans L"/>
                <a:cs typeface="Lohit Hindi"/>
                <a:sym typeface="Wingdings" pitchFamily="2" charset="2"/>
              </a:rPr>
              <a:t>with SAI Card (@500 </a:t>
            </a:r>
            <a:r>
              <a:rPr lang="en-GB" altLang="fr-FR" sz="1200" dirty="0">
                <a:latin typeface="+mj-lt"/>
                <a:ea typeface="Nimbus Sans L"/>
                <a:cs typeface="Lohit Hindi"/>
                <a:sym typeface="Wingdings" pitchFamily="2" charset="2"/>
              </a:rPr>
              <a:t>kHz max)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>
                <a:sym typeface="Wingdings" charset="2"/>
              </a:rPr>
              <a:t>2</a:t>
            </a:r>
            <a:r>
              <a:rPr lang="fr-FR" sz="2000" baseline="30000" dirty="0" smtClean="0">
                <a:sym typeface="Wingdings" charset="2"/>
              </a:rPr>
              <a:t>nd</a:t>
            </a:r>
            <a:r>
              <a:rPr lang="fr-FR" sz="2000" dirty="0" smtClean="0">
                <a:sym typeface="Wingdings" charset="2"/>
              </a:rPr>
              <a:t> </a:t>
            </a:r>
            <a:r>
              <a:rPr lang="fr-FR" sz="2000" dirty="0" err="1" smtClean="0">
                <a:sym typeface="Wingdings" charset="2"/>
              </a:rPr>
              <a:t>bolometer</a:t>
            </a:r>
            <a:r>
              <a:rPr lang="fr-FR" sz="2000" dirty="0" smtClean="0">
                <a:sym typeface="Wingdings" charset="2"/>
              </a:rPr>
              <a:t> 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altLang="fr-FR" sz="1200" dirty="0" smtClean="0">
                <a:ea typeface="Nimbus Sans L"/>
                <a:cs typeface="Lohit Hindi"/>
                <a:sym typeface="Wingdings" pitchFamily="2" charset="2"/>
              </a:rPr>
              <a:t>Used during the third </a:t>
            </a:r>
            <a:r>
              <a:rPr lang="en-GB" altLang="fr-FR" sz="1200" dirty="0" err="1" smtClean="0">
                <a:ea typeface="Nimbus Sans L"/>
                <a:cs typeface="Lohit Hindi"/>
                <a:sym typeface="Wingdings" pitchFamily="2" charset="2"/>
              </a:rPr>
              <a:t>succesfull</a:t>
            </a:r>
            <a:r>
              <a:rPr lang="en-GB" altLang="fr-FR" sz="1200" dirty="0" smtClean="0">
                <a:ea typeface="Nimbus Sans L"/>
                <a:cs typeface="Lohit Hindi"/>
                <a:sym typeface="Wingdings" pitchFamily="2" charset="2"/>
              </a:rPr>
              <a:t> test of interaction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altLang="fr-FR" sz="1200" dirty="0" err="1" smtClean="0">
                <a:ea typeface="Nimbus Sans L"/>
                <a:cs typeface="Lohit Hindi"/>
                <a:sym typeface="Wingdings" pitchFamily="2" charset="2"/>
              </a:rPr>
              <a:t>Bolometre</a:t>
            </a:r>
            <a:r>
              <a:rPr lang="en-GB" altLang="fr-FR" sz="1200" dirty="0" smtClean="0">
                <a:ea typeface="Nimbus Sans L"/>
                <a:cs typeface="Lohit Hindi"/>
                <a:sym typeface="Wingdings" pitchFamily="2" charset="2"/>
              </a:rPr>
              <a:t> from IR Labs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altLang="fr-FR" sz="1200" b="1" u="sng" dirty="0" smtClean="0">
                <a:solidFill>
                  <a:srgbClr val="0000FF"/>
                </a:solidFill>
                <a:ea typeface="Nimbus Sans L"/>
                <a:cs typeface="Lohit Hindi"/>
                <a:sym typeface="Wingdings" pitchFamily="2" charset="2"/>
              </a:rPr>
              <a:t>Time response = 1.33 µs</a:t>
            </a:r>
          </a:p>
          <a:p>
            <a:pPr marL="85725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fr-FR" sz="1200" dirty="0" smtClean="0">
                <a:ea typeface="Nimbus Sans L"/>
                <a:cs typeface="Lohit Hindi"/>
                <a:sym typeface="Wingdings" pitchFamily="2" charset="2"/>
              </a:rPr>
              <a:t>	</a:t>
            </a:r>
            <a:r>
              <a:rPr lang="en-GB" altLang="fr-FR" sz="1200" dirty="0" smtClean="0">
                <a:solidFill>
                  <a:srgbClr val="0000FF"/>
                </a:solidFill>
                <a:ea typeface="Nimbus Sans L"/>
                <a:cs typeface="Lohit Hindi"/>
                <a:sym typeface="Wingdings" pitchFamily="2" charset="2"/>
              </a:rPr>
              <a:t>-&gt;&gt; Integration of the signal : 1 coherent shot + 1 incoherent shot</a:t>
            </a:r>
          </a:p>
          <a:p>
            <a:pPr marL="85725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fr-FR" sz="1200" dirty="0">
                <a:solidFill>
                  <a:srgbClr val="0000FF"/>
                </a:solidFill>
                <a:ea typeface="Nimbus Sans L"/>
                <a:cs typeface="Lohit Hindi"/>
                <a:sym typeface="Wingdings" pitchFamily="2" charset="2"/>
              </a:rPr>
              <a:t>	</a:t>
            </a:r>
            <a:r>
              <a:rPr lang="en-GB" altLang="fr-FR" sz="1200" dirty="0" smtClean="0">
                <a:solidFill>
                  <a:srgbClr val="0000FF"/>
                </a:solidFill>
                <a:ea typeface="Nimbus Sans L"/>
                <a:cs typeface="Lohit Hindi"/>
                <a:sym typeface="Wingdings" pitchFamily="2" charset="2"/>
              </a:rPr>
              <a:t>-&gt;&gt; Much more suitable for first (not optimized) THz detection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altLang="fr-FR" sz="1200" dirty="0" smtClean="0">
                <a:ea typeface="Nimbus Sans L"/>
                <a:cs typeface="Lohit Hindi"/>
                <a:sym typeface="Wingdings" pitchFamily="2" charset="2"/>
              </a:rPr>
              <a:t>“Acquisition” with Oscilloscope </a:t>
            </a:r>
            <a:r>
              <a:rPr lang="en-GB" altLang="fr-FR" sz="1200" dirty="0" err="1" smtClean="0">
                <a:ea typeface="Nimbus Sans L"/>
                <a:cs typeface="Lohit Hindi"/>
                <a:sym typeface="Wingdings" pitchFamily="2" charset="2"/>
              </a:rPr>
              <a:t>LeCroy</a:t>
            </a:r>
            <a:r>
              <a:rPr lang="en-GB" altLang="fr-FR" sz="1200" dirty="0" smtClean="0">
                <a:ea typeface="Nimbus Sans L"/>
                <a:cs typeface="Lohit Hindi"/>
                <a:sym typeface="Wingdings" pitchFamily="2" charset="2"/>
              </a:rPr>
              <a:t>  (1 GHz)</a:t>
            </a:r>
            <a:endParaRPr lang="en-GB" altLang="fr-FR" sz="1200" dirty="0" smtClean="0">
              <a:ea typeface="Nimbus Sans L"/>
              <a:cs typeface="Lohit Hindi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fr-FR" sz="1600" dirty="0" smtClean="0">
              <a:sym typeface="Wingdings" charset="2"/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fr-FR" sz="1600" dirty="0" smtClean="0">
              <a:sym typeface="Wingdings" charset="2"/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C2527C4-40A4-4FAF-942D-ECE57570256A}" type="slidenum">
              <a:rPr lang="en-GB" altLang="fr-FR" sz="14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altLang="fr-FR" sz="1400" smtClean="0">
              <a:solidFill>
                <a:srgbClr val="000000"/>
              </a:solidFill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50825" y="341312"/>
            <a:ext cx="864235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r-FR" dirty="0">
                <a:solidFill>
                  <a:srgbClr val="3333CC"/>
                </a:solidFill>
              </a:rPr>
              <a:t> </a:t>
            </a:r>
            <a:r>
              <a:rPr lang="en-US" altLang="fr-F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THz diagnostics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0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 dirty="0">
                <a:solidFill>
                  <a:srgbClr val="3333CC"/>
                </a:solidFill>
              </a:rPr>
              <a:t>First results : THz intensity </a:t>
            </a:r>
            <a:r>
              <a:rPr lang="en-US" altLang="fr-FR" dirty="0" smtClean="0">
                <a:solidFill>
                  <a:srgbClr val="3333CC"/>
                </a:solidFill>
              </a:rPr>
              <a:t>measurement</a:t>
            </a:r>
            <a:endParaRPr lang="en-GB" dirty="0"/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C94AA3-89F1-4114-BB5A-F81CC5390A00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8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2775"/>
            <a:ext cx="38560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917700"/>
            <a:ext cx="4032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ZoneTexte 7"/>
          <p:cNvSpPr txBox="1">
            <a:spLocks noChangeArrowheads="1"/>
          </p:cNvSpPr>
          <p:nvPr/>
        </p:nvSpPr>
        <p:spPr bwMode="auto">
          <a:xfrm>
            <a:off x="4772025" y="3314700"/>
            <a:ext cx="661988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1</a:t>
            </a:r>
            <a:r>
              <a:rPr lang="fr-FR" altLang="fr-FR" sz="1200" baseline="300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st</a:t>
            </a: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16391" name="ZoneTexte 15"/>
          <p:cNvSpPr txBox="1">
            <a:spLocks noChangeArrowheads="1"/>
          </p:cNvSpPr>
          <p:nvPr/>
        </p:nvSpPr>
        <p:spPr bwMode="auto">
          <a:xfrm>
            <a:off x="5635625" y="3322638"/>
            <a:ext cx="695325" cy="268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2</a:t>
            </a:r>
            <a:r>
              <a:rPr lang="fr-FR" altLang="fr-FR" sz="1200" baseline="300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nd</a:t>
            </a: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16392" name="ZoneTexte 18"/>
          <p:cNvSpPr txBox="1">
            <a:spLocks noChangeArrowheads="1"/>
          </p:cNvSpPr>
          <p:nvPr/>
        </p:nvSpPr>
        <p:spPr bwMode="auto">
          <a:xfrm>
            <a:off x="6602413" y="3327400"/>
            <a:ext cx="679450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3</a:t>
            </a:r>
            <a:r>
              <a:rPr lang="fr-FR" altLang="fr-FR" sz="1200" baseline="300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rd</a:t>
            </a: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16393" name="ZoneTexte 21"/>
          <p:cNvSpPr txBox="1">
            <a:spLocks noChangeArrowheads="1"/>
          </p:cNvSpPr>
          <p:nvPr/>
        </p:nvSpPr>
        <p:spPr bwMode="auto">
          <a:xfrm>
            <a:off x="7556500" y="3340100"/>
            <a:ext cx="677863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4</a:t>
            </a:r>
            <a:r>
              <a:rPr lang="fr-FR" altLang="fr-FR" sz="1200" baseline="300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th</a:t>
            </a: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29" name="Ellipse 28"/>
          <p:cNvSpPr/>
          <p:nvPr/>
        </p:nvSpPr>
        <p:spPr>
          <a:xfrm>
            <a:off x="4803775" y="2162175"/>
            <a:ext cx="298450" cy="11525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713413" y="2133600"/>
            <a:ext cx="298450" cy="1150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6643688" y="2133600"/>
            <a:ext cx="298450" cy="1150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556500" y="2133600"/>
            <a:ext cx="298450" cy="1150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230563" y="2760663"/>
            <a:ext cx="298450" cy="1390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9" name="ZoneTexte 37"/>
          <p:cNvSpPr txBox="1">
            <a:spLocks noChangeArrowheads="1"/>
          </p:cNvSpPr>
          <p:nvPr/>
        </p:nvSpPr>
        <p:spPr bwMode="auto">
          <a:xfrm>
            <a:off x="4729163" y="5084763"/>
            <a:ext cx="4235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SzTx/>
            </a:pP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After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a rough optimisation,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we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saw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some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signal up to </a:t>
            </a:r>
            <a:r>
              <a:rPr lang="fr-FR" altLang="fr-FR" sz="1600" b="1" dirty="0">
                <a:solidFill>
                  <a:srgbClr val="FF0000"/>
                </a:solidFill>
                <a:ea typeface="Nimbus Sans L"/>
                <a:cs typeface="Arial" pitchFamily="34" charset="0"/>
              </a:rPr>
              <a:t>4 </a:t>
            </a:r>
            <a:r>
              <a:rPr lang="fr-FR" altLang="fr-FR" sz="1600" b="1" dirty="0" err="1">
                <a:solidFill>
                  <a:srgbClr val="FF0000"/>
                </a:solidFill>
                <a:ea typeface="Nimbus Sans L"/>
                <a:cs typeface="Arial" pitchFamily="34" charset="0"/>
              </a:rPr>
              <a:t>turns</a:t>
            </a:r>
            <a:r>
              <a:rPr lang="fr-FR" altLang="fr-FR" sz="1600" b="1" dirty="0">
                <a:solidFill>
                  <a:srgbClr val="FF0000"/>
                </a:solidFill>
                <a:ea typeface="Nimbus Sans L"/>
                <a:cs typeface="Arial" pitchFamily="34" charset="0"/>
              </a:rPr>
              <a:t> 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with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the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fast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diode (0.3 – 0.5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THz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BW).</a:t>
            </a:r>
          </a:p>
        </p:txBody>
      </p:sp>
      <p:sp>
        <p:nvSpPr>
          <p:cNvPr id="16401" name="ZoneTexte 12"/>
          <p:cNvSpPr txBox="1">
            <a:spLocks noChangeArrowheads="1"/>
          </p:cNvSpPr>
          <p:nvPr/>
        </p:nvSpPr>
        <p:spPr bwMode="auto">
          <a:xfrm>
            <a:off x="630238" y="1905000"/>
            <a:ext cx="1052512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1 kHz trigger</a:t>
            </a:r>
          </a:p>
        </p:txBody>
      </p:sp>
      <p:cxnSp>
        <p:nvCxnSpPr>
          <p:cNvPr id="45" name="Connecteur droit avec flèche 44"/>
          <p:cNvCxnSpPr>
            <a:endCxn id="16401" idx="2"/>
          </p:cNvCxnSpPr>
          <p:nvPr/>
        </p:nvCxnSpPr>
        <p:spPr>
          <a:xfrm flipH="1" flipV="1">
            <a:off x="1155700" y="2173288"/>
            <a:ext cx="411163" cy="3286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16404" idx="2"/>
          </p:cNvCxnSpPr>
          <p:nvPr/>
        </p:nvCxnSpPr>
        <p:spPr>
          <a:xfrm flipH="1" flipV="1">
            <a:off x="3111500" y="2359025"/>
            <a:ext cx="165100" cy="4937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ZoneTexte 12"/>
          <p:cNvSpPr txBox="1">
            <a:spLocks noChangeArrowheads="1"/>
          </p:cNvSpPr>
          <p:nvPr/>
        </p:nvSpPr>
        <p:spPr bwMode="auto">
          <a:xfrm>
            <a:off x="1908175" y="2090738"/>
            <a:ext cx="2408238" cy="268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solidFill>
                  <a:schemeClr val="bg1"/>
                </a:solidFill>
                <a:latin typeface="Trebuchet MS" pitchFamily="34" charset="0"/>
                <a:ea typeface="Nimbus Sans L"/>
                <a:cs typeface="Arial" pitchFamily="34" charset="0"/>
              </a:rPr>
              <a:t>Bolometer signal = Interaction !!</a:t>
            </a:r>
          </a:p>
        </p:txBody>
      </p:sp>
      <p:sp>
        <p:nvSpPr>
          <p:cNvPr id="16405" name="ZoneTexte 37"/>
          <p:cNvSpPr txBox="1">
            <a:spLocks noChangeArrowheads="1"/>
          </p:cNvSpPr>
          <p:nvPr/>
        </p:nvSpPr>
        <p:spPr bwMode="auto">
          <a:xfrm>
            <a:off x="336550" y="5208588"/>
            <a:ext cx="42354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SzTx/>
            </a:pP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With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the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bolometer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(0.1 – 3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THz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BW),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we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saw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a few V signal at laser </a:t>
            </a:r>
            <a:r>
              <a:rPr lang="fr-FR" altLang="fr-FR" sz="1600" dirty="0" err="1">
                <a:solidFill>
                  <a:srgbClr val="0000FF"/>
                </a:solidFill>
                <a:ea typeface="Nimbus Sans L"/>
                <a:cs typeface="Arial" pitchFamily="34" charset="0"/>
              </a:rPr>
              <a:t>repetition</a:t>
            </a:r>
            <a:r>
              <a:rPr lang="fr-FR" altLang="fr-FR" sz="1600" dirty="0">
                <a:solidFill>
                  <a:srgbClr val="0000FF"/>
                </a:solidFill>
                <a:ea typeface="Nimbus Sans L"/>
                <a:cs typeface="Arial" pitchFamily="34" charset="0"/>
              </a:rPr>
              <a:t> rate.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26" name="ZoneTexte 37"/>
          <p:cNvSpPr txBox="1">
            <a:spLocks noChangeArrowheads="1"/>
          </p:cNvSpPr>
          <p:nvPr/>
        </p:nvSpPr>
        <p:spPr bwMode="auto">
          <a:xfrm>
            <a:off x="1361281" y="1471772"/>
            <a:ext cx="2520280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SzTx/>
            </a:pPr>
            <a:r>
              <a:rPr lang="fr-FR" altLang="fr-FR" sz="1600" dirty="0" err="1" smtClean="0">
                <a:solidFill>
                  <a:srgbClr val="0000FF"/>
                </a:solidFill>
                <a:ea typeface="Nimbus Sans L"/>
                <a:cs typeface="Arial" pitchFamily="34" charset="0"/>
              </a:rPr>
              <a:t>Bolometer</a:t>
            </a:r>
            <a:r>
              <a:rPr lang="fr-FR" altLang="fr-FR" sz="1600" dirty="0" smtClean="0">
                <a:solidFill>
                  <a:srgbClr val="0000FF"/>
                </a:solidFill>
                <a:ea typeface="Nimbus Sans L"/>
                <a:cs typeface="Arial" pitchFamily="34" charset="0"/>
              </a:rPr>
              <a:t> signal</a:t>
            </a:r>
            <a:endParaRPr lang="fr-FR" altLang="fr-FR" sz="1600" dirty="0">
              <a:solidFill>
                <a:srgbClr val="0000FF"/>
              </a:solidFill>
              <a:ea typeface="Nimbus Sans L"/>
              <a:cs typeface="Arial" pitchFamily="34" charset="0"/>
            </a:endParaRPr>
          </a:p>
        </p:txBody>
      </p:sp>
      <p:sp>
        <p:nvSpPr>
          <p:cNvPr id="27" name="ZoneTexte 37"/>
          <p:cNvSpPr txBox="1">
            <a:spLocks noChangeArrowheads="1"/>
          </p:cNvSpPr>
          <p:nvPr/>
        </p:nvSpPr>
        <p:spPr bwMode="auto">
          <a:xfrm>
            <a:off x="5586748" y="1484784"/>
            <a:ext cx="2520280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SzTx/>
            </a:pPr>
            <a:r>
              <a:rPr lang="fr-FR" altLang="fr-FR" sz="1600" dirty="0" err="1" smtClean="0">
                <a:solidFill>
                  <a:srgbClr val="0000FF"/>
                </a:solidFill>
                <a:ea typeface="Nimbus Sans L"/>
                <a:cs typeface="Arial" pitchFamily="34" charset="0"/>
              </a:rPr>
              <a:t>Fast</a:t>
            </a:r>
            <a:r>
              <a:rPr lang="fr-FR" altLang="fr-FR" sz="1600" dirty="0" smtClean="0">
                <a:solidFill>
                  <a:srgbClr val="0000FF"/>
                </a:solidFill>
                <a:ea typeface="Nimbus Sans L"/>
                <a:cs typeface="Arial" pitchFamily="34" charset="0"/>
              </a:rPr>
              <a:t> diode signal</a:t>
            </a:r>
            <a:endParaRPr lang="fr-FR" altLang="fr-FR" sz="1600" dirty="0">
              <a:solidFill>
                <a:srgbClr val="0000FF"/>
              </a:solidFill>
              <a:ea typeface="Nimbus Sans 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29" grpId="0" animBg="1"/>
      <p:bldP spid="30" grpId="0" animBg="1"/>
      <p:bldP spid="38" grpId="0" animBg="1"/>
      <p:bldP spid="39" grpId="0" animBg="1"/>
      <p:bldP spid="16399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658394" cy="748656"/>
          </a:xfrm>
        </p:spPr>
        <p:txBody>
          <a:bodyPr>
            <a:normAutofit/>
          </a:bodyPr>
          <a:lstStyle/>
          <a:p>
            <a:r>
              <a:rPr lang="en-US" altLang="fr-FR" dirty="0" err="1" smtClean="0">
                <a:solidFill>
                  <a:srgbClr val="3333CC"/>
                </a:solidFill>
              </a:rPr>
              <a:t>Femto</a:t>
            </a:r>
            <a:r>
              <a:rPr lang="en-US" altLang="fr-FR" dirty="0" smtClean="0">
                <a:solidFill>
                  <a:srgbClr val="3333CC"/>
                </a:solidFill>
              </a:rPr>
              <a:t>-slicing summary</a:t>
            </a:r>
            <a:endParaRPr lang="en-GB" dirty="0"/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C94AA3-89F1-4114-BB5A-F81CC5390A00}" type="slidenum">
              <a:rPr lang="en-GB" altLang="fr-F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fr-FR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idx="4294967295"/>
          </p:nvPr>
        </p:nvSpPr>
        <p:spPr>
          <a:xfrm>
            <a:off x="151934" y="1484784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Slicing interaction is done (since </a:t>
            </a:r>
            <a:r>
              <a:rPr lang="en-GB" sz="2000" dirty="0" smtClean="0"/>
              <a:t>29/09/2014)</a:t>
            </a:r>
            <a:endParaRPr lang="en-GB" sz="2000" dirty="0"/>
          </a:p>
          <a:p>
            <a:r>
              <a:rPr lang="en-GB" sz="2400" dirty="0" smtClean="0"/>
              <a:t>Setup is very reproducible (2 hours to set up the slicing operation)</a:t>
            </a:r>
          </a:p>
          <a:p>
            <a:r>
              <a:rPr lang="en-GB" sz="2400" dirty="0" smtClean="0"/>
              <a:t>Bolometer operation is painful, to be replaced by photodiode soon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First photons seen on </a:t>
            </a:r>
            <a:r>
              <a:rPr lang="en-GB" sz="2400" b="1" dirty="0">
                <a:solidFill>
                  <a:schemeClr val="tx2"/>
                </a:solidFill>
              </a:rPr>
              <a:t>CRISTAL</a:t>
            </a:r>
            <a:r>
              <a:rPr lang="en-GB" sz="2400" dirty="0"/>
              <a:t> Beamline the 09/02/2015</a:t>
            </a:r>
          </a:p>
          <a:p>
            <a:r>
              <a:rPr lang="en-GB" sz="2400" dirty="0" smtClean="0"/>
              <a:t>Toward user operation</a:t>
            </a:r>
          </a:p>
          <a:p>
            <a:pPr lvl="1"/>
            <a:r>
              <a:rPr lang="en-GB" sz="2000" dirty="0" smtClean="0"/>
              <a:t>First experiments on </a:t>
            </a:r>
            <a:r>
              <a:rPr lang="en-GB" sz="2000" b="1" dirty="0" smtClean="0">
                <a:solidFill>
                  <a:schemeClr val="tx2"/>
                </a:solidFill>
              </a:rPr>
              <a:t>CRISTAL</a:t>
            </a:r>
            <a:r>
              <a:rPr lang="en-GB" sz="2000" dirty="0" smtClean="0"/>
              <a:t> planned in the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part of 2015</a:t>
            </a:r>
          </a:p>
          <a:p>
            <a:pPr lvl="1"/>
            <a:r>
              <a:rPr lang="en-GB" sz="2000" dirty="0" smtClean="0"/>
              <a:t>Preparation for next beamlines: </a:t>
            </a:r>
            <a:r>
              <a:rPr lang="fr-FR" altLang="fr-FR" sz="2000" b="1" dirty="0" smtClean="0">
                <a:solidFill>
                  <a:srgbClr val="000099"/>
                </a:solidFill>
              </a:rPr>
              <a:t>TEMPO (2015)</a:t>
            </a:r>
            <a:r>
              <a:rPr lang="fr-FR" altLang="fr-FR" sz="2000" dirty="0" smtClean="0"/>
              <a:t>, </a:t>
            </a:r>
            <a:r>
              <a:rPr lang="fr-FR" altLang="fr-FR" sz="2000" b="1" dirty="0">
                <a:solidFill>
                  <a:srgbClr val="0066CC"/>
                </a:solidFill>
              </a:rPr>
              <a:t>DEIMOS</a:t>
            </a:r>
            <a:r>
              <a:rPr lang="fr-FR" altLang="fr-FR" sz="2000" b="1" dirty="0">
                <a:solidFill>
                  <a:srgbClr val="A7D3FF"/>
                </a:solidFill>
              </a:rPr>
              <a:t>, </a:t>
            </a:r>
            <a:r>
              <a:rPr lang="fr-FR" altLang="fr-FR" sz="2000" b="1" dirty="0">
                <a:solidFill>
                  <a:srgbClr val="66CCFF"/>
                </a:solidFill>
              </a:rPr>
              <a:t>GALAXIES, SEXTANTS</a:t>
            </a:r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7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 smtClean="0">
                <a:solidFill>
                  <a:srgbClr val="3333CC"/>
                </a:solidFill>
              </a:rPr>
              <a:t>The </a:t>
            </a:r>
            <a:r>
              <a:rPr lang="en-US" altLang="fr-FR" dirty="0" err="1" smtClean="0">
                <a:solidFill>
                  <a:srgbClr val="3333CC"/>
                </a:solidFill>
              </a:rPr>
              <a:t>ThomX</a:t>
            </a:r>
            <a:r>
              <a:rPr lang="en-US" altLang="fr-FR" dirty="0" smtClean="0">
                <a:solidFill>
                  <a:srgbClr val="3333CC"/>
                </a:solidFill>
              </a:rPr>
              <a:t> Project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C94AA3-89F1-4114-BB5A-F81CC5390A00}" type="slidenum">
              <a:rPr lang="en-GB" altLang="fr-F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fr-FR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4294967295"/>
          </p:nvPr>
        </p:nvSpPr>
        <p:spPr>
          <a:xfrm>
            <a:off x="1" y="1165225"/>
            <a:ext cx="6300192" cy="3559919"/>
          </a:xfrm>
        </p:spPr>
        <p:txBody>
          <a:bodyPr>
            <a:normAutofit fontScale="92500"/>
          </a:bodyPr>
          <a:lstStyle/>
          <a:p>
            <a:endParaRPr lang="en-GB" sz="2400" dirty="0" smtClean="0"/>
          </a:p>
          <a:p>
            <a:r>
              <a:rPr lang="en-GB" sz="2400" dirty="0" smtClean="0"/>
              <a:t>What is </a:t>
            </a:r>
            <a:r>
              <a:rPr lang="en-GB" sz="2400" dirty="0" err="1" smtClean="0"/>
              <a:t>ThomX</a:t>
            </a:r>
            <a:r>
              <a:rPr lang="en-GB" sz="2400" dirty="0" smtClean="0"/>
              <a:t>?</a:t>
            </a:r>
          </a:p>
          <a:p>
            <a:pPr lvl="1"/>
            <a:r>
              <a:rPr lang="en-GB" sz="2000" dirty="0" smtClean="0"/>
              <a:t>Light source based on Compton Back Scattering effect (CBS)</a:t>
            </a:r>
          </a:p>
          <a:p>
            <a:pPr lvl="2"/>
            <a:r>
              <a:rPr lang="en-GB" sz="1600" dirty="0" smtClean="0"/>
              <a:t>Most efficient energy amplifier</a:t>
            </a:r>
          </a:p>
          <a:p>
            <a:pPr lvl="2"/>
            <a:r>
              <a:rPr lang="en-GB" sz="1600" dirty="0" smtClean="0"/>
              <a:t>Production of hard X-rays with relatively low energy machine</a:t>
            </a:r>
          </a:p>
          <a:p>
            <a:pPr lvl="2"/>
            <a:r>
              <a:rPr lang="en-US" sz="1600" dirty="0">
                <a:solidFill>
                  <a:srgbClr val="0000FF"/>
                </a:solidFill>
              </a:rPr>
              <a:t>Example : 50 MeV electrons and 1.23 eV  laser give up to  50 keV  back scattered </a:t>
            </a:r>
            <a:r>
              <a:rPr lang="en-US" sz="1600" dirty="0" smtClean="0">
                <a:solidFill>
                  <a:srgbClr val="0000FF"/>
                </a:solidFill>
              </a:rPr>
              <a:t>X-rays</a:t>
            </a:r>
            <a:endParaRPr lang="en-GB" sz="1600" dirty="0" smtClean="0"/>
          </a:p>
          <a:p>
            <a:pPr lvl="1"/>
            <a:r>
              <a:rPr lang="en-GB" sz="2000" dirty="0" smtClean="0"/>
              <a:t>High average flux</a:t>
            </a:r>
          </a:p>
          <a:p>
            <a:pPr lvl="2"/>
            <a:r>
              <a:rPr lang="en-GB" sz="1600" dirty="0" smtClean="0"/>
              <a:t>Storage ring to have a high repetition rate</a:t>
            </a:r>
          </a:p>
          <a:p>
            <a:pPr lvl="2"/>
            <a:r>
              <a:rPr lang="en-US" sz="1600" dirty="0"/>
              <a:t>high average power laser amplified in a </a:t>
            </a:r>
            <a:r>
              <a:rPr lang="en-US" sz="1600" dirty="0" err="1"/>
              <a:t>Fabry</a:t>
            </a:r>
            <a:r>
              <a:rPr lang="en-US" sz="1600" dirty="0"/>
              <a:t> Perot resonator</a:t>
            </a:r>
            <a:endParaRPr lang="en-GB" sz="16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4" t="39604" r="16927" b="14084"/>
          <a:stretch>
            <a:fillRect/>
          </a:stretch>
        </p:blipFill>
        <p:spPr bwMode="auto">
          <a:xfrm>
            <a:off x="7164288" y="1052736"/>
            <a:ext cx="1831975" cy="1871663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562" y="5013176"/>
            <a:ext cx="7920880" cy="1354217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50"/>
              </a:spcBef>
              <a:buFont typeface="Comic Sans MS" pitchFamily="64" charset="0"/>
              <a:buChar char="•"/>
              <a:defRPr/>
            </a:pPr>
            <a:r>
              <a:rPr lang="en-US" b="1" dirty="0"/>
              <a:t>Target</a:t>
            </a:r>
            <a:r>
              <a:rPr lang="en-US" dirty="0"/>
              <a:t> :  Store one electron bunch of 1 </a:t>
            </a:r>
            <a:r>
              <a:rPr lang="en-US" dirty="0" err="1"/>
              <a:t>nC</a:t>
            </a:r>
            <a:r>
              <a:rPr lang="en-US" dirty="0"/>
              <a:t> over 20 </a:t>
            </a:r>
            <a:r>
              <a:rPr lang="en-US" dirty="0" err="1"/>
              <a:t>ms</a:t>
            </a:r>
            <a:r>
              <a:rPr lang="en-US" dirty="0"/>
              <a:t> in the ring</a:t>
            </a:r>
          </a:p>
          <a:p>
            <a:pPr>
              <a:spcBef>
                <a:spcPts val="350"/>
              </a:spcBef>
              <a:defRPr/>
            </a:pPr>
            <a:r>
              <a:rPr lang="en-US" dirty="0"/>
              <a:t>                     Store one laser pulse of 25 </a:t>
            </a:r>
            <a:r>
              <a:rPr lang="en-US" dirty="0" err="1"/>
              <a:t>mJ</a:t>
            </a:r>
            <a:r>
              <a:rPr lang="en-US" dirty="0"/>
              <a:t> in the FP cavity</a:t>
            </a:r>
          </a:p>
          <a:p>
            <a:pPr>
              <a:spcBef>
                <a:spcPts val="350"/>
              </a:spcBef>
              <a:defRPr/>
            </a:pPr>
            <a:endParaRPr lang="en-US" dirty="0"/>
          </a:p>
          <a:p>
            <a:pPr>
              <a:spcBef>
                <a:spcPts val="350"/>
              </a:spcBef>
              <a:defRPr/>
            </a:pPr>
            <a:r>
              <a:rPr lang="en-US" dirty="0"/>
              <a:t>                                                   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==&gt;  Thom-X is a demonstrator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21209" y="5165725"/>
            <a:ext cx="1535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1400" dirty="0">
                <a:solidFill>
                  <a:srgbClr val="000000"/>
                </a:solidFill>
              </a:rPr>
              <a:t>=&gt; 10</a:t>
            </a:r>
            <a:r>
              <a:rPr lang="en-GB" sz="1400" baseline="33000" dirty="0">
                <a:solidFill>
                  <a:srgbClr val="000000"/>
                </a:solidFill>
              </a:rPr>
              <a:t>13 </a:t>
            </a:r>
            <a:r>
              <a:rPr lang="en-GB" sz="1400" dirty="0" err="1">
                <a:solidFill>
                  <a:srgbClr val="000000"/>
                </a:solidFill>
              </a:rPr>
              <a:t>Ph</a:t>
            </a:r>
            <a:r>
              <a:rPr lang="en-GB" sz="1400" dirty="0">
                <a:solidFill>
                  <a:srgbClr val="000000"/>
                </a:solidFill>
              </a:rPr>
              <a:t>/s</a:t>
            </a:r>
          </a:p>
        </p:txBody>
      </p:sp>
      <p:pic>
        <p:nvPicPr>
          <p:cNvPr id="10" name="Picture 3" descr="Brillance_3G_2G_1G_V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02" y="3059112"/>
            <a:ext cx="29638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5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 smtClean="0">
                <a:solidFill>
                  <a:srgbClr val="3333CC"/>
                </a:solidFill>
              </a:rPr>
              <a:t>The </a:t>
            </a:r>
            <a:r>
              <a:rPr lang="en-US" altLang="fr-FR" dirty="0" err="1" smtClean="0">
                <a:solidFill>
                  <a:srgbClr val="3333CC"/>
                </a:solidFill>
              </a:rPr>
              <a:t>ThomX</a:t>
            </a:r>
            <a:r>
              <a:rPr lang="en-US" altLang="fr-FR" dirty="0" smtClean="0">
                <a:solidFill>
                  <a:srgbClr val="3333CC"/>
                </a:solidFill>
              </a:rPr>
              <a:t> Project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C94AA3-89F1-4114-BB5A-F81CC5390A00}" type="slidenum">
              <a:rPr lang="en-GB" altLang="fr-FR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fr-FR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65225"/>
            <a:ext cx="8532439" cy="3559919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What is </a:t>
            </a:r>
            <a:r>
              <a:rPr lang="en-GB" sz="2400" dirty="0" err="1" smtClean="0"/>
              <a:t>ThomX</a:t>
            </a:r>
            <a:r>
              <a:rPr lang="en-GB" sz="2400" dirty="0" smtClean="0"/>
              <a:t>?</a:t>
            </a:r>
          </a:p>
          <a:p>
            <a:pPr lvl="1"/>
            <a:r>
              <a:rPr lang="en-GB" sz="2000" dirty="0" smtClean="0"/>
              <a:t>Collaboration!</a:t>
            </a:r>
          </a:p>
          <a:p>
            <a:endParaRPr lang="en-GB" sz="2400" dirty="0" smtClean="0"/>
          </a:p>
          <a:p>
            <a:pPr lvl="1"/>
            <a:r>
              <a:rPr lang="en-GB" sz="2000" dirty="0" smtClean="0"/>
              <a:t>Supported </a:t>
            </a:r>
            <a:r>
              <a:rPr lang="en-GB" sz="2000" dirty="0"/>
              <a:t>by </a:t>
            </a:r>
            <a:endParaRPr lang="en-GB" sz="2000" dirty="0" smtClean="0"/>
          </a:p>
          <a:p>
            <a:pPr lvl="2"/>
            <a:r>
              <a:rPr lang="en-GB" sz="1600" dirty="0" smtClean="0"/>
              <a:t>the </a:t>
            </a:r>
            <a:r>
              <a:rPr lang="en-GB" sz="1600" dirty="0"/>
              <a:t>EQUIPEX program – </a:t>
            </a:r>
            <a:r>
              <a:rPr lang="en-GB" sz="1600" dirty="0" smtClean="0"/>
              <a:t>French Research Ministry, </a:t>
            </a:r>
          </a:p>
          <a:p>
            <a:pPr lvl="2"/>
            <a:r>
              <a:rPr lang="en-US" sz="1600" dirty="0" smtClean="0"/>
              <a:t>Ile-de-France  </a:t>
            </a:r>
            <a:r>
              <a:rPr lang="en-US" sz="1600" dirty="0"/>
              <a:t>region, </a:t>
            </a:r>
            <a:endParaRPr lang="en-US" sz="1600" dirty="0" smtClean="0"/>
          </a:p>
          <a:p>
            <a:pPr lvl="2"/>
            <a:r>
              <a:rPr lang="en-US" sz="1600" dirty="0" smtClean="0"/>
              <a:t>CNRS-IN2P3</a:t>
            </a:r>
          </a:p>
          <a:p>
            <a:pPr lvl="2"/>
            <a:r>
              <a:rPr lang="en-US" sz="1600" dirty="0" err="1" smtClean="0"/>
              <a:t>Université</a:t>
            </a:r>
            <a:r>
              <a:rPr lang="en-US" sz="1600" dirty="0" smtClean="0"/>
              <a:t> </a:t>
            </a:r>
            <a:r>
              <a:rPr lang="en-US" sz="1600" dirty="0"/>
              <a:t>Paris </a:t>
            </a:r>
            <a:r>
              <a:rPr lang="en-US" sz="1600" dirty="0" err="1"/>
              <a:t>Sud</a:t>
            </a:r>
            <a:r>
              <a:rPr lang="en-US" sz="1600" dirty="0"/>
              <a:t> XI</a:t>
            </a:r>
            <a:r>
              <a:rPr lang="fr-FR" sz="1600" dirty="0">
                <a:solidFill>
                  <a:srgbClr val="FFFFFF"/>
                </a:solidFill>
              </a:rPr>
              <a:t/>
            </a:r>
            <a:br>
              <a:rPr lang="fr-FR" sz="1600" dirty="0">
                <a:solidFill>
                  <a:srgbClr val="FFFFFF"/>
                </a:solidFill>
              </a:rPr>
            </a:br>
            <a:endParaRPr lang="en-GB" sz="16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11" name="Image 10" descr="BandeauNLogosPartenairesThomX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20888"/>
            <a:ext cx="8610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7504" y="4725144"/>
            <a:ext cx="85324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SOLEIL has in charge the design of the </a:t>
            </a:r>
            <a:r>
              <a:rPr lang="fr-FR" sz="2400" dirty="0" err="1" smtClean="0"/>
              <a:t>accelerator</a:t>
            </a:r>
            <a:r>
              <a:rPr lang="fr-FR" sz="2400" dirty="0" smtClean="0"/>
              <a:t> and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part of the installation tests and </a:t>
            </a:r>
            <a:r>
              <a:rPr lang="fr-FR" sz="2400" dirty="0" err="1" smtClean="0"/>
              <a:t>commissioning</a:t>
            </a:r>
            <a:endParaRPr lang="en-GB" sz="16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02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err="1">
                <a:solidFill>
                  <a:srgbClr val="3333CC"/>
                </a:solidFill>
              </a:rPr>
              <a:t>femto</a:t>
            </a:r>
            <a:r>
              <a:rPr lang="en-US" altLang="fr-FR" dirty="0">
                <a:solidFill>
                  <a:srgbClr val="3333CC"/>
                </a:solidFill>
              </a:rPr>
              <a:t>-slicing principle</a:t>
            </a:r>
            <a:endParaRPr lang="en-GB" dirty="0"/>
          </a:p>
        </p:txBody>
      </p:sp>
      <p:sp>
        <p:nvSpPr>
          <p:cNvPr id="717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C7E9E9-9838-42AE-8329-CD3B9E4E127C}" type="slidenum">
              <a:rPr lang="en-GB" altLang="fr-FR" sz="1400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altLang="fr-FR" sz="1400" smtClean="0">
              <a:solidFill>
                <a:srgbClr val="0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36912"/>
            <a:ext cx="88582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ZoneTexte 4"/>
          <p:cNvSpPr txBox="1">
            <a:spLocks noChangeArrowheads="1"/>
          </p:cNvSpPr>
          <p:nvPr/>
        </p:nvSpPr>
        <p:spPr bwMode="auto">
          <a:xfrm>
            <a:off x="245477" y="5373216"/>
            <a:ext cx="6365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hangingPunct="1"/>
            <a:r>
              <a:rPr lang="fr-FR" altLang="fr-FR" sz="1200" dirty="0">
                <a:solidFill>
                  <a:schemeClr val="tx1"/>
                </a:solidFill>
              </a:rPr>
              <a:t>[1] A.A. </a:t>
            </a:r>
            <a:r>
              <a:rPr lang="fr-FR" altLang="fr-FR" sz="1200" dirty="0" err="1">
                <a:solidFill>
                  <a:schemeClr val="tx1"/>
                </a:solidFill>
              </a:rPr>
              <a:t>Zholents</a:t>
            </a:r>
            <a:r>
              <a:rPr lang="fr-FR" altLang="fr-FR" sz="1200" dirty="0">
                <a:solidFill>
                  <a:schemeClr val="tx1"/>
                </a:solidFill>
              </a:rPr>
              <a:t>, Proc. of the PAC’07 </a:t>
            </a:r>
            <a:r>
              <a:rPr lang="fr-FR" altLang="fr-FR" sz="1200" dirty="0" err="1">
                <a:solidFill>
                  <a:schemeClr val="tx1"/>
                </a:solidFill>
              </a:rPr>
              <a:t>Conference</a:t>
            </a:r>
            <a:r>
              <a:rPr lang="fr-FR" altLang="fr-FR" sz="1200" dirty="0">
                <a:solidFill>
                  <a:schemeClr val="tx1"/>
                </a:solidFill>
              </a:rPr>
              <a:t>, Albuquerque, New Mexico, USA</a:t>
            </a:r>
            <a:r>
              <a:rPr lang="en-GB" altLang="fr-FR" sz="1200" dirty="0">
                <a:solidFill>
                  <a:schemeClr val="tx1"/>
                </a:solidFill>
              </a:rPr>
              <a:t>, 69-73 (2007).</a:t>
            </a:r>
            <a:endParaRPr lang="fr-FR" altLang="fr-FR" sz="1200" dirty="0">
              <a:solidFill>
                <a:schemeClr val="tx1"/>
              </a:solidFill>
            </a:endParaRP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5004047" y="4797152"/>
            <a:ext cx="361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914400" eaLnBrk="1" hangingPunct="1"/>
            <a:r>
              <a:rPr lang="fr-FR" altLang="fr-FR" sz="1200" dirty="0" err="1">
                <a:solidFill>
                  <a:schemeClr val="tx1"/>
                </a:solidFill>
              </a:rPr>
              <a:t>From</a:t>
            </a:r>
            <a:r>
              <a:rPr lang="fr-FR" altLang="fr-FR" sz="1200" dirty="0">
                <a:solidFill>
                  <a:schemeClr val="tx1"/>
                </a:solidFill>
              </a:rPr>
              <a:t> R. W. </a:t>
            </a:r>
            <a:r>
              <a:rPr lang="fr-FR" altLang="fr-FR" sz="1200" dirty="0" err="1">
                <a:solidFill>
                  <a:schemeClr val="tx1"/>
                </a:solidFill>
              </a:rPr>
              <a:t>Schoenlein</a:t>
            </a:r>
            <a:r>
              <a:rPr lang="fr-FR" altLang="fr-FR" sz="1200" dirty="0">
                <a:solidFill>
                  <a:schemeClr val="tx1"/>
                </a:solidFill>
              </a:rPr>
              <a:t> et al., Science 287, 2237(2000).</a:t>
            </a:r>
          </a:p>
        </p:txBody>
      </p:sp>
      <p:sp>
        <p:nvSpPr>
          <p:cNvPr id="7175" name="ZoneTexte 1"/>
          <p:cNvSpPr txBox="1">
            <a:spLocks noChangeArrowheads="1"/>
          </p:cNvSpPr>
          <p:nvPr/>
        </p:nvSpPr>
        <p:spPr bwMode="auto">
          <a:xfrm>
            <a:off x="539552" y="2276872"/>
            <a:ext cx="429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defTabSz="914400" eaLnBrk="1" hangingPunct="1"/>
            <a:r>
              <a:rPr lang="fr-FR" altLang="fr-FR" sz="1800" u="sng" dirty="0" err="1">
                <a:solidFill>
                  <a:schemeClr val="tx1"/>
                </a:solidFill>
              </a:rPr>
              <a:t>Schematic</a:t>
            </a:r>
            <a:r>
              <a:rPr lang="fr-FR" altLang="fr-FR" sz="1800" u="sng" dirty="0">
                <a:solidFill>
                  <a:schemeClr val="tx1"/>
                </a:solidFill>
              </a:rPr>
              <a:t> of a femto-</a:t>
            </a:r>
            <a:r>
              <a:rPr lang="fr-FR" altLang="fr-FR" sz="1800" u="sng" dirty="0" err="1">
                <a:solidFill>
                  <a:schemeClr val="tx1"/>
                </a:solidFill>
              </a:rPr>
              <a:t>slicing</a:t>
            </a:r>
            <a:r>
              <a:rPr lang="fr-FR" altLang="fr-FR" sz="1800" u="sng" dirty="0">
                <a:solidFill>
                  <a:schemeClr val="tx1"/>
                </a:solidFill>
              </a:rPr>
              <a:t> [1] </a:t>
            </a:r>
            <a:r>
              <a:rPr lang="fr-FR" altLang="fr-FR" sz="1800" u="sng" dirty="0" err="1">
                <a:solidFill>
                  <a:schemeClr val="tx1"/>
                </a:solidFill>
              </a:rPr>
              <a:t>experiment</a:t>
            </a:r>
            <a:r>
              <a:rPr lang="fr-FR" altLang="fr-FR" sz="1800" u="sng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65225"/>
            <a:ext cx="6732239" cy="82361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Production of femtosecond X-ray pulses at SOLEIL: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787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465263"/>
            <a:ext cx="792003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AutoShape 2"/>
          <p:cNvSpPr>
            <a:spLocks noChangeArrowheads="1"/>
          </p:cNvSpPr>
          <p:nvPr/>
        </p:nvSpPr>
        <p:spPr bwMode="auto">
          <a:xfrm rot="-5400000">
            <a:off x="6264276" y="5299075"/>
            <a:ext cx="360362" cy="274637"/>
          </a:xfrm>
          <a:prstGeom prst="rtTriangle">
            <a:avLst/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r="17439"/>
          <a:stretch>
            <a:fillRect/>
          </a:stretch>
        </p:blipFill>
        <p:spPr bwMode="auto">
          <a:xfrm>
            <a:off x="182157" y="3893148"/>
            <a:ext cx="1365507" cy="205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367" r="174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3025" y="3455988"/>
            <a:ext cx="107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Laser 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and FP cavity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619500" y="1079500"/>
            <a:ext cx="1647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250"/>
              </a:spcBef>
              <a:buClr>
                <a:srgbClr val="FF0000"/>
              </a:buClr>
              <a:buFont typeface="Comic Sans MS" pitchFamily="64" charset="0"/>
              <a:buChar char="•"/>
            </a:pPr>
            <a:r>
              <a:rPr lang="en-US" sz="1000">
                <a:solidFill>
                  <a:srgbClr val="FF0000"/>
                </a:solidFill>
              </a:rPr>
              <a:t>Cycle Frep = 20 msec</a:t>
            </a:r>
          </a:p>
          <a:p>
            <a:pPr>
              <a:spcBef>
                <a:spcPts val="250"/>
              </a:spcBef>
              <a:buClr>
                <a:srgbClr val="FF0000"/>
              </a:buClr>
              <a:buFont typeface="Comic Sans MS" pitchFamily="64" charset="0"/>
              <a:buChar char="•"/>
            </a:pPr>
            <a:r>
              <a:rPr lang="en-US" sz="1000">
                <a:solidFill>
                  <a:srgbClr val="FF0000"/>
                </a:solidFill>
              </a:rPr>
              <a:t>RF pulse length 3 </a:t>
            </a:r>
            <a:r>
              <a:rPr lang="en-US" sz="1000">
                <a:solidFill>
                  <a:srgbClr val="FF0000"/>
                </a:solidFill>
                <a:latin typeface="Symbol" pitchFamily="16" charset="2"/>
              </a:rPr>
              <a:t></a:t>
            </a:r>
            <a:r>
              <a:rPr lang="en-US" sz="1000">
                <a:solidFill>
                  <a:srgbClr val="FF0000"/>
                </a:solidFill>
              </a:rPr>
              <a:t>s</a:t>
            </a:r>
          </a:p>
          <a:p>
            <a:pPr>
              <a:spcBef>
                <a:spcPts val="250"/>
              </a:spcBef>
              <a:buClr>
                <a:srgbClr val="FF0000"/>
              </a:buClr>
              <a:buFont typeface="Comic Sans MS" pitchFamily="64" charset="0"/>
              <a:buChar char="•"/>
            </a:pPr>
            <a:r>
              <a:rPr lang="en-US" sz="1000">
                <a:solidFill>
                  <a:srgbClr val="FF0000"/>
                </a:solidFill>
              </a:rPr>
              <a:t>Energy 50 -  70 MeV</a:t>
            </a:r>
          </a:p>
          <a:p>
            <a:pPr>
              <a:spcBef>
                <a:spcPts val="250"/>
              </a:spcBef>
              <a:buClrTx/>
              <a:buFontTx/>
              <a:buNone/>
            </a:pP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197600" y="1092200"/>
            <a:ext cx="221773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250"/>
              </a:spcBef>
              <a:buClr>
                <a:srgbClr val="0070C0"/>
              </a:buClr>
              <a:buFont typeface="Comic Sans MS" pitchFamily="64" charset="0"/>
              <a:buChar char="•"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Easy integration</a:t>
            </a:r>
          </a:p>
          <a:p>
            <a:pPr>
              <a:spcBef>
                <a:spcPts val="250"/>
              </a:spcBef>
              <a:buClr>
                <a:srgbClr val="0070C0"/>
              </a:buClr>
              <a:buFont typeface="Comic Sans MS" pitchFamily="64" charset="0"/>
              <a:buChar char="•"/>
              <a:defRPr/>
            </a:pPr>
            <a:r>
              <a:rPr lang="en-US" sz="1050" dirty="0" smtClean="0">
                <a:solidFill>
                  <a:srgbClr val="0070C0"/>
                </a:solidFill>
              </a:rPr>
              <a:t>2 Interaction Points in the arcs</a:t>
            </a:r>
          </a:p>
          <a:p>
            <a:pPr>
              <a:spcBef>
                <a:spcPts val="250"/>
              </a:spcBef>
              <a:buClr>
                <a:srgbClr val="0070C0"/>
              </a:buClr>
              <a:buFont typeface="Comic Sans MS" pitchFamily="64" charset="0"/>
              <a:buChar char="•"/>
              <a:defRPr/>
            </a:pPr>
            <a:r>
              <a:rPr lang="en-US" sz="1050" dirty="0" smtClean="0">
                <a:solidFill>
                  <a:srgbClr val="0070C0"/>
                </a:solidFill>
              </a:rPr>
              <a:t>Frees the straight sections</a:t>
            </a:r>
          </a:p>
          <a:p>
            <a:pPr>
              <a:spcBef>
                <a:spcPts val="250"/>
              </a:spcBef>
              <a:buClrTx/>
              <a:buFontTx/>
              <a:buNone/>
              <a:defRPr/>
            </a:pPr>
            <a:endParaRPr lang="en-US" sz="1050" dirty="0" smtClean="0">
              <a:solidFill>
                <a:srgbClr val="0070C0"/>
              </a:solidFill>
            </a:endParaRPr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V="1">
            <a:off x="1716088" y="1271588"/>
            <a:ext cx="38100" cy="2028825"/>
          </a:xfrm>
          <a:prstGeom prst="line">
            <a:avLst/>
          </a:prstGeom>
          <a:noFill/>
          <a:ln w="180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773113" y="1206500"/>
            <a:ext cx="990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FF00"/>
                </a:solidFill>
              </a:rPr>
              <a:t>X-rays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2205038" y="1431925"/>
            <a:ext cx="11255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RF gun 3 GHz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3811588" y="1833563"/>
            <a:ext cx="18002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Linac 3 GHz  50-70 MeV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929563" y="2520950"/>
            <a:ext cx="9747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Linac dump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&amp; diag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7886700" y="3514725"/>
            <a:ext cx="612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E-diag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5629275" y="4887913"/>
            <a:ext cx="1293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Matching section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149600" y="5453063"/>
            <a:ext cx="1293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Inj &amp; Ext section</a:t>
            </a:r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1843088" y="4038600"/>
            <a:ext cx="1285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Interaction point</a:t>
            </a:r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2597150" y="3559175"/>
            <a:ext cx="2362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Feedback system  &amp; RF 500 MHz</a:t>
            </a:r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1433513" y="5710238"/>
            <a:ext cx="12842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2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Ring dump</a:t>
            </a:r>
          </a:p>
        </p:txBody>
      </p:sp>
      <p:cxnSp>
        <p:nvCxnSpPr>
          <p:cNvPr id="5142" name="Connecteur droit avec flèche 2"/>
          <p:cNvCxnSpPr>
            <a:cxnSpLocks noChangeShapeType="1"/>
          </p:cNvCxnSpPr>
          <p:nvPr/>
        </p:nvCxnSpPr>
        <p:spPr bwMode="auto">
          <a:xfrm>
            <a:off x="773113" y="5949280"/>
            <a:ext cx="8224837" cy="381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3" name="ZoneTexte 4"/>
          <p:cNvSpPr txBox="1">
            <a:spLocks noChangeArrowheads="1"/>
          </p:cNvSpPr>
          <p:nvPr/>
        </p:nvSpPr>
        <p:spPr bwMode="auto">
          <a:xfrm>
            <a:off x="4284663" y="5949950"/>
            <a:ext cx="6014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</a:rPr>
              <a:t>10 m.</a:t>
            </a:r>
          </a:p>
        </p:txBody>
      </p:sp>
      <p:cxnSp>
        <p:nvCxnSpPr>
          <p:cNvPr id="5144" name="Connecteur droit avec flèche 25"/>
          <p:cNvCxnSpPr>
            <a:cxnSpLocks noChangeShapeType="1"/>
          </p:cNvCxnSpPr>
          <p:nvPr/>
        </p:nvCxnSpPr>
        <p:spPr bwMode="auto">
          <a:xfrm flipV="1">
            <a:off x="8997950" y="1878013"/>
            <a:ext cx="0" cy="4124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5" name="ZoneTexte 28"/>
          <p:cNvSpPr txBox="1">
            <a:spLocks noChangeArrowheads="1"/>
          </p:cNvSpPr>
          <p:nvPr/>
        </p:nvSpPr>
        <p:spPr bwMode="auto">
          <a:xfrm>
            <a:off x="8604448" y="3900488"/>
            <a:ext cx="5100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</a:rPr>
              <a:t>7 m.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 Machine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184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79388" y="981075"/>
            <a:ext cx="87757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400"/>
              </a:spcBef>
              <a:buFont typeface="Comic Sans MS" pitchFamily="6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Transfer of the SR techniques to these new machines. Many fields can be interested…</a:t>
            </a:r>
          </a:p>
          <a:p>
            <a:pPr>
              <a:spcBef>
                <a:spcPts val="400"/>
              </a:spcBef>
              <a:buFont typeface="Comic Sans MS" pitchFamily="6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At present two contributors: Medical field (ESRF, INSERM Grenoble)		                        	                                       Cultural Heritage (C2RMF CNRS – Louvre Museum)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96838" y="1792288"/>
            <a:ext cx="1887537" cy="550862"/>
            <a:chOff x="61" y="1129"/>
            <a:chExt cx="1189" cy="347"/>
          </a:xfrm>
        </p:grpSpPr>
        <p:pic>
          <p:nvPicPr>
            <p:cNvPr id="617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129"/>
              <a:ext cx="1189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76" name="Text Box 5"/>
            <p:cNvSpPr txBox="1">
              <a:spLocks noChangeArrowheads="1"/>
            </p:cNvSpPr>
            <p:nvPr/>
          </p:nvSpPr>
          <p:spPr bwMode="auto">
            <a:xfrm>
              <a:off x="94" y="1149"/>
              <a:ext cx="108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omic Sans MS" pitchFamily="64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72BFC5"/>
                </a:buClr>
                <a:buFont typeface="Comic Sans MS" pitchFamily="64" charset="0"/>
                <a:buChar char="•"/>
              </a:pPr>
              <a:r>
                <a:rPr lang="en-US" sz="1400" b="1">
                  <a:solidFill>
                    <a:srgbClr val="72BFC5"/>
                  </a:solidFill>
                </a:rPr>
                <a:t>Painting analysis </a:t>
              </a:r>
            </a:p>
          </p:txBody>
        </p:sp>
      </p:grpSp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254000" y="2765425"/>
            <a:ext cx="3917950" cy="3382963"/>
            <a:chOff x="160" y="1742"/>
            <a:chExt cx="2468" cy="2131"/>
          </a:xfrm>
        </p:grpSpPr>
        <p:pic>
          <p:nvPicPr>
            <p:cNvPr id="6172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2314"/>
              <a:ext cx="954" cy="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contrast="12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73" name="Rectangle 8"/>
            <p:cNvSpPr>
              <a:spLocks noChangeArrowheads="1"/>
            </p:cNvSpPr>
            <p:nvPr/>
          </p:nvSpPr>
          <p:spPr bwMode="auto">
            <a:xfrm>
              <a:off x="160" y="3391"/>
              <a:ext cx="2468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250"/>
                </a:spcBef>
                <a:buFont typeface="Comic Sans MS" pitchFamily="6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000" i="1">
                  <a:solidFill>
                    <a:srgbClr val="000000"/>
                  </a:solidFill>
                </a:rPr>
                <a:t>K-edge imaging</a:t>
              </a:r>
              <a:r>
                <a:rPr lang="fr-FR" sz="1000">
                  <a:solidFill>
                    <a:srgbClr val="000000"/>
                  </a:solidFill>
                </a:rPr>
                <a:t>  (Pb</a:t>
              </a:r>
              <a:r>
                <a:rPr lang="fr-FR" sz="1000">
                  <a:solidFill>
                    <a:srgbClr val="000000"/>
                  </a:solidFill>
                  <a:latin typeface="Wingdings" charset="2"/>
                </a:rPr>
                <a:t></a:t>
              </a:r>
              <a:r>
                <a:rPr lang="fr-FR" sz="1000">
                  <a:solidFill>
                    <a:srgbClr val="000000"/>
                  </a:solidFill>
                </a:rPr>
                <a:t>white, Hg</a:t>
              </a:r>
              <a:r>
                <a:rPr lang="fr-FR" sz="1000">
                  <a:solidFill>
                    <a:srgbClr val="000000"/>
                  </a:solidFill>
                  <a:latin typeface="Wingdings" charset="2"/>
                </a:rPr>
                <a:t></a:t>
              </a:r>
              <a:r>
                <a:rPr lang="fr-FR" sz="1000">
                  <a:solidFill>
                    <a:srgbClr val="000000"/>
                  </a:solidFill>
                </a:rPr>
                <a:t> vermilion…) of a Van-Gogh’s painting</a:t>
              </a:r>
            </a:p>
            <a:p>
              <a:pPr>
                <a:spcBef>
                  <a:spcPts val="250"/>
                </a:spcBef>
                <a:buFont typeface="Comic Sans MS" pitchFamily="6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000">
                  <a:solidFill>
                    <a:srgbClr val="000000"/>
                  </a:solidFill>
                </a:rPr>
                <a:t>J. Dik et al., </a:t>
              </a:r>
              <a:r>
                <a:rPr lang="fr-FR" sz="1000" i="1">
                  <a:solidFill>
                    <a:srgbClr val="000000"/>
                  </a:solidFill>
                </a:rPr>
                <a:t>Analytical Chemistry</a:t>
              </a:r>
              <a:r>
                <a:rPr lang="fr-FR" sz="1000">
                  <a:solidFill>
                    <a:srgbClr val="000000"/>
                  </a:solidFill>
                </a:rPr>
                <a:t>, </a:t>
              </a:r>
              <a:r>
                <a:rPr lang="fr-FR" sz="1000" b="1">
                  <a:solidFill>
                    <a:srgbClr val="000000"/>
                  </a:solidFill>
                </a:rPr>
                <a:t>2008, </a:t>
              </a:r>
              <a:r>
                <a:rPr lang="fr-FR" sz="1000" i="1">
                  <a:solidFill>
                    <a:srgbClr val="000000"/>
                  </a:solidFill>
                </a:rPr>
                <a:t>80, </a:t>
              </a:r>
              <a:r>
                <a:rPr lang="fr-FR" sz="1000">
                  <a:solidFill>
                    <a:srgbClr val="000000"/>
                  </a:solidFill>
                </a:rPr>
                <a:t>6436</a:t>
              </a:r>
            </a:p>
            <a:p>
              <a:pPr>
                <a:spcBef>
                  <a:spcPts val="25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6174" name="Text Box 9"/>
            <p:cNvSpPr txBox="1">
              <a:spLocks noChangeArrowheads="1"/>
            </p:cNvSpPr>
            <p:nvPr/>
          </p:nvSpPr>
          <p:spPr bwMode="auto">
            <a:xfrm>
              <a:off x="160" y="1742"/>
              <a:ext cx="14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5963" r="4593" b="5809"/>
          <a:stretch>
            <a:fillRect/>
          </a:stretch>
        </p:blipFill>
        <p:spPr bwMode="auto">
          <a:xfrm>
            <a:off x="2124075" y="2276475"/>
            <a:ext cx="1800225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32" t="5963" r="4593" b="58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76700"/>
            <a:ext cx="1800225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114550" y="3608388"/>
            <a:ext cx="18208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>
                <a:srgbClr val="72BFC5"/>
              </a:buClr>
              <a:buFont typeface="Comic Sans MS" pitchFamily="64" charset="0"/>
              <a:buChar char="•"/>
            </a:pPr>
            <a:r>
              <a:rPr lang="en-US" sz="1200">
                <a:solidFill>
                  <a:srgbClr val="72BFC5"/>
                </a:solidFill>
              </a:rPr>
              <a:t>Paleontology</a:t>
            </a:r>
          </a:p>
          <a:p>
            <a:pPr>
              <a:spcBef>
                <a:spcPts val="250"/>
              </a:spcBef>
              <a:buClr>
                <a:srgbClr val="72BFC5"/>
              </a:buClr>
              <a:buFont typeface="Comic Sans MS" pitchFamily="64" charset="0"/>
              <a:buChar char="•"/>
            </a:pPr>
            <a:r>
              <a:rPr lang="en-US" sz="1000">
                <a:solidFill>
                  <a:srgbClr val="72BFC5"/>
                </a:solidFill>
              </a:rPr>
              <a:t>Non-destructive analysis</a:t>
            </a:r>
          </a:p>
        </p:txBody>
      </p:sp>
      <p:pic>
        <p:nvPicPr>
          <p:cNvPr id="615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360" r="848" b="66827"/>
          <a:stretch>
            <a:fillRect/>
          </a:stretch>
        </p:blipFill>
        <p:spPr bwMode="auto">
          <a:xfrm>
            <a:off x="4225925" y="3009900"/>
            <a:ext cx="20288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2310" t="360" r="848" b="668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54" name="Group 14"/>
          <p:cNvGrpSpPr>
            <a:grpSpLocks/>
          </p:cNvGrpSpPr>
          <p:nvPr/>
        </p:nvGrpSpPr>
        <p:grpSpPr bwMode="auto">
          <a:xfrm>
            <a:off x="6937375" y="5248275"/>
            <a:ext cx="869950" cy="636588"/>
            <a:chOff x="4370" y="3306"/>
            <a:chExt cx="548" cy="401"/>
          </a:xfrm>
        </p:grpSpPr>
        <p:pic>
          <p:nvPicPr>
            <p:cNvPr id="6168" name="Picture 15"/>
            <p:cNvPicPr>
              <a:picLocks noChangeAspect="1" noChangeArrowheads="1"/>
            </p:cNvPicPr>
            <p:nvPr/>
          </p:nvPicPr>
          <p:blipFill>
            <a:blip r:embed="rId8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0" t="12566" r="15015" b="14720"/>
            <a:stretch>
              <a:fillRect/>
            </a:stretch>
          </p:blipFill>
          <p:spPr bwMode="auto">
            <a:xfrm>
              <a:off x="4370" y="3306"/>
              <a:ext cx="54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contrast="6000"/>
                    </a:blip>
                    <a:srcRect l="21550" t="12566" r="15015" b="1472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9" name="Line 16"/>
            <p:cNvSpPr>
              <a:spLocks noChangeShapeType="1"/>
            </p:cNvSpPr>
            <p:nvPr/>
          </p:nvSpPr>
          <p:spPr bwMode="auto">
            <a:xfrm>
              <a:off x="4559" y="3406"/>
              <a:ext cx="9" cy="4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0" name="Line 17"/>
            <p:cNvSpPr>
              <a:spLocks noChangeShapeType="1"/>
            </p:cNvSpPr>
            <p:nvPr/>
          </p:nvSpPr>
          <p:spPr bwMode="auto">
            <a:xfrm flipH="1">
              <a:off x="4685" y="3583"/>
              <a:ext cx="35" cy="4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1" name="Line 18"/>
            <p:cNvSpPr>
              <a:spLocks noChangeShapeType="1"/>
            </p:cNvSpPr>
            <p:nvPr/>
          </p:nvSpPr>
          <p:spPr bwMode="auto">
            <a:xfrm flipH="1">
              <a:off x="4728" y="3505"/>
              <a:ext cx="35" cy="4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155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173663"/>
            <a:ext cx="9112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4022725" y="2311400"/>
            <a:ext cx="5106988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Font typeface="Comic Sans MS" pitchFamily="6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Physiopathology and  Contrast agents, </a:t>
            </a:r>
          </a:p>
          <a:p>
            <a:pPr>
              <a:spcBef>
                <a:spcPts val="300"/>
              </a:spcBef>
              <a:buFont typeface="Comic Sans MS" pitchFamily="6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Dynamic Contrast Enhancement SRCT</a:t>
            </a:r>
          </a:p>
          <a:p>
            <a:pPr>
              <a:spcBef>
                <a:spcPts val="300"/>
              </a:spcBef>
              <a:buFont typeface="Comic Sans MS" pitchFamily="64" charset="0"/>
              <a:buChar char="•"/>
            </a:pPr>
            <a:r>
              <a:rPr lang="fr-FR" sz="1200">
                <a:solidFill>
                  <a:srgbClr val="000000"/>
                </a:solidFill>
              </a:rPr>
              <a:t>Convection Enhanced Delivery</a:t>
            </a:r>
            <a:r>
              <a:rPr lang="en-US" sz="1200">
                <a:solidFill>
                  <a:srgbClr val="000000"/>
                </a:solidFill>
              </a:rPr>
              <a:t>  =&gt;</a:t>
            </a:r>
            <a:r>
              <a:rPr lang="fr-FR" sz="1200">
                <a:solidFill>
                  <a:srgbClr val="000000"/>
                </a:solidFill>
              </a:rPr>
              <a:t>Stereotactic Synchrotron RT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120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615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754563"/>
            <a:ext cx="1770062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8" name="Text Box 22"/>
          <p:cNvSpPr txBox="1">
            <a:spLocks noChangeArrowheads="1"/>
          </p:cNvSpPr>
          <p:nvPr/>
        </p:nvSpPr>
        <p:spPr bwMode="auto">
          <a:xfrm>
            <a:off x="6196013" y="4425950"/>
            <a:ext cx="16097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Font typeface="Comic Sans MS" pitchFamily="6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Imaging,</a:t>
            </a:r>
          </a:p>
          <a:p>
            <a:pPr>
              <a:spcBef>
                <a:spcPts val="300"/>
              </a:spcBef>
              <a:buFont typeface="Comic Sans MS" pitchFamily="6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Mammography</a:t>
            </a:r>
          </a:p>
          <a:p>
            <a:pPr>
              <a:spcBef>
                <a:spcPts val="300"/>
              </a:spcBef>
              <a:buFont typeface="Comic Sans MS" pitchFamily="6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Microtomography</a:t>
            </a:r>
          </a:p>
        </p:txBody>
      </p:sp>
      <p:pic>
        <p:nvPicPr>
          <p:cNvPr id="615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b="2887"/>
          <a:stretch>
            <a:fillRect/>
          </a:stretch>
        </p:blipFill>
        <p:spPr bwMode="auto">
          <a:xfrm>
            <a:off x="6737350" y="3103563"/>
            <a:ext cx="2047875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472" b="28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0" name="Text Box 24"/>
          <p:cNvSpPr txBox="1">
            <a:spLocks noChangeArrowheads="1"/>
          </p:cNvSpPr>
          <p:nvPr/>
        </p:nvSpPr>
        <p:spPr bwMode="auto">
          <a:xfrm>
            <a:off x="9683750" y="4325938"/>
            <a:ext cx="127000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61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382838"/>
            <a:ext cx="4921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3762375" y="5870575"/>
            <a:ext cx="28225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>
              <a:spcBef>
                <a:spcPts val="250"/>
              </a:spcBef>
              <a:buFont typeface="Comic Sans MS" pitchFamily="64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fr-FR" sz="1000">
                <a:solidFill>
                  <a:srgbClr val="000000"/>
                </a:solidFill>
              </a:rPr>
              <a:t>J Cereb Blood Flow and Metab, 2007. 27 (2):292-303.</a:t>
            </a: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6775450" y="5999163"/>
            <a:ext cx="23241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250"/>
              </a:spcBef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>
                <a:solidFill>
                  <a:srgbClr val="000000"/>
                </a:solidFill>
                <a:latin typeface="Times New Roman" pitchFamily="16" charset="0"/>
              </a:rPr>
              <a:t>Journal of Radiology </a:t>
            </a:r>
            <a:r>
              <a:rPr lang="en-GB" sz="1000">
                <a:solidFill>
                  <a:srgbClr val="000000"/>
                </a:solidFill>
                <a:latin typeface="Times New Roman" pitchFamily="16" charset="0"/>
              </a:rPr>
              <a:t>53, 226-237 (2005)</a:t>
            </a: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7721600" y="4386263"/>
            <a:ext cx="1550988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250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</a:rPr>
              <a:t>Biston et al, Cancer Res 2004, 64, 2317-23</a:t>
            </a:r>
          </a:p>
        </p:txBody>
      </p:sp>
      <p:sp>
        <p:nvSpPr>
          <p:cNvPr id="6165" name="Text Box 29"/>
          <p:cNvSpPr txBox="1">
            <a:spLocks noChangeArrowheads="1"/>
          </p:cNvSpPr>
          <p:nvPr/>
        </p:nvSpPr>
        <p:spPr bwMode="auto">
          <a:xfrm>
            <a:off x="-3175" y="6224588"/>
            <a:ext cx="18097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omic Sans MS" pitchFamily="64" charset="0"/>
                <a:cs typeface="Arial" charset="0"/>
              </a:defRPr>
            </a:lvl9pPr>
          </a:lstStyle>
          <a:p>
            <a:pPr>
              <a:spcBef>
                <a:spcPts val="200"/>
              </a:spcBef>
              <a:buFont typeface="Comic Sans MS" pitchFamily="64" charset="0"/>
              <a:buChar char="•"/>
            </a:pPr>
            <a:r>
              <a:rPr lang="en-US" sz="800">
                <a:solidFill>
                  <a:srgbClr val="000000"/>
                </a:solidFill>
              </a:rPr>
              <a:t> Thanks to G.Le </a:t>
            </a:r>
            <a:r>
              <a:rPr lang="en-US" sz="1000">
                <a:solidFill>
                  <a:srgbClr val="000000"/>
                </a:solidFill>
              </a:rPr>
              <a:t>Duc</a:t>
            </a:r>
            <a:r>
              <a:rPr lang="en-US" sz="800">
                <a:solidFill>
                  <a:srgbClr val="000000"/>
                </a:solidFill>
              </a:rPr>
              <a:t>, P.Walter</a:t>
            </a:r>
          </a:p>
        </p:txBody>
      </p:sp>
      <p:pic>
        <p:nvPicPr>
          <p:cNvPr id="6166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05050"/>
            <a:ext cx="10922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: what for?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516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8" grpId="0"/>
      <p:bldP spid="6162" grpId="0"/>
      <p:bldP spid="6163" grpId="0"/>
      <p:bldP spid="6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71438" y="1054100"/>
          <a:ext cx="4646612" cy="2387600"/>
        </p:xfrm>
        <a:graphic>
          <a:graphicData uri="http://schemas.openxmlformats.org/drawingml/2006/table">
            <a:tbl>
              <a:tblPr/>
              <a:tblGrid>
                <a:gridCol w="3133725"/>
                <a:gridCol w="1512887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Injector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Charge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nC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in 1 bunch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Laser wavelength and pulse power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266 nm, 100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cs typeface="Arial" charset="0"/>
                        </a:rPr>
                        <a:t>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J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Gun Q and Rs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14400,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49 MW/m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Gun accelerating gradient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100 MV/m @ 9.4 MW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Normalized r.m.s emittance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8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cs typeface="Arial" charset="0"/>
                        </a:rPr>
                        <a:t>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mm mrad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Energy spread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0.36%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Bunch length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3.7 ps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59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18309"/>
              </p:ext>
            </p:extLst>
          </p:nvPr>
        </p:nvGraphicFramePr>
        <p:xfrm>
          <a:off x="4786313" y="1028700"/>
          <a:ext cx="4322762" cy="5268909"/>
        </p:xfrm>
        <a:graphic>
          <a:graphicData uri="http://schemas.openxmlformats.org/drawingml/2006/table">
            <a:tbl>
              <a:tblPr/>
              <a:tblGrid>
                <a:gridCol w="2522537"/>
                <a:gridCol w="1800225"/>
              </a:tblGrid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Ring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T="4823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6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Energy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50 MeV (70 MeV possible)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Circumference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18 m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Crossing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-Angle (full)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2 degrees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B</a:t>
                      </a:r>
                      <a:r>
                        <a:rPr kumimoji="0" lang="fr-FR" sz="1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x,y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@ IP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0.2 m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0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Emittance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x,y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(without IBS and Compton)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-8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m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Bunch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length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(@ 20 ms)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30 ps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Beam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current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17.84 mA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RF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frequency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500 MHz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Transverse / longitudinal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damping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time 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 s /0.5 s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RF Voltage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300 kV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Revolution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frequency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16,7 MHz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Harmonic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Number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L="9360" marR="9360" marT="935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30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cs typeface="Arial" charset="0"/>
                        </a:rPr>
                        <a:t></a:t>
                      </a:r>
                      <a:r>
                        <a:rPr kumimoji="0" lang="fr-FR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x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@ IP (injection)</a:t>
                      </a:r>
                    </a:p>
                  </a:txBody>
                  <a:tcPr marL="9360" marR="9360" marT="935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78 mm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Tune x / y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3.4 / 1.74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Momentum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compaction factor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cs typeface="Arial" charset="0"/>
                        </a:rPr>
                        <a:t></a:t>
                      </a:r>
                      <a:r>
                        <a:rPr kumimoji="0" lang="fr-FR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c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0.013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Final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Energy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spread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</a:t>
                      </a:r>
                    </a:p>
                  </a:txBody>
                  <a:tcPr marL="9360" marR="9360" marT="118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0.6 %</a:t>
                      </a:r>
                    </a:p>
                  </a:txBody>
                  <a:tcPr marT="4823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28" name="Group 52"/>
          <p:cNvGraphicFramePr>
            <a:graphicFrameLocks noGrp="1"/>
          </p:cNvGraphicFramePr>
          <p:nvPr/>
        </p:nvGraphicFramePr>
        <p:xfrm>
          <a:off x="71438" y="3424238"/>
          <a:ext cx="4646612" cy="1790700"/>
        </p:xfrm>
        <a:graphic>
          <a:graphicData uri="http://schemas.openxmlformats.org/drawingml/2006/table">
            <a:tbl>
              <a:tblPr/>
              <a:tblGrid>
                <a:gridCol w="2738437"/>
                <a:gridCol w="190817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Laser and FP cavity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Laser wavelength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1030 nm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Laser and FP cavity Frep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36 MHz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Laser Power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50 – 100 W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FP cavity finesse / gain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30000 / 10000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FP waist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70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cs typeface="Arial" charset="0"/>
                        </a:rPr>
                        <a:t>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m</a:t>
                      </a:r>
                    </a:p>
                  </a:txBody>
                  <a:tcPr marT="482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41" name="Group 65"/>
          <p:cNvGraphicFramePr>
            <a:graphicFrameLocks noGrp="1"/>
          </p:cNvGraphicFramePr>
          <p:nvPr/>
        </p:nvGraphicFramePr>
        <p:xfrm>
          <a:off x="50800" y="5157788"/>
          <a:ext cx="4630738" cy="1703386"/>
        </p:xfrm>
        <a:graphic>
          <a:graphicData uri="http://schemas.openxmlformats.org/drawingml/2006/table">
            <a:tbl>
              <a:tblPr/>
              <a:tblGrid>
                <a:gridCol w="1487488"/>
                <a:gridCol w="3143250"/>
              </a:tblGrid>
              <a:tr h="300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Source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4" charset="0"/>
                        <a:cs typeface="Arial" charset="0"/>
                      </a:endParaRP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Photon energy cut off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46 keV (@50 MeV), 90 keV (@ 70 MeV)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0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Total Flux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10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-10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ph/sec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0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Bandwidth 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1 % - 10%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0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Divergence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1/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6" charset="2"/>
                          <a:cs typeface="Arial" charset="0"/>
                        </a:rPr>
                        <a:t>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4" charset="0"/>
                          <a:cs typeface="Arial" charset="0"/>
                        </a:rPr>
                        <a:t> ~ 10 mrad without diaphragm @ 50 MeV</a:t>
                      </a:r>
                    </a:p>
                  </a:txBody>
                  <a:tcPr marT="49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248" name="Rectangle 3"/>
          <p:cNvSpPr>
            <a:spLocks noChangeArrowheads="1"/>
          </p:cNvSpPr>
          <p:nvPr/>
        </p:nvSpPr>
        <p:spPr bwMode="auto">
          <a:xfrm>
            <a:off x="107504" y="1341438"/>
            <a:ext cx="4177159" cy="2873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49" name="Rectangle 10"/>
          <p:cNvSpPr>
            <a:spLocks noChangeArrowheads="1"/>
          </p:cNvSpPr>
          <p:nvPr/>
        </p:nvSpPr>
        <p:spPr bwMode="auto">
          <a:xfrm>
            <a:off x="4788024" y="1349375"/>
            <a:ext cx="4176589" cy="2873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50" name="Rectangle 11"/>
          <p:cNvSpPr>
            <a:spLocks noChangeArrowheads="1"/>
          </p:cNvSpPr>
          <p:nvPr/>
        </p:nvSpPr>
        <p:spPr bwMode="auto">
          <a:xfrm>
            <a:off x="4788024" y="1700213"/>
            <a:ext cx="3097089" cy="2889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51" name="Rectangle 12"/>
          <p:cNvSpPr>
            <a:spLocks noChangeArrowheads="1"/>
          </p:cNvSpPr>
          <p:nvPr/>
        </p:nvSpPr>
        <p:spPr bwMode="auto">
          <a:xfrm>
            <a:off x="4788025" y="3644900"/>
            <a:ext cx="3239964" cy="2159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52" name="Rectangle 13"/>
          <p:cNvSpPr>
            <a:spLocks noChangeArrowheads="1"/>
          </p:cNvSpPr>
          <p:nvPr/>
        </p:nvSpPr>
        <p:spPr bwMode="auto">
          <a:xfrm>
            <a:off x="4788024" y="4508500"/>
            <a:ext cx="3384375" cy="2889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98354" cy="748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Expected beams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characteristics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916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8" grpId="0" animBg="1"/>
      <p:bldP spid="7249" grpId="0" animBg="1"/>
      <p:bldP spid="7250" grpId="0" animBg="1"/>
      <p:bldP spid="7251" grpId="0" animBg="1"/>
      <p:bldP spid="72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BPM L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01">
            <a:off x="3230634" y="1301894"/>
            <a:ext cx="1261052" cy="10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pm 4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"/>
          <a:stretch>
            <a:fillRect/>
          </a:stretch>
        </p:blipFill>
        <p:spPr bwMode="auto">
          <a:xfrm>
            <a:off x="4306167" y="2492541"/>
            <a:ext cx="1096827" cy="106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Bpm 8 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"/>
          <a:stretch>
            <a:fillRect/>
          </a:stretch>
        </p:blipFill>
        <p:spPr bwMode="auto">
          <a:xfrm>
            <a:off x="6012160" y="2552033"/>
            <a:ext cx="936104" cy="102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 Diagnostics</a:t>
            </a:r>
            <a:endParaRPr lang="en-GB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0" y="1165225"/>
            <a:ext cx="8532439" cy="478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Position</a:t>
            </a:r>
          </a:p>
          <a:p>
            <a:pPr lvl="1"/>
            <a:r>
              <a:rPr lang="en-US" sz="2000" dirty="0" smtClean="0"/>
              <a:t>Mechanics:</a:t>
            </a:r>
          </a:p>
          <a:p>
            <a:pPr lvl="2"/>
            <a:r>
              <a:rPr lang="en-US" sz="1600" dirty="0" smtClean="0"/>
              <a:t>Linac: 1 stripline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Transfer Line: 4 </a:t>
            </a:r>
            <a:r>
              <a:rPr lang="en-US" sz="1600" dirty="0" err="1" smtClean="0"/>
              <a:t>striplines</a:t>
            </a:r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Ring: 12 buttons BPMs</a:t>
            </a:r>
          </a:p>
          <a:p>
            <a:pPr lvl="2"/>
            <a:endParaRPr lang="en-US" sz="1400" dirty="0" smtClean="0"/>
          </a:p>
          <a:p>
            <a:pPr lvl="1"/>
            <a:r>
              <a:rPr lang="en-US" sz="2000" dirty="0" smtClean="0"/>
              <a:t>Electronics</a:t>
            </a:r>
            <a:r>
              <a:rPr lang="en-US" sz="1800" dirty="0" smtClean="0"/>
              <a:t>:</a:t>
            </a:r>
          </a:p>
          <a:p>
            <a:pPr lvl="2"/>
            <a:r>
              <a:rPr lang="en-US" sz="1600" dirty="0" smtClean="0"/>
              <a:t>Libera Brilliance +</a:t>
            </a:r>
          </a:p>
          <a:p>
            <a:pPr lvl="3"/>
            <a:r>
              <a:rPr lang="en-US" sz="1400" dirty="0" smtClean="0"/>
              <a:t>First unit delivered in January </a:t>
            </a:r>
          </a:p>
          <a:p>
            <a:pPr lvl="3"/>
            <a:r>
              <a:rPr lang="en-US" sz="1400" dirty="0" smtClean="0"/>
              <a:t>Series to be delivered end of September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28" y="3789040"/>
            <a:ext cx="300848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30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 Diagnostics</a:t>
            </a:r>
            <a:endParaRPr lang="en-GB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2009" y="1196752"/>
            <a:ext cx="6084167" cy="478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Feedthroughs</a:t>
            </a:r>
          </a:p>
          <a:p>
            <a:pPr lvl="1"/>
            <a:r>
              <a:rPr lang="en-US" sz="2000" dirty="0" smtClean="0"/>
              <a:t>All provided by PMB-ALCEN (France)</a:t>
            </a:r>
          </a:p>
          <a:p>
            <a:pPr lvl="1"/>
            <a:r>
              <a:rPr lang="en-US" sz="2000" dirty="0" smtClean="0"/>
              <a:t>90 Buttons, identical to ESRF ones (</a:t>
            </a:r>
            <a:r>
              <a:rPr lang="el-GR" sz="2000" dirty="0" smtClean="0"/>
              <a:t>Φ</a:t>
            </a:r>
            <a:r>
              <a:rPr lang="fr-FR" sz="2000" dirty="0" smtClean="0"/>
              <a:t>=</a:t>
            </a:r>
            <a:r>
              <a:rPr lang="en-US" sz="2000" dirty="0" smtClean="0"/>
              <a:t>10,8 mm)</a:t>
            </a:r>
          </a:p>
          <a:p>
            <a:pPr lvl="2"/>
            <a:r>
              <a:rPr lang="en-US" sz="1600" dirty="0" smtClean="0"/>
              <a:t>Ordered in may 2015</a:t>
            </a:r>
            <a:endParaRPr lang="en-US" sz="1600" dirty="0"/>
          </a:p>
          <a:p>
            <a:pPr lvl="1"/>
            <a:r>
              <a:rPr lang="en-US" sz="2000" dirty="0" smtClean="0"/>
              <a:t>25 Feedthroughs for </a:t>
            </a:r>
            <a:r>
              <a:rPr lang="en-US" sz="2000" dirty="0" err="1" smtClean="0"/>
              <a:t>striplines</a:t>
            </a:r>
            <a:r>
              <a:rPr lang="en-US" sz="2000" dirty="0" smtClean="0"/>
              <a:t> are on the same basis, button replaced by a long central pin.</a:t>
            </a:r>
            <a:endParaRPr lang="en-US" sz="900" dirty="0"/>
          </a:p>
          <a:p>
            <a:pPr lvl="2"/>
            <a:r>
              <a:rPr lang="en-US" sz="1600" dirty="0" smtClean="0"/>
              <a:t>Ordered in January 2014</a:t>
            </a:r>
          </a:p>
          <a:p>
            <a:pPr lvl="2"/>
            <a:r>
              <a:rPr lang="en-US" sz="1600" dirty="0" smtClean="0"/>
              <a:t>Delay + Major difficulties to be in tolerances</a:t>
            </a:r>
          </a:p>
          <a:p>
            <a:pPr lvl="2"/>
            <a:r>
              <a:rPr lang="en-US" sz="1600" dirty="0" smtClean="0"/>
              <a:t>Loss of concentricity during transportation?</a:t>
            </a:r>
          </a:p>
          <a:p>
            <a:pPr lvl="2"/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470" y="1050506"/>
            <a:ext cx="2600999" cy="188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70" y="3299128"/>
            <a:ext cx="3994826" cy="308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945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 Diagnostics</a:t>
            </a:r>
            <a:endParaRPr lang="en-GB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0" y="1165225"/>
            <a:ext cx="8532439" cy="514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Charge</a:t>
            </a:r>
          </a:p>
          <a:p>
            <a:pPr lvl="1"/>
            <a:r>
              <a:rPr lang="en-US" sz="2000" dirty="0" smtClean="0"/>
              <a:t>Linac and transfer line:</a:t>
            </a:r>
          </a:p>
          <a:p>
            <a:pPr lvl="2"/>
            <a:r>
              <a:rPr lang="en-US" sz="1400" dirty="0" smtClean="0"/>
              <a:t>3 Bergoz in-flange ICTs</a:t>
            </a:r>
          </a:p>
          <a:p>
            <a:pPr lvl="1"/>
            <a:r>
              <a:rPr lang="en-US" sz="1800" dirty="0" smtClean="0"/>
              <a:t>Ring:</a:t>
            </a:r>
          </a:p>
          <a:p>
            <a:pPr lvl="2"/>
            <a:r>
              <a:rPr lang="en-US" sz="1400" dirty="0" smtClean="0"/>
              <a:t>BPM Sum Signal</a:t>
            </a:r>
          </a:p>
          <a:p>
            <a:pPr lvl="2"/>
            <a:endParaRPr lang="en-US" sz="1400" dirty="0" smtClean="0"/>
          </a:p>
          <a:p>
            <a:r>
              <a:rPr lang="en-US" sz="2200" dirty="0" smtClean="0"/>
              <a:t>Transverse Feedback</a:t>
            </a:r>
          </a:p>
          <a:p>
            <a:pPr lvl="1"/>
            <a:r>
              <a:rPr lang="en-US" sz="1800" dirty="0" smtClean="0"/>
              <a:t>Design of the stripline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Ion Cleaning (mandatory!)</a:t>
            </a:r>
          </a:p>
          <a:p>
            <a:pPr lvl="1"/>
            <a:r>
              <a:rPr lang="en-US" sz="1800" dirty="0" smtClean="0"/>
              <a:t>Use of 20 additional BPM buttons for polarization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Loss (LAL in charge):</a:t>
            </a:r>
          </a:p>
          <a:p>
            <a:pPr lvl="1"/>
            <a:r>
              <a:rPr lang="en-US" sz="1800" dirty="0" smtClean="0"/>
              <a:t>Optic fibers (</a:t>
            </a:r>
            <a:r>
              <a:rPr lang="en-US" sz="1800" dirty="0" err="1" smtClean="0"/>
              <a:t>Cherenkok</a:t>
            </a:r>
            <a:r>
              <a:rPr lang="en-US" sz="1800" dirty="0" smtClean="0"/>
              <a:t> radiation)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208088"/>
            <a:ext cx="10810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444208" y="1692751"/>
            <a:ext cx="1692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2"/>
                </a:solidFill>
              </a:rPr>
              <a:t>Bergoz in-</a:t>
            </a:r>
            <a:r>
              <a:rPr lang="fr-FR" sz="1200" dirty="0" err="1">
                <a:solidFill>
                  <a:schemeClr val="accent2"/>
                </a:solidFill>
              </a:rPr>
              <a:t>flange</a:t>
            </a:r>
            <a:r>
              <a:rPr lang="fr-FR" sz="1200" dirty="0">
                <a:solidFill>
                  <a:schemeClr val="accent2"/>
                </a:solidFill>
              </a:rPr>
              <a:t> ICT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17317" b="15079"/>
          <a:stretch>
            <a:fillRect/>
          </a:stretch>
        </p:blipFill>
        <p:spPr bwMode="auto">
          <a:xfrm>
            <a:off x="4572000" y="2713814"/>
            <a:ext cx="141128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588224" y="2858435"/>
            <a:ext cx="1154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FBT Stripline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168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 Diagnostics</a:t>
            </a:r>
            <a:endParaRPr lang="en-GB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" y="1165225"/>
            <a:ext cx="6372200" cy="478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Diagnostic stations (LAL in charge)</a:t>
            </a:r>
          </a:p>
          <a:p>
            <a:pPr lvl="1"/>
            <a:r>
              <a:rPr lang="en-US" sz="2000" dirty="0" smtClean="0"/>
              <a:t>4 screens on a translation stage</a:t>
            </a:r>
          </a:p>
          <a:p>
            <a:pPr lvl="2"/>
            <a:r>
              <a:rPr lang="en-US" sz="1600" dirty="0"/>
              <a:t>1 YAG(Ce) screen in all </a:t>
            </a:r>
            <a:r>
              <a:rPr lang="en-US" sz="1600" dirty="0" smtClean="0"/>
              <a:t>stations</a:t>
            </a:r>
          </a:p>
          <a:p>
            <a:pPr lvl="2"/>
            <a:r>
              <a:rPr lang="en-US" sz="1600" dirty="0"/>
              <a:t>1 optical transition radiation (OTR) screen in all </a:t>
            </a:r>
            <a:r>
              <a:rPr lang="en-US" sz="1600" dirty="0" smtClean="0"/>
              <a:t>stations</a:t>
            </a:r>
          </a:p>
          <a:p>
            <a:pPr lvl="2"/>
            <a:r>
              <a:rPr lang="en-US" sz="1600" dirty="0"/>
              <a:t>1 target to allow an online calibration of the camera in all </a:t>
            </a:r>
            <a:r>
              <a:rPr lang="en-US" sz="1600" dirty="0" smtClean="0"/>
              <a:t>stations</a:t>
            </a:r>
          </a:p>
          <a:p>
            <a:pPr lvl="2"/>
            <a:r>
              <a:rPr lang="en-GB" sz="1600" dirty="0"/>
              <a:t>one Cerenkov screen for bunch length measurements in station DS2 (described in more detail below</a:t>
            </a:r>
            <a:r>
              <a:rPr lang="en-GB" sz="1600" dirty="0" smtClean="0"/>
              <a:t>).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Measurements:</a:t>
            </a:r>
          </a:p>
          <a:p>
            <a:pPr lvl="2"/>
            <a:r>
              <a:rPr lang="en-GB" sz="1600" dirty="0" smtClean="0"/>
              <a:t>Transverse size (YAG + OTR)</a:t>
            </a:r>
          </a:p>
          <a:p>
            <a:pPr lvl="2"/>
            <a:r>
              <a:rPr lang="en-US" sz="1600" dirty="0"/>
              <a:t>Emittance (Q-scan + </a:t>
            </a:r>
            <a:r>
              <a:rPr lang="en-US" sz="1600" dirty="0" smtClean="0"/>
              <a:t>screen)</a:t>
            </a:r>
          </a:p>
          <a:p>
            <a:pPr lvl="2"/>
            <a:r>
              <a:rPr lang="en-US" sz="1600" dirty="0"/>
              <a:t>Energy (Dipole + screen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Length (Cerenkov + Streak Camera) </a:t>
            </a:r>
            <a:endParaRPr lang="en-US" sz="1600" dirty="0"/>
          </a:p>
          <a:p>
            <a:pPr lvl="2"/>
            <a:endParaRPr lang="en-GB" sz="1600" dirty="0" smtClean="0"/>
          </a:p>
        </p:txBody>
      </p:sp>
      <p:pic>
        <p:nvPicPr>
          <p:cNvPr id="8" name="Picture 6" descr="N:\diagnostics\ThomX\Présentations\Diag_Thomx_Cerenkov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49" y="1434292"/>
            <a:ext cx="2274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835949" y="2838271"/>
            <a:ext cx="1479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accent2"/>
                </a:solidFill>
              </a:rPr>
              <a:t>Diagnostic station </a:t>
            </a:r>
            <a:r>
              <a:rPr lang="fr-FR" sz="1200" dirty="0" smtClean="0">
                <a:solidFill>
                  <a:schemeClr val="accent2"/>
                </a:solidFill>
              </a:rPr>
              <a:t>x5</a:t>
            </a:r>
            <a:endParaRPr lang="fr-FR" sz="1200" dirty="0">
              <a:solidFill>
                <a:schemeClr val="accent2"/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89" y="3789040"/>
            <a:ext cx="4968215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62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 Diagnostics</a:t>
            </a:r>
            <a:endParaRPr lang="en-GB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" y="1165225"/>
            <a:ext cx="4933720" cy="319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Bunch length </a:t>
            </a:r>
            <a:r>
              <a:rPr lang="en-US" sz="2400" dirty="0"/>
              <a:t>m</a:t>
            </a:r>
            <a:r>
              <a:rPr lang="en-US" sz="2400" dirty="0" smtClean="0"/>
              <a:t>easurement</a:t>
            </a:r>
          </a:p>
          <a:p>
            <a:pPr lvl="1"/>
            <a:r>
              <a:rPr lang="en-US" sz="2000" dirty="0" smtClean="0"/>
              <a:t>Sources</a:t>
            </a:r>
          </a:p>
          <a:p>
            <a:pPr lvl="2"/>
            <a:r>
              <a:rPr lang="en-US" sz="1600" dirty="0" smtClean="0"/>
              <a:t>End of Linac: </a:t>
            </a:r>
            <a:r>
              <a:rPr lang="fr-FR" sz="1600" dirty="0" err="1" smtClean="0"/>
              <a:t>Cerenkov</a:t>
            </a:r>
            <a:r>
              <a:rPr lang="fr-FR" sz="1600" dirty="0" smtClean="0"/>
              <a:t> radiation</a:t>
            </a:r>
          </a:p>
          <a:p>
            <a:pPr lvl="2"/>
            <a:r>
              <a:rPr lang="fr-FR" sz="1600" dirty="0" smtClean="0"/>
              <a:t>Storage ring: Synchrotron radiation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err="1" smtClean="0"/>
              <a:t>Complex</a:t>
            </a:r>
            <a:r>
              <a:rPr lang="fr-FR" sz="2000" dirty="0" smtClean="0"/>
              <a:t> transport </a:t>
            </a:r>
            <a:r>
              <a:rPr lang="fr-FR" sz="2000" dirty="0" err="1" smtClean="0"/>
              <a:t>path</a:t>
            </a:r>
            <a:r>
              <a:rPr lang="fr-FR" sz="2000" dirty="0" smtClean="0"/>
              <a:t> for the photon </a:t>
            </a:r>
            <a:r>
              <a:rPr lang="fr-FR" sz="2000" dirty="0" err="1" smtClean="0"/>
              <a:t>beam</a:t>
            </a:r>
            <a:endParaRPr lang="fr-FR" sz="2000" dirty="0" smtClean="0"/>
          </a:p>
          <a:p>
            <a:pPr lvl="2"/>
            <a:r>
              <a:rPr lang="fr-FR" sz="1600" dirty="0" smtClean="0"/>
              <a:t>13 </a:t>
            </a:r>
            <a:r>
              <a:rPr lang="fr-FR" sz="1600" dirty="0" err="1" smtClean="0"/>
              <a:t>mirors</a:t>
            </a:r>
            <a:r>
              <a:rPr lang="fr-FR" sz="1600" dirty="0" smtClean="0"/>
              <a:t> (3 </a:t>
            </a:r>
            <a:r>
              <a:rPr lang="fr-FR" sz="1600" dirty="0" err="1" smtClean="0"/>
              <a:t>motorized</a:t>
            </a:r>
            <a:r>
              <a:rPr lang="fr-FR" sz="1600" dirty="0" smtClean="0"/>
              <a:t>)</a:t>
            </a:r>
          </a:p>
          <a:p>
            <a:pPr lvl="2"/>
            <a:r>
              <a:rPr lang="fr-FR" sz="1600" dirty="0" smtClean="0"/>
              <a:t>7 </a:t>
            </a:r>
            <a:r>
              <a:rPr lang="fr-FR" sz="1600" dirty="0" err="1" smtClean="0"/>
              <a:t>lenses</a:t>
            </a:r>
            <a:endParaRPr lang="fr-FR" sz="1600" dirty="0" smtClean="0"/>
          </a:p>
          <a:p>
            <a:pPr marL="514350" lvl="1" indent="0">
              <a:buNone/>
            </a:pPr>
            <a:endParaRPr lang="en-GB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1621"/>
            <a:ext cx="4005136" cy="238931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27857" y="4581128"/>
            <a:ext cx="6372200" cy="197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Detector: Streak Camera</a:t>
            </a:r>
          </a:p>
          <a:p>
            <a:pPr lvl="2"/>
            <a:r>
              <a:rPr lang="fr-FR" sz="1600" dirty="0" smtClean="0"/>
              <a:t>Hamamatsu</a:t>
            </a:r>
          </a:p>
          <a:p>
            <a:pPr lvl="2"/>
            <a:r>
              <a:rPr lang="fr-FR" sz="1600" dirty="0" err="1" smtClean="0"/>
              <a:t>Already</a:t>
            </a:r>
            <a:r>
              <a:rPr lang="fr-FR" sz="1600" dirty="0" smtClean="0"/>
              <a:t> </a:t>
            </a:r>
            <a:r>
              <a:rPr lang="fr-FR" sz="1600" dirty="0" err="1" smtClean="0"/>
              <a:t>delivered</a:t>
            </a:r>
            <a:r>
              <a:rPr lang="fr-FR" sz="1600" dirty="0" smtClean="0"/>
              <a:t> and </a:t>
            </a:r>
            <a:r>
              <a:rPr lang="fr-FR" sz="1600" dirty="0" err="1" smtClean="0"/>
              <a:t>tested</a:t>
            </a:r>
            <a:endParaRPr lang="fr-FR" sz="1200" dirty="0" smtClean="0"/>
          </a:p>
          <a:p>
            <a:pPr marL="514350" lvl="1" indent="0">
              <a:buNone/>
            </a:pPr>
            <a:endParaRPr lang="en-GB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40" y="3501008"/>
            <a:ext cx="5666846" cy="3168352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27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ThomX</a:t>
            </a:r>
            <a:r>
              <a:rPr lang="en-GB" dirty="0" smtClean="0"/>
              <a:t> schedule</a:t>
            </a:r>
            <a:endParaRPr lang="en-GB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2009" y="1309241"/>
            <a:ext cx="8172399" cy="3703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Machine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installed</a:t>
            </a:r>
            <a:r>
              <a:rPr lang="fr-FR" sz="2400" dirty="0" smtClean="0"/>
              <a:t> in an </a:t>
            </a:r>
            <a:r>
              <a:rPr lang="fr-FR" sz="2400" dirty="0" err="1" smtClean="0"/>
              <a:t>already</a:t>
            </a:r>
            <a:r>
              <a:rPr lang="fr-FR" sz="2400" dirty="0" smtClean="0"/>
              <a:t> </a:t>
            </a:r>
            <a:r>
              <a:rPr lang="fr-FR" sz="2400" dirty="0" err="1" smtClean="0"/>
              <a:t>existing</a:t>
            </a:r>
            <a:r>
              <a:rPr lang="fr-FR" sz="2400" dirty="0" smtClean="0"/>
              <a:t> building</a:t>
            </a:r>
          </a:p>
          <a:p>
            <a:endParaRPr lang="fr-FR" sz="2400" dirty="0" smtClean="0"/>
          </a:p>
          <a:p>
            <a:r>
              <a:rPr lang="fr-FR" sz="2400" dirty="0" smtClean="0"/>
              <a:t>Infrastructure </a:t>
            </a:r>
            <a:r>
              <a:rPr lang="fr-FR" sz="2400" dirty="0" err="1" smtClean="0"/>
              <a:t>works</a:t>
            </a:r>
            <a:r>
              <a:rPr lang="fr-FR" sz="2400" dirty="0" smtClean="0"/>
              <a:t> (utilities, </a:t>
            </a:r>
            <a:r>
              <a:rPr lang="fr-FR" sz="2400" dirty="0" err="1" smtClean="0"/>
              <a:t>shielding</a:t>
            </a:r>
            <a:r>
              <a:rPr lang="fr-FR" sz="2400" dirty="0" smtClean="0"/>
              <a:t>)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start</a:t>
            </a:r>
            <a:r>
              <a:rPr lang="fr-FR" sz="2400" dirty="0" smtClean="0"/>
              <a:t> in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2015</a:t>
            </a:r>
          </a:p>
          <a:p>
            <a:endParaRPr lang="fr-FR" sz="2400" dirty="0" smtClean="0"/>
          </a:p>
          <a:p>
            <a:r>
              <a:rPr lang="fr-FR" sz="2400" dirty="0" smtClean="0"/>
              <a:t>Installation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foreseen</a:t>
            </a:r>
            <a:r>
              <a:rPr lang="fr-FR" sz="2400" dirty="0" smtClean="0"/>
              <a:t> at the end of 2016</a:t>
            </a: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err="1" smtClean="0"/>
              <a:t>Commissioning</a:t>
            </a:r>
            <a:r>
              <a:rPr lang="fr-FR" sz="2400" dirty="0" smtClean="0"/>
              <a:t> </a:t>
            </a:r>
            <a:r>
              <a:rPr lang="fr-FR" sz="2400" dirty="0" err="1" smtClean="0"/>
              <a:t>planned</a:t>
            </a:r>
            <a:r>
              <a:rPr lang="fr-FR" sz="2400" dirty="0" smtClean="0"/>
              <a:t> for </a:t>
            </a:r>
            <a:r>
              <a:rPr lang="fr-FR" sz="2400" dirty="0" err="1" smtClean="0"/>
              <a:t>begining</a:t>
            </a:r>
            <a:r>
              <a:rPr lang="fr-FR" sz="2400" dirty="0" smtClean="0"/>
              <a:t> 2017</a:t>
            </a:r>
          </a:p>
          <a:p>
            <a:endParaRPr lang="fr-FR" sz="2400" dirty="0" smtClean="0"/>
          </a:p>
          <a:p>
            <a:r>
              <a:rPr lang="fr-FR" sz="2400" dirty="0" smtClean="0"/>
              <a:t>~2 </a:t>
            </a:r>
            <a:r>
              <a:rPr lang="fr-FR" sz="2400" dirty="0" err="1" smtClean="0"/>
              <a:t>years</a:t>
            </a:r>
            <a:r>
              <a:rPr lang="fr-FR" sz="2400" dirty="0" smtClean="0"/>
              <a:t> </a:t>
            </a:r>
            <a:r>
              <a:rPr lang="fr-FR" sz="2400" dirty="0" err="1" smtClean="0"/>
              <a:t>delay</a:t>
            </a:r>
            <a:r>
              <a:rPr lang="fr-FR" sz="2400" dirty="0" smtClean="0"/>
              <a:t> on initial planning</a:t>
            </a:r>
          </a:p>
          <a:p>
            <a:pPr marL="514350" lvl="1" indent="0">
              <a:buNone/>
            </a:pPr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238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20" y="26064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918" y="7636000"/>
            <a:ext cx="686470" cy="5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643" y="5277445"/>
            <a:ext cx="80478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392" y="6522021"/>
            <a:ext cx="964406" cy="5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7396148" y="2724671"/>
            <a:ext cx="529084" cy="607219"/>
            <a:chOff x="0" y="0"/>
            <a:chExt cx="474" cy="544"/>
          </a:xfrm>
        </p:grpSpPr>
        <p:sp>
          <p:nvSpPr>
            <p:cNvPr id="3079" name="Rectangle 7"/>
            <p:cNvSpPr>
              <a:spLocks/>
            </p:cNvSpPr>
            <p:nvPr/>
          </p:nvSpPr>
          <p:spPr bwMode="auto">
            <a:xfrm>
              <a:off x="0" y="0"/>
              <a:ext cx="474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3080" name="Picture 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Rectangle 10"/>
          <p:cNvSpPr>
            <a:spLocks/>
          </p:cNvSpPr>
          <p:nvPr/>
        </p:nvSpPr>
        <p:spPr bwMode="auto">
          <a:xfrm>
            <a:off x="7956376" y="692696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3333CC"/>
                </a:solidFill>
                <a:ea typeface="Gill Sans" charset="0"/>
                <a:cs typeface="Gill Sans" charset="0"/>
                <a:hlinkClick r:id="rId7"/>
              </a:rPr>
              <a:t>www.lunex5.com</a:t>
            </a:r>
            <a:endParaRPr lang="en-US" altLang="en-US" sz="1100" u="sng" dirty="0">
              <a:solidFill>
                <a:srgbClr val="3333CC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085" name="Picture 1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3086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3087" name="Picture 1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6527602"/>
            <a:ext cx="29914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Rectangle 29"/>
          <p:cNvSpPr>
            <a:spLocks/>
          </p:cNvSpPr>
          <p:nvPr/>
        </p:nvSpPr>
        <p:spPr bwMode="auto">
          <a:xfrm>
            <a:off x="35719" y="4158351"/>
            <a:ext cx="306288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600" dirty="0">
                <a:latin typeface="Arial" pitchFamily="34" charset="0"/>
                <a:cs typeface="Arial" pitchFamily="34" charset="0"/>
              </a:rPr>
              <a:t>Improve the performances and reduce the size/price of the FEL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sources:</a:t>
            </a:r>
            <a:endParaRPr lang="en-US" altLang="en-US" sz="1800" dirty="0">
              <a:ea typeface="Gill Sans" charset="0"/>
              <a:cs typeface="Gill Sans" charset="0"/>
            </a:endParaRPr>
          </a:p>
        </p:txBody>
      </p:sp>
      <p:sp>
        <p:nvSpPr>
          <p:cNvPr id="3102" name="Rectangle 30"/>
          <p:cNvSpPr>
            <a:spLocks/>
          </p:cNvSpPr>
          <p:nvPr/>
        </p:nvSpPr>
        <p:spPr bwMode="auto">
          <a:xfrm>
            <a:off x="7090172" y="4019852"/>
            <a:ext cx="6805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ea typeface="Gill Sans" charset="0"/>
                <a:cs typeface="Gill Sans" charset="0"/>
              </a:rPr>
              <a:t>LWFA</a:t>
            </a:r>
          </a:p>
        </p:txBody>
      </p:sp>
      <p:sp>
        <p:nvSpPr>
          <p:cNvPr id="3103" name="Rectangle 31"/>
          <p:cNvSpPr>
            <a:spLocks/>
          </p:cNvSpPr>
          <p:nvPr/>
        </p:nvSpPr>
        <p:spPr bwMode="auto">
          <a:xfrm>
            <a:off x="98227" y="5354959"/>
            <a:ext cx="4429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500">
                <a:solidFill>
                  <a:srgbClr val="7F007F"/>
                </a:solidFill>
                <a:ea typeface="Gill Sans" charset="0"/>
                <a:cs typeface="Gill Sans" charset="0"/>
              </a:rPr>
              <a:t>- solid basis for the study of advanced FEL lines</a:t>
            </a:r>
          </a:p>
          <a:p>
            <a:r>
              <a:rPr lang="en-US" altLang="en-US" sz="1500">
                <a:solidFill>
                  <a:srgbClr val="7F007F"/>
                </a:solidFill>
                <a:ea typeface="Gill Sans" charset="0"/>
                <a:cs typeface="Gill Sans" charset="0"/>
              </a:rPr>
              <a:t>- evolution towards high repetition rate</a:t>
            </a:r>
          </a:p>
          <a:p>
            <a:r>
              <a:rPr lang="en-US" altLang="en-US" sz="1500">
                <a:ea typeface="Gill Sans" charset="0"/>
                <a:cs typeface="Gill Sans" charset="0"/>
              </a:rPr>
              <a:t>- </a:t>
            </a:r>
            <a:r>
              <a:rPr lang="en-US" altLang="en-US" sz="1500">
                <a:solidFill>
                  <a:srgbClr val="7F007F"/>
                </a:solidFill>
                <a:ea typeface="Gill Sans" charset="0"/>
                <a:cs typeface="Gill Sans" charset="0"/>
              </a:rPr>
              <a:t>evolution towards a multi-user FEL facility </a:t>
            </a:r>
          </a:p>
        </p:txBody>
      </p:sp>
      <p:sp>
        <p:nvSpPr>
          <p:cNvPr id="3104" name="Rectangle 32"/>
          <p:cNvSpPr>
            <a:spLocks/>
          </p:cNvSpPr>
          <p:nvPr/>
        </p:nvSpPr>
        <p:spPr bwMode="auto">
          <a:xfrm>
            <a:off x="6331149" y="4417342"/>
            <a:ext cx="241994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500" dirty="0">
                <a:solidFill>
                  <a:srgbClr val="7F007F"/>
                </a:solidFill>
                <a:ea typeface="Gill Sans" charset="0"/>
                <a:cs typeface="Gill Sans" charset="0"/>
              </a:rPr>
              <a:t>- FEL seen as an application qualifying the LWFA</a:t>
            </a:r>
          </a:p>
          <a:p>
            <a:r>
              <a:rPr lang="en-US" altLang="en-US" sz="1500" dirty="0">
                <a:solidFill>
                  <a:srgbClr val="7F007F"/>
                </a:solidFill>
                <a:ea typeface="Gill Sans" charset="0"/>
                <a:cs typeface="Gill Sans" charset="0"/>
              </a:rPr>
              <a:t>- compact / Lab. scale</a:t>
            </a:r>
          </a:p>
          <a:p>
            <a:r>
              <a:rPr lang="en-US" altLang="en-US" sz="1500" dirty="0">
                <a:solidFill>
                  <a:srgbClr val="7F007F"/>
                </a:solidFill>
                <a:ea typeface="Gill Sans" charset="0"/>
                <a:cs typeface="Gill Sans" charset="0"/>
              </a:rPr>
              <a:t>- «high risk», «challenging»</a:t>
            </a:r>
          </a:p>
          <a:p>
            <a:r>
              <a:rPr lang="en-US" altLang="en-US" sz="1500" dirty="0">
                <a:ea typeface="Gill Sans" charset="0"/>
                <a:cs typeface="Gill Sans" charset="0"/>
              </a:rPr>
              <a:t>- </a:t>
            </a:r>
            <a:r>
              <a:rPr lang="en-US" altLang="en-US" sz="1500" dirty="0">
                <a:solidFill>
                  <a:srgbClr val="7F007F"/>
                </a:solidFill>
                <a:ea typeface="Gill Sans" charset="0"/>
                <a:cs typeface="Gill Sans" charset="0"/>
              </a:rPr>
              <a:t>low repetition </a:t>
            </a:r>
            <a:r>
              <a:rPr lang="en-US" altLang="en-US" sz="1500" dirty="0" smtClean="0">
                <a:solidFill>
                  <a:srgbClr val="7F007F"/>
                </a:solidFill>
                <a:ea typeface="Gill Sans" charset="0"/>
                <a:cs typeface="Gill Sans" charset="0"/>
              </a:rPr>
              <a:t>rate (1 Hz)</a:t>
            </a:r>
            <a:endParaRPr lang="en-US" altLang="en-US" sz="1500" dirty="0">
              <a:solidFill>
                <a:srgbClr val="7F007F"/>
              </a:solidFill>
              <a:ea typeface="Gill Sans" charset="0"/>
              <a:cs typeface="Gill Sans" charset="0"/>
            </a:endParaRPr>
          </a:p>
          <a:p>
            <a:r>
              <a:rPr lang="en-US" altLang="en-US" sz="1500" dirty="0">
                <a:solidFill>
                  <a:srgbClr val="7F007F"/>
                </a:solidFill>
                <a:ea typeface="Gill Sans" charset="0"/>
                <a:cs typeface="Gill Sans" charset="0"/>
              </a:rPr>
              <a:t>- </a:t>
            </a:r>
            <a:r>
              <a:rPr lang="en-US" altLang="en-US" sz="1500" dirty="0" err="1">
                <a:solidFill>
                  <a:srgbClr val="7F007F"/>
                </a:solidFill>
                <a:ea typeface="Gill Sans" charset="0"/>
                <a:cs typeface="Gill Sans" charset="0"/>
              </a:rPr>
              <a:t>fiability</a:t>
            </a:r>
            <a:r>
              <a:rPr lang="en-US" altLang="en-US" sz="1500" dirty="0">
                <a:solidFill>
                  <a:srgbClr val="7F007F"/>
                </a:solidFill>
                <a:ea typeface="Gill Sans" charset="0"/>
                <a:cs typeface="Gill Sans" charset="0"/>
              </a:rPr>
              <a:t> of the operation?  </a:t>
            </a:r>
          </a:p>
        </p:txBody>
      </p: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9" y="1376317"/>
            <a:ext cx="8619381" cy="1830586"/>
          </a:xfrm>
          <a:prstGeom prst="rect">
            <a:avLst/>
          </a:prstGeom>
          <a:noFill/>
          <a:ln w="25400" cap="flat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6" name="Rectangle 34"/>
          <p:cNvSpPr>
            <a:spLocks/>
          </p:cNvSpPr>
          <p:nvPr/>
        </p:nvSpPr>
        <p:spPr bwMode="auto">
          <a:xfrm>
            <a:off x="571500" y="2126411"/>
            <a:ext cx="31545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>
                <a:ea typeface="Gill Sans" charset="0"/>
                <a:cs typeface="Gill Sans" charset="0"/>
              </a:rPr>
              <a:t>400 MeV Superconducting Linear Accelerator</a:t>
            </a:r>
          </a:p>
        </p:txBody>
      </p:sp>
      <p:sp>
        <p:nvSpPr>
          <p:cNvPr id="3107" name="Rectangle 35"/>
          <p:cNvSpPr>
            <a:spLocks/>
          </p:cNvSpPr>
          <p:nvPr/>
        </p:nvSpPr>
        <p:spPr bwMode="auto">
          <a:xfrm>
            <a:off x="2152055" y="3028310"/>
            <a:ext cx="26823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>
                <a:ea typeface="Gill Sans" charset="0"/>
                <a:cs typeface="Gill Sans" charset="0"/>
              </a:rPr>
              <a:t>400 MeV Laser WakeField Accelerator</a:t>
            </a:r>
          </a:p>
        </p:txBody>
      </p:sp>
      <p:sp>
        <p:nvSpPr>
          <p:cNvPr id="3108" name="Rectangle 36"/>
          <p:cNvSpPr>
            <a:spLocks/>
          </p:cNvSpPr>
          <p:nvPr/>
        </p:nvSpPr>
        <p:spPr bwMode="auto">
          <a:xfrm>
            <a:off x="4490517" y="1715646"/>
            <a:ext cx="13507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>
                <a:ea typeface="Gill Sans" charset="0"/>
                <a:cs typeface="Gill Sans" charset="0"/>
              </a:rPr>
              <a:t>Advanced FEL line</a:t>
            </a:r>
          </a:p>
        </p:txBody>
      </p:sp>
      <p:sp>
        <p:nvSpPr>
          <p:cNvPr id="3109" name="Rectangle 37"/>
          <p:cNvSpPr>
            <a:spLocks/>
          </p:cNvSpPr>
          <p:nvPr/>
        </p:nvSpPr>
        <p:spPr bwMode="auto">
          <a:xfrm>
            <a:off x="3830836" y="2688982"/>
            <a:ext cx="5806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>
                <a:ea typeface="Gill Sans" charset="0"/>
                <a:cs typeface="Gill Sans" charset="0"/>
              </a:rPr>
              <a:t>266 nm</a:t>
            </a:r>
          </a:p>
        </p:txBody>
      </p:sp>
      <p:sp>
        <p:nvSpPr>
          <p:cNvPr id="3110" name="Rectangle 38"/>
          <p:cNvSpPr>
            <a:spLocks/>
          </p:cNvSpPr>
          <p:nvPr/>
        </p:nvSpPr>
        <p:spPr bwMode="auto">
          <a:xfrm>
            <a:off x="5170289" y="2313935"/>
            <a:ext cx="716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>
                <a:ea typeface="Gill Sans" charset="0"/>
                <a:cs typeface="Gill Sans" charset="0"/>
              </a:rPr>
              <a:t>HHG</a:t>
            </a:r>
          </a:p>
          <a:p>
            <a:r>
              <a:rPr lang="en-US" altLang="en-US">
                <a:ea typeface="Gill Sans" charset="0"/>
                <a:cs typeface="Gill Sans" charset="0"/>
              </a:rPr>
              <a:t>40-20 nm</a:t>
            </a:r>
          </a:p>
        </p:txBody>
      </p:sp>
      <p:sp>
        <p:nvSpPr>
          <p:cNvPr id="3112" name="Rectangle 40"/>
          <p:cNvSpPr>
            <a:spLocks/>
          </p:cNvSpPr>
          <p:nvPr/>
        </p:nvSpPr>
        <p:spPr bwMode="auto">
          <a:xfrm>
            <a:off x="6977095" y="2556942"/>
            <a:ext cx="15872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dirty="0">
                <a:ea typeface="Gill Sans" charset="0"/>
                <a:cs typeface="Gill Sans" charset="0"/>
              </a:rPr>
              <a:t>Pilot user experiments</a:t>
            </a:r>
          </a:p>
        </p:txBody>
      </p:sp>
      <p:sp>
        <p:nvSpPr>
          <p:cNvPr id="3113" name="Rectangle 41"/>
          <p:cNvSpPr>
            <a:spLocks/>
          </p:cNvSpPr>
          <p:nvPr/>
        </p:nvSpPr>
        <p:spPr bwMode="auto">
          <a:xfrm>
            <a:off x="1419821" y="398587"/>
            <a:ext cx="6344222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500" dirty="0" smtClean="0">
                <a:ea typeface="Gill Sans" charset="0"/>
                <a:cs typeface="Gill Sans" charset="0"/>
              </a:rPr>
              <a:t>The </a:t>
            </a:r>
            <a:r>
              <a:rPr lang="en-US" altLang="en-US" sz="2500" dirty="0">
                <a:ea typeface="Gill Sans" charset="0"/>
                <a:cs typeface="Gill Sans" charset="0"/>
              </a:rPr>
              <a:t>LUNEX5 project </a:t>
            </a:r>
          </a:p>
        </p:txBody>
      </p:sp>
      <p:pic>
        <p:nvPicPr>
          <p:cNvPr id="3156" name="Picture 8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76" y="3960812"/>
            <a:ext cx="4472657" cy="23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57" name="Rectangle 85"/>
          <p:cNvSpPr>
            <a:spLocks/>
          </p:cNvSpPr>
          <p:nvPr/>
        </p:nvSpPr>
        <p:spPr bwMode="auto">
          <a:xfrm>
            <a:off x="256729" y="3604353"/>
            <a:ext cx="26316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ea typeface="Gill Sans" charset="0"/>
                <a:cs typeface="Gill Sans" charset="0"/>
              </a:rPr>
              <a:t>Superconducting linear accelerator</a:t>
            </a:r>
          </a:p>
        </p:txBody>
      </p:sp>
      <p:sp>
        <p:nvSpPr>
          <p:cNvPr id="88" name="Rectangle 85"/>
          <p:cNvSpPr>
            <a:spLocks/>
          </p:cNvSpPr>
          <p:nvPr/>
        </p:nvSpPr>
        <p:spPr bwMode="auto">
          <a:xfrm>
            <a:off x="1651810" y="1526456"/>
            <a:ext cx="26316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8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LUNEX5 project layout</a:t>
            </a:r>
            <a:endParaRPr lang="en-US" altLang="en-US" sz="18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9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2" grpId="0"/>
      <p:bldP spid="3103" grpId="0"/>
      <p:bldP spid="3104" grpId="0"/>
      <p:bldP spid="3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SOLEIL specificities</a:t>
            </a:r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ABFBE5-694B-40E7-A2D5-A1BA52C96413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4103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grpSp>
        <p:nvGrpSpPr>
          <p:cNvPr id="4106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4175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6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7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07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4173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4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08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4171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2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09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4168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9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0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0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4165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6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7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1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4163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4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2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4161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2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3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4158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0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4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4155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6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5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4153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16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4117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4118" name="Text Box 72"/>
          <p:cNvSpPr txBox="1">
            <a:spLocks noChangeArrowheads="1"/>
          </p:cNvSpPr>
          <p:nvPr/>
        </p:nvSpPr>
        <p:spPr bwMode="auto">
          <a:xfrm>
            <a:off x="2662238" y="3584575"/>
            <a:ext cx="56356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SDC6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4119" name="Text Box 73"/>
          <p:cNvSpPr txBox="1">
            <a:spLocks noChangeArrowheads="1"/>
          </p:cNvSpPr>
          <p:nvPr/>
        </p:nvSpPr>
        <p:spPr bwMode="auto">
          <a:xfrm>
            <a:off x="5014913" y="5194300"/>
            <a:ext cx="577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SDM8</a:t>
            </a:r>
            <a:endParaRPr lang="fr-FR" altLang="fr-FR" sz="1100" i="1">
              <a:latin typeface="Arial" pitchFamily="34" charset="0"/>
            </a:endParaRPr>
          </a:p>
        </p:txBody>
      </p:sp>
      <p:grpSp>
        <p:nvGrpSpPr>
          <p:cNvPr id="4120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4150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1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21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4123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4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5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126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4148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27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4145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4128" name="Text Box 73"/>
          <p:cNvSpPr txBox="1">
            <a:spLocks noChangeArrowheads="1"/>
          </p:cNvSpPr>
          <p:nvPr/>
        </p:nvSpPr>
        <p:spPr bwMode="auto">
          <a:xfrm>
            <a:off x="3478213" y="3986213"/>
            <a:ext cx="5778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SDM7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4129" name="Text Box 72"/>
          <p:cNvSpPr txBox="1">
            <a:spLocks noChangeArrowheads="1"/>
          </p:cNvSpPr>
          <p:nvPr/>
        </p:nvSpPr>
        <p:spPr bwMode="auto">
          <a:xfrm>
            <a:off x="4349750" y="4440238"/>
            <a:ext cx="5635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SDC7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4130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131" name="Text Box 71"/>
          <p:cNvSpPr txBox="1">
            <a:spLocks noChangeArrowheads="1"/>
          </p:cNvSpPr>
          <p:nvPr/>
        </p:nvSpPr>
        <p:spPr bwMode="auto">
          <a:xfrm>
            <a:off x="1733550" y="3670300"/>
            <a:ext cx="577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SDM6</a:t>
            </a:r>
            <a:endParaRPr lang="fr-FR" altLang="fr-FR" sz="1100" i="1">
              <a:latin typeface="Arial" pitchFamily="34" charset="0"/>
            </a:endParaRPr>
          </a:p>
        </p:txBody>
      </p:sp>
      <p:pic>
        <p:nvPicPr>
          <p:cNvPr id="4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719138" y="6291263"/>
            <a:ext cx="6481762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8125" y="4176713"/>
            <a:ext cx="57943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38" name="ZoneTexte 1"/>
          <p:cNvSpPr txBox="1">
            <a:spLocks noChangeArrowheads="1"/>
          </p:cNvSpPr>
          <p:nvPr/>
        </p:nvSpPr>
        <p:spPr bwMode="auto">
          <a:xfrm>
            <a:off x="515938" y="1352550"/>
            <a:ext cx="5081587" cy="576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FF0000"/>
                </a:solidFill>
              </a:rPr>
              <a:t>1) One single laser </a:t>
            </a:r>
            <a:r>
              <a:rPr lang="fr-FR" altLang="fr-FR" sz="1600" i="1"/>
              <a:t>Ti:Sa  800 nm, 1 kHz, 30 fs-fwhm </a:t>
            </a:r>
            <a:r>
              <a:rPr lang="fr-FR" altLang="fr-FR" sz="1600">
                <a:solidFill>
                  <a:srgbClr val="FF0000"/>
                </a:solidFill>
              </a:rPr>
              <a:t>for the machine </a:t>
            </a:r>
            <a:r>
              <a:rPr lang="fr-FR" altLang="fr-FR" sz="1600">
                <a:solidFill>
                  <a:srgbClr val="3333CC"/>
                </a:solidFill>
              </a:rPr>
              <a:t>and</a:t>
            </a:r>
            <a:r>
              <a:rPr lang="fr-FR" altLang="fr-FR" sz="1600">
                <a:solidFill>
                  <a:srgbClr val="FF0000"/>
                </a:solidFill>
              </a:rPr>
              <a:t> for the CRISTAL beamline</a:t>
            </a:r>
          </a:p>
        </p:txBody>
      </p:sp>
      <p:grpSp>
        <p:nvGrpSpPr>
          <p:cNvPr id="4139" name="Groupe 1"/>
          <p:cNvGrpSpPr>
            <a:grpSpLocks/>
          </p:cNvGrpSpPr>
          <p:nvPr/>
        </p:nvGrpSpPr>
        <p:grpSpPr bwMode="auto">
          <a:xfrm>
            <a:off x="2747963" y="4414838"/>
            <a:ext cx="1003300" cy="338137"/>
            <a:chOff x="1857375" y="5670550"/>
            <a:chExt cx="1003300" cy="338138"/>
          </a:xfrm>
        </p:grpSpPr>
        <p:sp>
          <p:nvSpPr>
            <p:cNvPr id="4143" name="Rectangle 3"/>
            <p:cNvSpPr>
              <a:spLocks noChangeArrowheads="1"/>
            </p:cNvSpPr>
            <p:nvPr/>
          </p:nvSpPr>
          <p:spPr bwMode="auto">
            <a:xfrm>
              <a:off x="1857375" y="5795963"/>
              <a:ext cx="198438" cy="12541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  <p:sp>
          <p:nvSpPr>
            <p:cNvPr id="4144" name="ZoneTexte 4"/>
            <p:cNvSpPr txBox="1">
              <a:spLocks noChangeArrowheads="1"/>
            </p:cNvSpPr>
            <p:nvPr/>
          </p:nvSpPr>
          <p:spPr bwMode="auto">
            <a:xfrm>
              <a:off x="2162175" y="5670550"/>
              <a:ext cx="698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solidFill>
                    <a:schemeClr val="tx1"/>
                  </a:solidFill>
                </a:rPr>
                <a:t>dipole</a:t>
              </a:r>
            </a:p>
          </p:txBody>
        </p:sp>
      </p:grpSp>
      <p:cxnSp>
        <p:nvCxnSpPr>
          <p:cNvPr id="4141" name="Connecteur droit 7"/>
          <p:cNvCxnSpPr>
            <a:cxnSpLocks noChangeShapeType="1"/>
          </p:cNvCxnSpPr>
          <p:nvPr/>
        </p:nvCxnSpPr>
        <p:spPr bwMode="auto">
          <a:xfrm flipH="1" flipV="1">
            <a:off x="288925" y="2765425"/>
            <a:ext cx="823913" cy="13176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2" name="Text Box 108"/>
          <p:cNvSpPr txBox="1">
            <a:spLocks noChangeArrowheads="1"/>
          </p:cNvSpPr>
          <p:nvPr/>
        </p:nvSpPr>
        <p:spPr bwMode="auto">
          <a:xfrm>
            <a:off x="203200" y="2301875"/>
            <a:ext cx="6826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 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64609" y="6146140"/>
            <a:ext cx="2599879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Courtesy M-A. TORDEUX,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SOLEIL accelerator physics group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17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918" y="7636000"/>
            <a:ext cx="686470" cy="5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643" y="5277445"/>
            <a:ext cx="80478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392" y="6522021"/>
            <a:ext cx="964406" cy="5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17396148" y="2724671"/>
            <a:ext cx="529084" cy="607219"/>
            <a:chOff x="0" y="0"/>
            <a:chExt cx="474" cy="544"/>
          </a:xfrm>
        </p:grpSpPr>
        <p:sp>
          <p:nvSpPr>
            <p:cNvPr id="5127" name="Rectangle 7"/>
            <p:cNvSpPr>
              <a:spLocks/>
            </p:cNvSpPr>
            <p:nvPr/>
          </p:nvSpPr>
          <p:spPr bwMode="auto">
            <a:xfrm>
              <a:off x="0" y="0"/>
              <a:ext cx="474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5128" name="Picture 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0" name="Rectangle 10"/>
          <p:cNvSpPr>
            <a:spLocks/>
          </p:cNvSpPr>
          <p:nvPr/>
        </p:nvSpPr>
        <p:spPr bwMode="auto">
          <a:xfrm>
            <a:off x="8007152" y="692243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7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7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6527602"/>
            <a:ext cx="29914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49" name="Rectangle 29"/>
          <p:cNvSpPr>
            <a:spLocks/>
          </p:cNvSpPr>
          <p:nvPr/>
        </p:nvSpPr>
        <p:spPr bwMode="auto">
          <a:xfrm>
            <a:off x="2187405" y="580556"/>
            <a:ext cx="4232294" cy="3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200" b="1">
                <a:ea typeface="Gill Sans" charset="0"/>
                <a:cs typeface="Gill Sans" charset="0"/>
              </a:rPr>
              <a:t>ERC Advanced Grant COXINEL</a:t>
            </a:r>
          </a:p>
        </p:txBody>
      </p:sp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21" y="2593114"/>
            <a:ext cx="6601821" cy="24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51" name="Rectangle 31"/>
          <p:cNvSpPr>
            <a:spLocks/>
          </p:cNvSpPr>
          <p:nvPr/>
        </p:nvSpPr>
        <p:spPr bwMode="auto">
          <a:xfrm>
            <a:off x="1346521" y="964406"/>
            <a:ext cx="67534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63500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700">
                <a:solidFill>
                  <a:srgbClr val="7F007F"/>
                </a:solidFill>
                <a:ea typeface="Gill Sans" charset="0"/>
                <a:cs typeface="Gill Sans" charset="0"/>
              </a:rPr>
              <a:t>COherent X-ray source INferred from Electrons accelerated by lasers</a:t>
            </a:r>
          </a:p>
        </p:txBody>
      </p: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">
            <a:off x="1727895" y="1848446"/>
            <a:ext cx="401836" cy="3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53" name="Rectangle 33"/>
          <p:cNvSpPr>
            <a:spLocks/>
          </p:cNvSpPr>
          <p:nvPr/>
        </p:nvSpPr>
        <p:spPr bwMode="auto">
          <a:xfrm>
            <a:off x="285750" y="1848445"/>
            <a:ext cx="842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454025" indent="-228600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700">
                <a:solidFill>
                  <a:srgbClr val="7F007F"/>
                </a:solidFill>
                <a:ea typeface="Gill Sans" charset="0"/>
                <a:cs typeface="Gill Sans" charset="0"/>
              </a:rPr>
              <a:t>COXINEL (           Advanced) aims at demonstrating Free Electron Laser amplification with                               present LWFA performances with a existing TW laser.</a:t>
            </a:r>
          </a:p>
        </p:txBody>
      </p:sp>
      <p:sp>
        <p:nvSpPr>
          <p:cNvPr id="5154" name="Rectangle 34"/>
          <p:cNvSpPr>
            <a:spLocks/>
          </p:cNvSpPr>
          <p:nvPr/>
        </p:nvSpPr>
        <p:spPr bwMode="auto">
          <a:xfrm>
            <a:off x="330398" y="5009555"/>
            <a:ext cx="8090297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454025" indent="-228600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just"/>
            <a:r>
              <a:rPr lang="en-US" altLang="en-US" sz="1700" dirty="0">
                <a:solidFill>
                  <a:srgbClr val="0000FF"/>
                </a:solidFill>
                <a:ea typeface="Gill Sans" charset="0"/>
                <a:cs typeface="Gill Sans" charset="0"/>
              </a:rPr>
              <a:t>Objectives : </a:t>
            </a:r>
          </a:p>
          <a:p>
            <a:pPr algn="just"/>
            <a:r>
              <a:rPr lang="en-US" altLang="en-US" sz="1700" dirty="0">
                <a:ea typeface="Gill Sans" charset="0"/>
                <a:cs typeface="Gill Sans" charset="0"/>
              </a:rPr>
              <a:t>• demonstrate an appropriate transport to the undulator </a:t>
            </a:r>
          </a:p>
          <a:p>
            <a:pPr algn="just"/>
            <a:r>
              <a:rPr lang="en-US" altLang="en-US" sz="1700" dirty="0">
                <a:ea typeface="Gill Sans" charset="0"/>
                <a:cs typeface="Gill Sans" charset="0"/>
              </a:rPr>
              <a:t>• demonstrate FEL amplification at  </a:t>
            </a:r>
            <a:r>
              <a:rPr lang="en-US" altLang="en-US" sz="1700" dirty="0">
                <a:solidFill>
                  <a:srgbClr val="7F007F"/>
                </a:solidFill>
                <a:ea typeface="Gill Sans" charset="0"/>
                <a:cs typeface="Gill Sans" charset="0"/>
              </a:rPr>
              <a:t>200 nm</a:t>
            </a:r>
            <a:r>
              <a:rPr lang="en-US" altLang="en-US" sz="1700" dirty="0">
                <a:ea typeface="Gill Sans" charset="0"/>
                <a:cs typeface="Gill Sans" charset="0"/>
              </a:rPr>
              <a:t> and at shorter wavelength (40 nm)</a:t>
            </a:r>
          </a:p>
          <a:p>
            <a:pPr algn="just"/>
            <a:r>
              <a:rPr lang="en-US" altLang="en-US" sz="1700" dirty="0">
                <a:ea typeface="Gill Sans" charset="0"/>
                <a:cs typeface="Gill Sans" charset="0"/>
              </a:rPr>
              <a:t>• investigate and control (theory/experiments) FEL performance (seeding, </a:t>
            </a:r>
            <a:r>
              <a:rPr lang="en-US" altLang="en-US" sz="1700" dirty="0" err="1">
                <a:ea typeface="Gill Sans" charset="0"/>
                <a:cs typeface="Gill Sans" charset="0"/>
              </a:rPr>
              <a:t>polarisation</a:t>
            </a:r>
            <a:r>
              <a:rPr lang="en-US" altLang="en-US" sz="1700" dirty="0">
                <a:ea typeface="Gill Sans" charset="0"/>
                <a:cs typeface="Gill Sans" charset="0"/>
              </a:rPr>
              <a:t>...)</a:t>
            </a:r>
          </a:p>
          <a:p>
            <a:pPr algn="just"/>
            <a:endParaRPr lang="en-US" altLang="en-US" sz="1700" dirty="0">
              <a:ea typeface="Gill Sans" charset="0"/>
              <a:cs typeface="Gill Sans" charset="0"/>
            </a:endParaRPr>
          </a:p>
        </p:txBody>
      </p:sp>
      <p:sp>
        <p:nvSpPr>
          <p:cNvPr id="5155" name="Rectangle 35"/>
          <p:cNvSpPr>
            <a:spLocks/>
          </p:cNvSpPr>
          <p:nvPr/>
        </p:nvSpPr>
        <p:spPr bwMode="auto">
          <a:xfrm>
            <a:off x="3717013" y="6176248"/>
            <a:ext cx="53465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dirty="0">
                <a:ea typeface="Gill Sans" charset="0"/>
                <a:cs typeface="Gill Sans" charset="0"/>
              </a:rPr>
              <a:t>Acknowledgments to ERC Advanced Grant COXINEL (340015) M. E. </a:t>
            </a:r>
            <a:r>
              <a:rPr lang="en-US" altLang="en-US" dirty="0" err="1">
                <a:ea typeface="Gill Sans" charset="0"/>
                <a:cs typeface="Gill Sans" charset="0"/>
              </a:rPr>
              <a:t>Couprie</a:t>
            </a:r>
            <a:endParaRPr lang="en-US" altLang="en-US" dirty="0">
              <a:ea typeface="Gill Sans" charset="0"/>
              <a:cs typeface="Gill Sans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5133" name="Picture 13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5134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5135" name="Picture 15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/>
      <p:bldP spid="51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N. HUBERT, Synchrotron SOLEIL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918" y="7636000"/>
            <a:ext cx="686470" cy="5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643" y="5277445"/>
            <a:ext cx="80478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392" y="6522021"/>
            <a:ext cx="964406" cy="5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17396148" y="2724671"/>
            <a:ext cx="529084" cy="607219"/>
            <a:chOff x="0" y="0"/>
            <a:chExt cx="474" cy="544"/>
          </a:xfrm>
        </p:grpSpPr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0" y="0"/>
              <a:ext cx="474" cy="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7176" name="Picture 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7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7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7181" name="Picture 1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7182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7183" name="Picture 1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6527602"/>
            <a:ext cx="29914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7" name="Rectangle 29"/>
          <p:cNvSpPr>
            <a:spLocks/>
          </p:cNvSpPr>
          <p:nvPr/>
        </p:nvSpPr>
        <p:spPr bwMode="auto">
          <a:xfrm>
            <a:off x="1682131" y="470595"/>
            <a:ext cx="5865596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500" b="1" dirty="0">
                <a:ea typeface="Gill Sans" charset="0"/>
                <a:cs typeface="Gill Sans" charset="0"/>
              </a:rPr>
              <a:t> </a:t>
            </a:r>
            <a:r>
              <a:rPr lang="en-US" altLang="en-US" sz="2500" b="1" dirty="0" smtClean="0">
                <a:ea typeface="Gill Sans" charset="0"/>
                <a:cs typeface="Gill Sans" charset="0"/>
              </a:rPr>
              <a:t>COXINEL general </a:t>
            </a:r>
            <a:r>
              <a:rPr lang="en-US" altLang="en-US" sz="2500" b="1" dirty="0">
                <a:ea typeface="Gill Sans" charset="0"/>
                <a:cs typeface="Gill Sans" charset="0"/>
              </a:rPr>
              <a:t>integration</a:t>
            </a:r>
          </a:p>
        </p:txBody>
      </p:sp>
      <p:sp>
        <p:nvSpPr>
          <p:cNvPr id="7199" name="Rectangle 31"/>
          <p:cNvSpPr>
            <a:spLocks/>
          </p:cNvSpPr>
          <p:nvPr/>
        </p:nvSpPr>
        <p:spPr bwMode="auto">
          <a:xfrm>
            <a:off x="8259961" y="3465661"/>
            <a:ext cx="5148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Dump</a:t>
            </a:r>
          </a:p>
        </p:txBody>
      </p:sp>
      <p:sp>
        <p:nvSpPr>
          <p:cNvPr id="7200" name="Rectangle 32"/>
          <p:cNvSpPr>
            <a:spLocks/>
          </p:cNvSpPr>
          <p:nvPr/>
        </p:nvSpPr>
        <p:spPr bwMode="auto">
          <a:xfrm>
            <a:off x="7286625" y="2903091"/>
            <a:ext cx="6719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Stripline</a:t>
            </a:r>
          </a:p>
        </p:txBody>
      </p:sp>
      <p:sp>
        <p:nvSpPr>
          <p:cNvPr id="7201" name="Rectangle 33"/>
          <p:cNvSpPr>
            <a:spLocks/>
          </p:cNvSpPr>
          <p:nvPr/>
        </p:nvSpPr>
        <p:spPr bwMode="auto">
          <a:xfrm>
            <a:off x="7322344" y="2545903"/>
            <a:ext cx="10727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Spectrometer</a:t>
            </a:r>
          </a:p>
        </p:txBody>
      </p:sp>
      <p:sp>
        <p:nvSpPr>
          <p:cNvPr id="7202" name="Rectangle 34"/>
          <p:cNvSpPr>
            <a:spLocks/>
          </p:cNvSpPr>
          <p:nvPr/>
        </p:nvSpPr>
        <p:spPr bwMode="auto">
          <a:xfrm>
            <a:off x="1116211" y="4653310"/>
            <a:ext cx="41402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dirty="0">
                <a:ea typeface="Gill Sans" charset="0"/>
                <a:cs typeface="Gill Sans" charset="0"/>
              </a:rPr>
              <a:t>Mechanical conception : D. </a:t>
            </a:r>
            <a:r>
              <a:rPr lang="en-US" altLang="en-US" dirty="0" err="1">
                <a:ea typeface="Gill Sans" charset="0"/>
                <a:cs typeface="Gill Sans" charset="0"/>
              </a:rPr>
              <a:t>Zerbib</a:t>
            </a:r>
            <a:r>
              <a:rPr lang="en-US" altLang="en-US" dirty="0">
                <a:ea typeface="Gill Sans" charset="0"/>
                <a:cs typeface="Gill Sans" charset="0"/>
              </a:rPr>
              <a:t>, K. </a:t>
            </a:r>
            <a:r>
              <a:rPr lang="en-US" altLang="en-US" dirty="0" err="1">
                <a:ea typeface="Gill Sans" charset="0"/>
                <a:cs typeface="Gill Sans" charset="0"/>
              </a:rPr>
              <a:t>Tavakoli</a:t>
            </a:r>
            <a:r>
              <a:rPr lang="en-US" altLang="en-US" dirty="0">
                <a:ea typeface="Gill Sans" charset="0"/>
                <a:cs typeface="Gill Sans" charset="0"/>
              </a:rPr>
              <a:t>, J. L. </a:t>
            </a:r>
            <a:r>
              <a:rPr lang="en-US" altLang="en-US" dirty="0" err="1">
                <a:ea typeface="Gill Sans" charset="0"/>
                <a:cs typeface="Gill Sans" charset="0"/>
              </a:rPr>
              <a:t>Marlats</a:t>
            </a:r>
            <a:endParaRPr lang="en-US" altLang="en-US" dirty="0">
              <a:ea typeface="Gill Sans" charset="0"/>
              <a:cs typeface="Gill Sans" charset="0"/>
            </a:endParaRPr>
          </a:p>
        </p:txBody>
      </p:sp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78075"/>
            <a:ext cx="7599164" cy="183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04" name="Rectangle 36"/>
          <p:cNvSpPr>
            <a:spLocks/>
          </p:cNvSpPr>
          <p:nvPr/>
        </p:nvSpPr>
        <p:spPr bwMode="auto">
          <a:xfrm>
            <a:off x="2312790" y="2903091"/>
            <a:ext cx="68159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Chicane</a:t>
            </a:r>
          </a:p>
        </p:txBody>
      </p:sp>
      <p:sp>
        <p:nvSpPr>
          <p:cNvPr id="7205" name="Rectangle 37"/>
          <p:cNvSpPr>
            <a:spLocks/>
          </p:cNvSpPr>
          <p:nvPr/>
        </p:nvSpPr>
        <p:spPr bwMode="auto">
          <a:xfrm>
            <a:off x="3571875" y="2903091"/>
            <a:ext cx="102624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Quadrupoles</a:t>
            </a:r>
          </a:p>
        </p:txBody>
      </p:sp>
      <p:sp>
        <p:nvSpPr>
          <p:cNvPr id="7208" name="Rectangle 40"/>
          <p:cNvSpPr>
            <a:spLocks/>
          </p:cNvSpPr>
          <p:nvPr/>
        </p:nvSpPr>
        <p:spPr bwMode="auto">
          <a:xfrm>
            <a:off x="1294805" y="2903091"/>
            <a:ext cx="6174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Steerer</a:t>
            </a:r>
          </a:p>
        </p:txBody>
      </p:sp>
      <p:sp>
        <p:nvSpPr>
          <p:cNvPr id="7209" name="Rectangle 41"/>
          <p:cNvSpPr>
            <a:spLocks/>
          </p:cNvSpPr>
          <p:nvPr/>
        </p:nvSpPr>
        <p:spPr bwMode="auto">
          <a:xfrm>
            <a:off x="5179219" y="2420888"/>
            <a:ext cx="79380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Undulator</a:t>
            </a:r>
          </a:p>
        </p:txBody>
      </p:sp>
      <p:sp>
        <p:nvSpPr>
          <p:cNvPr id="7211" name="Rectangle 43"/>
          <p:cNvSpPr>
            <a:spLocks/>
          </p:cNvSpPr>
          <p:nvPr/>
        </p:nvSpPr>
        <p:spPr bwMode="auto">
          <a:xfrm>
            <a:off x="669727" y="2545903"/>
            <a:ext cx="12570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300">
                <a:ea typeface="Gill Sans" charset="0"/>
                <a:cs typeface="Gill Sans" charset="0"/>
              </a:rPr>
              <a:t>String PM Quad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026914" y="5526524"/>
            <a:ext cx="6741343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257151" y="515719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~10 m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9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Charge monitors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Measuring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beam</a:t>
            </a:r>
            <a:r>
              <a:rPr lang="fr-FR" sz="2000" dirty="0" smtClean="0"/>
              <a:t> charge: up to 10 </a:t>
            </a:r>
            <a:r>
              <a:rPr lang="fr-FR" sz="2000" dirty="0" err="1" smtClean="0"/>
              <a:t>pC</a:t>
            </a:r>
            <a:r>
              <a:rPr lang="fr-FR" sz="2000" dirty="0" smtClean="0"/>
              <a:t>!</a:t>
            </a:r>
          </a:p>
          <a:p>
            <a:r>
              <a:rPr lang="fr-FR" sz="2000" dirty="0" smtClean="0"/>
              <a:t>Use of 2 Bergoz in-</a:t>
            </a:r>
            <a:r>
              <a:rPr lang="fr-FR" sz="2000" dirty="0" err="1" smtClean="0"/>
              <a:t>flange</a:t>
            </a:r>
            <a:r>
              <a:rPr lang="fr-FR" sz="2000" dirty="0" smtClean="0"/>
              <a:t> Turbo-ICT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776864" cy="271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331640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51520" y="616530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020272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24815" y="6228020"/>
            <a:ext cx="1041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ICT location</a:t>
            </a:r>
            <a:endParaRPr lang="fr-FR" sz="14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043608" y="5013176"/>
            <a:ext cx="69847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084168" y="3933056"/>
            <a:ext cx="576064" cy="108012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88224" y="3645024"/>
            <a:ext cx="91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Beam</a:t>
            </a:r>
            <a:r>
              <a:rPr lang="fr-FR" sz="1400" dirty="0" smtClean="0"/>
              <a:t> axis</a:t>
            </a:r>
            <a:endParaRPr lang="fr-FR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34" y="1196752"/>
            <a:ext cx="2168753" cy="182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21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5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5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3" name="Picture 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25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6" name="Picture 1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Position monitors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6948264" cy="4525963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Measuring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beam</a:t>
            </a:r>
            <a:r>
              <a:rPr lang="fr-FR" sz="2000" dirty="0" smtClean="0"/>
              <a:t> position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(</a:t>
            </a:r>
            <a:r>
              <a:rPr lang="fr-FR" sz="2000" dirty="0" err="1" smtClean="0"/>
              <a:t>very</a:t>
            </a:r>
            <a:r>
              <a:rPr lang="fr-FR" sz="2000" dirty="0" smtClean="0"/>
              <a:t>) good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 (few µm) at </a:t>
            </a:r>
            <a:r>
              <a:rPr lang="fr-FR" sz="2000" dirty="0" err="1" smtClean="0"/>
              <a:t>low</a:t>
            </a:r>
            <a:r>
              <a:rPr lang="fr-FR" sz="2000" dirty="0" smtClean="0"/>
              <a:t> charge (10 </a:t>
            </a:r>
            <a:r>
              <a:rPr lang="fr-FR" sz="2000" dirty="0" err="1" smtClean="0"/>
              <a:t>pC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Use of 16 mm </a:t>
            </a:r>
            <a:r>
              <a:rPr lang="fr-FR" sz="2000" dirty="0" err="1" smtClean="0"/>
              <a:t>cavity</a:t>
            </a:r>
            <a:r>
              <a:rPr lang="fr-FR" sz="2000" dirty="0" smtClean="0"/>
              <a:t> </a:t>
            </a:r>
            <a:r>
              <a:rPr lang="fr-FR" sz="2000" dirty="0" err="1" smtClean="0"/>
              <a:t>BPMs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Swiss</a:t>
            </a:r>
            <a:r>
              <a:rPr lang="fr-FR" sz="2000" dirty="0" smtClean="0"/>
              <a:t> FEL</a:t>
            </a:r>
          </a:p>
          <a:p>
            <a:r>
              <a:rPr lang="fr-FR" sz="2000" dirty="0" err="1" smtClean="0"/>
              <a:t>Mounted</a:t>
            </a:r>
            <a:r>
              <a:rPr lang="fr-FR" sz="2000" dirty="0" smtClean="0"/>
              <a:t> on translation stage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776864" cy="271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677424" y="422108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51520" y="544522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020272" y="422108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24815" y="5507940"/>
            <a:ext cx="1252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CBPM location</a:t>
            </a:r>
            <a:endParaRPr lang="fr-FR" sz="14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043608" y="4437112"/>
            <a:ext cx="69847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084168" y="3356992"/>
            <a:ext cx="576064" cy="108012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88224" y="3068960"/>
            <a:ext cx="91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Beam</a:t>
            </a:r>
            <a:r>
              <a:rPr lang="fr-FR" sz="1400" dirty="0" smtClean="0"/>
              <a:t> axis</a:t>
            </a:r>
            <a:endParaRPr lang="fr-FR" sz="14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203292" y="6021289"/>
            <a:ext cx="6948264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Study of a resonant stripline in parallel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20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4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4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5" y="692696"/>
            <a:ext cx="1659766" cy="18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420741" y="2382210"/>
            <a:ext cx="1543747" cy="577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B. </a:t>
            </a:r>
            <a:r>
              <a:rPr lang="en-GB" sz="1050" dirty="0" err="1" smtClean="0"/>
              <a:t>Keil</a:t>
            </a:r>
            <a:r>
              <a:rPr lang="en-GB" sz="1050" dirty="0" smtClean="0"/>
              <a:t>, “Design of the </a:t>
            </a:r>
            <a:r>
              <a:rPr lang="en-GB" sz="1050" dirty="0" err="1" smtClean="0"/>
              <a:t>SwissFEL</a:t>
            </a:r>
            <a:r>
              <a:rPr lang="en-GB" sz="1050" dirty="0" smtClean="0"/>
              <a:t> BPM System”, IBIC13</a:t>
            </a:r>
            <a:endParaRPr lang="en-GB" sz="1050" dirty="0"/>
          </a:p>
        </p:txBody>
      </p:sp>
      <p:pic>
        <p:nvPicPr>
          <p:cNvPr id="22" name="Picture 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24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5" name="Picture 1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3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Tests on SOLEIL TL1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6948264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Charge and position monitors have been installed on SOLEIL TL1 for testing in January 2015: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0652"/>
            <a:ext cx="6696744" cy="45377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5742"/>
            <a:ext cx="3311352" cy="2483514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20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5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5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2" name="Picture 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24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5" name="Picture 1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Tests on SOLEIL TL1: charge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6948264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Turbo-ICT: </a:t>
            </a:r>
            <a:r>
              <a:rPr lang="fr-FR" sz="2000" b="1" dirty="0" err="1" smtClean="0"/>
              <a:t>sub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resolution</a:t>
            </a:r>
            <a:endParaRPr lang="fr-FR" sz="2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128718" cy="37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68824" y="2564904"/>
            <a:ext cx="596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33CC"/>
                </a:solidFill>
              </a:rPr>
              <a:t>ICT1</a:t>
            </a:r>
            <a:endParaRPr lang="en-GB" b="1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65618" y="2915652"/>
            <a:ext cx="599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ICT2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16941" y="3284984"/>
            <a:ext cx="6667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T-ICT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72925" y="3635732"/>
            <a:ext cx="16263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</a:rPr>
              <a:t>DCCT (Booster)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5748969"/>
            <a:ext cx="772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charge measurement comparison on SOLEIL first transfer line and booster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17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4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4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9" name="Picture 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21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2" name="Picture 1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2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>
            <a:off x="3491880" y="2204864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510156" y="223622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</a:t>
            </a:r>
            <a:r>
              <a:rPr lang="en-GB" dirty="0" err="1" smtClean="0"/>
              <a:t>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0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Tests on SOLEIL TL1: </a:t>
            </a:r>
            <a:r>
              <a:rPr lang="fr-FR" sz="2800" b="1" dirty="0" err="1" smtClean="0"/>
              <a:t>cavity</a:t>
            </a:r>
            <a:r>
              <a:rPr lang="fr-FR" sz="2800" b="1" dirty="0" smtClean="0"/>
              <a:t> BPM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96753"/>
            <a:ext cx="1691680" cy="64807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Pickup:</a:t>
            </a:r>
            <a:endParaRPr lang="fr-FR" sz="20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88" y="1596509"/>
            <a:ext cx="4392488" cy="18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83" y="980728"/>
            <a:ext cx="2470269" cy="14780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39" y="2447403"/>
            <a:ext cx="2174756" cy="1963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195735" y="3460358"/>
            <a:ext cx="263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Analog signals from CBPM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7164288" y="4225931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Centering CBPM</a:t>
            </a:r>
            <a:endParaRPr lang="en-US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31284" y="4869160"/>
            <a:ext cx="6475969" cy="1394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Electronics:</a:t>
            </a:r>
          </a:p>
          <a:p>
            <a:pPr lvl="1"/>
            <a:r>
              <a:rPr lang="en-US" sz="1600" dirty="0" smtClean="0"/>
              <a:t>Web server running on the electronics</a:t>
            </a:r>
          </a:p>
          <a:p>
            <a:pPr lvl="2"/>
            <a:r>
              <a:rPr lang="en-US" sz="1200" dirty="0" smtClean="0"/>
              <a:t>Permits preliminary tests</a:t>
            </a:r>
          </a:p>
          <a:p>
            <a:pPr lvl="1"/>
            <a:r>
              <a:rPr lang="en-US" sz="1600" dirty="0" smtClean="0"/>
              <a:t>Dedicated Tango server is under development</a:t>
            </a:r>
          </a:p>
          <a:p>
            <a:pPr lvl="2"/>
            <a:r>
              <a:rPr lang="en-US" sz="1200" dirty="0" smtClean="0"/>
              <a:t>Mandatory for machine correlated measurements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22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6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6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4" name="Picture 1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26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7" name="Picture 15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" name="Picture 2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Transverse size monitors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52736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Aim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Image the </a:t>
            </a:r>
            <a:r>
              <a:rPr lang="fr-FR" sz="1800" dirty="0" err="1" smtClean="0"/>
              <a:t>beam</a:t>
            </a:r>
            <a:r>
              <a:rPr lang="fr-FR" sz="1800" dirty="0" smtClean="0"/>
              <a:t> </a:t>
            </a:r>
            <a:r>
              <a:rPr lang="fr-FR" sz="1800" dirty="0" err="1" smtClean="0"/>
              <a:t>along</a:t>
            </a:r>
            <a:r>
              <a:rPr lang="fr-FR" sz="1800" dirty="0" smtClean="0"/>
              <a:t> the </a:t>
            </a:r>
            <a:r>
              <a:rPr lang="fr-FR" sz="1800" dirty="0" err="1" smtClean="0"/>
              <a:t>experiment</a:t>
            </a:r>
            <a:r>
              <a:rPr lang="fr-FR" sz="1800" dirty="0" smtClean="0"/>
              <a:t> for </a:t>
            </a:r>
            <a:r>
              <a:rPr lang="fr-FR" sz="1800" dirty="0" err="1" smtClean="0"/>
              <a:t>alignment</a:t>
            </a:r>
            <a:r>
              <a:rPr lang="fr-FR" sz="1800" dirty="0" smtClean="0"/>
              <a:t> and </a:t>
            </a:r>
            <a:r>
              <a:rPr lang="fr-FR" sz="1800" dirty="0" err="1" smtClean="0"/>
              <a:t>beam</a:t>
            </a:r>
            <a:r>
              <a:rPr lang="fr-FR" sz="1800" dirty="0" smtClean="0"/>
              <a:t> size </a:t>
            </a:r>
            <a:r>
              <a:rPr lang="fr-FR" sz="1800" dirty="0" err="1" smtClean="0"/>
              <a:t>measurement</a:t>
            </a:r>
            <a:endParaRPr lang="fr-FR" sz="1800" dirty="0" smtClean="0"/>
          </a:p>
          <a:p>
            <a:r>
              <a:rPr lang="fr-FR" sz="2000" dirty="0" err="1" smtClean="0"/>
              <a:t>Principle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err="1" smtClean="0"/>
              <a:t>Screen</a:t>
            </a:r>
            <a:r>
              <a:rPr lang="fr-FR" sz="1800" dirty="0" smtClean="0"/>
              <a:t> on the </a:t>
            </a:r>
            <a:r>
              <a:rPr lang="fr-FR" sz="1800" dirty="0" err="1" smtClean="0"/>
              <a:t>beam</a:t>
            </a:r>
            <a:r>
              <a:rPr lang="fr-FR" sz="1800" dirty="0" smtClean="0"/>
              <a:t> </a:t>
            </a:r>
            <a:r>
              <a:rPr lang="fr-FR" sz="1800" dirty="0" err="1" smtClean="0"/>
              <a:t>path</a:t>
            </a:r>
            <a:endParaRPr lang="fr-FR" sz="1800" dirty="0" smtClean="0"/>
          </a:p>
          <a:p>
            <a:pPr lvl="1"/>
            <a:r>
              <a:rPr lang="fr-FR" sz="1800" dirty="0" smtClean="0"/>
              <a:t>Imaging system of the </a:t>
            </a:r>
            <a:r>
              <a:rPr lang="fr-FR" sz="1800" dirty="0" err="1" smtClean="0"/>
              <a:t>screen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variable magnification </a:t>
            </a:r>
            <a:endParaRPr lang="fr-F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776864" cy="271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331640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83768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275856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067944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51520" y="609329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812360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236296" y="47971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24815" y="6228020"/>
            <a:ext cx="137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Screens</a:t>
            </a:r>
            <a:r>
              <a:rPr lang="fr-FR" sz="1400" dirty="0" smtClean="0"/>
              <a:t> location</a:t>
            </a:r>
            <a:endParaRPr lang="fr-FR" sz="14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043608" y="5013176"/>
            <a:ext cx="69847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084168" y="3933056"/>
            <a:ext cx="576064" cy="108012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88224" y="3645024"/>
            <a:ext cx="91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Beam</a:t>
            </a:r>
            <a:r>
              <a:rPr lang="fr-FR" sz="1400" dirty="0" smtClean="0"/>
              <a:t> axis</a:t>
            </a:r>
            <a:endParaRPr lang="fr-FR" sz="1400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20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4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4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2" name="Picture 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24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5" name="Picture 1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66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67" name="Picture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9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3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" name="Picture 2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8" name="Picture 2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Transverse size monitors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206600"/>
            <a:ext cx="8229600" cy="4525963"/>
          </a:xfrm>
        </p:spPr>
        <p:txBody>
          <a:bodyPr>
            <a:normAutofit/>
          </a:bodyPr>
          <a:lstStyle/>
          <a:p>
            <a:r>
              <a:rPr lang="fr-FR" sz="1800" dirty="0" err="1" smtClean="0"/>
              <a:t>Screen</a:t>
            </a:r>
            <a:r>
              <a:rPr lang="fr-FR" sz="1800" dirty="0" smtClean="0"/>
              <a:t>:</a:t>
            </a:r>
          </a:p>
          <a:p>
            <a:pPr lvl="1"/>
            <a:r>
              <a:rPr lang="fr-FR" sz="1600" dirty="0" smtClean="0"/>
              <a:t>3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screens</a:t>
            </a:r>
            <a:r>
              <a:rPr lang="fr-FR" sz="1600" dirty="0" smtClean="0"/>
              <a:t> </a:t>
            </a:r>
            <a:r>
              <a:rPr lang="fr-FR" sz="1600" dirty="0" err="1" smtClean="0"/>
              <a:t>mounted</a:t>
            </a:r>
            <a:r>
              <a:rPr lang="fr-FR" sz="1600" dirty="0" smtClean="0"/>
              <a:t> on a translation stage</a:t>
            </a:r>
          </a:p>
          <a:p>
            <a:pPr lvl="1"/>
            <a:r>
              <a:rPr lang="fr-FR" sz="1600" dirty="0" smtClean="0"/>
              <a:t>YAG and </a:t>
            </a:r>
            <a:r>
              <a:rPr lang="fr-FR" sz="1600" dirty="0" err="1" smtClean="0"/>
              <a:t>LyCo</a:t>
            </a:r>
            <a:r>
              <a:rPr lang="fr-FR" sz="1600" dirty="0" smtClean="0"/>
              <a:t> : </a:t>
            </a:r>
            <a:r>
              <a:rPr lang="fr-FR" sz="1600" dirty="0" err="1" smtClean="0"/>
              <a:t>scintillator</a:t>
            </a:r>
            <a:r>
              <a:rPr lang="fr-FR" sz="1600" dirty="0" smtClean="0"/>
              <a:t> </a:t>
            </a:r>
            <a:r>
              <a:rPr lang="fr-FR" sz="1600" dirty="0" err="1" smtClean="0"/>
              <a:t>screens</a:t>
            </a:r>
            <a:r>
              <a:rPr lang="fr-FR" sz="1600" dirty="0" smtClean="0"/>
              <a:t> for high flux / </a:t>
            </a:r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resolution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measurements</a:t>
            </a:r>
            <a:endParaRPr lang="fr-FR" sz="1600" dirty="0" smtClean="0"/>
          </a:p>
          <a:p>
            <a:pPr lvl="1"/>
            <a:r>
              <a:rPr lang="fr-FR" sz="1600" dirty="0" err="1" smtClean="0"/>
              <a:t>Metallic</a:t>
            </a:r>
            <a:r>
              <a:rPr lang="fr-FR" sz="1600" dirty="0" smtClean="0"/>
              <a:t> </a:t>
            </a:r>
            <a:r>
              <a:rPr lang="fr-FR" sz="1600" dirty="0" err="1" smtClean="0"/>
              <a:t>screen</a:t>
            </a:r>
            <a:r>
              <a:rPr lang="fr-FR" sz="1600" dirty="0" smtClean="0"/>
              <a:t>: OTR </a:t>
            </a:r>
            <a:r>
              <a:rPr lang="fr-FR" sz="1600" dirty="0" err="1" smtClean="0"/>
              <a:t>screen</a:t>
            </a:r>
            <a:r>
              <a:rPr lang="fr-FR" sz="1600" dirty="0" smtClean="0"/>
              <a:t> for </a:t>
            </a:r>
            <a:r>
              <a:rPr lang="fr-FR" sz="1600" dirty="0" err="1" smtClean="0"/>
              <a:t>higher</a:t>
            </a:r>
            <a:r>
              <a:rPr lang="fr-FR" sz="1600" dirty="0" smtClean="0"/>
              <a:t> </a:t>
            </a:r>
            <a:r>
              <a:rPr lang="fr-FR" sz="1600" dirty="0" err="1" smtClean="0"/>
              <a:t>resolution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. But COTR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 ? </a:t>
            </a:r>
          </a:p>
          <a:p>
            <a:r>
              <a:rPr lang="fr-FR" sz="2000" dirty="0" smtClean="0"/>
              <a:t>Imaging system:</a:t>
            </a:r>
          </a:p>
          <a:p>
            <a:pPr lvl="1"/>
            <a:r>
              <a:rPr lang="fr-FR" sz="1600" dirty="0" smtClean="0"/>
              <a:t>5 </a:t>
            </a:r>
            <a:r>
              <a:rPr lang="fr-FR" sz="1600" dirty="0" err="1" smtClean="0"/>
              <a:t>lenses</a:t>
            </a:r>
            <a:r>
              <a:rPr lang="fr-FR" sz="1600" dirty="0" smtClean="0"/>
              <a:t> </a:t>
            </a:r>
            <a:r>
              <a:rPr lang="fr-FR" sz="1600" dirty="0" err="1" smtClean="0"/>
              <a:t>telescope</a:t>
            </a:r>
            <a:endParaRPr lang="fr-FR" sz="1600" dirty="0" smtClean="0"/>
          </a:p>
          <a:p>
            <a:pPr lvl="1"/>
            <a:r>
              <a:rPr lang="fr-FR" sz="1600" dirty="0" smtClean="0"/>
              <a:t>2 </a:t>
            </a:r>
            <a:r>
              <a:rPr lang="fr-FR" sz="1600" dirty="0" err="1" smtClean="0"/>
              <a:t>lenses</a:t>
            </a:r>
            <a:r>
              <a:rPr lang="fr-FR" sz="1600" dirty="0" smtClean="0"/>
              <a:t> </a:t>
            </a:r>
            <a:r>
              <a:rPr lang="fr-FR" sz="1600" dirty="0" err="1" smtClean="0"/>
              <a:t>mounted</a:t>
            </a:r>
            <a:r>
              <a:rPr lang="fr-FR" sz="1600" dirty="0" smtClean="0"/>
              <a:t> on a stage to </a:t>
            </a:r>
            <a:r>
              <a:rPr lang="fr-FR" sz="1600" dirty="0" err="1" smtClean="0"/>
              <a:t>provide</a:t>
            </a:r>
            <a:r>
              <a:rPr lang="fr-FR" sz="1600" dirty="0" smtClean="0"/>
              <a:t> 2 magnifications (large </a:t>
            </a:r>
            <a:r>
              <a:rPr lang="fr-FR" sz="1600" dirty="0" err="1" smtClean="0"/>
              <a:t>field</a:t>
            </a:r>
            <a:r>
              <a:rPr lang="fr-FR" sz="1600" dirty="0" smtClean="0"/>
              <a:t> and high </a:t>
            </a:r>
            <a:r>
              <a:rPr lang="fr-FR" sz="1600" dirty="0" err="1" smtClean="0"/>
              <a:t>resolution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07379" y="3869482"/>
            <a:ext cx="7915275" cy="23590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36254" y="4149080"/>
            <a:ext cx="3746500" cy="264561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0" name="Line 1"/>
          <p:cNvSpPr>
            <a:spLocks noChangeShapeType="1"/>
          </p:cNvSpPr>
          <p:nvPr/>
        </p:nvSpPr>
        <p:spPr bwMode="auto">
          <a:xfrm>
            <a:off x="647129" y="5056932"/>
            <a:ext cx="80994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flipH="1">
            <a:off x="8384604" y="4698157"/>
            <a:ext cx="723900" cy="7207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2" name="AutoShape 3"/>
          <p:cNvCxnSpPr>
            <a:cxnSpLocks noChangeShapeType="1"/>
          </p:cNvCxnSpPr>
          <p:nvPr/>
        </p:nvCxnSpPr>
        <p:spPr bwMode="auto">
          <a:xfrm>
            <a:off x="2261617" y="3939332"/>
            <a:ext cx="4762" cy="2241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>
            <a:off x="4482529" y="4428282"/>
            <a:ext cx="3175" cy="1203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5"/>
          <p:cNvCxnSpPr>
            <a:cxnSpLocks noChangeShapeType="1"/>
          </p:cNvCxnSpPr>
          <p:nvPr/>
        </p:nvCxnSpPr>
        <p:spPr bwMode="auto">
          <a:xfrm>
            <a:off x="6579617" y="4361607"/>
            <a:ext cx="7937" cy="142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8842" y="4875957"/>
            <a:ext cx="449262" cy="396875"/>
          </a:xfrm>
          <a:prstGeom prst="rect">
            <a:avLst/>
          </a:prstGeom>
          <a:solidFill>
            <a:srgbClr val="944794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8748142" y="3939332"/>
            <a:ext cx="0" cy="1122361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 flipV="1">
            <a:off x="6584379" y="4694982"/>
            <a:ext cx="2163763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6584379" y="5056932"/>
            <a:ext cx="2163763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H="1">
            <a:off x="1531367" y="5777657"/>
            <a:ext cx="7366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>
            <a:off x="4482529" y="5415707"/>
            <a:ext cx="21050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2879154" y="4715619"/>
            <a:ext cx="160655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2896617" y="4725144"/>
            <a:ext cx="1587500" cy="690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auto">
          <a:xfrm>
            <a:off x="2790254" y="5507782"/>
            <a:ext cx="179388" cy="1778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 rot="10800000">
            <a:off x="2791842" y="4537819"/>
            <a:ext cx="179387" cy="1778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2879154" y="4571157"/>
            <a:ext cx="3175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 flipV="1">
            <a:off x="2264792" y="4336207"/>
            <a:ext cx="631825" cy="388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2264792" y="5491907"/>
            <a:ext cx="617537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 flipV="1">
            <a:off x="1559942" y="4323507"/>
            <a:ext cx="70802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 flipV="1">
            <a:off x="4485704" y="4694982"/>
            <a:ext cx="210185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40" name="AutoShape 26"/>
          <p:cNvCxnSpPr>
            <a:cxnSpLocks noChangeShapeType="1"/>
          </p:cNvCxnSpPr>
          <p:nvPr/>
        </p:nvCxnSpPr>
        <p:spPr bwMode="auto">
          <a:xfrm>
            <a:off x="1526604" y="3904407"/>
            <a:ext cx="4763" cy="2244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826517" y="5056932"/>
            <a:ext cx="704850" cy="730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V="1">
            <a:off x="826517" y="4336207"/>
            <a:ext cx="70485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8422704" y="3645024"/>
            <a:ext cx="6445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e- beam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7198742" y="4860082"/>
            <a:ext cx="3206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d0</a:t>
            </a: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5722367" y="4860082"/>
            <a:ext cx="3206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3585592" y="4837857"/>
            <a:ext cx="3206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2539429" y="4863257"/>
            <a:ext cx="3206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1620267" y="4863257"/>
            <a:ext cx="3206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d4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1066229" y="4860082"/>
            <a:ext cx="3206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d5</a:t>
            </a: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6408167" y="5761782"/>
            <a:ext cx="3286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F0</a:t>
            </a: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4349179" y="5671294"/>
            <a:ext cx="3286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F1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2731517" y="5807819"/>
            <a:ext cx="330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F2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2088579" y="6284069"/>
            <a:ext cx="3286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F3</a:t>
            </a: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1386904" y="6284069"/>
            <a:ext cx="3286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F4</a:t>
            </a:r>
          </a:p>
        </p:txBody>
      </p:sp>
      <p:cxnSp>
        <p:nvCxnSpPr>
          <p:cNvPr id="55" name="AutoShape 4"/>
          <p:cNvCxnSpPr>
            <a:cxnSpLocks noChangeShapeType="1"/>
          </p:cNvCxnSpPr>
          <p:nvPr/>
        </p:nvCxnSpPr>
        <p:spPr bwMode="auto">
          <a:xfrm>
            <a:off x="6063679" y="5517232"/>
            <a:ext cx="3175" cy="1203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6" name="AutoShape 19"/>
          <p:cNvSpPr>
            <a:spLocks noChangeArrowheads="1"/>
          </p:cNvSpPr>
          <p:nvPr/>
        </p:nvSpPr>
        <p:spPr bwMode="auto">
          <a:xfrm>
            <a:off x="5460429" y="6492974"/>
            <a:ext cx="179388" cy="1778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7" name="AutoShape 20"/>
          <p:cNvSpPr>
            <a:spLocks noChangeArrowheads="1"/>
          </p:cNvSpPr>
          <p:nvPr/>
        </p:nvSpPr>
        <p:spPr bwMode="auto">
          <a:xfrm rot="10800000">
            <a:off x="5462017" y="5554762"/>
            <a:ext cx="179387" cy="1778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 flipV="1">
            <a:off x="5549329" y="5591274"/>
            <a:ext cx="3175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5724897" y="6149553"/>
            <a:ext cx="3286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F1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220072" y="6149553"/>
            <a:ext cx="3286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GB" altLang="fr-FR" sz="1000">
                <a:solidFill>
                  <a:srgbClr val="000000"/>
                </a:solidFill>
              </a:rPr>
              <a:t>F2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62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16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16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Transverse size monitors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sz="1800" dirty="0" err="1" smtClean="0"/>
              <a:t>Preliminar</a:t>
            </a:r>
            <a:r>
              <a:rPr lang="fr-FR" sz="1800" dirty="0" smtClean="0"/>
              <a:t> design:</a:t>
            </a:r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</p:txBody>
      </p:sp>
      <p:pic>
        <p:nvPicPr>
          <p:cNvPr id="2050" name="Picture 2" descr="M:\LOA-LWFA\Equipements\Diagnostics\Imageurs\Plans\Diag_Coxinel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016224" cy="32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39100" y="4960386"/>
            <a:ext cx="2514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Screens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motorized</a:t>
            </a:r>
            <a:r>
              <a:rPr lang="fr-FR" sz="1400" dirty="0" smtClean="0"/>
              <a:t> stage </a:t>
            </a:r>
          </a:p>
          <a:p>
            <a:pPr algn="ctr"/>
            <a:r>
              <a:rPr lang="fr-FR" sz="1400" dirty="0" smtClean="0"/>
              <a:t>for insertion on the </a:t>
            </a:r>
            <a:r>
              <a:rPr lang="fr-FR" sz="1400" dirty="0" err="1" smtClean="0"/>
              <a:t>beam</a:t>
            </a:r>
            <a:r>
              <a:rPr lang="fr-FR" sz="1400" dirty="0" smtClean="0"/>
              <a:t> </a:t>
            </a:r>
            <a:r>
              <a:rPr lang="fr-FR" sz="1400" dirty="0" err="1" smtClean="0"/>
              <a:t>path</a:t>
            </a:r>
            <a:endParaRPr lang="fr-FR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971600" y="5445224"/>
            <a:ext cx="40281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Imaging system</a:t>
            </a:r>
          </a:p>
          <a:p>
            <a:pPr algn="ctr"/>
            <a:r>
              <a:rPr lang="fr-FR" sz="1200" dirty="0" smtClean="0"/>
              <a:t>(G=1.1 – 0.2 for 5 microns </a:t>
            </a:r>
            <a:r>
              <a:rPr lang="fr-FR" sz="1200" dirty="0" err="1" smtClean="0"/>
              <a:t>resolution</a:t>
            </a:r>
            <a:r>
              <a:rPr lang="fr-FR" sz="1200" dirty="0" smtClean="0"/>
              <a:t> and 20mm </a:t>
            </a:r>
            <a:r>
              <a:rPr lang="fr-FR" sz="1200" dirty="0" err="1" smtClean="0"/>
              <a:t>field</a:t>
            </a:r>
            <a:r>
              <a:rPr lang="fr-FR" sz="1200" dirty="0" smtClean="0"/>
              <a:t> of </a:t>
            </a:r>
            <a:r>
              <a:rPr lang="fr-FR" sz="1200" dirty="0" err="1" smtClean="0"/>
              <a:t>view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pic>
        <p:nvPicPr>
          <p:cNvPr id="2051" name="Picture 3" descr="M:\LOA-LWFA\Equipements\Diagnostics\Imageurs\Plans\Diag_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8536"/>
            <a:ext cx="5130794" cy="31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03" y="270768"/>
            <a:ext cx="1348383" cy="421928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13" name="Rectangle 10"/>
          <p:cNvSpPr>
            <a:spLocks/>
          </p:cNvSpPr>
          <p:nvPr/>
        </p:nvSpPr>
        <p:spPr bwMode="auto">
          <a:xfrm>
            <a:off x="8007152" y="683360"/>
            <a:ext cx="11368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100" u="sng" dirty="0">
                <a:solidFill>
                  <a:srgbClr val="7F007F"/>
                </a:solidFill>
                <a:ea typeface="Gill Sans" charset="0"/>
                <a:cs typeface="Gill Sans" charset="0"/>
                <a:hlinkClick r:id="rId5"/>
              </a:rPr>
              <a:t>www.lunex5</a:t>
            </a:r>
            <a:r>
              <a:rPr lang="en-US" altLang="en-US" sz="1100" dirty="0">
                <a:solidFill>
                  <a:srgbClr val="7F007F"/>
                </a:solidFill>
                <a:ea typeface="Gill Sans" charset="0"/>
                <a:cs typeface="Gill Sans" charset="0"/>
                <a:hlinkClick r:id="rId5"/>
              </a:rPr>
              <a:t>.com</a:t>
            </a:r>
            <a:endParaRPr lang="en-US" altLang="en-US" sz="1100" dirty="0">
              <a:solidFill>
                <a:srgbClr val="7F007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5" name="Picture 1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" y="6575599"/>
            <a:ext cx="553641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026914" y="6551042"/>
            <a:ext cx="366117" cy="267891"/>
            <a:chOff x="0" y="0"/>
            <a:chExt cx="328" cy="239"/>
          </a:xfrm>
        </p:grpSpPr>
        <p:sp>
          <p:nvSpPr>
            <p:cNvPr id="17" name="Rectangle 14"/>
            <p:cNvSpPr>
              <a:spLocks/>
            </p:cNvSpPr>
            <p:nvPr/>
          </p:nvSpPr>
          <p:spPr bwMode="auto">
            <a:xfrm>
              <a:off x="0" y="0"/>
              <a:ext cx="328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18" name="Picture 1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4" y="6555507"/>
            <a:ext cx="42974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0" y="6563320"/>
            <a:ext cx="304726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1" y="6551042"/>
            <a:ext cx="2623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36531"/>
            <a:ext cx="27124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40996"/>
            <a:ext cx="303609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59" y="6563320"/>
            <a:ext cx="2913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9" y="6596807"/>
            <a:ext cx="401836" cy="1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6580064"/>
            <a:ext cx="616148" cy="2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6570018"/>
            <a:ext cx="437555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6572250"/>
            <a:ext cx="45987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4" y="6551042"/>
            <a:ext cx="321469" cy="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>
                <a:solidFill>
                  <a:srgbClr val="000000"/>
                </a:solidFill>
              </a:rPr>
              <a:t>SOLEIL </a:t>
            </a:r>
            <a:r>
              <a:rPr lang="en-US" altLang="fr-FR" dirty="0" smtClean="0">
                <a:solidFill>
                  <a:srgbClr val="000000"/>
                </a:solidFill>
              </a:rPr>
              <a:t>specificities</a:t>
            </a:r>
            <a:endParaRPr lang="en-GB" dirty="0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20AE0D-808B-4CED-A224-373BA99FF8E8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4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5126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grpSp>
        <p:nvGrpSpPr>
          <p:cNvPr id="5130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5222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3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4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1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5220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1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2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5218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9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3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5215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6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7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4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5212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3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4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5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5210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1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6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5208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9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7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5205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6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7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8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5202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3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4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9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5200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1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0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5141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5142" name="Text Box 65"/>
          <p:cNvSpPr txBox="1">
            <a:spLocks noChangeArrowheads="1"/>
          </p:cNvSpPr>
          <p:nvPr/>
        </p:nvSpPr>
        <p:spPr bwMode="auto">
          <a:xfrm>
            <a:off x="1635125" y="2689225"/>
            <a:ext cx="9794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3333CC"/>
                </a:solidFill>
                <a:latin typeface="Arial" pitchFamily="34" charset="0"/>
              </a:rPr>
              <a:t>Modulator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Wiggler</a:t>
            </a:r>
            <a:endParaRPr lang="fr-FR" altLang="fr-FR" sz="14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143" name="Text Box 72"/>
          <p:cNvSpPr txBox="1">
            <a:spLocks noChangeArrowheads="1"/>
          </p:cNvSpPr>
          <p:nvPr/>
        </p:nvSpPr>
        <p:spPr bwMode="auto">
          <a:xfrm>
            <a:off x="2662238" y="3584575"/>
            <a:ext cx="56356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SDC6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5144" name="Text Box 73"/>
          <p:cNvSpPr txBox="1">
            <a:spLocks noChangeArrowheads="1"/>
          </p:cNvSpPr>
          <p:nvPr/>
        </p:nvSpPr>
        <p:spPr bwMode="auto">
          <a:xfrm>
            <a:off x="5772150" y="4994275"/>
            <a:ext cx="577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SDM8</a:t>
            </a:r>
            <a:endParaRPr lang="fr-FR" altLang="fr-FR" sz="1100" i="1">
              <a:latin typeface="Arial" pitchFamily="34" charset="0"/>
            </a:endParaRPr>
          </a:p>
        </p:txBody>
      </p:sp>
      <p:grpSp>
        <p:nvGrpSpPr>
          <p:cNvPr id="5145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5197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8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9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6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7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5148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9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50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51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5195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6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52" name="Text Box 108"/>
          <p:cNvSpPr txBox="1">
            <a:spLocks noChangeArrowheads="1"/>
          </p:cNvSpPr>
          <p:nvPr/>
        </p:nvSpPr>
        <p:spPr bwMode="auto">
          <a:xfrm>
            <a:off x="785813" y="2470150"/>
            <a:ext cx="6810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 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5153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5192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3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4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5154" name="Text Box 73"/>
          <p:cNvSpPr txBox="1">
            <a:spLocks noChangeArrowheads="1"/>
          </p:cNvSpPr>
          <p:nvPr/>
        </p:nvSpPr>
        <p:spPr bwMode="auto">
          <a:xfrm>
            <a:off x="3478213" y="3986213"/>
            <a:ext cx="5778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SDM7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5155" name="Text Box 72"/>
          <p:cNvSpPr txBox="1">
            <a:spLocks noChangeArrowheads="1"/>
          </p:cNvSpPr>
          <p:nvPr/>
        </p:nvSpPr>
        <p:spPr bwMode="auto">
          <a:xfrm>
            <a:off x="4349750" y="4440238"/>
            <a:ext cx="5635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SDC7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5156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5157" name="Text Box 71"/>
          <p:cNvSpPr txBox="1">
            <a:spLocks noChangeArrowheads="1"/>
          </p:cNvSpPr>
          <p:nvPr/>
        </p:nvSpPr>
        <p:spPr bwMode="auto">
          <a:xfrm>
            <a:off x="1733550" y="3670300"/>
            <a:ext cx="577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SDM6</a:t>
            </a:r>
            <a:endParaRPr lang="fr-FR" altLang="fr-FR" sz="1100" i="1">
              <a:latin typeface="Arial" pitchFamily="34" charset="0"/>
            </a:endParaRPr>
          </a:p>
        </p:txBody>
      </p:sp>
      <p:pic>
        <p:nvPicPr>
          <p:cNvPr id="51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719138" y="6291263"/>
            <a:ext cx="6481762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8125" y="4176713"/>
            <a:ext cx="57943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64" name="ZoneTexte 1"/>
          <p:cNvSpPr txBox="1">
            <a:spLocks noChangeArrowheads="1"/>
          </p:cNvSpPr>
          <p:nvPr/>
        </p:nvSpPr>
        <p:spPr bwMode="auto">
          <a:xfrm>
            <a:off x="1620838" y="1265238"/>
            <a:ext cx="3300412" cy="822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3333CC"/>
                </a:solidFill>
              </a:rPr>
              <a:t>2) Modulator = a wiggler used for femto-slicing </a:t>
            </a:r>
            <a:r>
              <a:rPr lang="fr-FR" altLang="fr-FR" sz="1600" u="sng">
                <a:solidFill>
                  <a:srgbClr val="FF0000"/>
                </a:solidFill>
              </a:rPr>
              <a:t>and</a:t>
            </a:r>
            <a:r>
              <a:rPr lang="fr-FR" altLang="fr-FR" sz="1600">
                <a:solidFill>
                  <a:srgbClr val="3333CC"/>
                </a:solidFill>
              </a:rPr>
              <a:t> as a source for PUMA beamline</a:t>
            </a:r>
          </a:p>
        </p:txBody>
      </p:sp>
      <p:graphicFrame>
        <p:nvGraphicFramePr>
          <p:cNvPr id="81" name="Group 35"/>
          <p:cNvGraphicFramePr>
            <a:graphicFrameLocks noGrp="1"/>
          </p:cNvGraphicFramePr>
          <p:nvPr/>
        </p:nvGraphicFramePr>
        <p:xfrm>
          <a:off x="5326063" y="2374900"/>
          <a:ext cx="3783012" cy="1647825"/>
        </p:xfrm>
        <a:graphic>
          <a:graphicData uri="http://schemas.openxmlformats.org/drawingml/2006/table">
            <a:tbl>
              <a:tblPr/>
              <a:tblGrid>
                <a:gridCol w="1096574"/>
                <a:gridCol w="2686438"/>
              </a:tblGrid>
              <a:tr h="19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Wiggler Type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Hybrid out-vacuum 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F"/>
                    </a:solidFill>
                  </a:tcPr>
                </a:tc>
              </a:tr>
              <a:tr h="25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Magnetic period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164.4 mm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Period number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20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Magnetic gap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14.5 mm – 240 mm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Magnetic components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Poles: VACOFLUX50 (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Saturat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. field: 2.35 T)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Magnets: VACODYM 764 TP (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.: 1.37 T)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Max. magnetic field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1.81 T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88" name="Picture 9" descr="M:\Soleil0\Slicing\Equipements\Wiggler\Chas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01613"/>
            <a:ext cx="31051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90" name="Connecteur droit 2"/>
          <p:cNvCxnSpPr>
            <a:cxnSpLocks noChangeShapeType="1"/>
          </p:cNvCxnSpPr>
          <p:nvPr/>
        </p:nvCxnSpPr>
        <p:spPr bwMode="auto">
          <a:xfrm>
            <a:off x="2865438" y="3333750"/>
            <a:ext cx="1174750" cy="2381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91" name="Text Box 66"/>
          <p:cNvSpPr txBox="1">
            <a:spLocks noChangeArrowheads="1"/>
          </p:cNvSpPr>
          <p:nvPr/>
        </p:nvSpPr>
        <p:spPr bwMode="auto">
          <a:xfrm>
            <a:off x="4048125" y="3144838"/>
            <a:ext cx="995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 b="1">
                <a:latin typeface="Arial" pitchFamily="34" charset="0"/>
              </a:rPr>
              <a:t>PUMA </a:t>
            </a:r>
            <a:r>
              <a:rPr lang="en-US" altLang="fr-FR" sz="1400" b="1" i="1">
                <a:latin typeface="Arial" pitchFamily="34" charset="0"/>
              </a:rPr>
              <a:t>BL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6364609" y="6146140"/>
            <a:ext cx="2599879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Courtesy M-A. TORDEUX,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SOLEIL accelerator physics group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Conclusion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58750" y="1484784"/>
            <a:ext cx="8589714" cy="47525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SOLEIL diagnostic group is involved in 3 very interesting but time and resources demanding projects:</a:t>
            </a:r>
          </a:p>
          <a:p>
            <a:pPr lvl="1"/>
            <a:r>
              <a:rPr lang="en-GB" sz="2000" dirty="0" err="1" smtClean="0"/>
              <a:t>Femto</a:t>
            </a:r>
            <a:r>
              <a:rPr lang="en-GB" sz="2000" dirty="0" smtClean="0"/>
              <a:t>-slicing</a:t>
            </a:r>
          </a:p>
          <a:p>
            <a:pPr lvl="1"/>
            <a:r>
              <a:rPr lang="en-GB" sz="2000" dirty="0" err="1" smtClean="0"/>
              <a:t>ThomX</a:t>
            </a:r>
            <a:endParaRPr lang="en-GB" sz="2000" dirty="0" smtClean="0"/>
          </a:p>
          <a:p>
            <a:pPr lvl="1"/>
            <a:r>
              <a:rPr lang="en-GB" sz="2000" dirty="0" err="1" smtClean="0"/>
              <a:t>Coxinel</a:t>
            </a:r>
            <a:endParaRPr lang="en-GB" sz="2000" dirty="0" smtClean="0"/>
          </a:p>
          <a:p>
            <a:endParaRPr lang="en-GB" sz="2400" dirty="0" smtClean="0"/>
          </a:p>
          <a:p>
            <a:r>
              <a:rPr lang="en-GB" sz="2400" dirty="0" smtClean="0"/>
              <a:t>Without forgetting the SOLEIL operation!</a:t>
            </a:r>
          </a:p>
          <a:p>
            <a:pPr lvl="1"/>
            <a:r>
              <a:rPr lang="en-GB" sz="2000" dirty="0" smtClean="0"/>
              <a:t>29 Beamlines taking beam</a:t>
            </a:r>
          </a:p>
          <a:p>
            <a:pPr lvl="1"/>
            <a:r>
              <a:rPr lang="en-GB" sz="2000" dirty="0" smtClean="0"/>
              <a:t>450 mA Hybrid</a:t>
            </a:r>
          </a:p>
          <a:p>
            <a:pPr lvl="1"/>
            <a:r>
              <a:rPr lang="en-GB" sz="2000" dirty="0" smtClean="0"/>
              <a:t>490 mA full ring (500 mA expected this summer)</a:t>
            </a:r>
          </a:p>
          <a:p>
            <a:pPr lvl="1"/>
            <a:r>
              <a:rPr lang="en-GB" sz="2000" dirty="0" smtClean="0"/>
              <a:t>Simultaneous operation of IDs on canted straight section (see MEA talk)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8257-1D70-4F85-B5BD-61042DA1E698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84168" y="6237312"/>
            <a:ext cx="29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4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0000" fill="hold" grpId="0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>
                <a:solidFill>
                  <a:srgbClr val="000000"/>
                </a:solidFill>
              </a:rPr>
              <a:t>SOLEIL </a:t>
            </a:r>
            <a:r>
              <a:rPr lang="en-US" altLang="fr-FR" dirty="0" smtClean="0">
                <a:solidFill>
                  <a:srgbClr val="000000"/>
                </a:solidFill>
              </a:rPr>
              <a:t>specificities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C317A8-441C-4CC4-AB3A-17545296F19E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6152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6153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6270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71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72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5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6268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9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6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6266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7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7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6263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4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5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8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6260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1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62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9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6258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9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0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6256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7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1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6253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4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5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2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6250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1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52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3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6248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9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4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6165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6166" name="Text Box 72"/>
          <p:cNvSpPr txBox="1">
            <a:spLocks noChangeArrowheads="1"/>
          </p:cNvSpPr>
          <p:nvPr/>
        </p:nvSpPr>
        <p:spPr bwMode="auto">
          <a:xfrm>
            <a:off x="2662238" y="3584575"/>
            <a:ext cx="56356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SDC6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6167" name="Text Box 73"/>
          <p:cNvSpPr txBox="1">
            <a:spLocks noChangeArrowheads="1"/>
          </p:cNvSpPr>
          <p:nvPr/>
        </p:nvSpPr>
        <p:spPr bwMode="auto">
          <a:xfrm>
            <a:off x="5772150" y="4994275"/>
            <a:ext cx="577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SDM8</a:t>
            </a:r>
            <a:endParaRPr lang="fr-FR" altLang="fr-FR" sz="1100" i="1">
              <a:latin typeface="Arial" pitchFamily="34" charset="0"/>
            </a:endParaRPr>
          </a:p>
        </p:txBody>
      </p:sp>
      <p:grpSp>
        <p:nvGrpSpPr>
          <p:cNvPr id="6168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6245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6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7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9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6171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2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3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74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6243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4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75" name="Text Box 108"/>
          <p:cNvSpPr txBox="1">
            <a:spLocks noChangeArrowheads="1"/>
          </p:cNvSpPr>
          <p:nvPr/>
        </p:nvSpPr>
        <p:spPr bwMode="auto">
          <a:xfrm>
            <a:off x="785813" y="2470150"/>
            <a:ext cx="6810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</a:t>
            </a:r>
            <a:r>
              <a:rPr lang="en-US" altLang="fr-FR" sz="1400">
                <a:latin typeface="Arial" pitchFamily="34" charset="0"/>
              </a:rPr>
              <a:t> 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6176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6240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1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42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6177" name="Text Box 73"/>
          <p:cNvSpPr txBox="1">
            <a:spLocks noChangeArrowheads="1"/>
          </p:cNvSpPr>
          <p:nvPr/>
        </p:nvSpPr>
        <p:spPr bwMode="auto">
          <a:xfrm>
            <a:off x="3478213" y="3986213"/>
            <a:ext cx="5778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SDM7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6178" name="Text Box 72"/>
          <p:cNvSpPr txBox="1">
            <a:spLocks noChangeArrowheads="1"/>
          </p:cNvSpPr>
          <p:nvPr/>
        </p:nvSpPr>
        <p:spPr bwMode="auto">
          <a:xfrm>
            <a:off x="4349750" y="4440238"/>
            <a:ext cx="5635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SDC7</a:t>
            </a:r>
            <a:endParaRPr lang="fr-FR" altLang="fr-FR" sz="1100" i="1">
              <a:latin typeface="Arial" pitchFamily="34" charset="0"/>
            </a:endParaRPr>
          </a:p>
        </p:txBody>
      </p:sp>
      <p:sp>
        <p:nvSpPr>
          <p:cNvPr id="6179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6180" name="Text Box 71"/>
          <p:cNvSpPr txBox="1">
            <a:spLocks noChangeArrowheads="1"/>
          </p:cNvSpPr>
          <p:nvPr/>
        </p:nvSpPr>
        <p:spPr bwMode="auto">
          <a:xfrm>
            <a:off x="1733550" y="3670300"/>
            <a:ext cx="577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i="1">
                <a:latin typeface="Arial" pitchFamily="34" charset="0"/>
              </a:rPr>
              <a:t>SDM6</a:t>
            </a:r>
            <a:endParaRPr lang="fr-FR" altLang="fr-FR" sz="1100" i="1">
              <a:latin typeface="Arial" pitchFamily="34" charset="0"/>
            </a:endParaRPr>
          </a:p>
        </p:txBody>
      </p:sp>
      <p:pic>
        <p:nvPicPr>
          <p:cNvPr id="618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719138" y="6291263"/>
            <a:ext cx="6481762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8125" y="4176713"/>
            <a:ext cx="57943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1246188" y="3330575"/>
            <a:ext cx="5205412" cy="3105150"/>
            <a:chOff x="1674956" y="3330529"/>
            <a:chExt cx="5206483" cy="3105920"/>
          </a:xfrm>
        </p:grpSpPr>
        <p:cxnSp>
          <p:nvCxnSpPr>
            <p:cNvPr id="2075" name="Connecteur droit 2074"/>
            <p:cNvCxnSpPr/>
            <p:nvPr/>
          </p:nvCxnSpPr>
          <p:spPr>
            <a:xfrm>
              <a:off x="2867413" y="3341645"/>
              <a:ext cx="179425" cy="0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30" name="Groupe 141"/>
            <p:cNvGrpSpPr>
              <a:grpSpLocks/>
            </p:cNvGrpSpPr>
            <p:nvPr/>
          </p:nvGrpSpPr>
          <p:grpSpPr bwMode="auto">
            <a:xfrm>
              <a:off x="3036945" y="3339740"/>
              <a:ext cx="3844494" cy="3096709"/>
              <a:chOff x="3757025" y="3339740"/>
              <a:chExt cx="3844494" cy="3096709"/>
            </a:xfrm>
          </p:grpSpPr>
          <p:grpSp>
            <p:nvGrpSpPr>
              <p:cNvPr id="6233" name="Groupe 139"/>
              <p:cNvGrpSpPr>
                <a:grpSpLocks/>
              </p:cNvGrpSpPr>
              <p:nvPr/>
            </p:nvGrpSpPr>
            <p:grpSpPr bwMode="auto">
              <a:xfrm>
                <a:off x="3757025" y="3339740"/>
                <a:ext cx="3704349" cy="2684724"/>
                <a:chOff x="3757025" y="3332037"/>
                <a:chExt cx="3704349" cy="2684724"/>
              </a:xfrm>
            </p:grpSpPr>
            <p:cxnSp>
              <p:nvCxnSpPr>
                <p:cNvPr id="165" name="Connecteur droit 164"/>
                <p:cNvCxnSpPr/>
                <p:nvPr/>
              </p:nvCxnSpPr>
              <p:spPr>
                <a:xfrm>
                  <a:off x="3757391" y="3332353"/>
                  <a:ext cx="830433" cy="181020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onnecteur droit 167"/>
                <p:cNvCxnSpPr/>
                <p:nvPr/>
              </p:nvCxnSpPr>
              <p:spPr>
                <a:xfrm>
                  <a:off x="4587824" y="3511786"/>
                  <a:ext cx="1154350" cy="587521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eur droit 169"/>
                <p:cNvCxnSpPr/>
                <p:nvPr/>
              </p:nvCxnSpPr>
              <p:spPr>
                <a:xfrm>
                  <a:off x="5751701" y="4112009"/>
                  <a:ext cx="641482" cy="500186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necteur droit 171"/>
                <p:cNvCxnSpPr/>
                <p:nvPr/>
              </p:nvCxnSpPr>
              <p:spPr>
                <a:xfrm>
                  <a:off x="6386832" y="4607432"/>
                  <a:ext cx="881243" cy="1036894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eur droit 173"/>
                <p:cNvCxnSpPr/>
                <p:nvPr/>
              </p:nvCxnSpPr>
              <p:spPr>
                <a:xfrm rot="-180000">
                  <a:off x="7276015" y="5639563"/>
                  <a:ext cx="185775" cy="377919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34" name="ZoneTexte 140"/>
              <p:cNvSpPr txBox="1">
                <a:spLocks noChangeArrowheads="1"/>
              </p:cNvSpPr>
              <p:nvPr/>
            </p:nvSpPr>
            <p:spPr bwMode="auto">
              <a:xfrm>
                <a:off x="6976989" y="6067117"/>
                <a:ext cx="6245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b="1">
                    <a:solidFill>
                      <a:srgbClr val="33CCFF"/>
                    </a:solidFill>
                  </a:rPr>
                  <a:t>Core</a:t>
                </a:r>
              </a:p>
            </p:txBody>
          </p:sp>
        </p:grpSp>
        <p:cxnSp>
          <p:nvCxnSpPr>
            <p:cNvPr id="202" name="Connecteur droit 201"/>
            <p:cNvCxnSpPr/>
            <p:nvPr/>
          </p:nvCxnSpPr>
          <p:spPr>
            <a:xfrm flipV="1">
              <a:off x="1873434" y="3330529"/>
              <a:ext cx="404896" cy="12703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flipV="1">
              <a:off x="1674956" y="3336881"/>
              <a:ext cx="193715" cy="52401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2055813" y="2038350"/>
            <a:ext cx="5153025" cy="3657600"/>
            <a:chOff x="2055813" y="2038350"/>
            <a:chExt cx="5153025" cy="3657600"/>
          </a:xfrm>
        </p:grpSpPr>
        <p:grpSp>
          <p:nvGrpSpPr>
            <p:cNvPr id="6218" name="Groupe 5"/>
            <p:cNvGrpSpPr>
              <a:grpSpLocks/>
            </p:cNvGrpSpPr>
            <p:nvPr/>
          </p:nvGrpSpPr>
          <p:grpSpPr bwMode="auto">
            <a:xfrm>
              <a:off x="2055813" y="2038350"/>
              <a:ext cx="4978400" cy="3657600"/>
              <a:chOff x="2484669" y="2037742"/>
              <a:chExt cx="4978927" cy="3657182"/>
            </a:xfrm>
          </p:grpSpPr>
          <p:grpSp>
            <p:nvGrpSpPr>
              <p:cNvPr id="6220" name="Groupe 148"/>
              <p:cNvGrpSpPr>
                <a:grpSpLocks/>
              </p:cNvGrpSpPr>
              <p:nvPr/>
            </p:nvGrpSpPr>
            <p:grpSpPr bwMode="auto">
              <a:xfrm>
                <a:off x="3051850" y="2037742"/>
                <a:ext cx="4411746" cy="3657182"/>
                <a:chOff x="3771930" y="2037742"/>
                <a:chExt cx="4411746" cy="3657182"/>
              </a:xfrm>
            </p:grpSpPr>
            <p:grpSp>
              <p:nvGrpSpPr>
                <p:cNvPr id="6222" name="Groupe 2059"/>
                <p:cNvGrpSpPr>
                  <a:grpSpLocks/>
                </p:cNvGrpSpPr>
                <p:nvPr/>
              </p:nvGrpSpPr>
              <p:grpSpPr bwMode="auto">
                <a:xfrm>
                  <a:off x="3771930" y="2132706"/>
                  <a:ext cx="4411746" cy="3562218"/>
                  <a:chOff x="3797808" y="2149958"/>
                  <a:chExt cx="4411746" cy="3562218"/>
                </a:xfrm>
              </p:grpSpPr>
              <p:sp>
                <p:nvSpPr>
                  <p:cNvPr id="2053" name="Forme libre 2052"/>
                  <p:cNvSpPr/>
                  <p:nvPr/>
                </p:nvSpPr>
                <p:spPr>
                  <a:xfrm rot="16731788">
                    <a:off x="3376895" y="2570762"/>
                    <a:ext cx="1836528" cy="995468"/>
                  </a:xfrm>
                  <a:custGeom>
                    <a:avLst/>
                    <a:gdLst>
                      <a:gd name="connsiteX0" fmla="*/ 541324 w 1836975"/>
                      <a:gd name="connsiteY0" fmla="*/ 0 h 994867"/>
                      <a:gd name="connsiteX1" fmla="*/ 548640 w 1836975"/>
                      <a:gd name="connsiteY1" fmla="*/ 36576 h 994867"/>
                      <a:gd name="connsiteX2" fmla="*/ 592531 w 1836975"/>
                      <a:gd name="connsiteY2" fmla="*/ 51207 h 994867"/>
                      <a:gd name="connsiteX3" fmla="*/ 614476 w 1836975"/>
                      <a:gd name="connsiteY3" fmla="*/ 65837 h 994867"/>
                      <a:gd name="connsiteX4" fmla="*/ 658368 w 1836975"/>
                      <a:gd name="connsiteY4" fmla="*/ 80467 h 994867"/>
                      <a:gd name="connsiteX5" fmla="*/ 694944 w 1836975"/>
                      <a:gd name="connsiteY5" fmla="*/ 102413 h 994867"/>
                      <a:gd name="connsiteX6" fmla="*/ 760780 w 1836975"/>
                      <a:gd name="connsiteY6" fmla="*/ 138989 h 994867"/>
                      <a:gd name="connsiteX7" fmla="*/ 797356 w 1836975"/>
                      <a:gd name="connsiteY7" fmla="*/ 160935 h 994867"/>
                      <a:gd name="connsiteX8" fmla="*/ 855878 w 1836975"/>
                      <a:gd name="connsiteY8" fmla="*/ 204826 h 994867"/>
                      <a:gd name="connsiteX9" fmla="*/ 877824 w 1836975"/>
                      <a:gd name="connsiteY9" fmla="*/ 219456 h 994867"/>
                      <a:gd name="connsiteX10" fmla="*/ 885139 w 1836975"/>
                      <a:gd name="connsiteY10" fmla="*/ 241402 h 994867"/>
                      <a:gd name="connsiteX11" fmla="*/ 907084 w 1836975"/>
                      <a:gd name="connsiteY11" fmla="*/ 248717 h 994867"/>
                      <a:gd name="connsiteX12" fmla="*/ 921715 w 1836975"/>
                      <a:gd name="connsiteY12" fmla="*/ 263347 h 994867"/>
                      <a:gd name="connsiteX13" fmla="*/ 965606 w 1836975"/>
                      <a:gd name="connsiteY13" fmla="*/ 277978 h 994867"/>
                      <a:gd name="connsiteX14" fmla="*/ 987552 w 1836975"/>
                      <a:gd name="connsiteY14" fmla="*/ 285293 h 994867"/>
                      <a:gd name="connsiteX15" fmla="*/ 1009497 w 1836975"/>
                      <a:gd name="connsiteY15" fmla="*/ 299923 h 994867"/>
                      <a:gd name="connsiteX16" fmla="*/ 1024128 w 1836975"/>
                      <a:gd name="connsiteY16" fmla="*/ 314554 h 994867"/>
                      <a:gd name="connsiteX17" fmla="*/ 1046073 w 1836975"/>
                      <a:gd name="connsiteY17" fmla="*/ 321869 h 994867"/>
                      <a:gd name="connsiteX18" fmla="*/ 1082649 w 1836975"/>
                      <a:gd name="connsiteY18" fmla="*/ 343815 h 994867"/>
                      <a:gd name="connsiteX19" fmla="*/ 1097280 w 1836975"/>
                      <a:gd name="connsiteY19" fmla="*/ 358445 h 994867"/>
                      <a:gd name="connsiteX20" fmla="*/ 1141171 w 1836975"/>
                      <a:gd name="connsiteY20" fmla="*/ 373075 h 994867"/>
                      <a:gd name="connsiteX21" fmla="*/ 1192377 w 1836975"/>
                      <a:gd name="connsiteY21" fmla="*/ 409651 h 994867"/>
                      <a:gd name="connsiteX22" fmla="*/ 1236268 w 1836975"/>
                      <a:gd name="connsiteY22" fmla="*/ 438912 h 994867"/>
                      <a:gd name="connsiteX23" fmla="*/ 1250899 w 1836975"/>
                      <a:gd name="connsiteY23" fmla="*/ 453543 h 994867"/>
                      <a:gd name="connsiteX24" fmla="*/ 1294790 w 1836975"/>
                      <a:gd name="connsiteY24" fmla="*/ 468173 h 994867"/>
                      <a:gd name="connsiteX25" fmla="*/ 1316736 w 1836975"/>
                      <a:gd name="connsiteY25" fmla="*/ 482803 h 994867"/>
                      <a:gd name="connsiteX26" fmla="*/ 1353312 w 1836975"/>
                      <a:gd name="connsiteY26" fmla="*/ 512064 h 994867"/>
                      <a:gd name="connsiteX27" fmla="*/ 1382572 w 1836975"/>
                      <a:gd name="connsiteY27" fmla="*/ 519379 h 994867"/>
                      <a:gd name="connsiteX28" fmla="*/ 1426464 w 1836975"/>
                      <a:gd name="connsiteY28" fmla="*/ 534010 h 994867"/>
                      <a:gd name="connsiteX29" fmla="*/ 1448409 w 1836975"/>
                      <a:gd name="connsiteY29" fmla="*/ 541325 h 994867"/>
                      <a:gd name="connsiteX30" fmla="*/ 1470355 w 1836975"/>
                      <a:gd name="connsiteY30" fmla="*/ 548640 h 994867"/>
                      <a:gd name="connsiteX31" fmla="*/ 1536192 w 1836975"/>
                      <a:gd name="connsiteY31" fmla="*/ 577901 h 994867"/>
                      <a:gd name="connsiteX32" fmla="*/ 1558137 w 1836975"/>
                      <a:gd name="connsiteY32" fmla="*/ 585216 h 994867"/>
                      <a:gd name="connsiteX33" fmla="*/ 1594713 w 1836975"/>
                      <a:gd name="connsiteY33" fmla="*/ 607162 h 994867"/>
                      <a:gd name="connsiteX34" fmla="*/ 1616659 w 1836975"/>
                      <a:gd name="connsiteY34" fmla="*/ 621792 h 994867"/>
                      <a:gd name="connsiteX35" fmla="*/ 1660550 w 1836975"/>
                      <a:gd name="connsiteY35" fmla="*/ 636423 h 994867"/>
                      <a:gd name="connsiteX36" fmla="*/ 1682496 w 1836975"/>
                      <a:gd name="connsiteY36" fmla="*/ 651053 h 994867"/>
                      <a:gd name="connsiteX37" fmla="*/ 1726387 w 1836975"/>
                      <a:gd name="connsiteY37" fmla="*/ 665683 h 994867"/>
                      <a:gd name="connsiteX38" fmla="*/ 1748332 w 1836975"/>
                      <a:gd name="connsiteY38" fmla="*/ 680314 h 994867"/>
                      <a:gd name="connsiteX39" fmla="*/ 1792224 w 1836975"/>
                      <a:gd name="connsiteY39" fmla="*/ 694944 h 994867"/>
                      <a:gd name="connsiteX40" fmla="*/ 1814169 w 1836975"/>
                      <a:gd name="connsiteY40" fmla="*/ 709575 h 994867"/>
                      <a:gd name="connsiteX41" fmla="*/ 1836115 w 1836975"/>
                      <a:gd name="connsiteY41" fmla="*/ 716890 h 994867"/>
                      <a:gd name="connsiteX42" fmla="*/ 1799539 w 1836975"/>
                      <a:gd name="connsiteY42" fmla="*/ 775411 h 994867"/>
                      <a:gd name="connsiteX43" fmla="*/ 1777593 w 1836975"/>
                      <a:gd name="connsiteY43" fmla="*/ 811987 h 994867"/>
                      <a:gd name="connsiteX44" fmla="*/ 1770278 w 1836975"/>
                      <a:gd name="connsiteY44" fmla="*/ 833933 h 994867"/>
                      <a:gd name="connsiteX45" fmla="*/ 1741017 w 1836975"/>
                      <a:gd name="connsiteY45" fmla="*/ 870509 h 994867"/>
                      <a:gd name="connsiteX46" fmla="*/ 1719072 w 1836975"/>
                      <a:gd name="connsiteY46" fmla="*/ 885139 h 994867"/>
                      <a:gd name="connsiteX47" fmla="*/ 1704441 w 1836975"/>
                      <a:gd name="connsiteY47" fmla="*/ 907085 h 994867"/>
                      <a:gd name="connsiteX48" fmla="*/ 1667865 w 1836975"/>
                      <a:gd name="connsiteY48" fmla="*/ 943661 h 994867"/>
                      <a:gd name="connsiteX49" fmla="*/ 1638604 w 1836975"/>
                      <a:gd name="connsiteY49" fmla="*/ 980237 h 994867"/>
                      <a:gd name="connsiteX50" fmla="*/ 1594713 w 1836975"/>
                      <a:gd name="connsiteY50" fmla="*/ 994867 h 994867"/>
                      <a:gd name="connsiteX51" fmla="*/ 1265529 w 1836975"/>
                      <a:gd name="connsiteY51" fmla="*/ 980237 h 994867"/>
                      <a:gd name="connsiteX52" fmla="*/ 1228953 w 1836975"/>
                      <a:gd name="connsiteY52" fmla="*/ 972922 h 994867"/>
                      <a:gd name="connsiteX53" fmla="*/ 1148486 w 1836975"/>
                      <a:gd name="connsiteY53" fmla="*/ 965607 h 994867"/>
                      <a:gd name="connsiteX54" fmla="*/ 1075334 w 1836975"/>
                      <a:gd name="connsiteY54" fmla="*/ 958291 h 994867"/>
                      <a:gd name="connsiteX55" fmla="*/ 987552 w 1836975"/>
                      <a:gd name="connsiteY55" fmla="*/ 950976 h 994867"/>
                      <a:gd name="connsiteX56" fmla="*/ 804672 w 1836975"/>
                      <a:gd name="connsiteY56" fmla="*/ 936346 h 994867"/>
                      <a:gd name="connsiteX57" fmla="*/ 782726 w 1836975"/>
                      <a:gd name="connsiteY57" fmla="*/ 929031 h 994867"/>
                      <a:gd name="connsiteX58" fmla="*/ 636422 w 1836975"/>
                      <a:gd name="connsiteY58" fmla="*/ 914400 h 994867"/>
                      <a:gd name="connsiteX59" fmla="*/ 555955 w 1836975"/>
                      <a:gd name="connsiteY59" fmla="*/ 899770 h 994867"/>
                      <a:gd name="connsiteX60" fmla="*/ 497433 w 1836975"/>
                      <a:gd name="connsiteY60" fmla="*/ 885139 h 994867"/>
                      <a:gd name="connsiteX61" fmla="*/ 438912 w 1836975"/>
                      <a:gd name="connsiteY61" fmla="*/ 870509 h 994867"/>
                      <a:gd name="connsiteX62" fmla="*/ 416966 w 1836975"/>
                      <a:gd name="connsiteY62" fmla="*/ 863194 h 994867"/>
                      <a:gd name="connsiteX63" fmla="*/ 248716 w 1836975"/>
                      <a:gd name="connsiteY63" fmla="*/ 855879 h 994867"/>
                      <a:gd name="connsiteX64" fmla="*/ 138988 w 1836975"/>
                      <a:gd name="connsiteY64" fmla="*/ 855879 h 994867"/>
                      <a:gd name="connsiteX65" fmla="*/ 131673 w 1836975"/>
                      <a:gd name="connsiteY65" fmla="*/ 877824 h 994867"/>
                      <a:gd name="connsiteX66" fmla="*/ 0 w 1836975"/>
                      <a:gd name="connsiteY66" fmla="*/ 899770 h 994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1836975" h="994867">
                        <a:moveTo>
                          <a:pt x="541324" y="0"/>
                        </a:moveTo>
                        <a:cubicBezTo>
                          <a:pt x="543763" y="12192"/>
                          <a:pt x="539848" y="27784"/>
                          <a:pt x="548640" y="36576"/>
                        </a:cubicBezTo>
                        <a:cubicBezTo>
                          <a:pt x="559545" y="47481"/>
                          <a:pt x="579699" y="42653"/>
                          <a:pt x="592531" y="51207"/>
                        </a:cubicBezTo>
                        <a:cubicBezTo>
                          <a:pt x="599846" y="56084"/>
                          <a:pt x="606442" y="62267"/>
                          <a:pt x="614476" y="65837"/>
                        </a:cubicBezTo>
                        <a:cubicBezTo>
                          <a:pt x="628569" y="72100"/>
                          <a:pt x="658368" y="80467"/>
                          <a:pt x="658368" y="80467"/>
                        </a:cubicBezTo>
                        <a:cubicBezTo>
                          <a:pt x="691190" y="113291"/>
                          <a:pt x="652212" y="78673"/>
                          <a:pt x="694944" y="102413"/>
                        </a:cubicBezTo>
                        <a:cubicBezTo>
                          <a:pt x="770406" y="144336"/>
                          <a:pt x="711123" y="122437"/>
                          <a:pt x="760780" y="138989"/>
                        </a:cubicBezTo>
                        <a:cubicBezTo>
                          <a:pt x="793603" y="171810"/>
                          <a:pt x="754625" y="137196"/>
                          <a:pt x="797356" y="160935"/>
                        </a:cubicBezTo>
                        <a:cubicBezTo>
                          <a:pt x="880902" y="207349"/>
                          <a:pt x="815512" y="172533"/>
                          <a:pt x="855878" y="204826"/>
                        </a:cubicBezTo>
                        <a:cubicBezTo>
                          <a:pt x="862743" y="210318"/>
                          <a:pt x="870509" y="214579"/>
                          <a:pt x="877824" y="219456"/>
                        </a:cubicBezTo>
                        <a:cubicBezTo>
                          <a:pt x="880262" y="226771"/>
                          <a:pt x="879687" y="235949"/>
                          <a:pt x="885139" y="241402"/>
                        </a:cubicBezTo>
                        <a:cubicBezTo>
                          <a:pt x="890591" y="246854"/>
                          <a:pt x="900472" y="244750"/>
                          <a:pt x="907084" y="248717"/>
                        </a:cubicBezTo>
                        <a:cubicBezTo>
                          <a:pt x="912998" y="252265"/>
                          <a:pt x="915546" y="260263"/>
                          <a:pt x="921715" y="263347"/>
                        </a:cubicBezTo>
                        <a:cubicBezTo>
                          <a:pt x="935509" y="270244"/>
                          <a:pt x="950976" y="273101"/>
                          <a:pt x="965606" y="277978"/>
                        </a:cubicBezTo>
                        <a:lnTo>
                          <a:pt x="987552" y="285293"/>
                        </a:lnTo>
                        <a:cubicBezTo>
                          <a:pt x="994867" y="290170"/>
                          <a:pt x="1002632" y="294431"/>
                          <a:pt x="1009497" y="299923"/>
                        </a:cubicBezTo>
                        <a:cubicBezTo>
                          <a:pt x="1014883" y="304232"/>
                          <a:pt x="1018214" y="311005"/>
                          <a:pt x="1024128" y="314554"/>
                        </a:cubicBezTo>
                        <a:cubicBezTo>
                          <a:pt x="1030740" y="318521"/>
                          <a:pt x="1038758" y="319431"/>
                          <a:pt x="1046073" y="321869"/>
                        </a:cubicBezTo>
                        <a:cubicBezTo>
                          <a:pt x="1083145" y="358938"/>
                          <a:pt x="1035168" y="315326"/>
                          <a:pt x="1082649" y="343815"/>
                        </a:cubicBezTo>
                        <a:cubicBezTo>
                          <a:pt x="1088563" y="347363"/>
                          <a:pt x="1091111" y="355361"/>
                          <a:pt x="1097280" y="358445"/>
                        </a:cubicBezTo>
                        <a:cubicBezTo>
                          <a:pt x="1111074" y="365342"/>
                          <a:pt x="1141171" y="373075"/>
                          <a:pt x="1141171" y="373075"/>
                        </a:cubicBezTo>
                        <a:cubicBezTo>
                          <a:pt x="1175884" y="407788"/>
                          <a:pt x="1157346" y="397974"/>
                          <a:pt x="1192377" y="409651"/>
                        </a:cubicBezTo>
                        <a:cubicBezTo>
                          <a:pt x="1207007" y="419405"/>
                          <a:pt x="1223835" y="426479"/>
                          <a:pt x="1236268" y="438912"/>
                        </a:cubicBezTo>
                        <a:cubicBezTo>
                          <a:pt x="1241145" y="443789"/>
                          <a:pt x="1244730" y="450459"/>
                          <a:pt x="1250899" y="453543"/>
                        </a:cubicBezTo>
                        <a:cubicBezTo>
                          <a:pt x="1264693" y="460440"/>
                          <a:pt x="1281958" y="459619"/>
                          <a:pt x="1294790" y="468173"/>
                        </a:cubicBezTo>
                        <a:cubicBezTo>
                          <a:pt x="1302105" y="473050"/>
                          <a:pt x="1309871" y="477311"/>
                          <a:pt x="1316736" y="482803"/>
                        </a:cubicBezTo>
                        <a:cubicBezTo>
                          <a:pt x="1334891" y="497327"/>
                          <a:pt x="1329058" y="501670"/>
                          <a:pt x="1353312" y="512064"/>
                        </a:cubicBezTo>
                        <a:cubicBezTo>
                          <a:pt x="1362553" y="516024"/>
                          <a:pt x="1372943" y="516490"/>
                          <a:pt x="1382572" y="519379"/>
                        </a:cubicBezTo>
                        <a:cubicBezTo>
                          <a:pt x="1397344" y="523811"/>
                          <a:pt x="1411833" y="529133"/>
                          <a:pt x="1426464" y="534010"/>
                        </a:cubicBezTo>
                        <a:lnTo>
                          <a:pt x="1448409" y="541325"/>
                        </a:lnTo>
                        <a:lnTo>
                          <a:pt x="1470355" y="548640"/>
                        </a:lnTo>
                        <a:cubicBezTo>
                          <a:pt x="1505132" y="571826"/>
                          <a:pt x="1483959" y="560490"/>
                          <a:pt x="1536192" y="577901"/>
                        </a:cubicBezTo>
                        <a:lnTo>
                          <a:pt x="1558137" y="585216"/>
                        </a:lnTo>
                        <a:cubicBezTo>
                          <a:pt x="1586714" y="613793"/>
                          <a:pt x="1556730" y="588171"/>
                          <a:pt x="1594713" y="607162"/>
                        </a:cubicBezTo>
                        <a:cubicBezTo>
                          <a:pt x="1602577" y="611094"/>
                          <a:pt x="1608625" y="618221"/>
                          <a:pt x="1616659" y="621792"/>
                        </a:cubicBezTo>
                        <a:cubicBezTo>
                          <a:pt x="1630752" y="628055"/>
                          <a:pt x="1647718" y="627869"/>
                          <a:pt x="1660550" y="636423"/>
                        </a:cubicBezTo>
                        <a:cubicBezTo>
                          <a:pt x="1667865" y="641300"/>
                          <a:pt x="1674462" y="647482"/>
                          <a:pt x="1682496" y="651053"/>
                        </a:cubicBezTo>
                        <a:cubicBezTo>
                          <a:pt x="1696589" y="657316"/>
                          <a:pt x="1726387" y="665683"/>
                          <a:pt x="1726387" y="665683"/>
                        </a:cubicBezTo>
                        <a:cubicBezTo>
                          <a:pt x="1733702" y="670560"/>
                          <a:pt x="1740298" y="676743"/>
                          <a:pt x="1748332" y="680314"/>
                        </a:cubicBezTo>
                        <a:cubicBezTo>
                          <a:pt x="1762425" y="686577"/>
                          <a:pt x="1792224" y="694944"/>
                          <a:pt x="1792224" y="694944"/>
                        </a:cubicBezTo>
                        <a:cubicBezTo>
                          <a:pt x="1799539" y="699821"/>
                          <a:pt x="1806305" y="705643"/>
                          <a:pt x="1814169" y="709575"/>
                        </a:cubicBezTo>
                        <a:cubicBezTo>
                          <a:pt x="1821066" y="713024"/>
                          <a:pt x="1835025" y="709256"/>
                          <a:pt x="1836115" y="716890"/>
                        </a:cubicBezTo>
                        <a:cubicBezTo>
                          <a:pt x="1841414" y="753981"/>
                          <a:pt x="1821369" y="760857"/>
                          <a:pt x="1799539" y="775411"/>
                        </a:cubicBezTo>
                        <a:cubicBezTo>
                          <a:pt x="1778817" y="837581"/>
                          <a:pt x="1807718" y="761780"/>
                          <a:pt x="1777593" y="811987"/>
                        </a:cubicBezTo>
                        <a:cubicBezTo>
                          <a:pt x="1773626" y="818599"/>
                          <a:pt x="1773726" y="827036"/>
                          <a:pt x="1770278" y="833933"/>
                        </a:cubicBezTo>
                        <a:cubicBezTo>
                          <a:pt x="1763940" y="846610"/>
                          <a:pt x="1752359" y="861435"/>
                          <a:pt x="1741017" y="870509"/>
                        </a:cubicBezTo>
                        <a:cubicBezTo>
                          <a:pt x="1734152" y="876001"/>
                          <a:pt x="1726387" y="880262"/>
                          <a:pt x="1719072" y="885139"/>
                        </a:cubicBezTo>
                        <a:cubicBezTo>
                          <a:pt x="1714195" y="892454"/>
                          <a:pt x="1710231" y="900468"/>
                          <a:pt x="1704441" y="907085"/>
                        </a:cubicBezTo>
                        <a:cubicBezTo>
                          <a:pt x="1693087" y="920061"/>
                          <a:pt x="1667865" y="943661"/>
                          <a:pt x="1667865" y="943661"/>
                        </a:cubicBezTo>
                        <a:cubicBezTo>
                          <a:pt x="1659933" y="967459"/>
                          <a:pt x="1664500" y="968728"/>
                          <a:pt x="1638604" y="980237"/>
                        </a:cubicBezTo>
                        <a:cubicBezTo>
                          <a:pt x="1624511" y="986500"/>
                          <a:pt x="1594713" y="994867"/>
                          <a:pt x="1594713" y="994867"/>
                        </a:cubicBezTo>
                        <a:cubicBezTo>
                          <a:pt x="1510635" y="992240"/>
                          <a:pt x="1364431" y="991226"/>
                          <a:pt x="1265529" y="980237"/>
                        </a:cubicBezTo>
                        <a:cubicBezTo>
                          <a:pt x="1253172" y="978864"/>
                          <a:pt x="1241290" y="974464"/>
                          <a:pt x="1228953" y="972922"/>
                        </a:cubicBezTo>
                        <a:cubicBezTo>
                          <a:pt x="1202228" y="969581"/>
                          <a:pt x="1175298" y="968161"/>
                          <a:pt x="1148486" y="965607"/>
                        </a:cubicBezTo>
                        <a:lnTo>
                          <a:pt x="1075334" y="958291"/>
                        </a:lnTo>
                        <a:lnTo>
                          <a:pt x="987552" y="950976"/>
                        </a:lnTo>
                        <a:cubicBezTo>
                          <a:pt x="832107" y="936172"/>
                          <a:pt x="1033609" y="950654"/>
                          <a:pt x="804672" y="936346"/>
                        </a:cubicBezTo>
                        <a:cubicBezTo>
                          <a:pt x="797357" y="933908"/>
                          <a:pt x="790253" y="930704"/>
                          <a:pt x="782726" y="929031"/>
                        </a:cubicBezTo>
                        <a:cubicBezTo>
                          <a:pt x="733677" y="918131"/>
                          <a:pt x="687635" y="918058"/>
                          <a:pt x="636422" y="914400"/>
                        </a:cubicBezTo>
                        <a:cubicBezTo>
                          <a:pt x="584700" y="897160"/>
                          <a:pt x="650493" y="917496"/>
                          <a:pt x="555955" y="899770"/>
                        </a:cubicBezTo>
                        <a:cubicBezTo>
                          <a:pt x="536192" y="896064"/>
                          <a:pt x="516940" y="890016"/>
                          <a:pt x="497433" y="885139"/>
                        </a:cubicBezTo>
                        <a:cubicBezTo>
                          <a:pt x="497430" y="885138"/>
                          <a:pt x="438916" y="870510"/>
                          <a:pt x="438912" y="870509"/>
                        </a:cubicBezTo>
                        <a:cubicBezTo>
                          <a:pt x="431597" y="868071"/>
                          <a:pt x="424654" y="863785"/>
                          <a:pt x="416966" y="863194"/>
                        </a:cubicBezTo>
                        <a:cubicBezTo>
                          <a:pt x="360995" y="858889"/>
                          <a:pt x="304799" y="858317"/>
                          <a:pt x="248716" y="855879"/>
                        </a:cubicBezTo>
                        <a:cubicBezTo>
                          <a:pt x="210637" y="849532"/>
                          <a:pt x="178490" y="840078"/>
                          <a:pt x="138988" y="855879"/>
                        </a:cubicBezTo>
                        <a:cubicBezTo>
                          <a:pt x="131829" y="858743"/>
                          <a:pt x="139200" y="876151"/>
                          <a:pt x="131673" y="877824"/>
                        </a:cubicBezTo>
                        <a:cubicBezTo>
                          <a:pt x="-10057" y="909319"/>
                          <a:pt x="27451" y="844865"/>
                          <a:pt x="0" y="899770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054" name="Forme libre 2053"/>
                  <p:cNvSpPr/>
                  <p:nvPr/>
                </p:nvSpPr>
                <p:spPr>
                  <a:xfrm rot="16200000">
                    <a:off x="4820766" y="2941359"/>
                    <a:ext cx="814295" cy="1384447"/>
                  </a:xfrm>
                  <a:custGeom>
                    <a:avLst/>
                    <a:gdLst>
                      <a:gd name="connsiteX0" fmla="*/ 7454 w 814580"/>
                      <a:gd name="connsiteY0" fmla="*/ 0 h 1302105"/>
                      <a:gd name="connsiteX1" fmla="*/ 139 w 814580"/>
                      <a:gd name="connsiteY1" fmla="*/ 36576 h 1302105"/>
                      <a:gd name="connsiteX2" fmla="*/ 44030 w 814580"/>
                      <a:gd name="connsiteY2" fmla="*/ 124358 h 1302105"/>
                      <a:gd name="connsiteX3" fmla="*/ 73291 w 814580"/>
                      <a:gd name="connsiteY3" fmla="*/ 160934 h 1302105"/>
                      <a:gd name="connsiteX4" fmla="*/ 102552 w 814580"/>
                      <a:gd name="connsiteY4" fmla="*/ 219456 h 1302105"/>
                      <a:gd name="connsiteX5" fmla="*/ 124498 w 814580"/>
                      <a:gd name="connsiteY5" fmla="*/ 256032 h 1302105"/>
                      <a:gd name="connsiteX6" fmla="*/ 146443 w 814580"/>
                      <a:gd name="connsiteY6" fmla="*/ 292608 h 1302105"/>
                      <a:gd name="connsiteX7" fmla="*/ 153758 w 814580"/>
                      <a:gd name="connsiteY7" fmla="*/ 314553 h 1302105"/>
                      <a:gd name="connsiteX8" fmla="*/ 168389 w 814580"/>
                      <a:gd name="connsiteY8" fmla="*/ 329184 h 1302105"/>
                      <a:gd name="connsiteX9" fmla="*/ 183019 w 814580"/>
                      <a:gd name="connsiteY9" fmla="*/ 351129 h 1302105"/>
                      <a:gd name="connsiteX10" fmla="*/ 212280 w 814580"/>
                      <a:gd name="connsiteY10" fmla="*/ 387705 h 1302105"/>
                      <a:gd name="connsiteX11" fmla="*/ 226910 w 814580"/>
                      <a:gd name="connsiteY11" fmla="*/ 431597 h 1302105"/>
                      <a:gd name="connsiteX12" fmla="*/ 256171 w 814580"/>
                      <a:gd name="connsiteY12" fmla="*/ 468173 h 1302105"/>
                      <a:gd name="connsiteX13" fmla="*/ 270802 w 814580"/>
                      <a:gd name="connsiteY13" fmla="*/ 482803 h 1302105"/>
                      <a:gd name="connsiteX14" fmla="*/ 300062 w 814580"/>
                      <a:gd name="connsiteY14" fmla="*/ 526694 h 1302105"/>
                      <a:gd name="connsiteX15" fmla="*/ 329323 w 814580"/>
                      <a:gd name="connsiteY15" fmla="*/ 563270 h 1302105"/>
                      <a:gd name="connsiteX16" fmla="*/ 358584 w 814580"/>
                      <a:gd name="connsiteY16" fmla="*/ 599846 h 1302105"/>
                      <a:gd name="connsiteX17" fmla="*/ 380530 w 814580"/>
                      <a:gd name="connsiteY17" fmla="*/ 643737 h 1302105"/>
                      <a:gd name="connsiteX18" fmla="*/ 395160 w 814580"/>
                      <a:gd name="connsiteY18" fmla="*/ 658368 h 1302105"/>
                      <a:gd name="connsiteX19" fmla="*/ 417106 w 814580"/>
                      <a:gd name="connsiteY19" fmla="*/ 694944 h 1302105"/>
                      <a:gd name="connsiteX20" fmla="*/ 424421 w 814580"/>
                      <a:gd name="connsiteY20" fmla="*/ 716889 h 1302105"/>
                      <a:gd name="connsiteX21" fmla="*/ 439051 w 814580"/>
                      <a:gd name="connsiteY21" fmla="*/ 738835 h 1302105"/>
                      <a:gd name="connsiteX22" fmla="*/ 446366 w 814580"/>
                      <a:gd name="connsiteY22" fmla="*/ 760781 h 1302105"/>
                      <a:gd name="connsiteX23" fmla="*/ 460997 w 814580"/>
                      <a:gd name="connsiteY23" fmla="*/ 775411 h 1302105"/>
                      <a:gd name="connsiteX24" fmla="*/ 490258 w 814580"/>
                      <a:gd name="connsiteY24" fmla="*/ 819302 h 1302105"/>
                      <a:gd name="connsiteX25" fmla="*/ 504888 w 814580"/>
                      <a:gd name="connsiteY25" fmla="*/ 848563 h 1302105"/>
                      <a:gd name="connsiteX26" fmla="*/ 512203 w 814580"/>
                      <a:gd name="connsiteY26" fmla="*/ 870509 h 1302105"/>
                      <a:gd name="connsiteX27" fmla="*/ 526834 w 814580"/>
                      <a:gd name="connsiteY27" fmla="*/ 885139 h 1302105"/>
                      <a:gd name="connsiteX28" fmla="*/ 548779 w 814580"/>
                      <a:gd name="connsiteY28" fmla="*/ 929030 h 1302105"/>
                      <a:gd name="connsiteX29" fmla="*/ 563410 w 814580"/>
                      <a:gd name="connsiteY29" fmla="*/ 943661 h 1302105"/>
                      <a:gd name="connsiteX30" fmla="*/ 578040 w 814580"/>
                      <a:gd name="connsiteY30" fmla="*/ 965606 h 1302105"/>
                      <a:gd name="connsiteX31" fmla="*/ 607301 w 814580"/>
                      <a:gd name="connsiteY31" fmla="*/ 1024128 h 1302105"/>
                      <a:gd name="connsiteX32" fmla="*/ 629246 w 814580"/>
                      <a:gd name="connsiteY32" fmla="*/ 1060704 h 1302105"/>
                      <a:gd name="connsiteX33" fmla="*/ 673138 w 814580"/>
                      <a:gd name="connsiteY33" fmla="*/ 1075334 h 1302105"/>
                      <a:gd name="connsiteX34" fmla="*/ 687768 w 814580"/>
                      <a:gd name="connsiteY34" fmla="*/ 1089965 h 1302105"/>
                      <a:gd name="connsiteX35" fmla="*/ 709714 w 814580"/>
                      <a:gd name="connsiteY35" fmla="*/ 1104595 h 1302105"/>
                      <a:gd name="connsiteX36" fmla="*/ 724344 w 814580"/>
                      <a:gd name="connsiteY36" fmla="*/ 1126541 h 1302105"/>
                      <a:gd name="connsiteX37" fmla="*/ 768235 w 814580"/>
                      <a:gd name="connsiteY37" fmla="*/ 1155801 h 1302105"/>
                      <a:gd name="connsiteX38" fmla="*/ 804811 w 814580"/>
                      <a:gd name="connsiteY38" fmla="*/ 1185062 h 1302105"/>
                      <a:gd name="connsiteX39" fmla="*/ 812126 w 814580"/>
                      <a:gd name="connsiteY39" fmla="*/ 1207008 h 1302105"/>
                      <a:gd name="connsiteX40" fmla="*/ 629246 w 814580"/>
                      <a:gd name="connsiteY40" fmla="*/ 1192377 h 1302105"/>
                      <a:gd name="connsiteX41" fmla="*/ 592670 w 814580"/>
                      <a:gd name="connsiteY41" fmla="*/ 1185062 h 1302105"/>
                      <a:gd name="connsiteX42" fmla="*/ 526834 w 814580"/>
                      <a:gd name="connsiteY42" fmla="*/ 1163117 h 1302105"/>
                      <a:gd name="connsiteX43" fmla="*/ 504888 w 814580"/>
                      <a:gd name="connsiteY43" fmla="*/ 1155801 h 1302105"/>
                      <a:gd name="connsiteX44" fmla="*/ 161074 w 814580"/>
                      <a:gd name="connsiteY44" fmla="*/ 1302105 h 1302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14580" h="1302105">
                        <a:moveTo>
                          <a:pt x="7454" y="0"/>
                        </a:moveTo>
                        <a:cubicBezTo>
                          <a:pt x="5016" y="12192"/>
                          <a:pt x="-987" y="24194"/>
                          <a:pt x="139" y="36576"/>
                        </a:cubicBezTo>
                        <a:cubicBezTo>
                          <a:pt x="6357" y="104971"/>
                          <a:pt x="22147" y="58716"/>
                          <a:pt x="44030" y="124358"/>
                        </a:cubicBezTo>
                        <a:cubicBezTo>
                          <a:pt x="54126" y="154644"/>
                          <a:pt x="44930" y="142027"/>
                          <a:pt x="73291" y="160934"/>
                        </a:cubicBezTo>
                        <a:cubicBezTo>
                          <a:pt x="90103" y="211368"/>
                          <a:pt x="77018" y="193920"/>
                          <a:pt x="102552" y="219456"/>
                        </a:cubicBezTo>
                        <a:cubicBezTo>
                          <a:pt x="123273" y="281620"/>
                          <a:pt x="94374" y="205826"/>
                          <a:pt x="124498" y="256032"/>
                        </a:cubicBezTo>
                        <a:cubicBezTo>
                          <a:pt x="152989" y="303516"/>
                          <a:pt x="109370" y="255533"/>
                          <a:pt x="146443" y="292608"/>
                        </a:cubicBezTo>
                        <a:cubicBezTo>
                          <a:pt x="148881" y="299923"/>
                          <a:pt x="149791" y="307941"/>
                          <a:pt x="153758" y="314553"/>
                        </a:cubicBezTo>
                        <a:cubicBezTo>
                          <a:pt x="157307" y="320467"/>
                          <a:pt x="164080" y="323798"/>
                          <a:pt x="168389" y="329184"/>
                        </a:cubicBezTo>
                        <a:cubicBezTo>
                          <a:pt x="173881" y="336049"/>
                          <a:pt x="177527" y="344264"/>
                          <a:pt x="183019" y="351129"/>
                        </a:cubicBezTo>
                        <a:cubicBezTo>
                          <a:pt x="224713" y="403246"/>
                          <a:pt x="167252" y="320163"/>
                          <a:pt x="212280" y="387705"/>
                        </a:cubicBezTo>
                        <a:cubicBezTo>
                          <a:pt x="217157" y="402336"/>
                          <a:pt x="216005" y="420692"/>
                          <a:pt x="226910" y="431597"/>
                        </a:cubicBezTo>
                        <a:cubicBezTo>
                          <a:pt x="262237" y="466921"/>
                          <a:pt x="219259" y="422033"/>
                          <a:pt x="256171" y="468173"/>
                        </a:cubicBezTo>
                        <a:cubicBezTo>
                          <a:pt x="260479" y="473559"/>
                          <a:pt x="266664" y="477286"/>
                          <a:pt x="270802" y="482803"/>
                        </a:cubicBezTo>
                        <a:cubicBezTo>
                          <a:pt x="281352" y="496870"/>
                          <a:pt x="287629" y="514261"/>
                          <a:pt x="300062" y="526694"/>
                        </a:cubicBezTo>
                        <a:cubicBezTo>
                          <a:pt x="320910" y="547542"/>
                          <a:pt x="310867" y="535586"/>
                          <a:pt x="329323" y="563270"/>
                        </a:cubicBezTo>
                        <a:cubicBezTo>
                          <a:pt x="343564" y="605995"/>
                          <a:pt x="325495" y="566757"/>
                          <a:pt x="358584" y="599846"/>
                        </a:cubicBezTo>
                        <a:cubicBezTo>
                          <a:pt x="386327" y="627589"/>
                          <a:pt x="362684" y="613994"/>
                          <a:pt x="380530" y="643737"/>
                        </a:cubicBezTo>
                        <a:cubicBezTo>
                          <a:pt x="384078" y="649651"/>
                          <a:pt x="390283" y="653491"/>
                          <a:pt x="395160" y="658368"/>
                        </a:cubicBezTo>
                        <a:cubicBezTo>
                          <a:pt x="415881" y="720532"/>
                          <a:pt x="386982" y="644738"/>
                          <a:pt x="417106" y="694944"/>
                        </a:cubicBezTo>
                        <a:cubicBezTo>
                          <a:pt x="421073" y="701556"/>
                          <a:pt x="420973" y="709992"/>
                          <a:pt x="424421" y="716889"/>
                        </a:cubicBezTo>
                        <a:cubicBezTo>
                          <a:pt x="428353" y="724753"/>
                          <a:pt x="435119" y="730971"/>
                          <a:pt x="439051" y="738835"/>
                        </a:cubicBezTo>
                        <a:cubicBezTo>
                          <a:pt x="442499" y="745732"/>
                          <a:pt x="442399" y="754169"/>
                          <a:pt x="446366" y="760781"/>
                        </a:cubicBezTo>
                        <a:cubicBezTo>
                          <a:pt x="449914" y="766695"/>
                          <a:pt x="456859" y="769894"/>
                          <a:pt x="460997" y="775411"/>
                        </a:cubicBezTo>
                        <a:cubicBezTo>
                          <a:pt x="471547" y="789478"/>
                          <a:pt x="482395" y="803575"/>
                          <a:pt x="490258" y="819302"/>
                        </a:cubicBezTo>
                        <a:cubicBezTo>
                          <a:pt x="495135" y="829056"/>
                          <a:pt x="500593" y="838540"/>
                          <a:pt x="504888" y="848563"/>
                        </a:cubicBezTo>
                        <a:cubicBezTo>
                          <a:pt x="507925" y="855651"/>
                          <a:pt x="508236" y="863897"/>
                          <a:pt x="512203" y="870509"/>
                        </a:cubicBezTo>
                        <a:cubicBezTo>
                          <a:pt x="515751" y="876423"/>
                          <a:pt x="522526" y="879753"/>
                          <a:pt x="526834" y="885139"/>
                        </a:cubicBezTo>
                        <a:cubicBezTo>
                          <a:pt x="571230" y="940633"/>
                          <a:pt x="516329" y="874948"/>
                          <a:pt x="548779" y="929030"/>
                        </a:cubicBezTo>
                        <a:cubicBezTo>
                          <a:pt x="552328" y="934944"/>
                          <a:pt x="559101" y="938275"/>
                          <a:pt x="563410" y="943661"/>
                        </a:cubicBezTo>
                        <a:cubicBezTo>
                          <a:pt x="568902" y="950526"/>
                          <a:pt x="573163" y="958291"/>
                          <a:pt x="578040" y="965606"/>
                        </a:cubicBezTo>
                        <a:cubicBezTo>
                          <a:pt x="594851" y="1016040"/>
                          <a:pt x="581765" y="998592"/>
                          <a:pt x="607301" y="1024128"/>
                        </a:cubicBezTo>
                        <a:cubicBezTo>
                          <a:pt x="612306" y="1039143"/>
                          <a:pt x="613181" y="1052671"/>
                          <a:pt x="629246" y="1060704"/>
                        </a:cubicBezTo>
                        <a:cubicBezTo>
                          <a:pt x="643040" y="1067601"/>
                          <a:pt x="673138" y="1075334"/>
                          <a:pt x="673138" y="1075334"/>
                        </a:cubicBezTo>
                        <a:cubicBezTo>
                          <a:pt x="678015" y="1080211"/>
                          <a:pt x="682382" y="1085657"/>
                          <a:pt x="687768" y="1089965"/>
                        </a:cubicBezTo>
                        <a:cubicBezTo>
                          <a:pt x="694633" y="1095457"/>
                          <a:pt x="703497" y="1098378"/>
                          <a:pt x="709714" y="1104595"/>
                        </a:cubicBezTo>
                        <a:cubicBezTo>
                          <a:pt x="715931" y="1110812"/>
                          <a:pt x="717727" y="1120752"/>
                          <a:pt x="724344" y="1126541"/>
                        </a:cubicBezTo>
                        <a:cubicBezTo>
                          <a:pt x="737577" y="1138120"/>
                          <a:pt x="755802" y="1143368"/>
                          <a:pt x="768235" y="1155801"/>
                        </a:cubicBezTo>
                        <a:cubicBezTo>
                          <a:pt x="789083" y="1176649"/>
                          <a:pt x="777127" y="1166606"/>
                          <a:pt x="804811" y="1185062"/>
                        </a:cubicBezTo>
                        <a:cubicBezTo>
                          <a:pt x="807249" y="1192377"/>
                          <a:pt x="819799" y="1206241"/>
                          <a:pt x="812126" y="1207008"/>
                        </a:cubicBezTo>
                        <a:cubicBezTo>
                          <a:pt x="688698" y="1219351"/>
                          <a:pt x="700350" y="1208178"/>
                          <a:pt x="629246" y="1192377"/>
                        </a:cubicBezTo>
                        <a:cubicBezTo>
                          <a:pt x="617109" y="1189680"/>
                          <a:pt x="604665" y="1188333"/>
                          <a:pt x="592670" y="1185062"/>
                        </a:cubicBezTo>
                        <a:cubicBezTo>
                          <a:pt x="592669" y="1185062"/>
                          <a:pt x="537807" y="1166775"/>
                          <a:pt x="526834" y="1163117"/>
                        </a:cubicBezTo>
                        <a:lnTo>
                          <a:pt x="504888" y="1155801"/>
                        </a:lnTo>
                        <a:cubicBezTo>
                          <a:pt x="114755" y="1164103"/>
                          <a:pt x="161074" y="1048486"/>
                          <a:pt x="161074" y="1302105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055" name="Forme libre 2054"/>
                  <p:cNvSpPr/>
                  <p:nvPr/>
                </p:nvSpPr>
                <p:spPr>
                  <a:xfrm rot="16200000">
                    <a:off x="5632917" y="3867624"/>
                    <a:ext cx="1346046" cy="797009"/>
                  </a:xfrm>
                  <a:custGeom>
                    <a:avLst/>
                    <a:gdLst>
                      <a:gd name="connsiteX0" fmla="*/ 1060967 w 1346260"/>
                      <a:gd name="connsiteY0" fmla="*/ 0 h 797357"/>
                      <a:gd name="connsiteX1" fmla="*/ 1075598 w 1346260"/>
                      <a:gd name="connsiteY1" fmla="*/ 36576 h 797357"/>
                      <a:gd name="connsiteX2" fmla="*/ 1104859 w 1346260"/>
                      <a:gd name="connsiteY2" fmla="*/ 73152 h 797357"/>
                      <a:gd name="connsiteX3" fmla="*/ 1134119 w 1346260"/>
                      <a:gd name="connsiteY3" fmla="*/ 138989 h 797357"/>
                      <a:gd name="connsiteX4" fmla="*/ 1148750 w 1346260"/>
                      <a:gd name="connsiteY4" fmla="*/ 153619 h 797357"/>
                      <a:gd name="connsiteX5" fmla="*/ 1178011 w 1346260"/>
                      <a:gd name="connsiteY5" fmla="*/ 197510 h 797357"/>
                      <a:gd name="connsiteX6" fmla="*/ 1185326 w 1346260"/>
                      <a:gd name="connsiteY6" fmla="*/ 219456 h 797357"/>
                      <a:gd name="connsiteX7" fmla="*/ 1199956 w 1346260"/>
                      <a:gd name="connsiteY7" fmla="*/ 241401 h 797357"/>
                      <a:gd name="connsiteX8" fmla="*/ 1207271 w 1346260"/>
                      <a:gd name="connsiteY8" fmla="*/ 263347 h 797357"/>
                      <a:gd name="connsiteX9" fmla="*/ 1221902 w 1346260"/>
                      <a:gd name="connsiteY9" fmla="*/ 277977 h 797357"/>
                      <a:gd name="connsiteX10" fmla="*/ 1236532 w 1346260"/>
                      <a:gd name="connsiteY10" fmla="*/ 321869 h 797357"/>
                      <a:gd name="connsiteX11" fmla="*/ 1243847 w 1346260"/>
                      <a:gd name="connsiteY11" fmla="*/ 343814 h 797357"/>
                      <a:gd name="connsiteX12" fmla="*/ 1273108 w 1346260"/>
                      <a:gd name="connsiteY12" fmla="*/ 387705 h 797357"/>
                      <a:gd name="connsiteX13" fmla="*/ 1302369 w 1346260"/>
                      <a:gd name="connsiteY13" fmla="*/ 453542 h 797357"/>
                      <a:gd name="connsiteX14" fmla="*/ 1324315 w 1346260"/>
                      <a:gd name="connsiteY14" fmla="*/ 490118 h 797357"/>
                      <a:gd name="connsiteX15" fmla="*/ 1331630 w 1346260"/>
                      <a:gd name="connsiteY15" fmla="*/ 512064 h 797357"/>
                      <a:gd name="connsiteX16" fmla="*/ 1346260 w 1346260"/>
                      <a:gd name="connsiteY16" fmla="*/ 534009 h 797357"/>
                      <a:gd name="connsiteX17" fmla="*/ 1280423 w 1346260"/>
                      <a:gd name="connsiteY17" fmla="*/ 555955 h 797357"/>
                      <a:gd name="connsiteX18" fmla="*/ 1258478 w 1346260"/>
                      <a:gd name="connsiteY18" fmla="*/ 563270 h 797357"/>
                      <a:gd name="connsiteX19" fmla="*/ 1229217 w 1346260"/>
                      <a:gd name="connsiteY19" fmla="*/ 570585 h 797357"/>
                      <a:gd name="connsiteX20" fmla="*/ 1185326 w 1346260"/>
                      <a:gd name="connsiteY20" fmla="*/ 585216 h 797357"/>
                      <a:gd name="connsiteX21" fmla="*/ 1163380 w 1346260"/>
                      <a:gd name="connsiteY21" fmla="*/ 592531 h 797357"/>
                      <a:gd name="connsiteX22" fmla="*/ 1031707 w 1346260"/>
                      <a:gd name="connsiteY22" fmla="*/ 621792 h 797357"/>
                      <a:gd name="connsiteX23" fmla="*/ 1009761 w 1346260"/>
                      <a:gd name="connsiteY23" fmla="*/ 629107 h 797357"/>
                      <a:gd name="connsiteX24" fmla="*/ 965870 w 1346260"/>
                      <a:gd name="connsiteY24" fmla="*/ 651053 h 797357"/>
                      <a:gd name="connsiteX25" fmla="*/ 878087 w 1346260"/>
                      <a:gd name="connsiteY25" fmla="*/ 643737 h 797357"/>
                      <a:gd name="connsiteX26" fmla="*/ 834196 w 1346260"/>
                      <a:gd name="connsiteY26" fmla="*/ 629107 h 797357"/>
                      <a:gd name="connsiteX27" fmla="*/ 812251 w 1346260"/>
                      <a:gd name="connsiteY27" fmla="*/ 621792 h 797357"/>
                      <a:gd name="connsiteX28" fmla="*/ 768359 w 1346260"/>
                      <a:gd name="connsiteY28" fmla="*/ 614477 h 797357"/>
                      <a:gd name="connsiteX29" fmla="*/ 680577 w 1346260"/>
                      <a:gd name="connsiteY29" fmla="*/ 585216 h 797357"/>
                      <a:gd name="connsiteX30" fmla="*/ 636686 w 1346260"/>
                      <a:gd name="connsiteY30" fmla="*/ 570585 h 797357"/>
                      <a:gd name="connsiteX31" fmla="*/ 592795 w 1346260"/>
                      <a:gd name="connsiteY31" fmla="*/ 548640 h 797357"/>
                      <a:gd name="connsiteX32" fmla="*/ 541588 w 1346260"/>
                      <a:gd name="connsiteY32" fmla="*/ 526694 h 797357"/>
                      <a:gd name="connsiteX33" fmla="*/ 475751 w 1346260"/>
                      <a:gd name="connsiteY33" fmla="*/ 497433 h 797357"/>
                      <a:gd name="connsiteX34" fmla="*/ 424545 w 1346260"/>
                      <a:gd name="connsiteY34" fmla="*/ 475488 h 797357"/>
                      <a:gd name="connsiteX35" fmla="*/ 402599 w 1346260"/>
                      <a:gd name="connsiteY35" fmla="*/ 460857 h 797357"/>
                      <a:gd name="connsiteX36" fmla="*/ 336763 w 1346260"/>
                      <a:gd name="connsiteY36" fmla="*/ 446227 h 797357"/>
                      <a:gd name="connsiteX37" fmla="*/ 314817 w 1346260"/>
                      <a:gd name="connsiteY37" fmla="*/ 438912 h 797357"/>
                      <a:gd name="connsiteX38" fmla="*/ 212404 w 1346260"/>
                      <a:gd name="connsiteY38" fmla="*/ 416966 h 797357"/>
                      <a:gd name="connsiteX39" fmla="*/ 161198 w 1346260"/>
                      <a:gd name="connsiteY39" fmla="*/ 402336 h 797357"/>
                      <a:gd name="connsiteX40" fmla="*/ 124622 w 1346260"/>
                      <a:gd name="connsiteY40" fmla="*/ 395021 h 797357"/>
                      <a:gd name="connsiteX41" fmla="*/ 95361 w 1346260"/>
                      <a:gd name="connsiteY41" fmla="*/ 387705 h 797357"/>
                      <a:gd name="connsiteX42" fmla="*/ 22209 w 1346260"/>
                      <a:gd name="connsiteY42" fmla="*/ 373075 h 797357"/>
                      <a:gd name="connsiteX43" fmla="*/ 263 w 1346260"/>
                      <a:gd name="connsiteY43" fmla="*/ 380390 h 797357"/>
                      <a:gd name="connsiteX44" fmla="*/ 14894 w 1346260"/>
                      <a:gd name="connsiteY44" fmla="*/ 424281 h 797357"/>
                      <a:gd name="connsiteX45" fmla="*/ 22209 w 1346260"/>
                      <a:gd name="connsiteY45" fmla="*/ 446227 h 797357"/>
                      <a:gd name="connsiteX46" fmla="*/ 29524 w 1346260"/>
                      <a:gd name="connsiteY46" fmla="*/ 468173 h 797357"/>
                      <a:gd name="connsiteX47" fmla="*/ 44155 w 1346260"/>
                      <a:gd name="connsiteY47" fmla="*/ 482803 h 797357"/>
                      <a:gd name="connsiteX48" fmla="*/ 66100 w 1346260"/>
                      <a:gd name="connsiteY48" fmla="*/ 563270 h 797357"/>
                      <a:gd name="connsiteX49" fmla="*/ 80731 w 1346260"/>
                      <a:gd name="connsiteY49" fmla="*/ 629107 h 797357"/>
                      <a:gd name="connsiteX50" fmla="*/ 95361 w 1346260"/>
                      <a:gd name="connsiteY50" fmla="*/ 672998 h 797357"/>
                      <a:gd name="connsiteX51" fmla="*/ 102676 w 1346260"/>
                      <a:gd name="connsiteY51" fmla="*/ 694944 h 797357"/>
                      <a:gd name="connsiteX52" fmla="*/ 88046 w 1346260"/>
                      <a:gd name="connsiteY52" fmla="*/ 738835 h 797357"/>
                      <a:gd name="connsiteX53" fmla="*/ 80731 w 1346260"/>
                      <a:gd name="connsiteY53" fmla="*/ 760781 h 797357"/>
                      <a:gd name="connsiteX54" fmla="*/ 80731 w 1346260"/>
                      <a:gd name="connsiteY54" fmla="*/ 797357 h 79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1346260" h="797357">
                        <a:moveTo>
                          <a:pt x="1060967" y="0"/>
                        </a:moveTo>
                        <a:cubicBezTo>
                          <a:pt x="1065844" y="12192"/>
                          <a:pt x="1069725" y="24831"/>
                          <a:pt x="1075598" y="36576"/>
                        </a:cubicBezTo>
                        <a:cubicBezTo>
                          <a:pt x="1084826" y="55032"/>
                          <a:pt x="1091251" y="59544"/>
                          <a:pt x="1104859" y="73152"/>
                        </a:cubicBezTo>
                        <a:cubicBezTo>
                          <a:pt x="1116458" y="107950"/>
                          <a:pt x="1114248" y="114150"/>
                          <a:pt x="1134119" y="138989"/>
                        </a:cubicBezTo>
                        <a:cubicBezTo>
                          <a:pt x="1138427" y="144375"/>
                          <a:pt x="1143873" y="148742"/>
                          <a:pt x="1148750" y="153619"/>
                        </a:cubicBezTo>
                        <a:cubicBezTo>
                          <a:pt x="1166143" y="205801"/>
                          <a:pt x="1141480" y="142714"/>
                          <a:pt x="1178011" y="197510"/>
                        </a:cubicBezTo>
                        <a:cubicBezTo>
                          <a:pt x="1182288" y="203926"/>
                          <a:pt x="1181878" y="212559"/>
                          <a:pt x="1185326" y="219456"/>
                        </a:cubicBezTo>
                        <a:cubicBezTo>
                          <a:pt x="1189258" y="227319"/>
                          <a:pt x="1195079" y="234086"/>
                          <a:pt x="1199956" y="241401"/>
                        </a:cubicBezTo>
                        <a:cubicBezTo>
                          <a:pt x="1202394" y="248716"/>
                          <a:pt x="1203304" y="256735"/>
                          <a:pt x="1207271" y="263347"/>
                        </a:cubicBezTo>
                        <a:cubicBezTo>
                          <a:pt x="1210819" y="269261"/>
                          <a:pt x="1218818" y="271808"/>
                          <a:pt x="1221902" y="277977"/>
                        </a:cubicBezTo>
                        <a:cubicBezTo>
                          <a:pt x="1228799" y="291771"/>
                          <a:pt x="1231655" y="307238"/>
                          <a:pt x="1236532" y="321869"/>
                        </a:cubicBezTo>
                        <a:cubicBezTo>
                          <a:pt x="1238970" y="329184"/>
                          <a:pt x="1239570" y="337398"/>
                          <a:pt x="1243847" y="343814"/>
                        </a:cubicBezTo>
                        <a:lnTo>
                          <a:pt x="1273108" y="387705"/>
                        </a:lnTo>
                        <a:cubicBezTo>
                          <a:pt x="1290519" y="439937"/>
                          <a:pt x="1279184" y="418765"/>
                          <a:pt x="1302369" y="453542"/>
                        </a:cubicBezTo>
                        <a:cubicBezTo>
                          <a:pt x="1323091" y="515712"/>
                          <a:pt x="1294190" y="439911"/>
                          <a:pt x="1324315" y="490118"/>
                        </a:cubicBezTo>
                        <a:cubicBezTo>
                          <a:pt x="1328282" y="496730"/>
                          <a:pt x="1328182" y="505167"/>
                          <a:pt x="1331630" y="512064"/>
                        </a:cubicBezTo>
                        <a:cubicBezTo>
                          <a:pt x="1335562" y="519927"/>
                          <a:pt x="1341383" y="526694"/>
                          <a:pt x="1346260" y="534009"/>
                        </a:cubicBezTo>
                        <a:cubicBezTo>
                          <a:pt x="1317780" y="562491"/>
                          <a:pt x="1342603" y="543519"/>
                          <a:pt x="1280423" y="555955"/>
                        </a:cubicBezTo>
                        <a:cubicBezTo>
                          <a:pt x="1272862" y="557467"/>
                          <a:pt x="1265892" y="561152"/>
                          <a:pt x="1258478" y="563270"/>
                        </a:cubicBezTo>
                        <a:cubicBezTo>
                          <a:pt x="1248811" y="566032"/>
                          <a:pt x="1238847" y="567696"/>
                          <a:pt x="1229217" y="570585"/>
                        </a:cubicBezTo>
                        <a:cubicBezTo>
                          <a:pt x="1214446" y="575016"/>
                          <a:pt x="1199956" y="580339"/>
                          <a:pt x="1185326" y="585216"/>
                        </a:cubicBezTo>
                        <a:cubicBezTo>
                          <a:pt x="1178011" y="587654"/>
                          <a:pt x="1170941" y="591019"/>
                          <a:pt x="1163380" y="592531"/>
                        </a:cubicBezTo>
                        <a:cubicBezTo>
                          <a:pt x="1134374" y="598332"/>
                          <a:pt x="1062713" y="611457"/>
                          <a:pt x="1031707" y="621792"/>
                        </a:cubicBezTo>
                        <a:cubicBezTo>
                          <a:pt x="1024392" y="624230"/>
                          <a:pt x="1016658" y="625659"/>
                          <a:pt x="1009761" y="629107"/>
                        </a:cubicBezTo>
                        <a:cubicBezTo>
                          <a:pt x="953027" y="657473"/>
                          <a:pt x="1021039" y="632661"/>
                          <a:pt x="965870" y="651053"/>
                        </a:cubicBezTo>
                        <a:cubicBezTo>
                          <a:pt x="936609" y="648614"/>
                          <a:pt x="907050" y="648564"/>
                          <a:pt x="878087" y="643737"/>
                        </a:cubicBezTo>
                        <a:cubicBezTo>
                          <a:pt x="862875" y="641202"/>
                          <a:pt x="848826" y="633984"/>
                          <a:pt x="834196" y="629107"/>
                        </a:cubicBezTo>
                        <a:cubicBezTo>
                          <a:pt x="826881" y="626669"/>
                          <a:pt x="819857" y="623060"/>
                          <a:pt x="812251" y="621792"/>
                        </a:cubicBezTo>
                        <a:lnTo>
                          <a:pt x="768359" y="614477"/>
                        </a:lnTo>
                        <a:lnTo>
                          <a:pt x="680577" y="585216"/>
                        </a:lnTo>
                        <a:cubicBezTo>
                          <a:pt x="680572" y="585214"/>
                          <a:pt x="636691" y="570589"/>
                          <a:pt x="636686" y="570585"/>
                        </a:cubicBezTo>
                        <a:cubicBezTo>
                          <a:pt x="594507" y="542467"/>
                          <a:pt x="635198" y="566813"/>
                          <a:pt x="592795" y="548640"/>
                        </a:cubicBezTo>
                        <a:cubicBezTo>
                          <a:pt x="529524" y="521523"/>
                          <a:pt x="593051" y="543848"/>
                          <a:pt x="541588" y="526694"/>
                        </a:cubicBezTo>
                        <a:cubicBezTo>
                          <a:pt x="477037" y="483660"/>
                          <a:pt x="580213" y="549664"/>
                          <a:pt x="475751" y="497433"/>
                        </a:cubicBezTo>
                        <a:cubicBezTo>
                          <a:pt x="439594" y="479355"/>
                          <a:pt x="456836" y="486251"/>
                          <a:pt x="424545" y="475488"/>
                        </a:cubicBezTo>
                        <a:cubicBezTo>
                          <a:pt x="417230" y="470611"/>
                          <a:pt x="410463" y="464789"/>
                          <a:pt x="402599" y="460857"/>
                        </a:cubicBezTo>
                        <a:cubicBezTo>
                          <a:pt x="382839" y="450977"/>
                          <a:pt x="356990" y="450722"/>
                          <a:pt x="336763" y="446227"/>
                        </a:cubicBezTo>
                        <a:cubicBezTo>
                          <a:pt x="329236" y="444554"/>
                          <a:pt x="322331" y="440646"/>
                          <a:pt x="314817" y="438912"/>
                        </a:cubicBezTo>
                        <a:cubicBezTo>
                          <a:pt x="271169" y="428839"/>
                          <a:pt x="249875" y="427672"/>
                          <a:pt x="212404" y="416966"/>
                        </a:cubicBezTo>
                        <a:cubicBezTo>
                          <a:pt x="169634" y="404746"/>
                          <a:pt x="212657" y="413771"/>
                          <a:pt x="161198" y="402336"/>
                        </a:cubicBezTo>
                        <a:cubicBezTo>
                          <a:pt x="149061" y="399639"/>
                          <a:pt x="136759" y="397718"/>
                          <a:pt x="124622" y="395021"/>
                        </a:cubicBezTo>
                        <a:cubicBezTo>
                          <a:pt x="114808" y="392840"/>
                          <a:pt x="105192" y="389812"/>
                          <a:pt x="95361" y="387705"/>
                        </a:cubicBezTo>
                        <a:cubicBezTo>
                          <a:pt x="71046" y="382495"/>
                          <a:pt x="22209" y="373075"/>
                          <a:pt x="22209" y="373075"/>
                        </a:cubicBezTo>
                        <a:cubicBezTo>
                          <a:pt x="14894" y="375513"/>
                          <a:pt x="1353" y="372756"/>
                          <a:pt x="263" y="380390"/>
                        </a:cubicBezTo>
                        <a:cubicBezTo>
                          <a:pt x="-1918" y="395657"/>
                          <a:pt x="10017" y="409651"/>
                          <a:pt x="14894" y="424281"/>
                        </a:cubicBezTo>
                        <a:lnTo>
                          <a:pt x="22209" y="446227"/>
                        </a:lnTo>
                        <a:cubicBezTo>
                          <a:pt x="24647" y="453542"/>
                          <a:pt x="24071" y="462721"/>
                          <a:pt x="29524" y="468173"/>
                        </a:cubicBezTo>
                        <a:lnTo>
                          <a:pt x="44155" y="482803"/>
                        </a:lnTo>
                        <a:cubicBezTo>
                          <a:pt x="54664" y="514332"/>
                          <a:pt x="57850" y="522021"/>
                          <a:pt x="66100" y="563270"/>
                        </a:cubicBezTo>
                        <a:cubicBezTo>
                          <a:pt x="70279" y="584166"/>
                          <a:pt x="74529" y="608435"/>
                          <a:pt x="80731" y="629107"/>
                        </a:cubicBezTo>
                        <a:cubicBezTo>
                          <a:pt x="85162" y="643878"/>
                          <a:pt x="90484" y="658368"/>
                          <a:pt x="95361" y="672998"/>
                        </a:cubicBezTo>
                        <a:lnTo>
                          <a:pt x="102676" y="694944"/>
                        </a:lnTo>
                        <a:lnTo>
                          <a:pt x="88046" y="738835"/>
                        </a:lnTo>
                        <a:cubicBezTo>
                          <a:pt x="85608" y="746150"/>
                          <a:pt x="80731" y="753070"/>
                          <a:pt x="80731" y="760781"/>
                        </a:cubicBezTo>
                        <a:lnTo>
                          <a:pt x="80731" y="797357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058" name="Forme libre 2057"/>
                  <p:cNvSpPr/>
                  <p:nvPr/>
                </p:nvSpPr>
                <p:spPr>
                  <a:xfrm rot="16200000">
                    <a:off x="6988740" y="4491361"/>
                    <a:ext cx="925406" cy="1516223"/>
                  </a:xfrm>
                  <a:custGeom>
                    <a:avLst/>
                    <a:gdLst>
                      <a:gd name="connsiteX0" fmla="*/ 855931 w 926217"/>
                      <a:gd name="connsiteY0" fmla="*/ 0 h 1516628"/>
                      <a:gd name="connsiteX1" fmla="*/ 841300 w 926217"/>
                      <a:gd name="connsiteY1" fmla="*/ 321868 h 1516628"/>
                      <a:gd name="connsiteX2" fmla="*/ 848616 w 926217"/>
                      <a:gd name="connsiteY2" fmla="*/ 1294790 h 1516628"/>
                      <a:gd name="connsiteX3" fmla="*/ 855931 w 926217"/>
                      <a:gd name="connsiteY3" fmla="*/ 1324051 h 1516628"/>
                      <a:gd name="connsiteX4" fmla="*/ 870561 w 926217"/>
                      <a:gd name="connsiteY4" fmla="*/ 1367942 h 1516628"/>
                      <a:gd name="connsiteX5" fmla="*/ 877876 w 926217"/>
                      <a:gd name="connsiteY5" fmla="*/ 1389888 h 1516628"/>
                      <a:gd name="connsiteX6" fmla="*/ 892507 w 926217"/>
                      <a:gd name="connsiteY6" fmla="*/ 1411833 h 1516628"/>
                      <a:gd name="connsiteX7" fmla="*/ 907137 w 926217"/>
                      <a:gd name="connsiteY7" fmla="*/ 1455724 h 1516628"/>
                      <a:gd name="connsiteX8" fmla="*/ 921768 w 926217"/>
                      <a:gd name="connsiteY8" fmla="*/ 1514246 h 1516628"/>
                      <a:gd name="connsiteX9" fmla="*/ 892507 w 926217"/>
                      <a:gd name="connsiteY9" fmla="*/ 1484985 h 1516628"/>
                      <a:gd name="connsiteX10" fmla="*/ 877876 w 926217"/>
                      <a:gd name="connsiteY10" fmla="*/ 1470355 h 1516628"/>
                      <a:gd name="connsiteX11" fmla="*/ 855931 w 926217"/>
                      <a:gd name="connsiteY11" fmla="*/ 1463040 h 1516628"/>
                      <a:gd name="connsiteX12" fmla="*/ 797409 w 926217"/>
                      <a:gd name="connsiteY12" fmla="*/ 1419148 h 1516628"/>
                      <a:gd name="connsiteX13" fmla="*/ 775464 w 926217"/>
                      <a:gd name="connsiteY13" fmla="*/ 1404518 h 1516628"/>
                      <a:gd name="connsiteX14" fmla="*/ 760833 w 926217"/>
                      <a:gd name="connsiteY14" fmla="*/ 1389888 h 1516628"/>
                      <a:gd name="connsiteX15" fmla="*/ 738888 w 926217"/>
                      <a:gd name="connsiteY15" fmla="*/ 1375257 h 1516628"/>
                      <a:gd name="connsiteX16" fmla="*/ 709627 w 926217"/>
                      <a:gd name="connsiteY16" fmla="*/ 1345996 h 1516628"/>
                      <a:gd name="connsiteX17" fmla="*/ 694996 w 926217"/>
                      <a:gd name="connsiteY17" fmla="*/ 1331366 h 1516628"/>
                      <a:gd name="connsiteX18" fmla="*/ 680366 w 926217"/>
                      <a:gd name="connsiteY18" fmla="*/ 1309420 h 1516628"/>
                      <a:gd name="connsiteX19" fmla="*/ 658420 w 926217"/>
                      <a:gd name="connsiteY19" fmla="*/ 1294790 h 1516628"/>
                      <a:gd name="connsiteX20" fmla="*/ 636475 w 926217"/>
                      <a:gd name="connsiteY20" fmla="*/ 1265529 h 1516628"/>
                      <a:gd name="connsiteX21" fmla="*/ 607214 w 926217"/>
                      <a:gd name="connsiteY21" fmla="*/ 1236268 h 1516628"/>
                      <a:gd name="connsiteX22" fmla="*/ 599899 w 926217"/>
                      <a:gd name="connsiteY22" fmla="*/ 1214323 h 1516628"/>
                      <a:gd name="connsiteX23" fmla="*/ 563323 w 926217"/>
                      <a:gd name="connsiteY23" fmla="*/ 1177747 h 1516628"/>
                      <a:gd name="connsiteX24" fmla="*/ 548692 w 926217"/>
                      <a:gd name="connsiteY24" fmla="*/ 1163116 h 1516628"/>
                      <a:gd name="connsiteX25" fmla="*/ 534062 w 926217"/>
                      <a:gd name="connsiteY25" fmla="*/ 1141171 h 1516628"/>
                      <a:gd name="connsiteX26" fmla="*/ 512116 w 926217"/>
                      <a:gd name="connsiteY26" fmla="*/ 1126540 h 1516628"/>
                      <a:gd name="connsiteX27" fmla="*/ 504801 w 926217"/>
                      <a:gd name="connsiteY27" fmla="*/ 1104595 h 1516628"/>
                      <a:gd name="connsiteX28" fmla="*/ 475540 w 926217"/>
                      <a:gd name="connsiteY28" fmla="*/ 1075334 h 1516628"/>
                      <a:gd name="connsiteX29" fmla="*/ 438964 w 926217"/>
                      <a:gd name="connsiteY29" fmla="*/ 1038758 h 1516628"/>
                      <a:gd name="connsiteX30" fmla="*/ 409704 w 926217"/>
                      <a:gd name="connsiteY30" fmla="*/ 1009497 h 1516628"/>
                      <a:gd name="connsiteX31" fmla="*/ 395073 w 926217"/>
                      <a:gd name="connsiteY31" fmla="*/ 987552 h 1516628"/>
                      <a:gd name="connsiteX32" fmla="*/ 365812 w 926217"/>
                      <a:gd name="connsiteY32" fmla="*/ 958291 h 1516628"/>
                      <a:gd name="connsiteX33" fmla="*/ 351182 w 926217"/>
                      <a:gd name="connsiteY33" fmla="*/ 943660 h 1516628"/>
                      <a:gd name="connsiteX34" fmla="*/ 314606 w 926217"/>
                      <a:gd name="connsiteY34" fmla="*/ 907084 h 1516628"/>
                      <a:gd name="connsiteX35" fmla="*/ 285345 w 926217"/>
                      <a:gd name="connsiteY35" fmla="*/ 870508 h 1516628"/>
                      <a:gd name="connsiteX36" fmla="*/ 263400 w 926217"/>
                      <a:gd name="connsiteY36" fmla="*/ 863193 h 1516628"/>
                      <a:gd name="connsiteX37" fmla="*/ 226824 w 926217"/>
                      <a:gd name="connsiteY37" fmla="*/ 833932 h 1516628"/>
                      <a:gd name="connsiteX38" fmla="*/ 212193 w 926217"/>
                      <a:gd name="connsiteY38" fmla="*/ 819302 h 1516628"/>
                      <a:gd name="connsiteX39" fmla="*/ 190248 w 926217"/>
                      <a:gd name="connsiteY39" fmla="*/ 811987 h 1516628"/>
                      <a:gd name="connsiteX40" fmla="*/ 153672 w 926217"/>
                      <a:gd name="connsiteY40" fmla="*/ 782726 h 1516628"/>
                      <a:gd name="connsiteX41" fmla="*/ 131726 w 926217"/>
                      <a:gd name="connsiteY41" fmla="*/ 775411 h 1516628"/>
                      <a:gd name="connsiteX42" fmla="*/ 109780 w 926217"/>
                      <a:gd name="connsiteY42" fmla="*/ 790041 h 1516628"/>
                      <a:gd name="connsiteX43" fmla="*/ 102465 w 926217"/>
                      <a:gd name="connsiteY43" fmla="*/ 811987 h 1516628"/>
                      <a:gd name="connsiteX44" fmla="*/ 87835 w 926217"/>
                      <a:gd name="connsiteY44" fmla="*/ 833932 h 1516628"/>
                      <a:gd name="connsiteX45" fmla="*/ 80520 w 926217"/>
                      <a:gd name="connsiteY45" fmla="*/ 855878 h 1516628"/>
                      <a:gd name="connsiteX46" fmla="*/ 65889 w 926217"/>
                      <a:gd name="connsiteY46" fmla="*/ 980236 h 1516628"/>
                      <a:gd name="connsiteX47" fmla="*/ 36628 w 926217"/>
                      <a:gd name="connsiteY47" fmla="*/ 1038758 h 1516628"/>
                      <a:gd name="connsiteX48" fmla="*/ 14683 w 926217"/>
                      <a:gd name="connsiteY48" fmla="*/ 1046073 h 1516628"/>
                      <a:gd name="connsiteX49" fmla="*/ 52 w 926217"/>
                      <a:gd name="connsiteY49" fmla="*/ 1068019 h 1516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26217" h="1516628">
                        <a:moveTo>
                          <a:pt x="855931" y="0"/>
                        </a:moveTo>
                        <a:cubicBezTo>
                          <a:pt x="830958" y="124868"/>
                          <a:pt x="841300" y="62321"/>
                          <a:pt x="841300" y="321868"/>
                        </a:cubicBezTo>
                        <a:cubicBezTo>
                          <a:pt x="841300" y="646185"/>
                          <a:pt x="843882" y="970508"/>
                          <a:pt x="848616" y="1294790"/>
                        </a:cubicBezTo>
                        <a:cubicBezTo>
                          <a:pt x="848763" y="1304843"/>
                          <a:pt x="853042" y="1314421"/>
                          <a:pt x="855931" y="1324051"/>
                        </a:cubicBezTo>
                        <a:cubicBezTo>
                          <a:pt x="860362" y="1338822"/>
                          <a:pt x="865684" y="1353312"/>
                          <a:pt x="870561" y="1367942"/>
                        </a:cubicBezTo>
                        <a:cubicBezTo>
                          <a:pt x="872999" y="1375257"/>
                          <a:pt x="873599" y="1383472"/>
                          <a:pt x="877876" y="1389888"/>
                        </a:cubicBezTo>
                        <a:lnTo>
                          <a:pt x="892507" y="1411833"/>
                        </a:lnTo>
                        <a:cubicBezTo>
                          <a:pt x="897384" y="1426463"/>
                          <a:pt x="903397" y="1440763"/>
                          <a:pt x="907137" y="1455724"/>
                        </a:cubicBezTo>
                        <a:cubicBezTo>
                          <a:pt x="912014" y="1475231"/>
                          <a:pt x="935986" y="1528464"/>
                          <a:pt x="921768" y="1514246"/>
                        </a:cubicBezTo>
                        <a:lnTo>
                          <a:pt x="892507" y="1484985"/>
                        </a:lnTo>
                        <a:cubicBezTo>
                          <a:pt x="887630" y="1480108"/>
                          <a:pt x="884419" y="1472536"/>
                          <a:pt x="877876" y="1470355"/>
                        </a:cubicBezTo>
                        <a:lnTo>
                          <a:pt x="855931" y="1463040"/>
                        </a:lnTo>
                        <a:cubicBezTo>
                          <a:pt x="828867" y="1435976"/>
                          <a:pt x="847038" y="1452234"/>
                          <a:pt x="797409" y="1419148"/>
                        </a:cubicBezTo>
                        <a:cubicBezTo>
                          <a:pt x="790094" y="1414271"/>
                          <a:pt x="781681" y="1410734"/>
                          <a:pt x="775464" y="1404518"/>
                        </a:cubicBezTo>
                        <a:cubicBezTo>
                          <a:pt x="770587" y="1399641"/>
                          <a:pt x="766219" y="1394196"/>
                          <a:pt x="760833" y="1389888"/>
                        </a:cubicBezTo>
                        <a:cubicBezTo>
                          <a:pt x="753968" y="1384396"/>
                          <a:pt x="745563" y="1380979"/>
                          <a:pt x="738888" y="1375257"/>
                        </a:cubicBezTo>
                        <a:cubicBezTo>
                          <a:pt x="728415" y="1366280"/>
                          <a:pt x="719381" y="1355750"/>
                          <a:pt x="709627" y="1345996"/>
                        </a:cubicBezTo>
                        <a:cubicBezTo>
                          <a:pt x="704750" y="1341119"/>
                          <a:pt x="698822" y="1337105"/>
                          <a:pt x="694996" y="1331366"/>
                        </a:cubicBezTo>
                        <a:cubicBezTo>
                          <a:pt x="690119" y="1324051"/>
                          <a:pt x="686583" y="1315637"/>
                          <a:pt x="680366" y="1309420"/>
                        </a:cubicBezTo>
                        <a:cubicBezTo>
                          <a:pt x="674149" y="1303203"/>
                          <a:pt x="665735" y="1299667"/>
                          <a:pt x="658420" y="1294790"/>
                        </a:cubicBezTo>
                        <a:cubicBezTo>
                          <a:pt x="651105" y="1285036"/>
                          <a:pt x="644503" y="1274704"/>
                          <a:pt x="636475" y="1265529"/>
                        </a:cubicBezTo>
                        <a:cubicBezTo>
                          <a:pt x="627392" y="1255148"/>
                          <a:pt x="607214" y="1236268"/>
                          <a:pt x="607214" y="1236268"/>
                        </a:cubicBezTo>
                        <a:cubicBezTo>
                          <a:pt x="604776" y="1228953"/>
                          <a:pt x="604525" y="1220492"/>
                          <a:pt x="599899" y="1214323"/>
                        </a:cubicBezTo>
                        <a:cubicBezTo>
                          <a:pt x="589554" y="1200529"/>
                          <a:pt x="575515" y="1189939"/>
                          <a:pt x="563323" y="1177747"/>
                        </a:cubicBezTo>
                        <a:cubicBezTo>
                          <a:pt x="558446" y="1172870"/>
                          <a:pt x="552518" y="1168855"/>
                          <a:pt x="548692" y="1163116"/>
                        </a:cubicBezTo>
                        <a:cubicBezTo>
                          <a:pt x="543815" y="1155801"/>
                          <a:pt x="540279" y="1147388"/>
                          <a:pt x="534062" y="1141171"/>
                        </a:cubicBezTo>
                        <a:cubicBezTo>
                          <a:pt x="527845" y="1134954"/>
                          <a:pt x="519431" y="1131417"/>
                          <a:pt x="512116" y="1126540"/>
                        </a:cubicBezTo>
                        <a:cubicBezTo>
                          <a:pt x="509678" y="1119225"/>
                          <a:pt x="509283" y="1110869"/>
                          <a:pt x="504801" y="1104595"/>
                        </a:cubicBezTo>
                        <a:cubicBezTo>
                          <a:pt x="496783" y="1093371"/>
                          <a:pt x="483191" y="1086811"/>
                          <a:pt x="475540" y="1075334"/>
                        </a:cubicBezTo>
                        <a:cubicBezTo>
                          <a:pt x="456033" y="1046073"/>
                          <a:pt x="468225" y="1058265"/>
                          <a:pt x="438964" y="1038758"/>
                        </a:cubicBezTo>
                        <a:cubicBezTo>
                          <a:pt x="423005" y="990877"/>
                          <a:pt x="445170" y="1037869"/>
                          <a:pt x="409704" y="1009497"/>
                        </a:cubicBezTo>
                        <a:cubicBezTo>
                          <a:pt x="402839" y="1004005"/>
                          <a:pt x="400795" y="994227"/>
                          <a:pt x="395073" y="987552"/>
                        </a:cubicBezTo>
                        <a:cubicBezTo>
                          <a:pt x="386096" y="977079"/>
                          <a:pt x="375566" y="968045"/>
                          <a:pt x="365812" y="958291"/>
                        </a:cubicBezTo>
                        <a:cubicBezTo>
                          <a:pt x="360935" y="953414"/>
                          <a:pt x="355008" y="949399"/>
                          <a:pt x="351182" y="943660"/>
                        </a:cubicBezTo>
                        <a:cubicBezTo>
                          <a:pt x="331675" y="914400"/>
                          <a:pt x="343867" y="926592"/>
                          <a:pt x="314606" y="907084"/>
                        </a:cubicBezTo>
                        <a:cubicBezTo>
                          <a:pt x="307961" y="897116"/>
                          <a:pt x="296927" y="877457"/>
                          <a:pt x="285345" y="870508"/>
                        </a:cubicBezTo>
                        <a:cubicBezTo>
                          <a:pt x="278733" y="866541"/>
                          <a:pt x="270715" y="865631"/>
                          <a:pt x="263400" y="863193"/>
                        </a:cubicBezTo>
                        <a:cubicBezTo>
                          <a:pt x="228073" y="827869"/>
                          <a:pt x="272964" y="870845"/>
                          <a:pt x="226824" y="833932"/>
                        </a:cubicBezTo>
                        <a:cubicBezTo>
                          <a:pt x="221438" y="829624"/>
                          <a:pt x="218107" y="822850"/>
                          <a:pt x="212193" y="819302"/>
                        </a:cubicBezTo>
                        <a:cubicBezTo>
                          <a:pt x="205581" y="815335"/>
                          <a:pt x="197563" y="814425"/>
                          <a:pt x="190248" y="811987"/>
                        </a:cubicBezTo>
                        <a:cubicBezTo>
                          <a:pt x="176640" y="798379"/>
                          <a:pt x="172127" y="791953"/>
                          <a:pt x="153672" y="782726"/>
                        </a:cubicBezTo>
                        <a:cubicBezTo>
                          <a:pt x="146775" y="779278"/>
                          <a:pt x="139041" y="777849"/>
                          <a:pt x="131726" y="775411"/>
                        </a:cubicBezTo>
                        <a:cubicBezTo>
                          <a:pt x="124411" y="780288"/>
                          <a:pt x="115272" y="783176"/>
                          <a:pt x="109780" y="790041"/>
                        </a:cubicBezTo>
                        <a:cubicBezTo>
                          <a:pt x="104963" y="796062"/>
                          <a:pt x="105913" y="805090"/>
                          <a:pt x="102465" y="811987"/>
                        </a:cubicBezTo>
                        <a:cubicBezTo>
                          <a:pt x="98533" y="819850"/>
                          <a:pt x="92712" y="826617"/>
                          <a:pt x="87835" y="833932"/>
                        </a:cubicBezTo>
                        <a:cubicBezTo>
                          <a:pt x="85397" y="841247"/>
                          <a:pt x="81788" y="848272"/>
                          <a:pt x="80520" y="855878"/>
                        </a:cubicBezTo>
                        <a:cubicBezTo>
                          <a:pt x="77925" y="871450"/>
                          <a:pt x="69807" y="961952"/>
                          <a:pt x="65889" y="980236"/>
                        </a:cubicBezTo>
                        <a:cubicBezTo>
                          <a:pt x="61583" y="1000331"/>
                          <a:pt x="56572" y="1026792"/>
                          <a:pt x="36628" y="1038758"/>
                        </a:cubicBezTo>
                        <a:cubicBezTo>
                          <a:pt x="30016" y="1042725"/>
                          <a:pt x="21998" y="1043635"/>
                          <a:pt x="14683" y="1046073"/>
                        </a:cubicBezTo>
                        <a:cubicBezTo>
                          <a:pt x="-1672" y="1062428"/>
                          <a:pt x="52" y="1053807"/>
                          <a:pt x="52" y="1068019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cxnSp>
              <p:nvCxnSpPr>
                <p:cNvPr id="145" name="Connecteur droit avec flèche 144"/>
                <p:cNvCxnSpPr/>
                <p:nvPr/>
              </p:nvCxnSpPr>
              <p:spPr>
                <a:xfrm flipH="1">
                  <a:off x="4203392" y="2236157"/>
                  <a:ext cx="515993" cy="12111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24" name="ZoneTexte 147"/>
                <p:cNvSpPr txBox="1">
                  <a:spLocks noChangeArrowheads="1"/>
                </p:cNvSpPr>
                <p:nvPr/>
              </p:nvSpPr>
              <p:spPr bwMode="auto">
                <a:xfrm>
                  <a:off x="4638386" y="2037742"/>
                  <a:ext cx="54854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 b="1">
                      <a:solidFill>
                        <a:srgbClr val="FF0000"/>
                      </a:solidFill>
                    </a:rPr>
                    <a:t>3 mm</a:t>
                  </a:r>
                </a:p>
              </p:txBody>
            </p:sp>
          </p:grpSp>
          <p:cxnSp>
            <p:nvCxnSpPr>
              <p:cNvPr id="5" name="Connecteur droit 4"/>
              <p:cNvCxnSpPr/>
              <p:nvPr/>
            </p:nvCxnSpPr>
            <p:spPr>
              <a:xfrm>
                <a:off x="2484669" y="3339343"/>
                <a:ext cx="54615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19" name="ZoneTexte 7"/>
            <p:cNvSpPr txBox="1">
              <a:spLocks noChangeArrowheads="1"/>
            </p:cNvSpPr>
            <p:nvPr/>
          </p:nvSpPr>
          <p:spPr bwMode="auto">
            <a:xfrm>
              <a:off x="6591300" y="4340225"/>
              <a:ext cx="6175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FF0000"/>
                  </a:solidFill>
                </a:rPr>
                <a:t>Slice</a:t>
              </a:r>
            </a:p>
          </p:txBody>
        </p:sp>
      </p:grpSp>
      <p:grpSp>
        <p:nvGrpSpPr>
          <p:cNvPr id="6189" name="Groupe 7"/>
          <p:cNvGrpSpPr>
            <a:grpSpLocks/>
          </p:cNvGrpSpPr>
          <p:nvPr/>
        </p:nvGrpSpPr>
        <p:grpSpPr bwMode="auto">
          <a:xfrm>
            <a:off x="5605463" y="549275"/>
            <a:ext cx="3430587" cy="2503488"/>
            <a:chOff x="2490177" y="731833"/>
            <a:chExt cx="6248149" cy="4619897"/>
          </a:xfrm>
        </p:grpSpPr>
        <p:pic>
          <p:nvPicPr>
            <p:cNvPr id="6207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731833"/>
              <a:ext cx="6038534" cy="453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8" name="Text Box 90"/>
            <p:cNvSpPr txBox="1">
              <a:spLocks noChangeArrowheads="1"/>
            </p:cNvSpPr>
            <p:nvPr/>
          </p:nvSpPr>
          <p:spPr bwMode="auto">
            <a:xfrm>
              <a:off x="5076056" y="1242783"/>
              <a:ext cx="1892424" cy="96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fr-FR" sz="1400">
                  <a:solidFill>
                    <a:schemeClr val="accent2"/>
                  </a:solidFill>
                  <a:latin typeface="Arial Narrow" pitchFamily="34" charset="0"/>
                </a:rPr>
                <a:t>Effective Dispersion</a:t>
              </a:r>
              <a:endParaRPr lang="fr-FR" altLang="fr-FR" sz="14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6209" name="Rectangle 62"/>
            <p:cNvSpPr>
              <a:spLocks noChangeAspect="1" noChangeArrowheads="1"/>
            </p:cNvSpPr>
            <p:nvPr/>
          </p:nvSpPr>
          <p:spPr bwMode="auto">
            <a:xfrm>
              <a:off x="4563752" y="3795864"/>
              <a:ext cx="166172" cy="864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6210" name="Rectangle 62"/>
            <p:cNvSpPr>
              <a:spLocks noChangeAspect="1" noChangeArrowheads="1"/>
            </p:cNvSpPr>
            <p:nvPr/>
          </p:nvSpPr>
          <p:spPr bwMode="auto">
            <a:xfrm>
              <a:off x="7185472" y="3796418"/>
              <a:ext cx="144000" cy="74872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6211" name="Rectangle 62"/>
            <p:cNvSpPr>
              <a:spLocks noChangeAspect="1" noChangeArrowheads="1"/>
            </p:cNvSpPr>
            <p:nvPr/>
          </p:nvSpPr>
          <p:spPr bwMode="auto">
            <a:xfrm>
              <a:off x="7371992" y="3795864"/>
              <a:ext cx="144000" cy="74872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6212" name="Rectangle 62"/>
            <p:cNvSpPr>
              <a:spLocks noChangeAspect="1" noChangeArrowheads="1"/>
            </p:cNvSpPr>
            <p:nvPr/>
          </p:nvSpPr>
          <p:spPr bwMode="auto">
            <a:xfrm>
              <a:off x="5364088" y="3789594"/>
              <a:ext cx="144000" cy="84571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6213" name="Rectangle 62"/>
            <p:cNvSpPr>
              <a:spLocks noChangeAspect="1" noChangeArrowheads="1"/>
            </p:cNvSpPr>
            <p:nvPr/>
          </p:nvSpPr>
          <p:spPr bwMode="auto">
            <a:xfrm>
              <a:off x="5559656" y="3789040"/>
              <a:ext cx="144000" cy="84571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6214" name="Rectangle 62"/>
            <p:cNvSpPr>
              <a:spLocks noChangeAspect="1" noChangeArrowheads="1"/>
            </p:cNvSpPr>
            <p:nvPr/>
          </p:nvSpPr>
          <p:spPr bwMode="auto">
            <a:xfrm>
              <a:off x="6372200" y="3791556"/>
              <a:ext cx="144000" cy="8502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6215" name="ZoneTexte 3"/>
            <p:cNvSpPr txBox="1">
              <a:spLocks noChangeArrowheads="1"/>
            </p:cNvSpPr>
            <p:nvPr/>
          </p:nvSpPr>
          <p:spPr bwMode="auto">
            <a:xfrm rot="-5400000">
              <a:off x="2253381" y="2470159"/>
              <a:ext cx="812145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solidFill>
                    <a:schemeClr val="tx1"/>
                  </a:solidFill>
                </a:rPr>
                <a:t>D</a:t>
              </a:r>
              <a:r>
                <a:rPr lang="fr-FR" altLang="fr-FR" sz="1600" baseline="-25000">
                  <a:solidFill>
                    <a:schemeClr val="tx1"/>
                  </a:solidFill>
                </a:rPr>
                <a:t>eff </a:t>
              </a:r>
              <a:r>
                <a:rPr lang="fr-FR" altLang="fr-FR" sz="1600">
                  <a:solidFill>
                    <a:schemeClr val="tx1"/>
                  </a:solidFill>
                </a:rPr>
                <a:t>(m)</a:t>
              </a:r>
            </a:p>
          </p:txBody>
        </p:sp>
        <p:sp>
          <p:nvSpPr>
            <p:cNvPr id="6216" name="ZoneTexte 4"/>
            <p:cNvSpPr txBox="1">
              <a:spLocks noChangeArrowheads="1"/>
            </p:cNvSpPr>
            <p:nvPr/>
          </p:nvSpPr>
          <p:spPr bwMode="auto">
            <a:xfrm>
              <a:off x="5611831" y="5013176"/>
              <a:ext cx="647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solidFill>
                    <a:schemeClr val="tx1"/>
                  </a:solidFill>
                </a:rPr>
                <a:t>S (m)</a:t>
              </a:r>
            </a:p>
          </p:txBody>
        </p:sp>
        <p:sp>
          <p:nvSpPr>
            <p:cNvPr id="6217" name="Rectangle 62"/>
            <p:cNvSpPr>
              <a:spLocks noChangeArrowheads="1"/>
            </p:cNvSpPr>
            <p:nvPr/>
          </p:nvSpPr>
          <p:spPr bwMode="auto">
            <a:xfrm>
              <a:off x="3635896" y="3796418"/>
              <a:ext cx="216000" cy="86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</p:grpSp>
      <p:sp>
        <p:nvSpPr>
          <p:cNvPr id="6190" name="ZoneTexte 1"/>
          <p:cNvSpPr txBox="1">
            <a:spLocks noChangeArrowheads="1"/>
          </p:cNvSpPr>
          <p:nvPr/>
        </p:nvSpPr>
        <p:spPr bwMode="auto">
          <a:xfrm>
            <a:off x="2844800" y="954088"/>
            <a:ext cx="2759075" cy="8223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</a:pPr>
            <a:r>
              <a:rPr lang="fr-FR" altLang="fr-FR" sz="1600"/>
              <a:t>3) Slice separation using </a:t>
            </a:r>
          </a:p>
          <a:p>
            <a:pPr algn="just" defTabSz="914400" eaLnBrk="1" hangingPunct="1">
              <a:spcBef>
                <a:spcPct val="0"/>
              </a:spcBef>
            </a:pPr>
            <a:r>
              <a:rPr lang="fr-FR" altLang="fr-FR" sz="1600"/>
              <a:t>the </a:t>
            </a:r>
            <a:r>
              <a:rPr lang="fr-FR" altLang="fr-FR" sz="1600" b="1"/>
              <a:t>machine’s horizontal dispersion function</a:t>
            </a:r>
          </a:p>
        </p:txBody>
      </p:sp>
      <p:sp>
        <p:nvSpPr>
          <p:cNvPr id="6191" name="Text Box 65"/>
          <p:cNvSpPr txBox="1">
            <a:spLocks noChangeArrowheads="1"/>
          </p:cNvSpPr>
          <p:nvPr/>
        </p:nvSpPr>
        <p:spPr bwMode="auto">
          <a:xfrm>
            <a:off x="1635125" y="2689225"/>
            <a:ext cx="9794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Modulator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Wiggler</a:t>
            </a:r>
            <a:endParaRPr lang="fr-FR" altLang="fr-FR" sz="1400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3559175" y="4657725"/>
            <a:ext cx="2574925" cy="1247775"/>
            <a:chOff x="3559175" y="4657725"/>
            <a:chExt cx="2574925" cy="1247775"/>
          </a:xfrm>
        </p:grpSpPr>
        <p:sp>
          <p:nvSpPr>
            <p:cNvPr id="142" name="Rectangle 141"/>
            <p:cNvSpPr/>
            <p:nvPr/>
          </p:nvSpPr>
          <p:spPr bwMode="auto">
            <a:xfrm rot="2940000">
              <a:off x="5402263" y="4733925"/>
              <a:ext cx="46037" cy="125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6201" name="Groupe 2"/>
            <p:cNvGrpSpPr>
              <a:grpSpLocks/>
            </p:cNvGrpSpPr>
            <p:nvPr/>
          </p:nvGrpSpPr>
          <p:grpSpPr bwMode="auto">
            <a:xfrm>
              <a:off x="3559175" y="4657725"/>
              <a:ext cx="2574925" cy="1247775"/>
              <a:chOff x="3559175" y="4657725"/>
              <a:chExt cx="2574925" cy="1247775"/>
            </a:xfrm>
          </p:grpSpPr>
          <p:sp>
            <p:nvSpPr>
              <p:cNvPr id="141" name="Rectangle 140"/>
              <p:cNvSpPr/>
              <p:nvPr/>
            </p:nvSpPr>
            <p:spPr bwMode="auto">
              <a:xfrm rot="2940000">
                <a:off x="5907088" y="5370512"/>
                <a:ext cx="46038" cy="1254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 rot="2940000">
                <a:off x="5446713" y="4792662"/>
                <a:ext cx="46038" cy="1254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4" name="Arc 143"/>
              <p:cNvSpPr/>
              <p:nvPr/>
            </p:nvSpPr>
            <p:spPr bwMode="auto">
              <a:xfrm rot="8429769">
                <a:off x="5281613" y="4733925"/>
                <a:ext cx="711200" cy="719138"/>
              </a:xfrm>
              <a:prstGeom prst="arc">
                <a:avLst/>
              </a:prstGeom>
              <a:ln w="28575">
                <a:solidFill>
                  <a:srgbClr val="33CC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05" name="Text Box 67"/>
              <p:cNvSpPr txBox="1">
                <a:spLocks noChangeArrowheads="1"/>
              </p:cNvSpPr>
              <p:nvPr/>
            </p:nvSpPr>
            <p:spPr bwMode="auto">
              <a:xfrm>
                <a:off x="3559175" y="5505450"/>
                <a:ext cx="22510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800"/>
                  </a:spcBef>
                  <a:defRPr sz="32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1pPr>
                <a:lvl2pPr eaLnBrk="0" hangingPunct="0">
                  <a:spcBef>
                    <a:spcPts val="700"/>
                  </a:spcBef>
                  <a:defRPr sz="28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2pPr>
                <a:lvl3pPr eaLnBrk="0" hangingPunct="0">
                  <a:spcBef>
                    <a:spcPts val="600"/>
                  </a:spcBef>
                  <a:defRPr sz="24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3pPr>
                <a:lvl4pPr eaLnBrk="0" hangingPunct="0">
                  <a:spcBef>
                    <a:spcPts val="500"/>
                  </a:spcBef>
                  <a:defRPr sz="20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4pPr>
                <a:lvl5pPr eaLnBrk="0" hangingPunct="0">
                  <a:spcBef>
                    <a:spcPts val="500"/>
                  </a:spcBef>
                  <a:defRPr sz="20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imes New Roman" pitchFamily="18" charset="0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1000">
                    <a:solidFill>
                      <a:srgbClr val="0033CC"/>
                    </a:solidFill>
                  </a:rPr>
                  <a:t>Additional chicane to reduce the photon emission angle</a:t>
                </a:r>
                <a:endParaRPr lang="fr-FR" altLang="fr-FR" sz="1000" i="1">
                  <a:solidFill>
                    <a:srgbClr val="0033CC"/>
                  </a:solidFill>
                </a:endParaRPr>
              </a:p>
            </p:txBody>
          </p:sp>
          <p:sp>
            <p:nvSpPr>
              <p:cNvPr id="147" name="Arc 146"/>
              <p:cNvSpPr/>
              <p:nvPr/>
            </p:nvSpPr>
            <p:spPr bwMode="auto">
              <a:xfrm rot="3845581">
                <a:off x="5419725" y="4654550"/>
                <a:ext cx="711200" cy="717550"/>
              </a:xfrm>
              <a:prstGeom prst="arc">
                <a:avLst/>
              </a:prstGeom>
              <a:ln w="28575">
                <a:solidFill>
                  <a:srgbClr val="0033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652838" y="2251075"/>
            <a:ext cx="1835150" cy="646113"/>
            <a:chOff x="3984363" y="2148880"/>
            <a:chExt cx="1836013" cy="646331"/>
          </a:xfrm>
        </p:grpSpPr>
        <p:grpSp>
          <p:nvGrpSpPr>
            <p:cNvPr id="6195" name="Groupe 121"/>
            <p:cNvGrpSpPr>
              <a:grpSpLocks/>
            </p:cNvGrpSpPr>
            <p:nvPr/>
          </p:nvGrpSpPr>
          <p:grpSpPr bwMode="auto">
            <a:xfrm>
              <a:off x="4147322" y="2148880"/>
              <a:ext cx="1673054" cy="646331"/>
              <a:chOff x="4147322" y="2148880"/>
              <a:chExt cx="1673054" cy="646331"/>
            </a:xfrm>
          </p:grpSpPr>
          <p:cxnSp>
            <p:nvCxnSpPr>
              <p:cNvPr id="123" name="Connecteur droit 122"/>
              <p:cNvCxnSpPr/>
              <p:nvPr/>
            </p:nvCxnSpPr>
            <p:spPr>
              <a:xfrm flipH="1">
                <a:off x="4147952" y="2576062"/>
                <a:ext cx="111177" cy="11751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flipH="1">
                <a:off x="4324248" y="2401378"/>
                <a:ext cx="111177" cy="11751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9" name="ZoneTexte 124"/>
              <p:cNvSpPr txBox="1">
                <a:spLocks noChangeArrowheads="1"/>
              </p:cNvSpPr>
              <p:nvPr/>
            </p:nvSpPr>
            <p:spPr bwMode="auto">
              <a:xfrm>
                <a:off x="4416147" y="2148880"/>
                <a:ext cx="140422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1200" b="1">
                    <a:solidFill>
                      <a:srgbClr val="FFC000"/>
                    </a:solidFill>
                  </a:rPr>
                  <a:t>Shifted diaphragm in BL frontend</a:t>
                </a:r>
              </a:p>
            </p:txBody>
          </p:sp>
        </p:grpSp>
        <p:sp>
          <p:nvSpPr>
            <p:cNvPr id="126" name="Forme libre 125"/>
            <p:cNvSpPr/>
            <p:nvPr/>
          </p:nvSpPr>
          <p:spPr>
            <a:xfrm rot="2686288">
              <a:off x="3984363" y="2474428"/>
              <a:ext cx="565416" cy="63521"/>
            </a:xfrm>
            <a:custGeom>
              <a:avLst/>
              <a:gdLst>
                <a:gd name="connsiteX0" fmla="*/ 0 w 565507"/>
                <a:gd name="connsiteY0" fmla="*/ 63610 h 63633"/>
                <a:gd name="connsiteX1" fmla="*/ 47708 w 565507"/>
                <a:gd name="connsiteY1" fmla="*/ 3975 h 63633"/>
                <a:gd name="connsiteX2" fmla="*/ 79513 w 565507"/>
                <a:gd name="connsiteY2" fmla="*/ 63610 h 63633"/>
                <a:gd name="connsiteX3" fmla="*/ 139148 w 565507"/>
                <a:gd name="connsiteY3" fmla="*/ 3975 h 63633"/>
                <a:gd name="connsiteX4" fmla="*/ 170953 w 565507"/>
                <a:gd name="connsiteY4" fmla="*/ 63610 h 63633"/>
                <a:gd name="connsiteX5" fmla="*/ 222636 w 565507"/>
                <a:gd name="connsiteY5" fmla="*/ 0 h 63633"/>
                <a:gd name="connsiteX6" fmla="*/ 246490 w 565507"/>
                <a:gd name="connsiteY6" fmla="*/ 63610 h 63633"/>
                <a:gd name="connsiteX7" fmla="*/ 294198 w 565507"/>
                <a:gd name="connsiteY7" fmla="*/ 7951 h 63633"/>
                <a:gd name="connsiteX8" fmla="*/ 326003 w 565507"/>
                <a:gd name="connsiteY8" fmla="*/ 59634 h 63633"/>
                <a:gd name="connsiteX9" fmla="*/ 381662 w 565507"/>
                <a:gd name="connsiteY9" fmla="*/ 3975 h 63633"/>
                <a:gd name="connsiteX10" fmla="*/ 409492 w 565507"/>
                <a:gd name="connsiteY10" fmla="*/ 63610 h 63633"/>
                <a:gd name="connsiteX11" fmla="*/ 453224 w 565507"/>
                <a:gd name="connsiteY11" fmla="*/ 3975 h 63633"/>
                <a:gd name="connsiteX12" fmla="*/ 477078 w 565507"/>
                <a:gd name="connsiteY12" fmla="*/ 35780 h 63633"/>
                <a:gd name="connsiteX13" fmla="*/ 560567 w 565507"/>
                <a:gd name="connsiteY13" fmla="*/ 39756 h 63633"/>
                <a:gd name="connsiteX14" fmla="*/ 548640 w 565507"/>
                <a:gd name="connsiteY14" fmla="*/ 35780 h 6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5507" h="63633">
                  <a:moveTo>
                    <a:pt x="0" y="63610"/>
                  </a:moveTo>
                  <a:cubicBezTo>
                    <a:pt x="17228" y="33792"/>
                    <a:pt x="34456" y="3975"/>
                    <a:pt x="47708" y="3975"/>
                  </a:cubicBezTo>
                  <a:cubicBezTo>
                    <a:pt x="60960" y="3975"/>
                    <a:pt x="64273" y="63610"/>
                    <a:pt x="79513" y="63610"/>
                  </a:cubicBezTo>
                  <a:cubicBezTo>
                    <a:pt x="94753" y="63610"/>
                    <a:pt x="123908" y="3975"/>
                    <a:pt x="139148" y="3975"/>
                  </a:cubicBezTo>
                  <a:cubicBezTo>
                    <a:pt x="154388" y="3975"/>
                    <a:pt x="157038" y="64273"/>
                    <a:pt x="170953" y="63610"/>
                  </a:cubicBezTo>
                  <a:cubicBezTo>
                    <a:pt x="184868" y="62947"/>
                    <a:pt x="210047" y="0"/>
                    <a:pt x="222636" y="0"/>
                  </a:cubicBezTo>
                  <a:cubicBezTo>
                    <a:pt x="235225" y="0"/>
                    <a:pt x="234563" y="62285"/>
                    <a:pt x="246490" y="63610"/>
                  </a:cubicBezTo>
                  <a:cubicBezTo>
                    <a:pt x="258417" y="64935"/>
                    <a:pt x="280946" y="8614"/>
                    <a:pt x="294198" y="7951"/>
                  </a:cubicBezTo>
                  <a:cubicBezTo>
                    <a:pt x="307450" y="7288"/>
                    <a:pt x="311426" y="60297"/>
                    <a:pt x="326003" y="59634"/>
                  </a:cubicBezTo>
                  <a:cubicBezTo>
                    <a:pt x="340580" y="58971"/>
                    <a:pt x="367747" y="3312"/>
                    <a:pt x="381662" y="3975"/>
                  </a:cubicBezTo>
                  <a:cubicBezTo>
                    <a:pt x="395577" y="4638"/>
                    <a:pt x="397565" y="63610"/>
                    <a:pt x="409492" y="63610"/>
                  </a:cubicBezTo>
                  <a:cubicBezTo>
                    <a:pt x="421419" y="63610"/>
                    <a:pt x="441960" y="8613"/>
                    <a:pt x="453224" y="3975"/>
                  </a:cubicBezTo>
                  <a:cubicBezTo>
                    <a:pt x="464488" y="-663"/>
                    <a:pt x="459188" y="29817"/>
                    <a:pt x="477078" y="35780"/>
                  </a:cubicBezTo>
                  <a:cubicBezTo>
                    <a:pt x="494968" y="41743"/>
                    <a:pt x="548640" y="39756"/>
                    <a:pt x="560567" y="39756"/>
                  </a:cubicBezTo>
                  <a:cubicBezTo>
                    <a:pt x="572494" y="39756"/>
                    <a:pt x="560567" y="37768"/>
                    <a:pt x="548640" y="35780"/>
                  </a:cubicBezTo>
                </a:path>
              </a:pathLst>
            </a:custGeom>
            <a:noFill/>
            <a:ln>
              <a:solidFill>
                <a:srgbClr val="385D8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33" name="ZoneTexte 132"/>
          <p:cNvSpPr txBox="1"/>
          <p:nvPr/>
        </p:nvSpPr>
        <p:spPr>
          <a:xfrm>
            <a:off x="6364609" y="6146140"/>
            <a:ext cx="2599879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Courtesy M-A. TORDEUX,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SOLEIL accelerator physics group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>
                <a:solidFill>
                  <a:srgbClr val="000000"/>
                </a:solidFill>
              </a:rPr>
              <a:t>SOLEIL </a:t>
            </a:r>
            <a:r>
              <a:rPr lang="en-US" altLang="fr-FR" dirty="0" smtClean="0">
                <a:solidFill>
                  <a:srgbClr val="000000"/>
                </a:solidFill>
              </a:rPr>
              <a:t>specificities</a:t>
            </a:r>
            <a:endParaRPr lang="en-GB" dirty="0"/>
          </a:p>
        </p:txBody>
      </p:sp>
      <p:sp>
        <p:nvSpPr>
          <p:cNvPr id="717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3FA663-0007-4BCD-9EA0-040A3ED7D244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2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7175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7176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grpSp>
        <p:nvGrpSpPr>
          <p:cNvPr id="7178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7273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4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5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79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7271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2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0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7269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0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1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7266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7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8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2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7263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4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5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3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7261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2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4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7259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0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5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7256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7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8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6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7253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4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5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7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7251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2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88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7189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grpSp>
        <p:nvGrpSpPr>
          <p:cNvPr id="7190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7248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49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0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91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fr-FR" sz="1800">
              <a:latin typeface="Calibri" pitchFamily="34" charset="0"/>
            </a:endParaRPr>
          </a:p>
        </p:txBody>
      </p:sp>
      <p:sp>
        <p:nvSpPr>
          <p:cNvPr id="7193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4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5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196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7246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47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97" name="Text Box 108"/>
          <p:cNvSpPr txBox="1">
            <a:spLocks noChangeArrowheads="1"/>
          </p:cNvSpPr>
          <p:nvPr/>
        </p:nvSpPr>
        <p:spPr bwMode="auto">
          <a:xfrm>
            <a:off x="785813" y="2470150"/>
            <a:ext cx="6810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</a:t>
            </a:r>
            <a:r>
              <a:rPr lang="en-US" altLang="fr-FR" sz="1400">
                <a:latin typeface="Arial" pitchFamily="34" charset="0"/>
              </a:rPr>
              <a:t> 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7198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7243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44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45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7199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72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719138" y="6291263"/>
            <a:ext cx="6481762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8125" y="4176713"/>
            <a:ext cx="57943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206" name="Groupe 2064"/>
          <p:cNvGrpSpPr>
            <a:grpSpLocks/>
          </p:cNvGrpSpPr>
          <p:nvPr/>
        </p:nvGrpSpPr>
        <p:grpSpPr bwMode="auto">
          <a:xfrm>
            <a:off x="2482850" y="3336925"/>
            <a:ext cx="3392488" cy="2292350"/>
            <a:chOff x="3631733" y="3336495"/>
            <a:chExt cx="3393278" cy="2292695"/>
          </a:xfrm>
        </p:grpSpPr>
        <p:sp>
          <p:nvSpPr>
            <p:cNvPr id="7233" name="Rectangle 62"/>
            <p:cNvSpPr>
              <a:spLocks noChangeArrowheads="1"/>
            </p:cNvSpPr>
            <p:nvPr/>
          </p:nvSpPr>
          <p:spPr bwMode="auto">
            <a:xfrm rot="679987">
              <a:off x="4071112" y="3336495"/>
              <a:ext cx="263354" cy="173168"/>
            </a:xfrm>
            <a:prstGeom prst="rect">
              <a:avLst/>
            </a:prstGeom>
            <a:solidFill>
              <a:srgbClr val="385D8A"/>
            </a:solidFill>
            <a:ln w="1905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7234" name="Rectangle 63"/>
            <p:cNvSpPr>
              <a:spLocks noChangeArrowheads="1"/>
            </p:cNvSpPr>
            <p:nvPr/>
          </p:nvSpPr>
          <p:spPr bwMode="auto">
            <a:xfrm rot="3173645">
              <a:off x="6573365" y="4933795"/>
              <a:ext cx="305694" cy="14766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7235" name="Text Box 66"/>
            <p:cNvSpPr txBox="1">
              <a:spLocks noChangeArrowheads="1"/>
            </p:cNvSpPr>
            <p:nvPr/>
          </p:nvSpPr>
          <p:spPr bwMode="auto">
            <a:xfrm>
              <a:off x="3631733" y="3601428"/>
              <a:ext cx="9487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0033CC"/>
                  </a:solidFill>
                  <a:latin typeface="Arial" pitchFamily="34" charset="0"/>
                </a:rPr>
                <a:t>CRISTAL</a:t>
              </a:r>
            </a:p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0033CC"/>
                  </a:solidFill>
                  <a:latin typeface="Arial" pitchFamily="34" charset="0"/>
                </a:rPr>
                <a:t>(U20)</a:t>
              </a:r>
              <a:endParaRPr lang="fr-FR" altLang="fr-FR" sz="1400" b="1" i="1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7236" name="Text Box 67"/>
            <p:cNvSpPr txBox="1">
              <a:spLocks noChangeArrowheads="1"/>
            </p:cNvSpPr>
            <p:nvPr/>
          </p:nvSpPr>
          <p:spPr bwMode="auto">
            <a:xfrm>
              <a:off x="5302142" y="5105981"/>
              <a:ext cx="1424304" cy="52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0033CC"/>
                  </a:solidFill>
                  <a:latin typeface="Arial" pitchFamily="34" charset="0"/>
                </a:rPr>
                <a:t>TEMPO</a:t>
              </a:r>
            </a:p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0033CC"/>
                  </a:solidFill>
                  <a:latin typeface="Arial" pitchFamily="34" charset="0"/>
                </a:rPr>
                <a:t>(HU44 + HU80)</a:t>
              </a:r>
              <a:endParaRPr lang="fr-FR" altLang="fr-FR" sz="1400" b="1" i="1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7237" name="Rectangle 62"/>
            <p:cNvSpPr>
              <a:spLocks noChangeArrowheads="1"/>
            </p:cNvSpPr>
            <p:nvPr/>
          </p:nvSpPr>
          <p:spPr bwMode="auto">
            <a:xfrm rot="1814165">
              <a:off x="4891618" y="3640422"/>
              <a:ext cx="263353" cy="17316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7238" name="Rectangle 62"/>
            <p:cNvSpPr>
              <a:spLocks noChangeArrowheads="1"/>
            </p:cNvSpPr>
            <p:nvPr/>
          </p:nvSpPr>
          <p:spPr bwMode="auto">
            <a:xfrm rot="1730792">
              <a:off x="5151239" y="3783379"/>
              <a:ext cx="263354" cy="17316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7239" name="Rectangle 63"/>
            <p:cNvSpPr>
              <a:spLocks noChangeArrowheads="1"/>
            </p:cNvSpPr>
            <p:nvPr/>
          </p:nvSpPr>
          <p:spPr bwMode="auto">
            <a:xfrm rot="3082220">
              <a:off x="6798334" y="5202135"/>
              <a:ext cx="305693" cy="14766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7240" name="Text Box 66"/>
            <p:cNvSpPr txBox="1">
              <a:spLocks noChangeArrowheads="1"/>
            </p:cNvSpPr>
            <p:nvPr/>
          </p:nvSpPr>
          <p:spPr bwMode="auto">
            <a:xfrm>
              <a:off x="3974512" y="3997151"/>
              <a:ext cx="1424304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6699FF"/>
                  </a:solidFill>
                  <a:latin typeface="Arial" pitchFamily="34" charset="0"/>
                </a:rPr>
                <a:t>DEIMOS</a:t>
              </a:r>
            </a:p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6699FF"/>
                  </a:solidFill>
                  <a:latin typeface="Arial" pitchFamily="34" charset="0"/>
                </a:rPr>
                <a:t>(HU52 + HU65)</a:t>
              </a:r>
              <a:endParaRPr lang="fr-FR" altLang="fr-FR" sz="1400" b="1" i="1">
                <a:solidFill>
                  <a:srgbClr val="6699FF"/>
                </a:solidFill>
                <a:latin typeface="Arial" pitchFamily="34" charset="0"/>
              </a:endParaRPr>
            </a:p>
          </p:txBody>
        </p:sp>
        <p:sp>
          <p:nvSpPr>
            <p:cNvPr id="7241" name="Rectangle 62"/>
            <p:cNvSpPr>
              <a:spLocks noChangeArrowheads="1"/>
            </p:cNvSpPr>
            <p:nvPr/>
          </p:nvSpPr>
          <p:spPr bwMode="auto">
            <a:xfrm rot="2160000">
              <a:off x="5919153" y="4260644"/>
              <a:ext cx="263354" cy="17316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 sz="1800">
                <a:latin typeface="Calibri" pitchFamily="34" charset="0"/>
              </a:endParaRPr>
            </a:p>
          </p:txBody>
        </p:sp>
        <p:sp>
          <p:nvSpPr>
            <p:cNvPr id="7242" name="Text Box 66"/>
            <p:cNvSpPr txBox="1">
              <a:spLocks noChangeArrowheads="1"/>
            </p:cNvSpPr>
            <p:nvPr/>
          </p:nvSpPr>
          <p:spPr bwMode="auto">
            <a:xfrm>
              <a:off x="5119020" y="4463323"/>
              <a:ext cx="1103587" cy="52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defRPr sz="32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chemeClr val="tx1"/>
                  </a:solidFill>
                  <a:latin typeface="Trebuchet MS" pitchFamily="34" charset="0"/>
                  <a:cs typeface="Times New Roman" pitchFamily="18" charset="0"/>
                </a:defRPr>
              </a:lvl9pPr>
            </a:lstStyle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6699FF"/>
                  </a:solidFill>
                  <a:latin typeface="Arial" pitchFamily="34" charset="0"/>
                </a:rPr>
                <a:t>GALAXIES</a:t>
              </a:r>
            </a:p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6699FF"/>
                  </a:solidFill>
                  <a:latin typeface="Arial" pitchFamily="34" charset="0"/>
                </a:rPr>
                <a:t>(U20)</a:t>
              </a:r>
              <a:endParaRPr lang="fr-FR" altLang="fr-FR" sz="1400" b="1" i="1">
                <a:solidFill>
                  <a:srgbClr val="6699FF"/>
                </a:solidFill>
                <a:latin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 rot="2940000">
            <a:off x="5907088" y="5370512"/>
            <a:ext cx="4603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7" name="Rectangle 126"/>
          <p:cNvSpPr/>
          <p:nvPr/>
        </p:nvSpPr>
        <p:spPr bwMode="auto">
          <a:xfrm rot="2940000">
            <a:off x="5402263" y="4733925"/>
            <a:ext cx="46037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8" name="Rectangle 127"/>
          <p:cNvSpPr/>
          <p:nvPr/>
        </p:nvSpPr>
        <p:spPr bwMode="auto">
          <a:xfrm rot="2940000">
            <a:off x="5446713" y="4792662"/>
            <a:ext cx="4603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10" name="Text Box 65"/>
          <p:cNvSpPr txBox="1">
            <a:spLocks noChangeArrowheads="1"/>
          </p:cNvSpPr>
          <p:nvPr/>
        </p:nvSpPr>
        <p:spPr bwMode="auto">
          <a:xfrm>
            <a:off x="1635125" y="2689225"/>
            <a:ext cx="9794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Modulator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Wiggler</a:t>
            </a:r>
            <a:endParaRPr lang="fr-FR" altLang="fr-FR" sz="14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211" name="ZoneTexte 1"/>
          <p:cNvSpPr txBox="1">
            <a:spLocks noChangeArrowheads="1"/>
          </p:cNvSpPr>
          <p:nvPr/>
        </p:nvSpPr>
        <p:spPr bwMode="auto">
          <a:xfrm>
            <a:off x="4770438" y="836613"/>
            <a:ext cx="328612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</a:pPr>
            <a:r>
              <a:rPr lang="fr-FR" altLang="fr-FR" sz="1600"/>
              <a:t>4) Delivery </a:t>
            </a:r>
            <a:r>
              <a:rPr lang="fr-FR" altLang="fr-FR" sz="1600" b="1"/>
              <a:t>to several beamlines</a:t>
            </a:r>
            <a:r>
              <a:rPr lang="fr-FR" altLang="fr-FR" sz="1600"/>
              <a:t>:</a:t>
            </a:r>
          </a:p>
        </p:txBody>
      </p:sp>
      <p:sp>
        <p:nvSpPr>
          <p:cNvPr id="11309" name="ZoneTexte 2"/>
          <p:cNvSpPr txBox="1">
            <a:spLocks noChangeArrowheads="1"/>
          </p:cNvSpPr>
          <p:nvPr/>
        </p:nvSpPr>
        <p:spPr bwMode="auto">
          <a:xfrm>
            <a:off x="4279900" y="1303338"/>
            <a:ext cx="4619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altLang="fr-FR" sz="1600" dirty="0" smtClean="0"/>
              <a:t>2 « Phase 1 » </a:t>
            </a:r>
            <a:r>
              <a:rPr lang="fr-FR" altLang="fr-FR" sz="1600" dirty="0" err="1" smtClean="0"/>
              <a:t>beamlines</a:t>
            </a:r>
            <a:r>
              <a:rPr lang="fr-FR" altLang="fr-FR" sz="1600" dirty="0" smtClean="0"/>
              <a:t> (</a:t>
            </a:r>
            <a:r>
              <a:rPr lang="fr-FR" altLang="fr-FR" sz="1400" b="1" dirty="0" smtClean="0">
                <a:solidFill>
                  <a:srgbClr val="0033CC"/>
                </a:solidFill>
                <a:latin typeface="Arial" pitchFamily="34" charset="0"/>
              </a:rPr>
              <a:t>CRISTAL, TEMPO</a:t>
            </a:r>
            <a:r>
              <a:rPr lang="fr-FR" altLang="fr-FR" sz="1600" dirty="0" smtClean="0"/>
              <a:t>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altLang="fr-FR" sz="1600" dirty="0" smtClean="0"/>
              <a:t>2 </a:t>
            </a:r>
            <a:r>
              <a:rPr lang="fr-FR" altLang="fr-FR" sz="1600" dirty="0" err="1" smtClean="0"/>
              <a:t>beamlines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under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study</a:t>
            </a:r>
            <a:r>
              <a:rPr lang="fr-FR" altLang="fr-FR" sz="1600" dirty="0" smtClean="0"/>
              <a:t> (</a:t>
            </a:r>
            <a:r>
              <a:rPr lang="fr-FR" altLang="fr-FR" sz="1400" b="1" dirty="0" smtClean="0">
                <a:solidFill>
                  <a:srgbClr val="6699FF"/>
                </a:solidFill>
                <a:latin typeface="Arial" pitchFamily="34" charset="0"/>
              </a:rPr>
              <a:t>DEIMOS, GALAXIES</a:t>
            </a:r>
            <a:r>
              <a:rPr lang="fr-FR" altLang="fr-FR" sz="1600" dirty="0" smtClean="0"/>
              <a:t>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altLang="fr-FR" sz="1600" dirty="0" smtClean="0"/>
              <a:t>1 extra possible </a:t>
            </a:r>
            <a:r>
              <a:rPr lang="fr-FR" altLang="fr-FR" sz="1600" dirty="0" err="1" smtClean="0"/>
              <a:t>beamline</a:t>
            </a:r>
            <a:r>
              <a:rPr lang="fr-FR" altLang="fr-FR" sz="1600" dirty="0" smtClean="0"/>
              <a:t> ? (</a:t>
            </a:r>
            <a:r>
              <a:rPr lang="fr-FR" altLang="fr-FR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</a:rPr>
              <a:t>SEXTANTS</a:t>
            </a:r>
            <a:r>
              <a:rPr lang="fr-FR" altLang="fr-FR" sz="1600" dirty="0" smtClean="0"/>
              <a:t>)</a:t>
            </a:r>
          </a:p>
        </p:txBody>
      </p:sp>
      <p:pic>
        <p:nvPicPr>
          <p:cNvPr id="7213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13835" r="35516"/>
          <a:stretch>
            <a:fillRect/>
          </a:stretch>
        </p:blipFill>
        <p:spPr bwMode="auto">
          <a:xfrm>
            <a:off x="1679575" y="1885950"/>
            <a:ext cx="9699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4" name="ZoneTexte 2"/>
          <p:cNvSpPr txBox="1">
            <a:spLocks noChangeArrowheads="1"/>
          </p:cNvSpPr>
          <p:nvPr/>
        </p:nvSpPr>
        <p:spPr bwMode="auto">
          <a:xfrm>
            <a:off x="2022475" y="1962150"/>
            <a:ext cx="67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rgbClr val="3333CC"/>
                </a:solidFill>
                <a:latin typeface="Trebuchet MS" pitchFamily="34" charset="0"/>
              </a:rPr>
              <a:t>75 fs</a:t>
            </a:r>
          </a:p>
        </p:txBody>
      </p:sp>
      <p:grpSp>
        <p:nvGrpSpPr>
          <p:cNvPr id="7215" name="Groupe 12"/>
          <p:cNvGrpSpPr>
            <a:grpSpLocks/>
          </p:cNvGrpSpPr>
          <p:nvPr/>
        </p:nvGrpSpPr>
        <p:grpSpPr bwMode="auto">
          <a:xfrm>
            <a:off x="2820988" y="2420938"/>
            <a:ext cx="1457325" cy="1044575"/>
            <a:chOff x="2821138" y="2420274"/>
            <a:chExt cx="1456908" cy="1045622"/>
          </a:xfrm>
        </p:grpSpPr>
        <p:pic>
          <p:nvPicPr>
            <p:cNvPr id="7231" name="Imag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7" t="53618" r="34213" b="-9836"/>
            <a:stretch>
              <a:fillRect/>
            </a:stretch>
          </p:blipFill>
          <p:spPr bwMode="auto">
            <a:xfrm>
              <a:off x="2821138" y="2656356"/>
              <a:ext cx="1101618" cy="8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2" name="ZoneTexte 147"/>
            <p:cNvSpPr txBox="1">
              <a:spLocks noChangeArrowheads="1"/>
            </p:cNvSpPr>
            <p:nvPr/>
          </p:nvSpPr>
          <p:spPr bwMode="auto">
            <a:xfrm>
              <a:off x="3481033" y="2420274"/>
              <a:ext cx="797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>
                  <a:solidFill>
                    <a:srgbClr val="3333CC"/>
                  </a:solidFill>
                  <a:latin typeface="Trebuchet MS" pitchFamily="34" charset="0"/>
                </a:rPr>
                <a:t>140 fs</a:t>
              </a:r>
            </a:p>
          </p:txBody>
        </p:sp>
      </p:grpSp>
      <p:grpSp>
        <p:nvGrpSpPr>
          <p:cNvPr id="7216" name="Groupe 7"/>
          <p:cNvGrpSpPr>
            <a:grpSpLocks/>
          </p:cNvGrpSpPr>
          <p:nvPr/>
        </p:nvGrpSpPr>
        <p:grpSpPr bwMode="auto">
          <a:xfrm>
            <a:off x="4214813" y="2605088"/>
            <a:ext cx="1131887" cy="1212850"/>
            <a:chOff x="5169289" y="2456819"/>
            <a:chExt cx="1132115" cy="1213481"/>
          </a:xfrm>
        </p:grpSpPr>
        <p:pic>
          <p:nvPicPr>
            <p:cNvPr id="7229" name="Imag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7" t="15730" r="34357"/>
            <a:stretch>
              <a:fillRect/>
            </a:stretch>
          </p:blipFill>
          <p:spPr bwMode="auto">
            <a:xfrm>
              <a:off x="5169289" y="2456819"/>
              <a:ext cx="875446" cy="121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0" name="ZoneTexte 148"/>
            <p:cNvSpPr txBox="1">
              <a:spLocks noChangeArrowheads="1"/>
            </p:cNvSpPr>
            <p:nvPr/>
          </p:nvSpPr>
          <p:spPr bwMode="auto">
            <a:xfrm>
              <a:off x="5626219" y="2544108"/>
              <a:ext cx="6751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>
                  <a:solidFill>
                    <a:srgbClr val="3333CC"/>
                  </a:solidFill>
                  <a:latin typeface="Trebuchet MS" pitchFamily="34" charset="0"/>
                </a:rPr>
                <a:t>80 fs</a:t>
              </a:r>
            </a:p>
          </p:txBody>
        </p:sp>
      </p:grpSp>
      <p:grpSp>
        <p:nvGrpSpPr>
          <p:cNvPr id="7217" name="Groupe 9"/>
          <p:cNvGrpSpPr>
            <a:grpSpLocks/>
          </p:cNvGrpSpPr>
          <p:nvPr/>
        </p:nvGrpSpPr>
        <p:grpSpPr bwMode="auto">
          <a:xfrm>
            <a:off x="5780088" y="4178300"/>
            <a:ext cx="1084262" cy="955675"/>
            <a:chOff x="6306830" y="4369594"/>
            <a:chExt cx="1084208" cy="955661"/>
          </a:xfrm>
        </p:grpSpPr>
        <p:pic>
          <p:nvPicPr>
            <p:cNvPr id="7227" name="Imag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3" t="32422" r="17525" b="1212"/>
            <a:stretch>
              <a:fillRect/>
            </a:stretch>
          </p:blipFill>
          <p:spPr bwMode="auto">
            <a:xfrm>
              <a:off x="6306830" y="4369594"/>
              <a:ext cx="1084208" cy="95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8" name="ZoneTexte 149"/>
            <p:cNvSpPr txBox="1">
              <a:spLocks noChangeArrowheads="1"/>
            </p:cNvSpPr>
            <p:nvPr/>
          </p:nvSpPr>
          <p:spPr bwMode="auto">
            <a:xfrm>
              <a:off x="6491894" y="4466279"/>
              <a:ext cx="797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>
                  <a:solidFill>
                    <a:srgbClr val="3333CC"/>
                  </a:solidFill>
                  <a:latin typeface="Trebuchet MS" pitchFamily="34" charset="0"/>
                </a:rPr>
                <a:t>210 fs</a:t>
              </a:r>
            </a:p>
          </p:txBody>
        </p:sp>
      </p:grpSp>
      <p:cxnSp>
        <p:nvCxnSpPr>
          <p:cNvPr id="7219" name="Connecteur droit avec flèche 14"/>
          <p:cNvCxnSpPr>
            <a:cxnSpLocks noChangeShapeType="1"/>
          </p:cNvCxnSpPr>
          <p:nvPr/>
        </p:nvCxnSpPr>
        <p:spPr bwMode="auto">
          <a:xfrm>
            <a:off x="4176713" y="3335338"/>
            <a:ext cx="279400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0" name="Connecteur droit avec flèche 156"/>
          <p:cNvCxnSpPr>
            <a:cxnSpLocks noChangeShapeType="1"/>
          </p:cNvCxnSpPr>
          <p:nvPr/>
        </p:nvCxnSpPr>
        <p:spPr bwMode="auto">
          <a:xfrm rot="10800000">
            <a:off x="4670425" y="3335338"/>
            <a:ext cx="279400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1" name="Connecteur droit avec flèche 157"/>
          <p:cNvCxnSpPr>
            <a:cxnSpLocks noChangeShapeType="1"/>
          </p:cNvCxnSpPr>
          <p:nvPr/>
        </p:nvCxnSpPr>
        <p:spPr bwMode="auto">
          <a:xfrm>
            <a:off x="1587500" y="2492375"/>
            <a:ext cx="279400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2" name="Connecteur droit avec flèche 160"/>
          <p:cNvCxnSpPr>
            <a:cxnSpLocks noChangeShapeType="1"/>
          </p:cNvCxnSpPr>
          <p:nvPr/>
        </p:nvCxnSpPr>
        <p:spPr bwMode="auto">
          <a:xfrm rot="10800000">
            <a:off x="2081213" y="2492375"/>
            <a:ext cx="279400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3" name="Connecteur droit avec flèche 161"/>
          <p:cNvCxnSpPr>
            <a:cxnSpLocks noChangeShapeType="1"/>
          </p:cNvCxnSpPr>
          <p:nvPr/>
        </p:nvCxnSpPr>
        <p:spPr bwMode="auto">
          <a:xfrm>
            <a:off x="3022600" y="2963863"/>
            <a:ext cx="279400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4" name="Connecteur droit avec flèche 162"/>
          <p:cNvCxnSpPr>
            <a:cxnSpLocks noChangeShapeType="1"/>
          </p:cNvCxnSpPr>
          <p:nvPr/>
        </p:nvCxnSpPr>
        <p:spPr bwMode="auto">
          <a:xfrm rot="10800000">
            <a:off x="3625850" y="2963863"/>
            <a:ext cx="277813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5" name="Connecteur droit avec flèche 163"/>
          <p:cNvCxnSpPr>
            <a:cxnSpLocks noChangeShapeType="1"/>
          </p:cNvCxnSpPr>
          <p:nvPr/>
        </p:nvCxnSpPr>
        <p:spPr bwMode="auto">
          <a:xfrm>
            <a:off x="5764213" y="4833938"/>
            <a:ext cx="279400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26" name="Connecteur droit avec flèche 165"/>
          <p:cNvCxnSpPr>
            <a:cxnSpLocks noChangeShapeType="1"/>
          </p:cNvCxnSpPr>
          <p:nvPr/>
        </p:nvCxnSpPr>
        <p:spPr bwMode="auto">
          <a:xfrm rot="10800000">
            <a:off x="6488113" y="4829175"/>
            <a:ext cx="279400" cy="0"/>
          </a:xfrm>
          <a:prstGeom prst="straightConnector1">
            <a:avLst/>
          </a:prstGeom>
          <a:noFill/>
          <a:ln w="19050" algn="ctr">
            <a:solidFill>
              <a:srgbClr val="33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12" name="ZoneTexte 111"/>
          <p:cNvSpPr txBox="1"/>
          <p:nvPr/>
        </p:nvSpPr>
        <p:spPr>
          <a:xfrm>
            <a:off x="6364609" y="6146140"/>
            <a:ext cx="2599879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Courtesy M-A. TORDEUX,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SOLEIL accelerator physics group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 smtClean="0">
                <a:solidFill>
                  <a:srgbClr val="000000"/>
                </a:solidFill>
              </a:rPr>
              <a:t>Setup</a:t>
            </a:r>
            <a:endParaRPr lang="en-GB" dirty="0"/>
          </a:p>
        </p:txBody>
      </p:sp>
      <p:sp>
        <p:nvSpPr>
          <p:cNvPr id="819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C38D07-E45C-4BB8-B5D2-85DB10314EC1}" type="slidenum">
              <a:rPr lang="en-GB" altLang="fr-FR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115" name="Freeform 2"/>
          <p:cNvSpPr>
            <a:spLocks/>
          </p:cNvSpPr>
          <p:nvPr/>
        </p:nvSpPr>
        <p:spPr bwMode="auto">
          <a:xfrm>
            <a:off x="338584" y="1869199"/>
            <a:ext cx="8218487" cy="2970213"/>
          </a:xfrm>
          <a:custGeom>
            <a:avLst/>
            <a:gdLst>
              <a:gd name="T0" fmla="*/ 2147483647 w 10116"/>
              <a:gd name="T1" fmla="*/ 0 h 10179"/>
              <a:gd name="T2" fmla="*/ 2147483647 w 10116"/>
              <a:gd name="T3" fmla="*/ 2147483647 h 10179"/>
              <a:gd name="T4" fmla="*/ 2147483647 w 10116"/>
              <a:gd name="T5" fmla="*/ 2147483647 h 10179"/>
              <a:gd name="T6" fmla="*/ 2147483647 w 10116"/>
              <a:gd name="T7" fmla="*/ 2147483647 h 10179"/>
              <a:gd name="T8" fmla="*/ 2147483647 w 10116"/>
              <a:gd name="T9" fmla="*/ 2147483647 h 10179"/>
              <a:gd name="T10" fmla="*/ 2147483647 w 10116"/>
              <a:gd name="T11" fmla="*/ 2147483647 h 10179"/>
              <a:gd name="T12" fmla="*/ 2147483647 w 10116"/>
              <a:gd name="T13" fmla="*/ 2147483647 h 10179"/>
              <a:gd name="T14" fmla="*/ 0 w 10116"/>
              <a:gd name="T15" fmla="*/ 2147483647 h 101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16" h="10179">
                <a:moveTo>
                  <a:pt x="10116" y="0"/>
                </a:moveTo>
                <a:cubicBezTo>
                  <a:pt x="10018" y="842"/>
                  <a:pt x="9919" y="1683"/>
                  <a:pt x="9822" y="2525"/>
                </a:cubicBezTo>
                <a:lnTo>
                  <a:pt x="9124" y="5620"/>
                </a:lnTo>
                <a:lnTo>
                  <a:pt x="8575" y="7508"/>
                </a:lnTo>
                <a:cubicBezTo>
                  <a:pt x="8566" y="7533"/>
                  <a:pt x="8558" y="7558"/>
                  <a:pt x="8549" y="7583"/>
                </a:cubicBezTo>
                <a:lnTo>
                  <a:pt x="4315" y="10000"/>
                </a:lnTo>
                <a:lnTo>
                  <a:pt x="2047" y="10179"/>
                </a:lnTo>
                <a:lnTo>
                  <a:pt x="0" y="9822"/>
                </a:lnTo>
              </a:path>
            </a:pathLst>
          </a:custGeom>
          <a:noFill/>
          <a:ln w="254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Freeform 12"/>
          <p:cNvSpPr>
            <a:spLocks noChangeArrowheads="1"/>
          </p:cNvSpPr>
          <p:nvPr/>
        </p:nvSpPr>
        <p:spPr bwMode="auto">
          <a:xfrm>
            <a:off x="198884" y="1477087"/>
            <a:ext cx="8820150" cy="2584450"/>
          </a:xfrm>
          <a:custGeom>
            <a:avLst/>
            <a:gdLst>
              <a:gd name="T0" fmla="*/ 2147483647 w 10000"/>
              <a:gd name="T1" fmla="*/ 2147483647 h 9837"/>
              <a:gd name="T2" fmla="*/ 2147483647 w 10000"/>
              <a:gd name="T3" fmla="*/ 2147483647 h 9837"/>
              <a:gd name="T4" fmla="*/ 2147483647 w 10000"/>
              <a:gd name="T5" fmla="*/ 2147483647 h 9837"/>
              <a:gd name="T6" fmla="*/ 2147483647 w 10000"/>
              <a:gd name="T7" fmla="*/ 2147483647 h 9837"/>
              <a:gd name="T8" fmla="*/ 2147483647 w 10000"/>
              <a:gd name="T9" fmla="*/ 2147483647 h 9837"/>
              <a:gd name="T10" fmla="*/ 2147483647 w 10000"/>
              <a:gd name="T11" fmla="*/ 2147483647 h 9837"/>
              <a:gd name="T12" fmla="*/ 2147483647 w 10000"/>
              <a:gd name="T13" fmla="*/ 2147483647 h 9837"/>
              <a:gd name="T14" fmla="*/ 2147483647 w 10000"/>
              <a:gd name="T15" fmla="*/ 2147483647 h 9837"/>
              <a:gd name="T16" fmla="*/ 2147483647 w 10000"/>
              <a:gd name="T17" fmla="*/ 2147483647 h 9837"/>
              <a:gd name="T18" fmla="*/ 2147483647 w 10000"/>
              <a:gd name="T19" fmla="*/ 0 h 9837"/>
              <a:gd name="T20" fmla="*/ 2147483647 w 10000"/>
              <a:gd name="T21" fmla="*/ 2147483647 h 9837"/>
              <a:gd name="T22" fmla="*/ 2147483647 w 10000"/>
              <a:gd name="T23" fmla="*/ 2147483647 h 9837"/>
              <a:gd name="T24" fmla="*/ 2147483647 w 10000"/>
              <a:gd name="T25" fmla="*/ 2147483647 h 9837"/>
              <a:gd name="T26" fmla="*/ 2147483647 w 10000"/>
              <a:gd name="T27" fmla="*/ 2147483647 h 9837"/>
              <a:gd name="T28" fmla="*/ 686152103 w 10000"/>
              <a:gd name="T29" fmla="*/ 2147483647 h 9837"/>
              <a:gd name="T30" fmla="*/ 2147483647 w 10000"/>
              <a:gd name="T31" fmla="*/ 2147483647 h 9837"/>
              <a:gd name="T32" fmla="*/ 2147483647 w 10000"/>
              <a:gd name="T33" fmla="*/ 2147483647 h 98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00" h="9837">
                <a:moveTo>
                  <a:pt x="1998" y="9537"/>
                </a:moveTo>
                <a:cubicBezTo>
                  <a:pt x="2029" y="9799"/>
                  <a:pt x="2045" y="9862"/>
                  <a:pt x="2073" y="9830"/>
                </a:cubicBezTo>
                <a:cubicBezTo>
                  <a:pt x="2079" y="9779"/>
                  <a:pt x="3776" y="9112"/>
                  <a:pt x="3974" y="9080"/>
                </a:cubicBezTo>
                <a:cubicBezTo>
                  <a:pt x="4062" y="9303"/>
                  <a:pt x="4039" y="9300"/>
                  <a:pt x="4127" y="9524"/>
                </a:cubicBezTo>
                <a:lnTo>
                  <a:pt x="6846" y="6969"/>
                </a:lnTo>
                <a:cubicBezTo>
                  <a:pt x="6895" y="7100"/>
                  <a:pt x="6939" y="7103"/>
                  <a:pt x="6988" y="7236"/>
                </a:cubicBezTo>
                <a:lnTo>
                  <a:pt x="8880" y="3785"/>
                </a:lnTo>
                <a:cubicBezTo>
                  <a:pt x="8943" y="3897"/>
                  <a:pt x="8998" y="3945"/>
                  <a:pt x="9050" y="3992"/>
                </a:cubicBezTo>
                <a:cubicBezTo>
                  <a:pt x="9115" y="3832"/>
                  <a:pt x="9683" y="2304"/>
                  <a:pt x="10000" y="1461"/>
                </a:cubicBezTo>
                <a:cubicBezTo>
                  <a:pt x="9563" y="832"/>
                  <a:pt x="8845" y="10"/>
                  <a:pt x="8776" y="0"/>
                </a:cubicBezTo>
                <a:cubicBezTo>
                  <a:pt x="8688" y="275"/>
                  <a:pt x="7575" y="2759"/>
                  <a:pt x="7506" y="3099"/>
                </a:cubicBezTo>
                <a:cubicBezTo>
                  <a:pt x="7373" y="3229"/>
                  <a:pt x="6212" y="4954"/>
                  <a:pt x="6146" y="5052"/>
                </a:cubicBezTo>
                <a:cubicBezTo>
                  <a:pt x="6029" y="5144"/>
                  <a:pt x="4515" y="6475"/>
                  <a:pt x="3700" y="7186"/>
                </a:cubicBezTo>
                <a:lnTo>
                  <a:pt x="1739" y="7884"/>
                </a:lnTo>
                <a:cubicBezTo>
                  <a:pt x="1160" y="7878"/>
                  <a:pt x="96" y="7808"/>
                  <a:pt x="1" y="7866"/>
                </a:cubicBezTo>
                <a:cubicBezTo>
                  <a:pt x="-1" y="8138"/>
                  <a:pt x="16" y="9384"/>
                  <a:pt x="14" y="9461"/>
                </a:cubicBezTo>
                <a:cubicBezTo>
                  <a:pt x="43" y="9454"/>
                  <a:pt x="1882" y="9415"/>
                  <a:pt x="1998" y="9537"/>
                </a:cubicBezTo>
                <a:close/>
              </a:path>
            </a:pathLst>
          </a:custGeom>
          <a:solidFill>
            <a:srgbClr val="EAEAEA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"/>
            <a:lightRig rig="legacyFlat3" dir="b"/>
          </a:scene3d>
          <a:sp3d extrusionH="1905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118" name="Rectangle 64"/>
          <p:cNvSpPr>
            <a:spLocks noChangeArrowheads="1"/>
          </p:cNvSpPr>
          <p:nvPr/>
        </p:nvSpPr>
        <p:spPr bwMode="auto">
          <a:xfrm rot="-131958">
            <a:off x="5564634" y="4864812"/>
            <a:ext cx="325437" cy="328612"/>
          </a:xfrm>
          <a:prstGeom prst="rect">
            <a:avLst/>
          </a:prstGeom>
          <a:solidFill>
            <a:srgbClr val="C0C0C0">
              <a:alpha val="30196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1956876" lon="2937406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119" name="Oval 11"/>
          <p:cNvSpPr>
            <a:spLocks noChangeArrowheads="1"/>
          </p:cNvSpPr>
          <p:nvPr/>
        </p:nvSpPr>
        <p:spPr bwMode="auto">
          <a:xfrm>
            <a:off x="8293546" y="1489787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120" name="Oval 11"/>
          <p:cNvSpPr>
            <a:spLocks noChangeArrowheads="1"/>
          </p:cNvSpPr>
          <p:nvPr/>
        </p:nvSpPr>
        <p:spPr bwMode="auto">
          <a:xfrm>
            <a:off x="8309421" y="2402599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121" name="Oval 11"/>
          <p:cNvSpPr>
            <a:spLocks noChangeArrowheads="1"/>
          </p:cNvSpPr>
          <p:nvPr/>
        </p:nvSpPr>
        <p:spPr bwMode="auto">
          <a:xfrm>
            <a:off x="7788721" y="1342149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122" name="Oval 11"/>
          <p:cNvSpPr>
            <a:spLocks noChangeArrowheads="1"/>
          </p:cNvSpPr>
          <p:nvPr/>
        </p:nvSpPr>
        <p:spPr bwMode="auto">
          <a:xfrm>
            <a:off x="3405634" y="3682124"/>
            <a:ext cx="315912" cy="355600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123" name="Oval 11"/>
          <p:cNvSpPr>
            <a:spLocks noChangeArrowheads="1"/>
          </p:cNvSpPr>
          <p:nvPr/>
        </p:nvSpPr>
        <p:spPr bwMode="auto">
          <a:xfrm>
            <a:off x="6509196" y="1932699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124" name="ZoneTexte 123"/>
          <p:cNvSpPr txBox="1"/>
          <p:nvPr/>
        </p:nvSpPr>
        <p:spPr>
          <a:xfrm>
            <a:off x="202059" y="1258012"/>
            <a:ext cx="59166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Laser: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80 m transport line from CRISTAL Laser hutch to interaction point under primary vacuum</a:t>
            </a:r>
            <a:endParaRPr lang="en-US" sz="16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125" name="Oval 3"/>
          <p:cNvSpPr>
            <a:spLocks noChangeArrowheads="1"/>
          </p:cNvSpPr>
          <p:nvPr/>
        </p:nvSpPr>
        <p:spPr bwMode="auto">
          <a:xfrm>
            <a:off x="3797746" y="4707649"/>
            <a:ext cx="211138" cy="1524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6" name="Oval 4"/>
          <p:cNvSpPr>
            <a:spLocks noChangeArrowheads="1"/>
          </p:cNvSpPr>
          <p:nvPr/>
        </p:nvSpPr>
        <p:spPr bwMode="auto">
          <a:xfrm>
            <a:off x="924371" y="4687012"/>
            <a:ext cx="211138" cy="1524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7" name="Oval 5"/>
          <p:cNvSpPr>
            <a:spLocks noChangeArrowheads="1"/>
          </p:cNvSpPr>
          <p:nvPr/>
        </p:nvSpPr>
        <p:spPr bwMode="auto">
          <a:xfrm rot="-472430">
            <a:off x="5678934" y="4291724"/>
            <a:ext cx="211137" cy="1524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28" name="Oval 6"/>
          <p:cNvSpPr>
            <a:spLocks noChangeArrowheads="1"/>
          </p:cNvSpPr>
          <p:nvPr/>
        </p:nvSpPr>
        <p:spPr bwMode="auto">
          <a:xfrm rot="-3600000">
            <a:off x="7972078" y="2916155"/>
            <a:ext cx="228600" cy="141287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129" name="Group 7"/>
          <p:cNvGrpSpPr>
            <a:grpSpLocks noChangeAspect="1"/>
          </p:cNvGrpSpPr>
          <p:nvPr/>
        </p:nvGrpSpPr>
        <p:grpSpPr bwMode="auto">
          <a:xfrm>
            <a:off x="8241159" y="1216737"/>
            <a:ext cx="133350" cy="144462"/>
            <a:chOff x="1248" y="717"/>
            <a:chExt cx="923" cy="923"/>
          </a:xfrm>
        </p:grpSpPr>
        <p:sp>
          <p:nvSpPr>
            <p:cNvPr id="130" name="Oval 8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131" name="AutoShape 9"/>
            <p:cNvCxnSpPr>
              <a:cxnSpLocks noChangeAspect="1" noChangeShapeType="1"/>
              <a:stCxn id="130" idx="0"/>
              <a:endCxn id="130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AutoShape 10"/>
            <p:cNvCxnSpPr>
              <a:cxnSpLocks noChangeAspect="1" noChangeShapeType="1"/>
              <a:stCxn id="130" idx="6"/>
              <a:endCxn id="130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Rectangle 11"/>
          <p:cNvSpPr>
            <a:spLocks noChangeArrowheads="1"/>
          </p:cNvSpPr>
          <p:nvPr/>
        </p:nvSpPr>
        <p:spPr bwMode="auto">
          <a:xfrm rot="-2700000">
            <a:off x="6393309" y="5158499"/>
            <a:ext cx="400050" cy="25876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ObliqueBottomLeft">
              <a:rot lat="19199990" lon="1200000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flatTx/>
          </a:bodyPr>
          <a:lstStyle/>
          <a:p>
            <a:pPr algn="ctr"/>
            <a:endParaRPr lang="fr-FR" altLang="fr-FR" sz="700">
              <a:latin typeface="Arial" pitchFamily="34" charset="0"/>
            </a:endParaRPr>
          </a:p>
        </p:txBody>
      </p:sp>
      <p:sp>
        <p:nvSpPr>
          <p:cNvPr id="134" name="Rectangle 12"/>
          <p:cNvSpPr>
            <a:spLocks noChangeAspect="1" noChangeArrowheads="1"/>
          </p:cNvSpPr>
          <p:nvPr/>
        </p:nvSpPr>
        <p:spPr bwMode="auto">
          <a:xfrm rot="-874124">
            <a:off x="1608584" y="5144212"/>
            <a:ext cx="1662112" cy="16764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ObliqueBottomLeft">
              <a:rot lat="19199980" lon="1200001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flatTx/>
          </a:bodyPr>
          <a:lstStyle/>
          <a:p>
            <a:pPr algn="ctr"/>
            <a:endParaRPr lang="fr-FR" altLang="fr-FR" sz="700">
              <a:latin typeface="Arial" pitchFamily="34" charset="0"/>
            </a:endParaRPr>
          </a:p>
        </p:txBody>
      </p:sp>
      <p:sp>
        <p:nvSpPr>
          <p:cNvPr id="135" name="Rectangle 13"/>
          <p:cNvSpPr>
            <a:spLocks noChangeArrowheads="1"/>
          </p:cNvSpPr>
          <p:nvPr/>
        </p:nvSpPr>
        <p:spPr bwMode="auto">
          <a:xfrm rot="-1302616">
            <a:off x="4080321" y="5212474"/>
            <a:ext cx="1336675" cy="89376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ObliqueBottomLeft">
              <a:rot lat="19199990" lon="1200000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136" name="Freeform 14"/>
          <p:cNvSpPr>
            <a:spLocks/>
          </p:cNvSpPr>
          <p:nvPr/>
        </p:nvSpPr>
        <p:spPr bwMode="auto">
          <a:xfrm>
            <a:off x="1516509" y="1496137"/>
            <a:ext cx="6992937" cy="4808537"/>
          </a:xfrm>
          <a:custGeom>
            <a:avLst/>
            <a:gdLst>
              <a:gd name="T0" fmla="*/ 2147483647 w 10000"/>
              <a:gd name="T1" fmla="*/ 2147483647 h 10218"/>
              <a:gd name="T2" fmla="*/ 0 w 10000"/>
              <a:gd name="T3" fmla="*/ 2147483647 h 10218"/>
              <a:gd name="T4" fmla="*/ 2147483647 w 10000"/>
              <a:gd name="T5" fmla="*/ 2147483647 h 10218"/>
              <a:gd name="T6" fmla="*/ 2147483647 w 10000"/>
              <a:gd name="T7" fmla="*/ 2147483647 h 10218"/>
              <a:gd name="T8" fmla="*/ 2147483647 w 10000"/>
              <a:gd name="T9" fmla="*/ 2147483647 h 10218"/>
              <a:gd name="T10" fmla="*/ 2147483647 w 10000"/>
              <a:gd name="T11" fmla="*/ 2147483647 h 10218"/>
              <a:gd name="T12" fmla="*/ 2147483647 w 10000"/>
              <a:gd name="T13" fmla="*/ 2147483647 h 10218"/>
              <a:gd name="T14" fmla="*/ 2147483647 w 10000"/>
              <a:gd name="T15" fmla="*/ 2147483647 h 10218"/>
              <a:gd name="T16" fmla="*/ 2147483647 w 10000"/>
              <a:gd name="T17" fmla="*/ 2147483647 h 10218"/>
              <a:gd name="T18" fmla="*/ 2147483647 w 10000"/>
              <a:gd name="T19" fmla="*/ 0 h 10218"/>
              <a:gd name="T20" fmla="*/ 2147483647 w 10000"/>
              <a:gd name="T21" fmla="*/ 2147483647 h 10218"/>
              <a:gd name="T22" fmla="*/ 2147483647 w 10000"/>
              <a:gd name="T23" fmla="*/ 2147483647 h 10218"/>
              <a:gd name="T24" fmla="*/ 2147483647 w 10000"/>
              <a:gd name="T25" fmla="*/ 2147483647 h 10218"/>
              <a:gd name="T26" fmla="*/ 2147483647 w 10000"/>
              <a:gd name="T27" fmla="*/ 2147483647 h 10218"/>
              <a:gd name="T28" fmla="*/ 2147483647 w 10000"/>
              <a:gd name="T29" fmla="*/ 2147483647 h 102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0" h="10218">
                <a:moveTo>
                  <a:pt x="1373" y="8611"/>
                </a:moveTo>
                <a:lnTo>
                  <a:pt x="0" y="9616"/>
                </a:lnTo>
                <a:lnTo>
                  <a:pt x="396" y="10218"/>
                </a:lnTo>
                <a:lnTo>
                  <a:pt x="2170" y="8837"/>
                </a:lnTo>
                <a:lnTo>
                  <a:pt x="2987" y="5191"/>
                </a:lnTo>
                <a:lnTo>
                  <a:pt x="7196" y="1706"/>
                </a:lnTo>
                <a:lnTo>
                  <a:pt x="7196" y="1494"/>
                </a:lnTo>
                <a:lnTo>
                  <a:pt x="7538" y="1187"/>
                </a:lnTo>
                <a:lnTo>
                  <a:pt x="7529" y="1430"/>
                </a:lnTo>
                <a:lnTo>
                  <a:pt x="9225" y="0"/>
                </a:lnTo>
                <a:lnTo>
                  <a:pt x="9847" y="435"/>
                </a:lnTo>
                <a:lnTo>
                  <a:pt x="9916" y="378"/>
                </a:lnTo>
                <a:lnTo>
                  <a:pt x="9916" y="2547"/>
                </a:lnTo>
                <a:cubicBezTo>
                  <a:pt x="9944" y="2415"/>
                  <a:pt x="9972" y="2284"/>
                  <a:pt x="10000" y="2152"/>
                </a:cubicBezTo>
                <a:lnTo>
                  <a:pt x="8955" y="421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137" name="Freeform 15"/>
          <p:cNvSpPr>
            <a:spLocks/>
          </p:cNvSpPr>
          <p:nvPr/>
        </p:nvSpPr>
        <p:spPr bwMode="auto">
          <a:xfrm>
            <a:off x="6709221" y="3477337"/>
            <a:ext cx="1060450" cy="1638300"/>
          </a:xfrm>
          <a:custGeom>
            <a:avLst/>
            <a:gdLst>
              <a:gd name="T0" fmla="*/ 2147483647 w 724"/>
              <a:gd name="T1" fmla="*/ 0 h 1032"/>
              <a:gd name="T2" fmla="*/ 2147483647 w 724"/>
              <a:gd name="T3" fmla="*/ 2147483647 h 1032"/>
              <a:gd name="T4" fmla="*/ 2147483647 w 724"/>
              <a:gd name="T5" fmla="*/ 2147483647 h 1032"/>
              <a:gd name="T6" fmla="*/ 0 w 724"/>
              <a:gd name="T7" fmla="*/ 2147483647 h 1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1032">
                <a:moveTo>
                  <a:pt x="724" y="0"/>
                </a:moveTo>
                <a:lnTo>
                  <a:pt x="192" y="637"/>
                </a:lnTo>
                <a:lnTo>
                  <a:pt x="190" y="801"/>
                </a:lnTo>
                <a:lnTo>
                  <a:pt x="0" y="1032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138" name="Text Box 16"/>
          <p:cNvSpPr txBox="1">
            <a:spLocks noChangeArrowheads="1"/>
          </p:cNvSpPr>
          <p:nvPr/>
        </p:nvSpPr>
        <p:spPr bwMode="auto">
          <a:xfrm>
            <a:off x="7866509" y="3434474"/>
            <a:ext cx="5159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latin typeface="Tahoma" pitchFamily="34" charset="0"/>
              </a:rPr>
              <a:t>0 : Wiggler</a:t>
            </a:r>
          </a:p>
        </p:txBody>
      </p:sp>
      <p:sp>
        <p:nvSpPr>
          <p:cNvPr id="139" name="Text Box 17"/>
          <p:cNvSpPr txBox="1">
            <a:spLocks noChangeArrowheads="1"/>
          </p:cNvSpPr>
          <p:nvPr/>
        </p:nvSpPr>
        <p:spPr bwMode="auto">
          <a:xfrm>
            <a:off x="6760021" y="5301374"/>
            <a:ext cx="4826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DIAG_IR</a:t>
            </a:r>
          </a:p>
        </p:txBody>
      </p:sp>
      <p:sp>
        <p:nvSpPr>
          <p:cNvPr id="140" name="Line 19"/>
          <p:cNvSpPr>
            <a:spLocks noChangeShapeType="1"/>
          </p:cNvSpPr>
          <p:nvPr/>
        </p:nvSpPr>
        <p:spPr bwMode="auto">
          <a:xfrm>
            <a:off x="8458646" y="2705812"/>
            <a:ext cx="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141" name="Text Box 20"/>
          <p:cNvSpPr txBox="1">
            <a:spLocks noChangeArrowheads="1"/>
          </p:cNvSpPr>
          <p:nvPr/>
        </p:nvSpPr>
        <p:spPr bwMode="auto">
          <a:xfrm>
            <a:off x="8176071" y="3199524"/>
            <a:ext cx="55245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DIAG_101</a:t>
            </a:r>
          </a:p>
        </p:txBody>
      </p:sp>
      <p:sp>
        <p:nvSpPr>
          <p:cNvPr id="142" name="Freeform 22"/>
          <p:cNvSpPr>
            <a:spLocks/>
          </p:cNvSpPr>
          <p:nvPr/>
        </p:nvSpPr>
        <p:spPr bwMode="auto">
          <a:xfrm>
            <a:off x="1737171" y="6182437"/>
            <a:ext cx="465138" cy="184150"/>
          </a:xfrm>
          <a:custGeom>
            <a:avLst/>
            <a:gdLst>
              <a:gd name="T0" fmla="*/ 0 w 11475"/>
              <a:gd name="T1" fmla="*/ 19824834 h 10000"/>
              <a:gd name="T2" fmla="*/ 190115662 w 11475"/>
              <a:gd name="T3" fmla="*/ 62132818 h 10000"/>
              <a:gd name="T4" fmla="*/ 764659065 w 11475"/>
              <a:gd name="T5" fmla="*/ 0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75" h="10000">
                <a:moveTo>
                  <a:pt x="0" y="3177"/>
                </a:moveTo>
                <a:lnTo>
                  <a:pt x="2853" y="9957"/>
                </a:lnTo>
                <a:cubicBezTo>
                  <a:pt x="2209" y="10633"/>
                  <a:pt x="8002" y="3227"/>
                  <a:pt x="11475" y="0"/>
                </a:cubicBez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143" name="Text Box 23"/>
          <p:cNvSpPr txBox="1">
            <a:spLocks noChangeArrowheads="1"/>
          </p:cNvSpPr>
          <p:nvPr/>
        </p:nvSpPr>
        <p:spPr bwMode="auto">
          <a:xfrm rot="-1500000">
            <a:off x="2348359" y="5947487"/>
            <a:ext cx="482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DIAG_01</a:t>
            </a:r>
          </a:p>
        </p:txBody>
      </p:sp>
      <p:sp>
        <p:nvSpPr>
          <p:cNvPr id="144" name="Freeform 26"/>
          <p:cNvSpPr>
            <a:spLocks/>
          </p:cNvSpPr>
          <p:nvPr/>
        </p:nvSpPr>
        <p:spPr bwMode="auto">
          <a:xfrm>
            <a:off x="4835971" y="3480512"/>
            <a:ext cx="2933700" cy="2073275"/>
          </a:xfrm>
          <a:custGeom>
            <a:avLst/>
            <a:gdLst>
              <a:gd name="T0" fmla="*/ 2147483647 w 1986"/>
              <a:gd name="T1" fmla="*/ 0 h 1289"/>
              <a:gd name="T2" fmla="*/ 2147483647 w 1986"/>
              <a:gd name="T3" fmla="*/ 2147483647 h 1289"/>
              <a:gd name="T4" fmla="*/ 0 w 1986"/>
              <a:gd name="T5" fmla="*/ 2147483647 h 12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6" h="1289">
                <a:moveTo>
                  <a:pt x="1986" y="0"/>
                </a:moveTo>
                <a:lnTo>
                  <a:pt x="1650" y="384"/>
                </a:lnTo>
                <a:lnTo>
                  <a:pt x="0" y="1289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45" name="Text Box 28"/>
          <p:cNvSpPr txBox="1">
            <a:spLocks noChangeArrowheads="1"/>
          </p:cNvSpPr>
          <p:nvPr/>
        </p:nvSpPr>
        <p:spPr bwMode="auto">
          <a:xfrm rot="-1620000">
            <a:off x="8347521" y="1026237"/>
            <a:ext cx="550863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DIAG_103</a:t>
            </a:r>
          </a:p>
        </p:txBody>
      </p:sp>
      <p:sp>
        <p:nvSpPr>
          <p:cNvPr id="146" name="Line 29"/>
          <p:cNvSpPr>
            <a:spLocks noChangeShapeType="1"/>
          </p:cNvSpPr>
          <p:nvPr/>
        </p:nvSpPr>
        <p:spPr bwMode="auto">
          <a:xfrm flipV="1">
            <a:off x="7960171" y="1327862"/>
            <a:ext cx="280988" cy="168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147" name="Oval 31"/>
          <p:cNvSpPr>
            <a:spLocks noChangeArrowheads="1"/>
          </p:cNvSpPr>
          <p:nvPr/>
        </p:nvSpPr>
        <p:spPr bwMode="auto">
          <a:xfrm rot="5400000">
            <a:off x="8413403" y="2279567"/>
            <a:ext cx="88900" cy="157163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sp>
        <p:nvSpPr>
          <p:cNvPr id="148" name="Text Box 35"/>
          <p:cNvSpPr txBox="1">
            <a:spLocks noChangeArrowheads="1"/>
          </p:cNvSpPr>
          <p:nvPr/>
        </p:nvSpPr>
        <p:spPr bwMode="auto">
          <a:xfrm>
            <a:off x="6825109" y="2237499"/>
            <a:ext cx="441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ENC104</a:t>
            </a:r>
          </a:p>
        </p:txBody>
      </p:sp>
      <p:sp>
        <p:nvSpPr>
          <p:cNvPr id="149" name="Text Box 36"/>
          <p:cNvSpPr txBox="1">
            <a:spLocks noChangeArrowheads="1"/>
          </p:cNvSpPr>
          <p:nvPr/>
        </p:nvSpPr>
        <p:spPr bwMode="auto">
          <a:xfrm>
            <a:off x="3683446" y="4002799"/>
            <a:ext cx="441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ENC105</a:t>
            </a:r>
          </a:p>
        </p:txBody>
      </p:sp>
      <p:grpSp>
        <p:nvGrpSpPr>
          <p:cNvPr id="150" name="Group 41"/>
          <p:cNvGrpSpPr>
            <a:grpSpLocks noChangeAspect="1"/>
          </p:cNvGrpSpPr>
          <p:nvPr/>
        </p:nvGrpSpPr>
        <p:grpSpPr bwMode="auto">
          <a:xfrm>
            <a:off x="8393559" y="3021724"/>
            <a:ext cx="133350" cy="144463"/>
            <a:chOff x="1248" y="717"/>
            <a:chExt cx="923" cy="923"/>
          </a:xfrm>
        </p:grpSpPr>
        <p:sp>
          <p:nvSpPr>
            <p:cNvPr id="151" name="Oval 42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cxnSp>
          <p:nvCxnSpPr>
            <p:cNvPr id="152" name="AutoShape 43"/>
            <p:cNvCxnSpPr>
              <a:cxnSpLocks noChangeAspect="1" noChangeShapeType="1"/>
              <a:stCxn id="151" idx="0"/>
              <a:endCxn id="151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AutoShape 44"/>
            <p:cNvCxnSpPr>
              <a:cxnSpLocks noChangeAspect="1" noChangeShapeType="1"/>
              <a:stCxn id="151" idx="6"/>
              <a:endCxn id="151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Group 45"/>
          <p:cNvGrpSpPr>
            <a:grpSpLocks noChangeAspect="1"/>
          </p:cNvGrpSpPr>
          <p:nvPr/>
        </p:nvGrpSpPr>
        <p:grpSpPr bwMode="auto">
          <a:xfrm>
            <a:off x="3062734" y="5550612"/>
            <a:ext cx="133350" cy="144462"/>
            <a:chOff x="1248" y="717"/>
            <a:chExt cx="923" cy="923"/>
          </a:xfrm>
        </p:grpSpPr>
        <p:sp>
          <p:nvSpPr>
            <p:cNvPr id="155" name="Oval 46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156" name="AutoShape 47"/>
            <p:cNvCxnSpPr>
              <a:cxnSpLocks noChangeAspect="1" noChangeShapeType="1"/>
              <a:stCxn id="155" idx="0"/>
              <a:endCxn id="155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AutoShape 48"/>
            <p:cNvCxnSpPr>
              <a:cxnSpLocks noChangeAspect="1" noChangeShapeType="1"/>
              <a:stCxn id="155" idx="6"/>
              <a:endCxn id="155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oup 49"/>
          <p:cNvGrpSpPr>
            <a:grpSpLocks noChangeAspect="1"/>
          </p:cNvGrpSpPr>
          <p:nvPr/>
        </p:nvGrpSpPr>
        <p:grpSpPr bwMode="auto">
          <a:xfrm>
            <a:off x="2200721" y="6093537"/>
            <a:ext cx="133350" cy="144462"/>
            <a:chOff x="1248" y="717"/>
            <a:chExt cx="923" cy="923"/>
          </a:xfrm>
        </p:grpSpPr>
        <p:sp>
          <p:nvSpPr>
            <p:cNvPr id="159" name="Oval 50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160" name="AutoShape 51"/>
            <p:cNvCxnSpPr>
              <a:cxnSpLocks noChangeAspect="1" noChangeShapeType="1"/>
              <a:stCxn id="159" idx="0"/>
              <a:endCxn id="159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AutoShape 52"/>
            <p:cNvCxnSpPr>
              <a:cxnSpLocks noChangeAspect="1" noChangeShapeType="1"/>
              <a:stCxn id="159" idx="6"/>
              <a:endCxn id="159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Group 53"/>
          <p:cNvGrpSpPr>
            <a:grpSpLocks noChangeAspect="1"/>
          </p:cNvGrpSpPr>
          <p:nvPr/>
        </p:nvGrpSpPr>
        <p:grpSpPr bwMode="auto">
          <a:xfrm>
            <a:off x="2596009" y="6247524"/>
            <a:ext cx="133350" cy="144463"/>
            <a:chOff x="1248" y="717"/>
            <a:chExt cx="923" cy="923"/>
          </a:xfrm>
        </p:grpSpPr>
        <p:sp>
          <p:nvSpPr>
            <p:cNvPr id="163" name="Oval 54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164" name="AutoShape 55"/>
            <p:cNvCxnSpPr>
              <a:cxnSpLocks noChangeAspect="1" noChangeShapeType="1"/>
              <a:stCxn id="163" idx="0"/>
              <a:endCxn id="163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AutoShape 56"/>
            <p:cNvCxnSpPr>
              <a:cxnSpLocks noChangeAspect="1" noChangeShapeType="1"/>
              <a:stCxn id="163" idx="6"/>
              <a:endCxn id="163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6" name="Text Box 57"/>
          <p:cNvSpPr txBox="1">
            <a:spLocks noChangeArrowheads="1"/>
          </p:cNvSpPr>
          <p:nvPr/>
        </p:nvSpPr>
        <p:spPr bwMode="auto">
          <a:xfrm rot="-1500000">
            <a:off x="2772221" y="6077662"/>
            <a:ext cx="4826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DIAG_20</a:t>
            </a:r>
          </a:p>
        </p:txBody>
      </p:sp>
      <p:sp>
        <p:nvSpPr>
          <p:cNvPr id="167" name="Text Box 58"/>
          <p:cNvSpPr txBox="1">
            <a:spLocks noChangeArrowheads="1"/>
          </p:cNvSpPr>
          <p:nvPr/>
        </p:nvSpPr>
        <p:spPr bwMode="auto">
          <a:xfrm rot="-1500000">
            <a:off x="3197671" y="5395037"/>
            <a:ext cx="4826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DIAG_02</a:t>
            </a:r>
          </a:p>
        </p:txBody>
      </p:sp>
      <p:sp>
        <p:nvSpPr>
          <p:cNvPr id="168" name="Rectangle 64"/>
          <p:cNvSpPr>
            <a:spLocks noChangeArrowheads="1"/>
          </p:cNvSpPr>
          <p:nvPr/>
        </p:nvSpPr>
        <p:spPr bwMode="auto">
          <a:xfrm rot="-131958">
            <a:off x="6009134" y="5301374"/>
            <a:ext cx="325437" cy="328613"/>
          </a:xfrm>
          <a:prstGeom prst="rect">
            <a:avLst/>
          </a:prstGeom>
          <a:solidFill>
            <a:srgbClr val="C0C0C0">
              <a:alpha val="30196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1956876" lon="2937406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169" name="Text Box 65"/>
          <p:cNvSpPr txBox="1">
            <a:spLocks noChangeArrowheads="1"/>
          </p:cNvSpPr>
          <p:nvPr/>
        </p:nvSpPr>
        <p:spPr bwMode="auto">
          <a:xfrm>
            <a:off x="7591871" y="1716799"/>
            <a:ext cx="441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ENC103</a:t>
            </a:r>
          </a:p>
        </p:txBody>
      </p:sp>
      <p:sp>
        <p:nvSpPr>
          <p:cNvPr id="170" name="Text Box 66"/>
          <p:cNvSpPr txBox="1">
            <a:spLocks noChangeArrowheads="1"/>
          </p:cNvSpPr>
          <p:nvPr/>
        </p:nvSpPr>
        <p:spPr bwMode="auto">
          <a:xfrm>
            <a:off x="7942709" y="1875549"/>
            <a:ext cx="441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ENC102</a:t>
            </a:r>
          </a:p>
        </p:txBody>
      </p:sp>
      <p:sp>
        <p:nvSpPr>
          <p:cNvPr id="171" name="Text Box 67"/>
          <p:cNvSpPr txBox="1">
            <a:spLocks noChangeArrowheads="1"/>
          </p:cNvSpPr>
          <p:nvPr/>
        </p:nvSpPr>
        <p:spPr bwMode="auto">
          <a:xfrm>
            <a:off x="8539609" y="2707399"/>
            <a:ext cx="441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ENC101</a:t>
            </a:r>
          </a:p>
        </p:txBody>
      </p:sp>
      <p:sp>
        <p:nvSpPr>
          <p:cNvPr id="172" name="Text Box 69"/>
          <p:cNvSpPr txBox="1">
            <a:spLocks noChangeArrowheads="1"/>
          </p:cNvSpPr>
          <p:nvPr/>
        </p:nvSpPr>
        <p:spPr bwMode="auto">
          <a:xfrm rot="-1520678">
            <a:off x="2388046" y="5380749"/>
            <a:ext cx="6334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fr-FR" altLang="fr-FR" sz="900" b="1">
                <a:latin typeface="Arial" pitchFamily="34" charset="0"/>
              </a:rPr>
              <a:t>LASER</a:t>
            </a:r>
          </a:p>
          <a:p>
            <a:pPr algn="ctr"/>
            <a:r>
              <a:rPr lang="fr-FR" altLang="fr-FR" sz="900" b="1">
                <a:latin typeface="Arial" pitchFamily="34" charset="0"/>
              </a:rPr>
              <a:t>Output</a:t>
            </a:r>
          </a:p>
        </p:txBody>
      </p:sp>
      <p:sp>
        <p:nvSpPr>
          <p:cNvPr id="173" name="Line 70"/>
          <p:cNvSpPr>
            <a:spLocks noChangeShapeType="1"/>
          </p:cNvSpPr>
          <p:nvPr/>
        </p:nvSpPr>
        <p:spPr bwMode="auto">
          <a:xfrm rot="19980000" flipV="1">
            <a:off x="4661346" y="3982162"/>
            <a:ext cx="4016375" cy="1755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grpSp>
        <p:nvGrpSpPr>
          <p:cNvPr id="174" name="Group 75"/>
          <p:cNvGrpSpPr>
            <a:grpSpLocks noChangeAspect="1"/>
          </p:cNvGrpSpPr>
          <p:nvPr/>
        </p:nvGrpSpPr>
        <p:grpSpPr bwMode="auto">
          <a:xfrm>
            <a:off x="2156271" y="5772862"/>
            <a:ext cx="133350" cy="144462"/>
            <a:chOff x="1248" y="717"/>
            <a:chExt cx="923" cy="923"/>
          </a:xfrm>
        </p:grpSpPr>
        <p:sp>
          <p:nvSpPr>
            <p:cNvPr id="175" name="Oval 76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176" name="AutoShape 77"/>
            <p:cNvCxnSpPr>
              <a:cxnSpLocks noChangeAspect="1" noChangeShapeType="1"/>
              <a:stCxn id="175" idx="0"/>
              <a:endCxn id="175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AutoShape 78"/>
            <p:cNvCxnSpPr>
              <a:cxnSpLocks noChangeAspect="1" noChangeShapeType="1"/>
              <a:stCxn id="175" idx="6"/>
              <a:endCxn id="175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8" name="Freeform 79"/>
          <p:cNvSpPr>
            <a:spLocks/>
          </p:cNvSpPr>
          <p:nvPr/>
        </p:nvSpPr>
        <p:spPr bwMode="auto">
          <a:xfrm>
            <a:off x="2281684" y="5633162"/>
            <a:ext cx="193675" cy="184150"/>
          </a:xfrm>
          <a:custGeom>
            <a:avLst/>
            <a:gdLst>
              <a:gd name="T0" fmla="*/ 2147483647 w 132"/>
              <a:gd name="T1" fmla="*/ 0 h 116"/>
              <a:gd name="T2" fmla="*/ 2147483647 w 132"/>
              <a:gd name="T3" fmla="*/ 2147483647 h 116"/>
              <a:gd name="T4" fmla="*/ 0 w 132"/>
              <a:gd name="T5" fmla="*/ 2147483647 h 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" h="116">
                <a:moveTo>
                  <a:pt x="80" y="0"/>
                </a:moveTo>
                <a:lnTo>
                  <a:pt x="132" y="52"/>
                </a:lnTo>
                <a:lnTo>
                  <a:pt x="0" y="116"/>
                </a:ln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grpSp>
        <p:nvGrpSpPr>
          <p:cNvPr id="179" name="Group 80"/>
          <p:cNvGrpSpPr>
            <a:grpSpLocks noChangeAspect="1"/>
          </p:cNvGrpSpPr>
          <p:nvPr/>
        </p:nvGrpSpPr>
        <p:grpSpPr bwMode="auto">
          <a:xfrm>
            <a:off x="6607621" y="5072774"/>
            <a:ext cx="133350" cy="144463"/>
            <a:chOff x="1248" y="717"/>
            <a:chExt cx="923" cy="923"/>
          </a:xfrm>
        </p:grpSpPr>
        <p:sp>
          <p:nvSpPr>
            <p:cNvPr id="180" name="Oval 81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181" name="AutoShape 82"/>
            <p:cNvCxnSpPr>
              <a:cxnSpLocks noChangeAspect="1" noChangeShapeType="1"/>
              <a:stCxn id="180" idx="0"/>
              <a:endCxn id="180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AutoShape 83"/>
            <p:cNvCxnSpPr>
              <a:cxnSpLocks noChangeAspect="1" noChangeShapeType="1"/>
              <a:stCxn id="180" idx="6"/>
              <a:endCxn id="180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3" name="Text Box 85"/>
          <p:cNvSpPr txBox="1">
            <a:spLocks noChangeArrowheads="1"/>
          </p:cNvSpPr>
          <p:nvPr/>
        </p:nvSpPr>
        <p:spPr bwMode="auto">
          <a:xfrm>
            <a:off x="7963346" y="2710574"/>
            <a:ext cx="2333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latin typeface="Tahoma" pitchFamily="34" charset="0"/>
              </a:rPr>
              <a:t>MgF</a:t>
            </a:r>
            <a:r>
              <a:rPr lang="fr-FR" altLang="fr-FR" sz="800" b="1" baseline="-25000">
                <a:latin typeface="Tahoma" pitchFamily="34" charset="0"/>
              </a:rPr>
              <a:t>2</a:t>
            </a:r>
          </a:p>
        </p:txBody>
      </p:sp>
      <p:sp>
        <p:nvSpPr>
          <p:cNvPr id="184" name="Text Box 23"/>
          <p:cNvSpPr txBox="1">
            <a:spLocks noChangeArrowheads="1"/>
          </p:cNvSpPr>
          <p:nvPr/>
        </p:nvSpPr>
        <p:spPr bwMode="auto">
          <a:xfrm rot="-1500000">
            <a:off x="1699071" y="5903037"/>
            <a:ext cx="4826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DIAG_00</a:t>
            </a:r>
          </a:p>
        </p:txBody>
      </p:sp>
      <p:grpSp>
        <p:nvGrpSpPr>
          <p:cNvPr id="185" name="Groupe 1"/>
          <p:cNvGrpSpPr>
            <a:grpSpLocks/>
          </p:cNvGrpSpPr>
          <p:nvPr/>
        </p:nvGrpSpPr>
        <p:grpSpPr bwMode="auto">
          <a:xfrm>
            <a:off x="3437384" y="1378662"/>
            <a:ext cx="4248150" cy="2160587"/>
            <a:chOff x="3221038" y="906463"/>
            <a:chExt cx="4248150" cy="2160587"/>
          </a:xfrm>
        </p:grpSpPr>
        <p:sp>
          <p:nvSpPr>
            <p:cNvPr id="186" name="Line 54"/>
            <p:cNvSpPr>
              <a:spLocks noChangeShapeType="1"/>
            </p:cNvSpPr>
            <p:nvPr/>
          </p:nvSpPr>
          <p:spPr bwMode="auto">
            <a:xfrm flipV="1">
              <a:off x="3221038" y="906463"/>
              <a:ext cx="4248150" cy="2160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ZoneTexte 178"/>
            <p:cNvSpPr txBox="1">
              <a:spLocks noChangeArrowheads="1"/>
            </p:cNvSpPr>
            <p:nvPr/>
          </p:nvSpPr>
          <p:spPr bwMode="auto">
            <a:xfrm rot="-1639694">
              <a:off x="4691063" y="1868488"/>
              <a:ext cx="604837" cy="3079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>
                  <a:latin typeface="Trebuchet MS" pitchFamily="34" charset="0"/>
                </a:rPr>
                <a:t>55 m</a:t>
              </a:r>
            </a:p>
          </p:txBody>
        </p:sp>
      </p:grpSp>
      <p:sp>
        <p:nvSpPr>
          <p:cNvPr id="188" name="Text Box 18"/>
          <p:cNvSpPr txBox="1">
            <a:spLocks noChangeArrowheads="1"/>
          </p:cNvSpPr>
          <p:nvPr/>
        </p:nvSpPr>
        <p:spPr bwMode="auto">
          <a:xfrm rot="-1520678">
            <a:off x="1695896" y="5418849"/>
            <a:ext cx="78105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LASER ROOM</a:t>
            </a:r>
          </a:p>
        </p:txBody>
      </p:sp>
      <p:sp>
        <p:nvSpPr>
          <p:cNvPr id="189" name="Text Box 38"/>
          <p:cNvSpPr txBox="1">
            <a:spLocks noChangeArrowheads="1"/>
          </p:cNvSpPr>
          <p:nvPr/>
        </p:nvSpPr>
        <p:spPr bwMode="auto">
          <a:xfrm>
            <a:off x="8545959" y="2223212"/>
            <a:ext cx="49053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solidFill>
                  <a:schemeClr val="tx1"/>
                </a:solidFill>
                <a:latin typeface="Tahoma" pitchFamily="34" charset="0"/>
              </a:rPr>
              <a:t>LENS 9 m</a:t>
            </a:r>
          </a:p>
        </p:txBody>
      </p:sp>
      <p:sp>
        <p:nvSpPr>
          <p:cNvPr id="190" name="Text Box 71"/>
          <p:cNvSpPr txBox="1">
            <a:spLocks noChangeArrowheads="1"/>
          </p:cNvSpPr>
          <p:nvPr/>
        </p:nvSpPr>
        <p:spPr bwMode="auto">
          <a:xfrm rot="-3000000">
            <a:off x="5363815" y="6067343"/>
            <a:ext cx="590550" cy="13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 PUMA BL </a:t>
            </a:r>
          </a:p>
        </p:txBody>
      </p:sp>
      <p:sp>
        <p:nvSpPr>
          <p:cNvPr id="191" name="Text Box 85"/>
          <p:cNvSpPr txBox="1">
            <a:spLocks noChangeArrowheads="1"/>
          </p:cNvSpPr>
          <p:nvPr/>
        </p:nvSpPr>
        <p:spPr bwMode="auto">
          <a:xfrm>
            <a:off x="7968109" y="2694699"/>
            <a:ext cx="2571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solidFill>
                  <a:schemeClr val="tx1"/>
                </a:solidFill>
                <a:latin typeface="Tahoma" pitchFamily="34" charset="0"/>
              </a:rPr>
              <a:t>MgF</a:t>
            </a:r>
            <a:r>
              <a:rPr lang="fr-FR" altLang="fr-FR" sz="800" b="1" baseline="-25000">
                <a:solidFill>
                  <a:schemeClr val="tx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92" name="Text Box 18"/>
          <p:cNvSpPr txBox="1">
            <a:spLocks noChangeArrowheads="1"/>
          </p:cNvSpPr>
          <p:nvPr/>
        </p:nvSpPr>
        <p:spPr bwMode="auto">
          <a:xfrm rot="20683602">
            <a:off x="4580384" y="3316999"/>
            <a:ext cx="1257300" cy="13811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altLang="fr-FR" sz="900" b="1" dirty="0">
                <a:solidFill>
                  <a:srgbClr val="3333CC"/>
                </a:solidFill>
                <a:latin typeface="Arial" pitchFamily="34" charset="0"/>
              </a:rPr>
              <a:t>STORAGE RING ROOF</a:t>
            </a:r>
          </a:p>
        </p:txBody>
      </p:sp>
      <p:sp>
        <p:nvSpPr>
          <p:cNvPr id="193" name="Text Box 18"/>
          <p:cNvSpPr txBox="1">
            <a:spLocks noChangeArrowheads="1"/>
          </p:cNvSpPr>
          <p:nvPr/>
        </p:nvSpPr>
        <p:spPr bwMode="auto">
          <a:xfrm rot="20940000">
            <a:off x="4178746" y="4313949"/>
            <a:ext cx="1392238" cy="1397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altLang="fr-FR" sz="900" b="1" dirty="0">
                <a:solidFill>
                  <a:srgbClr val="3333CC"/>
                </a:solidFill>
                <a:latin typeface="Arial" pitchFamily="34" charset="0"/>
              </a:rPr>
              <a:t>STORAGE RING TUNNEL</a:t>
            </a:r>
          </a:p>
        </p:txBody>
      </p:sp>
      <p:sp>
        <p:nvSpPr>
          <p:cNvPr id="194" name="Text Box 25"/>
          <p:cNvSpPr txBox="1">
            <a:spLocks noChangeArrowheads="1"/>
          </p:cNvSpPr>
          <p:nvPr/>
        </p:nvSpPr>
        <p:spPr bwMode="auto">
          <a:xfrm rot="-1821044">
            <a:off x="4529584" y="5747462"/>
            <a:ext cx="6858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CRISTAL BL</a:t>
            </a:r>
          </a:p>
        </p:txBody>
      </p:sp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4842" r="17131" b="20880"/>
          <a:stretch>
            <a:fillRect/>
          </a:stretch>
        </p:blipFill>
        <p:spPr bwMode="auto">
          <a:xfrm>
            <a:off x="8083996" y="4448887"/>
            <a:ext cx="7604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r="2505"/>
          <a:stretch>
            <a:fillRect/>
          </a:stretch>
        </p:blipFill>
        <p:spPr bwMode="auto">
          <a:xfrm>
            <a:off x="8087171" y="3829762"/>
            <a:ext cx="73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Oval 31"/>
          <p:cNvSpPr>
            <a:spLocks noChangeAspect="1" noChangeArrowheads="1"/>
          </p:cNvSpPr>
          <p:nvPr/>
        </p:nvSpPr>
        <p:spPr bwMode="auto">
          <a:xfrm rot="5400000">
            <a:off x="6949728" y="4625893"/>
            <a:ext cx="61912" cy="107950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pic>
        <p:nvPicPr>
          <p:cNvPr id="1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8591">
            <a:off x="7410896" y="3329699"/>
            <a:ext cx="6556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 Box 18"/>
          <p:cNvSpPr txBox="1">
            <a:spLocks noChangeArrowheads="1"/>
          </p:cNvSpPr>
          <p:nvPr/>
        </p:nvSpPr>
        <p:spPr bwMode="auto">
          <a:xfrm>
            <a:off x="3686621" y="6368174"/>
            <a:ext cx="1244600" cy="13811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altLang="fr-FR" sz="900" b="1" dirty="0">
                <a:solidFill>
                  <a:srgbClr val="3333CC"/>
                </a:solidFill>
                <a:latin typeface="Arial" pitchFamily="34" charset="0"/>
              </a:rPr>
              <a:t>EXPERIMENTAL HALL</a:t>
            </a:r>
          </a:p>
        </p:txBody>
      </p:sp>
      <p:sp>
        <p:nvSpPr>
          <p:cNvPr id="200" name="Text Box 20"/>
          <p:cNvSpPr txBox="1">
            <a:spLocks noChangeArrowheads="1"/>
          </p:cNvSpPr>
          <p:nvPr/>
        </p:nvSpPr>
        <p:spPr bwMode="auto">
          <a:xfrm>
            <a:off x="8187184" y="3582112"/>
            <a:ext cx="55245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DIAG_001</a:t>
            </a:r>
          </a:p>
        </p:txBody>
      </p:sp>
      <p:grpSp>
        <p:nvGrpSpPr>
          <p:cNvPr id="201" name="Group 41"/>
          <p:cNvGrpSpPr>
            <a:grpSpLocks noChangeAspect="1"/>
          </p:cNvGrpSpPr>
          <p:nvPr/>
        </p:nvGrpSpPr>
        <p:grpSpPr bwMode="auto">
          <a:xfrm>
            <a:off x="8391971" y="3440824"/>
            <a:ext cx="133350" cy="144463"/>
            <a:chOff x="1248" y="717"/>
            <a:chExt cx="923" cy="923"/>
          </a:xfrm>
        </p:grpSpPr>
        <p:sp>
          <p:nvSpPr>
            <p:cNvPr id="202" name="Oval 42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cxnSp>
          <p:nvCxnSpPr>
            <p:cNvPr id="203" name="AutoShape 43"/>
            <p:cNvCxnSpPr>
              <a:cxnSpLocks noChangeAspect="1" noChangeShapeType="1"/>
              <a:stCxn id="202" idx="0"/>
              <a:endCxn id="202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AutoShape 44"/>
            <p:cNvCxnSpPr>
              <a:cxnSpLocks noChangeAspect="1" noChangeShapeType="1"/>
              <a:stCxn id="202" idx="6"/>
              <a:endCxn id="202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" name="Text Box 18"/>
          <p:cNvSpPr txBox="1">
            <a:spLocks noChangeArrowheads="1"/>
          </p:cNvSpPr>
          <p:nvPr/>
        </p:nvSpPr>
        <p:spPr bwMode="auto">
          <a:xfrm rot="-3111289">
            <a:off x="7376765" y="3295568"/>
            <a:ext cx="422275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Wiggler</a:t>
            </a:r>
          </a:p>
        </p:txBody>
      </p:sp>
      <p:sp>
        <p:nvSpPr>
          <p:cNvPr id="206" name="Oval 31"/>
          <p:cNvSpPr>
            <a:spLocks noChangeArrowheads="1"/>
          </p:cNvSpPr>
          <p:nvPr/>
        </p:nvSpPr>
        <p:spPr bwMode="auto">
          <a:xfrm rot="5400000">
            <a:off x="8270528" y="2705017"/>
            <a:ext cx="88900" cy="157163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sp>
        <p:nvSpPr>
          <p:cNvPr id="207" name="Oval 31"/>
          <p:cNvSpPr>
            <a:spLocks noChangeArrowheads="1"/>
          </p:cNvSpPr>
          <p:nvPr/>
        </p:nvSpPr>
        <p:spPr bwMode="auto">
          <a:xfrm rot="5400000">
            <a:off x="6949728" y="4414755"/>
            <a:ext cx="88900" cy="157163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sp>
        <p:nvSpPr>
          <p:cNvPr id="208" name="ZoneTexte 114"/>
          <p:cNvSpPr txBox="1">
            <a:spLocks noChangeArrowheads="1"/>
          </p:cNvSpPr>
          <p:nvPr/>
        </p:nvSpPr>
        <p:spPr bwMode="auto">
          <a:xfrm>
            <a:off x="367159" y="1950162"/>
            <a:ext cx="4910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fr-FR" sz="1600"/>
              <a:t>5 mirrors  under x-y remote control </a:t>
            </a:r>
            <a:r>
              <a:rPr lang="en-US" altLang="fr-FR" sz="1600">
                <a:solidFill>
                  <a:srgbClr val="3333CC"/>
                </a:solidFill>
              </a:rPr>
              <a:t>  </a:t>
            </a:r>
          </a:p>
        </p:txBody>
      </p:sp>
      <p:sp>
        <p:nvSpPr>
          <p:cNvPr id="209" name="ZoneTexte 208"/>
          <p:cNvSpPr txBox="1">
            <a:spLocks noChangeArrowheads="1"/>
          </p:cNvSpPr>
          <p:nvPr/>
        </p:nvSpPr>
        <p:spPr bwMode="auto">
          <a:xfrm>
            <a:off x="362396" y="2280362"/>
            <a:ext cx="5795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fr-FR" sz="1600"/>
              <a:t>5 centering diagnostics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fr-FR" sz="80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fr-FR" sz="1600"/>
              <a:t>1 pointing diagnostic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fr-FR" sz="80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fr-FR" sz="1600"/>
              <a:t>Foreseen position feedback</a:t>
            </a:r>
            <a:endParaRPr lang="en-US" altLang="fr-FR" sz="1600">
              <a:solidFill>
                <a:srgbClr val="3333CC"/>
              </a:solidFill>
            </a:endParaRPr>
          </a:p>
        </p:txBody>
      </p:sp>
      <p:grpSp>
        <p:nvGrpSpPr>
          <p:cNvPr id="210" name="Groupe 209"/>
          <p:cNvGrpSpPr>
            <a:grpSpLocks/>
          </p:cNvGrpSpPr>
          <p:nvPr/>
        </p:nvGrpSpPr>
        <p:grpSpPr bwMode="auto">
          <a:xfrm>
            <a:off x="343346" y="2153362"/>
            <a:ext cx="6378575" cy="4273550"/>
            <a:chOff x="285750" y="1709738"/>
            <a:chExt cx="6378575" cy="4273550"/>
          </a:xfrm>
        </p:grpSpPr>
        <p:sp>
          <p:nvSpPr>
            <p:cNvPr id="211" name="Freeform 27"/>
            <p:cNvSpPr>
              <a:spLocks/>
            </p:cNvSpPr>
            <p:nvPr/>
          </p:nvSpPr>
          <p:spPr bwMode="auto">
            <a:xfrm>
              <a:off x="1831975" y="1709738"/>
              <a:ext cx="4832350" cy="4273550"/>
            </a:xfrm>
            <a:custGeom>
              <a:avLst/>
              <a:gdLst>
                <a:gd name="T0" fmla="*/ 2147483647 w 10053"/>
                <a:gd name="T1" fmla="*/ 2147483647 h 10280"/>
                <a:gd name="T2" fmla="*/ 2147483647 w 10053"/>
                <a:gd name="T3" fmla="*/ 2147483647 h 10280"/>
                <a:gd name="T4" fmla="*/ 0 w 10053"/>
                <a:gd name="T5" fmla="*/ 2147483647 h 10280"/>
                <a:gd name="T6" fmla="*/ 2147483647 w 10053"/>
                <a:gd name="T7" fmla="*/ 2147483647 h 10280"/>
                <a:gd name="T8" fmla="*/ 2147483647 w 10053"/>
                <a:gd name="T9" fmla="*/ 2147483647 h 10280"/>
                <a:gd name="T10" fmla="*/ 2147483647 w 10053"/>
                <a:gd name="T11" fmla="*/ 0 h 10280"/>
                <a:gd name="T12" fmla="*/ 2147483647 w 10053"/>
                <a:gd name="T13" fmla="*/ 2147483647 h 10280"/>
                <a:gd name="T14" fmla="*/ 2147483647 w 10053"/>
                <a:gd name="T15" fmla="*/ 2147483647 h 10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53" h="10280">
                  <a:moveTo>
                    <a:pt x="2697" y="9036"/>
                  </a:moveTo>
                  <a:cubicBezTo>
                    <a:pt x="2244" y="9289"/>
                    <a:pt x="651" y="10222"/>
                    <a:pt x="540" y="10280"/>
                  </a:cubicBezTo>
                  <a:cubicBezTo>
                    <a:pt x="482" y="10154"/>
                    <a:pt x="109" y="9788"/>
                    <a:pt x="0" y="9634"/>
                  </a:cubicBezTo>
                  <a:cubicBezTo>
                    <a:pt x="157" y="9604"/>
                    <a:pt x="1417" y="8791"/>
                    <a:pt x="2125" y="8370"/>
                  </a:cubicBezTo>
                  <a:lnTo>
                    <a:pt x="3336" y="4147"/>
                  </a:lnTo>
                  <a:lnTo>
                    <a:pt x="9760" y="0"/>
                  </a:lnTo>
                  <a:lnTo>
                    <a:pt x="10053" y="105"/>
                  </a:lnTo>
                  <a:lnTo>
                    <a:pt x="9738" y="37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stealth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212" name="Forme libre 5"/>
            <p:cNvSpPr>
              <a:spLocks/>
            </p:cNvSpPr>
            <p:nvPr/>
          </p:nvSpPr>
          <p:spPr bwMode="auto">
            <a:xfrm>
              <a:off x="3152775" y="4733925"/>
              <a:ext cx="1846263" cy="717550"/>
            </a:xfrm>
            <a:custGeom>
              <a:avLst/>
              <a:gdLst>
                <a:gd name="T0" fmla="*/ 0 w 1845891"/>
                <a:gd name="T1" fmla="*/ 717252 h 717848"/>
                <a:gd name="T2" fmla="*/ 1453370 w 1845891"/>
                <a:gd name="T3" fmla="*/ 0 h 717848"/>
                <a:gd name="T4" fmla="*/ 1846635 w 1845891"/>
                <a:gd name="T5" fmla="*/ 307393 h 717848"/>
                <a:gd name="T6" fmla="*/ 1650001 w 1845891"/>
                <a:gd name="T7" fmla="*/ 418396 h 7178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5891" h="717848">
                  <a:moveTo>
                    <a:pt x="0" y="717848"/>
                  </a:moveTo>
                  <a:lnTo>
                    <a:pt x="1452784" y="0"/>
                  </a:lnTo>
                  <a:lnTo>
                    <a:pt x="1845891" y="307649"/>
                  </a:lnTo>
                  <a:lnTo>
                    <a:pt x="1649337" y="418744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orme libre 114"/>
            <p:cNvSpPr>
              <a:spLocks/>
            </p:cNvSpPr>
            <p:nvPr/>
          </p:nvSpPr>
          <p:spPr bwMode="auto">
            <a:xfrm>
              <a:off x="285750" y="3360738"/>
              <a:ext cx="3119438" cy="663575"/>
            </a:xfrm>
            <a:custGeom>
              <a:avLst/>
              <a:gdLst>
                <a:gd name="T0" fmla="*/ 3119659 w 3119217"/>
                <a:gd name="T1" fmla="*/ 85137 h 664826"/>
                <a:gd name="T2" fmla="*/ 230769 w 3119217"/>
                <a:gd name="T3" fmla="*/ 0 h 664826"/>
                <a:gd name="T4" fmla="*/ 227504 w 3119217"/>
                <a:gd name="T5" fmla="*/ 662326 h 664826"/>
                <a:gd name="T6" fmla="*/ 0 w 3119217"/>
                <a:gd name="T7" fmla="*/ 655552 h 6648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9217" h="664826">
                  <a:moveTo>
                    <a:pt x="3119217" y="85459"/>
                  </a:moveTo>
                  <a:lnTo>
                    <a:pt x="230737" y="0"/>
                  </a:lnTo>
                  <a:cubicBezTo>
                    <a:pt x="229649" y="221609"/>
                    <a:pt x="228560" y="443217"/>
                    <a:pt x="227472" y="664826"/>
                  </a:cubicBezTo>
                  <a:lnTo>
                    <a:pt x="0" y="658026"/>
                  </a:ln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14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6" y="5385512"/>
            <a:ext cx="781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9" y="6022099"/>
            <a:ext cx="781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Freeform 22"/>
          <p:cNvSpPr>
            <a:spLocks/>
          </p:cNvSpPr>
          <p:nvPr/>
        </p:nvSpPr>
        <p:spPr bwMode="auto">
          <a:xfrm>
            <a:off x="2146746" y="6361824"/>
            <a:ext cx="465138" cy="184150"/>
          </a:xfrm>
          <a:custGeom>
            <a:avLst/>
            <a:gdLst>
              <a:gd name="T0" fmla="*/ 0 w 123"/>
              <a:gd name="T1" fmla="*/ 2147483647 h 49"/>
              <a:gd name="T2" fmla="*/ 2147483647 w 123"/>
              <a:gd name="T3" fmla="*/ 0 h 49"/>
              <a:gd name="T4" fmla="*/ 0 60000 65536"/>
              <a:gd name="T5" fmla="*/ 0 60000 65536"/>
              <a:gd name="connsiteX0" fmla="*/ 0 w 10000"/>
              <a:gd name="connsiteY0" fmla="*/ 10000 h 10000"/>
              <a:gd name="connsiteX1" fmla="*/ 3951 w 10000"/>
              <a:gd name="connsiteY1" fmla="*/ 5969 h 10000"/>
              <a:gd name="connsiteX2" fmla="*/ 10000 w 10000"/>
              <a:gd name="connsiteY2" fmla="*/ 0 h 10000"/>
              <a:gd name="connsiteX0" fmla="*/ 0 w 10000"/>
              <a:gd name="connsiteY0" fmla="*/ 10000 h 10809"/>
              <a:gd name="connsiteX1" fmla="*/ 3142 w 10000"/>
              <a:gd name="connsiteY1" fmla="*/ 10767 h 10809"/>
              <a:gd name="connsiteX2" fmla="*/ 10000 w 10000"/>
              <a:gd name="connsiteY2" fmla="*/ 0 h 10809"/>
              <a:gd name="connsiteX0" fmla="*/ 0 w 9596"/>
              <a:gd name="connsiteY0" fmla="*/ 6641 h 10809"/>
              <a:gd name="connsiteX1" fmla="*/ 2738 w 9596"/>
              <a:gd name="connsiteY1" fmla="*/ 10767 h 10809"/>
              <a:gd name="connsiteX2" fmla="*/ 9596 w 9596"/>
              <a:gd name="connsiteY2" fmla="*/ 0 h 10809"/>
              <a:gd name="connsiteX0" fmla="*/ 0 w 10000"/>
              <a:gd name="connsiteY0" fmla="*/ 6144 h 9558"/>
              <a:gd name="connsiteX1" fmla="*/ 1378 w 10000"/>
              <a:gd name="connsiteY1" fmla="*/ 9517 h 9558"/>
              <a:gd name="connsiteX2" fmla="*/ 10000 w 10000"/>
              <a:gd name="connsiteY2" fmla="*/ 0 h 9558"/>
              <a:gd name="connsiteX0" fmla="*/ 0 w 11475"/>
              <a:gd name="connsiteY0" fmla="*/ 3177 h 10000"/>
              <a:gd name="connsiteX1" fmla="*/ 2853 w 11475"/>
              <a:gd name="connsiteY1" fmla="*/ 9957 h 10000"/>
              <a:gd name="connsiteX2" fmla="*/ 11475 w 114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5" h="10000">
                <a:moveTo>
                  <a:pt x="0" y="3177"/>
                </a:moveTo>
                <a:lnTo>
                  <a:pt x="2853" y="9957"/>
                </a:lnTo>
                <a:cubicBezTo>
                  <a:pt x="2209" y="10633"/>
                  <a:pt x="8002" y="3227"/>
                  <a:pt x="11475" y="0"/>
                </a:cubicBezTo>
              </a:path>
            </a:pathLst>
          </a:custGeom>
          <a:noFill/>
          <a:ln w="12700" cap="flat">
            <a:solidFill>
              <a:schemeClr val="accent1">
                <a:lumMod val="75000"/>
              </a:schemeClr>
            </a:solidFill>
            <a:prstDash val="solid"/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/>
      <p:bldP spid="142" grpId="0" animBg="1"/>
      <p:bldP spid="143" grpId="0"/>
      <p:bldP spid="145" grpId="0"/>
      <p:bldP spid="146" grpId="0" animBg="1"/>
      <p:bldP spid="166" grpId="0"/>
      <p:bldP spid="167" grpId="0"/>
      <p:bldP spid="178" grpId="0" animBg="1"/>
      <p:bldP spid="184" grpId="0"/>
      <p:bldP spid="200" grpId="0"/>
      <p:bldP spid="2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250824" y="2366789"/>
            <a:ext cx="8642350" cy="4272309"/>
          </a:xfrm>
        </p:spPr>
        <p:txBody>
          <a:bodyPr/>
          <a:lstStyle/>
          <a:p>
            <a:pPr eaLnBrk="1" hangingPunct="1"/>
            <a:r>
              <a:rPr lang="fr-FR" altLang="fr-FR" sz="2000" dirty="0" smtClean="0"/>
              <a:t>Extraction of the IR radiation:</a:t>
            </a:r>
            <a:endParaRPr lang="fr-FR" altLang="fr-FR" sz="1800" dirty="0" smtClean="0">
              <a:sym typeface="Wingdings" pitchFamily="2" charset="2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4B23609-6A6C-40A4-B47E-C23E6D93CFFE}" type="slidenum">
              <a:rPr lang="en-GB" altLang="fr-FR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altLang="fr-FR" sz="1400" smtClean="0">
              <a:solidFill>
                <a:srgbClr val="000000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0825" y="304329"/>
            <a:ext cx="86423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r-FR" dirty="0">
                <a:solidFill>
                  <a:srgbClr val="3333CC"/>
                </a:solidFill>
                <a:latin typeface="Trebuchet MS" panose="020B0603020202020204" pitchFamily="34" charset="0"/>
              </a:rPr>
              <a:t> IR diagnostics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1493838" y="3717925"/>
            <a:ext cx="1371600" cy="685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 flipV="1">
            <a:off x="611188" y="4110038"/>
            <a:ext cx="4159250" cy="9525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1" name="Line 15"/>
          <p:cNvSpPr>
            <a:spLocks noChangeShapeType="1"/>
          </p:cNvSpPr>
          <p:nvPr/>
        </p:nvSpPr>
        <p:spPr bwMode="auto">
          <a:xfrm flipV="1">
            <a:off x="4770438" y="4173538"/>
            <a:ext cx="1587" cy="1298575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4770438" y="2784475"/>
            <a:ext cx="1428750" cy="27940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Extraction mirror</a:t>
            </a:r>
          </a:p>
        </p:txBody>
      </p:sp>
      <p:sp>
        <p:nvSpPr>
          <p:cNvPr id="21513" name="Line 31"/>
          <p:cNvSpPr>
            <a:spLocks noChangeShapeType="1"/>
          </p:cNvSpPr>
          <p:nvPr/>
        </p:nvSpPr>
        <p:spPr bwMode="auto">
          <a:xfrm>
            <a:off x="4778375" y="4114800"/>
            <a:ext cx="3263900" cy="7938"/>
          </a:xfrm>
          <a:prstGeom prst="line">
            <a:avLst/>
          </a:prstGeom>
          <a:noFill/>
          <a:ln w="28440">
            <a:solidFill>
              <a:srgbClr val="CC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4" name="Text Box 32"/>
          <p:cNvSpPr txBox="1">
            <a:spLocks noChangeArrowheads="1"/>
          </p:cNvSpPr>
          <p:nvPr/>
        </p:nvSpPr>
        <p:spPr bwMode="auto">
          <a:xfrm>
            <a:off x="7032625" y="3500438"/>
            <a:ext cx="18605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towards PUMA beamline</a:t>
            </a:r>
          </a:p>
        </p:txBody>
      </p:sp>
      <p:sp>
        <p:nvSpPr>
          <p:cNvPr id="21515" name="Text Box 30"/>
          <p:cNvSpPr txBox="1">
            <a:spLocks noChangeArrowheads="1"/>
          </p:cNvSpPr>
          <p:nvPr/>
        </p:nvSpPr>
        <p:spPr bwMode="auto">
          <a:xfrm>
            <a:off x="1836738" y="3429000"/>
            <a:ext cx="7080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Wiggler</a:t>
            </a:r>
          </a:p>
        </p:txBody>
      </p:sp>
      <p:sp>
        <p:nvSpPr>
          <p:cNvPr id="21516" name="Forme libre 1"/>
          <p:cNvSpPr>
            <a:spLocks/>
          </p:cNvSpPr>
          <p:nvPr/>
        </p:nvSpPr>
        <p:spPr bwMode="auto">
          <a:xfrm>
            <a:off x="635000" y="4090988"/>
            <a:ext cx="3819525" cy="823912"/>
          </a:xfrm>
          <a:custGeom>
            <a:avLst/>
            <a:gdLst>
              <a:gd name="T0" fmla="*/ 0 w 3820160"/>
              <a:gd name="T1" fmla="*/ 10131709 h 575733"/>
              <a:gd name="T2" fmla="*/ 527704 w 3820160"/>
              <a:gd name="T3" fmla="*/ 1728349 h 575733"/>
              <a:gd name="T4" fmla="*/ 1207633 w 3820160"/>
              <a:gd name="T5" fmla="*/ 119196 h 575733"/>
              <a:gd name="T6" fmla="*/ 1836821 w 3820160"/>
              <a:gd name="T7" fmla="*/ 119196 h 575733"/>
              <a:gd name="T8" fmla="*/ 2252895 w 3820160"/>
              <a:gd name="T9" fmla="*/ 119196 h 575733"/>
              <a:gd name="T10" fmla="*/ 2597936 w 3820160"/>
              <a:gd name="T11" fmla="*/ 297991 h 575733"/>
              <a:gd name="T12" fmla="*/ 3034306 w 3820160"/>
              <a:gd name="T13" fmla="*/ 297991 h 575733"/>
              <a:gd name="T14" fmla="*/ 3338753 w 3820160"/>
              <a:gd name="T15" fmla="*/ 476777 h 575733"/>
              <a:gd name="T16" fmla="*/ 3602606 w 3820160"/>
              <a:gd name="T17" fmla="*/ 3516300 h 575733"/>
              <a:gd name="T18" fmla="*/ 3815717 w 3820160"/>
              <a:gd name="T19" fmla="*/ 8880136 h 575733"/>
              <a:gd name="T20" fmla="*/ 3815717 w 3820160"/>
              <a:gd name="T21" fmla="*/ 8880136 h 5757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20160" h="575733">
                <a:moveTo>
                  <a:pt x="0" y="575733"/>
                </a:moveTo>
                <a:cubicBezTo>
                  <a:pt x="163406" y="384386"/>
                  <a:pt x="326813" y="193040"/>
                  <a:pt x="528320" y="98213"/>
                </a:cubicBezTo>
                <a:cubicBezTo>
                  <a:pt x="729827" y="3386"/>
                  <a:pt x="990600" y="22013"/>
                  <a:pt x="1209040" y="6773"/>
                </a:cubicBezTo>
                <a:cubicBezTo>
                  <a:pt x="1427480" y="-8467"/>
                  <a:pt x="1838960" y="6773"/>
                  <a:pt x="1838960" y="6773"/>
                </a:cubicBezTo>
                <a:lnTo>
                  <a:pt x="2255520" y="6773"/>
                </a:lnTo>
                <a:cubicBezTo>
                  <a:pt x="2382520" y="8466"/>
                  <a:pt x="2470573" y="15240"/>
                  <a:pt x="2600960" y="16933"/>
                </a:cubicBezTo>
                <a:cubicBezTo>
                  <a:pt x="2731347" y="18626"/>
                  <a:pt x="2914227" y="15240"/>
                  <a:pt x="3037840" y="16933"/>
                </a:cubicBezTo>
                <a:cubicBezTo>
                  <a:pt x="3161453" y="18626"/>
                  <a:pt x="3247813" y="-3387"/>
                  <a:pt x="3342640" y="27093"/>
                </a:cubicBezTo>
                <a:cubicBezTo>
                  <a:pt x="3437467" y="57573"/>
                  <a:pt x="3527213" y="120226"/>
                  <a:pt x="3606800" y="199813"/>
                </a:cubicBezTo>
                <a:cubicBezTo>
                  <a:pt x="3686387" y="279400"/>
                  <a:pt x="3820160" y="504613"/>
                  <a:pt x="3820160" y="50461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7" name="Text Box 29"/>
          <p:cNvSpPr txBox="1">
            <a:spLocks noChangeArrowheads="1"/>
          </p:cNvSpPr>
          <p:nvPr/>
        </p:nvSpPr>
        <p:spPr bwMode="auto">
          <a:xfrm>
            <a:off x="684213" y="4995863"/>
            <a:ext cx="3619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e-</a:t>
            </a:r>
          </a:p>
        </p:txBody>
      </p:sp>
      <p:cxnSp>
        <p:nvCxnSpPr>
          <p:cNvPr id="21518" name="Connecteur droit avec flèche 26"/>
          <p:cNvCxnSpPr>
            <a:cxnSpLocks noChangeShapeType="1"/>
          </p:cNvCxnSpPr>
          <p:nvPr/>
        </p:nvCxnSpPr>
        <p:spPr bwMode="auto">
          <a:xfrm flipV="1">
            <a:off x="684213" y="4843463"/>
            <a:ext cx="144462" cy="268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9" name="Text Box 29"/>
          <p:cNvSpPr txBox="1">
            <a:spLocks noChangeArrowheads="1"/>
          </p:cNvSpPr>
          <p:nvPr/>
        </p:nvSpPr>
        <p:spPr bwMode="auto">
          <a:xfrm>
            <a:off x="703263" y="3619500"/>
            <a:ext cx="5572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laser</a:t>
            </a:r>
          </a:p>
        </p:txBody>
      </p:sp>
      <p:cxnSp>
        <p:nvCxnSpPr>
          <p:cNvPr id="21520" name="Connecteur droit avec flèche 32"/>
          <p:cNvCxnSpPr>
            <a:cxnSpLocks noChangeShapeType="1"/>
          </p:cNvCxnSpPr>
          <p:nvPr/>
        </p:nvCxnSpPr>
        <p:spPr bwMode="auto">
          <a:xfrm>
            <a:off x="754063" y="4014788"/>
            <a:ext cx="4349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1" name="AutoShape 22"/>
          <p:cNvSpPr>
            <a:spLocks noChangeArrowheads="1"/>
          </p:cNvSpPr>
          <p:nvPr/>
        </p:nvSpPr>
        <p:spPr bwMode="auto">
          <a:xfrm rot="-5400000">
            <a:off x="3513931" y="2917032"/>
            <a:ext cx="112713" cy="24003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1522" name="Line 16"/>
          <p:cNvSpPr>
            <a:spLocks noChangeShapeType="1"/>
          </p:cNvSpPr>
          <p:nvPr/>
        </p:nvSpPr>
        <p:spPr bwMode="auto">
          <a:xfrm flipH="1" flipV="1">
            <a:off x="4614863" y="3927475"/>
            <a:ext cx="307975" cy="384175"/>
          </a:xfrm>
          <a:prstGeom prst="line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3" name="Text Box 29"/>
          <p:cNvSpPr txBox="1">
            <a:spLocks noChangeArrowheads="1"/>
          </p:cNvSpPr>
          <p:nvPr/>
        </p:nvSpPr>
        <p:spPr bwMode="auto">
          <a:xfrm>
            <a:off x="3060700" y="3556000"/>
            <a:ext cx="12176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laser + wiggler</a:t>
            </a:r>
          </a:p>
        </p:txBody>
      </p:sp>
      <p:cxnSp>
        <p:nvCxnSpPr>
          <p:cNvPr id="21524" name="Connecteur droit avec flèche 38"/>
          <p:cNvCxnSpPr>
            <a:cxnSpLocks noChangeShapeType="1"/>
          </p:cNvCxnSpPr>
          <p:nvPr/>
        </p:nvCxnSpPr>
        <p:spPr bwMode="auto">
          <a:xfrm>
            <a:off x="3284538" y="3956050"/>
            <a:ext cx="784225" cy="0"/>
          </a:xfrm>
          <a:prstGeom prst="straightConnector1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5" name="Connecteur droit avec flèche 40"/>
          <p:cNvCxnSpPr>
            <a:cxnSpLocks noChangeShapeType="1"/>
          </p:cNvCxnSpPr>
          <p:nvPr/>
        </p:nvCxnSpPr>
        <p:spPr bwMode="auto">
          <a:xfrm>
            <a:off x="7459663" y="3933825"/>
            <a:ext cx="784225" cy="0"/>
          </a:xfrm>
          <a:prstGeom prst="straightConnector1">
            <a:avLst/>
          </a:prstGeom>
          <a:noFill/>
          <a:ln w="38100" cmpd="dbl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6" name="Connecteur droit avec flèche 14340"/>
          <p:cNvCxnSpPr>
            <a:cxnSpLocks noChangeShapeType="1"/>
            <a:stCxn id="21512" idx="2"/>
          </p:cNvCxnSpPr>
          <p:nvPr/>
        </p:nvCxnSpPr>
        <p:spPr bwMode="auto">
          <a:xfrm flipH="1">
            <a:off x="4640263" y="3063875"/>
            <a:ext cx="844550" cy="8350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Connecteur droit avec flèche 46"/>
          <p:cNvCxnSpPr>
            <a:cxnSpLocks noChangeShapeType="1"/>
          </p:cNvCxnSpPr>
          <p:nvPr/>
        </p:nvCxnSpPr>
        <p:spPr bwMode="auto">
          <a:xfrm>
            <a:off x="4922838" y="4724400"/>
            <a:ext cx="0" cy="747713"/>
          </a:xfrm>
          <a:prstGeom prst="straightConnector1">
            <a:avLst/>
          </a:prstGeom>
          <a:noFill/>
          <a:ln w="38100" cmpd="dbl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262572" y="1196752"/>
            <a:ext cx="6865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Infra-Red Diagnostics: measure the overlaps between Laser and SR radiations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  <a:sym typeface="Symbol"/>
              </a:rPr>
              <a:t>  	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inside the Storage Ring tunnel,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		under the PUMA </a:t>
            </a:r>
            <a:r>
              <a:rPr lang="en-US" sz="1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beamline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 frontend.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477669" y="3235127"/>
            <a:ext cx="1398587" cy="769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171450" indent="-17145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altLang="fr-FR" sz="1000" b="1" dirty="0"/>
              <a:t>In Vacuum Cu Mirror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altLang="fr-FR" sz="1000" b="1" dirty="0" err="1"/>
              <a:t>Saphhire</a:t>
            </a:r>
            <a:r>
              <a:rPr lang="fr-FR" altLang="fr-FR" sz="1000" b="1" dirty="0"/>
              <a:t> </a:t>
            </a:r>
            <a:r>
              <a:rPr lang="fr-FR" altLang="fr-FR" sz="1000" b="1" dirty="0" err="1"/>
              <a:t>Window</a:t>
            </a:r>
            <a:endParaRPr lang="fr-FR" altLang="fr-FR" sz="10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altLang="fr-FR" sz="1000" b="1" dirty="0" err="1"/>
              <a:t>Filters</a:t>
            </a:r>
            <a:endParaRPr lang="fr-FR" altLang="fr-FR" sz="10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altLang="fr-FR" sz="1000" b="1" dirty="0"/>
              <a:t>2.5 m Lens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altLang="fr-FR" sz="1000" b="1" dirty="0" err="1"/>
              <a:t>R</a:t>
            </a:r>
            <a:r>
              <a:rPr lang="fr-FR" altLang="fr-FR" sz="1000" b="1" baseline="-25000" dirty="0" err="1"/>
              <a:t>max</a:t>
            </a:r>
            <a:r>
              <a:rPr lang="fr-FR" altLang="fr-FR" sz="1000" b="1" dirty="0"/>
              <a:t> Mirror</a:t>
            </a: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5592033" y="4318278"/>
            <a:ext cx="15712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dirty="0" smtClean="0">
                <a:ea typeface="Gill Sans" charset="0"/>
                <a:cs typeface="Gill Sans" charset="0"/>
              </a:rPr>
              <a:t>Conception </a:t>
            </a:r>
            <a:r>
              <a:rPr lang="en-US" altLang="en-US" dirty="0">
                <a:ea typeface="Gill Sans" charset="0"/>
                <a:cs typeface="Gill Sans" charset="0"/>
              </a:rPr>
              <a:t>: </a:t>
            </a:r>
            <a:r>
              <a:rPr lang="en-US" altLang="en-US" dirty="0" smtClean="0">
                <a:ea typeface="Gill Sans" charset="0"/>
                <a:cs typeface="Gill Sans" charset="0"/>
              </a:rPr>
              <a:t>M.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Labat</a:t>
            </a:r>
            <a:endParaRPr lang="en-US" altLang="en-US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B326E0E-5485-4099-B0C5-08E076164F63}" type="slidenum">
              <a:rPr lang="en-GB" altLang="fr-FR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fr-FR" sz="1400" smtClean="0">
              <a:solidFill>
                <a:srgbClr val="000000"/>
              </a:solidFill>
            </a:endParaRPr>
          </a:p>
        </p:txBody>
      </p:sp>
      <p:sp>
        <p:nvSpPr>
          <p:cNvPr id="22531" name="Ellipse 2"/>
          <p:cNvSpPr>
            <a:spLocks noChangeArrowheads="1"/>
          </p:cNvSpPr>
          <p:nvPr/>
        </p:nvSpPr>
        <p:spPr bwMode="auto">
          <a:xfrm>
            <a:off x="4349750" y="3735388"/>
            <a:ext cx="727075" cy="736600"/>
          </a:xfrm>
          <a:prstGeom prst="ellipse">
            <a:avLst/>
          </a:prstGeom>
          <a:noFill/>
          <a:ln w="38100" cmpd="dbl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altLang="en-US">
              <a:solidFill>
                <a:srgbClr val="0000FF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50825" y="304329"/>
            <a:ext cx="86423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r-FR" dirty="0">
                <a:solidFill>
                  <a:srgbClr val="3333CC"/>
                </a:solidFill>
                <a:latin typeface="Trebuchet MS" panose="020B0603020202020204" pitchFamily="34" charset="0"/>
              </a:rPr>
              <a:t>IR diagnostics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493838" y="3717925"/>
            <a:ext cx="1371600" cy="685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 flipV="1">
            <a:off x="611188" y="4110038"/>
            <a:ext cx="4159250" cy="9525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 flipV="1">
            <a:off x="4770438" y="4173538"/>
            <a:ext cx="1587" cy="1298575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6" name="Line 31"/>
          <p:cNvSpPr>
            <a:spLocks noChangeShapeType="1"/>
          </p:cNvSpPr>
          <p:nvPr/>
        </p:nvSpPr>
        <p:spPr bwMode="auto">
          <a:xfrm>
            <a:off x="4778375" y="4114800"/>
            <a:ext cx="3263900" cy="7938"/>
          </a:xfrm>
          <a:prstGeom prst="line">
            <a:avLst/>
          </a:prstGeom>
          <a:noFill/>
          <a:ln w="28440">
            <a:solidFill>
              <a:srgbClr val="CC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7" name="Text Box 32"/>
          <p:cNvSpPr txBox="1">
            <a:spLocks noChangeArrowheads="1"/>
          </p:cNvSpPr>
          <p:nvPr/>
        </p:nvSpPr>
        <p:spPr bwMode="auto">
          <a:xfrm>
            <a:off x="7032625" y="3500438"/>
            <a:ext cx="18605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towards PUMA beamline</a:t>
            </a:r>
          </a:p>
        </p:txBody>
      </p:sp>
      <p:sp>
        <p:nvSpPr>
          <p:cNvPr id="22538" name="Text Box 30"/>
          <p:cNvSpPr txBox="1">
            <a:spLocks noChangeArrowheads="1"/>
          </p:cNvSpPr>
          <p:nvPr/>
        </p:nvSpPr>
        <p:spPr bwMode="auto">
          <a:xfrm>
            <a:off x="1836738" y="3429000"/>
            <a:ext cx="7080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Wiggler</a:t>
            </a:r>
          </a:p>
        </p:txBody>
      </p:sp>
      <p:sp>
        <p:nvSpPr>
          <p:cNvPr id="22539" name="Forme libre 1"/>
          <p:cNvSpPr>
            <a:spLocks/>
          </p:cNvSpPr>
          <p:nvPr/>
        </p:nvSpPr>
        <p:spPr bwMode="auto">
          <a:xfrm>
            <a:off x="635000" y="4090988"/>
            <a:ext cx="3819525" cy="823912"/>
          </a:xfrm>
          <a:custGeom>
            <a:avLst/>
            <a:gdLst>
              <a:gd name="T0" fmla="*/ 0 w 3820160"/>
              <a:gd name="T1" fmla="*/ 10131709 h 575733"/>
              <a:gd name="T2" fmla="*/ 527704 w 3820160"/>
              <a:gd name="T3" fmla="*/ 1728349 h 575733"/>
              <a:gd name="T4" fmla="*/ 1207633 w 3820160"/>
              <a:gd name="T5" fmla="*/ 119196 h 575733"/>
              <a:gd name="T6" fmla="*/ 1836821 w 3820160"/>
              <a:gd name="T7" fmla="*/ 119196 h 575733"/>
              <a:gd name="T8" fmla="*/ 2252895 w 3820160"/>
              <a:gd name="T9" fmla="*/ 119196 h 575733"/>
              <a:gd name="T10" fmla="*/ 2597936 w 3820160"/>
              <a:gd name="T11" fmla="*/ 297991 h 575733"/>
              <a:gd name="T12" fmla="*/ 3034306 w 3820160"/>
              <a:gd name="T13" fmla="*/ 297991 h 575733"/>
              <a:gd name="T14" fmla="*/ 3338753 w 3820160"/>
              <a:gd name="T15" fmla="*/ 476777 h 575733"/>
              <a:gd name="T16" fmla="*/ 3602606 w 3820160"/>
              <a:gd name="T17" fmla="*/ 3516300 h 575733"/>
              <a:gd name="T18" fmla="*/ 3815717 w 3820160"/>
              <a:gd name="T19" fmla="*/ 8880136 h 575733"/>
              <a:gd name="T20" fmla="*/ 3815717 w 3820160"/>
              <a:gd name="T21" fmla="*/ 8880136 h 5757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20160" h="575733">
                <a:moveTo>
                  <a:pt x="0" y="575733"/>
                </a:moveTo>
                <a:cubicBezTo>
                  <a:pt x="163406" y="384386"/>
                  <a:pt x="326813" y="193040"/>
                  <a:pt x="528320" y="98213"/>
                </a:cubicBezTo>
                <a:cubicBezTo>
                  <a:pt x="729827" y="3386"/>
                  <a:pt x="990600" y="22013"/>
                  <a:pt x="1209040" y="6773"/>
                </a:cubicBezTo>
                <a:cubicBezTo>
                  <a:pt x="1427480" y="-8467"/>
                  <a:pt x="1838960" y="6773"/>
                  <a:pt x="1838960" y="6773"/>
                </a:cubicBezTo>
                <a:lnTo>
                  <a:pt x="2255520" y="6773"/>
                </a:lnTo>
                <a:cubicBezTo>
                  <a:pt x="2382520" y="8466"/>
                  <a:pt x="2470573" y="15240"/>
                  <a:pt x="2600960" y="16933"/>
                </a:cubicBezTo>
                <a:cubicBezTo>
                  <a:pt x="2731347" y="18626"/>
                  <a:pt x="2914227" y="15240"/>
                  <a:pt x="3037840" y="16933"/>
                </a:cubicBezTo>
                <a:cubicBezTo>
                  <a:pt x="3161453" y="18626"/>
                  <a:pt x="3247813" y="-3387"/>
                  <a:pt x="3342640" y="27093"/>
                </a:cubicBezTo>
                <a:cubicBezTo>
                  <a:pt x="3437467" y="57573"/>
                  <a:pt x="3527213" y="120226"/>
                  <a:pt x="3606800" y="199813"/>
                </a:cubicBezTo>
                <a:cubicBezTo>
                  <a:pt x="3686387" y="279400"/>
                  <a:pt x="3820160" y="504613"/>
                  <a:pt x="3820160" y="50461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0" name="Text Box 29"/>
          <p:cNvSpPr txBox="1">
            <a:spLocks noChangeArrowheads="1"/>
          </p:cNvSpPr>
          <p:nvPr/>
        </p:nvSpPr>
        <p:spPr bwMode="auto">
          <a:xfrm>
            <a:off x="684213" y="4995863"/>
            <a:ext cx="3619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e-</a:t>
            </a:r>
          </a:p>
        </p:txBody>
      </p:sp>
      <p:cxnSp>
        <p:nvCxnSpPr>
          <p:cNvPr id="22541" name="Connecteur droit avec flèche 26"/>
          <p:cNvCxnSpPr>
            <a:cxnSpLocks noChangeShapeType="1"/>
          </p:cNvCxnSpPr>
          <p:nvPr/>
        </p:nvCxnSpPr>
        <p:spPr bwMode="auto">
          <a:xfrm flipV="1">
            <a:off x="684213" y="4843463"/>
            <a:ext cx="144462" cy="268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2" name="Text Box 29"/>
          <p:cNvSpPr txBox="1">
            <a:spLocks noChangeArrowheads="1"/>
          </p:cNvSpPr>
          <p:nvPr/>
        </p:nvSpPr>
        <p:spPr bwMode="auto">
          <a:xfrm>
            <a:off x="703263" y="3619500"/>
            <a:ext cx="5572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laser</a:t>
            </a:r>
          </a:p>
        </p:txBody>
      </p:sp>
      <p:cxnSp>
        <p:nvCxnSpPr>
          <p:cNvPr id="22543" name="Connecteur droit avec flèche 32"/>
          <p:cNvCxnSpPr>
            <a:cxnSpLocks noChangeShapeType="1"/>
          </p:cNvCxnSpPr>
          <p:nvPr/>
        </p:nvCxnSpPr>
        <p:spPr bwMode="auto">
          <a:xfrm>
            <a:off x="754063" y="4014788"/>
            <a:ext cx="4349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4" name="AutoShape 22"/>
          <p:cNvSpPr>
            <a:spLocks noChangeArrowheads="1"/>
          </p:cNvSpPr>
          <p:nvPr/>
        </p:nvSpPr>
        <p:spPr bwMode="auto">
          <a:xfrm rot="-5400000">
            <a:off x="3513931" y="2917032"/>
            <a:ext cx="112713" cy="24003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 flipH="1" flipV="1">
            <a:off x="4614863" y="3927475"/>
            <a:ext cx="307975" cy="384175"/>
          </a:xfrm>
          <a:prstGeom prst="line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6" name="Text Box 29"/>
          <p:cNvSpPr txBox="1">
            <a:spLocks noChangeArrowheads="1"/>
          </p:cNvSpPr>
          <p:nvPr/>
        </p:nvSpPr>
        <p:spPr bwMode="auto">
          <a:xfrm>
            <a:off x="3060700" y="3556000"/>
            <a:ext cx="12176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fr-FR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laser + wiggler</a:t>
            </a:r>
          </a:p>
        </p:txBody>
      </p:sp>
      <p:cxnSp>
        <p:nvCxnSpPr>
          <p:cNvPr id="22547" name="Connecteur droit avec flèche 38"/>
          <p:cNvCxnSpPr>
            <a:cxnSpLocks noChangeShapeType="1"/>
          </p:cNvCxnSpPr>
          <p:nvPr/>
        </p:nvCxnSpPr>
        <p:spPr bwMode="auto">
          <a:xfrm>
            <a:off x="3284538" y="3956050"/>
            <a:ext cx="784225" cy="0"/>
          </a:xfrm>
          <a:prstGeom prst="straightConnector1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8" name="Connecteur droit avec flèche 40"/>
          <p:cNvCxnSpPr>
            <a:cxnSpLocks noChangeShapeType="1"/>
          </p:cNvCxnSpPr>
          <p:nvPr/>
        </p:nvCxnSpPr>
        <p:spPr bwMode="auto">
          <a:xfrm>
            <a:off x="7459663" y="3933825"/>
            <a:ext cx="784225" cy="0"/>
          </a:xfrm>
          <a:prstGeom prst="straightConnector1">
            <a:avLst/>
          </a:prstGeom>
          <a:noFill/>
          <a:ln w="38100" cmpd="dbl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49" name="Picture 4" descr="M:\Soleil0\Slicing\CR\2013-CR\130527-WS-SOLEIL\presentation_ML\images\vue_en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513013"/>
            <a:ext cx="281146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Rectangle 57"/>
          <p:cNvSpPr>
            <a:spLocks noChangeArrowheads="1"/>
          </p:cNvSpPr>
          <p:nvPr/>
        </p:nvSpPr>
        <p:spPr bwMode="auto">
          <a:xfrm>
            <a:off x="468313" y="5661025"/>
            <a:ext cx="401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en-US" sz="1800">
                <a:solidFill>
                  <a:srgbClr val="0000FF"/>
                </a:solidFill>
              </a:rPr>
              <a:t>Main constraint on the extraction mirror: </a:t>
            </a:r>
          </a:p>
          <a:p>
            <a:r>
              <a:rPr lang="fr-FR" altLang="en-US" sz="1800">
                <a:solidFill>
                  <a:srgbClr val="0000FF"/>
                </a:solidFill>
              </a:rPr>
              <a:t>	</a:t>
            </a:r>
            <a:r>
              <a:rPr lang="fr-FR" altLang="en-US" sz="180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fr-FR" altLang="en-US" sz="1800">
                <a:solidFill>
                  <a:srgbClr val="0000FF"/>
                </a:solidFill>
              </a:rPr>
              <a:t>P</a:t>
            </a:r>
            <a:r>
              <a:rPr lang="fr-FR" altLang="en-US" sz="1800" baseline="-25000">
                <a:solidFill>
                  <a:srgbClr val="0000FF"/>
                </a:solidFill>
              </a:rPr>
              <a:t>wigg</a:t>
            </a:r>
            <a:r>
              <a:rPr lang="fr-FR" altLang="en-US" sz="1800">
                <a:solidFill>
                  <a:srgbClr val="0000FF"/>
                </a:solidFill>
              </a:rPr>
              <a:t>= </a:t>
            </a:r>
            <a:r>
              <a:rPr lang="fr-FR" altLang="en-US" sz="1800" b="1">
                <a:solidFill>
                  <a:srgbClr val="0000FF"/>
                </a:solidFill>
              </a:rPr>
              <a:t>250 W @ 10 mA</a:t>
            </a:r>
          </a:p>
        </p:txBody>
      </p:sp>
      <p:sp>
        <p:nvSpPr>
          <p:cNvPr id="22551" name="Text Box 27"/>
          <p:cNvSpPr txBox="1">
            <a:spLocks noChangeArrowheads="1"/>
          </p:cNvSpPr>
          <p:nvPr/>
        </p:nvSpPr>
        <p:spPr bwMode="auto">
          <a:xfrm>
            <a:off x="4770438" y="2784475"/>
            <a:ext cx="1428750" cy="27940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Extraction mirror</a:t>
            </a:r>
          </a:p>
        </p:txBody>
      </p:sp>
      <p:cxnSp>
        <p:nvCxnSpPr>
          <p:cNvPr id="22552" name="Connecteur droit avec flèche 59"/>
          <p:cNvCxnSpPr>
            <a:cxnSpLocks noChangeShapeType="1"/>
            <a:stCxn id="22551" idx="2"/>
          </p:cNvCxnSpPr>
          <p:nvPr/>
        </p:nvCxnSpPr>
        <p:spPr bwMode="auto">
          <a:xfrm flipH="1">
            <a:off x="4640263" y="3063875"/>
            <a:ext cx="844550" cy="8350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3" name="Espace réservé du contenu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819650"/>
          </a:xfrm>
        </p:spPr>
        <p:txBody>
          <a:bodyPr/>
          <a:lstStyle/>
          <a:p>
            <a:pPr eaLnBrk="1" hangingPunct="1"/>
            <a:r>
              <a:rPr lang="fr-FR" altLang="fr-FR" sz="2000" dirty="0" smtClean="0"/>
              <a:t>Extraction of the IR radiation:</a:t>
            </a:r>
            <a:endParaRPr lang="fr-FR" altLang="fr-FR" sz="1800" dirty="0" smtClean="0">
              <a:sym typeface="Wingdings" pitchFamily="2" charset="2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 HUBERT, Synchrotron SOLEIL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DEELS, 15-16 June 2015, ALBA, Barcelona</a:t>
            </a:r>
            <a:endParaRPr lang="en-GB" dirty="0"/>
          </a:p>
        </p:txBody>
      </p:sp>
      <p:sp>
        <p:nvSpPr>
          <p:cNvPr id="28" name="Rectangle 34"/>
          <p:cNvSpPr>
            <a:spLocks/>
          </p:cNvSpPr>
          <p:nvPr/>
        </p:nvSpPr>
        <p:spPr bwMode="auto">
          <a:xfrm>
            <a:off x="5874133" y="2282984"/>
            <a:ext cx="31710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dirty="0" smtClean="0">
                <a:ea typeface="Gill Sans" charset="0"/>
                <a:cs typeface="Gill Sans" charset="0"/>
              </a:rPr>
              <a:t>Conception </a:t>
            </a:r>
            <a:r>
              <a:rPr lang="en-US" altLang="en-US" dirty="0">
                <a:ea typeface="Gill Sans" charset="0"/>
                <a:cs typeface="Gill Sans" charset="0"/>
              </a:rPr>
              <a:t>: </a:t>
            </a:r>
            <a:r>
              <a:rPr lang="en-US" altLang="en-US" dirty="0" smtClean="0">
                <a:ea typeface="Gill Sans" charset="0"/>
                <a:cs typeface="Gill Sans" charset="0"/>
              </a:rPr>
              <a:t>M.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Labat</a:t>
            </a:r>
            <a:r>
              <a:rPr lang="en-US" altLang="en-US" dirty="0" smtClean="0">
                <a:ea typeface="Gill Sans" charset="0"/>
                <a:cs typeface="Gill Sans" charset="0"/>
              </a:rPr>
              <a:t>, D.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Zerbib</a:t>
            </a:r>
            <a:r>
              <a:rPr lang="en-US" altLang="en-US" dirty="0" smtClean="0">
                <a:ea typeface="Gill Sans" charset="0"/>
                <a:cs typeface="Gill Sans" charset="0"/>
              </a:rPr>
              <a:t>, J-L. </a:t>
            </a:r>
            <a:r>
              <a:rPr lang="en-US" altLang="en-US" dirty="0" err="1" smtClean="0">
                <a:ea typeface="Gill Sans" charset="0"/>
                <a:cs typeface="Gill Sans" charset="0"/>
              </a:rPr>
              <a:t>Marlats</a:t>
            </a:r>
            <a:endParaRPr lang="en-US" altLang="en-US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67077</TotalTime>
  <Words>2974</Words>
  <Application>Microsoft Office PowerPoint</Application>
  <PresentationFormat>Affichage à l'écran (4:3)</PresentationFormat>
  <Paragraphs>749</Paragraphs>
  <Slides>40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SOLEIL diagnostics transverse projects and collaborations</vt:lpstr>
      <vt:lpstr>femto-slicing principle</vt:lpstr>
      <vt:lpstr>SOLEIL specificities</vt:lpstr>
      <vt:lpstr>SOLEIL specificities</vt:lpstr>
      <vt:lpstr>SOLEIL specificities</vt:lpstr>
      <vt:lpstr>SOLEIL specificities</vt:lpstr>
      <vt:lpstr>Setup</vt:lpstr>
      <vt:lpstr>Présentation PowerPoint</vt:lpstr>
      <vt:lpstr>Présentation PowerPoint</vt:lpstr>
      <vt:lpstr>Présentation PowerPoint</vt:lpstr>
      <vt:lpstr>Présentation PowerPoint</vt:lpstr>
      <vt:lpstr>Alignment in the Wiggler of SR and laser  (in focused mode and low power)</vt:lpstr>
      <vt:lpstr>Synchronisation</vt:lpstr>
      <vt:lpstr>THz Diagnostics</vt:lpstr>
      <vt:lpstr>Présentation PowerPoint</vt:lpstr>
      <vt:lpstr>First results : THz intensity measurement</vt:lpstr>
      <vt:lpstr>Femto-slicing summary</vt:lpstr>
      <vt:lpstr>The ThomX Project</vt:lpstr>
      <vt:lpstr>The ThomX Project</vt:lpstr>
      <vt:lpstr>ThomX Machine</vt:lpstr>
      <vt:lpstr>ThomX: what for?</vt:lpstr>
      <vt:lpstr>Expected beams characteristics</vt:lpstr>
      <vt:lpstr>ThomX Diagnostics</vt:lpstr>
      <vt:lpstr>ThomX Diagnostics</vt:lpstr>
      <vt:lpstr>ThomX Diagnostics</vt:lpstr>
      <vt:lpstr>ThomX Diagnostics</vt:lpstr>
      <vt:lpstr>ThomX Diagnostics</vt:lpstr>
      <vt:lpstr>ThomX schedule</vt:lpstr>
      <vt:lpstr>Présentation PowerPoint</vt:lpstr>
      <vt:lpstr>Présentation PowerPoint</vt:lpstr>
      <vt:lpstr>Présentation PowerPoint</vt:lpstr>
      <vt:lpstr>Charge monitors</vt:lpstr>
      <vt:lpstr>Position monitors</vt:lpstr>
      <vt:lpstr>Tests on SOLEIL TL1</vt:lpstr>
      <vt:lpstr>Tests on SOLEIL TL1: charge</vt:lpstr>
      <vt:lpstr>Tests on SOLEIL TL1: cavity BPM</vt:lpstr>
      <vt:lpstr>Transverse size monitors</vt:lpstr>
      <vt:lpstr>Transverse size monitors</vt:lpstr>
      <vt:lpstr>Transverse size monitors</vt:lpstr>
      <vt:lpstr>Conclusion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HUBERT Nicolas</dc:creator>
  <cp:lastModifiedBy>HUBERT Nicolas</cp:lastModifiedBy>
  <cp:revision>259</cp:revision>
  <cp:lastPrinted>2015-06-12T15:26:41Z</cp:lastPrinted>
  <dcterms:created xsi:type="dcterms:W3CDTF">2013-08-23T10:19:59Z</dcterms:created>
  <dcterms:modified xsi:type="dcterms:W3CDTF">2015-06-12T16:15:56Z</dcterms:modified>
</cp:coreProperties>
</file>