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5" r:id="rId2"/>
    <p:sldId id="266" r:id="rId3"/>
    <p:sldId id="270" r:id="rId4"/>
    <p:sldId id="267" r:id="rId5"/>
    <p:sldId id="268" r:id="rId6"/>
    <p:sldId id="271" r:id="rId7"/>
    <p:sldId id="269" r:id="rId8"/>
    <p:sldId id="272" r:id="rId9"/>
    <p:sldId id="273" r:id="rId10"/>
    <p:sldId id="274" r:id="rId11"/>
    <p:sldId id="288" r:id="rId12"/>
    <p:sldId id="287" r:id="rId13"/>
    <p:sldId id="292" r:id="rId14"/>
    <p:sldId id="290" r:id="rId15"/>
    <p:sldId id="291" r:id="rId16"/>
    <p:sldId id="293" r:id="rId17"/>
    <p:sldId id="289" r:id="rId18"/>
    <p:sldId id="275" r:id="rId19"/>
    <p:sldId id="276" r:id="rId20"/>
    <p:sldId id="277" r:id="rId21"/>
    <p:sldId id="29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5" r:id="rId30"/>
    <p:sldId id="296" r:id="rId31"/>
    <p:sldId id="300" r:id="rId32"/>
    <p:sldId id="301" r:id="rId33"/>
    <p:sldId id="286" r:id="rId34"/>
    <p:sldId id="303" r:id="rId35"/>
    <p:sldId id="305" r:id="rId36"/>
    <p:sldId id="304" r:id="rId37"/>
    <p:sldId id="285" r:id="rId38"/>
    <p:sldId id="306" r:id="rId39"/>
    <p:sldId id="307" r:id="rId40"/>
    <p:sldId id="308" r:id="rId41"/>
    <p:sldId id="309" r:id="rId42"/>
    <p:sldId id="298" r:id="rId43"/>
    <p:sldId id="297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265"/>
            <p14:sldId id="266"/>
            <p14:sldId id="270"/>
            <p14:sldId id="267"/>
            <p14:sldId id="268"/>
            <p14:sldId id="271"/>
            <p14:sldId id="269"/>
            <p14:sldId id="272"/>
            <p14:sldId id="273"/>
            <p14:sldId id="274"/>
            <p14:sldId id="288"/>
            <p14:sldId id="287"/>
            <p14:sldId id="292"/>
            <p14:sldId id="290"/>
            <p14:sldId id="291"/>
            <p14:sldId id="293"/>
            <p14:sldId id="289"/>
            <p14:sldId id="275"/>
            <p14:sldId id="276"/>
            <p14:sldId id="277"/>
            <p14:sldId id="294"/>
            <p14:sldId id="278"/>
            <p14:sldId id="279"/>
            <p14:sldId id="280"/>
            <p14:sldId id="281"/>
            <p14:sldId id="282"/>
            <p14:sldId id="283"/>
            <p14:sldId id="284"/>
            <p14:sldId id="295"/>
            <p14:sldId id="296"/>
            <p14:sldId id="300"/>
            <p14:sldId id="301"/>
            <p14:sldId id="286"/>
            <p14:sldId id="303"/>
            <p14:sldId id="305"/>
            <p14:sldId id="304"/>
            <p14:sldId id="285"/>
            <p14:sldId id="306"/>
            <p14:sldId id="307"/>
            <p14:sldId id="308"/>
            <p14:sldId id="309"/>
            <p14:sldId id="298"/>
            <p14:sldId id="297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E9F"/>
    <a:srgbClr val="FF33CC"/>
    <a:srgbClr val="DEDFE6"/>
    <a:srgbClr val="88A0B8"/>
    <a:srgbClr val="979F07"/>
    <a:srgbClr val="112E50"/>
    <a:srgbClr val="5F0E0B"/>
    <a:srgbClr val="9C9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8" autoAdjust="0"/>
    <p:restoredTop sz="94673" autoAdjust="0"/>
  </p:normalViewPr>
  <p:slideViewPr>
    <p:cSldViewPr>
      <p:cViewPr>
        <p:scale>
          <a:sx n="125" d="100"/>
          <a:sy n="125" d="100"/>
        </p:scale>
        <p:origin x="-156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D02A-659A-4BD1-8867-123BE9625D58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A5-AAF5-4646-B3F4-B8B6E572625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4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9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1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199"/>
            <a:ext cx="1524000" cy="838711"/>
          </a:xfrm>
          <a:prstGeom prst="rect">
            <a:avLst/>
          </a:prstGeom>
        </p:spPr>
      </p:pic>
      <p:sp>
        <p:nvSpPr>
          <p:cNvPr id="5" name="Snip Diagonal Corner Rectangle 4"/>
          <p:cNvSpPr/>
          <p:nvPr userDrawn="1"/>
        </p:nvSpPr>
        <p:spPr>
          <a:xfrm>
            <a:off x="8458200" y="304800"/>
            <a:ext cx="609600" cy="381000"/>
          </a:xfrm>
          <a:prstGeom prst="snip2DiagRect">
            <a:avLst/>
          </a:prstGeom>
          <a:solidFill>
            <a:srgbClr val="125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0" y="6550223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112E50"/>
                </a:solidFill>
              </a:rPr>
              <a:t>A. Olmos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DEELS’15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15/06/2015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35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019800" cy="2523703"/>
          </a:xfrm>
        </p:spPr>
        <p:txBody>
          <a:bodyPr/>
          <a:lstStyle/>
          <a:p>
            <a:pPr algn="ctr"/>
            <a:r>
              <a:rPr lang="es-ES" dirty="0" smtClean="0"/>
              <a:t>DEELS’15</a:t>
            </a:r>
          </a:p>
          <a:p>
            <a:pPr algn="ctr"/>
            <a:r>
              <a:rPr lang="es-ES" dirty="0" smtClean="0"/>
              <a:t>A. Olmos, U. Iriso (CELLS)</a:t>
            </a:r>
          </a:p>
          <a:p>
            <a:pPr algn="ctr"/>
            <a:r>
              <a:rPr lang="es-ES" dirty="0" smtClean="0"/>
              <a:t>G. </a:t>
            </a:r>
            <a:r>
              <a:rPr lang="es-ES" dirty="0" err="1" smtClean="0"/>
              <a:t>Rehm</a:t>
            </a:r>
            <a:r>
              <a:rPr lang="es-ES" dirty="0" smtClean="0"/>
              <a:t>, M. </a:t>
            </a:r>
            <a:r>
              <a:rPr lang="es-ES" dirty="0" err="1" smtClean="0"/>
              <a:t>Abbot</a:t>
            </a:r>
            <a:r>
              <a:rPr lang="es-ES" dirty="0" smtClean="0"/>
              <a:t> (</a:t>
            </a:r>
            <a:r>
              <a:rPr lang="es-ES" dirty="0" err="1" smtClean="0"/>
              <a:t>Diamond</a:t>
            </a:r>
            <a:r>
              <a:rPr lang="es-ES" dirty="0" smtClean="0"/>
              <a:t>)</a:t>
            </a:r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839200" cy="1169551"/>
          </a:xfrm>
        </p:spPr>
        <p:txBody>
          <a:bodyPr/>
          <a:lstStyle/>
          <a:p>
            <a:pPr algn="ctr"/>
            <a:r>
              <a:rPr lang="es-ES" dirty="0" smtClean="0"/>
              <a:t>FEEDBACK SYSTEMS AT ALBA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9136"/>
            <a:ext cx="8991600" cy="5411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In operation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00600" y="2057400"/>
            <a:ext cx="1981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Good but … to be improved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3048000"/>
            <a:ext cx="2286000" cy="19812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0" y="3124200"/>
            <a:ext cx="1219200" cy="20574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1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In operation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772400" cy="41533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31720" y="3657600"/>
            <a:ext cx="1219200" cy="1371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81800" y="5257800"/>
            <a:ext cx="6858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150"/>
          <p:cNvSpPr txBox="1">
            <a:spLocks noChangeArrowheads="1"/>
          </p:cNvSpPr>
          <p:nvPr/>
        </p:nvSpPr>
        <p:spPr bwMode="auto">
          <a:xfrm>
            <a:off x="533400" y="1033046"/>
            <a:ext cx="2819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But while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doing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slides ...</a:t>
            </a:r>
          </a:p>
        </p:txBody>
      </p:sp>
      <p:sp>
        <p:nvSpPr>
          <p:cNvPr id="8" name="Text Box 1150"/>
          <p:cNvSpPr txBox="1">
            <a:spLocks noChangeArrowheads="1"/>
          </p:cNvSpPr>
          <p:nvPr/>
        </p:nvSpPr>
        <p:spPr bwMode="auto">
          <a:xfrm>
            <a:off x="457200" y="5909846"/>
            <a:ext cx="6705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Unknown problems with FOFB. Operation changed to only SOFB mode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400800" y="5677377"/>
            <a:ext cx="381000" cy="232469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4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7"/>
            <a:ext cx="9144000" cy="5186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In operation</a:t>
            </a:r>
            <a:endParaRPr lang="en-US" dirty="0"/>
          </a:p>
        </p:txBody>
      </p:sp>
      <p:sp>
        <p:nvSpPr>
          <p:cNvPr id="13" name="Text Box 1150"/>
          <p:cNvSpPr txBox="1">
            <a:spLocks noChangeArrowheads="1"/>
          </p:cNvSpPr>
          <p:nvPr/>
        </p:nvSpPr>
        <p:spPr bwMode="auto">
          <a:xfrm>
            <a:off x="3427412" y="1109246"/>
            <a:ext cx="297338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 data during the trip (10kHz)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1600" y="2750820"/>
            <a:ext cx="0" cy="37338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87024" y="2754868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5mm</a:t>
            </a:r>
          </a:p>
        </p:txBody>
      </p:sp>
    </p:spTree>
    <p:extLst>
      <p:ext uri="{BB962C8B-B14F-4D97-AF65-F5344CB8AC3E}">
        <p14:creationId xmlns:p14="http://schemas.microsoft.com/office/powerpoint/2010/main" val="10320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7"/>
            <a:ext cx="9144000" cy="5186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In operation</a:t>
            </a:r>
            <a:endParaRPr lang="en-US" dirty="0"/>
          </a:p>
        </p:txBody>
      </p:sp>
      <p:sp>
        <p:nvSpPr>
          <p:cNvPr id="13" name="Text Box 1150"/>
          <p:cNvSpPr txBox="1">
            <a:spLocks noChangeArrowheads="1"/>
          </p:cNvSpPr>
          <p:nvPr/>
        </p:nvSpPr>
        <p:spPr bwMode="auto">
          <a:xfrm>
            <a:off x="3427412" y="1109246"/>
            <a:ext cx="297338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 data during the trip (10kHz)</a:t>
            </a:r>
          </a:p>
        </p:txBody>
      </p:sp>
      <p:sp>
        <p:nvSpPr>
          <p:cNvPr id="6" name="Oval 5"/>
          <p:cNvSpPr/>
          <p:nvPr/>
        </p:nvSpPr>
        <p:spPr>
          <a:xfrm>
            <a:off x="5410200" y="1981200"/>
            <a:ext cx="9906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2057400"/>
            <a:ext cx="9906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96332" y="1840468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96332" y="3223022"/>
            <a:ext cx="628068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8601" y="2895600"/>
            <a:ext cx="5757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1ms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2743200"/>
            <a:ext cx="0" cy="37338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87024" y="2747248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5mm</a:t>
            </a:r>
          </a:p>
        </p:txBody>
      </p:sp>
    </p:spTree>
    <p:extLst>
      <p:ext uri="{BB962C8B-B14F-4D97-AF65-F5344CB8AC3E}">
        <p14:creationId xmlns:p14="http://schemas.microsoft.com/office/powerpoint/2010/main" val="29697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In operation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19200"/>
            <a:ext cx="7848600" cy="485076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181600" y="3124200"/>
            <a:ext cx="21336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66800" y="2598420"/>
            <a:ext cx="0" cy="37338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82224" y="2602468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5mm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9812" y="2796778"/>
            <a:ext cx="5757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25E9F"/>
                </a:solidFill>
              </a:rPr>
              <a:t>1ms</a:t>
            </a:r>
            <a:endParaRPr lang="en-US" dirty="0" smtClean="0">
              <a:solidFill>
                <a:srgbClr val="125E9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66800" y="5177552"/>
            <a:ext cx="0" cy="37338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2224" y="5181600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5mm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02435" y="2131722"/>
            <a:ext cx="17119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Horizontal (mm)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84165" y="4656166"/>
            <a:ext cx="145206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Vertical (mm)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1000" y="5943600"/>
            <a:ext cx="11176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25E9F"/>
                </a:solidFill>
              </a:rPr>
              <a:t>Time </a:t>
            </a:r>
            <a:r>
              <a:rPr lang="en-US" dirty="0" smtClean="0">
                <a:solidFill>
                  <a:srgbClr val="125E9F"/>
                </a:solidFill>
              </a:rPr>
              <a:t>(</a:t>
            </a:r>
            <a:r>
              <a:rPr lang="en-US" dirty="0" err="1" smtClean="0">
                <a:solidFill>
                  <a:srgbClr val="125E9F"/>
                </a:solidFill>
              </a:rPr>
              <a:t>ms</a:t>
            </a:r>
            <a:r>
              <a:rPr lang="en-US" dirty="0" smtClean="0">
                <a:solidFill>
                  <a:srgbClr val="125E9F"/>
                </a:solidFill>
              </a:rPr>
              <a:t>)</a:t>
            </a:r>
          </a:p>
        </p:txBody>
      </p:sp>
      <p:sp>
        <p:nvSpPr>
          <p:cNvPr id="25" name="Text Box 1150"/>
          <p:cNvSpPr txBox="1">
            <a:spLocks noChangeArrowheads="1"/>
          </p:cNvSpPr>
          <p:nvPr/>
        </p:nvSpPr>
        <p:spPr bwMode="auto">
          <a:xfrm>
            <a:off x="2286000" y="1033046"/>
            <a:ext cx="464820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Post-Mortem data during the trip (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TbT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1.1MHz)</a:t>
            </a:r>
          </a:p>
        </p:txBody>
      </p:sp>
    </p:spTree>
    <p:extLst>
      <p:ext uri="{BB962C8B-B14F-4D97-AF65-F5344CB8AC3E}">
        <p14:creationId xmlns:p14="http://schemas.microsoft.com/office/powerpoint/2010/main" val="38245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0380"/>
            <a:ext cx="7750983" cy="488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In operation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10200" y="3124200"/>
            <a:ext cx="762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66800" y="2598420"/>
            <a:ext cx="0" cy="37338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82224" y="2602468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5mm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1899" y="2796778"/>
            <a:ext cx="63030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25E9F"/>
                </a:solidFill>
              </a:rPr>
              <a:t>50us</a:t>
            </a:r>
            <a:endParaRPr lang="en-US" dirty="0" smtClean="0">
              <a:solidFill>
                <a:srgbClr val="125E9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66800" y="5177552"/>
            <a:ext cx="0" cy="37338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2224" y="5181600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5mm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02438" y="2131722"/>
            <a:ext cx="17119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Horizontal (mm)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72499" y="4656166"/>
            <a:ext cx="145206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Vertical (mm)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5879068"/>
            <a:ext cx="11176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5E9F"/>
                </a:solidFill>
              </a:rPr>
              <a:t>Time (</a:t>
            </a:r>
            <a:r>
              <a:rPr lang="en-US" dirty="0" err="1" smtClean="0">
                <a:solidFill>
                  <a:srgbClr val="125E9F"/>
                </a:solidFill>
              </a:rPr>
              <a:t>ms</a:t>
            </a:r>
            <a:r>
              <a:rPr lang="en-US" dirty="0" smtClean="0">
                <a:solidFill>
                  <a:srgbClr val="125E9F"/>
                </a:solidFill>
              </a:rPr>
              <a:t>)</a:t>
            </a:r>
          </a:p>
        </p:txBody>
      </p:sp>
      <p:sp>
        <p:nvSpPr>
          <p:cNvPr id="17" name="Text Box 1150"/>
          <p:cNvSpPr txBox="1">
            <a:spLocks noChangeArrowheads="1"/>
          </p:cNvSpPr>
          <p:nvPr/>
        </p:nvSpPr>
        <p:spPr bwMode="auto">
          <a:xfrm>
            <a:off x="2286000" y="1033046"/>
            <a:ext cx="464820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Post-Mortem data during the trip (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TbT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1.1MHz)</a:t>
            </a:r>
          </a:p>
        </p:txBody>
      </p:sp>
      <p:sp>
        <p:nvSpPr>
          <p:cNvPr id="23" name="Text Box 1150"/>
          <p:cNvSpPr txBox="1">
            <a:spLocks noChangeArrowheads="1"/>
          </p:cNvSpPr>
          <p:nvPr/>
        </p:nvSpPr>
        <p:spPr bwMode="auto">
          <a:xfrm>
            <a:off x="419100" y="3475306"/>
            <a:ext cx="8077200" cy="338554"/>
          </a:xfrm>
          <a:prstGeom prst="rect">
            <a:avLst/>
          </a:prstGeom>
          <a:solidFill>
            <a:srgbClr val="DEDFE6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Post-Mortem data shows same pattern than when loosing beam because of RF trip  </a:t>
            </a:r>
            <a:r>
              <a:rPr lang="en-US" alt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</a:t>
            </a:r>
          </a:p>
        </p:txBody>
      </p:sp>
    </p:spTree>
    <p:extLst>
      <p:ext uri="{BB962C8B-B14F-4D97-AF65-F5344CB8AC3E}">
        <p14:creationId xmlns:p14="http://schemas.microsoft.com/office/powerpoint/2010/main" val="196007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186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In operation</a:t>
            </a:r>
            <a:endParaRPr lang="en-US" dirty="0"/>
          </a:p>
        </p:txBody>
      </p:sp>
      <p:sp>
        <p:nvSpPr>
          <p:cNvPr id="13" name="Text Box 1150"/>
          <p:cNvSpPr txBox="1">
            <a:spLocks noChangeArrowheads="1"/>
          </p:cNvSpPr>
          <p:nvPr/>
        </p:nvSpPr>
        <p:spPr bwMode="auto">
          <a:xfrm>
            <a:off x="3427412" y="1109246"/>
            <a:ext cx="297338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 data during the trip (10kHz)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1752600"/>
            <a:ext cx="2819400" cy="11377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Could this be when beam was already lost?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(rem: FOFB does not stop)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4267200"/>
            <a:ext cx="2743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have no means right now to time-correlate this FA data with the Post-Mortem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In operation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8600" y="1066800"/>
            <a:ext cx="5095874" cy="3695909"/>
            <a:chOff x="228600" y="1066800"/>
            <a:chExt cx="5095874" cy="36959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066800"/>
              <a:ext cx="5095874" cy="369590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34757" y="1676400"/>
              <a:ext cx="25420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BPMSR0903 after 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trip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17645" y="2667000"/>
            <a:ext cx="5095875" cy="3695909"/>
            <a:chOff x="4017645" y="2667000"/>
            <a:chExt cx="5095875" cy="36959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45" y="2667000"/>
              <a:ext cx="5095875" cy="36959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943600" y="4800600"/>
              <a:ext cx="25805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BPMSR0906 after 3rd trip</a:t>
              </a:r>
            </a:p>
          </p:txBody>
        </p:sp>
      </p:grpSp>
      <p:sp>
        <p:nvSpPr>
          <p:cNvPr id="7" name="Text Box 1150"/>
          <p:cNvSpPr txBox="1">
            <a:spLocks noChangeArrowheads="1"/>
          </p:cNvSpPr>
          <p:nvPr/>
        </p:nvSpPr>
        <p:spPr bwMode="auto">
          <a:xfrm>
            <a:off x="5943600" y="990600"/>
            <a:ext cx="222161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More puzzling FA data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605778" y="1600200"/>
            <a:ext cx="5538222" cy="2294930"/>
            <a:chOff x="3605778" y="1600200"/>
            <a:chExt cx="5538222" cy="2294930"/>
          </a:xfrm>
        </p:grpSpPr>
        <p:sp>
          <p:nvSpPr>
            <p:cNvPr id="3" name="TextBox 2"/>
            <p:cNvSpPr txBox="1"/>
            <p:nvPr/>
          </p:nvSpPr>
          <p:spPr>
            <a:xfrm>
              <a:off x="5485754" y="1600200"/>
              <a:ext cx="365824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some moment, w/o beam, </a:t>
              </a:r>
            </a:p>
            <a:p>
              <a:r>
                <a:rPr lang="en-US" dirty="0" smtClean="0"/>
                <a:t>these BPMs had FA position jumping </a:t>
              </a:r>
            </a:p>
            <a:p>
              <a:r>
                <a:rPr lang="en-US" dirty="0" smtClean="0"/>
                <a:t>between 2 fixed values (</a:t>
              </a:r>
              <a:r>
                <a:rPr lang="en-US" dirty="0" smtClean="0">
                  <a:solidFill>
                    <a:srgbClr val="FF0000"/>
                  </a:solidFill>
                </a:rPr>
                <a:t>?</a:t>
              </a:r>
              <a:r>
                <a:rPr lang="en-US" dirty="0" smtClean="0"/>
                <a:t>)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605778" y="2048470"/>
              <a:ext cx="204222" cy="3899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52294" y="3505200"/>
              <a:ext cx="204222" cy="3899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810000" y="2288232"/>
              <a:ext cx="167575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054405" y="2440632"/>
              <a:ext cx="102111" cy="10645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50064" y="5169932"/>
            <a:ext cx="8031936" cy="734199"/>
            <a:chOff x="350064" y="5169932"/>
            <a:chExt cx="8031936" cy="734199"/>
          </a:xfrm>
        </p:grpSpPr>
        <p:sp>
          <p:nvSpPr>
            <p:cNvPr id="13" name="Oval 12"/>
            <p:cNvSpPr/>
            <p:nvPr/>
          </p:nvSpPr>
          <p:spPr>
            <a:xfrm>
              <a:off x="7337232" y="5169932"/>
              <a:ext cx="1044768" cy="6212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064" y="5257800"/>
              <a:ext cx="325653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And few seconds later they start </a:t>
              </a:r>
            </a:p>
            <a:p>
              <a:r>
                <a:rPr lang="en-US" dirty="0" smtClean="0"/>
                <a:t>to recover “normal” data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895600" y="5580966"/>
              <a:ext cx="4419277" cy="1340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707889" y="2438400"/>
            <a:ext cx="940311" cy="1581717"/>
            <a:chOff x="3707889" y="2438400"/>
            <a:chExt cx="940311" cy="158171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600" y="2590800"/>
              <a:ext cx="628600" cy="14293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3707889" y="2438400"/>
              <a:ext cx="254511" cy="2196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8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Fast Orbit Feedback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a glance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 operation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Fast Archiver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67818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TMBF Features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2286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Bunch-by-Bunch Feedback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>
          <a:xfrm>
            <a:off x="26670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a glance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9"/>
          </p:nvPr>
        </p:nvSpPr>
        <p:spPr>
          <a:xfrm>
            <a:off x="4724400" y="3686907"/>
            <a:ext cx="2049194" cy="1113693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Diamond TMBF Commissioning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Fast Archiver</a:t>
            </a:r>
            <a:endParaRPr lang="en-US" dirty="0"/>
          </a:p>
        </p:txBody>
      </p:sp>
      <p:sp>
        <p:nvSpPr>
          <p:cNvPr id="7" name="Text Box 1150"/>
          <p:cNvSpPr txBox="1">
            <a:spLocks noChangeArrowheads="1"/>
          </p:cNvSpPr>
          <p:nvPr/>
        </p:nvSpPr>
        <p:spPr bwMode="auto">
          <a:xfrm>
            <a:off x="152400" y="1219200"/>
            <a:ext cx="6553200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developed by Diamond and used at other facilities since 2011</a:t>
            </a:r>
          </a:p>
        </p:txBody>
      </p:sp>
      <p:sp>
        <p:nvSpPr>
          <p:cNvPr id="10" name="Text Box 1150"/>
          <p:cNvSpPr txBox="1">
            <a:spLocks noChangeArrowheads="1"/>
          </p:cNvSpPr>
          <p:nvPr/>
        </p:nvSpPr>
        <p:spPr bwMode="auto">
          <a:xfrm>
            <a:off x="152400" y="2328446"/>
            <a:ext cx="8153400" cy="132343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Our current Fast Archiver consists of: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- a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SPEC card as sniffer to the FOFB network (CC integration by Diamond)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- 1Tbyte HD in a desktop PC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- Capability to store 37h of 88 BPMs position data @ 10kHz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- Data can be retrieved from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Python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Qt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GUI or command line tools</a:t>
            </a:r>
          </a:p>
        </p:txBody>
      </p:sp>
      <p:sp>
        <p:nvSpPr>
          <p:cNvPr id="18" name="Text Box 1150"/>
          <p:cNvSpPr txBox="1">
            <a:spLocks noChangeArrowheads="1"/>
          </p:cNvSpPr>
          <p:nvPr/>
        </p:nvSpPr>
        <p:spPr bwMode="auto">
          <a:xfrm>
            <a:off x="152400" y="5833646"/>
            <a:ext cx="8915400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We’ll soon upgrade to a 12Tbytes system in an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IndustrialPC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allowing more than 2 weeks of data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1795046"/>
            <a:ext cx="7605302" cy="3856298"/>
            <a:chOff x="152400" y="1795046"/>
            <a:chExt cx="7605302" cy="3856298"/>
          </a:xfrm>
        </p:grpSpPr>
        <p:sp>
          <p:nvSpPr>
            <p:cNvPr id="8" name="Text Box 1150"/>
            <p:cNvSpPr txBox="1">
              <a:spLocks noChangeArrowheads="1"/>
            </p:cNvSpPr>
            <p:nvPr/>
          </p:nvSpPr>
          <p:spPr bwMode="auto">
            <a:xfrm>
              <a:off x="152400" y="1795046"/>
              <a:ext cx="7391400" cy="33855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txBody>
            <a:bodyPr wrap="square">
              <a:spAutoFit/>
            </a:bodyPr>
            <a:lstStyle>
              <a:lvl1pPr defTabSz="41751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51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51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51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51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5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5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5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5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Server with few HDs allowing many </a:t>
              </a:r>
              <a:r>
                <a:rPr lang="en-US" alt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Tbytes</a:t>
              </a:r>
              <a:r>
                <a:rPr lang="en-US" alt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archived BPM data @ 10kHz rate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5800" y="3917160"/>
              <a:ext cx="7071902" cy="1734184"/>
              <a:chOff x="685800" y="3917160"/>
              <a:chExt cx="7071902" cy="173418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4200" y="4078290"/>
                <a:ext cx="2133599" cy="1396684"/>
              </a:xfrm>
              <a:prstGeom prst="rect">
                <a:avLst/>
              </a:prstGeom>
            </p:spPr>
          </p:pic>
          <p:pic>
            <p:nvPicPr>
              <p:cNvPr id="20" name="Picture 1425" descr="Total_1SFP-8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3917160"/>
                <a:ext cx="1981200" cy="1734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Can 3"/>
              <p:cNvSpPr/>
              <p:nvPr/>
            </p:nvSpPr>
            <p:spPr>
              <a:xfrm>
                <a:off x="5394960" y="4267200"/>
                <a:ext cx="685800" cy="8382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1Tb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124200" y="4078290"/>
                <a:ext cx="3124200" cy="148431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5120640" y="4572000"/>
                <a:ext cx="274320" cy="2122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9780" y="4196895"/>
                <a:ext cx="457280" cy="4115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1998" y="5017985"/>
                <a:ext cx="417900" cy="41790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9898" y="4572000"/>
                <a:ext cx="427804" cy="445985"/>
              </a:xfrm>
              <a:prstGeom prst="rect">
                <a:avLst/>
              </a:prstGeom>
            </p:spPr>
          </p:pic>
          <p:cxnSp>
            <p:nvCxnSpPr>
              <p:cNvPr id="27" name="Straight Arrow Connector 26"/>
              <p:cNvCxnSpPr/>
              <p:nvPr/>
            </p:nvCxnSpPr>
            <p:spPr>
              <a:xfrm flipH="1">
                <a:off x="6248400" y="4525145"/>
                <a:ext cx="571380" cy="2754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endCxn id="21" idx="3"/>
              </p:cNvCxnSpPr>
              <p:nvPr/>
            </p:nvCxnSpPr>
            <p:spPr>
              <a:xfrm flipH="1">
                <a:off x="6248400" y="4820445"/>
                <a:ext cx="102866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4" idx="1"/>
                <a:endCxn id="21" idx="3"/>
              </p:cNvCxnSpPr>
              <p:nvPr/>
            </p:nvCxnSpPr>
            <p:spPr>
              <a:xfrm flipH="1" flipV="1">
                <a:off x="6248400" y="4820445"/>
                <a:ext cx="663598" cy="4064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2446020" y="4953000"/>
                <a:ext cx="800100" cy="335280"/>
              </a:xfrm>
              <a:custGeom>
                <a:avLst/>
                <a:gdLst>
                  <a:gd name="connsiteX0" fmla="*/ 0 w 800100"/>
                  <a:gd name="connsiteY0" fmla="*/ 0 h 335280"/>
                  <a:gd name="connsiteX1" fmla="*/ 30480 w 800100"/>
                  <a:gd name="connsiteY1" fmla="*/ 38100 h 335280"/>
                  <a:gd name="connsiteX2" fmla="*/ 99060 w 800100"/>
                  <a:gd name="connsiteY2" fmla="*/ 76200 h 335280"/>
                  <a:gd name="connsiteX3" fmla="*/ 167640 w 800100"/>
                  <a:gd name="connsiteY3" fmla="*/ 68580 h 335280"/>
                  <a:gd name="connsiteX4" fmla="*/ 205740 w 800100"/>
                  <a:gd name="connsiteY4" fmla="*/ 53340 h 335280"/>
                  <a:gd name="connsiteX5" fmla="*/ 365760 w 800100"/>
                  <a:gd name="connsiteY5" fmla="*/ 60960 h 335280"/>
                  <a:gd name="connsiteX6" fmla="*/ 388620 w 800100"/>
                  <a:gd name="connsiteY6" fmla="*/ 68580 h 335280"/>
                  <a:gd name="connsiteX7" fmla="*/ 411480 w 800100"/>
                  <a:gd name="connsiteY7" fmla="*/ 121920 h 335280"/>
                  <a:gd name="connsiteX8" fmla="*/ 396240 w 800100"/>
                  <a:gd name="connsiteY8" fmla="*/ 205740 h 335280"/>
                  <a:gd name="connsiteX9" fmla="*/ 403860 w 800100"/>
                  <a:gd name="connsiteY9" fmla="*/ 259080 h 335280"/>
                  <a:gd name="connsiteX10" fmla="*/ 411480 w 800100"/>
                  <a:gd name="connsiteY10" fmla="*/ 289560 h 335280"/>
                  <a:gd name="connsiteX11" fmla="*/ 441960 w 800100"/>
                  <a:gd name="connsiteY11" fmla="*/ 335280 h 335280"/>
                  <a:gd name="connsiteX12" fmla="*/ 525780 w 800100"/>
                  <a:gd name="connsiteY12" fmla="*/ 289560 h 335280"/>
                  <a:gd name="connsiteX13" fmla="*/ 541020 w 800100"/>
                  <a:gd name="connsiteY13" fmla="*/ 243840 h 335280"/>
                  <a:gd name="connsiteX14" fmla="*/ 571500 w 800100"/>
                  <a:gd name="connsiteY14" fmla="*/ 30480 h 335280"/>
                  <a:gd name="connsiteX15" fmla="*/ 594360 w 800100"/>
                  <a:gd name="connsiteY15" fmla="*/ 22860 h 335280"/>
                  <a:gd name="connsiteX16" fmla="*/ 624840 w 800100"/>
                  <a:gd name="connsiteY16" fmla="*/ 30480 h 335280"/>
                  <a:gd name="connsiteX17" fmla="*/ 632460 w 800100"/>
                  <a:gd name="connsiteY17" fmla="*/ 60960 h 335280"/>
                  <a:gd name="connsiteX18" fmla="*/ 655320 w 800100"/>
                  <a:gd name="connsiteY18" fmla="*/ 83820 h 335280"/>
                  <a:gd name="connsiteX19" fmla="*/ 693420 w 800100"/>
                  <a:gd name="connsiteY19" fmla="*/ 114300 h 335280"/>
                  <a:gd name="connsiteX20" fmla="*/ 723900 w 800100"/>
                  <a:gd name="connsiteY20" fmla="*/ 137160 h 335280"/>
                  <a:gd name="connsiteX21" fmla="*/ 769620 w 800100"/>
                  <a:gd name="connsiteY21" fmla="*/ 152400 h 335280"/>
                  <a:gd name="connsiteX22" fmla="*/ 800100 w 800100"/>
                  <a:gd name="connsiteY22" fmla="*/ 144780 h 3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0100" h="335280">
                    <a:moveTo>
                      <a:pt x="0" y="0"/>
                    </a:moveTo>
                    <a:cubicBezTo>
                      <a:pt x="10160" y="12700"/>
                      <a:pt x="18324" y="27295"/>
                      <a:pt x="30480" y="38100"/>
                    </a:cubicBezTo>
                    <a:cubicBezTo>
                      <a:pt x="42782" y="49035"/>
                      <a:pt x="82590" y="67965"/>
                      <a:pt x="99060" y="76200"/>
                    </a:cubicBezTo>
                    <a:cubicBezTo>
                      <a:pt x="121920" y="73660"/>
                      <a:pt x="145150" y="73399"/>
                      <a:pt x="167640" y="68580"/>
                    </a:cubicBezTo>
                    <a:cubicBezTo>
                      <a:pt x="181015" y="65714"/>
                      <a:pt x="192072" y="53866"/>
                      <a:pt x="205740" y="53340"/>
                    </a:cubicBezTo>
                    <a:lnTo>
                      <a:pt x="365760" y="60960"/>
                    </a:lnTo>
                    <a:cubicBezTo>
                      <a:pt x="373380" y="63500"/>
                      <a:pt x="382940" y="62900"/>
                      <a:pt x="388620" y="68580"/>
                    </a:cubicBezTo>
                    <a:cubicBezTo>
                      <a:pt x="398036" y="77996"/>
                      <a:pt x="406926" y="108258"/>
                      <a:pt x="411480" y="121920"/>
                    </a:cubicBezTo>
                    <a:cubicBezTo>
                      <a:pt x="409002" y="134308"/>
                      <a:pt x="396240" y="195991"/>
                      <a:pt x="396240" y="205740"/>
                    </a:cubicBezTo>
                    <a:cubicBezTo>
                      <a:pt x="396240" y="223701"/>
                      <a:pt x="400647" y="241409"/>
                      <a:pt x="403860" y="259080"/>
                    </a:cubicBezTo>
                    <a:cubicBezTo>
                      <a:pt x="405733" y="269384"/>
                      <a:pt x="406796" y="280193"/>
                      <a:pt x="411480" y="289560"/>
                    </a:cubicBezTo>
                    <a:cubicBezTo>
                      <a:pt x="419671" y="305943"/>
                      <a:pt x="441960" y="335280"/>
                      <a:pt x="441960" y="335280"/>
                    </a:cubicBezTo>
                    <a:cubicBezTo>
                      <a:pt x="492982" y="322524"/>
                      <a:pt x="503849" y="333422"/>
                      <a:pt x="525780" y="289560"/>
                    </a:cubicBezTo>
                    <a:cubicBezTo>
                      <a:pt x="532964" y="275192"/>
                      <a:pt x="541020" y="243840"/>
                      <a:pt x="541020" y="243840"/>
                    </a:cubicBezTo>
                    <a:cubicBezTo>
                      <a:pt x="545320" y="132037"/>
                      <a:pt x="494160" y="69150"/>
                      <a:pt x="571500" y="30480"/>
                    </a:cubicBezTo>
                    <a:cubicBezTo>
                      <a:pt x="578684" y="26888"/>
                      <a:pt x="586740" y="25400"/>
                      <a:pt x="594360" y="22860"/>
                    </a:cubicBezTo>
                    <a:cubicBezTo>
                      <a:pt x="604520" y="25400"/>
                      <a:pt x="617435" y="23075"/>
                      <a:pt x="624840" y="30480"/>
                    </a:cubicBezTo>
                    <a:cubicBezTo>
                      <a:pt x="632245" y="37885"/>
                      <a:pt x="627264" y="51867"/>
                      <a:pt x="632460" y="60960"/>
                    </a:cubicBezTo>
                    <a:cubicBezTo>
                      <a:pt x="637807" y="70316"/>
                      <a:pt x="648421" y="75541"/>
                      <a:pt x="655320" y="83820"/>
                    </a:cubicBezTo>
                    <a:cubicBezTo>
                      <a:pt x="681833" y="115636"/>
                      <a:pt x="655892" y="101791"/>
                      <a:pt x="693420" y="114300"/>
                    </a:cubicBezTo>
                    <a:cubicBezTo>
                      <a:pt x="703580" y="121920"/>
                      <a:pt x="712541" y="131480"/>
                      <a:pt x="723900" y="137160"/>
                    </a:cubicBezTo>
                    <a:cubicBezTo>
                      <a:pt x="738268" y="144344"/>
                      <a:pt x="769620" y="152400"/>
                      <a:pt x="769620" y="152400"/>
                    </a:cubicBezTo>
                    <a:lnTo>
                      <a:pt x="800100" y="1447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05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Fast Orbit Feedback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At a glance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In operation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Fast Archiver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6781800" y="3686907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TMBF 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228600" y="3686907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Bunch-by-Bunch Feedback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>
          <a:xfrm>
            <a:off x="2667000" y="3686907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At a glance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9"/>
          </p:nvPr>
        </p:nvSpPr>
        <p:spPr>
          <a:xfrm>
            <a:off x="4724400" y="3686907"/>
            <a:ext cx="2049194" cy="1113693"/>
          </a:xfrm>
        </p:spPr>
        <p:txBody>
          <a:bodyPr anchor="ctr"/>
          <a:lstStyle/>
          <a:p>
            <a:pPr algn="ctr"/>
            <a:r>
              <a:rPr lang="en-US" dirty="0" smtClean="0"/>
              <a:t>Diamond TMBF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Fast Archiver</a:t>
            </a:r>
            <a:endParaRPr lang="en-US" dirty="0"/>
          </a:p>
        </p:txBody>
      </p:sp>
      <p:sp>
        <p:nvSpPr>
          <p:cNvPr id="3" name="Text Box 1150"/>
          <p:cNvSpPr txBox="1">
            <a:spLocks noChangeArrowheads="1"/>
          </p:cNvSpPr>
          <p:nvPr/>
        </p:nvSpPr>
        <p:spPr bwMode="auto">
          <a:xfrm>
            <a:off x="152400" y="1295400"/>
            <a:ext cx="8915400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Very useful diagnostics tools for FOFB commissioning and continuous fast BPM data monitoring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6" y="2522220"/>
            <a:ext cx="4530204" cy="3285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4600"/>
            <a:ext cx="4153474" cy="36379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76326" y="2133600"/>
            <a:ext cx="29342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Live 10kHz BPM data analysis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2133600"/>
            <a:ext cx="40010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Retrieve 10kHz data from archiver</a:t>
            </a:r>
          </a:p>
        </p:txBody>
      </p:sp>
    </p:spTree>
    <p:extLst>
      <p:ext uri="{BB962C8B-B14F-4D97-AF65-F5344CB8AC3E}">
        <p14:creationId xmlns:p14="http://schemas.microsoft.com/office/powerpoint/2010/main" val="39101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Fast Archiver</a:t>
            </a:r>
            <a:endParaRPr lang="en-US" dirty="0"/>
          </a:p>
        </p:txBody>
      </p:sp>
      <p:sp>
        <p:nvSpPr>
          <p:cNvPr id="4" name="Text Box 1150"/>
          <p:cNvSpPr txBox="1">
            <a:spLocks noChangeArrowheads="1"/>
          </p:cNvSpPr>
          <p:nvPr/>
        </p:nvSpPr>
        <p:spPr bwMode="auto">
          <a:xfrm>
            <a:off x="152400" y="1219200"/>
            <a:ext cx="6172200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FFT analysis allows localization of possible noise sources </a:t>
            </a:r>
          </a:p>
        </p:txBody>
      </p:sp>
      <p:sp>
        <p:nvSpPr>
          <p:cNvPr id="5" name="Text Box 1150"/>
          <p:cNvSpPr txBox="1">
            <a:spLocks noChangeArrowheads="1"/>
          </p:cNvSpPr>
          <p:nvPr/>
        </p:nvSpPr>
        <p:spPr bwMode="auto">
          <a:xfrm>
            <a:off x="990600" y="1676400"/>
            <a:ext cx="13716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BPMs data</a:t>
            </a:r>
          </a:p>
        </p:txBody>
      </p:sp>
      <p:sp>
        <p:nvSpPr>
          <p:cNvPr id="6" name="Text Box 1150"/>
          <p:cNvSpPr txBox="1">
            <a:spLocks noChangeArrowheads="1"/>
          </p:cNvSpPr>
          <p:nvPr/>
        </p:nvSpPr>
        <p:spPr bwMode="auto">
          <a:xfrm>
            <a:off x="2895600" y="1676400"/>
            <a:ext cx="18288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Matrix</a:t>
            </a:r>
          </a:p>
        </p:txBody>
      </p:sp>
      <p:sp>
        <p:nvSpPr>
          <p:cNvPr id="7" name="Text Box 1150"/>
          <p:cNvSpPr txBox="1">
            <a:spLocks noChangeArrowheads="1"/>
          </p:cNvSpPr>
          <p:nvPr/>
        </p:nvSpPr>
        <p:spPr bwMode="auto">
          <a:xfrm>
            <a:off x="5334000" y="1676400"/>
            <a:ext cx="18288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Correctors space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86000" y="1769477"/>
            <a:ext cx="533400" cy="1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724400" y="1786354"/>
            <a:ext cx="533400" cy="1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69677"/>
            <a:ext cx="4357962" cy="3550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62" y="2473383"/>
            <a:ext cx="4328838" cy="3524785"/>
          </a:xfrm>
          <a:prstGeom prst="rect">
            <a:avLst/>
          </a:prstGeom>
        </p:spPr>
      </p:pic>
      <p:sp>
        <p:nvSpPr>
          <p:cNvPr id="15" name="Text Box 1150"/>
          <p:cNvSpPr txBox="1">
            <a:spLocks noChangeArrowheads="1"/>
          </p:cNvSpPr>
          <p:nvPr/>
        </p:nvSpPr>
        <p:spPr bwMode="auto">
          <a:xfrm>
            <a:off x="533400" y="3940768"/>
            <a:ext cx="1371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</a:t>
            </a:r>
          </a:p>
          <a:p>
            <a:pPr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50Hz</a:t>
            </a:r>
          </a:p>
        </p:txBody>
      </p:sp>
      <p:sp>
        <p:nvSpPr>
          <p:cNvPr id="16" name="Text Box 1150"/>
          <p:cNvSpPr txBox="1">
            <a:spLocks noChangeArrowheads="1"/>
          </p:cNvSpPr>
          <p:nvPr/>
        </p:nvSpPr>
        <p:spPr bwMode="auto">
          <a:xfrm>
            <a:off x="4876800" y="3965593"/>
            <a:ext cx="1371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</a:p>
          <a:p>
            <a:pPr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50Hz</a:t>
            </a:r>
          </a:p>
        </p:txBody>
      </p:sp>
    </p:spTree>
    <p:extLst>
      <p:ext uri="{BB962C8B-B14F-4D97-AF65-F5344CB8AC3E}">
        <p14:creationId xmlns:p14="http://schemas.microsoft.com/office/powerpoint/2010/main" val="22227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Fast Archiver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400800" cy="5256415"/>
          </a:xfrm>
          <a:prstGeom prst="rect">
            <a:avLst/>
          </a:prstGeom>
        </p:spPr>
      </p:pic>
      <p:sp>
        <p:nvSpPr>
          <p:cNvPr id="5" name="Text Box 1150"/>
          <p:cNvSpPr txBox="1">
            <a:spLocks noChangeArrowheads="1"/>
          </p:cNvSpPr>
          <p:nvPr/>
        </p:nvSpPr>
        <p:spPr bwMode="auto">
          <a:xfrm>
            <a:off x="1752600" y="1371600"/>
            <a:ext cx="1600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Frequencies </a:t>
            </a:r>
          </a:p>
          <a:p>
            <a:pPr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50Hz</a:t>
            </a:r>
          </a:p>
        </p:txBody>
      </p:sp>
      <p:sp>
        <p:nvSpPr>
          <p:cNvPr id="6" name="Oval 5"/>
          <p:cNvSpPr/>
          <p:nvPr/>
        </p:nvSpPr>
        <p:spPr>
          <a:xfrm>
            <a:off x="6553200" y="2667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9020" y="4724400"/>
            <a:ext cx="44958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2590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orizontal Scroll 9"/>
          <p:cNvSpPr/>
          <p:nvPr/>
        </p:nvSpPr>
        <p:spPr>
          <a:xfrm>
            <a:off x="7620000" y="4449870"/>
            <a:ext cx="1371600" cy="1219617"/>
          </a:xfrm>
          <a:prstGeom prst="horizontalScroll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hunt the guilty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Fast Orbit Feedback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a glance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 operation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Fast Archiver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67818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TMBF Features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228600" y="3686907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Bunch-by-Bunch Feedback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>
          <a:xfrm>
            <a:off x="2667000" y="3686907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At a glance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9"/>
          </p:nvPr>
        </p:nvSpPr>
        <p:spPr>
          <a:xfrm>
            <a:off x="4724400" y="3686907"/>
            <a:ext cx="2049194" cy="1113693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Diamond TMBF Commissioning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BbB</a:t>
            </a:r>
            <a:r>
              <a:rPr lang="en-US" dirty="0" smtClean="0"/>
              <a:t> – </a:t>
            </a:r>
            <a:r>
              <a:rPr lang="en-US" dirty="0"/>
              <a:t>At a glance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4575" y="1796821"/>
            <a:ext cx="1775534" cy="582194"/>
          </a:xfrm>
          <a:prstGeom prst="rect">
            <a:avLst/>
          </a:prstGeom>
        </p:spPr>
      </p:pic>
      <p:cxnSp>
        <p:nvCxnSpPr>
          <p:cNvPr id="100" name="Straight Arrow Connector 99"/>
          <p:cNvCxnSpPr/>
          <p:nvPr/>
        </p:nvCxnSpPr>
        <p:spPr>
          <a:xfrm flipH="1">
            <a:off x="6995605" y="1729921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6995605" y="19812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6995605" y="22098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995605" y="24384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05" y="1475870"/>
            <a:ext cx="1557511" cy="1224097"/>
          </a:xfrm>
          <a:prstGeom prst="rect">
            <a:avLst/>
          </a:prstGeom>
        </p:spPr>
      </p:pic>
      <p:grpSp>
        <p:nvGrpSpPr>
          <p:cNvPr id="153" name="Group 152"/>
          <p:cNvGrpSpPr/>
          <p:nvPr/>
        </p:nvGrpSpPr>
        <p:grpSpPr>
          <a:xfrm>
            <a:off x="-6257" y="1371600"/>
            <a:ext cx="6254657" cy="1297887"/>
            <a:chOff x="-6257" y="1371600"/>
            <a:chExt cx="6254657" cy="1297887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57" y="1729921"/>
              <a:ext cx="3200400" cy="939566"/>
            </a:xfrm>
            <a:prstGeom prst="rect">
              <a:avLst/>
            </a:prstGeom>
          </p:spPr>
        </p:pic>
        <p:cxnSp>
          <p:nvCxnSpPr>
            <p:cNvPr id="105" name="Straight Arrow Connector 104"/>
            <p:cNvCxnSpPr/>
            <p:nvPr/>
          </p:nvCxnSpPr>
          <p:spPr>
            <a:xfrm flipH="1">
              <a:off x="3270343" y="2133600"/>
              <a:ext cx="297805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831943" y="1371600"/>
              <a:ext cx="16680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Libera</a:t>
              </a:r>
              <a:r>
                <a:rPr lang="en-US" dirty="0" smtClean="0"/>
                <a:t> </a:t>
              </a:r>
              <a:r>
                <a:rPr lang="en-US" dirty="0" err="1" smtClean="0"/>
                <a:t>FrontEnd</a:t>
              </a:r>
              <a:endParaRPr lang="en-US" dirty="0" smtClean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-228600" y="2517850"/>
            <a:ext cx="3570382" cy="2417658"/>
            <a:chOff x="-228600" y="2517850"/>
            <a:chExt cx="3570382" cy="2417658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2517850"/>
              <a:ext cx="3570382" cy="2417658"/>
            </a:xfrm>
            <a:prstGeom prst="rect">
              <a:avLst/>
            </a:prstGeom>
          </p:spPr>
        </p:pic>
        <p:cxnSp>
          <p:nvCxnSpPr>
            <p:cNvPr id="112" name="Straight Arrow Connector 111"/>
            <p:cNvCxnSpPr/>
            <p:nvPr/>
          </p:nvCxnSpPr>
          <p:spPr>
            <a:xfrm>
              <a:off x="1327991" y="2590800"/>
              <a:ext cx="0" cy="838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1412052" y="3205162"/>
              <a:ext cx="11834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Libera</a:t>
              </a:r>
              <a:r>
                <a:rPr lang="en-US" dirty="0" smtClean="0"/>
                <a:t> </a:t>
              </a:r>
              <a:r>
                <a:rPr lang="en-US" dirty="0" err="1" smtClean="0"/>
                <a:t>BbB</a:t>
              </a:r>
              <a:endParaRPr lang="en-US" dirty="0" smtClean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110617" y="2791019"/>
            <a:ext cx="2378019" cy="2080066"/>
            <a:chOff x="3110617" y="2791019"/>
            <a:chExt cx="2378019" cy="2080066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543" y="3197542"/>
              <a:ext cx="1677675" cy="835343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805" y="4032885"/>
              <a:ext cx="1683413" cy="838200"/>
            </a:xfrm>
            <a:prstGeom prst="rect">
              <a:avLst/>
            </a:prstGeom>
          </p:spPr>
        </p:pic>
        <p:cxnSp>
          <p:nvCxnSpPr>
            <p:cNvPr id="114" name="Straight Arrow Connector 113"/>
            <p:cNvCxnSpPr/>
            <p:nvPr/>
          </p:nvCxnSpPr>
          <p:spPr>
            <a:xfrm>
              <a:off x="3110617" y="3845357"/>
              <a:ext cx="540726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3110617" y="4073957"/>
              <a:ext cx="540726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3898136" y="2791019"/>
              <a:ext cx="15905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IFI 100W </a:t>
              </a:r>
              <a:r>
                <a:rPr lang="en-US" dirty="0" err="1" smtClean="0"/>
                <a:t>ampli</a:t>
              </a:r>
              <a:endParaRPr lang="en-US" dirty="0" smtClean="0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6248400" y="914400"/>
            <a:ext cx="8996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Hybrids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452805" y="1143000"/>
            <a:ext cx="13172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Button BPM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5403943" y="3069074"/>
            <a:ext cx="3694782" cy="1714205"/>
            <a:chOff x="5403943" y="3069074"/>
            <a:chExt cx="3694782" cy="1714205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925" y="3410355"/>
              <a:ext cx="2590800" cy="1372924"/>
            </a:xfrm>
            <a:prstGeom prst="rect">
              <a:avLst/>
            </a:prstGeom>
          </p:spPr>
        </p:pic>
        <p:cxnSp>
          <p:nvCxnSpPr>
            <p:cNvPr id="119" name="Straight Arrow Connector 118"/>
            <p:cNvCxnSpPr/>
            <p:nvPr/>
          </p:nvCxnSpPr>
          <p:spPr>
            <a:xfrm>
              <a:off x="5403943" y="3886200"/>
              <a:ext cx="99730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5403943" y="4114800"/>
              <a:ext cx="99730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7071805" y="3069074"/>
              <a:ext cx="16672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Stripline</a:t>
              </a:r>
              <a:r>
                <a:rPr lang="en-US" dirty="0" smtClean="0"/>
                <a:t> Kickers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9712" y="4659868"/>
            <a:ext cx="7552690" cy="1692096"/>
            <a:chOff x="219712" y="4659868"/>
            <a:chExt cx="7552690" cy="16920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12" y="4960046"/>
              <a:ext cx="2066288" cy="1275195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143" y="4935508"/>
              <a:ext cx="914694" cy="842704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758" y="5509260"/>
              <a:ext cx="914694" cy="842704"/>
            </a:xfrm>
            <a:prstGeom prst="rect">
              <a:avLst/>
            </a:prstGeom>
          </p:spPr>
        </p:pic>
        <p:cxnSp>
          <p:nvCxnSpPr>
            <p:cNvPr id="124" name="Elbow Connector 123"/>
            <p:cNvCxnSpPr/>
            <p:nvPr/>
          </p:nvCxnSpPr>
          <p:spPr>
            <a:xfrm rot="10800000" flipV="1">
              <a:off x="5488636" y="4871083"/>
              <a:ext cx="1902764" cy="615317"/>
            </a:xfrm>
            <a:prstGeom prst="bentConnector3">
              <a:avLst>
                <a:gd name="adj1" fmla="val -59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/>
            <p:nvPr/>
          </p:nvCxnSpPr>
          <p:spPr>
            <a:xfrm rot="10800000" flipV="1">
              <a:off x="5488636" y="4871084"/>
              <a:ext cx="2283766" cy="843915"/>
            </a:xfrm>
            <a:prstGeom prst="bentConnector3">
              <a:avLst>
                <a:gd name="adj1" fmla="val -49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>
              <a:off x="2188303" y="5549612"/>
              <a:ext cx="13106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H="1">
              <a:off x="2188303" y="5778212"/>
              <a:ext cx="13106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4614934" y="5029200"/>
              <a:ext cx="12876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100W </a:t>
              </a:r>
              <a:r>
                <a:rPr lang="en-US" dirty="0" err="1" smtClean="0"/>
                <a:t>atten</a:t>
              </a:r>
              <a:endParaRPr lang="en-US" dirty="0" smtClean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02403" y="4659868"/>
              <a:ext cx="74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Scope</a:t>
              </a:r>
            </a:p>
          </p:txBody>
        </p:sp>
      </p:grpSp>
      <p:cxnSp>
        <p:nvCxnSpPr>
          <p:cNvPr id="152" name="Straight Connector 151"/>
          <p:cNvCxnSpPr/>
          <p:nvPr/>
        </p:nvCxnSpPr>
        <p:spPr>
          <a:xfrm>
            <a:off x="5943600" y="990600"/>
            <a:ext cx="0" cy="524464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BbB</a:t>
            </a:r>
            <a:r>
              <a:rPr lang="en-US" dirty="0" smtClean="0"/>
              <a:t> – </a:t>
            </a:r>
            <a:r>
              <a:rPr lang="en-US" dirty="0"/>
              <a:t>At a glance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7245358" y="2157662"/>
            <a:ext cx="720080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BPM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691051" y="3788441"/>
            <a:ext cx="4434221" cy="2359643"/>
            <a:chOff x="2691051" y="3788441"/>
            <a:chExt cx="4434221" cy="2359643"/>
          </a:xfrm>
        </p:grpSpPr>
        <p:sp>
          <p:nvSpPr>
            <p:cNvPr id="11" name="Rectangle 10"/>
            <p:cNvSpPr/>
            <p:nvPr/>
          </p:nvSpPr>
          <p:spPr>
            <a:xfrm>
              <a:off x="6189168" y="3788441"/>
              <a:ext cx="936104" cy="5040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FFK - 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5238" y="5644028"/>
              <a:ext cx="936104" cy="5040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FFK - 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Elbow Connector 17"/>
            <p:cNvCxnSpPr>
              <a:stCxn id="81" idx="0"/>
              <a:endCxn id="11" idx="0"/>
            </p:cNvCxnSpPr>
            <p:nvPr/>
          </p:nvCxnSpPr>
          <p:spPr>
            <a:xfrm flipV="1">
              <a:off x="2695084" y="3788441"/>
              <a:ext cx="3962136" cy="360922"/>
            </a:xfrm>
            <a:prstGeom prst="bentConnector4">
              <a:avLst>
                <a:gd name="adj1" fmla="val 4390"/>
                <a:gd name="adj2" fmla="val 13800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80" idx="0"/>
              <a:endCxn id="11" idx="1"/>
            </p:cNvCxnSpPr>
            <p:nvPr/>
          </p:nvCxnSpPr>
          <p:spPr>
            <a:xfrm flipV="1">
              <a:off x="2691051" y="4040469"/>
              <a:ext cx="3498117" cy="649370"/>
            </a:xfrm>
            <a:prstGeom prst="bentConnector3">
              <a:avLst>
                <a:gd name="adj1" fmla="val 1209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82" idx="0"/>
              <a:endCxn id="12" idx="1"/>
            </p:cNvCxnSpPr>
            <p:nvPr/>
          </p:nvCxnSpPr>
          <p:spPr>
            <a:xfrm>
              <a:off x="2695084" y="5444763"/>
              <a:ext cx="3470154" cy="451293"/>
            </a:xfrm>
            <a:prstGeom prst="bentConnector3">
              <a:avLst>
                <a:gd name="adj1" fmla="val 1135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83" idx="0"/>
              <a:endCxn id="12" idx="2"/>
            </p:cNvCxnSpPr>
            <p:nvPr/>
          </p:nvCxnSpPr>
          <p:spPr>
            <a:xfrm>
              <a:off x="2695084" y="5985239"/>
              <a:ext cx="3938206" cy="162845"/>
            </a:xfrm>
            <a:prstGeom prst="bentConnector4">
              <a:avLst>
                <a:gd name="adj1" fmla="val 4694"/>
                <a:gd name="adj2" fmla="val 19826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6957326" y="2229670"/>
            <a:ext cx="36004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57326" y="2373686"/>
            <a:ext cx="36004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57326" y="2517702"/>
            <a:ext cx="36004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57326" y="2661718"/>
            <a:ext cx="36004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32707" y="957260"/>
            <a:ext cx="0" cy="544354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752821" y="962005"/>
            <a:ext cx="3421922" cy="2590685"/>
            <a:chOff x="752821" y="962005"/>
            <a:chExt cx="3421922" cy="2590685"/>
          </a:xfrm>
        </p:grpSpPr>
        <p:cxnSp>
          <p:nvCxnSpPr>
            <p:cNvPr id="48" name="Straight Connector 47"/>
            <p:cNvCxnSpPr/>
            <p:nvPr/>
          </p:nvCxnSpPr>
          <p:spPr>
            <a:xfrm flipH="1" flipV="1">
              <a:off x="1688926" y="1468893"/>
              <a:ext cx="1818759" cy="110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688926" y="3525814"/>
              <a:ext cx="181124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688926" y="1479926"/>
              <a:ext cx="0" cy="16574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688926" y="3237782"/>
              <a:ext cx="0" cy="28803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752821" y="2661718"/>
              <a:ext cx="1232413" cy="5760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BbB</a:t>
              </a:r>
              <a:r>
                <a:rPr lang="en-US" dirty="0" smtClean="0">
                  <a:solidFill>
                    <a:schemeClr val="tx1"/>
                  </a:solidFill>
                </a:rPr>
                <a:t> - 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Elbow Connector 27"/>
            <p:cNvCxnSpPr>
              <a:endCxn id="60" idx="3"/>
            </p:cNvCxnSpPr>
            <p:nvPr/>
          </p:nvCxnSpPr>
          <p:spPr>
            <a:xfrm rot="10800000">
              <a:off x="2473378" y="1941638"/>
              <a:ext cx="1532971" cy="355286"/>
            </a:xfrm>
            <a:prstGeom prst="bentConnector3">
              <a:avLst>
                <a:gd name="adj1" fmla="val 86669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endCxn id="61" idx="3"/>
            </p:cNvCxnSpPr>
            <p:nvPr/>
          </p:nvCxnSpPr>
          <p:spPr>
            <a:xfrm rot="10800000" flipV="1">
              <a:off x="2473378" y="2513564"/>
              <a:ext cx="1701365" cy="436186"/>
            </a:xfrm>
            <a:prstGeom prst="bentConnector3">
              <a:avLst>
                <a:gd name="adj1" fmla="val 8788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76958" y="1665185"/>
              <a:ext cx="36004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76958" y="1809201"/>
              <a:ext cx="36004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976958" y="1953217"/>
              <a:ext cx="36004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76958" y="2097233"/>
              <a:ext cx="36004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976958" y="2733726"/>
              <a:ext cx="36004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976958" y="2877742"/>
              <a:ext cx="36004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976958" y="3021758"/>
              <a:ext cx="36004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976958" y="3165774"/>
              <a:ext cx="36004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960571" y="1166802"/>
              <a:ext cx="0" cy="47887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176595" y="1166802"/>
              <a:ext cx="0" cy="48680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392618" y="1166802"/>
              <a:ext cx="0" cy="48680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752822" y="962005"/>
              <a:ext cx="936104" cy="4095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Timing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EVR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968847" y="1809201"/>
              <a:ext cx="0" cy="84458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184871" y="1941637"/>
              <a:ext cx="0" cy="72008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400893" y="1809201"/>
              <a:ext cx="1" cy="85251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2822" y="1653606"/>
              <a:ext cx="1224136" cy="5760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BbB</a:t>
              </a:r>
              <a:r>
                <a:rPr lang="en-US" dirty="0" smtClean="0">
                  <a:solidFill>
                    <a:schemeClr val="tx1"/>
                  </a:solidFill>
                </a:rPr>
                <a:t> - 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07685" y="1481588"/>
              <a:ext cx="0" cy="65358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00169" y="2668775"/>
              <a:ext cx="0" cy="84609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264990" y="3275691"/>
              <a:ext cx="11031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Clk2 - 500MHz</a:t>
              </a:r>
              <a:endParaRPr lang="en-US" sz="12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64990" y="1241417"/>
              <a:ext cx="11031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Clk1 - 500MHz</a:t>
              </a:r>
              <a:endParaRPr lang="en-US" sz="12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53004" y="2031400"/>
              <a:ext cx="486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Xout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60122" y="2489356"/>
              <a:ext cx="472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Yout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264990" y="1653606"/>
              <a:ext cx="208387" cy="57606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273266" y="2661718"/>
              <a:ext cx="200111" cy="57606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000862" y="2006025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</a:t>
            </a:r>
            <a:endParaRPr lang="en-US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010857" y="2158425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</a:t>
            </a:r>
            <a:endParaRPr lang="en-US" sz="1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010857" y="2300830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endParaRPr lang="en-US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018352" y="2458225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</a:t>
            </a:r>
            <a:endParaRPr lang="en-US" sz="1200" b="1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3669775" y="4040469"/>
            <a:ext cx="3455497" cy="1855587"/>
            <a:chOff x="3669775" y="4040469"/>
            <a:chExt cx="3455497" cy="1855587"/>
          </a:xfrm>
        </p:grpSpPr>
        <p:sp>
          <p:nvSpPr>
            <p:cNvPr id="66" name="Rectangle 65"/>
            <p:cNvSpPr/>
            <p:nvPr/>
          </p:nvSpPr>
          <p:spPr>
            <a:xfrm>
              <a:off x="4453993" y="4234034"/>
              <a:ext cx="760288" cy="3446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100W </a:t>
              </a:r>
              <a:r>
                <a:rPr lang="en-US" sz="1100" b="1" dirty="0" err="1" smtClean="0"/>
                <a:t>Att</a:t>
              </a:r>
              <a:endParaRPr lang="en-US" sz="11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53993" y="4588799"/>
              <a:ext cx="760288" cy="3446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100W </a:t>
              </a:r>
              <a:r>
                <a:rPr lang="en-US" sz="1100" b="1" dirty="0" err="1" smtClean="0"/>
                <a:t>Att</a:t>
              </a:r>
              <a:endParaRPr lang="en-US" sz="1100" b="1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69775" y="4234034"/>
              <a:ext cx="760288" cy="3446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Load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Scope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669775" y="4588799"/>
              <a:ext cx="760288" cy="3446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Load 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Scope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453993" y="5029200"/>
              <a:ext cx="760288" cy="3446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100W </a:t>
              </a:r>
              <a:r>
                <a:rPr lang="en-US" sz="1100" b="1" dirty="0" err="1" smtClean="0"/>
                <a:t>Att</a:t>
              </a:r>
              <a:endParaRPr lang="en-US" sz="1100" b="1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453993" y="5383965"/>
              <a:ext cx="760288" cy="3446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100W </a:t>
              </a:r>
              <a:r>
                <a:rPr lang="en-US" sz="1100" b="1" dirty="0" err="1" smtClean="0"/>
                <a:t>Att</a:t>
              </a:r>
              <a:endParaRPr lang="en-US" sz="1100" b="1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669775" y="5029200"/>
              <a:ext cx="760288" cy="3446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Load</a:t>
              </a:r>
            </a:p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Scope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669775" y="5383965"/>
              <a:ext cx="760288" cy="3446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Load</a:t>
              </a:r>
            </a:p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Scope</a:t>
              </a:r>
            </a:p>
          </p:txBody>
        </p:sp>
        <p:cxnSp>
          <p:nvCxnSpPr>
            <p:cNvPr id="74" name="Elbow Connector 73"/>
            <p:cNvCxnSpPr>
              <a:stCxn id="11" idx="3"/>
              <a:endCxn id="67" idx="3"/>
            </p:cNvCxnSpPr>
            <p:nvPr/>
          </p:nvCxnSpPr>
          <p:spPr>
            <a:xfrm flipH="1">
              <a:off x="5214281" y="4040469"/>
              <a:ext cx="1910991" cy="720645"/>
            </a:xfrm>
            <a:prstGeom prst="bentConnector3">
              <a:avLst>
                <a:gd name="adj1" fmla="val -1196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11" idx="2"/>
              <a:endCxn id="66" idx="3"/>
            </p:cNvCxnSpPr>
            <p:nvPr/>
          </p:nvCxnSpPr>
          <p:spPr>
            <a:xfrm rot="5400000">
              <a:off x="5878825" y="3627954"/>
              <a:ext cx="113852" cy="1442939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12" idx="0"/>
              <a:endCxn id="71" idx="3"/>
            </p:cNvCxnSpPr>
            <p:nvPr/>
          </p:nvCxnSpPr>
          <p:spPr>
            <a:xfrm rot="16200000" flipV="1">
              <a:off x="5879912" y="4890649"/>
              <a:ext cx="87748" cy="1419009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12" idx="3"/>
              <a:endCxn id="70" idx="3"/>
            </p:cNvCxnSpPr>
            <p:nvPr/>
          </p:nvCxnSpPr>
          <p:spPr>
            <a:xfrm flipH="1" flipV="1">
              <a:off x="5214281" y="5201515"/>
              <a:ext cx="1887061" cy="694541"/>
            </a:xfrm>
            <a:prstGeom prst="bentConnector3">
              <a:avLst>
                <a:gd name="adj1" fmla="val -1211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3313134" y="990600"/>
            <a:ext cx="2938951" cy="1671118"/>
            <a:chOff x="3313134" y="990600"/>
            <a:chExt cx="2938951" cy="167111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006349" y="2301679"/>
              <a:ext cx="224073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075639" y="2454079"/>
              <a:ext cx="215895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74743" y="2606479"/>
              <a:ext cx="2077342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110966" y="1241417"/>
              <a:ext cx="1" cy="91624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075639" y="1550867"/>
              <a:ext cx="7088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500MHz</a:t>
              </a:r>
              <a:endParaRPr lang="en-US" sz="1200" b="1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07714" y="990600"/>
              <a:ext cx="1006503" cy="4268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ALBA Master Clock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13134" y="2157662"/>
              <a:ext cx="936104" cy="50405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RF FE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52820" y="1941638"/>
            <a:ext cx="1942264" cy="4313837"/>
            <a:chOff x="752820" y="1941638"/>
            <a:chExt cx="1942264" cy="4313837"/>
          </a:xfrm>
        </p:grpSpPr>
        <p:sp>
          <p:nvSpPr>
            <p:cNvPr id="10" name="Rectangle 9"/>
            <p:cNvSpPr/>
            <p:nvPr/>
          </p:nvSpPr>
          <p:spPr>
            <a:xfrm>
              <a:off x="812266" y="4267200"/>
              <a:ext cx="238693" cy="33732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2266" y="5513152"/>
              <a:ext cx="238693" cy="3542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cxnSp>
          <p:nvCxnSpPr>
            <p:cNvPr id="14" name="Elbow Connector 13"/>
            <p:cNvCxnSpPr>
              <a:stCxn id="10" idx="0"/>
              <a:endCxn id="81" idx="3"/>
            </p:cNvCxnSpPr>
            <p:nvPr/>
          </p:nvCxnSpPr>
          <p:spPr>
            <a:xfrm rot="5400000" flipH="1" flipV="1">
              <a:off x="1399505" y="3681472"/>
              <a:ext cx="117837" cy="105362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2"/>
              <a:endCxn id="80" idx="3"/>
            </p:cNvCxnSpPr>
            <p:nvPr/>
          </p:nvCxnSpPr>
          <p:spPr>
            <a:xfrm rot="16200000" flipH="1">
              <a:off x="1413748" y="4122386"/>
              <a:ext cx="85318" cy="104958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3" idx="0"/>
              <a:endCxn id="82" idx="3"/>
            </p:cNvCxnSpPr>
            <p:nvPr/>
          </p:nvCxnSpPr>
          <p:spPr>
            <a:xfrm rot="5400000" flipH="1" flipV="1">
              <a:off x="1424229" y="4952148"/>
              <a:ext cx="68389" cy="105362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3" idx="2"/>
              <a:endCxn id="83" idx="3"/>
            </p:cNvCxnSpPr>
            <p:nvPr/>
          </p:nvCxnSpPr>
          <p:spPr>
            <a:xfrm rot="16200000" flipH="1">
              <a:off x="1399504" y="5399508"/>
              <a:ext cx="117839" cy="105362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9" idx="1"/>
              <a:endCxn id="10" idx="1"/>
            </p:cNvCxnSpPr>
            <p:nvPr/>
          </p:nvCxnSpPr>
          <p:spPr>
            <a:xfrm rot="10800000" flipH="1" flipV="1">
              <a:off x="752820" y="2949749"/>
              <a:ext cx="59445" cy="1486111"/>
            </a:xfrm>
            <a:prstGeom prst="bentConnector3">
              <a:avLst>
                <a:gd name="adj1" fmla="val -38455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46" idx="1"/>
              <a:endCxn id="13" idx="1"/>
            </p:cNvCxnSpPr>
            <p:nvPr/>
          </p:nvCxnSpPr>
          <p:spPr>
            <a:xfrm rot="10800000" flipH="1" flipV="1">
              <a:off x="752822" y="1941638"/>
              <a:ext cx="59444" cy="3748638"/>
            </a:xfrm>
            <a:prstGeom prst="bentConnector3">
              <a:avLst>
                <a:gd name="adj1" fmla="val -74349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Isosceles Triangle 79"/>
            <p:cNvSpPr/>
            <p:nvPr/>
          </p:nvSpPr>
          <p:spPr>
            <a:xfrm rot="5400000">
              <a:off x="2065888" y="4334913"/>
              <a:ext cx="540475" cy="70985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100W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1" name="Isosceles Triangle 80"/>
            <p:cNvSpPr/>
            <p:nvPr/>
          </p:nvSpPr>
          <p:spPr>
            <a:xfrm rot="5400000">
              <a:off x="2069921" y="3794437"/>
              <a:ext cx="540475" cy="70985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100W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2069921" y="5089837"/>
              <a:ext cx="540475" cy="70985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100W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3" name="Isosceles Triangle 82"/>
            <p:cNvSpPr/>
            <p:nvPr/>
          </p:nvSpPr>
          <p:spPr>
            <a:xfrm rot="5400000">
              <a:off x="2069921" y="5630313"/>
              <a:ext cx="540475" cy="70985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100W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021222" y="2157662"/>
            <a:ext cx="936104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Hybrids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Fast Orbit Feedback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a glance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 operation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Fast Archiver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67818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TMBF Features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228600" y="3686907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Bunch-by-Bunch Feedback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>
          <a:xfrm>
            <a:off x="26670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a glance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9"/>
          </p:nvPr>
        </p:nvSpPr>
        <p:spPr>
          <a:xfrm>
            <a:off x="4724400" y="3686907"/>
            <a:ext cx="2049194" cy="1113693"/>
          </a:xfrm>
        </p:spPr>
        <p:txBody>
          <a:bodyPr anchor="ctr"/>
          <a:lstStyle/>
          <a:p>
            <a:pPr algn="ctr"/>
            <a:r>
              <a:rPr lang="en-US" dirty="0" smtClean="0"/>
              <a:t>Diamond TMBF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50"/>
          <p:cNvSpPr txBox="1">
            <a:spLocks noChangeArrowheads="1"/>
          </p:cNvSpPr>
          <p:nvPr/>
        </p:nvSpPr>
        <p:spPr bwMode="auto">
          <a:xfrm>
            <a:off x="152400" y="1676400"/>
            <a:ext cx="8839200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Diamond colleagues offered a collaboration to port Diamond TMBF to ALBA syste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150"/>
          <p:cNvSpPr txBox="1">
            <a:spLocks noChangeArrowheads="1"/>
          </p:cNvSpPr>
          <p:nvPr/>
        </p:nvSpPr>
        <p:spPr bwMode="auto">
          <a:xfrm>
            <a:off x="152400" y="2209800"/>
            <a:ext cx="8839200" cy="341632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Main tasks carried out (mainly by Diamond or under their advise):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* Migrate the full FPGA code from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SystemVerilog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VHDL language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* Adapt it to ALBA machine (harmonic number, revolution frequency, tunes, …)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* Modify graphical interfaces (EDM) and side utilities (scripts) to make them work in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ALBA environment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* Install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“EPICS worm” (EPICS Base)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inside our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Tango control room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*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libca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library to transfer data to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* Permanently install Diamond TMBF code in our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Liberas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BbB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(factory code washed)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*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HW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checks/modifications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Amplifiers, Hybrids and phase matching of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cables</a:t>
            </a:r>
          </a:p>
        </p:txBody>
      </p:sp>
      <p:sp>
        <p:nvSpPr>
          <p:cNvPr id="6" name="Text Box 1150"/>
          <p:cNvSpPr txBox="1">
            <a:spLocks noChangeArrowheads="1"/>
          </p:cNvSpPr>
          <p:nvPr/>
        </p:nvSpPr>
        <p:spPr bwMode="auto">
          <a:xfrm>
            <a:off x="152400" y="1208544"/>
            <a:ext cx="8839200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did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not very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 try with I-Tech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interface</a:t>
            </a:r>
          </a:p>
        </p:txBody>
      </p:sp>
      <p:sp>
        <p:nvSpPr>
          <p:cNvPr id="7" name="Text Box 1150"/>
          <p:cNvSpPr txBox="1">
            <a:spLocks noChangeArrowheads="1"/>
          </p:cNvSpPr>
          <p:nvPr/>
        </p:nvSpPr>
        <p:spPr bwMode="auto">
          <a:xfrm>
            <a:off x="152400" y="5791200"/>
            <a:ext cx="8839200" cy="46166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TMBF Commissioning with beam in presence of G.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Rehm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M. Abbot (May 11-12)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8800" y="304800"/>
            <a:ext cx="6553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5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400" dirty="0" err="1" smtClean="0"/>
              <a:t>BbB</a:t>
            </a:r>
            <a:r>
              <a:rPr lang="en-US" sz="2400" dirty="0" smtClean="0"/>
              <a:t> – Diamond TMBF </a:t>
            </a:r>
            <a:r>
              <a:rPr lang="en-US" sz="2400" dirty="0" smtClean="0"/>
              <a:t>Commissioning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98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26306" r="42405" b="18097"/>
          <a:stretch/>
        </p:blipFill>
        <p:spPr bwMode="auto">
          <a:xfrm>
            <a:off x="4953000" y="1667722"/>
            <a:ext cx="3733800" cy="406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storage\Accelerators\ControlRoom\data\SR\20150512\BBB\OtherDay_BBB_BUI_Genera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3603"/>
            <a:ext cx="3733800" cy="41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38785" y="1219200"/>
            <a:ext cx="17752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Simple View GUI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7775" y="1232132"/>
            <a:ext cx="17464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Expert View GUI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8800" y="304800"/>
            <a:ext cx="6553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5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400" dirty="0" err="1" smtClean="0"/>
              <a:t>BbB</a:t>
            </a:r>
            <a:r>
              <a:rPr lang="en-US" sz="2400" dirty="0" smtClean="0"/>
              <a:t> – Diamond TMBF </a:t>
            </a:r>
            <a:r>
              <a:rPr lang="en-US" sz="2400" dirty="0" smtClean="0"/>
              <a:t>Commissioning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7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torage\Accelerators\ControlRoom\data\SR\20150512\BBB\2015_05_22_PhaseOffsetXY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b="16102"/>
          <a:stretch/>
        </p:blipFill>
        <p:spPr bwMode="auto">
          <a:xfrm>
            <a:off x="228600" y="1715869"/>
            <a:ext cx="3927265" cy="3311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7908" y="1030069"/>
            <a:ext cx="335829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Offset Optimization (Mixer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RF </a:t>
            </a:r>
            <a:r>
              <a:rPr lang="en-US" dirty="0" err="1" smtClean="0"/>
              <a:t>FrontEnd</a:t>
            </a:r>
            <a:r>
              <a:rPr lang="en-US" dirty="0" smtClean="0"/>
              <a:t> X/Y outputs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181600" y="1194137"/>
            <a:ext cx="35215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Phase Clock Optimization (Sampler)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948" y="5068669"/>
            <a:ext cx="283122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PhaseX</a:t>
            </a:r>
            <a:r>
              <a:rPr lang="en-US" dirty="0" smtClean="0"/>
              <a:t>=20deg @BBB-FE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PhaseY</a:t>
            </a:r>
            <a:r>
              <a:rPr lang="en-US" dirty="0" smtClean="0"/>
              <a:t>=-20deg </a:t>
            </a:r>
            <a:r>
              <a:rPr lang="en-US" dirty="0"/>
              <a:t>@</a:t>
            </a:r>
            <a:r>
              <a:rPr lang="en-US" dirty="0" smtClean="0"/>
              <a:t>BBB-FE</a:t>
            </a:r>
          </a:p>
        </p:txBody>
      </p:sp>
      <p:pic>
        <p:nvPicPr>
          <p:cNvPr id="12" name="Picture 11" descr="\\storage\Accelerators\ControlRoom\data\SR\20150512\BBB\2015_05_22_PhaseClock_Y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37" y="1715869"/>
            <a:ext cx="3842263" cy="331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486400" y="5068669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PhaseX</a:t>
            </a:r>
            <a:r>
              <a:rPr lang="en-US" dirty="0" smtClean="0"/>
              <a:t> Clock: </a:t>
            </a:r>
            <a:r>
              <a:rPr lang="en-US" dirty="0"/>
              <a:t>+20deg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PhaseY</a:t>
            </a:r>
            <a:r>
              <a:rPr lang="en-US" dirty="0" smtClean="0"/>
              <a:t> Clock: </a:t>
            </a:r>
            <a:r>
              <a:rPr lang="en-US" dirty="0"/>
              <a:t>+60deg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8797" y="2362200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Hor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3429000"/>
            <a:ext cx="500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Ver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28800" y="304800"/>
            <a:ext cx="6553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5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400" dirty="0" err="1" smtClean="0"/>
              <a:t>BbB</a:t>
            </a:r>
            <a:r>
              <a:rPr lang="en-US" sz="2400" dirty="0" smtClean="0"/>
              <a:t> – Diamond TMBF </a:t>
            </a:r>
            <a:r>
              <a:rPr lang="en-US" sz="2400" dirty="0" smtClean="0"/>
              <a:t>Commissioning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34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Fast Orbit Feedback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At a glance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 operation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Fast Archiver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67818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TMBF Features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2286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Bunch-by-Bunch Feedback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>
          <a:xfrm>
            <a:off x="26670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a glance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9"/>
          </p:nvPr>
        </p:nvSpPr>
        <p:spPr>
          <a:xfrm>
            <a:off x="4724400" y="3686907"/>
            <a:ext cx="2049194" cy="1113693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Diamond TMBF Commissioning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2100" y="1139588"/>
            <a:ext cx="5994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Pulse from </a:t>
            </a:r>
            <a:r>
              <a:rPr lang="en-US" dirty="0" err="1" smtClean="0"/>
              <a:t>Libera</a:t>
            </a:r>
            <a:r>
              <a:rPr lang="en-US" dirty="0" smtClean="0"/>
              <a:t> BBB + </a:t>
            </a:r>
            <a:r>
              <a:rPr lang="en-US" dirty="0" err="1" smtClean="0"/>
              <a:t>Ampli</a:t>
            </a:r>
            <a:r>
              <a:rPr lang="en-US" dirty="0" smtClean="0"/>
              <a:t> + Kickers + Attenuators</a:t>
            </a:r>
          </a:p>
        </p:txBody>
      </p:sp>
      <p:pic>
        <p:nvPicPr>
          <p:cNvPr id="15" name="Picture 14" descr="C:\Users\uiriso\Desktop\BBB\FromElog\10h15_PulseAfeterAmpli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r="3553" b="15174"/>
          <a:stretch/>
        </p:blipFill>
        <p:spPr bwMode="auto">
          <a:xfrm>
            <a:off x="3352800" y="1702832"/>
            <a:ext cx="4953000" cy="40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048000" y="5715000"/>
            <a:ext cx="5562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amplis</a:t>
            </a:r>
            <a:r>
              <a:rPr lang="en-US" dirty="0" smtClean="0"/>
              <a:t> </a:t>
            </a:r>
            <a:r>
              <a:rPr lang="en-US" b="1" dirty="0" smtClean="0"/>
              <a:t>distort</a:t>
            </a:r>
            <a:r>
              <a:rPr lang="en-US" dirty="0" smtClean="0"/>
              <a:t> the signal, produces a ripple of ~6ns </a:t>
            </a:r>
          </a:p>
          <a:p>
            <a:pPr algn="ctr"/>
            <a:r>
              <a:rPr lang="en-US" dirty="0" smtClean="0"/>
              <a:t>We will kick adjacent bunches! 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3496" t="14749" r="39960" b="11504"/>
          <a:stretch/>
        </p:blipFill>
        <p:spPr bwMode="auto">
          <a:xfrm>
            <a:off x="114300" y="3048000"/>
            <a:ext cx="2400300" cy="1981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1600" y="2401669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Pulse (2ns) from </a:t>
            </a:r>
            <a:r>
              <a:rPr lang="en-US" dirty="0" err="1" smtClean="0"/>
              <a:t>Libera</a:t>
            </a:r>
            <a:r>
              <a:rPr lang="en-US" dirty="0" smtClean="0"/>
              <a:t> BBB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304800"/>
            <a:ext cx="6553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5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400" dirty="0" err="1" smtClean="0"/>
              <a:t>BbB</a:t>
            </a:r>
            <a:r>
              <a:rPr lang="en-US" sz="2400" dirty="0" smtClean="0"/>
              <a:t> – Diamond TMBF </a:t>
            </a:r>
            <a:r>
              <a:rPr lang="en-US" sz="2400" dirty="0" smtClean="0"/>
              <a:t>Commissioning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94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uiriso\Desktop\BBB\FromScope\delay_adjustment1ns_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b="14229"/>
          <a:stretch/>
        </p:blipFill>
        <p:spPr bwMode="auto">
          <a:xfrm>
            <a:off x="2334262" y="1981200"/>
            <a:ext cx="4904738" cy="33332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90655" y="1219200"/>
            <a:ext cx="65341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Synchronize BBB pulse with bunch passage (single bunch):</a:t>
            </a:r>
          </a:p>
          <a:p>
            <a:pPr algn="ctr"/>
            <a:r>
              <a:rPr lang="en-US" dirty="0" smtClean="0"/>
              <a:t>Add 1ns cable for exact matching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661" y="2953266"/>
            <a:ext cx="1111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BBB Pulse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0260" y="4005302"/>
            <a:ext cx="111120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BBB Pulse</a:t>
            </a:r>
          </a:p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+ delay + 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1ns cable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786631" y="4852432"/>
            <a:ext cx="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0662" y="5676900"/>
            <a:ext cx="15628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Bunch Passage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304800"/>
            <a:ext cx="6553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5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400" dirty="0" err="1" smtClean="0"/>
              <a:t>BbB</a:t>
            </a:r>
            <a:r>
              <a:rPr lang="en-US" sz="2400" dirty="0" smtClean="0"/>
              <a:t> – Diamond TMBF </a:t>
            </a:r>
            <a:r>
              <a:rPr lang="en-US" sz="2400" dirty="0" smtClean="0"/>
              <a:t>Commissioning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0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168" y="1174570"/>
            <a:ext cx="483882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 100mA, uniform filling, </a:t>
            </a:r>
            <a:r>
              <a:rPr lang="en-US" dirty="0" err="1" smtClean="0"/>
              <a:t>chroms</a:t>
            </a:r>
            <a:r>
              <a:rPr lang="en-US" dirty="0" smtClean="0"/>
              <a:t> (1.6, 3.4)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Loop closed just by </a:t>
            </a:r>
            <a:r>
              <a:rPr lang="en-US" dirty="0" smtClean="0"/>
              <a:t>setting the vertical phase</a:t>
            </a:r>
          </a:p>
        </p:txBody>
      </p:sp>
      <p:pic>
        <p:nvPicPr>
          <p:cNvPr id="12" name="Picture 11" descr="\\storage\Accelerators\ControlRoom\data\SR\20150512\BBB\OtherDay_BBB_BUI_Genera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12771"/>
            <a:ext cx="352425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uiriso\Desktop\BBB\FromElog\TMFB_Off_diff.png_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5" y="2317571"/>
            <a:ext cx="1374773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uiriso\Desktop\BBB\FromElog\TMFB_On.png_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7" y="2317571"/>
            <a:ext cx="1374773" cy="281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>
            <a:off x="1939928" y="3727271"/>
            <a:ext cx="879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6" idx="1"/>
          </p:cNvCxnSpPr>
          <p:nvPr/>
        </p:nvCxnSpPr>
        <p:spPr>
          <a:xfrm>
            <a:off x="6343650" y="3727271"/>
            <a:ext cx="9683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3552" y="5650468"/>
            <a:ext cx="60008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also reduce further the </a:t>
            </a:r>
            <a:r>
              <a:rPr lang="en-US" dirty="0" err="1" smtClean="0"/>
              <a:t>ChromV</a:t>
            </a:r>
            <a:r>
              <a:rPr lang="en-US" dirty="0" smtClean="0"/>
              <a:t> ~ 0, beam was kept stable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304800"/>
            <a:ext cx="6553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5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400" dirty="0" err="1" smtClean="0"/>
              <a:t>BbB</a:t>
            </a:r>
            <a:r>
              <a:rPr lang="en-US" sz="2400" dirty="0" smtClean="0"/>
              <a:t> – Diamond TMBF </a:t>
            </a:r>
            <a:r>
              <a:rPr lang="en-US" sz="2400" dirty="0" smtClean="0"/>
              <a:t>Commissioning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663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Fast Orbit Feedback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a glance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 operation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Fast Archiver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6781800" y="3686907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TMBF 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228600" y="3686907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Bunch-by-Bunch Feedback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>
          <a:xfrm>
            <a:off x="26670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a glance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9"/>
          </p:nvPr>
        </p:nvSpPr>
        <p:spPr>
          <a:xfrm>
            <a:off x="4724400" y="3686907"/>
            <a:ext cx="2049194" cy="1113693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Diamond TMBF Commissioning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84775"/>
          </a:xfrm>
        </p:spPr>
        <p:txBody>
          <a:bodyPr/>
          <a:lstStyle/>
          <a:p>
            <a:r>
              <a:rPr lang="en-US" sz="3200" dirty="0" err="1" smtClean="0"/>
              <a:t>BbB</a:t>
            </a:r>
            <a:r>
              <a:rPr lang="en-US" sz="3200" dirty="0" smtClean="0"/>
              <a:t> – Diamond TMBF Features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96" y="1066799"/>
            <a:ext cx="8763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Diamond TMBF allows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Setup different “Banks”: ways to act on the beam (damping, excitation, sweep…)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Combine them with the “Sequencer”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can produce interesting </a:t>
            </a:r>
            <a:r>
              <a:rPr lang="en-US" b="1" dirty="0" smtClean="0">
                <a:solidFill>
                  <a:srgbClr val="FF0000"/>
                </a:solidFill>
              </a:rPr>
              <a:t>features</a:t>
            </a:r>
            <a:r>
              <a:rPr lang="en-US" dirty="0" smtClean="0"/>
              <a:t> (see next, and also Guenther’s </a:t>
            </a:r>
            <a:r>
              <a:rPr lang="en-US" dirty="0" err="1" smtClean="0"/>
              <a:t>ppt</a:t>
            </a:r>
            <a:r>
              <a:rPr lang="en-US" dirty="0" smtClean="0"/>
              <a:t> at DEELS14 )</a:t>
            </a:r>
          </a:p>
        </p:txBody>
      </p:sp>
      <p:pic>
        <p:nvPicPr>
          <p:cNvPr id="8" name="Picture 7" descr="C:\Users\uiriso\Desktop\BBB\FromElog\18h00_GrowthMeasDamp_setting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37" y="2362200"/>
            <a:ext cx="64770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5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84775"/>
          </a:xfrm>
        </p:spPr>
        <p:txBody>
          <a:bodyPr/>
          <a:lstStyle/>
          <a:p>
            <a:r>
              <a:rPr lang="en-US" sz="3200" dirty="0" err="1" smtClean="0"/>
              <a:t>BbB</a:t>
            </a:r>
            <a:r>
              <a:rPr lang="en-US" sz="3200" dirty="0" smtClean="0"/>
              <a:t> – Diamond TMBF Features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524000" y="2362200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Get a stable </a:t>
            </a:r>
            <a:r>
              <a:rPr lang="en-US" sz="2000" dirty="0"/>
              <a:t>beam </a:t>
            </a:r>
            <a:r>
              <a:rPr lang="en-US" sz="2000" dirty="0" smtClean="0"/>
              <a:t>using TMBF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Excite mode </a:t>
            </a:r>
            <a:r>
              <a:rPr lang="en-US" sz="2000" b="1" i="1" dirty="0">
                <a:solidFill>
                  <a:srgbClr val="FF0000"/>
                </a:solidFill>
              </a:rPr>
              <a:t>m</a:t>
            </a:r>
            <a:r>
              <a:rPr lang="en-US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Measure the growth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Switch TMBF back on for that mode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Measure damping </a:t>
            </a:r>
            <a:r>
              <a:rPr lang="en-US" sz="2000" dirty="0" smtClean="0"/>
              <a:t>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Damp again mode </a:t>
            </a:r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/>
              <a:t>, and repeat for </a:t>
            </a:r>
            <a:r>
              <a:rPr lang="en-US" sz="2000" b="1" i="1" dirty="0" smtClean="0">
                <a:solidFill>
                  <a:srgbClr val="FF0000"/>
                </a:solidFill>
              </a:rPr>
              <a:t>m+1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1219200"/>
            <a:ext cx="36195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C00000"/>
                </a:solidFill>
              </a:rPr>
              <a:t>Unstable modes identification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6301" y="1884402"/>
            <a:ext cx="360989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Prepare the following sequence: </a:t>
            </a:r>
          </a:p>
        </p:txBody>
      </p:sp>
    </p:spTree>
    <p:extLst>
      <p:ext uri="{BB962C8B-B14F-4D97-AF65-F5344CB8AC3E}">
        <p14:creationId xmlns:p14="http://schemas.microsoft.com/office/powerpoint/2010/main" val="22987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84775"/>
          </a:xfrm>
        </p:spPr>
        <p:txBody>
          <a:bodyPr/>
          <a:lstStyle/>
          <a:p>
            <a:r>
              <a:rPr lang="en-US" sz="3200" dirty="0" err="1" smtClean="0"/>
              <a:t>BbB</a:t>
            </a:r>
            <a:r>
              <a:rPr lang="en-US" sz="3200" dirty="0" smtClean="0"/>
              <a:t> – Diamond TMBF Features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53642"/>
            <a:ext cx="3612079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rgbClr val="C00000"/>
                </a:solidFill>
              </a:rPr>
              <a:t>Unstable modes identification</a:t>
            </a:r>
          </a:p>
        </p:txBody>
      </p:sp>
      <p:pic>
        <p:nvPicPr>
          <p:cNvPr id="6" name="Picture 5" descr="C:\Users\uiriso\Desktop\BBB\FromElog\19h00_Growth_Dam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93900"/>
            <a:ext cx="6248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39643" y="5802868"/>
            <a:ext cx="19783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Excitation Mode </a:t>
            </a:r>
            <a:r>
              <a:rPr lang="en-US" b="1" i="1" dirty="0" smtClean="0"/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11256" y="3892034"/>
            <a:ext cx="21726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Growth rate, 1/turns</a:t>
            </a:r>
            <a:endParaRPr lang="en-US" b="1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90160" y="4584700"/>
            <a:ext cx="10278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Damping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3289300"/>
            <a:ext cx="13516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 Damping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19800" y="2286000"/>
            <a:ext cx="2819400" cy="923330"/>
            <a:chOff x="6019800" y="2286000"/>
            <a:chExt cx="2819400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2839998"/>
              <a:ext cx="609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RW</a:t>
              </a:r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 flipV="1">
              <a:off x="7543800" y="2990377"/>
              <a:ext cx="685800" cy="342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229600" y="2286000"/>
              <a:ext cx="609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>
              <a:off x="6019800" y="2470666"/>
              <a:ext cx="2209800" cy="3693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42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84775"/>
          </a:xfrm>
        </p:spPr>
        <p:txBody>
          <a:bodyPr/>
          <a:lstStyle/>
          <a:p>
            <a:r>
              <a:rPr lang="en-US" sz="3200" dirty="0" err="1" smtClean="0"/>
              <a:t>BbB</a:t>
            </a:r>
            <a:r>
              <a:rPr lang="en-US" sz="3200" dirty="0" smtClean="0"/>
              <a:t> – Diamond TMBF Features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53642"/>
            <a:ext cx="2021707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rgbClr val="C00000"/>
                </a:solidFill>
              </a:rPr>
              <a:t>Bunch Cleaning:</a:t>
            </a:r>
          </a:p>
        </p:txBody>
      </p:sp>
      <p:pic>
        <p:nvPicPr>
          <p:cNvPr id="7" name="Picture 6" descr="C:\Users\uiriso\Desktop\BBB\FromElog\15h40_KeepB79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0"/>
          <a:stretch/>
        </p:blipFill>
        <p:spPr bwMode="auto">
          <a:xfrm>
            <a:off x="762000" y="2344307"/>
            <a:ext cx="3340100" cy="38494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3700" y="1600200"/>
            <a:ext cx="44068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 a backwards sweep around Qv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Activate DAC only in buckets B77 &amp; B80</a:t>
            </a:r>
          </a:p>
        </p:txBody>
      </p:sp>
      <p:pic>
        <p:nvPicPr>
          <p:cNvPr id="9" name="Picture 8" descr="C:\Users\uiriso\Desktop\BBB\FromElog\15h40_KeepB79_PC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0"/>
          <a:stretch/>
        </p:blipFill>
        <p:spPr bwMode="auto">
          <a:xfrm>
            <a:off x="4953000" y="2578572"/>
            <a:ext cx="3902075" cy="30607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>
            <a:stCxn id="14" idx="2"/>
          </p:cNvCxnSpPr>
          <p:nvPr/>
        </p:nvCxnSpPr>
        <p:spPr>
          <a:xfrm>
            <a:off x="5726928" y="2439345"/>
            <a:ext cx="936603" cy="28189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55428" y="1793014"/>
            <a:ext cx="1143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Killed B76, B77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7232" y="1728177"/>
            <a:ext cx="1113609" cy="650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Killed B79, B80</a:t>
            </a:r>
          </a:p>
        </p:txBody>
      </p:sp>
      <p:cxnSp>
        <p:nvCxnSpPr>
          <p:cNvPr id="16" name="Straight Arrow Connector 15"/>
          <p:cNvCxnSpPr>
            <a:stCxn id="15" idx="2"/>
            <a:endCxn id="43" idx="0"/>
          </p:cNvCxnSpPr>
          <p:nvPr/>
        </p:nvCxnSpPr>
        <p:spPr>
          <a:xfrm>
            <a:off x="6904037" y="2379142"/>
            <a:ext cx="169069" cy="2784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894512" y="5163708"/>
            <a:ext cx="357188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484937" y="5258276"/>
            <a:ext cx="357188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389404" y="5140848"/>
            <a:ext cx="838200" cy="381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285728" y="6031468"/>
            <a:ext cx="24772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Killed in previous tests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7537064" y="5521848"/>
            <a:ext cx="271440" cy="5096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31651" y="4267200"/>
            <a:ext cx="112114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Before BC</a:t>
            </a:r>
          </a:p>
          <a:p>
            <a:r>
              <a:rPr lang="en-US" b="1" dirty="0" smtClean="0">
                <a:solidFill>
                  <a:srgbClr val="125E9F"/>
                </a:solidFill>
              </a:rPr>
              <a:t>After BC</a:t>
            </a:r>
          </a:p>
        </p:txBody>
      </p:sp>
    </p:spTree>
    <p:extLst>
      <p:ext uri="{BB962C8B-B14F-4D97-AF65-F5344CB8AC3E}">
        <p14:creationId xmlns:p14="http://schemas.microsoft.com/office/powerpoint/2010/main" val="26734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3" grpId="0" animBg="1"/>
      <p:bldP spid="48" grpId="0" animBg="1"/>
      <p:bldP spid="56" grpId="0" animBg="1"/>
      <p:bldP spid="57" grpId="0"/>
      <p:bldP spid="6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84775"/>
          </a:xfrm>
        </p:spPr>
        <p:txBody>
          <a:bodyPr/>
          <a:lstStyle/>
          <a:p>
            <a:r>
              <a:rPr lang="en-US" sz="3200" dirty="0" err="1" smtClean="0"/>
              <a:t>BbB</a:t>
            </a:r>
            <a:r>
              <a:rPr lang="en-US" sz="3200" dirty="0" smtClean="0"/>
              <a:t> – Diamond TMBF Features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53642"/>
            <a:ext cx="361047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rgbClr val="C00000"/>
                </a:solidFill>
              </a:rPr>
              <a:t>Tune Measurement using PLL: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6230" y="2198132"/>
            <a:ext cx="44958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beam phase response to an input (needs to be very close to Qv)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track of frequency (tune) change to match phase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Input signal needs to be very small, compatible with normal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this case, one measurement/200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Applied only to bucket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Q ~ 1e-5!</a:t>
            </a:r>
          </a:p>
        </p:txBody>
      </p:sp>
      <p:pic>
        <p:nvPicPr>
          <p:cNvPr id="18" name="Picture 17" descr="C:\Users\uiriso\Desktop\BBB\FromElog\2015_05_13_10h44_PLLSetting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1021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3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iriso\Desktop\BBB\FromElog\2015_05_13_10h44_PLL_400kAcqFFT_300Hz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6" r="7246"/>
          <a:stretch/>
        </p:blipFill>
        <p:spPr bwMode="auto">
          <a:xfrm>
            <a:off x="76200" y="2209800"/>
            <a:ext cx="4876800" cy="31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52600" y="5160959"/>
            <a:ext cx="15114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Frequency, Hz</a:t>
            </a:r>
            <a:endParaRPr lang="en-US" b="1" i="1" dirty="0" smtClean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435292" y="3492457"/>
            <a:ext cx="15680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FFT Amplitude</a:t>
            </a:r>
            <a:endParaRPr lang="en-US" b="1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24488" r="44388" b="11971"/>
          <a:stretch/>
        </p:blipFill>
        <p:spPr bwMode="auto">
          <a:xfrm>
            <a:off x="5105400" y="2209800"/>
            <a:ext cx="3974961" cy="31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5979" y="5581091"/>
            <a:ext cx="35943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taken with ChromV~0</a:t>
            </a:r>
          </a:p>
          <a:p>
            <a:r>
              <a:rPr lang="en-US" dirty="0" smtClean="0"/>
              <a:t>FFT of a BPM buffer of 2.5e5 turns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84775"/>
          </a:xfrm>
        </p:spPr>
        <p:txBody>
          <a:bodyPr/>
          <a:lstStyle/>
          <a:p>
            <a:r>
              <a:rPr lang="en-US" sz="3200" dirty="0" err="1" smtClean="0"/>
              <a:t>BbB</a:t>
            </a:r>
            <a:r>
              <a:rPr lang="en-US" sz="3200" dirty="0" smtClean="0"/>
              <a:t> – Diamond TMBF Features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053642"/>
            <a:ext cx="361047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rgbClr val="C00000"/>
                </a:solidFill>
              </a:rPr>
              <a:t>Tune Measurement using PLL: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01" y="1701000"/>
            <a:ext cx="39994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Main tune jitter peaks at 100 and 300Hz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5979" y="1452263"/>
            <a:ext cx="34793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Compatible with tune jitter measurements with other means:</a:t>
            </a:r>
          </a:p>
        </p:txBody>
      </p:sp>
    </p:spTree>
    <p:extLst>
      <p:ext uri="{BB962C8B-B14F-4D97-AF65-F5344CB8AC3E}">
        <p14:creationId xmlns:p14="http://schemas.microsoft.com/office/powerpoint/2010/main" val="143621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At a glance</a:t>
            </a:r>
            <a:endParaRPr lang="en-US" dirty="0"/>
          </a:p>
        </p:txBody>
      </p:sp>
      <p:pic>
        <p:nvPicPr>
          <p:cNvPr id="3" name="Picture 1425" descr="Total_1SFP-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2403"/>
            <a:ext cx="8104325" cy="537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50"/>
          <p:cNvSpPr txBox="1">
            <a:spLocks noChangeArrowheads="1"/>
          </p:cNvSpPr>
          <p:nvPr/>
        </p:nvSpPr>
        <p:spPr bwMode="auto">
          <a:xfrm>
            <a:off x="1667395" y="1219200"/>
            <a:ext cx="5400675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88 BPMs and 88 H/V correctors distributed in 16 cells</a:t>
            </a:r>
          </a:p>
        </p:txBody>
      </p:sp>
      <p:sp>
        <p:nvSpPr>
          <p:cNvPr id="5" name="Text Box 1150"/>
          <p:cNvSpPr txBox="1">
            <a:spLocks noChangeArrowheads="1"/>
          </p:cNvSpPr>
          <p:nvPr/>
        </p:nvSpPr>
        <p:spPr bwMode="auto">
          <a:xfrm>
            <a:off x="1667395" y="2942590"/>
            <a:ext cx="5751513" cy="33972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Diamond Communication Controller protocol for data transfer</a:t>
            </a:r>
          </a:p>
        </p:txBody>
      </p:sp>
      <p:sp>
        <p:nvSpPr>
          <p:cNvPr id="6" name="Text Box 1150"/>
          <p:cNvSpPr txBox="1">
            <a:spLocks noChangeArrowheads="1"/>
          </p:cNvSpPr>
          <p:nvPr/>
        </p:nvSpPr>
        <p:spPr bwMode="auto">
          <a:xfrm>
            <a:off x="1667394" y="4667151"/>
            <a:ext cx="5647806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correction calculation on 16 non-real time CPUs</a:t>
            </a:r>
          </a:p>
        </p:txBody>
      </p:sp>
      <p:sp>
        <p:nvSpPr>
          <p:cNvPr id="7" name="Text Box 1150"/>
          <p:cNvSpPr txBox="1">
            <a:spLocks noChangeArrowheads="1"/>
          </p:cNvSpPr>
          <p:nvPr/>
        </p:nvSpPr>
        <p:spPr bwMode="auto">
          <a:xfrm>
            <a:off x="1667394" y="3805456"/>
            <a:ext cx="4276206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Ring type topology without redundancy links</a:t>
            </a:r>
          </a:p>
        </p:txBody>
      </p:sp>
      <p:sp>
        <p:nvSpPr>
          <p:cNvPr id="9" name="Text Box 1150"/>
          <p:cNvSpPr txBox="1">
            <a:spLocks noChangeArrowheads="1"/>
          </p:cNvSpPr>
          <p:nvPr/>
        </p:nvSpPr>
        <p:spPr bwMode="auto">
          <a:xfrm>
            <a:off x="1698624" y="5528846"/>
            <a:ext cx="6911976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MicroResearch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timing boards recycled as position reading nodes (sniffers)</a:t>
            </a:r>
          </a:p>
        </p:txBody>
      </p:sp>
      <p:sp>
        <p:nvSpPr>
          <p:cNvPr id="11" name="Text Box 1150"/>
          <p:cNvSpPr txBox="1">
            <a:spLocks noChangeArrowheads="1"/>
          </p:cNvSpPr>
          <p:nvPr/>
        </p:nvSpPr>
        <p:spPr bwMode="auto">
          <a:xfrm>
            <a:off x="1667395" y="2080895"/>
            <a:ext cx="4930776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XBPM (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Libera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Photon) integrated in the FOFB</a:t>
            </a:r>
          </a:p>
        </p:txBody>
      </p:sp>
    </p:spTree>
    <p:extLst>
      <p:ext uri="{BB962C8B-B14F-4D97-AF65-F5344CB8AC3E}">
        <p14:creationId xmlns:p14="http://schemas.microsoft.com/office/powerpoint/2010/main" val="14125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BbB</a:t>
            </a:r>
            <a:r>
              <a:rPr lang="en-US" dirty="0" smtClean="0"/>
              <a:t> – Conclusions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455" y="1371600"/>
            <a:ext cx="8229599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Diamond TMBF has been commissioned at ALBA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Quite easy and straight-forward (thanks to Guenther and Michael!)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An “EPICS worm” has been installed in our Tango-based Control Room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Diamond TMBF allows several interesting features and already tested at ALBA: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Sequences to identify unstable modes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PLL tune tracking with 1e-5 precision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So far, only commissioned in the vertical plane due to hardware (</a:t>
            </a:r>
            <a:r>
              <a:rPr lang="en-US" sz="2000" dirty="0" err="1" smtClean="0"/>
              <a:t>ampli</a:t>
            </a:r>
            <a:r>
              <a:rPr lang="en-US" sz="2000" dirty="0" smtClean="0"/>
              <a:t>) failure.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5617458"/>
            <a:ext cx="72390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5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Many thanks for your attention !!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0"/>
            <a:ext cx="6553200" cy="630942"/>
          </a:xfrm>
        </p:spPr>
        <p:txBody>
          <a:bodyPr/>
          <a:lstStyle/>
          <a:p>
            <a:r>
              <a:rPr lang="en-US" dirty="0" smtClean="0"/>
              <a:t>BBB – Extra slides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Box 1150"/>
          <p:cNvSpPr txBox="1">
            <a:spLocks noChangeArrowheads="1"/>
          </p:cNvSpPr>
          <p:nvPr/>
        </p:nvSpPr>
        <p:spPr bwMode="auto">
          <a:xfrm>
            <a:off x="152400" y="1295400"/>
            <a:ext cx="8839200" cy="477053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Commissioning procedure</a:t>
            </a:r>
          </a:p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 proper RF FE settings (phase offset, clock phase, …)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 Problem in Hybrids X signal 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BbB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“brain washing” failed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processor board already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reflashed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at Diamond     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* Ugly single pulse out of the amplifier. That will affect adjacent bunches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* 2ns jump of the single pulse out of one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BbB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unit. Diamond has reproduced the problem in their lab (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DAC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initialisation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*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Change ALBA timing to TMBF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*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Aligning system to the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bunches @ machine SBM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 Inject 100mA uniform filling beam 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 Vertical loop closed just by setting the feedback phase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reduced to ‘0’ and beam kept stable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 Bunch cleaning test: 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- no bunch kicking until scrapper closed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- 2 bunches kicked out because of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ampli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 Unstable modes identification (m=-8)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</a:t>
            </a:r>
          </a:p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4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553200" cy="630942"/>
          </a:xfrm>
        </p:spPr>
        <p:txBody>
          <a:bodyPr/>
          <a:lstStyle/>
          <a:p>
            <a:r>
              <a:rPr lang="en-US" dirty="0" smtClean="0"/>
              <a:t>Extra slides: 2ns jumps</a:t>
            </a:r>
            <a:endParaRPr lang="en-US" dirty="0"/>
          </a:p>
        </p:txBody>
      </p:sp>
      <p:pic>
        <p:nvPicPr>
          <p:cNvPr id="5" name="Picture 4" descr="C:\Users\uiriso\Desktop\BBB\FromScope\jump2n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36" y="1219200"/>
            <a:ext cx="4572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40883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Scope in persistence mode, to show the 2ns jump (green). The violet trace is the trigger.</a:t>
            </a:r>
          </a:p>
        </p:txBody>
      </p:sp>
    </p:spTree>
    <p:extLst>
      <p:ext uri="{BB962C8B-B14F-4D97-AF65-F5344CB8AC3E}">
        <p14:creationId xmlns:p14="http://schemas.microsoft.com/office/powerpoint/2010/main" val="12778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Slides: ADC offsets</a:t>
            </a:r>
            <a:endParaRPr lang="en-US" dirty="0"/>
          </a:p>
        </p:txBody>
      </p:sp>
      <p:pic>
        <p:nvPicPr>
          <p:cNvPr id="3" name="Picture 2" descr="\\storage\Accelerators\ControlRoom\data\SR\20150512\BBB\2015_05_22_ADC_Offset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39900"/>
            <a:ext cx="5943600" cy="2640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3600" y="4507468"/>
            <a:ext cx="45772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Fixed </a:t>
            </a:r>
            <a:r>
              <a:rPr lang="en-US" dirty="0" err="1" smtClean="0"/>
              <a:t>w.o</a:t>
            </a:r>
            <a:r>
              <a:rPr lang="en-US" dirty="0" smtClean="0"/>
              <a:t>. beam, just using the GUI capabilities</a:t>
            </a:r>
          </a:p>
        </p:txBody>
      </p:sp>
    </p:spTree>
    <p:extLst>
      <p:ext uri="{BB962C8B-B14F-4D97-AF65-F5344CB8AC3E}">
        <p14:creationId xmlns:p14="http://schemas.microsoft.com/office/powerpoint/2010/main" val="27534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At a glance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72175" y="1352550"/>
            <a:ext cx="2303462" cy="324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>
                <a:solidFill>
                  <a:srgbClr val="FFFFFF"/>
                </a:solidFill>
              </a:rPr>
              <a:t>cPCI crate</a:t>
            </a:r>
          </a:p>
          <a:p>
            <a:pPr algn="ctr" eaLnBrk="1" hangingPunct="1"/>
            <a:endParaRPr lang="es-ES" altLang="en-US">
              <a:solidFill>
                <a:srgbClr val="FFFFFF"/>
              </a:solidFill>
            </a:endParaRPr>
          </a:p>
          <a:p>
            <a:pPr algn="ctr" eaLnBrk="1" hangingPunct="1"/>
            <a:endParaRPr lang="es-ES" altLang="en-US">
              <a:solidFill>
                <a:srgbClr val="FFFFFF"/>
              </a:solidFill>
            </a:endParaRPr>
          </a:p>
          <a:p>
            <a:pPr algn="ctr" eaLnBrk="1" hangingPunct="1"/>
            <a:endParaRPr lang="es-ES" altLang="en-US">
              <a:solidFill>
                <a:srgbClr val="FFFFFF"/>
              </a:solidFill>
            </a:endParaRPr>
          </a:p>
          <a:p>
            <a:pPr algn="ctr" eaLnBrk="1" hangingPunct="1"/>
            <a:endParaRPr lang="es-ES" altLang="en-US">
              <a:solidFill>
                <a:srgbClr val="FFFFFF"/>
              </a:solidFill>
            </a:endParaRPr>
          </a:p>
          <a:p>
            <a:pPr algn="ctr" eaLnBrk="1" hangingPunct="1"/>
            <a:endParaRPr lang="es-ES" altLang="en-US">
              <a:solidFill>
                <a:srgbClr val="FFFFFF"/>
              </a:solidFill>
            </a:endParaRPr>
          </a:p>
          <a:p>
            <a:pPr algn="ctr" eaLnBrk="1" hangingPunct="1"/>
            <a:endParaRPr lang="es-ES" altLang="en-US">
              <a:solidFill>
                <a:srgbClr val="FFFFFF"/>
              </a:solidFill>
            </a:endParaRPr>
          </a:p>
          <a:p>
            <a:pPr algn="ctr" eaLnBrk="1" hangingPunct="1"/>
            <a:endParaRPr lang="es-ES" altLang="en-US">
              <a:solidFill>
                <a:srgbClr val="FFFFFF"/>
              </a:solidFill>
            </a:endParaRPr>
          </a:p>
          <a:p>
            <a:pPr algn="ctr" eaLnBrk="1" hangingPunct="1"/>
            <a:endParaRPr lang="es-ES" altLang="en-US">
              <a:solidFill>
                <a:srgbClr val="FFFFFF"/>
              </a:solidFill>
            </a:endParaRPr>
          </a:p>
          <a:p>
            <a:pPr algn="ctr" eaLnBrk="1" hangingPunct="1"/>
            <a:endParaRPr lang="es-ES" altLang="en-US">
              <a:solidFill>
                <a:srgbClr val="FFFFFF"/>
              </a:solidFill>
            </a:endParaRPr>
          </a:p>
          <a:p>
            <a:pPr algn="ctr" eaLnBrk="1" hangingPunct="1"/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5550" y="3729038"/>
            <a:ext cx="1655762" cy="64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IP modules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1263" y="1865313"/>
            <a:ext cx="12954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>
                <a:solidFill>
                  <a:srgbClr val="FFFFFF"/>
                </a:solidFill>
              </a:rPr>
              <a:t>Libera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1263" y="2441575"/>
            <a:ext cx="12954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>
                <a:solidFill>
                  <a:srgbClr val="FFFFFF"/>
                </a:solidFill>
              </a:rPr>
              <a:t>Libera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1263" y="3008313"/>
            <a:ext cx="12954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>
                <a:solidFill>
                  <a:srgbClr val="FFFFFF"/>
                </a:solidFill>
              </a:rPr>
              <a:t>Libera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1263" y="4160838"/>
            <a:ext cx="12954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>
                <a:solidFill>
                  <a:srgbClr val="FFFFFF"/>
                </a:solidFill>
              </a:rPr>
              <a:t>Libera</a:t>
            </a:r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>
          <a:xfrm>
            <a:off x="1858963" y="2225675"/>
            <a:ext cx="0" cy="2159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8" idx="0"/>
          </p:cNvCxnSpPr>
          <p:nvPr/>
        </p:nvCxnSpPr>
        <p:spPr>
          <a:xfrm>
            <a:off x="1858963" y="2801938"/>
            <a:ext cx="0" cy="2063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1858963" y="3368675"/>
            <a:ext cx="0" cy="792163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2"/>
          <p:cNvCxnSpPr>
            <a:stCxn id="19" idx="1"/>
            <a:endCxn id="16" idx="1"/>
          </p:cNvCxnSpPr>
          <p:nvPr/>
        </p:nvCxnSpPr>
        <p:spPr>
          <a:xfrm rot="10800000">
            <a:off x="1211263" y="2046288"/>
            <a:ext cx="12700" cy="2293937"/>
          </a:xfrm>
          <a:prstGeom prst="bentConnector3">
            <a:avLst>
              <a:gd name="adj1" fmla="val 180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668712" y="1857375"/>
            <a:ext cx="12954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>
                <a:solidFill>
                  <a:srgbClr val="FFFFFF"/>
                </a:solidFill>
              </a:rPr>
              <a:t>Libera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68712" y="2432050"/>
            <a:ext cx="12954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>
                <a:solidFill>
                  <a:srgbClr val="FFFFFF"/>
                </a:solidFill>
              </a:rPr>
              <a:t>Libera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68712" y="2998788"/>
            <a:ext cx="12954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>
                <a:solidFill>
                  <a:srgbClr val="FFFFFF"/>
                </a:solidFill>
              </a:rPr>
              <a:t>Libera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68712" y="4151313"/>
            <a:ext cx="12954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>
                <a:solidFill>
                  <a:srgbClr val="FFFFFF"/>
                </a:solidFill>
              </a:rPr>
              <a:t>Libera</a:t>
            </a:r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28" name="Straight Arrow Connector 27"/>
          <p:cNvCxnSpPr>
            <a:stCxn id="24" idx="2"/>
            <a:endCxn id="25" idx="0"/>
          </p:cNvCxnSpPr>
          <p:nvPr/>
        </p:nvCxnSpPr>
        <p:spPr>
          <a:xfrm>
            <a:off x="4316412" y="2216150"/>
            <a:ext cx="0" cy="2159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26" idx="0"/>
          </p:cNvCxnSpPr>
          <p:nvPr/>
        </p:nvCxnSpPr>
        <p:spPr>
          <a:xfrm>
            <a:off x="4316412" y="2792413"/>
            <a:ext cx="0" cy="2063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2"/>
            <a:endCxn id="27" idx="0"/>
          </p:cNvCxnSpPr>
          <p:nvPr/>
        </p:nvCxnSpPr>
        <p:spPr>
          <a:xfrm>
            <a:off x="4316412" y="3359150"/>
            <a:ext cx="0" cy="792163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2"/>
          <p:cNvCxnSpPr>
            <a:stCxn id="27" idx="1"/>
            <a:endCxn id="24" idx="1"/>
          </p:cNvCxnSpPr>
          <p:nvPr/>
        </p:nvCxnSpPr>
        <p:spPr>
          <a:xfrm rot="10800000">
            <a:off x="3668712" y="2036763"/>
            <a:ext cx="12700" cy="2295525"/>
          </a:xfrm>
          <a:prstGeom prst="bentConnector3">
            <a:avLst>
              <a:gd name="adj1" fmla="val 180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7" idx="2"/>
            <a:endCxn id="16" idx="3"/>
          </p:cNvCxnSpPr>
          <p:nvPr/>
        </p:nvCxnSpPr>
        <p:spPr>
          <a:xfrm rot="5400000" flipH="1">
            <a:off x="2178447" y="2373711"/>
            <a:ext cx="2466181" cy="1809749"/>
          </a:xfrm>
          <a:prstGeom prst="bentConnector4">
            <a:avLst>
              <a:gd name="adj1" fmla="val -9269"/>
              <a:gd name="adj2" fmla="val 67895"/>
            </a:avLst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 flipH="1">
            <a:off x="-81756" y="2604294"/>
            <a:ext cx="2466975" cy="1366837"/>
          </a:xfrm>
          <a:prstGeom prst="bentConnector4">
            <a:avLst>
              <a:gd name="adj1" fmla="val -9270"/>
              <a:gd name="adj2" fmla="val 73684"/>
            </a:avLst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3"/>
          </p:cNvCxnSpPr>
          <p:nvPr/>
        </p:nvCxnSpPr>
        <p:spPr>
          <a:xfrm flipH="1">
            <a:off x="4964112" y="2036763"/>
            <a:ext cx="360363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34925" y="1281113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s-ES" altLang="en-US"/>
              <a:t>Next </a:t>
            </a:r>
          </a:p>
          <a:p>
            <a:pPr eaLnBrk="1" hangingPunct="1"/>
            <a:r>
              <a:rPr lang="es-ES" altLang="en-US"/>
              <a:t>sector</a:t>
            </a:r>
            <a:endParaRPr lang="en-US" altLang="en-US"/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5037137" y="1433513"/>
            <a:ext cx="96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s-ES" altLang="en-US"/>
              <a:t>Previous</a:t>
            </a:r>
          </a:p>
          <a:p>
            <a:pPr eaLnBrk="1" hangingPunct="1"/>
            <a:r>
              <a:rPr lang="es-ES" altLang="en-US"/>
              <a:t>sector</a:t>
            </a:r>
            <a:endParaRPr lang="en-US" altLang="en-US"/>
          </a:p>
        </p:txBody>
      </p:sp>
      <p:sp>
        <p:nvSpPr>
          <p:cNvPr id="37" name="Rectangle 36"/>
          <p:cNvSpPr/>
          <p:nvPr/>
        </p:nvSpPr>
        <p:spPr>
          <a:xfrm>
            <a:off x="6332537" y="1857375"/>
            <a:ext cx="1512888" cy="584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>
                <a:solidFill>
                  <a:srgbClr val="FFFFFF"/>
                </a:solidFill>
              </a:rPr>
              <a:t>PMC board</a:t>
            </a:r>
          </a:p>
          <a:p>
            <a:pPr algn="ctr" eaLnBrk="1" hangingPunct="1"/>
            <a:r>
              <a:rPr lang="es-ES" altLang="en-US">
                <a:solidFill>
                  <a:srgbClr val="FFFFFF"/>
                </a:solidFill>
              </a:rPr>
              <a:t>(sniffer)</a:t>
            </a:r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38" name="Elbow Connector 37"/>
          <p:cNvCxnSpPr>
            <a:stCxn id="25" idx="3"/>
            <a:endCxn id="37" idx="1"/>
          </p:cNvCxnSpPr>
          <p:nvPr/>
        </p:nvCxnSpPr>
        <p:spPr>
          <a:xfrm flipV="1">
            <a:off x="4964112" y="2149475"/>
            <a:ext cx="1368425" cy="463550"/>
          </a:xfrm>
          <a:prstGeom prst="bentConnector3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332537" y="2757488"/>
            <a:ext cx="1655763" cy="64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/>
              <a:t>CPU</a:t>
            </a:r>
            <a:endParaRPr lang="es-ES" dirty="0"/>
          </a:p>
        </p:txBody>
      </p:sp>
      <p:sp>
        <p:nvSpPr>
          <p:cNvPr id="40" name="Rectangle 39"/>
          <p:cNvSpPr/>
          <p:nvPr/>
        </p:nvSpPr>
        <p:spPr>
          <a:xfrm>
            <a:off x="5900737" y="4881563"/>
            <a:ext cx="1223963" cy="358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/>
              <a:t>Tx</a:t>
            </a:r>
            <a:r>
              <a:rPr lang="es-ES" dirty="0"/>
              <a:t> </a:t>
            </a:r>
            <a:r>
              <a:rPr lang="es-ES" dirty="0" err="1"/>
              <a:t>Board</a:t>
            </a:r>
            <a:endParaRPr lang="es-ES" dirty="0"/>
          </a:p>
        </p:txBody>
      </p:sp>
      <p:sp>
        <p:nvSpPr>
          <p:cNvPr id="41" name="Rectangle 40"/>
          <p:cNvSpPr/>
          <p:nvPr/>
        </p:nvSpPr>
        <p:spPr>
          <a:xfrm>
            <a:off x="3956050" y="5529263"/>
            <a:ext cx="1081087" cy="5762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Corrector PS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267575" y="4881563"/>
            <a:ext cx="1223962" cy="358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/>
              <a:t>Tx</a:t>
            </a:r>
            <a:r>
              <a:rPr lang="es-ES" dirty="0"/>
              <a:t> </a:t>
            </a:r>
            <a:r>
              <a:rPr lang="es-ES" dirty="0" err="1"/>
              <a:t>Board</a:t>
            </a:r>
            <a:endParaRPr lang="es-ES" dirty="0"/>
          </a:p>
        </p:txBody>
      </p:sp>
      <p:sp>
        <p:nvSpPr>
          <p:cNvPr id="43" name="Rectangle 42"/>
          <p:cNvSpPr/>
          <p:nvPr/>
        </p:nvSpPr>
        <p:spPr>
          <a:xfrm>
            <a:off x="5180012" y="5529263"/>
            <a:ext cx="1081088" cy="5762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Corrector PS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16862" y="5529263"/>
            <a:ext cx="1079500" cy="5762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Corrector PS</a:t>
            </a:r>
          </a:p>
        </p:txBody>
      </p:sp>
      <p:sp>
        <p:nvSpPr>
          <p:cNvPr id="45" name="TextBox 50"/>
          <p:cNvSpPr txBox="1">
            <a:spLocks noChangeArrowheads="1"/>
          </p:cNvSpPr>
          <p:nvPr/>
        </p:nvSpPr>
        <p:spPr bwMode="auto">
          <a:xfrm>
            <a:off x="6261100" y="5600700"/>
            <a:ext cx="41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s-ES" altLang="en-US"/>
              <a:t>…</a:t>
            </a:r>
            <a:endParaRPr lang="en-US" altLang="en-US"/>
          </a:p>
        </p:txBody>
      </p:sp>
      <p:cxnSp>
        <p:nvCxnSpPr>
          <p:cNvPr id="46" name="Straight Arrow Connector 12"/>
          <p:cNvCxnSpPr>
            <a:stCxn id="15" idx="2"/>
            <a:endCxn id="40" idx="0"/>
          </p:cNvCxnSpPr>
          <p:nvPr/>
        </p:nvCxnSpPr>
        <p:spPr>
          <a:xfrm rot="5400000">
            <a:off x="6569868" y="4318795"/>
            <a:ext cx="504825" cy="620712"/>
          </a:xfrm>
          <a:prstGeom prst="bentConnector3">
            <a:avLst>
              <a:gd name="adj1" fmla="val 68897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2"/>
          <p:cNvCxnSpPr>
            <a:stCxn id="15" idx="2"/>
            <a:endCxn id="42" idx="0"/>
          </p:cNvCxnSpPr>
          <p:nvPr/>
        </p:nvCxnSpPr>
        <p:spPr>
          <a:xfrm rot="16200000" flipH="1">
            <a:off x="7254081" y="4255294"/>
            <a:ext cx="504825" cy="747713"/>
          </a:xfrm>
          <a:prstGeom prst="bentConnector3">
            <a:avLst>
              <a:gd name="adj1" fmla="val 68897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2"/>
          <p:cNvCxnSpPr>
            <a:stCxn id="40" idx="2"/>
            <a:endCxn id="41" idx="0"/>
          </p:cNvCxnSpPr>
          <p:nvPr/>
        </p:nvCxnSpPr>
        <p:spPr>
          <a:xfrm rot="5400000">
            <a:off x="5359400" y="4376738"/>
            <a:ext cx="288925" cy="201612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2"/>
          <p:cNvCxnSpPr>
            <a:stCxn id="40" idx="2"/>
            <a:endCxn id="43" idx="0"/>
          </p:cNvCxnSpPr>
          <p:nvPr/>
        </p:nvCxnSpPr>
        <p:spPr>
          <a:xfrm rot="5400000">
            <a:off x="5971381" y="4988719"/>
            <a:ext cx="288925" cy="792163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692900" y="5529263"/>
            <a:ext cx="1079500" cy="5762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Corrector PS</a:t>
            </a:r>
          </a:p>
        </p:txBody>
      </p:sp>
      <p:cxnSp>
        <p:nvCxnSpPr>
          <p:cNvPr id="51" name="Straight Arrow Connector 12"/>
          <p:cNvCxnSpPr>
            <a:stCxn id="42" idx="2"/>
            <a:endCxn id="44" idx="0"/>
          </p:cNvCxnSpPr>
          <p:nvPr/>
        </p:nvCxnSpPr>
        <p:spPr>
          <a:xfrm rot="16200000" flipH="1">
            <a:off x="8024018" y="5096670"/>
            <a:ext cx="288925" cy="576262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2"/>
          <p:cNvCxnSpPr>
            <a:stCxn id="42" idx="2"/>
            <a:endCxn id="50" idx="0"/>
          </p:cNvCxnSpPr>
          <p:nvPr/>
        </p:nvCxnSpPr>
        <p:spPr>
          <a:xfrm rot="5400000">
            <a:off x="7412037" y="5060951"/>
            <a:ext cx="288925" cy="64770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236912" y="992188"/>
            <a:ext cx="5867400" cy="5256212"/>
          </a:xfrm>
          <a:prstGeom prst="rect">
            <a:avLst/>
          </a:prstGeom>
          <a:noFill/>
          <a:ln w="25400" cmpd="sng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" name="TextBox 77"/>
          <p:cNvSpPr txBox="1">
            <a:spLocks noChangeArrowheads="1"/>
          </p:cNvSpPr>
          <p:nvPr/>
        </p:nvSpPr>
        <p:spPr bwMode="auto">
          <a:xfrm>
            <a:off x="3200400" y="982663"/>
            <a:ext cx="2195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s-ES" altLang="en-US" b="1">
                <a:solidFill>
                  <a:srgbClr val="FF0000"/>
                </a:solidFill>
              </a:rPr>
              <a:t>One sector out of 16</a:t>
            </a:r>
            <a:endParaRPr lang="en-US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5" grpId="0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50" grpId="0" animBg="1"/>
      <p:bldP spid="53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2037471" cy="1107322"/>
          </a:xfrm>
        </p:spPr>
        <p:txBody>
          <a:bodyPr anchor="ctr"/>
          <a:lstStyle/>
          <a:p>
            <a:pPr algn="ctr"/>
            <a:r>
              <a:rPr lang="en-US" dirty="0" smtClean="0"/>
              <a:t>Fast Orbit Feedback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a glance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In operation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Fast Archiver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67818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TMBF Features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2286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Bunch-by-Bunch Feedback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>
          <a:xfrm>
            <a:off x="2667000" y="3686907"/>
            <a:ext cx="2037471" cy="110732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a glance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9"/>
          </p:nvPr>
        </p:nvSpPr>
        <p:spPr>
          <a:xfrm>
            <a:off x="4724400" y="3686907"/>
            <a:ext cx="2049194" cy="1113693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Diamond TMBF Commissioning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In operation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6287"/>
            <a:ext cx="6590984" cy="4381890"/>
          </a:xfrm>
          <a:prstGeom prst="rect">
            <a:avLst/>
          </a:prstGeom>
        </p:spPr>
      </p:pic>
      <p:sp>
        <p:nvSpPr>
          <p:cNvPr id="55" name="Text Box 1150"/>
          <p:cNvSpPr txBox="1">
            <a:spLocks noChangeArrowheads="1"/>
          </p:cNvSpPr>
          <p:nvPr/>
        </p:nvSpPr>
        <p:spPr bwMode="auto">
          <a:xfrm>
            <a:off x="4534014" y="3552423"/>
            <a:ext cx="2592388" cy="33813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Slow Orbit Feedback</a:t>
            </a:r>
          </a:p>
        </p:txBody>
      </p:sp>
      <p:sp>
        <p:nvSpPr>
          <p:cNvPr id="56" name="Text Box 1150"/>
          <p:cNvSpPr txBox="1">
            <a:spLocks noChangeArrowheads="1"/>
          </p:cNvSpPr>
          <p:nvPr/>
        </p:nvSpPr>
        <p:spPr bwMode="auto">
          <a:xfrm>
            <a:off x="4534014" y="2990063"/>
            <a:ext cx="4228986" cy="33813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RF frequency control by standalone process</a:t>
            </a:r>
          </a:p>
        </p:txBody>
      </p:sp>
      <p:sp>
        <p:nvSpPr>
          <p:cNvPr id="57" name="Text Box 1150"/>
          <p:cNvSpPr txBox="1">
            <a:spLocks noChangeArrowheads="1"/>
          </p:cNvSpPr>
          <p:nvPr/>
        </p:nvSpPr>
        <p:spPr bwMode="auto">
          <a:xfrm>
            <a:off x="4539297" y="4074710"/>
            <a:ext cx="422370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Safe-stop, no BPMs check, no CC check</a:t>
            </a:r>
          </a:p>
        </p:txBody>
      </p:sp>
      <p:sp>
        <p:nvSpPr>
          <p:cNvPr id="58" name="Text Box 1150"/>
          <p:cNvSpPr txBox="1">
            <a:spLocks noChangeArrowheads="1"/>
          </p:cNvSpPr>
          <p:nvPr/>
        </p:nvSpPr>
        <p:spPr bwMode="auto">
          <a:xfrm>
            <a:off x="838200" y="5486400"/>
            <a:ext cx="560058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FOFB nonstop running from the 13</a:t>
            </a:r>
            <a:r>
              <a:rPr lang="en-US" alt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May until last Friday</a:t>
            </a:r>
          </a:p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* No beam lost due to FOFB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* No phone-call about FOFB problems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7239000" y="5097779"/>
            <a:ext cx="1752600" cy="1219617"/>
          </a:xfrm>
          <a:prstGeom prst="horizontalScroll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Lucky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all this really needed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477000" y="5707587"/>
            <a:ext cx="649402" cy="194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7620000" y="4495801"/>
            <a:ext cx="152400" cy="6019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In operation</a:t>
            </a:r>
            <a:endParaRPr lang="en-US" dirty="0"/>
          </a:p>
        </p:txBody>
      </p:sp>
      <p:sp>
        <p:nvSpPr>
          <p:cNvPr id="57" name="Text Box 1150"/>
          <p:cNvSpPr txBox="1">
            <a:spLocks noChangeArrowheads="1"/>
          </p:cNvSpPr>
          <p:nvPr/>
        </p:nvSpPr>
        <p:spPr bwMode="auto">
          <a:xfrm>
            <a:off x="381000" y="1143000"/>
            <a:ext cx="4572000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Safe-stop, only limits on correctors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setpoints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Max correctors delta 5mA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Max correctors absolute 8A </a:t>
            </a:r>
          </a:p>
        </p:txBody>
      </p:sp>
      <p:sp>
        <p:nvSpPr>
          <p:cNvPr id="11" name="Text Box 1150"/>
          <p:cNvSpPr txBox="1">
            <a:spLocks noChangeArrowheads="1"/>
          </p:cNvSpPr>
          <p:nvPr/>
        </p:nvSpPr>
        <p:spPr bwMode="auto">
          <a:xfrm>
            <a:off x="381000" y="2328446"/>
            <a:ext cx="5638800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BPMs check: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System always considers BPM data as “healthy data”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No check on BPMs noise, FFT, glitches …</a:t>
            </a:r>
          </a:p>
        </p:txBody>
      </p:sp>
      <p:sp>
        <p:nvSpPr>
          <p:cNvPr id="12" name="Text Box 1150"/>
          <p:cNvSpPr txBox="1">
            <a:spLocks noChangeArrowheads="1"/>
          </p:cNvSpPr>
          <p:nvPr/>
        </p:nvSpPr>
        <p:spPr bwMode="auto">
          <a:xfrm>
            <a:off x="381000" y="3623846"/>
            <a:ext cx="373379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Communication Controller check</a:t>
            </a: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No on-line check of FOFB links</a:t>
            </a:r>
          </a:p>
        </p:txBody>
      </p:sp>
      <p:sp>
        <p:nvSpPr>
          <p:cNvPr id="13" name="Text Box 1150"/>
          <p:cNvSpPr txBox="1">
            <a:spLocks noChangeArrowheads="1"/>
          </p:cNvSpPr>
          <p:nvPr/>
        </p:nvSpPr>
        <p:spPr bwMode="auto">
          <a:xfrm>
            <a:off x="5791200" y="1091625"/>
            <a:ext cx="3201988" cy="5847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 problems will drive the PS to their Max –&gt; beam lost</a:t>
            </a:r>
          </a:p>
        </p:txBody>
      </p:sp>
      <p:sp>
        <p:nvSpPr>
          <p:cNvPr id="14" name="Text Box 1150"/>
          <p:cNvSpPr txBox="1">
            <a:spLocks noChangeArrowheads="1"/>
          </p:cNvSpPr>
          <p:nvPr/>
        </p:nvSpPr>
        <p:spPr bwMode="auto">
          <a:xfrm>
            <a:off x="6399212" y="2369403"/>
            <a:ext cx="2592388" cy="83099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failure in one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Libera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will run correctors to crazy values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4495800"/>
            <a:ext cx="8993188" cy="1712988"/>
          </a:xfrm>
          <a:prstGeom prst="rect">
            <a:avLst/>
          </a:prstGeom>
        </p:spPr>
      </p:pic>
      <p:sp>
        <p:nvSpPr>
          <p:cNvPr id="16" name="Text Box 1150"/>
          <p:cNvSpPr txBox="1">
            <a:spLocks noChangeArrowheads="1"/>
          </p:cNvSpPr>
          <p:nvPr/>
        </p:nvSpPr>
        <p:spPr bwMode="auto">
          <a:xfrm>
            <a:off x="478949" y="5486400"/>
            <a:ext cx="173085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after 24h</a:t>
            </a:r>
          </a:p>
        </p:txBody>
      </p:sp>
      <p:sp>
        <p:nvSpPr>
          <p:cNvPr id="17" name="Text Box 1150"/>
          <p:cNvSpPr txBox="1">
            <a:spLocks noChangeArrowheads="1"/>
          </p:cNvSpPr>
          <p:nvPr/>
        </p:nvSpPr>
        <p:spPr bwMode="auto">
          <a:xfrm>
            <a:off x="5029200" y="3606225"/>
            <a:ext cx="3963988" cy="5847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we consider as a failing link?</a:t>
            </a:r>
          </a:p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a CC error look like?</a:t>
            </a:r>
          </a:p>
        </p:txBody>
      </p:sp>
      <p:sp>
        <p:nvSpPr>
          <p:cNvPr id="15" name="Text Box 1150"/>
          <p:cNvSpPr txBox="1">
            <a:spLocks noChangeArrowheads="1"/>
          </p:cNvSpPr>
          <p:nvPr/>
        </p:nvSpPr>
        <p:spPr bwMode="auto">
          <a:xfrm>
            <a:off x="5791200" y="1701225"/>
            <a:ext cx="3201988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Arial" charset="0"/>
              </a:defRPr>
            </a:lvl1pPr>
            <a:lvl2pPr defTabSz="4175125">
              <a:defRPr>
                <a:solidFill>
                  <a:schemeClr val="tx1"/>
                </a:solidFill>
                <a:latin typeface="Arial" charset="0"/>
              </a:defRPr>
            </a:lvl2pPr>
            <a:lvl3pPr defTabSz="4175125">
              <a:defRPr>
                <a:solidFill>
                  <a:schemeClr val="tx1"/>
                </a:solidFill>
                <a:latin typeface="Arial" charset="0"/>
              </a:defRPr>
            </a:lvl3pPr>
            <a:lvl4pPr defTabSz="4175125">
              <a:defRPr>
                <a:solidFill>
                  <a:schemeClr val="tx1"/>
                </a:solidFill>
                <a:latin typeface="Arial" charset="0"/>
              </a:defRPr>
            </a:lvl4pPr>
            <a:lvl5pPr defTabSz="4175125">
              <a:defRPr>
                <a:solidFill>
                  <a:schemeClr val="tx1"/>
                </a:solidFill>
                <a:latin typeface="Arial" charset="0"/>
              </a:defRPr>
            </a:lvl5pPr>
            <a:lvl6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FOFB stays ON after a beam trip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095" y="5105400"/>
            <a:ext cx="18455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Does this matter?</a:t>
            </a: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4648200" y="5029200"/>
            <a:ext cx="592895" cy="260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3"/>
          </p:cNvCxnSpPr>
          <p:nvPr/>
        </p:nvCxnSpPr>
        <p:spPr>
          <a:xfrm flipV="1">
            <a:off x="7086600" y="5029200"/>
            <a:ext cx="914400" cy="260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/>
      <p:bldP spid="17" grpId="0" animBg="1"/>
      <p:bldP spid="1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FOFB – In operation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3766"/>
            <a:ext cx="8763000" cy="54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BA Powerpoint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1810</Words>
  <Application>Microsoft Office PowerPoint</Application>
  <PresentationFormat>On-screen Show (4:3)</PresentationFormat>
  <Paragraphs>373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ALBA Powerpoint_2</vt:lpstr>
      <vt:lpstr>FEEDBACK SYSTEMS AT ALBA</vt:lpstr>
      <vt:lpstr>Content</vt:lpstr>
      <vt:lpstr>Content</vt:lpstr>
      <vt:lpstr>FOFB – At a glance</vt:lpstr>
      <vt:lpstr>FOFB – At a glance</vt:lpstr>
      <vt:lpstr>Content</vt:lpstr>
      <vt:lpstr>FOFB – In operation</vt:lpstr>
      <vt:lpstr>FOFB – In operation</vt:lpstr>
      <vt:lpstr>FOFB – In operation</vt:lpstr>
      <vt:lpstr>FOFB – In operation</vt:lpstr>
      <vt:lpstr>FOFB – In operation</vt:lpstr>
      <vt:lpstr>FOFB – In operation</vt:lpstr>
      <vt:lpstr>FOFB – In operation</vt:lpstr>
      <vt:lpstr>FOFB – In operation</vt:lpstr>
      <vt:lpstr>FOFB – In operation</vt:lpstr>
      <vt:lpstr>FOFB – In operation</vt:lpstr>
      <vt:lpstr>FOFB – In operation</vt:lpstr>
      <vt:lpstr>Content</vt:lpstr>
      <vt:lpstr>FOFB – Fast Archiver</vt:lpstr>
      <vt:lpstr>FOFB – Fast Archiver</vt:lpstr>
      <vt:lpstr>FOFB – Fast Archiver</vt:lpstr>
      <vt:lpstr>FOFB – Fast Archiver</vt:lpstr>
      <vt:lpstr>Content</vt:lpstr>
      <vt:lpstr>BbB – At a glance</vt:lpstr>
      <vt:lpstr>BbB – At a glance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</vt:lpstr>
      <vt:lpstr>BbB – Diamond TMBF Features</vt:lpstr>
      <vt:lpstr>BbB – Diamond TMBF Features</vt:lpstr>
      <vt:lpstr>BbB – Diamond TMBF Features</vt:lpstr>
      <vt:lpstr>BbB – Diamond TMBF Features</vt:lpstr>
      <vt:lpstr>BbB – Diamond TMBF Features</vt:lpstr>
      <vt:lpstr>BbB – Diamond TMBF Features</vt:lpstr>
      <vt:lpstr>BbB – Conclusions </vt:lpstr>
      <vt:lpstr>BBB – Extra slides </vt:lpstr>
      <vt:lpstr>PowerPoint Presentation</vt:lpstr>
      <vt:lpstr>Extra slides: 2ns jumps</vt:lpstr>
      <vt:lpstr>Extra Slides: ADC offsets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Ana Belén Martínez Bonillo</dc:creator>
  <cp:lastModifiedBy>Angel Olmos Giner</cp:lastModifiedBy>
  <cp:revision>212</cp:revision>
  <dcterms:created xsi:type="dcterms:W3CDTF">2014-04-30T09:14:21Z</dcterms:created>
  <dcterms:modified xsi:type="dcterms:W3CDTF">2015-06-15T06:40:46Z</dcterms:modified>
</cp:coreProperties>
</file>