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8" r:id="rId3"/>
    <p:sldId id="269" r:id="rId4"/>
    <p:sldId id="270" r:id="rId5"/>
    <p:sldId id="272" r:id="rId6"/>
    <p:sldId id="273" r:id="rId7"/>
    <p:sldId id="274" r:id="rId8"/>
    <p:sldId id="279" r:id="rId9"/>
    <p:sldId id="277" r:id="rId10"/>
    <p:sldId id="271" r:id="rId11"/>
    <p:sldId id="284" r:id="rId12"/>
    <p:sldId id="260" r:id="rId13"/>
  </p:sldIdLst>
  <p:sldSz cx="10080625" cy="7559675"/>
  <p:notesSz cx="6858000" cy="9945688"/>
  <p:defaultTextStyle>
    <a:defPPr>
      <a:defRPr lang="en-US"/>
    </a:defPPr>
    <a:lvl1pPr algn="l" defTabSz="44767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741363" indent="-284163" algn="l" defTabSz="44767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141413" indent="-227013" algn="l" defTabSz="44767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598613" indent="-227013" algn="l" defTabSz="44767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055813" indent="-227013" algn="l" defTabSz="44767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39BFB"/>
    <a:srgbClr val="1067EA"/>
    <a:srgbClr val="98C8E8"/>
    <a:srgbClr val="006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2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56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5786A5-5B97-44D2-A535-B99CA22183B9}" type="doc">
      <dgm:prSet loTypeId="urn:microsoft.com/office/officeart/2005/8/layout/arrow2" loCatId="process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A0B9DC8-CA61-47AF-91D6-D06E5DD79258}">
      <dgm:prSet phldrT="[Text]" custT="1"/>
      <dgm:spPr/>
      <dgm:t>
        <a:bodyPr/>
        <a:lstStyle/>
        <a:p>
          <a:r>
            <a: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10 </a:t>
          </a:r>
          <a:r>
            <a:rPr lang="en-US" sz="1800" dirty="0" err="1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nGy</a:t>
          </a:r>
          <a:r>
            <a: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endParaRPr lang="en-US" sz="1000" dirty="0" smtClean="0"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r>
            <a:rPr lang="en-US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1.8 </a:t>
          </a:r>
          <a:r>
            <a:rPr lang="en-US" sz="1000" dirty="0" err="1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mGy</a:t>
          </a:r>
          <a:r>
            <a:rPr lang="en-US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/h at 50 Hz </a:t>
          </a:r>
          <a:r>
            <a:rPr lang="en-US" sz="10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must</a:t>
          </a:r>
          <a:r>
            <a:rPr lang="en-US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be measurable</a:t>
          </a:r>
          <a:endParaRPr lang="en-US" sz="1000" dirty="0"/>
        </a:p>
      </dgm:t>
    </dgm:pt>
    <dgm:pt modelId="{CF1A27CE-ECD8-4AAF-BDF2-9E9EE8B43199}" type="parTrans" cxnId="{FAE4B626-7710-4A7E-AC12-03BC2F2F5B08}">
      <dgm:prSet/>
      <dgm:spPr/>
      <dgm:t>
        <a:bodyPr/>
        <a:lstStyle/>
        <a:p>
          <a:endParaRPr lang="en-US"/>
        </a:p>
      </dgm:t>
    </dgm:pt>
    <dgm:pt modelId="{6AF94669-0066-4FE6-B33E-B486F18BBC9B}" type="sibTrans" cxnId="{FAE4B626-7710-4A7E-AC12-03BC2F2F5B08}">
      <dgm:prSet/>
      <dgm:spPr/>
      <dgm:t>
        <a:bodyPr/>
        <a:lstStyle/>
        <a:p>
          <a:endParaRPr lang="en-US"/>
        </a:p>
      </dgm:t>
    </dgm:pt>
    <dgm:pt modelId="{2C08808F-A78A-4B36-8709-A55CB9EB8054}">
      <dgm:prSet phldrT="[Text]" custT="1"/>
      <dgm:spPr/>
      <dgm:t>
        <a:bodyPr/>
        <a:lstStyle/>
        <a:p>
          <a:r>
            <a:rPr lang="en-US" sz="1800" dirty="0" smtClean="0">
              <a:latin typeface="+mn-lt"/>
            </a:rPr>
            <a:t>100 </a:t>
          </a:r>
          <a:r>
            <a:rPr lang="en-US" sz="1800" dirty="0" smtClean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µ</a:t>
          </a:r>
          <a:r>
            <a:rPr lang="en-US" sz="1800" dirty="0" err="1" smtClean="0">
              <a:latin typeface="+mn-lt"/>
            </a:rPr>
            <a:t>Gy</a:t>
          </a:r>
          <a:endParaRPr lang="en-US" sz="1000" dirty="0" smtClean="0">
            <a:effectLst/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  <a:p>
          <a:endParaRPr lang="en-US" sz="1000" dirty="0" smtClean="0">
            <a:effectLst/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  <a:p>
          <a:r>
            <a:rPr lang="en-US" sz="1000" dirty="0" smtClean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18 </a:t>
          </a:r>
          <a:r>
            <a:rPr lang="en-US" sz="1000" dirty="0" err="1" smtClean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Gy</a:t>
          </a:r>
          <a:r>
            <a:rPr lang="en-US" sz="1000" dirty="0" smtClean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/h at 50 Hz </a:t>
          </a:r>
          <a:r>
            <a:rPr lang="en-US" sz="1000" i="1" dirty="0" smtClean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should not</a:t>
          </a:r>
          <a:r>
            <a:rPr lang="en-US" sz="1000" dirty="0" smtClean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 saturate</a:t>
          </a:r>
          <a:endParaRPr lang="en-US" sz="1000" dirty="0">
            <a:latin typeface="+mn-lt"/>
          </a:endParaRPr>
        </a:p>
      </dgm:t>
    </dgm:pt>
    <dgm:pt modelId="{DFF3621B-F70F-4561-99C9-1A37CF8F4FB1}" type="parTrans" cxnId="{B57AA73A-0FD1-45E1-9B06-6FE3BD92F29B}">
      <dgm:prSet/>
      <dgm:spPr/>
      <dgm:t>
        <a:bodyPr/>
        <a:lstStyle/>
        <a:p>
          <a:endParaRPr lang="en-US"/>
        </a:p>
      </dgm:t>
    </dgm:pt>
    <dgm:pt modelId="{EA4F4B25-6406-4820-9A0E-4AF8C5C98C0D}" type="sibTrans" cxnId="{B57AA73A-0FD1-45E1-9B06-6FE3BD92F29B}">
      <dgm:prSet/>
      <dgm:spPr/>
      <dgm:t>
        <a:bodyPr/>
        <a:lstStyle/>
        <a:p>
          <a:endParaRPr lang="en-US"/>
        </a:p>
      </dgm:t>
    </dgm:pt>
    <dgm:pt modelId="{D09896E2-64A5-4B16-8FE4-B2D2DE9179EB}">
      <dgm:prSet phldrT="[Text]" custT="1"/>
      <dgm:spPr/>
      <dgm:t>
        <a:bodyPr/>
        <a:lstStyle/>
        <a:p>
          <a:r>
            <a:rPr lang="en-US" sz="1800" dirty="0" smtClean="0">
              <a:latin typeface="+mn-lt"/>
            </a:rPr>
            <a:t>1mGy</a:t>
          </a:r>
        </a:p>
        <a:p>
          <a:endParaRPr lang="en-US" sz="1000" dirty="0" smtClean="0">
            <a:effectLst/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  <a:p>
          <a:r>
            <a:rPr lang="en-US" sz="1000" dirty="0" smtClean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180 </a:t>
          </a:r>
          <a:r>
            <a:rPr lang="en-US" sz="1000" dirty="0" err="1" smtClean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Gy</a:t>
          </a:r>
          <a:r>
            <a:rPr lang="en-US" sz="1000" dirty="0" smtClean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/h at 50 Hz </a:t>
          </a:r>
          <a:r>
            <a:rPr lang="en-US" sz="1000" i="1" dirty="0" smtClean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should not</a:t>
          </a:r>
          <a:r>
            <a:rPr lang="en-US" sz="1000" dirty="0" smtClean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 saturate</a:t>
          </a:r>
          <a:endParaRPr lang="en-US" sz="1000" dirty="0" smtClean="0">
            <a:latin typeface="+mn-lt"/>
          </a:endParaRPr>
        </a:p>
        <a:p>
          <a:endParaRPr lang="en-US" sz="1000" dirty="0">
            <a:latin typeface="+mn-lt"/>
          </a:endParaRPr>
        </a:p>
      </dgm:t>
    </dgm:pt>
    <dgm:pt modelId="{13C3BB9F-AA20-4472-A47C-E19B53635DB0}" type="parTrans" cxnId="{03B1EF64-12BE-4688-8006-15CA38A3AB4C}">
      <dgm:prSet/>
      <dgm:spPr/>
      <dgm:t>
        <a:bodyPr/>
        <a:lstStyle/>
        <a:p>
          <a:endParaRPr lang="en-US"/>
        </a:p>
      </dgm:t>
    </dgm:pt>
    <dgm:pt modelId="{9984C355-E973-42D0-A20E-AF02D8566578}" type="sibTrans" cxnId="{03B1EF64-12BE-4688-8006-15CA38A3AB4C}">
      <dgm:prSet/>
      <dgm:spPr/>
      <dgm:t>
        <a:bodyPr/>
        <a:lstStyle/>
        <a:p>
          <a:endParaRPr lang="en-US"/>
        </a:p>
      </dgm:t>
    </dgm:pt>
    <dgm:pt modelId="{9A519E46-9292-4146-AB4A-221E15819182}">
      <dgm:prSet phldrT="[Text]" custT="1"/>
      <dgm:spPr/>
      <dgm:t>
        <a:bodyPr/>
        <a:lstStyle/>
        <a:p>
          <a:r>
            <a: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 </a:t>
          </a:r>
          <a:r>
            <a:rPr lang="en-US" sz="1800" dirty="0" err="1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nGy</a:t>
          </a:r>
          <a:endParaRPr lang="en-US" sz="1800" dirty="0" smtClean="0"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endParaRPr lang="en-US" sz="900" dirty="0" smtClean="0"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r>
            <a:rPr lang="en-US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180 µ</a:t>
          </a:r>
          <a:r>
            <a:rPr lang="en-US" sz="900" dirty="0" err="1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Gy</a:t>
          </a:r>
          <a:r>
            <a:rPr lang="en-US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/h at 50 Hz </a:t>
          </a:r>
          <a:r>
            <a:rPr lang="en-US" sz="9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should</a:t>
          </a:r>
          <a:r>
            <a:rPr lang="en-US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be measurable</a:t>
          </a:r>
          <a:endParaRPr lang="en-US" sz="900" dirty="0"/>
        </a:p>
      </dgm:t>
    </dgm:pt>
    <dgm:pt modelId="{E5B69B17-FCDD-4BF7-BDD2-2C3F9A5568EB}" type="parTrans" cxnId="{8C4F2D17-6E41-4FDC-B792-ABCCF97A5CA7}">
      <dgm:prSet/>
      <dgm:spPr/>
      <dgm:t>
        <a:bodyPr/>
        <a:lstStyle/>
        <a:p>
          <a:endParaRPr lang="en-US"/>
        </a:p>
      </dgm:t>
    </dgm:pt>
    <dgm:pt modelId="{A7BEBE07-4FD0-48C7-9501-580FB1439FC4}" type="sibTrans" cxnId="{8C4F2D17-6E41-4FDC-B792-ABCCF97A5CA7}">
      <dgm:prSet/>
      <dgm:spPr/>
      <dgm:t>
        <a:bodyPr/>
        <a:lstStyle/>
        <a:p>
          <a:endParaRPr lang="en-US"/>
        </a:p>
      </dgm:t>
    </dgm:pt>
    <dgm:pt modelId="{9809AAA6-C715-4600-8F08-C813BAD2F32A}" type="pres">
      <dgm:prSet presAssocID="{B25786A5-5B97-44D2-A535-B99CA22183B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1000C-776B-4493-9F7D-DE50AC9C46A8}" type="pres">
      <dgm:prSet presAssocID="{B25786A5-5B97-44D2-A535-B99CA22183B9}" presName="arrow" presStyleLbl="bgShp" presStyleIdx="0" presStyleCnt="1" custScaleX="128071" custLinFactNeighborX="370" custLinFactNeighborY="-239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2A03AB64-CCA6-4644-8671-E25462CECF97}" type="pres">
      <dgm:prSet presAssocID="{B25786A5-5B97-44D2-A535-B99CA22183B9}" presName="arrowDiagram4" presStyleCnt="0"/>
      <dgm:spPr/>
    </dgm:pt>
    <dgm:pt modelId="{F4A550D8-7184-4318-A407-BCC5B04486E2}" type="pres">
      <dgm:prSet presAssocID="{9A519E46-9292-4146-AB4A-221E15819182}" presName="bullet4a" presStyleLbl="node1" presStyleIdx="0" presStyleCnt="4" custLinFactX="-146258" custLinFactNeighborX="-200000" custLinFactNeighborY="-58282"/>
      <dgm:spPr/>
    </dgm:pt>
    <dgm:pt modelId="{D263A8D3-FF07-417D-A1F5-41C700F0697C}" type="pres">
      <dgm:prSet presAssocID="{9A519E46-9292-4146-AB4A-221E15819182}" presName="textBox4a" presStyleLbl="revTx" presStyleIdx="0" presStyleCnt="4" custScaleY="128977" custLinFactNeighborX="-37935" custLinFactNeighborY="1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216C63-62A8-471A-8107-BDB3BFD2D089}" type="pres">
      <dgm:prSet presAssocID="{2A0B9DC8-CA61-47AF-91D6-D06E5DD79258}" presName="bullet4b" presStyleLbl="node1" presStyleIdx="1" presStyleCnt="4" custLinFactNeighborX="-35583" custLinFactNeighborY="-21297"/>
      <dgm:spPr/>
    </dgm:pt>
    <dgm:pt modelId="{071D1AED-077E-4C49-AEA6-901D3651633E}" type="pres">
      <dgm:prSet presAssocID="{2A0B9DC8-CA61-47AF-91D6-D06E5DD79258}" presName="textBox4b" presStyleLbl="revTx" presStyleIdx="1" presStyleCnt="4" custScaleY="78485" custLinFactNeighborX="-5636" custLinFactNeighborY="-13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D1B31-2CD7-4469-8AB2-F3FA55EEC5C7}" type="pres">
      <dgm:prSet presAssocID="{2C08808F-A78A-4B36-8709-A55CB9EB8054}" presName="bullet4c" presStyleLbl="node1" presStyleIdx="2" presStyleCnt="4" custLinFactNeighborX="67166" custLinFactNeighborY="4939"/>
      <dgm:spPr/>
    </dgm:pt>
    <dgm:pt modelId="{B605C863-6E3F-4310-9E91-2E32FD55ACB7}" type="pres">
      <dgm:prSet presAssocID="{2C08808F-A78A-4B36-8709-A55CB9EB8054}" presName="textBox4c" presStyleLbl="revTx" presStyleIdx="2" presStyleCnt="4" custScaleX="114031" custScaleY="52853" custLinFactNeighborX="29161" custLinFactNeighborY="-22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F8EAB-A722-4943-84B5-4E4D47127307}" type="pres">
      <dgm:prSet presAssocID="{D09896E2-64A5-4B16-8FE4-B2D2DE9179EB}" presName="bullet4d" presStyleLbl="node1" presStyleIdx="3" presStyleCnt="4" custLinFactX="42174" custLinFactNeighborX="100000" custLinFactNeighborY="3828"/>
      <dgm:spPr/>
    </dgm:pt>
    <dgm:pt modelId="{209DDA50-7AAD-4B6B-A7E0-6481253D0DE0}" type="pres">
      <dgm:prSet presAssocID="{D09896E2-64A5-4B16-8FE4-B2D2DE9179EB}" presName="textBox4d" presStyleLbl="revTx" presStyleIdx="3" presStyleCnt="4" custScaleX="114031" custScaleY="43028" custLinFactNeighborX="58487" custLinFactNeighborY="-275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084BAB-5579-4816-8F59-B9B325FED52E}" type="presOf" srcId="{B25786A5-5B97-44D2-A535-B99CA22183B9}" destId="{9809AAA6-C715-4600-8F08-C813BAD2F32A}" srcOrd="0" destOrd="0" presId="urn:microsoft.com/office/officeart/2005/8/layout/arrow2"/>
    <dgm:cxn modelId="{B57AA73A-0FD1-45E1-9B06-6FE3BD92F29B}" srcId="{B25786A5-5B97-44D2-A535-B99CA22183B9}" destId="{2C08808F-A78A-4B36-8709-A55CB9EB8054}" srcOrd="2" destOrd="0" parTransId="{DFF3621B-F70F-4561-99C9-1A37CF8F4FB1}" sibTransId="{EA4F4B25-6406-4820-9A0E-4AF8C5C98C0D}"/>
    <dgm:cxn modelId="{EBB6D607-7495-42C6-AF5C-33C1562908F8}" type="presOf" srcId="{2A0B9DC8-CA61-47AF-91D6-D06E5DD79258}" destId="{071D1AED-077E-4C49-AEA6-901D3651633E}" srcOrd="0" destOrd="0" presId="urn:microsoft.com/office/officeart/2005/8/layout/arrow2"/>
    <dgm:cxn modelId="{6E40F224-E11B-4A7B-85C0-9F1E17964657}" type="presOf" srcId="{9A519E46-9292-4146-AB4A-221E15819182}" destId="{D263A8D3-FF07-417D-A1F5-41C700F0697C}" srcOrd="0" destOrd="0" presId="urn:microsoft.com/office/officeart/2005/8/layout/arrow2"/>
    <dgm:cxn modelId="{8C4F2D17-6E41-4FDC-B792-ABCCF97A5CA7}" srcId="{B25786A5-5B97-44D2-A535-B99CA22183B9}" destId="{9A519E46-9292-4146-AB4A-221E15819182}" srcOrd="0" destOrd="0" parTransId="{E5B69B17-FCDD-4BF7-BDD2-2C3F9A5568EB}" sibTransId="{A7BEBE07-4FD0-48C7-9501-580FB1439FC4}"/>
    <dgm:cxn modelId="{6C52C35C-AF0C-40F0-88CD-524CD0BE2799}" type="presOf" srcId="{D09896E2-64A5-4B16-8FE4-B2D2DE9179EB}" destId="{209DDA50-7AAD-4B6B-A7E0-6481253D0DE0}" srcOrd="0" destOrd="0" presId="urn:microsoft.com/office/officeart/2005/8/layout/arrow2"/>
    <dgm:cxn modelId="{FAE4B626-7710-4A7E-AC12-03BC2F2F5B08}" srcId="{B25786A5-5B97-44D2-A535-B99CA22183B9}" destId="{2A0B9DC8-CA61-47AF-91D6-D06E5DD79258}" srcOrd="1" destOrd="0" parTransId="{CF1A27CE-ECD8-4AAF-BDF2-9E9EE8B43199}" sibTransId="{6AF94669-0066-4FE6-B33E-B486F18BBC9B}"/>
    <dgm:cxn modelId="{03B1EF64-12BE-4688-8006-15CA38A3AB4C}" srcId="{B25786A5-5B97-44D2-A535-B99CA22183B9}" destId="{D09896E2-64A5-4B16-8FE4-B2D2DE9179EB}" srcOrd="3" destOrd="0" parTransId="{13C3BB9F-AA20-4472-A47C-E19B53635DB0}" sibTransId="{9984C355-E973-42D0-A20E-AF02D8566578}"/>
    <dgm:cxn modelId="{125A6E72-446C-40E8-8EE6-AB6A2FF6E1DF}" type="presOf" srcId="{2C08808F-A78A-4B36-8709-A55CB9EB8054}" destId="{B605C863-6E3F-4310-9E91-2E32FD55ACB7}" srcOrd="0" destOrd="0" presId="urn:microsoft.com/office/officeart/2005/8/layout/arrow2"/>
    <dgm:cxn modelId="{34E08757-05CA-42A5-A806-2A0F1D525685}" type="presParOf" srcId="{9809AAA6-C715-4600-8F08-C813BAD2F32A}" destId="{2F51000C-776B-4493-9F7D-DE50AC9C46A8}" srcOrd="0" destOrd="0" presId="urn:microsoft.com/office/officeart/2005/8/layout/arrow2"/>
    <dgm:cxn modelId="{932F4AA2-F2E5-4AAE-9CF0-4F9372925647}" type="presParOf" srcId="{9809AAA6-C715-4600-8F08-C813BAD2F32A}" destId="{2A03AB64-CCA6-4644-8671-E25462CECF97}" srcOrd="1" destOrd="0" presId="urn:microsoft.com/office/officeart/2005/8/layout/arrow2"/>
    <dgm:cxn modelId="{FE638AD6-CD69-4012-BA9B-763CA948DDA8}" type="presParOf" srcId="{2A03AB64-CCA6-4644-8671-E25462CECF97}" destId="{F4A550D8-7184-4318-A407-BCC5B04486E2}" srcOrd="0" destOrd="0" presId="urn:microsoft.com/office/officeart/2005/8/layout/arrow2"/>
    <dgm:cxn modelId="{58BD1161-6E25-4BC1-9C45-2B510FD61210}" type="presParOf" srcId="{2A03AB64-CCA6-4644-8671-E25462CECF97}" destId="{D263A8D3-FF07-417D-A1F5-41C700F0697C}" srcOrd="1" destOrd="0" presId="urn:microsoft.com/office/officeart/2005/8/layout/arrow2"/>
    <dgm:cxn modelId="{457A8891-9D8C-41BA-B297-A9C98A120F56}" type="presParOf" srcId="{2A03AB64-CCA6-4644-8671-E25462CECF97}" destId="{0A216C63-62A8-471A-8107-BDB3BFD2D089}" srcOrd="2" destOrd="0" presId="urn:microsoft.com/office/officeart/2005/8/layout/arrow2"/>
    <dgm:cxn modelId="{EFB53E44-6F2B-4758-BA83-BC85C40BC196}" type="presParOf" srcId="{2A03AB64-CCA6-4644-8671-E25462CECF97}" destId="{071D1AED-077E-4C49-AEA6-901D3651633E}" srcOrd="3" destOrd="0" presId="urn:microsoft.com/office/officeart/2005/8/layout/arrow2"/>
    <dgm:cxn modelId="{03981D12-2482-41F6-BE56-E2F8ED58A599}" type="presParOf" srcId="{2A03AB64-CCA6-4644-8671-E25462CECF97}" destId="{F88D1B31-2CD7-4469-8AB2-F3FA55EEC5C7}" srcOrd="4" destOrd="0" presId="urn:microsoft.com/office/officeart/2005/8/layout/arrow2"/>
    <dgm:cxn modelId="{054E4968-D08A-4D9C-A3F4-CE37E13773BC}" type="presParOf" srcId="{2A03AB64-CCA6-4644-8671-E25462CECF97}" destId="{B605C863-6E3F-4310-9E91-2E32FD55ACB7}" srcOrd="5" destOrd="0" presId="urn:microsoft.com/office/officeart/2005/8/layout/arrow2"/>
    <dgm:cxn modelId="{D1D299D9-A6D4-4E87-84F8-B0C9868BA4E2}" type="presParOf" srcId="{2A03AB64-CCA6-4644-8671-E25462CECF97}" destId="{692F8EAB-A722-4943-84B5-4E4D47127307}" srcOrd="6" destOrd="0" presId="urn:microsoft.com/office/officeart/2005/8/layout/arrow2"/>
    <dgm:cxn modelId="{0D28D699-0FD5-49F0-A323-3A27F6A804C9}" type="presParOf" srcId="{2A03AB64-CCA6-4644-8671-E25462CECF97}" destId="{209DDA50-7AAD-4B6B-A7E0-6481253D0DE0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1000C-776B-4493-9F7D-DE50AC9C46A8}">
      <dsp:nvSpPr>
        <dsp:cNvPr id="0" name=""/>
        <dsp:cNvSpPr/>
      </dsp:nvSpPr>
      <dsp:spPr>
        <a:xfrm>
          <a:off x="56489" y="-55371"/>
          <a:ext cx="6580960" cy="321157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550D8-7184-4318-A407-BCC5B04486E2}">
      <dsp:nvSpPr>
        <dsp:cNvPr id="0" name=""/>
        <dsp:cNvSpPr/>
      </dsp:nvSpPr>
      <dsp:spPr>
        <a:xfrm>
          <a:off x="855610" y="2263876"/>
          <a:ext cx="118186" cy="1181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63A8D3-FF07-417D-A1F5-41C700F0697C}">
      <dsp:nvSpPr>
        <dsp:cNvPr id="0" name=""/>
        <dsp:cNvSpPr/>
      </dsp:nvSpPr>
      <dsp:spPr>
        <a:xfrm>
          <a:off x="990602" y="2281106"/>
          <a:ext cx="878687" cy="98584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2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 </a:t>
          </a:r>
          <a:r>
            <a:rPr lang="en-US" sz="1800" kern="1200" dirty="0" err="1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nGy</a:t>
          </a:r>
          <a:endParaRPr lang="en-US" sz="1800" kern="1200" dirty="0" smtClean="0"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 smtClean="0"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180 µ</a:t>
          </a:r>
          <a:r>
            <a:rPr lang="en-US" sz="900" kern="1200" dirty="0" err="1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Gy</a:t>
          </a:r>
          <a:r>
            <a:rPr lang="en-US" sz="900" kern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/h at 50 Hz </a:t>
          </a:r>
          <a:r>
            <a:rPr lang="en-US" sz="900" i="1" kern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should</a:t>
          </a:r>
          <a:r>
            <a:rPr lang="en-US" sz="900" kern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be measurable</a:t>
          </a:r>
          <a:endParaRPr lang="en-US" sz="900" kern="1200" dirty="0"/>
        </a:p>
      </dsp:txBody>
      <dsp:txXfrm>
        <a:off x="990602" y="2281106"/>
        <a:ext cx="878687" cy="985842"/>
      </dsp:txXfrm>
    </dsp:sp>
    <dsp:sp modelId="{0A216C63-62A8-471A-8107-BDB3BFD2D089}">
      <dsp:nvSpPr>
        <dsp:cNvPr id="0" name=""/>
        <dsp:cNvSpPr/>
      </dsp:nvSpPr>
      <dsp:spPr>
        <a:xfrm>
          <a:off x="2026711" y="1541970"/>
          <a:ext cx="205540" cy="2055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1D1AED-077E-4C49-AEA6-901D3651633E}">
      <dsp:nvSpPr>
        <dsp:cNvPr id="0" name=""/>
        <dsp:cNvSpPr/>
      </dsp:nvSpPr>
      <dsp:spPr>
        <a:xfrm>
          <a:off x="2141802" y="1645988"/>
          <a:ext cx="1079090" cy="115191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91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10 </a:t>
          </a:r>
          <a:r>
            <a:rPr lang="en-US" sz="1800" kern="1200" dirty="0" err="1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nGy</a:t>
          </a:r>
          <a:r>
            <a:rPr lang="en-US" sz="1800" kern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1.8 </a:t>
          </a:r>
          <a:r>
            <a:rPr lang="en-US" sz="1000" kern="1200" dirty="0" err="1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mGy</a:t>
          </a:r>
          <a:r>
            <a:rPr lang="en-US" sz="1000" kern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/h at 50 Hz </a:t>
          </a:r>
          <a:r>
            <a:rPr lang="en-US" sz="1000" i="1" kern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must</a:t>
          </a:r>
          <a:r>
            <a:rPr lang="en-US" sz="1000" kern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be measurable</a:t>
          </a:r>
          <a:endParaRPr lang="en-US" sz="1000" kern="1200" dirty="0"/>
        </a:p>
      </dsp:txBody>
      <dsp:txXfrm>
        <a:off x="2141802" y="1645988"/>
        <a:ext cx="1079090" cy="1151917"/>
      </dsp:txXfrm>
    </dsp:sp>
    <dsp:sp modelId="{F88D1B31-2CD7-4469-8AB2-F3FA55EEC5C7}">
      <dsp:nvSpPr>
        <dsp:cNvPr id="0" name=""/>
        <dsp:cNvSpPr/>
      </dsp:nvSpPr>
      <dsp:spPr>
        <a:xfrm>
          <a:off x="3349014" y="1048731"/>
          <a:ext cx="272341" cy="2723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05C863-6E3F-4310-9E91-2E32FD55ACB7}">
      <dsp:nvSpPr>
        <dsp:cNvPr id="0" name=""/>
        <dsp:cNvSpPr/>
      </dsp:nvSpPr>
      <dsp:spPr>
        <a:xfrm>
          <a:off x="3541234" y="1192241"/>
          <a:ext cx="1230497" cy="104900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308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100 </a:t>
          </a:r>
          <a:r>
            <a:rPr lang="en-US" sz="1800" kern="1200" dirty="0" smtClean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µ</a:t>
          </a:r>
          <a:r>
            <a:rPr lang="en-US" sz="1800" kern="1200" dirty="0" err="1" smtClean="0">
              <a:latin typeface="+mn-lt"/>
            </a:rPr>
            <a:t>Gy</a:t>
          </a:r>
          <a:endParaRPr lang="en-US" sz="1000" kern="1200" dirty="0" smtClean="0">
            <a:effectLst/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>
            <a:effectLst/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18 </a:t>
          </a:r>
          <a:r>
            <a:rPr lang="en-US" sz="1000" kern="1200" dirty="0" err="1" smtClean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Gy</a:t>
          </a:r>
          <a:r>
            <a:rPr lang="en-US" sz="1000" kern="1200" dirty="0" smtClean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/h at 50 Hz </a:t>
          </a:r>
          <a:r>
            <a:rPr lang="en-US" sz="1000" i="1" kern="1200" dirty="0" smtClean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should not</a:t>
          </a:r>
          <a:r>
            <a:rPr lang="en-US" sz="1000" kern="1200" dirty="0" smtClean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 saturate</a:t>
          </a:r>
          <a:endParaRPr lang="en-US" sz="1000" kern="1200" dirty="0">
            <a:latin typeface="+mn-lt"/>
          </a:endParaRPr>
        </a:p>
      </dsp:txBody>
      <dsp:txXfrm>
        <a:off x="3541234" y="1192241"/>
        <a:ext cx="1230497" cy="1049002"/>
      </dsp:txXfrm>
    </dsp:sp>
    <dsp:sp modelId="{692F8EAB-A722-4943-84B5-4E4D47127307}">
      <dsp:nvSpPr>
        <dsp:cNvPr id="0" name=""/>
        <dsp:cNvSpPr/>
      </dsp:nvSpPr>
      <dsp:spPr>
        <a:xfrm>
          <a:off x="4846100" y="685053"/>
          <a:ext cx="364835" cy="3648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9DDA50-7AAD-4B6B-A7E0-6481253D0DE0}">
      <dsp:nvSpPr>
        <dsp:cNvPr id="0" name=""/>
        <dsp:cNvSpPr/>
      </dsp:nvSpPr>
      <dsp:spPr>
        <a:xfrm>
          <a:off x="5065241" y="874942"/>
          <a:ext cx="1230497" cy="99080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31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1mGy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>
            <a:effectLst/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180 </a:t>
          </a:r>
          <a:r>
            <a:rPr lang="en-US" sz="1000" kern="1200" dirty="0" err="1" smtClean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Gy</a:t>
          </a:r>
          <a:r>
            <a:rPr lang="en-US" sz="1000" kern="1200" dirty="0" smtClean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/h at 50 Hz </a:t>
          </a:r>
          <a:r>
            <a:rPr lang="en-US" sz="1000" i="1" kern="1200" dirty="0" smtClean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should not</a:t>
          </a:r>
          <a:r>
            <a:rPr lang="en-US" sz="1000" kern="1200" dirty="0" smtClean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 saturate</a:t>
          </a:r>
          <a:endParaRPr lang="en-US" sz="1000" kern="1200" dirty="0" smtClean="0">
            <a:latin typeface="+mn-lt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>
            <a:latin typeface="+mn-lt"/>
          </a:endParaRPr>
        </a:p>
      </dsp:txBody>
      <dsp:txXfrm>
        <a:off x="5065241" y="874942"/>
        <a:ext cx="1230497" cy="990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472" cy="497654"/>
          </a:xfrm>
          <a:prstGeom prst="rect">
            <a:avLst/>
          </a:prstGeom>
        </p:spPr>
        <p:txBody>
          <a:bodyPr vert="horz" lIns="84180" tIns="42090" rIns="84180" bIns="42090" rtlCol="0"/>
          <a:lstStyle>
            <a:lvl1pPr algn="l" defTabSz="413548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1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088" y="0"/>
            <a:ext cx="2972472" cy="497654"/>
          </a:xfrm>
          <a:prstGeom prst="rect">
            <a:avLst/>
          </a:prstGeom>
        </p:spPr>
        <p:txBody>
          <a:bodyPr vert="horz" wrap="square" lIns="84180" tIns="42090" rIns="84180" bIns="4209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100"/>
            </a:lvl1pPr>
          </a:lstStyle>
          <a:p>
            <a:pPr>
              <a:defRPr/>
            </a:pPr>
            <a:fld id="{F99AA3EB-83F4-4FD6-9C80-63CA6899D5A3}" type="datetimeFigureOut">
              <a:rPr lang="it-IT" altLang="en-US"/>
              <a:pPr>
                <a:defRPr/>
              </a:pPr>
              <a:t>12/06/2015</a:t>
            </a:fld>
            <a:endParaRPr lang="it-IT" alt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6558"/>
            <a:ext cx="2972472" cy="497653"/>
          </a:xfrm>
          <a:prstGeom prst="rect">
            <a:avLst/>
          </a:prstGeom>
        </p:spPr>
        <p:txBody>
          <a:bodyPr vert="horz" lIns="84180" tIns="42090" rIns="84180" bIns="42090" rtlCol="0" anchor="b"/>
          <a:lstStyle>
            <a:lvl1pPr algn="l" defTabSz="413548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1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088" y="9446558"/>
            <a:ext cx="2972472" cy="497653"/>
          </a:xfrm>
          <a:prstGeom prst="rect">
            <a:avLst/>
          </a:prstGeom>
        </p:spPr>
        <p:txBody>
          <a:bodyPr vert="horz" wrap="square" lIns="84180" tIns="42090" rIns="84180" bIns="4209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100"/>
            </a:lvl1pPr>
          </a:lstStyle>
          <a:p>
            <a:pPr>
              <a:defRPr/>
            </a:pPr>
            <a:fld id="{02399CEC-3374-4D03-BEBE-4346AAF64FE7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0731505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 noChangeArrowheads="1"/>
          </p:cNvSpPr>
          <p:nvPr/>
        </p:nvSpPr>
        <p:spPr bwMode="auto">
          <a:xfrm>
            <a:off x="0" y="0"/>
            <a:ext cx="6858000" cy="994568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4180" tIns="42090" rIns="84180" bIns="42090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42975" y="755650"/>
            <a:ext cx="4967288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512" y="4724018"/>
            <a:ext cx="5484096" cy="447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1" y="0"/>
            <a:ext cx="2975352" cy="49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180" tIns="42090" rIns="84180" bIns="42090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3881209" y="0"/>
            <a:ext cx="2975352" cy="49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180" tIns="42090" rIns="84180" bIns="42090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1" y="9448034"/>
            <a:ext cx="2975352" cy="49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180" tIns="42090" rIns="84180" bIns="42090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1208" y="9448034"/>
            <a:ext cx="2973912" cy="49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12130" algn="l"/>
                <a:tab pos="825721" algn="l"/>
                <a:tab pos="1239312" algn="l"/>
                <a:tab pos="1652903" algn="l"/>
                <a:tab pos="2066494" algn="l"/>
                <a:tab pos="2480085" algn="l"/>
                <a:tab pos="2893676" algn="l"/>
                <a:tab pos="3307267" algn="l"/>
                <a:tab pos="3720858" algn="l"/>
                <a:tab pos="4134450" algn="l"/>
                <a:tab pos="4548040" algn="l"/>
                <a:tab pos="4961632" algn="l"/>
                <a:tab pos="5375222" algn="l"/>
                <a:tab pos="5788814" algn="l"/>
                <a:tab pos="6202404" algn="l"/>
                <a:tab pos="6615996" algn="l"/>
                <a:tab pos="7029587" algn="l"/>
                <a:tab pos="7443178" algn="l"/>
                <a:tab pos="7856769" algn="l"/>
                <a:tab pos="827036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B9B08D-8000-4C9C-B329-968947643B67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4824709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1pPr>
    <a:lvl2pPr marL="742950" indent="-28575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2pPr>
    <a:lvl3pPr marL="11430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3pPr>
    <a:lvl4pPr marL="16002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4pPr>
    <a:lvl5pPr marL="20574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5pPr>
    <a:lvl6pPr marL="2285763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>
                <a:latin typeface="Times New Roman" panose="02020603050405020304" pitchFamily="18" charset="0"/>
              </a:rPr>
              <a:t>Slide 1: Company Logo Full Page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en-US" b="1" smtClean="0">
                <a:latin typeface="Times New Roman" panose="02020603050405020304" pitchFamily="18" charset="0"/>
              </a:rPr>
              <a:t>Before you start</a:t>
            </a:r>
            <a:r>
              <a:rPr lang="en-GB" altLang="en-US" smtClean="0">
                <a:latin typeface="Times New Roman" panose="02020603050405020304" pitchFamily="18" charset="0"/>
              </a:rPr>
              <a:t> editing the slides of your talk change to the </a:t>
            </a:r>
            <a:r>
              <a:rPr lang="en-GB" altLang="en-US" b="1" smtClean="0">
                <a:latin typeface="Times New Roman" panose="02020603050405020304" pitchFamily="18" charset="0"/>
              </a:rPr>
              <a:t>Master Slide view</a:t>
            </a:r>
            <a:r>
              <a:rPr lang="en-GB" altLang="en-US" smtClean="0"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altLang="en-US" smtClean="0">
                <a:latin typeface="Times New Roman" panose="02020603050405020304" pitchFamily="18" charset="0"/>
              </a:rPr>
              <a:t>Microsoft Office :Menu: </a:t>
            </a:r>
            <a:r>
              <a:rPr lang="en-US" altLang="en-US" i="1" smtClean="0">
                <a:latin typeface="Times New Roman" panose="02020603050405020304" pitchFamily="18" charset="0"/>
              </a:rPr>
              <a:t>View</a:t>
            </a:r>
            <a:r>
              <a:rPr lang="en-US" altLang="en-US" smtClean="0">
                <a:latin typeface="Times New Roman" panose="02020603050405020304" pitchFamily="18" charset="0"/>
              </a:rPr>
              <a:t> &gt; </a:t>
            </a:r>
            <a:r>
              <a:rPr lang="en-US" altLang="en-US" i="1" smtClean="0">
                <a:latin typeface="Times New Roman" panose="02020603050405020304" pitchFamily="18" charset="0"/>
              </a:rPr>
              <a:t>Slide Master;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altLang="en-US" smtClean="0">
                <a:latin typeface="Times New Roman" panose="02020603050405020304" pitchFamily="18" charset="0"/>
              </a:rPr>
              <a:t>Macintosh – </a:t>
            </a:r>
            <a:r>
              <a:rPr lang="en-US" altLang="en-US" i="1" smtClean="0">
                <a:latin typeface="Times New Roman" panose="02020603050405020304" pitchFamily="18" charset="0"/>
              </a:rPr>
              <a:t>View &gt; Master &gt; Slide Master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altLang="en-US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en-US" b="1" smtClean="0">
                <a:latin typeface="Times New Roman" panose="02020603050405020304" pitchFamily="18" charset="0"/>
                <a:sym typeface="Wingdings" panose="05000000000000000000" pitchFamily="2" charset="2"/>
              </a:rPr>
              <a:t>Edit the following items: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Times New Roman" panose="02020603050405020304" pitchFamily="18" charset="0"/>
              <a:buAutoNum type="arabicPeriod"/>
            </a:pPr>
            <a:r>
              <a:rPr lang="de-DE" altLang="en-US" b="1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GB" altLang="en-US" b="1" smtClean="0">
                <a:latin typeface="Times New Roman" panose="02020603050405020304" pitchFamily="18" charset="0"/>
                <a:sym typeface="Wingdings" panose="05000000000000000000" pitchFamily="2" charset="2"/>
              </a:rPr>
              <a:t>n the Slide Master (first master slide) – lower area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a) On the left Delete the text and write the title of the event/Conference, Location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b) On the right delete the text and write the name and surname of the speaker and the date (day, month , year)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altLang="en-US" b="1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en-US" b="1" smtClean="0">
                <a:latin typeface="Times New Roman" panose="02020603050405020304" pitchFamily="18" charset="0"/>
                <a:sym typeface="Wingdings" panose="05000000000000000000" pitchFamily="2" charset="2"/>
              </a:rPr>
              <a:t>Close Master 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altLang="en-US" b="1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2130" algn="l"/>
                <a:tab pos="825721" algn="l"/>
                <a:tab pos="1239312" algn="l"/>
                <a:tab pos="1652903" algn="l"/>
                <a:tab pos="2066494" algn="l"/>
                <a:tab pos="2480085" algn="l"/>
                <a:tab pos="2893676" algn="l"/>
                <a:tab pos="3307267" algn="l"/>
                <a:tab pos="3720858" algn="l"/>
                <a:tab pos="4134450" algn="l"/>
                <a:tab pos="4548040" algn="l"/>
                <a:tab pos="4961632" algn="l"/>
                <a:tab pos="5375222" algn="l"/>
                <a:tab pos="5788814" algn="l"/>
                <a:tab pos="6202404" algn="l"/>
                <a:tab pos="6615996" algn="l"/>
                <a:tab pos="7029587" algn="l"/>
                <a:tab pos="7443178" algn="l"/>
                <a:tab pos="7856769" algn="l"/>
                <a:tab pos="827036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683960" indent="-263061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2130" algn="l"/>
                <a:tab pos="825721" algn="l"/>
                <a:tab pos="1239312" algn="l"/>
                <a:tab pos="1652903" algn="l"/>
                <a:tab pos="2066494" algn="l"/>
                <a:tab pos="2480085" algn="l"/>
                <a:tab pos="2893676" algn="l"/>
                <a:tab pos="3307267" algn="l"/>
                <a:tab pos="3720858" algn="l"/>
                <a:tab pos="4134450" algn="l"/>
                <a:tab pos="4548040" algn="l"/>
                <a:tab pos="4961632" algn="l"/>
                <a:tab pos="5375222" algn="l"/>
                <a:tab pos="5788814" algn="l"/>
                <a:tab pos="6202404" algn="l"/>
                <a:tab pos="6615996" algn="l"/>
                <a:tab pos="7029587" algn="l"/>
                <a:tab pos="7443178" algn="l"/>
                <a:tab pos="7856769" algn="l"/>
                <a:tab pos="827036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052246" indent="-210449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2130" algn="l"/>
                <a:tab pos="825721" algn="l"/>
                <a:tab pos="1239312" algn="l"/>
                <a:tab pos="1652903" algn="l"/>
                <a:tab pos="2066494" algn="l"/>
                <a:tab pos="2480085" algn="l"/>
                <a:tab pos="2893676" algn="l"/>
                <a:tab pos="3307267" algn="l"/>
                <a:tab pos="3720858" algn="l"/>
                <a:tab pos="4134450" algn="l"/>
                <a:tab pos="4548040" algn="l"/>
                <a:tab pos="4961632" algn="l"/>
                <a:tab pos="5375222" algn="l"/>
                <a:tab pos="5788814" algn="l"/>
                <a:tab pos="6202404" algn="l"/>
                <a:tab pos="6615996" algn="l"/>
                <a:tab pos="7029587" algn="l"/>
                <a:tab pos="7443178" algn="l"/>
                <a:tab pos="7856769" algn="l"/>
                <a:tab pos="827036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473144" indent="-210449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2130" algn="l"/>
                <a:tab pos="825721" algn="l"/>
                <a:tab pos="1239312" algn="l"/>
                <a:tab pos="1652903" algn="l"/>
                <a:tab pos="2066494" algn="l"/>
                <a:tab pos="2480085" algn="l"/>
                <a:tab pos="2893676" algn="l"/>
                <a:tab pos="3307267" algn="l"/>
                <a:tab pos="3720858" algn="l"/>
                <a:tab pos="4134450" algn="l"/>
                <a:tab pos="4548040" algn="l"/>
                <a:tab pos="4961632" algn="l"/>
                <a:tab pos="5375222" algn="l"/>
                <a:tab pos="5788814" algn="l"/>
                <a:tab pos="6202404" algn="l"/>
                <a:tab pos="6615996" algn="l"/>
                <a:tab pos="7029587" algn="l"/>
                <a:tab pos="7443178" algn="l"/>
                <a:tab pos="7856769" algn="l"/>
                <a:tab pos="827036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1894042" indent="-210449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2130" algn="l"/>
                <a:tab pos="825721" algn="l"/>
                <a:tab pos="1239312" algn="l"/>
                <a:tab pos="1652903" algn="l"/>
                <a:tab pos="2066494" algn="l"/>
                <a:tab pos="2480085" algn="l"/>
                <a:tab pos="2893676" algn="l"/>
                <a:tab pos="3307267" algn="l"/>
                <a:tab pos="3720858" algn="l"/>
                <a:tab pos="4134450" algn="l"/>
                <a:tab pos="4548040" algn="l"/>
                <a:tab pos="4961632" algn="l"/>
                <a:tab pos="5375222" algn="l"/>
                <a:tab pos="5788814" algn="l"/>
                <a:tab pos="6202404" algn="l"/>
                <a:tab pos="6615996" algn="l"/>
                <a:tab pos="7029587" algn="l"/>
                <a:tab pos="7443178" algn="l"/>
                <a:tab pos="7856769" algn="l"/>
                <a:tab pos="827036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314941" indent="-210449" defTabSz="41213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2130" algn="l"/>
                <a:tab pos="825721" algn="l"/>
                <a:tab pos="1239312" algn="l"/>
                <a:tab pos="1652903" algn="l"/>
                <a:tab pos="2066494" algn="l"/>
                <a:tab pos="2480085" algn="l"/>
                <a:tab pos="2893676" algn="l"/>
                <a:tab pos="3307267" algn="l"/>
                <a:tab pos="3720858" algn="l"/>
                <a:tab pos="4134450" algn="l"/>
                <a:tab pos="4548040" algn="l"/>
                <a:tab pos="4961632" algn="l"/>
                <a:tab pos="5375222" algn="l"/>
                <a:tab pos="5788814" algn="l"/>
                <a:tab pos="6202404" algn="l"/>
                <a:tab pos="6615996" algn="l"/>
                <a:tab pos="7029587" algn="l"/>
                <a:tab pos="7443178" algn="l"/>
                <a:tab pos="7856769" algn="l"/>
                <a:tab pos="827036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735839" indent="-210449" defTabSz="41213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2130" algn="l"/>
                <a:tab pos="825721" algn="l"/>
                <a:tab pos="1239312" algn="l"/>
                <a:tab pos="1652903" algn="l"/>
                <a:tab pos="2066494" algn="l"/>
                <a:tab pos="2480085" algn="l"/>
                <a:tab pos="2893676" algn="l"/>
                <a:tab pos="3307267" algn="l"/>
                <a:tab pos="3720858" algn="l"/>
                <a:tab pos="4134450" algn="l"/>
                <a:tab pos="4548040" algn="l"/>
                <a:tab pos="4961632" algn="l"/>
                <a:tab pos="5375222" algn="l"/>
                <a:tab pos="5788814" algn="l"/>
                <a:tab pos="6202404" algn="l"/>
                <a:tab pos="6615996" algn="l"/>
                <a:tab pos="7029587" algn="l"/>
                <a:tab pos="7443178" algn="l"/>
                <a:tab pos="7856769" algn="l"/>
                <a:tab pos="827036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156737" indent="-210449" defTabSz="41213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2130" algn="l"/>
                <a:tab pos="825721" algn="l"/>
                <a:tab pos="1239312" algn="l"/>
                <a:tab pos="1652903" algn="l"/>
                <a:tab pos="2066494" algn="l"/>
                <a:tab pos="2480085" algn="l"/>
                <a:tab pos="2893676" algn="l"/>
                <a:tab pos="3307267" algn="l"/>
                <a:tab pos="3720858" algn="l"/>
                <a:tab pos="4134450" algn="l"/>
                <a:tab pos="4548040" algn="l"/>
                <a:tab pos="4961632" algn="l"/>
                <a:tab pos="5375222" algn="l"/>
                <a:tab pos="5788814" algn="l"/>
                <a:tab pos="6202404" algn="l"/>
                <a:tab pos="6615996" algn="l"/>
                <a:tab pos="7029587" algn="l"/>
                <a:tab pos="7443178" algn="l"/>
                <a:tab pos="7856769" algn="l"/>
                <a:tab pos="827036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577636" indent="-210449" defTabSz="41213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2130" algn="l"/>
                <a:tab pos="825721" algn="l"/>
                <a:tab pos="1239312" algn="l"/>
                <a:tab pos="1652903" algn="l"/>
                <a:tab pos="2066494" algn="l"/>
                <a:tab pos="2480085" algn="l"/>
                <a:tab pos="2893676" algn="l"/>
                <a:tab pos="3307267" algn="l"/>
                <a:tab pos="3720858" algn="l"/>
                <a:tab pos="4134450" algn="l"/>
                <a:tab pos="4548040" algn="l"/>
                <a:tab pos="4961632" algn="l"/>
                <a:tab pos="5375222" algn="l"/>
                <a:tab pos="5788814" algn="l"/>
                <a:tab pos="6202404" algn="l"/>
                <a:tab pos="6615996" algn="l"/>
                <a:tab pos="7029587" algn="l"/>
                <a:tab pos="7443178" algn="l"/>
                <a:tab pos="7856769" algn="l"/>
                <a:tab pos="827036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8D926D8-20DA-4790-8AB2-D29FE1EDF211}" type="slidenum">
              <a:rPr lang="it-IT" altLang="en-US" sz="130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it-IT" altLang="en-US" sz="1300"/>
          </a:p>
        </p:txBody>
      </p:sp>
    </p:spTree>
    <p:extLst>
      <p:ext uri="{BB962C8B-B14F-4D97-AF65-F5344CB8AC3E}">
        <p14:creationId xmlns:p14="http://schemas.microsoft.com/office/powerpoint/2010/main" val="4001817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BB9B08D-8000-4C9C-B329-968947643B67}" type="slidenum">
              <a:rPr lang="it-IT" altLang="en-US" smtClean="0"/>
              <a:pPr>
                <a:defRPr/>
              </a:pPr>
              <a:t>10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689637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BB9B08D-8000-4C9C-B329-968947643B67}" type="slidenum">
              <a:rPr lang="it-IT" altLang="en-US" smtClean="0"/>
              <a:pPr>
                <a:defRPr/>
              </a:pPr>
              <a:t>11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250141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>
                <a:latin typeface="Times New Roman" panose="02020603050405020304" pitchFamily="18" charset="0"/>
              </a:rPr>
              <a:t>Last Slide 2: Aerial Photo of Elettra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2130" algn="l"/>
                <a:tab pos="825721" algn="l"/>
                <a:tab pos="1239312" algn="l"/>
                <a:tab pos="1652903" algn="l"/>
                <a:tab pos="2066494" algn="l"/>
                <a:tab pos="2480085" algn="l"/>
                <a:tab pos="2893676" algn="l"/>
                <a:tab pos="3307267" algn="l"/>
                <a:tab pos="3720858" algn="l"/>
                <a:tab pos="4134450" algn="l"/>
                <a:tab pos="4548040" algn="l"/>
                <a:tab pos="4961632" algn="l"/>
                <a:tab pos="5375222" algn="l"/>
                <a:tab pos="5788814" algn="l"/>
                <a:tab pos="6202404" algn="l"/>
                <a:tab pos="6615996" algn="l"/>
                <a:tab pos="7029587" algn="l"/>
                <a:tab pos="7443178" algn="l"/>
                <a:tab pos="7856769" algn="l"/>
                <a:tab pos="827036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683960" indent="-263061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2130" algn="l"/>
                <a:tab pos="825721" algn="l"/>
                <a:tab pos="1239312" algn="l"/>
                <a:tab pos="1652903" algn="l"/>
                <a:tab pos="2066494" algn="l"/>
                <a:tab pos="2480085" algn="l"/>
                <a:tab pos="2893676" algn="l"/>
                <a:tab pos="3307267" algn="l"/>
                <a:tab pos="3720858" algn="l"/>
                <a:tab pos="4134450" algn="l"/>
                <a:tab pos="4548040" algn="l"/>
                <a:tab pos="4961632" algn="l"/>
                <a:tab pos="5375222" algn="l"/>
                <a:tab pos="5788814" algn="l"/>
                <a:tab pos="6202404" algn="l"/>
                <a:tab pos="6615996" algn="l"/>
                <a:tab pos="7029587" algn="l"/>
                <a:tab pos="7443178" algn="l"/>
                <a:tab pos="7856769" algn="l"/>
                <a:tab pos="827036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052246" indent="-210449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2130" algn="l"/>
                <a:tab pos="825721" algn="l"/>
                <a:tab pos="1239312" algn="l"/>
                <a:tab pos="1652903" algn="l"/>
                <a:tab pos="2066494" algn="l"/>
                <a:tab pos="2480085" algn="l"/>
                <a:tab pos="2893676" algn="l"/>
                <a:tab pos="3307267" algn="l"/>
                <a:tab pos="3720858" algn="l"/>
                <a:tab pos="4134450" algn="l"/>
                <a:tab pos="4548040" algn="l"/>
                <a:tab pos="4961632" algn="l"/>
                <a:tab pos="5375222" algn="l"/>
                <a:tab pos="5788814" algn="l"/>
                <a:tab pos="6202404" algn="l"/>
                <a:tab pos="6615996" algn="l"/>
                <a:tab pos="7029587" algn="l"/>
                <a:tab pos="7443178" algn="l"/>
                <a:tab pos="7856769" algn="l"/>
                <a:tab pos="827036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473144" indent="-210449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2130" algn="l"/>
                <a:tab pos="825721" algn="l"/>
                <a:tab pos="1239312" algn="l"/>
                <a:tab pos="1652903" algn="l"/>
                <a:tab pos="2066494" algn="l"/>
                <a:tab pos="2480085" algn="l"/>
                <a:tab pos="2893676" algn="l"/>
                <a:tab pos="3307267" algn="l"/>
                <a:tab pos="3720858" algn="l"/>
                <a:tab pos="4134450" algn="l"/>
                <a:tab pos="4548040" algn="l"/>
                <a:tab pos="4961632" algn="l"/>
                <a:tab pos="5375222" algn="l"/>
                <a:tab pos="5788814" algn="l"/>
                <a:tab pos="6202404" algn="l"/>
                <a:tab pos="6615996" algn="l"/>
                <a:tab pos="7029587" algn="l"/>
                <a:tab pos="7443178" algn="l"/>
                <a:tab pos="7856769" algn="l"/>
                <a:tab pos="827036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1894042" indent="-210449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2130" algn="l"/>
                <a:tab pos="825721" algn="l"/>
                <a:tab pos="1239312" algn="l"/>
                <a:tab pos="1652903" algn="l"/>
                <a:tab pos="2066494" algn="l"/>
                <a:tab pos="2480085" algn="l"/>
                <a:tab pos="2893676" algn="l"/>
                <a:tab pos="3307267" algn="l"/>
                <a:tab pos="3720858" algn="l"/>
                <a:tab pos="4134450" algn="l"/>
                <a:tab pos="4548040" algn="l"/>
                <a:tab pos="4961632" algn="l"/>
                <a:tab pos="5375222" algn="l"/>
                <a:tab pos="5788814" algn="l"/>
                <a:tab pos="6202404" algn="l"/>
                <a:tab pos="6615996" algn="l"/>
                <a:tab pos="7029587" algn="l"/>
                <a:tab pos="7443178" algn="l"/>
                <a:tab pos="7856769" algn="l"/>
                <a:tab pos="827036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314941" indent="-210449" defTabSz="41213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2130" algn="l"/>
                <a:tab pos="825721" algn="l"/>
                <a:tab pos="1239312" algn="l"/>
                <a:tab pos="1652903" algn="l"/>
                <a:tab pos="2066494" algn="l"/>
                <a:tab pos="2480085" algn="l"/>
                <a:tab pos="2893676" algn="l"/>
                <a:tab pos="3307267" algn="l"/>
                <a:tab pos="3720858" algn="l"/>
                <a:tab pos="4134450" algn="l"/>
                <a:tab pos="4548040" algn="l"/>
                <a:tab pos="4961632" algn="l"/>
                <a:tab pos="5375222" algn="l"/>
                <a:tab pos="5788814" algn="l"/>
                <a:tab pos="6202404" algn="l"/>
                <a:tab pos="6615996" algn="l"/>
                <a:tab pos="7029587" algn="l"/>
                <a:tab pos="7443178" algn="l"/>
                <a:tab pos="7856769" algn="l"/>
                <a:tab pos="827036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735839" indent="-210449" defTabSz="41213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2130" algn="l"/>
                <a:tab pos="825721" algn="l"/>
                <a:tab pos="1239312" algn="l"/>
                <a:tab pos="1652903" algn="l"/>
                <a:tab pos="2066494" algn="l"/>
                <a:tab pos="2480085" algn="l"/>
                <a:tab pos="2893676" algn="l"/>
                <a:tab pos="3307267" algn="l"/>
                <a:tab pos="3720858" algn="l"/>
                <a:tab pos="4134450" algn="l"/>
                <a:tab pos="4548040" algn="l"/>
                <a:tab pos="4961632" algn="l"/>
                <a:tab pos="5375222" algn="l"/>
                <a:tab pos="5788814" algn="l"/>
                <a:tab pos="6202404" algn="l"/>
                <a:tab pos="6615996" algn="l"/>
                <a:tab pos="7029587" algn="l"/>
                <a:tab pos="7443178" algn="l"/>
                <a:tab pos="7856769" algn="l"/>
                <a:tab pos="827036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156737" indent="-210449" defTabSz="41213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2130" algn="l"/>
                <a:tab pos="825721" algn="l"/>
                <a:tab pos="1239312" algn="l"/>
                <a:tab pos="1652903" algn="l"/>
                <a:tab pos="2066494" algn="l"/>
                <a:tab pos="2480085" algn="l"/>
                <a:tab pos="2893676" algn="l"/>
                <a:tab pos="3307267" algn="l"/>
                <a:tab pos="3720858" algn="l"/>
                <a:tab pos="4134450" algn="l"/>
                <a:tab pos="4548040" algn="l"/>
                <a:tab pos="4961632" algn="l"/>
                <a:tab pos="5375222" algn="l"/>
                <a:tab pos="5788814" algn="l"/>
                <a:tab pos="6202404" algn="l"/>
                <a:tab pos="6615996" algn="l"/>
                <a:tab pos="7029587" algn="l"/>
                <a:tab pos="7443178" algn="l"/>
                <a:tab pos="7856769" algn="l"/>
                <a:tab pos="827036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577636" indent="-210449" defTabSz="41213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2130" algn="l"/>
                <a:tab pos="825721" algn="l"/>
                <a:tab pos="1239312" algn="l"/>
                <a:tab pos="1652903" algn="l"/>
                <a:tab pos="2066494" algn="l"/>
                <a:tab pos="2480085" algn="l"/>
                <a:tab pos="2893676" algn="l"/>
                <a:tab pos="3307267" algn="l"/>
                <a:tab pos="3720858" algn="l"/>
                <a:tab pos="4134450" algn="l"/>
                <a:tab pos="4548040" algn="l"/>
                <a:tab pos="4961632" algn="l"/>
                <a:tab pos="5375222" algn="l"/>
                <a:tab pos="5788814" algn="l"/>
                <a:tab pos="6202404" algn="l"/>
                <a:tab pos="6615996" algn="l"/>
                <a:tab pos="7029587" algn="l"/>
                <a:tab pos="7443178" algn="l"/>
                <a:tab pos="7856769" algn="l"/>
                <a:tab pos="827036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2F9D6E-1297-40A1-AFD1-A4F910356A94}" type="slidenum">
              <a:rPr lang="it-IT" altLang="en-US" sz="130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it-IT" altLang="en-US" sz="1300"/>
          </a:p>
        </p:txBody>
      </p:sp>
    </p:spTree>
    <p:extLst>
      <p:ext uri="{BB962C8B-B14F-4D97-AF65-F5344CB8AC3E}">
        <p14:creationId xmlns:p14="http://schemas.microsoft.com/office/powerpoint/2010/main" val="1050756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BB9B08D-8000-4C9C-B329-968947643B67}" type="slidenum">
              <a:rPr lang="it-IT" altLang="en-US" smtClean="0"/>
              <a:pPr>
                <a:defRPr/>
              </a:pPr>
              <a:t>2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594316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BB9B08D-8000-4C9C-B329-968947643B67}" type="slidenum">
              <a:rPr lang="it-IT" altLang="en-US" smtClean="0"/>
              <a:pPr>
                <a:defRPr/>
              </a:pPr>
              <a:t>3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276744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BB9B08D-8000-4C9C-B329-968947643B67}" type="slidenum">
              <a:rPr lang="it-IT" altLang="en-US" smtClean="0"/>
              <a:pPr>
                <a:defRPr/>
              </a:pPr>
              <a:t>4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35864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BB9B08D-8000-4C9C-B329-968947643B67}" type="slidenum">
              <a:rPr lang="it-IT" altLang="en-US" smtClean="0"/>
              <a:pPr>
                <a:defRPr/>
              </a:pPr>
              <a:t>5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771234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BB9B08D-8000-4C9C-B329-968947643B67}" type="slidenum">
              <a:rPr lang="it-IT" altLang="en-US" smtClean="0"/>
              <a:pPr>
                <a:defRPr/>
              </a:pPr>
              <a:t>6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75333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BB9B08D-8000-4C9C-B329-968947643B67}" type="slidenum">
              <a:rPr lang="it-IT" altLang="en-US" smtClean="0"/>
              <a:pPr>
                <a:defRPr/>
              </a:pPr>
              <a:t>7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02558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BB9B08D-8000-4C9C-B329-968947643B67}" type="slidenum">
              <a:rPr lang="it-IT" altLang="en-US" smtClean="0"/>
              <a:pPr>
                <a:defRPr/>
              </a:pPr>
              <a:t>8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610784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BB9B08D-8000-4C9C-B329-968947643B67}" type="slidenum">
              <a:rPr lang="it-IT" altLang="en-US" smtClean="0"/>
              <a:pPr>
                <a:defRPr/>
              </a:pPr>
              <a:t>9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21692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PPT-schermata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2782887" y="1036637"/>
            <a:ext cx="7905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5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en-US" altLang="en-US" sz="5400" b="1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364037" y="1036637"/>
            <a:ext cx="5540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5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endParaRPr lang="en-US" altLang="en-US" sz="5400" b="1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997574" y="1036637"/>
            <a:ext cx="5111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5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en-US" altLang="en-US" sz="5400" b="1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3382962" y="1349374"/>
            <a:ext cx="101123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</a:rPr>
              <a:t>achine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4697412" y="1349374"/>
            <a:ext cx="136683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</a:rPr>
              <a:t>rotection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6361112" y="1349374"/>
            <a:ext cx="9366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</a:rPr>
              <a:t>ystem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8462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For Pictures, graphs, visuals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3011488" y="198438"/>
            <a:ext cx="53054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AU" altLang="en-US" dirty="0" smtClean="0">
                <a:solidFill>
                  <a:srgbClr val="4472C4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MPS general panel </a:t>
            </a:r>
            <a:endParaRPr lang="en-US" altLang="en-US" dirty="0">
              <a:solidFill>
                <a:srgbClr val="4472C4"/>
              </a:solidFill>
              <a:latin typeface="Calibri" panose="020F050202020403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DEDEDE"/>
              </a:clrFrom>
              <a:clrTo>
                <a:srgbClr val="DEDEDE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2" y="1799014"/>
            <a:ext cx="8578851" cy="4113769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cxnSp>
        <p:nvCxnSpPr>
          <p:cNvPr id="5" name="Straight Arrow Connector 4"/>
          <p:cNvCxnSpPr/>
          <p:nvPr userDrawn="1"/>
        </p:nvCxnSpPr>
        <p:spPr bwMode="auto">
          <a:xfrm>
            <a:off x="5683250" y="1533525"/>
            <a:ext cx="0" cy="45720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triangle"/>
          </a:ln>
          <a:extLst>
            <a:ext uri="{AF507438-7753-43e0-B8FC-AC1667EBCBE1}"/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 userDrawn="1"/>
        </p:nvCxnSpPr>
        <p:spPr bwMode="auto">
          <a:xfrm>
            <a:off x="6030913" y="1533525"/>
            <a:ext cx="0" cy="45720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triangle"/>
          </a:ln>
          <a:extLst>
            <a:ext uri="{AF507438-7753-43e0-B8FC-AC1667EBCBE1}"/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 userDrawn="1"/>
        </p:nvCxnSpPr>
        <p:spPr bwMode="auto">
          <a:xfrm>
            <a:off x="6335713" y="1533525"/>
            <a:ext cx="0" cy="45720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triangle"/>
          </a:ln>
          <a:extLst>
            <a:ext uri="{AF507438-7753-43e0-B8FC-AC1667EBCBE1}"/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 userDrawn="1"/>
        </p:nvCxnSpPr>
        <p:spPr bwMode="auto">
          <a:xfrm>
            <a:off x="6564313" y="1533525"/>
            <a:ext cx="0" cy="45720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triangle"/>
          </a:ln>
          <a:extLst>
            <a:ext uri="{AF507438-7753-43e0-B8FC-AC1667EBCBE1}"/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 userDrawn="1"/>
        </p:nvCxnSpPr>
        <p:spPr bwMode="auto">
          <a:xfrm>
            <a:off x="6869113" y="1533525"/>
            <a:ext cx="0" cy="45720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triangle"/>
          </a:ln>
          <a:extLst>
            <a:ext uri="{AF507438-7753-43e0-B8FC-AC1667EBCBE1}"/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 userDrawn="1"/>
        </p:nvCxnSpPr>
        <p:spPr bwMode="auto">
          <a:xfrm>
            <a:off x="7097713" y="1533525"/>
            <a:ext cx="0" cy="45720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triangle"/>
          </a:ln>
          <a:extLst>
            <a:ext uri="{AF507438-7753-43e0-B8FC-AC1667EBCBE1}"/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 userDrawn="1"/>
        </p:nvCxnSpPr>
        <p:spPr bwMode="auto">
          <a:xfrm>
            <a:off x="7402513" y="1533525"/>
            <a:ext cx="0" cy="45720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triangle"/>
          </a:ln>
          <a:extLst>
            <a:ext uri="{AF507438-7753-43e0-B8FC-AC1667EBCBE1}"/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 userDrawn="1"/>
        </p:nvCxnSpPr>
        <p:spPr bwMode="auto">
          <a:xfrm>
            <a:off x="7631113" y="1533525"/>
            <a:ext cx="0" cy="45720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triangle"/>
          </a:ln>
          <a:extLst>
            <a:ext uri="{AF507438-7753-43e0-B8FC-AC1667EBCBE1}"/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 bwMode="auto">
          <a:xfrm>
            <a:off x="849313" y="4999038"/>
            <a:ext cx="5791200" cy="838200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Segnaposto numero diapositiva 2"/>
          <p:cNvSpPr>
            <a:spLocks noGrp="1"/>
          </p:cNvSpPr>
          <p:nvPr>
            <p:ph type="sldNum" idx="10"/>
          </p:nvPr>
        </p:nvSpPr>
        <p:spPr>
          <a:xfrm>
            <a:off x="9504363" y="7296150"/>
            <a:ext cx="501650" cy="230188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>
            <a:lvl1pPr>
              <a:defRPr sz="1000" smtClean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30E82FD-6240-4B55-AD99-8D44BF73D6FA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  <p:cxnSp>
        <p:nvCxnSpPr>
          <p:cNvPr id="16" name="Straight Arrow Connector 15"/>
          <p:cNvCxnSpPr/>
          <p:nvPr userDrawn="1"/>
        </p:nvCxnSpPr>
        <p:spPr bwMode="auto">
          <a:xfrm flipH="1" flipV="1">
            <a:off x="8697912" y="4682985"/>
            <a:ext cx="533400" cy="456128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 bwMode="auto">
          <a:xfrm>
            <a:off x="5092122" y="3703637"/>
            <a:ext cx="4191000" cy="838200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3011487" y="3703492"/>
            <a:ext cx="1959983" cy="1220001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2287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9" grpId="0" animBg="1"/>
      <p:bldP spid="21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For Pictures, graphs, visuals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901825"/>
            <a:ext cx="3876675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3011488" y="198438"/>
            <a:ext cx="30194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AU" altLang="en-US">
                <a:solidFill>
                  <a:srgbClr val="4472C4"/>
                </a:solidFill>
                <a:latin typeface="Calibri" panose="020F0502020204030204" pitchFamily="34" charset="0"/>
              </a:rPr>
              <a:t>Troubleshooting Guide</a:t>
            </a:r>
            <a:endParaRPr lang="en-US" altLang="en-US">
              <a:solidFill>
                <a:srgbClr val="4472C4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09900" y="808038"/>
            <a:ext cx="1703388" cy="292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AU" sz="1400" b="1" kern="150" dirty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MPS overview panel</a:t>
            </a:r>
            <a:endParaRPr lang="en-US" sz="1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D9DEE2"/>
              </a:clrFrom>
              <a:clrTo>
                <a:srgbClr val="D9DE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901825"/>
            <a:ext cx="6151563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3009900" y="1435100"/>
            <a:ext cx="5383213" cy="2905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200" kern="150" dirty="0">
                <a:solidFill>
                  <a:schemeClr val="tx1"/>
                </a:solidFill>
                <a:latin typeface="Calibri" panose="020F0502020204030204" pitchFamily="34" charset="0"/>
                <a:ea typeface="Calibri, 'Century Gothic'"/>
                <a:cs typeface="Calibri, 'Century Gothic'"/>
              </a:rPr>
              <a:t>Most problems should be visible on the </a:t>
            </a:r>
            <a:r>
              <a:rPr lang="en-US" sz="1200" i="1" kern="150" dirty="0">
                <a:solidFill>
                  <a:schemeClr val="tx1"/>
                </a:solidFill>
                <a:latin typeface="Calibri" panose="020F0502020204030204" pitchFamily="34" charset="0"/>
                <a:ea typeface="Calibri, 'Century Gothic'"/>
                <a:cs typeface="Calibri, 'Century Gothic'"/>
              </a:rPr>
              <a:t>MPS Overview</a:t>
            </a:r>
            <a:r>
              <a:rPr lang="en-US" sz="1200" kern="150" dirty="0">
                <a:solidFill>
                  <a:schemeClr val="tx1"/>
                </a:solidFill>
                <a:latin typeface="Calibri" panose="020F0502020204030204" pitchFamily="34" charset="0"/>
                <a:ea typeface="Calibri, 'Century Gothic'"/>
                <a:cs typeface="Calibri, 'Century Gothic'"/>
              </a:rPr>
              <a:t> panel (Launcher/Interlock).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15900" y="1300163"/>
            <a:ext cx="2519363" cy="167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Calibri, 'Century Gothic'"/>
                <a:cs typeface="Calibri, 'Century Gothic'"/>
              </a:rPr>
              <a:t>The </a:t>
            </a:r>
            <a:r>
              <a:rPr lang="en-US" sz="1200" kern="150" dirty="0">
                <a:solidFill>
                  <a:schemeClr val="tx1"/>
                </a:solidFill>
                <a:latin typeface="Calibri" panose="020F0502020204030204" pitchFamily="34" charset="0"/>
                <a:ea typeface="Calibri, 'Century Gothic'"/>
                <a:cs typeface="Calibri, 'Century Gothic'"/>
              </a:rPr>
              <a:t>MPS only allows beam when the dipole magnets are set up correctly so that the beam can reach a beam dump</a:t>
            </a:r>
            <a:r>
              <a:rPr lang="en-US" sz="1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Calibri, 'Century Gothic'"/>
                <a:cs typeface="Calibri, 'Century Gothic'"/>
              </a:rPr>
              <a:t>.</a:t>
            </a:r>
          </a:p>
          <a:p>
            <a:pPr eaLnBrk="1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Calibri, 'Century Gothic'"/>
                <a:cs typeface="Calibri, 'Century Gothic'"/>
              </a:rPr>
              <a:t> </a:t>
            </a:r>
            <a:endParaRPr lang="en-US" sz="1200" kern="150" dirty="0">
              <a:solidFill>
                <a:schemeClr val="tx1"/>
              </a:solidFill>
              <a:latin typeface="Calibri" panose="020F0502020204030204" pitchFamily="34" charset="0"/>
              <a:ea typeface="Calibri, 'Century Gothic'"/>
              <a:cs typeface="Calibri, 'Century Gothic'"/>
            </a:endParaRPr>
          </a:p>
          <a:p>
            <a:pPr eaLnBrk="1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Calibri, 'Century Gothic'"/>
                <a:cs typeface="Calibri, 'Century Gothic'"/>
              </a:rPr>
              <a:t>The</a:t>
            </a:r>
            <a:r>
              <a:rPr lang="en-US" sz="1200" kern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Calibri, 'Century Gothic'"/>
                <a:cs typeface="Calibri, 'Century Gothic'"/>
              </a:rPr>
              <a:t> </a:t>
            </a:r>
            <a:r>
              <a:rPr lang="en-US" sz="1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Calibri, 'Century Gothic'"/>
                <a:cs typeface="Calibri, 'Century Gothic'"/>
              </a:rPr>
              <a:t>status of the </a:t>
            </a:r>
            <a:r>
              <a:rPr lang="en-US" sz="1200" i="1" kern="150" dirty="0" smtClean="0">
                <a:solidFill>
                  <a:schemeClr val="tx1"/>
                </a:solidFill>
                <a:latin typeface="Calibri" panose="020F0502020204030204" pitchFamily="34" charset="0"/>
                <a:ea typeface="Calibri, 'Century Gothic'"/>
                <a:cs typeface="Calibri, 'Century Gothic'"/>
              </a:rPr>
              <a:t>MPS can be checked in the Expert</a:t>
            </a:r>
            <a:r>
              <a:rPr lang="en-US" sz="1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Calibri, 'Century Gothic'"/>
                <a:cs typeface="Calibri, 'Century Gothic'"/>
              </a:rPr>
              <a:t> Launcher/Interlock</a:t>
            </a:r>
            <a:r>
              <a:rPr lang="en-US" sz="1200" kern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Calibri, 'Century Gothic'"/>
                <a:cs typeface="Calibri, 'Century Gothic'"/>
              </a:rPr>
              <a:t> panel.</a:t>
            </a:r>
            <a:endParaRPr lang="en-US" sz="1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15900" y="3174233"/>
            <a:ext cx="2519363" cy="1278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Calibri, 'Century Gothic'"/>
                <a:cs typeface="Calibri, 'Century Gothic'"/>
              </a:rPr>
              <a:t>Blocking </a:t>
            </a:r>
            <a:r>
              <a:rPr lang="en-US" sz="1200" kern="150" dirty="0">
                <a:solidFill>
                  <a:schemeClr val="tx1"/>
                </a:solidFill>
                <a:latin typeface="Calibri" panose="020F0502020204030204" pitchFamily="34" charset="0"/>
                <a:ea typeface="Calibri, 'Century Gothic'"/>
                <a:cs typeface="Calibri, 'Century Gothic'"/>
              </a:rPr>
              <a:t>screens/objects</a:t>
            </a:r>
            <a:br>
              <a:rPr lang="en-US" sz="1200" kern="150" dirty="0">
                <a:solidFill>
                  <a:schemeClr val="tx1"/>
                </a:solidFill>
                <a:latin typeface="Calibri" panose="020F0502020204030204" pitchFamily="34" charset="0"/>
                <a:ea typeface="Calibri, 'Century Gothic'"/>
                <a:cs typeface="Calibri, 'Century Gothic'"/>
              </a:rPr>
            </a:br>
            <a:r>
              <a:rPr lang="en-US" sz="1200" kern="150" dirty="0">
                <a:solidFill>
                  <a:schemeClr val="tx1"/>
                </a:solidFill>
                <a:latin typeface="Calibri" panose="020F0502020204030204" pitchFamily="34" charset="0"/>
                <a:ea typeface="Calibri, 'Century Gothic'"/>
                <a:cs typeface="Calibri, 'Century Gothic'"/>
              </a:rPr>
              <a:t>Inserted screens or the EOS can block the beam (beam stopper open, </a:t>
            </a:r>
            <a:r>
              <a:rPr lang="en-US" sz="1200" kern="150" dirty="0" err="1">
                <a:solidFill>
                  <a:schemeClr val="tx1"/>
                </a:solidFill>
                <a:latin typeface="Calibri" panose="020F0502020204030204" pitchFamily="34" charset="0"/>
                <a:ea typeface="Calibri, 'Century Gothic'"/>
                <a:cs typeface="Calibri, 'Century Gothic'"/>
              </a:rPr>
              <a:t>undulators</a:t>
            </a:r>
            <a:r>
              <a:rPr lang="en-US" sz="1200" kern="150" dirty="0">
                <a:solidFill>
                  <a:schemeClr val="tx1"/>
                </a:solidFill>
                <a:latin typeface="Calibri" panose="020F0502020204030204" pitchFamily="34" charset="0"/>
                <a:ea typeface="Calibri, 'Century Gothic'"/>
                <a:cs typeface="Calibri, 'Century Gothic'"/>
              </a:rPr>
              <a:t> closed, ...). </a:t>
            </a:r>
          </a:p>
          <a:p>
            <a:pPr eaLnBrk="1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200" kern="150" dirty="0">
                <a:solidFill>
                  <a:schemeClr val="tx1"/>
                </a:solidFill>
                <a:latin typeface="Calibri" panose="020F0502020204030204" pitchFamily="34" charset="0"/>
                <a:ea typeface="Calibri, 'Century Gothic'"/>
                <a:cs typeface="Calibri, 'Century Gothic'"/>
              </a:rPr>
              <a:t>The object should be listed on the </a:t>
            </a:r>
            <a:r>
              <a:rPr lang="en-US" sz="1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Calibri, 'Century Gothic'"/>
                <a:cs typeface="Calibri, 'Century Gothic'"/>
              </a:rPr>
              <a:t>panel.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1630" y="4851399"/>
            <a:ext cx="2503633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Calibri, 'Century Gothic'"/>
                <a:cs typeface="Calibri, 'Century Gothic'"/>
              </a:rPr>
              <a:t>Only </a:t>
            </a:r>
            <a:r>
              <a:rPr lang="en-US" sz="1200" kern="150" dirty="0">
                <a:solidFill>
                  <a:schemeClr val="tx1"/>
                </a:solidFill>
                <a:latin typeface="Calibri" panose="020F0502020204030204" pitchFamily="34" charset="0"/>
                <a:ea typeface="Calibri, 'Century Gothic'"/>
                <a:cs typeface="Calibri, 'Century Gothic'"/>
              </a:rPr>
              <a:t>the Cherenkov fibers cause beam loss alarms that stop the beam. One of the fiber displays should turn red.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egnaposto numero diapositiva 2"/>
          <p:cNvSpPr>
            <a:spLocks noGrp="1"/>
          </p:cNvSpPr>
          <p:nvPr>
            <p:ph type="sldNum" idx="10"/>
          </p:nvPr>
        </p:nvSpPr>
        <p:spPr>
          <a:xfrm>
            <a:off x="9504363" y="7296150"/>
            <a:ext cx="501650" cy="230188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>
            <a:lvl1pPr>
              <a:defRPr sz="1000" smtClean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2E072E6-C803-435E-8162-90ECF0A5C620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0177450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PPT_Videata finale+www.jp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"/>
          <p:cNvSpPr txBox="1">
            <a:spLocks noChangeArrowheads="1"/>
          </p:cNvSpPr>
          <p:nvPr userDrawn="1"/>
        </p:nvSpPr>
        <p:spPr bwMode="auto">
          <a:xfrm>
            <a:off x="0" y="3275013"/>
            <a:ext cx="10080625" cy="111442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89991" tIns="76672" rIns="89991" bIns="4499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449216" eaLnBrk="1">
              <a:lnSpc>
                <a:spcPct val="93000"/>
              </a:lnSpc>
              <a:buSzPct val="100000"/>
              <a:defRPr/>
            </a:pPr>
            <a:r>
              <a:rPr lang="it-IT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 you !</a:t>
            </a:r>
          </a:p>
          <a:p>
            <a:pPr algn="ctr" defTabSz="449216" eaLnBrk="1">
              <a:lnSpc>
                <a:spcPct val="93000"/>
              </a:lnSpc>
              <a:buSzPct val="100000"/>
              <a:defRPr/>
            </a:pPr>
            <a:endParaRPr lang="it-IT" sz="6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1267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3011488" y="236538"/>
            <a:ext cx="18764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rgbClr val="4472C4"/>
                </a:solidFill>
                <a:latin typeface="Calibri" panose="020F0502020204030204" pitchFamily="34" charset="0"/>
              </a:rPr>
              <a:t>Introduction</a:t>
            </a:r>
            <a:endParaRPr lang="en-US" altLang="en-US">
              <a:solidFill>
                <a:srgbClr val="4472C4"/>
              </a:solidFill>
            </a:endParaRPr>
          </a:p>
        </p:txBody>
      </p:sp>
      <p:pic>
        <p:nvPicPr>
          <p:cNvPr id="4" name="Picture 3" descr="C:\Data\Graphics\FERMI\Beamline overviews\FERMI_overview.png"/>
          <p:cNvPicPr/>
          <p:nvPr userDrawn="1"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068512" y="1546852"/>
            <a:ext cx="7214076" cy="179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45013" y="4000500"/>
          <a:ext cx="4764085" cy="1098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817"/>
                <a:gridCol w="952817"/>
                <a:gridCol w="952817"/>
                <a:gridCol w="952817"/>
                <a:gridCol w="952817"/>
              </a:tblGrid>
              <a:tr h="4180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3" marR="91443" marT="45776" marB="4577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effectLst/>
                          <a:latin typeface="Calibri" panose="020F0502020204030204" pitchFamily="34" charset="0"/>
                        </a:rPr>
                        <a:t>Energy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76" marB="4577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effectLst/>
                          <a:latin typeface="Calibri" panose="020F0502020204030204" pitchFamily="34" charset="0"/>
                        </a:rPr>
                        <a:t>Bunch Charge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76" marB="4577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effectLst/>
                          <a:latin typeface="Calibri" panose="020F0502020204030204" pitchFamily="34" charset="0"/>
                        </a:rPr>
                        <a:t>Repetition</a:t>
                      </a:r>
                      <a:br>
                        <a:rPr lang="it-IT" sz="1000" kern="1200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000" kern="1200" dirty="0">
                          <a:effectLst/>
                          <a:latin typeface="Calibri" panose="020F0502020204030204" pitchFamily="34" charset="0"/>
                        </a:rPr>
                        <a:t>Rate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76" marB="4577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effectLst/>
                          <a:latin typeface="Calibri" panose="020F0502020204030204" pitchFamily="34" charset="0"/>
                        </a:rPr>
                        <a:t>Beam</a:t>
                      </a:r>
                      <a:br>
                        <a:rPr lang="it-IT" sz="1000" kern="1200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000" kern="1200" dirty="0">
                          <a:effectLst/>
                          <a:latin typeface="Calibri" panose="020F0502020204030204" pitchFamily="34" charset="0"/>
                        </a:rPr>
                        <a:t>Power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76" marB="45776" anchor="b"/>
                </a:tc>
              </a:tr>
              <a:tr h="3402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kern="1200">
                          <a:effectLst/>
                          <a:latin typeface="Calibri" panose="020F0502020204030204" pitchFamily="34" charset="0"/>
                        </a:rPr>
                        <a:t>Typical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76" marB="457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kern="1200" dirty="0" smtClean="0">
                          <a:effectLst/>
                          <a:latin typeface="Calibri" panose="020F0502020204030204" pitchFamily="34" charset="0"/>
                        </a:rPr>
                        <a:t>1.5 </a:t>
                      </a:r>
                      <a:r>
                        <a:rPr lang="it-IT" sz="1000" kern="1200" dirty="0">
                          <a:effectLst/>
                          <a:latin typeface="Calibri" panose="020F0502020204030204" pitchFamily="34" charset="0"/>
                        </a:rPr>
                        <a:t>GeV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76" marB="457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kern="1200" dirty="0" smtClean="0">
                          <a:effectLst/>
                          <a:latin typeface="Calibri" panose="020F0502020204030204" pitchFamily="34" charset="0"/>
                        </a:rPr>
                        <a:t>700 </a:t>
                      </a:r>
                      <a:r>
                        <a:rPr lang="it-IT" sz="1000" kern="1200" dirty="0">
                          <a:effectLst/>
                          <a:latin typeface="Calibri" panose="020F0502020204030204" pitchFamily="34" charset="0"/>
                        </a:rPr>
                        <a:t>pC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76" marB="457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kern="1200">
                          <a:effectLst/>
                          <a:latin typeface="Calibri" panose="020F0502020204030204" pitchFamily="34" charset="0"/>
                        </a:rPr>
                        <a:t>10 Hz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76" marB="457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kern="1200" dirty="0" smtClean="0">
                          <a:effectLst/>
                          <a:latin typeface="Calibri" panose="020F0502020204030204" pitchFamily="34" charset="0"/>
                        </a:rPr>
                        <a:t>10.5 </a:t>
                      </a:r>
                      <a:r>
                        <a:rPr lang="it-IT" sz="1000" kern="1200" dirty="0">
                          <a:effectLst/>
                          <a:latin typeface="Calibri" panose="020F0502020204030204" pitchFamily="34" charset="0"/>
                        </a:rPr>
                        <a:t>W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76" marB="45776"/>
                </a:tc>
              </a:tr>
              <a:tr h="3402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kern="1200" dirty="0" smtClean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Maximal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76" marB="457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kern="1200" dirty="0" smtClean="0">
                          <a:effectLst/>
                          <a:latin typeface="Calibri" panose="020F0502020204030204" pitchFamily="34" charset="0"/>
                        </a:rPr>
                        <a:t>1.8 </a:t>
                      </a:r>
                      <a:r>
                        <a:rPr lang="it-IT" sz="1000" kern="1200" dirty="0">
                          <a:effectLst/>
                          <a:latin typeface="Calibri" panose="020F0502020204030204" pitchFamily="34" charset="0"/>
                        </a:rPr>
                        <a:t>GeV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76" marB="457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effectLst/>
                          <a:latin typeface="Calibri" panose="020F0502020204030204" pitchFamily="34" charset="0"/>
                        </a:rPr>
                        <a:t>1 nC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76" marB="457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effectLst/>
                          <a:latin typeface="Calibri" panose="020F0502020204030204" pitchFamily="34" charset="0"/>
                        </a:rPr>
                        <a:t>50 Hz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76" marB="457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kern="1200" dirty="0" smtClean="0">
                          <a:effectLst/>
                          <a:latin typeface="Calibri" panose="020F0502020204030204" pitchFamily="34" charset="0"/>
                        </a:rPr>
                        <a:t>90 </a:t>
                      </a:r>
                      <a:r>
                        <a:rPr lang="it-IT" sz="1000" kern="1200" dirty="0">
                          <a:effectLst/>
                          <a:latin typeface="Calibri" panose="020F0502020204030204" pitchFamily="34" charset="0"/>
                        </a:rPr>
                        <a:t>W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76" marB="45776"/>
                </a:tc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239713" y="2255838"/>
            <a:ext cx="3805237" cy="12779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 components:</a:t>
            </a:r>
          </a:p>
          <a:p>
            <a:pPr marL="457200" indent="-228600" eaLnBrk="1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photocathode RF gun</a:t>
            </a:r>
          </a:p>
          <a:p>
            <a:pPr marL="457200" indent="-228600" eaLnBrk="1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accelerating sections</a:t>
            </a:r>
          </a:p>
          <a:p>
            <a:pPr marL="457200" indent="-228600" eaLnBrk="1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X-band structure</a:t>
            </a:r>
          </a:p>
          <a:p>
            <a:pPr marL="457200" indent="-228600" eaLnBrk="1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magnetic chicanes for bunch compression, </a:t>
            </a:r>
          </a:p>
          <a:p>
            <a:pPr marL="457200" indent="-228600" eaLnBrk="1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separate </a:t>
            </a:r>
            <a:r>
              <a:rPr lang="en-US" sz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undulators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39713" y="3703638"/>
            <a:ext cx="4076700" cy="103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Purpose:</a:t>
            </a:r>
          </a:p>
          <a:p>
            <a:pPr marL="0" marR="0" indent="0" algn="l" defTabSz="4476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en-US" altLang="en-US" sz="1200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0" marR="0" indent="0" algn="l" defTabSz="4476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To protect the accelerator and other components from damage by excessive radiation dose.</a:t>
            </a:r>
            <a:endParaRPr lang="en-US" altLang="en-US" sz="1200" dirty="0" smtClean="0">
              <a:latin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200" b="1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239713" y="6143745"/>
            <a:ext cx="657701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eaLnBrk="1">
              <a:lnSpc>
                <a:spcPct val="10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When hazardous conditions are detected 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inhibits the photo injector.</a:t>
            </a: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239713" y="4829175"/>
            <a:ext cx="4533900" cy="123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altLang="en-US" sz="1800" b="1" dirty="0">
                <a:solidFill>
                  <a:schemeClr val="tx1"/>
                </a:solidFill>
                <a:latin typeface="Calibri Light" panose="020F0302020204030204" pitchFamily="34" charset="0"/>
              </a:rPr>
              <a:t>The MPS has three independent </a:t>
            </a:r>
            <a:r>
              <a:rPr lang="en-US" altLang="en-US" sz="1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subsystems:</a:t>
            </a:r>
          </a:p>
          <a:p>
            <a:pPr marL="0" indent="0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en-US" altLang="en-US" sz="1000" b="1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171450" indent="-171450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Ionization chamber beam loss monitors and ( </a:t>
            </a:r>
            <a:r>
              <a:rPr lang="en-US" sz="1200" b="0" i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Dose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Fet</a:t>
            </a:r>
            <a:r>
              <a:rPr lang="en-US" sz="1200" b="0" i="0" baseline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monitors )</a:t>
            </a:r>
            <a:endParaRPr lang="en-US" sz="1200" b="0" i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450" indent="-171450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Cherenkov beam loss position monitors</a:t>
            </a:r>
          </a:p>
          <a:p>
            <a:pPr marL="171450" indent="-171450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Toroidal charge monitors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 b="1" dirty="0"/>
          </a:p>
        </p:txBody>
      </p:sp>
      <p:sp>
        <p:nvSpPr>
          <p:cNvPr id="11" name="Oval 10"/>
          <p:cNvSpPr>
            <a:spLocks noChangeArrowheads="1"/>
          </p:cNvSpPr>
          <p:nvPr userDrawn="1"/>
        </p:nvSpPr>
        <p:spPr bwMode="auto">
          <a:xfrm>
            <a:off x="1992313" y="1546225"/>
            <a:ext cx="685800" cy="685800"/>
          </a:xfrm>
          <a:prstGeom prst="ellipse">
            <a:avLst/>
          </a:prstGeom>
          <a:noFill/>
          <a:ln w="57150" algn="ctr">
            <a:solidFill>
              <a:srgbClr val="1067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endParaRPr lang="en-US" altLang="en-US"/>
          </a:p>
        </p:txBody>
      </p:sp>
      <p:sp>
        <p:nvSpPr>
          <p:cNvPr id="12" name="Rounded Rectangle 11"/>
          <p:cNvSpPr>
            <a:spLocks noChangeArrowheads="1"/>
          </p:cNvSpPr>
          <p:nvPr userDrawn="1"/>
        </p:nvSpPr>
        <p:spPr bwMode="auto">
          <a:xfrm>
            <a:off x="2525713" y="1376363"/>
            <a:ext cx="6477000" cy="855662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1067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endParaRPr lang="en-US" altLang="en-US"/>
          </a:p>
        </p:txBody>
      </p:sp>
      <p:sp>
        <p:nvSpPr>
          <p:cNvPr id="13" name="Oval 12"/>
          <p:cNvSpPr>
            <a:spLocks noChangeArrowheads="1"/>
          </p:cNvSpPr>
          <p:nvPr userDrawn="1"/>
        </p:nvSpPr>
        <p:spPr bwMode="auto">
          <a:xfrm>
            <a:off x="4316413" y="1654175"/>
            <a:ext cx="457200" cy="469900"/>
          </a:xfrm>
          <a:prstGeom prst="ellipse">
            <a:avLst/>
          </a:prstGeom>
          <a:noFill/>
          <a:ln w="57150" algn="ctr">
            <a:solidFill>
              <a:srgbClr val="1067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endParaRPr lang="en-US" altLang="en-US"/>
          </a:p>
        </p:txBody>
      </p:sp>
      <p:sp>
        <p:nvSpPr>
          <p:cNvPr id="14" name="Rounded Rectangle 13"/>
          <p:cNvSpPr>
            <a:spLocks noChangeArrowheads="1"/>
          </p:cNvSpPr>
          <p:nvPr userDrawn="1"/>
        </p:nvSpPr>
        <p:spPr bwMode="auto">
          <a:xfrm>
            <a:off x="5192713" y="1493838"/>
            <a:ext cx="990600" cy="630237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1067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endParaRPr lang="en-US" altLang="en-US"/>
          </a:p>
        </p:txBody>
      </p:sp>
      <p:sp>
        <p:nvSpPr>
          <p:cNvPr id="15" name="Rounded Rectangle 14"/>
          <p:cNvSpPr>
            <a:spLocks noChangeArrowheads="1"/>
          </p:cNvSpPr>
          <p:nvPr userDrawn="1"/>
        </p:nvSpPr>
        <p:spPr bwMode="auto">
          <a:xfrm>
            <a:off x="5192713" y="2332038"/>
            <a:ext cx="4191000" cy="1143000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1067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endParaRPr lang="en-US" altLang="en-US"/>
          </a:p>
        </p:txBody>
      </p:sp>
      <p:sp>
        <p:nvSpPr>
          <p:cNvPr id="16" name="Rounded Rectangle 15"/>
          <p:cNvSpPr>
            <a:spLocks noChangeArrowheads="1"/>
          </p:cNvSpPr>
          <p:nvPr userDrawn="1"/>
        </p:nvSpPr>
        <p:spPr bwMode="auto">
          <a:xfrm>
            <a:off x="7935913" y="1489075"/>
            <a:ext cx="990600" cy="631825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1067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endParaRPr lang="en-US" altLang="en-US"/>
          </a:p>
        </p:txBody>
      </p:sp>
      <p:sp>
        <p:nvSpPr>
          <p:cNvPr id="17" name="Segnaposto numero diapositiva 2"/>
          <p:cNvSpPr>
            <a:spLocks noGrp="1"/>
          </p:cNvSpPr>
          <p:nvPr>
            <p:ph type="sldNum" idx="10"/>
          </p:nvPr>
        </p:nvSpPr>
        <p:spPr>
          <a:xfrm>
            <a:off x="9504363" y="7296150"/>
            <a:ext cx="501650" cy="230188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F58A5-6B07-4EC9-B831-3571DFBB5924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4968741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0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Text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3011488" y="219075"/>
            <a:ext cx="107315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rgbClr val="4472C4"/>
                </a:solidFill>
                <a:latin typeface="Calibri" panose="020F0502020204030204" pitchFamily="34" charset="0"/>
              </a:rPr>
              <a:t>System</a:t>
            </a:r>
            <a:endParaRPr lang="en-US" altLang="en-US">
              <a:solidFill>
                <a:srgbClr val="4472C4"/>
              </a:solidFill>
            </a:endParaRPr>
          </a:p>
        </p:txBody>
      </p:sp>
      <p:pic>
        <p:nvPicPr>
          <p:cNvPr id="4" name="Picture 3" descr="C:\Data\Graphics\FERMI\MPS general\FERMI MPS overview 5.png"/>
          <p:cNvPicPr/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72788" y="1997461"/>
            <a:ext cx="7283835" cy="419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 userDrawn="1"/>
        </p:nvSpPr>
        <p:spPr>
          <a:xfrm>
            <a:off x="1836739" y="5556833"/>
            <a:ext cx="3200400" cy="1278042"/>
          </a:xfrm>
          <a:prstGeom prst="rect">
            <a:avLst/>
          </a:prstGeom>
          <a:noFill/>
          <a:ln w="12700">
            <a:solidFill>
              <a:srgbClr val="1067EA"/>
            </a:solidFill>
          </a:ln>
        </p:spPr>
        <p:txBody>
          <a:bodyPr wrap="square">
            <a:spAutoFit/>
          </a:bodyPr>
          <a:lstStyle/>
          <a:p>
            <a:pPr marL="171450" indent="-171450" eaLnBrk="1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PLC 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receives alarm and status signals from en­dangered devices and from the other PLCs</a:t>
            </a:r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eaLnBrk="1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PLC de­tects hazardous operating condi­tions. </a:t>
            </a:r>
          </a:p>
          <a:p>
            <a:pPr marL="171450" indent="-171450" eaLnBrk="1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PLC can inhibit the production of electrons blocking the photo injector laser with a shutter.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078788" y="1909474"/>
            <a:ext cx="1676400" cy="882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1067EA"/>
            </a:solidFill>
          </a:ln>
        </p:spPr>
        <p:txBody>
          <a:bodyPr>
            <a:spAutoFit/>
          </a:bodyPr>
          <a:lstStyle/>
          <a:p>
            <a:pPr eaLnBrk="1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Symbol" panose="05050102010706020507" pitchFamily="18" charset="2"/>
              <a:buNone/>
              <a:defRPr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Ionization chambers in the modulator-radiator segments of FEL-1 and FEL-2 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30314" y="1152911"/>
            <a:ext cx="2206625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1067EA"/>
            </a:solidFill>
          </a:ln>
        </p:spPr>
        <p:txBody>
          <a:bodyPr>
            <a:spAutoFit/>
          </a:bodyPr>
          <a:lstStyle/>
          <a:p>
            <a:pPr algn="ctr" eaLnBrk="1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Symbol" panose="05050102010706020507" pitchFamily="18" charset="2"/>
              <a:buNone/>
              <a:defRPr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Glass fibers for the detection of Cherenkov radi­ation spanned along of FEL-1 and FEL-2 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972170" y="1549786"/>
            <a:ext cx="1905000" cy="288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1067EA"/>
            </a:solidFill>
          </a:ln>
        </p:spPr>
        <p:txBody>
          <a:bodyPr>
            <a:spAutoFit/>
          </a:bodyPr>
          <a:lstStyle/>
          <a:p>
            <a:pPr algn="ctr" eaLnBrk="1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Symbol" panose="05050102010706020507" pitchFamily="18" charset="2"/>
              <a:buNone/>
              <a:defRPr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Toroidal charge monitors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3011488" y="730250"/>
            <a:ext cx="34766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>
              <a:lnSpc>
                <a:spcPct val="107000"/>
              </a:lnSpc>
              <a:buClr>
                <a:srgbClr val="000000"/>
              </a:buClr>
              <a:buSzPct val="100000"/>
            </a:pPr>
            <a:r>
              <a:rPr lang="en-US" altLang="en-US" sz="1400">
                <a:solidFill>
                  <a:schemeClr val="tx1"/>
                </a:solidFill>
                <a:latin typeface="Calibri" panose="020F0502020204030204" pitchFamily="34" charset="0"/>
              </a:rPr>
              <a:t>The MPS includes three major subsystems:</a:t>
            </a:r>
            <a:endParaRPr lang="en-US" altLang="en-US" sz="14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1230314" y="1918999"/>
            <a:ext cx="2776926" cy="870239"/>
          </a:xfrm>
          <a:prstGeom prst="rect">
            <a:avLst/>
          </a:prstGeom>
          <a:noFill/>
          <a:ln w="57150" cap="flat" cmpd="sng" algn="ctr">
            <a:solidFill>
              <a:srgbClr val="1067E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084638" y="1925638"/>
            <a:ext cx="1641475" cy="863600"/>
          </a:xfrm>
          <a:prstGeom prst="rect">
            <a:avLst/>
          </a:prstGeom>
          <a:noFill/>
          <a:ln w="57150" cap="flat" cmpd="sng" algn="ctr">
            <a:solidFill>
              <a:srgbClr val="1067E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6248788" y="1918999"/>
            <a:ext cx="1752601" cy="863600"/>
          </a:xfrm>
          <a:prstGeom prst="rect">
            <a:avLst/>
          </a:prstGeom>
          <a:noFill/>
          <a:ln w="57150" cap="flat" cmpd="sng" algn="ctr">
            <a:solidFill>
              <a:srgbClr val="1067E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9504363" y="7305675"/>
            <a:ext cx="501650" cy="230188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62570-1573-4501-8F20-F91F74C1399E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2817146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8" grpId="0" animBg="1"/>
      <p:bldP spid="9" grpId="0" animBg="1"/>
      <p:bldP spid="10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Pictures, graphs, visuals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3011488" y="198438"/>
            <a:ext cx="53054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AU" altLang="en-US">
                <a:solidFill>
                  <a:srgbClr val="4472C4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Ionization Chamber Beam Loss Monitors</a:t>
            </a:r>
            <a:endParaRPr lang="en-US" altLang="en-US">
              <a:solidFill>
                <a:srgbClr val="4472C4"/>
              </a:solidFill>
              <a:latin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3011488" y="706438"/>
            <a:ext cx="62198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>
              <a:lnSpc>
                <a:spcPct val="10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chemeClr val="tx1"/>
                </a:solidFill>
                <a:latin typeface="Calibri" panose="020F0502020204030204" pitchFamily="34" charset="0"/>
              </a:rPr>
              <a:t>For the measurement of the momentary radiation dose along the FEL-1 and FEL-2</a:t>
            </a:r>
            <a:endParaRPr lang="en-US" altLang="en-US" sz="14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7097713" y="2833688"/>
            <a:ext cx="21272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10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200">
                <a:solidFill>
                  <a:schemeClr val="tx1"/>
                </a:solidFill>
                <a:latin typeface="Calibri" panose="020F0502020204030204" pitchFamily="34" charset="0"/>
              </a:rPr>
              <a:t>Ionization chamber is a gas tight of 1l aluminum enclosure.</a:t>
            </a:r>
            <a:endParaRPr lang="en-US" altLang="en-US" sz="12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03725"/>
            <a:ext cx="3243263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3011488" y="3017838"/>
            <a:ext cx="3498850" cy="9366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C:\Data\Graphics\FERMI\Ionization chambers\Ionization chamber cross section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631950"/>
            <a:ext cx="22987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Data\Projects\2010-08 FEL conference\paper\fig\ic-photo.png"/>
          <p:cNvPicPr/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67087" y="1448658"/>
            <a:ext cx="1032510" cy="1276350"/>
          </a:xfrm>
          <a:prstGeom prst="roundRect">
            <a:avLst>
              <a:gd name="adj" fmla="val 11973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6113463"/>
            <a:ext cx="3267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2982913" y="1628775"/>
            <a:ext cx="3417887" cy="10810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>
              <a:lnSpc>
                <a:spcPct val="10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ionization chamber consists:</a:t>
            </a:r>
          </a:p>
          <a:p>
            <a:pPr eaLnBrk="1">
              <a:lnSpc>
                <a:spcPct val="10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 plane electrodes. </a:t>
            </a:r>
          </a:p>
          <a:p>
            <a:pPr eaLnBrk="1">
              <a:lnSpc>
                <a:spcPct val="10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HV of 1000V between the electrodes and ground. </a:t>
            </a:r>
          </a:p>
          <a:p>
            <a:pPr eaLnBrk="1">
              <a:lnSpc>
                <a:spcPct val="10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guard electrodes. </a:t>
            </a:r>
          </a:p>
          <a:p>
            <a:pPr eaLnBrk="1">
              <a:lnSpc>
                <a:spcPct val="10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 inlet and outlet for constant gas. </a:t>
            </a: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2982913" y="4160838"/>
            <a:ext cx="33528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10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ionization chamber has a separate readout electronics.</a:t>
            </a:r>
          </a:p>
          <a:p>
            <a:pPr eaLnBrk="1">
              <a:lnSpc>
                <a:spcPct val="10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 programmable thresholds and signalize alarms to the MPS PLC. Supply the HV, amplify, integrate, and digitize current pulses</a:t>
            </a:r>
            <a:r>
              <a:rPr lang="en-US" altLang="en-US" sz="1200">
                <a:solidFill>
                  <a:schemeClr val="tx1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.</a:t>
            </a:r>
            <a:endParaRPr lang="en-US" altLang="en-US" sz="12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OpenSymbol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3017838" y="5414963"/>
            <a:ext cx="32591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10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sensitivity at average energy of 34 eV for creating an electron-ion pair in air is:</a:t>
            </a:r>
          </a:p>
        </p:txBody>
      </p:sp>
      <p:sp>
        <p:nvSpPr>
          <p:cNvPr id="14" name="Segnaposto numero diapositiva 2"/>
          <p:cNvSpPr>
            <a:spLocks noGrp="1"/>
          </p:cNvSpPr>
          <p:nvPr>
            <p:ph type="sldNum" idx="10"/>
          </p:nvPr>
        </p:nvSpPr>
        <p:spPr>
          <a:xfrm>
            <a:off x="9504363" y="7296150"/>
            <a:ext cx="501650" cy="230188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>
            <a:lvl1pPr>
              <a:defRPr sz="1000" smtClean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EB8EDC4-CA6B-4051-9FFC-6ACE84BDF747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248082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 animBg="1"/>
      <p:bldP spid="12" grpId="0"/>
      <p:bldP spid="13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 Pictures, graphs, visuals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3011488" y="198438"/>
            <a:ext cx="53816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AU" altLang="en-US">
                <a:solidFill>
                  <a:srgbClr val="4472C4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Ionization Chamber Beam Loss Monitors</a:t>
            </a:r>
            <a:endParaRPr lang="en-US" altLang="en-US">
              <a:solidFill>
                <a:srgbClr val="4472C4"/>
              </a:solidFill>
              <a:latin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3011488" y="706438"/>
            <a:ext cx="289718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>
              <a:lnSpc>
                <a:spcPct val="10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AU" altLang="en-US" sz="140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Sensitivity and dynamic range</a:t>
            </a:r>
            <a:endParaRPr lang="en-US" altLang="en-US" sz="14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230188" y="1355725"/>
            <a:ext cx="50387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>
              <a:lnSpc>
                <a:spcPct val="10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 b="1">
                <a:solidFill>
                  <a:schemeClr val="tx1"/>
                </a:solidFill>
                <a:latin typeface="Calibri" panose="020F0502020204030204" pitchFamily="34" charset="0"/>
              </a:rPr>
              <a:t>Expected maximum dose rates are of few hundred Gy/h. </a:t>
            </a:r>
          </a:p>
          <a:p>
            <a:pPr algn="just" eaLnBrk="1">
              <a:lnSpc>
                <a:spcPct val="10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 b="1">
                <a:solidFill>
                  <a:schemeClr val="tx1"/>
                </a:solidFill>
                <a:latin typeface="Calibri" panose="020F0502020204030204" pitchFamily="34" charset="0"/>
              </a:rPr>
              <a:t>The thresholds are of 5 Gy/d (200 mGy/h or 1 µGy/shot at 50 Hz).</a:t>
            </a:r>
            <a:endParaRPr lang="en-US" altLang="en-US" sz="14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3276600" y="4752975"/>
            <a:ext cx="395288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600">
                <a:solidFill>
                  <a:schemeClr val="tx1"/>
                </a:solidFill>
                <a:latin typeface="Calibri" panose="020F0502020204030204" pitchFamily="34" charset="0"/>
              </a:rPr>
              <a:t>S</a:t>
            </a: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3011488" y="5424488"/>
            <a:ext cx="10445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000">
                <a:solidFill>
                  <a:schemeClr val="tx1"/>
                </a:solidFill>
              </a:rPr>
              <a:t>Digitized signal</a:t>
            </a:r>
          </a:p>
        </p:txBody>
      </p:sp>
      <p:grpSp>
        <p:nvGrpSpPr>
          <p:cNvPr id="9" name="Group 8"/>
          <p:cNvGrpSpPr>
            <a:grpSpLocks/>
          </p:cNvGrpSpPr>
          <p:nvPr userDrawn="1"/>
        </p:nvGrpSpPr>
        <p:grpSpPr bwMode="auto">
          <a:xfrm>
            <a:off x="3098800" y="4541838"/>
            <a:ext cx="4876800" cy="2076450"/>
            <a:chOff x="3099274" y="4541837"/>
            <a:chExt cx="4876800" cy="2075838"/>
          </a:xfrm>
        </p:grpSpPr>
        <p:sp>
          <p:nvSpPr>
            <p:cNvPr id="10" name="Rounded Rectangle 15"/>
            <p:cNvSpPr>
              <a:spLocks noChangeArrowheads="1"/>
            </p:cNvSpPr>
            <p:nvPr userDrawn="1"/>
          </p:nvSpPr>
          <p:spPr bwMode="auto">
            <a:xfrm>
              <a:off x="4089874" y="4541837"/>
              <a:ext cx="2819400" cy="150495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3013" indent="-227013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0213" indent="-227013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7413" indent="-227013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4613" indent="-227013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/>
              <a:endParaRPr lang="en-US" altLang="en-US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/>
            <p:nvPr userDrawn="1"/>
          </p:nvCxnSpPr>
          <p:spPr bwMode="auto">
            <a:xfrm>
              <a:off x="3099274" y="5271872"/>
              <a:ext cx="990600" cy="0"/>
            </a:xfrm>
            <a:prstGeom prst="straightConnector1">
              <a:avLst/>
            </a:prstGeom>
            <a:ln w="76200">
              <a:headEnd type="none" w="med" len="med"/>
              <a:tailEnd type="triangle"/>
            </a:ln>
            <a:extLst>
              <a:ext uri="{AF507438-7753-43e0-B8FC-AC1667EBCBE1}"/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 userDrawn="1"/>
          </p:nvCxnSpPr>
          <p:spPr bwMode="auto">
            <a:xfrm flipV="1">
              <a:off x="4699474" y="6046343"/>
              <a:ext cx="0" cy="552287"/>
            </a:xfrm>
            <a:prstGeom prst="straightConnector1">
              <a:avLst/>
            </a:prstGeom>
            <a:ln>
              <a:headEnd type="none" w="med" len="med"/>
              <a:tailEnd type="triangle"/>
            </a:ln>
            <a:extLst>
              <a:ext uri="{AF507438-7753-43e0-B8FC-AC1667EBCBE1}"/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8"/>
            <p:cNvCxnSpPr>
              <a:cxnSpLocks noChangeShapeType="1"/>
            </p:cNvCxnSpPr>
            <p:nvPr userDrawn="1"/>
          </p:nvCxnSpPr>
          <p:spPr bwMode="auto">
            <a:xfrm>
              <a:off x="6909274" y="4979987"/>
              <a:ext cx="10668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4" name="Straight Arrow Connector 19"/>
            <p:cNvCxnSpPr>
              <a:cxnSpLocks noChangeShapeType="1"/>
            </p:cNvCxnSpPr>
            <p:nvPr userDrawn="1"/>
          </p:nvCxnSpPr>
          <p:spPr bwMode="auto">
            <a:xfrm>
              <a:off x="6909274" y="5659521"/>
              <a:ext cx="10668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" name="Straight Arrow Connector 14"/>
            <p:cNvCxnSpPr/>
            <p:nvPr userDrawn="1"/>
          </p:nvCxnSpPr>
          <p:spPr bwMode="auto">
            <a:xfrm flipV="1">
              <a:off x="5421787" y="6065388"/>
              <a:ext cx="0" cy="552287"/>
            </a:xfrm>
            <a:prstGeom prst="straightConnector1">
              <a:avLst/>
            </a:prstGeom>
            <a:ln>
              <a:headEnd type="none" w="med" len="med"/>
              <a:tailEnd type="triangle"/>
            </a:ln>
            <a:extLst>
              <a:ext uri="{AF507438-7753-43e0-B8FC-AC1667EBCBE1}"/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>
            <a:grpSpLocks/>
          </p:cNvGrpSpPr>
          <p:nvPr userDrawn="1"/>
        </p:nvGrpSpPr>
        <p:grpSpPr bwMode="auto">
          <a:xfrm>
            <a:off x="4699000" y="6151563"/>
            <a:ext cx="1209675" cy="434975"/>
            <a:chOff x="4699237" y="6151081"/>
            <a:chExt cx="1210215" cy="435826"/>
          </a:xfrm>
        </p:grpSpPr>
        <p:sp>
          <p:nvSpPr>
            <p:cNvPr id="17" name="TextBox 22"/>
            <p:cNvSpPr txBox="1">
              <a:spLocks noChangeArrowheads="1"/>
            </p:cNvSpPr>
            <p:nvPr userDrawn="1"/>
          </p:nvSpPr>
          <p:spPr bwMode="auto">
            <a:xfrm>
              <a:off x="4699237" y="6151082"/>
              <a:ext cx="490840" cy="43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>
                  <a:solidFill>
                    <a:schemeClr val="tx1"/>
                  </a:solidFill>
                  <a:latin typeface="Calibri" panose="020F0502020204030204" pitchFamily="34" charset="0"/>
                </a:rPr>
                <a:t>T1</a:t>
              </a:r>
            </a:p>
          </p:txBody>
        </p:sp>
        <p:sp>
          <p:nvSpPr>
            <p:cNvPr id="18" name="TextBox 23"/>
            <p:cNvSpPr txBox="1">
              <a:spLocks noChangeArrowheads="1"/>
            </p:cNvSpPr>
            <p:nvPr userDrawn="1"/>
          </p:nvSpPr>
          <p:spPr bwMode="auto">
            <a:xfrm>
              <a:off x="5418612" y="6151081"/>
              <a:ext cx="490840" cy="43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>
                  <a:solidFill>
                    <a:schemeClr val="tx1"/>
                  </a:solidFill>
                  <a:latin typeface="Calibri" panose="020F0502020204030204" pitchFamily="34" charset="0"/>
                </a:rPr>
                <a:t>T2</a:t>
              </a:r>
            </a:p>
          </p:txBody>
        </p:sp>
      </p:grpSp>
      <p:sp>
        <p:nvSpPr>
          <p:cNvPr id="19" name="TextBox 18"/>
          <p:cNvSpPr txBox="1">
            <a:spLocks noChangeArrowheads="1"/>
          </p:cNvSpPr>
          <p:nvPr userDrawn="1"/>
        </p:nvSpPr>
        <p:spPr bwMode="auto">
          <a:xfrm>
            <a:off x="4699000" y="6702425"/>
            <a:ext cx="7524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000">
                <a:solidFill>
                  <a:schemeClr val="tx1"/>
                </a:solidFill>
              </a:rPr>
              <a:t>Threshold</a:t>
            </a:r>
          </a:p>
        </p:txBody>
      </p:sp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7034213" y="5183188"/>
            <a:ext cx="5842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000">
                <a:solidFill>
                  <a:schemeClr val="tx1"/>
                </a:solidFill>
              </a:rPr>
              <a:t>Alarms</a:t>
            </a:r>
          </a:p>
        </p:txBody>
      </p:sp>
      <p:grpSp>
        <p:nvGrpSpPr>
          <p:cNvPr id="21" name="Group 20"/>
          <p:cNvGrpSpPr>
            <a:grpSpLocks/>
          </p:cNvGrpSpPr>
          <p:nvPr userDrawn="1"/>
        </p:nvGrpSpPr>
        <p:grpSpPr bwMode="auto">
          <a:xfrm>
            <a:off x="7034213" y="4603750"/>
            <a:ext cx="550862" cy="1457325"/>
            <a:chOff x="7034879" y="4603938"/>
            <a:chExt cx="550952" cy="1457142"/>
          </a:xfrm>
        </p:grpSpPr>
        <p:sp>
          <p:nvSpPr>
            <p:cNvPr id="22" name="TextBox 27"/>
            <p:cNvSpPr txBox="1">
              <a:spLocks noChangeArrowheads="1"/>
            </p:cNvSpPr>
            <p:nvPr userDrawn="1"/>
          </p:nvSpPr>
          <p:spPr bwMode="auto">
            <a:xfrm>
              <a:off x="7034879" y="4603938"/>
              <a:ext cx="518091" cy="43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>
                  <a:solidFill>
                    <a:schemeClr val="tx1"/>
                  </a:solidFill>
                  <a:latin typeface="Calibri" panose="020F0502020204030204" pitchFamily="34" charset="0"/>
                </a:rPr>
                <a:t>A1</a:t>
              </a:r>
            </a:p>
          </p:txBody>
        </p:sp>
        <p:sp>
          <p:nvSpPr>
            <p:cNvPr id="23" name="TextBox 28"/>
            <p:cNvSpPr txBox="1">
              <a:spLocks noChangeArrowheads="1"/>
            </p:cNvSpPr>
            <p:nvPr userDrawn="1"/>
          </p:nvSpPr>
          <p:spPr bwMode="auto">
            <a:xfrm>
              <a:off x="7067740" y="5625255"/>
              <a:ext cx="518091" cy="43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>
                  <a:solidFill>
                    <a:schemeClr val="tx1"/>
                  </a:solidFill>
                  <a:latin typeface="Calibri" panose="020F0502020204030204" pitchFamily="34" charset="0"/>
                </a:rPr>
                <a:t>A2</a:t>
              </a:r>
            </a:p>
          </p:txBody>
        </p:sp>
      </p:grpSp>
      <p:sp>
        <p:nvSpPr>
          <p:cNvPr id="24" name="Rectangle 23"/>
          <p:cNvSpPr>
            <a:spLocks noChangeArrowheads="1"/>
          </p:cNvSpPr>
          <p:nvPr userDrawn="1"/>
        </p:nvSpPr>
        <p:spPr bwMode="auto">
          <a:xfrm>
            <a:off x="4276725" y="4686300"/>
            <a:ext cx="24796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10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AU" altLang="en-US" sz="1000" i="1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Alarm conditions</a:t>
            </a:r>
            <a:endParaRPr lang="en-US" altLang="en-US" sz="10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>
              <a:lnSpc>
                <a:spcPct val="10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A1 = </a:t>
            </a:r>
            <a:r>
              <a:rPr lang="en-US" altLang="en-US" sz="1800" i="1">
                <a:solidFill>
                  <a:schemeClr val="tx1"/>
                </a:solidFill>
                <a:latin typeface="Calibri" panose="020F0502020204030204" pitchFamily="34" charset="0"/>
              </a:rPr>
              <a:t>S </a:t>
            </a: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&gt; </a:t>
            </a:r>
            <a:r>
              <a:rPr lang="en-US" altLang="en-US" sz="1800" i="1">
                <a:solidFill>
                  <a:schemeClr val="tx1"/>
                </a:solidFill>
                <a:latin typeface="Calibri" panose="020F0502020204030204" pitchFamily="34" charset="0"/>
              </a:rPr>
              <a:t>T1</a:t>
            </a: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algn="ctr" eaLnBrk="1">
              <a:lnSpc>
                <a:spcPct val="10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A2 = S &gt; T2</a:t>
            </a:r>
          </a:p>
          <a:p>
            <a:pPr algn="ctr" eaLnBrk="1">
              <a:lnSpc>
                <a:spcPct val="107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en-US" sz="1000">
                <a:solidFill>
                  <a:schemeClr val="tx1"/>
                </a:solidFill>
                <a:latin typeface="Calibri" panose="020F0502020204030204" pitchFamily="34" charset="0"/>
              </a:rPr>
              <a:t>the frontend is not powered</a:t>
            </a:r>
          </a:p>
          <a:p>
            <a:pPr algn="ctr" eaLnBrk="1">
              <a:lnSpc>
                <a:spcPct val="107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en-US" sz="1000">
                <a:solidFill>
                  <a:schemeClr val="tx1"/>
                </a:solidFill>
                <a:latin typeface="Calibri" panose="020F0502020204030204" pitchFamily="34" charset="0"/>
              </a:rPr>
              <a:t>the external trigger has not been detected for one second</a:t>
            </a:r>
          </a:p>
          <a:p>
            <a:pPr algn="ctr" eaLnBrk="1">
              <a:lnSpc>
                <a:spcPct val="10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5" name="Diagram 24"/>
          <p:cNvGraphicFramePr/>
          <p:nvPr userDrawn="1"/>
        </p:nvGraphicFramePr>
        <p:xfrm>
          <a:off x="3099274" y="955628"/>
          <a:ext cx="6655914" cy="3211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Oval 25"/>
          <p:cNvSpPr/>
          <p:nvPr userDrawn="1"/>
        </p:nvSpPr>
        <p:spPr bwMode="auto">
          <a:xfrm>
            <a:off x="3871913" y="3152775"/>
            <a:ext cx="2286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Segnaposto numero diapositiva 2"/>
          <p:cNvSpPr>
            <a:spLocks noGrp="1"/>
          </p:cNvSpPr>
          <p:nvPr>
            <p:ph type="sldNum" idx="10"/>
          </p:nvPr>
        </p:nvSpPr>
        <p:spPr>
          <a:xfrm>
            <a:off x="9504363" y="7296150"/>
            <a:ext cx="501650" cy="230188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>
            <a:lvl1pPr>
              <a:defRPr sz="1000" smtClean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6F410E-2531-45B5-B79A-74B498E940F8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179840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095 -0.08946 L 0.25606 -0.1512 L 0.41008 -0.19277 L 0.41008 -0.19277 " pathEditMode="relative" ptsTypes="AAA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999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499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999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99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999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499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999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499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9" grpId="0"/>
      <p:bldP spid="20" grpId="0"/>
      <p:bldP spid="24" grpId="0"/>
      <p:bldGraphic spid="25" grpId="0">
        <p:bldAsOne/>
      </p:bldGraphic>
      <p:bldP spid="26" grpId="0" animBg="1"/>
      <p:bldP spid="26" grpId="1" animBg="1"/>
      <p:bldP spid="26" grpId="2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r Pictures, graphs, visuals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3011488" y="198438"/>
            <a:ext cx="61436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AU" altLang="en-US">
                <a:solidFill>
                  <a:srgbClr val="4472C4"/>
                </a:solidFill>
                <a:latin typeface="Calibri" panose="020F0502020204030204" pitchFamily="34" charset="0"/>
              </a:rPr>
              <a:t>Cherenkov Beam Loss Position Monitors - BLPM</a:t>
            </a:r>
            <a:endParaRPr lang="en-US" altLang="en-US">
              <a:solidFill>
                <a:srgbClr val="4472C4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/>
          <p:nvPr userDrawn="1"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934" y="2348315"/>
            <a:ext cx="6505851" cy="234294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" name="Picture 4"/>
          <p:cNvPicPr/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68" y="3627437"/>
            <a:ext cx="2449518" cy="100901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219075" y="4787900"/>
            <a:ext cx="2449513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>
              <a:lnSpc>
                <a:spcPct val="10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AU" altLang="en-US" sz="1200" i="1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Placement</a:t>
            </a:r>
            <a:endParaRPr lang="en-US" altLang="en-US" sz="12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>
              <a:lnSpc>
                <a:spcPct val="10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200">
                <a:solidFill>
                  <a:schemeClr val="tx1"/>
                </a:solidFill>
                <a:latin typeface="Calibri" panose="020F0502020204030204" pitchFamily="34" charset="0"/>
              </a:rPr>
              <a:t>Four fibers are placed on the surface of the vacuum chambers of the FEL-1 and FEL-2 across the vacuum chambers of the </a:t>
            </a:r>
            <a:r>
              <a:rPr lang="en-US" altLang="en-US" sz="1200" i="1">
                <a:solidFill>
                  <a:schemeClr val="tx1"/>
                </a:solidFill>
                <a:latin typeface="Calibri" panose="020F0502020204030204" pitchFamily="34" charset="0"/>
              </a:rPr>
              <a:t>undulators</a:t>
            </a:r>
            <a:r>
              <a:rPr lang="en-US" altLang="en-US" sz="1200">
                <a:solidFill>
                  <a:schemeClr val="tx1"/>
                </a:solidFill>
                <a:latin typeface="Calibri" panose="020F0502020204030204" pitchFamily="34" charset="0"/>
              </a:rPr>
              <a:t>. Each fiber has a total length of 100 m.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011488" y="757238"/>
            <a:ext cx="44672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chemeClr val="tx1"/>
                </a:solidFill>
                <a:latin typeface="Calibri" panose="020F0502020204030204" pitchFamily="34" charset="0"/>
              </a:rPr>
              <a:t>Independent system for the detection of Cherenkov light. </a:t>
            </a:r>
            <a:endParaRPr lang="en-US" altLang="en-US" sz="140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3055938" y="1425575"/>
            <a:ext cx="50387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200">
                <a:solidFill>
                  <a:schemeClr val="tx1"/>
                </a:solidFill>
                <a:latin typeface="Calibri" panose="020F0502020204030204" pitchFamily="34" charset="0"/>
              </a:rPr>
              <a:t>The arrival time of a light pulse with respect to the bunch trigger is a measure of the longitudinal position of the beam loss.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181600" y="4179888"/>
            <a:ext cx="305911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200" b="1">
                <a:solidFill>
                  <a:schemeClr val="tx1"/>
                </a:solidFill>
                <a:latin typeface="Calibri" panose="020F0502020204030204" pitchFamily="34" charset="0"/>
              </a:rPr>
              <a:t>If these pulses are not detected by the reader, the BLPM is considered defective.</a:t>
            </a:r>
            <a:endParaRPr lang="en-US" altLang="en-US" sz="1200" b="1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105775" y="4706938"/>
            <a:ext cx="15271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0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200">
                <a:solidFill>
                  <a:schemeClr val="tx1"/>
                </a:solidFill>
                <a:latin typeface="Calibri" panose="020F0502020204030204" pitchFamily="34" charset="0"/>
              </a:rPr>
              <a:t>Pulses of 100ns wide </a:t>
            </a:r>
            <a:endParaRPr lang="en-US" altLang="en-US" sz="1200"/>
          </a:p>
        </p:txBody>
      </p:sp>
      <p:sp>
        <p:nvSpPr>
          <p:cNvPr id="11" name="Oval 10"/>
          <p:cNvSpPr/>
          <p:nvPr userDrawn="1"/>
        </p:nvSpPr>
        <p:spPr bwMode="auto">
          <a:xfrm>
            <a:off x="1687513" y="2636838"/>
            <a:ext cx="228600" cy="76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Explosion 1 11"/>
          <p:cNvSpPr/>
          <p:nvPr userDrawn="1"/>
        </p:nvSpPr>
        <p:spPr bwMode="auto">
          <a:xfrm>
            <a:off x="5802313" y="2554288"/>
            <a:ext cx="457200" cy="539750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Oval 12"/>
          <p:cNvSpPr/>
          <p:nvPr userDrawn="1"/>
        </p:nvSpPr>
        <p:spPr bwMode="auto">
          <a:xfrm>
            <a:off x="5954713" y="2762250"/>
            <a:ext cx="152400" cy="152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 userDrawn="1"/>
        </p:nvSpPr>
        <p:spPr bwMode="auto">
          <a:xfrm>
            <a:off x="8678863" y="3438525"/>
            <a:ext cx="152400" cy="161925"/>
          </a:xfrm>
          <a:prstGeom prst="ellipse">
            <a:avLst/>
          </a:prstGeom>
          <a:solidFill>
            <a:srgbClr val="1067EA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endParaRPr lang="en-US" altLang="en-US"/>
          </a:p>
        </p:txBody>
      </p:sp>
      <p:grpSp>
        <p:nvGrpSpPr>
          <p:cNvPr id="15" name="Group 14"/>
          <p:cNvGrpSpPr>
            <a:grpSpLocks/>
          </p:cNvGrpSpPr>
          <p:nvPr userDrawn="1"/>
        </p:nvGrpSpPr>
        <p:grpSpPr bwMode="auto">
          <a:xfrm>
            <a:off x="3287713" y="5607050"/>
            <a:ext cx="5543550" cy="481013"/>
            <a:chOff x="3287712" y="5607049"/>
            <a:chExt cx="5543477" cy="481068"/>
          </a:xfrm>
        </p:grpSpPr>
        <p:cxnSp>
          <p:nvCxnSpPr>
            <p:cNvPr id="16" name="Straight Connector 21"/>
            <p:cNvCxnSpPr>
              <a:cxnSpLocks noChangeShapeType="1"/>
            </p:cNvCxnSpPr>
            <p:nvPr userDrawn="1"/>
          </p:nvCxnSpPr>
          <p:spPr bwMode="auto">
            <a:xfrm>
              <a:off x="3287712" y="5700268"/>
              <a:ext cx="5543477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" name="Straight Connector 22"/>
            <p:cNvCxnSpPr>
              <a:cxnSpLocks noChangeShapeType="1"/>
            </p:cNvCxnSpPr>
            <p:nvPr userDrawn="1"/>
          </p:nvCxnSpPr>
          <p:spPr bwMode="auto">
            <a:xfrm>
              <a:off x="4202112" y="5607049"/>
              <a:ext cx="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Straight Connector 23"/>
            <p:cNvCxnSpPr>
              <a:cxnSpLocks noChangeShapeType="1"/>
            </p:cNvCxnSpPr>
            <p:nvPr userDrawn="1"/>
          </p:nvCxnSpPr>
          <p:spPr bwMode="auto">
            <a:xfrm>
              <a:off x="4611688" y="5607049"/>
              <a:ext cx="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" name="Straight Connector 24"/>
            <p:cNvCxnSpPr>
              <a:cxnSpLocks noChangeShapeType="1"/>
            </p:cNvCxnSpPr>
            <p:nvPr userDrawn="1"/>
          </p:nvCxnSpPr>
          <p:spPr bwMode="auto">
            <a:xfrm>
              <a:off x="4964112" y="5607049"/>
              <a:ext cx="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" name="Straight Connector 25"/>
            <p:cNvCxnSpPr>
              <a:cxnSpLocks noChangeShapeType="1"/>
            </p:cNvCxnSpPr>
            <p:nvPr userDrawn="1"/>
          </p:nvCxnSpPr>
          <p:spPr bwMode="auto">
            <a:xfrm>
              <a:off x="5345112" y="5607049"/>
              <a:ext cx="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" name="Straight Connector 26"/>
            <p:cNvCxnSpPr>
              <a:cxnSpLocks noChangeShapeType="1"/>
            </p:cNvCxnSpPr>
            <p:nvPr userDrawn="1"/>
          </p:nvCxnSpPr>
          <p:spPr bwMode="auto">
            <a:xfrm>
              <a:off x="5726112" y="5607049"/>
              <a:ext cx="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" name="Straight Connector 27"/>
            <p:cNvCxnSpPr>
              <a:cxnSpLocks noChangeShapeType="1"/>
            </p:cNvCxnSpPr>
            <p:nvPr userDrawn="1"/>
          </p:nvCxnSpPr>
          <p:spPr bwMode="auto">
            <a:xfrm>
              <a:off x="6075362" y="5607049"/>
              <a:ext cx="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" name="Straight Connector 28"/>
            <p:cNvCxnSpPr>
              <a:cxnSpLocks noChangeShapeType="1"/>
            </p:cNvCxnSpPr>
            <p:nvPr userDrawn="1"/>
          </p:nvCxnSpPr>
          <p:spPr bwMode="auto">
            <a:xfrm>
              <a:off x="6488112" y="5607049"/>
              <a:ext cx="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" name="Straight Connector 29"/>
            <p:cNvCxnSpPr>
              <a:cxnSpLocks noChangeShapeType="1"/>
            </p:cNvCxnSpPr>
            <p:nvPr userDrawn="1"/>
          </p:nvCxnSpPr>
          <p:spPr bwMode="auto">
            <a:xfrm>
              <a:off x="6869112" y="5607049"/>
              <a:ext cx="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Straight Connector 30"/>
            <p:cNvCxnSpPr>
              <a:cxnSpLocks noChangeShapeType="1"/>
            </p:cNvCxnSpPr>
            <p:nvPr userDrawn="1"/>
          </p:nvCxnSpPr>
          <p:spPr bwMode="auto">
            <a:xfrm>
              <a:off x="3821112" y="5607049"/>
              <a:ext cx="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" name="Straight Connector 31"/>
            <p:cNvCxnSpPr>
              <a:cxnSpLocks noChangeShapeType="1"/>
            </p:cNvCxnSpPr>
            <p:nvPr userDrawn="1"/>
          </p:nvCxnSpPr>
          <p:spPr bwMode="auto">
            <a:xfrm>
              <a:off x="7250112" y="5607049"/>
              <a:ext cx="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" name="Straight Connector 32"/>
            <p:cNvCxnSpPr>
              <a:cxnSpLocks noChangeShapeType="1"/>
            </p:cNvCxnSpPr>
            <p:nvPr userDrawn="1"/>
          </p:nvCxnSpPr>
          <p:spPr bwMode="auto">
            <a:xfrm>
              <a:off x="7631112" y="5607049"/>
              <a:ext cx="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8" name="TextBox 33"/>
            <p:cNvSpPr txBox="1">
              <a:spLocks noChangeArrowheads="1"/>
            </p:cNvSpPr>
            <p:nvPr userDrawn="1"/>
          </p:nvSpPr>
          <p:spPr bwMode="auto">
            <a:xfrm>
              <a:off x="3683777" y="5826722"/>
              <a:ext cx="255198" cy="235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1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TextBox 34"/>
            <p:cNvSpPr txBox="1">
              <a:spLocks noChangeArrowheads="1"/>
            </p:cNvSpPr>
            <p:nvPr userDrawn="1"/>
          </p:nvSpPr>
          <p:spPr bwMode="auto">
            <a:xfrm>
              <a:off x="5563247" y="5852668"/>
              <a:ext cx="325730" cy="235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100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30" name="TextBox 35"/>
            <p:cNvSpPr txBox="1">
              <a:spLocks noChangeArrowheads="1"/>
            </p:cNvSpPr>
            <p:nvPr userDrawn="1"/>
          </p:nvSpPr>
          <p:spPr bwMode="auto">
            <a:xfrm>
              <a:off x="7432981" y="5852668"/>
              <a:ext cx="538930" cy="235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1000">
                  <a:solidFill>
                    <a:schemeClr val="tx1"/>
                  </a:solidFill>
                </a:rPr>
                <a:t>100 m</a:t>
              </a:r>
            </a:p>
          </p:txBody>
        </p:sp>
      </p:grpSp>
      <p:cxnSp>
        <p:nvCxnSpPr>
          <p:cNvPr id="31" name="Straight Arrow Connector 30"/>
          <p:cNvCxnSpPr/>
          <p:nvPr userDrawn="1"/>
        </p:nvCxnSpPr>
        <p:spPr bwMode="auto">
          <a:xfrm flipV="1">
            <a:off x="6107113" y="5084763"/>
            <a:ext cx="0" cy="615950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/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Freeform 31"/>
          <p:cNvSpPr>
            <a:spLocks/>
          </p:cNvSpPr>
          <p:nvPr userDrawn="1"/>
        </p:nvSpPr>
        <p:spPr bwMode="auto">
          <a:xfrm>
            <a:off x="5902325" y="5102225"/>
            <a:ext cx="530225" cy="517525"/>
          </a:xfrm>
          <a:custGeom>
            <a:avLst/>
            <a:gdLst>
              <a:gd name="T0" fmla="*/ 0 w 449148"/>
              <a:gd name="T1" fmla="*/ 399604 h 459290"/>
              <a:gd name="T2" fmla="*/ 112538 w 449148"/>
              <a:gd name="T3" fmla="*/ 388869 h 459290"/>
              <a:gd name="T4" fmla="*/ 168807 w 449148"/>
              <a:gd name="T5" fmla="*/ 56085 h 459290"/>
              <a:gd name="T6" fmla="*/ 225076 w 449148"/>
              <a:gd name="T7" fmla="*/ 45350 h 459290"/>
              <a:gd name="T8" fmla="*/ 315106 w 449148"/>
              <a:gd name="T9" fmla="*/ 506954 h 459290"/>
              <a:gd name="T10" fmla="*/ 382629 w 449148"/>
              <a:gd name="T11" fmla="*/ 367399 h 459290"/>
              <a:gd name="T12" fmla="*/ 517674 w 449148"/>
              <a:gd name="T13" fmla="*/ 335194 h 459290"/>
              <a:gd name="T14" fmla="*/ 517674 w 449148"/>
              <a:gd name="T15" fmla="*/ 324459 h 459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49148" h="459290">
                <a:moveTo>
                  <a:pt x="0" y="354563"/>
                </a:moveTo>
                <a:cubicBezTo>
                  <a:pt x="35719" y="375200"/>
                  <a:pt x="71438" y="395838"/>
                  <a:pt x="95250" y="345038"/>
                </a:cubicBezTo>
                <a:cubicBezTo>
                  <a:pt x="119062" y="294238"/>
                  <a:pt x="127000" y="100563"/>
                  <a:pt x="142875" y="49763"/>
                </a:cubicBezTo>
                <a:cubicBezTo>
                  <a:pt x="158750" y="-1037"/>
                  <a:pt x="169863" y="-26437"/>
                  <a:pt x="190500" y="40238"/>
                </a:cubicBezTo>
                <a:cubicBezTo>
                  <a:pt x="211137" y="106913"/>
                  <a:pt x="244475" y="402188"/>
                  <a:pt x="266700" y="449813"/>
                </a:cubicBezTo>
                <a:cubicBezTo>
                  <a:pt x="288925" y="497438"/>
                  <a:pt x="295275" y="351388"/>
                  <a:pt x="323850" y="325988"/>
                </a:cubicBezTo>
                <a:cubicBezTo>
                  <a:pt x="352425" y="300588"/>
                  <a:pt x="419100" y="303763"/>
                  <a:pt x="438150" y="297413"/>
                </a:cubicBezTo>
                <a:cubicBezTo>
                  <a:pt x="457200" y="291063"/>
                  <a:pt x="447675" y="289475"/>
                  <a:pt x="438150" y="28788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3" name="Straight Arrow Connector 32"/>
          <p:cNvCxnSpPr/>
          <p:nvPr userDrawn="1"/>
        </p:nvCxnSpPr>
        <p:spPr bwMode="auto">
          <a:xfrm flipH="1">
            <a:off x="7702550" y="3703638"/>
            <a:ext cx="614363" cy="476250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/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Segnaposto numero diapositiva 2"/>
          <p:cNvSpPr>
            <a:spLocks noGrp="1"/>
          </p:cNvSpPr>
          <p:nvPr>
            <p:ph type="sldNum" idx="10"/>
          </p:nvPr>
        </p:nvSpPr>
        <p:spPr>
          <a:xfrm>
            <a:off x="9504363" y="7296150"/>
            <a:ext cx="501650" cy="230188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>
            <a:lvl1pPr>
              <a:defRPr sz="1000" smtClean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D20127-3BAA-4A1F-BEA6-677D10372C24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  <p:cxnSp>
        <p:nvCxnSpPr>
          <p:cNvPr id="37" name="Elbow Connector 36"/>
          <p:cNvCxnSpPr/>
          <p:nvPr userDrawn="1"/>
        </p:nvCxnSpPr>
        <p:spPr bwMode="auto">
          <a:xfrm rot="10800000" flipV="1">
            <a:off x="3560669" y="5386509"/>
            <a:ext cx="375080" cy="296732"/>
          </a:xfrm>
          <a:prstGeom prst="bentConnector3">
            <a:avLst>
              <a:gd name="adj1" fmla="val 35225"/>
            </a:avLst>
          </a:prstGeom>
          <a:ln w="28575"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1726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708 -0.00126 L 0.25323 0.00504 L 0.37212 0.01008 L 0.4233 0.0126 L 0.49134 0.0063 L 0.5622 -0.00252 L 0.58677 -0.00252 " pathEditMode="relative" ptsTypes="AAAAAAAA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6 -2.49055E-6 L -0.23638 -0.00126 L -0.2515 0.0063 L -0.26 0.02394 L -0.26095 0.09324 L -0.26095 0.09324 L -0.26095 0.09324 " pathEditMode="relative" ptsTypes="AAAAAAA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189 -0.063 L -0.00473 -0.07686 L -0.01607 -0.0882 L -0.03402 -0.08946 L -0.50741 -0.09072 L -0.52725 -0.07812 L -0.53292 -0.06048 L -0.53197 0.00252 L -0.53197 0.00252 " pathEditMode="relative" ptsTypes="AAAAAAAAAA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32" grpId="0" animBg="1"/>
      <p:bldP spid="32" grpId="1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r Pictures, graphs, visuals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60" y="3851386"/>
            <a:ext cx="1143000" cy="842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2"/>
          <p:cNvGrpSpPr>
            <a:grpSpLocks/>
          </p:cNvGrpSpPr>
          <p:nvPr userDrawn="1"/>
        </p:nvGrpSpPr>
        <p:grpSpPr bwMode="auto">
          <a:xfrm>
            <a:off x="3425825" y="3359150"/>
            <a:ext cx="3935413" cy="1860550"/>
            <a:chOff x="3425894" y="3359033"/>
            <a:chExt cx="3935306" cy="1860822"/>
          </a:xfrm>
        </p:grpSpPr>
        <p:sp>
          <p:nvSpPr>
            <p:cNvPr id="4" name="Rounded Rectangle 3"/>
            <p:cNvSpPr/>
            <p:nvPr userDrawn="1"/>
          </p:nvSpPr>
          <p:spPr bwMode="auto">
            <a:xfrm>
              <a:off x="4278359" y="4727658"/>
              <a:ext cx="950886" cy="49219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defTabSz="449263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" name="Rounded Rectangle 4"/>
            <p:cNvSpPr/>
            <p:nvPr userDrawn="1"/>
          </p:nvSpPr>
          <p:spPr bwMode="auto">
            <a:xfrm>
              <a:off x="4278359" y="4046521"/>
              <a:ext cx="950886" cy="49219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defTabSz="449263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ounded Rectangle 5"/>
            <p:cNvSpPr/>
            <p:nvPr userDrawn="1"/>
          </p:nvSpPr>
          <p:spPr bwMode="auto">
            <a:xfrm>
              <a:off x="4278359" y="3359033"/>
              <a:ext cx="950886" cy="49219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defTabSz="449263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7" name="Straight Arrow Connector 12"/>
            <p:cNvCxnSpPr>
              <a:cxnSpLocks noChangeShapeType="1"/>
            </p:cNvCxnSpPr>
            <p:nvPr userDrawn="1"/>
          </p:nvCxnSpPr>
          <p:spPr bwMode="auto">
            <a:xfrm>
              <a:off x="3717730" y="4279152"/>
              <a:ext cx="574678" cy="143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" name="Straight Arrow Connector 13"/>
            <p:cNvCxnSpPr>
              <a:cxnSpLocks noChangeShapeType="1"/>
              <a:endCxn id="17" idx="2"/>
            </p:cNvCxnSpPr>
            <p:nvPr userDrawn="1"/>
          </p:nvCxnSpPr>
          <p:spPr bwMode="auto">
            <a:xfrm flipV="1">
              <a:off x="4753800" y="3851386"/>
              <a:ext cx="0" cy="19463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" name="Straight Connector 14"/>
            <p:cNvCxnSpPr>
              <a:cxnSpLocks noChangeShapeType="1"/>
              <a:stCxn id="17" idx="1"/>
            </p:cNvCxnSpPr>
            <p:nvPr userDrawn="1"/>
          </p:nvCxnSpPr>
          <p:spPr bwMode="auto">
            <a:xfrm flipH="1" flipV="1">
              <a:off x="3552887" y="3605209"/>
              <a:ext cx="725425" cy="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Straight Arrow Connector 15"/>
            <p:cNvCxnSpPr>
              <a:cxnSpLocks noChangeShapeType="1"/>
            </p:cNvCxnSpPr>
            <p:nvPr userDrawn="1"/>
          </p:nvCxnSpPr>
          <p:spPr bwMode="auto">
            <a:xfrm>
              <a:off x="3552887" y="3605209"/>
              <a:ext cx="0" cy="37507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1" name="Rounded Rectangle 10"/>
            <p:cNvSpPr/>
            <p:nvPr userDrawn="1"/>
          </p:nvSpPr>
          <p:spPr bwMode="auto">
            <a:xfrm>
              <a:off x="5915026" y="4727658"/>
              <a:ext cx="950887" cy="49219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defTabSz="449263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>
              <a:off x="3425894" y="4693597"/>
              <a:ext cx="849252" cy="285701"/>
              <a:chOff x="3425894" y="4693597"/>
              <a:chExt cx="849252" cy="285701"/>
            </a:xfrm>
          </p:grpSpPr>
          <p:cxnSp>
            <p:nvCxnSpPr>
              <p:cNvPr id="15" name="Straight Connector 14"/>
              <p:cNvCxnSpPr>
                <a:stCxn id="12" idx="4"/>
              </p:cNvCxnSpPr>
              <p:nvPr userDrawn="1"/>
            </p:nvCxnSpPr>
            <p:spPr bwMode="auto">
              <a:xfrm flipH="1">
                <a:off x="3425894" y="4694316"/>
                <a:ext cx="3175" cy="284204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>
                <a:ext uri="{AF507438-7753-43e0-B8FC-AC1667EBCBE1}"/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 userDrawn="1"/>
            </p:nvCxnSpPr>
            <p:spPr bwMode="auto">
              <a:xfrm>
                <a:off x="3425894" y="4970582"/>
                <a:ext cx="849290" cy="4763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  <a:extLst>
                <a:ext uri="{AF507438-7753-43e0-B8FC-AC1667EBCBE1}"/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Arrow Connector 12"/>
            <p:cNvCxnSpPr/>
            <p:nvPr userDrawn="1"/>
          </p:nvCxnSpPr>
          <p:spPr bwMode="auto">
            <a:xfrm>
              <a:off x="5229245" y="4973757"/>
              <a:ext cx="685781" cy="0"/>
            </a:xfrm>
            <a:prstGeom prst="straightConnector1">
              <a:avLst/>
            </a:prstGeom>
            <a:ln>
              <a:headEnd type="none" w="med" len="med"/>
              <a:tailEnd type="triangle"/>
            </a:ln>
            <a:extLst>
              <a:ext uri="{AF507438-7753-43e0-B8FC-AC1667EBCBE1}"/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 userDrawn="1"/>
          </p:nvCxnSpPr>
          <p:spPr bwMode="auto">
            <a:xfrm flipV="1">
              <a:off x="6865913" y="4972169"/>
              <a:ext cx="495287" cy="3175"/>
            </a:xfrm>
            <a:prstGeom prst="straightConnector1">
              <a:avLst/>
            </a:prstGeom>
            <a:ln>
              <a:headEnd type="none" w="med" len="med"/>
              <a:tailEnd type="triangle"/>
            </a:ln>
            <a:extLst>
              <a:ext uri="{AF507438-7753-43e0-B8FC-AC1667EBCBE1}"/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7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3011488" y="198438"/>
            <a:ext cx="60960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AU" altLang="en-US" dirty="0">
                <a:solidFill>
                  <a:srgbClr val="4472C4"/>
                </a:solidFill>
                <a:latin typeface="Calibri" panose="020F0502020204030204" pitchFamily="34" charset="0"/>
              </a:rPr>
              <a:t>Cherenkov Beam Loss Position Monitors - BLPM</a:t>
            </a:r>
            <a:endParaRPr lang="en-US" altLang="en-US" dirty="0">
              <a:solidFill>
                <a:srgbClr val="4472C4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7065963" y="1958975"/>
            <a:ext cx="2271712" cy="112261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The test </a:t>
            </a:r>
            <a:r>
              <a:rPr lang="en-US" altLang="en-U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pulser</a:t>
            </a:r>
            <a:r>
              <a:rPr lang="en-US" alt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injects 100 ns long light pulses after the passage of the electron </a:t>
            </a:r>
            <a:r>
              <a:rPr lang="en-US" alt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bunch to ensure the integrity of the fiber. </a:t>
            </a: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The device drives eight blue LEDs coupled to the fibers.</a:t>
            </a:r>
          </a:p>
        </p:txBody>
      </p:sp>
      <p:pic>
        <p:nvPicPr>
          <p:cNvPr id="20" name="Picture 19" descr="C:\Data\Graphics\FERMI\Cherenkov BLPMs\Fiber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719263"/>
            <a:ext cx="2563812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front2.png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5649913"/>
            <a:ext cx="241935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538663"/>
            <a:ext cx="24193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>
            <a:spLocks noChangeArrowheads="1"/>
          </p:cNvSpPr>
          <p:nvPr userDrawn="1"/>
        </p:nvSpPr>
        <p:spPr bwMode="auto">
          <a:xfrm>
            <a:off x="533204" y="3470275"/>
            <a:ext cx="1920494" cy="882650"/>
          </a:xfrm>
          <a:prstGeom prst="rect">
            <a:avLst/>
          </a:prstGeom>
          <a:noFill/>
          <a:ln w="9525">
            <a:solidFill>
              <a:srgbClr val="98C8E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 eaLnBrk="1">
              <a:lnSpc>
                <a:spcPct val="10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200">
                <a:solidFill>
                  <a:schemeClr val="tx1"/>
                </a:solidFill>
                <a:latin typeface="Calibri" panose="020F0502020204030204" pitchFamily="34" charset="0"/>
              </a:rPr>
              <a:t>Each fiber is coupled to a multi-pixel photon counter MPPC serving as the active detector element.</a:t>
            </a:r>
            <a:endParaRPr lang="en-US" altLang="en-US" sz="12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 userDrawn="1"/>
        </p:nvSpPr>
        <p:spPr bwMode="auto">
          <a:xfrm>
            <a:off x="2986088" y="714375"/>
            <a:ext cx="20494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AU" altLang="en-US" sz="140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Detector MPPC frontend</a:t>
            </a:r>
            <a:endParaRPr lang="en-US" altLang="en-US" sz="1400">
              <a:solidFill>
                <a:schemeClr val="tx1"/>
              </a:solidFill>
              <a:cs typeface="Tahoma" panose="020B0604030504040204" pitchFamily="34" charset="0"/>
            </a:endParaRPr>
          </a:p>
        </p:txBody>
      </p:sp>
      <p:grpSp>
        <p:nvGrpSpPr>
          <p:cNvPr id="25" name="Group 24"/>
          <p:cNvGrpSpPr>
            <a:grpSpLocks/>
          </p:cNvGrpSpPr>
          <p:nvPr userDrawn="1"/>
        </p:nvGrpSpPr>
        <p:grpSpPr bwMode="auto">
          <a:xfrm>
            <a:off x="4306888" y="3419475"/>
            <a:ext cx="2533650" cy="1743075"/>
            <a:chOff x="4306505" y="3418773"/>
            <a:chExt cx="2534575" cy="1744188"/>
          </a:xfrm>
        </p:grpSpPr>
        <p:sp>
          <p:nvSpPr>
            <p:cNvPr id="26" name="TextBox 31"/>
            <p:cNvSpPr txBox="1">
              <a:spLocks noChangeArrowheads="1"/>
            </p:cNvSpPr>
            <p:nvPr userDrawn="1"/>
          </p:nvSpPr>
          <p:spPr bwMode="auto">
            <a:xfrm>
              <a:off x="4306505" y="4089869"/>
              <a:ext cx="894589" cy="378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1000">
                  <a:solidFill>
                    <a:schemeClr val="tx1"/>
                  </a:solidFill>
                  <a:latin typeface="Calibri" panose="020F0502020204030204" pitchFamily="34" charset="0"/>
                </a:rPr>
                <a:t>Temperature sensor</a:t>
              </a:r>
            </a:p>
          </p:txBody>
        </p:sp>
        <p:sp>
          <p:nvSpPr>
            <p:cNvPr id="27" name="TextBox 32"/>
            <p:cNvSpPr txBox="1">
              <a:spLocks noChangeArrowheads="1"/>
            </p:cNvSpPr>
            <p:nvPr userDrawn="1"/>
          </p:nvSpPr>
          <p:spPr bwMode="auto">
            <a:xfrm>
              <a:off x="4306505" y="3418773"/>
              <a:ext cx="894589" cy="378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1000">
                  <a:solidFill>
                    <a:schemeClr val="tx1"/>
                  </a:solidFill>
                  <a:latin typeface="Calibri" panose="020F0502020204030204" pitchFamily="34" charset="0"/>
                </a:rPr>
                <a:t>Bias voltage generator</a:t>
              </a:r>
            </a:p>
          </p:txBody>
        </p:sp>
        <p:sp>
          <p:nvSpPr>
            <p:cNvPr id="28" name="TextBox 33"/>
            <p:cNvSpPr txBox="1">
              <a:spLocks noChangeArrowheads="1"/>
            </p:cNvSpPr>
            <p:nvPr userDrawn="1"/>
          </p:nvSpPr>
          <p:spPr bwMode="auto">
            <a:xfrm>
              <a:off x="4306505" y="4784396"/>
              <a:ext cx="894589" cy="378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1000">
                  <a:solidFill>
                    <a:schemeClr val="tx1"/>
                  </a:solidFill>
                  <a:latin typeface="Calibri" panose="020F0502020204030204" pitchFamily="34" charset="0"/>
                </a:rPr>
                <a:t>I to V converter</a:t>
              </a:r>
            </a:p>
          </p:txBody>
        </p:sp>
        <p:sp>
          <p:nvSpPr>
            <p:cNvPr id="29" name="TextBox 34"/>
            <p:cNvSpPr txBox="1">
              <a:spLocks noChangeArrowheads="1"/>
            </p:cNvSpPr>
            <p:nvPr userDrawn="1"/>
          </p:nvSpPr>
          <p:spPr bwMode="auto">
            <a:xfrm>
              <a:off x="5946491" y="4784396"/>
              <a:ext cx="894589" cy="378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1000">
                  <a:solidFill>
                    <a:schemeClr val="tx1"/>
                  </a:solidFill>
                  <a:latin typeface="Calibri" panose="020F0502020204030204" pitchFamily="34" charset="0"/>
                </a:rPr>
                <a:t>Analog output</a:t>
              </a:r>
            </a:p>
          </p:txBody>
        </p:sp>
      </p:grpSp>
      <p:sp>
        <p:nvSpPr>
          <p:cNvPr id="30" name="Rectangle 29"/>
          <p:cNvSpPr>
            <a:spLocks noChangeArrowheads="1"/>
          </p:cNvSpPr>
          <p:nvPr userDrawn="1"/>
        </p:nvSpPr>
        <p:spPr bwMode="auto">
          <a:xfrm>
            <a:off x="5915025" y="3703638"/>
            <a:ext cx="2195513" cy="779462"/>
          </a:xfrm>
          <a:prstGeom prst="rect">
            <a:avLst/>
          </a:prstGeom>
          <a:noFill/>
          <a:ln w="3175">
            <a:solidFill>
              <a:srgbClr val="98C8E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200">
                <a:solidFill>
                  <a:schemeClr val="tx1"/>
                </a:solidFill>
                <a:latin typeface="Calibri" panose="020F0502020204030204" pitchFamily="34" charset="0"/>
              </a:rPr>
              <a:t>The Cherenkov light and the test pulses are converted to electric signals by a single frontend electronics. </a:t>
            </a:r>
            <a:endParaRPr lang="en-US" altLang="en-US" sz="1200"/>
          </a:p>
        </p:txBody>
      </p:sp>
      <p:sp>
        <p:nvSpPr>
          <p:cNvPr id="31" name="TextBox 30"/>
          <p:cNvSpPr txBox="1">
            <a:spLocks noChangeArrowheads="1"/>
          </p:cNvSpPr>
          <p:nvPr userDrawn="1"/>
        </p:nvSpPr>
        <p:spPr bwMode="auto">
          <a:xfrm>
            <a:off x="7751763" y="4814888"/>
            <a:ext cx="71913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To ADC</a:t>
            </a:r>
          </a:p>
        </p:txBody>
      </p:sp>
      <p:sp>
        <p:nvSpPr>
          <p:cNvPr id="32" name="Explosion 1 31"/>
          <p:cNvSpPr/>
          <p:nvPr userDrawn="1"/>
        </p:nvSpPr>
        <p:spPr bwMode="auto">
          <a:xfrm>
            <a:off x="2884488" y="3895725"/>
            <a:ext cx="914400" cy="914400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3" name="Group 32"/>
          <p:cNvGrpSpPr>
            <a:grpSpLocks/>
          </p:cNvGrpSpPr>
          <p:nvPr userDrawn="1"/>
        </p:nvGrpSpPr>
        <p:grpSpPr bwMode="auto">
          <a:xfrm>
            <a:off x="3279775" y="1590675"/>
            <a:ext cx="4732338" cy="2389188"/>
            <a:chOff x="3279914" y="1590306"/>
            <a:chExt cx="4732198" cy="2389973"/>
          </a:xfrm>
        </p:grpSpPr>
        <p:sp>
          <p:nvSpPr>
            <p:cNvPr id="34" name="Arc 33"/>
            <p:cNvSpPr/>
            <p:nvPr userDrawn="1"/>
          </p:nvSpPr>
          <p:spPr bwMode="auto">
            <a:xfrm flipH="1">
              <a:off x="3279914" y="1639535"/>
              <a:ext cx="546084" cy="508167"/>
            </a:xfrm>
            <a:prstGeom prst="arc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defTabSz="449263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35" name="Straight Connector 40"/>
            <p:cNvCxnSpPr>
              <a:cxnSpLocks noChangeShapeType="1"/>
            </p:cNvCxnSpPr>
            <p:nvPr userDrawn="1"/>
          </p:nvCxnSpPr>
          <p:spPr bwMode="auto">
            <a:xfrm>
              <a:off x="3279914" y="1893721"/>
              <a:ext cx="0" cy="2086558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" name="Straight Connector 41"/>
            <p:cNvCxnSpPr>
              <a:cxnSpLocks noChangeShapeType="1"/>
              <a:stCxn id="51" idx="0"/>
            </p:cNvCxnSpPr>
            <p:nvPr userDrawn="1"/>
          </p:nvCxnSpPr>
          <p:spPr bwMode="auto">
            <a:xfrm flipV="1">
              <a:off x="3552887" y="1590306"/>
              <a:ext cx="4459225" cy="48652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37" name="TextBox 36"/>
          <p:cNvSpPr txBox="1">
            <a:spLocks noChangeArrowheads="1"/>
          </p:cNvSpPr>
          <p:nvPr userDrawn="1"/>
        </p:nvSpPr>
        <p:spPr bwMode="auto">
          <a:xfrm>
            <a:off x="4843463" y="1362075"/>
            <a:ext cx="154781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000">
                <a:solidFill>
                  <a:schemeClr val="tx1"/>
                </a:solidFill>
                <a:latin typeface="Calibri" panose="020F0502020204030204" pitchFamily="34" charset="0"/>
              </a:rPr>
              <a:t>Cherenkov glass Fiber</a:t>
            </a:r>
          </a:p>
        </p:txBody>
      </p:sp>
      <p:sp>
        <p:nvSpPr>
          <p:cNvPr id="38" name="Cube 37"/>
          <p:cNvSpPr>
            <a:spLocks noChangeArrowheads="1"/>
          </p:cNvSpPr>
          <p:nvPr userDrawn="1"/>
        </p:nvSpPr>
        <p:spPr bwMode="auto">
          <a:xfrm>
            <a:off x="8012113" y="1382713"/>
            <a:ext cx="381000" cy="403225"/>
          </a:xfrm>
          <a:prstGeom prst="cube">
            <a:avLst>
              <a:gd name="adj" fmla="val 25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endParaRPr lang="en-US" altLang="en-US"/>
          </a:p>
        </p:txBody>
      </p:sp>
      <p:sp>
        <p:nvSpPr>
          <p:cNvPr id="39" name="TextBox 38"/>
          <p:cNvSpPr txBox="1">
            <a:spLocks noChangeArrowheads="1"/>
          </p:cNvSpPr>
          <p:nvPr userDrawn="1"/>
        </p:nvSpPr>
        <p:spPr bwMode="auto">
          <a:xfrm>
            <a:off x="7708900" y="927100"/>
            <a:ext cx="10461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200">
                <a:solidFill>
                  <a:schemeClr val="tx1"/>
                </a:solidFill>
                <a:latin typeface="Calibri" panose="020F0502020204030204" pitchFamily="34" charset="0"/>
              </a:rPr>
              <a:t>LED test pulsar</a:t>
            </a:r>
          </a:p>
        </p:txBody>
      </p:sp>
      <p:sp>
        <p:nvSpPr>
          <p:cNvPr id="40" name="Oval 39"/>
          <p:cNvSpPr/>
          <p:nvPr userDrawn="1"/>
        </p:nvSpPr>
        <p:spPr bwMode="auto">
          <a:xfrm>
            <a:off x="8040688" y="1492250"/>
            <a:ext cx="190500" cy="1920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Oval 40"/>
          <p:cNvSpPr>
            <a:spLocks noChangeArrowheads="1"/>
          </p:cNvSpPr>
          <p:nvPr userDrawn="1"/>
        </p:nvSpPr>
        <p:spPr bwMode="auto">
          <a:xfrm>
            <a:off x="3389313" y="4322763"/>
            <a:ext cx="76200" cy="103187"/>
          </a:xfrm>
          <a:prstGeom prst="ellipse">
            <a:avLst/>
          </a:prstGeom>
          <a:solidFill>
            <a:srgbClr val="1067E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endParaRPr lang="en-US" altLang="en-US"/>
          </a:p>
        </p:txBody>
      </p:sp>
      <p:sp>
        <p:nvSpPr>
          <p:cNvPr id="42" name="Oval 41"/>
          <p:cNvSpPr>
            <a:spLocks noChangeArrowheads="1"/>
          </p:cNvSpPr>
          <p:nvPr userDrawn="1"/>
        </p:nvSpPr>
        <p:spPr bwMode="auto">
          <a:xfrm>
            <a:off x="5148263" y="4900613"/>
            <a:ext cx="131762" cy="142875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endParaRPr lang="en-US" altLang="en-US"/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auto">
          <a:xfrm>
            <a:off x="7296150" y="4578350"/>
            <a:ext cx="530225" cy="517525"/>
          </a:xfrm>
          <a:custGeom>
            <a:avLst/>
            <a:gdLst>
              <a:gd name="T0" fmla="*/ 0 w 449148"/>
              <a:gd name="T1" fmla="*/ 399604 h 459290"/>
              <a:gd name="T2" fmla="*/ 112538 w 449148"/>
              <a:gd name="T3" fmla="*/ 388869 h 459290"/>
              <a:gd name="T4" fmla="*/ 168807 w 449148"/>
              <a:gd name="T5" fmla="*/ 56085 h 459290"/>
              <a:gd name="T6" fmla="*/ 225076 w 449148"/>
              <a:gd name="T7" fmla="*/ 45350 h 459290"/>
              <a:gd name="T8" fmla="*/ 315106 w 449148"/>
              <a:gd name="T9" fmla="*/ 506954 h 459290"/>
              <a:gd name="T10" fmla="*/ 382629 w 449148"/>
              <a:gd name="T11" fmla="*/ 367399 h 459290"/>
              <a:gd name="T12" fmla="*/ 517674 w 449148"/>
              <a:gd name="T13" fmla="*/ 335194 h 459290"/>
              <a:gd name="T14" fmla="*/ 517674 w 449148"/>
              <a:gd name="T15" fmla="*/ 324459 h 459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49148" h="459290">
                <a:moveTo>
                  <a:pt x="0" y="354563"/>
                </a:moveTo>
                <a:cubicBezTo>
                  <a:pt x="35719" y="375200"/>
                  <a:pt x="71438" y="395838"/>
                  <a:pt x="95250" y="345038"/>
                </a:cubicBezTo>
                <a:cubicBezTo>
                  <a:pt x="119062" y="294238"/>
                  <a:pt x="127000" y="100563"/>
                  <a:pt x="142875" y="49763"/>
                </a:cubicBezTo>
                <a:cubicBezTo>
                  <a:pt x="158750" y="-1037"/>
                  <a:pt x="169863" y="-26437"/>
                  <a:pt x="190500" y="40238"/>
                </a:cubicBezTo>
                <a:cubicBezTo>
                  <a:pt x="211137" y="106913"/>
                  <a:pt x="244475" y="402188"/>
                  <a:pt x="266700" y="449813"/>
                </a:cubicBezTo>
                <a:cubicBezTo>
                  <a:pt x="288925" y="497438"/>
                  <a:pt x="295275" y="351388"/>
                  <a:pt x="323850" y="325988"/>
                </a:cubicBezTo>
                <a:cubicBezTo>
                  <a:pt x="352425" y="300588"/>
                  <a:pt x="419100" y="303763"/>
                  <a:pt x="438150" y="297413"/>
                </a:cubicBezTo>
                <a:cubicBezTo>
                  <a:pt x="457200" y="291063"/>
                  <a:pt x="447675" y="289475"/>
                  <a:pt x="438150" y="28788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4" name="Straight Arrow Connector 43"/>
          <p:cNvCxnSpPr/>
          <p:nvPr userDrawn="1"/>
        </p:nvCxnSpPr>
        <p:spPr bwMode="auto">
          <a:xfrm flipH="1">
            <a:off x="2601913" y="2408238"/>
            <a:ext cx="609600" cy="0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/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Segnaposto numero diapositiva 2"/>
          <p:cNvSpPr>
            <a:spLocks noGrp="1"/>
          </p:cNvSpPr>
          <p:nvPr userDrawn="1">
            <p:ph type="sldNum" idx="10"/>
          </p:nvPr>
        </p:nvSpPr>
        <p:spPr>
          <a:xfrm>
            <a:off x="9504363" y="7296150"/>
            <a:ext cx="501650" cy="230188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>
            <a:lvl1pPr>
              <a:defRPr sz="1000" smtClean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E35870F-21AF-4CF1-BD3B-B820C340A60D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  <p:sp>
        <p:nvSpPr>
          <p:cNvPr id="46" name="Rectangle 45"/>
          <p:cNvSpPr>
            <a:spLocks noChangeArrowheads="1"/>
          </p:cNvSpPr>
          <p:nvPr userDrawn="1"/>
        </p:nvSpPr>
        <p:spPr bwMode="auto">
          <a:xfrm>
            <a:off x="5895976" y="5286086"/>
            <a:ext cx="3608387" cy="60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signal from MPPC is sampled by a fast 12-bit ADC with 250Ms/s, </a:t>
            </a:r>
            <a:r>
              <a:rPr lang="en-US" altLang="en-US" sz="1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resulting </a:t>
            </a: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 longitudinal resolution of about 50 cm</a:t>
            </a:r>
            <a:r>
              <a:rPr lang="en-US" altLang="en-US" sz="1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694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6015 0.00756 L -0.47716 0.02016 L -0.48094 0.04535 L -0.48189 0.36665 L -0.48189 0.36791 " pathEditMode="relative" ptsTypes="AAAAAA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1969E-6 4.61991E-8 L 2.51969E-6 0.07686 L 0.08409 0.07812 " pathEditMode="relative" ptsTypes="AAA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3 0.00126 L 0.20944 3.15414E-6 " pathEditMode="relative" ptsTypes="AA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3" grpId="0" animBg="1"/>
      <p:bldP spid="24" grpId="0"/>
      <p:bldP spid="30" grpId="0" animBg="1"/>
      <p:bldP spid="31" grpId="0"/>
      <p:bldP spid="32" grpId="0" animBg="1"/>
      <p:bldP spid="32" grpId="1" animBg="1"/>
      <p:bldP spid="37" grpId="0"/>
      <p:bldP spid="38" grpId="0" animBg="1"/>
      <p:bldP spid="39" grpId="0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or Pictures, graphs, visuals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3011488" y="198438"/>
            <a:ext cx="6372224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AU" altLang="en-US" dirty="0" smtClean="0">
                <a:solidFill>
                  <a:srgbClr val="4472C4"/>
                </a:solidFill>
                <a:latin typeface="Calibri" panose="020F0502020204030204" pitchFamily="34" charset="0"/>
              </a:rPr>
              <a:t>Cherenkov Beam Loss Position Monitors - BLPM</a:t>
            </a:r>
            <a:endParaRPr lang="en-US" altLang="en-US" dirty="0">
              <a:solidFill>
                <a:srgbClr val="4472C4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3011488" y="1189038"/>
            <a:ext cx="621982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lvl="1" indent="0" algn="just" eaLnBrk="1">
              <a:lnSpc>
                <a:spcPct val="107000"/>
              </a:lnSpc>
              <a:buFont typeface="+mj-lt"/>
              <a:buNone/>
            </a:pPr>
            <a:r>
              <a:rPr lang="en-AU" altLang="en-US" sz="1400" b="1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Cherenkov fiber BLPM</a:t>
            </a:r>
            <a:endParaRPr lang="en-US" altLang="en-US" sz="14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>
              <a:lnSpc>
                <a:spcPct val="107000"/>
              </a:lnSpc>
            </a:pPr>
            <a:endParaRPr lang="en-US" altLang="en-US" sz="10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>
              <a:lnSpc>
                <a:spcPct val="107000"/>
              </a:lnSpc>
            </a:pPr>
            <a:r>
              <a:rPr lang="en-US" altLang="en-US" sz="1200">
                <a:solidFill>
                  <a:schemeClr val="tx1"/>
                </a:solidFill>
                <a:latin typeface="Calibri" panose="020F0502020204030204" pitchFamily="34" charset="0"/>
              </a:rPr>
              <a:t>For each RF pulse data acquisition start 30 ns before the arrival of the electron bunch. The signals from the MPPC front­end are sampled for about 1200–8000 ns with 300–2000 ADC samples. The test pulsar light pulse arrives at the MPPC about 1030 ns after the start of the data acquisition.</a:t>
            </a:r>
          </a:p>
        </p:txBody>
      </p:sp>
      <p:pic>
        <p:nvPicPr>
          <p:cNvPr id="5" name="Picture 4"/>
          <p:cNvPicPr/>
          <p:nvPr userDrawn="1"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42" y="2376712"/>
            <a:ext cx="6680200" cy="342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6" name="Freeform 5"/>
          <p:cNvSpPr/>
          <p:nvPr userDrawn="1"/>
        </p:nvSpPr>
        <p:spPr bwMode="auto">
          <a:xfrm>
            <a:off x="1155700" y="3930650"/>
            <a:ext cx="1093788" cy="1066800"/>
          </a:xfrm>
          <a:custGeom>
            <a:avLst/>
            <a:gdLst>
              <a:gd name="connsiteX0" fmla="*/ 0 w 449148"/>
              <a:gd name="connsiteY0" fmla="*/ 354563 h 459290"/>
              <a:gd name="connsiteX1" fmla="*/ 95250 w 449148"/>
              <a:gd name="connsiteY1" fmla="*/ 345038 h 459290"/>
              <a:gd name="connsiteX2" fmla="*/ 142875 w 449148"/>
              <a:gd name="connsiteY2" fmla="*/ 49763 h 459290"/>
              <a:gd name="connsiteX3" fmla="*/ 190500 w 449148"/>
              <a:gd name="connsiteY3" fmla="*/ 40238 h 459290"/>
              <a:gd name="connsiteX4" fmla="*/ 266700 w 449148"/>
              <a:gd name="connsiteY4" fmla="*/ 449813 h 459290"/>
              <a:gd name="connsiteX5" fmla="*/ 323850 w 449148"/>
              <a:gd name="connsiteY5" fmla="*/ 325988 h 459290"/>
              <a:gd name="connsiteX6" fmla="*/ 438150 w 449148"/>
              <a:gd name="connsiteY6" fmla="*/ 297413 h 459290"/>
              <a:gd name="connsiteX7" fmla="*/ 438150 w 449148"/>
              <a:gd name="connsiteY7" fmla="*/ 287888 h 45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9148" h="459290">
                <a:moveTo>
                  <a:pt x="0" y="354563"/>
                </a:moveTo>
                <a:cubicBezTo>
                  <a:pt x="35719" y="375200"/>
                  <a:pt x="71438" y="395838"/>
                  <a:pt x="95250" y="345038"/>
                </a:cubicBezTo>
                <a:cubicBezTo>
                  <a:pt x="119062" y="294238"/>
                  <a:pt x="127000" y="100563"/>
                  <a:pt x="142875" y="49763"/>
                </a:cubicBezTo>
                <a:cubicBezTo>
                  <a:pt x="158750" y="-1037"/>
                  <a:pt x="169863" y="-26437"/>
                  <a:pt x="190500" y="40238"/>
                </a:cubicBezTo>
                <a:cubicBezTo>
                  <a:pt x="211137" y="106913"/>
                  <a:pt x="244475" y="402188"/>
                  <a:pt x="266700" y="449813"/>
                </a:cubicBezTo>
                <a:cubicBezTo>
                  <a:pt x="288925" y="497438"/>
                  <a:pt x="295275" y="351388"/>
                  <a:pt x="323850" y="325988"/>
                </a:cubicBezTo>
                <a:cubicBezTo>
                  <a:pt x="352425" y="300588"/>
                  <a:pt x="419100" y="303763"/>
                  <a:pt x="438150" y="297413"/>
                </a:cubicBezTo>
                <a:cubicBezTo>
                  <a:pt x="457200" y="291063"/>
                  <a:pt x="447675" y="289475"/>
                  <a:pt x="438150" y="287888"/>
                </a:cubicBezTo>
              </a:path>
            </a:pathLst>
          </a:custGeom>
          <a:ln>
            <a:headEnd type="none" w="med" len="med"/>
            <a:tailEnd type="none" w="med" len="med"/>
          </a:ln>
          <a:extLst>
            <a:ext uri="{AF507438-7753-43e0-B8FC-AC1667EBCBE1}"/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Oval 6"/>
          <p:cNvSpPr/>
          <p:nvPr userDrawn="1"/>
        </p:nvSpPr>
        <p:spPr bwMode="auto">
          <a:xfrm>
            <a:off x="2568575" y="4389438"/>
            <a:ext cx="609600" cy="609600"/>
          </a:xfrm>
          <a:prstGeom prst="ellipse">
            <a:avLst/>
          </a:prstGeom>
          <a:noFill/>
          <a:ln w="38100" cap="flat" cmpd="sng" algn="ctr">
            <a:solidFill>
              <a:srgbClr val="139BF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Oval 7"/>
          <p:cNvSpPr/>
          <p:nvPr userDrawn="1"/>
        </p:nvSpPr>
        <p:spPr bwMode="auto">
          <a:xfrm>
            <a:off x="6488113" y="4467225"/>
            <a:ext cx="609600" cy="609600"/>
          </a:xfrm>
          <a:prstGeom prst="ellipse">
            <a:avLst/>
          </a:prstGeom>
          <a:noFill/>
          <a:ln w="38100" cap="flat" cmpd="sng" algn="ctr">
            <a:solidFill>
              <a:srgbClr val="139BF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Segnaposto numero diapositiva 2"/>
          <p:cNvSpPr>
            <a:spLocks noGrp="1"/>
          </p:cNvSpPr>
          <p:nvPr>
            <p:ph type="sldNum" idx="10"/>
          </p:nvPr>
        </p:nvSpPr>
        <p:spPr>
          <a:xfrm>
            <a:off x="9504363" y="7296150"/>
            <a:ext cx="501650" cy="230188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>
            <a:lvl1pPr>
              <a:defRPr sz="1000" smtClean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48D617-EC55-4E4F-A9B7-97903EC8755C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6857913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or Pictures, graphs, visuals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3011488" y="198438"/>
            <a:ext cx="45434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rgbClr val="4472C4"/>
                </a:solidFill>
                <a:latin typeface="Calibri" panose="020F0502020204030204" pitchFamily="34" charset="0"/>
              </a:rPr>
              <a:t>RADFET dosimeters for diagnostic</a:t>
            </a:r>
          </a:p>
        </p:txBody>
      </p:sp>
      <p:pic>
        <p:nvPicPr>
          <p:cNvPr id="4" name="Picture 3" descr="C:\Data\Graphics\FERMI\RadFET\Reader front close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1365250"/>
            <a:ext cx="6027738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 userDrawn="1"/>
        </p:nvPicPr>
        <p:blipFill>
          <a:blip r:embed="rId4" cstate="print"/>
          <a:srcRect t="8554" r="19665" b="11782"/>
          <a:stretch>
            <a:fillRect/>
          </a:stretch>
        </p:blipFill>
        <p:spPr bwMode="auto">
          <a:xfrm>
            <a:off x="198407" y="1721104"/>
            <a:ext cx="2768024" cy="2058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3179763" y="2789238"/>
            <a:ext cx="4567237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dose deposition in the sensitive undulator magnets is monitored by integrating MOSFET dosimeters. The </a:t>
            </a:r>
            <a:r>
              <a:rPr lang="en-US" altLang="en-US" sz="1200" i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RADFET</a:t>
            </a:r>
            <a:r>
              <a:rPr lang="en-US" altLang="en-US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oxide allow the measurement up to 10 kGy. Custom microprocessor-controlled reader read the RADFETs with a constant current of 490 μA. The voltage from </a:t>
            </a:r>
            <a:r>
              <a:rPr lang="en-US" altLang="en-US" sz="1200" i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RADFET</a:t>
            </a:r>
            <a:r>
              <a:rPr lang="en-US" altLang="en-US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digitized with a 24-bit ADC. Each unit has four channels with Ethernet interface. </a:t>
            </a:r>
            <a:endParaRPr lang="en-US" altLang="en-US" sz="120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764" y="4299204"/>
            <a:ext cx="4567886" cy="1995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/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408" y="4299203"/>
            <a:ext cx="2768024" cy="1995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Oval 8"/>
          <p:cNvSpPr/>
          <p:nvPr userDrawn="1"/>
        </p:nvSpPr>
        <p:spPr bwMode="auto">
          <a:xfrm>
            <a:off x="925513" y="4868863"/>
            <a:ext cx="990600" cy="990600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0" name="Straight Arrow Connector 9"/>
          <p:cNvCxnSpPr/>
          <p:nvPr userDrawn="1"/>
        </p:nvCxnSpPr>
        <p:spPr bwMode="auto">
          <a:xfrm flipH="1">
            <a:off x="1916113" y="3152775"/>
            <a:ext cx="4348162" cy="1922463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/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 userDrawn="1"/>
        </p:nvCxnSpPr>
        <p:spPr bwMode="auto">
          <a:xfrm flipH="1" flipV="1">
            <a:off x="1887538" y="2338388"/>
            <a:ext cx="3990975" cy="527050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 bwMode="auto">
          <a:xfrm>
            <a:off x="1277938" y="1936750"/>
            <a:ext cx="609600" cy="579438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3" name="Straight Arrow Connector 12"/>
          <p:cNvCxnSpPr/>
          <p:nvPr userDrawn="1"/>
        </p:nvCxnSpPr>
        <p:spPr bwMode="auto">
          <a:xfrm flipV="1">
            <a:off x="7105650" y="2482850"/>
            <a:ext cx="0" cy="1068388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/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 bwMode="auto">
          <a:xfrm>
            <a:off x="6915150" y="2057400"/>
            <a:ext cx="381000" cy="381000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Segnaposto numero diapositiva 2"/>
          <p:cNvSpPr>
            <a:spLocks noGrp="1"/>
          </p:cNvSpPr>
          <p:nvPr>
            <p:ph type="sldNum" idx="10"/>
          </p:nvPr>
        </p:nvSpPr>
        <p:spPr>
          <a:xfrm>
            <a:off x="9504363" y="7296150"/>
            <a:ext cx="501650" cy="230188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>
            <a:lvl1pPr>
              <a:defRPr sz="1000" smtClean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BD010B4-11F4-4786-BE32-DFC51B181828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782174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 animBg="1"/>
      <p:bldP spid="9" grpId="1" animBg="1"/>
      <p:bldP spid="12" grpId="0" animBg="1"/>
      <p:bldP spid="12" grpId="1" animBg="1"/>
      <p:bldP spid="14" grpId="0" animBg="1"/>
      <p:bldP spid="14" grpId="1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2" descr="PPT-sfondo ok.jpg"/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magine 1" descr="PPT_EST logo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23838"/>
            <a:ext cx="21621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400675" y="7234238"/>
            <a:ext cx="3960813" cy="3238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6514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  <a:defRPr/>
            </a:pP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Sandi </a:t>
            </a:r>
            <a:r>
              <a:rPr lang="en-GB" altLang="en-US" sz="1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Grulja</a:t>
            </a: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–    25. 02. 2015</a:t>
            </a:r>
            <a:endParaRPr lang="it-IT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029" name="Connettore 1 2"/>
          <p:cNvCxnSpPr>
            <a:cxnSpLocks noChangeShapeType="1"/>
          </p:cNvCxnSpPr>
          <p:nvPr/>
        </p:nvCxnSpPr>
        <p:spPr bwMode="auto">
          <a:xfrm>
            <a:off x="9361488" y="7265988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7235825"/>
            <a:ext cx="5761038" cy="35718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6514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  <a:defRPr/>
            </a:pPr>
            <a:r>
              <a:rPr lang="it-IT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FERMI</a:t>
            </a:r>
            <a:r>
              <a:rPr lang="it-IT" altLang="en-US" sz="1300" dirty="0" smtClean="0">
                <a:solidFill>
                  <a:srgbClr val="000000"/>
                </a:solidFill>
              </a:rPr>
              <a:t> </a:t>
            </a:r>
            <a:r>
              <a:rPr lang="it-IT" altLang="en-US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diagnostics</a:t>
            </a:r>
            <a:r>
              <a:rPr lang="it-IT" altLang="en-US" sz="1300" dirty="0" smtClean="0">
                <a:solidFill>
                  <a:srgbClr val="000000"/>
                </a:solidFill>
              </a:rPr>
              <a:t> - </a:t>
            </a:r>
            <a:r>
              <a:rPr lang="it-IT" altLang="en-US" sz="2000" dirty="0" smtClean="0">
                <a:solidFill>
                  <a:srgbClr val="139BFB"/>
                </a:solidFill>
                <a:latin typeface="Calibri" panose="020F0502020204030204" pitchFamily="34" charset="0"/>
              </a:rPr>
              <a:t>M</a:t>
            </a:r>
            <a:r>
              <a:rPr lang="it-IT" altLang="en-US" sz="13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achine </a:t>
            </a:r>
            <a:r>
              <a:rPr lang="it-IT" altLang="en-US" sz="2000" dirty="0" smtClean="0">
                <a:solidFill>
                  <a:srgbClr val="139BFB"/>
                </a:solidFill>
                <a:latin typeface="Calibri" panose="020F0502020204030204" pitchFamily="34" charset="0"/>
              </a:rPr>
              <a:t>P</a:t>
            </a:r>
            <a:r>
              <a:rPr lang="it-IT" altLang="en-US" sz="13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rotection </a:t>
            </a:r>
            <a:r>
              <a:rPr lang="it-IT" altLang="en-US" sz="2000" dirty="0" smtClean="0">
                <a:solidFill>
                  <a:srgbClr val="139BFB"/>
                </a:solidFill>
                <a:latin typeface="Calibri" panose="020F0502020204030204" pitchFamily="34" charset="0"/>
              </a:rPr>
              <a:t>S</a:t>
            </a:r>
            <a:r>
              <a:rPr lang="it-IT" altLang="en-US" sz="13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78963" y="7108825"/>
            <a:ext cx="4381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smtClean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7E87AD8-711A-42D9-9280-9744CA361A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2" r:id="rId2"/>
    <p:sldLayoutId id="2147484273" r:id="rId3"/>
    <p:sldLayoutId id="2147484274" r:id="rId4"/>
    <p:sldLayoutId id="2147484276" r:id="rId5"/>
    <p:sldLayoutId id="2147484277" r:id="rId6"/>
    <p:sldLayoutId id="2147484278" r:id="rId7"/>
    <p:sldLayoutId id="2147484282" r:id="rId8"/>
    <p:sldLayoutId id="2147484280" r:id="rId9"/>
    <p:sldLayoutId id="2147484275" r:id="rId10"/>
    <p:sldLayoutId id="2147484287" r:id="rId11"/>
    <p:sldLayoutId id="2147484292" r:id="rId12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47675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MS PGothic" pitchFamily="34" charset="-128"/>
          <a:cs typeface="MS PGothic" charset="0"/>
        </a:defRPr>
      </a:lvl1pPr>
      <a:lvl2pPr algn="ctr" defTabSz="447675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itchFamily="34" charset="-128"/>
          <a:cs typeface="MS PGothic" charset="0"/>
        </a:defRPr>
      </a:lvl2pPr>
      <a:lvl3pPr algn="ctr" defTabSz="447675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itchFamily="34" charset="-128"/>
          <a:cs typeface="MS PGothic" charset="0"/>
        </a:defRPr>
      </a:lvl3pPr>
      <a:lvl4pPr algn="ctr" defTabSz="447675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itchFamily="34" charset="-128"/>
          <a:cs typeface="MS PGothic" charset="0"/>
        </a:defRPr>
      </a:lvl4pPr>
      <a:lvl5pPr algn="ctr" defTabSz="447675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itchFamily="34" charset="-128"/>
          <a:cs typeface="MS PGothic" charset="0"/>
        </a:defRPr>
      </a:lvl5pPr>
      <a:lvl6pPr marL="2514340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2971492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3428645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3885797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47675" rtl="0" fontAlgn="base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1pPr>
      <a:lvl2pPr marL="741363" indent="-284163" algn="l" defTabSz="447675" rtl="0" fontAlgn="base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2pPr>
      <a:lvl3pPr marL="1141413" indent="-227013" algn="l" defTabSz="447675" rtl="0" fontAlgn="base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3pPr>
      <a:lvl4pPr marL="1598613" indent="-227013" algn="l" defTabSz="447675" rtl="0" fontAlgn="base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4pPr>
      <a:lvl5pPr marL="2055813" indent="-227013" algn="l" defTabSz="447675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5pPr>
      <a:lvl6pPr marL="2514340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492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645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797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7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6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1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F55F59-997D-4C83-B7AE-C6EFBDBB81B0}" type="slidenum">
              <a:rPr lang="it-IT" altLang="en-US"/>
              <a:pPr/>
              <a:t>10</a:t>
            </a:fld>
            <a:endParaRPr lang="it-IT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17AA67-FB92-47B8-A064-5F42F7F903D0}" type="slidenum">
              <a:rPr lang="it-IT" altLang="en-US"/>
              <a:pPr/>
              <a:t>11</a:t>
            </a:fld>
            <a:endParaRPr lang="it-IT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331A9-02BC-4F37-9567-DC24682829AB}" type="slidenum">
              <a:rPr lang="it-IT" altLang="en-US" smtClean="0"/>
              <a:pPr>
                <a:defRPr/>
              </a:pPr>
              <a:t>2</a:t>
            </a:fld>
            <a:endParaRPr lang="it-IT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09124A-EF01-48CA-A847-197B9DC92B2A}" type="slidenum">
              <a:rPr lang="it-IT" altLang="en-US" smtClean="0"/>
              <a:pPr>
                <a:defRPr/>
              </a:pPr>
              <a:t>3</a:t>
            </a:fld>
            <a:endParaRPr lang="it-IT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522559-42F8-4814-AF09-8A9FC310E5CC}" type="slidenum">
              <a:rPr lang="it-IT" altLang="en-US"/>
              <a:pPr/>
              <a:t>4</a:t>
            </a:fld>
            <a:endParaRPr lang="it-IT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C3C5CB-04DF-4CAC-9E8C-71367ABFC137}" type="slidenum">
              <a:rPr lang="it-IT" altLang="en-US"/>
              <a:pPr/>
              <a:t>5</a:t>
            </a:fld>
            <a:endParaRPr lang="it-IT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DB5853-F248-457A-915A-15B2E63C1761}" type="slidenum">
              <a:rPr lang="it-IT" altLang="en-US"/>
              <a:pPr/>
              <a:t>6</a:t>
            </a:fld>
            <a:endParaRPr lang="it-IT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4D3097-4F3B-458B-B096-563879750A5F}" type="slidenum">
              <a:rPr lang="it-IT" altLang="en-US"/>
              <a:pPr/>
              <a:t>7</a:t>
            </a:fld>
            <a:endParaRPr lang="it-IT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AA47F1-B18C-41B4-8B10-28151D535797}" type="slidenum">
              <a:rPr lang="it-IT" altLang="en-US"/>
              <a:pPr/>
              <a:t>8</a:t>
            </a:fld>
            <a:endParaRPr lang="it-IT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960A7E-48D6-4BD2-977D-F221C900FE30}" type="slidenum">
              <a:rPr lang="it-IT" altLang="en-US"/>
              <a:pPr/>
              <a:t>9</a:t>
            </a:fld>
            <a:endParaRPr lang="it-IT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ttra Sincrotrone Trieste_Template Slides E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GECI-TMP-24-rev00UK</Template>
  <TotalTime>2548</TotalTime>
  <Words>136</Words>
  <Application>Microsoft Office PowerPoint</Application>
  <PresentationFormat>Custom</PresentationFormat>
  <Paragraphs>35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 Unicode MS</vt:lpstr>
      <vt:lpstr>ＭＳ Ｐゴシック</vt:lpstr>
      <vt:lpstr>ＭＳ Ｐゴシック</vt:lpstr>
      <vt:lpstr>Arial</vt:lpstr>
      <vt:lpstr>Calibri</vt:lpstr>
      <vt:lpstr>Calibri Light</vt:lpstr>
      <vt:lpstr>Calibri, 'Century Gothic'</vt:lpstr>
      <vt:lpstr>OpenSymbol</vt:lpstr>
      <vt:lpstr>Palatino Linotype</vt:lpstr>
      <vt:lpstr>Symbol</vt:lpstr>
      <vt:lpstr>Tahoma</vt:lpstr>
      <vt:lpstr>Times New Roman</vt:lpstr>
      <vt:lpstr>Wingdings</vt:lpstr>
      <vt:lpstr>Elettra Sincrotrone Trieste_Template Slides ENG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Sandi G.</dc:creator>
  <cp:lastModifiedBy>dr. Sandi G.</cp:lastModifiedBy>
  <cp:revision>231</cp:revision>
  <cp:lastPrinted>2015-06-12T07:35:56Z</cp:lastPrinted>
  <dcterms:created xsi:type="dcterms:W3CDTF">2015-02-25T08:44:08Z</dcterms:created>
  <dcterms:modified xsi:type="dcterms:W3CDTF">2015-06-12T07:48:20Z</dcterms:modified>
</cp:coreProperties>
</file>