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8" r:id="rId1"/>
    <p:sldMasterId id="2147483680" r:id="rId2"/>
    <p:sldMasterId id="2147483684" r:id="rId3"/>
  </p:sldMasterIdLst>
  <p:notesMasterIdLst>
    <p:notesMasterId r:id="rId17"/>
  </p:notesMasterIdLst>
  <p:handoutMasterIdLst>
    <p:handoutMasterId r:id="rId18"/>
  </p:handoutMasterIdLst>
  <p:sldIdLst>
    <p:sldId id="575" r:id="rId4"/>
    <p:sldId id="609" r:id="rId5"/>
    <p:sldId id="595" r:id="rId6"/>
    <p:sldId id="610" r:id="rId7"/>
    <p:sldId id="611" r:id="rId8"/>
    <p:sldId id="615" r:id="rId9"/>
    <p:sldId id="616" r:id="rId10"/>
    <p:sldId id="613" r:id="rId11"/>
    <p:sldId id="614" r:id="rId12"/>
    <p:sldId id="612" r:id="rId13"/>
    <p:sldId id="589" r:id="rId14"/>
    <p:sldId id="569" r:id="rId15"/>
    <p:sldId id="617" r:id="rId16"/>
  </p:sldIdLst>
  <p:sldSz cx="9144000" cy="6858000" type="screen4x3"/>
  <p:notesSz cx="7099300" cy="10234613"/>
  <p:embeddedFontLst>
    <p:embeddedFont>
      <p:font typeface="Comic Sans MS" panose="030F0702030302020204" pitchFamily="66" charset="0"/>
      <p:regular r:id="rId19"/>
      <p:bold r:id="rId20"/>
    </p:embeddedFont>
    <p:embeddedFont>
      <p:font typeface="Arial Unicode MS" panose="020B0604020202020204" pitchFamily="34" charset="-128"/>
      <p:regular r:id="rId21"/>
    </p:embeddedFont>
  </p:embeddedFontLst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50000"/>
      </a:spcBef>
      <a:spcAft>
        <a:spcPct val="0"/>
      </a:spcAft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50000"/>
      </a:spcBef>
      <a:spcAft>
        <a:spcPct val="0"/>
      </a:spcAft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50000"/>
      </a:spcBef>
      <a:spcAft>
        <a:spcPct val="0"/>
      </a:spcAft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50000"/>
      </a:spcBef>
      <a:spcAft>
        <a:spcPct val="0"/>
      </a:spcAft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rgbClr val="FF0000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  <a:srgbClr val="FF6600"/>
    <a:srgbClr val="009900"/>
    <a:srgbClr val="333399"/>
    <a:srgbClr val="0099FF"/>
    <a:srgbClr val="CC00CC"/>
    <a:srgbClr val="CC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7229" autoAdjust="0"/>
  </p:normalViewPr>
  <p:slideViewPr>
    <p:cSldViewPr>
      <p:cViewPr>
        <p:scale>
          <a:sx n="120" d="100"/>
          <a:sy n="120" d="100"/>
        </p:scale>
        <p:origin x="-137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0E5009-FB61-4D01-8008-9D77D352E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5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34752C2-702E-4D65-922A-AE80514621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47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  <p:sp>
        <p:nvSpPr>
          <p:cNvPr id="14340" name="Header Placehold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804763" indent="-309524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098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33337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28576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23815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19054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714293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4209532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00">
                <a:solidFill>
                  <a:schemeClr val="tx1"/>
                </a:solidFill>
                <a:latin typeface="Arial" charset="0"/>
              </a:rPr>
              <a:t>RREPS'11, Egham (UK)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804763" indent="-309524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098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33337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28576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23815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19054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714293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4209532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0E99958-D32E-4803-9629-C3A456E37234}" type="slidenum">
              <a:rPr lang="en-GB" sz="1300">
                <a:solidFill>
                  <a:srgbClr val="000000"/>
                </a:solidFill>
                <a:latin typeface="Arial" charset="0"/>
              </a:rPr>
              <a:pPr eaLnBrk="1" hangingPunct="1"/>
              <a:t>6</a:t>
            </a:fld>
            <a:endParaRPr lang="en-GB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3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804763" indent="-309524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098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33337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28576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23815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19054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714293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4209532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00">
                <a:solidFill>
                  <a:srgbClr val="000000"/>
                </a:solidFill>
                <a:latin typeface="Arial" charset="0"/>
              </a:rPr>
              <a:t>RREPS'11, Egham (UK)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804763" indent="-309524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098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33337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28576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23815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19054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714293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4209532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0E99958-D32E-4803-9629-C3A456E37234}" type="slidenum">
              <a:rPr lang="en-GB" sz="1300">
                <a:solidFill>
                  <a:srgbClr val="000000"/>
                </a:solidFill>
                <a:latin typeface="Arial" charset="0"/>
              </a:rPr>
              <a:pPr eaLnBrk="1" hangingPunct="1"/>
              <a:t>7</a:t>
            </a:fld>
            <a:endParaRPr lang="en-GB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3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804763" indent="-309524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38098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733337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28576" indent="-247620" eaLnBrk="0" hangingPunct="0"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23815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19054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714293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4209532" indent="-24762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00">
                <a:solidFill>
                  <a:srgbClr val="000000"/>
                </a:solidFill>
                <a:latin typeface="Arial" charset="0"/>
              </a:rPr>
              <a:t>RREPS'11, Egham (UK)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D24D-CBDE-4D87-9B61-9137B8908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8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1AB8-F552-42FC-8607-57BD1A8F82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4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BE345-3782-4E75-8C86-2A172D4D82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8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935E8-C1C8-4CE9-810B-D1E959ED47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6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4DC6F-5079-41B5-B3B9-A487289D77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D68C-8721-4A1D-AC2F-4D01687D70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FDFC-2358-416A-A1F1-6E68BA16EA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2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CD0FC-219C-4649-BC11-136671D78F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581-9907-4608-91D4-429AA349AF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65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DD7A-9406-4CCD-945B-D40000E00C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1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0542-0DC6-4E5A-ACBB-E93FB1E881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3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0D38-460F-4901-9CBA-4A066578E9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3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E8B7-00A3-4CA7-8FA4-80F0FBD03C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9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58E153C-AE14-4D08-8E43-61991BC67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442D7E1-74AB-4370-9030-E38CDF21B6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37th ICFA Advanced Beam Dynamics Workshop on Future Light Sources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8CAA566-C3C3-4AA7-B27F-6F10DC35F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6.jpeg"/><Relationship Id="rId7" Type="http://schemas.openxmlformats.org/officeDocument/2006/relationships/image" Target="../media/image3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000750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453188"/>
            <a:ext cx="9366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3175" y="-7132"/>
            <a:ext cx="9147175" cy="843844"/>
            <a:chOff x="-3175" y="-7132"/>
            <a:chExt cx="9147175" cy="8438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" y="-4125"/>
              <a:ext cx="6384469" cy="82998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664" y="-7132"/>
              <a:ext cx="3097007" cy="832988"/>
            </a:xfrm>
            <a:prstGeom prst="rect">
              <a:avLst/>
            </a:prstGeom>
          </p:spPr>
        </p:pic>
        <p:sp>
          <p:nvSpPr>
            <p:cNvPr id="5126" name="Line 23"/>
            <p:cNvSpPr>
              <a:spLocks noChangeShapeType="1"/>
            </p:cNvSpPr>
            <p:nvPr/>
          </p:nvSpPr>
          <p:spPr bwMode="auto">
            <a:xfrm>
              <a:off x="-3175" y="836712"/>
              <a:ext cx="9147175" cy="0"/>
            </a:xfrm>
            <a:prstGeom prst="line">
              <a:avLst/>
            </a:prstGeom>
            <a:noFill/>
            <a:ln w="50800" cmpd="thinThick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99742" y="1454919"/>
            <a:ext cx="7416674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Status </a:t>
            </a:r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Beam Loss </a:t>
            </a:r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Detector</a:t>
            </a:r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Tests </a:t>
            </a:r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</a:t>
            </a:r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de-DE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Developments</a:t>
            </a:r>
            <a:r>
              <a:rPr lang="de-DE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at PETRA III &amp; ESRF</a:t>
            </a:r>
            <a:endParaRPr lang="en-GB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 txBox="1">
            <a:spLocks noChangeArrowheads="1"/>
          </p:cNvSpPr>
          <p:nvPr/>
        </p:nvSpPr>
        <p:spPr bwMode="auto">
          <a:xfrm>
            <a:off x="1907704" y="3573016"/>
            <a:ext cx="54726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Gero Kube</a:t>
            </a:r>
            <a:endParaRPr lang="de-DE" sz="1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de-DE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DESY (Hamburg)</a:t>
            </a:r>
          </a:p>
          <a:p>
            <a:pPr>
              <a:defRPr/>
            </a:pPr>
            <a:endParaRPr lang="de-DE" sz="16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66724" y="5087506"/>
            <a:ext cx="648153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PETRA III</a:t>
            </a: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Project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Loss Monitor Tests @ ESRF</a:t>
            </a:r>
          </a:p>
        </p:txBody>
      </p:sp>
    </p:spTree>
    <p:extLst>
      <p:ext uri="{BB962C8B-B14F-4D97-AF65-F5344CB8AC3E}">
        <p14:creationId xmlns:p14="http://schemas.microsoft.com/office/powerpoint/2010/main" val="42085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0">
                <a:solidFill>
                  <a:schemeClr val="bg2"/>
                </a:solidFill>
              </a:rPr>
              <a:t>Gero Kube, DESY / MDI</a:t>
            </a:r>
            <a:endParaRPr lang="en-GB" altLang="de-DE" sz="1200" b="0">
              <a:solidFill>
                <a:schemeClr val="bg2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  <a:ln/>
        </p:spPr>
        <p:txBody>
          <a:bodyPr/>
          <a:lstStyle/>
          <a:p>
            <a:pPr algn="l"/>
            <a:r>
              <a:rPr lang="de-DE" altLang="de-DE" sz="3200" dirty="0" smtClean="0">
                <a:solidFill>
                  <a:srgbClr val="003E6E"/>
                </a:solidFill>
                <a:latin typeface="Comic Sans MS" pitchFamily="66" charset="0"/>
              </a:rPr>
              <a:t>BLM Test @ ESRF</a:t>
            </a:r>
            <a:endParaRPr lang="en-GB" altLang="de-DE" sz="3200" dirty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265223" name="Picture 7" descr="HG_LOGO_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4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0826" y="931863"/>
            <a:ext cx="4082356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de-DE" dirty="0">
                <a:solidFill>
                  <a:srgbClr val="0000FF"/>
                </a:solidFill>
              </a:rPr>
              <a:t>  </a:t>
            </a:r>
            <a:r>
              <a:rPr lang="de-DE" dirty="0" err="1" smtClean="0">
                <a:solidFill>
                  <a:srgbClr val="0000FF"/>
                </a:solidFill>
              </a:rPr>
              <a:t>filling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pattern</a:t>
            </a:r>
            <a:r>
              <a:rPr lang="de-DE" dirty="0" smtClean="0">
                <a:solidFill>
                  <a:srgbClr val="0000FF"/>
                </a:solidFill>
              </a:rPr>
              <a:t>: 16 </a:t>
            </a:r>
            <a:r>
              <a:rPr lang="de-DE" dirty="0" err="1" smtClean="0">
                <a:solidFill>
                  <a:srgbClr val="0000FF"/>
                </a:solidFill>
              </a:rPr>
              <a:t>bunches</a:t>
            </a:r>
            <a:r>
              <a:rPr lang="de-DE" dirty="0" smtClean="0">
                <a:solidFill>
                  <a:srgbClr val="0000FF"/>
                </a:solidFill>
              </a:rPr>
              <a:t>, </a:t>
            </a:r>
            <a:r>
              <a:rPr lang="de-DE" dirty="0" err="1" smtClean="0">
                <a:solidFill>
                  <a:srgbClr val="0000FF"/>
                </a:solidFill>
              </a:rPr>
              <a:t>equally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distributed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49091" y="2041103"/>
            <a:ext cx="30868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internal horizontal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scraper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moved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in</a:t>
            </a:r>
            <a:endParaRPr lang="de-DE" dirty="0" smtClean="0">
              <a:solidFill>
                <a:schemeClr val="accent2"/>
              </a:solidFill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49091" y="1314890"/>
            <a:ext cx="359086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pt-BR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h </a:t>
            </a:r>
            <a:r>
              <a:rPr lang="pt-BR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= 992,   f</a:t>
            </a:r>
            <a:r>
              <a:rPr lang="pt-BR" baseline="-250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RF</a:t>
            </a:r>
            <a:r>
              <a:rPr lang="pt-BR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= 352.202 </a:t>
            </a:r>
            <a:r>
              <a:rPr lang="pt-BR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MHz</a:t>
            </a:r>
            <a:endParaRPr lang="de-DE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de-DE" dirty="0" smtClean="0">
                <a:solidFill>
                  <a:schemeClr val="tx1"/>
                </a:solidFill>
              </a:rPr>
              <a:t>→  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de-DE" baseline="-250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rev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= 2.817 </a:t>
            </a:r>
            <a:r>
              <a:rPr lang="el-GR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sec, 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de-DE" baseline="-250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bucket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= 2.84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nsec</a:t>
            </a:r>
            <a:endParaRPr lang="de-DE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65216" name="Group 265215"/>
          <p:cNvGrpSpPr/>
          <p:nvPr/>
        </p:nvGrpSpPr>
        <p:grpSpPr>
          <a:xfrm>
            <a:off x="4932040" y="3382870"/>
            <a:ext cx="4130293" cy="3098645"/>
            <a:chOff x="4932040" y="3382870"/>
            <a:chExt cx="4130293" cy="3098645"/>
          </a:xfrm>
        </p:grpSpPr>
        <p:grpSp>
          <p:nvGrpSpPr>
            <p:cNvPr id="30" name="Group 29"/>
            <p:cNvGrpSpPr/>
            <p:nvPr/>
          </p:nvGrpSpPr>
          <p:grpSpPr>
            <a:xfrm>
              <a:off x="4932040" y="3382870"/>
              <a:ext cx="4130293" cy="3098645"/>
              <a:chOff x="4932040" y="3382870"/>
              <a:chExt cx="4130293" cy="3098645"/>
            </a:xfrm>
          </p:grpSpPr>
          <p:pic>
            <p:nvPicPr>
              <p:cNvPr id="19461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3382870"/>
                <a:ext cx="4130293" cy="3098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6660232" y="4478918"/>
                <a:ext cx="1198248" cy="278098"/>
                <a:chOff x="4053535" y="5136476"/>
                <a:chExt cx="1331390" cy="308998"/>
              </a:xfrm>
            </p:grpSpPr>
            <p:cxnSp>
              <p:nvCxnSpPr>
                <p:cNvPr id="9" name="Straight Arrow Connector 8"/>
                <p:cNvCxnSpPr/>
                <p:nvPr/>
              </p:nvCxnSpPr>
              <p:spPr bwMode="auto">
                <a:xfrm>
                  <a:off x="4711189" y="5445474"/>
                  <a:ext cx="23685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Arrow Connector 25"/>
                <p:cNvCxnSpPr/>
                <p:nvPr/>
              </p:nvCxnSpPr>
              <p:spPr bwMode="auto">
                <a:xfrm flipH="1">
                  <a:off x="5168900" y="5445474"/>
                  <a:ext cx="216025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4053535" y="5136476"/>
                  <a:ext cx="1018493" cy="273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chemeClr val="tx1"/>
                      </a:solidFill>
                    </a:rPr>
                    <a:t>176.03 </a:t>
                  </a:r>
                  <a:r>
                    <a:rPr lang="de-DE" sz="1000" b="1" dirty="0" err="1" smtClean="0">
                      <a:solidFill>
                        <a:schemeClr val="tx1"/>
                      </a:solidFill>
                    </a:rPr>
                    <a:t>nsec</a:t>
                  </a:r>
                  <a:endParaRPr lang="de-DE" sz="1000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5542608" y="3852422"/>
                <a:ext cx="2088232" cy="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triangle" w="med" len="lg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TextBox 34"/>
              <p:cNvSpPr txBox="1"/>
              <p:nvPr/>
            </p:nvSpPr>
            <p:spPr>
              <a:xfrm>
                <a:off x="6147550" y="3872674"/>
                <a:ext cx="133064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chemeClr val="tx1"/>
                    </a:solidFill>
                  </a:rPr>
                  <a:t>1 turn: 2.817 </a:t>
                </a:r>
                <a:r>
                  <a:rPr lang="de-DE" sz="1000" b="1" dirty="0" err="1">
                    <a:solidFill>
                      <a:schemeClr val="tx1"/>
                    </a:solidFill>
                  </a:rPr>
                  <a:t>μ</a:t>
                </a:r>
                <a:r>
                  <a:rPr lang="de-DE" sz="1000" b="1" dirty="0" err="1" smtClean="0">
                    <a:solidFill>
                      <a:schemeClr val="tx1"/>
                    </a:solidFill>
                  </a:rPr>
                  <a:t>sec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588224" y="4065446"/>
                <a:ext cx="8887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chemeClr val="tx1"/>
                    </a:solidFill>
                  </a:rPr>
                  <a:t>16 </a:t>
                </a:r>
                <a:r>
                  <a:rPr lang="de-DE" sz="1000" b="1" dirty="0" err="1" smtClean="0">
                    <a:solidFill>
                      <a:schemeClr val="tx1"/>
                    </a:solidFill>
                  </a:rPr>
                  <a:t>bunches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>
                <a:off x="5554234" y="3717032"/>
                <a:ext cx="0" cy="108012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7642466" y="3725658"/>
                <a:ext cx="0" cy="8554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 rot="5400000" flipH="1">
              <a:off x="6794286" y="3491046"/>
              <a:ext cx="384247" cy="211741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</p:grp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39552" y="5848272"/>
            <a:ext cx="475252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pt-BR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filling pattern nicely reproduced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pt-BR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losses from individual bunches resolved</a:t>
            </a:r>
            <a:endParaRPr lang="de-DE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7544" y="2493113"/>
            <a:ext cx="4157945" cy="3150883"/>
            <a:chOff x="4446503" y="2420888"/>
            <a:chExt cx="4157945" cy="3150883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503" y="2420888"/>
              <a:ext cx="4157945" cy="3150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474789" y="2708920"/>
              <a:ext cx="889299" cy="24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 smtClean="0">
                  <a:solidFill>
                    <a:schemeClr val="tx1"/>
                  </a:solidFill>
                </a:rPr>
                <a:t>BLM </a:t>
              </a:r>
              <a:r>
                <a:rPr lang="de-DE" sz="1050" b="1" dirty="0" err="1" smtClean="0">
                  <a:solidFill>
                    <a:schemeClr val="tx1"/>
                  </a:solidFill>
                </a:rPr>
                <a:t>signal</a:t>
              </a:r>
              <a:endParaRPr lang="de-DE" sz="105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H="1">
              <a:off x="6660232" y="5161999"/>
              <a:ext cx="1212998" cy="283225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 rot="20820128">
              <a:off x="7117151" y="5158847"/>
              <a:ext cx="1477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 err="1" smtClean="0">
                  <a:solidFill>
                    <a:schemeClr val="tx1"/>
                  </a:solidFill>
                </a:rPr>
                <a:t>scraper</a:t>
              </a:r>
              <a:r>
                <a:rPr lang="de-DE" sz="1050" b="1" dirty="0" smtClean="0">
                  <a:solidFill>
                    <a:schemeClr val="tx1"/>
                  </a:solidFill>
                </a:rPr>
                <a:t> </a:t>
              </a:r>
              <a:r>
                <a:rPr lang="de-DE" sz="1050" b="1" dirty="0" err="1" smtClean="0">
                  <a:solidFill>
                    <a:schemeClr val="tx1"/>
                  </a:solidFill>
                </a:rPr>
                <a:t>position</a:t>
              </a:r>
              <a:r>
                <a:rPr lang="de-DE" sz="1050" b="1" dirty="0" smtClean="0">
                  <a:solidFill>
                    <a:schemeClr val="tx1"/>
                  </a:solidFill>
                </a:rPr>
                <a:t> [</a:t>
              </a:r>
              <a:r>
                <a:rPr lang="de-DE" sz="1050" b="1" dirty="0" err="1" smtClean="0">
                  <a:solidFill>
                    <a:schemeClr val="tx1"/>
                  </a:solidFill>
                </a:rPr>
                <a:t>a.u</a:t>
              </a:r>
              <a:r>
                <a:rPr lang="de-DE" sz="1050" b="1" dirty="0" smtClean="0">
                  <a:solidFill>
                    <a:schemeClr val="tx1"/>
                  </a:solidFill>
                </a:rPr>
                <a:t>.] </a:t>
              </a:r>
              <a:endParaRPr lang="de-DE" sz="1050" b="1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H="1" flipV="1">
              <a:off x="4834154" y="4923916"/>
              <a:ext cx="911502" cy="45504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45"/>
            <p:cNvSpPr txBox="1"/>
            <p:nvPr/>
          </p:nvSpPr>
          <p:spPr>
            <a:xfrm rot="1593332">
              <a:off x="4771399" y="5209813"/>
              <a:ext cx="10978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 smtClean="0">
                  <a:solidFill>
                    <a:schemeClr val="tx1"/>
                  </a:solidFill>
                </a:rPr>
                <a:t>ADC </a:t>
              </a:r>
              <a:r>
                <a:rPr lang="de-DE" sz="1050" b="1" dirty="0" err="1" smtClean="0">
                  <a:solidFill>
                    <a:schemeClr val="tx1"/>
                  </a:solidFill>
                </a:rPr>
                <a:t>samples</a:t>
              </a:r>
              <a:endParaRPr lang="de-DE" sz="105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55637" y="774805"/>
            <a:ext cx="4653618" cy="2617821"/>
            <a:chOff x="4355637" y="774805"/>
            <a:chExt cx="4653618" cy="2617821"/>
          </a:xfrm>
        </p:grpSpPr>
        <p:sp>
          <p:nvSpPr>
            <p:cNvPr id="39" name="AutoShape 23"/>
            <p:cNvSpPr>
              <a:spLocks noChangeArrowheads="1"/>
            </p:cNvSpPr>
            <p:nvPr/>
          </p:nvSpPr>
          <p:spPr bwMode="auto">
            <a:xfrm rot="19704796" flipH="1">
              <a:off x="4355637" y="2308434"/>
              <a:ext cx="563618" cy="245159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44408" y="1156682"/>
              <a:ext cx="76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err="1" smtClean="0">
                  <a:solidFill>
                    <a:schemeClr val="tx1"/>
                  </a:solidFill>
                </a:rPr>
                <a:t>scraper</a:t>
              </a:r>
              <a:r>
                <a:rPr lang="de-DE" sz="1000" b="1" dirty="0" smtClean="0">
                  <a:solidFill>
                    <a:schemeClr val="tx1"/>
                  </a:solidFill>
                </a:rPr>
                <a:t> pos. 20</a:t>
              </a:r>
              <a:endParaRPr lang="de-DE" sz="1000" b="1" dirty="0">
                <a:solidFill>
                  <a:schemeClr val="tx1"/>
                </a:solidFill>
              </a:endParaRPr>
            </a:p>
          </p:txBody>
        </p:sp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666" y="774805"/>
              <a:ext cx="3489386" cy="2617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44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0">
                <a:solidFill>
                  <a:schemeClr val="bg2"/>
                </a:solidFill>
              </a:rPr>
              <a:t>Gero Kube, DESY / MDI</a:t>
            </a:r>
            <a:endParaRPr lang="en-GB" altLang="de-DE" sz="1200" b="0">
              <a:solidFill>
                <a:schemeClr val="bg2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  <a:ln/>
        </p:spPr>
        <p:txBody>
          <a:bodyPr/>
          <a:lstStyle/>
          <a:p>
            <a:pPr algn="l"/>
            <a:r>
              <a:rPr lang="de-DE" altLang="de-DE" sz="3200" dirty="0" smtClean="0">
                <a:solidFill>
                  <a:srgbClr val="003E6E"/>
                </a:solidFill>
                <a:latin typeface="Comic Sans MS" pitchFamily="66" charset="0"/>
              </a:rPr>
              <a:t>BLM Test @ ESRF</a:t>
            </a:r>
            <a:endParaRPr lang="en-GB" altLang="de-DE" sz="3200" dirty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265223" name="Picture 7" descr="HG_LOGO_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4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0825" y="931863"/>
            <a:ext cx="324105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de-DE" dirty="0">
                <a:solidFill>
                  <a:srgbClr val="0000FF"/>
                </a:solidFill>
              </a:rPr>
              <a:t>  </a:t>
            </a:r>
            <a:r>
              <a:rPr lang="de-DE" dirty="0" err="1" smtClean="0">
                <a:solidFill>
                  <a:srgbClr val="0000FF"/>
                </a:solidFill>
              </a:rPr>
              <a:t>filling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pattern</a:t>
            </a:r>
            <a:r>
              <a:rPr lang="de-DE" dirty="0" smtClean="0">
                <a:solidFill>
                  <a:srgbClr val="0000FF"/>
                </a:solidFill>
              </a:rPr>
              <a:t>: 1/3rd </a:t>
            </a:r>
            <a:r>
              <a:rPr lang="de-DE" dirty="0" err="1" smtClean="0">
                <a:solidFill>
                  <a:srgbClr val="0000FF"/>
                </a:solidFill>
              </a:rPr>
              <a:t>fill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49091" y="2041103"/>
            <a:ext cx="30868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internal horizontal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scraper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moved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in</a:t>
            </a:r>
            <a:endParaRPr lang="de-DE" dirty="0" smtClean="0">
              <a:solidFill>
                <a:schemeClr val="accent2"/>
              </a:solidFill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95538" y="2484487"/>
            <a:ext cx="4124244" cy="3245510"/>
            <a:chOff x="3563888" y="2060846"/>
            <a:chExt cx="4341308" cy="3416327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060846"/>
              <a:ext cx="4341308" cy="332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 bwMode="auto">
            <a:xfrm flipH="1">
              <a:off x="5868144" y="4869160"/>
              <a:ext cx="1152576" cy="36004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3834668" y="4310348"/>
              <a:ext cx="648520" cy="65645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/>
            <p:cNvSpPr txBox="1"/>
            <p:nvPr/>
          </p:nvSpPr>
          <p:spPr>
            <a:xfrm rot="20543197">
              <a:off x="6073992" y="4937588"/>
              <a:ext cx="1555444" cy="26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 err="1" smtClean="0">
                  <a:solidFill>
                    <a:schemeClr val="tx1"/>
                  </a:solidFill>
                </a:rPr>
                <a:t>scraper</a:t>
              </a:r>
              <a:r>
                <a:rPr lang="de-DE" sz="1050" b="1" dirty="0" smtClean="0">
                  <a:solidFill>
                    <a:schemeClr val="tx1"/>
                  </a:solidFill>
                </a:rPr>
                <a:t> </a:t>
              </a:r>
              <a:r>
                <a:rPr lang="de-DE" sz="1050" b="1" dirty="0" err="1" smtClean="0">
                  <a:solidFill>
                    <a:schemeClr val="tx1"/>
                  </a:solidFill>
                </a:rPr>
                <a:t>position</a:t>
              </a:r>
              <a:r>
                <a:rPr lang="de-DE" sz="1050" b="1" dirty="0" smtClean="0">
                  <a:solidFill>
                    <a:schemeClr val="tx1"/>
                  </a:solidFill>
                </a:rPr>
                <a:t> [</a:t>
              </a:r>
              <a:r>
                <a:rPr lang="de-DE" sz="1050" b="1" dirty="0" err="1" smtClean="0">
                  <a:solidFill>
                    <a:schemeClr val="tx1"/>
                  </a:solidFill>
                </a:rPr>
                <a:t>a.u</a:t>
              </a:r>
              <a:r>
                <a:rPr lang="de-DE" sz="1050" b="1" dirty="0" smtClean="0">
                  <a:solidFill>
                    <a:schemeClr val="tx1"/>
                  </a:solidFill>
                </a:rPr>
                <a:t>.] </a:t>
              </a:r>
              <a:endParaRPr lang="de-DE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752999">
              <a:off x="3536500" y="4765692"/>
              <a:ext cx="1155683" cy="26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 smtClean="0">
                  <a:solidFill>
                    <a:schemeClr val="tx1"/>
                  </a:solidFill>
                </a:rPr>
                <a:t>ADC </a:t>
              </a:r>
              <a:r>
                <a:rPr lang="de-DE" sz="1050" b="1" dirty="0" err="1" smtClean="0">
                  <a:solidFill>
                    <a:schemeClr val="tx1"/>
                  </a:solidFill>
                </a:rPr>
                <a:t>samples</a:t>
              </a:r>
              <a:endParaRPr lang="de-DE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9684" y="2448687"/>
              <a:ext cx="9361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b="1" dirty="0" smtClean="0">
                  <a:solidFill>
                    <a:schemeClr val="tx1"/>
                  </a:solidFill>
                </a:rPr>
                <a:t>BLM </a:t>
              </a:r>
              <a:r>
                <a:rPr lang="de-DE" sz="1050" b="1" dirty="0" err="1" smtClean="0">
                  <a:solidFill>
                    <a:schemeClr val="tx1"/>
                  </a:solidFill>
                </a:rPr>
                <a:t>signal</a:t>
              </a:r>
              <a:endParaRPr lang="de-DE" sz="105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49091" y="1314890"/>
            <a:ext cx="359086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pt-BR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h </a:t>
            </a:r>
            <a:r>
              <a:rPr lang="pt-BR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= 992,   f</a:t>
            </a:r>
            <a:r>
              <a:rPr lang="pt-BR" baseline="-250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RF</a:t>
            </a:r>
            <a:r>
              <a:rPr lang="pt-BR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= 352.202 </a:t>
            </a:r>
            <a:r>
              <a:rPr lang="pt-BR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MHz</a:t>
            </a:r>
            <a:endParaRPr lang="de-DE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de-DE" dirty="0" smtClean="0">
                <a:solidFill>
                  <a:schemeClr val="tx1"/>
                </a:solidFill>
              </a:rPr>
              <a:t>→  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de-DE" baseline="-250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rev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= 2.817 </a:t>
            </a:r>
            <a:r>
              <a:rPr lang="el-GR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μ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sec, 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de-DE" baseline="-25000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bucket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= 2.84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nsec</a:t>
            </a:r>
            <a:endParaRPr lang="de-DE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55637" y="765175"/>
            <a:ext cx="4653618" cy="2600558"/>
            <a:chOff x="4355637" y="765175"/>
            <a:chExt cx="4653618" cy="2600558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642" y="765175"/>
              <a:ext cx="3466376" cy="2600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AutoShape 23"/>
            <p:cNvSpPr>
              <a:spLocks noChangeArrowheads="1"/>
            </p:cNvSpPr>
            <p:nvPr/>
          </p:nvSpPr>
          <p:spPr bwMode="auto">
            <a:xfrm rot="19704796" flipH="1">
              <a:off x="4355637" y="2308434"/>
              <a:ext cx="563618" cy="245159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44408" y="1156682"/>
              <a:ext cx="764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 err="1" smtClean="0">
                  <a:solidFill>
                    <a:schemeClr val="tx1"/>
                  </a:solidFill>
                </a:rPr>
                <a:t>scraper</a:t>
              </a:r>
              <a:r>
                <a:rPr lang="de-DE" sz="1000" b="1" dirty="0" smtClean="0">
                  <a:solidFill>
                    <a:schemeClr val="tx1"/>
                  </a:solidFill>
                </a:rPr>
                <a:t> pos. 62</a:t>
              </a:r>
              <a:endParaRPr lang="de-DE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51210" y="3389372"/>
            <a:ext cx="4085286" cy="3063964"/>
            <a:chOff x="4951210" y="3389372"/>
            <a:chExt cx="4085286" cy="3063964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4951210" y="3389372"/>
              <a:ext cx="4085286" cy="3063964"/>
              <a:chOff x="3849216" y="3043082"/>
              <a:chExt cx="4539208" cy="3404406"/>
            </a:xfrm>
          </p:grpSpPr>
          <p:pic>
            <p:nvPicPr>
              <p:cNvPr id="18436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9216" y="3043082"/>
                <a:ext cx="4539208" cy="3404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4623180" y="5157192"/>
                <a:ext cx="1809402" cy="246221"/>
                <a:chOff x="4623180" y="5453850"/>
                <a:chExt cx="1809402" cy="246221"/>
              </a:xfrm>
            </p:grpSpPr>
            <p:cxnSp>
              <p:nvCxnSpPr>
                <p:cNvPr id="9" name="Straight Arrow Connector 8"/>
                <p:cNvCxnSpPr/>
                <p:nvPr/>
              </p:nvCxnSpPr>
              <p:spPr bwMode="auto">
                <a:xfrm>
                  <a:off x="4623180" y="5589240"/>
                  <a:ext cx="23685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Arrow Connector 25"/>
                <p:cNvCxnSpPr/>
                <p:nvPr/>
              </p:nvCxnSpPr>
              <p:spPr bwMode="auto">
                <a:xfrm flipH="1">
                  <a:off x="5436096" y="5589240"/>
                  <a:ext cx="21602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5568484" y="5453850"/>
                  <a:ext cx="86409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chemeClr val="tx1"/>
                      </a:solidFill>
                    </a:rPr>
                    <a:t>0.954 </a:t>
                  </a:r>
                  <a:r>
                    <a:rPr lang="de-DE" sz="1000" b="1" dirty="0" err="1" smtClean="0">
                      <a:solidFill>
                        <a:schemeClr val="tx1"/>
                      </a:solidFill>
                    </a:rPr>
                    <a:t>nsec</a:t>
                  </a:r>
                  <a:endParaRPr lang="de-DE" sz="10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860032" y="5661248"/>
                <a:ext cx="1728192" cy="246221"/>
                <a:chOff x="4860032" y="5661248"/>
                <a:chExt cx="1728192" cy="246221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 bwMode="auto">
                <a:xfrm>
                  <a:off x="4860032" y="5885898"/>
                  <a:ext cx="172819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triangle" w="med" len="lg"/>
                  <a:tailEnd type="triangl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5508104" y="5661248"/>
                  <a:ext cx="86409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b="1" dirty="0" smtClean="0">
                      <a:solidFill>
                        <a:schemeClr val="tx1"/>
                      </a:solidFill>
                    </a:rPr>
                    <a:t>2.817 </a:t>
                  </a:r>
                  <a:r>
                    <a:rPr lang="de-DE" sz="1000" b="1" dirty="0" err="1">
                      <a:solidFill>
                        <a:schemeClr val="tx1"/>
                      </a:solidFill>
                    </a:rPr>
                    <a:t>μ</a:t>
                  </a:r>
                  <a:r>
                    <a:rPr lang="de-DE" sz="1000" b="1" dirty="0" err="1" smtClean="0">
                      <a:solidFill>
                        <a:schemeClr val="tx1"/>
                      </a:solidFill>
                    </a:rPr>
                    <a:t>sec</a:t>
                  </a:r>
                  <a:endParaRPr lang="de-DE" sz="10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6410055" y="3640983"/>
                <a:ext cx="98751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b="1" dirty="0" smtClean="0">
                    <a:solidFill>
                      <a:schemeClr val="tx1"/>
                    </a:solidFill>
                  </a:rPr>
                  <a:t>331 </a:t>
                </a:r>
                <a:r>
                  <a:rPr lang="de-DE" sz="1000" b="1" dirty="0" err="1" smtClean="0">
                    <a:solidFill>
                      <a:schemeClr val="tx1"/>
                    </a:solidFill>
                  </a:rPr>
                  <a:t>bunches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 rot="5400000" flipH="1">
              <a:off x="6794286" y="3491046"/>
              <a:ext cx="384247" cy="211741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</p:grp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39552" y="5848272"/>
            <a:ext cx="475252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pt-BR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filling pattern nicely reproduced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pt-BR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system bandwidth     </a:t>
            </a:r>
            <a:r>
              <a:rPr lang="de-DE" dirty="0" smtClean="0">
                <a:solidFill>
                  <a:schemeClr val="tx1"/>
                </a:solidFill>
              </a:rPr>
              <a:t>→     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no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single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bunch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resolution</a:t>
            </a:r>
            <a:endParaRPr lang="de-DE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2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sz="1200">
                <a:solidFill>
                  <a:schemeClr val="bg2"/>
                </a:solidFill>
              </a:rPr>
              <a:t>Gero Kube, DESY / MDI</a:t>
            </a: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Summary </a:t>
            </a:r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and</a:t>
            </a:r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 Outlook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331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94419" y="963823"/>
            <a:ext cx="727392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de-DE" dirty="0">
                <a:solidFill>
                  <a:srgbClr val="0000FF"/>
                </a:solidFill>
              </a:rPr>
              <a:t>  </a:t>
            </a:r>
            <a:r>
              <a:rPr lang="de-DE" dirty="0" smtClean="0">
                <a:solidFill>
                  <a:srgbClr val="0000FF"/>
                </a:solidFill>
              </a:rPr>
              <a:t>PETRA III back in </a:t>
            </a:r>
            <a:r>
              <a:rPr lang="de-DE" dirty="0" err="1" smtClean="0">
                <a:solidFill>
                  <a:srgbClr val="0000FF"/>
                </a:solidFill>
              </a:rPr>
              <a:t>operation</a:t>
            </a:r>
            <a:r>
              <a:rPr lang="de-DE" dirty="0" smtClean="0">
                <a:solidFill>
                  <a:srgbClr val="0000FF"/>
                </a:solidFill>
              </a:rPr>
              <a:t> after 1 </a:t>
            </a:r>
            <a:r>
              <a:rPr lang="de-DE" dirty="0" err="1" smtClean="0">
                <a:solidFill>
                  <a:srgbClr val="0000FF"/>
                </a:solidFill>
              </a:rPr>
              <a:t>year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shut</a:t>
            </a:r>
            <a:r>
              <a:rPr lang="de-DE" dirty="0" smtClean="0">
                <a:solidFill>
                  <a:srgbClr val="0000FF"/>
                </a:solidFill>
              </a:rPr>
              <a:t>-down </a:t>
            </a:r>
          </a:p>
          <a:p>
            <a:pPr eaLnBrk="1" hangingPunct="1">
              <a:buFontTx/>
              <a:buBlip>
                <a:blip r:embed="rId4"/>
              </a:buBlip>
            </a:pPr>
            <a:endParaRPr lang="de-DE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Blip>
                <a:blip r:embed="rId4"/>
              </a:buBlip>
            </a:pP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test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of</a:t>
            </a:r>
            <a:r>
              <a:rPr lang="de-DE" dirty="0" smtClean="0">
                <a:solidFill>
                  <a:srgbClr val="0000FF"/>
                </a:solidFill>
              </a:rPr>
              <a:t> XFEL-BLMs at ESRF</a:t>
            </a:r>
          </a:p>
          <a:p>
            <a:pPr eaLnBrk="1" hangingPunct="1">
              <a:buFontTx/>
              <a:buBlip>
                <a:blip r:embed="rId4"/>
              </a:buBlip>
            </a:pPr>
            <a:endParaRPr lang="de-DE" dirty="0">
              <a:solidFill>
                <a:srgbClr val="0000FF"/>
              </a:solidFill>
            </a:endParaRPr>
          </a:p>
          <a:p>
            <a:pPr eaLnBrk="1" hangingPunct="1">
              <a:buFontTx/>
              <a:buBlip>
                <a:blip r:embed="rId4"/>
              </a:buBlip>
            </a:pPr>
            <a:endParaRPr lang="de-DE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Blip>
                <a:blip r:embed="rId4"/>
              </a:buBlip>
            </a:pPr>
            <a:endParaRPr lang="de-DE" dirty="0">
              <a:solidFill>
                <a:srgbClr val="0000FF"/>
              </a:solidFill>
            </a:endParaRPr>
          </a:p>
          <a:p>
            <a:pPr eaLnBrk="1" hangingPunct="1">
              <a:buFontTx/>
              <a:buBlip>
                <a:blip r:embed="rId4"/>
              </a:buBlip>
            </a:pPr>
            <a:endParaRPr lang="de-DE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Blip>
                <a:blip r:embed="rId4"/>
              </a:buBlip>
            </a:pPr>
            <a:endParaRPr lang="de-DE" dirty="0">
              <a:solidFill>
                <a:srgbClr val="0000FF"/>
              </a:solidFill>
            </a:endParaRPr>
          </a:p>
          <a:p>
            <a:pPr eaLnBrk="1" hangingPunct="1">
              <a:buFontTx/>
              <a:buBlip>
                <a:blip r:embed="rId4"/>
              </a:buBlip>
            </a:pPr>
            <a:endParaRPr lang="de-DE" dirty="0" smtClean="0">
              <a:solidFill>
                <a:srgbClr val="0000FF"/>
              </a:solidFill>
            </a:endParaRPr>
          </a:p>
          <a:p>
            <a:pPr eaLnBrk="1" hangingPunct="1"/>
            <a:endParaRPr lang="de-DE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de-DE" dirty="0" smtClean="0">
                <a:solidFill>
                  <a:srgbClr val="0000FF"/>
                </a:solidFill>
              </a:rPr>
              <a:t>     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11138" y="1916832"/>
            <a:ext cx="7057205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good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S/N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level</a:t>
            </a:r>
            <a:endParaRPr lang="de-DE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→  internal/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external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power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supply</a:t>
            </a:r>
            <a:endParaRPr lang="de-DE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Blip>
                <a:blip r:embed="rId5"/>
              </a:buBlip>
            </a:pP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no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lead</a:t>
            </a: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shielding</a:t>
            </a: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required</a:t>
            </a: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(high </a:t>
            </a:r>
            <a:r>
              <a:rPr lang="de-DE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radiator</a:t>
            </a: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purity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/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→  </a:t>
            </a:r>
            <a:r>
              <a:rPr lang="de-DE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 least at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location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test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setup</a:t>
            </a:r>
            <a:endParaRPr lang="de-DE" dirty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discrepancy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between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loss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rate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BLMs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lifetime</a:t>
            </a:r>
            <a:endParaRPr lang="de-DE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→ 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measured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loss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rate </a:t>
            </a:r>
            <a:r>
              <a:rPr lang="de-DE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scraper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inserted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much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smaller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than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expected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lifetime</a:t>
            </a:r>
            <a:endParaRPr lang="de-DE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      -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small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signals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not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detected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@ 50</a:t>
            </a:r>
            <a:r>
              <a:rPr lang="el-GR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Ω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impedance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, i.e. high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input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impedance</a:t>
            </a:r>
            <a:r>
              <a:rPr lang="de-DE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advantageous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/>
            <a:r>
              <a:rPr lang="de-DE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          -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loss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geometry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(?)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11138" y="1276711"/>
            <a:ext cx="51125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beam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parameters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reached</a:t>
            </a:r>
            <a:endParaRPr lang="de-DE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46166" y="5373216"/>
            <a:ext cx="6334146" cy="307777"/>
            <a:chOff x="1694238" y="3933056"/>
            <a:chExt cx="6334146" cy="307777"/>
          </a:xfrm>
        </p:grpSpPr>
        <p:sp>
          <p:nvSpPr>
            <p:cNvPr id="20" name="AutoShape 123"/>
            <p:cNvSpPr>
              <a:spLocks noChangeArrowheads="1"/>
            </p:cNvSpPr>
            <p:nvPr/>
          </p:nvSpPr>
          <p:spPr bwMode="auto">
            <a:xfrm flipH="1">
              <a:off x="1694238" y="3973623"/>
              <a:ext cx="364263" cy="216040"/>
            </a:xfrm>
            <a:prstGeom prst="leftArrow">
              <a:avLst>
                <a:gd name="adj1" fmla="val 50000"/>
                <a:gd name="adj2" fmla="val 477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4" name="Text Box 124"/>
            <p:cNvSpPr txBox="1">
              <a:spLocks noChangeArrowheads="1"/>
            </p:cNvSpPr>
            <p:nvPr/>
          </p:nvSpPr>
          <p:spPr bwMode="auto">
            <a:xfrm>
              <a:off x="2333684" y="3933056"/>
              <a:ext cx="5694700" cy="307777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dirty="0" smtClean="0">
                  <a:ea typeface="Arial Unicode MS" pitchFamily="34" charset="-128"/>
                  <a:cs typeface="Arial Unicode MS" pitchFamily="34" charset="-128"/>
                </a:rPr>
                <a:t>BLMs will be a critical system for diffraction limited storage rings</a:t>
              </a:r>
              <a:endParaRPr lang="en-US" dirty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94841" y="4509120"/>
            <a:ext cx="324105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de-DE" dirty="0">
                <a:solidFill>
                  <a:srgbClr val="0000FF"/>
                </a:solidFill>
              </a:rPr>
              <a:t>  </a:t>
            </a:r>
            <a:r>
              <a:rPr lang="de-DE" dirty="0" smtClean="0">
                <a:solidFill>
                  <a:srgbClr val="0000FF"/>
                </a:solidFill>
              </a:rPr>
              <a:t>BLM </a:t>
            </a:r>
            <a:r>
              <a:rPr lang="de-DE" dirty="0" err="1" smtClean="0">
                <a:solidFill>
                  <a:srgbClr val="0000FF"/>
                </a:solidFill>
              </a:rPr>
              <a:t>tests</a:t>
            </a:r>
            <a:r>
              <a:rPr lang="de-DE" dirty="0" smtClean="0">
                <a:solidFill>
                  <a:srgbClr val="0000FF"/>
                </a:solidFill>
              </a:rPr>
              <a:t> will </a:t>
            </a:r>
            <a:r>
              <a:rPr lang="de-DE" dirty="0" err="1" smtClean="0">
                <a:solidFill>
                  <a:srgbClr val="0000FF"/>
                </a:solidFill>
              </a:rPr>
              <a:t>continue</a:t>
            </a:r>
            <a:r>
              <a:rPr lang="de-DE" dirty="0" smtClean="0">
                <a:solidFill>
                  <a:srgbClr val="0000FF"/>
                </a:solidFill>
              </a:rPr>
              <a:t> at PETRA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sz="1200">
                <a:solidFill>
                  <a:schemeClr val="bg2"/>
                </a:solidFill>
              </a:rPr>
              <a:t>Gero Kube, DESY / MDI</a:t>
            </a:r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Specs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331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419" y="963823"/>
            <a:ext cx="4177581" cy="5455905"/>
            <a:chOff x="394419" y="963823"/>
            <a:chExt cx="4177581" cy="5455905"/>
          </a:xfrm>
        </p:grpSpPr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394419" y="963823"/>
              <a:ext cx="151328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4"/>
                </a:buBlip>
              </a:pPr>
              <a:r>
                <a:rPr lang="de-DE" dirty="0">
                  <a:solidFill>
                    <a:srgbClr val="0000FF"/>
                  </a:solidFill>
                </a:rPr>
                <a:t>  </a:t>
              </a:r>
              <a:r>
                <a:rPr lang="de-DE" dirty="0" smtClean="0">
                  <a:solidFill>
                    <a:srgbClr val="0000FF"/>
                  </a:solidFill>
                </a:rPr>
                <a:t>PMT </a:t>
              </a:r>
              <a:r>
                <a:rPr lang="de-DE" dirty="0" err="1" smtClean="0">
                  <a:solidFill>
                    <a:srgbClr val="0000FF"/>
                  </a:solidFill>
                </a:rPr>
                <a:t>specs</a:t>
              </a:r>
              <a:endParaRPr lang="de-DE" dirty="0" smtClean="0">
                <a:solidFill>
                  <a:srgbClr val="0000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292613"/>
              <a:ext cx="4032448" cy="512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584446" y="1196752"/>
            <a:ext cx="4092010" cy="2972073"/>
            <a:chOff x="4584446" y="1196752"/>
            <a:chExt cx="4092010" cy="297207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847" y="1196752"/>
              <a:ext cx="3240609" cy="191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23"/>
            <p:cNvSpPr>
              <a:spLocks noChangeArrowheads="1"/>
            </p:cNvSpPr>
            <p:nvPr/>
          </p:nvSpPr>
          <p:spPr bwMode="auto">
            <a:xfrm flipH="1">
              <a:off x="4584446" y="2118288"/>
              <a:ext cx="563618" cy="245159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5571753" y="3573016"/>
              <a:ext cx="166166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7"/>
                </a:buBlip>
              </a:pP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R7600U Series:</a:t>
              </a:r>
              <a:endPara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6149600" y="3140968"/>
              <a:ext cx="18787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tx1"/>
                  </a:solidFill>
                </a:rPr>
                <a:t>→   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1140,- EUR /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piece</a:t>
              </a:r>
              <a:endParaRPr lang="de-DE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49600" y="3861048"/>
              <a:ext cx="17956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tx1"/>
                  </a:solidFill>
                </a:rPr>
                <a:t>→   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933,- EUR /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piece</a:t>
              </a:r>
              <a:endParaRPr lang="de-DE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36096" y="4405308"/>
            <a:ext cx="2808584" cy="2000322"/>
            <a:chOff x="5436096" y="4405308"/>
            <a:chExt cx="2808584" cy="2000322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436096" y="4405308"/>
              <a:ext cx="123249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4"/>
                </a:buBlip>
              </a:pPr>
              <a:r>
                <a:rPr lang="de-DE" dirty="0">
                  <a:solidFill>
                    <a:srgbClr val="0000FF"/>
                  </a:solidFill>
                </a:rPr>
                <a:t>  </a:t>
              </a:r>
              <a:r>
                <a:rPr lang="de-DE" dirty="0" err="1" smtClean="0">
                  <a:solidFill>
                    <a:srgbClr val="0000FF"/>
                  </a:solidFill>
                </a:rPr>
                <a:t>radiator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5580111" y="4765348"/>
              <a:ext cx="2664569" cy="127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7"/>
                </a:buBlip>
              </a:pP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synthetic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fused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silica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(SQ1)</a:t>
              </a:r>
            </a:p>
            <a:p>
              <a:pPr eaLnBrk="1" hangingPunct="1">
                <a:buFontTx/>
                <a:buBlip>
                  <a:blip r:embed="rId7"/>
                </a:buBlip>
              </a:pPr>
              <a:r>
                <a:rPr lang="de-DE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slab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: 30 x 220mm</a:t>
              </a:r>
            </a:p>
            <a:p>
              <a:pPr eaLnBrk="1" hangingPunct="1">
                <a:buFontTx/>
                <a:buBlip>
                  <a:blip r:embed="rId7"/>
                </a:buBlip>
              </a:pPr>
              <a:r>
                <a:rPr lang="de-DE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j-plasma GmbH</a:t>
              </a:r>
            </a:p>
            <a:p>
              <a:pPr eaLnBrk="1" hangingPunct="1"/>
              <a:r>
                <a:rPr lang="de-DE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  Jena (Germany)</a:t>
              </a:r>
              <a:endPara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48225" y="6097853"/>
              <a:ext cx="17956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tx1"/>
                  </a:solidFill>
                </a:rPr>
                <a:t>→   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490,- EUR /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piece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66744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0">
                <a:solidFill>
                  <a:schemeClr val="bg2"/>
                </a:solidFill>
              </a:rPr>
              <a:t>Gero Kube, DESY / MDI</a:t>
            </a:r>
            <a:endParaRPr lang="en-GB" altLang="de-DE" sz="1200" b="0">
              <a:solidFill>
                <a:schemeClr val="bg2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  <a:ln/>
        </p:spPr>
        <p:txBody>
          <a:bodyPr/>
          <a:lstStyle/>
          <a:p>
            <a:pPr algn="l"/>
            <a:r>
              <a:rPr lang="de-DE" altLang="de-DE" sz="3200" dirty="0" smtClean="0">
                <a:solidFill>
                  <a:srgbClr val="003E6E"/>
                </a:solidFill>
                <a:latin typeface="Comic Sans MS" pitchFamily="66" charset="0"/>
              </a:rPr>
              <a:t>DESY </a:t>
            </a:r>
            <a:r>
              <a:rPr lang="de-DE" alt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Accelerator</a:t>
            </a:r>
            <a:r>
              <a:rPr lang="de-DE" altLang="de-DE" sz="3200" dirty="0" smtClean="0">
                <a:solidFill>
                  <a:srgbClr val="003E6E"/>
                </a:solidFill>
                <a:latin typeface="Comic Sans MS" pitchFamily="66" charset="0"/>
              </a:rPr>
              <a:t> </a:t>
            </a:r>
            <a:r>
              <a:rPr lang="de-DE" alt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Complex</a:t>
            </a:r>
            <a:endParaRPr lang="en-GB" altLang="de-DE" sz="3200" dirty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265223" name="Picture 7" descr="HG_LOGO_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4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008706" cy="532859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83056" y="1124744"/>
            <a:ext cx="5563998" cy="3981122"/>
            <a:chOff x="1683056" y="1124744"/>
            <a:chExt cx="5563998" cy="3981122"/>
          </a:xfrm>
        </p:grpSpPr>
        <p:grpSp>
          <p:nvGrpSpPr>
            <p:cNvPr id="19" name="Group 18"/>
            <p:cNvGrpSpPr/>
            <p:nvPr/>
          </p:nvGrpSpPr>
          <p:grpSpPr>
            <a:xfrm>
              <a:off x="1683056" y="1454095"/>
              <a:ext cx="5563998" cy="3651771"/>
              <a:chOff x="1683056" y="1454095"/>
              <a:chExt cx="5563998" cy="3651771"/>
            </a:xfrm>
          </p:grpSpPr>
          <p:sp>
            <p:nvSpPr>
              <p:cNvPr id="3" name="Oval 2"/>
              <p:cNvSpPr/>
              <p:nvPr/>
            </p:nvSpPr>
            <p:spPr bwMode="auto">
              <a:xfrm rot="366784">
                <a:off x="1683056" y="1454095"/>
                <a:ext cx="5563998" cy="3651771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66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 rot="366784">
                <a:off x="2774018" y="2817625"/>
                <a:ext cx="808489" cy="552645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66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 bwMode="auto">
              <a:xfrm>
                <a:off x="1932317" y="2473151"/>
                <a:ext cx="1207698" cy="891151"/>
              </a:xfrm>
              <a:custGeom>
                <a:avLst/>
                <a:gdLst>
                  <a:gd name="connsiteX0" fmla="*/ 1207698 w 1207698"/>
                  <a:gd name="connsiteY0" fmla="*/ 776377 h 776377"/>
                  <a:gd name="connsiteX1" fmla="*/ 526211 w 1207698"/>
                  <a:gd name="connsiteY1" fmla="*/ 638354 h 776377"/>
                  <a:gd name="connsiteX2" fmla="*/ 129396 w 1207698"/>
                  <a:gd name="connsiteY2" fmla="*/ 405441 h 776377"/>
                  <a:gd name="connsiteX3" fmla="*/ 0 w 1207698"/>
                  <a:gd name="connsiteY3" fmla="*/ 0 h 776377"/>
                  <a:gd name="connsiteX4" fmla="*/ 0 w 1207698"/>
                  <a:gd name="connsiteY4" fmla="*/ 0 h 77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7698" h="776377">
                    <a:moveTo>
                      <a:pt x="1207698" y="776377"/>
                    </a:moveTo>
                    <a:cubicBezTo>
                      <a:pt x="956813" y="738277"/>
                      <a:pt x="705928" y="700177"/>
                      <a:pt x="526211" y="638354"/>
                    </a:cubicBezTo>
                    <a:cubicBezTo>
                      <a:pt x="346494" y="576531"/>
                      <a:pt x="217098" y="511833"/>
                      <a:pt x="129396" y="405441"/>
                    </a:cubicBezTo>
                    <a:cubicBezTo>
                      <a:pt x="41694" y="299049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34925" cap="flat" cmpd="sng" algn="ctr">
                <a:solidFill>
                  <a:srgbClr val="FF66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 flipH="1" flipV="1">
                <a:off x="2987824" y="3789040"/>
                <a:ext cx="368666" cy="460926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66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Oval 21"/>
              <p:cNvSpPr/>
              <p:nvPr/>
            </p:nvSpPr>
            <p:spPr bwMode="auto">
              <a:xfrm rot="366784">
                <a:off x="2924389" y="3619218"/>
                <a:ext cx="249158" cy="174303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66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Straight Connector 22"/>
              <p:cNvCxnSpPr>
                <a:endCxn id="18" idx="2"/>
              </p:cNvCxnSpPr>
              <p:nvPr/>
            </p:nvCxnSpPr>
            <p:spPr bwMode="auto">
              <a:xfrm flipH="1" flipV="1">
                <a:off x="2776317" y="3050900"/>
                <a:ext cx="148125" cy="623003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FF66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4932040" y="1124744"/>
              <a:ext cx="1080814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FF6600"/>
                  </a:solidFill>
                </a:rPr>
                <a:t>PETRA III</a:t>
              </a:r>
              <a:endParaRPr lang="de-DE" b="1" dirty="0">
                <a:solidFill>
                  <a:srgbClr val="FF66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5162" y="2473151"/>
              <a:ext cx="864790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FF6600"/>
                  </a:solidFill>
                </a:rPr>
                <a:t>DESY II</a:t>
              </a:r>
              <a:endParaRPr lang="de-DE" b="1" dirty="0">
                <a:solidFill>
                  <a:srgbClr val="FF66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19177" y="4181091"/>
              <a:ext cx="1008807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FF6600"/>
                  </a:solidFill>
                </a:rPr>
                <a:t>LINAC II</a:t>
              </a:r>
              <a:endParaRPr lang="de-DE" b="1" dirty="0">
                <a:solidFill>
                  <a:srgbClr val="FF66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41352" y="3570523"/>
              <a:ext cx="504055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FF6600"/>
                  </a:solidFill>
                </a:rPr>
                <a:t>PIA</a:t>
              </a:r>
              <a:endParaRPr lang="de-DE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31058" y="1052736"/>
            <a:ext cx="3713350" cy="4815910"/>
            <a:chOff x="4531058" y="1052736"/>
            <a:chExt cx="3713350" cy="4815910"/>
          </a:xfrm>
        </p:grpSpPr>
        <p:grpSp>
          <p:nvGrpSpPr>
            <p:cNvPr id="265216" name="Group 265215"/>
            <p:cNvGrpSpPr/>
            <p:nvPr/>
          </p:nvGrpSpPr>
          <p:grpSpPr>
            <a:xfrm>
              <a:off x="4531058" y="3501008"/>
              <a:ext cx="2921262" cy="2367638"/>
              <a:chOff x="4531058" y="3501008"/>
              <a:chExt cx="2921262" cy="2367638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>
                <a:off x="4531058" y="3501008"/>
                <a:ext cx="1625118" cy="1584176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0CC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5179130" y="4149080"/>
                <a:ext cx="689014" cy="1008112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0CC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6443513" y="5408227"/>
                <a:ext cx="1008807" cy="30777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9050">
                <a:solidFill>
                  <a:srgbClr val="00C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rgbClr val="00CCFF"/>
                    </a:solidFill>
                  </a:rPr>
                  <a:t>FLASH I</a:t>
                </a:r>
                <a:endParaRPr lang="de-DE" b="1" dirty="0">
                  <a:solidFill>
                    <a:srgbClr val="00CCFF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91385" y="5560869"/>
                <a:ext cx="1008807" cy="30777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9050">
                <a:solidFill>
                  <a:srgbClr val="00C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rgbClr val="00CCFF"/>
                    </a:solidFill>
                  </a:rPr>
                  <a:t>FLASH II</a:t>
                </a:r>
                <a:endParaRPr lang="de-DE" b="1" dirty="0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265226" name="Group 265225"/>
            <p:cNvGrpSpPr/>
            <p:nvPr/>
          </p:nvGrpSpPr>
          <p:grpSpPr>
            <a:xfrm>
              <a:off x="5364088" y="1052736"/>
              <a:ext cx="2880320" cy="1204026"/>
              <a:chOff x="5364088" y="1052736"/>
              <a:chExt cx="2880320" cy="1204026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5364088" y="1052736"/>
                <a:ext cx="2232248" cy="1204026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0CCFF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7235601" y="1340768"/>
                <a:ext cx="1008807" cy="30777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9050">
                <a:solidFill>
                  <a:srgbClr val="00CC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smtClean="0">
                    <a:solidFill>
                      <a:srgbClr val="00CCFF"/>
                    </a:solidFill>
                  </a:rPr>
                  <a:t>E-XFEL</a:t>
                </a:r>
                <a:endParaRPr lang="de-DE" b="1" dirty="0">
                  <a:solidFill>
                    <a:srgbClr val="00CCFF"/>
                  </a:solidFill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971600" y="3754084"/>
            <a:ext cx="6984776" cy="1278837"/>
            <a:chOff x="971600" y="3754084"/>
            <a:chExt cx="6984776" cy="1278837"/>
          </a:xfrm>
        </p:grpSpPr>
        <p:sp>
          <p:nvSpPr>
            <p:cNvPr id="6" name="Oval 5"/>
            <p:cNvSpPr/>
            <p:nvPr/>
          </p:nvSpPr>
          <p:spPr bwMode="auto">
            <a:xfrm rot="2618165">
              <a:off x="1217101" y="3754084"/>
              <a:ext cx="1279143" cy="535044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 rot="19109025">
              <a:off x="6107214" y="4486128"/>
              <a:ext cx="1160926" cy="535044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91586" y="4725144"/>
              <a:ext cx="864790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P3X-N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71600" y="4437112"/>
              <a:ext cx="864790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P3X-E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6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0">
                <a:solidFill>
                  <a:schemeClr val="bg2"/>
                </a:solidFill>
              </a:rPr>
              <a:t>Gero Kube, DESY / MDI</a:t>
            </a:r>
            <a:endParaRPr lang="en-GB" altLang="de-DE" sz="1200" b="0">
              <a:solidFill>
                <a:schemeClr val="bg2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  <a:ln/>
        </p:spPr>
        <p:txBody>
          <a:bodyPr/>
          <a:lstStyle/>
          <a:p>
            <a:pPr algn="l"/>
            <a:r>
              <a:rPr lang="de-DE" altLang="de-DE" sz="3200" dirty="0">
                <a:solidFill>
                  <a:srgbClr val="003E6E"/>
                </a:solidFill>
                <a:latin typeface="Comic Sans MS" pitchFamily="66" charset="0"/>
              </a:rPr>
              <a:t>PETRA III </a:t>
            </a:r>
            <a:r>
              <a:rPr lang="de-DE" altLang="de-DE" sz="3200" dirty="0" smtClean="0">
                <a:solidFill>
                  <a:srgbClr val="003E6E"/>
                </a:solidFill>
                <a:latin typeface="Comic Sans MS" pitchFamily="66" charset="0"/>
              </a:rPr>
              <a:t>Extension Project</a:t>
            </a:r>
            <a:endParaRPr lang="en-GB" altLang="de-DE" sz="3200" dirty="0">
              <a:solidFill>
                <a:srgbClr val="003E6E"/>
              </a:solidFill>
              <a:latin typeface="Comic Sans MS" pitchFamily="66" charset="0"/>
            </a:endParaRP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323850" y="796925"/>
            <a:ext cx="60483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 sz="2400" b="0">
              <a:latin typeface="Times New Roman" pitchFamily="18" charset="0"/>
            </a:endParaRPr>
          </a:p>
        </p:txBody>
      </p:sp>
      <p:pic>
        <p:nvPicPr>
          <p:cNvPr id="265223" name="Picture 7" descr="HG_LOGO_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4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6374827" y="1844824"/>
            <a:ext cx="2753556" cy="38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altLang="de-DE" sz="1400" b="0" dirty="0" smtClean="0">
                <a:solidFill>
                  <a:schemeClr val="accent2"/>
                </a:solidFill>
              </a:rPr>
              <a:t>circumference</a:t>
            </a:r>
            <a:r>
              <a:rPr lang="en-US" altLang="de-DE" sz="1400" b="0" dirty="0">
                <a:solidFill>
                  <a:schemeClr val="accent2"/>
                </a:solidFill>
              </a:rPr>
              <a:t>:</a:t>
            </a:r>
            <a:r>
              <a:rPr lang="en-US" altLang="de-DE" sz="1400" b="0" dirty="0">
                <a:solidFill>
                  <a:srgbClr val="3333FF"/>
                </a:solidFill>
              </a:rPr>
              <a:t> </a:t>
            </a:r>
            <a:r>
              <a:rPr lang="en-US" altLang="de-DE" sz="1400" b="0" dirty="0">
                <a:solidFill>
                  <a:srgbClr val="CC0000"/>
                </a:solidFill>
              </a:rPr>
              <a:t>2304 m</a:t>
            </a:r>
            <a:endParaRPr lang="en-GB" altLang="de-DE" sz="1400" b="0" dirty="0">
              <a:solidFill>
                <a:schemeClr val="accent2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en-US" altLang="de-DE" sz="1400" b="0" dirty="0" smtClean="0">
                <a:solidFill>
                  <a:schemeClr val="accent2"/>
                </a:solidFill>
              </a:rPr>
              <a:t>energy</a:t>
            </a:r>
            <a:r>
              <a:rPr lang="en-US" altLang="de-DE" sz="1400" b="0" dirty="0">
                <a:solidFill>
                  <a:schemeClr val="accent2"/>
                </a:solidFill>
              </a:rPr>
              <a:t>: </a:t>
            </a:r>
            <a:r>
              <a:rPr lang="en-US" altLang="de-DE" sz="1400" b="0" dirty="0">
                <a:solidFill>
                  <a:srgbClr val="CC0000"/>
                </a:solidFill>
              </a:rPr>
              <a:t>6 GeV</a:t>
            </a:r>
          </a:p>
          <a:p>
            <a:pPr marL="285750" indent="-285750">
              <a:buBlip>
                <a:blip r:embed="rId4"/>
              </a:buBlip>
            </a:pPr>
            <a:endParaRPr lang="en-GB" altLang="de-DE" sz="1400" b="0" dirty="0">
              <a:solidFill>
                <a:schemeClr val="accent2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en-US" altLang="de-DE" sz="1400" b="0" dirty="0" smtClean="0">
                <a:solidFill>
                  <a:schemeClr val="accent2"/>
                </a:solidFill>
              </a:rPr>
              <a:t>emittance</a:t>
            </a:r>
            <a:r>
              <a:rPr lang="en-US" altLang="de-DE" sz="1400" b="0" dirty="0">
                <a:solidFill>
                  <a:schemeClr val="accent2"/>
                </a:solidFill>
              </a:rPr>
              <a:t>: </a:t>
            </a:r>
            <a:r>
              <a:rPr lang="en-US" altLang="de-DE" sz="1400" b="0" dirty="0">
                <a:solidFill>
                  <a:srgbClr val="CC0000"/>
                </a:solidFill>
              </a:rPr>
              <a:t>1 </a:t>
            </a:r>
            <a:r>
              <a:rPr lang="en-US" altLang="de-DE" sz="1400" b="0" dirty="0" err="1" smtClean="0">
                <a:solidFill>
                  <a:srgbClr val="CC0000"/>
                </a:solidFill>
              </a:rPr>
              <a:t>nm.rad</a:t>
            </a:r>
            <a:endParaRPr lang="en-US" altLang="de-DE" sz="1400" b="0" dirty="0" smtClean="0">
              <a:solidFill>
                <a:srgbClr val="CC0000"/>
              </a:solidFill>
            </a:endParaRPr>
          </a:p>
          <a:p>
            <a:endParaRPr lang="en-US" altLang="de-DE" sz="1400" b="0" dirty="0" smtClean="0">
              <a:solidFill>
                <a:srgbClr val="CC0000"/>
              </a:solidFill>
            </a:endParaRPr>
          </a:p>
          <a:p>
            <a:pPr marL="285750" indent="-285750">
              <a:buBlip>
                <a:blip r:embed="rId4"/>
              </a:buBlip>
            </a:pPr>
            <a:endParaRPr lang="en-US" altLang="de-DE" sz="1400" dirty="0">
              <a:solidFill>
                <a:srgbClr val="CC0000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en-US" altLang="de-DE" sz="1400" b="0" dirty="0" smtClean="0">
                <a:solidFill>
                  <a:schemeClr val="accent2"/>
                </a:solidFill>
              </a:rPr>
              <a:t>current</a:t>
            </a:r>
            <a:r>
              <a:rPr lang="en-US" altLang="de-DE" sz="1400" b="0" dirty="0">
                <a:solidFill>
                  <a:schemeClr val="accent2"/>
                </a:solidFill>
              </a:rPr>
              <a:t>: </a:t>
            </a:r>
            <a:r>
              <a:rPr lang="en-US" altLang="de-DE" sz="1400" b="0" dirty="0">
                <a:solidFill>
                  <a:srgbClr val="CC0000"/>
                </a:solidFill>
              </a:rPr>
              <a:t>100 </a:t>
            </a:r>
            <a:r>
              <a:rPr lang="en-US" altLang="de-DE" sz="1400" b="0" dirty="0" smtClean="0">
                <a:solidFill>
                  <a:srgbClr val="CC0000"/>
                </a:solidFill>
              </a:rPr>
              <a:t>mA</a:t>
            </a:r>
            <a:endParaRPr lang="en-US" altLang="de-DE" sz="1400" b="0" dirty="0">
              <a:solidFill>
                <a:srgbClr val="CC0000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en-US" altLang="de-DE" sz="1400" b="0" dirty="0" smtClean="0">
                <a:solidFill>
                  <a:schemeClr val="accent2"/>
                </a:solidFill>
              </a:rPr>
              <a:t># </a:t>
            </a:r>
            <a:r>
              <a:rPr lang="en-US" altLang="de-DE" sz="1400" b="0" dirty="0">
                <a:solidFill>
                  <a:schemeClr val="accent2"/>
                </a:solidFill>
              </a:rPr>
              <a:t>bunches: </a:t>
            </a:r>
            <a:r>
              <a:rPr lang="en-US" altLang="de-DE" sz="1400" b="0" dirty="0">
                <a:solidFill>
                  <a:srgbClr val="CC0000"/>
                </a:solidFill>
              </a:rPr>
              <a:t>40 / 960</a:t>
            </a:r>
          </a:p>
          <a:p>
            <a:pPr marL="285750" indent="-285750">
              <a:buBlip>
                <a:blip r:embed="rId4"/>
              </a:buBlip>
            </a:pPr>
            <a:endParaRPr lang="en-US" altLang="de-DE" sz="1400" b="0" dirty="0">
              <a:solidFill>
                <a:srgbClr val="FF0000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en-US" altLang="de-DE" sz="1400" b="0" dirty="0" smtClean="0">
                <a:solidFill>
                  <a:srgbClr val="333399"/>
                </a:solidFill>
              </a:rPr>
              <a:t>straight </a:t>
            </a:r>
            <a:r>
              <a:rPr lang="en-US" altLang="de-DE" sz="1400" b="0" dirty="0">
                <a:solidFill>
                  <a:srgbClr val="333399"/>
                </a:solidFill>
              </a:rPr>
              <a:t>sections</a:t>
            </a:r>
            <a:r>
              <a:rPr lang="en-US" altLang="de-DE" sz="1400" b="0" dirty="0">
                <a:solidFill>
                  <a:schemeClr val="accent2"/>
                </a:solidFill>
              </a:rPr>
              <a:t>:</a:t>
            </a:r>
            <a:r>
              <a:rPr lang="en-US" altLang="de-DE" sz="1400" b="0" dirty="0">
                <a:solidFill>
                  <a:srgbClr val="CC0000"/>
                </a:solidFill>
              </a:rPr>
              <a:t> 9</a:t>
            </a:r>
          </a:p>
          <a:p>
            <a:pPr marL="285750" indent="-285750">
              <a:buBlip>
                <a:blip r:embed="rId4"/>
              </a:buBlip>
            </a:pPr>
            <a:r>
              <a:rPr lang="en-US" altLang="de-DE" sz="1400" b="0" dirty="0" smtClean="0">
                <a:solidFill>
                  <a:srgbClr val="333399"/>
                </a:solidFill>
              </a:rPr>
              <a:t>user </a:t>
            </a:r>
            <a:r>
              <a:rPr lang="en-US" altLang="de-DE" sz="1400" b="0" dirty="0" err="1" smtClean="0">
                <a:solidFill>
                  <a:srgbClr val="333399"/>
                </a:solidFill>
              </a:rPr>
              <a:t>beamlines</a:t>
            </a:r>
            <a:r>
              <a:rPr lang="en-US" altLang="de-DE" sz="1400" b="0" dirty="0" smtClean="0">
                <a:solidFill>
                  <a:schemeClr val="accent2"/>
                </a:solidFill>
              </a:rPr>
              <a:t>:    </a:t>
            </a:r>
            <a:r>
              <a:rPr lang="en-US" altLang="de-DE" b="0" dirty="0" smtClean="0">
                <a:solidFill>
                  <a:srgbClr val="CC0000"/>
                </a:solidFill>
              </a:rPr>
              <a:t>14</a:t>
            </a:r>
          </a:p>
          <a:p>
            <a:endParaRPr lang="en-US" altLang="de-DE" b="0" dirty="0">
              <a:solidFill>
                <a:srgbClr val="CC0000"/>
              </a:solidFill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390887" y="1393031"/>
            <a:ext cx="25214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>
                <a:solidFill>
                  <a:srgbClr val="0000FF"/>
                </a:solidFill>
              </a:rPr>
              <a:t>  </a:t>
            </a:r>
            <a:r>
              <a:rPr lang="de-DE" dirty="0" smtClean="0">
                <a:solidFill>
                  <a:srgbClr val="0000FF"/>
                </a:solidFill>
              </a:rPr>
              <a:t>PETRA III </a:t>
            </a:r>
            <a:r>
              <a:rPr lang="de-DE" dirty="0" err="1" smtClean="0">
                <a:solidFill>
                  <a:srgbClr val="0000FF"/>
                </a:solidFill>
              </a:rPr>
              <a:t>parameters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50825" y="931863"/>
            <a:ext cx="25929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 Storage Ring PETRA III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12776"/>
            <a:ext cx="6264721" cy="4587801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507076" y="5387975"/>
            <a:ext cx="720080" cy="307777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de-DE" b="1" dirty="0" smtClean="0">
                <a:solidFill>
                  <a:srgbClr val="0000FF"/>
                </a:solidFill>
              </a:rPr>
              <a:t>→   24</a:t>
            </a:r>
            <a:endParaRPr lang="en-US" altLang="de-DE" b="1" dirty="0">
              <a:solidFill>
                <a:srgbClr val="0000FF"/>
              </a:solidFill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371686" y="3193231"/>
            <a:ext cx="1368152" cy="307777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de-DE" b="1" dirty="0" smtClean="0">
                <a:solidFill>
                  <a:srgbClr val="0000FF"/>
                </a:solidFill>
              </a:rPr>
              <a:t>→   1.2 </a:t>
            </a:r>
            <a:r>
              <a:rPr lang="en-US" altLang="de-DE" b="1" dirty="0" err="1" smtClean="0">
                <a:solidFill>
                  <a:srgbClr val="0000FF"/>
                </a:solidFill>
              </a:rPr>
              <a:t>nm.rad</a:t>
            </a:r>
            <a:endParaRPr lang="en-US" alt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10" y="836712"/>
            <a:ext cx="5396210" cy="2127295"/>
          </a:xfrm>
          <a:prstGeom prst="rect">
            <a:avLst/>
          </a:prstGeom>
        </p:spPr>
      </p:pic>
      <p:sp>
        <p:nvSpPr>
          <p:cNvPr id="268297" name="Line 9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8298" name="Line 10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0">
                <a:solidFill>
                  <a:schemeClr val="bg2"/>
                </a:solidFill>
              </a:rPr>
              <a:t>Gero Kube, DESY / MDI</a:t>
            </a:r>
            <a:endParaRPr lang="en-GB" altLang="de-DE" sz="1200" b="0">
              <a:solidFill>
                <a:schemeClr val="bg2"/>
              </a:solidFill>
            </a:endParaRPr>
          </a:p>
        </p:txBody>
      </p:sp>
      <p:sp>
        <p:nvSpPr>
          <p:cNvPr id="268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  <a:ln/>
        </p:spPr>
        <p:txBody>
          <a:bodyPr/>
          <a:lstStyle/>
          <a:p>
            <a:pPr algn="l"/>
            <a:r>
              <a:rPr lang="de-DE" altLang="de-DE" sz="3200" dirty="0" smtClean="0">
                <a:solidFill>
                  <a:srgbClr val="003E6E"/>
                </a:solidFill>
                <a:latin typeface="Comic Sans MS" pitchFamily="66" charset="0"/>
              </a:rPr>
              <a:t>P3X </a:t>
            </a:r>
            <a:r>
              <a:rPr lang="de-DE" alt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Commissioning</a:t>
            </a:r>
            <a:endParaRPr lang="en-GB" altLang="de-DE" sz="3200" dirty="0">
              <a:solidFill>
                <a:srgbClr val="003E6E"/>
              </a:solidFill>
              <a:latin typeface="Comic Sans MS" pitchFamily="66" charset="0"/>
            </a:endParaRPr>
          </a:p>
        </p:txBody>
      </p:sp>
      <p:sp>
        <p:nvSpPr>
          <p:cNvPr id="268301" name="Rectangle 13"/>
          <p:cNvSpPr>
            <a:spLocks noChangeArrowheads="1"/>
          </p:cNvSpPr>
          <p:nvPr/>
        </p:nvSpPr>
        <p:spPr bwMode="auto">
          <a:xfrm>
            <a:off x="323850" y="796925"/>
            <a:ext cx="60483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 sz="2400" b="0">
              <a:latin typeface="Times New Roman" pitchFamily="18" charset="0"/>
            </a:endParaRPr>
          </a:p>
        </p:txBody>
      </p:sp>
      <p:pic>
        <p:nvPicPr>
          <p:cNvPr id="268302" name="Picture 14" descr="HG_LOGO_S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303" name="Picture 15" descr="DESY-Logo-cyan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50825" y="931863"/>
            <a:ext cx="25929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project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schedule</a:t>
            </a:r>
            <a:endParaRPr lang="en-GB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3068960"/>
            <a:ext cx="3759880" cy="2900065"/>
            <a:chOff x="251520" y="3068960"/>
            <a:chExt cx="3759880" cy="2900065"/>
          </a:xfrm>
        </p:grpSpPr>
        <p:pic>
          <p:nvPicPr>
            <p:cNvPr id="19460" name="Picture 4" descr="http://ttfinfo.desy.de/petra/data/2015/06/03.02_a/2015-02-03T18:17:2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510" y="3448745"/>
              <a:ext cx="3605890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51520" y="3068960"/>
              <a:ext cx="31683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dirty="0">
                  <a:solidFill>
                    <a:srgbClr val="0000FF"/>
                  </a:solidFill>
                </a:rPr>
                <a:t> </a:t>
              </a:r>
              <a:r>
                <a:rPr lang="de-DE" dirty="0" smtClean="0">
                  <a:solidFill>
                    <a:srgbClr val="0000FF"/>
                  </a:solidFill>
                </a:rPr>
                <a:t> 3.2.2015: </a:t>
              </a:r>
              <a:r>
                <a:rPr lang="de-DE" dirty="0" err="1" smtClean="0">
                  <a:solidFill>
                    <a:srgbClr val="0000FF"/>
                  </a:solidFill>
                </a:rPr>
                <a:t>first</a:t>
              </a:r>
              <a:r>
                <a:rPr lang="de-DE" dirty="0" smtClean="0">
                  <a:solidFill>
                    <a:srgbClr val="0000FF"/>
                  </a:solidFill>
                </a:rPr>
                <a:t> beam back in PETRA 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15321" y="3071453"/>
            <a:ext cx="3889127" cy="2956012"/>
            <a:chOff x="4715321" y="3071453"/>
            <a:chExt cx="3889127" cy="2956012"/>
          </a:xfrm>
        </p:grpSpPr>
        <p:pic>
          <p:nvPicPr>
            <p:cNvPr id="19" name="Picture 2" descr="http://ttfinfo.desy.de/petra/data/2015/07/13.02_a/2015-02-13T20:30:22-00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480358"/>
              <a:ext cx="3456384" cy="2547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4715321" y="3071453"/>
              <a:ext cx="259298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dirty="0">
                  <a:solidFill>
                    <a:srgbClr val="0000FF"/>
                  </a:solidFill>
                </a:rPr>
                <a:t> </a:t>
              </a:r>
              <a:r>
                <a:rPr lang="de-DE" dirty="0" smtClean="0">
                  <a:solidFill>
                    <a:srgbClr val="0000FF"/>
                  </a:solidFill>
                </a:rPr>
                <a:t> 13.2.2015: </a:t>
              </a:r>
              <a:r>
                <a:rPr lang="de-DE" dirty="0" err="1" smtClean="0">
                  <a:solidFill>
                    <a:srgbClr val="0000FF"/>
                  </a:solidFill>
                </a:rPr>
                <a:t>first</a:t>
              </a:r>
              <a:r>
                <a:rPr lang="de-DE" dirty="0" smtClean="0">
                  <a:solidFill>
                    <a:srgbClr val="0000FF"/>
                  </a:solidFill>
                </a:rPr>
                <a:t> </a:t>
              </a:r>
              <a:r>
                <a:rPr lang="de-DE" dirty="0" err="1" smtClean="0">
                  <a:solidFill>
                    <a:srgbClr val="0000FF"/>
                  </a:solidFill>
                </a:rPr>
                <a:t>stored</a:t>
              </a:r>
              <a:r>
                <a:rPr lang="de-DE" dirty="0" smtClean="0">
                  <a:solidFill>
                    <a:srgbClr val="0000FF"/>
                  </a:solidFill>
                </a:rPr>
                <a:t> beam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1520" y="6110548"/>
            <a:ext cx="7200800" cy="342789"/>
            <a:chOff x="251520" y="6110548"/>
            <a:chExt cx="7200800" cy="342789"/>
          </a:xfrm>
        </p:grpSpPr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4729129" y="6145560"/>
              <a:ext cx="272319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de-DE" dirty="0" err="1" smtClean="0">
                  <a:solidFill>
                    <a:srgbClr val="009900"/>
                  </a:solidFill>
                </a:rPr>
                <a:t>external</a:t>
              </a:r>
              <a:r>
                <a:rPr lang="de-DE" dirty="0" smtClean="0">
                  <a:solidFill>
                    <a:srgbClr val="009900"/>
                  </a:solidFill>
                </a:rPr>
                <a:t> </a:t>
              </a:r>
              <a:r>
                <a:rPr lang="de-DE" dirty="0" err="1" smtClean="0">
                  <a:solidFill>
                    <a:srgbClr val="009900"/>
                  </a:solidFill>
                </a:rPr>
                <a:t>users</a:t>
              </a:r>
              <a:r>
                <a:rPr lang="de-DE" dirty="0" smtClean="0">
                  <a:solidFill>
                    <a:srgbClr val="009900"/>
                  </a:solidFill>
                </a:rPr>
                <a:t>: end </a:t>
              </a:r>
              <a:r>
                <a:rPr lang="de-DE" dirty="0" err="1" smtClean="0">
                  <a:solidFill>
                    <a:srgbClr val="009900"/>
                  </a:solidFill>
                </a:rPr>
                <a:t>of</a:t>
              </a:r>
              <a:r>
                <a:rPr lang="de-DE" dirty="0" smtClean="0">
                  <a:solidFill>
                    <a:srgbClr val="009900"/>
                  </a:solidFill>
                </a:rPr>
                <a:t> April 2015 </a:t>
              </a: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 flipH="1">
              <a:off x="4085196" y="6194592"/>
              <a:ext cx="412800" cy="216039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251520" y="6110548"/>
              <a:ext cx="36004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dirty="0">
                  <a:solidFill>
                    <a:srgbClr val="0000FF"/>
                  </a:solidFill>
                </a:rPr>
                <a:t> </a:t>
              </a:r>
              <a:r>
                <a:rPr lang="de-DE" dirty="0" smtClean="0">
                  <a:solidFill>
                    <a:srgbClr val="0000FF"/>
                  </a:solidFill>
                </a:rPr>
                <a:t> end </a:t>
              </a:r>
              <a:r>
                <a:rPr lang="de-DE" dirty="0" err="1" smtClean="0">
                  <a:solidFill>
                    <a:srgbClr val="0000FF"/>
                  </a:solidFill>
                </a:rPr>
                <a:t>of</a:t>
              </a:r>
              <a:r>
                <a:rPr lang="de-DE" dirty="0" smtClean="0">
                  <a:solidFill>
                    <a:srgbClr val="0000FF"/>
                  </a:solidFill>
                </a:rPr>
                <a:t> March 2015: back in </a:t>
              </a:r>
              <a:r>
                <a:rPr lang="de-DE" dirty="0" err="1" smtClean="0">
                  <a:solidFill>
                    <a:srgbClr val="0000FF"/>
                  </a:solidFill>
                </a:rPr>
                <a:t>user</a:t>
              </a:r>
              <a:r>
                <a:rPr lang="de-DE" dirty="0" smtClean="0">
                  <a:solidFill>
                    <a:srgbClr val="0000FF"/>
                  </a:solidFill>
                </a:rPr>
                <a:t> </a:t>
              </a:r>
              <a:r>
                <a:rPr lang="de-DE" dirty="0" err="1" smtClean="0">
                  <a:solidFill>
                    <a:srgbClr val="0000FF"/>
                  </a:solidFill>
                </a:rPr>
                <a:t>operation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8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7" name="Line 9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8298" name="Line 10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0">
                <a:solidFill>
                  <a:schemeClr val="bg2"/>
                </a:solidFill>
              </a:rPr>
              <a:t>Gero Kube, DESY / MDI</a:t>
            </a:r>
            <a:endParaRPr lang="en-GB" altLang="de-DE" sz="1200" b="0">
              <a:solidFill>
                <a:schemeClr val="bg2"/>
              </a:solidFill>
            </a:endParaRPr>
          </a:p>
        </p:txBody>
      </p:sp>
      <p:sp>
        <p:nvSpPr>
          <p:cNvPr id="268300" name="Rectangle 1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  <a:ln/>
        </p:spPr>
        <p:txBody>
          <a:bodyPr/>
          <a:lstStyle/>
          <a:p>
            <a:pPr algn="l"/>
            <a:r>
              <a:rPr lang="de-DE" altLang="de-DE" sz="3200" dirty="0" smtClean="0">
                <a:solidFill>
                  <a:srgbClr val="003E6E"/>
                </a:solidFill>
                <a:latin typeface="Comic Sans MS" pitchFamily="66" charset="0"/>
              </a:rPr>
              <a:t>P3X: </a:t>
            </a:r>
            <a:r>
              <a:rPr lang="de-DE" alt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Diagnostics</a:t>
            </a:r>
            <a:r>
              <a:rPr lang="de-DE" altLang="de-DE" sz="3200" dirty="0" smtClean="0">
                <a:solidFill>
                  <a:srgbClr val="003E6E"/>
                </a:solidFill>
                <a:latin typeface="Comic Sans MS" pitchFamily="66" charset="0"/>
              </a:rPr>
              <a:t> Tasks</a:t>
            </a:r>
            <a:endParaRPr lang="en-GB" altLang="de-DE" sz="3200" dirty="0">
              <a:solidFill>
                <a:srgbClr val="003E6E"/>
              </a:solidFill>
              <a:latin typeface="Comic Sans MS" pitchFamily="66" charset="0"/>
            </a:endParaRPr>
          </a:p>
        </p:txBody>
      </p:sp>
      <p:sp>
        <p:nvSpPr>
          <p:cNvPr id="268301" name="Rectangle 13"/>
          <p:cNvSpPr>
            <a:spLocks noChangeArrowheads="1"/>
          </p:cNvSpPr>
          <p:nvPr/>
        </p:nvSpPr>
        <p:spPr bwMode="auto">
          <a:xfrm>
            <a:off x="323850" y="796925"/>
            <a:ext cx="60483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 sz="2400" b="0">
              <a:latin typeface="Times New Roman" pitchFamily="18" charset="0"/>
            </a:endParaRPr>
          </a:p>
        </p:txBody>
      </p:sp>
      <p:pic>
        <p:nvPicPr>
          <p:cNvPr id="268302" name="Picture 14" descr="HG_LOGO_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303" name="Picture 15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50825" y="931863"/>
            <a:ext cx="25929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expectation</a:t>
            </a:r>
            <a:r>
              <a:rPr lang="de-DE" dirty="0" smtClean="0">
                <a:solidFill>
                  <a:srgbClr val="0000FF"/>
                </a:solidFill>
              </a:rPr>
              <a:t>…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467493" y="1257882"/>
            <a:ext cx="74888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sz="14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de-DE" sz="14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Ubaldo:    „</a:t>
            </a:r>
            <a:r>
              <a:rPr lang="en-US" sz="1400" dirty="0" smtClean="0"/>
              <a:t>I'm </a:t>
            </a:r>
            <a:r>
              <a:rPr lang="en-US" sz="1400" dirty="0"/>
              <a:t>sure you guys at </a:t>
            </a:r>
            <a:r>
              <a:rPr lang="en-US" sz="1400" dirty="0" err="1"/>
              <a:t>Desy</a:t>
            </a:r>
            <a:r>
              <a:rPr lang="en-US" sz="1400" dirty="0"/>
              <a:t> have interesting studies to show at the DEELS15</a:t>
            </a:r>
            <a:r>
              <a:rPr lang="en-US" sz="1400" dirty="0" smtClean="0"/>
              <a:t>!”</a:t>
            </a:r>
            <a:endParaRPr lang="de-DE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1520" y="1681063"/>
            <a:ext cx="7937082" cy="2396009"/>
            <a:chOff x="251520" y="1681063"/>
            <a:chExt cx="7937082" cy="2396009"/>
          </a:xfrm>
        </p:grpSpPr>
        <p:pic>
          <p:nvPicPr>
            <p:cNvPr id="20484" name="Picture 4" descr="http://petra3-extension.desy.de/sites2009/site_petra3-ext/content/e85199/e197013/e197014/imageobject197035/2015-03-06_15-26-49_PXN_WAC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060848"/>
              <a:ext cx="3043357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51520" y="1681063"/>
              <a:ext cx="259298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4"/>
                </a:buBlip>
              </a:pPr>
              <a:r>
                <a:rPr lang="de-DE" dirty="0">
                  <a:solidFill>
                    <a:srgbClr val="0000FF"/>
                  </a:solidFill>
                </a:rPr>
                <a:t> </a:t>
              </a:r>
              <a:r>
                <a:rPr lang="de-DE" dirty="0" smtClean="0">
                  <a:solidFill>
                    <a:srgbClr val="0000FF"/>
                  </a:solidFill>
                </a:rPr>
                <a:t> …</a:t>
              </a:r>
              <a:r>
                <a:rPr lang="de-DE" dirty="0" err="1" smtClean="0">
                  <a:solidFill>
                    <a:srgbClr val="0000FF"/>
                  </a:solidFill>
                </a:rPr>
                <a:t>and</a:t>
              </a:r>
              <a:r>
                <a:rPr lang="de-DE" dirty="0" smtClean="0">
                  <a:solidFill>
                    <a:srgbClr val="0000FF"/>
                  </a:solidFill>
                </a:rPr>
                <a:t> </a:t>
              </a:r>
              <a:r>
                <a:rPr lang="de-DE" dirty="0" err="1" smtClean="0">
                  <a:solidFill>
                    <a:srgbClr val="0000FF"/>
                  </a:solidFill>
                </a:rPr>
                <a:t>reality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3795814" y="1949864"/>
              <a:ext cx="4392788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how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to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operate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sensitive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electronics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Liberas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if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only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pPr eaLnBrk="1" hangingPunct="1"/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the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shell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of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the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buiding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is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complete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…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26881" y="2773426"/>
            <a:ext cx="4032448" cy="2790733"/>
            <a:chOff x="4826881" y="2773426"/>
            <a:chExt cx="4032448" cy="279073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8" t="3676" r="11794" b="38062"/>
            <a:stretch/>
          </p:blipFill>
          <p:spPr>
            <a:xfrm>
              <a:off x="4937596" y="2773426"/>
              <a:ext cx="3386322" cy="2160240"/>
            </a:xfrm>
            <a:prstGeom prst="rect">
              <a:avLst/>
            </a:prstGeom>
          </p:spPr>
        </p:pic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4826881" y="4933217"/>
              <a:ext cx="4032448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how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to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seal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the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roof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of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your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diagnostics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cabinet</a:t>
              </a:r>
              <a:endParaRPr lang="de-DE" sz="14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if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you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have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normal rain in Hamburg…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1560" y="4221088"/>
            <a:ext cx="5976663" cy="2185727"/>
            <a:chOff x="611560" y="4221088"/>
            <a:chExt cx="5976663" cy="218572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221088"/>
              <a:ext cx="2914302" cy="2185727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3524132" y="5750386"/>
              <a:ext cx="3064091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how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to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dry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and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clean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the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components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  <a:p>
              <a:pPr eaLnBrk="1" hangingPunct="1"/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 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if</a:t>
              </a:r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it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was not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successful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…</a:t>
              </a:r>
            </a:p>
          </p:txBody>
        </p:sp>
      </p:grp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7236296" y="5949280"/>
            <a:ext cx="1663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sz="1400" b="1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b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b="1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de-DE" sz="1400" b="1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so on…</a:t>
            </a:r>
          </a:p>
        </p:txBody>
      </p:sp>
    </p:spTree>
    <p:extLst>
      <p:ext uri="{BB962C8B-B14F-4D97-AF65-F5344CB8AC3E}">
        <p14:creationId xmlns:p14="http://schemas.microsoft.com/office/powerpoint/2010/main" val="34543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sz="1200">
                <a:solidFill>
                  <a:srgbClr val="808080"/>
                </a:solidFill>
              </a:rPr>
              <a:t>Gero Kube, DESY / MDI</a:t>
            </a:r>
            <a:endParaRPr lang="en-GB" sz="1200">
              <a:solidFill>
                <a:srgbClr val="808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</p:spPr>
        <p:txBody>
          <a:bodyPr/>
          <a:lstStyle/>
          <a:p>
            <a:pPr algn="l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PETRA III: </a:t>
            </a:r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Touschek</a:t>
            </a:r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 Factory…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8198" name="Picture 6" descr="HG_LOGO_S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ESY-Logo-cyan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95288" y="963960"/>
            <a:ext cx="4104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Blip>
                <a:blip r:embed="rId5"/>
              </a:buBlip>
            </a:pPr>
            <a:r>
              <a:rPr lang="en-US" dirty="0" smtClean="0">
                <a:solidFill>
                  <a:srgbClr val="0000FF"/>
                </a:solidFill>
              </a:rPr>
              <a:t>  operation in time resolved (40 bunch) 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467493" y="1257882"/>
            <a:ext cx="280836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6"/>
              </a:buBlip>
            </a:pPr>
            <a:r>
              <a:rPr lang="de-DE" sz="14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de-DE" sz="14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Touschek</a:t>
            </a:r>
            <a:r>
              <a:rPr lang="de-DE" sz="14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limited </a:t>
            </a:r>
            <a:r>
              <a:rPr lang="de-DE" sz="14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lifetime</a:t>
            </a:r>
            <a:endParaRPr lang="de-DE" sz="14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        →      τ ≈ 1.4 h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98969"/>
            <a:ext cx="4104456" cy="251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467493" y="2193986"/>
            <a:ext cx="4104507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6"/>
              </a:buBlip>
            </a:pPr>
            <a:r>
              <a:rPr lang="de-DE" sz="14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de-DE" sz="14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observation</a:t>
            </a:r>
            <a:r>
              <a:rPr lang="de-DE" sz="14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DE" sz="14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radiation</a:t>
            </a:r>
            <a:r>
              <a:rPr lang="de-DE" sz="14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damage</a:t>
            </a:r>
            <a:endParaRPr lang="de-DE" sz="14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        →     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rust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at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undulator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magnets</a:t>
            </a:r>
            <a:endParaRPr lang="de-DE" sz="1400" dirty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de-DE" sz="1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de-DE" sz="1400" dirty="0">
                <a:ea typeface="Arial Unicode MS" pitchFamily="34" charset="-128"/>
                <a:cs typeface="Arial Unicode MS" pitchFamily="34" charset="-128"/>
              </a:rPr>
              <a:t>→     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undulator</a:t>
            </a:r>
            <a:r>
              <a:rPr lang="de-DE" sz="1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performance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degradation</a:t>
            </a:r>
            <a:endParaRPr lang="de-DE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de-DE" sz="1400" dirty="0">
                <a:ea typeface="Arial Unicode MS" pitchFamily="34" charset="-128"/>
                <a:cs typeface="Arial Unicode MS" pitchFamily="34" charset="-128"/>
              </a:rPr>
              <a:t>→     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damaged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cables</a:t>
            </a:r>
            <a:endParaRPr lang="de-DE" sz="14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95536" y="1876918"/>
            <a:ext cx="27363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Blip>
                <a:blip r:embed="rId5"/>
              </a:buBlip>
            </a:pP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smtClean="0">
                <a:solidFill>
                  <a:srgbClr val="0000FF"/>
                </a:solidFill>
              </a:rPr>
              <a:t>top-up operation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15616" y="3861048"/>
            <a:ext cx="6334146" cy="307777"/>
            <a:chOff x="1694238" y="3933056"/>
            <a:chExt cx="6334146" cy="307777"/>
          </a:xfrm>
        </p:grpSpPr>
        <p:sp>
          <p:nvSpPr>
            <p:cNvPr id="24" name="AutoShape 123"/>
            <p:cNvSpPr>
              <a:spLocks noChangeArrowheads="1"/>
            </p:cNvSpPr>
            <p:nvPr/>
          </p:nvSpPr>
          <p:spPr bwMode="auto">
            <a:xfrm flipH="1">
              <a:off x="1694238" y="3973623"/>
              <a:ext cx="364263" cy="216040"/>
            </a:xfrm>
            <a:prstGeom prst="leftArrow">
              <a:avLst>
                <a:gd name="adj1" fmla="val 50000"/>
                <a:gd name="adj2" fmla="val 4779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5" name="Text Box 124"/>
            <p:cNvSpPr txBox="1">
              <a:spLocks noChangeArrowheads="1"/>
            </p:cNvSpPr>
            <p:nvPr/>
          </p:nvSpPr>
          <p:spPr bwMode="auto">
            <a:xfrm>
              <a:off x="2333684" y="3933056"/>
              <a:ext cx="5694700" cy="307777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dirty="0">
                  <a:ea typeface="Arial Unicode MS" pitchFamily="34" charset="-128"/>
                  <a:cs typeface="Arial Unicode MS" pitchFamily="34" charset="-128"/>
                </a:rPr>
                <a:t>m</a:t>
              </a:r>
              <a:r>
                <a:rPr lang="en-US" dirty="0" smtClean="0">
                  <a:ea typeface="Arial Unicode MS" pitchFamily="34" charset="-128"/>
                  <a:cs typeface="Arial Unicode MS" pitchFamily="34" charset="-128"/>
                </a:rPr>
                <a:t>agnet structure of two </a:t>
              </a:r>
              <a:r>
                <a:rPr lang="en-US" dirty="0" err="1" smtClean="0">
                  <a:ea typeface="Arial Unicode MS" pitchFamily="34" charset="-128"/>
                  <a:cs typeface="Arial Unicode MS" pitchFamily="34" charset="-128"/>
                </a:rPr>
                <a:t>undulators</a:t>
              </a:r>
              <a:r>
                <a:rPr lang="en-US" dirty="0" smtClean="0">
                  <a:ea typeface="Arial Unicode MS" pitchFamily="34" charset="-128"/>
                  <a:cs typeface="Arial Unicode MS" pitchFamily="34" charset="-128"/>
                </a:rPr>
                <a:t> had to be replaced during P3X shutdown</a:t>
              </a:r>
              <a:endParaRPr lang="en-US" dirty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5536" y="4293096"/>
            <a:ext cx="8375696" cy="2142383"/>
            <a:chOff x="395536" y="4293096"/>
            <a:chExt cx="8375696" cy="214238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014" y="4293096"/>
              <a:ext cx="2850218" cy="2142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47"/>
            <p:cNvSpPr txBox="1">
              <a:spLocks noChangeArrowheads="1"/>
            </p:cNvSpPr>
            <p:nvPr/>
          </p:nvSpPr>
          <p:spPr bwMode="auto">
            <a:xfrm>
              <a:off x="467492" y="4770523"/>
              <a:ext cx="5040611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6"/>
                </a:buBlip>
              </a:pPr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PETRA III: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need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for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new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BLM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system</a:t>
              </a:r>
              <a:endParaRPr lang="de-DE" sz="1400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>
                <a:buFontTx/>
                <a:buBlip>
                  <a:blip r:embed="rId6"/>
                </a:buBlip>
              </a:pPr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talk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Dirk Nölle (DESY): E-XFEL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standard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beam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diagnostics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de-DE" sz="1400" dirty="0"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        →      XFEL-BLM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system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based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on PMT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and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radiator</a:t>
              </a:r>
              <a:endParaRPr lang="de-DE" sz="140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395536" y="4426947"/>
              <a:ext cx="273630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ts val="1200"/>
                </a:spcAft>
                <a:buFont typeface="Wingdings" pitchFamily="2" charset="2"/>
                <a:buBlip>
                  <a:blip r:embed="rId5"/>
                </a:buBlip>
              </a:pPr>
              <a:r>
                <a:rPr lang="en-US" dirty="0">
                  <a:solidFill>
                    <a:srgbClr val="0000FF"/>
                  </a:solidFill>
                </a:rPr>
                <a:t>  </a:t>
              </a:r>
              <a:r>
                <a:rPr lang="en-US" dirty="0" smtClean="0">
                  <a:solidFill>
                    <a:srgbClr val="0000FF"/>
                  </a:solidFill>
                </a:rPr>
                <a:t>DEELS 2014 @ ESRF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15616" y="5929535"/>
            <a:ext cx="3384376" cy="307777"/>
            <a:chOff x="1547133" y="6093296"/>
            <a:chExt cx="3384376" cy="307777"/>
          </a:xfrm>
        </p:grpSpPr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2123336" y="6093296"/>
              <a:ext cx="2808173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de-DE" dirty="0" smtClean="0">
                  <a:solidFill>
                    <a:schemeClr val="accent2"/>
                  </a:solidFill>
                </a:rPr>
                <a:t>XFEL-BLMs </a:t>
              </a:r>
              <a:r>
                <a:rPr lang="de-DE" dirty="0" err="1" smtClean="0">
                  <a:solidFill>
                    <a:schemeClr val="accent2"/>
                  </a:solidFill>
                </a:rPr>
                <a:t>for</a:t>
              </a:r>
              <a:r>
                <a:rPr lang="de-DE" dirty="0" smtClean="0">
                  <a:solidFill>
                    <a:schemeClr val="accent2"/>
                  </a:solidFill>
                </a:rPr>
                <a:t> PETRA III ???</a:t>
              </a:r>
              <a:endParaRPr 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32" name="AutoShape 23"/>
            <p:cNvSpPr>
              <a:spLocks noChangeArrowheads="1"/>
            </p:cNvSpPr>
            <p:nvPr/>
          </p:nvSpPr>
          <p:spPr bwMode="auto">
            <a:xfrm flipH="1">
              <a:off x="1547133" y="6143238"/>
              <a:ext cx="412873" cy="215954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8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sz="1200">
                <a:solidFill>
                  <a:srgbClr val="808080"/>
                </a:solidFill>
              </a:rPr>
              <a:t>Gero Kube, DESY / MDI</a:t>
            </a:r>
            <a:endParaRPr lang="en-GB" sz="1200">
              <a:solidFill>
                <a:srgbClr val="80808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</p:spPr>
        <p:txBody>
          <a:bodyPr/>
          <a:lstStyle/>
          <a:p>
            <a:pPr algn="l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BLM Tests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8198" name="Picture 6" descr="HG_LOGO_S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ESY-Logo-cyan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95288" y="963960"/>
            <a:ext cx="41047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pitchFamily="2" charset="2"/>
              <a:buBlip>
                <a:blip r:embed="rId5"/>
              </a:buBlip>
            </a:pPr>
            <a:r>
              <a:rPr lang="en-US" dirty="0" smtClean="0">
                <a:solidFill>
                  <a:srgbClr val="0000FF"/>
                </a:solidFill>
              </a:rPr>
              <a:t>  P3X shutdown: no tests possible @ DESY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827584" y="1257882"/>
            <a:ext cx="28083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→  </a:t>
            </a:r>
            <a:r>
              <a:rPr lang="de-DE" sz="1400" dirty="0" err="1" smtClean="0">
                <a:ea typeface="Arial Unicode MS" pitchFamily="34" charset="-128"/>
                <a:cs typeface="Arial Unicode MS" pitchFamily="34" charset="-128"/>
              </a:rPr>
              <a:t>proposal</a:t>
            </a:r>
            <a:r>
              <a:rPr lang="de-DE" sz="1400" dirty="0" smtClean="0">
                <a:ea typeface="Arial Unicode MS" pitchFamily="34" charset="-128"/>
                <a:cs typeface="Arial Unicode MS" pitchFamily="34" charset="-128"/>
              </a:rPr>
              <a:t>: ESRF (Kees Scheidt)</a:t>
            </a:r>
            <a:endParaRPr lang="de-DE" sz="1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9592" y="836711"/>
            <a:ext cx="7915871" cy="3240361"/>
            <a:chOff x="899592" y="836711"/>
            <a:chExt cx="7915871" cy="3240361"/>
          </a:xfrm>
        </p:grpSpPr>
        <p:pic>
          <p:nvPicPr>
            <p:cNvPr id="26" name="Grafi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112" y="836711"/>
              <a:ext cx="4097336" cy="29325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713760"/>
              <a:ext cx="3450635" cy="236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47"/>
            <p:cNvSpPr txBox="1">
              <a:spLocks noChangeArrowheads="1"/>
            </p:cNvSpPr>
            <p:nvPr/>
          </p:nvSpPr>
          <p:spPr bwMode="auto">
            <a:xfrm>
              <a:off x="4716016" y="3769295"/>
              <a:ext cx="40994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8"/>
                </a:buBlip>
              </a:pPr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BLM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installation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@ ESRF in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cell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4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behind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scraper</a:t>
              </a:r>
              <a:endParaRPr lang="de-DE" sz="140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AutoShape 23"/>
            <p:cNvSpPr>
              <a:spLocks noChangeArrowheads="1"/>
            </p:cNvSpPr>
            <p:nvPr/>
          </p:nvSpPr>
          <p:spPr bwMode="auto">
            <a:xfrm rot="20722231" flipH="1">
              <a:off x="5161937" y="2860411"/>
              <a:ext cx="563618" cy="245159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5536" y="4273351"/>
            <a:ext cx="8640960" cy="2179985"/>
            <a:chOff x="395536" y="4273351"/>
            <a:chExt cx="8640960" cy="2179985"/>
          </a:xfrm>
        </p:grpSpPr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95536" y="4273351"/>
              <a:ext cx="151216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ts val="1200"/>
                </a:spcAft>
                <a:buFont typeface="Wingdings" pitchFamily="2" charset="2"/>
                <a:buBlip>
                  <a:blip r:embed="rId5"/>
                </a:buBlip>
              </a:pPr>
              <a:r>
                <a:rPr lang="en-US" dirty="0" smtClean="0">
                  <a:solidFill>
                    <a:srgbClr val="0000FF"/>
                  </a:solidFill>
                </a:rPr>
                <a:t>  BLM setup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467493" y="4598258"/>
              <a:ext cx="3384427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8"/>
                </a:buBlip>
              </a:pPr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Hamamatsu R5900 PMT</a:t>
              </a:r>
              <a:endParaRPr lang="de-DE" sz="14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>
                <a:buFontTx/>
                <a:buBlip>
                  <a:blip r:embed="rId8"/>
                </a:buBlip>
              </a:pP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synthetic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fused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silica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(SQ1) </a:t>
              </a:r>
              <a:r>
                <a:rPr lang="de-DE" sz="1400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radiator</a:t>
              </a:r>
              <a:endParaRPr lang="de-DE" sz="14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827584" y="5297814"/>
              <a:ext cx="2808364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→      Cherenkov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radiation</a:t>
              </a:r>
              <a:endParaRPr lang="de-DE" sz="1400" dirty="0" smtClean="0"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/>
              <a:r>
                <a:rPr lang="de-DE" sz="1400" dirty="0">
                  <a:ea typeface="Arial Unicode MS" pitchFamily="34" charset="-128"/>
                  <a:cs typeface="Arial Unicode MS" pitchFamily="34" charset="-128"/>
                </a:rPr>
                <a:t>→     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no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lead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shield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sz="1400" dirty="0" err="1" smtClean="0">
                  <a:ea typeface="Arial Unicode MS" pitchFamily="34" charset="-128"/>
                  <a:cs typeface="Arial Unicode MS" pitchFamily="34" charset="-128"/>
                </a:rPr>
                <a:t>necessary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 (?)</a:t>
              </a:r>
              <a:endParaRPr lang="de-DE" sz="140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293096"/>
              <a:ext cx="2841469" cy="162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6948264" y="4706560"/>
              <a:ext cx="2088232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de-DE" sz="1050" dirty="0">
                  <a:solidFill>
                    <a:schemeClr val="bg2"/>
                  </a:solidFill>
                </a:rPr>
                <a:t>A</a:t>
              </a:r>
              <a:r>
                <a:rPr lang="de-DE" sz="1050" dirty="0" smtClean="0">
                  <a:solidFill>
                    <a:schemeClr val="bg2"/>
                  </a:solidFill>
                </a:rPr>
                <a:t>. </a:t>
              </a:r>
              <a:r>
                <a:rPr lang="de-DE" sz="1050" dirty="0" err="1" smtClean="0">
                  <a:solidFill>
                    <a:schemeClr val="bg2"/>
                  </a:solidFill>
                </a:rPr>
                <a:t>Kaukher</a:t>
              </a:r>
              <a:r>
                <a:rPr lang="de-DE" sz="1050" dirty="0" smtClean="0">
                  <a:solidFill>
                    <a:schemeClr val="bg2"/>
                  </a:solidFill>
                </a:rPr>
                <a:t> et al., </a:t>
              </a:r>
            </a:p>
            <a:p>
              <a:pPr marL="285750" indent="-285750" eaLnBrk="1" hangingPunct="1">
                <a:buAutoNum type="romanLcParenBoth"/>
              </a:pPr>
              <a:r>
                <a:rPr lang="de-DE" sz="1050" dirty="0" err="1" smtClean="0">
                  <a:solidFill>
                    <a:schemeClr val="bg2"/>
                  </a:solidFill>
                </a:rPr>
                <a:t>Proc</a:t>
              </a:r>
              <a:r>
                <a:rPr lang="de-DE" sz="1050" dirty="0" smtClean="0">
                  <a:solidFill>
                    <a:schemeClr val="bg2"/>
                  </a:solidFill>
                </a:rPr>
                <a:t>. DIPAC 2011, TUPD21</a:t>
              </a:r>
            </a:p>
            <a:p>
              <a:pPr marL="285750" indent="-285750" eaLnBrk="1" hangingPunct="1">
                <a:buAutoNum type="romanLcParenBoth"/>
              </a:pPr>
              <a:r>
                <a:rPr lang="de-DE" sz="1050" dirty="0" err="1" smtClean="0">
                  <a:solidFill>
                    <a:schemeClr val="bg2"/>
                  </a:solidFill>
                </a:rPr>
                <a:t>Proc</a:t>
              </a:r>
              <a:r>
                <a:rPr lang="de-DE" sz="1050" dirty="0" smtClean="0">
                  <a:solidFill>
                    <a:schemeClr val="bg2"/>
                  </a:solidFill>
                </a:rPr>
                <a:t>. BIW 2012, MOPG007</a:t>
              </a:r>
            </a:p>
          </p:txBody>
        </p: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467543" y="6145559"/>
              <a:ext cx="734481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8"/>
                </a:buBlip>
              </a:pPr>
              <a:r>
                <a:rPr lang="de-DE" sz="1400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sz="1400" i="1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Libera</a:t>
              </a:r>
              <a:r>
                <a:rPr lang="de-DE" sz="1400" i="1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BLD </a:t>
              </a:r>
              <a:r>
                <a:rPr lang="de-DE" sz="1400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(Spark)   </a:t>
              </a:r>
              <a:r>
                <a:rPr lang="de-DE" sz="1400" dirty="0" smtClean="0">
                  <a:ea typeface="Arial Unicode MS" pitchFamily="34" charset="-128"/>
                  <a:cs typeface="Arial Unicode MS" pitchFamily="34" charset="-128"/>
                </a:rPr>
                <a:t>→   </a:t>
              </a:r>
              <a:r>
                <a:rPr lang="en-US" sz="1400" dirty="0" smtClean="0"/>
                <a:t>DC-to-8 MHz BW @ 50</a:t>
              </a:r>
              <a:r>
                <a:rPr lang="el-GR" sz="1400" dirty="0" smtClean="0"/>
                <a:t>Ω</a:t>
              </a:r>
              <a:r>
                <a:rPr lang="en-US" sz="1400" dirty="0" smtClean="0"/>
                <a:t> input     (</a:t>
              </a:r>
              <a:r>
                <a:rPr lang="de-DE" sz="1400" dirty="0" smtClean="0"/>
                <a:t>DC-to-10kHz BW @ 10k</a:t>
              </a:r>
              <a:r>
                <a:rPr lang="el-GR" sz="1400" dirty="0" smtClean="0"/>
                <a:t>Ω</a:t>
              </a:r>
              <a:r>
                <a:rPr lang="de-DE" sz="1400" dirty="0" smtClean="0"/>
                <a:t> </a:t>
              </a:r>
              <a:r>
                <a:rPr lang="de-DE" sz="1400" dirty="0" err="1" smtClean="0"/>
                <a:t>input</a:t>
              </a:r>
              <a:r>
                <a:rPr lang="de-DE" sz="1400" dirty="0" smtClean="0"/>
                <a:t>)</a:t>
              </a:r>
              <a:endParaRPr lang="de-DE" sz="1400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21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0">
                <a:solidFill>
                  <a:schemeClr val="bg2"/>
                </a:solidFill>
              </a:rPr>
              <a:t>Gero Kube, DESY / MDI</a:t>
            </a:r>
            <a:endParaRPr lang="en-GB" altLang="de-DE" sz="1200" b="0">
              <a:solidFill>
                <a:schemeClr val="bg2"/>
              </a:solidFill>
            </a:endParaRPr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  <a:ln/>
        </p:spPr>
        <p:txBody>
          <a:bodyPr/>
          <a:lstStyle/>
          <a:p>
            <a:pPr algn="l"/>
            <a:r>
              <a:rPr lang="de-DE" altLang="de-DE" sz="3200" dirty="0" smtClean="0">
                <a:solidFill>
                  <a:srgbClr val="003E6E"/>
                </a:solidFill>
                <a:latin typeface="Comic Sans MS" pitchFamily="66" charset="0"/>
              </a:rPr>
              <a:t>BLM Test @ ESRF</a:t>
            </a:r>
            <a:endParaRPr lang="en-GB" altLang="de-DE" sz="3200" dirty="0">
              <a:solidFill>
                <a:srgbClr val="003E6E"/>
              </a:solidFill>
              <a:latin typeface="Comic Sans MS" pitchFamily="66" charset="0"/>
            </a:endParaRP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323850" y="796925"/>
            <a:ext cx="60483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 sz="2400" b="0">
              <a:latin typeface="Times New Roman" pitchFamily="18" charset="0"/>
            </a:endParaRPr>
          </a:p>
        </p:txBody>
      </p:sp>
      <p:pic>
        <p:nvPicPr>
          <p:cNvPr id="279559" name="Picture 7" descr="HG_LOGO_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60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 Box 11"/>
          <p:cNvSpPr txBox="1">
            <a:spLocks noChangeArrowheads="1"/>
          </p:cNvSpPr>
          <p:nvPr/>
        </p:nvSpPr>
        <p:spPr bwMode="auto">
          <a:xfrm>
            <a:off x="250825" y="931863"/>
            <a:ext cx="3817119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de-DE" dirty="0">
                <a:solidFill>
                  <a:srgbClr val="0000FF"/>
                </a:solidFill>
              </a:rPr>
              <a:t>  </a:t>
            </a:r>
            <a:r>
              <a:rPr lang="de-DE" dirty="0" err="1" smtClean="0">
                <a:solidFill>
                  <a:srgbClr val="0000FF"/>
                </a:solidFill>
              </a:rPr>
              <a:t>single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bunch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injection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into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the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main</a:t>
            </a:r>
            <a:r>
              <a:rPr lang="de-DE" dirty="0" smtClean="0">
                <a:solidFill>
                  <a:srgbClr val="0000FF"/>
                </a:solidFill>
              </a:rPr>
              <a:t> 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6" name="Text Box 12"/>
          <p:cNvSpPr txBox="1">
            <a:spLocks noChangeArrowheads="1"/>
          </p:cNvSpPr>
          <p:nvPr/>
        </p:nvSpPr>
        <p:spPr bwMode="auto">
          <a:xfrm>
            <a:off x="549091" y="1340768"/>
            <a:ext cx="3878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scraper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SCRATCH4/INT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inserted</a:t>
            </a:r>
            <a:endParaRPr lang="de-DE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053147" y="1686049"/>
            <a:ext cx="330282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1"/>
                </a:solidFill>
              </a:rPr>
              <a:t>→   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all beam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dumped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into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scraper</a:t>
            </a:r>
            <a:endParaRPr lang="de-DE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de-DE" dirty="0">
                <a:solidFill>
                  <a:schemeClr val="tx1"/>
                </a:solidFill>
              </a:rPr>
              <a:t>→  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one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signal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expected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BLM</a:t>
            </a:r>
            <a:endParaRPr lang="de-DE" dirty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30200"/>
            <a:ext cx="4628777" cy="347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7" y="2492896"/>
            <a:ext cx="4628777" cy="347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0" y="4417367"/>
            <a:ext cx="3878893" cy="1315889"/>
            <a:chOff x="4572000" y="4417367"/>
            <a:chExt cx="3878893" cy="1315889"/>
          </a:xfrm>
        </p:grpSpPr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4572000" y="4417367"/>
              <a:ext cx="387889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scraper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SCRATCH4/INT out, …/EXT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inserted</a:t>
              </a:r>
              <a:endPara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5076056" y="4779149"/>
              <a:ext cx="3302829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de-DE" dirty="0" smtClean="0">
                  <a:solidFill>
                    <a:schemeClr val="tx1"/>
                  </a:solidFill>
                </a:rPr>
                <a:t>→  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signals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from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: </a:t>
              </a:r>
            </a:p>
            <a:p>
              <a:pPr eaLnBrk="1" hangingPunct="1"/>
              <a:r>
                <a:rPr lang="de-DE" dirty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         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injection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crashing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passing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beam</a:t>
              </a:r>
            </a:p>
            <a:p>
              <a:pPr eaLnBrk="1" hangingPunct="1"/>
              <a:r>
                <a:rPr lang="de-DE" dirty="0">
                  <a:solidFill>
                    <a:schemeClr val="tx1"/>
                  </a:solidFill>
                </a:rPr>
                <a:t>→  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three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signals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expected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from</a:t>
              </a:r>
              <a:r>
                <a:rPr lang="de-DE" dirty="0" smtClean="0">
                  <a:solidFill>
                    <a:schemeClr val="tx1"/>
                  </a:solidFill>
                  <a:ea typeface="Arial Unicode MS" pitchFamily="34" charset="-128"/>
                  <a:cs typeface="Arial Unicode MS" pitchFamily="34" charset="-128"/>
                </a:rPr>
                <a:t> BLM</a:t>
              </a:r>
              <a:endParaRPr lang="de-DE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35165" y="6093296"/>
            <a:ext cx="4321011" cy="307777"/>
            <a:chOff x="1547133" y="6093296"/>
            <a:chExt cx="4321011" cy="307777"/>
          </a:xfrm>
        </p:grpSpPr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2123336" y="6093296"/>
              <a:ext cx="3744808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de-DE" dirty="0" err="1">
                  <a:solidFill>
                    <a:schemeClr val="accent2"/>
                  </a:solidFill>
                </a:rPr>
                <a:t>o</a:t>
              </a:r>
              <a:r>
                <a:rPr lang="de-DE" dirty="0" err="1" smtClean="0">
                  <a:solidFill>
                    <a:schemeClr val="accent2"/>
                  </a:solidFill>
                </a:rPr>
                <a:t>rigin</a:t>
              </a:r>
              <a:r>
                <a:rPr lang="de-DE" dirty="0" smtClean="0">
                  <a:solidFill>
                    <a:schemeClr val="accent2"/>
                  </a:solidFill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</a:rPr>
                <a:t>of</a:t>
              </a:r>
              <a:r>
                <a:rPr lang="de-DE" dirty="0" smtClean="0">
                  <a:solidFill>
                    <a:schemeClr val="accent2"/>
                  </a:solidFill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</a:rPr>
                <a:t>measured</a:t>
              </a:r>
              <a:r>
                <a:rPr lang="de-DE" dirty="0" smtClean="0">
                  <a:solidFill>
                    <a:schemeClr val="accent2"/>
                  </a:solidFill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</a:rPr>
                <a:t>loss</a:t>
              </a:r>
              <a:r>
                <a:rPr lang="de-DE" dirty="0" smtClean="0">
                  <a:solidFill>
                    <a:schemeClr val="accent2"/>
                  </a:solidFill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</a:rPr>
                <a:t>signals</a:t>
              </a:r>
              <a:r>
                <a:rPr lang="de-DE" dirty="0" smtClean="0">
                  <a:solidFill>
                    <a:schemeClr val="accent2"/>
                  </a:solidFill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</a:rPr>
                <a:t>well</a:t>
              </a:r>
              <a:r>
                <a:rPr lang="de-DE" dirty="0" smtClean="0">
                  <a:solidFill>
                    <a:schemeClr val="accent2"/>
                  </a:solidFill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</a:rPr>
                <a:t>understood</a:t>
              </a:r>
              <a:endParaRPr lang="de-DE" dirty="0">
                <a:solidFill>
                  <a:schemeClr val="accent2"/>
                </a:solidFill>
              </a:endParaRPr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auto">
            <a:xfrm flipH="1">
              <a:off x="1547133" y="6143238"/>
              <a:ext cx="412873" cy="215954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8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180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200" b="0">
                <a:solidFill>
                  <a:schemeClr val="bg2"/>
                </a:solidFill>
              </a:rPr>
              <a:t>Gero Kube, DESY / MDI</a:t>
            </a:r>
            <a:endParaRPr lang="en-GB" altLang="de-DE" sz="1200" b="0">
              <a:solidFill>
                <a:schemeClr val="bg2"/>
              </a:solidFill>
            </a:endParaRPr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  <a:ln/>
        </p:spPr>
        <p:txBody>
          <a:bodyPr/>
          <a:lstStyle/>
          <a:p>
            <a:pPr algn="l"/>
            <a:r>
              <a:rPr lang="de-DE" altLang="de-DE" sz="3200" dirty="0" smtClean="0">
                <a:solidFill>
                  <a:srgbClr val="003E6E"/>
                </a:solidFill>
                <a:latin typeface="Comic Sans MS" pitchFamily="66" charset="0"/>
              </a:rPr>
              <a:t>BLM Test @ ESRF</a:t>
            </a:r>
            <a:endParaRPr lang="en-GB" altLang="de-DE" sz="3200" dirty="0">
              <a:solidFill>
                <a:srgbClr val="003E6E"/>
              </a:solidFill>
              <a:latin typeface="Comic Sans MS" pitchFamily="66" charset="0"/>
            </a:endParaRP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323850" y="796925"/>
            <a:ext cx="60483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altLang="de-DE" sz="2400" b="0">
              <a:latin typeface="Times New Roman" pitchFamily="18" charset="0"/>
            </a:endParaRPr>
          </a:p>
        </p:txBody>
      </p:sp>
      <p:pic>
        <p:nvPicPr>
          <p:cNvPr id="279559" name="Picture 7" descr="HG_LOGO_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560" name="Picture 8" descr="DESY-Logo-cyan-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 Box 11"/>
          <p:cNvSpPr txBox="1">
            <a:spLocks noChangeArrowheads="1"/>
          </p:cNvSpPr>
          <p:nvPr/>
        </p:nvSpPr>
        <p:spPr bwMode="auto">
          <a:xfrm>
            <a:off x="250825" y="931863"/>
            <a:ext cx="3817119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de-DE" dirty="0">
                <a:solidFill>
                  <a:srgbClr val="0000FF"/>
                </a:solidFill>
              </a:rPr>
              <a:t>  </a:t>
            </a:r>
            <a:r>
              <a:rPr lang="de-DE" dirty="0" err="1" smtClean="0">
                <a:solidFill>
                  <a:srgbClr val="0000FF"/>
                </a:solidFill>
              </a:rPr>
              <a:t>dark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current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injection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into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the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main</a:t>
            </a:r>
            <a:r>
              <a:rPr lang="de-DE" dirty="0" smtClean="0">
                <a:solidFill>
                  <a:srgbClr val="0000FF"/>
                </a:solidFill>
              </a:rPr>
              <a:t> 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6" name="Text Box 12"/>
          <p:cNvSpPr txBox="1">
            <a:spLocks noChangeArrowheads="1"/>
          </p:cNvSpPr>
          <p:nvPr/>
        </p:nvSpPr>
        <p:spPr bwMode="auto">
          <a:xfrm>
            <a:off x="549091" y="1249015"/>
            <a:ext cx="38788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e-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gun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off</a:t>
            </a:r>
          </a:p>
          <a:p>
            <a:pPr eaLnBrk="1" hangingPunct="1">
              <a:buFontTx/>
              <a:buBlip>
                <a:blip r:embed="rId5"/>
              </a:buBlip>
            </a:pP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injector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chain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as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usual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operation</a:t>
            </a:r>
            <a:endParaRPr lang="de-DE" dirty="0" smtClean="0">
              <a:solidFill>
                <a:schemeClr val="accent2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Blip>
                <a:blip r:embed="rId5"/>
              </a:buBlip>
            </a:pPr>
            <a:r>
              <a:rPr lang="de-DE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screen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behind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septum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inserted</a:t>
            </a:r>
            <a:r>
              <a: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de-DE" dirty="0" smtClean="0">
              <a:solidFill>
                <a:schemeClr val="accent2"/>
              </a:solidFill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5148263" y="6524625"/>
            <a:ext cx="3744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r>
              <a:rPr lang="de-DE" sz="1200" dirty="0" smtClean="0">
                <a:solidFill>
                  <a:srgbClr val="808080"/>
                </a:solidFill>
              </a:rPr>
              <a:t>DEELS 2015 Workshop @ ALBA, 15.06.2015</a:t>
            </a:r>
            <a:endParaRPr lang="en-GB" sz="1200" dirty="0">
              <a:solidFill>
                <a:srgbClr val="80808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2" y="1052736"/>
            <a:ext cx="8856984" cy="5400600"/>
            <a:chOff x="179512" y="1052736"/>
            <a:chExt cx="8856984" cy="540060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852936"/>
              <a:ext cx="3399544" cy="2564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045" y="1052736"/>
              <a:ext cx="3393451" cy="2564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062" y="3906724"/>
              <a:ext cx="3387359" cy="254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755050"/>
              <a:ext cx="2417705" cy="1655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rot="19704796" flipH="1">
              <a:off x="5210062" y="2406321"/>
              <a:ext cx="563618" cy="245159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rot="1988679" flipH="1">
              <a:off x="4419261" y="4499240"/>
              <a:ext cx="563618" cy="245159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  <p:sp>
          <p:nvSpPr>
            <p:cNvPr id="21" name="AutoShape 23"/>
            <p:cNvSpPr>
              <a:spLocks noChangeArrowheads="1"/>
            </p:cNvSpPr>
            <p:nvPr/>
          </p:nvSpPr>
          <p:spPr bwMode="auto">
            <a:xfrm rot="10134313" flipH="1">
              <a:off x="3131841" y="3552947"/>
              <a:ext cx="563618" cy="245159"/>
            </a:xfrm>
            <a:prstGeom prst="leftArrow">
              <a:avLst>
                <a:gd name="adj1" fmla="val 50000"/>
                <a:gd name="adj2" fmla="val 4779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2"/>
                </a:solidFill>
              </a:endParaRPr>
            </a:p>
          </p:txBody>
        </p:sp>
      </p:grp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053147" y="2248501"/>
            <a:ext cx="33028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de-DE" dirty="0" smtClean="0">
                <a:solidFill>
                  <a:schemeClr val="tx1"/>
                </a:solidFill>
              </a:rPr>
              <a:t>→  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generate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losses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from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single</a:t>
            </a:r>
            <a:r>
              <a: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electrons</a:t>
            </a:r>
            <a:endParaRPr lang="de-DE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8178" y="5499229"/>
            <a:ext cx="3878893" cy="954107"/>
            <a:chOff x="548178" y="5499229"/>
            <a:chExt cx="3878893" cy="954107"/>
          </a:xfrm>
        </p:grpSpPr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548178" y="5499229"/>
              <a:ext cx="387889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all BLMs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are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sensitive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for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single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electron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losses</a:t>
              </a:r>
              <a:endPara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>
                <a:buFontTx/>
                <a:buBlip>
                  <a:blip r:embed="rId5"/>
                </a:buBlip>
              </a:pPr>
              <a:endParaRPr lang="de-DE" dirty="0" smtClean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eaLnBrk="1" hangingPunct="1">
                <a:buFontTx/>
                <a:buBlip>
                  <a:blip r:embed="rId5"/>
                </a:buBlip>
              </a:pPr>
              <a:r>
                <a:rPr lang="de-DE" dirty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good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S/N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level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de-DE" dirty="0" err="1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from</a:t>
              </a:r>
              <a:r>
                <a:rPr lang="de-DE" dirty="0" smtClean="0">
                  <a:solidFill>
                    <a:schemeClr val="accent2"/>
                  </a:solidFill>
                  <a:ea typeface="Arial Unicode MS" pitchFamily="34" charset="-128"/>
                  <a:cs typeface="Arial Unicode MS" pitchFamily="34" charset="-128"/>
                </a:rPr>
                <a:t> DESY-type BLM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52234" y="5802771"/>
              <a:ext cx="330282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de-DE" dirty="0" smtClean="0">
                  <a:solidFill>
                    <a:schemeClr val="tx1"/>
                  </a:solidFill>
                </a:rPr>
                <a:t>→  not </a:t>
              </a:r>
              <a:r>
                <a:rPr lang="de-DE" dirty="0" err="1" smtClean="0">
                  <a:solidFill>
                    <a:schemeClr val="tx1"/>
                  </a:solidFill>
                </a:rPr>
                <a:t>the</a:t>
              </a:r>
              <a:r>
                <a:rPr lang="de-DE" dirty="0" smtClean="0">
                  <a:solidFill>
                    <a:schemeClr val="tx1"/>
                  </a:solidFill>
                </a:rPr>
                <a:t> same </a:t>
              </a:r>
              <a:r>
                <a:rPr lang="de-DE" dirty="0" err="1" smtClean="0">
                  <a:solidFill>
                    <a:schemeClr val="tx1"/>
                  </a:solidFill>
                </a:rPr>
                <a:t>losses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observed</a:t>
              </a:r>
              <a:r>
                <a:rPr lang="de-DE" dirty="0" smtClean="0">
                  <a:solidFill>
                    <a:schemeClr val="tx1"/>
                  </a:solidFill>
                </a:rPr>
                <a:t>   </a:t>
              </a:r>
              <a:endParaRPr lang="de-DE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7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Y1">
  <a:themeElements>
    <a:clrScheme name="DES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Y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S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Y1">
  <a:themeElements>
    <a:clrScheme name="DES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Y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S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SY1">
  <a:themeElements>
    <a:clrScheme name="DESY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Y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SY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Y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Y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DESY1</Template>
  <TotalTime>0</TotalTime>
  <Words>1017</Words>
  <Application>Microsoft Office PowerPoint</Application>
  <PresentationFormat>On-screen Show (4:3)</PresentationFormat>
  <Paragraphs>187</Paragraphs>
  <Slides>13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Wingdings</vt:lpstr>
      <vt:lpstr>Comic Sans MS</vt:lpstr>
      <vt:lpstr>Arial Unicode MS</vt:lpstr>
      <vt:lpstr>DESY1</vt:lpstr>
      <vt:lpstr>1_DESY1</vt:lpstr>
      <vt:lpstr>3_DESY1</vt:lpstr>
      <vt:lpstr>Status of Beam Loss Detector Tests and Developments at PETRA III &amp; ESRF</vt:lpstr>
      <vt:lpstr>DESY Accelerator Complex</vt:lpstr>
      <vt:lpstr>PETRA III Extension Project</vt:lpstr>
      <vt:lpstr>P3X Commissioning</vt:lpstr>
      <vt:lpstr>P3X: Diagnostics Tasks</vt:lpstr>
      <vt:lpstr>PETRA III: Touschek Factory…</vt:lpstr>
      <vt:lpstr>BLM Tests</vt:lpstr>
      <vt:lpstr>BLM Test @ ESRF</vt:lpstr>
      <vt:lpstr>BLM Test @ ESRF</vt:lpstr>
      <vt:lpstr>BLM Test @ ESRF</vt:lpstr>
      <vt:lpstr>BLM Test @ ESRF</vt:lpstr>
      <vt:lpstr>Summary and Outlook</vt:lpstr>
      <vt:lpstr>Specs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Emittance Diagnostics at Synchrotron Light Sources</dc:title>
  <dc:creator>DESY USER</dc:creator>
  <cp:lastModifiedBy>Kube, Gero</cp:lastModifiedBy>
  <cp:revision>1273</cp:revision>
  <cp:lastPrinted>2015-06-08T16:29:27Z</cp:lastPrinted>
  <dcterms:created xsi:type="dcterms:W3CDTF">2006-04-21T14:03:23Z</dcterms:created>
  <dcterms:modified xsi:type="dcterms:W3CDTF">2015-06-11T14:32:34Z</dcterms:modified>
</cp:coreProperties>
</file>