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88229-A2A2-4E82-9209-19E81A549C3B}" type="datetimeFigureOut">
              <a:rPr lang="en-GB" smtClean="0"/>
              <a:t>11/06/2015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852F2-72FD-40AE-82B0-69AE04BCF2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711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Guenther Rehm - BPM technology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6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Guenther Rehm - BPM technology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68863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48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836712"/>
            <a:ext cx="4316288" cy="5688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316288" cy="5688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Guenther Rehm - BPM technology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8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Guenther Rehm - BPM technology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33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8313" y="623728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11/06/2015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Guenther Rehm - BPM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E269A-8AAA-44C5-8588-7A44430168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155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32002"/>
            <a:ext cx="4788024" cy="201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212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836712"/>
            <a:ext cx="8784976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69360"/>
            <a:ext cx="8604448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Guenther Rehm - BPM technology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1952" y="6669360"/>
            <a:ext cx="432048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8EEFB2D-35A7-4BFF-A166-F5B8E811460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212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116632"/>
            <a:ext cx="1584176" cy="43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1287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28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Streak camera optimisation at </a:t>
            </a:r>
            <a:r>
              <a:rPr lang="en-GB" dirty="0" smtClean="0"/>
              <a:t>Diamond</a:t>
            </a:r>
            <a:endParaRPr lang="en-GB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L. M. </a:t>
            </a:r>
            <a:r>
              <a:rPr lang="en-US" altLang="en-US" dirty="0" err="1" smtClean="0"/>
              <a:t>Bobb</a:t>
            </a:r>
            <a:r>
              <a:rPr lang="en-US" altLang="en-US" dirty="0" smtClean="0"/>
              <a:t> and G. Rehm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446-2355-4249-8045-9D9D588828E7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6000" y="116632"/>
            <a:ext cx="7128000" cy="504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Input Optics (1)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34616"/>
            <a:ext cx="7366496" cy="552487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269A-8AAA-44C5-8588-7A4443016830}" type="slidenum">
              <a:rPr lang="en-GB" altLang="en-US" smtClean="0"/>
              <a:pPr/>
              <a:t>10</a:t>
            </a:fld>
            <a:endParaRPr lang="en-GB" altLang="en-US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331640" y="3981636"/>
            <a:ext cx="5841032" cy="599492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 flipH="1" flipV="1">
            <a:off x="5112060" y="3284984"/>
            <a:ext cx="1332148" cy="72008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>
            <a:off x="3203848" y="3501008"/>
            <a:ext cx="3240360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 flipH="1" flipV="1">
            <a:off x="3203848" y="3573016"/>
            <a:ext cx="3816424" cy="864096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 flipV="1">
            <a:off x="5112060" y="2924944"/>
            <a:ext cx="0" cy="36004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31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6000" y="116632"/>
            <a:ext cx="7128000" cy="504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Input Optics (2)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269A-8AAA-44C5-8588-7A4443016830}" type="slidenum">
              <a:rPr lang="en-GB" altLang="en-US" smtClean="0"/>
              <a:pPr/>
              <a:t>11</a:t>
            </a:fld>
            <a:endParaRPr lang="en-GB" alt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6994500" cy="5245875"/>
          </a:xfrm>
        </p:spPr>
      </p:pic>
      <p:cxnSp>
        <p:nvCxnSpPr>
          <p:cNvPr id="14" name="Straight Arrow Connector 13"/>
          <p:cNvCxnSpPr/>
          <p:nvPr/>
        </p:nvCxnSpPr>
        <p:spPr bwMode="auto">
          <a:xfrm>
            <a:off x="1835696" y="4725144"/>
            <a:ext cx="4104456" cy="216024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flipV="1">
            <a:off x="6084168" y="3789040"/>
            <a:ext cx="0" cy="1152128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>
            <a:off x="6084168" y="3789040"/>
            <a:ext cx="432048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6480212" y="3094631"/>
            <a:ext cx="36004" cy="648072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82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Mini-Circuit Switches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59" y="1981200"/>
            <a:ext cx="6889282" cy="38957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269A-8AAA-44C5-8588-7A4443016830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038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996581"/>
              </p:ext>
            </p:extLst>
          </p:nvPr>
        </p:nvGraphicFramePr>
        <p:xfrm>
          <a:off x="179512" y="1412776"/>
          <a:ext cx="8712968" cy="382406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133743"/>
                <a:gridCol w="4579225"/>
              </a:tblGrid>
              <a:tr h="407528">
                <a:tc>
                  <a:txBody>
                    <a:bodyPr/>
                    <a:lstStyle/>
                    <a:p>
                      <a:r>
                        <a:rPr lang="en-GB" dirty="0" smtClean="0"/>
                        <a:t>PROBLEM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SOLUTION</a:t>
                      </a:r>
                      <a:endParaRPr lang="en-GB" dirty="0"/>
                    </a:p>
                  </a:txBody>
                  <a:tcPr/>
                </a:tc>
              </a:tr>
              <a:tr h="3416536">
                <a:tc>
                  <a:txBody>
                    <a:bodyPr/>
                    <a:lstStyle/>
                    <a:p>
                      <a:r>
                        <a:rPr lang="en-GB" dirty="0" smtClean="0"/>
                        <a:t>Low</a:t>
                      </a:r>
                      <a:r>
                        <a:rPr lang="en-GB" baseline="0" dirty="0" smtClean="0"/>
                        <a:t> alpha beam mode:</a:t>
                      </a:r>
                    </a:p>
                    <a:p>
                      <a:endParaRPr lang="en-GB" baseline="0" dirty="0" smtClean="0"/>
                    </a:p>
                    <a:p>
                      <a:pPr marL="285750" indent="-285750">
                        <a:buFont typeface="Wingdings"/>
                        <a:buChar char="à"/>
                      </a:pPr>
                      <a:r>
                        <a:rPr lang="en-GB" baseline="0" dirty="0" smtClean="0">
                          <a:sym typeface="Wingdings" panose="05000000000000000000" pitchFamily="2" charset="2"/>
                        </a:rPr>
                        <a:t>Single bunch investigations</a:t>
                      </a:r>
                    </a:p>
                    <a:p>
                      <a:pPr marL="285750" indent="-285750">
                        <a:buFont typeface="Wingdings"/>
                        <a:buChar char="à"/>
                      </a:pPr>
                      <a:endParaRPr lang="en-GB" baseline="0" dirty="0" smtClean="0">
                        <a:sym typeface="Wingdings" panose="05000000000000000000" pitchFamily="2" charset="2"/>
                      </a:endParaRPr>
                    </a:p>
                    <a:p>
                      <a:pPr marL="285750" indent="-285750">
                        <a:buFont typeface="Wingdings"/>
                        <a:buChar char="à"/>
                      </a:pPr>
                      <a:r>
                        <a:rPr lang="en-GB" baseline="0" dirty="0" smtClean="0">
                          <a:sym typeface="Wingdings" panose="05000000000000000000" pitchFamily="2" charset="2"/>
                        </a:rPr>
                        <a:t>Low beam current (~µA)</a:t>
                      </a:r>
                    </a:p>
                    <a:p>
                      <a:pPr marL="285750" indent="-285750">
                        <a:buFont typeface="Wingdings"/>
                        <a:buChar char="à"/>
                      </a:pPr>
                      <a:endParaRPr lang="en-GB" baseline="0" dirty="0" smtClean="0">
                        <a:sym typeface="Wingdings" panose="05000000000000000000" pitchFamily="2" charset="2"/>
                      </a:endParaRPr>
                    </a:p>
                    <a:p>
                      <a:pPr marL="285750" indent="-285750">
                        <a:buFont typeface="Wingdings"/>
                        <a:buChar char="à"/>
                      </a:pPr>
                      <a:r>
                        <a:rPr lang="en-GB" baseline="0" dirty="0" smtClean="0">
                          <a:sym typeface="Wingdings" panose="05000000000000000000" pitchFamily="2" charset="2"/>
                        </a:rPr>
                        <a:t>Low flux at streak camera</a:t>
                      </a:r>
                    </a:p>
                    <a:p>
                      <a:pPr marL="285750" indent="-285750">
                        <a:buFont typeface="Wingdings"/>
                        <a:buChar char="à"/>
                      </a:pPr>
                      <a:endParaRPr lang="en-GB" baseline="0" dirty="0" smtClean="0">
                        <a:sym typeface="Wingdings" panose="05000000000000000000" pitchFamily="2" charset="2"/>
                      </a:endParaRPr>
                    </a:p>
                    <a:p>
                      <a:pPr marL="285750" indent="-285750">
                        <a:buFont typeface="Wingdings"/>
                        <a:buChar char="à"/>
                      </a:pPr>
                      <a:r>
                        <a:rPr lang="en-GB" baseline="0" dirty="0" smtClean="0">
                          <a:sym typeface="Wingdings" panose="05000000000000000000" pitchFamily="2" charset="2"/>
                        </a:rPr>
                        <a:t>High resolution required to measure short bunch lengths (1ps)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Reflective input optics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 smtClean="0">
                          <a:sym typeface="Wingdings" panose="05000000000000000000" pitchFamily="2" charset="2"/>
                        </a:rPr>
                        <a:t>           Boost</a:t>
                      </a:r>
                      <a:r>
                        <a:rPr lang="en-GB" baseline="0" dirty="0" smtClean="0">
                          <a:sym typeface="Wingdings" panose="05000000000000000000" pitchFamily="2" charset="2"/>
                        </a:rPr>
                        <a:t> flux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aseline="0" dirty="0" smtClean="0">
                        <a:sym typeface="Wingdings" panose="05000000000000000000" pitchFamily="2" charset="2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sym typeface="Wingdings" panose="05000000000000000000" pitchFamily="2" charset="2"/>
                        </a:rPr>
                        <a:t>Pinhole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baseline="0" dirty="0" smtClean="0">
                          <a:sym typeface="Wingdings" panose="05000000000000000000" pitchFamily="2" charset="2"/>
                        </a:rPr>
                        <a:t>           Obtain small, round PSF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aseline="0" dirty="0" smtClean="0">
                        <a:sym typeface="Wingdings" panose="05000000000000000000" pitchFamily="2" charset="2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sym typeface="Wingdings" panose="05000000000000000000" pitchFamily="2" charset="2"/>
                        </a:rPr>
                        <a:t>Calibration of dual sweep time bases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baseline="0" dirty="0" smtClean="0">
                          <a:sym typeface="Wingdings" panose="05000000000000000000" pitchFamily="2" charset="2"/>
                        </a:rPr>
                        <a:t>          High resolution measurements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269A-8AAA-44C5-8588-7A4443016830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23528" y="5661248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Streak Camera (SC):</a:t>
            </a:r>
          </a:p>
          <a:p>
            <a:r>
              <a:rPr lang="en-GB" dirty="0" err="1" smtClean="0"/>
              <a:t>Optronis</a:t>
            </a:r>
            <a:r>
              <a:rPr lang="en-GB" dirty="0" smtClean="0"/>
              <a:t> </a:t>
            </a:r>
            <a:r>
              <a:rPr lang="en-GB" dirty="0" err="1" smtClean="0"/>
              <a:t>Optoscope</a:t>
            </a:r>
            <a:r>
              <a:rPr lang="en-GB" dirty="0" smtClean="0"/>
              <a:t> SE, FSSU1-H2, STSU2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860032" y="5661247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PSF = Point Spread Function</a:t>
            </a:r>
          </a:p>
          <a:p>
            <a:r>
              <a:rPr lang="en-GB" dirty="0"/>
              <a:t> </a:t>
            </a:r>
            <a:r>
              <a:rPr lang="en-GB" dirty="0" smtClean="0"/>
              <a:t>      = Spot size with dual sweeps disabled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05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6000" y="116632"/>
            <a:ext cx="7128000" cy="504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Input Optics Progression (1)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5" b="42388"/>
          <a:stretch/>
        </p:blipFill>
        <p:spPr>
          <a:xfrm rot="5400000">
            <a:off x="-1563395" y="2479187"/>
            <a:ext cx="5709949" cy="2405535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269A-8AAA-44C5-8588-7A4443016830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2339752" y="4426940"/>
            <a:ext cx="1152128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8144" y="5517232"/>
            <a:ext cx="327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Astigmatism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Poor slow axis resolution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3848" y="5517232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Breadboard optics:</a:t>
            </a:r>
          </a:p>
          <a:p>
            <a:r>
              <a:rPr lang="en-GB" dirty="0" smtClean="0"/>
              <a:t>System of focussing mirrors</a:t>
            </a:r>
          </a:p>
          <a:p>
            <a:r>
              <a:rPr lang="en-GB" dirty="0" smtClean="0"/>
              <a:t> </a:t>
            </a:r>
            <a:r>
              <a:rPr lang="en-GB" dirty="0" smtClean="0">
                <a:solidFill>
                  <a:srgbClr val="00B050"/>
                </a:solidFill>
              </a:rPr>
              <a:t>= High Flux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61874" y="2058118"/>
            <a:ext cx="2389039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1600" dirty="0" smtClean="0"/>
              <a:t>Concave parabolic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 smtClean="0"/>
              <a:t>Convex spherical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 smtClean="0"/>
              <a:t>Concave spherical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 smtClean="0"/>
              <a:t>Flat fold mirror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92068" y="5286399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971600" y="112474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11560" y="6233009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301834" y="4411267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9" t="5643" r="31931" b="3044"/>
          <a:stretch/>
        </p:blipFill>
        <p:spPr>
          <a:xfrm>
            <a:off x="4571999" y="826980"/>
            <a:ext cx="423275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6000" y="115200"/>
            <a:ext cx="7128000" cy="504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Input Optics Progression (2)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0" r="30953" b="22712"/>
          <a:stretch/>
        </p:blipFill>
        <p:spPr>
          <a:xfrm>
            <a:off x="41847" y="1357829"/>
            <a:ext cx="3875729" cy="458439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269A-8AAA-44C5-8588-7A4443016830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826388" y="1438495"/>
            <a:ext cx="1152128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9667" y="4149080"/>
            <a:ext cx="919074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Pinhole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9667" y="2483389"/>
            <a:ext cx="919074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Lens</a:t>
            </a:r>
            <a:endParaRPr lang="en-GB" sz="1600" dirty="0"/>
          </a:p>
        </p:txBody>
      </p:sp>
      <p:cxnSp>
        <p:nvCxnSpPr>
          <p:cNvPr id="19" name="Straight Arrow Connector 18"/>
          <p:cNvCxnSpPr>
            <a:stCxn id="12" idx="3"/>
          </p:cNvCxnSpPr>
          <p:nvPr/>
        </p:nvCxnSpPr>
        <p:spPr bwMode="auto">
          <a:xfrm>
            <a:off x="1988741" y="4318357"/>
            <a:ext cx="783059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 bwMode="auto">
          <a:xfrm>
            <a:off x="1988741" y="2652666"/>
            <a:ext cx="567035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95742" y="1438495"/>
            <a:ext cx="91907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Fold mirror</a:t>
            </a:r>
            <a:endParaRPr lang="en-GB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5068553" y="5013176"/>
            <a:ext cx="31683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Breadboard optics + filter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 = Limited Flux</a:t>
            </a:r>
          </a:p>
          <a:p>
            <a:endParaRPr lang="en-GB" dirty="0" smtClean="0">
              <a:solidFill>
                <a:srgbClr val="00B050"/>
              </a:solidFill>
            </a:endParaRPr>
          </a:p>
          <a:p>
            <a:r>
              <a:rPr lang="en-GB" dirty="0" smtClean="0"/>
              <a:t>Imaging pinhole 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= Small round PSF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53140" y="3356992"/>
            <a:ext cx="115212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err="1" smtClean="0"/>
              <a:t>Bandpass</a:t>
            </a:r>
            <a:r>
              <a:rPr lang="en-GB" sz="1600" dirty="0" smtClean="0"/>
              <a:t> filter</a:t>
            </a:r>
            <a:endParaRPr lang="en-GB" sz="1600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2105268" y="3641616"/>
            <a:ext cx="666532" cy="77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2" t="4769" r="32231" b="2891"/>
          <a:stretch/>
        </p:blipFill>
        <p:spPr>
          <a:xfrm>
            <a:off x="4572000" y="828000"/>
            <a:ext cx="416146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9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1" t="9730" r="33340" b="20135"/>
          <a:stretch/>
        </p:blipFill>
        <p:spPr>
          <a:xfrm>
            <a:off x="292610" y="1698923"/>
            <a:ext cx="3610117" cy="4558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6000" y="116632"/>
            <a:ext cx="7128000" cy="504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Input Optics Progression (3)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269A-8AAA-44C5-8588-7A4443016830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08591" y="1786079"/>
            <a:ext cx="1152128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040" y="4941168"/>
            <a:ext cx="3972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Breadboard optics + 2x </a:t>
            </a:r>
            <a:r>
              <a:rPr lang="en-GB" dirty="0" smtClean="0"/>
              <a:t>90° </a:t>
            </a:r>
            <a:r>
              <a:rPr lang="en-GB" dirty="0" smtClean="0"/>
              <a:t>OAP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 = High Flux</a:t>
            </a:r>
          </a:p>
          <a:p>
            <a:endParaRPr lang="en-GB" dirty="0" smtClean="0">
              <a:solidFill>
                <a:srgbClr val="00B050"/>
              </a:solidFill>
            </a:endParaRPr>
          </a:p>
          <a:p>
            <a:r>
              <a:rPr lang="en-GB" dirty="0" smtClean="0"/>
              <a:t>Imaging pinhole 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= Small round PSF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608" y="4327184"/>
            <a:ext cx="919074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Pinhole</a:t>
            </a:r>
            <a:endParaRPr lang="en-GB" sz="1600" dirty="0"/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 bwMode="auto">
          <a:xfrm>
            <a:off x="1962682" y="4496461"/>
            <a:ext cx="783059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68347" y="3467300"/>
            <a:ext cx="919074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OAP</a:t>
            </a:r>
            <a:endParaRPr lang="en-GB" sz="1600" dirty="0"/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 bwMode="auto">
          <a:xfrm flipV="1">
            <a:off x="3427884" y="3083162"/>
            <a:ext cx="0" cy="38413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58656" y="1853731"/>
            <a:ext cx="91907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Fold mirror</a:t>
            </a:r>
            <a:endParaRPr lang="en-GB" sz="1600" dirty="0"/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 bwMode="auto">
          <a:xfrm flipH="1" flipV="1">
            <a:off x="2142747" y="2146118"/>
            <a:ext cx="715909" cy="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5" t="5006" r="32409" b="2982"/>
          <a:stretch/>
        </p:blipFill>
        <p:spPr>
          <a:xfrm>
            <a:off x="4572000" y="828000"/>
            <a:ext cx="414045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7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6000" y="116632"/>
            <a:ext cx="7128000" cy="504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Electrical Delay Calibration Setup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269A-8AAA-44C5-8588-7A4443016830}" type="slidenum">
              <a:rPr lang="en-GB" altLang="en-US" smtClean="0"/>
              <a:pPr/>
              <a:t>6</a:t>
            </a:fld>
            <a:endParaRPr lang="en-GB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6840760" cy="51305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20072" y="4869160"/>
            <a:ext cx="396044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For fast sweep calibration:</a:t>
            </a:r>
          </a:p>
          <a:p>
            <a:r>
              <a:rPr lang="en-GB" dirty="0" smtClean="0"/>
              <a:t>Difference in time between the 2 cables = 15.7 </a:t>
            </a:r>
            <a:r>
              <a:rPr lang="en-GB" dirty="0" err="1" smtClean="0"/>
              <a:t>ps</a:t>
            </a:r>
            <a:endParaRPr lang="en-GB" dirty="0"/>
          </a:p>
        </p:txBody>
      </p:sp>
      <p:cxnSp>
        <p:nvCxnSpPr>
          <p:cNvPr id="6" name="Straight Arrow Connector 5"/>
          <p:cNvCxnSpPr>
            <a:stCxn id="11" idx="1"/>
          </p:cNvCxnSpPr>
          <p:nvPr/>
        </p:nvCxnSpPr>
        <p:spPr bwMode="auto">
          <a:xfrm flipH="1" flipV="1">
            <a:off x="4499992" y="5229200"/>
            <a:ext cx="720080" cy="240125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99992" y="1051381"/>
            <a:ext cx="396044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For slow sweep calibration</a:t>
            </a:r>
            <a:endParaRPr lang="en-GB" dirty="0"/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 bwMode="auto">
          <a:xfrm flipH="1">
            <a:off x="3059832" y="1282214"/>
            <a:ext cx="1440160" cy="56261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9512" y="6309320"/>
            <a:ext cx="334837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Mini-circuits switches</a:t>
            </a:r>
            <a:endParaRPr lang="en-GB" dirty="0"/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 bwMode="auto">
          <a:xfrm flipV="1">
            <a:off x="3527884" y="5805264"/>
            <a:ext cx="396044" cy="734889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78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6000" y="116632"/>
            <a:ext cx="7128000" cy="504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Calibration Results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269A-8AAA-44C5-8588-7A4443016830}" type="slidenum">
              <a:rPr lang="en-GB" altLang="en-US" smtClean="0"/>
              <a:pPr/>
              <a:t>7</a:t>
            </a:fld>
            <a:endParaRPr lang="en-GB" alt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" t="5238" r="25765" b="15877"/>
          <a:stretch/>
        </p:blipFill>
        <p:spPr bwMode="auto">
          <a:xfrm>
            <a:off x="179512" y="836712"/>
            <a:ext cx="636435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7772588"/>
              </p:ext>
            </p:extLst>
          </p:nvPr>
        </p:nvGraphicFramePr>
        <p:xfrm>
          <a:off x="179512" y="4365104"/>
          <a:ext cx="8207376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792"/>
                <a:gridCol w="2735792"/>
                <a:gridCol w="2735792"/>
              </a:tblGrid>
              <a:tr h="508668">
                <a:tc>
                  <a:txBody>
                    <a:bodyPr/>
                    <a:lstStyle/>
                    <a:p>
                      <a:r>
                        <a:rPr lang="en-GB" dirty="0" smtClean="0"/>
                        <a:t>Resolution setting [</a:t>
                      </a:r>
                      <a:r>
                        <a:rPr lang="en-GB" dirty="0" err="1" smtClean="0"/>
                        <a:t>ps</a:t>
                      </a:r>
                      <a:r>
                        <a:rPr lang="en-GB" dirty="0" smtClean="0"/>
                        <a:t>/mm]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Measured resolution [</a:t>
                      </a:r>
                      <a:r>
                        <a:rPr lang="en-GB" dirty="0" err="1" smtClean="0"/>
                        <a:t>ps</a:t>
                      </a:r>
                      <a:r>
                        <a:rPr lang="en-GB" dirty="0" smtClean="0"/>
                        <a:t>/pixel]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Which corresponds</a:t>
                      </a:r>
                      <a:r>
                        <a:rPr lang="en-GB" baseline="0" dirty="0" smtClean="0"/>
                        <a:t> to… [</a:t>
                      </a:r>
                      <a:r>
                        <a:rPr lang="en-GB" baseline="0" dirty="0" err="1" smtClean="0"/>
                        <a:t>ps</a:t>
                      </a:r>
                      <a:r>
                        <a:rPr lang="en-GB" baseline="0" dirty="0" smtClean="0"/>
                        <a:t>/mm]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0.1816 (Feb 2015)</a:t>
                      </a:r>
                    </a:p>
                    <a:p>
                      <a:r>
                        <a:rPr lang="en-GB" dirty="0" smtClean="0"/>
                        <a:t>0.1998</a:t>
                      </a:r>
                      <a:r>
                        <a:rPr lang="en-GB" baseline="0" dirty="0" smtClean="0"/>
                        <a:t> (May 2015)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12.97</a:t>
                      </a:r>
                    </a:p>
                    <a:p>
                      <a:r>
                        <a:rPr lang="en-GB" dirty="0" smtClean="0"/>
                        <a:t>14.27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0.3195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22.82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0.6466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46.19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32925" y="2112133"/>
            <a:ext cx="2304256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Calibration </a:t>
            </a:r>
          </a:p>
          <a:p>
            <a:r>
              <a:rPr lang="en-GB" dirty="0" smtClean="0"/>
              <a:t>Difference between centroid positions in </a:t>
            </a:r>
            <a:r>
              <a:rPr lang="en-GB" dirty="0"/>
              <a:t> </a:t>
            </a:r>
            <a:r>
              <a:rPr lang="en-GB" dirty="0" smtClean="0"/>
              <a:t>number of pixels</a:t>
            </a:r>
          </a:p>
          <a:p>
            <a:r>
              <a:rPr lang="en-GB" dirty="0" smtClean="0"/>
              <a:t>= 15.7 </a:t>
            </a:r>
            <a:r>
              <a:rPr lang="en-GB" dirty="0" err="1" smtClean="0"/>
              <a:t>ps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99992" y="836712"/>
            <a:ext cx="0" cy="3528392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32040" y="836712"/>
            <a:ext cx="0" cy="3528392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499992" y="2492896"/>
            <a:ext cx="43204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72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6000" y="115200"/>
            <a:ext cx="7128000" cy="504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Performance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269A-8AAA-44C5-8588-7A4443016830}" type="slidenum">
              <a:rPr lang="en-GB" altLang="en-US" smtClean="0"/>
              <a:pPr/>
              <a:t>8</a:t>
            </a:fld>
            <a:endParaRPr lang="en-GB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6" t="13640" b="6790"/>
          <a:stretch/>
        </p:blipFill>
        <p:spPr bwMode="auto">
          <a:xfrm>
            <a:off x="42476" y="1700808"/>
            <a:ext cx="4088542" cy="488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4365104"/>
            <a:ext cx="2727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3.4 MV</a:t>
            </a:r>
          </a:p>
          <a:p>
            <a:pPr algn="ctr"/>
            <a:r>
              <a:rPr lang="en-GB" dirty="0" smtClean="0"/>
              <a:t>alpha = </a:t>
            </a:r>
            <a:r>
              <a:rPr lang="en-GB" dirty="0"/>
              <a:t>+</a:t>
            </a:r>
            <a:r>
              <a:rPr lang="en-GB" dirty="0" smtClean="0"/>
              <a:t>4.6×10</a:t>
            </a:r>
            <a:r>
              <a:rPr lang="en-GB" baseline="30000" dirty="0" smtClean="0"/>
              <a:t>-6</a:t>
            </a:r>
            <a:endParaRPr lang="en-GB" dirty="0"/>
          </a:p>
          <a:p>
            <a:pPr algn="ctr"/>
            <a:r>
              <a:rPr lang="en-GB" dirty="0" smtClean="0"/>
              <a:t>fs = 460 Hz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72" b="66893"/>
          <a:stretch/>
        </p:blipFill>
        <p:spPr bwMode="auto">
          <a:xfrm>
            <a:off x="4131018" y="2118725"/>
            <a:ext cx="4815274" cy="265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60032" y="4776096"/>
            <a:ext cx="3965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3.4 MV, alpha = -9.9×10</a:t>
            </a:r>
            <a:r>
              <a:rPr lang="en-GB" baseline="30000" dirty="0" smtClean="0"/>
              <a:t>-6</a:t>
            </a:r>
            <a:r>
              <a:rPr lang="en-GB" dirty="0" smtClean="0"/>
              <a:t>, fs = 675 Hz, </a:t>
            </a:r>
            <a:r>
              <a:rPr lang="en-GB" dirty="0" err="1" smtClean="0"/>
              <a:t>I</a:t>
            </a:r>
            <a:r>
              <a:rPr lang="en-GB" baseline="-25000" dirty="0" err="1" smtClean="0"/>
              <a:t>bunch</a:t>
            </a:r>
            <a:r>
              <a:rPr lang="en-GB" dirty="0" smtClean="0"/>
              <a:t> = 95.9 </a:t>
            </a:r>
            <a:r>
              <a:rPr lang="el-GR" dirty="0" smtClean="0"/>
              <a:t>μ</a:t>
            </a:r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752" y="1484784"/>
            <a:ext cx="3893452" cy="10801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sz="1400" b="1" dirty="0">
                <a:solidFill>
                  <a:schemeClr val="tx1"/>
                </a:solidFill>
              </a:rPr>
              <a:t>RECONSTRUCTION OF ELECTRON BUNCH MOTION DURING </a:t>
            </a:r>
            <a:r>
              <a:rPr lang="en-GB" sz="1400" b="1" dirty="0" smtClean="0">
                <a:solidFill>
                  <a:schemeClr val="tx1"/>
                </a:solidFill>
              </a:rPr>
              <a:t>CSR BURSTS </a:t>
            </a:r>
            <a:r>
              <a:rPr lang="en-GB" sz="1400" b="1" dirty="0">
                <a:solidFill>
                  <a:schemeClr val="tx1"/>
                </a:solidFill>
              </a:rPr>
              <a:t>USING SYNCHRONISED DIAGNOSTICS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tx1"/>
                </a:solidFill>
              </a:rPr>
              <a:t>I.P.S. </a:t>
            </a:r>
            <a:r>
              <a:rPr lang="en-GB" sz="1400" dirty="0" smtClean="0">
                <a:solidFill>
                  <a:schemeClr val="tx1"/>
                </a:solidFill>
              </a:rPr>
              <a:t>Martin et al.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970554" y="1700808"/>
            <a:ext cx="374441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Example of CSR bursting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632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07375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Thank you for your attention!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269A-8AAA-44C5-8588-7A4443016830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908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346</Words>
  <Application>Microsoft Office PowerPoint</Application>
  <PresentationFormat>On-screen Show (4:3)</PresentationFormat>
  <Paragraphs>109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1_Office Theme</vt:lpstr>
      <vt:lpstr>Streak camera optimisation at Diamond</vt:lpstr>
      <vt:lpstr>Overview</vt:lpstr>
      <vt:lpstr>Input Optics Progression (1)</vt:lpstr>
      <vt:lpstr>Input Optics Progression (2)</vt:lpstr>
      <vt:lpstr>Input Optics Progression (3)</vt:lpstr>
      <vt:lpstr>Electrical Delay Calibration Setup</vt:lpstr>
      <vt:lpstr>Calibration Results</vt:lpstr>
      <vt:lpstr>Performance</vt:lpstr>
      <vt:lpstr>Thank you for your attention!</vt:lpstr>
      <vt:lpstr>Input Optics (1)</vt:lpstr>
      <vt:lpstr>Input Optics (2)</vt:lpstr>
      <vt:lpstr>Mini-Circuit Switches</vt:lpstr>
    </vt:vector>
  </TitlesOfParts>
  <Company>Diamond Light Source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Streak camera optimisation at Diamond</dc:title>
  <dc:creator>DLS PC Install</dc:creator>
  <cp:lastModifiedBy>DLS PC Install</cp:lastModifiedBy>
  <cp:revision>27</cp:revision>
  <dcterms:created xsi:type="dcterms:W3CDTF">2015-06-11T08:05:29Z</dcterms:created>
  <dcterms:modified xsi:type="dcterms:W3CDTF">2015-06-12T07:49:48Z</dcterms:modified>
</cp:coreProperties>
</file>