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4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EE0"/>
    <a:srgbClr val="212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>
      <p:cViewPr varScale="1">
        <p:scale>
          <a:sx n="128" d="100"/>
          <a:sy n="128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BFFF-B756-4D43-8444-49E02FF72B47}" type="datetimeFigureOut">
              <a:rPr lang="en-GB" smtClean="0"/>
              <a:t>12/06/2015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A67B-6AF7-43D9-BF37-BA494382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545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A35E-4229-4B54-8044-491F298F1703}" type="datetimeFigureOut">
              <a:rPr lang="en-GB" smtClean="0"/>
              <a:pPr/>
              <a:t>12/06/2015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5BBA-A02C-4BD3-B2AF-0C84CD08A6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837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Picking up the 100th RF harmonic, G. Rehm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DEELS15, Picking up the 100th RF harmonic, G. Rehm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Picking up the 100th RF harmonic, G. Rehm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Picking up the 100th RF harmonic, G. Rehm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32002"/>
            <a:ext cx="4788024" cy="2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21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78497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69360"/>
            <a:ext cx="860444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DEELS15, Picking up the 100th RF harmonic, G. Rehm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952" y="6669360"/>
            <a:ext cx="43204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1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16632"/>
            <a:ext cx="1584176" cy="43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287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Picking up the 100</a:t>
            </a:r>
            <a:r>
              <a:rPr lang="en-GB" baseline="30000" dirty="0" smtClean="0"/>
              <a:t>th</a:t>
            </a:r>
            <a:r>
              <a:rPr lang="en-GB" dirty="0" smtClean="0"/>
              <a:t> RF harmonic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Guenther Rehm</a:t>
            </a:r>
          </a:p>
          <a:p>
            <a:r>
              <a:rPr lang="en-GB" dirty="0" smtClean="0"/>
              <a:t>DEELS15</a:t>
            </a:r>
            <a:r>
              <a:rPr lang="en-GB" dirty="0" smtClean="0"/>
              <a:t>, Barcelona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70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Bunch Length and Spectrum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DEELS15, Picking up the 100th RF harmonic, G. Rehm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86026"/>
            <a:ext cx="7977778" cy="59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6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Visible light spectrum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Picking up the 100th RF harmonic, G. Rehm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123" name="Picture 3" descr="U:\pics\normal_mode_bunch_length_f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4" y="682978"/>
            <a:ext cx="7895786" cy="592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7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Bunch Length from Two </a:t>
            </a:r>
            <a:r>
              <a:rPr lang="en-GB" sz="3600" dirty="0"/>
              <a:t>F</a:t>
            </a:r>
            <a:r>
              <a:rPr lang="en-GB" sz="3600" dirty="0" smtClean="0"/>
              <a:t>requencies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DEELS15, Picking up the 100th RF harmonic, G. Rehm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86026"/>
            <a:ext cx="7977779" cy="59833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68" y="4005064"/>
            <a:ext cx="3923928" cy="69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48" y="4869160"/>
            <a:ext cx="1849785" cy="56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17232"/>
            <a:ext cx="1189704" cy="28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1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Harmonic Mixer 50-75GHz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DEELS15, Picking up the 100th RF harmonic, G. Rehm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 descr="S:\Technical\Diagnostics\Images and Photos\Diamond\2015 mm-wave\2015-4-14\IMG_02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5" t="19612" r="26973" b="24374"/>
          <a:stretch/>
        </p:blipFill>
        <p:spPr bwMode="auto">
          <a:xfrm>
            <a:off x="4932040" y="1312890"/>
            <a:ext cx="4104088" cy="437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rohde-schwarz.com/pws/product/fsu/FSU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982"/>
            <a:ext cx="4888264" cy="260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3655341" y="3278459"/>
            <a:ext cx="1280932" cy="774024"/>
          </a:xfrm>
          <a:custGeom>
            <a:avLst/>
            <a:gdLst>
              <a:gd name="connsiteX0" fmla="*/ 1280932 w 1280932"/>
              <a:gd name="connsiteY0" fmla="*/ 312234 h 774024"/>
              <a:gd name="connsiteX1" fmla="*/ 574688 w 1280932"/>
              <a:gd name="connsiteY1" fmla="*/ 773151 h 774024"/>
              <a:gd name="connsiteX2" fmla="*/ 76600 w 1280932"/>
              <a:gd name="connsiteY2" fmla="*/ 416312 h 774024"/>
              <a:gd name="connsiteX3" fmla="*/ 9693 w 1280932"/>
              <a:gd name="connsiteY3" fmla="*/ 0 h 77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932" h="774024">
                <a:moveTo>
                  <a:pt x="1280932" y="312234"/>
                </a:moveTo>
                <a:cubicBezTo>
                  <a:pt x="1028171" y="534019"/>
                  <a:pt x="775410" y="755805"/>
                  <a:pt x="574688" y="773151"/>
                </a:cubicBezTo>
                <a:cubicBezTo>
                  <a:pt x="373966" y="790497"/>
                  <a:pt x="170766" y="545170"/>
                  <a:pt x="76600" y="416312"/>
                </a:cubicBezTo>
                <a:cubicBezTo>
                  <a:pt x="-17566" y="287454"/>
                  <a:pt x="-3937" y="143727"/>
                  <a:pt x="9693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3463616" y="3300761"/>
            <a:ext cx="1465223" cy="1736925"/>
          </a:xfrm>
          <a:custGeom>
            <a:avLst/>
            <a:gdLst>
              <a:gd name="connsiteX0" fmla="*/ 1465223 w 1465223"/>
              <a:gd name="connsiteY0" fmla="*/ 1293541 h 1736925"/>
              <a:gd name="connsiteX1" fmla="*/ 1160423 w 1465223"/>
              <a:gd name="connsiteY1" fmla="*/ 1576039 h 1736925"/>
              <a:gd name="connsiteX2" fmla="*/ 431877 w 1465223"/>
              <a:gd name="connsiteY2" fmla="*/ 1687551 h 1736925"/>
              <a:gd name="connsiteX3" fmla="*/ 45301 w 1465223"/>
              <a:gd name="connsiteY3" fmla="*/ 758283 h 1736925"/>
              <a:gd name="connsiteX4" fmla="*/ 22999 w 1465223"/>
              <a:gd name="connsiteY4" fmla="*/ 0 h 17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223" h="1736925">
                <a:moveTo>
                  <a:pt x="1465223" y="1293541"/>
                </a:moveTo>
                <a:cubicBezTo>
                  <a:pt x="1398935" y="1401956"/>
                  <a:pt x="1332647" y="1510371"/>
                  <a:pt x="1160423" y="1576039"/>
                </a:cubicBezTo>
                <a:cubicBezTo>
                  <a:pt x="988199" y="1641707"/>
                  <a:pt x="617731" y="1823844"/>
                  <a:pt x="431877" y="1687551"/>
                </a:cubicBezTo>
                <a:cubicBezTo>
                  <a:pt x="246023" y="1551258"/>
                  <a:pt x="113447" y="1039541"/>
                  <a:pt x="45301" y="758283"/>
                </a:cubicBezTo>
                <a:cubicBezTo>
                  <a:pt x="-22845" y="477025"/>
                  <a:pt x="77" y="238512"/>
                  <a:pt x="22999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7504" y="4797152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Worked fine OK but: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FSU does not allow FFT only sweep with external mixer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 very costly instrument that needed to be in the tunnel to supply the LO at 6.25GHz.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1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Harmonic Mixer 50-75GHz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DEELS15, Picking up the 100th RF harmonic, G. Rehm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 descr="S:\Technical\Diagnostics\Images and Photos\Diamond\2015 mm-wave\2015-4-14\IMG_02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5" t="19612" r="26973" b="24374"/>
          <a:stretch/>
        </p:blipFill>
        <p:spPr bwMode="auto">
          <a:xfrm>
            <a:off x="4932040" y="1312890"/>
            <a:ext cx="4104088" cy="437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485" y="494116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Works fine, once you have supplied 10MHz reference to lock with the machine RF</a:t>
            </a:r>
            <a:endParaRPr lang="en-GB" dirty="0"/>
          </a:p>
        </p:txBody>
      </p:sp>
      <p:pic>
        <p:nvPicPr>
          <p:cNvPr id="3074" name="Picture 2" descr="http://www.rfspace.com/RFSPACE/NetSDR_files/droppedImage-filte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7" y="1124744"/>
            <a:ext cx="4607014" cy="127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3503729" y="2011576"/>
            <a:ext cx="1432545" cy="2051101"/>
          </a:xfrm>
          <a:custGeom>
            <a:avLst/>
            <a:gdLst>
              <a:gd name="connsiteX0" fmla="*/ 1280932 w 1280932"/>
              <a:gd name="connsiteY0" fmla="*/ 312234 h 774024"/>
              <a:gd name="connsiteX1" fmla="*/ 574688 w 1280932"/>
              <a:gd name="connsiteY1" fmla="*/ 773151 h 774024"/>
              <a:gd name="connsiteX2" fmla="*/ 76600 w 1280932"/>
              <a:gd name="connsiteY2" fmla="*/ 416312 h 774024"/>
              <a:gd name="connsiteX3" fmla="*/ 9693 w 1280932"/>
              <a:gd name="connsiteY3" fmla="*/ 0 h 774024"/>
              <a:gd name="connsiteX0" fmla="*/ 1280932 w 1280932"/>
              <a:gd name="connsiteY0" fmla="*/ 573843 h 784276"/>
              <a:gd name="connsiteX1" fmla="*/ 574688 w 1280932"/>
              <a:gd name="connsiteY1" fmla="*/ 773151 h 784276"/>
              <a:gd name="connsiteX2" fmla="*/ 76600 w 1280932"/>
              <a:gd name="connsiteY2" fmla="*/ 416312 h 784276"/>
              <a:gd name="connsiteX3" fmla="*/ 9693 w 1280932"/>
              <a:gd name="connsiteY3" fmla="*/ 0 h 784276"/>
              <a:gd name="connsiteX0" fmla="*/ 1280932 w 1280932"/>
              <a:gd name="connsiteY0" fmla="*/ 573843 h 778295"/>
              <a:gd name="connsiteX1" fmla="*/ 574688 w 1280932"/>
              <a:gd name="connsiteY1" fmla="*/ 773151 h 778295"/>
              <a:gd name="connsiteX2" fmla="*/ 76600 w 1280932"/>
              <a:gd name="connsiteY2" fmla="*/ 416312 h 778295"/>
              <a:gd name="connsiteX3" fmla="*/ 9693 w 1280932"/>
              <a:gd name="connsiteY3" fmla="*/ 0 h 778295"/>
              <a:gd name="connsiteX0" fmla="*/ 1276119 w 1276119"/>
              <a:gd name="connsiteY0" fmla="*/ 654817 h 859269"/>
              <a:gd name="connsiteX1" fmla="*/ 569875 w 1276119"/>
              <a:gd name="connsiteY1" fmla="*/ 854125 h 859269"/>
              <a:gd name="connsiteX2" fmla="*/ 71787 w 1276119"/>
              <a:gd name="connsiteY2" fmla="*/ 497286 h 859269"/>
              <a:gd name="connsiteX3" fmla="*/ 11473 w 1276119"/>
              <a:gd name="connsiteY3" fmla="*/ 0 h 859269"/>
              <a:gd name="connsiteX0" fmla="*/ 1270425 w 1270425"/>
              <a:gd name="connsiteY0" fmla="*/ 654817 h 859269"/>
              <a:gd name="connsiteX1" fmla="*/ 564181 w 1270425"/>
              <a:gd name="connsiteY1" fmla="*/ 854125 h 859269"/>
              <a:gd name="connsiteX2" fmla="*/ 66093 w 1270425"/>
              <a:gd name="connsiteY2" fmla="*/ 497286 h 859269"/>
              <a:gd name="connsiteX3" fmla="*/ 5779 w 1270425"/>
              <a:gd name="connsiteY3" fmla="*/ 0 h 8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425" h="859269">
                <a:moveTo>
                  <a:pt x="1270425" y="654817"/>
                </a:moveTo>
                <a:cubicBezTo>
                  <a:pt x="938550" y="804971"/>
                  <a:pt x="764903" y="880380"/>
                  <a:pt x="564181" y="854125"/>
                </a:cubicBezTo>
                <a:cubicBezTo>
                  <a:pt x="363459" y="827870"/>
                  <a:pt x="159160" y="639640"/>
                  <a:pt x="66093" y="497286"/>
                </a:cubicBezTo>
                <a:cubicBezTo>
                  <a:pt x="-26974" y="354932"/>
                  <a:pt x="5335" y="59639"/>
                  <a:pt x="5779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24462" y="801578"/>
            <a:ext cx="304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80MS/s 0-40MHz internal DDC</a:t>
            </a:r>
          </a:p>
          <a:p>
            <a:r>
              <a:rPr lang="en-GB" dirty="0" smtClean="0"/>
              <a:t>Streaming via Ethernet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751906" cy="201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296312" y="3320687"/>
            <a:ext cx="2669698" cy="1492063"/>
          </a:xfrm>
          <a:custGeom>
            <a:avLst/>
            <a:gdLst>
              <a:gd name="connsiteX0" fmla="*/ 1465223 w 1465223"/>
              <a:gd name="connsiteY0" fmla="*/ 1293541 h 1736925"/>
              <a:gd name="connsiteX1" fmla="*/ 1160423 w 1465223"/>
              <a:gd name="connsiteY1" fmla="*/ 1576039 h 1736925"/>
              <a:gd name="connsiteX2" fmla="*/ 431877 w 1465223"/>
              <a:gd name="connsiteY2" fmla="*/ 1687551 h 1736925"/>
              <a:gd name="connsiteX3" fmla="*/ 45301 w 1465223"/>
              <a:gd name="connsiteY3" fmla="*/ 758283 h 1736925"/>
              <a:gd name="connsiteX4" fmla="*/ 22999 w 1465223"/>
              <a:gd name="connsiteY4" fmla="*/ 0 h 1736925"/>
              <a:gd name="connsiteX0" fmla="*/ 1587113 w 1587113"/>
              <a:gd name="connsiteY0" fmla="*/ 1293541 h 1721940"/>
              <a:gd name="connsiteX1" fmla="*/ 1282313 w 1587113"/>
              <a:gd name="connsiteY1" fmla="*/ 1576039 h 1721940"/>
              <a:gd name="connsiteX2" fmla="*/ 553767 w 1587113"/>
              <a:gd name="connsiteY2" fmla="*/ 1687551 h 1721940"/>
              <a:gd name="connsiteX3" fmla="*/ 15696 w 1587113"/>
              <a:gd name="connsiteY3" fmla="*/ 970861 h 1721940"/>
              <a:gd name="connsiteX4" fmla="*/ 144889 w 1587113"/>
              <a:gd name="connsiteY4" fmla="*/ 0 h 1721940"/>
              <a:gd name="connsiteX0" fmla="*/ 1813460 w 1813460"/>
              <a:gd name="connsiteY0" fmla="*/ 2081332 h 2509730"/>
              <a:gd name="connsiteX1" fmla="*/ 1508660 w 1813460"/>
              <a:gd name="connsiteY1" fmla="*/ 2363830 h 2509730"/>
              <a:gd name="connsiteX2" fmla="*/ 780114 w 1813460"/>
              <a:gd name="connsiteY2" fmla="*/ 2475342 h 2509730"/>
              <a:gd name="connsiteX3" fmla="*/ 242043 w 1813460"/>
              <a:gd name="connsiteY3" fmla="*/ 1758652 h 2509730"/>
              <a:gd name="connsiteX4" fmla="*/ 2598 w 1813460"/>
              <a:gd name="connsiteY4" fmla="*/ 0 h 250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460" h="2509730">
                <a:moveTo>
                  <a:pt x="1813460" y="2081332"/>
                </a:moveTo>
                <a:cubicBezTo>
                  <a:pt x="1747172" y="2189747"/>
                  <a:pt x="1680884" y="2298162"/>
                  <a:pt x="1508660" y="2363830"/>
                </a:cubicBezTo>
                <a:cubicBezTo>
                  <a:pt x="1336436" y="2429498"/>
                  <a:pt x="991217" y="2576205"/>
                  <a:pt x="780114" y="2475342"/>
                </a:cubicBezTo>
                <a:cubicBezTo>
                  <a:pt x="569011" y="2374479"/>
                  <a:pt x="371629" y="2171209"/>
                  <a:pt x="242043" y="1758652"/>
                </a:cubicBezTo>
                <a:cubicBezTo>
                  <a:pt x="112457" y="1346095"/>
                  <a:pt x="-20324" y="238512"/>
                  <a:pt x="2598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92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50GHz mixed down to 745kHz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DEELS15, Picking up the 100th RF harmonic, G. Rehm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098" name="Picture 2" descr="L:\100th_harmonic_250-300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788024" y="2060848"/>
            <a:ext cx="4320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4088" y="1876182"/>
            <a:ext cx="17556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Mains sidebands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172400" y="3645024"/>
            <a:ext cx="0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51842" y="5620598"/>
            <a:ext cx="8531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250mA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260052" y="3645024"/>
            <a:ext cx="8531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300mA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99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DEELS15, Picking up the 100th RF harmonic, G. Rehm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chose LO so that both 8</a:t>
            </a:r>
            <a:r>
              <a:rPr lang="en-GB" baseline="30000" dirty="0" smtClean="0"/>
              <a:t>th</a:t>
            </a:r>
            <a:r>
              <a:rPr lang="en-GB" dirty="0" smtClean="0"/>
              <a:t> and 10</a:t>
            </a:r>
            <a:r>
              <a:rPr lang="en-GB" baseline="30000" dirty="0" smtClean="0"/>
              <a:t>th</a:t>
            </a:r>
            <a:r>
              <a:rPr lang="en-GB" dirty="0" smtClean="0"/>
              <a:t> harmonic are within a few 100KHz</a:t>
            </a:r>
          </a:p>
          <a:p>
            <a:r>
              <a:rPr lang="en-GB" dirty="0" smtClean="0"/>
              <a:t>Need to get data from NETSDR into something with processing capabilities (MATLAB or </a:t>
            </a:r>
            <a:r>
              <a:rPr lang="en-GB" dirty="0" err="1" smtClean="0"/>
              <a:t>GNUradio</a:t>
            </a:r>
            <a:r>
              <a:rPr lang="en-GB" dirty="0" smtClean="0"/>
              <a:t>)</a:t>
            </a:r>
          </a:p>
          <a:p>
            <a:r>
              <a:rPr lang="en-GB" dirty="0" smtClean="0"/>
              <a:t>Lock-in in on the two lines, measure there power, calculate bunch length</a:t>
            </a:r>
          </a:p>
          <a:p>
            <a:r>
              <a:rPr lang="en-GB" dirty="0" smtClean="0"/>
              <a:t>Possibly use two harmonic mixers to get larger frequency separation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51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241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Picking up the 100th RF harmonic</vt:lpstr>
      <vt:lpstr>Bunch Length and Spectrum</vt:lpstr>
      <vt:lpstr>Visible light spectrum</vt:lpstr>
      <vt:lpstr>Bunch Length from Two Frequencies</vt:lpstr>
      <vt:lpstr>Harmonic Mixer 50-75GHz</vt:lpstr>
      <vt:lpstr>Harmonic Mixer 50-75GHz</vt:lpstr>
      <vt:lpstr>50GHz mixed down to 745kHz</vt:lpstr>
      <vt:lpstr>Next steps</vt:lpstr>
    </vt:vector>
  </TitlesOfParts>
  <Company>Authorised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Guenther Rehm</dc:creator>
  <cp:lastModifiedBy>Guenther Rehm</cp:lastModifiedBy>
  <cp:revision>32</cp:revision>
  <dcterms:created xsi:type="dcterms:W3CDTF">2013-11-19T11:09:08Z</dcterms:created>
  <dcterms:modified xsi:type="dcterms:W3CDTF">2015-06-12T15:38:02Z</dcterms:modified>
</cp:coreProperties>
</file>