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0"/>
  </p:notesMasterIdLst>
  <p:sldIdLst>
    <p:sldId id="266" r:id="rId2"/>
    <p:sldId id="265" r:id="rId3"/>
    <p:sldId id="283" r:id="rId4"/>
    <p:sldId id="267" r:id="rId5"/>
    <p:sldId id="268" r:id="rId6"/>
    <p:sldId id="269" r:id="rId7"/>
    <p:sldId id="270" r:id="rId8"/>
    <p:sldId id="271" r:id="rId9"/>
    <p:sldId id="277" r:id="rId10"/>
    <p:sldId id="278" r:id="rId11"/>
    <p:sldId id="276" r:id="rId12"/>
    <p:sldId id="272" r:id="rId13"/>
    <p:sldId id="282" r:id="rId14"/>
    <p:sldId id="275" r:id="rId15"/>
    <p:sldId id="279" r:id="rId16"/>
    <p:sldId id="280" r:id="rId17"/>
    <p:sldId id="281" r:id="rId18"/>
    <p:sldId id="284" r:id="rId19"/>
  </p:sldIdLst>
  <p:sldSz cx="9906000" cy="6858000" type="A4"/>
  <p:notesSz cx="7099300" cy="10234613"/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DE5"/>
    <a:srgbClr val="3333FF"/>
    <a:srgbClr val="000000"/>
    <a:srgbClr val="FF0000"/>
    <a:srgbClr val="012D52"/>
    <a:srgbClr val="FF00FF"/>
    <a:srgbClr val="7B804C"/>
    <a:srgbClr val="01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4636" autoAdjust="0"/>
  </p:normalViewPr>
  <p:slideViewPr>
    <p:cSldViewPr snapToGrid="0">
      <p:cViewPr varScale="1">
        <p:scale>
          <a:sx n="105" d="100"/>
          <a:sy n="105" d="100"/>
        </p:scale>
        <p:origin x="-972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4176394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defTabSz="4176394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FE5EB59-9739-4D36-BEE3-12B6F05561A1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4176394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defTabSz="4176394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7BFA7B3-1567-4C6C-AAEB-E4E484EB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4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5125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563" algn="l" defTabSz="4175125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5125" algn="l" defTabSz="4175125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275" algn="l" defTabSz="4175125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1838" algn="l" defTabSz="4175125" rtl="0" fontAlgn="base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 userDrawn="1"/>
        </p:nvGrpSpPr>
        <p:grpSpPr bwMode="auto">
          <a:xfrm>
            <a:off x="-39688" y="6237288"/>
            <a:ext cx="9964738" cy="900112"/>
            <a:chOff x="-36512" y="6237312"/>
            <a:chExt cx="9197742" cy="900731"/>
          </a:xfrm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 rot="10800000">
              <a:off x="-10136" y="6396171"/>
              <a:ext cx="9142060" cy="447983"/>
            </a:xfrm>
            <a:custGeom>
              <a:avLst/>
              <a:gdLst>
                <a:gd name="T0" fmla="*/ 0 w 19142"/>
                <a:gd name="T1" fmla="*/ 0 h 1828"/>
                <a:gd name="T2" fmla="*/ 19142 w 19142"/>
                <a:gd name="T3" fmla="*/ 0 h 1828"/>
                <a:gd name="T4" fmla="*/ 19142 w 19142"/>
                <a:gd name="T5" fmla="*/ 1410 h 1828"/>
                <a:gd name="T6" fmla="*/ 0 w 19142"/>
                <a:gd name="T7" fmla="*/ 1410 h 1828"/>
                <a:gd name="T8" fmla="*/ 0 w 19142"/>
                <a:gd name="T9" fmla="*/ 0 h 1828"/>
                <a:gd name="connsiteX0" fmla="*/ 0 w 10000"/>
                <a:gd name="connsiteY0" fmla="*/ 0 h 8757"/>
                <a:gd name="connsiteX1" fmla="*/ 10000 w 10000"/>
                <a:gd name="connsiteY1" fmla="*/ 0 h 8757"/>
                <a:gd name="connsiteX2" fmla="*/ 10000 w 10000"/>
                <a:gd name="connsiteY2" fmla="*/ 7713 h 8757"/>
                <a:gd name="connsiteX3" fmla="*/ 0 w 10000"/>
                <a:gd name="connsiteY3" fmla="*/ 7713 h 8757"/>
                <a:gd name="connsiteX4" fmla="*/ 0 w 10000"/>
                <a:gd name="connsiteY4" fmla="*/ 0 h 8757"/>
                <a:gd name="connsiteX0" fmla="*/ 0 w 10000"/>
                <a:gd name="connsiteY0" fmla="*/ 0 h 10234"/>
                <a:gd name="connsiteX1" fmla="*/ 10000 w 10000"/>
                <a:gd name="connsiteY1" fmla="*/ 0 h 10234"/>
                <a:gd name="connsiteX2" fmla="*/ 10000 w 10000"/>
                <a:gd name="connsiteY2" fmla="*/ 8808 h 10234"/>
                <a:gd name="connsiteX3" fmla="*/ 0 w 10000"/>
                <a:gd name="connsiteY3" fmla="*/ 8808 h 10234"/>
                <a:gd name="connsiteX4" fmla="*/ 0 w 10000"/>
                <a:gd name="connsiteY4" fmla="*/ 0 h 10234"/>
                <a:gd name="connsiteX0" fmla="*/ 18 w 10018"/>
                <a:gd name="connsiteY0" fmla="*/ 0 h 8808"/>
                <a:gd name="connsiteX1" fmla="*/ 10018 w 10018"/>
                <a:gd name="connsiteY1" fmla="*/ 0 h 8808"/>
                <a:gd name="connsiteX2" fmla="*/ 10018 w 10018"/>
                <a:gd name="connsiteY2" fmla="*/ 8808 h 8808"/>
                <a:gd name="connsiteX3" fmla="*/ 0 w 10018"/>
                <a:gd name="connsiteY3" fmla="*/ 3305 h 8808"/>
                <a:gd name="connsiteX4" fmla="*/ 18 w 10018"/>
                <a:gd name="connsiteY4" fmla="*/ 0 h 8808"/>
                <a:gd name="connsiteX0" fmla="*/ 18 w 10000"/>
                <a:gd name="connsiteY0" fmla="*/ 0 h 6395"/>
                <a:gd name="connsiteX1" fmla="*/ 10000 w 10000"/>
                <a:gd name="connsiteY1" fmla="*/ 0 h 6395"/>
                <a:gd name="connsiteX2" fmla="*/ 9824 w 10000"/>
                <a:gd name="connsiteY2" fmla="*/ 6395 h 6395"/>
                <a:gd name="connsiteX3" fmla="*/ 0 w 10000"/>
                <a:gd name="connsiteY3" fmla="*/ 3752 h 6395"/>
                <a:gd name="connsiteX4" fmla="*/ 18 w 10000"/>
                <a:gd name="connsiteY4" fmla="*/ 0 h 6395"/>
                <a:gd name="connsiteX0" fmla="*/ 18 w 10000"/>
                <a:gd name="connsiteY0" fmla="*/ 0 h 10266"/>
                <a:gd name="connsiteX1" fmla="*/ 10000 w 10000"/>
                <a:gd name="connsiteY1" fmla="*/ 0 h 10266"/>
                <a:gd name="connsiteX2" fmla="*/ 9933 w 10000"/>
                <a:gd name="connsiteY2" fmla="*/ 10266 h 10266"/>
                <a:gd name="connsiteX3" fmla="*/ 0 w 10000"/>
                <a:gd name="connsiteY3" fmla="*/ 5867 h 10266"/>
                <a:gd name="connsiteX4" fmla="*/ 18 w 10000"/>
                <a:gd name="connsiteY4" fmla="*/ 0 h 10266"/>
                <a:gd name="connsiteX0" fmla="*/ 18 w 10000"/>
                <a:gd name="connsiteY0" fmla="*/ 0 h 10266"/>
                <a:gd name="connsiteX1" fmla="*/ 10000 w 10000"/>
                <a:gd name="connsiteY1" fmla="*/ 0 h 10266"/>
                <a:gd name="connsiteX2" fmla="*/ 9933 w 10000"/>
                <a:gd name="connsiteY2" fmla="*/ 10266 h 10266"/>
                <a:gd name="connsiteX3" fmla="*/ 0 w 10000"/>
                <a:gd name="connsiteY3" fmla="*/ 5867 h 10266"/>
                <a:gd name="connsiteX4" fmla="*/ 18 w 10000"/>
                <a:gd name="connsiteY4" fmla="*/ 0 h 10266"/>
                <a:gd name="connsiteX0" fmla="*/ 18 w 9938"/>
                <a:gd name="connsiteY0" fmla="*/ 200 h 10466"/>
                <a:gd name="connsiteX1" fmla="*/ 9938 w 9938"/>
                <a:gd name="connsiteY1" fmla="*/ 0 h 10466"/>
                <a:gd name="connsiteX2" fmla="*/ 9933 w 9938"/>
                <a:gd name="connsiteY2" fmla="*/ 10466 h 10466"/>
                <a:gd name="connsiteX3" fmla="*/ 0 w 9938"/>
                <a:gd name="connsiteY3" fmla="*/ 6067 h 10466"/>
                <a:gd name="connsiteX4" fmla="*/ 18 w 9938"/>
                <a:gd name="connsiteY4" fmla="*/ 200 h 10466"/>
                <a:gd name="connsiteX0" fmla="*/ 18 w 10001"/>
                <a:gd name="connsiteY0" fmla="*/ 191 h 10000"/>
                <a:gd name="connsiteX1" fmla="*/ 10000 w 10001"/>
                <a:gd name="connsiteY1" fmla="*/ 0 h 10000"/>
                <a:gd name="connsiteX2" fmla="*/ 9995 w 10001"/>
                <a:gd name="connsiteY2" fmla="*/ 10000 h 10000"/>
                <a:gd name="connsiteX3" fmla="*/ 0 w 10001"/>
                <a:gd name="connsiteY3" fmla="*/ 5797 h 10000"/>
                <a:gd name="connsiteX4" fmla="*/ 18 w 10001"/>
                <a:gd name="connsiteY4" fmla="*/ 19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8" y="191"/>
                  </a:moveTo>
                  <a:lnTo>
                    <a:pt x="10000" y="0"/>
                  </a:lnTo>
                  <a:cubicBezTo>
                    <a:pt x="10004" y="10116"/>
                    <a:pt x="9998" y="6051"/>
                    <a:pt x="9995" y="10000"/>
                  </a:cubicBezTo>
                  <a:cubicBezTo>
                    <a:pt x="5205" y="188"/>
                    <a:pt x="5763" y="14551"/>
                    <a:pt x="0" y="5797"/>
                  </a:cubicBezTo>
                  <a:cubicBezTo>
                    <a:pt x="6" y="3928"/>
                    <a:pt x="12" y="2060"/>
                    <a:pt x="18" y="19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defTabSz="417639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00">
                <a:latin typeface="+mn-lt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-36512" y="6237312"/>
              <a:ext cx="9197742" cy="900731"/>
            </a:xfrm>
            <a:custGeom>
              <a:avLst/>
              <a:gdLst>
                <a:gd name="T0" fmla="*/ 2147483647 w 19090"/>
                <a:gd name="T1" fmla="*/ 2147483647 h 1896"/>
                <a:gd name="T2" fmla="*/ 2147483647 w 19090"/>
                <a:gd name="T3" fmla="*/ 2147483647 h 1896"/>
                <a:gd name="T4" fmla="*/ 0 w 19090"/>
                <a:gd name="T5" fmla="*/ 2147483647 h 1896"/>
                <a:gd name="T6" fmla="*/ 2147483647 w 19090"/>
                <a:gd name="T7" fmla="*/ 2147483647 h 1896"/>
                <a:gd name="T8" fmla="*/ 2147483647 w 19090"/>
                <a:gd name="T9" fmla="*/ 2147483647 h 1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90" h="1896">
                  <a:moveTo>
                    <a:pt x="19090" y="1348"/>
                  </a:moveTo>
                  <a:lnTo>
                    <a:pt x="12" y="1372"/>
                  </a:lnTo>
                  <a:lnTo>
                    <a:pt x="0" y="700"/>
                  </a:lnTo>
                  <a:cubicBezTo>
                    <a:pt x="11512" y="1896"/>
                    <a:pt x="8413" y="0"/>
                    <a:pt x="19085" y="820"/>
                  </a:cubicBezTo>
                  <a:lnTo>
                    <a:pt x="19090" y="1348"/>
                  </a:lnTo>
                  <a:close/>
                </a:path>
              </a:pathLst>
            </a:custGeom>
            <a:gradFill>
              <a:gsLst>
                <a:gs pos="28000">
                  <a:srgbClr val="012D52"/>
                </a:gs>
                <a:gs pos="91000">
                  <a:srgbClr val="012D52"/>
                </a:gs>
                <a:gs pos="44000">
                  <a:srgbClr val="015499"/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17639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00">
                <a:latin typeface="+mn-lt"/>
              </a:endParaRPr>
            </a:p>
          </p:txBody>
        </p:sp>
      </p:grpSp>
      <p:sp>
        <p:nvSpPr>
          <p:cNvPr id="23" name="Freeform 29"/>
          <p:cNvSpPr>
            <a:spLocks/>
          </p:cNvSpPr>
          <p:nvPr/>
        </p:nvSpPr>
        <p:spPr bwMode="auto">
          <a:xfrm>
            <a:off x="1588" y="30163"/>
            <a:ext cx="9913937" cy="709612"/>
          </a:xfrm>
          <a:custGeom>
            <a:avLst/>
            <a:gdLst>
              <a:gd name="T0" fmla="*/ 0 w 19142"/>
              <a:gd name="T1" fmla="*/ 0 h 1828"/>
              <a:gd name="T2" fmla="*/ 19142 w 19142"/>
              <a:gd name="T3" fmla="*/ 0 h 1828"/>
              <a:gd name="T4" fmla="*/ 19142 w 19142"/>
              <a:gd name="T5" fmla="*/ 1410 h 1828"/>
              <a:gd name="T6" fmla="*/ 0 w 19142"/>
              <a:gd name="T7" fmla="*/ 1410 h 1828"/>
              <a:gd name="T8" fmla="*/ 0 w 19142"/>
              <a:gd name="T9" fmla="*/ 0 h 1828"/>
              <a:gd name="connsiteX0" fmla="*/ 0 w 10000"/>
              <a:gd name="connsiteY0" fmla="*/ 0 h 8757"/>
              <a:gd name="connsiteX1" fmla="*/ 10000 w 10000"/>
              <a:gd name="connsiteY1" fmla="*/ 0 h 8757"/>
              <a:gd name="connsiteX2" fmla="*/ 10000 w 10000"/>
              <a:gd name="connsiteY2" fmla="*/ 7713 h 8757"/>
              <a:gd name="connsiteX3" fmla="*/ 0 w 10000"/>
              <a:gd name="connsiteY3" fmla="*/ 7713 h 8757"/>
              <a:gd name="connsiteX4" fmla="*/ 0 w 10000"/>
              <a:gd name="connsiteY4" fmla="*/ 0 h 8757"/>
              <a:gd name="connsiteX0" fmla="*/ 0 w 10000"/>
              <a:gd name="connsiteY0" fmla="*/ 0 h 10234"/>
              <a:gd name="connsiteX1" fmla="*/ 10000 w 10000"/>
              <a:gd name="connsiteY1" fmla="*/ 0 h 10234"/>
              <a:gd name="connsiteX2" fmla="*/ 10000 w 10000"/>
              <a:gd name="connsiteY2" fmla="*/ 8808 h 10234"/>
              <a:gd name="connsiteX3" fmla="*/ 0 w 10000"/>
              <a:gd name="connsiteY3" fmla="*/ 8808 h 10234"/>
              <a:gd name="connsiteX4" fmla="*/ 0 w 10000"/>
              <a:gd name="connsiteY4" fmla="*/ 0 h 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34">
                <a:moveTo>
                  <a:pt x="0" y="0"/>
                </a:moveTo>
                <a:lnTo>
                  <a:pt x="10000" y="0"/>
                </a:lnTo>
                <a:lnTo>
                  <a:pt x="10000" y="8808"/>
                </a:lnTo>
                <a:cubicBezTo>
                  <a:pt x="5231" y="3024"/>
                  <a:pt x="5737" y="13968"/>
                  <a:pt x="0" y="88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pPr defTabSz="4176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1588" y="-1588"/>
            <a:ext cx="9913937" cy="792163"/>
          </a:xfrm>
          <a:custGeom>
            <a:avLst/>
            <a:gdLst>
              <a:gd name="T0" fmla="*/ 0 w 19142"/>
              <a:gd name="T1" fmla="*/ 0 h 1828"/>
              <a:gd name="T2" fmla="*/ 2147483647 w 19142"/>
              <a:gd name="T3" fmla="*/ 0 h 1828"/>
              <a:gd name="T4" fmla="*/ 2147483647 w 19142"/>
              <a:gd name="T5" fmla="*/ 2147483647 h 1828"/>
              <a:gd name="T6" fmla="*/ 0 w 19142"/>
              <a:gd name="T7" fmla="*/ 2147483647 h 1828"/>
              <a:gd name="T8" fmla="*/ 0 w 19142"/>
              <a:gd name="T9" fmla="*/ 0 h 18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2" h="1828">
                <a:moveTo>
                  <a:pt x="0" y="0"/>
                </a:moveTo>
                <a:lnTo>
                  <a:pt x="19142" y="0"/>
                </a:lnTo>
                <a:cubicBezTo>
                  <a:pt x="19142" y="0"/>
                  <a:pt x="19142" y="705"/>
                  <a:pt x="19142" y="1410"/>
                </a:cubicBezTo>
                <a:cubicBezTo>
                  <a:pt x="10014" y="28"/>
                  <a:pt x="13686" y="1828"/>
                  <a:pt x="0" y="1410"/>
                </a:cubicBezTo>
                <a:cubicBezTo>
                  <a:pt x="0" y="705"/>
                  <a:pt x="0" y="0"/>
                  <a:pt x="0" y="0"/>
                </a:cubicBezTo>
                <a:close/>
              </a:path>
            </a:pathLst>
          </a:custGeom>
          <a:solidFill>
            <a:srgbClr val="6588E9"/>
          </a:solidFill>
          <a:ln>
            <a:noFill/>
          </a:ln>
          <a:effectLst/>
          <a:extLst/>
        </p:spPr>
        <p:txBody>
          <a:bodyPr/>
          <a:lstStyle/>
          <a:p>
            <a:pPr defTabSz="4176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25" name="Freeform 28"/>
          <p:cNvSpPr>
            <a:spLocks/>
          </p:cNvSpPr>
          <p:nvPr/>
        </p:nvSpPr>
        <p:spPr bwMode="auto">
          <a:xfrm>
            <a:off x="-1588" y="0"/>
            <a:ext cx="9917113" cy="606425"/>
          </a:xfrm>
          <a:custGeom>
            <a:avLst/>
            <a:gdLst>
              <a:gd name="T0" fmla="*/ 0 w 19142"/>
              <a:gd name="T1" fmla="*/ 0 h 2230"/>
              <a:gd name="T2" fmla="*/ 2147483647 w 19142"/>
              <a:gd name="T3" fmla="*/ 0 h 2230"/>
              <a:gd name="T4" fmla="*/ 2147483647 w 19142"/>
              <a:gd name="T5" fmla="*/ 2147483647 h 2230"/>
              <a:gd name="T6" fmla="*/ 0 w 19142"/>
              <a:gd name="T7" fmla="*/ 2147483647 h 2230"/>
              <a:gd name="T8" fmla="*/ 0 w 19142"/>
              <a:gd name="T9" fmla="*/ 0 h 2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0003"/>
              <a:gd name="connsiteY0" fmla="*/ 1429 h 7230"/>
              <a:gd name="connsiteX1" fmla="*/ 10003 w 10003"/>
              <a:gd name="connsiteY1" fmla="*/ 0 h 7230"/>
              <a:gd name="connsiteX2" fmla="*/ 10003 w 10003"/>
              <a:gd name="connsiteY2" fmla="*/ 6323 h 7230"/>
              <a:gd name="connsiteX3" fmla="*/ 3 w 10003"/>
              <a:gd name="connsiteY3" fmla="*/ 6323 h 7230"/>
              <a:gd name="connsiteX4" fmla="*/ 0 w 10003"/>
              <a:gd name="connsiteY4" fmla="*/ 1429 h 7230"/>
              <a:gd name="connsiteX0" fmla="*/ 0 w 10000"/>
              <a:gd name="connsiteY0" fmla="*/ 1358 h 10001"/>
              <a:gd name="connsiteX1" fmla="*/ 10000 w 10000"/>
              <a:gd name="connsiteY1" fmla="*/ 0 h 10001"/>
              <a:gd name="connsiteX2" fmla="*/ 10000 w 10000"/>
              <a:gd name="connsiteY2" fmla="*/ 8746 h 10001"/>
              <a:gd name="connsiteX3" fmla="*/ 3 w 10000"/>
              <a:gd name="connsiteY3" fmla="*/ 8746 h 10001"/>
              <a:gd name="connsiteX4" fmla="*/ 0 w 10000"/>
              <a:gd name="connsiteY4" fmla="*/ 1358 h 10001"/>
              <a:gd name="connsiteX0" fmla="*/ 0 w 10000"/>
              <a:gd name="connsiteY0" fmla="*/ 0 h 8643"/>
              <a:gd name="connsiteX1" fmla="*/ 10000 w 10000"/>
              <a:gd name="connsiteY1" fmla="*/ 578 h 8643"/>
              <a:gd name="connsiteX2" fmla="*/ 10000 w 10000"/>
              <a:gd name="connsiteY2" fmla="*/ 7388 h 8643"/>
              <a:gd name="connsiteX3" fmla="*/ 3 w 10000"/>
              <a:gd name="connsiteY3" fmla="*/ 7388 h 8643"/>
              <a:gd name="connsiteX4" fmla="*/ 0 w 10000"/>
              <a:gd name="connsiteY4" fmla="*/ 0 h 8643"/>
              <a:gd name="connsiteX0" fmla="*/ 0 w 10000"/>
              <a:gd name="connsiteY0" fmla="*/ 46 h 10046"/>
              <a:gd name="connsiteX1" fmla="*/ 10000 w 10000"/>
              <a:gd name="connsiteY1" fmla="*/ 0 h 10046"/>
              <a:gd name="connsiteX2" fmla="*/ 10000 w 10000"/>
              <a:gd name="connsiteY2" fmla="*/ 8594 h 10046"/>
              <a:gd name="connsiteX3" fmla="*/ 3 w 10000"/>
              <a:gd name="connsiteY3" fmla="*/ 8594 h 10046"/>
              <a:gd name="connsiteX4" fmla="*/ 0 w 10000"/>
              <a:gd name="connsiteY4" fmla="*/ 46 h 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6">
                <a:moveTo>
                  <a:pt x="0" y="46"/>
                </a:moveTo>
                <a:lnTo>
                  <a:pt x="10000" y="0"/>
                </a:lnTo>
                <a:lnTo>
                  <a:pt x="10000" y="8594"/>
                </a:lnTo>
                <a:cubicBezTo>
                  <a:pt x="3988" y="11"/>
                  <a:pt x="5576" y="14477"/>
                  <a:pt x="3" y="8594"/>
                </a:cubicBezTo>
                <a:cubicBezTo>
                  <a:pt x="3" y="3533"/>
                  <a:pt x="0" y="46"/>
                  <a:pt x="0" y="46"/>
                </a:cubicBezTo>
                <a:close/>
              </a:path>
            </a:pathLst>
          </a:custGeom>
          <a:gradFill rotWithShape="1">
            <a:gsLst>
              <a:gs pos="0">
                <a:srgbClr val="012D52"/>
              </a:gs>
              <a:gs pos="39000">
                <a:srgbClr val="013764"/>
              </a:gs>
              <a:gs pos="71001">
                <a:srgbClr val="015499"/>
              </a:gs>
              <a:gs pos="89000">
                <a:srgbClr val="013D6E"/>
              </a:gs>
              <a:gs pos="100000">
                <a:srgbClr val="012D5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4176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pic>
        <p:nvPicPr>
          <p:cNvPr id="24584" name="Picture 3" descr="\\storage\AllDivisions\AlbaTemplates\alba_2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12D52"/>
              </a:clrFrom>
              <a:clrTo>
                <a:srgbClr val="012D5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30163"/>
            <a:ext cx="10207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86600" y="65214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CIRCE	           </a:t>
            </a:r>
            <a:fld id="{A1703B0B-CFF5-4C61-A705-69335C60CE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416050" y="12700"/>
            <a:ext cx="8420100" cy="315913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9688" y="6237288"/>
            <a:ext cx="9964738" cy="900112"/>
            <a:chOff x="-36512" y="6237312"/>
            <a:chExt cx="9197742" cy="900731"/>
          </a:xfrm>
        </p:grpSpPr>
        <p:sp>
          <p:nvSpPr>
            <p:cNvPr id="6" name="Freeform 29"/>
            <p:cNvSpPr>
              <a:spLocks/>
            </p:cNvSpPr>
            <p:nvPr/>
          </p:nvSpPr>
          <p:spPr bwMode="auto">
            <a:xfrm rot="10800000">
              <a:off x="-10136" y="6396171"/>
              <a:ext cx="9142060" cy="447983"/>
            </a:xfrm>
            <a:custGeom>
              <a:avLst/>
              <a:gdLst>
                <a:gd name="T0" fmla="*/ 0 w 19142"/>
                <a:gd name="T1" fmla="*/ 0 h 1828"/>
                <a:gd name="T2" fmla="*/ 19142 w 19142"/>
                <a:gd name="T3" fmla="*/ 0 h 1828"/>
                <a:gd name="T4" fmla="*/ 19142 w 19142"/>
                <a:gd name="T5" fmla="*/ 1410 h 1828"/>
                <a:gd name="T6" fmla="*/ 0 w 19142"/>
                <a:gd name="T7" fmla="*/ 1410 h 1828"/>
                <a:gd name="T8" fmla="*/ 0 w 19142"/>
                <a:gd name="T9" fmla="*/ 0 h 1828"/>
                <a:gd name="connsiteX0" fmla="*/ 0 w 10000"/>
                <a:gd name="connsiteY0" fmla="*/ 0 h 8757"/>
                <a:gd name="connsiteX1" fmla="*/ 10000 w 10000"/>
                <a:gd name="connsiteY1" fmla="*/ 0 h 8757"/>
                <a:gd name="connsiteX2" fmla="*/ 10000 w 10000"/>
                <a:gd name="connsiteY2" fmla="*/ 7713 h 8757"/>
                <a:gd name="connsiteX3" fmla="*/ 0 w 10000"/>
                <a:gd name="connsiteY3" fmla="*/ 7713 h 8757"/>
                <a:gd name="connsiteX4" fmla="*/ 0 w 10000"/>
                <a:gd name="connsiteY4" fmla="*/ 0 h 8757"/>
                <a:gd name="connsiteX0" fmla="*/ 0 w 10000"/>
                <a:gd name="connsiteY0" fmla="*/ 0 h 10234"/>
                <a:gd name="connsiteX1" fmla="*/ 10000 w 10000"/>
                <a:gd name="connsiteY1" fmla="*/ 0 h 10234"/>
                <a:gd name="connsiteX2" fmla="*/ 10000 w 10000"/>
                <a:gd name="connsiteY2" fmla="*/ 8808 h 10234"/>
                <a:gd name="connsiteX3" fmla="*/ 0 w 10000"/>
                <a:gd name="connsiteY3" fmla="*/ 8808 h 10234"/>
                <a:gd name="connsiteX4" fmla="*/ 0 w 10000"/>
                <a:gd name="connsiteY4" fmla="*/ 0 h 10234"/>
                <a:gd name="connsiteX0" fmla="*/ 18 w 10018"/>
                <a:gd name="connsiteY0" fmla="*/ 0 h 8808"/>
                <a:gd name="connsiteX1" fmla="*/ 10018 w 10018"/>
                <a:gd name="connsiteY1" fmla="*/ 0 h 8808"/>
                <a:gd name="connsiteX2" fmla="*/ 10018 w 10018"/>
                <a:gd name="connsiteY2" fmla="*/ 8808 h 8808"/>
                <a:gd name="connsiteX3" fmla="*/ 0 w 10018"/>
                <a:gd name="connsiteY3" fmla="*/ 3305 h 8808"/>
                <a:gd name="connsiteX4" fmla="*/ 18 w 10018"/>
                <a:gd name="connsiteY4" fmla="*/ 0 h 8808"/>
                <a:gd name="connsiteX0" fmla="*/ 18 w 10000"/>
                <a:gd name="connsiteY0" fmla="*/ 0 h 6395"/>
                <a:gd name="connsiteX1" fmla="*/ 10000 w 10000"/>
                <a:gd name="connsiteY1" fmla="*/ 0 h 6395"/>
                <a:gd name="connsiteX2" fmla="*/ 9824 w 10000"/>
                <a:gd name="connsiteY2" fmla="*/ 6395 h 6395"/>
                <a:gd name="connsiteX3" fmla="*/ 0 w 10000"/>
                <a:gd name="connsiteY3" fmla="*/ 3752 h 6395"/>
                <a:gd name="connsiteX4" fmla="*/ 18 w 10000"/>
                <a:gd name="connsiteY4" fmla="*/ 0 h 6395"/>
                <a:gd name="connsiteX0" fmla="*/ 18 w 10000"/>
                <a:gd name="connsiteY0" fmla="*/ 0 h 10266"/>
                <a:gd name="connsiteX1" fmla="*/ 10000 w 10000"/>
                <a:gd name="connsiteY1" fmla="*/ 0 h 10266"/>
                <a:gd name="connsiteX2" fmla="*/ 9933 w 10000"/>
                <a:gd name="connsiteY2" fmla="*/ 10266 h 10266"/>
                <a:gd name="connsiteX3" fmla="*/ 0 w 10000"/>
                <a:gd name="connsiteY3" fmla="*/ 5867 h 10266"/>
                <a:gd name="connsiteX4" fmla="*/ 18 w 10000"/>
                <a:gd name="connsiteY4" fmla="*/ 0 h 10266"/>
                <a:gd name="connsiteX0" fmla="*/ 18 w 10000"/>
                <a:gd name="connsiteY0" fmla="*/ 0 h 10266"/>
                <a:gd name="connsiteX1" fmla="*/ 10000 w 10000"/>
                <a:gd name="connsiteY1" fmla="*/ 0 h 10266"/>
                <a:gd name="connsiteX2" fmla="*/ 9933 w 10000"/>
                <a:gd name="connsiteY2" fmla="*/ 10266 h 10266"/>
                <a:gd name="connsiteX3" fmla="*/ 0 w 10000"/>
                <a:gd name="connsiteY3" fmla="*/ 5867 h 10266"/>
                <a:gd name="connsiteX4" fmla="*/ 18 w 10000"/>
                <a:gd name="connsiteY4" fmla="*/ 0 h 10266"/>
                <a:gd name="connsiteX0" fmla="*/ 18 w 9938"/>
                <a:gd name="connsiteY0" fmla="*/ 200 h 10466"/>
                <a:gd name="connsiteX1" fmla="*/ 9938 w 9938"/>
                <a:gd name="connsiteY1" fmla="*/ 0 h 10466"/>
                <a:gd name="connsiteX2" fmla="*/ 9933 w 9938"/>
                <a:gd name="connsiteY2" fmla="*/ 10466 h 10466"/>
                <a:gd name="connsiteX3" fmla="*/ 0 w 9938"/>
                <a:gd name="connsiteY3" fmla="*/ 6067 h 10466"/>
                <a:gd name="connsiteX4" fmla="*/ 18 w 9938"/>
                <a:gd name="connsiteY4" fmla="*/ 200 h 10466"/>
                <a:gd name="connsiteX0" fmla="*/ 18 w 10001"/>
                <a:gd name="connsiteY0" fmla="*/ 191 h 10000"/>
                <a:gd name="connsiteX1" fmla="*/ 10000 w 10001"/>
                <a:gd name="connsiteY1" fmla="*/ 0 h 10000"/>
                <a:gd name="connsiteX2" fmla="*/ 9995 w 10001"/>
                <a:gd name="connsiteY2" fmla="*/ 10000 h 10000"/>
                <a:gd name="connsiteX3" fmla="*/ 0 w 10001"/>
                <a:gd name="connsiteY3" fmla="*/ 5797 h 10000"/>
                <a:gd name="connsiteX4" fmla="*/ 18 w 10001"/>
                <a:gd name="connsiteY4" fmla="*/ 19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8" y="191"/>
                  </a:moveTo>
                  <a:lnTo>
                    <a:pt x="10000" y="0"/>
                  </a:lnTo>
                  <a:cubicBezTo>
                    <a:pt x="10004" y="10116"/>
                    <a:pt x="9998" y="6051"/>
                    <a:pt x="9995" y="10000"/>
                  </a:cubicBezTo>
                  <a:cubicBezTo>
                    <a:pt x="5205" y="188"/>
                    <a:pt x="5763" y="14551"/>
                    <a:pt x="0" y="5797"/>
                  </a:cubicBezTo>
                  <a:cubicBezTo>
                    <a:pt x="6" y="3928"/>
                    <a:pt x="12" y="2060"/>
                    <a:pt x="18" y="19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defTabSz="417639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00">
                <a:latin typeface="+mn-lt"/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-36512" y="6237312"/>
              <a:ext cx="9197742" cy="900731"/>
            </a:xfrm>
            <a:custGeom>
              <a:avLst/>
              <a:gdLst>
                <a:gd name="T0" fmla="*/ 2147483647 w 19090"/>
                <a:gd name="T1" fmla="*/ 2147483647 h 1896"/>
                <a:gd name="T2" fmla="*/ 2147483647 w 19090"/>
                <a:gd name="T3" fmla="*/ 2147483647 h 1896"/>
                <a:gd name="T4" fmla="*/ 0 w 19090"/>
                <a:gd name="T5" fmla="*/ 2147483647 h 1896"/>
                <a:gd name="T6" fmla="*/ 2147483647 w 19090"/>
                <a:gd name="T7" fmla="*/ 2147483647 h 1896"/>
                <a:gd name="T8" fmla="*/ 2147483647 w 19090"/>
                <a:gd name="T9" fmla="*/ 2147483647 h 1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90" h="1896">
                  <a:moveTo>
                    <a:pt x="19090" y="1348"/>
                  </a:moveTo>
                  <a:lnTo>
                    <a:pt x="12" y="1372"/>
                  </a:lnTo>
                  <a:lnTo>
                    <a:pt x="0" y="700"/>
                  </a:lnTo>
                  <a:cubicBezTo>
                    <a:pt x="11512" y="1896"/>
                    <a:pt x="8413" y="0"/>
                    <a:pt x="19085" y="820"/>
                  </a:cubicBezTo>
                  <a:lnTo>
                    <a:pt x="19090" y="1348"/>
                  </a:lnTo>
                  <a:close/>
                </a:path>
              </a:pathLst>
            </a:custGeom>
            <a:gradFill>
              <a:gsLst>
                <a:gs pos="28000">
                  <a:srgbClr val="012D52"/>
                </a:gs>
                <a:gs pos="91000">
                  <a:srgbClr val="012D52"/>
                </a:gs>
                <a:gs pos="44000">
                  <a:srgbClr val="015499"/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17639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00">
                <a:latin typeface="+mn-lt"/>
              </a:endParaRPr>
            </a:p>
          </p:txBody>
        </p:sp>
      </p:grpSp>
      <p:sp>
        <p:nvSpPr>
          <p:cNvPr id="8" name="Freeform 29"/>
          <p:cNvSpPr>
            <a:spLocks/>
          </p:cNvSpPr>
          <p:nvPr/>
        </p:nvSpPr>
        <p:spPr bwMode="auto">
          <a:xfrm>
            <a:off x="1588" y="30163"/>
            <a:ext cx="9913937" cy="709612"/>
          </a:xfrm>
          <a:custGeom>
            <a:avLst/>
            <a:gdLst>
              <a:gd name="T0" fmla="*/ 0 w 19142"/>
              <a:gd name="T1" fmla="*/ 0 h 1828"/>
              <a:gd name="T2" fmla="*/ 19142 w 19142"/>
              <a:gd name="T3" fmla="*/ 0 h 1828"/>
              <a:gd name="T4" fmla="*/ 19142 w 19142"/>
              <a:gd name="T5" fmla="*/ 1410 h 1828"/>
              <a:gd name="T6" fmla="*/ 0 w 19142"/>
              <a:gd name="T7" fmla="*/ 1410 h 1828"/>
              <a:gd name="T8" fmla="*/ 0 w 19142"/>
              <a:gd name="T9" fmla="*/ 0 h 1828"/>
              <a:gd name="connsiteX0" fmla="*/ 0 w 10000"/>
              <a:gd name="connsiteY0" fmla="*/ 0 h 8757"/>
              <a:gd name="connsiteX1" fmla="*/ 10000 w 10000"/>
              <a:gd name="connsiteY1" fmla="*/ 0 h 8757"/>
              <a:gd name="connsiteX2" fmla="*/ 10000 w 10000"/>
              <a:gd name="connsiteY2" fmla="*/ 7713 h 8757"/>
              <a:gd name="connsiteX3" fmla="*/ 0 w 10000"/>
              <a:gd name="connsiteY3" fmla="*/ 7713 h 8757"/>
              <a:gd name="connsiteX4" fmla="*/ 0 w 10000"/>
              <a:gd name="connsiteY4" fmla="*/ 0 h 8757"/>
              <a:gd name="connsiteX0" fmla="*/ 0 w 10000"/>
              <a:gd name="connsiteY0" fmla="*/ 0 h 10234"/>
              <a:gd name="connsiteX1" fmla="*/ 10000 w 10000"/>
              <a:gd name="connsiteY1" fmla="*/ 0 h 10234"/>
              <a:gd name="connsiteX2" fmla="*/ 10000 w 10000"/>
              <a:gd name="connsiteY2" fmla="*/ 8808 h 10234"/>
              <a:gd name="connsiteX3" fmla="*/ 0 w 10000"/>
              <a:gd name="connsiteY3" fmla="*/ 8808 h 10234"/>
              <a:gd name="connsiteX4" fmla="*/ 0 w 10000"/>
              <a:gd name="connsiteY4" fmla="*/ 0 h 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34">
                <a:moveTo>
                  <a:pt x="0" y="0"/>
                </a:moveTo>
                <a:lnTo>
                  <a:pt x="10000" y="0"/>
                </a:lnTo>
                <a:lnTo>
                  <a:pt x="10000" y="8808"/>
                </a:lnTo>
                <a:cubicBezTo>
                  <a:pt x="5231" y="3024"/>
                  <a:pt x="5737" y="13968"/>
                  <a:pt x="0" y="88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pPr defTabSz="4176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9" name="Freeform 29"/>
          <p:cNvSpPr>
            <a:spLocks/>
          </p:cNvSpPr>
          <p:nvPr/>
        </p:nvSpPr>
        <p:spPr bwMode="auto">
          <a:xfrm>
            <a:off x="1588" y="-1588"/>
            <a:ext cx="9913937" cy="792163"/>
          </a:xfrm>
          <a:custGeom>
            <a:avLst/>
            <a:gdLst>
              <a:gd name="T0" fmla="*/ 0 w 19142"/>
              <a:gd name="T1" fmla="*/ 0 h 1828"/>
              <a:gd name="T2" fmla="*/ 2147483647 w 19142"/>
              <a:gd name="T3" fmla="*/ 0 h 1828"/>
              <a:gd name="T4" fmla="*/ 2147483647 w 19142"/>
              <a:gd name="T5" fmla="*/ 2147483647 h 1828"/>
              <a:gd name="T6" fmla="*/ 0 w 19142"/>
              <a:gd name="T7" fmla="*/ 2147483647 h 1828"/>
              <a:gd name="T8" fmla="*/ 0 w 19142"/>
              <a:gd name="T9" fmla="*/ 0 h 18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2" h="1828">
                <a:moveTo>
                  <a:pt x="0" y="0"/>
                </a:moveTo>
                <a:lnTo>
                  <a:pt x="19142" y="0"/>
                </a:lnTo>
                <a:cubicBezTo>
                  <a:pt x="19142" y="0"/>
                  <a:pt x="19142" y="705"/>
                  <a:pt x="19142" y="1410"/>
                </a:cubicBezTo>
                <a:cubicBezTo>
                  <a:pt x="10014" y="28"/>
                  <a:pt x="13686" y="1828"/>
                  <a:pt x="0" y="1410"/>
                </a:cubicBezTo>
                <a:cubicBezTo>
                  <a:pt x="0" y="705"/>
                  <a:pt x="0" y="0"/>
                  <a:pt x="0" y="0"/>
                </a:cubicBezTo>
                <a:close/>
              </a:path>
            </a:pathLst>
          </a:custGeom>
          <a:solidFill>
            <a:srgbClr val="6588E9"/>
          </a:solidFill>
          <a:ln>
            <a:noFill/>
          </a:ln>
          <a:effectLst/>
          <a:extLst/>
        </p:spPr>
        <p:txBody>
          <a:bodyPr/>
          <a:lstStyle/>
          <a:p>
            <a:pPr defTabSz="4176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10" name="Freeform 28"/>
          <p:cNvSpPr>
            <a:spLocks/>
          </p:cNvSpPr>
          <p:nvPr/>
        </p:nvSpPr>
        <p:spPr bwMode="auto">
          <a:xfrm>
            <a:off x="-1588" y="0"/>
            <a:ext cx="9917113" cy="606425"/>
          </a:xfrm>
          <a:custGeom>
            <a:avLst/>
            <a:gdLst>
              <a:gd name="T0" fmla="*/ 0 w 19142"/>
              <a:gd name="T1" fmla="*/ 0 h 2230"/>
              <a:gd name="T2" fmla="*/ 2147483647 w 19142"/>
              <a:gd name="T3" fmla="*/ 0 h 2230"/>
              <a:gd name="T4" fmla="*/ 2147483647 w 19142"/>
              <a:gd name="T5" fmla="*/ 2147483647 h 2230"/>
              <a:gd name="T6" fmla="*/ 0 w 19142"/>
              <a:gd name="T7" fmla="*/ 2147483647 h 2230"/>
              <a:gd name="T8" fmla="*/ 0 w 19142"/>
              <a:gd name="T9" fmla="*/ 0 h 2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0003"/>
              <a:gd name="connsiteY0" fmla="*/ 1429 h 7230"/>
              <a:gd name="connsiteX1" fmla="*/ 10003 w 10003"/>
              <a:gd name="connsiteY1" fmla="*/ 0 h 7230"/>
              <a:gd name="connsiteX2" fmla="*/ 10003 w 10003"/>
              <a:gd name="connsiteY2" fmla="*/ 6323 h 7230"/>
              <a:gd name="connsiteX3" fmla="*/ 3 w 10003"/>
              <a:gd name="connsiteY3" fmla="*/ 6323 h 7230"/>
              <a:gd name="connsiteX4" fmla="*/ 0 w 10003"/>
              <a:gd name="connsiteY4" fmla="*/ 1429 h 7230"/>
              <a:gd name="connsiteX0" fmla="*/ 0 w 10000"/>
              <a:gd name="connsiteY0" fmla="*/ 1358 h 10001"/>
              <a:gd name="connsiteX1" fmla="*/ 10000 w 10000"/>
              <a:gd name="connsiteY1" fmla="*/ 0 h 10001"/>
              <a:gd name="connsiteX2" fmla="*/ 10000 w 10000"/>
              <a:gd name="connsiteY2" fmla="*/ 8746 h 10001"/>
              <a:gd name="connsiteX3" fmla="*/ 3 w 10000"/>
              <a:gd name="connsiteY3" fmla="*/ 8746 h 10001"/>
              <a:gd name="connsiteX4" fmla="*/ 0 w 10000"/>
              <a:gd name="connsiteY4" fmla="*/ 1358 h 10001"/>
              <a:gd name="connsiteX0" fmla="*/ 0 w 10000"/>
              <a:gd name="connsiteY0" fmla="*/ 0 h 8643"/>
              <a:gd name="connsiteX1" fmla="*/ 10000 w 10000"/>
              <a:gd name="connsiteY1" fmla="*/ 578 h 8643"/>
              <a:gd name="connsiteX2" fmla="*/ 10000 w 10000"/>
              <a:gd name="connsiteY2" fmla="*/ 7388 h 8643"/>
              <a:gd name="connsiteX3" fmla="*/ 3 w 10000"/>
              <a:gd name="connsiteY3" fmla="*/ 7388 h 8643"/>
              <a:gd name="connsiteX4" fmla="*/ 0 w 10000"/>
              <a:gd name="connsiteY4" fmla="*/ 0 h 8643"/>
              <a:gd name="connsiteX0" fmla="*/ 0 w 10000"/>
              <a:gd name="connsiteY0" fmla="*/ 46 h 10046"/>
              <a:gd name="connsiteX1" fmla="*/ 10000 w 10000"/>
              <a:gd name="connsiteY1" fmla="*/ 0 h 10046"/>
              <a:gd name="connsiteX2" fmla="*/ 10000 w 10000"/>
              <a:gd name="connsiteY2" fmla="*/ 8594 h 10046"/>
              <a:gd name="connsiteX3" fmla="*/ 3 w 10000"/>
              <a:gd name="connsiteY3" fmla="*/ 8594 h 10046"/>
              <a:gd name="connsiteX4" fmla="*/ 0 w 10000"/>
              <a:gd name="connsiteY4" fmla="*/ 46 h 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6">
                <a:moveTo>
                  <a:pt x="0" y="46"/>
                </a:moveTo>
                <a:lnTo>
                  <a:pt x="10000" y="0"/>
                </a:lnTo>
                <a:lnTo>
                  <a:pt x="10000" y="8594"/>
                </a:lnTo>
                <a:cubicBezTo>
                  <a:pt x="3988" y="11"/>
                  <a:pt x="5576" y="14477"/>
                  <a:pt x="3" y="8594"/>
                </a:cubicBezTo>
                <a:cubicBezTo>
                  <a:pt x="3" y="3533"/>
                  <a:pt x="0" y="46"/>
                  <a:pt x="0" y="46"/>
                </a:cubicBezTo>
                <a:close/>
              </a:path>
            </a:pathLst>
          </a:custGeom>
          <a:gradFill rotWithShape="1">
            <a:gsLst>
              <a:gs pos="0">
                <a:srgbClr val="012D52"/>
              </a:gs>
              <a:gs pos="39000">
                <a:srgbClr val="013764"/>
              </a:gs>
              <a:gs pos="71001">
                <a:srgbClr val="015499"/>
              </a:gs>
              <a:gs pos="89000">
                <a:srgbClr val="013D6E"/>
              </a:gs>
              <a:gs pos="100000">
                <a:srgbClr val="012D5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4176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pic>
        <p:nvPicPr>
          <p:cNvPr id="11" name="Picture 3" descr="\\storage\AllDivisions\AlbaTemplates\alba_2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12D52"/>
              </a:clrFrom>
              <a:clrTo>
                <a:srgbClr val="012D5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30163"/>
            <a:ext cx="10207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30" y="1205591"/>
            <a:ext cx="14083709" cy="5130774"/>
          </a:xfrm>
          <a:prstGeom prst="rect">
            <a:avLst/>
          </a:prstGeom>
        </p:spPr>
        <p:txBody>
          <a:bodyPr lIns="417639" tIns="208820" rIns="417639" bIns="208820"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5"/>
            <a:ext cx="23931155" cy="25843119"/>
          </a:xfrm>
          <a:prstGeom prst="rect">
            <a:avLst/>
          </a:prstGeom>
        </p:spPr>
        <p:txBody>
          <a:bodyPr lIns="417639" tIns="208820" rIns="417639" bIns="208820"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30" y="6336368"/>
            <a:ext cx="14083709" cy="20712346"/>
          </a:xfrm>
          <a:prstGeom prst="rect">
            <a:avLst/>
          </a:prstGeom>
        </p:spPr>
        <p:txBody>
          <a:bodyPr lIns="417639" tIns="208820" rIns="417639" bIns="208820"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CIRCE	           </a:t>
            </a:r>
            <a:fld id="{D30B1589-7249-4CC9-B6FB-14B8C860F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5182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5" tIns="47882" rIns="95765" bIns="47882" numCol="1" anchor="t" anchorCtr="0" compatLnSpc="1">
            <a:prstTxWarp prst="textNoShape">
              <a:avLst/>
            </a:prstTxWarp>
          </a:bodyPr>
          <a:lstStyle>
            <a:lvl1pPr defTabSz="957263"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/>
              <a:t>CIRCE	           </a:t>
            </a:r>
            <a:fld id="{061446F1-8F6C-495E-97FF-A11F5A2187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2700"/>
            <a:ext cx="8915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spd="med">
    <p:fade/>
  </p:transition>
  <p:txStyles>
    <p:titleStyle>
      <a:lvl1pPr algn="r" defTabSz="957263" rtl="0" fontAlgn="base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  <a:lvl2pPr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2pPr>
      <a:lvl3pPr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3pPr>
      <a:lvl4pPr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4pPr>
      <a:lvl5pPr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5pPr>
      <a:lvl6pPr marL="457200"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6pPr>
      <a:lvl7pPr marL="914400"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7pPr>
      <a:lvl8pPr marL="1371600"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8pPr>
      <a:lvl9pPr marL="1828800" algn="r" defTabSz="95726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rgbClr val="012752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rgbClr val="012752"/>
          </a:solidFill>
          <a:latin typeface="+mn-lt"/>
          <a:ea typeface="+mn-ea"/>
          <a:cs typeface="+mn-cs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rgbClr val="012752"/>
          </a:solidFill>
          <a:latin typeface="+mn-lt"/>
          <a:ea typeface="+mn-ea"/>
          <a:cs typeface="+mn-cs"/>
        </a:defRPr>
      </a:lvl3pPr>
      <a:lvl4pPr marL="1674813" indent="-238125" algn="l" defTabSz="957263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12752"/>
          </a:solidFill>
          <a:latin typeface="+mn-lt"/>
          <a:ea typeface="+mn-ea"/>
          <a:cs typeface="+mn-cs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rgbClr val="012752"/>
          </a:solidFill>
          <a:latin typeface="+mn-lt"/>
          <a:ea typeface="+mn-ea"/>
          <a:cs typeface="+mn-cs"/>
        </a:defRPr>
      </a:lvl5pPr>
      <a:lvl6pPr marL="11485083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280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477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674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3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8325" y="155575"/>
            <a:ext cx="8291513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dirty="0">
                <a:latin typeface="Calibri" panose="020F0502020204030204" pitchFamily="34" charset="0"/>
              </a:rPr>
              <a:t>CIRCE </a:t>
            </a:r>
            <a:r>
              <a:rPr lang="en-US" altLang="en-US" dirty="0" err="1">
                <a:latin typeface="Calibri" panose="020F0502020204030204" pitchFamily="34" charset="0"/>
              </a:rPr>
              <a:t>beamline</a:t>
            </a:r>
            <a:r>
              <a:rPr lang="en-US" altLang="en-US" dirty="0">
                <a:latin typeface="Calibri" panose="020F0502020204030204" pitchFamily="34" charset="0"/>
              </a:rPr>
              <a:t> at </a:t>
            </a:r>
            <a:r>
              <a:rPr lang="en-US" altLang="en-US" dirty="0" smtClean="0">
                <a:latin typeface="Calibri" panose="020F0502020204030204" pitchFamily="34" charset="0"/>
              </a:rPr>
              <a:t>ALBA </a:t>
            </a:r>
            <a:r>
              <a:rPr lang="en-US" altLang="en-US" sz="3200" dirty="0">
                <a:latin typeface="Calibri" panose="020F0502020204030204" pitchFamily="34" charset="0"/>
              </a:rPr>
              <a:t/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</a:rPr>
              <a:t>variable polarization soft x-rays </a:t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</a:rPr>
              <a:t>for advanced photoelectron spectroscopy &amp; microscopy</a:t>
            </a:r>
            <a:endParaRPr lang="it-IT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12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pele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6031"/>
            <a:ext cx="7718343" cy="48856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5376181"/>
            <a:ext cx="44410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/>
              <a:t>Th. Schmidt et </a:t>
            </a:r>
            <a:r>
              <a:rPr lang="en-US" sz="1400" dirty="0" smtClean="0"/>
              <a:t>al, Surf</a:t>
            </a:r>
            <a:r>
              <a:rPr lang="en-US" sz="1400" dirty="0"/>
              <a:t>. Rev. and </a:t>
            </a:r>
            <a:r>
              <a:rPr lang="en-US" sz="1400" dirty="0" err="1"/>
              <a:t>Lett</a:t>
            </a:r>
            <a:r>
              <a:rPr lang="en-US" sz="1400" dirty="0"/>
              <a:t>. 5, 1287 (1998)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6935971" y="4460028"/>
            <a:ext cx="2916767" cy="1938992"/>
          </a:xfrm>
          <a:prstGeom prst="rect">
            <a:avLst/>
          </a:prstGeom>
          <a:solidFill>
            <a:schemeClr val="tx2">
              <a:alpha val="18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LEEM &lt; 10nm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PEEM &lt; 10nm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XPEEM &lt;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30nm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Symbol" panose="05050102010706020507" pitchFamily="18" charset="2"/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E &lt; 0.2 </a:t>
            </a:r>
            <a:r>
              <a:rPr lang="en-US" sz="24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eV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100 K &lt; T &lt; 2100 K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PEEM scheme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09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44" descr="IMG_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68" y="757064"/>
            <a:ext cx="9946867" cy="558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03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59079" y="1069126"/>
            <a:ext cx="6488956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5000"/>
              </a:lnSpc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 in-situ heterogeneous catalysis</a:t>
            </a:r>
          </a:p>
          <a:p>
            <a:pPr>
              <a:lnSpc>
                <a:spcPct val="165000"/>
              </a:lnSpc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 oxidation and corrosion processes</a:t>
            </a:r>
          </a:p>
          <a:p>
            <a:pPr>
              <a:lnSpc>
                <a:spcPct val="165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liquids </a:t>
            </a: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in equilibrium with vapor pressure</a:t>
            </a:r>
          </a:p>
          <a:p>
            <a:pPr>
              <a:lnSpc>
                <a:spcPct val="165000"/>
              </a:lnSpc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 liquid-liquid and liquid-solid interfaces</a:t>
            </a:r>
          </a:p>
          <a:p>
            <a:pPr>
              <a:lnSpc>
                <a:spcPct val="165000"/>
              </a:lnSpc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 electrolytes, fuel cells</a:t>
            </a:r>
          </a:p>
          <a:p>
            <a:pPr>
              <a:lnSpc>
                <a:spcPct val="165000"/>
              </a:lnSpc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 aerosols: radiation sensitive materials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s-ES" sz="3000" dirty="0" err="1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s-ES" sz="3000" dirty="0" err="1" smtClean="0">
                <a:solidFill>
                  <a:schemeClr val="bg1"/>
                </a:solidFill>
                <a:latin typeface="Calibri" pitchFamily="34" charset="0"/>
              </a:rPr>
              <a:t>pplications</a:t>
            </a: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NAPP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80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19163"/>
            <a:ext cx="67818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first NAPP results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89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6790" y="858838"/>
            <a:ext cx="921242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39" tIns="208820" rIns="417639" bIns="208820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700" kern="1200">
                <a:solidFill>
                  <a:srgbClr val="012752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700" kern="1200">
                <a:solidFill>
                  <a:srgbClr val="012752"/>
                </a:solidFill>
                <a:latin typeface="+mn-lt"/>
                <a:ea typeface="+mn-ea"/>
                <a:cs typeface="+mn-cs"/>
              </a:defRPr>
            </a:lvl2pPr>
            <a:lvl3pPr marL="1196975" indent="-239713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100" kern="1200">
                <a:solidFill>
                  <a:srgbClr val="012752"/>
                </a:solidFill>
                <a:latin typeface="+mn-lt"/>
                <a:ea typeface="+mn-ea"/>
                <a:cs typeface="+mn-cs"/>
              </a:defRPr>
            </a:lvl3pPr>
            <a:lvl4pPr marL="1674813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100" kern="1200">
                <a:solidFill>
                  <a:srgbClr val="012752"/>
                </a:solidFill>
                <a:latin typeface="+mn-lt"/>
                <a:ea typeface="+mn-ea"/>
                <a:cs typeface="+mn-cs"/>
              </a:defRPr>
            </a:lvl4pPr>
            <a:lvl5pPr marL="2154238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 kern="1200">
                <a:solidFill>
                  <a:srgbClr val="012752"/>
                </a:solidFill>
                <a:latin typeface="+mn-lt"/>
                <a:ea typeface="+mn-ea"/>
                <a:cs typeface="+mn-cs"/>
              </a:defRPr>
            </a:lvl5pPr>
            <a:lvl6pPr marL="11485083" indent="-1044098" algn="l" defTabSz="4176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280" indent="-1044098" algn="l" defTabSz="4176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477" indent="-1044098" algn="l" defTabSz="4176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674" indent="-1044098" algn="l" defTabSz="4176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GB" altLang="en-US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chemistry of heterogeneous systems/processes</a:t>
            </a:r>
          </a:p>
          <a:p>
            <a:pPr>
              <a:lnSpc>
                <a:spcPct val="70000"/>
              </a:lnSpc>
            </a:pPr>
            <a:endParaRPr lang="en-GB" altLang="en-US" sz="2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surfaces and thin </a:t>
            </a:r>
            <a:r>
              <a:rPr lang="en-GB" altLang="en-US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films: </a:t>
            </a:r>
            <a:r>
              <a:rPr lang="en-GB" altLang="en-US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film </a:t>
            </a:r>
            <a:r>
              <a:rPr lang="en-GB" altLang="en-US" sz="2800" dirty="0">
                <a:solidFill>
                  <a:srgbClr val="003399"/>
                </a:solidFill>
                <a:latin typeface="Calibri" panose="020F0502020204030204" pitchFamily="34" charset="0"/>
              </a:rPr>
              <a:t>growth, phase </a:t>
            </a:r>
            <a:r>
              <a:rPr lang="en-GB" altLang="en-US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transitions, structural </a:t>
            </a:r>
            <a:r>
              <a:rPr lang="en-GB" altLang="en-US" sz="2800" dirty="0">
                <a:solidFill>
                  <a:srgbClr val="003399"/>
                </a:solidFill>
                <a:latin typeface="Calibri" panose="020F0502020204030204" pitchFamily="34" charset="0"/>
              </a:rPr>
              <a:t>domains, </a:t>
            </a:r>
            <a:r>
              <a:rPr lang="en-GB" altLang="en-US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strain</a:t>
            </a:r>
          </a:p>
          <a:p>
            <a:pPr>
              <a:lnSpc>
                <a:spcPct val="70000"/>
              </a:lnSpc>
            </a:pPr>
            <a:endParaRPr lang="en-GB" alt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nanostructures</a:t>
            </a:r>
            <a:r>
              <a:rPr lang="en-GB" altLang="en-US" sz="2800" dirty="0">
                <a:solidFill>
                  <a:srgbClr val="000066"/>
                </a:solidFill>
                <a:latin typeface="Calibri" panose="020F0502020204030204" pitchFamily="34" charset="0"/>
              </a:rPr>
              <a:t>, materials </a:t>
            </a:r>
            <a:r>
              <a:rPr lang="en-GB" altLang="en-US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science</a:t>
            </a:r>
          </a:p>
          <a:p>
            <a:pPr>
              <a:lnSpc>
                <a:spcPct val="70000"/>
              </a:lnSpc>
            </a:pPr>
            <a:endParaRPr lang="en-GB" altLang="en-US" sz="2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magnetism: </a:t>
            </a:r>
            <a:r>
              <a:rPr lang="en-US" altLang="en-US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domain </a:t>
            </a:r>
            <a:r>
              <a:rPr lang="en-US" altLang="en-US" sz="2800" dirty="0">
                <a:solidFill>
                  <a:srgbClr val="003399"/>
                </a:solidFill>
                <a:latin typeface="Calibri" panose="020F0502020204030204" pitchFamily="34" charset="0"/>
              </a:rPr>
              <a:t>structure, </a:t>
            </a:r>
            <a:r>
              <a:rPr lang="en-US" altLang="en-US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multilayers, magnetic </a:t>
            </a:r>
            <a:r>
              <a:rPr lang="en-US" altLang="en-US" sz="2800" dirty="0">
                <a:solidFill>
                  <a:srgbClr val="003399"/>
                </a:solidFill>
                <a:latin typeface="Calibri" panose="020F0502020204030204" pitchFamily="34" charset="0"/>
              </a:rPr>
              <a:t>structure of low dimensional systems</a:t>
            </a:r>
            <a:endParaRPr lang="en-GB" alt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2800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28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7050" y="2743200"/>
            <a:ext cx="82296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endParaRPr lang="en-GB" altLang="en-US" sz="2000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7050" y="4268788"/>
            <a:ext cx="8229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endParaRPr lang="en-US" altLang="en-US" sz="2000" dirty="0">
              <a:solidFill>
                <a:srgbClr val="003399"/>
              </a:solidFill>
              <a:latin typeface="Verdana" pitchFamily="34" charset="0"/>
            </a:endParaRPr>
          </a:p>
          <a:p>
            <a:pPr lvl="1">
              <a:lnSpc>
                <a:spcPct val="70000"/>
              </a:lnSpc>
              <a:buFontTx/>
              <a:buChar char="•"/>
            </a:pPr>
            <a:endParaRPr lang="en-US" altLang="en-US" sz="2000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8162" y="5414963"/>
            <a:ext cx="842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400" dirty="0">
                <a:solidFill>
                  <a:srgbClr val="000066"/>
                </a:solidFill>
                <a:latin typeface="Calibri" panose="020F0502020204030204" pitchFamily="34" charset="0"/>
              </a:rPr>
              <a:t>limitations: UHV, samples relatively flat &amp; conductive</a:t>
            </a:r>
            <a:endParaRPr lang="en-US" altLang="en-US" sz="24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pplications XPEEM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76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No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15" y="2481263"/>
            <a:ext cx="678801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7293" y="869950"/>
            <a:ext cx="7487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rgbClr val="012752"/>
                </a:solidFill>
                <a:latin typeface="Calibri" pitchFamily="34" charset="0"/>
              </a:rPr>
              <a:t>Magnetic (XMCD) imaging with 20 </a:t>
            </a:r>
            <a:r>
              <a:rPr lang="en-US" sz="2000" dirty="0" smtClean="0">
                <a:solidFill>
                  <a:srgbClr val="012752"/>
                </a:solidFill>
                <a:latin typeface="Calibri" pitchFamily="34" charset="0"/>
              </a:rPr>
              <a:t>nm </a:t>
            </a:r>
            <a:r>
              <a:rPr lang="en-US" sz="2000" dirty="0">
                <a:solidFill>
                  <a:srgbClr val="012752"/>
                </a:solidFill>
                <a:latin typeface="Calibri" pitchFamily="34" charset="0"/>
              </a:rPr>
              <a:t>lateral </a:t>
            </a:r>
            <a:r>
              <a:rPr lang="en-US" sz="2000" dirty="0" smtClean="0">
                <a:solidFill>
                  <a:srgbClr val="012752"/>
                </a:solidFill>
                <a:latin typeface="Calibri" pitchFamily="34" charset="0"/>
              </a:rPr>
              <a:t>resolution</a:t>
            </a:r>
            <a:endParaRPr lang="en-US" sz="2000" dirty="0">
              <a:solidFill>
                <a:srgbClr val="012752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67190" y="4314826"/>
            <a:ext cx="192264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chemical contrast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48552" y="4344989"/>
            <a:ext cx="19618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magnetic contrast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24743" y="4734254"/>
            <a:ext cx="7823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Calibri" pitchFamily="34" charset="0"/>
              </a:rPr>
              <a:t>XMCD image highlights structures with magnetization along the beam direction (white) and </a:t>
            </a:r>
          </a:p>
          <a:p>
            <a:r>
              <a:rPr lang="en-US" sz="1600">
                <a:latin typeface="Calibri" pitchFamily="34" charset="0"/>
              </a:rPr>
              <a:t> the structures with magnetization </a:t>
            </a:r>
            <a:r>
              <a:rPr lang="en-US" sz="1600">
                <a:latin typeface="Calibri" pitchFamily="34" charset="0"/>
                <a:cs typeface="Arial" pitchFamily="34" charset="0"/>
              </a:rPr>
              <a:t>┴</a:t>
            </a:r>
            <a:r>
              <a:rPr lang="en-US" sz="1600">
                <a:latin typeface="Calibri" pitchFamily="34" charset="0"/>
              </a:rPr>
              <a:t>  to the beam disappear into the background (gray)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3462" y="1822450"/>
            <a:ext cx="3590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latin typeface="Calibri" pitchFamily="34" charset="0"/>
              </a:rPr>
              <a:t>NiFe nanostructures with magnetization along their long axes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903008" y="2265363"/>
            <a:ext cx="448866" cy="44450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894410" y="2270125"/>
            <a:ext cx="201215" cy="52070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905648" y="2106614"/>
            <a:ext cx="1281244" cy="674687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186656" y="3208338"/>
            <a:ext cx="517658" cy="5556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oval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5227" y="3027364"/>
            <a:ext cx="10606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Si background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309115" y="2533650"/>
            <a:ext cx="616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  <a:latin typeface="Calibri" pitchFamily="34" charset="0"/>
              </a:rPr>
              <a:t>Fe L3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806253" y="6114937"/>
            <a:ext cx="72630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Calibri" pitchFamily="34" charset="0"/>
              </a:rPr>
              <a:t>Sample courtesy of P. </a:t>
            </a:r>
            <a:r>
              <a:rPr lang="en-US" sz="1200" i="1" dirty="0" err="1">
                <a:latin typeface="Calibri" pitchFamily="34" charset="0"/>
              </a:rPr>
              <a:t>López-Barberá</a:t>
            </a:r>
            <a:r>
              <a:rPr lang="en-US" sz="1200" i="1" dirty="0">
                <a:latin typeface="Calibri" pitchFamily="34" charset="0"/>
              </a:rPr>
              <a:t> &amp; J. </a:t>
            </a:r>
            <a:r>
              <a:rPr lang="en-US" sz="1200" i="1" dirty="0" err="1">
                <a:latin typeface="Calibri" pitchFamily="34" charset="0"/>
              </a:rPr>
              <a:t>Nogués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(ICN Barcelona) </a:t>
            </a:r>
            <a:r>
              <a:rPr lang="en-US" sz="1200" i="1" dirty="0">
                <a:latin typeface="Calibri" pitchFamily="34" charset="0"/>
              </a:rPr>
              <a:t>and J. </a:t>
            </a:r>
            <a:r>
              <a:rPr lang="en-US" sz="1200" i="1" dirty="0" err="1">
                <a:latin typeface="Calibri" pitchFamily="34" charset="0"/>
              </a:rPr>
              <a:t>Perron</a:t>
            </a:r>
            <a:r>
              <a:rPr lang="en-US" sz="1200" i="1" dirty="0">
                <a:latin typeface="Calibri" pitchFamily="34" charset="0"/>
              </a:rPr>
              <a:t> &amp; L. </a:t>
            </a:r>
            <a:r>
              <a:rPr lang="en-US" sz="1200" i="1" dirty="0" err="1">
                <a:latin typeface="Calibri" pitchFamily="34" charset="0"/>
              </a:rPr>
              <a:t>Heydermann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(PSI </a:t>
            </a:r>
            <a:r>
              <a:rPr lang="en-US" sz="1200" i="1" dirty="0">
                <a:latin typeface="Calibri" pitchFamily="34" charset="0"/>
              </a:rPr>
              <a:t>Switzerland).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391312" y="2524125"/>
            <a:ext cx="616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  <a:latin typeface="Calibri" pitchFamily="34" charset="0"/>
              </a:rPr>
              <a:t>Fe L3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some PEEM results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7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87" y="1484314"/>
            <a:ext cx="491516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92" y="1844675"/>
            <a:ext cx="2717271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521" y="869950"/>
            <a:ext cx="68533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rgbClr val="012752"/>
                </a:solidFill>
                <a:latin typeface="Calibri" pitchFamily="34" charset="0"/>
              </a:rPr>
              <a:t>Magnetic </a:t>
            </a:r>
            <a:r>
              <a:rPr lang="en-US" sz="2000" dirty="0" err="1">
                <a:solidFill>
                  <a:srgbClr val="012752"/>
                </a:solidFill>
                <a:latin typeface="Calibri" pitchFamily="34" charset="0"/>
              </a:rPr>
              <a:t>spectromicroscopy</a:t>
            </a:r>
            <a:r>
              <a:rPr lang="en-US" sz="2000" dirty="0">
                <a:solidFill>
                  <a:srgbClr val="012752"/>
                </a:solidFill>
                <a:latin typeface="Calibri" pitchFamily="34" charset="0"/>
              </a:rPr>
              <a:t> on </a:t>
            </a:r>
            <a:r>
              <a:rPr lang="en-US" sz="2000" dirty="0" err="1">
                <a:solidFill>
                  <a:srgbClr val="012752"/>
                </a:solidFill>
                <a:latin typeface="Calibri" pitchFamily="34" charset="0"/>
              </a:rPr>
              <a:t>submicrometer</a:t>
            </a:r>
            <a:r>
              <a:rPr lang="en-US" sz="2000" dirty="0">
                <a:solidFill>
                  <a:srgbClr val="012752"/>
                </a:solidFill>
                <a:latin typeface="Calibri" pitchFamily="34" charset="0"/>
              </a:rPr>
              <a:t> islands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935"/>
              </p:ext>
            </p:extLst>
          </p:nvPr>
        </p:nvGraphicFramePr>
        <p:xfrm>
          <a:off x="2620963" y="2590800"/>
          <a:ext cx="12382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14201" imgH="203024" progId="Equation.3">
                  <p:embed/>
                </p:oleObj>
              </mc:Choice>
              <mc:Fallback>
                <p:oleObj name="Equation" r:id="rId5" imgW="114201" imgH="2030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590800"/>
                        <a:ext cx="12382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659360"/>
              </p:ext>
            </p:extLst>
          </p:nvPr>
        </p:nvGraphicFramePr>
        <p:xfrm>
          <a:off x="682758" y="4822825"/>
          <a:ext cx="142226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723586" imgH="203112" progId="Equation.3">
                  <p:embed/>
                </p:oleObj>
              </mc:Choice>
              <mc:Fallback>
                <p:oleObj name="Equation" r:id="rId7" imgW="723586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58" y="4822825"/>
                        <a:ext cx="142226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85476"/>
              </p:ext>
            </p:extLst>
          </p:nvPr>
        </p:nvGraphicFramePr>
        <p:xfrm>
          <a:off x="2524654" y="4835526"/>
          <a:ext cx="1398191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9" imgW="710891" imgH="203112" progId="Equation.3">
                  <p:embed/>
                </p:oleObj>
              </mc:Choice>
              <mc:Fallback>
                <p:oleObj name="Equation" r:id="rId9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654" y="4835526"/>
                        <a:ext cx="1398191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27"/>
          <p:cNvSpPr>
            <a:spLocks noChangeShapeType="1"/>
          </p:cNvSpPr>
          <p:nvPr/>
        </p:nvSpPr>
        <p:spPr bwMode="auto">
          <a:xfrm flipV="1">
            <a:off x="2925366" y="3573463"/>
            <a:ext cx="349117" cy="12239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V="1">
            <a:off x="1520296" y="4005263"/>
            <a:ext cx="467783" cy="7921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6691577" y="3846890"/>
            <a:ext cx="3009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sz="1600" dirty="0" smtClean="0">
                <a:latin typeface="Calibri" pitchFamily="34" charset="0"/>
              </a:rPr>
              <a:t>M</a:t>
            </a:r>
            <a:r>
              <a:rPr lang="es-ES" sz="1600" dirty="0">
                <a:latin typeface="Calibri" pitchFamily="34" charset="0"/>
              </a:rPr>
              <a:t>. A. </a:t>
            </a:r>
            <a:r>
              <a:rPr lang="es-ES" sz="1600" dirty="0" smtClean="0">
                <a:latin typeface="Calibri" pitchFamily="34" charset="0"/>
              </a:rPr>
              <a:t>Niño, IMDEA </a:t>
            </a:r>
            <a:r>
              <a:rPr lang="es-ES" sz="1600" dirty="0" err="1">
                <a:latin typeface="Calibri" pitchFamily="34" charset="0"/>
              </a:rPr>
              <a:t>Nanociencia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827456" y="2454276"/>
            <a:ext cx="881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sz="1400">
                <a:latin typeface="Calibri" pitchFamily="34" charset="0"/>
              </a:rPr>
              <a:t>Fe-L edge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1664892" y="5324202"/>
            <a:ext cx="491019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dirty="0" smtClean="0">
                <a:solidFill>
                  <a:srgbClr val="012752"/>
                </a:solidFill>
                <a:latin typeface="Calibri" pitchFamily="34" charset="0"/>
              </a:rPr>
              <a:t>XMCD-PEEM </a:t>
            </a:r>
            <a:r>
              <a:rPr lang="es-ES" dirty="0" err="1" smtClean="0">
                <a:solidFill>
                  <a:srgbClr val="012752"/>
                </a:solidFill>
                <a:latin typeface="Calibri" pitchFamily="34" charset="0"/>
              </a:rPr>
              <a:t>scans</a:t>
            </a:r>
            <a:r>
              <a:rPr lang="es-ES" dirty="0" smtClean="0">
                <a:solidFill>
                  <a:srgbClr val="012752"/>
                </a:solidFill>
                <a:latin typeface="Calibri" pitchFamily="34" charset="0"/>
              </a:rPr>
              <a:t>: a </a:t>
            </a:r>
            <a:r>
              <a:rPr lang="es-ES" dirty="0" err="1" smtClean="0">
                <a:solidFill>
                  <a:srgbClr val="012752"/>
                </a:solidFill>
                <a:latin typeface="Calibri" pitchFamily="34" charset="0"/>
              </a:rPr>
              <a:t>spectrum</a:t>
            </a:r>
            <a:r>
              <a:rPr lang="es-ES" dirty="0" smtClean="0">
                <a:solidFill>
                  <a:srgbClr val="012752"/>
                </a:solidFill>
                <a:latin typeface="Calibri" pitchFamily="34" charset="0"/>
              </a:rPr>
              <a:t> can be </a:t>
            </a:r>
            <a:r>
              <a:rPr lang="es-ES" dirty="0" err="1" smtClean="0">
                <a:solidFill>
                  <a:srgbClr val="012752"/>
                </a:solidFill>
                <a:latin typeface="Calibri" pitchFamily="34" charset="0"/>
              </a:rPr>
              <a:t>obtained</a:t>
            </a:r>
            <a:endParaRPr lang="es-ES" dirty="0" smtClean="0">
              <a:solidFill>
                <a:srgbClr val="012752"/>
              </a:solidFill>
              <a:latin typeface="Calibri" pitchFamily="34" charset="0"/>
            </a:endParaRPr>
          </a:p>
          <a:p>
            <a:r>
              <a:rPr lang="es-ES" dirty="0" err="1" smtClean="0">
                <a:solidFill>
                  <a:srgbClr val="012752"/>
                </a:solidFill>
                <a:latin typeface="Calibri" pitchFamily="34" charset="0"/>
              </a:rPr>
              <a:t>from</a:t>
            </a:r>
            <a:r>
              <a:rPr lang="es-ES" dirty="0" smtClean="0">
                <a:solidFill>
                  <a:srgbClr val="012752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012752"/>
                </a:solidFill>
                <a:latin typeface="Calibri" pitchFamily="34" charset="0"/>
              </a:rPr>
              <a:t>each</a:t>
            </a:r>
            <a:r>
              <a:rPr lang="es-ES" dirty="0" smtClean="0">
                <a:solidFill>
                  <a:srgbClr val="012752"/>
                </a:solidFill>
                <a:latin typeface="Calibri" pitchFamily="34" charset="0"/>
              </a:rPr>
              <a:t> pixel</a:t>
            </a:r>
            <a:endParaRPr lang="en-US" dirty="0">
              <a:solidFill>
                <a:srgbClr val="012752"/>
              </a:solidFill>
              <a:latin typeface="Calibri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some PEEM results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19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 descr="STO_M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31" y="1557291"/>
            <a:ext cx="1663038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84950" y="1585865"/>
            <a:ext cx="15204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0">
                <a:latin typeface="Calibri" pitchFamily="34" charset="0"/>
              </a:rPr>
              <a:t>MEM image:</a:t>
            </a:r>
          </a:p>
          <a:p>
            <a:r>
              <a:rPr lang="en-US" sz="1600" b="0" i="0">
                <a:latin typeface="Calibri" pitchFamily="34" charset="0"/>
              </a:rPr>
              <a:t>- SrO/TiO</a:t>
            </a:r>
            <a:r>
              <a:rPr lang="en-US" sz="1600" b="0" i="0" baseline="-25000">
                <a:latin typeface="Calibri" pitchFamily="34" charset="0"/>
              </a:rPr>
              <a:t>2</a:t>
            </a:r>
            <a:r>
              <a:rPr lang="en-US" sz="1600" b="0" i="0">
                <a:latin typeface="Calibri" pitchFamily="34" charset="0"/>
              </a:rPr>
              <a:t> areas</a:t>
            </a:r>
          </a:p>
          <a:p>
            <a:r>
              <a:rPr lang="en-US" sz="1600" b="0" i="0">
                <a:latin typeface="Calibri" pitchFamily="34" charset="0"/>
              </a:rPr>
              <a:t>- steps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74663" y="779463"/>
            <a:ext cx="366837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i="0" dirty="0">
                <a:latin typeface="Calibri" pitchFamily="34" charset="0"/>
              </a:rPr>
              <a:t>Self assembled distinct termination</a:t>
            </a:r>
          </a:p>
          <a:p>
            <a:r>
              <a:rPr lang="en-US" b="0" i="0" dirty="0">
                <a:latin typeface="Calibri" pitchFamily="34" charset="0"/>
              </a:rPr>
              <a:t>areas on SrTiO</a:t>
            </a:r>
            <a:r>
              <a:rPr lang="en-US" b="0" i="0" baseline="-25000" dirty="0">
                <a:latin typeface="Calibri" pitchFamily="34" charset="0"/>
              </a:rPr>
              <a:t>3</a:t>
            </a:r>
            <a:r>
              <a:rPr lang="en-US" b="0" i="0" dirty="0">
                <a:latin typeface="Calibri" pitchFamily="34" charset="0"/>
              </a:rPr>
              <a:t>(100):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218263" y="3001858"/>
            <a:ext cx="4134379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 i="0" dirty="0">
                <a:latin typeface="Calibri" pitchFamily="34" charset="0"/>
              </a:rPr>
              <a:t>XPEEM </a:t>
            </a:r>
            <a:r>
              <a:rPr lang="en-US" sz="1600" b="0" i="0" dirty="0" err="1">
                <a:latin typeface="Calibri" pitchFamily="34" charset="0"/>
              </a:rPr>
              <a:t>spectromicroscopy</a:t>
            </a:r>
            <a:r>
              <a:rPr lang="en-US" sz="1600" b="0" i="0" dirty="0">
                <a:latin typeface="Calibri" pitchFamily="34" charset="0"/>
              </a:rPr>
              <a:t> at min electron escape depth confirms surface </a:t>
            </a:r>
            <a:r>
              <a:rPr lang="en-US" sz="1600" b="0" i="0" dirty="0" err="1">
                <a:latin typeface="Calibri" pitchFamily="34" charset="0"/>
              </a:rPr>
              <a:t>SrO</a:t>
            </a:r>
            <a:r>
              <a:rPr lang="en-US" sz="1600" b="0" i="0" dirty="0">
                <a:latin typeface="Calibri" pitchFamily="34" charset="0"/>
              </a:rPr>
              <a:t> </a:t>
            </a:r>
            <a:r>
              <a:rPr lang="en-US" sz="1600" b="0" i="0" dirty="0" err="1">
                <a:latin typeface="Calibri" pitchFamily="34" charset="0"/>
              </a:rPr>
              <a:t>vs</a:t>
            </a:r>
            <a:r>
              <a:rPr lang="en-US" sz="1600" b="0" i="0" dirty="0">
                <a:latin typeface="Calibri" pitchFamily="34" charset="0"/>
              </a:rPr>
              <a:t> TiO</a:t>
            </a:r>
            <a:r>
              <a:rPr lang="en-US" sz="1600" b="0" i="0" baseline="-25000" dirty="0">
                <a:latin typeface="Calibri" pitchFamily="34" charset="0"/>
              </a:rPr>
              <a:t>2</a:t>
            </a:r>
            <a:endParaRPr lang="en-US" sz="1600" b="0" i="0" dirty="0">
              <a:latin typeface="Calibri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88970" y="6165879"/>
            <a:ext cx="56548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0" dirty="0">
                <a:latin typeface="Calibri" pitchFamily="34" charset="0"/>
              </a:rPr>
              <a:t>J. </a:t>
            </a:r>
            <a:r>
              <a:rPr lang="en-US" sz="1600" b="0" i="0" dirty="0" err="1">
                <a:latin typeface="Calibri" pitchFamily="34" charset="0"/>
              </a:rPr>
              <a:t>Fontcuberta</a:t>
            </a:r>
            <a:r>
              <a:rPr lang="en-US" sz="1600" b="0" i="0" dirty="0">
                <a:latin typeface="Calibri" pitchFamily="34" charset="0"/>
              </a:rPr>
              <a:t>, C. </a:t>
            </a:r>
            <a:r>
              <a:rPr lang="en-US" sz="1600" b="0" i="0" dirty="0" err="1">
                <a:latin typeface="Calibri" pitchFamily="34" charset="0"/>
              </a:rPr>
              <a:t>Ocal</a:t>
            </a:r>
            <a:r>
              <a:rPr lang="en-US" sz="1600" b="0" i="0" dirty="0">
                <a:latin typeface="Calibri" pitchFamily="34" charset="0"/>
              </a:rPr>
              <a:t>, E. </a:t>
            </a:r>
            <a:r>
              <a:rPr lang="en-US" sz="1600" b="0" i="0" dirty="0" err="1">
                <a:latin typeface="Calibri" pitchFamily="34" charset="0"/>
              </a:rPr>
              <a:t>Barrena</a:t>
            </a:r>
            <a:r>
              <a:rPr lang="en-US" sz="1600" b="0" i="0" dirty="0">
                <a:latin typeface="Calibri" pitchFamily="34" charset="0"/>
              </a:rPr>
              <a:t>, S. </a:t>
            </a:r>
            <a:r>
              <a:rPr lang="en-US" sz="1600" b="0" i="0" dirty="0" err="1">
                <a:latin typeface="Calibri" pitchFamily="34" charset="0"/>
              </a:rPr>
              <a:t>Matencio</a:t>
            </a:r>
            <a:r>
              <a:rPr lang="en-US" sz="1600" b="0" i="0" dirty="0">
                <a:latin typeface="Calibri" pitchFamily="34" charset="0"/>
              </a:rPr>
              <a:t> (ICMAB), Oct 2012</a:t>
            </a:r>
          </a:p>
        </p:txBody>
      </p:sp>
      <p:pic>
        <p:nvPicPr>
          <p:cNvPr id="14" name="Picture 18" descr="STO_Ti2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92" y="620609"/>
            <a:ext cx="4070746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54007" y="5581104"/>
            <a:ext cx="4134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 i="0" dirty="0" smtClean="0">
                <a:latin typeface="Calibri" pitchFamily="34" charset="0"/>
              </a:rPr>
              <a:t>Work function difference from MEM-LEEM transition shift &lt; 70 </a:t>
            </a:r>
            <a:r>
              <a:rPr lang="en-US" sz="1600" b="0" i="0" dirty="0" err="1" smtClean="0">
                <a:latin typeface="Calibri" pitchFamily="34" charset="0"/>
              </a:rPr>
              <a:t>meV</a:t>
            </a:r>
            <a:endParaRPr lang="en-US" sz="1600" b="0" i="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9" y="4014318"/>
            <a:ext cx="4302770" cy="160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02972" y="5628048"/>
            <a:ext cx="42987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i="0" dirty="0" smtClean="0">
                <a:latin typeface="Calibri" pitchFamily="34" charset="0"/>
              </a:rPr>
              <a:t>AFM: topography (left) &amp; lateral force (right)</a:t>
            </a:r>
            <a:endParaRPr lang="en-US" sz="1600" b="0" i="0" dirty="0">
              <a:latin typeface="Calibri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88" y="3582882"/>
            <a:ext cx="3187126" cy="20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some PEEM results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60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8413" y="5445125"/>
            <a:ext cx="660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sz="2400">
                <a:solidFill>
                  <a:schemeClr val="tx2"/>
                </a:solidFill>
                <a:latin typeface="Calibri" pitchFamily="34" charset="0"/>
              </a:rPr>
              <a:t>WITH CRUCIAL SUPPORT FROM ALL THE DIVISIONS</a:t>
            </a:r>
            <a:endParaRPr lang="en-US" alt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20913" y="1125538"/>
            <a:ext cx="4700587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Carlos Escudero, BL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Postdoc</a:t>
            </a:r>
            <a:endParaRPr lang="es-ES" altLang="en-US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 smtClean="0">
                <a:solidFill>
                  <a:schemeClr val="tx2"/>
                </a:solidFill>
                <a:latin typeface="Calibri" pitchFamily="34" charset="0"/>
              </a:rPr>
              <a:t> Michael 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Foerster, BL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Scientist</a:t>
            </a:r>
            <a:endParaRPr lang="es-ES" altLang="en-US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 smtClean="0">
                <a:solidFill>
                  <a:schemeClr val="tx2"/>
                </a:solidFill>
                <a:latin typeface="Calibri" pitchFamily="34" charset="0"/>
              </a:rPr>
              <a:t> Virginia 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Pérez-Dieste, BL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Scientist</a:t>
            </a:r>
            <a:endParaRPr lang="en-US" altLang="en-US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 smtClean="0">
                <a:solidFill>
                  <a:schemeClr val="tx2"/>
                </a:solidFill>
                <a:latin typeface="Calibri" pitchFamily="34" charset="0"/>
              </a:rPr>
              <a:t> Fulvio 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Becheri, BL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Controls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s-ES" alt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altLang="en-US" dirty="0" smtClean="0">
                <a:solidFill>
                  <a:schemeClr val="tx2"/>
                </a:solidFill>
                <a:latin typeface="Calibri" pitchFamily="34" charset="0"/>
              </a:rPr>
              <a:t>Nahikari 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González, BL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Engineer</a:t>
            </a:r>
            <a:endParaRPr lang="es-ES" altLang="en-US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José Prieto, BL </a:t>
            </a:r>
            <a:r>
              <a:rPr lang="es-ES" altLang="en-US" dirty="0" err="1" smtClean="0">
                <a:solidFill>
                  <a:schemeClr val="tx2"/>
                </a:solidFill>
                <a:latin typeface="Calibri" pitchFamily="34" charset="0"/>
              </a:rPr>
              <a:t>Technician</a:t>
            </a:r>
            <a:endParaRPr lang="es-ES" alt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59013" y="4005263"/>
            <a:ext cx="526746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Josep Nicolás, </a:t>
            </a:r>
            <a:r>
              <a:rPr lang="es-ES" altLang="en-US" dirty="0" smtClean="0">
                <a:solidFill>
                  <a:schemeClr val="tx2"/>
                </a:solidFill>
                <a:latin typeface="Calibri" pitchFamily="34" charset="0"/>
              </a:rPr>
              <a:t>Transversal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Support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altLang="en-US" dirty="0" err="1" smtClean="0">
                <a:solidFill>
                  <a:schemeClr val="tx2"/>
                </a:solidFill>
                <a:latin typeface="Calibri" pitchFamily="34" charset="0"/>
              </a:rPr>
              <a:t>Section</a:t>
            </a:r>
            <a:r>
              <a:rPr lang="es-ES" alt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Head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Eric Pellegrin,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Physics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Section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Head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Juan Reyes,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Visiting</a:t>
            </a:r>
            <a:r>
              <a:rPr lang="es-ES" alt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altLang="en-US" dirty="0" err="1">
                <a:solidFill>
                  <a:schemeClr val="tx2"/>
                </a:solidFill>
                <a:latin typeface="Calibri" pitchFamily="34" charset="0"/>
              </a:rPr>
              <a:t>Student</a:t>
            </a:r>
            <a:endParaRPr lang="en-US" alt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08375" y="3567113"/>
            <a:ext cx="74090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>
                <a:solidFill>
                  <a:schemeClr val="tx2"/>
                </a:solidFill>
                <a:latin typeface="Calibri" pitchFamily="34" charset="0"/>
              </a:rPr>
              <a:t>and…</a:t>
            </a:r>
            <a:endParaRPr lang="en-US" alt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thanks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52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7"/>
          <p:cNvGrpSpPr>
            <a:grpSpLocks/>
          </p:cNvGrpSpPr>
          <p:nvPr/>
        </p:nvGrpSpPr>
        <p:grpSpPr bwMode="auto">
          <a:xfrm>
            <a:off x="0" y="1361908"/>
            <a:ext cx="9266238" cy="5149850"/>
            <a:chOff x="0" y="1076"/>
            <a:chExt cx="5837" cy="3244"/>
          </a:xfrm>
        </p:grpSpPr>
        <p:sp>
          <p:nvSpPr>
            <p:cNvPr id="5" name="Freeform 152"/>
            <p:cNvSpPr>
              <a:spLocks noChangeAspect="1"/>
            </p:cNvSpPr>
            <p:nvPr/>
          </p:nvSpPr>
          <p:spPr bwMode="auto">
            <a:xfrm rot="73623508">
              <a:off x="2692" y="1987"/>
              <a:ext cx="177" cy="58"/>
            </a:xfrm>
            <a:custGeom>
              <a:avLst/>
              <a:gdLst>
                <a:gd name="T0" fmla="*/ 0 w 2592"/>
                <a:gd name="T1" fmla="*/ 114 h 1817"/>
                <a:gd name="T2" fmla="*/ 84 w 2592"/>
                <a:gd name="T3" fmla="*/ 114 h 1817"/>
                <a:gd name="T4" fmla="*/ 167 w 2592"/>
                <a:gd name="T5" fmla="*/ 108 h 1817"/>
                <a:gd name="T6" fmla="*/ 257 w 2592"/>
                <a:gd name="T7" fmla="*/ 114 h 1817"/>
                <a:gd name="T8" fmla="*/ 340 w 2592"/>
                <a:gd name="T9" fmla="*/ 114 h 1817"/>
                <a:gd name="T10" fmla="*/ 430 w 2592"/>
                <a:gd name="T11" fmla="*/ 114 h 1817"/>
                <a:gd name="T12" fmla="*/ 513 w 2592"/>
                <a:gd name="T13" fmla="*/ 114 h 1817"/>
                <a:gd name="T14" fmla="*/ 603 w 2592"/>
                <a:gd name="T15" fmla="*/ 114 h 1817"/>
                <a:gd name="T16" fmla="*/ 687 w 2592"/>
                <a:gd name="T17" fmla="*/ 114 h 1817"/>
                <a:gd name="T18" fmla="*/ 776 w 2592"/>
                <a:gd name="T19" fmla="*/ 114 h 1817"/>
                <a:gd name="T20" fmla="*/ 860 w 2592"/>
                <a:gd name="T21" fmla="*/ 114 h 1817"/>
                <a:gd name="T22" fmla="*/ 949 w 2592"/>
                <a:gd name="T23" fmla="*/ 114 h 1817"/>
                <a:gd name="T24" fmla="*/ 1033 w 2592"/>
                <a:gd name="T25" fmla="*/ 114 h 1817"/>
                <a:gd name="T26" fmla="*/ 1123 w 2592"/>
                <a:gd name="T27" fmla="*/ 114 h 1817"/>
                <a:gd name="T28" fmla="*/ 1206 w 2592"/>
                <a:gd name="T29" fmla="*/ 114 h 1817"/>
                <a:gd name="T30" fmla="*/ 1296 w 2592"/>
                <a:gd name="T31" fmla="*/ 114 h 1817"/>
                <a:gd name="T32" fmla="*/ 1379 w 2592"/>
                <a:gd name="T33" fmla="*/ 114 h 1817"/>
                <a:gd name="T34" fmla="*/ 1463 w 2592"/>
                <a:gd name="T35" fmla="*/ 114 h 1817"/>
                <a:gd name="T36" fmla="*/ 1552 w 2592"/>
                <a:gd name="T37" fmla="*/ 114 h 1817"/>
                <a:gd name="T38" fmla="*/ 1636 w 2592"/>
                <a:gd name="T39" fmla="*/ 114 h 1817"/>
                <a:gd name="T40" fmla="*/ 1726 w 2592"/>
                <a:gd name="T41" fmla="*/ 114 h 1817"/>
                <a:gd name="T42" fmla="*/ 1809 w 2592"/>
                <a:gd name="T43" fmla="*/ 114 h 1817"/>
                <a:gd name="T44" fmla="*/ 1899 w 2592"/>
                <a:gd name="T45" fmla="*/ 114 h 1817"/>
                <a:gd name="T46" fmla="*/ 1982 w 2592"/>
                <a:gd name="T47" fmla="*/ 114 h 1817"/>
                <a:gd name="T48" fmla="*/ 2072 w 2592"/>
                <a:gd name="T49" fmla="*/ 114 h 1817"/>
                <a:gd name="T50" fmla="*/ 2156 w 2592"/>
                <a:gd name="T51" fmla="*/ 114 h 1817"/>
                <a:gd name="T52" fmla="*/ 2245 w 2592"/>
                <a:gd name="T53" fmla="*/ 108 h 1817"/>
                <a:gd name="T54" fmla="*/ 2329 w 2592"/>
                <a:gd name="T55" fmla="*/ 114 h 1817"/>
                <a:gd name="T56" fmla="*/ 2418 w 2592"/>
                <a:gd name="T57" fmla="*/ 114 h 1817"/>
                <a:gd name="T58" fmla="*/ 2502 w 2592"/>
                <a:gd name="T59" fmla="*/ 114 h 1817"/>
                <a:gd name="T60" fmla="*/ 2592 w 2592"/>
                <a:gd name="T61" fmla="*/ 108 h 1817"/>
                <a:gd name="T62" fmla="*/ 0 w 2592"/>
                <a:gd name="T63" fmla="*/ 1817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2" h="1817">
                  <a:moveTo>
                    <a:pt x="0" y="1817"/>
                  </a:moveTo>
                  <a:lnTo>
                    <a:pt x="0" y="114"/>
                  </a:lnTo>
                  <a:lnTo>
                    <a:pt x="42" y="227"/>
                  </a:lnTo>
                  <a:lnTo>
                    <a:pt x="84" y="114"/>
                  </a:lnTo>
                  <a:lnTo>
                    <a:pt x="125" y="0"/>
                  </a:lnTo>
                  <a:lnTo>
                    <a:pt x="167" y="108"/>
                  </a:lnTo>
                  <a:lnTo>
                    <a:pt x="215" y="227"/>
                  </a:lnTo>
                  <a:lnTo>
                    <a:pt x="257" y="114"/>
                  </a:lnTo>
                  <a:lnTo>
                    <a:pt x="298" y="0"/>
                  </a:lnTo>
                  <a:lnTo>
                    <a:pt x="340" y="114"/>
                  </a:lnTo>
                  <a:lnTo>
                    <a:pt x="388" y="227"/>
                  </a:lnTo>
                  <a:lnTo>
                    <a:pt x="430" y="114"/>
                  </a:lnTo>
                  <a:lnTo>
                    <a:pt x="472" y="0"/>
                  </a:lnTo>
                  <a:lnTo>
                    <a:pt x="513" y="114"/>
                  </a:lnTo>
                  <a:lnTo>
                    <a:pt x="561" y="227"/>
                  </a:lnTo>
                  <a:lnTo>
                    <a:pt x="603" y="114"/>
                  </a:lnTo>
                  <a:lnTo>
                    <a:pt x="645" y="0"/>
                  </a:lnTo>
                  <a:lnTo>
                    <a:pt x="687" y="114"/>
                  </a:lnTo>
                  <a:lnTo>
                    <a:pt x="728" y="227"/>
                  </a:lnTo>
                  <a:lnTo>
                    <a:pt x="776" y="114"/>
                  </a:lnTo>
                  <a:lnTo>
                    <a:pt x="818" y="0"/>
                  </a:lnTo>
                  <a:lnTo>
                    <a:pt x="860" y="114"/>
                  </a:lnTo>
                  <a:lnTo>
                    <a:pt x="902" y="227"/>
                  </a:lnTo>
                  <a:lnTo>
                    <a:pt x="949" y="114"/>
                  </a:lnTo>
                  <a:lnTo>
                    <a:pt x="991" y="0"/>
                  </a:lnTo>
                  <a:lnTo>
                    <a:pt x="1033" y="114"/>
                  </a:lnTo>
                  <a:lnTo>
                    <a:pt x="1075" y="227"/>
                  </a:lnTo>
                  <a:lnTo>
                    <a:pt x="1123" y="114"/>
                  </a:lnTo>
                  <a:lnTo>
                    <a:pt x="1164" y="0"/>
                  </a:lnTo>
                  <a:lnTo>
                    <a:pt x="1206" y="114"/>
                  </a:lnTo>
                  <a:lnTo>
                    <a:pt x="1248" y="227"/>
                  </a:lnTo>
                  <a:lnTo>
                    <a:pt x="1296" y="114"/>
                  </a:lnTo>
                  <a:lnTo>
                    <a:pt x="1338" y="0"/>
                  </a:lnTo>
                  <a:lnTo>
                    <a:pt x="1379" y="114"/>
                  </a:lnTo>
                  <a:lnTo>
                    <a:pt x="1421" y="227"/>
                  </a:lnTo>
                  <a:lnTo>
                    <a:pt x="1463" y="114"/>
                  </a:lnTo>
                  <a:lnTo>
                    <a:pt x="1511" y="0"/>
                  </a:lnTo>
                  <a:lnTo>
                    <a:pt x="1552" y="114"/>
                  </a:lnTo>
                  <a:lnTo>
                    <a:pt x="1594" y="227"/>
                  </a:lnTo>
                  <a:lnTo>
                    <a:pt x="1636" y="114"/>
                  </a:lnTo>
                  <a:lnTo>
                    <a:pt x="1684" y="0"/>
                  </a:lnTo>
                  <a:lnTo>
                    <a:pt x="1726" y="114"/>
                  </a:lnTo>
                  <a:lnTo>
                    <a:pt x="1767" y="227"/>
                  </a:lnTo>
                  <a:lnTo>
                    <a:pt x="1809" y="114"/>
                  </a:lnTo>
                  <a:lnTo>
                    <a:pt x="1857" y="0"/>
                  </a:lnTo>
                  <a:lnTo>
                    <a:pt x="1899" y="114"/>
                  </a:lnTo>
                  <a:lnTo>
                    <a:pt x="1941" y="227"/>
                  </a:lnTo>
                  <a:lnTo>
                    <a:pt x="1982" y="114"/>
                  </a:lnTo>
                  <a:lnTo>
                    <a:pt x="2024" y="0"/>
                  </a:lnTo>
                  <a:lnTo>
                    <a:pt x="2072" y="114"/>
                  </a:lnTo>
                  <a:lnTo>
                    <a:pt x="2114" y="227"/>
                  </a:lnTo>
                  <a:lnTo>
                    <a:pt x="2156" y="114"/>
                  </a:lnTo>
                  <a:lnTo>
                    <a:pt x="2197" y="0"/>
                  </a:lnTo>
                  <a:lnTo>
                    <a:pt x="2245" y="108"/>
                  </a:lnTo>
                  <a:lnTo>
                    <a:pt x="2287" y="227"/>
                  </a:lnTo>
                  <a:lnTo>
                    <a:pt x="2329" y="114"/>
                  </a:lnTo>
                  <a:lnTo>
                    <a:pt x="2371" y="0"/>
                  </a:lnTo>
                  <a:lnTo>
                    <a:pt x="2418" y="114"/>
                  </a:lnTo>
                  <a:lnTo>
                    <a:pt x="2460" y="227"/>
                  </a:lnTo>
                  <a:lnTo>
                    <a:pt x="2502" y="114"/>
                  </a:lnTo>
                  <a:lnTo>
                    <a:pt x="2544" y="0"/>
                  </a:lnTo>
                  <a:lnTo>
                    <a:pt x="2592" y="108"/>
                  </a:lnTo>
                  <a:lnTo>
                    <a:pt x="2592" y="1817"/>
                  </a:lnTo>
                  <a:lnTo>
                    <a:pt x="0" y="1817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3"/>
            <p:cNvSpPr>
              <a:spLocks noChangeAspect="1"/>
            </p:cNvSpPr>
            <p:nvPr/>
          </p:nvSpPr>
          <p:spPr bwMode="auto">
            <a:xfrm rot="-21600000">
              <a:off x="1452" y="2231"/>
              <a:ext cx="362" cy="126"/>
            </a:xfrm>
            <a:custGeom>
              <a:avLst/>
              <a:gdLst>
                <a:gd name="T0" fmla="*/ 5 w 514"/>
                <a:gd name="T1" fmla="*/ 194 h 200"/>
                <a:gd name="T2" fmla="*/ 11 w 514"/>
                <a:gd name="T3" fmla="*/ 185 h 200"/>
                <a:gd name="T4" fmla="*/ 16 w 514"/>
                <a:gd name="T5" fmla="*/ 174 h 200"/>
                <a:gd name="T6" fmla="*/ 19 w 514"/>
                <a:gd name="T7" fmla="*/ 165 h 200"/>
                <a:gd name="T8" fmla="*/ 23 w 514"/>
                <a:gd name="T9" fmla="*/ 155 h 200"/>
                <a:gd name="T10" fmla="*/ 26 w 514"/>
                <a:gd name="T11" fmla="*/ 145 h 200"/>
                <a:gd name="T12" fmla="*/ 29 w 514"/>
                <a:gd name="T13" fmla="*/ 135 h 200"/>
                <a:gd name="T14" fmla="*/ 30 w 514"/>
                <a:gd name="T15" fmla="*/ 125 h 200"/>
                <a:gd name="T16" fmla="*/ 31 w 514"/>
                <a:gd name="T17" fmla="*/ 116 h 200"/>
                <a:gd name="T18" fmla="*/ 31 w 514"/>
                <a:gd name="T19" fmla="*/ 106 h 200"/>
                <a:gd name="T20" fmla="*/ 31 w 514"/>
                <a:gd name="T21" fmla="*/ 96 h 200"/>
                <a:gd name="T22" fmla="*/ 31 w 514"/>
                <a:gd name="T23" fmla="*/ 86 h 200"/>
                <a:gd name="T24" fmla="*/ 30 w 514"/>
                <a:gd name="T25" fmla="*/ 76 h 200"/>
                <a:gd name="T26" fmla="*/ 29 w 514"/>
                <a:gd name="T27" fmla="*/ 66 h 200"/>
                <a:gd name="T28" fmla="*/ 26 w 514"/>
                <a:gd name="T29" fmla="*/ 56 h 200"/>
                <a:gd name="T30" fmla="*/ 22 w 514"/>
                <a:gd name="T31" fmla="*/ 46 h 200"/>
                <a:gd name="T32" fmla="*/ 18 w 514"/>
                <a:gd name="T33" fmla="*/ 37 h 200"/>
                <a:gd name="T34" fmla="*/ 15 w 514"/>
                <a:gd name="T35" fmla="*/ 27 h 200"/>
                <a:gd name="T36" fmla="*/ 10 w 514"/>
                <a:gd name="T37" fmla="*/ 17 h 200"/>
                <a:gd name="T38" fmla="*/ 4 w 514"/>
                <a:gd name="T39" fmla="*/ 7 h 200"/>
                <a:gd name="T40" fmla="*/ 513 w 514"/>
                <a:gd name="T41" fmla="*/ 1 h 200"/>
                <a:gd name="T42" fmla="*/ 507 w 514"/>
                <a:gd name="T43" fmla="*/ 11 h 200"/>
                <a:gd name="T44" fmla="*/ 501 w 514"/>
                <a:gd name="T45" fmla="*/ 21 h 200"/>
                <a:gd name="T46" fmla="*/ 496 w 514"/>
                <a:gd name="T47" fmla="*/ 31 h 200"/>
                <a:gd name="T48" fmla="*/ 492 w 514"/>
                <a:gd name="T49" fmla="*/ 40 h 200"/>
                <a:gd name="T50" fmla="*/ 490 w 514"/>
                <a:gd name="T51" fmla="*/ 50 h 200"/>
                <a:gd name="T52" fmla="*/ 487 w 514"/>
                <a:gd name="T53" fmla="*/ 60 h 200"/>
                <a:gd name="T54" fmla="*/ 486 w 514"/>
                <a:gd name="T55" fmla="*/ 70 h 200"/>
                <a:gd name="T56" fmla="*/ 484 w 514"/>
                <a:gd name="T57" fmla="*/ 80 h 200"/>
                <a:gd name="T58" fmla="*/ 484 w 514"/>
                <a:gd name="T59" fmla="*/ 90 h 200"/>
                <a:gd name="T60" fmla="*/ 484 w 514"/>
                <a:gd name="T61" fmla="*/ 100 h 200"/>
                <a:gd name="T62" fmla="*/ 484 w 514"/>
                <a:gd name="T63" fmla="*/ 110 h 200"/>
                <a:gd name="T64" fmla="*/ 484 w 514"/>
                <a:gd name="T65" fmla="*/ 119 h 200"/>
                <a:gd name="T66" fmla="*/ 486 w 514"/>
                <a:gd name="T67" fmla="*/ 129 h 200"/>
                <a:gd name="T68" fmla="*/ 487 w 514"/>
                <a:gd name="T69" fmla="*/ 139 h 200"/>
                <a:gd name="T70" fmla="*/ 490 w 514"/>
                <a:gd name="T71" fmla="*/ 149 h 200"/>
                <a:gd name="T72" fmla="*/ 493 w 514"/>
                <a:gd name="T73" fmla="*/ 159 h 200"/>
                <a:gd name="T74" fmla="*/ 497 w 514"/>
                <a:gd name="T75" fmla="*/ 169 h 200"/>
                <a:gd name="T76" fmla="*/ 502 w 514"/>
                <a:gd name="T77" fmla="*/ 178 h 200"/>
                <a:gd name="T78" fmla="*/ 508 w 514"/>
                <a:gd name="T79" fmla="*/ 188 h 200"/>
                <a:gd name="T80" fmla="*/ 514 w 514"/>
                <a:gd name="T81" fmla="*/ 19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4" h="200">
                  <a:moveTo>
                    <a:pt x="1" y="199"/>
                  </a:moveTo>
                  <a:lnTo>
                    <a:pt x="5" y="194"/>
                  </a:lnTo>
                  <a:lnTo>
                    <a:pt x="7" y="189"/>
                  </a:lnTo>
                  <a:lnTo>
                    <a:pt x="11" y="185"/>
                  </a:lnTo>
                  <a:lnTo>
                    <a:pt x="13" y="179"/>
                  </a:lnTo>
                  <a:lnTo>
                    <a:pt x="16" y="174"/>
                  </a:lnTo>
                  <a:lnTo>
                    <a:pt x="18" y="170"/>
                  </a:lnTo>
                  <a:lnTo>
                    <a:pt x="19" y="165"/>
                  </a:lnTo>
                  <a:lnTo>
                    <a:pt x="22" y="160"/>
                  </a:lnTo>
                  <a:lnTo>
                    <a:pt x="23" y="155"/>
                  </a:lnTo>
                  <a:lnTo>
                    <a:pt x="25" y="150"/>
                  </a:lnTo>
                  <a:lnTo>
                    <a:pt x="26" y="145"/>
                  </a:lnTo>
                  <a:lnTo>
                    <a:pt x="28" y="140"/>
                  </a:lnTo>
                  <a:lnTo>
                    <a:pt x="29" y="135"/>
                  </a:lnTo>
                  <a:lnTo>
                    <a:pt x="29" y="130"/>
                  </a:lnTo>
                  <a:lnTo>
                    <a:pt x="30" y="125"/>
                  </a:lnTo>
                  <a:lnTo>
                    <a:pt x="31" y="120"/>
                  </a:lnTo>
                  <a:lnTo>
                    <a:pt x="31" y="116"/>
                  </a:lnTo>
                  <a:lnTo>
                    <a:pt x="31" y="111"/>
                  </a:lnTo>
                  <a:lnTo>
                    <a:pt x="31" y="106"/>
                  </a:lnTo>
                  <a:lnTo>
                    <a:pt x="32" y="101"/>
                  </a:lnTo>
                  <a:lnTo>
                    <a:pt x="31" y="96"/>
                  </a:lnTo>
                  <a:lnTo>
                    <a:pt x="31" y="91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30" y="76"/>
                  </a:lnTo>
                  <a:lnTo>
                    <a:pt x="29" y="71"/>
                  </a:lnTo>
                  <a:lnTo>
                    <a:pt x="29" y="66"/>
                  </a:lnTo>
                  <a:lnTo>
                    <a:pt x="28" y="61"/>
                  </a:lnTo>
                  <a:lnTo>
                    <a:pt x="26" y="56"/>
                  </a:lnTo>
                  <a:lnTo>
                    <a:pt x="25" y="51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6" y="12"/>
                  </a:lnTo>
                  <a:lnTo>
                    <a:pt x="4" y="7"/>
                  </a:lnTo>
                  <a:lnTo>
                    <a:pt x="0" y="2"/>
                  </a:lnTo>
                  <a:cubicBezTo>
                    <a:pt x="85" y="1"/>
                    <a:pt x="428" y="0"/>
                    <a:pt x="513" y="1"/>
                  </a:cubicBezTo>
                  <a:lnTo>
                    <a:pt x="509" y="6"/>
                  </a:lnTo>
                  <a:lnTo>
                    <a:pt x="507" y="11"/>
                  </a:lnTo>
                  <a:lnTo>
                    <a:pt x="504" y="16"/>
                  </a:lnTo>
                  <a:lnTo>
                    <a:pt x="501" y="21"/>
                  </a:lnTo>
                  <a:lnTo>
                    <a:pt x="498" y="26"/>
                  </a:lnTo>
                  <a:lnTo>
                    <a:pt x="496" y="31"/>
                  </a:lnTo>
                  <a:lnTo>
                    <a:pt x="495" y="36"/>
                  </a:lnTo>
                  <a:lnTo>
                    <a:pt x="492" y="40"/>
                  </a:lnTo>
                  <a:lnTo>
                    <a:pt x="491" y="45"/>
                  </a:lnTo>
                  <a:lnTo>
                    <a:pt x="490" y="50"/>
                  </a:lnTo>
                  <a:lnTo>
                    <a:pt x="489" y="55"/>
                  </a:lnTo>
                  <a:lnTo>
                    <a:pt x="487" y="60"/>
                  </a:lnTo>
                  <a:lnTo>
                    <a:pt x="486" y="65"/>
                  </a:lnTo>
                  <a:lnTo>
                    <a:pt x="486" y="70"/>
                  </a:lnTo>
                  <a:lnTo>
                    <a:pt x="485" y="75"/>
                  </a:lnTo>
                  <a:lnTo>
                    <a:pt x="484" y="80"/>
                  </a:lnTo>
                  <a:lnTo>
                    <a:pt x="484" y="85"/>
                  </a:lnTo>
                  <a:lnTo>
                    <a:pt x="484" y="90"/>
                  </a:lnTo>
                  <a:lnTo>
                    <a:pt x="484" y="95"/>
                  </a:lnTo>
                  <a:lnTo>
                    <a:pt x="484" y="100"/>
                  </a:lnTo>
                  <a:lnTo>
                    <a:pt x="484" y="105"/>
                  </a:lnTo>
                  <a:lnTo>
                    <a:pt x="484" y="110"/>
                  </a:lnTo>
                  <a:lnTo>
                    <a:pt x="484" y="115"/>
                  </a:lnTo>
                  <a:lnTo>
                    <a:pt x="484" y="119"/>
                  </a:lnTo>
                  <a:lnTo>
                    <a:pt x="485" y="124"/>
                  </a:lnTo>
                  <a:lnTo>
                    <a:pt x="486" y="129"/>
                  </a:lnTo>
                  <a:lnTo>
                    <a:pt x="486" y="134"/>
                  </a:lnTo>
                  <a:lnTo>
                    <a:pt x="487" y="139"/>
                  </a:lnTo>
                  <a:lnTo>
                    <a:pt x="489" y="144"/>
                  </a:lnTo>
                  <a:lnTo>
                    <a:pt x="490" y="149"/>
                  </a:lnTo>
                  <a:lnTo>
                    <a:pt x="492" y="154"/>
                  </a:lnTo>
                  <a:lnTo>
                    <a:pt x="493" y="159"/>
                  </a:lnTo>
                  <a:lnTo>
                    <a:pt x="496" y="164"/>
                  </a:lnTo>
                  <a:lnTo>
                    <a:pt x="497" y="169"/>
                  </a:lnTo>
                  <a:lnTo>
                    <a:pt x="499" y="173"/>
                  </a:lnTo>
                  <a:lnTo>
                    <a:pt x="502" y="178"/>
                  </a:lnTo>
                  <a:lnTo>
                    <a:pt x="505" y="184"/>
                  </a:lnTo>
                  <a:lnTo>
                    <a:pt x="508" y="188"/>
                  </a:lnTo>
                  <a:lnTo>
                    <a:pt x="510" y="193"/>
                  </a:lnTo>
                  <a:lnTo>
                    <a:pt x="514" y="198"/>
                  </a:lnTo>
                  <a:cubicBezTo>
                    <a:pt x="429" y="199"/>
                    <a:pt x="86" y="200"/>
                    <a:pt x="1" y="199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54"/>
            <p:cNvSpPr>
              <a:spLocks noChangeAspect="1" noChangeArrowheads="1"/>
            </p:cNvSpPr>
            <p:nvPr/>
          </p:nvSpPr>
          <p:spPr bwMode="auto">
            <a:xfrm rot="-1296001">
              <a:off x="2407" y="2290"/>
              <a:ext cx="363" cy="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55"/>
            <p:cNvSpPr>
              <a:spLocks noChangeAspect="1" noChangeShapeType="1"/>
            </p:cNvSpPr>
            <p:nvPr/>
          </p:nvSpPr>
          <p:spPr bwMode="auto">
            <a:xfrm>
              <a:off x="3507" y="1204"/>
              <a:ext cx="2" cy="1093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56"/>
            <p:cNvSpPr txBox="1">
              <a:spLocks noChangeAspect="1" noChangeArrowheads="1"/>
            </p:cNvSpPr>
            <p:nvPr/>
          </p:nvSpPr>
          <p:spPr bwMode="auto">
            <a:xfrm rot="-21600000">
              <a:off x="1413" y="2053"/>
              <a:ext cx="4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M1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10" name="Text Box 157"/>
            <p:cNvSpPr txBox="1">
              <a:spLocks noChangeAspect="1" noChangeArrowheads="1"/>
            </p:cNvSpPr>
            <p:nvPr/>
          </p:nvSpPr>
          <p:spPr bwMode="auto">
            <a:xfrm rot="-21600000">
              <a:off x="2587" y="2346"/>
              <a:ext cx="2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M2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11" name="Text Box 158"/>
            <p:cNvSpPr txBox="1">
              <a:spLocks noChangeAspect="1" noChangeArrowheads="1"/>
            </p:cNvSpPr>
            <p:nvPr/>
          </p:nvSpPr>
          <p:spPr bwMode="auto">
            <a:xfrm rot="-21600000">
              <a:off x="2341" y="1802"/>
              <a:ext cx="4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GR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12" name="Line 159"/>
            <p:cNvSpPr>
              <a:spLocks noChangeAspect="1" noChangeShapeType="1"/>
            </p:cNvSpPr>
            <p:nvPr/>
          </p:nvSpPr>
          <p:spPr bwMode="auto">
            <a:xfrm flipV="1">
              <a:off x="4534" y="2039"/>
              <a:ext cx="1" cy="1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0"/>
            <p:cNvSpPr>
              <a:spLocks noChangeAspect="1" noChangeShapeType="1"/>
            </p:cNvSpPr>
            <p:nvPr/>
          </p:nvSpPr>
          <p:spPr bwMode="auto">
            <a:xfrm>
              <a:off x="4534" y="1913"/>
              <a:ext cx="1" cy="1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61"/>
            <p:cNvSpPr txBox="1">
              <a:spLocks noChangeAspect="1" noChangeArrowheads="1"/>
            </p:cNvSpPr>
            <p:nvPr/>
          </p:nvSpPr>
          <p:spPr bwMode="auto">
            <a:xfrm rot="-21600000">
              <a:off x="3563" y="2150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M3a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15" name="Text Box 162"/>
            <p:cNvSpPr txBox="1">
              <a:spLocks noChangeAspect="1" noChangeArrowheads="1"/>
            </p:cNvSpPr>
            <p:nvPr/>
          </p:nvSpPr>
          <p:spPr bwMode="auto">
            <a:xfrm rot="-21600000">
              <a:off x="4383" y="2158"/>
              <a:ext cx="3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XSa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16" name="Freeform 163"/>
            <p:cNvSpPr>
              <a:spLocks noChangeAspect="1"/>
            </p:cNvSpPr>
            <p:nvPr/>
          </p:nvSpPr>
          <p:spPr bwMode="auto">
            <a:xfrm>
              <a:off x="3372" y="1983"/>
              <a:ext cx="270" cy="114"/>
            </a:xfrm>
            <a:custGeom>
              <a:avLst/>
              <a:gdLst>
                <a:gd name="T0" fmla="*/ 6 w 871"/>
                <a:gd name="T1" fmla="*/ 492 h 504"/>
                <a:gd name="T2" fmla="*/ 17 w 871"/>
                <a:gd name="T3" fmla="*/ 467 h 504"/>
                <a:gd name="T4" fmla="*/ 25 w 871"/>
                <a:gd name="T5" fmla="*/ 441 h 504"/>
                <a:gd name="T6" fmla="*/ 31 w 871"/>
                <a:gd name="T7" fmla="*/ 416 h 504"/>
                <a:gd name="T8" fmla="*/ 37 w 871"/>
                <a:gd name="T9" fmla="*/ 391 h 504"/>
                <a:gd name="T10" fmla="*/ 43 w 871"/>
                <a:gd name="T11" fmla="*/ 366 h 504"/>
                <a:gd name="T12" fmla="*/ 47 w 871"/>
                <a:gd name="T13" fmla="*/ 340 h 504"/>
                <a:gd name="T14" fmla="*/ 49 w 871"/>
                <a:gd name="T15" fmla="*/ 315 h 504"/>
                <a:gd name="T16" fmla="*/ 51 w 871"/>
                <a:gd name="T17" fmla="*/ 291 h 504"/>
                <a:gd name="T18" fmla="*/ 51 w 871"/>
                <a:gd name="T19" fmla="*/ 265 h 504"/>
                <a:gd name="T20" fmla="*/ 51 w 871"/>
                <a:gd name="T21" fmla="*/ 240 h 504"/>
                <a:gd name="T22" fmla="*/ 51 w 871"/>
                <a:gd name="T23" fmla="*/ 214 h 504"/>
                <a:gd name="T24" fmla="*/ 49 w 871"/>
                <a:gd name="T25" fmla="*/ 190 h 504"/>
                <a:gd name="T26" fmla="*/ 47 w 871"/>
                <a:gd name="T27" fmla="*/ 164 h 504"/>
                <a:gd name="T28" fmla="*/ 43 w 871"/>
                <a:gd name="T29" fmla="*/ 139 h 504"/>
                <a:gd name="T30" fmla="*/ 37 w 871"/>
                <a:gd name="T31" fmla="*/ 113 h 504"/>
                <a:gd name="T32" fmla="*/ 31 w 871"/>
                <a:gd name="T33" fmla="*/ 89 h 504"/>
                <a:gd name="T34" fmla="*/ 25 w 871"/>
                <a:gd name="T35" fmla="*/ 63 h 504"/>
                <a:gd name="T36" fmla="*/ 17 w 871"/>
                <a:gd name="T37" fmla="*/ 38 h 504"/>
                <a:gd name="T38" fmla="*/ 6 w 871"/>
                <a:gd name="T39" fmla="*/ 13 h 504"/>
                <a:gd name="T40" fmla="*/ 423 w 871"/>
                <a:gd name="T41" fmla="*/ 62 h 504"/>
                <a:gd name="T42" fmla="*/ 865 w 871"/>
                <a:gd name="T43" fmla="*/ 13 h 504"/>
                <a:gd name="T44" fmla="*/ 855 w 871"/>
                <a:gd name="T45" fmla="*/ 38 h 504"/>
                <a:gd name="T46" fmla="*/ 846 w 871"/>
                <a:gd name="T47" fmla="*/ 63 h 504"/>
                <a:gd name="T48" fmla="*/ 840 w 871"/>
                <a:gd name="T49" fmla="*/ 89 h 504"/>
                <a:gd name="T50" fmla="*/ 834 w 871"/>
                <a:gd name="T51" fmla="*/ 113 h 504"/>
                <a:gd name="T52" fmla="*/ 828 w 871"/>
                <a:gd name="T53" fmla="*/ 139 h 504"/>
                <a:gd name="T54" fmla="*/ 824 w 871"/>
                <a:gd name="T55" fmla="*/ 164 h 504"/>
                <a:gd name="T56" fmla="*/ 822 w 871"/>
                <a:gd name="T57" fmla="*/ 190 h 504"/>
                <a:gd name="T58" fmla="*/ 820 w 871"/>
                <a:gd name="T59" fmla="*/ 214 h 504"/>
                <a:gd name="T60" fmla="*/ 820 w 871"/>
                <a:gd name="T61" fmla="*/ 240 h 504"/>
                <a:gd name="T62" fmla="*/ 820 w 871"/>
                <a:gd name="T63" fmla="*/ 265 h 504"/>
                <a:gd name="T64" fmla="*/ 820 w 871"/>
                <a:gd name="T65" fmla="*/ 291 h 504"/>
                <a:gd name="T66" fmla="*/ 822 w 871"/>
                <a:gd name="T67" fmla="*/ 315 h 504"/>
                <a:gd name="T68" fmla="*/ 824 w 871"/>
                <a:gd name="T69" fmla="*/ 340 h 504"/>
                <a:gd name="T70" fmla="*/ 828 w 871"/>
                <a:gd name="T71" fmla="*/ 366 h 504"/>
                <a:gd name="T72" fmla="*/ 834 w 871"/>
                <a:gd name="T73" fmla="*/ 391 h 504"/>
                <a:gd name="T74" fmla="*/ 840 w 871"/>
                <a:gd name="T75" fmla="*/ 416 h 504"/>
                <a:gd name="T76" fmla="*/ 846 w 871"/>
                <a:gd name="T77" fmla="*/ 441 h 504"/>
                <a:gd name="T78" fmla="*/ 855 w 871"/>
                <a:gd name="T79" fmla="*/ 467 h 504"/>
                <a:gd name="T80" fmla="*/ 865 w 871"/>
                <a:gd name="T81" fmla="*/ 492 h 504"/>
                <a:gd name="T82" fmla="*/ 436 w 871"/>
                <a:gd name="T83" fmla="*/ 437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1" h="504">
                  <a:moveTo>
                    <a:pt x="0" y="504"/>
                  </a:moveTo>
                  <a:lnTo>
                    <a:pt x="6" y="492"/>
                  </a:lnTo>
                  <a:lnTo>
                    <a:pt x="10" y="479"/>
                  </a:lnTo>
                  <a:lnTo>
                    <a:pt x="17" y="467"/>
                  </a:lnTo>
                  <a:lnTo>
                    <a:pt x="21" y="454"/>
                  </a:lnTo>
                  <a:lnTo>
                    <a:pt x="25" y="441"/>
                  </a:lnTo>
                  <a:lnTo>
                    <a:pt x="29" y="429"/>
                  </a:lnTo>
                  <a:lnTo>
                    <a:pt x="31" y="416"/>
                  </a:lnTo>
                  <a:lnTo>
                    <a:pt x="35" y="403"/>
                  </a:lnTo>
                  <a:lnTo>
                    <a:pt x="37" y="391"/>
                  </a:lnTo>
                  <a:lnTo>
                    <a:pt x="41" y="379"/>
                  </a:lnTo>
                  <a:lnTo>
                    <a:pt x="43" y="366"/>
                  </a:lnTo>
                  <a:lnTo>
                    <a:pt x="45" y="353"/>
                  </a:lnTo>
                  <a:lnTo>
                    <a:pt x="47" y="340"/>
                  </a:lnTo>
                  <a:lnTo>
                    <a:pt x="47" y="328"/>
                  </a:lnTo>
                  <a:lnTo>
                    <a:pt x="49" y="315"/>
                  </a:lnTo>
                  <a:lnTo>
                    <a:pt x="51" y="302"/>
                  </a:lnTo>
                  <a:lnTo>
                    <a:pt x="51" y="291"/>
                  </a:lnTo>
                  <a:lnTo>
                    <a:pt x="51" y="278"/>
                  </a:lnTo>
                  <a:lnTo>
                    <a:pt x="51" y="265"/>
                  </a:lnTo>
                  <a:lnTo>
                    <a:pt x="53" y="252"/>
                  </a:lnTo>
                  <a:lnTo>
                    <a:pt x="51" y="240"/>
                  </a:lnTo>
                  <a:lnTo>
                    <a:pt x="51" y="227"/>
                  </a:lnTo>
                  <a:lnTo>
                    <a:pt x="51" y="214"/>
                  </a:lnTo>
                  <a:lnTo>
                    <a:pt x="51" y="202"/>
                  </a:lnTo>
                  <a:lnTo>
                    <a:pt x="49" y="190"/>
                  </a:lnTo>
                  <a:lnTo>
                    <a:pt x="47" y="177"/>
                  </a:lnTo>
                  <a:lnTo>
                    <a:pt x="47" y="164"/>
                  </a:lnTo>
                  <a:lnTo>
                    <a:pt x="45" y="152"/>
                  </a:lnTo>
                  <a:lnTo>
                    <a:pt x="43" y="139"/>
                  </a:lnTo>
                  <a:lnTo>
                    <a:pt x="41" y="126"/>
                  </a:lnTo>
                  <a:lnTo>
                    <a:pt x="37" y="113"/>
                  </a:lnTo>
                  <a:lnTo>
                    <a:pt x="35" y="101"/>
                  </a:lnTo>
                  <a:lnTo>
                    <a:pt x="31" y="89"/>
                  </a:lnTo>
                  <a:lnTo>
                    <a:pt x="29" y="76"/>
                  </a:lnTo>
                  <a:lnTo>
                    <a:pt x="25" y="63"/>
                  </a:lnTo>
                  <a:lnTo>
                    <a:pt x="21" y="51"/>
                  </a:lnTo>
                  <a:lnTo>
                    <a:pt x="17" y="38"/>
                  </a:lnTo>
                  <a:lnTo>
                    <a:pt x="10" y="25"/>
                  </a:lnTo>
                  <a:lnTo>
                    <a:pt x="6" y="13"/>
                  </a:lnTo>
                  <a:lnTo>
                    <a:pt x="0" y="0"/>
                  </a:lnTo>
                  <a:cubicBezTo>
                    <a:pt x="69" y="8"/>
                    <a:pt x="278" y="62"/>
                    <a:pt x="423" y="62"/>
                  </a:cubicBezTo>
                  <a:cubicBezTo>
                    <a:pt x="568" y="62"/>
                    <a:pt x="797" y="8"/>
                    <a:pt x="871" y="0"/>
                  </a:cubicBezTo>
                  <a:lnTo>
                    <a:pt x="865" y="13"/>
                  </a:lnTo>
                  <a:lnTo>
                    <a:pt x="861" y="25"/>
                  </a:lnTo>
                  <a:lnTo>
                    <a:pt x="855" y="38"/>
                  </a:lnTo>
                  <a:lnTo>
                    <a:pt x="851" y="51"/>
                  </a:lnTo>
                  <a:lnTo>
                    <a:pt x="846" y="63"/>
                  </a:lnTo>
                  <a:lnTo>
                    <a:pt x="842" y="76"/>
                  </a:lnTo>
                  <a:lnTo>
                    <a:pt x="840" y="89"/>
                  </a:lnTo>
                  <a:lnTo>
                    <a:pt x="836" y="101"/>
                  </a:lnTo>
                  <a:lnTo>
                    <a:pt x="834" y="113"/>
                  </a:lnTo>
                  <a:lnTo>
                    <a:pt x="830" y="126"/>
                  </a:lnTo>
                  <a:lnTo>
                    <a:pt x="828" y="139"/>
                  </a:lnTo>
                  <a:lnTo>
                    <a:pt x="826" y="152"/>
                  </a:lnTo>
                  <a:lnTo>
                    <a:pt x="824" y="164"/>
                  </a:lnTo>
                  <a:lnTo>
                    <a:pt x="824" y="177"/>
                  </a:lnTo>
                  <a:lnTo>
                    <a:pt x="822" y="190"/>
                  </a:lnTo>
                  <a:lnTo>
                    <a:pt x="820" y="202"/>
                  </a:lnTo>
                  <a:lnTo>
                    <a:pt x="820" y="214"/>
                  </a:lnTo>
                  <a:lnTo>
                    <a:pt x="820" y="227"/>
                  </a:lnTo>
                  <a:lnTo>
                    <a:pt x="820" y="240"/>
                  </a:lnTo>
                  <a:lnTo>
                    <a:pt x="820" y="252"/>
                  </a:lnTo>
                  <a:lnTo>
                    <a:pt x="820" y="265"/>
                  </a:lnTo>
                  <a:lnTo>
                    <a:pt x="820" y="278"/>
                  </a:lnTo>
                  <a:lnTo>
                    <a:pt x="820" y="291"/>
                  </a:lnTo>
                  <a:lnTo>
                    <a:pt x="820" y="302"/>
                  </a:lnTo>
                  <a:lnTo>
                    <a:pt x="822" y="315"/>
                  </a:lnTo>
                  <a:lnTo>
                    <a:pt x="824" y="328"/>
                  </a:lnTo>
                  <a:lnTo>
                    <a:pt x="824" y="340"/>
                  </a:lnTo>
                  <a:lnTo>
                    <a:pt x="826" y="353"/>
                  </a:lnTo>
                  <a:lnTo>
                    <a:pt x="828" y="366"/>
                  </a:lnTo>
                  <a:lnTo>
                    <a:pt x="830" y="379"/>
                  </a:lnTo>
                  <a:lnTo>
                    <a:pt x="834" y="391"/>
                  </a:lnTo>
                  <a:lnTo>
                    <a:pt x="836" y="403"/>
                  </a:lnTo>
                  <a:lnTo>
                    <a:pt x="840" y="416"/>
                  </a:lnTo>
                  <a:lnTo>
                    <a:pt x="842" y="429"/>
                  </a:lnTo>
                  <a:lnTo>
                    <a:pt x="846" y="441"/>
                  </a:lnTo>
                  <a:lnTo>
                    <a:pt x="851" y="454"/>
                  </a:lnTo>
                  <a:lnTo>
                    <a:pt x="855" y="467"/>
                  </a:lnTo>
                  <a:lnTo>
                    <a:pt x="861" y="479"/>
                  </a:lnTo>
                  <a:lnTo>
                    <a:pt x="865" y="492"/>
                  </a:lnTo>
                  <a:lnTo>
                    <a:pt x="871" y="504"/>
                  </a:lnTo>
                  <a:cubicBezTo>
                    <a:pt x="800" y="495"/>
                    <a:pt x="581" y="437"/>
                    <a:pt x="436" y="437"/>
                  </a:cubicBezTo>
                  <a:cubicBezTo>
                    <a:pt x="291" y="437"/>
                    <a:pt x="91" y="490"/>
                    <a:pt x="0" y="504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5"/>
            <p:cNvSpPr>
              <a:spLocks noChangeAspect="1"/>
            </p:cNvSpPr>
            <p:nvPr/>
          </p:nvSpPr>
          <p:spPr bwMode="auto">
            <a:xfrm rot="-16200000">
              <a:off x="5154" y="1965"/>
              <a:ext cx="93" cy="161"/>
            </a:xfrm>
            <a:custGeom>
              <a:avLst/>
              <a:gdLst>
                <a:gd name="T0" fmla="*/ 5 w 514"/>
                <a:gd name="T1" fmla="*/ 194 h 200"/>
                <a:gd name="T2" fmla="*/ 11 w 514"/>
                <a:gd name="T3" fmla="*/ 185 h 200"/>
                <a:gd name="T4" fmla="*/ 16 w 514"/>
                <a:gd name="T5" fmla="*/ 174 h 200"/>
                <a:gd name="T6" fmla="*/ 19 w 514"/>
                <a:gd name="T7" fmla="*/ 165 h 200"/>
                <a:gd name="T8" fmla="*/ 23 w 514"/>
                <a:gd name="T9" fmla="*/ 155 h 200"/>
                <a:gd name="T10" fmla="*/ 26 w 514"/>
                <a:gd name="T11" fmla="*/ 145 h 200"/>
                <a:gd name="T12" fmla="*/ 29 w 514"/>
                <a:gd name="T13" fmla="*/ 135 h 200"/>
                <a:gd name="T14" fmla="*/ 30 w 514"/>
                <a:gd name="T15" fmla="*/ 125 h 200"/>
                <a:gd name="T16" fmla="*/ 31 w 514"/>
                <a:gd name="T17" fmla="*/ 116 h 200"/>
                <a:gd name="T18" fmla="*/ 31 w 514"/>
                <a:gd name="T19" fmla="*/ 106 h 200"/>
                <a:gd name="T20" fmla="*/ 31 w 514"/>
                <a:gd name="T21" fmla="*/ 96 h 200"/>
                <a:gd name="T22" fmla="*/ 31 w 514"/>
                <a:gd name="T23" fmla="*/ 86 h 200"/>
                <a:gd name="T24" fmla="*/ 30 w 514"/>
                <a:gd name="T25" fmla="*/ 76 h 200"/>
                <a:gd name="T26" fmla="*/ 29 w 514"/>
                <a:gd name="T27" fmla="*/ 66 h 200"/>
                <a:gd name="T28" fmla="*/ 26 w 514"/>
                <a:gd name="T29" fmla="*/ 56 h 200"/>
                <a:gd name="T30" fmla="*/ 22 w 514"/>
                <a:gd name="T31" fmla="*/ 46 h 200"/>
                <a:gd name="T32" fmla="*/ 18 w 514"/>
                <a:gd name="T33" fmla="*/ 37 h 200"/>
                <a:gd name="T34" fmla="*/ 15 w 514"/>
                <a:gd name="T35" fmla="*/ 27 h 200"/>
                <a:gd name="T36" fmla="*/ 10 w 514"/>
                <a:gd name="T37" fmla="*/ 17 h 200"/>
                <a:gd name="T38" fmla="*/ 4 w 514"/>
                <a:gd name="T39" fmla="*/ 7 h 200"/>
                <a:gd name="T40" fmla="*/ 513 w 514"/>
                <a:gd name="T41" fmla="*/ 1 h 200"/>
                <a:gd name="T42" fmla="*/ 507 w 514"/>
                <a:gd name="T43" fmla="*/ 11 h 200"/>
                <a:gd name="T44" fmla="*/ 501 w 514"/>
                <a:gd name="T45" fmla="*/ 21 h 200"/>
                <a:gd name="T46" fmla="*/ 496 w 514"/>
                <a:gd name="T47" fmla="*/ 31 h 200"/>
                <a:gd name="T48" fmla="*/ 492 w 514"/>
                <a:gd name="T49" fmla="*/ 40 h 200"/>
                <a:gd name="T50" fmla="*/ 490 w 514"/>
                <a:gd name="T51" fmla="*/ 50 h 200"/>
                <a:gd name="T52" fmla="*/ 487 w 514"/>
                <a:gd name="T53" fmla="*/ 60 h 200"/>
                <a:gd name="T54" fmla="*/ 486 w 514"/>
                <a:gd name="T55" fmla="*/ 70 h 200"/>
                <a:gd name="T56" fmla="*/ 484 w 514"/>
                <a:gd name="T57" fmla="*/ 80 h 200"/>
                <a:gd name="T58" fmla="*/ 484 w 514"/>
                <a:gd name="T59" fmla="*/ 90 h 200"/>
                <a:gd name="T60" fmla="*/ 484 w 514"/>
                <a:gd name="T61" fmla="*/ 100 h 200"/>
                <a:gd name="T62" fmla="*/ 484 w 514"/>
                <a:gd name="T63" fmla="*/ 110 h 200"/>
                <a:gd name="T64" fmla="*/ 484 w 514"/>
                <a:gd name="T65" fmla="*/ 119 h 200"/>
                <a:gd name="T66" fmla="*/ 486 w 514"/>
                <a:gd name="T67" fmla="*/ 129 h 200"/>
                <a:gd name="T68" fmla="*/ 487 w 514"/>
                <a:gd name="T69" fmla="*/ 139 h 200"/>
                <a:gd name="T70" fmla="*/ 490 w 514"/>
                <a:gd name="T71" fmla="*/ 149 h 200"/>
                <a:gd name="T72" fmla="*/ 493 w 514"/>
                <a:gd name="T73" fmla="*/ 159 h 200"/>
                <a:gd name="T74" fmla="*/ 497 w 514"/>
                <a:gd name="T75" fmla="*/ 169 h 200"/>
                <a:gd name="T76" fmla="*/ 502 w 514"/>
                <a:gd name="T77" fmla="*/ 178 h 200"/>
                <a:gd name="T78" fmla="*/ 508 w 514"/>
                <a:gd name="T79" fmla="*/ 188 h 200"/>
                <a:gd name="T80" fmla="*/ 514 w 514"/>
                <a:gd name="T81" fmla="*/ 19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4" h="200">
                  <a:moveTo>
                    <a:pt x="1" y="199"/>
                  </a:moveTo>
                  <a:lnTo>
                    <a:pt x="5" y="194"/>
                  </a:lnTo>
                  <a:lnTo>
                    <a:pt x="7" y="189"/>
                  </a:lnTo>
                  <a:lnTo>
                    <a:pt x="11" y="185"/>
                  </a:lnTo>
                  <a:lnTo>
                    <a:pt x="13" y="179"/>
                  </a:lnTo>
                  <a:lnTo>
                    <a:pt x="16" y="174"/>
                  </a:lnTo>
                  <a:lnTo>
                    <a:pt x="18" y="170"/>
                  </a:lnTo>
                  <a:lnTo>
                    <a:pt x="19" y="165"/>
                  </a:lnTo>
                  <a:lnTo>
                    <a:pt x="22" y="160"/>
                  </a:lnTo>
                  <a:lnTo>
                    <a:pt x="23" y="155"/>
                  </a:lnTo>
                  <a:lnTo>
                    <a:pt x="25" y="150"/>
                  </a:lnTo>
                  <a:lnTo>
                    <a:pt x="26" y="145"/>
                  </a:lnTo>
                  <a:lnTo>
                    <a:pt x="28" y="140"/>
                  </a:lnTo>
                  <a:lnTo>
                    <a:pt x="29" y="135"/>
                  </a:lnTo>
                  <a:lnTo>
                    <a:pt x="29" y="130"/>
                  </a:lnTo>
                  <a:lnTo>
                    <a:pt x="30" y="125"/>
                  </a:lnTo>
                  <a:lnTo>
                    <a:pt x="31" y="120"/>
                  </a:lnTo>
                  <a:lnTo>
                    <a:pt x="31" y="116"/>
                  </a:lnTo>
                  <a:lnTo>
                    <a:pt x="31" y="111"/>
                  </a:lnTo>
                  <a:lnTo>
                    <a:pt x="31" y="106"/>
                  </a:lnTo>
                  <a:lnTo>
                    <a:pt x="32" y="101"/>
                  </a:lnTo>
                  <a:lnTo>
                    <a:pt x="31" y="96"/>
                  </a:lnTo>
                  <a:lnTo>
                    <a:pt x="31" y="91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30" y="76"/>
                  </a:lnTo>
                  <a:lnTo>
                    <a:pt x="29" y="71"/>
                  </a:lnTo>
                  <a:lnTo>
                    <a:pt x="29" y="66"/>
                  </a:lnTo>
                  <a:lnTo>
                    <a:pt x="28" y="61"/>
                  </a:lnTo>
                  <a:lnTo>
                    <a:pt x="26" y="56"/>
                  </a:lnTo>
                  <a:lnTo>
                    <a:pt x="25" y="51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6" y="12"/>
                  </a:lnTo>
                  <a:lnTo>
                    <a:pt x="4" y="7"/>
                  </a:lnTo>
                  <a:lnTo>
                    <a:pt x="0" y="2"/>
                  </a:lnTo>
                  <a:cubicBezTo>
                    <a:pt x="85" y="1"/>
                    <a:pt x="428" y="0"/>
                    <a:pt x="513" y="1"/>
                  </a:cubicBezTo>
                  <a:lnTo>
                    <a:pt x="509" y="6"/>
                  </a:lnTo>
                  <a:lnTo>
                    <a:pt x="507" y="11"/>
                  </a:lnTo>
                  <a:lnTo>
                    <a:pt x="504" y="16"/>
                  </a:lnTo>
                  <a:lnTo>
                    <a:pt x="501" y="21"/>
                  </a:lnTo>
                  <a:lnTo>
                    <a:pt x="498" y="26"/>
                  </a:lnTo>
                  <a:lnTo>
                    <a:pt x="496" y="31"/>
                  </a:lnTo>
                  <a:lnTo>
                    <a:pt x="495" y="36"/>
                  </a:lnTo>
                  <a:lnTo>
                    <a:pt x="492" y="40"/>
                  </a:lnTo>
                  <a:lnTo>
                    <a:pt x="491" y="45"/>
                  </a:lnTo>
                  <a:lnTo>
                    <a:pt x="490" y="50"/>
                  </a:lnTo>
                  <a:lnTo>
                    <a:pt x="489" y="55"/>
                  </a:lnTo>
                  <a:lnTo>
                    <a:pt x="487" y="60"/>
                  </a:lnTo>
                  <a:lnTo>
                    <a:pt x="486" y="65"/>
                  </a:lnTo>
                  <a:lnTo>
                    <a:pt x="486" y="70"/>
                  </a:lnTo>
                  <a:lnTo>
                    <a:pt x="485" y="75"/>
                  </a:lnTo>
                  <a:lnTo>
                    <a:pt x="484" y="80"/>
                  </a:lnTo>
                  <a:lnTo>
                    <a:pt x="484" y="85"/>
                  </a:lnTo>
                  <a:lnTo>
                    <a:pt x="484" y="90"/>
                  </a:lnTo>
                  <a:lnTo>
                    <a:pt x="484" y="95"/>
                  </a:lnTo>
                  <a:lnTo>
                    <a:pt x="484" y="100"/>
                  </a:lnTo>
                  <a:lnTo>
                    <a:pt x="484" y="105"/>
                  </a:lnTo>
                  <a:lnTo>
                    <a:pt x="484" y="110"/>
                  </a:lnTo>
                  <a:lnTo>
                    <a:pt x="484" y="115"/>
                  </a:lnTo>
                  <a:lnTo>
                    <a:pt x="484" y="119"/>
                  </a:lnTo>
                  <a:lnTo>
                    <a:pt x="485" y="124"/>
                  </a:lnTo>
                  <a:lnTo>
                    <a:pt x="486" y="129"/>
                  </a:lnTo>
                  <a:lnTo>
                    <a:pt x="486" y="134"/>
                  </a:lnTo>
                  <a:lnTo>
                    <a:pt x="487" y="139"/>
                  </a:lnTo>
                  <a:lnTo>
                    <a:pt x="489" y="144"/>
                  </a:lnTo>
                  <a:lnTo>
                    <a:pt x="490" y="149"/>
                  </a:lnTo>
                  <a:lnTo>
                    <a:pt x="492" y="154"/>
                  </a:lnTo>
                  <a:lnTo>
                    <a:pt x="493" y="159"/>
                  </a:lnTo>
                  <a:lnTo>
                    <a:pt x="496" y="164"/>
                  </a:lnTo>
                  <a:lnTo>
                    <a:pt x="497" y="169"/>
                  </a:lnTo>
                  <a:lnTo>
                    <a:pt x="499" y="173"/>
                  </a:lnTo>
                  <a:lnTo>
                    <a:pt x="502" y="178"/>
                  </a:lnTo>
                  <a:lnTo>
                    <a:pt x="505" y="184"/>
                  </a:lnTo>
                  <a:lnTo>
                    <a:pt x="508" y="188"/>
                  </a:lnTo>
                  <a:lnTo>
                    <a:pt x="510" y="193"/>
                  </a:lnTo>
                  <a:lnTo>
                    <a:pt x="514" y="198"/>
                  </a:lnTo>
                  <a:cubicBezTo>
                    <a:pt x="429" y="199"/>
                    <a:pt x="86" y="200"/>
                    <a:pt x="1" y="199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6"/>
            <p:cNvSpPr>
              <a:spLocks noChangeAspect="1" noChangeShapeType="1"/>
            </p:cNvSpPr>
            <p:nvPr/>
          </p:nvSpPr>
          <p:spPr bwMode="auto">
            <a:xfrm flipH="1">
              <a:off x="1624" y="2272"/>
              <a:ext cx="995" cy="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7"/>
            <p:cNvSpPr>
              <a:spLocks noChangeAspect="1" noChangeShapeType="1"/>
            </p:cNvSpPr>
            <p:nvPr/>
          </p:nvSpPr>
          <p:spPr bwMode="auto">
            <a:xfrm flipH="1">
              <a:off x="5306" y="1829"/>
              <a:ext cx="336" cy="24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8"/>
            <p:cNvSpPr>
              <a:spLocks noChangeAspect="1" noChangeShapeType="1"/>
            </p:cNvSpPr>
            <p:nvPr/>
          </p:nvSpPr>
          <p:spPr bwMode="auto">
            <a:xfrm flipH="1">
              <a:off x="2725" y="2084"/>
              <a:ext cx="776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9"/>
            <p:cNvSpPr>
              <a:spLocks noChangeAspect="1" noChangeShapeType="1"/>
            </p:cNvSpPr>
            <p:nvPr/>
          </p:nvSpPr>
          <p:spPr bwMode="auto">
            <a:xfrm flipH="1">
              <a:off x="1620" y="2313"/>
              <a:ext cx="902" cy="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0"/>
            <p:cNvSpPr>
              <a:spLocks noChangeAspect="1" noChangeShapeType="1"/>
            </p:cNvSpPr>
            <p:nvPr/>
          </p:nvSpPr>
          <p:spPr bwMode="auto">
            <a:xfrm flipV="1">
              <a:off x="2623" y="1996"/>
              <a:ext cx="243" cy="2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71"/>
            <p:cNvSpPr>
              <a:spLocks noChangeAspect="1" noChangeShapeType="1"/>
            </p:cNvSpPr>
            <p:nvPr/>
          </p:nvSpPr>
          <p:spPr bwMode="auto">
            <a:xfrm flipV="1">
              <a:off x="2522" y="2079"/>
              <a:ext cx="202" cy="23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2"/>
            <p:cNvSpPr>
              <a:spLocks noChangeAspect="1" noChangeShapeType="1"/>
            </p:cNvSpPr>
            <p:nvPr/>
          </p:nvSpPr>
          <p:spPr bwMode="auto">
            <a:xfrm flipH="1" flipV="1">
              <a:off x="355" y="2294"/>
              <a:ext cx="1263" cy="19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3"/>
            <p:cNvSpPr>
              <a:spLocks noChangeAspect="1" noChangeShapeType="1"/>
            </p:cNvSpPr>
            <p:nvPr/>
          </p:nvSpPr>
          <p:spPr bwMode="auto">
            <a:xfrm flipH="1">
              <a:off x="349" y="2272"/>
              <a:ext cx="1272" cy="19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4"/>
            <p:cNvSpPr>
              <a:spLocks noChangeAspect="1" noChangeShapeType="1"/>
            </p:cNvSpPr>
            <p:nvPr/>
          </p:nvSpPr>
          <p:spPr bwMode="auto">
            <a:xfrm flipH="1">
              <a:off x="2863" y="1996"/>
              <a:ext cx="649" cy="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5"/>
            <p:cNvSpPr>
              <a:spLocks noChangeAspect="1" noChangeShapeType="1"/>
            </p:cNvSpPr>
            <p:nvPr/>
          </p:nvSpPr>
          <p:spPr bwMode="auto">
            <a:xfrm flipH="1">
              <a:off x="5474" y="1828"/>
              <a:ext cx="173" cy="18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76"/>
            <p:cNvSpPr>
              <a:spLocks noChangeAspect="1" noChangeArrowheads="1"/>
            </p:cNvSpPr>
            <p:nvPr/>
          </p:nvSpPr>
          <p:spPr bwMode="auto">
            <a:xfrm rot="-1296001">
              <a:off x="5310" y="2042"/>
              <a:ext cx="175" cy="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77"/>
            <p:cNvSpPr>
              <a:spLocks noChangeAspect="1" noChangeShapeType="1"/>
            </p:cNvSpPr>
            <p:nvPr/>
          </p:nvSpPr>
          <p:spPr bwMode="auto">
            <a:xfrm flipV="1">
              <a:off x="3512" y="2011"/>
              <a:ext cx="1962" cy="7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78"/>
            <p:cNvSpPr>
              <a:spLocks noChangeAspect="1" noChangeShapeType="1"/>
            </p:cNvSpPr>
            <p:nvPr/>
          </p:nvSpPr>
          <p:spPr bwMode="auto">
            <a:xfrm>
              <a:off x="3512" y="1996"/>
              <a:ext cx="1794" cy="7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9"/>
            <p:cNvSpPr>
              <a:spLocks noChangeAspect="1" noChangeShapeType="1"/>
            </p:cNvSpPr>
            <p:nvPr/>
          </p:nvSpPr>
          <p:spPr bwMode="auto">
            <a:xfrm flipV="1">
              <a:off x="3239" y="2087"/>
              <a:ext cx="2" cy="1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80"/>
            <p:cNvSpPr>
              <a:spLocks noChangeAspect="1" noChangeShapeType="1"/>
            </p:cNvSpPr>
            <p:nvPr/>
          </p:nvSpPr>
          <p:spPr bwMode="auto">
            <a:xfrm>
              <a:off x="3239" y="1872"/>
              <a:ext cx="2" cy="1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1"/>
            <p:cNvSpPr>
              <a:spLocks noChangeAspect="1" noChangeShapeType="1"/>
            </p:cNvSpPr>
            <p:nvPr/>
          </p:nvSpPr>
          <p:spPr bwMode="auto">
            <a:xfrm flipV="1">
              <a:off x="4398" y="1310"/>
              <a:ext cx="1" cy="1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82"/>
            <p:cNvSpPr>
              <a:spLocks noChangeAspect="1" noChangeShapeType="1"/>
            </p:cNvSpPr>
            <p:nvPr/>
          </p:nvSpPr>
          <p:spPr bwMode="auto">
            <a:xfrm>
              <a:off x="4398" y="1182"/>
              <a:ext cx="1" cy="1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83"/>
            <p:cNvSpPr txBox="1">
              <a:spLocks noChangeAspect="1" noChangeArrowheads="1"/>
            </p:cNvSpPr>
            <p:nvPr/>
          </p:nvSpPr>
          <p:spPr bwMode="auto">
            <a:xfrm rot="-21600000">
              <a:off x="3514" y="1417"/>
              <a:ext cx="3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M3b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6" name="Text Box 184"/>
            <p:cNvSpPr txBox="1">
              <a:spLocks noChangeAspect="1" noChangeArrowheads="1"/>
            </p:cNvSpPr>
            <p:nvPr/>
          </p:nvSpPr>
          <p:spPr bwMode="auto">
            <a:xfrm rot="-21600000">
              <a:off x="4234" y="1426"/>
              <a:ext cx="3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XSb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7" name="Freeform 185"/>
            <p:cNvSpPr>
              <a:spLocks noChangeAspect="1"/>
            </p:cNvSpPr>
            <p:nvPr/>
          </p:nvSpPr>
          <p:spPr bwMode="auto">
            <a:xfrm>
              <a:off x="3375" y="1250"/>
              <a:ext cx="270" cy="114"/>
            </a:xfrm>
            <a:custGeom>
              <a:avLst/>
              <a:gdLst>
                <a:gd name="T0" fmla="*/ 6 w 871"/>
                <a:gd name="T1" fmla="*/ 492 h 504"/>
                <a:gd name="T2" fmla="*/ 17 w 871"/>
                <a:gd name="T3" fmla="*/ 467 h 504"/>
                <a:gd name="T4" fmla="*/ 25 w 871"/>
                <a:gd name="T5" fmla="*/ 441 h 504"/>
                <a:gd name="T6" fmla="*/ 31 w 871"/>
                <a:gd name="T7" fmla="*/ 416 h 504"/>
                <a:gd name="T8" fmla="*/ 37 w 871"/>
                <a:gd name="T9" fmla="*/ 391 h 504"/>
                <a:gd name="T10" fmla="*/ 43 w 871"/>
                <a:gd name="T11" fmla="*/ 366 h 504"/>
                <a:gd name="T12" fmla="*/ 47 w 871"/>
                <a:gd name="T13" fmla="*/ 340 h 504"/>
                <a:gd name="T14" fmla="*/ 49 w 871"/>
                <a:gd name="T15" fmla="*/ 315 h 504"/>
                <a:gd name="T16" fmla="*/ 51 w 871"/>
                <a:gd name="T17" fmla="*/ 291 h 504"/>
                <a:gd name="T18" fmla="*/ 51 w 871"/>
                <a:gd name="T19" fmla="*/ 265 h 504"/>
                <a:gd name="T20" fmla="*/ 51 w 871"/>
                <a:gd name="T21" fmla="*/ 240 h 504"/>
                <a:gd name="T22" fmla="*/ 51 w 871"/>
                <a:gd name="T23" fmla="*/ 214 h 504"/>
                <a:gd name="T24" fmla="*/ 49 w 871"/>
                <a:gd name="T25" fmla="*/ 190 h 504"/>
                <a:gd name="T26" fmla="*/ 47 w 871"/>
                <a:gd name="T27" fmla="*/ 164 h 504"/>
                <a:gd name="T28" fmla="*/ 43 w 871"/>
                <a:gd name="T29" fmla="*/ 139 h 504"/>
                <a:gd name="T30" fmla="*/ 37 w 871"/>
                <a:gd name="T31" fmla="*/ 113 h 504"/>
                <a:gd name="T32" fmla="*/ 31 w 871"/>
                <a:gd name="T33" fmla="*/ 89 h 504"/>
                <a:gd name="T34" fmla="*/ 25 w 871"/>
                <a:gd name="T35" fmla="*/ 63 h 504"/>
                <a:gd name="T36" fmla="*/ 17 w 871"/>
                <a:gd name="T37" fmla="*/ 38 h 504"/>
                <a:gd name="T38" fmla="*/ 6 w 871"/>
                <a:gd name="T39" fmla="*/ 13 h 504"/>
                <a:gd name="T40" fmla="*/ 423 w 871"/>
                <a:gd name="T41" fmla="*/ 62 h 504"/>
                <a:gd name="T42" fmla="*/ 865 w 871"/>
                <a:gd name="T43" fmla="*/ 13 h 504"/>
                <a:gd name="T44" fmla="*/ 855 w 871"/>
                <a:gd name="T45" fmla="*/ 38 h 504"/>
                <a:gd name="T46" fmla="*/ 846 w 871"/>
                <a:gd name="T47" fmla="*/ 63 h 504"/>
                <a:gd name="T48" fmla="*/ 840 w 871"/>
                <a:gd name="T49" fmla="*/ 89 h 504"/>
                <a:gd name="T50" fmla="*/ 834 w 871"/>
                <a:gd name="T51" fmla="*/ 113 h 504"/>
                <a:gd name="T52" fmla="*/ 828 w 871"/>
                <a:gd name="T53" fmla="*/ 139 h 504"/>
                <a:gd name="T54" fmla="*/ 824 w 871"/>
                <a:gd name="T55" fmla="*/ 164 h 504"/>
                <a:gd name="T56" fmla="*/ 822 w 871"/>
                <a:gd name="T57" fmla="*/ 190 h 504"/>
                <a:gd name="T58" fmla="*/ 820 w 871"/>
                <a:gd name="T59" fmla="*/ 214 h 504"/>
                <a:gd name="T60" fmla="*/ 820 w 871"/>
                <a:gd name="T61" fmla="*/ 240 h 504"/>
                <a:gd name="T62" fmla="*/ 820 w 871"/>
                <a:gd name="T63" fmla="*/ 265 h 504"/>
                <a:gd name="T64" fmla="*/ 820 w 871"/>
                <a:gd name="T65" fmla="*/ 291 h 504"/>
                <a:gd name="T66" fmla="*/ 822 w 871"/>
                <a:gd name="T67" fmla="*/ 315 h 504"/>
                <a:gd name="T68" fmla="*/ 824 w 871"/>
                <a:gd name="T69" fmla="*/ 340 h 504"/>
                <a:gd name="T70" fmla="*/ 828 w 871"/>
                <a:gd name="T71" fmla="*/ 366 h 504"/>
                <a:gd name="T72" fmla="*/ 834 w 871"/>
                <a:gd name="T73" fmla="*/ 391 h 504"/>
                <a:gd name="T74" fmla="*/ 840 w 871"/>
                <a:gd name="T75" fmla="*/ 416 h 504"/>
                <a:gd name="T76" fmla="*/ 846 w 871"/>
                <a:gd name="T77" fmla="*/ 441 h 504"/>
                <a:gd name="T78" fmla="*/ 855 w 871"/>
                <a:gd name="T79" fmla="*/ 467 h 504"/>
                <a:gd name="T80" fmla="*/ 865 w 871"/>
                <a:gd name="T81" fmla="*/ 492 h 504"/>
                <a:gd name="T82" fmla="*/ 436 w 871"/>
                <a:gd name="T83" fmla="*/ 437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1" h="504">
                  <a:moveTo>
                    <a:pt x="0" y="504"/>
                  </a:moveTo>
                  <a:lnTo>
                    <a:pt x="6" y="492"/>
                  </a:lnTo>
                  <a:lnTo>
                    <a:pt x="10" y="479"/>
                  </a:lnTo>
                  <a:lnTo>
                    <a:pt x="17" y="467"/>
                  </a:lnTo>
                  <a:lnTo>
                    <a:pt x="21" y="454"/>
                  </a:lnTo>
                  <a:lnTo>
                    <a:pt x="25" y="441"/>
                  </a:lnTo>
                  <a:lnTo>
                    <a:pt x="29" y="429"/>
                  </a:lnTo>
                  <a:lnTo>
                    <a:pt x="31" y="416"/>
                  </a:lnTo>
                  <a:lnTo>
                    <a:pt x="35" y="403"/>
                  </a:lnTo>
                  <a:lnTo>
                    <a:pt x="37" y="391"/>
                  </a:lnTo>
                  <a:lnTo>
                    <a:pt x="41" y="379"/>
                  </a:lnTo>
                  <a:lnTo>
                    <a:pt x="43" y="366"/>
                  </a:lnTo>
                  <a:lnTo>
                    <a:pt x="45" y="353"/>
                  </a:lnTo>
                  <a:lnTo>
                    <a:pt x="47" y="340"/>
                  </a:lnTo>
                  <a:lnTo>
                    <a:pt x="47" y="328"/>
                  </a:lnTo>
                  <a:lnTo>
                    <a:pt x="49" y="315"/>
                  </a:lnTo>
                  <a:lnTo>
                    <a:pt x="51" y="302"/>
                  </a:lnTo>
                  <a:lnTo>
                    <a:pt x="51" y="291"/>
                  </a:lnTo>
                  <a:lnTo>
                    <a:pt x="51" y="278"/>
                  </a:lnTo>
                  <a:lnTo>
                    <a:pt x="51" y="265"/>
                  </a:lnTo>
                  <a:lnTo>
                    <a:pt x="53" y="252"/>
                  </a:lnTo>
                  <a:lnTo>
                    <a:pt x="51" y="240"/>
                  </a:lnTo>
                  <a:lnTo>
                    <a:pt x="51" y="227"/>
                  </a:lnTo>
                  <a:lnTo>
                    <a:pt x="51" y="214"/>
                  </a:lnTo>
                  <a:lnTo>
                    <a:pt x="51" y="202"/>
                  </a:lnTo>
                  <a:lnTo>
                    <a:pt x="49" y="190"/>
                  </a:lnTo>
                  <a:lnTo>
                    <a:pt x="47" y="177"/>
                  </a:lnTo>
                  <a:lnTo>
                    <a:pt x="47" y="164"/>
                  </a:lnTo>
                  <a:lnTo>
                    <a:pt x="45" y="152"/>
                  </a:lnTo>
                  <a:lnTo>
                    <a:pt x="43" y="139"/>
                  </a:lnTo>
                  <a:lnTo>
                    <a:pt x="41" y="126"/>
                  </a:lnTo>
                  <a:lnTo>
                    <a:pt x="37" y="113"/>
                  </a:lnTo>
                  <a:lnTo>
                    <a:pt x="35" y="101"/>
                  </a:lnTo>
                  <a:lnTo>
                    <a:pt x="31" y="89"/>
                  </a:lnTo>
                  <a:lnTo>
                    <a:pt x="29" y="76"/>
                  </a:lnTo>
                  <a:lnTo>
                    <a:pt x="25" y="63"/>
                  </a:lnTo>
                  <a:lnTo>
                    <a:pt x="21" y="51"/>
                  </a:lnTo>
                  <a:lnTo>
                    <a:pt x="17" y="38"/>
                  </a:lnTo>
                  <a:lnTo>
                    <a:pt x="10" y="25"/>
                  </a:lnTo>
                  <a:lnTo>
                    <a:pt x="6" y="13"/>
                  </a:lnTo>
                  <a:lnTo>
                    <a:pt x="0" y="0"/>
                  </a:lnTo>
                  <a:cubicBezTo>
                    <a:pt x="69" y="8"/>
                    <a:pt x="278" y="62"/>
                    <a:pt x="423" y="62"/>
                  </a:cubicBezTo>
                  <a:cubicBezTo>
                    <a:pt x="568" y="62"/>
                    <a:pt x="797" y="8"/>
                    <a:pt x="871" y="0"/>
                  </a:cubicBezTo>
                  <a:lnTo>
                    <a:pt x="865" y="13"/>
                  </a:lnTo>
                  <a:lnTo>
                    <a:pt x="861" y="25"/>
                  </a:lnTo>
                  <a:lnTo>
                    <a:pt x="855" y="38"/>
                  </a:lnTo>
                  <a:lnTo>
                    <a:pt x="851" y="51"/>
                  </a:lnTo>
                  <a:lnTo>
                    <a:pt x="846" y="63"/>
                  </a:lnTo>
                  <a:lnTo>
                    <a:pt x="842" y="76"/>
                  </a:lnTo>
                  <a:lnTo>
                    <a:pt x="840" y="89"/>
                  </a:lnTo>
                  <a:lnTo>
                    <a:pt x="836" y="101"/>
                  </a:lnTo>
                  <a:lnTo>
                    <a:pt x="834" y="113"/>
                  </a:lnTo>
                  <a:lnTo>
                    <a:pt x="830" y="126"/>
                  </a:lnTo>
                  <a:lnTo>
                    <a:pt x="828" y="139"/>
                  </a:lnTo>
                  <a:lnTo>
                    <a:pt x="826" y="152"/>
                  </a:lnTo>
                  <a:lnTo>
                    <a:pt x="824" y="164"/>
                  </a:lnTo>
                  <a:lnTo>
                    <a:pt x="824" y="177"/>
                  </a:lnTo>
                  <a:lnTo>
                    <a:pt x="822" y="190"/>
                  </a:lnTo>
                  <a:lnTo>
                    <a:pt x="820" y="202"/>
                  </a:lnTo>
                  <a:lnTo>
                    <a:pt x="820" y="214"/>
                  </a:lnTo>
                  <a:lnTo>
                    <a:pt x="820" y="227"/>
                  </a:lnTo>
                  <a:lnTo>
                    <a:pt x="820" y="240"/>
                  </a:lnTo>
                  <a:lnTo>
                    <a:pt x="820" y="252"/>
                  </a:lnTo>
                  <a:lnTo>
                    <a:pt x="820" y="265"/>
                  </a:lnTo>
                  <a:lnTo>
                    <a:pt x="820" y="278"/>
                  </a:lnTo>
                  <a:lnTo>
                    <a:pt x="820" y="291"/>
                  </a:lnTo>
                  <a:lnTo>
                    <a:pt x="820" y="302"/>
                  </a:lnTo>
                  <a:lnTo>
                    <a:pt x="822" y="315"/>
                  </a:lnTo>
                  <a:lnTo>
                    <a:pt x="824" y="328"/>
                  </a:lnTo>
                  <a:lnTo>
                    <a:pt x="824" y="340"/>
                  </a:lnTo>
                  <a:lnTo>
                    <a:pt x="826" y="353"/>
                  </a:lnTo>
                  <a:lnTo>
                    <a:pt x="828" y="366"/>
                  </a:lnTo>
                  <a:lnTo>
                    <a:pt x="830" y="379"/>
                  </a:lnTo>
                  <a:lnTo>
                    <a:pt x="834" y="391"/>
                  </a:lnTo>
                  <a:lnTo>
                    <a:pt x="836" y="403"/>
                  </a:lnTo>
                  <a:lnTo>
                    <a:pt x="840" y="416"/>
                  </a:lnTo>
                  <a:lnTo>
                    <a:pt x="842" y="429"/>
                  </a:lnTo>
                  <a:lnTo>
                    <a:pt x="846" y="441"/>
                  </a:lnTo>
                  <a:lnTo>
                    <a:pt x="851" y="454"/>
                  </a:lnTo>
                  <a:lnTo>
                    <a:pt x="855" y="467"/>
                  </a:lnTo>
                  <a:lnTo>
                    <a:pt x="861" y="479"/>
                  </a:lnTo>
                  <a:lnTo>
                    <a:pt x="865" y="492"/>
                  </a:lnTo>
                  <a:lnTo>
                    <a:pt x="871" y="504"/>
                  </a:lnTo>
                  <a:cubicBezTo>
                    <a:pt x="800" y="495"/>
                    <a:pt x="581" y="437"/>
                    <a:pt x="436" y="437"/>
                  </a:cubicBezTo>
                  <a:cubicBezTo>
                    <a:pt x="291" y="437"/>
                    <a:pt x="91" y="490"/>
                    <a:pt x="0" y="504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6"/>
            <p:cNvSpPr>
              <a:spLocks noChangeAspect="1" noChangeShapeType="1"/>
            </p:cNvSpPr>
            <p:nvPr/>
          </p:nvSpPr>
          <p:spPr bwMode="auto">
            <a:xfrm flipH="1" flipV="1">
              <a:off x="4883" y="1283"/>
              <a:ext cx="336" cy="24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87"/>
            <p:cNvSpPr>
              <a:spLocks noChangeAspect="1" noChangeShapeType="1"/>
            </p:cNvSpPr>
            <p:nvPr/>
          </p:nvSpPr>
          <p:spPr bwMode="auto">
            <a:xfrm flipH="1" flipV="1">
              <a:off x="5052" y="1346"/>
              <a:ext cx="173" cy="18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188"/>
            <p:cNvSpPr>
              <a:spLocks noChangeAspect="1" noChangeArrowheads="1"/>
            </p:cNvSpPr>
            <p:nvPr/>
          </p:nvSpPr>
          <p:spPr bwMode="auto">
            <a:xfrm rot="1296001" flipV="1">
              <a:off x="4888" y="1266"/>
              <a:ext cx="174" cy="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89"/>
            <p:cNvSpPr>
              <a:spLocks noChangeAspect="1" noChangeShapeType="1"/>
            </p:cNvSpPr>
            <p:nvPr/>
          </p:nvSpPr>
          <p:spPr bwMode="auto">
            <a:xfrm flipV="1">
              <a:off x="3514" y="1290"/>
              <a:ext cx="1377" cy="6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90"/>
            <p:cNvSpPr>
              <a:spLocks noChangeAspect="1" noChangeShapeType="1"/>
            </p:cNvSpPr>
            <p:nvPr/>
          </p:nvSpPr>
          <p:spPr bwMode="auto">
            <a:xfrm>
              <a:off x="3516" y="1263"/>
              <a:ext cx="1532" cy="8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91"/>
            <p:cNvSpPr txBox="1">
              <a:spLocks noChangeAspect="1" noChangeArrowheads="1"/>
            </p:cNvSpPr>
            <p:nvPr/>
          </p:nvSpPr>
          <p:spPr bwMode="auto">
            <a:xfrm rot="-21600000">
              <a:off x="4827" y="1076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M4b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44" name="Text Box 192"/>
            <p:cNvSpPr txBox="1">
              <a:spLocks noChangeAspect="1" noChangeArrowheads="1"/>
            </p:cNvSpPr>
            <p:nvPr/>
          </p:nvSpPr>
          <p:spPr bwMode="auto">
            <a:xfrm rot="-21600000">
              <a:off x="4889" y="1504"/>
              <a:ext cx="5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NAPP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45" name="Text Box 194"/>
            <p:cNvSpPr txBox="1">
              <a:spLocks noChangeAspect="1" noChangeArrowheads="1"/>
            </p:cNvSpPr>
            <p:nvPr/>
          </p:nvSpPr>
          <p:spPr bwMode="auto">
            <a:xfrm rot="-21600000">
              <a:off x="5149" y="2134"/>
              <a:ext cx="33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KB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46" name="Text Box 195"/>
            <p:cNvSpPr txBox="1">
              <a:spLocks noChangeAspect="1" noChangeArrowheads="1"/>
            </p:cNvSpPr>
            <p:nvPr/>
          </p:nvSpPr>
          <p:spPr bwMode="auto">
            <a:xfrm rot="-21600000">
              <a:off x="2974" y="2198"/>
              <a:ext cx="33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4J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47" name="Rectangle 197"/>
            <p:cNvSpPr>
              <a:spLocks noChangeAspect="1" noChangeArrowheads="1"/>
            </p:cNvSpPr>
            <p:nvPr/>
          </p:nvSpPr>
          <p:spPr bwMode="auto">
            <a:xfrm>
              <a:off x="2492" y="3581"/>
              <a:ext cx="283" cy="11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98"/>
            <p:cNvSpPr>
              <a:spLocks noChangeAspect="1" noChangeArrowheads="1"/>
            </p:cNvSpPr>
            <p:nvPr/>
          </p:nvSpPr>
          <p:spPr bwMode="auto">
            <a:xfrm rot="300000">
              <a:off x="1482" y="3642"/>
              <a:ext cx="355" cy="5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9"/>
            <p:cNvSpPr>
              <a:spLocks noChangeAspect="1" noChangeShapeType="1"/>
            </p:cNvSpPr>
            <p:nvPr/>
          </p:nvSpPr>
          <p:spPr bwMode="auto">
            <a:xfrm rot="600000">
              <a:off x="454" y="3436"/>
              <a:ext cx="1055" cy="10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00"/>
            <p:cNvSpPr>
              <a:spLocks noChangeAspect="1" noChangeShapeType="1"/>
            </p:cNvSpPr>
            <p:nvPr/>
          </p:nvSpPr>
          <p:spPr bwMode="auto">
            <a:xfrm rot="600000">
              <a:off x="457" y="3464"/>
              <a:ext cx="1403" cy="7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01"/>
            <p:cNvSpPr>
              <a:spLocks noChangeAspect="1" noChangeShapeType="1"/>
            </p:cNvSpPr>
            <p:nvPr/>
          </p:nvSpPr>
          <p:spPr bwMode="auto">
            <a:xfrm rot="600000" flipH="1">
              <a:off x="1498" y="3452"/>
              <a:ext cx="1833" cy="33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02"/>
            <p:cNvSpPr>
              <a:spLocks noChangeAspect="1" noChangeShapeType="1"/>
            </p:cNvSpPr>
            <p:nvPr/>
          </p:nvSpPr>
          <p:spPr bwMode="auto">
            <a:xfrm rot="600000" flipH="1">
              <a:off x="1848" y="3498"/>
              <a:ext cx="1833" cy="31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203"/>
            <p:cNvSpPr>
              <a:spLocks noChangeAspect="1" noChangeArrowheads="1"/>
            </p:cNvSpPr>
            <p:nvPr/>
          </p:nvSpPr>
          <p:spPr bwMode="auto">
            <a:xfrm>
              <a:off x="2765" y="3608"/>
              <a:ext cx="145" cy="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204"/>
            <p:cNvSpPr>
              <a:spLocks noChangeAspect="1" noChangeArrowheads="1"/>
            </p:cNvSpPr>
            <p:nvPr/>
          </p:nvSpPr>
          <p:spPr bwMode="auto">
            <a:xfrm>
              <a:off x="2765" y="3532"/>
              <a:ext cx="150" cy="5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05"/>
            <p:cNvSpPr txBox="1">
              <a:spLocks noChangeAspect="1" noChangeArrowheads="1"/>
            </p:cNvSpPr>
            <p:nvPr/>
          </p:nvSpPr>
          <p:spPr bwMode="auto">
            <a:xfrm rot="-21600000">
              <a:off x="1453" y="3723"/>
              <a:ext cx="3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M1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56" name="Text Box 206"/>
            <p:cNvSpPr txBox="1">
              <a:spLocks noChangeAspect="1" noChangeArrowheads="1"/>
            </p:cNvSpPr>
            <p:nvPr/>
          </p:nvSpPr>
          <p:spPr bwMode="auto">
            <a:xfrm rot="-21600000">
              <a:off x="2427" y="3752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M2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57" name="Text Box 207"/>
            <p:cNvSpPr txBox="1">
              <a:spLocks noChangeAspect="1" noChangeArrowheads="1"/>
            </p:cNvSpPr>
            <p:nvPr/>
          </p:nvSpPr>
          <p:spPr bwMode="auto">
            <a:xfrm rot="-21600000">
              <a:off x="2623" y="3214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GR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58" name="Line 208"/>
            <p:cNvSpPr>
              <a:spLocks noChangeAspect="1" noChangeShapeType="1"/>
            </p:cNvSpPr>
            <p:nvPr/>
          </p:nvSpPr>
          <p:spPr bwMode="auto">
            <a:xfrm rot="600000" flipH="1">
              <a:off x="5235" y="3877"/>
              <a:ext cx="443" cy="21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209"/>
            <p:cNvSpPr>
              <a:spLocks noChangeAspect="1" noChangeArrowheads="1"/>
            </p:cNvSpPr>
            <p:nvPr/>
          </p:nvSpPr>
          <p:spPr bwMode="auto">
            <a:xfrm rot="420000">
              <a:off x="3313" y="3588"/>
              <a:ext cx="427" cy="5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10"/>
            <p:cNvSpPr>
              <a:spLocks noChangeAspect="1" noChangeShapeType="1"/>
            </p:cNvSpPr>
            <p:nvPr/>
          </p:nvSpPr>
          <p:spPr bwMode="auto">
            <a:xfrm flipH="1">
              <a:off x="4564" y="3827"/>
              <a:ext cx="38" cy="1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211"/>
            <p:cNvSpPr>
              <a:spLocks noChangeAspect="1" noChangeArrowheads="1"/>
            </p:cNvSpPr>
            <p:nvPr/>
          </p:nvSpPr>
          <p:spPr bwMode="auto">
            <a:xfrm rot="10047" flipV="1">
              <a:off x="5157" y="4054"/>
              <a:ext cx="203" cy="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12"/>
            <p:cNvSpPr>
              <a:spLocks noChangeAspect="1" noChangeShapeType="1"/>
            </p:cNvSpPr>
            <p:nvPr/>
          </p:nvSpPr>
          <p:spPr bwMode="auto">
            <a:xfrm rot="600000" flipH="1">
              <a:off x="5337" y="3887"/>
              <a:ext cx="342" cy="19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13"/>
            <p:cNvSpPr txBox="1">
              <a:spLocks noChangeAspect="1" noChangeArrowheads="1"/>
            </p:cNvSpPr>
            <p:nvPr/>
          </p:nvSpPr>
          <p:spPr bwMode="auto">
            <a:xfrm rot="-21600000">
              <a:off x="3257" y="3360"/>
              <a:ext cx="5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M3a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64" name="Text Box 214"/>
            <p:cNvSpPr txBox="1">
              <a:spLocks noChangeAspect="1" noChangeArrowheads="1"/>
            </p:cNvSpPr>
            <p:nvPr/>
          </p:nvSpPr>
          <p:spPr bwMode="auto">
            <a:xfrm rot="-21600000">
              <a:off x="5001" y="4146"/>
              <a:ext cx="5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KB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65" name="Text Box 215"/>
            <p:cNvSpPr txBox="1">
              <a:spLocks noChangeAspect="1" noChangeArrowheads="1"/>
            </p:cNvSpPr>
            <p:nvPr/>
          </p:nvSpPr>
          <p:spPr bwMode="auto">
            <a:xfrm rot="-21600000">
              <a:off x="4187" y="3995"/>
              <a:ext cx="4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XSa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66" name="Text Box 216"/>
            <p:cNvSpPr txBox="1">
              <a:spLocks noChangeAspect="1" noChangeArrowheads="1"/>
            </p:cNvSpPr>
            <p:nvPr/>
          </p:nvSpPr>
          <p:spPr bwMode="auto">
            <a:xfrm rot="-21600000">
              <a:off x="3202" y="3835"/>
              <a:ext cx="5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M3b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67" name="Text Box 217"/>
            <p:cNvSpPr txBox="1">
              <a:spLocks noChangeAspect="1" noChangeArrowheads="1"/>
            </p:cNvSpPr>
            <p:nvPr/>
          </p:nvSpPr>
          <p:spPr bwMode="auto">
            <a:xfrm rot="-21600000">
              <a:off x="0" y="3537"/>
              <a:ext cx="82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n-US" sz="1600" b="1">
                  <a:latin typeface="Arial" pitchFamily="34" charset="0"/>
                </a:rPr>
                <a:t>Top view</a:t>
              </a:r>
              <a:endParaRPr lang="en-US" altLang="en-US" sz="1600" b="1">
                <a:latin typeface="Arial" pitchFamily="34" charset="0"/>
              </a:endParaRPr>
            </a:p>
          </p:txBody>
        </p:sp>
        <p:sp>
          <p:nvSpPr>
            <p:cNvPr id="68" name="Rectangle 218"/>
            <p:cNvSpPr>
              <a:spLocks noChangeAspect="1" noChangeArrowheads="1"/>
            </p:cNvSpPr>
            <p:nvPr/>
          </p:nvSpPr>
          <p:spPr bwMode="auto">
            <a:xfrm>
              <a:off x="2765" y="3454"/>
              <a:ext cx="145" cy="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19"/>
            <p:cNvSpPr>
              <a:spLocks noChangeAspect="1" noChangeShapeType="1"/>
            </p:cNvSpPr>
            <p:nvPr/>
          </p:nvSpPr>
          <p:spPr bwMode="auto">
            <a:xfrm rot="600000">
              <a:off x="3711" y="3798"/>
              <a:ext cx="1539" cy="12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20"/>
            <p:cNvSpPr>
              <a:spLocks noChangeAspect="1" noChangeShapeType="1"/>
            </p:cNvSpPr>
            <p:nvPr/>
          </p:nvSpPr>
          <p:spPr bwMode="auto">
            <a:xfrm rot="600000">
              <a:off x="3314" y="3790"/>
              <a:ext cx="2034" cy="8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1"/>
            <p:cNvSpPr>
              <a:spLocks noChangeAspect="1" noChangeShapeType="1"/>
            </p:cNvSpPr>
            <p:nvPr/>
          </p:nvSpPr>
          <p:spPr bwMode="auto">
            <a:xfrm flipH="1" flipV="1">
              <a:off x="4430" y="3320"/>
              <a:ext cx="36" cy="1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22"/>
            <p:cNvSpPr>
              <a:spLocks noChangeAspect="1" noChangeShapeType="1"/>
            </p:cNvSpPr>
            <p:nvPr/>
          </p:nvSpPr>
          <p:spPr bwMode="auto">
            <a:xfrm rot="21000000" flipV="1">
              <a:off x="3692" y="3327"/>
              <a:ext cx="1286" cy="149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23"/>
            <p:cNvSpPr>
              <a:spLocks noChangeAspect="1" noChangeShapeType="1"/>
            </p:cNvSpPr>
            <p:nvPr/>
          </p:nvSpPr>
          <p:spPr bwMode="auto">
            <a:xfrm rot="21000000" flipH="1">
              <a:off x="4954" y="3189"/>
              <a:ext cx="283" cy="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24"/>
            <p:cNvSpPr>
              <a:spLocks noChangeAspect="1" noChangeShapeType="1"/>
            </p:cNvSpPr>
            <p:nvPr/>
          </p:nvSpPr>
          <p:spPr bwMode="auto">
            <a:xfrm rot="21000000" flipV="1">
              <a:off x="3564" y="3373"/>
              <a:ext cx="1463" cy="6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25"/>
            <p:cNvSpPr>
              <a:spLocks noChangeAspect="1" noChangeShapeType="1"/>
            </p:cNvSpPr>
            <p:nvPr/>
          </p:nvSpPr>
          <p:spPr bwMode="auto">
            <a:xfrm rot="21000000" flipH="1">
              <a:off x="5006" y="3186"/>
              <a:ext cx="236" cy="4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226"/>
            <p:cNvSpPr>
              <a:spLocks noChangeAspect="1" noChangeArrowheads="1"/>
            </p:cNvSpPr>
            <p:nvPr/>
          </p:nvSpPr>
          <p:spPr bwMode="auto">
            <a:xfrm rot="21180000" flipV="1">
              <a:off x="3304" y="3745"/>
              <a:ext cx="428" cy="5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227"/>
            <p:cNvSpPr>
              <a:spLocks noChangeAspect="1"/>
            </p:cNvSpPr>
            <p:nvPr/>
          </p:nvSpPr>
          <p:spPr bwMode="auto">
            <a:xfrm rot="-927918">
              <a:off x="4850" y="3207"/>
              <a:ext cx="172" cy="73"/>
            </a:xfrm>
            <a:custGeom>
              <a:avLst/>
              <a:gdLst>
                <a:gd name="T0" fmla="*/ 6 w 871"/>
                <a:gd name="T1" fmla="*/ 492 h 504"/>
                <a:gd name="T2" fmla="*/ 17 w 871"/>
                <a:gd name="T3" fmla="*/ 467 h 504"/>
                <a:gd name="T4" fmla="*/ 25 w 871"/>
                <a:gd name="T5" fmla="*/ 441 h 504"/>
                <a:gd name="T6" fmla="*/ 31 w 871"/>
                <a:gd name="T7" fmla="*/ 416 h 504"/>
                <a:gd name="T8" fmla="*/ 37 w 871"/>
                <a:gd name="T9" fmla="*/ 391 h 504"/>
                <a:gd name="T10" fmla="*/ 43 w 871"/>
                <a:gd name="T11" fmla="*/ 366 h 504"/>
                <a:gd name="T12" fmla="*/ 47 w 871"/>
                <a:gd name="T13" fmla="*/ 340 h 504"/>
                <a:gd name="T14" fmla="*/ 49 w 871"/>
                <a:gd name="T15" fmla="*/ 315 h 504"/>
                <a:gd name="T16" fmla="*/ 51 w 871"/>
                <a:gd name="T17" fmla="*/ 291 h 504"/>
                <a:gd name="T18" fmla="*/ 51 w 871"/>
                <a:gd name="T19" fmla="*/ 265 h 504"/>
                <a:gd name="T20" fmla="*/ 51 w 871"/>
                <a:gd name="T21" fmla="*/ 240 h 504"/>
                <a:gd name="T22" fmla="*/ 51 w 871"/>
                <a:gd name="T23" fmla="*/ 214 h 504"/>
                <a:gd name="T24" fmla="*/ 49 w 871"/>
                <a:gd name="T25" fmla="*/ 190 h 504"/>
                <a:gd name="T26" fmla="*/ 47 w 871"/>
                <a:gd name="T27" fmla="*/ 164 h 504"/>
                <a:gd name="T28" fmla="*/ 43 w 871"/>
                <a:gd name="T29" fmla="*/ 139 h 504"/>
                <a:gd name="T30" fmla="*/ 37 w 871"/>
                <a:gd name="T31" fmla="*/ 113 h 504"/>
                <a:gd name="T32" fmla="*/ 31 w 871"/>
                <a:gd name="T33" fmla="*/ 89 h 504"/>
                <a:gd name="T34" fmla="*/ 25 w 871"/>
                <a:gd name="T35" fmla="*/ 63 h 504"/>
                <a:gd name="T36" fmla="*/ 17 w 871"/>
                <a:gd name="T37" fmla="*/ 38 h 504"/>
                <a:gd name="T38" fmla="*/ 6 w 871"/>
                <a:gd name="T39" fmla="*/ 13 h 504"/>
                <a:gd name="T40" fmla="*/ 423 w 871"/>
                <a:gd name="T41" fmla="*/ 62 h 504"/>
                <a:gd name="T42" fmla="*/ 865 w 871"/>
                <a:gd name="T43" fmla="*/ 13 h 504"/>
                <a:gd name="T44" fmla="*/ 855 w 871"/>
                <a:gd name="T45" fmla="*/ 38 h 504"/>
                <a:gd name="T46" fmla="*/ 846 w 871"/>
                <a:gd name="T47" fmla="*/ 63 h 504"/>
                <a:gd name="T48" fmla="*/ 840 w 871"/>
                <a:gd name="T49" fmla="*/ 89 h 504"/>
                <a:gd name="T50" fmla="*/ 834 w 871"/>
                <a:gd name="T51" fmla="*/ 113 h 504"/>
                <a:gd name="T52" fmla="*/ 828 w 871"/>
                <a:gd name="T53" fmla="*/ 139 h 504"/>
                <a:gd name="T54" fmla="*/ 824 w 871"/>
                <a:gd name="T55" fmla="*/ 164 h 504"/>
                <a:gd name="T56" fmla="*/ 822 w 871"/>
                <a:gd name="T57" fmla="*/ 190 h 504"/>
                <a:gd name="T58" fmla="*/ 820 w 871"/>
                <a:gd name="T59" fmla="*/ 214 h 504"/>
                <a:gd name="T60" fmla="*/ 820 w 871"/>
                <a:gd name="T61" fmla="*/ 240 h 504"/>
                <a:gd name="T62" fmla="*/ 820 w 871"/>
                <a:gd name="T63" fmla="*/ 265 h 504"/>
                <a:gd name="T64" fmla="*/ 820 w 871"/>
                <a:gd name="T65" fmla="*/ 291 h 504"/>
                <a:gd name="T66" fmla="*/ 822 w 871"/>
                <a:gd name="T67" fmla="*/ 315 h 504"/>
                <a:gd name="T68" fmla="*/ 824 w 871"/>
                <a:gd name="T69" fmla="*/ 340 h 504"/>
                <a:gd name="T70" fmla="*/ 828 w 871"/>
                <a:gd name="T71" fmla="*/ 366 h 504"/>
                <a:gd name="T72" fmla="*/ 834 w 871"/>
                <a:gd name="T73" fmla="*/ 391 h 504"/>
                <a:gd name="T74" fmla="*/ 840 w 871"/>
                <a:gd name="T75" fmla="*/ 416 h 504"/>
                <a:gd name="T76" fmla="*/ 846 w 871"/>
                <a:gd name="T77" fmla="*/ 441 h 504"/>
                <a:gd name="T78" fmla="*/ 855 w 871"/>
                <a:gd name="T79" fmla="*/ 467 h 504"/>
                <a:gd name="T80" fmla="*/ 865 w 871"/>
                <a:gd name="T81" fmla="*/ 492 h 504"/>
                <a:gd name="T82" fmla="*/ 436 w 871"/>
                <a:gd name="T83" fmla="*/ 437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1" h="504">
                  <a:moveTo>
                    <a:pt x="0" y="504"/>
                  </a:moveTo>
                  <a:lnTo>
                    <a:pt x="6" y="492"/>
                  </a:lnTo>
                  <a:lnTo>
                    <a:pt x="10" y="479"/>
                  </a:lnTo>
                  <a:lnTo>
                    <a:pt x="17" y="467"/>
                  </a:lnTo>
                  <a:lnTo>
                    <a:pt x="21" y="454"/>
                  </a:lnTo>
                  <a:lnTo>
                    <a:pt x="25" y="441"/>
                  </a:lnTo>
                  <a:lnTo>
                    <a:pt x="29" y="429"/>
                  </a:lnTo>
                  <a:lnTo>
                    <a:pt x="31" y="416"/>
                  </a:lnTo>
                  <a:lnTo>
                    <a:pt x="35" y="403"/>
                  </a:lnTo>
                  <a:lnTo>
                    <a:pt x="37" y="391"/>
                  </a:lnTo>
                  <a:lnTo>
                    <a:pt x="41" y="379"/>
                  </a:lnTo>
                  <a:lnTo>
                    <a:pt x="43" y="366"/>
                  </a:lnTo>
                  <a:lnTo>
                    <a:pt x="45" y="353"/>
                  </a:lnTo>
                  <a:lnTo>
                    <a:pt x="47" y="340"/>
                  </a:lnTo>
                  <a:lnTo>
                    <a:pt x="47" y="328"/>
                  </a:lnTo>
                  <a:lnTo>
                    <a:pt x="49" y="315"/>
                  </a:lnTo>
                  <a:lnTo>
                    <a:pt x="51" y="302"/>
                  </a:lnTo>
                  <a:lnTo>
                    <a:pt x="51" y="291"/>
                  </a:lnTo>
                  <a:lnTo>
                    <a:pt x="51" y="278"/>
                  </a:lnTo>
                  <a:lnTo>
                    <a:pt x="51" y="265"/>
                  </a:lnTo>
                  <a:lnTo>
                    <a:pt x="53" y="252"/>
                  </a:lnTo>
                  <a:lnTo>
                    <a:pt x="51" y="240"/>
                  </a:lnTo>
                  <a:lnTo>
                    <a:pt x="51" y="227"/>
                  </a:lnTo>
                  <a:lnTo>
                    <a:pt x="51" y="214"/>
                  </a:lnTo>
                  <a:lnTo>
                    <a:pt x="51" y="202"/>
                  </a:lnTo>
                  <a:lnTo>
                    <a:pt x="49" y="190"/>
                  </a:lnTo>
                  <a:lnTo>
                    <a:pt x="47" y="177"/>
                  </a:lnTo>
                  <a:lnTo>
                    <a:pt x="47" y="164"/>
                  </a:lnTo>
                  <a:lnTo>
                    <a:pt x="45" y="152"/>
                  </a:lnTo>
                  <a:lnTo>
                    <a:pt x="43" y="139"/>
                  </a:lnTo>
                  <a:lnTo>
                    <a:pt x="41" y="126"/>
                  </a:lnTo>
                  <a:lnTo>
                    <a:pt x="37" y="113"/>
                  </a:lnTo>
                  <a:lnTo>
                    <a:pt x="35" y="101"/>
                  </a:lnTo>
                  <a:lnTo>
                    <a:pt x="31" y="89"/>
                  </a:lnTo>
                  <a:lnTo>
                    <a:pt x="29" y="76"/>
                  </a:lnTo>
                  <a:lnTo>
                    <a:pt x="25" y="63"/>
                  </a:lnTo>
                  <a:lnTo>
                    <a:pt x="21" y="51"/>
                  </a:lnTo>
                  <a:lnTo>
                    <a:pt x="17" y="38"/>
                  </a:lnTo>
                  <a:lnTo>
                    <a:pt x="10" y="25"/>
                  </a:lnTo>
                  <a:lnTo>
                    <a:pt x="6" y="13"/>
                  </a:lnTo>
                  <a:lnTo>
                    <a:pt x="0" y="0"/>
                  </a:lnTo>
                  <a:cubicBezTo>
                    <a:pt x="69" y="8"/>
                    <a:pt x="278" y="62"/>
                    <a:pt x="423" y="62"/>
                  </a:cubicBezTo>
                  <a:cubicBezTo>
                    <a:pt x="568" y="62"/>
                    <a:pt x="797" y="8"/>
                    <a:pt x="871" y="0"/>
                  </a:cubicBezTo>
                  <a:lnTo>
                    <a:pt x="865" y="13"/>
                  </a:lnTo>
                  <a:lnTo>
                    <a:pt x="861" y="25"/>
                  </a:lnTo>
                  <a:lnTo>
                    <a:pt x="855" y="38"/>
                  </a:lnTo>
                  <a:lnTo>
                    <a:pt x="851" y="51"/>
                  </a:lnTo>
                  <a:lnTo>
                    <a:pt x="846" y="63"/>
                  </a:lnTo>
                  <a:lnTo>
                    <a:pt x="842" y="76"/>
                  </a:lnTo>
                  <a:lnTo>
                    <a:pt x="840" y="89"/>
                  </a:lnTo>
                  <a:lnTo>
                    <a:pt x="836" y="101"/>
                  </a:lnTo>
                  <a:lnTo>
                    <a:pt x="834" y="113"/>
                  </a:lnTo>
                  <a:lnTo>
                    <a:pt x="830" y="126"/>
                  </a:lnTo>
                  <a:lnTo>
                    <a:pt x="828" y="139"/>
                  </a:lnTo>
                  <a:lnTo>
                    <a:pt x="826" y="152"/>
                  </a:lnTo>
                  <a:lnTo>
                    <a:pt x="824" y="164"/>
                  </a:lnTo>
                  <a:lnTo>
                    <a:pt x="824" y="177"/>
                  </a:lnTo>
                  <a:lnTo>
                    <a:pt x="822" y="190"/>
                  </a:lnTo>
                  <a:lnTo>
                    <a:pt x="820" y="202"/>
                  </a:lnTo>
                  <a:lnTo>
                    <a:pt x="820" y="214"/>
                  </a:lnTo>
                  <a:lnTo>
                    <a:pt x="820" y="227"/>
                  </a:lnTo>
                  <a:lnTo>
                    <a:pt x="820" y="240"/>
                  </a:lnTo>
                  <a:lnTo>
                    <a:pt x="820" y="252"/>
                  </a:lnTo>
                  <a:lnTo>
                    <a:pt x="820" y="265"/>
                  </a:lnTo>
                  <a:lnTo>
                    <a:pt x="820" y="278"/>
                  </a:lnTo>
                  <a:lnTo>
                    <a:pt x="820" y="291"/>
                  </a:lnTo>
                  <a:lnTo>
                    <a:pt x="820" y="302"/>
                  </a:lnTo>
                  <a:lnTo>
                    <a:pt x="822" y="315"/>
                  </a:lnTo>
                  <a:lnTo>
                    <a:pt x="824" y="328"/>
                  </a:lnTo>
                  <a:lnTo>
                    <a:pt x="824" y="340"/>
                  </a:lnTo>
                  <a:lnTo>
                    <a:pt x="826" y="353"/>
                  </a:lnTo>
                  <a:lnTo>
                    <a:pt x="828" y="366"/>
                  </a:lnTo>
                  <a:lnTo>
                    <a:pt x="830" y="379"/>
                  </a:lnTo>
                  <a:lnTo>
                    <a:pt x="834" y="391"/>
                  </a:lnTo>
                  <a:lnTo>
                    <a:pt x="836" y="403"/>
                  </a:lnTo>
                  <a:lnTo>
                    <a:pt x="840" y="416"/>
                  </a:lnTo>
                  <a:lnTo>
                    <a:pt x="842" y="429"/>
                  </a:lnTo>
                  <a:lnTo>
                    <a:pt x="846" y="441"/>
                  </a:lnTo>
                  <a:lnTo>
                    <a:pt x="851" y="454"/>
                  </a:lnTo>
                  <a:lnTo>
                    <a:pt x="855" y="467"/>
                  </a:lnTo>
                  <a:lnTo>
                    <a:pt x="861" y="479"/>
                  </a:lnTo>
                  <a:lnTo>
                    <a:pt x="865" y="492"/>
                  </a:lnTo>
                  <a:lnTo>
                    <a:pt x="871" y="504"/>
                  </a:lnTo>
                  <a:cubicBezTo>
                    <a:pt x="800" y="495"/>
                    <a:pt x="581" y="437"/>
                    <a:pt x="436" y="437"/>
                  </a:cubicBezTo>
                  <a:cubicBezTo>
                    <a:pt x="291" y="437"/>
                    <a:pt x="91" y="490"/>
                    <a:pt x="0" y="504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28"/>
            <p:cNvSpPr>
              <a:spLocks noChangeAspect="1"/>
            </p:cNvSpPr>
            <p:nvPr/>
          </p:nvSpPr>
          <p:spPr bwMode="auto">
            <a:xfrm rot="-17224429">
              <a:off x="5401" y="3918"/>
              <a:ext cx="93" cy="161"/>
            </a:xfrm>
            <a:custGeom>
              <a:avLst/>
              <a:gdLst>
                <a:gd name="T0" fmla="*/ 5 w 514"/>
                <a:gd name="T1" fmla="*/ 194 h 200"/>
                <a:gd name="T2" fmla="*/ 11 w 514"/>
                <a:gd name="T3" fmla="*/ 185 h 200"/>
                <a:gd name="T4" fmla="*/ 16 w 514"/>
                <a:gd name="T5" fmla="*/ 174 h 200"/>
                <a:gd name="T6" fmla="*/ 19 w 514"/>
                <a:gd name="T7" fmla="*/ 165 h 200"/>
                <a:gd name="T8" fmla="*/ 23 w 514"/>
                <a:gd name="T9" fmla="*/ 155 h 200"/>
                <a:gd name="T10" fmla="*/ 26 w 514"/>
                <a:gd name="T11" fmla="*/ 145 h 200"/>
                <a:gd name="T12" fmla="*/ 29 w 514"/>
                <a:gd name="T13" fmla="*/ 135 h 200"/>
                <a:gd name="T14" fmla="*/ 30 w 514"/>
                <a:gd name="T15" fmla="*/ 125 h 200"/>
                <a:gd name="T16" fmla="*/ 31 w 514"/>
                <a:gd name="T17" fmla="*/ 116 h 200"/>
                <a:gd name="T18" fmla="*/ 31 w 514"/>
                <a:gd name="T19" fmla="*/ 106 h 200"/>
                <a:gd name="T20" fmla="*/ 31 w 514"/>
                <a:gd name="T21" fmla="*/ 96 h 200"/>
                <a:gd name="T22" fmla="*/ 31 w 514"/>
                <a:gd name="T23" fmla="*/ 86 h 200"/>
                <a:gd name="T24" fmla="*/ 30 w 514"/>
                <a:gd name="T25" fmla="*/ 76 h 200"/>
                <a:gd name="T26" fmla="*/ 29 w 514"/>
                <a:gd name="T27" fmla="*/ 66 h 200"/>
                <a:gd name="T28" fmla="*/ 26 w 514"/>
                <a:gd name="T29" fmla="*/ 56 h 200"/>
                <a:gd name="T30" fmla="*/ 22 w 514"/>
                <a:gd name="T31" fmla="*/ 46 h 200"/>
                <a:gd name="T32" fmla="*/ 18 w 514"/>
                <a:gd name="T33" fmla="*/ 37 h 200"/>
                <a:gd name="T34" fmla="*/ 15 w 514"/>
                <a:gd name="T35" fmla="*/ 27 h 200"/>
                <a:gd name="T36" fmla="*/ 10 w 514"/>
                <a:gd name="T37" fmla="*/ 17 h 200"/>
                <a:gd name="T38" fmla="*/ 4 w 514"/>
                <a:gd name="T39" fmla="*/ 7 h 200"/>
                <a:gd name="T40" fmla="*/ 513 w 514"/>
                <a:gd name="T41" fmla="*/ 1 h 200"/>
                <a:gd name="T42" fmla="*/ 507 w 514"/>
                <a:gd name="T43" fmla="*/ 11 h 200"/>
                <a:gd name="T44" fmla="*/ 501 w 514"/>
                <a:gd name="T45" fmla="*/ 21 h 200"/>
                <a:gd name="T46" fmla="*/ 496 w 514"/>
                <a:gd name="T47" fmla="*/ 31 h 200"/>
                <a:gd name="T48" fmla="*/ 492 w 514"/>
                <a:gd name="T49" fmla="*/ 40 h 200"/>
                <a:gd name="T50" fmla="*/ 490 w 514"/>
                <a:gd name="T51" fmla="*/ 50 h 200"/>
                <a:gd name="T52" fmla="*/ 487 w 514"/>
                <a:gd name="T53" fmla="*/ 60 h 200"/>
                <a:gd name="T54" fmla="*/ 486 w 514"/>
                <a:gd name="T55" fmla="*/ 70 h 200"/>
                <a:gd name="T56" fmla="*/ 484 w 514"/>
                <a:gd name="T57" fmla="*/ 80 h 200"/>
                <a:gd name="T58" fmla="*/ 484 w 514"/>
                <a:gd name="T59" fmla="*/ 90 h 200"/>
                <a:gd name="T60" fmla="*/ 484 w 514"/>
                <a:gd name="T61" fmla="*/ 100 h 200"/>
                <a:gd name="T62" fmla="*/ 484 w 514"/>
                <a:gd name="T63" fmla="*/ 110 h 200"/>
                <a:gd name="T64" fmla="*/ 484 w 514"/>
                <a:gd name="T65" fmla="*/ 119 h 200"/>
                <a:gd name="T66" fmla="*/ 486 w 514"/>
                <a:gd name="T67" fmla="*/ 129 h 200"/>
                <a:gd name="T68" fmla="*/ 487 w 514"/>
                <a:gd name="T69" fmla="*/ 139 h 200"/>
                <a:gd name="T70" fmla="*/ 490 w 514"/>
                <a:gd name="T71" fmla="*/ 149 h 200"/>
                <a:gd name="T72" fmla="*/ 493 w 514"/>
                <a:gd name="T73" fmla="*/ 159 h 200"/>
                <a:gd name="T74" fmla="*/ 497 w 514"/>
                <a:gd name="T75" fmla="*/ 169 h 200"/>
                <a:gd name="T76" fmla="*/ 502 w 514"/>
                <a:gd name="T77" fmla="*/ 178 h 200"/>
                <a:gd name="T78" fmla="*/ 508 w 514"/>
                <a:gd name="T79" fmla="*/ 188 h 200"/>
                <a:gd name="T80" fmla="*/ 514 w 514"/>
                <a:gd name="T81" fmla="*/ 19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4" h="200">
                  <a:moveTo>
                    <a:pt x="1" y="199"/>
                  </a:moveTo>
                  <a:lnTo>
                    <a:pt x="5" y="194"/>
                  </a:lnTo>
                  <a:lnTo>
                    <a:pt x="7" y="189"/>
                  </a:lnTo>
                  <a:lnTo>
                    <a:pt x="11" y="185"/>
                  </a:lnTo>
                  <a:lnTo>
                    <a:pt x="13" y="179"/>
                  </a:lnTo>
                  <a:lnTo>
                    <a:pt x="16" y="174"/>
                  </a:lnTo>
                  <a:lnTo>
                    <a:pt x="18" y="170"/>
                  </a:lnTo>
                  <a:lnTo>
                    <a:pt x="19" y="165"/>
                  </a:lnTo>
                  <a:lnTo>
                    <a:pt x="22" y="160"/>
                  </a:lnTo>
                  <a:lnTo>
                    <a:pt x="23" y="155"/>
                  </a:lnTo>
                  <a:lnTo>
                    <a:pt x="25" y="150"/>
                  </a:lnTo>
                  <a:lnTo>
                    <a:pt x="26" y="145"/>
                  </a:lnTo>
                  <a:lnTo>
                    <a:pt x="28" y="140"/>
                  </a:lnTo>
                  <a:lnTo>
                    <a:pt x="29" y="135"/>
                  </a:lnTo>
                  <a:lnTo>
                    <a:pt x="29" y="130"/>
                  </a:lnTo>
                  <a:lnTo>
                    <a:pt x="30" y="125"/>
                  </a:lnTo>
                  <a:lnTo>
                    <a:pt x="31" y="120"/>
                  </a:lnTo>
                  <a:lnTo>
                    <a:pt x="31" y="116"/>
                  </a:lnTo>
                  <a:lnTo>
                    <a:pt x="31" y="111"/>
                  </a:lnTo>
                  <a:lnTo>
                    <a:pt x="31" y="106"/>
                  </a:lnTo>
                  <a:lnTo>
                    <a:pt x="32" y="101"/>
                  </a:lnTo>
                  <a:lnTo>
                    <a:pt x="31" y="96"/>
                  </a:lnTo>
                  <a:lnTo>
                    <a:pt x="31" y="91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30" y="76"/>
                  </a:lnTo>
                  <a:lnTo>
                    <a:pt x="29" y="71"/>
                  </a:lnTo>
                  <a:lnTo>
                    <a:pt x="29" y="66"/>
                  </a:lnTo>
                  <a:lnTo>
                    <a:pt x="28" y="61"/>
                  </a:lnTo>
                  <a:lnTo>
                    <a:pt x="26" y="56"/>
                  </a:lnTo>
                  <a:lnTo>
                    <a:pt x="25" y="51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6" y="12"/>
                  </a:lnTo>
                  <a:lnTo>
                    <a:pt x="4" y="7"/>
                  </a:lnTo>
                  <a:lnTo>
                    <a:pt x="0" y="2"/>
                  </a:lnTo>
                  <a:cubicBezTo>
                    <a:pt x="85" y="1"/>
                    <a:pt x="428" y="0"/>
                    <a:pt x="513" y="1"/>
                  </a:cubicBezTo>
                  <a:lnTo>
                    <a:pt x="509" y="6"/>
                  </a:lnTo>
                  <a:lnTo>
                    <a:pt x="507" y="11"/>
                  </a:lnTo>
                  <a:lnTo>
                    <a:pt x="504" y="16"/>
                  </a:lnTo>
                  <a:lnTo>
                    <a:pt x="501" y="21"/>
                  </a:lnTo>
                  <a:lnTo>
                    <a:pt x="498" y="26"/>
                  </a:lnTo>
                  <a:lnTo>
                    <a:pt x="496" y="31"/>
                  </a:lnTo>
                  <a:lnTo>
                    <a:pt x="495" y="36"/>
                  </a:lnTo>
                  <a:lnTo>
                    <a:pt x="492" y="40"/>
                  </a:lnTo>
                  <a:lnTo>
                    <a:pt x="491" y="45"/>
                  </a:lnTo>
                  <a:lnTo>
                    <a:pt x="490" y="50"/>
                  </a:lnTo>
                  <a:lnTo>
                    <a:pt x="489" y="55"/>
                  </a:lnTo>
                  <a:lnTo>
                    <a:pt x="487" y="60"/>
                  </a:lnTo>
                  <a:lnTo>
                    <a:pt x="486" y="65"/>
                  </a:lnTo>
                  <a:lnTo>
                    <a:pt x="486" y="70"/>
                  </a:lnTo>
                  <a:lnTo>
                    <a:pt x="485" y="75"/>
                  </a:lnTo>
                  <a:lnTo>
                    <a:pt x="484" y="80"/>
                  </a:lnTo>
                  <a:lnTo>
                    <a:pt x="484" y="85"/>
                  </a:lnTo>
                  <a:lnTo>
                    <a:pt x="484" y="90"/>
                  </a:lnTo>
                  <a:lnTo>
                    <a:pt x="484" y="95"/>
                  </a:lnTo>
                  <a:lnTo>
                    <a:pt x="484" y="100"/>
                  </a:lnTo>
                  <a:lnTo>
                    <a:pt x="484" y="105"/>
                  </a:lnTo>
                  <a:lnTo>
                    <a:pt x="484" y="110"/>
                  </a:lnTo>
                  <a:lnTo>
                    <a:pt x="484" y="115"/>
                  </a:lnTo>
                  <a:lnTo>
                    <a:pt x="484" y="119"/>
                  </a:lnTo>
                  <a:lnTo>
                    <a:pt x="485" y="124"/>
                  </a:lnTo>
                  <a:lnTo>
                    <a:pt x="486" y="129"/>
                  </a:lnTo>
                  <a:lnTo>
                    <a:pt x="486" y="134"/>
                  </a:lnTo>
                  <a:lnTo>
                    <a:pt x="487" y="139"/>
                  </a:lnTo>
                  <a:lnTo>
                    <a:pt x="489" y="144"/>
                  </a:lnTo>
                  <a:lnTo>
                    <a:pt x="490" y="149"/>
                  </a:lnTo>
                  <a:lnTo>
                    <a:pt x="492" y="154"/>
                  </a:lnTo>
                  <a:lnTo>
                    <a:pt x="493" y="159"/>
                  </a:lnTo>
                  <a:lnTo>
                    <a:pt x="496" y="164"/>
                  </a:lnTo>
                  <a:lnTo>
                    <a:pt x="497" y="169"/>
                  </a:lnTo>
                  <a:lnTo>
                    <a:pt x="499" y="173"/>
                  </a:lnTo>
                  <a:lnTo>
                    <a:pt x="502" y="178"/>
                  </a:lnTo>
                  <a:lnTo>
                    <a:pt x="505" y="184"/>
                  </a:lnTo>
                  <a:lnTo>
                    <a:pt x="508" y="188"/>
                  </a:lnTo>
                  <a:lnTo>
                    <a:pt x="510" y="193"/>
                  </a:lnTo>
                  <a:lnTo>
                    <a:pt x="514" y="198"/>
                  </a:lnTo>
                  <a:cubicBezTo>
                    <a:pt x="429" y="199"/>
                    <a:pt x="86" y="200"/>
                    <a:pt x="1" y="199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29"/>
            <p:cNvSpPr>
              <a:spLocks noChangeAspect="1" noChangeShapeType="1"/>
            </p:cNvSpPr>
            <p:nvPr/>
          </p:nvSpPr>
          <p:spPr bwMode="auto">
            <a:xfrm flipV="1">
              <a:off x="3188" y="3661"/>
              <a:ext cx="1" cy="1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30"/>
            <p:cNvSpPr>
              <a:spLocks noChangeAspect="1" noChangeShapeType="1"/>
            </p:cNvSpPr>
            <p:nvPr/>
          </p:nvSpPr>
          <p:spPr bwMode="auto">
            <a:xfrm>
              <a:off x="3188" y="3492"/>
              <a:ext cx="1" cy="1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31"/>
            <p:cNvSpPr>
              <a:spLocks noChangeAspect="1" noChangeShapeType="1"/>
            </p:cNvSpPr>
            <p:nvPr/>
          </p:nvSpPr>
          <p:spPr bwMode="auto">
            <a:xfrm flipV="1">
              <a:off x="2027" y="3655"/>
              <a:ext cx="1" cy="1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32"/>
            <p:cNvSpPr>
              <a:spLocks noChangeAspect="1" noChangeShapeType="1"/>
            </p:cNvSpPr>
            <p:nvPr/>
          </p:nvSpPr>
          <p:spPr bwMode="auto">
            <a:xfrm>
              <a:off x="2027" y="3485"/>
              <a:ext cx="1" cy="1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233"/>
            <p:cNvGrpSpPr>
              <a:grpSpLocks noChangeAspect="1"/>
            </p:cNvGrpSpPr>
            <p:nvPr/>
          </p:nvGrpSpPr>
          <p:grpSpPr bwMode="auto">
            <a:xfrm rot="1095825">
              <a:off x="4547" y="3730"/>
              <a:ext cx="2" cy="295"/>
              <a:chOff x="3042" y="2646"/>
              <a:chExt cx="0" cy="212"/>
            </a:xfrm>
          </p:grpSpPr>
          <p:sp>
            <p:nvSpPr>
              <p:cNvPr id="94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3042" y="2768"/>
                <a:ext cx="0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35"/>
              <p:cNvSpPr>
                <a:spLocks noChangeAspect="1" noChangeShapeType="1"/>
              </p:cNvSpPr>
              <p:nvPr/>
            </p:nvSpPr>
            <p:spPr bwMode="auto">
              <a:xfrm>
                <a:off x="3042" y="2646"/>
                <a:ext cx="0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" name="Group 236"/>
            <p:cNvGrpSpPr>
              <a:grpSpLocks noChangeAspect="1"/>
            </p:cNvGrpSpPr>
            <p:nvPr/>
          </p:nvGrpSpPr>
          <p:grpSpPr bwMode="auto">
            <a:xfrm rot="-880109">
              <a:off x="4411" y="3231"/>
              <a:ext cx="1" cy="294"/>
              <a:chOff x="3042" y="2646"/>
              <a:chExt cx="0" cy="212"/>
            </a:xfrm>
          </p:grpSpPr>
          <p:sp>
            <p:nvSpPr>
              <p:cNvPr id="92" name="Line 237"/>
              <p:cNvSpPr>
                <a:spLocks noChangeAspect="1" noChangeShapeType="1"/>
              </p:cNvSpPr>
              <p:nvPr/>
            </p:nvSpPr>
            <p:spPr bwMode="auto">
              <a:xfrm flipV="1">
                <a:off x="3042" y="2768"/>
                <a:ext cx="0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38"/>
              <p:cNvSpPr>
                <a:spLocks noChangeAspect="1" noChangeShapeType="1"/>
              </p:cNvSpPr>
              <p:nvPr/>
            </p:nvSpPr>
            <p:spPr bwMode="auto">
              <a:xfrm>
                <a:off x="3042" y="2646"/>
                <a:ext cx="0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Text Box 239"/>
            <p:cNvSpPr txBox="1">
              <a:spLocks noChangeAspect="1" noChangeArrowheads="1"/>
            </p:cNvSpPr>
            <p:nvPr/>
          </p:nvSpPr>
          <p:spPr bwMode="auto">
            <a:xfrm rot="-21600000">
              <a:off x="4333" y="3467"/>
              <a:ext cx="4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XSb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86" name="Text Box 240"/>
            <p:cNvSpPr txBox="1">
              <a:spLocks noChangeAspect="1" noChangeArrowheads="1"/>
            </p:cNvSpPr>
            <p:nvPr/>
          </p:nvSpPr>
          <p:spPr bwMode="auto">
            <a:xfrm rot="-21600000">
              <a:off x="4823" y="3312"/>
              <a:ext cx="4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M4b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87" name="Text Box 241"/>
            <p:cNvSpPr txBox="1">
              <a:spLocks noChangeAspect="1" noChangeArrowheads="1"/>
            </p:cNvSpPr>
            <p:nvPr/>
          </p:nvSpPr>
          <p:spPr bwMode="auto">
            <a:xfrm rot="-21600000">
              <a:off x="2936" y="3784"/>
              <a:ext cx="5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4J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88" name="Text Box 242"/>
            <p:cNvSpPr txBox="1">
              <a:spLocks noChangeAspect="1" noChangeArrowheads="1"/>
            </p:cNvSpPr>
            <p:nvPr/>
          </p:nvSpPr>
          <p:spPr bwMode="auto">
            <a:xfrm rot="-21600000">
              <a:off x="5298" y="3702"/>
              <a:ext cx="51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PEEM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89" name="Text Box 243"/>
            <p:cNvSpPr txBox="1">
              <a:spLocks noChangeAspect="1" noChangeArrowheads="1"/>
            </p:cNvSpPr>
            <p:nvPr/>
          </p:nvSpPr>
          <p:spPr bwMode="auto">
            <a:xfrm rot="-21600000">
              <a:off x="5194" y="3066"/>
              <a:ext cx="51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NAPP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90" name="Text Box 193"/>
            <p:cNvSpPr txBox="1">
              <a:spLocks noChangeAspect="1" noChangeArrowheads="1"/>
            </p:cNvSpPr>
            <p:nvPr/>
          </p:nvSpPr>
          <p:spPr bwMode="auto">
            <a:xfrm rot="-21600000">
              <a:off x="5250" y="1674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>
                  <a:latin typeface="Arial" pitchFamily="34" charset="0"/>
                </a:rPr>
                <a:t>PEEM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91" name="Text Box 164"/>
            <p:cNvSpPr txBox="1">
              <a:spLocks noChangeAspect="1" noChangeArrowheads="1"/>
            </p:cNvSpPr>
            <p:nvPr/>
          </p:nvSpPr>
          <p:spPr bwMode="auto">
            <a:xfrm rot="-21600000">
              <a:off x="0" y="1798"/>
              <a:ext cx="8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n-US" sz="1600" b="1">
                  <a:latin typeface="Arial" pitchFamily="34" charset="0"/>
                </a:rPr>
                <a:t>Side view</a:t>
              </a:r>
              <a:endParaRPr lang="en-US" altLang="en-US" sz="1600" b="1">
                <a:latin typeface="Arial" pitchFamily="34" charset="0"/>
              </a:endParaRPr>
            </a:p>
          </p:txBody>
        </p:sp>
      </p:grpSp>
      <p:sp>
        <p:nvSpPr>
          <p:cNvPr id="96" name="Rectangle 246"/>
          <p:cNvSpPr>
            <a:spLocks noChangeArrowheads="1"/>
          </p:cNvSpPr>
          <p:nvPr/>
        </p:nvSpPr>
        <p:spPr bwMode="auto">
          <a:xfrm>
            <a:off x="7535863" y="631658"/>
            <a:ext cx="1252537" cy="58801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6600"/>
                </a:solidFill>
              </a:rPr>
              <a:t>refocusing</a:t>
            </a:r>
          </a:p>
        </p:txBody>
      </p:sp>
      <p:sp>
        <p:nvSpPr>
          <p:cNvPr id="97" name="Rectangle 247"/>
          <p:cNvSpPr>
            <a:spLocks noChangeArrowheads="1"/>
          </p:cNvSpPr>
          <p:nvPr/>
        </p:nvSpPr>
        <p:spPr bwMode="auto">
          <a:xfrm>
            <a:off x="5226050" y="634833"/>
            <a:ext cx="1211263" cy="5876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branching</a:t>
            </a:r>
          </a:p>
        </p:txBody>
      </p:sp>
      <p:sp>
        <p:nvSpPr>
          <p:cNvPr id="98" name="Rectangle 248"/>
          <p:cNvSpPr>
            <a:spLocks noChangeArrowheads="1"/>
          </p:cNvSpPr>
          <p:nvPr/>
        </p:nvSpPr>
        <p:spPr bwMode="auto">
          <a:xfrm>
            <a:off x="3267075" y="634833"/>
            <a:ext cx="1800225" cy="5876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dirty="0" smtClean="0">
                <a:solidFill>
                  <a:srgbClr val="003399"/>
                </a:solidFill>
              </a:rPr>
              <a:t>plane</a:t>
            </a:r>
          </a:p>
          <a:p>
            <a:pPr algn="ctr">
              <a:buFontTx/>
              <a:buNone/>
            </a:pPr>
            <a:r>
              <a:rPr lang="en-US" altLang="en-US" sz="1800" dirty="0" smtClean="0">
                <a:solidFill>
                  <a:srgbClr val="003399"/>
                </a:solidFill>
              </a:rPr>
              <a:t>grating </a:t>
            </a:r>
            <a:r>
              <a:rPr lang="en-US" altLang="en-US" sz="1800" dirty="0" err="1">
                <a:solidFill>
                  <a:srgbClr val="003399"/>
                </a:solidFill>
              </a:rPr>
              <a:t>monochromator</a:t>
            </a:r>
            <a:endParaRPr lang="en-US" altLang="en-US" sz="1800" dirty="0">
              <a:solidFill>
                <a:srgbClr val="003399"/>
              </a:solidFill>
            </a:endParaRPr>
          </a:p>
        </p:txBody>
      </p:sp>
      <p:grpSp>
        <p:nvGrpSpPr>
          <p:cNvPr id="99" name="Group 258"/>
          <p:cNvGrpSpPr>
            <a:grpSpLocks/>
          </p:cNvGrpSpPr>
          <p:nvPr/>
        </p:nvGrpSpPr>
        <p:grpSpPr bwMode="auto">
          <a:xfrm>
            <a:off x="0" y="634833"/>
            <a:ext cx="1177925" cy="5876925"/>
            <a:chOff x="0" y="618"/>
            <a:chExt cx="742" cy="3702"/>
          </a:xfrm>
          <a:noFill/>
        </p:grpSpPr>
        <p:pic>
          <p:nvPicPr>
            <p:cNvPr id="100" name="Picture 259" descr="Advanced Planar Polarised Light Emitter (APPLE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5"/>
              <a:ext cx="741" cy="583"/>
            </a:xfrm>
            <a:prstGeom prst="rect">
              <a:avLst/>
            </a:prstGeom>
            <a:grpFill/>
            <a:extLst/>
          </p:spPr>
        </p:pic>
        <p:sp>
          <p:nvSpPr>
            <p:cNvPr id="101" name="Rectangle 260"/>
            <p:cNvSpPr>
              <a:spLocks noChangeArrowheads="1"/>
            </p:cNvSpPr>
            <p:nvPr/>
          </p:nvSpPr>
          <p:spPr bwMode="auto">
            <a:xfrm>
              <a:off x="0" y="618"/>
              <a:ext cx="742" cy="37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27088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35075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43063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APPLE II </a:t>
              </a:r>
            </a:p>
            <a:p>
              <a:pPr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undulator</a:t>
              </a:r>
            </a:p>
            <a:p>
              <a:pPr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CIRCE layout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" y="1374539"/>
            <a:ext cx="9856052" cy="333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CIRCE layout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242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82588" y="2770188"/>
            <a:ext cx="3541712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7" descr="IMG_09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326072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68325" y="1066800"/>
            <a:ext cx="5219700" cy="2339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0375" y="639763"/>
            <a:ext cx="540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itchFamily="34" charset="0"/>
              </a:rPr>
              <a:t> 90 - 2000 eV (3 exchangeable plane gratings)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464175" y="1893888"/>
            <a:ext cx="71438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0800000">
            <a:off x="5464175" y="1246188"/>
            <a:ext cx="71438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125788" y="1849438"/>
            <a:ext cx="25177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463358" y="2409825"/>
            <a:ext cx="138816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Arial" pitchFamily="34" charset="0"/>
              </a:rPr>
              <a:t>precision</a:t>
            </a:r>
          </a:p>
          <a:p>
            <a:pPr algn="ctr"/>
            <a:r>
              <a:rPr lang="en-US" altLang="en-US" dirty="0">
                <a:latin typeface="Arial" pitchFamily="34" charset="0"/>
              </a:rPr>
              <a:t>“exit” slit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4788" y="1552575"/>
            <a:ext cx="665162" cy="419100"/>
            <a:chOff x="2369" y="2693"/>
            <a:chExt cx="419" cy="264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69" y="2693"/>
              <a:ext cx="419" cy="264"/>
            </a:xfrm>
            <a:custGeom>
              <a:avLst/>
              <a:gdLst>
                <a:gd name="T0" fmla="*/ 419 w 419"/>
                <a:gd name="T1" fmla="*/ 129 h 264"/>
                <a:gd name="T2" fmla="*/ 407 w 419"/>
                <a:gd name="T3" fmla="*/ 133 h 264"/>
                <a:gd name="T4" fmla="*/ 395 w 419"/>
                <a:gd name="T5" fmla="*/ 138 h 264"/>
                <a:gd name="T6" fmla="*/ 382 w 419"/>
                <a:gd name="T7" fmla="*/ 142 h 264"/>
                <a:gd name="T8" fmla="*/ 370 w 419"/>
                <a:gd name="T9" fmla="*/ 146 h 264"/>
                <a:gd name="T10" fmla="*/ 356 w 419"/>
                <a:gd name="T11" fmla="*/ 150 h 264"/>
                <a:gd name="T12" fmla="*/ 344 w 419"/>
                <a:gd name="T13" fmla="*/ 154 h 264"/>
                <a:gd name="T14" fmla="*/ 331 w 419"/>
                <a:gd name="T15" fmla="*/ 159 h 264"/>
                <a:gd name="T16" fmla="*/ 319 w 419"/>
                <a:gd name="T17" fmla="*/ 163 h 264"/>
                <a:gd name="T18" fmla="*/ 306 w 419"/>
                <a:gd name="T19" fmla="*/ 168 h 264"/>
                <a:gd name="T20" fmla="*/ 294 w 419"/>
                <a:gd name="T21" fmla="*/ 172 h 264"/>
                <a:gd name="T22" fmla="*/ 281 w 419"/>
                <a:gd name="T23" fmla="*/ 176 h 264"/>
                <a:gd name="T24" fmla="*/ 269 w 419"/>
                <a:gd name="T25" fmla="*/ 180 h 264"/>
                <a:gd name="T26" fmla="*/ 256 w 419"/>
                <a:gd name="T27" fmla="*/ 185 h 264"/>
                <a:gd name="T28" fmla="*/ 244 w 419"/>
                <a:gd name="T29" fmla="*/ 189 h 264"/>
                <a:gd name="T30" fmla="*/ 231 w 419"/>
                <a:gd name="T31" fmla="*/ 194 h 264"/>
                <a:gd name="T32" fmla="*/ 219 w 419"/>
                <a:gd name="T33" fmla="*/ 198 h 264"/>
                <a:gd name="T34" fmla="*/ 207 w 419"/>
                <a:gd name="T35" fmla="*/ 202 h 264"/>
                <a:gd name="T36" fmla="*/ 194 w 419"/>
                <a:gd name="T37" fmla="*/ 206 h 264"/>
                <a:gd name="T38" fmla="*/ 182 w 419"/>
                <a:gd name="T39" fmla="*/ 210 h 264"/>
                <a:gd name="T40" fmla="*/ 169 w 419"/>
                <a:gd name="T41" fmla="*/ 215 h 264"/>
                <a:gd name="T42" fmla="*/ 157 w 419"/>
                <a:gd name="T43" fmla="*/ 219 h 264"/>
                <a:gd name="T44" fmla="*/ 144 w 419"/>
                <a:gd name="T45" fmla="*/ 224 h 264"/>
                <a:gd name="T46" fmla="*/ 132 w 419"/>
                <a:gd name="T47" fmla="*/ 228 h 264"/>
                <a:gd name="T48" fmla="*/ 119 w 419"/>
                <a:gd name="T49" fmla="*/ 232 h 264"/>
                <a:gd name="T50" fmla="*/ 107 w 419"/>
                <a:gd name="T51" fmla="*/ 236 h 264"/>
                <a:gd name="T52" fmla="*/ 94 w 419"/>
                <a:gd name="T53" fmla="*/ 241 h 264"/>
                <a:gd name="T54" fmla="*/ 82 w 419"/>
                <a:gd name="T55" fmla="*/ 245 h 264"/>
                <a:gd name="T56" fmla="*/ 69 w 419"/>
                <a:gd name="T57" fmla="*/ 250 h 264"/>
                <a:gd name="T58" fmla="*/ 57 w 419"/>
                <a:gd name="T59" fmla="*/ 254 h 264"/>
                <a:gd name="T60" fmla="*/ 44 w 419"/>
                <a:gd name="T61" fmla="*/ 259 h 264"/>
                <a:gd name="T62" fmla="*/ 374 w 419"/>
                <a:gd name="T6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9" h="264">
                  <a:moveTo>
                    <a:pt x="374" y="0"/>
                  </a:moveTo>
                  <a:lnTo>
                    <a:pt x="419" y="129"/>
                  </a:lnTo>
                  <a:lnTo>
                    <a:pt x="410" y="122"/>
                  </a:lnTo>
                  <a:lnTo>
                    <a:pt x="407" y="133"/>
                  </a:lnTo>
                  <a:lnTo>
                    <a:pt x="404" y="144"/>
                  </a:lnTo>
                  <a:lnTo>
                    <a:pt x="395" y="138"/>
                  </a:lnTo>
                  <a:lnTo>
                    <a:pt x="385" y="131"/>
                  </a:lnTo>
                  <a:lnTo>
                    <a:pt x="382" y="142"/>
                  </a:lnTo>
                  <a:lnTo>
                    <a:pt x="379" y="152"/>
                  </a:lnTo>
                  <a:lnTo>
                    <a:pt x="370" y="146"/>
                  </a:lnTo>
                  <a:lnTo>
                    <a:pt x="360" y="140"/>
                  </a:lnTo>
                  <a:lnTo>
                    <a:pt x="356" y="150"/>
                  </a:lnTo>
                  <a:lnTo>
                    <a:pt x="353" y="161"/>
                  </a:lnTo>
                  <a:lnTo>
                    <a:pt x="344" y="154"/>
                  </a:lnTo>
                  <a:lnTo>
                    <a:pt x="335" y="148"/>
                  </a:lnTo>
                  <a:lnTo>
                    <a:pt x="331" y="159"/>
                  </a:lnTo>
                  <a:lnTo>
                    <a:pt x="328" y="170"/>
                  </a:lnTo>
                  <a:lnTo>
                    <a:pt x="319" y="163"/>
                  </a:lnTo>
                  <a:lnTo>
                    <a:pt x="310" y="157"/>
                  </a:lnTo>
                  <a:lnTo>
                    <a:pt x="306" y="168"/>
                  </a:lnTo>
                  <a:lnTo>
                    <a:pt x="303" y="178"/>
                  </a:lnTo>
                  <a:lnTo>
                    <a:pt x="294" y="172"/>
                  </a:lnTo>
                  <a:lnTo>
                    <a:pt x="285" y="165"/>
                  </a:lnTo>
                  <a:lnTo>
                    <a:pt x="281" y="176"/>
                  </a:lnTo>
                  <a:lnTo>
                    <a:pt x="278" y="187"/>
                  </a:lnTo>
                  <a:lnTo>
                    <a:pt x="269" y="180"/>
                  </a:lnTo>
                  <a:lnTo>
                    <a:pt x="260" y="174"/>
                  </a:lnTo>
                  <a:lnTo>
                    <a:pt x="256" y="185"/>
                  </a:lnTo>
                  <a:lnTo>
                    <a:pt x="253" y="196"/>
                  </a:lnTo>
                  <a:lnTo>
                    <a:pt x="244" y="189"/>
                  </a:lnTo>
                  <a:lnTo>
                    <a:pt x="235" y="183"/>
                  </a:lnTo>
                  <a:lnTo>
                    <a:pt x="231" y="194"/>
                  </a:lnTo>
                  <a:lnTo>
                    <a:pt x="228" y="204"/>
                  </a:lnTo>
                  <a:lnTo>
                    <a:pt x="219" y="198"/>
                  </a:lnTo>
                  <a:lnTo>
                    <a:pt x="210" y="191"/>
                  </a:lnTo>
                  <a:lnTo>
                    <a:pt x="207" y="202"/>
                  </a:lnTo>
                  <a:lnTo>
                    <a:pt x="203" y="213"/>
                  </a:lnTo>
                  <a:lnTo>
                    <a:pt x="194" y="206"/>
                  </a:lnTo>
                  <a:lnTo>
                    <a:pt x="185" y="200"/>
                  </a:lnTo>
                  <a:lnTo>
                    <a:pt x="182" y="210"/>
                  </a:lnTo>
                  <a:lnTo>
                    <a:pt x="178" y="222"/>
                  </a:lnTo>
                  <a:lnTo>
                    <a:pt x="169" y="215"/>
                  </a:lnTo>
                  <a:lnTo>
                    <a:pt x="160" y="209"/>
                  </a:lnTo>
                  <a:lnTo>
                    <a:pt x="157" y="219"/>
                  </a:lnTo>
                  <a:lnTo>
                    <a:pt x="153" y="230"/>
                  </a:lnTo>
                  <a:lnTo>
                    <a:pt x="144" y="224"/>
                  </a:lnTo>
                  <a:lnTo>
                    <a:pt x="135" y="217"/>
                  </a:lnTo>
                  <a:lnTo>
                    <a:pt x="132" y="228"/>
                  </a:lnTo>
                  <a:lnTo>
                    <a:pt x="129" y="238"/>
                  </a:lnTo>
                  <a:lnTo>
                    <a:pt x="119" y="232"/>
                  </a:lnTo>
                  <a:lnTo>
                    <a:pt x="110" y="226"/>
                  </a:lnTo>
                  <a:lnTo>
                    <a:pt x="107" y="236"/>
                  </a:lnTo>
                  <a:lnTo>
                    <a:pt x="104" y="247"/>
                  </a:lnTo>
                  <a:lnTo>
                    <a:pt x="94" y="241"/>
                  </a:lnTo>
                  <a:lnTo>
                    <a:pt x="85" y="235"/>
                  </a:lnTo>
                  <a:lnTo>
                    <a:pt x="82" y="245"/>
                  </a:lnTo>
                  <a:lnTo>
                    <a:pt x="79" y="256"/>
                  </a:lnTo>
                  <a:lnTo>
                    <a:pt x="69" y="250"/>
                  </a:lnTo>
                  <a:lnTo>
                    <a:pt x="60" y="243"/>
                  </a:lnTo>
                  <a:lnTo>
                    <a:pt x="57" y="254"/>
                  </a:lnTo>
                  <a:lnTo>
                    <a:pt x="54" y="264"/>
                  </a:lnTo>
                  <a:lnTo>
                    <a:pt x="44" y="259"/>
                  </a:lnTo>
                  <a:lnTo>
                    <a:pt x="0" y="13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369" y="2693"/>
              <a:ext cx="419" cy="264"/>
            </a:xfrm>
            <a:custGeom>
              <a:avLst/>
              <a:gdLst>
                <a:gd name="T0" fmla="*/ 419 w 419"/>
                <a:gd name="T1" fmla="*/ 129 h 264"/>
                <a:gd name="T2" fmla="*/ 407 w 419"/>
                <a:gd name="T3" fmla="*/ 133 h 264"/>
                <a:gd name="T4" fmla="*/ 395 w 419"/>
                <a:gd name="T5" fmla="*/ 138 h 264"/>
                <a:gd name="T6" fmla="*/ 382 w 419"/>
                <a:gd name="T7" fmla="*/ 142 h 264"/>
                <a:gd name="T8" fmla="*/ 370 w 419"/>
                <a:gd name="T9" fmla="*/ 146 h 264"/>
                <a:gd name="T10" fmla="*/ 356 w 419"/>
                <a:gd name="T11" fmla="*/ 150 h 264"/>
                <a:gd name="T12" fmla="*/ 344 w 419"/>
                <a:gd name="T13" fmla="*/ 154 h 264"/>
                <a:gd name="T14" fmla="*/ 331 w 419"/>
                <a:gd name="T15" fmla="*/ 159 h 264"/>
                <a:gd name="T16" fmla="*/ 319 w 419"/>
                <a:gd name="T17" fmla="*/ 163 h 264"/>
                <a:gd name="T18" fmla="*/ 306 w 419"/>
                <a:gd name="T19" fmla="*/ 168 h 264"/>
                <a:gd name="T20" fmla="*/ 294 w 419"/>
                <a:gd name="T21" fmla="*/ 172 h 264"/>
                <a:gd name="T22" fmla="*/ 281 w 419"/>
                <a:gd name="T23" fmla="*/ 176 h 264"/>
                <a:gd name="T24" fmla="*/ 269 w 419"/>
                <a:gd name="T25" fmla="*/ 180 h 264"/>
                <a:gd name="T26" fmla="*/ 256 w 419"/>
                <a:gd name="T27" fmla="*/ 185 h 264"/>
                <a:gd name="T28" fmla="*/ 244 w 419"/>
                <a:gd name="T29" fmla="*/ 189 h 264"/>
                <a:gd name="T30" fmla="*/ 231 w 419"/>
                <a:gd name="T31" fmla="*/ 194 h 264"/>
                <a:gd name="T32" fmla="*/ 219 w 419"/>
                <a:gd name="T33" fmla="*/ 198 h 264"/>
                <a:gd name="T34" fmla="*/ 207 w 419"/>
                <a:gd name="T35" fmla="*/ 202 h 264"/>
                <a:gd name="T36" fmla="*/ 194 w 419"/>
                <a:gd name="T37" fmla="*/ 206 h 264"/>
                <a:gd name="T38" fmla="*/ 182 w 419"/>
                <a:gd name="T39" fmla="*/ 210 h 264"/>
                <a:gd name="T40" fmla="*/ 169 w 419"/>
                <a:gd name="T41" fmla="*/ 215 h 264"/>
                <a:gd name="T42" fmla="*/ 157 w 419"/>
                <a:gd name="T43" fmla="*/ 219 h 264"/>
                <a:gd name="T44" fmla="*/ 144 w 419"/>
                <a:gd name="T45" fmla="*/ 224 h 264"/>
                <a:gd name="T46" fmla="*/ 132 w 419"/>
                <a:gd name="T47" fmla="*/ 228 h 264"/>
                <a:gd name="T48" fmla="*/ 119 w 419"/>
                <a:gd name="T49" fmla="*/ 232 h 264"/>
                <a:gd name="T50" fmla="*/ 107 w 419"/>
                <a:gd name="T51" fmla="*/ 236 h 264"/>
                <a:gd name="T52" fmla="*/ 94 w 419"/>
                <a:gd name="T53" fmla="*/ 241 h 264"/>
                <a:gd name="T54" fmla="*/ 82 w 419"/>
                <a:gd name="T55" fmla="*/ 245 h 264"/>
                <a:gd name="T56" fmla="*/ 69 w 419"/>
                <a:gd name="T57" fmla="*/ 250 h 264"/>
                <a:gd name="T58" fmla="*/ 57 w 419"/>
                <a:gd name="T59" fmla="*/ 254 h 264"/>
                <a:gd name="T60" fmla="*/ 44 w 419"/>
                <a:gd name="T61" fmla="*/ 259 h 264"/>
                <a:gd name="T62" fmla="*/ 374 w 419"/>
                <a:gd name="T6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9" h="264">
                  <a:moveTo>
                    <a:pt x="374" y="0"/>
                  </a:moveTo>
                  <a:lnTo>
                    <a:pt x="419" y="129"/>
                  </a:lnTo>
                  <a:lnTo>
                    <a:pt x="410" y="122"/>
                  </a:lnTo>
                  <a:lnTo>
                    <a:pt x="407" y="133"/>
                  </a:lnTo>
                  <a:lnTo>
                    <a:pt x="404" y="144"/>
                  </a:lnTo>
                  <a:lnTo>
                    <a:pt x="395" y="138"/>
                  </a:lnTo>
                  <a:lnTo>
                    <a:pt x="385" y="131"/>
                  </a:lnTo>
                  <a:lnTo>
                    <a:pt x="382" y="142"/>
                  </a:lnTo>
                  <a:lnTo>
                    <a:pt x="379" y="152"/>
                  </a:lnTo>
                  <a:lnTo>
                    <a:pt x="370" y="146"/>
                  </a:lnTo>
                  <a:lnTo>
                    <a:pt x="360" y="140"/>
                  </a:lnTo>
                  <a:lnTo>
                    <a:pt x="356" y="150"/>
                  </a:lnTo>
                  <a:lnTo>
                    <a:pt x="353" y="161"/>
                  </a:lnTo>
                  <a:lnTo>
                    <a:pt x="344" y="154"/>
                  </a:lnTo>
                  <a:lnTo>
                    <a:pt x="335" y="148"/>
                  </a:lnTo>
                  <a:lnTo>
                    <a:pt x="331" y="159"/>
                  </a:lnTo>
                  <a:lnTo>
                    <a:pt x="328" y="170"/>
                  </a:lnTo>
                  <a:lnTo>
                    <a:pt x="319" y="163"/>
                  </a:lnTo>
                  <a:lnTo>
                    <a:pt x="310" y="157"/>
                  </a:lnTo>
                  <a:lnTo>
                    <a:pt x="306" y="168"/>
                  </a:lnTo>
                  <a:lnTo>
                    <a:pt x="303" y="178"/>
                  </a:lnTo>
                  <a:lnTo>
                    <a:pt x="294" y="172"/>
                  </a:lnTo>
                  <a:lnTo>
                    <a:pt x="285" y="165"/>
                  </a:lnTo>
                  <a:lnTo>
                    <a:pt x="281" y="176"/>
                  </a:lnTo>
                  <a:lnTo>
                    <a:pt x="278" y="187"/>
                  </a:lnTo>
                  <a:lnTo>
                    <a:pt x="269" y="180"/>
                  </a:lnTo>
                  <a:lnTo>
                    <a:pt x="260" y="174"/>
                  </a:lnTo>
                  <a:lnTo>
                    <a:pt x="256" y="185"/>
                  </a:lnTo>
                  <a:lnTo>
                    <a:pt x="253" y="196"/>
                  </a:lnTo>
                  <a:lnTo>
                    <a:pt x="244" y="189"/>
                  </a:lnTo>
                  <a:lnTo>
                    <a:pt x="235" y="183"/>
                  </a:lnTo>
                  <a:lnTo>
                    <a:pt x="231" y="194"/>
                  </a:lnTo>
                  <a:lnTo>
                    <a:pt x="228" y="204"/>
                  </a:lnTo>
                  <a:lnTo>
                    <a:pt x="219" y="198"/>
                  </a:lnTo>
                  <a:lnTo>
                    <a:pt x="210" y="191"/>
                  </a:lnTo>
                  <a:lnTo>
                    <a:pt x="207" y="202"/>
                  </a:lnTo>
                  <a:lnTo>
                    <a:pt x="203" y="213"/>
                  </a:lnTo>
                  <a:lnTo>
                    <a:pt x="194" y="206"/>
                  </a:lnTo>
                  <a:lnTo>
                    <a:pt x="185" y="200"/>
                  </a:lnTo>
                  <a:lnTo>
                    <a:pt x="182" y="210"/>
                  </a:lnTo>
                  <a:lnTo>
                    <a:pt x="178" y="222"/>
                  </a:lnTo>
                  <a:lnTo>
                    <a:pt x="169" y="215"/>
                  </a:lnTo>
                  <a:lnTo>
                    <a:pt x="160" y="209"/>
                  </a:lnTo>
                  <a:lnTo>
                    <a:pt x="157" y="219"/>
                  </a:lnTo>
                  <a:lnTo>
                    <a:pt x="153" y="230"/>
                  </a:lnTo>
                  <a:lnTo>
                    <a:pt x="144" y="224"/>
                  </a:lnTo>
                  <a:lnTo>
                    <a:pt x="135" y="217"/>
                  </a:lnTo>
                  <a:lnTo>
                    <a:pt x="132" y="228"/>
                  </a:lnTo>
                  <a:lnTo>
                    <a:pt x="129" y="238"/>
                  </a:lnTo>
                  <a:lnTo>
                    <a:pt x="119" y="232"/>
                  </a:lnTo>
                  <a:lnTo>
                    <a:pt x="110" y="226"/>
                  </a:lnTo>
                  <a:lnTo>
                    <a:pt x="107" y="236"/>
                  </a:lnTo>
                  <a:lnTo>
                    <a:pt x="104" y="247"/>
                  </a:lnTo>
                  <a:lnTo>
                    <a:pt x="94" y="241"/>
                  </a:lnTo>
                  <a:lnTo>
                    <a:pt x="85" y="235"/>
                  </a:lnTo>
                  <a:lnTo>
                    <a:pt x="82" y="245"/>
                  </a:lnTo>
                  <a:lnTo>
                    <a:pt x="79" y="256"/>
                  </a:lnTo>
                  <a:lnTo>
                    <a:pt x="69" y="250"/>
                  </a:lnTo>
                  <a:lnTo>
                    <a:pt x="60" y="243"/>
                  </a:lnTo>
                  <a:lnTo>
                    <a:pt x="57" y="254"/>
                  </a:lnTo>
                  <a:lnTo>
                    <a:pt x="54" y="264"/>
                  </a:lnTo>
                  <a:lnTo>
                    <a:pt x="44" y="259"/>
                  </a:lnTo>
                  <a:lnTo>
                    <a:pt x="0" y="13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5"/>
          <p:cNvSpPr>
            <a:spLocks/>
          </p:cNvSpPr>
          <p:nvPr/>
        </p:nvSpPr>
        <p:spPr bwMode="auto">
          <a:xfrm>
            <a:off x="892175" y="2381250"/>
            <a:ext cx="2382838" cy="928688"/>
          </a:xfrm>
          <a:custGeom>
            <a:avLst/>
            <a:gdLst>
              <a:gd name="T0" fmla="*/ 0 w 1501"/>
              <a:gd name="T1" fmla="*/ 413 h 585"/>
              <a:gd name="T2" fmla="*/ 49 w 1501"/>
              <a:gd name="T3" fmla="*/ 585 h 585"/>
              <a:gd name="T4" fmla="*/ 1501 w 1501"/>
              <a:gd name="T5" fmla="*/ 172 h 585"/>
              <a:gd name="T6" fmla="*/ 1452 w 1501"/>
              <a:gd name="T7" fmla="*/ 0 h 585"/>
              <a:gd name="T8" fmla="*/ 0 w 1501"/>
              <a:gd name="T9" fmla="*/ 41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1" h="585">
                <a:moveTo>
                  <a:pt x="0" y="413"/>
                </a:moveTo>
                <a:lnTo>
                  <a:pt x="49" y="585"/>
                </a:lnTo>
                <a:lnTo>
                  <a:pt x="1501" y="172"/>
                </a:lnTo>
                <a:lnTo>
                  <a:pt x="1452" y="0"/>
                </a:lnTo>
                <a:lnTo>
                  <a:pt x="0" y="413"/>
                </a:lnTo>
                <a:close/>
              </a:path>
            </a:pathLst>
          </a:custGeom>
          <a:solidFill>
            <a:schemeClr val="bg1"/>
          </a:solidFill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108200" y="1847850"/>
            <a:ext cx="1028700" cy="830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027363" y="1758950"/>
            <a:ext cx="173037" cy="173038"/>
          </a:xfrm>
          <a:prstGeom prst="ellipse">
            <a:avLst/>
          </a:prstGeom>
          <a:solidFill>
            <a:schemeClr val="bg1"/>
          </a:solidFill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278188" y="1239838"/>
            <a:ext cx="173037" cy="173037"/>
          </a:xfrm>
          <a:prstGeom prst="ellipse">
            <a:avLst/>
          </a:prstGeom>
          <a:solidFill>
            <a:schemeClr val="bg1"/>
          </a:solidFill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46113" y="2679700"/>
            <a:ext cx="146367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111500" y="1847850"/>
            <a:ext cx="105251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77900" y="3022600"/>
            <a:ext cx="220663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>
                <a:solidFill>
                  <a:srgbClr val="000000"/>
                </a:solidFill>
                <a:latin typeface="Times New Roman" pitchFamily="18" charset="0"/>
              </a:rPr>
              <a:t>M2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54300" y="1530350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>
                <a:solidFill>
                  <a:srgbClr val="000000"/>
                </a:solidFill>
                <a:latin typeface="Times New Roman" pitchFamily="18" charset="0"/>
              </a:rPr>
              <a:t>GR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86150" y="1293813"/>
            <a:ext cx="242888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en-US" sz="1200" baseline="-25000">
                <a:solidFill>
                  <a:srgbClr val="0000FF"/>
                </a:solidFill>
                <a:latin typeface="Times New Roman" pitchFamily="18" charset="0"/>
              </a:rPr>
              <a:t>M2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3417888" y="1563688"/>
            <a:ext cx="508000" cy="180975"/>
          </a:xfrm>
          <a:prstGeom prst="line">
            <a:avLst/>
          </a:prstGeom>
          <a:noFill/>
          <a:ln w="3175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3878263" y="1566863"/>
            <a:ext cx="73025" cy="277812"/>
          </a:xfrm>
          <a:custGeom>
            <a:avLst/>
            <a:gdLst>
              <a:gd name="T0" fmla="*/ 205 w 384"/>
              <a:gd name="T1" fmla="*/ 311 h 1459"/>
              <a:gd name="T2" fmla="*/ 257 w 384"/>
              <a:gd name="T3" fmla="*/ 516 h 1459"/>
              <a:gd name="T4" fmla="*/ 292 w 384"/>
              <a:gd name="T5" fmla="*/ 696 h 1459"/>
              <a:gd name="T6" fmla="*/ 318 w 384"/>
              <a:gd name="T7" fmla="*/ 877 h 1459"/>
              <a:gd name="T8" fmla="*/ 338 w 384"/>
              <a:gd name="T9" fmla="*/ 1058 h 1459"/>
              <a:gd name="T10" fmla="*/ 349 w 384"/>
              <a:gd name="T11" fmla="*/ 1241 h 1459"/>
              <a:gd name="T12" fmla="*/ 353 w 384"/>
              <a:gd name="T13" fmla="*/ 1424 h 1459"/>
              <a:gd name="T14" fmla="*/ 321 w 384"/>
              <a:gd name="T15" fmla="*/ 1458 h 1459"/>
              <a:gd name="T16" fmla="*/ 287 w 384"/>
              <a:gd name="T17" fmla="*/ 1426 h 1459"/>
              <a:gd name="T18" fmla="*/ 283 w 384"/>
              <a:gd name="T19" fmla="*/ 1246 h 1459"/>
              <a:gd name="T20" fmla="*/ 271 w 384"/>
              <a:gd name="T21" fmla="*/ 1065 h 1459"/>
              <a:gd name="T22" fmla="*/ 252 w 384"/>
              <a:gd name="T23" fmla="*/ 886 h 1459"/>
              <a:gd name="T24" fmla="*/ 226 w 384"/>
              <a:gd name="T25" fmla="*/ 709 h 1459"/>
              <a:gd name="T26" fmla="*/ 193 w 384"/>
              <a:gd name="T27" fmla="*/ 533 h 1459"/>
              <a:gd name="T28" fmla="*/ 141 w 384"/>
              <a:gd name="T29" fmla="*/ 328 h 1459"/>
              <a:gd name="T30" fmla="*/ 165 w 384"/>
              <a:gd name="T31" fmla="*/ 287 h 1459"/>
              <a:gd name="T32" fmla="*/ 205 w 384"/>
              <a:gd name="T33" fmla="*/ 311 h 1459"/>
              <a:gd name="T34" fmla="*/ 0 w 384"/>
              <a:gd name="T35" fmla="*/ 440 h 1459"/>
              <a:gd name="T36" fmla="*/ 78 w 384"/>
              <a:gd name="T37" fmla="*/ 0 h 1459"/>
              <a:gd name="T38" fmla="*/ 384 w 384"/>
              <a:gd name="T39" fmla="*/ 326 h 1459"/>
              <a:gd name="T40" fmla="*/ 0 w 384"/>
              <a:gd name="T41" fmla="*/ 440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4" h="1459">
                <a:moveTo>
                  <a:pt x="205" y="311"/>
                </a:moveTo>
                <a:lnTo>
                  <a:pt x="257" y="516"/>
                </a:lnTo>
                <a:lnTo>
                  <a:pt x="292" y="696"/>
                </a:lnTo>
                <a:lnTo>
                  <a:pt x="318" y="877"/>
                </a:lnTo>
                <a:lnTo>
                  <a:pt x="338" y="1058"/>
                </a:lnTo>
                <a:lnTo>
                  <a:pt x="349" y="1241"/>
                </a:lnTo>
                <a:lnTo>
                  <a:pt x="353" y="1424"/>
                </a:lnTo>
                <a:cubicBezTo>
                  <a:pt x="354" y="1443"/>
                  <a:pt x="339" y="1458"/>
                  <a:pt x="321" y="1458"/>
                </a:cubicBezTo>
                <a:cubicBezTo>
                  <a:pt x="302" y="1459"/>
                  <a:pt x="287" y="1444"/>
                  <a:pt x="287" y="1426"/>
                </a:cubicBezTo>
                <a:lnTo>
                  <a:pt x="283" y="1246"/>
                </a:lnTo>
                <a:lnTo>
                  <a:pt x="271" y="1065"/>
                </a:lnTo>
                <a:lnTo>
                  <a:pt x="252" y="886"/>
                </a:lnTo>
                <a:lnTo>
                  <a:pt x="226" y="709"/>
                </a:lnTo>
                <a:lnTo>
                  <a:pt x="193" y="533"/>
                </a:lnTo>
                <a:lnTo>
                  <a:pt x="141" y="328"/>
                </a:lnTo>
                <a:cubicBezTo>
                  <a:pt x="136" y="310"/>
                  <a:pt x="147" y="292"/>
                  <a:pt x="165" y="287"/>
                </a:cubicBezTo>
                <a:cubicBezTo>
                  <a:pt x="183" y="283"/>
                  <a:pt x="201" y="293"/>
                  <a:pt x="205" y="311"/>
                </a:cubicBezTo>
                <a:close/>
                <a:moveTo>
                  <a:pt x="0" y="440"/>
                </a:moveTo>
                <a:lnTo>
                  <a:pt x="78" y="0"/>
                </a:lnTo>
                <a:lnTo>
                  <a:pt x="384" y="326"/>
                </a:lnTo>
                <a:lnTo>
                  <a:pt x="0" y="440"/>
                </a:lnTo>
                <a:close/>
              </a:path>
            </a:pathLst>
          </a:custGeom>
          <a:solidFill>
            <a:schemeClr val="bg1"/>
          </a:solidFill>
          <a:ln w="1588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06738" y="1943100"/>
            <a:ext cx="242887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en-US" sz="1200" baseline="-25000">
                <a:solidFill>
                  <a:srgbClr val="0000FF"/>
                </a:solidFill>
                <a:latin typeface="Times New Roman" pitchFamily="18" charset="0"/>
              </a:rPr>
              <a:t>GR</a:t>
            </a:r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1054100" y="2698750"/>
            <a:ext cx="74613" cy="277813"/>
          </a:xfrm>
          <a:custGeom>
            <a:avLst/>
            <a:gdLst>
              <a:gd name="T0" fmla="*/ 178 w 388"/>
              <a:gd name="T1" fmla="*/ 1143 h 1459"/>
              <a:gd name="T2" fmla="*/ 133 w 388"/>
              <a:gd name="T3" fmla="*/ 940 h 1459"/>
              <a:gd name="T4" fmla="*/ 103 w 388"/>
              <a:gd name="T5" fmla="*/ 760 h 1459"/>
              <a:gd name="T6" fmla="*/ 78 w 388"/>
              <a:gd name="T7" fmla="*/ 580 h 1459"/>
              <a:gd name="T8" fmla="*/ 59 w 388"/>
              <a:gd name="T9" fmla="*/ 399 h 1459"/>
              <a:gd name="T10" fmla="*/ 47 w 388"/>
              <a:gd name="T11" fmla="*/ 218 h 1459"/>
              <a:gd name="T12" fmla="*/ 40 w 388"/>
              <a:gd name="T13" fmla="*/ 36 h 1459"/>
              <a:gd name="T14" fmla="*/ 72 w 388"/>
              <a:gd name="T15" fmla="*/ 1 h 1459"/>
              <a:gd name="T16" fmla="*/ 107 w 388"/>
              <a:gd name="T17" fmla="*/ 33 h 1459"/>
              <a:gd name="T18" fmla="*/ 113 w 388"/>
              <a:gd name="T19" fmla="*/ 213 h 1459"/>
              <a:gd name="T20" fmla="*/ 126 w 388"/>
              <a:gd name="T21" fmla="*/ 393 h 1459"/>
              <a:gd name="T22" fmla="*/ 144 w 388"/>
              <a:gd name="T23" fmla="*/ 571 h 1459"/>
              <a:gd name="T24" fmla="*/ 168 w 388"/>
              <a:gd name="T25" fmla="*/ 749 h 1459"/>
              <a:gd name="T26" fmla="*/ 198 w 388"/>
              <a:gd name="T27" fmla="*/ 925 h 1459"/>
              <a:gd name="T28" fmla="*/ 243 w 388"/>
              <a:gd name="T29" fmla="*/ 1129 h 1459"/>
              <a:gd name="T30" fmla="*/ 218 w 388"/>
              <a:gd name="T31" fmla="*/ 1169 h 1459"/>
              <a:gd name="T32" fmla="*/ 178 w 388"/>
              <a:gd name="T33" fmla="*/ 1143 h 1459"/>
              <a:gd name="T34" fmla="*/ 388 w 388"/>
              <a:gd name="T35" fmla="*/ 1023 h 1459"/>
              <a:gd name="T36" fmla="*/ 291 w 388"/>
              <a:gd name="T37" fmla="*/ 1459 h 1459"/>
              <a:gd name="T38" fmla="*/ 0 w 388"/>
              <a:gd name="T39" fmla="*/ 1120 h 1459"/>
              <a:gd name="T40" fmla="*/ 388 w 388"/>
              <a:gd name="T41" fmla="*/ 10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1459">
                <a:moveTo>
                  <a:pt x="178" y="1143"/>
                </a:moveTo>
                <a:lnTo>
                  <a:pt x="133" y="940"/>
                </a:lnTo>
                <a:lnTo>
                  <a:pt x="103" y="760"/>
                </a:lnTo>
                <a:lnTo>
                  <a:pt x="78" y="580"/>
                </a:lnTo>
                <a:lnTo>
                  <a:pt x="59" y="399"/>
                </a:lnTo>
                <a:lnTo>
                  <a:pt x="47" y="218"/>
                </a:lnTo>
                <a:lnTo>
                  <a:pt x="40" y="36"/>
                </a:lnTo>
                <a:cubicBezTo>
                  <a:pt x="39" y="17"/>
                  <a:pt x="54" y="2"/>
                  <a:pt x="72" y="1"/>
                </a:cubicBezTo>
                <a:cubicBezTo>
                  <a:pt x="91" y="0"/>
                  <a:pt x="106" y="15"/>
                  <a:pt x="107" y="33"/>
                </a:cubicBezTo>
                <a:lnTo>
                  <a:pt x="113" y="213"/>
                </a:lnTo>
                <a:lnTo>
                  <a:pt x="126" y="393"/>
                </a:lnTo>
                <a:lnTo>
                  <a:pt x="144" y="571"/>
                </a:lnTo>
                <a:lnTo>
                  <a:pt x="168" y="749"/>
                </a:lnTo>
                <a:lnTo>
                  <a:pt x="198" y="925"/>
                </a:lnTo>
                <a:lnTo>
                  <a:pt x="243" y="1129"/>
                </a:lnTo>
                <a:cubicBezTo>
                  <a:pt x="247" y="1147"/>
                  <a:pt x="236" y="1165"/>
                  <a:pt x="218" y="1169"/>
                </a:cubicBezTo>
                <a:cubicBezTo>
                  <a:pt x="200" y="1173"/>
                  <a:pt x="182" y="1161"/>
                  <a:pt x="178" y="1143"/>
                </a:cubicBezTo>
                <a:close/>
                <a:moveTo>
                  <a:pt x="388" y="1023"/>
                </a:moveTo>
                <a:lnTo>
                  <a:pt x="291" y="1459"/>
                </a:lnTo>
                <a:lnTo>
                  <a:pt x="0" y="1120"/>
                </a:lnTo>
                <a:lnTo>
                  <a:pt x="388" y="1023"/>
                </a:lnTo>
                <a:close/>
              </a:path>
            </a:pathLst>
          </a:custGeom>
          <a:solidFill>
            <a:schemeClr val="bg1"/>
          </a:solidFill>
          <a:ln w="1588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74700" y="2735263"/>
            <a:ext cx="79375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 i="1">
                <a:solidFill>
                  <a:srgbClr val="0000FF"/>
                </a:solidFill>
                <a:latin typeface="Symbol" pitchFamily="18" charset="2"/>
              </a:rPr>
              <a:t>q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49313" y="2817813"/>
            <a:ext cx="134937" cy="122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 i="1">
                <a:solidFill>
                  <a:srgbClr val="0000FF"/>
                </a:solidFill>
                <a:latin typeface="Times New Roman" pitchFamily="18" charset="0"/>
              </a:rPr>
              <a:t>M2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57638" y="1622425"/>
            <a:ext cx="1174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 i="1">
                <a:solidFill>
                  <a:srgbClr val="0000FF"/>
                </a:solidFill>
                <a:latin typeface="Symbol" pitchFamily="18" charset="2"/>
              </a:rPr>
              <a:t>q 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024313" y="1714500"/>
            <a:ext cx="134937" cy="12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 i="1">
                <a:solidFill>
                  <a:srgbClr val="0000FF"/>
                </a:solidFill>
                <a:latin typeface="Times New Roman" pitchFamily="18" charset="0"/>
              </a:rPr>
              <a:t>GR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plane grating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monochromator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CIRCE KB 300_0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986437"/>
            <a:ext cx="7883525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8326" y="4973037"/>
            <a:ext cx="89775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demagnification ~ 4:1 H x 6:1 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variable curvature (down to 44m mirror radius</a:t>
            </a:r>
            <a:r>
              <a:rPr lang="en-US" alt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):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	variable spot size 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837488" y="2161187"/>
            <a:ext cx="1306512" cy="160338"/>
            <a:chOff x="3879" y="3417"/>
            <a:chExt cx="823" cy="101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 flipH="1" flipV="1">
              <a:off x="4505" y="3423"/>
              <a:ext cx="197" cy="95"/>
            </a:xfrm>
            <a:custGeom>
              <a:avLst/>
              <a:gdLst>
                <a:gd name="T0" fmla="*/ 2 w 150"/>
                <a:gd name="T1" fmla="*/ 61 h 136"/>
                <a:gd name="T2" fmla="*/ 7 w 150"/>
                <a:gd name="T3" fmla="*/ 50 h 136"/>
                <a:gd name="T4" fmla="*/ 11 w 150"/>
                <a:gd name="T5" fmla="*/ 38 h 136"/>
                <a:gd name="T6" fmla="*/ 16 w 150"/>
                <a:gd name="T7" fmla="*/ 27 h 136"/>
                <a:gd name="T8" fmla="*/ 20 w 150"/>
                <a:gd name="T9" fmla="*/ 17 h 136"/>
                <a:gd name="T10" fmla="*/ 25 w 150"/>
                <a:gd name="T11" fmla="*/ 10 h 136"/>
                <a:gd name="T12" fmla="*/ 29 w 150"/>
                <a:gd name="T13" fmla="*/ 4 h 136"/>
                <a:gd name="T14" fmla="*/ 34 w 150"/>
                <a:gd name="T15" fmla="*/ 1 h 136"/>
                <a:gd name="T16" fmla="*/ 38 w 150"/>
                <a:gd name="T17" fmla="*/ 0 h 136"/>
                <a:gd name="T18" fmla="*/ 43 w 150"/>
                <a:gd name="T19" fmla="*/ 1 h 136"/>
                <a:gd name="T20" fmla="*/ 47 w 150"/>
                <a:gd name="T21" fmla="*/ 5 h 136"/>
                <a:gd name="T22" fmla="*/ 51 w 150"/>
                <a:gd name="T23" fmla="*/ 11 h 136"/>
                <a:gd name="T24" fmla="*/ 56 w 150"/>
                <a:gd name="T25" fmla="*/ 19 h 136"/>
                <a:gd name="T26" fmla="*/ 60 w 150"/>
                <a:gd name="T27" fmla="*/ 29 h 136"/>
                <a:gd name="T28" fmla="*/ 65 w 150"/>
                <a:gd name="T29" fmla="*/ 40 h 136"/>
                <a:gd name="T30" fmla="*/ 69 w 150"/>
                <a:gd name="T31" fmla="*/ 51 h 136"/>
                <a:gd name="T32" fmla="*/ 74 w 150"/>
                <a:gd name="T33" fmla="*/ 64 h 136"/>
                <a:gd name="T34" fmla="*/ 78 w 150"/>
                <a:gd name="T35" fmla="*/ 76 h 136"/>
                <a:gd name="T36" fmla="*/ 83 w 150"/>
                <a:gd name="T37" fmla="*/ 88 h 136"/>
                <a:gd name="T38" fmla="*/ 87 w 150"/>
                <a:gd name="T39" fmla="*/ 100 h 136"/>
                <a:gd name="T40" fmla="*/ 92 w 150"/>
                <a:gd name="T41" fmla="*/ 111 h 136"/>
                <a:gd name="T42" fmla="*/ 96 w 150"/>
                <a:gd name="T43" fmla="*/ 120 h 136"/>
                <a:gd name="T44" fmla="*/ 101 w 150"/>
                <a:gd name="T45" fmla="*/ 127 h 136"/>
                <a:gd name="T46" fmla="*/ 105 w 150"/>
                <a:gd name="T47" fmla="*/ 132 h 136"/>
                <a:gd name="T48" fmla="*/ 110 w 150"/>
                <a:gd name="T49" fmla="*/ 135 h 136"/>
                <a:gd name="T50" fmla="*/ 114 w 150"/>
                <a:gd name="T51" fmla="*/ 136 h 136"/>
                <a:gd name="T52" fmla="*/ 119 w 150"/>
                <a:gd name="T53" fmla="*/ 135 h 136"/>
                <a:gd name="T54" fmla="*/ 123 w 150"/>
                <a:gd name="T55" fmla="*/ 130 h 136"/>
                <a:gd name="T56" fmla="*/ 128 w 150"/>
                <a:gd name="T57" fmla="*/ 124 h 136"/>
                <a:gd name="T58" fmla="*/ 132 w 150"/>
                <a:gd name="T59" fmla="*/ 116 h 136"/>
                <a:gd name="T60" fmla="*/ 137 w 150"/>
                <a:gd name="T61" fmla="*/ 106 h 136"/>
                <a:gd name="T62" fmla="*/ 141 w 150"/>
                <a:gd name="T63" fmla="*/ 94 h 136"/>
                <a:gd name="T64" fmla="*/ 146 w 150"/>
                <a:gd name="T65" fmla="*/ 83 h 136"/>
                <a:gd name="T66" fmla="*/ 150 w 150"/>
                <a:gd name="T67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136">
                  <a:moveTo>
                    <a:pt x="0" y="67"/>
                  </a:moveTo>
                  <a:lnTo>
                    <a:pt x="2" y="61"/>
                  </a:lnTo>
                  <a:lnTo>
                    <a:pt x="4" y="56"/>
                  </a:lnTo>
                  <a:lnTo>
                    <a:pt x="7" y="50"/>
                  </a:lnTo>
                  <a:lnTo>
                    <a:pt x="9" y="44"/>
                  </a:lnTo>
                  <a:lnTo>
                    <a:pt x="11" y="38"/>
                  </a:lnTo>
                  <a:lnTo>
                    <a:pt x="13" y="32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5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1" y="11"/>
                  </a:lnTo>
                  <a:lnTo>
                    <a:pt x="54" y="15"/>
                  </a:lnTo>
                  <a:lnTo>
                    <a:pt x="56" y="19"/>
                  </a:lnTo>
                  <a:lnTo>
                    <a:pt x="58" y="24"/>
                  </a:lnTo>
                  <a:lnTo>
                    <a:pt x="60" y="29"/>
                  </a:lnTo>
                  <a:lnTo>
                    <a:pt x="63" y="34"/>
                  </a:lnTo>
                  <a:lnTo>
                    <a:pt x="65" y="40"/>
                  </a:lnTo>
                  <a:lnTo>
                    <a:pt x="67" y="45"/>
                  </a:lnTo>
                  <a:lnTo>
                    <a:pt x="69" y="51"/>
                  </a:lnTo>
                  <a:lnTo>
                    <a:pt x="72" y="58"/>
                  </a:lnTo>
                  <a:lnTo>
                    <a:pt x="74" y="64"/>
                  </a:lnTo>
                  <a:lnTo>
                    <a:pt x="76" y="70"/>
                  </a:lnTo>
                  <a:lnTo>
                    <a:pt x="78" y="76"/>
                  </a:lnTo>
                  <a:lnTo>
                    <a:pt x="81" y="82"/>
                  </a:lnTo>
                  <a:lnTo>
                    <a:pt x="83" y="88"/>
                  </a:lnTo>
                  <a:lnTo>
                    <a:pt x="85" y="94"/>
                  </a:lnTo>
                  <a:lnTo>
                    <a:pt x="87" y="100"/>
                  </a:lnTo>
                  <a:lnTo>
                    <a:pt x="90" y="105"/>
                  </a:lnTo>
                  <a:lnTo>
                    <a:pt x="92" y="111"/>
                  </a:lnTo>
                  <a:lnTo>
                    <a:pt x="94" y="115"/>
                  </a:lnTo>
                  <a:lnTo>
                    <a:pt x="96" y="120"/>
                  </a:lnTo>
                  <a:lnTo>
                    <a:pt x="99" y="124"/>
                  </a:lnTo>
                  <a:lnTo>
                    <a:pt x="101" y="127"/>
                  </a:lnTo>
                  <a:lnTo>
                    <a:pt x="103" y="130"/>
                  </a:lnTo>
                  <a:lnTo>
                    <a:pt x="105" y="132"/>
                  </a:lnTo>
                  <a:lnTo>
                    <a:pt x="107" y="134"/>
                  </a:lnTo>
                  <a:lnTo>
                    <a:pt x="110" y="135"/>
                  </a:lnTo>
                  <a:lnTo>
                    <a:pt x="112" y="136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19" y="135"/>
                  </a:lnTo>
                  <a:lnTo>
                    <a:pt x="121" y="133"/>
                  </a:lnTo>
                  <a:lnTo>
                    <a:pt x="123" y="130"/>
                  </a:lnTo>
                  <a:lnTo>
                    <a:pt x="125" y="128"/>
                  </a:lnTo>
                  <a:lnTo>
                    <a:pt x="128" y="124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7" y="106"/>
                  </a:lnTo>
                  <a:lnTo>
                    <a:pt x="139" y="100"/>
                  </a:lnTo>
                  <a:lnTo>
                    <a:pt x="141" y="94"/>
                  </a:lnTo>
                  <a:lnTo>
                    <a:pt x="143" y="89"/>
                  </a:lnTo>
                  <a:lnTo>
                    <a:pt x="146" y="83"/>
                  </a:lnTo>
                  <a:lnTo>
                    <a:pt x="148" y="77"/>
                  </a:lnTo>
                  <a:lnTo>
                    <a:pt x="150" y="71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 flipH="1" flipV="1">
              <a:off x="4309" y="3419"/>
              <a:ext cx="197" cy="96"/>
            </a:xfrm>
            <a:custGeom>
              <a:avLst/>
              <a:gdLst>
                <a:gd name="T0" fmla="*/ 2 w 150"/>
                <a:gd name="T1" fmla="*/ 61 h 136"/>
                <a:gd name="T2" fmla="*/ 7 w 150"/>
                <a:gd name="T3" fmla="*/ 50 h 136"/>
                <a:gd name="T4" fmla="*/ 11 w 150"/>
                <a:gd name="T5" fmla="*/ 38 h 136"/>
                <a:gd name="T6" fmla="*/ 16 w 150"/>
                <a:gd name="T7" fmla="*/ 27 h 136"/>
                <a:gd name="T8" fmla="*/ 20 w 150"/>
                <a:gd name="T9" fmla="*/ 17 h 136"/>
                <a:gd name="T10" fmla="*/ 25 w 150"/>
                <a:gd name="T11" fmla="*/ 10 h 136"/>
                <a:gd name="T12" fmla="*/ 29 w 150"/>
                <a:gd name="T13" fmla="*/ 4 h 136"/>
                <a:gd name="T14" fmla="*/ 34 w 150"/>
                <a:gd name="T15" fmla="*/ 1 h 136"/>
                <a:gd name="T16" fmla="*/ 38 w 150"/>
                <a:gd name="T17" fmla="*/ 0 h 136"/>
                <a:gd name="T18" fmla="*/ 43 w 150"/>
                <a:gd name="T19" fmla="*/ 1 h 136"/>
                <a:gd name="T20" fmla="*/ 47 w 150"/>
                <a:gd name="T21" fmla="*/ 5 h 136"/>
                <a:gd name="T22" fmla="*/ 51 w 150"/>
                <a:gd name="T23" fmla="*/ 11 h 136"/>
                <a:gd name="T24" fmla="*/ 56 w 150"/>
                <a:gd name="T25" fmla="*/ 19 h 136"/>
                <a:gd name="T26" fmla="*/ 60 w 150"/>
                <a:gd name="T27" fmla="*/ 29 h 136"/>
                <a:gd name="T28" fmla="*/ 65 w 150"/>
                <a:gd name="T29" fmla="*/ 40 h 136"/>
                <a:gd name="T30" fmla="*/ 69 w 150"/>
                <a:gd name="T31" fmla="*/ 51 h 136"/>
                <a:gd name="T32" fmla="*/ 74 w 150"/>
                <a:gd name="T33" fmla="*/ 64 h 136"/>
                <a:gd name="T34" fmla="*/ 78 w 150"/>
                <a:gd name="T35" fmla="*/ 76 h 136"/>
                <a:gd name="T36" fmla="*/ 83 w 150"/>
                <a:gd name="T37" fmla="*/ 88 h 136"/>
                <a:gd name="T38" fmla="*/ 87 w 150"/>
                <a:gd name="T39" fmla="*/ 100 h 136"/>
                <a:gd name="T40" fmla="*/ 92 w 150"/>
                <a:gd name="T41" fmla="*/ 111 h 136"/>
                <a:gd name="T42" fmla="*/ 96 w 150"/>
                <a:gd name="T43" fmla="*/ 120 h 136"/>
                <a:gd name="T44" fmla="*/ 101 w 150"/>
                <a:gd name="T45" fmla="*/ 127 h 136"/>
                <a:gd name="T46" fmla="*/ 105 w 150"/>
                <a:gd name="T47" fmla="*/ 132 h 136"/>
                <a:gd name="T48" fmla="*/ 110 w 150"/>
                <a:gd name="T49" fmla="*/ 135 h 136"/>
                <a:gd name="T50" fmla="*/ 114 w 150"/>
                <a:gd name="T51" fmla="*/ 136 h 136"/>
                <a:gd name="T52" fmla="*/ 119 w 150"/>
                <a:gd name="T53" fmla="*/ 135 h 136"/>
                <a:gd name="T54" fmla="*/ 123 w 150"/>
                <a:gd name="T55" fmla="*/ 130 h 136"/>
                <a:gd name="T56" fmla="*/ 128 w 150"/>
                <a:gd name="T57" fmla="*/ 124 h 136"/>
                <a:gd name="T58" fmla="*/ 132 w 150"/>
                <a:gd name="T59" fmla="*/ 116 h 136"/>
                <a:gd name="T60" fmla="*/ 137 w 150"/>
                <a:gd name="T61" fmla="*/ 106 h 136"/>
                <a:gd name="T62" fmla="*/ 141 w 150"/>
                <a:gd name="T63" fmla="*/ 94 h 136"/>
                <a:gd name="T64" fmla="*/ 146 w 150"/>
                <a:gd name="T65" fmla="*/ 83 h 136"/>
                <a:gd name="T66" fmla="*/ 150 w 150"/>
                <a:gd name="T67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136">
                  <a:moveTo>
                    <a:pt x="0" y="67"/>
                  </a:moveTo>
                  <a:lnTo>
                    <a:pt x="2" y="61"/>
                  </a:lnTo>
                  <a:lnTo>
                    <a:pt x="4" y="56"/>
                  </a:lnTo>
                  <a:lnTo>
                    <a:pt x="7" y="50"/>
                  </a:lnTo>
                  <a:lnTo>
                    <a:pt x="9" y="44"/>
                  </a:lnTo>
                  <a:lnTo>
                    <a:pt x="11" y="38"/>
                  </a:lnTo>
                  <a:lnTo>
                    <a:pt x="13" y="32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5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1" y="11"/>
                  </a:lnTo>
                  <a:lnTo>
                    <a:pt x="54" y="15"/>
                  </a:lnTo>
                  <a:lnTo>
                    <a:pt x="56" y="19"/>
                  </a:lnTo>
                  <a:lnTo>
                    <a:pt x="58" y="24"/>
                  </a:lnTo>
                  <a:lnTo>
                    <a:pt x="60" y="29"/>
                  </a:lnTo>
                  <a:lnTo>
                    <a:pt x="63" y="34"/>
                  </a:lnTo>
                  <a:lnTo>
                    <a:pt x="65" y="40"/>
                  </a:lnTo>
                  <a:lnTo>
                    <a:pt x="67" y="45"/>
                  </a:lnTo>
                  <a:lnTo>
                    <a:pt x="69" y="51"/>
                  </a:lnTo>
                  <a:lnTo>
                    <a:pt x="72" y="58"/>
                  </a:lnTo>
                  <a:lnTo>
                    <a:pt x="74" y="64"/>
                  </a:lnTo>
                  <a:lnTo>
                    <a:pt x="76" y="70"/>
                  </a:lnTo>
                  <a:lnTo>
                    <a:pt x="78" y="76"/>
                  </a:lnTo>
                  <a:lnTo>
                    <a:pt x="81" y="82"/>
                  </a:lnTo>
                  <a:lnTo>
                    <a:pt x="83" y="88"/>
                  </a:lnTo>
                  <a:lnTo>
                    <a:pt x="85" y="94"/>
                  </a:lnTo>
                  <a:lnTo>
                    <a:pt x="87" y="100"/>
                  </a:lnTo>
                  <a:lnTo>
                    <a:pt x="90" y="105"/>
                  </a:lnTo>
                  <a:lnTo>
                    <a:pt x="92" y="111"/>
                  </a:lnTo>
                  <a:lnTo>
                    <a:pt x="94" y="115"/>
                  </a:lnTo>
                  <a:lnTo>
                    <a:pt x="96" y="120"/>
                  </a:lnTo>
                  <a:lnTo>
                    <a:pt x="99" y="124"/>
                  </a:lnTo>
                  <a:lnTo>
                    <a:pt x="101" y="127"/>
                  </a:lnTo>
                  <a:lnTo>
                    <a:pt x="103" y="130"/>
                  </a:lnTo>
                  <a:lnTo>
                    <a:pt x="105" y="132"/>
                  </a:lnTo>
                  <a:lnTo>
                    <a:pt x="107" y="134"/>
                  </a:lnTo>
                  <a:lnTo>
                    <a:pt x="110" y="135"/>
                  </a:lnTo>
                  <a:lnTo>
                    <a:pt x="112" y="136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19" y="135"/>
                  </a:lnTo>
                  <a:lnTo>
                    <a:pt x="121" y="133"/>
                  </a:lnTo>
                  <a:lnTo>
                    <a:pt x="123" y="130"/>
                  </a:lnTo>
                  <a:lnTo>
                    <a:pt x="125" y="128"/>
                  </a:lnTo>
                  <a:lnTo>
                    <a:pt x="128" y="124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7" y="106"/>
                  </a:lnTo>
                  <a:lnTo>
                    <a:pt x="139" y="100"/>
                  </a:lnTo>
                  <a:lnTo>
                    <a:pt x="141" y="94"/>
                  </a:lnTo>
                  <a:lnTo>
                    <a:pt x="143" y="89"/>
                  </a:lnTo>
                  <a:lnTo>
                    <a:pt x="146" y="83"/>
                  </a:lnTo>
                  <a:lnTo>
                    <a:pt x="148" y="77"/>
                  </a:lnTo>
                  <a:lnTo>
                    <a:pt x="150" y="71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 flipV="1">
              <a:off x="4112" y="3417"/>
              <a:ext cx="197" cy="96"/>
            </a:xfrm>
            <a:custGeom>
              <a:avLst/>
              <a:gdLst>
                <a:gd name="T0" fmla="*/ 2 w 150"/>
                <a:gd name="T1" fmla="*/ 61 h 136"/>
                <a:gd name="T2" fmla="*/ 7 w 150"/>
                <a:gd name="T3" fmla="*/ 50 h 136"/>
                <a:gd name="T4" fmla="*/ 11 w 150"/>
                <a:gd name="T5" fmla="*/ 38 h 136"/>
                <a:gd name="T6" fmla="*/ 16 w 150"/>
                <a:gd name="T7" fmla="*/ 27 h 136"/>
                <a:gd name="T8" fmla="*/ 20 w 150"/>
                <a:gd name="T9" fmla="*/ 17 h 136"/>
                <a:gd name="T10" fmla="*/ 25 w 150"/>
                <a:gd name="T11" fmla="*/ 10 h 136"/>
                <a:gd name="T12" fmla="*/ 29 w 150"/>
                <a:gd name="T13" fmla="*/ 4 h 136"/>
                <a:gd name="T14" fmla="*/ 34 w 150"/>
                <a:gd name="T15" fmla="*/ 1 h 136"/>
                <a:gd name="T16" fmla="*/ 38 w 150"/>
                <a:gd name="T17" fmla="*/ 0 h 136"/>
                <a:gd name="T18" fmla="*/ 43 w 150"/>
                <a:gd name="T19" fmla="*/ 1 h 136"/>
                <a:gd name="T20" fmla="*/ 47 w 150"/>
                <a:gd name="T21" fmla="*/ 5 h 136"/>
                <a:gd name="T22" fmla="*/ 51 w 150"/>
                <a:gd name="T23" fmla="*/ 11 h 136"/>
                <a:gd name="T24" fmla="*/ 56 w 150"/>
                <a:gd name="T25" fmla="*/ 19 h 136"/>
                <a:gd name="T26" fmla="*/ 60 w 150"/>
                <a:gd name="T27" fmla="*/ 29 h 136"/>
                <a:gd name="T28" fmla="*/ 65 w 150"/>
                <a:gd name="T29" fmla="*/ 40 h 136"/>
                <a:gd name="T30" fmla="*/ 69 w 150"/>
                <a:gd name="T31" fmla="*/ 51 h 136"/>
                <a:gd name="T32" fmla="*/ 74 w 150"/>
                <a:gd name="T33" fmla="*/ 64 h 136"/>
                <a:gd name="T34" fmla="*/ 78 w 150"/>
                <a:gd name="T35" fmla="*/ 76 h 136"/>
                <a:gd name="T36" fmla="*/ 83 w 150"/>
                <a:gd name="T37" fmla="*/ 88 h 136"/>
                <a:gd name="T38" fmla="*/ 87 w 150"/>
                <a:gd name="T39" fmla="*/ 100 h 136"/>
                <a:gd name="T40" fmla="*/ 92 w 150"/>
                <a:gd name="T41" fmla="*/ 111 h 136"/>
                <a:gd name="T42" fmla="*/ 96 w 150"/>
                <a:gd name="T43" fmla="*/ 120 h 136"/>
                <a:gd name="T44" fmla="*/ 101 w 150"/>
                <a:gd name="T45" fmla="*/ 127 h 136"/>
                <a:gd name="T46" fmla="*/ 105 w 150"/>
                <a:gd name="T47" fmla="*/ 132 h 136"/>
                <a:gd name="T48" fmla="*/ 110 w 150"/>
                <a:gd name="T49" fmla="*/ 135 h 136"/>
                <a:gd name="T50" fmla="*/ 114 w 150"/>
                <a:gd name="T51" fmla="*/ 136 h 136"/>
                <a:gd name="T52" fmla="*/ 119 w 150"/>
                <a:gd name="T53" fmla="*/ 135 h 136"/>
                <a:gd name="T54" fmla="*/ 123 w 150"/>
                <a:gd name="T55" fmla="*/ 130 h 136"/>
                <a:gd name="T56" fmla="*/ 128 w 150"/>
                <a:gd name="T57" fmla="*/ 124 h 136"/>
                <a:gd name="T58" fmla="*/ 132 w 150"/>
                <a:gd name="T59" fmla="*/ 116 h 136"/>
                <a:gd name="T60" fmla="*/ 137 w 150"/>
                <a:gd name="T61" fmla="*/ 106 h 136"/>
                <a:gd name="T62" fmla="*/ 141 w 150"/>
                <a:gd name="T63" fmla="*/ 94 h 136"/>
                <a:gd name="T64" fmla="*/ 146 w 150"/>
                <a:gd name="T65" fmla="*/ 83 h 136"/>
                <a:gd name="T66" fmla="*/ 150 w 150"/>
                <a:gd name="T67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136">
                  <a:moveTo>
                    <a:pt x="0" y="67"/>
                  </a:moveTo>
                  <a:lnTo>
                    <a:pt x="2" y="61"/>
                  </a:lnTo>
                  <a:lnTo>
                    <a:pt x="4" y="56"/>
                  </a:lnTo>
                  <a:lnTo>
                    <a:pt x="7" y="50"/>
                  </a:lnTo>
                  <a:lnTo>
                    <a:pt x="9" y="44"/>
                  </a:lnTo>
                  <a:lnTo>
                    <a:pt x="11" y="38"/>
                  </a:lnTo>
                  <a:lnTo>
                    <a:pt x="13" y="32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5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1" y="11"/>
                  </a:lnTo>
                  <a:lnTo>
                    <a:pt x="54" y="15"/>
                  </a:lnTo>
                  <a:lnTo>
                    <a:pt x="56" y="19"/>
                  </a:lnTo>
                  <a:lnTo>
                    <a:pt x="58" y="24"/>
                  </a:lnTo>
                  <a:lnTo>
                    <a:pt x="60" y="29"/>
                  </a:lnTo>
                  <a:lnTo>
                    <a:pt x="63" y="34"/>
                  </a:lnTo>
                  <a:lnTo>
                    <a:pt x="65" y="40"/>
                  </a:lnTo>
                  <a:lnTo>
                    <a:pt x="67" y="45"/>
                  </a:lnTo>
                  <a:lnTo>
                    <a:pt x="69" y="51"/>
                  </a:lnTo>
                  <a:lnTo>
                    <a:pt x="72" y="58"/>
                  </a:lnTo>
                  <a:lnTo>
                    <a:pt x="74" y="64"/>
                  </a:lnTo>
                  <a:lnTo>
                    <a:pt x="76" y="70"/>
                  </a:lnTo>
                  <a:lnTo>
                    <a:pt x="78" y="76"/>
                  </a:lnTo>
                  <a:lnTo>
                    <a:pt x="81" y="82"/>
                  </a:lnTo>
                  <a:lnTo>
                    <a:pt x="83" y="88"/>
                  </a:lnTo>
                  <a:lnTo>
                    <a:pt x="85" y="94"/>
                  </a:lnTo>
                  <a:lnTo>
                    <a:pt x="87" y="100"/>
                  </a:lnTo>
                  <a:lnTo>
                    <a:pt x="90" y="105"/>
                  </a:lnTo>
                  <a:lnTo>
                    <a:pt x="92" y="111"/>
                  </a:lnTo>
                  <a:lnTo>
                    <a:pt x="94" y="115"/>
                  </a:lnTo>
                  <a:lnTo>
                    <a:pt x="96" y="120"/>
                  </a:lnTo>
                  <a:lnTo>
                    <a:pt x="99" y="124"/>
                  </a:lnTo>
                  <a:lnTo>
                    <a:pt x="101" y="127"/>
                  </a:lnTo>
                  <a:lnTo>
                    <a:pt x="103" y="130"/>
                  </a:lnTo>
                  <a:lnTo>
                    <a:pt x="105" y="132"/>
                  </a:lnTo>
                  <a:lnTo>
                    <a:pt x="107" y="134"/>
                  </a:lnTo>
                  <a:lnTo>
                    <a:pt x="110" y="135"/>
                  </a:lnTo>
                  <a:lnTo>
                    <a:pt x="112" y="136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19" y="135"/>
                  </a:lnTo>
                  <a:lnTo>
                    <a:pt x="121" y="133"/>
                  </a:lnTo>
                  <a:lnTo>
                    <a:pt x="123" y="130"/>
                  </a:lnTo>
                  <a:lnTo>
                    <a:pt x="125" y="128"/>
                  </a:lnTo>
                  <a:lnTo>
                    <a:pt x="128" y="124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7" y="106"/>
                  </a:lnTo>
                  <a:lnTo>
                    <a:pt x="139" y="100"/>
                  </a:lnTo>
                  <a:lnTo>
                    <a:pt x="141" y="94"/>
                  </a:lnTo>
                  <a:lnTo>
                    <a:pt x="143" y="89"/>
                  </a:lnTo>
                  <a:lnTo>
                    <a:pt x="146" y="83"/>
                  </a:lnTo>
                  <a:lnTo>
                    <a:pt x="148" y="77"/>
                  </a:lnTo>
                  <a:lnTo>
                    <a:pt x="150" y="71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flipH="1" flipV="1">
              <a:off x="3949" y="3437"/>
              <a:ext cx="164" cy="60"/>
            </a:xfrm>
            <a:custGeom>
              <a:avLst/>
              <a:gdLst>
                <a:gd name="T0" fmla="*/ 0 w 261"/>
                <a:gd name="T1" fmla="*/ 78 h 159"/>
                <a:gd name="T2" fmla="*/ 4 w 261"/>
                <a:gd name="T3" fmla="*/ 71 h 159"/>
                <a:gd name="T4" fmla="*/ 8 w 261"/>
                <a:gd name="T5" fmla="*/ 65 h 159"/>
                <a:gd name="T6" fmla="*/ 15 w 261"/>
                <a:gd name="T7" fmla="*/ 58 h 159"/>
                <a:gd name="T8" fmla="*/ 19 w 261"/>
                <a:gd name="T9" fmla="*/ 51 h 159"/>
                <a:gd name="T10" fmla="*/ 23 w 261"/>
                <a:gd name="T11" fmla="*/ 44 h 159"/>
                <a:gd name="T12" fmla="*/ 27 w 261"/>
                <a:gd name="T13" fmla="*/ 37 h 159"/>
                <a:gd name="T14" fmla="*/ 33 w 261"/>
                <a:gd name="T15" fmla="*/ 32 h 159"/>
                <a:gd name="T16" fmla="*/ 38 w 261"/>
                <a:gd name="T17" fmla="*/ 26 h 159"/>
                <a:gd name="T18" fmla="*/ 42 w 261"/>
                <a:gd name="T19" fmla="*/ 20 h 159"/>
                <a:gd name="T20" fmla="*/ 46 w 261"/>
                <a:gd name="T21" fmla="*/ 15 h 159"/>
                <a:gd name="T22" fmla="*/ 52 w 261"/>
                <a:gd name="T23" fmla="*/ 12 h 159"/>
                <a:gd name="T24" fmla="*/ 56 w 261"/>
                <a:gd name="T25" fmla="*/ 7 h 159"/>
                <a:gd name="T26" fmla="*/ 61 w 261"/>
                <a:gd name="T27" fmla="*/ 5 h 159"/>
                <a:gd name="T28" fmla="*/ 65 w 261"/>
                <a:gd name="T29" fmla="*/ 2 h 159"/>
                <a:gd name="T30" fmla="*/ 71 w 261"/>
                <a:gd name="T31" fmla="*/ 1 h 159"/>
                <a:gd name="T32" fmla="*/ 75 w 261"/>
                <a:gd name="T33" fmla="*/ 0 h 159"/>
                <a:gd name="T34" fmla="*/ 79 w 261"/>
                <a:gd name="T35" fmla="*/ 0 h 159"/>
                <a:gd name="T36" fmla="*/ 83 w 261"/>
                <a:gd name="T37" fmla="*/ 0 h 159"/>
                <a:gd name="T38" fmla="*/ 90 w 261"/>
                <a:gd name="T39" fmla="*/ 1 h 159"/>
                <a:gd name="T40" fmla="*/ 94 w 261"/>
                <a:gd name="T41" fmla="*/ 4 h 159"/>
                <a:gd name="T42" fmla="*/ 98 w 261"/>
                <a:gd name="T43" fmla="*/ 6 h 159"/>
                <a:gd name="T44" fmla="*/ 102 w 261"/>
                <a:gd name="T45" fmla="*/ 9 h 159"/>
                <a:gd name="T46" fmla="*/ 106 w 261"/>
                <a:gd name="T47" fmla="*/ 13 h 159"/>
                <a:gd name="T48" fmla="*/ 113 w 261"/>
                <a:gd name="T49" fmla="*/ 18 h 159"/>
                <a:gd name="T50" fmla="*/ 117 w 261"/>
                <a:gd name="T51" fmla="*/ 22 h 159"/>
                <a:gd name="T52" fmla="*/ 121 w 261"/>
                <a:gd name="T53" fmla="*/ 28 h 159"/>
                <a:gd name="T54" fmla="*/ 125 w 261"/>
                <a:gd name="T55" fmla="*/ 34 h 159"/>
                <a:gd name="T56" fmla="*/ 131 w 261"/>
                <a:gd name="T57" fmla="*/ 40 h 159"/>
                <a:gd name="T58" fmla="*/ 136 w 261"/>
                <a:gd name="T59" fmla="*/ 47 h 159"/>
                <a:gd name="T60" fmla="*/ 140 w 261"/>
                <a:gd name="T61" fmla="*/ 53 h 159"/>
                <a:gd name="T62" fmla="*/ 144 w 261"/>
                <a:gd name="T63" fmla="*/ 60 h 159"/>
                <a:gd name="T64" fmla="*/ 150 w 261"/>
                <a:gd name="T65" fmla="*/ 68 h 159"/>
                <a:gd name="T66" fmla="*/ 154 w 261"/>
                <a:gd name="T67" fmla="*/ 75 h 159"/>
                <a:gd name="T68" fmla="*/ 159 w 261"/>
                <a:gd name="T69" fmla="*/ 82 h 159"/>
                <a:gd name="T70" fmla="*/ 163 w 261"/>
                <a:gd name="T71" fmla="*/ 89 h 159"/>
                <a:gd name="T72" fmla="*/ 169 w 261"/>
                <a:gd name="T73" fmla="*/ 96 h 159"/>
                <a:gd name="T74" fmla="*/ 173 w 261"/>
                <a:gd name="T75" fmla="*/ 103 h 159"/>
                <a:gd name="T76" fmla="*/ 177 w 261"/>
                <a:gd name="T77" fmla="*/ 110 h 159"/>
                <a:gd name="T78" fmla="*/ 182 w 261"/>
                <a:gd name="T79" fmla="*/ 117 h 159"/>
                <a:gd name="T80" fmla="*/ 188 w 261"/>
                <a:gd name="T81" fmla="*/ 123 h 159"/>
                <a:gd name="T82" fmla="*/ 192 w 261"/>
                <a:gd name="T83" fmla="*/ 130 h 159"/>
                <a:gd name="T84" fmla="*/ 196 w 261"/>
                <a:gd name="T85" fmla="*/ 134 h 159"/>
                <a:gd name="T86" fmla="*/ 200 w 261"/>
                <a:gd name="T87" fmla="*/ 140 h 159"/>
                <a:gd name="T88" fmla="*/ 207 w 261"/>
                <a:gd name="T89" fmla="*/ 145 h 159"/>
                <a:gd name="T90" fmla="*/ 215 w 261"/>
                <a:gd name="T91" fmla="*/ 152 h 159"/>
                <a:gd name="T92" fmla="*/ 219 w 261"/>
                <a:gd name="T93" fmla="*/ 154 h 159"/>
                <a:gd name="T94" fmla="*/ 223 w 261"/>
                <a:gd name="T95" fmla="*/ 157 h 159"/>
                <a:gd name="T96" fmla="*/ 230 w 261"/>
                <a:gd name="T97" fmla="*/ 158 h 159"/>
                <a:gd name="T98" fmla="*/ 238 w 261"/>
                <a:gd name="T99" fmla="*/ 159 h 159"/>
                <a:gd name="T100" fmla="*/ 242 w 261"/>
                <a:gd name="T101" fmla="*/ 159 h 159"/>
                <a:gd name="T102" fmla="*/ 248 w 261"/>
                <a:gd name="T103" fmla="*/ 158 h 159"/>
                <a:gd name="T104" fmla="*/ 252 w 261"/>
                <a:gd name="T105" fmla="*/ 155 h 159"/>
                <a:gd name="T106" fmla="*/ 257 w 261"/>
                <a:gd name="T107" fmla="*/ 152 h 159"/>
                <a:gd name="T108" fmla="*/ 261 w 261"/>
                <a:gd name="T109" fmla="*/ 15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" h="159">
                  <a:moveTo>
                    <a:pt x="0" y="78"/>
                  </a:moveTo>
                  <a:lnTo>
                    <a:pt x="4" y="71"/>
                  </a:lnTo>
                  <a:lnTo>
                    <a:pt x="8" y="65"/>
                  </a:lnTo>
                  <a:lnTo>
                    <a:pt x="15" y="58"/>
                  </a:lnTo>
                  <a:lnTo>
                    <a:pt x="19" y="51"/>
                  </a:lnTo>
                  <a:lnTo>
                    <a:pt x="23" y="44"/>
                  </a:lnTo>
                  <a:lnTo>
                    <a:pt x="27" y="37"/>
                  </a:lnTo>
                  <a:lnTo>
                    <a:pt x="33" y="32"/>
                  </a:lnTo>
                  <a:lnTo>
                    <a:pt x="38" y="26"/>
                  </a:lnTo>
                  <a:lnTo>
                    <a:pt x="42" y="20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6" y="7"/>
                  </a:lnTo>
                  <a:lnTo>
                    <a:pt x="61" y="5"/>
                  </a:lnTo>
                  <a:lnTo>
                    <a:pt x="65" y="2"/>
                  </a:lnTo>
                  <a:lnTo>
                    <a:pt x="71" y="1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94" y="4"/>
                  </a:lnTo>
                  <a:lnTo>
                    <a:pt x="98" y="6"/>
                  </a:lnTo>
                  <a:lnTo>
                    <a:pt x="102" y="9"/>
                  </a:lnTo>
                  <a:lnTo>
                    <a:pt x="106" y="13"/>
                  </a:lnTo>
                  <a:lnTo>
                    <a:pt x="113" y="18"/>
                  </a:lnTo>
                  <a:lnTo>
                    <a:pt x="117" y="22"/>
                  </a:lnTo>
                  <a:lnTo>
                    <a:pt x="121" y="28"/>
                  </a:lnTo>
                  <a:lnTo>
                    <a:pt x="125" y="34"/>
                  </a:lnTo>
                  <a:lnTo>
                    <a:pt x="131" y="40"/>
                  </a:lnTo>
                  <a:lnTo>
                    <a:pt x="136" y="47"/>
                  </a:lnTo>
                  <a:lnTo>
                    <a:pt x="140" y="53"/>
                  </a:lnTo>
                  <a:lnTo>
                    <a:pt x="144" y="60"/>
                  </a:lnTo>
                  <a:lnTo>
                    <a:pt x="150" y="68"/>
                  </a:lnTo>
                  <a:lnTo>
                    <a:pt x="154" y="75"/>
                  </a:lnTo>
                  <a:lnTo>
                    <a:pt x="159" y="82"/>
                  </a:lnTo>
                  <a:lnTo>
                    <a:pt x="163" y="89"/>
                  </a:lnTo>
                  <a:lnTo>
                    <a:pt x="169" y="96"/>
                  </a:lnTo>
                  <a:lnTo>
                    <a:pt x="173" y="103"/>
                  </a:lnTo>
                  <a:lnTo>
                    <a:pt x="177" y="110"/>
                  </a:lnTo>
                  <a:lnTo>
                    <a:pt x="182" y="117"/>
                  </a:lnTo>
                  <a:lnTo>
                    <a:pt x="188" y="123"/>
                  </a:lnTo>
                  <a:lnTo>
                    <a:pt x="192" y="130"/>
                  </a:lnTo>
                  <a:lnTo>
                    <a:pt x="196" y="134"/>
                  </a:lnTo>
                  <a:lnTo>
                    <a:pt x="200" y="140"/>
                  </a:lnTo>
                  <a:lnTo>
                    <a:pt x="207" y="145"/>
                  </a:lnTo>
                  <a:lnTo>
                    <a:pt x="215" y="152"/>
                  </a:lnTo>
                  <a:lnTo>
                    <a:pt x="219" y="154"/>
                  </a:lnTo>
                  <a:lnTo>
                    <a:pt x="223" y="157"/>
                  </a:lnTo>
                  <a:lnTo>
                    <a:pt x="230" y="158"/>
                  </a:lnTo>
                  <a:lnTo>
                    <a:pt x="238" y="159"/>
                  </a:lnTo>
                  <a:lnTo>
                    <a:pt x="242" y="159"/>
                  </a:lnTo>
                  <a:lnTo>
                    <a:pt x="248" y="158"/>
                  </a:lnTo>
                  <a:lnTo>
                    <a:pt x="252" y="155"/>
                  </a:lnTo>
                  <a:lnTo>
                    <a:pt x="257" y="152"/>
                  </a:lnTo>
                  <a:lnTo>
                    <a:pt x="261" y="15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3879" y="3438"/>
              <a:ext cx="8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KB refocusing mirrors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4840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3" y="1100481"/>
            <a:ext cx="24479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72" y="870293"/>
            <a:ext cx="37703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47" y="3467443"/>
            <a:ext cx="37703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0640" y="746468"/>
            <a:ext cx="2247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6699"/>
                </a:solidFill>
                <a:latin typeface="Arial" pitchFamily="34" charset="0"/>
              </a:rPr>
              <a:t>PEEM branch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61940" y="905218"/>
            <a:ext cx="1733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6699"/>
                </a:solidFill>
                <a:latin typeface="Arial" pitchFamily="34" charset="0"/>
              </a:rPr>
              <a:t>flux (ph/s)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7178" y="3502368"/>
            <a:ext cx="1733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6699"/>
                </a:solidFill>
                <a:latin typeface="Arial" pitchFamily="34" charset="0"/>
              </a:rPr>
              <a:t>resolution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CIRCE performance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Picture 7" descr="peemspot201206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2" y="3553167"/>
            <a:ext cx="2322512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52359" y="5848910"/>
            <a:ext cx="305243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itchFamily="34" charset="0"/>
              </a:rPr>
              <a:t>FWHM = 3.2 x 36 </a:t>
            </a:r>
            <a:r>
              <a:rPr lang="en-US" altLang="en-US" dirty="0">
                <a:latin typeface="Symbol" pitchFamily="18" charset="2"/>
              </a:rPr>
              <a:t>m</a:t>
            </a:r>
            <a:r>
              <a:rPr lang="en-US" altLang="en-US" dirty="0">
                <a:latin typeface="Calibri" pitchFamily="34" charset="0"/>
              </a:rPr>
              <a:t>m</a:t>
            </a:r>
            <a:r>
              <a:rPr lang="en-US" altLang="en-US" baseline="30000" dirty="0">
                <a:latin typeface="Calibri" pitchFamily="34" charset="0"/>
              </a:rPr>
              <a:t>2</a:t>
            </a:r>
            <a:r>
              <a:rPr lang="en-US" altLang="en-US" dirty="0">
                <a:latin typeface="Calibri" pitchFamily="34" charset="0"/>
              </a:rPr>
              <a:t> (V x H)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30082" y="5985218"/>
            <a:ext cx="254807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itchFamily="34" charset="0"/>
              </a:rPr>
              <a:t>energy stability </a:t>
            </a:r>
            <a:r>
              <a:rPr lang="en-US" altLang="en-US" dirty="0" smtClean="0">
                <a:latin typeface="Calibri" pitchFamily="34" charset="0"/>
              </a:rPr>
              <a:t>&lt; 0.1 eV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" name="Picture 9" descr="LEGGYstab201205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85" y="3382229"/>
            <a:ext cx="2859087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10" y="730250"/>
            <a:ext cx="301625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17860" y="2843182"/>
            <a:ext cx="216277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libri" pitchFamily="34" charset="0"/>
              </a:rPr>
              <a:t>E/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dirty="0" smtClean="0">
                <a:latin typeface="Calibri" pitchFamily="34" charset="0"/>
              </a:rPr>
              <a:t>E (20um) = 7000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077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381500" y="687388"/>
            <a:ext cx="4545013" cy="1874837"/>
            <a:chOff x="358" y="1158"/>
            <a:chExt cx="2863" cy="1181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358" y="1158"/>
              <a:ext cx="2863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878" y="1342"/>
              <a:ext cx="1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/>
                <a:t>E</a:t>
              </a:r>
              <a:r>
                <a:rPr lang="en-US" altLang="en-US" sz="1600" baseline="-25000"/>
                <a:t>kin</a:t>
              </a:r>
              <a:r>
                <a:rPr lang="en-US" altLang="en-US" sz="1600"/>
                <a:t>= h</a:t>
              </a:r>
              <a:r>
                <a:rPr lang="en-US" altLang="en-US" sz="1600" b="1">
                  <a:latin typeface="Symbol" pitchFamily="18" charset="2"/>
                  <a:cs typeface="Arial" pitchFamily="34" charset="0"/>
                </a:rPr>
                <a:t>n</a:t>
              </a:r>
              <a:r>
                <a:rPr lang="en-US" altLang="en-US" sz="1600"/>
                <a:t> – E</a:t>
              </a:r>
              <a:r>
                <a:rPr lang="en-US" altLang="en-US" sz="1600" baseline="-25000"/>
                <a:t>binding</a:t>
              </a:r>
              <a:r>
                <a:rPr lang="en-US" altLang="en-US" sz="1600"/>
                <a:t>-</a:t>
              </a:r>
              <a:r>
                <a:rPr lang="en-US" altLang="en-US" sz="1600">
                  <a:latin typeface="Arial" pitchFamily="34" charset="0"/>
                </a:rPr>
                <a:t> </a:t>
              </a:r>
              <a:r>
                <a:rPr lang="en-US" altLang="en-US" sz="1600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573" y="1845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8000"/>
                  </a:solidFill>
                  <a:latin typeface="Arial" pitchFamily="34" charset="0"/>
                </a:rPr>
                <a:t>h</a:t>
              </a:r>
              <a:r>
                <a:rPr lang="en-US" altLang="en-US" sz="2000" b="1">
                  <a:solidFill>
                    <a:srgbClr val="008000"/>
                  </a:solidFill>
                  <a:latin typeface="Symbol" pitchFamily="18" charset="2"/>
                  <a:cs typeface="Arial" pitchFamily="34" charset="0"/>
                </a:rPr>
                <a:t>n</a:t>
              </a:r>
              <a:endParaRPr lang="el-GR" altLang="en-US" sz="2000" b="1">
                <a:solidFill>
                  <a:srgbClr val="00800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9" name="Freeform 20" descr="Light upward diagonal"/>
            <p:cNvSpPr>
              <a:spLocks noChangeArrowheads="1"/>
            </p:cNvSpPr>
            <p:nvPr/>
          </p:nvSpPr>
          <p:spPr bwMode="auto">
            <a:xfrm>
              <a:off x="1450" y="1647"/>
              <a:ext cx="584" cy="666"/>
            </a:xfrm>
            <a:custGeom>
              <a:avLst/>
              <a:gdLst>
                <a:gd name="T0" fmla="*/ 771 w 866"/>
                <a:gd name="T1" fmla="*/ 0 h 866"/>
                <a:gd name="T2" fmla="*/ 866 w 866"/>
                <a:gd name="T3" fmla="*/ 95 h 866"/>
                <a:gd name="T4" fmla="*/ 94 w 866"/>
                <a:gd name="T5" fmla="*/ 866 h 866"/>
                <a:gd name="T6" fmla="*/ 0 w 866"/>
                <a:gd name="T7" fmla="*/ 772 h 866"/>
                <a:gd name="T8" fmla="*/ 771 w 866"/>
                <a:gd name="T9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866">
                  <a:moveTo>
                    <a:pt x="771" y="0"/>
                  </a:moveTo>
                  <a:lnTo>
                    <a:pt x="866" y="95"/>
                  </a:lnTo>
                  <a:lnTo>
                    <a:pt x="94" y="866"/>
                  </a:lnTo>
                  <a:lnTo>
                    <a:pt x="0" y="772"/>
                  </a:lnTo>
                  <a:lnTo>
                    <a:pt x="771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1003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816" y="1875"/>
              <a:ext cx="808" cy="134"/>
              <a:chOff x="1604" y="1856"/>
              <a:chExt cx="1198" cy="174"/>
            </a:xfrm>
          </p:grpSpPr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1604" y="1856"/>
                <a:ext cx="313" cy="159"/>
              </a:xfrm>
              <a:custGeom>
                <a:avLst/>
                <a:gdLst>
                  <a:gd name="T0" fmla="*/ 2 w 150"/>
                  <a:gd name="T1" fmla="*/ 61 h 136"/>
                  <a:gd name="T2" fmla="*/ 7 w 150"/>
                  <a:gd name="T3" fmla="*/ 50 h 136"/>
                  <a:gd name="T4" fmla="*/ 11 w 150"/>
                  <a:gd name="T5" fmla="*/ 38 h 136"/>
                  <a:gd name="T6" fmla="*/ 16 w 150"/>
                  <a:gd name="T7" fmla="*/ 27 h 136"/>
                  <a:gd name="T8" fmla="*/ 20 w 150"/>
                  <a:gd name="T9" fmla="*/ 17 h 136"/>
                  <a:gd name="T10" fmla="*/ 25 w 150"/>
                  <a:gd name="T11" fmla="*/ 10 h 136"/>
                  <a:gd name="T12" fmla="*/ 29 w 150"/>
                  <a:gd name="T13" fmla="*/ 4 h 136"/>
                  <a:gd name="T14" fmla="*/ 34 w 150"/>
                  <a:gd name="T15" fmla="*/ 1 h 136"/>
                  <a:gd name="T16" fmla="*/ 38 w 150"/>
                  <a:gd name="T17" fmla="*/ 0 h 136"/>
                  <a:gd name="T18" fmla="*/ 43 w 150"/>
                  <a:gd name="T19" fmla="*/ 1 h 136"/>
                  <a:gd name="T20" fmla="*/ 47 w 150"/>
                  <a:gd name="T21" fmla="*/ 5 h 136"/>
                  <a:gd name="T22" fmla="*/ 51 w 150"/>
                  <a:gd name="T23" fmla="*/ 11 h 136"/>
                  <a:gd name="T24" fmla="*/ 56 w 150"/>
                  <a:gd name="T25" fmla="*/ 19 h 136"/>
                  <a:gd name="T26" fmla="*/ 60 w 150"/>
                  <a:gd name="T27" fmla="*/ 29 h 136"/>
                  <a:gd name="T28" fmla="*/ 65 w 150"/>
                  <a:gd name="T29" fmla="*/ 40 h 136"/>
                  <a:gd name="T30" fmla="*/ 69 w 150"/>
                  <a:gd name="T31" fmla="*/ 51 h 136"/>
                  <a:gd name="T32" fmla="*/ 74 w 150"/>
                  <a:gd name="T33" fmla="*/ 64 h 136"/>
                  <a:gd name="T34" fmla="*/ 78 w 150"/>
                  <a:gd name="T35" fmla="*/ 76 h 136"/>
                  <a:gd name="T36" fmla="*/ 83 w 150"/>
                  <a:gd name="T37" fmla="*/ 88 h 136"/>
                  <a:gd name="T38" fmla="*/ 87 w 150"/>
                  <a:gd name="T39" fmla="*/ 100 h 136"/>
                  <a:gd name="T40" fmla="*/ 92 w 150"/>
                  <a:gd name="T41" fmla="*/ 111 h 136"/>
                  <a:gd name="T42" fmla="*/ 96 w 150"/>
                  <a:gd name="T43" fmla="*/ 120 h 136"/>
                  <a:gd name="T44" fmla="*/ 101 w 150"/>
                  <a:gd name="T45" fmla="*/ 127 h 136"/>
                  <a:gd name="T46" fmla="*/ 105 w 150"/>
                  <a:gd name="T47" fmla="*/ 132 h 136"/>
                  <a:gd name="T48" fmla="*/ 110 w 150"/>
                  <a:gd name="T49" fmla="*/ 135 h 136"/>
                  <a:gd name="T50" fmla="*/ 114 w 150"/>
                  <a:gd name="T51" fmla="*/ 136 h 136"/>
                  <a:gd name="T52" fmla="*/ 119 w 150"/>
                  <a:gd name="T53" fmla="*/ 135 h 136"/>
                  <a:gd name="T54" fmla="*/ 123 w 150"/>
                  <a:gd name="T55" fmla="*/ 130 h 136"/>
                  <a:gd name="T56" fmla="*/ 128 w 150"/>
                  <a:gd name="T57" fmla="*/ 124 h 136"/>
                  <a:gd name="T58" fmla="*/ 132 w 150"/>
                  <a:gd name="T59" fmla="*/ 116 h 136"/>
                  <a:gd name="T60" fmla="*/ 137 w 150"/>
                  <a:gd name="T61" fmla="*/ 106 h 136"/>
                  <a:gd name="T62" fmla="*/ 141 w 150"/>
                  <a:gd name="T63" fmla="*/ 94 h 136"/>
                  <a:gd name="T64" fmla="*/ 146 w 150"/>
                  <a:gd name="T65" fmla="*/ 83 h 136"/>
                  <a:gd name="T66" fmla="*/ 150 w 150"/>
                  <a:gd name="T67" fmla="*/ 7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0" h="136">
                    <a:moveTo>
                      <a:pt x="0" y="67"/>
                    </a:moveTo>
                    <a:lnTo>
                      <a:pt x="2" y="61"/>
                    </a:lnTo>
                    <a:lnTo>
                      <a:pt x="4" y="56"/>
                    </a:lnTo>
                    <a:lnTo>
                      <a:pt x="7" y="50"/>
                    </a:lnTo>
                    <a:lnTo>
                      <a:pt x="9" y="44"/>
                    </a:lnTo>
                    <a:lnTo>
                      <a:pt x="11" y="38"/>
                    </a:lnTo>
                    <a:lnTo>
                      <a:pt x="13" y="32"/>
                    </a:lnTo>
                    <a:lnTo>
                      <a:pt x="16" y="27"/>
                    </a:lnTo>
                    <a:lnTo>
                      <a:pt x="18" y="22"/>
                    </a:lnTo>
                    <a:lnTo>
                      <a:pt x="20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7" y="5"/>
                    </a:lnTo>
                    <a:lnTo>
                      <a:pt x="49" y="8"/>
                    </a:lnTo>
                    <a:lnTo>
                      <a:pt x="51" y="11"/>
                    </a:lnTo>
                    <a:lnTo>
                      <a:pt x="54" y="15"/>
                    </a:lnTo>
                    <a:lnTo>
                      <a:pt x="56" y="19"/>
                    </a:lnTo>
                    <a:lnTo>
                      <a:pt x="58" y="24"/>
                    </a:lnTo>
                    <a:lnTo>
                      <a:pt x="60" y="29"/>
                    </a:lnTo>
                    <a:lnTo>
                      <a:pt x="63" y="34"/>
                    </a:lnTo>
                    <a:lnTo>
                      <a:pt x="65" y="40"/>
                    </a:lnTo>
                    <a:lnTo>
                      <a:pt x="67" y="45"/>
                    </a:lnTo>
                    <a:lnTo>
                      <a:pt x="69" y="51"/>
                    </a:lnTo>
                    <a:lnTo>
                      <a:pt x="72" y="58"/>
                    </a:lnTo>
                    <a:lnTo>
                      <a:pt x="74" y="64"/>
                    </a:lnTo>
                    <a:lnTo>
                      <a:pt x="76" y="70"/>
                    </a:lnTo>
                    <a:lnTo>
                      <a:pt x="78" y="76"/>
                    </a:lnTo>
                    <a:lnTo>
                      <a:pt x="81" y="82"/>
                    </a:lnTo>
                    <a:lnTo>
                      <a:pt x="83" y="88"/>
                    </a:lnTo>
                    <a:lnTo>
                      <a:pt x="85" y="94"/>
                    </a:lnTo>
                    <a:lnTo>
                      <a:pt x="87" y="100"/>
                    </a:lnTo>
                    <a:lnTo>
                      <a:pt x="90" y="105"/>
                    </a:lnTo>
                    <a:lnTo>
                      <a:pt x="92" y="111"/>
                    </a:lnTo>
                    <a:lnTo>
                      <a:pt x="94" y="115"/>
                    </a:lnTo>
                    <a:lnTo>
                      <a:pt x="96" y="120"/>
                    </a:lnTo>
                    <a:lnTo>
                      <a:pt x="99" y="124"/>
                    </a:lnTo>
                    <a:lnTo>
                      <a:pt x="101" y="127"/>
                    </a:lnTo>
                    <a:lnTo>
                      <a:pt x="103" y="130"/>
                    </a:lnTo>
                    <a:lnTo>
                      <a:pt x="105" y="132"/>
                    </a:lnTo>
                    <a:lnTo>
                      <a:pt x="107" y="134"/>
                    </a:lnTo>
                    <a:lnTo>
                      <a:pt x="110" y="135"/>
                    </a:lnTo>
                    <a:lnTo>
                      <a:pt x="112" y="136"/>
                    </a:lnTo>
                    <a:lnTo>
                      <a:pt x="114" y="136"/>
                    </a:lnTo>
                    <a:lnTo>
                      <a:pt x="116" y="136"/>
                    </a:lnTo>
                    <a:lnTo>
                      <a:pt x="119" y="135"/>
                    </a:lnTo>
                    <a:lnTo>
                      <a:pt x="121" y="133"/>
                    </a:lnTo>
                    <a:lnTo>
                      <a:pt x="123" y="130"/>
                    </a:lnTo>
                    <a:lnTo>
                      <a:pt x="125" y="128"/>
                    </a:lnTo>
                    <a:lnTo>
                      <a:pt x="128" y="124"/>
                    </a:lnTo>
                    <a:lnTo>
                      <a:pt x="130" y="120"/>
                    </a:lnTo>
                    <a:lnTo>
                      <a:pt x="132" y="116"/>
                    </a:lnTo>
                    <a:lnTo>
                      <a:pt x="134" y="111"/>
                    </a:lnTo>
                    <a:lnTo>
                      <a:pt x="137" y="106"/>
                    </a:lnTo>
                    <a:lnTo>
                      <a:pt x="139" y="100"/>
                    </a:lnTo>
                    <a:lnTo>
                      <a:pt x="141" y="94"/>
                    </a:lnTo>
                    <a:lnTo>
                      <a:pt x="143" y="89"/>
                    </a:lnTo>
                    <a:lnTo>
                      <a:pt x="146" y="83"/>
                    </a:lnTo>
                    <a:lnTo>
                      <a:pt x="148" y="77"/>
                    </a:lnTo>
                    <a:lnTo>
                      <a:pt x="150" y="71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1916" y="1861"/>
                <a:ext cx="313" cy="160"/>
              </a:xfrm>
              <a:custGeom>
                <a:avLst/>
                <a:gdLst>
                  <a:gd name="T0" fmla="*/ 2 w 150"/>
                  <a:gd name="T1" fmla="*/ 61 h 136"/>
                  <a:gd name="T2" fmla="*/ 7 w 150"/>
                  <a:gd name="T3" fmla="*/ 50 h 136"/>
                  <a:gd name="T4" fmla="*/ 11 w 150"/>
                  <a:gd name="T5" fmla="*/ 38 h 136"/>
                  <a:gd name="T6" fmla="*/ 16 w 150"/>
                  <a:gd name="T7" fmla="*/ 27 h 136"/>
                  <a:gd name="T8" fmla="*/ 20 w 150"/>
                  <a:gd name="T9" fmla="*/ 17 h 136"/>
                  <a:gd name="T10" fmla="*/ 25 w 150"/>
                  <a:gd name="T11" fmla="*/ 10 h 136"/>
                  <a:gd name="T12" fmla="*/ 29 w 150"/>
                  <a:gd name="T13" fmla="*/ 4 h 136"/>
                  <a:gd name="T14" fmla="*/ 34 w 150"/>
                  <a:gd name="T15" fmla="*/ 1 h 136"/>
                  <a:gd name="T16" fmla="*/ 38 w 150"/>
                  <a:gd name="T17" fmla="*/ 0 h 136"/>
                  <a:gd name="T18" fmla="*/ 43 w 150"/>
                  <a:gd name="T19" fmla="*/ 1 h 136"/>
                  <a:gd name="T20" fmla="*/ 47 w 150"/>
                  <a:gd name="T21" fmla="*/ 5 h 136"/>
                  <a:gd name="T22" fmla="*/ 51 w 150"/>
                  <a:gd name="T23" fmla="*/ 11 h 136"/>
                  <a:gd name="T24" fmla="*/ 56 w 150"/>
                  <a:gd name="T25" fmla="*/ 19 h 136"/>
                  <a:gd name="T26" fmla="*/ 60 w 150"/>
                  <a:gd name="T27" fmla="*/ 29 h 136"/>
                  <a:gd name="T28" fmla="*/ 65 w 150"/>
                  <a:gd name="T29" fmla="*/ 40 h 136"/>
                  <a:gd name="T30" fmla="*/ 69 w 150"/>
                  <a:gd name="T31" fmla="*/ 51 h 136"/>
                  <a:gd name="T32" fmla="*/ 74 w 150"/>
                  <a:gd name="T33" fmla="*/ 64 h 136"/>
                  <a:gd name="T34" fmla="*/ 78 w 150"/>
                  <a:gd name="T35" fmla="*/ 76 h 136"/>
                  <a:gd name="T36" fmla="*/ 83 w 150"/>
                  <a:gd name="T37" fmla="*/ 88 h 136"/>
                  <a:gd name="T38" fmla="*/ 87 w 150"/>
                  <a:gd name="T39" fmla="*/ 100 h 136"/>
                  <a:gd name="T40" fmla="*/ 92 w 150"/>
                  <a:gd name="T41" fmla="*/ 111 h 136"/>
                  <a:gd name="T42" fmla="*/ 96 w 150"/>
                  <a:gd name="T43" fmla="*/ 120 h 136"/>
                  <a:gd name="T44" fmla="*/ 101 w 150"/>
                  <a:gd name="T45" fmla="*/ 127 h 136"/>
                  <a:gd name="T46" fmla="*/ 105 w 150"/>
                  <a:gd name="T47" fmla="*/ 132 h 136"/>
                  <a:gd name="T48" fmla="*/ 110 w 150"/>
                  <a:gd name="T49" fmla="*/ 135 h 136"/>
                  <a:gd name="T50" fmla="*/ 114 w 150"/>
                  <a:gd name="T51" fmla="*/ 136 h 136"/>
                  <a:gd name="T52" fmla="*/ 119 w 150"/>
                  <a:gd name="T53" fmla="*/ 135 h 136"/>
                  <a:gd name="T54" fmla="*/ 123 w 150"/>
                  <a:gd name="T55" fmla="*/ 130 h 136"/>
                  <a:gd name="T56" fmla="*/ 128 w 150"/>
                  <a:gd name="T57" fmla="*/ 124 h 136"/>
                  <a:gd name="T58" fmla="*/ 132 w 150"/>
                  <a:gd name="T59" fmla="*/ 116 h 136"/>
                  <a:gd name="T60" fmla="*/ 137 w 150"/>
                  <a:gd name="T61" fmla="*/ 106 h 136"/>
                  <a:gd name="T62" fmla="*/ 141 w 150"/>
                  <a:gd name="T63" fmla="*/ 94 h 136"/>
                  <a:gd name="T64" fmla="*/ 146 w 150"/>
                  <a:gd name="T65" fmla="*/ 83 h 136"/>
                  <a:gd name="T66" fmla="*/ 150 w 150"/>
                  <a:gd name="T67" fmla="*/ 7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0" h="136">
                    <a:moveTo>
                      <a:pt x="0" y="67"/>
                    </a:moveTo>
                    <a:lnTo>
                      <a:pt x="2" y="61"/>
                    </a:lnTo>
                    <a:lnTo>
                      <a:pt x="4" y="56"/>
                    </a:lnTo>
                    <a:lnTo>
                      <a:pt x="7" y="50"/>
                    </a:lnTo>
                    <a:lnTo>
                      <a:pt x="9" y="44"/>
                    </a:lnTo>
                    <a:lnTo>
                      <a:pt x="11" y="38"/>
                    </a:lnTo>
                    <a:lnTo>
                      <a:pt x="13" y="32"/>
                    </a:lnTo>
                    <a:lnTo>
                      <a:pt x="16" y="27"/>
                    </a:lnTo>
                    <a:lnTo>
                      <a:pt x="18" y="22"/>
                    </a:lnTo>
                    <a:lnTo>
                      <a:pt x="20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7" y="5"/>
                    </a:lnTo>
                    <a:lnTo>
                      <a:pt x="49" y="8"/>
                    </a:lnTo>
                    <a:lnTo>
                      <a:pt x="51" y="11"/>
                    </a:lnTo>
                    <a:lnTo>
                      <a:pt x="54" y="15"/>
                    </a:lnTo>
                    <a:lnTo>
                      <a:pt x="56" y="19"/>
                    </a:lnTo>
                    <a:lnTo>
                      <a:pt x="58" y="24"/>
                    </a:lnTo>
                    <a:lnTo>
                      <a:pt x="60" y="29"/>
                    </a:lnTo>
                    <a:lnTo>
                      <a:pt x="63" y="34"/>
                    </a:lnTo>
                    <a:lnTo>
                      <a:pt x="65" y="40"/>
                    </a:lnTo>
                    <a:lnTo>
                      <a:pt x="67" y="45"/>
                    </a:lnTo>
                    <a:lnTo>
                      <a:pt x="69" y="51"/>
                    </a:lnTo>
                    <a:lnTo>
                      <a:pt x="72" y="58"/>
                    </a:lnTo>
                    <a:lnTo>
                      <a:pt x="74" y="64"/>
                    </a:lnTo>
                    <a:lnTo>
                      <a:pt x="76" y="70"/>
                    </a:lnTo>
                    <a:lnTo>
                      <a:pt x="78" y="76"/>
                    </a:lnTo>
                    <a:lnTo>
                      <a:pt x="81" y="82"/>
                    </a:lnTo>
                    <a:lnTo>
                      <a:pt x="83" y="88"/>
                    </a:lnTo>
                    <a:lnTo>
                      <a:pt x="85" y="94"/>
                    </a:lnTo>
                    <a:lnTo>
                      <a:pt x="87" y="100"/>
                    </a:lnTo>
                    <a:lnTo>
                      <a:pt x="90" y="105"/>
                    </a:lnTo>
                    <a:lnTo>
                      <a:pt x="92" y="111"/>
                    </a:lnTo>
                    <a:lnTo>
                      <a:pt x="94" y="115"/>
                    </a:lnTo>
                    <a:lnTo>
                      <a:pt x="96" y="120"/>
                    </a:lnTo>
                    <a:lnTo>
                      <a:pt x="99" y="124"/>
                    </a:lnTo>
                    <a:lnTo>
                      <a:pt x="101" y="127"/>
                    </a:lnTo>
                    <a:lnTo>
                      <a:pt x="103" y="130"/>
                    </a:lnTo>
                    <a:lnTo>
                      <a:pt x="105" y="132"/>
                    </a:lnTo>
                    <a:lnTo>
                      <a:pt x="107" y="134"/>
                    </a:lnTo>
                    <a:lnTo>
                      <a:pt x="110" y="135"/>
                    </a:lnTo>
                    <a:lnTo>
                      <a:pt x="112" y="136"/>
                    </a:lnTo>
                    <a:lnTo>
                      <a:pt x="114" y="136"/>
                    </a:lnTo>
                    <a:lnTo>
                      <a:pt x="116" y="136"/>
                    </a:lnTo>
                    <a:lnTo>
                      <a:pt x="119" y="135"/>
                    </a:lnTo>
                    <a:lnTo>
                      <a:pt x="121" y="133"/>
                    </a:lnTo>
                    <a:lnTo>
                      <a:pt x="123" y="130"/>
                    </a:lnTo>
                    <a:lnTo>
                      <a:pt x="125" y="128"/>
                    </a:lnTo>
                    <a:lnTo>
                      <a:pt x="128" y="124"/>
                    </a:lnTo>
                    <a:lnTo>
                      <a:pt x="130" y="120"/>
                    </a:lnTo>
                    <a:lnTo>
                      <a:pt x="132" y="116"/>
                    </a:lnTo>
                    <a:lnTo>
                      <a:pt x="134" y="111"/>
                    </a:lnTo>
                    <a:lnTo>
                      <a:pt x="137" y="106"/>
                    </a:lnTo>
                    <a:lnTo>
                      <a:pt x="139" y="100"/>
                    </a:lnTo>
                    <a:lnTo>
                      <a:pt x="141" y="94"/>
                    </a:lnTo>
                    <a:lnTo>
                      <a:pt x="143" y="89"/>
                    </a:lnTo>
                    <a:lnTo>
                      <a:pt x="146" y="83"/>
                    </a:lnTo>
                    <a:lnTo>
                      <a:pt x="148" y="77"/>
                    </a:lnTo>
                    <a:lnTo>
                      <a:pt x="150" y="71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2229" y="1865"/>
                <a:ext cx="313" cy="160"/>
              </a:xfrm>
              <a:custGeom>
                <a:avLst/>
                <a:gdLst>
                  <a:gd name="T0" fmla="*/ 2 w 150"/>
                  <a:gd name="T1" fmla="*/ 61 h 136"/>
                  <a:gd name="T2" fmla="*/ 7 w 150"/>
                  <a:gd name="T3" fmla="*/ 50 h 136"/>
                  <a:gd name="T4" fmla="*/ 11 w 150"/>
                  <a:gd name="T5" fmla="*/ 38 h 136"/>
                  <a:gd name="T6" fmla="*/ 16 w 150"/>
                  <a:gd name="T7" fmla="*/ 27 h 136"/>
                  <a:gd name="T8" fmla="*/ 20 w 150"/>
                  <a:gd name="T9" fmla="*/ 17 h 136"/>
                  <a:gd name="T10" fmla="*/ 25 w 150"/>
                  <a:gd name="T11" fmla="*/ 10 h 136"/>
                  <a:gd name="T12" fmla="*/ 29 w 150"/>
                  <a:gd name="T13" fmla="*/ 4 h 136"/>
                  <a:gd name="T14" fmla="*/ 34 w 150"/>
                  <a:gd name="T15" fmla="*/ 1 h 136"/>
                  <a:gd name="T16" fmla="*/ 38 w 150"/>
                  <a:gd name="T17" fmla="*/ 0 h 136"/>
                  <a:gd name="T18" fmla="*/ 43 w 150"/>
                  <a:gd name="T19" fmla="*/ 1 h 136"/>
                  <a:gd name="T20" fmla="*/ 47 w 150"/>
                  <a:gd name="T21" fmla="*/ 5 h 136"/>
                  <a:gd name="T22" fmla="*/ 51 w 150"/>
                  <a:gd name="T23" fmla="*/ 11 h 136"/>
                  <a:gd name="T24" fmla="*/ 56 w 150"/>
                  <a:gd name="T25" fmla="*/ 19 h 136"/>
                  <a:gd name="T26" fmla="*/ 60 w 150"/>
                  <a:gd name="T27" fmla="*/ 29 h 136"/>
                  <a:gd name="T28" fmla="*/ 65 w 150"/>
                  <a:gd name="T29" fmla="*/ 40 h 136"/>
                  <a:gd name="T30" fmla="*/ 69 w 150"/>
                  <a:gd name="T31" fmla="*/ 51 h 136"/>
                  <a:gd name="T32" fmla="*/ 74 w 150"/>
                  <a:gd name="T33" fmla="*/ 64 h 136"/>
                  <a:gd name="T34" fmla="*/ 78 w 150"/>
                  <a:gd name="T35" fmla="*/ 76 h 136"/>
                  <a:gd name="T36" fmla="*/ 83 w 150"/>
                  <a:gd name="T37" fmla="*/ 88 h 136"/>
                  <a:gd name="T38" fmla="*/ 87 w 150"/>
                  <a:gd name="T39" fmla="*/ 100 h 136"/>
                  <a:gd name="T40" fmla="*/ 92 w 150"/>
                  <a:gd name="T41" fmla="*/ 111 h 136"/>
                  <a:gd name="T42" fmla="*/ 96 w 150"/>
                  <a:gd name="T43" fmla="*/ 120 h 136"/>
                  <a:gd name="T44" fmla="*/ 101 w 150"/>
                  <a:gd name="T45" fmla="*/ 127 h 136"/>
                  <a:gd name="T46" fmla="*/ 105 w 150"/>
                  <a:gd name="T47" fmla="*/ 132 h 136"/>
                  <a:gd name="T48" fmla="*/ 110 w 150"/>
                  <a:gd name="T49" fmla="*/ 135 h 136"/>
                  <a:gd name="T50" fmla="*/ 114 w 150"/>
                  <a:gd name="T51" fmla="*/ 136 h 136"/>
                  <a:gd name="T52" fmla="*/ 119 w 150"/>
                  <a:gd name="T53" fmla="*/ 135 h 136"/>
                  <a:gd name="T54" fmla="*/ 123 w 150"/>
                  <a:gd name="T55" fmla="*/ 130 h 136"/>
                  <a:gd name="T56" fmla="*/ 128 w 150"/>
                  <a:gd name="T57" fmla="*/ 124 h 136"/>
                  <a:gd name="T58" fmla="*/ 132 w 150"/>
                  <a:gd name="T59" fmla="*/ 116 h 136"/>
                  <a:gd name="T60" fmla="*/ 137 w 150"/>
                  <a:gd name="T61" fmla="*/ 106 h 136"/>
                  <a:gd name="T62" fmla="*/ 141 w 150"/>
                  <a:gd name="T63" fmla="*/ 94 h 136"/>
                  <a:gd name="T64" fmla="*/ 146 w 150"/>
                  <a:gd name="T65" fmla="*/ 83 h 136"/>
                  <a:gd name="T66" fmla="*/ 150 w 150"/>
                  <a:gd name="T67" fmla="*/ 7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0" h="136">
                    <a:moveTo>
                      <a:pt x="0" y="67"/>
                    </a:moveTo>
                    <a:lnTo>
                      <a:pt x="2" y="61"/>
                    </a:lnTo>
                    <a:lnTo>
                      <a:pt x="4" y="56"/>
                    </a:lnTo>
                    <a:lnTo>
                      <a:pt x="7" y="50"/>
                    </a:lnTo>
                    <a:lnTo>
                      <a:pt x="9" y="44"/>
                    </a:lnTo>
                    <a:lnTo>
                      <a:pt x="11" y="38"/>
                    </a:lnTo>
                    <a:lnTo>
                      <a:pt x="13" y="32"/>
                    </a:lnTo>
                    <a:lnTo>
                      <a:pt x="16" y="27"/>
                    </a:lnTo>
                    <a:lnTo>
                      <a:pt x="18" y="22"/>
                    </a:lnTo>
                    <a:lnTo>
                      <a:pt x="20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7" y="5"/>
                    </a:lnTo>
                    <a:lnTo>
                      <a:pt x="49" y="8"/>
                    </a:lnTo>
                    <a:lnTo>
                      <a:pt x="51" y="11"/>
                    </a:lnTo>
                    <a:lnTo>
                      <a:pt x="54" y="15"/>
                    </a:lnTo>
                    <a:lnTo>
                      <a:pt x="56" y="19"/>
                    </a:lnTo>
                    <a:lnTo>
                      <a:pt x="58" y="24"/>
                    </a:lnTo>
                    <a:lnTo>
                      <a:pt x="60" y="29"/>
                    </a:lnTo>
                    <a:lnTo>
                      <a:pt x="63" y="34"/>
                    </a:lnTo>
                    <a:lnTo>
                      <a:pt x="65" y="40"/>
                    </a:lnTo>
                    <a:lnTo>
                      <a:pt x="67" y="45"/>
                    </a:lnTo>
                    <a:lnTo>
                      <a:pt x="69" y="51"/>
                    </a:lnTo>
                    <a:lnTo>
                      <a:pt x="72" y="58"/>
                    </a:lnTo>
                    <a:lnTo>
                      <a:pt x="74" y="64"/>
                    </a:lnTo>
                    <a:lnTo>
                      <a:pt x="76" y="70"/>
                    </a:lnTo>
                    <a:lnTo>
                      <a:pt x="78" y="76"/>
                    </a:lnTo>
                    <a:lnTo>
                      <a:pt x="81" y="82"/>
                    </a:lnTo>
                    <a:lnTo>
                      <a:pt x="83" y="88"/>
                    </a:lnTo>
                    <a:lnTo>
                      <a:pt x="85" y="94"/>
                    </a:lnTo>
                    <a:lnTo>
                      <a:pt x="87" y="100"/>
                    </a:lnTo>
                    <a:lnTo>
                      <a:pt x="90" y="105"/>
                    </a:lnTo>
                    <a:lnTo>
                      <a:pt x="92" y="111"/>
                    </a:lnTo>
                    <a:lnTo>
                      <a:pt x="94" y="115"/>
                    </a:lnTo>
                    <a:lnTo>
                      <a:pt x="96" y="120"/>
                    </a:lnTo>
                    <a:lnTo>
                      <a:pt x="99" y="124"/>
                    </a:lnTo>
                    <a:lnTo>
                      <a:pt x="101" y="127"/>
                    </a:lnTo>
                    <a:lnTo>
                      <a:pt x="103" y="130"/>
                    </a:lnTo>
                    <a:lnTo>
                      <a:pt x="105" y="132"/>
                    </a:lnTo>
                    <a:lnTo>
                      <a:pt x="107" y="134"/>
                    </a:lnTo>
                    <a:lnTo>
                      <a:pt x="110" y="135"/>
                    </a:lnTo>
                    <a:lnTo>
                      <a:pt x="112" y="136"/>
                    </a:lnTo>
                    <a:lnTo>
                      <a:pt x="114" y="136"/>
                    </a:lnTo>
                    <a:lnTo>
                      <a:pt x="116" y="136"/>
                    </a:lnTo>
                    <a:lnTo>
                      <a:pt x="119" y="135"/>
                    </a:lnTo>
                    <a:lnTo>
                      <a:pt x="121" y="133"/>
                    </a:lnTo>
                    <a:lnTo>
                      <a:pt x="123" y="130"/>
                    </a:lnTo>
                    <a:lnTo>
                      <a:pt x="125" y="128"/>
                    </a:lnTo>
                    <a:lnTo>
                      <a:pt x="128" y="124"/>
                    </a:lnTo>
                    <a:lnTo>
                      <a:pt x="130" y="120"/>
                    </a:lnTo>
                    <a:lnTo>
                      <a:pt x="132" y="116"/>
                    </a:lnTo>
                    <a:lnTo>
                      <a:pt x="134" y="111"/>
                    </a:lnTo>
                    <a:lnTo>
                      <a:pt x="137" y="106"/>
                    </a:lnTo>
                    <a:lnTo>
                      <a:pt x="139" y="100"/>
                    </a:lnTo>
                    <a:lnTo>
                      <a:pt x="141" y="94"/>
                    </a:lnTo>
                    <a:lnTo>
                      <a:pt x="143" y="89"/>
                    </a:lnTo>
                    <a:lnTo>
                      <a:pt x="146" y="83"/>
                    </a:lnTo>
                    <a:lnTo>
                      <a:pt x="148" y="77"/>
                    </a:lnTo>
                    <a:lnTo>
                      <a:pt x="150" y="71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2541" y="1871"/>
                <a:ext cx="261" cy="159"/>
              </a:xfrm>
              <a:custGeom>
                <a:avLst/>
                <a:gdLst>
                  <a:gd name="T0" fmla="*/ 0 w 261"/>
                  <a:gd name="T1" fmla="*/ 78 h 159"/>
                  <a:gd name="T2" fmla="*/ 4 w 261"/>
                  <a:gd name="T3" fmla="*/ 71 h 159"/>
                  <a:gd name="T4" fmla="*/ 8 w 261"/>
                  <a:gd name="T5" fmla="*/ 65 h 159"/>
                  <a:gd name="T6" fmla="*/ 15 w 261"/>
                  <a:gd name="T7" fmla="*/ 58 h 159"/>
                  <a:gd name="T8" fmla="*/ 19 w 261"/>
                  <a:gd name="T9" fmla="*/ 51 h 159"/>
                  <a:gd name="T10" fmla="*/ 23 w 261"/>
                  <a:gd name="T11" fmla="*/ 44 h 159"/>
                  <a:gd name="T12" fmla="*/ 27 w 261"/>
                  <a:gd name="T13" fmla="*/ 37 h 159"/>
                  <a:gd name="T14" fmla="*/ 33 w 261"/>
                  <a:gd name="T15" fmla="*/ 32 h 159"/>
                  <a:gd name="T16" fmla="*/ 38 w 261"/>
                  <a:gd name="T17" fmla="*/ 26 h 159"/>
                  <a:gd name="T18" fmla="*/ 42 w 261"/>
                  <a:gd name="T19" fmla="*/ 20 h 159"/>
                  <a:gd name="T20" fmla="*/ 46 w 261"/>
                  <a:gd name="T21" fmla="*/ 15 h 159"/>
                  <a:gd name="T22" fmla="*/ 52 w 261"/>
                  <a:gd name="T23" fmla="*/ 12 h 159"/>
                  <a:gd name="T24" fmla="*/ 56 w 261"/>
                  <a:gd name="T25" fmla="*/ 7 h 159"/>
                  <a:gd name="T26" fmla="*/ 61 w 261"/>
                  <a:gd name="T27" fmla="*/ 5 h 159"/>
                  <a:gd name="T28" fmla="*/ 65 w 261"/>
                  <a:gd name="T29" fmla="*/ 2 h 159"/>
                  <a:gd name="T30" fmla="*/ 71 w 261"/>
                  <a:gd name="T31" fmla="*/ 1 h 159"/>
                  <a:gd name="T32" fmla="*/ 75 w 261"/>
                  <a:gd name="T33" fmla="*/ 0 h 159"/>
                  <a:gd name="T34" fmla="*/ 79 w 261"/>
                  <a:gd name="T35" fmla="*/ 0 h 159"/>
                  <a:gd name="T36" fmla="*/ 83 w 261"/>
                  <a:gd name="T37" fmla="*/ 0 h 159"/>
                  <a:gd name="T38" fmla="*/ 90 w 261"/>
                  <a:gd name="T39" fmla="*/ 1 h 159"/>
                  <a:gd name="T40" fmla="*/ 94 w 261"/>
                  <a:gd name="T41" fmla="*/ 4 h 159"/>
                  <a:gd name="T42" fmla="*/ 98 w 261"/>
                  <a:gd name="T43" fmla="*/ 6 h 159"/>
                  <a:gd name="T44" fmla="*/ 102 w 261"/>
                  <a:gd name="T45" fmla="*/ 9 h 159"/>
                  <a:gd name="T46" fmla="*/ 106 w 261"/>
                  <a:gd name="T47" fmla="*/ 13 h 159"/>
                  <a:gd name="T48" fmla="*/ 113 w 261"/>
                  <a:gd name="T49" fmla="*/ 18 h 159"/>
                  <a:gd name="T50" fmla="*/ 117 w 261"/>
                  <a:gd name="T51" fmla="*/ 22 h 159"/>
                  <a:gd name="T52" fmla="*/ 121 w 261"/>
                  <a:gd name="T53" fmla="*/ 28 h 159"/>
                  <a:gd name="T54" fmla="*/ 125 w 261"/>
                  <a:gd name="T55" fmla="*/ 34 h 159"/>
                  <a:gd name="T56" fmla="*/ 131 w 261"/>
                  <a:gd name="T57" fmla="*/ 40 h 159"/>
                  <a:gd name="T58" fmla="*/ 136 w 261"/>
                  <a:gd name="T59" fmla="*/ 47 h 159"/>
                  <a:gd name="T60" fmla="*/ 140 w 261"/>
                  <a:gd name="T61" fmla="*/ 53 h 159"/>
                  <a:gd name="T62" fmla="*/ 144 w 261"/>
                  <a:gd name="T63" fmla="*/ 60 h 159"/>
                  <a:gd name="T64" fmla="*/ 150 w 261"/>
                  <a:gd name="T65" fmla="*/ 68 h 159"/>
                  <a:gd name="T66" fmla="*/ 154 w 261"/>
                  <a:gd name="T67" fmla="*/ 75 h 159"/>
                  <a:gd name="T68" fmla="*/ 159 w 261"/>
                  <a:gd name="T69" fmla="*/ 82 h 159"/>
                  <a:gd name="T70" fmla="*/ 163 w 261"/>
                  <a:gd name="T71" fmla="*/ 89 h 159"/>
                  <a:gd name="T72" fmla="*/ 169 w 261"/>
                  <a:gd name="T73" fmla="*/ 96 h 159"/>
                  <a:gd name="T74" fmla="*/ 173 w 261"/>
                  <a:gd name="T75" fmla="*/ 103 h 159"/>
                  <a:gd name="T76" fmla="*/ 177 w 261"/>
                  <a:gd name="T77" fmla="*/ 110 h 159"/>
                  <a:gd name="T78" fmla="*/ 182 w 261"/>
                  <a:gd name="T79" fmla="*/ 117 h 159"/>
                  <a:gd name="T80" fmla="*/ 188 w 261"/>
                  <a:gd name="T81" fmla="*/ 123 h 159"/>
                  <a:gd name="T82" fmla="*/ 192 w 261"/>
                  <a:gd name="T83" fmla="*/ 130 h 159"/>
                  <a:gd name="T84" fmla="*/ 196 w 261"/>
                  <a:gd name="T85" fmla="*/ 134 h 159"/>
                  <a:gd name="T86" fmla="*/ 200 w 261"/>
                  <a:gd name="T87" fmla="*/ 140 h 159"/>
                  <a:gd name="T88" fmla="*/ 207 w 261"/>
                  <a:gd name="T89" fmla="*/ 145 h 159"/>
                  <a:gd name="T90" fmla="*/ 215 w 261"/>
                  <a:gd name="T91" fmla="*/ 152 h 159"/>
                  <a:gd name="T92" fmla="*/ 219 w 261"/>
                  <a:gd name="T93" fmla="*/ 154 h 159"/>
                  <a:gd name="T94" fmla="*/ 223 w 261"/>
                  <a:gd name="T95" fmla="*/ 157 h 159"/>
                  <a:gd name="T96" fmla="*/ 230 w 261"/>
                  <a:gd name="T97" fmla="*/ 158 h 159"/>
                  <a:gd name="T98" fmla="*/ 238 w 261"/>
                  <a:gd name="T99" fmla="*/ 159 h 159"/>
                  <a:gd name="T100" fmla="*/ 242 w 261"/>
                  <a:gd name="T101" fmla="*/ 159 h 159"/>
                  <a:gd name="T102" fmla="*/ 248 w 261"/>
                  <a:gd name="T103" fmla="*/ 158 h 159"/>
                  <a:gd name="T104" fmla="*/ 252 w 261"/>
                  <a:gd name="T105" fmla="*/ 155 h 159"/>
                  <a:gd name="T106" fmla="*/ 257 w 261"/>
                  <a:gd name="T107" fmla="*/ 152 h 159"/>
                  <a:gd name="T108" fmla="*/ 261 w 261"/>
                  <a:gd name="T109" fmla="*/ 1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1" h="159">
                    <a:moveTo>
                      <a:pt x="0" y="78"/>
                    </a:moveTo>
                    <a:lnTo>
                      <a:pt x="4" y="71"/>
                    </a:lnTo>
                    <a:lnTo>
                      <a:pt x="8" y="65"/>
                    </a:lnTo>
                    <a:lnTo>
                      <a:pt x="15" y="58"/>
                    </a:lnTo>
                    <a:lnTo>
                      <a:pt x="19" y="51"/>
                    </a:lnTo>
                    <a:lnTo>
                      <a:pt x="23" y="44"/>
                    </a:lnTo>
                    <a:lnTo>
                      <a:pt x="27" y="37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42" y="20"/>
                    </a:lnTo>
                    <a:lnTo>
                      <a:pt x="46" y="15"/>
                    </a:lnTo>
                    <a:lnTo>
                      <a:pt x="52" y="12"/>
                    </a:lnTo>
                    <a:lnTo>
                      <a:pt x="56" y="7"/>
                    </a:lnTo>
                    <a:lnTo>
                      <a:pt x="61" y="5"/>
                    </a:lnTo>
                    <a:lnTo>
                      <a:pt x="65" y="2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4" y="4"/>
                    </a:lnTo>
                    <a:lnTo>
                      <a:pt x="98" y="6"/>
                    </a:lnTo>
                    <a:lnTo>
                      <a:pt x="102" y="9"/>
                    </a:lnTo>
                    <a:lnTo>
                      <a:pt x="106" y="13"/>
                    </a:lnTo>
                    <a:lnTo>
                      <a:pt x="113" y="18"/>
                    </a:lnTo>
                    <a:lnTo>
                      <a:pt x="117" y="22"/>
                    </a:lnTo>
                    <a:lnTo>
                      <a:pt x="121" y="28"/>
                    </a:lnTo>
                    <a:lnTo>
                      <a:pt x="125" y="34"/>
                    </a:lnTo>
                    <a:lnTo>
                      <a:pt x="131" y="40"/>
                    </a:lnTo>
                    <a:lnTo>
                      <a:pt x="136" y="47"/>
                    </a:lnTo>
                    <a:lnTo>
                      <a:pt x="140" y="53"/>
                    </a:lnTo>
                    <a:lnTo>
                      <a:pt x="144" y="60"/>
                    </a:lnTo>
                    <a:lnTo>
                      <a:pt x="150" y="68"/>
                    </a:lnTo>
                    <a:lnTo>
                      <a:pt x="154" y="75"/>
                    </a:lnTo>
                    <a:lnTo>
                      <a:pt x="159" y="82"/>
                    </a:lnTo>
                    <a:lnTo>
                      <a:pt x="163" y="89"/>
                    </a:lnTo>
                    <a:lnTo>
                      <a:pt x="169" y="96"/>
                    </a:lnTo>
                    <a:lnTo>
                      <a:pt x="173" y="103"/>
                    </a:lnTo>
                    <a:lnTo>
                      <a:pt x="177" y="110"/>
                    </a:lnTo>
                    <a:lnTo>
                      <a:pt x="182" y="117"/>
                    </a:lnTo>
                    <a:lnTo>
                      <a:pt x="188" y="123"/>
                    </a:lnTo>
                    <a:lnTo>
                      <a:pt x="192" y="130"/>
                    </a:lnTo>
                    <a:lnTo>
                      <a:pt x="196" y="134"/>
                    </a:lnTo>
                    <a:lnTo>
                      <a:pt x="200" y="140"/>
                    </a:lnTo>
                    <a:lnTo>
                      <a:pt x="207" y="145"/>
                    </a:lnTo>
                    <a:lnTo>
                      <a:pt x="215" y="152"/>
                    </a:lnTo>
                    <a:lnTo>
                      <a:pt x="219" y="154"/>
                    </a:lnTo>
                    <a:lnTo>
                      <a:pt x="223" y="157"/>
                    </a:lnTo>
                    <a:lnTo>
                      <a:pt x="230" y="158"/>
                    </a:lnTo>
                    <a:lnTo>
                      <a:pt x="238" y="159"/>
                    </a:lnTo>
                    <a:lnTo>
                      <a:pt x="242" y="159"/>
                    </a:lnTo>
                    <a:lnTo>
                      <a:pt x="248" y="158"/>
                    </a:lnTo>
                    <a:lnTo>
                      <a:pt x="252" y="155"/>
                    </a:lnTo>
                    <a:lnTo>
                      <a:pt x="257" y="152"/>
                    </a:lnTo>
                    <a:lnTo>
                      <a:pt x="261" y="15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H="1" flipV="1">
              <a:off x="1377" y="1629"/>
              <a:ext cx="275" cy="3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H="1" flipV="1">
              <a:off x="1563" y="1515"/>
              <a:ext cx="108" cy="4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flipV="1">
              <a:off x="1693" y="1475"/>
              <a:ext cx="32" cy="4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663" y="128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  <a:latin typeface="Arial" pitchFamily="34" charset="0"/>
                </a:rPr>
                <a:t>e</a:t>
              </a:r>
              <a:r>
                <a:rPr lang="en-US" altLang="en-US" baseline="30000">
                  <a:solidFill>
                    <a:srgbClr val="FF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413" y="1987"/>
              <a:ext cx="11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8000"/>
                  </a:solidFill>
                </a:rPr>
                <a:t>monochromatic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1235" y="1477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  <a:latin typeface="Arial" pitchFamily="34" charset="0"/>
                </a:rPr>
                <a:t>e</a:t>
              </a:r>
              <a:r>
                <a:rPr lang="en-US" altLang="en-US" baseline="30000">
                  <a:solidFill>
                    <a:srgbClr val="FF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434" y="133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  <a:latin typeface="Arial" pitchFamily="34" charset="0"/>
                </a:rPr>
                <a:t>e</a:t>
              </a:r>
              <a:r>
                <a:rPr lang="en-US" altLang="en-US" baseline="30000">
                  <a:solidFill>
                    <a:srgbClr val="FF0000"/>
                  </a:solidFill>
                  <a:latin typeface="Arial" pitchFamily="34" charset="0"/>
                </a:rPr>
                <a:t>-</a:t>
              </a:r>
            </a:p>
          </p:txBody>
        </p:sp>
      </p:grp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68325" y="854075"/>
            <a:ext cx="3748088" cy="5509200"/>
          </a:xfrm>
          <a:prstGeom prst="rect">
            <a:avLst/>
          </a:prstGeom>
          <a:solidFill>
            <a:schemeClr val="accent2">
              <a:alpha val="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known photons </a:t>
            </a:r>
          </a:p>
          <a:p>
            <a:pPr algn="ctr"/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energy, polarization, incidence angle</a:t>
            </a:r>
          </a:p>
          <a:p>
            <a:pPr algn="ctr"/>
            <a:r>
              <a:rPr lang="en-GB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+</a:t>
            </a:r>
          </a:p>
          <a:p>
            <a:pPr algn="ctr"/>
            <a:r>
              <a:rPr lang="en-GB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analysis photo-electrons</a:t>
            </a:r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energy, angle, (spin)</a:t>
            </a:r>
          </a:p>
          <a:p>
            <a:pPr algn="ctr"/>
            <a:r>
              <a:rPr lang="en-GB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+</a:t>
            </a:r>
          </a:p>
          <a:p>
            <a:pPr algn="ctr"/>
            <a:r>
              <a:rPr lang="en-GB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conservation rules</a:t>
            </a:r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energy, momentum</a:t>
            </a:r>
          </a:p>
          <a:p>
            <a:pPr algn="ctr"/>
            <a:r>
              <a:rPr lang="en-GB" altLang="en-US" sz="2200" b="1" dirty="0">
                <a:solidFill>
                  <a:schemeClr val="tx2"/>
                </a:solidFill>
                <a:latin typeface="Wingdings 3" panose="05040102010807070707" pitchFamily="18" charset="2"/>
              </a:rPr>
              <a:t>”</a:t>
            </a:r>
          </a:p>
          <a:p>
            <a:pPr algn="ctr"/>
            <a:r>
              <a:rPr lang="en-GB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sample properties</a:t>
            </a:r>
          </a:p>
          <a:p>
            <a:pPr algn="ctr"/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composition</a:t>
            </a:r>
          </a:p>
          <a:p>
            <a:pPr algn="ctr"/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chemical state</a:t>
            </a:r>
          </a:p>
          <a:p>
            <a:pPr algn="ctr"/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depth profile</a:t>
            </a:r>
          </a:p>
          <a:p>
            <a:pPr algn="ctr"/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 electronic </a:t>
            </a:r>
            <a:r>
              <a:rPr lang="en-GB" altLang="en-US" sz="2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structure</a:t>
            </a:r>
          </a:p>
          <a:p>
            <a:pPr algn="ctr"/>
            <a:r>
              <a:rPr lang="en-GB" altLang="en-US" sz="2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magnetic properties</a:t>
            </a:r>
            <a:endParaRPr lang="en-US" altLang="en-US" sz="2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4556125" y="2744103"/>
            <a:ext cx="4408488" cy="3495675"/>
            <a:chOff x="2870" y="2008"/>
            <a:chExt cx="2777" cy="2202"/>
          </a:xfrm>
        </p:grpSpPr>
        <p:pic>
          <p:nvPicPr>
            <p:cNvPr id="24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2008"/>
              <a:ext cx="2777" cy="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3261" y="3882"/>
              <a:ext cx="226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27088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35075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43063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3000">
                  <a:solidFill>
                    <a:schemeClr val="tx2"/>
                  </a:solidFill>
                  <a:latin typeface="Calibri" panose="020F0502020204030204" pitchFamily="34" charset="0"/>
                </a:rPr>
                <a:t>surface sensitive</a:t>
              </a:r>
            </a:p>
          </p:txBody>
        </p:sp>
      </p:grp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Photoelectron spectroscopy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07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50863" y="774401"/>
            <a:ext cx="8042275" cy="5572078"/>
            <a:chOff x="9655" y="14716"/>
            <a:chExt cx="5066" cy="3661"/>
          </a:xfrm>
        </p:grpSpPr>
        <p:pic>
          <p:nvPicPr>
            <p:cNvPr id="6" name="Picture 4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" y="14716"/>
              <a:ext cx="5066" cy="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 flipV="1">
              <a:off x="13343" y="16755"/>
              <a:ext cx="635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484" y="17448"/>
              <a:ext cx="11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  Entrance slit</a:t>
              </a:r>
            </a:p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into hemisphere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933" y="15907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  Aperture 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1785" y="15680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  Aperture 2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1111" y="17607"/>
              <a:ext cx="19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Differential pumping sections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1885" y="1716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2898" y="1715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1071" y="1705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9781" y="15708"/>
              <a:ext cx="9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" pitchFamily="34" charset="0"/>
                </a:rPr>
                <a:t>Gap </a:t>
              </a:r>
              <a:r>
                <a:rPr lang="en-US" altLang="en-US">
                  <a:latin typeface="Arial" pitchFamily="34" charset="0"/>
                  <a:cs typeface="Arial" pitchFamily="34" charset="0"/>
                </a:rPr>
                <a:t>≤ 1 mm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9930" y="16103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0181" y="16103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9824" y="16919"/>
              <a:ext cx="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66FF"/>
                  </a:solidFill>
                  <a:latin typeface="Arial" pitchFamily="34" charset="0"/>
                </a:rPr>
                <a:t>Sample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11357" y="16138"/>
              <a:ext cx="45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2276" y="15935"/>
              <a:ext cx="45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6416"/>
            <a:ext cx="9144000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NAPP principle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26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6734" y="3455430"/>
            <a:ext cx="9829555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scan </a:t>
            </a:r>
            <a:r>
              <a:rPr lang="en-US" sz="2100" i="1" dirty="0" err="1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h</a:t>
            </a:r>
            <a:r>
              <a:rPr lang="en-US" sz="2100" dirty="0" err="1">
                <a:solidFill>
                  <a:srgbClr val="012752"/>
                </a:solidFill>
                <a:latin typeface="Symbol" panose="05050102010706020507" pitchFamily="18" charset="2"/>
                <a:ea typeface="ＭＳ Ｐゴシック" charset="0"/>
              </a:rPr>
              <a:t>n</a:t>
            </a:r>
            <a:r>
              <a:rPr lang="en-US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: XAS, </a:t>
            </a: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NEXAFS	   </a:t>
            </a:r>
            <a:r>
              <a:rPr lang="en-GB" sz="2100" b="1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CHEMICAL </a:t>
            </a:r>
            <a:r>
              <a:rPr lang="es-ES" sz="2100" dirty="0" err="1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contrast</a:t>
            </a:r>
            <a:endParaRPr lang="en-US" sz="2100" dirty="0" smtClean="0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variable </a:t>
            </a:r>
            <a:r>
              <a:rPr lang="en-US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polarization</a:t>
            </a: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: XCD</a:t>
            </a:r>
            <a:r>
              <a:rPr lang="en-US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, </a:t>
            </a: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XLD	   </a:t>
            </a:r>
            <a:r>
              <a:rPr lang="en-GB" sz="2100" b="1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ORIENTATION </a:t>
            </a: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contrast (e.g</a:t>
            </a:r>
            <a:r>
              <a:rPr lang="en-GB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. </a:t>
            </a:r>
            <a:r>
              <a:rPr lang="es-ES" sz="2100" dirty="0" err="1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magnetic</a:t>
            </a:r>
            <a:r>
              <a:rPr lang="es-E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)</a:t>
            </a:r>
            <a:endParaRPr lang="en-US" sz="2100" dirty="0" smtClean="0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+ </a:t>
            </a:r>
            <a:r>
              <a:rPr lang="en-US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electron energy analyzer: </a:t>
            </a: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XPS	   </a:t>
            </a:r>
            <a:r>
              <a:rPr lang="en-GB" sz="2100" b="1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SURFACE </a:t>
            </a: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sensitivity, </a:t>
            </a:r>
            <a:r>
              <a:rPr lang="en-GB" sz="2100" b="1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VALENCE </a:t>
            </a:r>
            <a:r>
              <a:rPr lang="en-GB" sz="2100" b="1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BANDS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  <a:sym typeface="Wingdings 3" charset="0"/>
              </a:rPr>
              <a:t>	   </a:t>
            </a: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GB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chromatic </a:t>
            </a: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aberration</a:t>
            </a:r>
            <a:endParaRPr lang="en-US" sz="2100" dirty="0" smtClean="0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+ </a:t>
            </a:r>
            <a:r>
              <a:rPr lang="en-US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electron gun: </a:t>
            </a: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LEEM	   </a:t>
            </a: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real </a:t>
            </a:r>
            <a:r>
              <a:rPr lang="en-GB" sz="2100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time</a:t>
            </a:r>
            <a:r>
              <a:rPr lang="en-GB" sz="2100" b="1" dirty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GB" sz="2100" b="1" dirty="0" smtClean="0">
                <a:solidFill>
                  <a:srgbClr val="012752"/>
                </a:solidFill>
                <a:latin typeface="Calibri" panose="020F0502020204030204" pitchFamily="34" charset="0"/>
                <a:ea typeface="ＭＳ Ｐゴシック" charset="0"/>
              </a:rPr>
              <a:t>TOPOGRAPHY</a:t>
            </a:r>
            <a:endParaRPr lang="en-US" sz="2100" dirty="0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</a:rPr>
              <a:t>diffraction</a:t>
            </a:r>
            <a:r>
              <a:rPr lang="en-US" sz="2100" dirty="0">
                <a:solidFill>
                  <a:srgbClr val="012752"/>
                </a:solidFill>
                <a:latin typeface="Calibri" panose="020F0502020204030204" pitchFamily="34" charset="0"/>
              </a:rPr>
              <a:t>: PED, </a:t>
            </a:r>
            <a:r>
              <a:rPr lang="en-US" sz="2100" dirty="0" smtClean="0">
                <a:solidFill>
                  <a:srgbClr val="012752"/>
                </a:solidFill>
                <a:latin typeface="Calibri" panose="020F0502020204030204" pitchFamily="34" charset="0"/>
              </a:rPr>
              <a:t>LEED	   </a:t>
            </a:r>
            <a:r>
              <a:rPr lang="en-GB" sz="2100" dirty="0" smtClean="0">
                <a:solidFill>
                  <a:srgbClr val="012752"/>
                </a:solidFill>
                <a:latin typeface="Calibri" panose="020F0502020204030204" pitchFamily="34" charset="0"/>
              </a:rPr>
              <a:t>surface structure</a:t>
            </a:r>
            <a:endParaRPr lang="en-GB" sz="2100" dirty="0">
              <a:solidFill>
                <a:srgbClr val="01275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058718" y="3773137"/>
            <a:ext cx="450585" cy="0"/>
          </a:xfrm>
          <a:prstGeom prst="line">
            <a:avLst/>
          </a:prstGeom>
          <a:ln>
            <a:solidFill>
              <a:srgbClr val="012752"/>
            </a:solidFill>
            <a:headEnd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058718" y="4274787"/>
            <a:ext cx="450585" cy="0"/>
          </a:xfrm>
          <a:prstGeom prst="line">
            <a:avLst/>
          </a:prstGeom>
          <a:ln>
            <a:solidFill>
              <a:srgbClr val="012752"/>
            </a:solidFill>
            <a:headEnd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ES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079514" y="4747233"/>
            <a:ext cx="450585" cy="0"/>
          </a:xfrm>
          <a:prstGeom prst="line">
            <a:avLst/>
          </a:prstGeom>
          <a:ln>
            <a:solidFill>
              <a:srgbClr val="012752"/>
            </a:solidFill>
            <a:headEnd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ES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17" name="Line 168"/>
          <p:cNvSpPr>
            <a:spLocks noChangeShapeType="1"/>
          </p:cNvSpPr>
          <p:nvPr/>
        </p:nvSpPr>
        <p:spPr bwMode="auto">
          <a:xfrm>
            <a:off x="4056998" y="5725400"/>
            <a:ext cx="450585" cy="0"/>
          </a:xfrm>
          <a:prstGeom prst="line">
            <a:avLst/>
          </a:prstGeom>
          <a:ln>
            <a:solidFill>
              <a:srgbClr val="012752"/>
            </a:solidFill>
            <a:headEnd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ES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21" name="Line 180"/>
          <p:cNvSpPr>
            <a:spLocks noChangeShapeType="1"/>
          </p:cNvSpPr>
          <p:nvPr/>
        </p:nvSpPr>
        <p:spPr bwMode="auto">
          <a:xfrm>
            <a:off x="4055278" y="6189594"/>
            <a:ext cx="450585" cy="0"/>
          </a:xfrm>
          <a:prstGeom prst="line">
            <a:avLst/>
          </a:prstGeom>
          <a:ln>
            <a:solidFill>
              <a:srgbClr val="012752"/>
            </a:solidFill>
            <a:headEnd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ES">
              <a:solidFill>
                <a:srgbClr val="012752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grpSp>
        <p:nvGrpSpPr>
          <p:cNvPr id="22" name="Group 181"/>
          <p:cNvGrpSpPr>
            <a:grpSpLocks/>
          </p:cNvGrpSpPr>
          <p:nvPr/>
        </p:nvGrpSpPr>
        <p:grpSpPr bwMode="auto">
          <a:xfrm>
            <a:off x="1037036" y="619126"/>
            <a:ext cx="1310481" cy="1966913"/>
            <a:chOff x="603" y="102"/>
            <a:chExt cx="762" cy="1239"/>
          </a:xfrm>
        </p:grpSpPr>
        <p:sp>
          <p:nvSpPr>
            <p:cNvPr id="23" name="Freeform 182"/>
            <p:cNvSpPr>
              <a:spLocks/>
            </p:cNvSpPr>
            <p:nvPr/>
          </p:nvSpPr>
          <p:spPr bwMode="auto">
            <a:xfrm>
              <a:off x="603" y="102"/>
              <a:ext cx="762" cy="1239"/>
            </a:xfrm>
            <a:custGeom>
              <a:avLst/>
              <a:gdLst>
                <a:gd name="T0" fmla="*/ 0 w 762"/>
                <a:gd name="T1" fmla="*/ 867 h 1239"/>
                <a:gd name="T2" fmla="*/ 0 w 762"/>
                <a:gd name="T3" fmla="*/ 1239 h 1239"/>
                <a:gd name="T4" fmla="*/ 762 w 762"/>
                <a:gd name="T5" fmla="*/ 339 h 1239"/>
                <a:gd name="T6" fmla="*/ 762 w 762"/>
                <a:gd name="T7" fmla="*/ 0 h 1239"/>
                <a:gd name="T8" fmla="*/ 0 w 762"/>
                <a:gd name="T9" fmla="*/ 86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" h="1239">
                  <a:moveTo>
                    <a:pt x="0" y="867"/>
                  </a:moveTo>
                  <a:lnTo>
                    <a:pt x="0" y="1239"/>
                  </a:lnTo>
                  <a:lnTo>
                    <a:pt x="762" y="339"/>
                  </a:lnTo>
                  <a:lnTo>
                    <a:pt x="762" y="0"/>
                  </a:lnTo>
                  <a:lnTo>
                    <a:pt x="0" y="867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183"/>
            <p:cNvGrpSpPr>
              <a:grpSpLocks/>
            </p:cNvGrpSpPr>
            <p:nvPr/>
          </p:nvGrpSpPr>
          <p:grpSpPr bwMode="auto">
            <a:xfrm rot="-706098">
              <a:off x="761" y="780"/>
              <a:ext cx="206" cy="146"/>
              <a:chOff x="761" y="780"/>
              <a:chExt cx="206" cy="146"/>
            </a:xfrm>
          </p:grpSpPr>
          <p:sp>
            <p:nvSpPr>
              <p:cNvPr id="26" name="Freeform 184"/>
              <p:cNvSpPr>
                <a:spLocks/>
              </p:cNvSpPr>
              <p:nvPr/>
            </p:nvSpPr>
            <p:spPr bwMode="auto">
              <a:xfrm>
                <a:off x="876" y="780"/>
                <a:ext cx="91" cy="57"/>
              </a:xfrm>
              <a:custGeom>
                <a:avLst/>
                <a:gdLst>
                  <a:gd name="T0" fmla="*/ 150 w 71"/>
                  <a:gd name="T1" fmla="*/ 0 h 52"/>
                  <a:gd name="T2" fmla="*/ 140 w 71"/>
                  <a:gd name="T3" fmla="*/ 0 h 52"/>
                  <a:gd name="T4" fmla="*/ 140 w 71"/>
                  <a:gd name="T5" fmla="*/ 5 h 52"/>
                  <a:gd name="T6" fmla="*/ 140 w 71"/>
                  <a:gd name="T7" fmla="*/ 20 h 52"/>
                  <a:gd name="T8" fmla="*/ 150 w 71"/>
                  <a:gd name="T9" fmla="*/ 32 h 52"/>
                  <a:gd name="T10" fmla="*/ 150 w 71"/>
                  <a:gd name="T11" fmla="*/ 45 h 52"/>
                  <a:gd name="T12" fmla="*/ 140 w 71"/>
                  <a:gd name="T13" fmla="*/ 50 h 52"/>
                  <a:gd name="T14" fmla="*/ 129 w 71"/>
                  <a:gd name="T15" fmla="*/ 50 h 52"/>
                  <a:gd name="T16" fmla="*/ 110 w 71"/>
                  <a:gd name="T17" fmla="*/ 50 h 52"/>
                  <a:gd name="T18" fmla="*/ 90 w 71"/>
                  <a:gd name="T19" fmla="*/ 45 h 52"/>
                  <a:gd name="T20" fmla="*/ 69 w 71"/>
                  <a:gd name="T21" fmla="*/ 38 h 52"/>
                  <a:gd name="T22" fmla="*/ 59 w 71"/>
                  <a:gd name="T23" fmla="*/ 32 h 52"/>
                  <a:gd name="T24" fmla="*/ 40 w 71"/>
                  <a:gd name="T25" fmla="*/ 25 h 52"/>
                  <a:gd name="T26" fmla="*/ 19 w 71"/>
                  <a:gd name="T27" fmla="*/ 25 h 52"/>
                  <a:gd name="T28" fmla="*/ 0 w 71"/>
                  <a:gd name="T29" fmla="*/ 25 h 52"/>
                  <a:gd name="T30" fmla="*/ 0 w 71"/>
                  <a:gd name="T31" fmla="*/ 32 h 52"/>
                  <a:gd name="T32" fmla="*/ 0 w 71"/>
                  <a:gd name="T33" fmla="*/ 45 h 52"/>
                  <a:gd name="T34" fmla="*/ 10 w 71"/>
                  <a:gd name="T35" fmla="*/ 64 h 52"/>
                  <a:gd name="T36" fmla="*/ 10 w 71"/>
                  <a:gd name="T37" fmla="*/ 68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52">
                    <a:moveTo>
                      <a:pt x="71" y="0"/>
                    </a:moveTo>
                    <a:lnTo>
                      <a:pt x="66" y="0"/>
                    </a:lnTo>
                    <a:lnTo>
                      <a:pt x="66" y="5"/>
                    </a:lnTo>
                    <a:lnTo>
                      <a:pt x="66" y="15"/>
                    </a:lnTo>
                    <a:lnTo>
                      <a:pt x="71" y="24"/>
                    </a:lnTo>
                    <a:lnTo>
                      <a:pt x="71" y="34"/>
                    </a:lnTo>
                    <a:lnTo>
                      <a:pt x="66" y="38"/>
                    </a:lnTo>
                    <a:lnTo>
                      <a:pt x="62" y="38"/>
                    </a:lnTo>
                    <a:lnTo>
                      <a:pt x="52" y="38"/>
                    </a:lnTo>
                    <a:lnTo>
                      <a:pt x="43" y="34"/>
                    </a:lnTo>
                    <a:lnTo>
                      <a:pt x="33" y="29"/>
                    </a:lnTo>
                    <a:lnTo>
                      <a:pt x="28" y="24"/>
                    </a:lnTo>
                    <a:lnTo>
                      <a:pt x="19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5" y="48"/>
                    </a:lnTo>
                    <a:lnTo>
                      <a:pt x="5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85"/>
              <p:cNvSpPr>
                <a:spLocks/>
              </p:cNvSpPr>
              <p:nvPr/>
            </p:nvSpPr>
            <p:spPr bwMode="auto">
              <a:xfrm>
                <a:off x="797" y="837"/>
                <a:ext cx="97" cy="62"/>
              </a:xfrm>
              <a:custGeom>
                <a:avLst/>
                <a:gdLst>
                  <a:gd name="T0" fmla="*/ 140 w 76"/>
                  <a:gd name="T1" fmla="*/ 0 h 57"/>
                  <a:gd name="T2" fmla="*/ 148 w 76"/>
                  <a:gd name="T3" fmla="*/ 13 h 57"/>
                  <a:gd name="T4" fmla="*/ 148 w 76"/>
                  <a:gd name="T5" fmla="*/ 25 h 57"/>
                  <a:gd name="T6" fmla="*/ 158 w 76"/>
                  <a:gd name="T7" fmla="*/ 38 h 57"/>
                  <a:gd name="T8" fmla="*/ 148 w 76"/>
                  <a:gd name="T9" fmla="*/ 44 h 57"/>
                  <a:gd name="T10" fmla="*/ 129 w 76"/>
                  <a:gd name="T11" fmla="*/ 49 h 57"/>
                  <a:gd name="T12" fmla="*/ 111 w 76"/>
                  <a:gd name="T13" fmla="*/ 44 h 57"/>
                  <a:gd name="T14" fmla="*/ 89 w 76"/>
                  <a:gd name="T15" fmla="*/ 38 h 57"/>
                  <a:gd name="T16" fmla="*/ 80 w 76"/>
                  <a:gd name="T17" fmla="*/ 30 h 57"/>
                  <a:gd name="T18" fmla="*/ 70 w 76"/>
                  <a:gd name="T19" fmla="*/ 30 h 57"/>
                  <a:gd name="T20" fmla="*/ 51 w 76"/>
                  <a:gd name="T21" fmla="*/ 25 h 57"/>
                  <a:gd name="T22" fmla="*/ 31 w 76"/>
                  <a:gd name="T23" fmla="*/ 18 h 57"/>
                  <a:gd name="T24" fmla="*/ 10 w 76"/>
                  <a:gd name="T25" fmla="*/ 18 h 57"/>
                  <a:gd name="T26" fmla="*/ 10 w 76"/>
                  <a:gd name="T27" fmla="*/ 30 h 57"/>
                  <a:gd name="T28" fmla="*/ 10 w 76"/>
                  <a:gd name="T29" fmla="*/ 44 h 57"/>
                  <a:gd name="T30" fmla="*/ 10 w 76"/>
                  <a:gd name="T31" fmla="*/ 55 h 57"/>
                  <a:gd name="T32" fmla="*/ 22 w 76"/>
                  <a:gd name="T33" fmla="*/ 69 h 57"/>
                  <a:gd name="T34" fmla="*/ 10 w 76"/>
                  <a:gd name="T35" fmla="*/ 69 h 57"/>
                  <a:gd name="T36" fmla="*/ 10 w 76"/>
                  <a:gd name="T37" fmla="*/ 73 h 57"/>
                  <a:gd name="T38" fmla="*/ 0 w 76"/>
                  <a:gd name="T39" fmla="*/ 73 h 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6" h="57">
                    <a:moveTo>
                      <a:pt x="67" y="0"/>
                    </a:moveTo>
                    <a:lnTo>
                      <a:pt x="71" y="10"/>
                    </a:lnTo>
                    <a:lnTo>
                      <a:pt x="71" y="19"/>
                    </a:lnTo>
                    <a:lnTo>
                      <a:pt x="76" y="29"/>
                    </a:lnTo>
                    <a:lnTo>
                      <a:pt x="71" y="34"/>
                    </a:lnTo>
                    <a:lnTo>
                      <a:pt x="62" y="38"/>
                    </a:lnTo>
                    <a:lnTo>
                      <a:pt x="53" y="34"/>
                    </a:lnTo>
                    <a:lnTo>
                      <a:pt x="43" y="29"/>
                    </a:lnTo>
                    <a:lnTo>
                      <a:pt x="38" y="24"/>
                    </a:lnTo>
                    <a:lnTo>
                      <a:pt x="34" y="24"/>
                    </a:lnTo>
                    <a:lnTo>
                      <a:pt x="24" y="19"/>
                    </a:lnTo>
                    <a:lnTo>
                      <a:pt x="15" y="15"/>
                    </a:lnTo>
                    <a:lnTo>
                      <a:pt x="5" y="15"/>
                    </a:lnTo>
                    <a:lnTo>
                      <a:pt x="5" y="24"/>
                    </a:lnTo>
                    <a:lnTo>
                      <a:pt x="5" y="34"/>
                    </a:lnTo>
                    <a:lnTo>
                      <a:pt x="5" y="43"/>
                    </a:lnTo>
                    <a:lnTo>
                      <a:pt x="10" y="53"/>
                    </a:lnTo>
                    <a:lnTo>
                      <a:pt x="5" y="53"/>
                    </a:lnTo>
                    <a:lnTo>
                      <a:pt x="5" y="57"/>
                    </a:lnTo>
                    <a:lnTo>
                      <a:pt x="0" y="5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86"/>
              <p:cNvSpPr>
                <a:spLocks/>
              </p:cNvSpPr>
              <p:nvPr/>
            </p:nvSpPr>
            <p:spPr bwMode="auto">
              <a:xfrm>
                <a:off x="761" y="879"/>
                <a:ext cx="55" cy="47"/>
              </a:xfrm>
              <a:custGeom>
                <a:avLst/>
                <a:gdLst>
                  <a:gd name="T0" fmla="*/ 0 w 43"/>
                  <a:gd name="T1" fmla="*/ 56 h 43"/>
                  <a:gd name="T2" fmla="*/ 90 w 43"/>
                  <a:gd name="T3" fmla="*/ 44 h 43"/>
                  <a:gd name="T4" fmla="*/ 40 w 43"/>
                  <a:gd name="T5" fmla="*/ 0 h 43"/>
                  <a:gd name="T6" fmla="*/ 0 w 43"/>
                  <a:gd name="T7" fmla="*/ 56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43" y="34"/>
                    </a:lnTo>
                    <a:lnTo>
                      <a:pt x="1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187"/>
            <p:cNvSpPr txBox="1">
              <a:spLocks noChangeArrowheads="1"/>
            </p:cNvSpPr>
            <p:nvPr/>
          </p:nvSpPr>
          <p:spPr bwMode="auto">
            <a:xfrm rot="18647688">
              <a:off x="824" y="420"/>
              <a:ext cx="59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Verdana" charset="0"/>
                  <a:ea typeface="ＭＳ Ｐゴシック" charset="0"/>
                </a:rPr>
                <a:t>x-rays</a:t>
              </a:r>
            </a:p>
          </p:txBody>
        </p:sp>
      </p:grpSp>
      <p:sp>
        <p:nvSpPr>
          <p:cNvPr id="29" name="Text Box 189"/>
          <p:cNvSpPr txBox="1">
            <a:spLocks noChangeArrowheads="1"/>
          </p:cNvSpPr>
          <p:nvPr/>
        </p:nvSpPr>
        <p:spPr bwMode="auto">
          <a:xfrm>
            <a:off x="0" y="2641601"/>
            <a:ext cx="105990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>
                <a:latin typeface="Verdana" charset="0"/>
                <a:ea typeface="ＭＳ Ｐゴシック" charset="0"/>
              </a:rPr>
              <a:t>sample</a:t>
            </a: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0" name="Text Box 190"/>
          <p:cNvSpPr txBox="1">
            <a:spLocks noChangeArrowheads="1"/>
          </p:cNvSpPr>
          <p:nvPr/>
        </p:nvSpPr>
        <p:spPr bwMode="auto">
          <a:xfrm>
            <a:off x="8452472" y="661988"/>
            <a:ext cx="98777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>
                <a:latin typeface="Verdana" charset="0"/>
                <a:ea typeface="ＭＳ Ｐゴシック" charset="0"/>
              </a:rPr>
              <a:t>screen</a:t>
            </a: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1" name="Oval 191"/>
          <p:cNvSpPr>
            <a:spLocks noChangeArrowheads="1"/>
          </p:cNvSpPr>
          <p:nvPr/>
        </p:nvSpPr>
        <p:spPr bwMode="auto">
          <a:xfrm>
            <a:off x="2946004" y="1403350"/>
            <a:ext cx="323321" cy="1784350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Verdana" charset="0"/>
              <a:ea typeface="ＭＳ Ｐゴシック" charset="0"/>
            </a:endParaRPr>
          </a:p>
        </p:txBody>
      </p:sp>
      <p:sp>
        <p:nvSpPr>
          <p:cNvPr id="32" name="Rectangle 192"/>
          <p:cNvSpPr>
            <a:spLocks noChangeArrowheads="1"/>
          </p:cNvSpPr>
          <p:nvPr/>
        </p:nvSpPr>
        <p:spPr bwMode="auto">
          <a:xfrm>
            <a:off x="894292" y="1952626"/>
            <a:ext cx="147902" cy="6889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21176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Verdana" charset="0"/>
              <a:ea typeface="ＭＳ Ｐゴシック" charset="0"/>
            </a:endParaRPr>
          </a:p>
        </p:txBody>
      </p:sp>
      <p:sp>
        <p:nvSpPr>
          <p:cNvPr id="33" name="Oval 193"/>
          <p:cNvSpPr>
            <a:spLocks noChangeArrowheads="1"/>
          </p:cNvSpPr>
          <p:nvPr/>
        </p:nvSpPr>
        <p:spPr bwMode="auto">
          <a:xfrm>
            <a:off x="5983156" y="1398588"/>
            <a:ext cx="656960" cy="1784350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Verdana" charset="0"/>
              <a:ea typeface="ＭＳ Ｐゴシック" charset="0"/>
            </a:endParaRPr>
          </a:p>
        </p:txBody>
      </p:sp>
      <p:sp>
        <p:nvSpPr>
          <p:cNvPr id="34" name="Rectangle 194"/>
          <p:cNvSpPr>
            <a:spLocks noChangeArrowheads="1"/>
          </p:cNvSpPr>
          <p:nvPr/>
        </p:nvSpPr>
        <p:spPr bwMode="auto">
          <a:xfrm>
            <a:off x="9042665" y="996951"/>
            <a:ext cx="147902" cy="258286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21176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Verdana" charset="0"/>
              <a:ea typeface="ＭＳ Ｐゴシック" charset="0"/>
            </a:endParaRPr>
          </a:p>
        </p:txBody>
      </p:sp>
      <p:grpSp>
        <p:nvGrpSpPr>
          <p:cNvPr id="35" name="Group 196"/>
          <p:cNvGrpSpPr>
            <a:grpSpLocks/>
          </p:cNvGrpSpPr>
          <p:nvPr/>
        </p:nvGrpSpPr>
        <p:grpSpPr bwMode="auto">
          <a:xfrm>
            <a:off x="1037036" y="1316038"/>
            <a:ext cx="8003910" cy="1966912"/>
            <a:chOff x="2255" y="886"/>
            <a:chExt cx="3039" cy="1316"/>
          </a:xfrm>
        </p:grpSpPr>
        <p:grpSp>
          <p:nvGrpSpPr>
            <p:cNvPr id="36" name="Group 197"/>
            <p:cNvGrpSpPr>
              <a:grpSpLocks/>
            </p:cNvGrpSpPr>
            <p:nvPr/>
          </p:nvGrpSpPr>
          <p:grpSpPr bwMode="auto">
            <a:xfrm>
              <a:off x="2255" y="886"/>
              <a:ext cx="3039" cy="972"/>
              <a:chOff x="235" y="2181"/>
              <a:chExt cx="3039" cy="972"/>
            </a:xfrm>
          </p:grpSpPr>
          <p:sp>
            <p:nvSpPr>
              <p:cNvPr id="48" name="Line 198"/>
              <p:cNvSpPr>
                <a:spLocks noChangeShapeType="1"/>
              </p:cNvSpPr>
              <p:nvPr/>
            </p:nvSpPr>
            <p:spPr bwMode="auto">
              <a:xfrm>
                <a:off x="235" y="2664"/>
                <a:ext cx="78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49" name="Line 199"/>
              <p:cNvSpPr>
                <a:spLocks noChangeShapeType="1"/>
              </p:cNvSpPr>
              <p:nvPr/>
            </p:nvSpPr>
            <p:spPr bwMode="auto">
              <a:xfrm>
                <a:off x="1017" y="2663"/>
                <a:ext cx="1212" cy="4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50" name="Line 200"/>
              <p:cNvSpPr>
                <a:spLocks noChangeShapeType="1"/>
              </p:cNvSpPr>
              <p:nvPr/>
            </p:nvSpPr>
            <p:spPr bwMode="auto">
              <a:xfrm flipV="1">
                <a:off x="2231" y="2181"/>
                <a:ext cx="1043" cy="9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  <p:sp>
          <p:nvSpPr>
            <p:cNvPr id="37" name="Line 201"/>
            <p:cNvSpPr>
              <a:spLocks noChangeShapeType="1"/>
            </p:cNvSpPr>
            <p:nvPr/>
          </p:nvSpPr>
          <p:spPr bwMode="auto">
            <a:xfrm flipV="1">
              <a:off x="4249" y="1256"/>
              <a:ext cx="1045" cy="4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8" name="Line 202"/>
            <p:cNvSpPr>
              <a:spLocks noChangeShapeType="1"/>
            </p:cNvSpPr>
            <p:nvPr/>
          </p:nvSpPr>
          <p:spPr bwMode="auto">
            <a:xfrm>
              <a:off x="2257" y="1475"/>
              <a:ext cx="7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9" name="Line 203"/>
            <p:cNvSpPr>
              <a:spLocks noChangeShapeType="1"/>
            </p:cNvSpPr>
            <p:nvPr/>
          </p:nvSpPr>
          <p:spPr bwMode="auto">
            <a:xfrm>
              <a:off x="3040" y="1473"/>
              <a:ext cx="1209" cy="1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grpSp>
          <p:nvGrpSpPr>
            <p:cNvPr id="40" name="Group 204"/>
            <p:cNvGrpSpPr>
              <a:grpSpLocks/>
            </p:cNvGrpSpPr>
            <p:nvPr/>
          </p:nvGrpSpPr>
          <p:grpSpPr bwMode="auto">
            <a:xfrm>
              <a:off x="2257" y="1409"/>
              <a:ext cx="3037" cy="399"/>
              <a:chOff x="237" y="2704"/>
              <a:chExt cx="3037" cy="399"/>
            </a:xfrm>
          </p:grpSpPr>
          <p:sp>
            <p:nvSpPr>
              <p:cNvPr id="44" name="Line 205"/>
              <p:cNvSpPr>
                <a:spLocks noChangeShapeType="1"/>
              </p:cNvSpPr>
              <p:nvPr/>
            </p:nvSpPr>
            <p:spPr bwMode="auto">
              <a:xfrm>
                <a:off x="2229" y="2704"/>
                <a:ext cx="1045" cy="39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grpSp>
            <p:nvGrpSpPr>
              <p:cNvPr id="45" name="Group 206"/>
              <p:cNvGrpSpPr>
                <a:grpSpLocks/>
              </p:cNvGrpSpPr>
              <p:nvPr/>
            </p:nvGrpSpPr>
            <p:grpSpPr bwMode="auto">
              <a:xfrm>
                <a:off x="237" y="2705"/>
                <a:ext cx="1993" cy="194"/>
                <a:chOff x="230" y="1815"/>
                <a:chExt cx="1993" cy="194"/>
              </a:xfrm>
            </p:grpSpPr>
            <p:sp>
              <p:nvSpPr>
                <p:cNvPr id="46" name="Line 207"/>
                <p:cNvSpPr>
                  <a:spLocks noChangeShapeType="1"/>
                </p:cNvSpPr>
                <p:nvPr/>
              </p:nvSpPr>
              <p:spPr bwMode="auto">
                <a:xfrm>
                  <a:off x="230" y="2007"/>
                  <a:ext cx="78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latin typeface="Verdana" charset="0"/>
                    <a:ea typeface="ＭＳ Ｐゴシック" charset="0"/>
                  </a:endParaRPr>
                </a:p>
              </p:txBody>
            </p:sp>
            <p:sp>
              <p:nvSpPr>
                <p:cNvPr id="47" name="Line 20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23" y="1815"/>
                  <a:ext cx="1200" cy="19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latin typeface="Verdana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1" name="Line 209"/>
            <p:cNvSpPr>
              <a:spLocks noChangeShapeType="1"/>
            </p:cNvSpPr>
            <p:nvPr/>
          </p:nvSpPr>
          <p:spPr bwMode="auto">
            <a:xfrm rot="10800000" flipH="1">
              <a:off x="3043" y="1197"/>
              <a:ext cx="1206" cy="5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2" name="Line 210"/>
            <p:cNvSpPr>
              <a:spLocks noChangeShapeType="1"/>
            </p:cNvSpPr>
            <p:nvPr/>
          </p:nvSpPr>
          <p:spPr bwMode="auto">
            <a:xfrm>
              <a:off x="2258" y="1702"/>
              <a:ext cx="7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3" name="Line 211"/>
            <p:cNvSpPr>
              <a:spLocks noChangeShapeType="1"/>
            </p:cNvSpPr>
            <p:nvPr/>
          </p:nvSpPr>
          <p:spPr bwMode="auto">
            <a:xfrm>
              <a:off x="4249" y="1197"/>
              <a:ext cx="1045" cy="10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52" name="Group 213"/>
          <p:cNvGrpSpPr>
            <a:grpSpLocks/>
          </p:cNvGrpSpPr>
          <p:nvPr/>
        </p:nvGrpSpPr>
        <p:grpSpPr bwMode="auto">
          <a:xfrm>
            <a:off x="1064552" y="1612900"/>
            <a:ext cx="1310480" cy="922338"/>
            <a:chOff x="619" y="728"/>
            <a:chExt cx="762" cy="581"/>
          </a:xfrm>
        </p:grpSpPr>
        <p:sp>
          <p:nvSpPr>
            <p:cNvPr id="53" name="Text Box 214"/>
            <p:cNvSpPr txBox="1">
              <a:spLocks noChangeArrowheads="1"/>
            </p:cNvSpPr>
            <p:nvPr/>
          </p:nvSpPr>
          <p:spPr bwMode="auto">
            <a:xfrm>
              <a:off x="1146" y="728"/>
              <a:ext cx="23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Verdana" charset="0"/>
                  <a:ea typeface="ＭＳ Ｐゴシック" charset="0"/>
                </a:rPr>
                <a:t>e</a:t>
              </a:r>
              <a:r>
                <a:rPr lang="en-US" baseline="30000" dirty="0">
                  <a:solidFill>
                    <a:srgbClr val="FF0000"/>
                  </a:solidFill>
                  <a:latin typeface="Verdana" charset="0"/>
                  <a:ea typeface="ＭＳ Ｐゴシック" charset="0"/>
                </a:rPr>
                <a:t>-</a:t>
              </a:r>
            </a:p>
          </p:txBody>
        </p:sp>
        <p:sp>
          <p:nvSpPr>
            <p:cNvPr id="54" name="Line 215"/>
            <p:cNvSpPr>
              <a:spLocks noChangeShapeType="1"/>
            </p:cNvSpPr>
            <p:nvPr/>
          </p:nvSpPr>
          <p:spPr bwMode="auto">
            <a:xfrm>
              <a:off x="632" y="1309"/>
              <a:ext cx="73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5" name="Line 216"/>
            <p:cNvSpPr>
              <a:spLocks noChangeShapeType="1"/>
            </p:cNvSpPr>
            <p:nvPr/>
          </p:nvSpPr>
          <p:spPr bwMode="auto">
            <a:xfrm>
              <a:off x="626" y="1096"/>
              <a:ext cx="73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6" name="Line 217"/>
            <p:cNvSpPr>
              <a:spLocks noChangeShapeType="1"/>
            </p:cNvSpPr>
            <p:nvPr/>
          </p:nvSpPr>
          <p:spPr bwMode="auto">
            <a:xfrm>
              <a:off x="632" y="1217"/>
              <a:ext cx="73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7" name="Line 218"/>
            <p:cNvSpPr>
              <a:spLocks noChangeShapeType="1"/>
            </p:cNvSpPr>
            <p:nvPr/>
          </p:nvSpPr>
          <p:spPr bwMode="auto">
            <a:xfrm>
              <a:off x="619" y="996"/>
              <a:ext cx="73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58" name="Group 221"/>
          <p:cNvGrpSpPr>
            <a:grpSpLocks/>
          </p:cNvGrpSpPr>
          <p:nvPr/>
        </p:nvGrpSpPr>
        <p:grpSpPr bwMode="auto">
          <a:xfrm>
            <a:off x="1024996" y="1306513"/>
            <a:ext cx="8024548" cy="1985962"/>
            <a:chOff x="227" y="1293"/>
            <a:chExt cx="3047" cy="1316"/>
          </a:xfrm>
        </p:grpSpPr>
        <p:grpSp>
          <p:nvGrpSpPr>
            <p:cNvPr id="59" name="Group 222"/>
            <p:cNvGrpSpPr>
              <a:grpSpLocks/>
            </p:cNvGrpSpPr>
            <p:nvPr/>
          </p:nvGrpSpPr>
          <p:grpSpPr bwMode="auto">
            <a:xfrm>
              <a:off x="228" y="1663"/>
              <a:ext cx="3046" cy="429"/>
              <a:chOff x="234" y="2551"/>
              <a:chExt cx="3046" cy="429"/>
            </a:xfrm>
          </p:grpSpPr>
          <p:sp>
            <p:nvSpPr>
              <p:cNvPr id="72" name="Line 223"/>
              <p:cNvSpPr>
                <a:spLocks noChangeShapeType="1"/>
              </p:cNvSpPr>
              <p:nvPr/>
            </p:nvSpPr>
            <p:spPr bwMode="auto">
              <a:xfrm flipV="1">
                <a:off x="234" y="2646"/>
                <a:ext cx="794" cy="1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73" name="Line 224"/>
              <p:cNvSpPr>
                <a:spLocks noChangeShapeType="1"/>
              </p:cNvSpPr>
              <p:nvPr/>
            </p:nvSpPr>
            <p:spPr bwMode="auto">
              <a:xfrm>
                <a:off x="1028" y="2647"/>
                <a:ext cx="1224" cy="33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74" name="Line 225"/>
              <p:cNvSpPr>
                <a:spLocks noChangeShapeType="1"/>
              </p:cNvSpPr>
              <p:nvPr/>
            </p:nvSpPr>
            <p:spPr bwMode="auto">
              <a:xfrm flipV="1">
                <a:off x="2253" y="2551"/>
                <a:ext cx="1027" cy="42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  <p:grpSp>
          <p:nvGrpSpPr>
            <p:cNvPr id="60" name="Group 226"/>
            <p:cNvGrpSpPr>
              <a:grpSpLocks/>
            </p:cNvGrpSpPr>
            <p:nvPr/>
          </p:nvGrpSpPr>
          <p:grpSpPr bwMode="auto">
            <a:xfrm>
              <a:off x="232" y="1623"/>
              <a:ext cx="3042" cy="986"/>
              <a:chOff x="238" y="2511"/>
              <a:chExt cx="3042" cy="986"/>
            </a:xfrm>
          </p:grpSpPr>
          <p:sp>
            <p:nvSpPr>
              <p:cNvPr id="69" name="Line 227"/>
              <p:cNvSpPr>
                <a:spLocks noChangeShapeType="1"/>
              </p:cNvSpPr>
              <p:nvPr/>
            </p:nvSpPr>
            <p:spPr bwMode="auto">
              <a:xfrm flipV="1">
                <a:off x="238" y="2872"/>
                <a:ext cx="794" cy="1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70" name="Line 228"/>
              <p:cNvSpPr>
                <a:spLocks noChangeShapeType="1"/>
              </p:cNvSpPr>
              <p:nvPr/>
            </p:nvSpPr>
            <p:spPr bwMode="auto">
              <a:xfrm flipV="1">
                <a:off x="1026" y="2511"/>
                <a:ext cx="1166" cy="3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71" name="Line 229"/>
              <p:cNvSpPr>
                <a:spLocks noChangeShapeType="1"/>
              </p:cNvSpPr>
              <p:nvPr/>
            </p:nvSpPr>
            <p:spPr bwMode="auto">
              <a:xfrm>
                <a:off x="2193" y="2511"/>
                <a:ext cx="1087" cy="98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  <p:grpSp>
          <p:nvGrpSpPr>
            <p:cNvPr id="61" name="Group 230"/>
            <p:cNvGrpSpPr>
              <a:grpSpLocks/>
            </p:cNvGrpSpPr>
            <p:nvPr/>
          </p:nvGrpSpPr>
          <p:grpSpPr bwMode="auto">
            <a:xfrm>
              <a:off x="229" y="1293"/>
              <a:ext cx="3039" cy="1024"/>
              <a:chOff x="235" y="2181"/>
              <a:chExt cx="3039" cy="1024"/>
            </a:xfrm>
          </p:grpSpPr>
          <p:sp>
            <p:nvSpPr>
              <p:cNvPr id="66" name="Line 231"/>
              <p:cNvSpPr>
                <a:spLocks noChangeShapeType="1"/>
              </p:cNvSpPr>
              <p:nvPr/>
            </p:nvSpPr>
            <p:spPr bwMode="auto">
              <a:xfrm flipV="1">
                <a:off x="235" y="2532"/>
                <a:ext cx="794" cy="12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67" name="Line 232"/>
              <p:cNvSpPr>
                <a:spLocks noChangeShapeType="1"/>
              </p:cNvSpPr>
              <p:nvPr/>
            </p:nvSpPr>
            <p:spPr bwMode="auto">
              <a:xfrm>
                <a:off x="1023" y="2532"/>
                <a:ext cx="1232" cy="67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68" name="Line 233"/>
              <p:cNvSpPr>
                <a:spLocks noChangeShapeType="1"/>
              </p:cNvSpPr>
              <p:nvPr/>
            </p:nvSpPr>
            <p:spPr bwMode="auto">
              <a:xfrm flipV="1">
                <a:off x="2255" y="2181"/>
                <a:ext cx="1019" cy="10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  <p:grpSp>
          <p:nvGrpSpPr>
            <p:cNvPr id="62" name="Group 234"/>
            <p:cNvGrpSpPr>
              <a:grpSpLocks/>
            </p:cNvGrpSpPr>
            <p:nvPr/>
          </p:nvGrpSpPr>
          <p:grpSpPr bwMode="auto">
            <a:xfrm>
              <a:off x="227" y="1816"/>
              <a:ext cx="3041" cy="399"/>
              <a:chOff x="233" y="2704"/>
              <a:chExt cx="3041" cy="399"/>
            </a:xfrm>
          </p:grpSpPr>
          <p:sp>
            <p:nvSpPr>
              <p:cNvPr id="63" name="Line 235"/>
              <p:cNvSpPr>
                <a:spLocks noChangeShapeType="1"/>
              </p:cNvSpPr>
              <p:nvPr/>
            </p:nvSpPr>
            <p:spPr bwMode="auto">
              <a:xfrm flipV="1">
                <a:off x="233" y="2765"/>
                <a:ext cx="794" cy="1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64" name="Line 236"/>
              <p:cNvSpPr>
                <a:spLocks noChangeShapeType="1"/>
              </p:cNvSpPr>
              <p:nvPr/>
            </p:nvSpPr>
            <p:spPr bwMode="auto">
              <a:xfrm flipV="1">
                <a:off x="1032" y="2704"/>
                <a:ext cx="1154" cy="5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65" name="Line 237"/>
              <p:cNvSpPr>
                <a:spLocks noChangeShapeType="1"/>
              </p:cNvSpPr>
              <p:nvPr/>
            </p:nvSpPr>
            <p:spPr bwMode="auto">
              <a:xfrm>
                <a:off x="2192" y="2704"/>
                <a:ext cx="1082" cy="39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5" name="Group 238"/>
          <p:cNvGrpSpPr>
            <a:grpSpLocks/>
          </p:cNvGrpSpPr>
          <p:nvPr/>
        </p:nvGrpSpPr>
        <p:grpSpPr bwMode="auto">
          <a:xfrm>
            <a:off x="994040" y="1325564"/>
            <a:ext cx="8043466" cy="1946275"/>
            <a:chOff x="231" y="2181"/>
            <a:chExt cx="3054" cy="1316"/>
          </a:xfrm>
        </p:grpSpPr>
        <p:grpSp>
          <p:nvGrpSpPr>
            <p:cNvPr id="76" name="Group 239"/>
            <p:cNvGrpSpPr>
              <a:grpSpLocks/>
            </p:cNvGrpSpPr>
            <p:nvPr/>
          </p:nvGrpSpPr>
          <p:grpSpPr bwMode="auto">
            <a:xfrm>
              <a:off x="235" y="2667"/>
              <a:ext cx="3039" cy="436"/>
              <a:chOff x="235" y="2667"/>
              <a:chExt cx="3039" cy="436"/>
            </a:xfrm>
          </p:grpSpPr>
          <p:sp>
            <p:nvSpPr>
              <p:cNvPr id="90" name="Line 240"/>
              <p:cNvSpPr>
                <a:spLocks noChangeShapeType="1"/>
              </p:cNvSpPr>
              <p:nvPr/>
            </p:nvSpPr>
            <p:spPr bwMode="auto">
              <a:xfrm flipV="1">
                <a:off x="1023" y="2667"/>
                <a:ext cx="1230" cy="356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91" name="Line 241"/>
              <p:cNvSpPr>
                <a:spLocks noChangeShapeType="1"/>
              </p:cNvSpPr>
              <p:nvPr/>
            </p:nvSpPr>
            <p:spPr bwMode="auto">
              <a:xfrm>
                <a:off x="2255" y="2667"/>
                <a:ext cx="1019" cy="43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92" name="Line 242"/>
              <p:cNvSpPr>
                <a:spLocks noChangeShapeType="1"/>
              </p:cNvSpPr>
              <p:nvPr/>
            </p:nvSpPr>
            <p:spPr bwMode="auto">
              <a:xfrm>
                <a:off x="235" y="2899"/>
                <a:ext cx="794" cy="125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  <p:grpSp>
          <p:nvGrpSpPr>
            <p:cNvPr id="77" name="Group 243"/>
            <p:cNvGrpSpPr>
              <a:grpSpLocks/>
            </p:cNvGrpSpPr>
            <p:nvPr/>
          </p:nvGrpSpPr>
          <p:grpSpPr bwMode="auto">
            <a:xfrm>
              <a:off x="231" y="2181"/>
              <a:ext cx="3043" cy="984"/>
              <a:chOff x="231" y="2181"/>
              <a:chExt cx="3043" cy="984"/>
            </a:xfrm>
          </p:grpSpPr>
          <p:sp>
            <p:nvSpPr>
              <p:cNvPr id="87" name="Line 244"/>
              <p:cNvSpPr>
                <a:spLocks noChangeShapeType="1"/>
              </p:cNvSpPr>
              <p:nvPr/>
            </p:nvSpPr>
            <p:spPr bwMode="auto">
              <a:xfrm>
                <a:off x="231" y="2667"/>
                <a:ext cx="794" cy="123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88" name="Line 245"/>
              <p:cNvSpPr>
                <a:spLocks noChangeShapeType="1"/>
              </p:cNvSpPr>
              <p:nvPr/>
            </p:nvSpPr>
            <p:spPr bwMode="auto">
              <a:xfrm>
                <a:off x="1020" y="2791"/>
                <a:ext cx="1166" cy="377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89" name="Line 246"/>
              <p:cNvSpPr>
                <a:spLocks noChangeShapeType="1"/>
              </p:cNvSpPr>
              <p:nvPr/>
            </p:nvSpPr>
            <p:spPr bwMode="auto">
              <a:xfrm flipV="1">
                <a:off x="2193" y="2181"/>
                <a:ext cx="1081" cy="9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  <p:grpSp>
          <p:nvGrpSpPr>
            <p:cNvPr id="78" name="Group 247"/>
            <p:cNvGrpSpPr>
              <a:grpSpLocks/>
            </p:cNvGrpSpPr>
            <p:nvPr/>
          </p:nvGrpSpPr>
          <p:grpSpPr bwMode="auto">
            <a:xfrm>
              <a:off x="236" y="2551"/>
              <a:ext cx="3049" cy="411"/>
              <a:chOff x="236" y="2551"/>
              <a:chExt cx="3049" cy="411"/>
            </a:xfrm>
          </p:grpSpPr>
          <p:sp>
            <p:nvSpPr>
              <p:cNvPr id="83" name="Line 248"/>
              <p:cNvSpPr>
                <a:spLocks noChangeShapeType="1"/>
              </p:cNvSpPr>
              <p:nvPr/>
            </p:nvSpPr>
            <p:spPr bwMode="auto">
              <a:xfrm>
                <a:off x="236" y="2777"/>
                <a:ext cx="794" cy="121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grpSp>
            <p:nvGrpSpPr>
              <p:cNvPr id="84" name="Group 249"/>
              <p:cNvGrpSpPr>
                <a:grpSpLocks/>
              </p:cNvGrpSpPr>
              <p:nvPr/>
            </p:nvGrpSpPr>
            <p:grpSpPr bwMode="auto">
              <a:xfrm>
                <a:off x="1025" y="2551"/>
                <a:ext cx="2260" cy="411"/>
                <a:chOff x="3040" y="1256"/>
                <a:chExt cx="2260" cy="411"/>
              </a:xfrm>
            </p:grpSpPr>
            <p:sp>
              <p:nvSpPr>
                <p:cNvPr id="8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4206" y="1256"/>
                  <a:ext cx="1094" cy="41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latin typeface="Verdana" charset="0"/>
                    <a:ea typeface="ＭＳ Ｐゴシック" charset="0"/>
                  </a:endParaRPr>
                </a:p>
              </p:txBody>
            </p:sp>
            <p:sp>
              <p:nvSpPr>
                <p:cNvPr id="86" name="Line 251"/>
                <p:cNvSpPr>
                  <a:spLocks noChangeShapeType="1"/>
                </p:cNvSpPr>
                <p:nvPr/>
              </p:nvSpPr>
              <p:spPr bwMode="auto">
                <a:xfrm>
                  <a:off x="3040" y="1601"/>
                  <a:ext cx="1166" cy="69"/>
                </a:xfrm>
                <a:prstGeom prst="line">
                  <a:avLst/>
                </a:prstGeom>
                <a:noFill/>
                <a:ln w="9525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latin typeface="Verdana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79" name="Group 252"/>
            <p:cNvGrpSpPr>
              <a:grpSpLocks/>
            </p:cNvGrpSpPr>
            <p:nvPr/>
          </p:nvGrpSpPr>
          <p:grpSpPr bwMode="auto">
            <a:xfrm>
              <a:off x="240" y="2473"/>
              <a:ext cx="3034" cy="1024"/>
              <a:chOff x="240" y="2473"/>
              <a:chExt cx="3034" cy="1024"/>
            </a:xfrm>
          </p:grpSpPr>
          <p:sp>
            <p:nvSpPr>
              <p:cNvPr id="80" name="Line 253"/>
              <p:cNvSpPr>
                <a:spLocks noChangeShapeType="1"/>
              </p:cNvSpPr>
              <p:nvPr/>
            </p:nvSpPr>
            <p:spPr bwMode="auto">
              <a:xfrm>
                <a:off x="240" y="3000"/>
                <a:ext cx="794" cy="123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81" name="Line 254"/>
              <p:cNvSpPr>
                <a:spLocks noChangeShapeType="1"/>
              </p:cNvSpPr>
              <p:nvPr/>
            </p:nvSpPr>
            <p:spPr bwMode="auto">
              <a:xfrm flipV="1">
                <a:off x="1026" y="2473"/>
                <a:ext cx="1227" cy="650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82" name="Line 255"/>
              <p:cNvSpPr>
                <a:spLocks noChangeShapeType="1"/>
              </p:cNvSpPr>
              <p:nvPr/>
            </p:nvSpPr>
            <p:spPr bwMode="auto">
              <a:xfrm>
                <a:off x="2253" y="2473"/>
                <a:ext cx="1021" cy="102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Verdana" charset="0"/>
                  <a:ea typeface="ＭＳ Ｐゴシック" charset="0"/>
                </a:endParaRPr>
              </a:p>
            </p:txBody>
          </p:sp>
        </p:grpSp>
      </p:grpSp>
      <p:sp>
        <p:nvSpPr>
          <p:cNvPr id="93" name="Text Box 256"/>
          <p:cNvSpPr txBox="1">
            <a:spLocks noChangeArrowheads="1"/>
          </p:cNvSpPr>
          <p:nvPr/>
        </p:nvSpPr>
        <p:spPr bwMode="auto">
          <a:xfrm>
            <a:off x="1656888" y="2587625"/>
            <a:ext cx="1291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solidFill>
                  <a:srgbClr val="00557E"/>
                </a:solidFill>
                <a:latin typeface="Verdana" charset="0"/>
                <a:ea typeface="ＭＳ Ｐゴシック" charset="0"/>
              </a:rPr>
              <a:t>objective</a:t>
            </a:r>
          </a:p>
          <a:p>
            <a:pPr algn="ctr" eaLnBrk="0" hangingPunct="0">
              <a:defRPr/>
            </a:pPr>
            <a:r>
              <a:rPr lang="en-GB" dirty="0">
                <a:solidFill>
                  <a:srgbClr val="00557E"/>
                </a:solidFill>
                <a:latin typeface="Verdana" charset="0"/>
                <a:ea typeface="ＭＳ Ｐゴシック" charset="0"/>
              </a:rPr>
              <a:t>lens</a:t>
            </a:r>
            <a:endParaRPr lang="en-US" dirty="0">
              <a:solidFill>
                <a:srgbClr val="00557E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94" name="Text Box 257"/>
          <p:cNvSpPr txBox="1">
            <a:spLocks noChangeArrowheads="1"/>
          </p:cNvSpPr>
          <p:nvPr/>
        </p:nvSpPr>
        <p:spPr bwMode="auto">
          <a:xfrm>
            <a:off x="5457983" y="819150"/>
            <a:ext cx="13960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solidFill>
                  <a:srgbClr val="00557E"/>
                </a:solidFill>
                <a:latin typeface="Verdana" charset="0"/>
                <a:ea typeface="ＭＳ Ｐゴシック" charset="0"/>
              </a:rPr>
              <a:t>projective</a:t>
            </a:r>
          </a:p>
          <a:p>
            <a:pPr algn="ctr" eaLnBrk="0" hangingPunct="0">
              <a:defRPr/>
            </a:pPr>
            <a:r>
              <a:rPr lang="en-GB" dirty="0">
                <a:solidFill>
                  <a:srgbClr val="00557E"/>
                </a:solidFill>
                <a:latin typeface="Verdana" charset="0"/>
                <a:ea typeface="ＭＳ Ｐゴシック" charset="0"/>
              </a:rPr>
              <a:t>lens</a:t>
            </a:r>
            <a:endParaRPr lang="en-US" dirty="0">
              <a:solidFill>
                <a:srgbClr val="00557E"/>
              </a:solidFill>
              <a:latin typeface="Verdana" charset="0"/>
              <a:ea typeface="ＭＳ Ｐゴシック" charset="0"/>
            </a:endParaRPr>
          </a:p>
        </p:txBody>
      </p:sp>
      <p:grpSp>
        <p:nvGrpSpPr>
          <p:cNvPr id="95" name="Group 262"/>
          <p:cNvGrpSpPr>
            <a:grpSpLocks/>
          </p:cNvGrpSpPr>
          <p:nvPr/>
        </p:nvGrpSpPr>
        <p:grpSpPr bwMode="auto">
          <a:xfrm>
            <a:off x="3486018" y="1149350"/>
            <a:ext cx="1325959" cy="1631950"/>
            <a:chOff x="2027" y="724"/>
            <a:chExt cx="771" cy="1028"/>
          </a:xfrm>
        </p:grpSpPr>
        <p:sp>
          <p:nvSpPr>
            <p:cNvPr id="96" name="Text Box 258"/>
            <p:cNvSpPr txBox="1">
              <a:spLocks noChangeArrowheads="1"/>
            </p:cNvSpPr>
            <p:nvPr/>
          </p:nvSpPr>
          <p:spPr bwMode="auto">
            <a:xfrm>
              <a:off x="2027" y="724"/>
              <a:ext cx="77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dirty="0" err="1">
                  <a:latin typeface="Verdana" charset="0"/>
                  <a:ea typeface="ＭＳ Ｐゴシック" charset="0"/>
                </a:rPr>
                <a:t>backfocal</a:t>
              </a:r>
              <a:endParaRPr lang="en-GB" dirty="0">
                <a:latin typeface="Verdana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GB" dirty="0">
                  <a:latin typeface="Verdana" charset="0"/>
                  <a:ea typeface="ＭＳ Ｐゴシック" charset="0"/>
                </a:rPr>
                <a:t>plane</a:t>
              </a:r>
              <a:endParaRPr lang="en-US" dirty="0">
                <a:latin typeface="Verdana" charset="0"/>
                <a:ea typeface="ＭＳ Ｐゴシック" charset="0"/>
              </a:endParaRPr>
            </a:p>
          </p:txBody>
        </p:sp>
        <p:sp>
          <p:nvSpPr>
            <p:cNvPr id="97" name="Line 261"/>
            <p:cNvSpPr>
              <a:spLocks noChangeShapeType="1"/>
            </p:cNvSpPr>
            <p:nvPr/>
          </p:nvSpPr>
          <p:spPr bwMode="auto">
            <a:xfrm>
              <a:off x="2400" y="1137"/>
              <a:ext cx="0" cy="6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2590354" y="-122360"/>
            <a:ext cx="73297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20955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PEEM principle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Rectangle 212"/>
          <p:cNvSpPr>
            <a:spLocks noChangeArrowheads="1"/>
          </p:cNvSpPr>
          <p:nvPr/>
        </p:nvSpPr>
        <p:spPr bwMode="auto">
          <a:xfrm>
            <a:off x="2839377" y="1381125"/>
            <a:ext cx="4858411" cy="18240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erdana" charset="0"/>
                <a:ea typeface="ＭＳ Ｐゴシック" charset="0"/>
              </a:rPr>
              <a:t>electron optics</a:t>
            </a:r>
          </a:p>
        </p:txBody>
      </p:sp>
    </p:spTree>
    <p:extLst>
      <p:ext uri="{BB962C8B-B14F-4D97-AF65-F5344CB8AC3E}">
        <p14:creationId xmlns:p14="http://schemas.microsoft.com/office/powerpoint/2010/main" val="2270083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6983</TotalTime>
  <Words>601</Words>
  <Application>Microsoft Office PowerPoint</Application>
  <PresentationFormat>A4 Paper (210x297 mm)</PresentationFormat>
  <Paragraphs>174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 Nicolas</dc:creator>
  <cp:lastModifiedBy>Lucia Aballe Aramburu</cp:lastModifiedBy>
  <cp:revision>180</cp:revision>
  <cp:lastPrinted>2012-10-25T09:06:32Z</cp:lastPrinted>
  <dcterms:created xsi:type="dcterms:W3CDTF">2012-05-14T18:36:57Z</dcterms:created>
  <dcterms:modified xsi:type="dcterms:W3CDTF">2013-12-16T16:44:25Z</dcterms:modified>
</cp:coreProperties>
</file>