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56" r:id="rId2"/>
    <p:sldId id="315" r:id="rId3"/>
    <p:sldId id="316" r:id="rId4"/>
    <p:sldId id="313" r:id="rId5"/>
    <p:sldId id="317" r:id="rId6"/>
    <p:sldId id="328" r:id="rId7"/>
    <p:sldId id="318" r:id="rId8"/>
    <p:sldId id="321" r:id="rId9"/>
    <p:sldId id="323" r:id="rId10"/>
    <p:sldId id="325" r:id="rId11"/>
    <p:sldId id="324" r:id="rId12"/>
    <p:sldId id="322" r:id="rId13"/>
    <p:sldId id="326" r:id="rId14"/>
    <p:sldId id="329" r:id="rId15"/>
    <p:sldId id="332" r:id="rId16"/>
    <p:sldId id="320" r:id="rId17"/>
    <p:sldId id="307" r:id="rId18"/>
    <p:sldId id="330" r:id="rId19"/>
    <p:sldId id="331" r:id="rId20"/>
    <p:sldId id="327" r:id="rId21"/>
  </p:sldIdLst>
  <p:sldSz cx="9144000" cy="6858000" type="screen4x3"/>
  <p:notesSz cx="6792913" cy="990758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A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2012+2013 Granted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proposals by</a:t>
            </a:r>
          </a:p>
          <a:p>
            <a:pPr>
              <a:defRPr/>
            </a:pPr>
            <a:r>
              <a:rPr lang="en-US" sz="2400" dirty="0" smtClean="0"/>
              <a:t> research area</a:t>
            </a: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7080368538860714"/>
          <c:y val="4.660136138021423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'Call comparisons'!$D$181</c:f>
              <c:strCache>
                <c:ptCount val="1"/>
                <c:pt idx="0">
                  <c:v>2012+2013 Granted proposals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Biology
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Chemistry
10%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6960911309376532E-4"/>
                  <c:y val="-2.19733614352627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Environment and cultural heritage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352627946322506"/>
                  <c:y val="-3.950374387064510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Hard Condensed Matter, EM properties
14%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Macromolecular crystallography
35%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 dirty="0"/>
                      <a:t>Materials Science, Structure
24%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5.8297359859686558E-2"/>
                  <c:y val="2.813044311489904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Methods and instruments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1141380820719301E-2"/>
                  <c:y val="-5.586992849509793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Soft Condensed Matter and biomaterials
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'Call comparisons'!$A$182:$A$189</c:f>
              <c:strCache>
                <c:ptCount val="8"/>
                <c:pt idx="0">
                  <c:v>Biology</c:v>
                </c:pt>
                <c:pt idx="1">
                  <c:v>Chemistry</c:v>
                </c:pt>
                <c:pt idx="2">
                  <c:v>Environment and cultural heritage</c:v>
                </c:pt>
                <c:pt idx="3">
                  <c:v>Hard Condensed Matter, EM properties</c:v>
                </c:pt>
                <c:pt idx="4">
                  <c:v>Macromolecular crystallography</c:v>
                </c:pt>
                <c:pt idx="5">
                  <c:v>Materials Science, Structure</c:v>
                </c:pt>
                <c:pt idx="6">
                  <c:v>Methods and instruments</c:v>
                </c:pt>
                <c:pt idx="7">
                  <c:v>Soft Condensed Matter and biomaterials</c:v>
                </c:pt>
              </c:strCache>
            </c:strRef>
          </c:cat>
          <c:val>
            <c:numRef>
              <c:f>'Call comparisons'!$D$182:$D$189</c:f>
              <c:numCache>
                <c:formatCode>0.00%</c:formatCode>
                <c:ptCount val="8"/>
                <c:pt idx="0">
                  <c:v>8.7471306028754386E-2</c:v>
                </c:pt>
                <c:pt idx="1">
                  <c:v>0.10480850549716081</c:v>
                </c:pt>
                <c:pt idx="2">
                  <c:v>2.223027667029117E-2</c:v>
                </c:pt>
                <c:pt idx="3">
                  <c:v>0.14365108130965326</c:v>
                </c:pt>
                <c:pt idx="4">
                  <c:v>0.35085175788329104</c:v>
                </c:pt>
                <c:pt idx="5">
                  <c:v>0.23601546454029237</c:v>
                </c:pt>
                <c:pt idx="6">
                  <c:v>5.6179775280898875E-3</c:v>
                </c:pt>
                <c:pt idx="7">
                  <c:v>4.937191011235955E-2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92913" cy="99075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3000" cy="37147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05350"/>
            <a:ext cx="4979987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1070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r>
              <a:rPr lang="en-US"/>
              <a:t>R. Pascual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1070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C1C506FD-6EDD-4204-849D-BB7EDE66A3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237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8811B2-638D-481C-97F5-75F4501C35C6}" type="slidenum">
              <a:rPr lang="en-US"/>
              <a:pPr/>
              <a:t>1</a:t>
            </a:fld>
            <a:endParaRPr lang="en-US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200">
                <a:latin typeface="Times New Roman" pitchFamily="16" charset="0"/>
              </a:rPr>
              <a:t>R. Pascual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2E5A71A-4EB8-4441-8BF4-849346252F25}" type="slidenum">
              <a:rPr lang="en-US" sz="1200">
                <a:latin typeface="Times New Roman" pitchFamily="16" charset="0"/>
              </a:rPr>
              <a:pPr algn="r"/>
              <a:t>1</a:t>
            </a:fld>
            <a:endParaRPr lang="en-US" sz="1200">
              <a:latin typeface="Times New Roman" pitchFamily="16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78FD5F-3DE4-4B44-996D-DF5BD575EF63}" type="slidenum">
              <a:rPr lang="en-US"/>
              <a:pPr/>
              <a:t>10</a:t>
            </a:fld>
            <a:endParaRPr 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78FD5F-3DE4-4B44-996D-DF5BD575EF63}" type="slidenum">
              <a:rPr lang="en-US"/>
              <a:pPr/>
              <a:t>11</a:t>
            </a:fld>
            <a:endParaRPr 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78FD5F-3DE4-4B44-996D-DF5BD575EF63}" type="slidenum">
              <a:rPr lang="en-US"/>
              <a:pPr/>
              <a:t>12</a:t>
            </a:fld>
            <a:endParaRPr 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021616-AF24-448E-90A4-FC166379C57A}" type="slidenum">
              <a:rPr lang="en-US"/>
              <a:pPr/>
              <a:t>13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021616-AF24-448E-90A4-FC166379C57A}" type="slidenum">
              <a:rPr lang="en-US"/>
              <a:pPr/>
              <a:t>14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021616-AF24-448E-90A4-FC166379C57A}" type="slidenum">
              <a:rPr lang="en-US"/>
              <a:pPr/>
              <a:t>15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9911A-4859-4782-8A38-14690B49FBEB}" type="slidenum">
              <a:rPr lang="en-US"/>
              <a:pPr/>
              <a:t>16</a:t>
            </a:fld>
            <a:endParaRPr lang="en-US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190C19-0D89-4582-B1D8-14F586C74156}" type="slidenum">
              <a:rPr lang="en-US"/>
              <a:pPr/>
              <a:t>17</a:t>
            </a:fld>
            <a:endParaRPr lang="en-US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190C19-0D89-4582-B1D8-14F586C74156}" type="slidenum">
              <a:rPr lang="en-US"/>
              <a:pPr/>
              <a:t>18</a:t>
            </a:fld>
            <a:endParaRPr lang="en-US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190C19-0D89-4582-B1D8-14F586C74156}" type="slidenum">
              <a:rPr lang="en-US"/>
              <a:pPr/>
              <a:t>19</a:t>
            </a:fld>
            <a:endParaRPr lang="en-US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454A10-C7C8-481E-83C6-30AE853B4FED}" type="slidenum">
              <a:rPr lang="en-US"/>
              <a:pPr/>
              <a:t>2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454A10-C7C8-481E-83C6-30AE853B4FED}" type="slidenum">
              <a:rPr lang="en-US"/>
              <a:pPr/>
              <a:t>20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454A10-C7C8-481E-83C6-30AE853B4FED}" type="slidenum">
              <a:rPr lang="en-US"/>
              <a:pPr/>
              <a:t>3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454A10-C7C8-481E-83C6-30AE853B4FED}" type="slidenum">
              <a:rPr lang="en-US"/>
              <a:pPr/>
              <a:t>4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454A10-C7C8-481E-83C6-30AE853B4FED}" type="slidenum">
              <a:rPr lang="en-US"/>
              <a:pPr/>
              <a:t>5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59292C-21F8-4917-BE4C-255E4EF28DB6}" type="slidenum">
              <a:rPr lang="en-US"/>
              <a:pPr/>
              <a:t>6</a:t>
            </a:fld>
            <a:endParaRPr lang="en-US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6F75B6-5B26-4558-8F2D-E25561305436}" type="slidenum">
              <a:rPr lang="en-US"/>
              <a:pPr/>
              <a:t>7</a:t>
            </a:fld>
            <a:endParaRPr lang="en-US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78FD5F-3DE4-4B44-996D-DF5BD575EF63}" type="slidenum">
              <a:rPr lang="en-US"/>
              <a:pPr/>
              <a:t>8</a:t>
            </a:fld>
            <a:endParaRPr 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R. Pascual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78FD5F-3DE4-4B44-996D-DF5BD575EF63}" type="slidenum">
              <a:rPr lang="en-US"/>
              <a:pPr/>
              <a:t>9</a:t>
            </a:fld>
            <a:endParaRPr 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05350"/>
            <a:ext cx="4981575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CA552C-C5FC-44C2-88A3-3A3647DC6521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38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5E4DBB-B7CE-4A6C-A68C-E555D573F1DB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8410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992C866-2784-4CAB-BA1D-4E74762BE2F4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3049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B79FFB-6DFE-4696-A626-58FBA2BD7231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229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AEB9AE-5918-4F2E-A94C-7089BD11DAE1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309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63E792-AD67-4EB6-9175-E9C3D1DB34F1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7678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50777E0-24DC-4740-9FC3-33A40CD3FC3B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615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D5B5A5-5443-4E25-B386-D97768051CDB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5786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2F3137-0305-4837-B9C3-BD9E8E35FA99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108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73F805-7A8D-4E82-8C27-DE0A1CD81C4B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644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E6A54A-AF32-406A-A7E8-F19D31FBEC23}" type="slidenum">
              <a:rPr lang="ca-ES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44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60575"/>
            <a:ext cx="91567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2743200" y="6248400"/>
            <a:ext cx="4495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45DFED13-B6F5-47D7-A57A-03438EBAC4B8}" type="slidenum">
              <a:rPr lang="ca-ES"/>
              <a:pPr/>
              <a:t>‹#›</a:t>
            </a:fld>
            <a:endParaRPr lang="ca-E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56700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8AEAF1E-A1BC-49F8-AA16-18A4CEFFA257}" type="slidenum">
              <a:rPr lang="ca-ES" sz="1400">
                <a:latin typeface="Times New Roman" pitchFamily="16" charset="0"/>
              </a:rPr>
              <a:pPr algn="r"/>
              <a:t>1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88809" y="3876762"/>
            <a:ext cx="562235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>
                <a:solidFill>
                  <a:srgbClr val="0033CC"/>
                </a:solidFill>
              </a:rPr>
              <a:t>Possibilities for investment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>
                <a:solidFill>
                  <a:srgbClr val="0033CC"/>
                </a:solidFill>
              </a:rPr>
              <a:t>in new </a:t>
            </a:r>
            <a:r>
              <a:rPr lang="en-US" sz="3200" b="1" dirty="0" err="1">
                <a:solidFill>
                  <a:srgbClr val="0033CC"/>
                </a:solidFill>
              </a:rPr>
              <a:t>b</a:t>
            </a:r>
            <a:r>
              <a:rPr lang="en-US" sz="3200" b="1" dirty="0" err="1" smtClean="0">
                <a:solidFill>
                  <a:srgbClr val="0033CC"/>
                </a:solidFill>
              </a:rPr>
              <a:t>eamlines</a:t>
            </a:r>
            <a:r>
              <a:rPr lang="en-US" sz="3200" b="1" dirty="0" smtClean="0">
                <a:solidFill>
                  <a:srgbClr val="0033CC"/>
                </a:solidFill>
              </a:rPr>
              <a:t> at ALBA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48845" y="5964732"/>
            <a:ext cx="2461228" cy="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b="1" dirty="0">
                <a:solidFill>
                  <a:srgbClr val="C00000"/>
                </a:solidFill>
              </a:rPr>
              <a:t>Gastón García</a:t>
            </a:r>
          </a:p>
          <a:p>
            <a:r>
              <a:rPr lang="es-ES_tradnl" sz="1400" b="1" dirty="0" smtClean="0">
                <a:solidFill>
                  <a:srgbClr val="C00000"/>
                </a:solidFill>
              </a:rPr>
              <a:t>1st ALBA-SSRF </a:t>
            </a:r>
            <a:r>
              <a:rPr lang="es-ES_tradnl" sz="1400" b="1" dirty="0" err="1" smtClean="0">
                <a:solidFill>
                  <a:srgbClr val="C00000"/>
                </a:solidFill>
              </a:rPr>
              <a:t>workshop</a:t>
            </a:r>
            <a:endParaRPr lang="es-ES_tradnl" sz="1400" b="1" dirty="0">
              <a:solidFill>
                <a:srgbClr val="C00000"/>
              </a:solidFill>
            </a:endParaRPr>
          </a:p>
          <a:p>
            <a:r>
              <a:rPr lang="es-ES_tradnl" sz="1400" b="1" dirty="0" smtClean="0">
                <a:solidFill>
                  <a:srgbClr val="C00000"/>
                </a:solidFill>
              </a:rPr>
              <a:t>Barcelona, </a:t>
            </a:r>
            <a:r>
              <a:rPr lang="es-ES_tradnl" sz="1400" b="1" dirty="0" err="1" smtClean="0">
                <a:solidFill>
                  <a:srgbClr val="C00000"/>
                </a:solidFill>
              </a:rPr>
              <a:t>December</a:t>
            </a:r>
            <a:r>
              <a:rPr lang="es-ES_tradnl" sz="1400" b="1" dirty="0" smtClean="0">
                <a:solidFill>
                  <a:srgbClr val="C00000"/>
                </a:solidFill>
              </a:rPr>
              <a:t> 2013</a:t>
            </a:r>
            <a:endParaRPr lang="es-ES_tradnl" sz="1400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6843874"/>
            <a:ext cx="1143000" cy="62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26" y="6828626"/>
            <a:ext cx="952499" cy="69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E5F395A-FF5A-4FF0-9F20-8E5F37AB7C33}" type="slidenum">
              <a:rPr lang="ca-ES" sz="1400">
                <a:latin typeface="Times New Roman" pitchFamily="16" charset="0"/>
              </a:rPr>
              <a:pPr algn="r"/>
              <a:t>10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91" y="762000"/>
            <a:ext cx="101690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83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E5F395A-FF5A-4FF0-9F20-8E5F37AB7C33}" type="slidenum">
              <a:rPr lang="ca-ES" sz="1400">
                <a:latin typeface="Times New Roman" pitchFamily="16" charset="0"/>
              </a:rPr>
              <a:pPr algn="r"/>
              <a:t>11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596" y="838200"/>
            <a:ext cx="1003345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83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E5F395A-FF5A-4FF0-9F20-8E5F37AB7C33}" type="slidenum">
              <a:rPr lang="ca-ES" sz="1400">
                <a:latin typeface="Times New Roman" pitchFamily="16" charset="0"/>
              </a:rPr>
              <a:pPr algn="r"/>
              <a:t>12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452" y="762000"/>
            <a:ext cx="1044021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1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DAB7E22-165D-4255-A9BB-23D6F9E4189F}" type="slidenum">
              <a:rPr lang="ca-ES" sz="1400">
                <a:latin typeface="Times New Roman" pitchFamily="16" charset="0"/>
              </a:rPr>
              <a:pPr algn="r"/>
              <a:t>13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81415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sz="3200" b="1" dirty="0">
                <a:solidFill>
                  <a:srgbClr val="FFC000"/>
                </a:solidFill>
              </a:rPr>
              <a:t>Distribución de </a:t>
            </a:r>
            <a:r>
              <a:rPr lang="es-ES_tradnl" sz="3200" b="1" dirty="0" smtClean="0">
                <a:solidFill>
                  <a:srgbClr val="FFC000"/>
                </a:solidFill>
              </a:rPr>
              <a:t>usuarios </a:t>
            </a:r>
            <a:r>
              <a:rPr lang="es-ES_tradnl" sz="3200" b="1" dirty="0">
                <a:solidFill>
                  <a:srgbClr val="FFC000"/>
                </a:solidFill>
              </a:rPr>
              <a:t>en </a:t>
            </a:r>
            <a:r>
              <a:rPr lang="es-ES_tradnl" sz="3200" b="1" dirty="0" smtClean="0">
                <a:solidFill>
                  <a:srgbClr val="FFC000"/>
                </a:solidFill>
              </a:rPr>
              <a:t>ALBA</a:t>
            </a:r>
            <a:endParaRPr lang="es-ES_tradnl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736620"/>
              </p:ext>
            </p:extLst>
          </p:nvPr>
        </p:nvGraphicFramePr>
        <p:xfrm>
          <a:off x="0" y="710067"/>
          <a:ext cx="9024937" cy="599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8138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DAB7E22-165D-4255-A9BB-23D6F9E4189F}" type="slidenum">
              <a:rPr lang="ca-ES" sz="1400">
                <a:latin typeface="Times New Roman" pitchFamily="16" charset="0"/>
              </a:rPr>
              <a:pPr algn="r"/>
              <a:t>14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84537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sz="3200" b="1" dirty="0" err="1" smtClean="0">
                <a:solidFill>
                  <a:srgbClr val="FFC000"/>
                </a:solidFill>
              </a:rPr>
              <a:t>Plans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for</a:t>
            </a:r>
            <a:r>
              <a:rPr lang="es-ES_tradnl" sz="3200" b="1" dirty="0" smtClean="0">
                <a:solidFill>
                  <a:srgbClr val="FFC000"/>
                </a:solidFill>
              </a:rPr>
              <a:t> new ALBA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BLs</a:t>
            </a:r>
            <a:r>
              <a:rPr lang="es-ES_tradnl" sz="3200" b="1" dirty="0" smtClean="0">
                <a:solidFill>
                  <a:srgbClr val="FFC000"/>
                </a:solidFill>
              </a:rPr>
              <a:t> (2013-20)</a:t>
            </a:r>
            <a:endParaRPr lang="es-ES_tradnl" sz="3200" b="1" dirty="0">
              <a:solidFill>
                <a:srgbClr val="FFC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6" y="609600"/>
            <a:ext cx="8494724" cy="62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378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DAB7E22-165D-4255-A9BB-23D6F9E4189F}" type="slidenum">
              <a:rPr lang="ca-ES" sz="1400">
                <a:latin typeface="Times New Roman" pitchFamily="16" charset="0"/>
              </a:rPr>
              <a:pPr algn="r"/>
              <a:t>15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84537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sz="3200" b="1" dirty="0" err="1" smtClean="0">
                <a:solidFill>
                  <a:srgbClr val="FFC000"/>
                </a:solidFill>
              </a:rPr>
              <a:t>Plans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for</a:t>
            </a:r>
            <a:r>
              <a:rPr lang="es-ES_tradnl" sz="3200" b="1" dirty="0" smtClean="0">
                <a:solidFill>
                  <a:srgbClr val="FFC000"/>
                </a:solidFill>
              </a:rPr>
              <a:t> new ALBA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BLs</a:t>
            </a:r>
            <a:r>
              <a:rPr lang="es-ES_tradnl" sz="3200" b="1" dirty="0" smtClean="0">
                <a:solidFill>
                  <a:srgbClr val="FFC000"/>
                </a:solidFill>
              </a:rPr>
              <a:t> (2013-20)</a:t>
            </a:r>
            <a:endParaRPr lang="es-ES_tradnl" sz="3200" b="1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156"/>
            <a:ext cx="9255046" cy="360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38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755650" y="-762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it-IT" sz="3600" dirty="0" smtClean="0">
                <a:solidFill>
                  <a:srgbClr val="FFFF00"/>
                </a:solidFill>
              </a:rPr>
              <a:t>2014 Operations </a:t>
            </a:r>
            <a:r>
              <a:rPr lang="it-IT" sz="3600" dirty="0">
                <a:solidFill>
                  <a:srgbClr val="FFFF00"/>
                </a:solidFill>
              </a:rPr>
              <a:t>Calendar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743200" y="62484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400">
                <a:solidFill>
                  <a:srgbClr val="898989"/>
                </a:solidFill>
                <a:latin typeface="Times New Roman" pitchFamily="16" charset="0"/>
              </a:rPr>
              <a:t>17 January 2013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225"/>
            <a:ext cx="18002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030" y="5809519"/>
            <a:ext cx="579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5272 operation hours </a:t>
            </a:r>
            <a:r>
              <a:rPr lang="en-US" sz="2400" b="1" dirty="0" smtClean="0">
                <a:solidFill>
                  <a:srgbClr val="FFC000"/>
                </a:solidFill>
              </a:rPr>
              <a:t>(3888 h for BLs)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37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209800" y="676275"/>
            <a:ext cx="8496300" cy="1152525"/>
          </a:xfrm>
          <a:prstGeom prst="rect">
            <a:avLst/>
          </a:prstGeom>
          <a:noFill/>
          <a:ln w="936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ts val="475"/>
              </a:spcBef>
              <a:buClr>
                <a:srgbClr val="FFC000"/>
              </a:buClr>
              <a:buFont typeface="Arial" charset="0"/>
              <a:buChar char="•"/>
            </a:pPr>
            <a:r>
              <a:rPr lang="it-IT" sz="3200" b="1" dirty="0">
                <a:solidFill>
                  <a:srgbClr val="0000FF"/>
                </a:solidFill>
              </a:rPr>
              <a:t>Run </a:t>
            </a:r>
            <a:r>
              <a:rPr lang="it-IT" sz="3200" b="1" dirty="0" smtClean="0">
                <a:solidFill>
                  <a:srgbClr val="0000FF"/>
                </a:solidFill>
              </a:rPr>
              <a:t>periods </a:t>
            </a:r>
            <a:r>
              <a:rPr lang="it-IT" sz="3200" b="1" dirty="0">
                <a:solidFill>
                  <a:srgbClr val="0000FF"/>
                </a:solidFill>
              </a:rPr>
              <a:t>: </a:t>
            </a:r>
            <a:r>
              <a:rPr lang="it-IT" sz="32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</a:rPr>
              <a:t>January </a:t>
            </a:r>
            <a:r>
              <a:rPr lang="it-IT" sz="2400" b="1" dirty="0">
                <a:solidFill>
                  <a:srgbClr val="C00000"/>
                </a:solidFill>
              </a:rPr>
              <a:t>-</a:t>
            </a:r>
            <a:r>
              <a:rPr lang="it-IT" sz="2400" b="1" dirty="0" smtClean="0">
                <a:solidFill>
                  <a:srgbClr val="C00000"/>
                </a:solidFill>
              </a:rPr>
              <a:t> March</a:t>
            </a:r>
          </a:p>
          <a:p>
            <a:pPr marL="0" indent="0">
              <a:lnSpc>
                <a:spcPct val="80000"/>
              </a:lnSpc>
              <a:spcBef>
                <a:spcPts val="475"/>
              </a:spcBef>
              <a:buClr>
                <a:srgbClr val="FFC000"/>
              </a:buClr>
            </a:pPr>
            <a:r>
              <a:rPr lang="it-IT" sz="2400" b="1" dirty="0">
                <a:solidFill>
                  <a:srgbClr val="C00000"/>
                </a:solidFill>
              </a:rPr>
              <a:t>	</a:t>
            </a:r>
            <a:r>
              <a:rPr lang="it-IT" sz="2400" b="1" dirty="0" smtClean="0">
                <a:solidFill>
                  <a:srgbClr val="C00000"/>
                </a:solidFill>
              </a:rPr>
              <a:t>		     May - July</a:t>
            </a:r>
          </a:p>
          <a:p>
            <a:pPr marL="0" indent="0">
              <a:lnSpc>
                <a:spcPct val="80000"/>
              </a:lnSpc>
              <a:spcBef>
                <a:spcPts val="475"/>
              </a:spcBef>
              <a:buClr>
                <a:srgbClr val="FFC000"/>
              </a:buClr>
            </a:pPr>
            <a:r>
              <a:rPr lang="it-IT" sz="2400" b="1" dirty="0" smtClean="0">
                <a:solidFill>
                  <a:srgbClr val="C00000"/>
                </a:solidFill>
              </a:rPr>
              <a:t>			     September - December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28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A952402-B05F-4DCD-AB66-A2607027071A}" type="slidenum">
              <a:rPr lang="ca-ES" sz="1400">
                <a:latin typeface="Times New Roman" pitchFamily="16" charset="0"/>
              </a:rPr>
              <a:pPr algn="r"/>
              <a:t>17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5000" y="-23767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External BLs at ALBA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Formal regulation recently approved (PBL, P</a:t>
            </a:r>
            <a:r>
              <a:rPr lang="en-US" sz="2400" b="1" dirty="0" smtClean="0">
                <a:solidFill>
                  <a:srgbClr val="FFC000"/>
                </a:solidFill>
              </a:rPr>
              <a:t>artner</a:t>
            </a:r>
          </a:p>
          <a:p>
            <a:r>
              <a:rPr lang="en-US" sz="2400" b="1" dirty="0" err="1" smtClean="0">
                <a:solidFill>
                  <a:srgbClr val="C00000"/>
                </a:solidFill>
              </a:rPr>
              <a:t>B</a:t>
            </a:r>
            <a:r>
              <a:rPr lang="en-US" sz="2400" b="1" dirty="0" err="1" smtClean="0">
                <a:solidFill>
                  <a:srgbClr val="FFC000"/>
                </a:solidFill>
              </a:rPr>
              <a:t>eam</a:t>
            </a:r>
            <a:r>
              <a:rPr lang="en-US" sz="2400" b="1" dirty="0" err="1" smtClean="0">
                <a:solidFill>
                  <a:srgbClr val="C00000"/>
                </a:solidFill>
              </a:rPr>
              <a:t>L</a:t>
            </a:r>
            <a:r>
              <a:rPr lang="en-US" sz="2400" b="1" dirty="0" err="1" smtClean="0">
                <a:solidFill>
                  <a:srgbClr val="FFC000"/>
                </a:solidFill>
              </a:rPr>
              <a:t>ine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Specific agreement shall be signed for each PBL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Two possibilities: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C000"/>
                </a:solidFill>
              </a:rPr>
              <a:t>EPBL</a:t>
            </a:r>
            <a:r>
              <a:rPr lang="en-US" sz="2400" b="1" dirty="0" smtClean="0">
                <a:solidFill>
                  <a:srgbClr val="FFC000"/>
                </a:solidFill>
              </a:rPr>
              <a:t>: </a:t>
            </a:r>
            <a:r>
              <a:rPr lang="en-US" sz="2000" b="1" dirty="0" smtClean="0">
                <a:solidFill>
                  <a:srgbClr val="FFC000"/>
                </a:solidFill>
              </a:rPr>
              <a:t>investment + running cost external, BL </a:t>
            </a:r>
          </a:p>
          <a:p>
            <a:pPr lvl="1" indent="0"/>
            <a:r>
              <a:rPr lang="en-US" sz="2000" b="1" dirty="0" smtClean="0">
                <a:solidFill>
                  <a:srgbClr val="FFC000"/>
                </a:solidFill>
              </a:rPr>
              <a:t>managed by external institution (incl. staff), beam time shared</a:t>
            </a:r>
          </a:p>
          <a:p>
            <a:pPr lvl="1" indent="0"/>
            <a:r>
              <a:rPr lang="en-US" sz="2000" b="1" dirty="0" smtClean="0">
                <a:solidFill>
                  <a:srgbClr val="FFC000"/>
                </a:solidFill>
              </a:rPr>
              <a:t>(60% external, 40% ALBA incl. commissioning)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4AC20"/>
                </a:solidFill>
              </a:rPr>
              <a:t>IPBL: </a:t>
            </a:r>
            <a:r>
              <a:rPr lang="en-US" sz="2000" b="1" dirty="0" smtClean="0">
                <a:solidFill>
                  <a:srgbClr val="04AC20"/>
                </a:solidFill>
              </a:rPr>
              <a:t>investment + running cost external or shared </a:t>
            </a:r>
          </a:p>
          <a:p>
            <a:pPr lvl="1" indent="0"/>
            <a:r>
              <a:rPr lang="en-US" sz="2000" b="1" dirty="0" smtClean="0">
                <a:solidFill>
                  <a:srgbClr val="04AC20"/>
                </a:solidFill>
              </a:rPr>
              <a:t>(30-100%), managed by ALBA (incl. staff), beam time shared</a:t>
            </a:r>
          </a:p>
          <a:p>
            <a:pPr lvl="1" indent="0"/>
            <a:r>
              <a:rPr lang="en-US" sz="2000" b="1" dirty="0" smtClean="0">
                <a:solidFill>
                  <a:srgbClr val="04AC20"/>
                </a:solidFill>
              </a:rPr>
              <a:t>(up to 50% external, down to 50% ALBA incl. commissioning)</a:t>
            </a:r>
          </a:p>
          <a:p>
            <a:pPr lvl="1" indent="0"/>
            <a:endParaRPr lang="en-US" sz="2000" b="1" dirty="0" smtClean="0">
              <a:solidFill>
                <a:srgbClr val="04AC2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Minimum agreement duration: 10 years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Possibility of external beam time at other ALBA BLs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63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A952402-B05F-4DCD-AB66-A2607027071A}" type="slidenum">
              <a:rPr lang="ca-ES" sz="1400">
                <a:latin typeface="Times New Roman" pitchFamily="16" charset="0"/>
              </a:rPr>
              <a:pPr algn="r"/>
              <a:t>18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5000" y="-23767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5800" y="762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Possible practical </a:t>
            </a:r>
            <a:r>
              <a:rPr lang="en-US" sz="3200" b="1" dirty="0" smtClean="0">
                <a:solidFill>
                  <a:srgbClr val="002060"/>
                </a:solidFill>
              </a:rPr>
              <a:t>scenarios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External institution interested on funding part of a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</a:rPr>
              <a:t>ew BL of strong interest for ALBA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External institution interested on full funding of a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</a:rPr>
              <a:t>ew BL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Straight section ports may be considered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20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A952402-B05F-4DCD-AB66-A2607027071A}" type="slidenum">
              <a:rPr lang="ca-ES" sz="1400">
                <a:latin typeface="Times New Roman" pitchFamily="16" charset="0"/>
              </a:rPr>
              <a:pPr algn="r"/>
              <a:t>19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5000" y="-23767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Possible </a:t>
            </a:r>
            <a:r>
              <a:rPr lang="en-US" sz="3200" b="1" dirty="0" smtClean="0">
                <a:solidFill>
                  <a:srgbClr val="002060"/>
                </a:solidFill>
              </a:rPr>
              <a:t>roadmap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Identify </a:t>
            </a:r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en-US" sz="2400" b="1" dirty="0" smtClean="0">
                <a:solidFill>
                  <a:srgbClr val="C00000"/>
                </a:solidFill>
              </a:rPr>
              <a:t>hinese institutions potentially interested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ALBA presents PBL options directly to interested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institutions with SSRF support (perhaps in a future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v</a:t>
            </a:r>
            <a:r>
              <a:rPr lang="en-US" sz="2400" b="1" dirty="0" smtClean="0">
                <a:solidFill>
                  <a:srgbClr val="C00000"/>
                </a:solidFill>
              </a:rPr>
              <a:t>isit to SSRF?)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Start negotiation if an interested institution arises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External institution may visit ALBA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66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84F7CDB0-CBED-46D7-A1F8-7A5E375F3E08}" type="slidenum">
              <a:rPr lang="ca-ES" sz="1400">
                <a:latin typeface="Times New Roman" pitchFamily="16" charset="0"/>
              </a:rPr>
              <a:pPr algn="r"/>
              <a:t>2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36"/>
            <a:ext cx="9144000" cy="3783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2438400"/>
            <a:ext cx="5734455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ALBA key parameters</a:t>
            </a:r>
            <a:r>
              <a:rPr lang="en-US" sz="4000" b="1" dirty="0" smtClean="0">
                <a:solidFill>
                  <a:srgbClr val="002060"/>
                </a:solidFill>
              </a:rPr>
              <a:t>:</a:t>
            </a:r>
          </a:p>
          <a:p>
            <a:endParaRPr lang="en-US" sz="4000" b="1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4AC20"/>
                </a:solidFill>
              </a:rPr>
              <a:t>Energy: 3 </a:t>
            </a:r>
            <a:r>
              <a:rPr lang="en-US" sz="2400" b="1" dirty="0" err="1" smtClean="0">
                <a:solidFill>
                  <a:srgbClr val="04AC20"/>
                </a:solidFill>
              </a:rPr>
              <a:t>GeV</a:t>
            </a:r>
            <a:endParaRPr lang="en-US" sz="2400" b="1" dirty="0" smtClean="0">
              <a:solidFill>
                <a:srgbClr val="04AC20"/>
              </a:solidFill>
            </a:endParaRP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Current: 250 mA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00B050"/>
                </a:solidFill>
              </a:rPr>
              <a:t>Emmitance</a:t>
            </a:r>
            <a:r>
              <a:rPr lang="en-US" sz="2400" b="1" dirty="0" smtClean="0">
                <a:solidFill>
                  <a:srgbClr val="00B050"/>
                </a:solidFill>
              </a:rPr>
              <a:t>: 4.4 nm rad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Operation mode: top-up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23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84F7CDB0-CBED-46D7-A1F8-7A5E375F3E08}" type="slidenum">
              <a:rPr lang="ca-ES" sz="1400">
                <a:latin typeface="Times New Roman" pitchFamily="16" charset="0"/>
              </a:rPr>
              <a:pPr algn="r"/>
              <a:t>20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5090549" cy="62484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49" y="-34637"/>
            <a:ext cx="4095015" cy="409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12" y="3962400"/>
            <a:ext cx="4140033" cy="290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91000" y="3959225"/>
            <a:ext cx="1676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sz="2400" b="1" dirty="0">
                <a:solidFill>
                  <a:srgbClr val="C00000"/>
                </a:solidFill>
              </a:rPr>
              <a:t>¡ Gracias 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37" y="4457700"/>
            <a:ext cx="16573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50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84F7CDB0-CBED-46D7-A1F8-7A5E375F3E08}" type="slidenum">
              <a:rPr lang="ca-ES" sz="1400">
                <a:latin typeface="Times New Roman" pitchFamily="16" charset="0"/>
              </a:rPr>
              <a:pPr algn="r"/>
              <a:t>3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609600"/>
            <a:ext cx="10134600" cy="4167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548" y="3627834"/>
            <a:ext cx="498585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ALBA output ports:</a:t>
            </a:r>
          </a:p>
          <a:p>
            <a:endParaRPr lang="en-US" sz="4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3 long (8 m) straights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12 medium (4 m) straights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2 short (2.6 m) straights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17 dipoles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96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84F7CDB0-CBED-46D7-A1F8-7A5E375F3E08}" type="slidenum">
              <a:rPr lang="ca-ES" sz="1400">
                <a:latin typeface="Times New Roman" pitchFamily="16" charset="0"/>
              </a:rPr>
              <a:pPr algn="r"/>
              <a:t>4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372600" cy="6225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3548" y="3627834"/>
            <a:ext cx="555972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ALBA ports available:</a:t>
            </a:r>
          </a:p>
          <a:p>
            <a:endParaRPr lang="en-US" sz="4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3 long (8 m) straights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6 medium (4 m) straights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2 short (2.6 m) straights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15 dipoles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30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84F7CDB0-CBED-46D7-A1F8-7A5E375F3E08}" type="slidenum">
              <a:rPr lang="ca-ES" sz="1400">
                <a:latin typeface="Times New Roman" pitchFamily="16" charset="0"/>
              </a:rPr>
              <a:pPr algn="r"/>
              <a:t>5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49437" y="-63787"/>
            <a:ext cx="4079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Brilliance at 250 mA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91761"/>
            <a:ext cx="9525000" cy="62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9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1673241-C169-462B-827B-3CA449E48EB7}" type="slidenum">
              <a:rPr lang="ca-ES" sz="1400">
                <a:latin typeface="Times New Roman" pitchFamily="16" charset="0"/>
              </a:rPr>
              <a:pPr algn="r"/>
              <a:t>6</a:t>
            </a:fld>
            <a:endParaRPr lang="ca-ES" sz="1400">
              <a:latin typeface="Times New Roman" pitchFamily="16" charset="0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8553" y="609600"/>
            <a:ext cx="1268588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40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4DB791D-472F-47B5-AD52-0B3974A0DB66}" type="slidenum">
              <a:rPr lang="ca-ES" sz="1400">
                <a:latin typeface="Times New Roman" pitchFamily="16" charset="0"/>
              </a:rPr>
              <a:pPr algn="r"/>
              <a:t>7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7150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705600" y="5791200"/>
            <a:ext cx="990600" cy="1524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021388" y="2667000"/>
            <a:ext cx="26066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b="1" dirty="0" err="1"/>
              <a:t>Booster</a:t>
            </a:r>
            <a:r>
              <a:rPr lang="es-ES_tradnl" b="1" dirty="0"/>
              <a:t>: 3 </a:t>
            </a:r>
            <a:r>
              <a:rPr lang="es-ES_tradnl" b="1" dirty="0" err="1"/>
              <a:t>GeV</a:t>
            </a:r>
            <a:r>
              <a:rPr lang="es-ES_tradnl" b="1" dirty="0"/>
              <a:t>, 250 m</a:t>
            </a:r>
          </a:p>
          <a:p>
            <a:r>
              <a:rPr lang="ca-ES" dirty="0"/>
              <a:t>4 fold symmetry</a:t>
            </a:r>
            <a:r>
              <a:rPr lang="en-US" dirty="0"/>
              <a:t>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778500" y="4837113"/>
            <a:ext cx="2451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b="1"/>
              <a:t>Linac: 100 MeV</a:t>
            </a:r>
          </a:p>
          <a:p>
            <a:r>
              <a:rPr lang="ca-ES" b="1"/>
              <a:t>At 3 GHz</a:t>
            </a:r>
            <a:r>
              <a:rPr lang="en-US"/>
              <a:t> </a:t>
            </a:r>
          </a:p>
          <a:p>
            <a:r>
              <a:rPr lang="en-US"/>
              <a:t>Repetition rate of 3Hz </a:t>
            </a:r>
          </a:p>
          <a:p>
            <a:endParaRPr lang="es-ES_tradnl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 flipV="1">
            <a:off x="3656013" y="4646613"/>
            <a:ext cx="2136775" cy="3841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91163" y="3657600"/>
            <a:ext cx="317182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s-ES_tradnl" b="1"/>
              <a:t>Storage ring: 268 m</a:t>
            </a:r>
          </a:p>
          <a:p>
            <a:r>
              <a:rPr lang="en-GB"/>
              <a:t>double bend achromat lattice </a:t>
            </a:r>
          </a:p>
          <a:p>
            <a:r>
              <a:rPr lang="en-GB"/>
              <a:t>16 cells with 4 fold symmetry</a:t>
            </a:r>
            <a:r>
              <a:rPr lang="en-US"/>
              <a:t> 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 flipV="1">
            <a:off x="4113213" y="3732213"/>
            <a:ext cx="1450975" cy="2317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>
            <a:off x="4418013" y="2895600"/>
            <a:ext cx="1603375" cy="5334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557713" y="874713"/>
            <a:ext cx="22129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a-ES"/>
              <a:t>16 secciones rectas</a:t>
            </a:r>
          </a:p>
          <a:p>
            <a:r>
              <a:rPr lang="ca-ES"/>
              <a:t>8m, 4.4m and 2.6 m</a:t>
            </a:r>
          </a:p>
        </p:txBody>
      </p:sp>
    </p:spTree>
    <p:extLst>
      <p:ext uri="{BB962C8B-B14F-4D97-AF65-F5344CB8AC3E}">
        <p14:creationId xmlns:p14="http://schemas.microsoft.com/office/powerpoint/2010/main" val="3707124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E5F395A-FF5A-4FF0-9F20-8E5F37AB7C33}" type="slidenum">
              <a:rPr lang="ca-ES" sz="1400">
                <a:latin typeface="Times New Roman" pitchFamily="16" charset="0"/>
              </a:rPr>
              <a:pPr algn="r"/>
              <a:t>8</a:t>
            </a:fld>
            <a:endParaRPr lang="ca-ES" sz="1400">
              <a:latin typeface="Times New Roman" pitchFamily="16" charset="0"/>
            </a:endParaRPr>
          </a:p>
        </p:txBody>
      </p:sp>
      <p:graphicFrame>
        <p:nvGraphicFramePr>
          <p:cNvPr id="41986" name="Group 2"/>
          <p:cNvGraphicFramePr>
            <a:graphicFrameLocks noGrp="1"/>
          </p:cNvGraphicFramePr>
          <p:nvPr/>
        </p:nvGraphicFramePr>
        <p:xfrm>
          <a:off x="609600" y="762000"/>
          <a:ext cx="8078788" cy="5105403"/>
        </p:xfrm>
        <a:graphic>
          <a:graphicData uri="http://schemas.openxmlformats.org/drawingml/2006/table">
            <a:tbl>
              <a:tblPr/>
              <a:tblGrid>
                <a:gridCol w="671513"/>
                <a:gridCol w="1250950"/>
                <a:gridCol w="3182937"/>
                <a:gridCol w="2973388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Port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Beam-line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Experimental techniques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Scientific applications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4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MSPD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(SCW-30)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High resolution powder diffraction.   - High pressure diffraction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Structure of Materials,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Time resolved diffraction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9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MISTRAL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(BM)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Soft X-ray full field transmission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X-ray microscope. Optimized 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the water window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Cryogenic tomography of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biological objects. Spatially resolved spectroscopy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11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NCD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IVU-21)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High Resolution Small and High Angle X-ray Scattering/Diffraction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Structure and phase transformations of biological fibers, polymers, solu-tions. Time resolved X-ray studies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13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XALOC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(IVU-21)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X-ray diffraction from crystals of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biological macromolecules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Protein crystallography, with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particular emphasis on large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unit cell crystals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22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XAS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(MPW-80)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EXAFS, XANES, Quick-EXAFS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In situ catalytic cell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Material Science, Chemistry,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Time resolved studies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24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CIRCE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(EU-62)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Photoemission microscopy (PEEM)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Near atmospheric pressure photoemission (NAPP)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Nano-science and magnetic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domain imaging (PEEM).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Surface chemistry (NAPP)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29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XMCD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(EU-71)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Circular Magnetic Dichroism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- Resonant Magnetic Diffraction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Magnetism, surface magnetism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Times New Roman" pitchFamily="16" charset="0"/>
                          <a:cs typeface="Arial" charset="0"/>
                        </a:rPr>
                        <a:t>and magnetic structure</a:t>
                      </a:r>
                    </a:p>
                  </a:txBody>
                  <a:tcPr marT="12347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50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E5F395A-FF5A-4FF0-9F20-8E5F37AB7C33}" type="slidenum">
              <a:rPr lang="ca-ES" sz="1400">
                <a:latin typeface="Times New Roman" pitchFamily="16" charset="0"/>
              </a:rPr>
              <a:pPr algn="r"/>
              <a:t>9</a:t>
            </a:fld>
            <a:endParaRPr lang="ca-ES" sz="1400">
              <a:latin typeface="Times New Roman" pitchFamily="1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40770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36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693</Words>
  <Application>Microsoft Office PowerPoint</Application>
  <PresentationFormat>On-screen Show (4:3)</PresentationFormat>
  <Paragraphs>210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Impacto en el mundo profesional del  Espacio Universitario Europeo</dc:title>
  <dc:creator>Gastón García López</dc:creator>
  <cp:lastModifiedBy>Gastón García López</cp:lastModifiedBy>
  <cp:revision>287</cp:revision>
  <cp:lastPrinted>2001-11-22T09:43:27Z</cp:lastPrinted>
  <dcterms:created xsi:type="dcterms:W3CDTF">1996-09-30T18:28:10Z</dcterms:created>
  <dcterms:modified xsi:type="dcterms:W3CDTF">2013-11-27T16:39:53Z</dcterms:modified>
</cp:coreProperties>
</file>