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2" r:id="rId2"/>
    <p:sldId id="370" r:id="rId3"/>
    <p:sldId id="375" r:id="rId4"/>
    <p:sldId id="368" r:id="rId5"/>
    <p:sldId id="371" r:id="rId6"/>
    <p:sldId id="373" r:id="rId7"/>
    <p:sldId id="377" r:id="rId8"/>
    <p:sldId id="369" r:id="rId9"/>
    <p:sldId id="374" r:id="rId10"/>
    <p:sldId id="379" r:id="rId11"/>
    <p:sldId id="383" r:id="rId12"/>
    <p:sldId id="380" r:id="rId13"/>
    <p:sldId id="382" r:id="rId14"/>
    <p:sldId id="384" r:id="rId15"/>
    <p:sldId id="385" r:id="rId16"/>
    <p:sldId id="386" r:id="rId17"/>
    <p:sldId id="390" r:id="rId18"/>
    <p:sldId id="391" r:id="rId19"/>
    <p:sldId id="387" r:id="rId20"/>
    <p:sldId id="388" r:id="rId21"/>
    <p:sldId id="389" r:id="rId22"/>
    <p:sldId id="392" r:id="rId23"/>
  </p:sldIdLst>
  <p:sldSz cx="9144000" cy="6858000" type="screen4x3"/>
  <p:notesSz cx="7099300" cy="10234613"/>
  <p:embeddedFontLs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</p:embeddedFont>
  </p:embeddedFontLst>
  <p:custDataLst>
    <p:tags r:id="rId36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00FF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0" autoAdjust="0"/>
    <p:restoredTop sz="82707" autoAdjust="0"/>
  </p:normalViewPr>
  <p:slideViewPr>
    <p:cSldViewPr>
      <p:cViewPr varScale="1">
        <p:scale>
          <a:sx n="106" d="100"/>
          <a:sy n="106" d="100"/>
        </p:scale>
        <p:origin x="-3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010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defTabSz="915988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defTabSz="915988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pPr>
              <a:defRPr/>
            </a:pPr>
            <a:fld id="{4BD76348-8BE3-4C3B-BDAF-608E90C05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36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defTabSz="915988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9688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defTabSz="915988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pPr>
              <a:defRPr/>
            </a:pPr>
            <a:fld id="{981BD2AF-0F18-4FCF-A307-122EB53A6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783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73113"/>
            <a:ext cx="2057400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73113"/>
            <a:ext cx="6019800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73113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88631" y="1441649"/>
            <a:ext cx="418782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n-US" sz="3600" b="1" i="0" dirty="0">
                <a:solidFill>
                  <a:schemeClr val="accent6"/>
                </a:solidFill>
                <a:latin typeface="Calibri" panose="020F0502020204030204" pitchFamily="34" charset="0"/>
              </a:rPr>
              <a:t>ALBA </a:t>
            </a:r>
            <a:r>
              <a:rPr lang="es-ES_tradnl" altLang="en-US" sz="3600" b="1" i="0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labs</a:t>
            </a:r>
            <a:endParaRPr lang="en-US" altLang="en-US" sz="3600" b="1" i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5507856" y="3213671"/>
            <a:ext cx="3024584" cy="18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altLang="en-US" sz="2600" i="0" dirty="0" err="1" smtClean="0">
                <a:latin typeface="Calibri" panose="020F0502020204030204" pitchFamily="34" charset="0"/>
              </a:rPr>
              <a:t>Magnetic</a:t>
            </a:r>
            <a:r>
              <a:rPr lang="es-ES_tradnl" altLang="en-US" sz="2600" i="0" dirty="0" smtClean="0"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 smtClean="0">
                <a:latin typeface="Calibri" panose="020F0502020204030204" pitchFamily="34" charset="0"/>
              </a:rPr>
              <a:t>lab</a:t>
            </a:r>
            <a:endParaRPr lang="es-ES_tradnl" altLang="en-US" sz="2600" i="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altLang="en-US" sz="2600" i="0" dirty="0" smtClean="0">
                <a:latin typeface="Calibri" panose="020F0502020204030204" pitchFamily="34" charset="0"/>
              </a:rPr>
              <a:t>RF </a:t>
            </a:r>
            <a:r>
              <a:rPr lang="es-ES_tradnl" altLang="en-US" sz="2600" i="0" dirty="0" err="1" smtClean="0">
                <a:latin typeface="Calibri" panose="020F0502020204030204" pitchFamily="34" charset="0"/>
              </a:rPr>
              <a:t>lab</a:t>
            </a:r>
            <a:endParaRPr lang="es-ES_tradnl" altLang="en-US" sz="2600" i="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altLang="en-US" sz="2600" i="0" dirty="0" err="1" smtClean="0">
                <a:latin typeface="Calibri" panose="020F0502020204030204" pitchFamily="34" charset="0"/>
              </a:rPr>
              <a:t>Vacuum</a:t>
            </a:r>
            <a:r>
              <a:rPr lang="es-ES_tradnl" altLang="en-US" sz="2600" i="0" dirty="0" smtClean="0"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 smtClean="0">
                <a:latin typeface="Calibri" panose="020F0502020204030204" pitchFamily="34" charset="0"/>
              </a:rPr>
              <a:t>lab</a:t>
            </a:r>
            <a:endParaRPr lang="es-ES_tradnl" altLang="en-US" sz="2600" i="0" dirty="0">
              <a:latin typeface="Calibri" panose="020F0502020204030204" pitchFamily="34" charset="0"/>
            </a:endParaRPr>
          </a:p>
        </p:txBody>
      </p:sp>
      <p:pic>
        <p:nvPicPr>
          <p:cNvPr id="15366" name="Picture 13" descr="ALBA try 2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867275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380312" y="6093296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Francis Perez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 Power RF Laboratory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619672" y="1268760"/>
            <a:ext cx="576064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altLang="en-US" sz="2600" i="0" dirty="0" err="1">
                <a:latin typeface="Calibri" panose="020F0502020204030204" pitchFamily="34" charset="0"/>
              </a:rPr>
              <a:t>Belongs</a:t>
            </a:r>
            <a:r>
              <a:rPr lang="es-ES_tradnl" altLang="en-US" sz="2600" i="0" dirty="0"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>
                <a:latin typeface="Calibri" panose="020F0502020204030204" pitchFamily="34" charset="0"/>
              </a:rPr>
              <a:t>to</a:t>
            </a:r>
            <a:r>
              <a:rPr lang="es-ES_tradnl" altLang="en-US" sz="2600" i="0" dirty="0">
                <a:latin typeface="Calibri" panose="020F0502020204030204" pitchFamily="34" charset="0"/>
              </a:rPr>
              <a:t> ALBA </a:t>
            </a:r>
            <a:r>
              <a:rPr lang="es-ES_tradnl" altLang="en-US" sz="2600" i="0" dirty="0" err="1">
                <a:latin typeface="Calibri" panose="020F0502020204030204" pitchFamily="34" charset="0"/>
              </a:rPr>
              <a:t>accelerators</a:t>
            </a:r>
            <a:r>
              <a:rPr lang="es-ES_tradnl" altLang="en-US" sz="2600" i="0" dirty="0"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>
                <a:latin typeface="Calibri" panose="020F0502020204030204" pitchFamily="34" charset="0"/>
              </a:rPr>
              <a:t>division</a:t>
            </a:r>
            <a:endParaRPr lang="es-ES_tradnl" altLang="en-US" sz="26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s-ES_tradnl" altLang="en-US" sz="26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altLang="en-US" sz="2600" i="0" dirty="0" err="1">
                <a:latin typeface="Calibri" panose="020F0502020204030204" pitchFamily="34" charset="0"/>
              </a:rPr>
              <a:t>Specialized</a:t>
            </a:r>
            <a:r>
              <a:rPr lang="es-ES_tradnl" altLang="en-US" sz="2600" i="0" dirty="0">
                <a:latin typeface="Calibri" panose="020F0502020204030204" pitchFamily="34" charset="0"/>
              </a:rPr>
              <a:t> in </a:t>
            </a:r>
            <a:r>
              <a:rPr lang="es-ES_tradnl" altLang="en-US" sz="26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low</a:t>
            </a:r>
            <a:r>
              <a:rPr lang="es-ES_tradnl" altLang="en-US" sz="26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600" i="0" dirty="0" smtClean="0">
                <a:latin typeface="Calibri" panose="020F0502020204030204" pitchFamily="34" charset="0"/>
              </a:rPr>
              <a:t>and</a:t>
            </a:r>
            <a:r>
              <a:rPr lang="es-ES_tradnl" altLang="en-US" sz="26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high</a:t>
            </a:r>
            <a:r>
              <a:rPr lang="es-ES_tradnl" altLang="en-US" sz="26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RF </a:t>
            </a:r>
            <a:r>
              <a:rPr lang="es-ES_tradnl" altLang="en-US" sz="26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power</a:t>
            </a:r>
            <a:r>
              <a:rPr lang="es-ES_tradnl" altLang="en-US" sz="2600" i="0" dirty="0" smtClean="0"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 smtClean="0">
                <a:latin typeface="Calibri" panose="020F0502020204030204" pitchFamily="34" charset="0"/>
              </a:rPr>
              <a:t>measurements</a:t>
            </a:r>
            <a:r>
              <a:rPr lang="es-ES_tradnl" altLang="en-US" sz="2600" i="0" dirty="0" smtClean="0">
                <a:latin typeface="Calibri" panose="020F0502020204030204" pitchFamily="34" charset="0"/>
              </a:rPr>
              <a:t> and </a:t>
            </a:r>
            <a:r>
              <a:rPr lang="es-ES_tradnl" altLang="en-US" sz="26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cavity</a:t>
            </a:r>
            <a:r>
              <a:rPr lang="es-ES_tradnl" altLang="en-US" sz="26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conditioning</a:t>
            </a:r>
            <a:endParaRPr lang="es-ES_tradnl" altLang="en-US" sz="2400" i="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endParaRPr lang="en-US" altLang="en-US" sz="2400" i="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Dampy_03_04 00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5" y="3501007"/>
            <a:ext cx="2952328" cy="29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LBA 00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501008"/>
            <a:ext cx="2805268" cy="29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50825" y="1268537"/>
            <a:ext cx="8364538" cy="446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altLang="en-US" sz="2400" i="0" dirty="0">
                <a:latin typeface="Calibri" panose="020F0502020204030204" pitchFamily="34" charset="0"/>
              </a:rPr>
              <a:t>In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order</a:t>
            </a:r>
            <a:r>
              <a:rPr lang="es-ES_tradnl" altLang="en-US" sz="2400" i="0" dirty="0"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to</a:t>
            </a:r>
            <a:r>
              <a:rPr lang="es-ES_tradnl" altLang="en-US" sz="2400" i="0" dirty="0"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build</a:t>
            </a:r>
            <a:r>
              <a:rPr lang="es-ES_tradnl" altLang="en-US" sz="2400" i="0" dirty="0"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the</a:t>
            </a:r>
            <a:r>
              <a:rPr lang="es-ES_tradnl" altLang="en-US" sz="2400" i="0" dirty="0"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accelerators</a:t>
            </a:r>
            <a:r>
              <a:rPr lang="es-ES_tradnl" altLang="en-US" sz="2400" i="0" dirty="0">
                <a:latin typeface="Calibri" panose="020F0502020204030204" pitchFamily="34" charset="0"/>
              </a:rPr>
              <a:t>, ALBA </a:t>
            </a:r>
            <a:r>
              <a:rPr lang="es-ES_tradnl" altLang="en-US" sz="2400" i="0" dirty="0" err="1" smtClean="0">
                <a:latin typeface="Calibri" panose="020F0502020204030204" pitchFamily="34" charset="0"/>
              </a:rPr>
              <a:t>did</a:t>
            </a:r>
            <a:r>
              <a:rPr lang="es-ES_tradnl" altLang="en-US" sz="2400" i="0" dirty="0" smtClean="0">
                <a:latin typeface="Calibri" panose="020F0502020204030204" pitchFamily="34" charset="0"/>
              </a:rPr>
              <a:t> </a:t>
            </a:r>
            <a:r>
              <a:rPr lang="es-ES_tradnl" altLang="en-US" sz="2400" i="0" dirty="0">
                <a:latin typeface="Calibri" panose="020F0502020204030204" pitchFamily="34" charset="0"/>
              </a:rPr>
              <a:t>set up a complete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high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power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RF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laboratory</a:t>
            </a:r>
            <a:r>
              <a:rPr lang="es-ES_tradnl" altLang="en-US" sz="2400" i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 smtClean="0">
                <a:latin typeface="Calibri" panose="020F0502020204030204" pitchFamily="34" charset="0"/>
              </a:rPr>
              <a:t>for</a:t>
            </a:r>
            <a:r>
              <a:rPr lang="es-ES_tradnl" altLang="en-US" sz="2400" i="0" dirty="0" smtClean="0"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prototype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testing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smtClean="0">
                <a:latin typeface="Calibri" panose="020F0502020204030204" pitchFamily="34" charset="0"/>
              </a:rPr>
              <a:t>and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cavity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conditioning</a:t>
            </a:r>
            <a:r>
              <a:rPr lang="es-ES_tradnl" altLang="en-US" sz="2400" i="0" dirty="0" smtClean="0">
                <a:latin typeface="Calibri" panose="020F0502020204030204" pitchFamily="34" charset="0"/>
              </a:rPr>
              <a:t>.</a:t>
            </a:r>
          </a:p>
          <a:p>
            <a:endParaRPr lang="es-ES_tradnl" altLang="en-US" sz="2400" i="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Bunker				4.1 x 3.4 m</a:t>
            </a:r>
            <a:r>
              <a:rPr lang="es-ES_tradnl" altLang="en-US" sz="2400" i="0" baseline="30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High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Voltage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Power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Supply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		38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kV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– 4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IOT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amplifier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			80 kW – 500 MHz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Waveguide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system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			WR1800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LLRF					Digital IQ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n-US" sz="24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Controls</a:t>
            </a:r>
            <a:r>
              <a:rPr lang="es-ES_tradnl" altLang="en-US" sz="24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				Tango</a:t>
            </a:r>
            <a:endParaRPr lang="es-ES_tradnl" altLang="en-US" sz="2400" i="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altLang="en-US" sz="2400" i="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i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 Power RF Laboratory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 Power RF Laboratory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377" y="858280"/>
            <a:ext cx="5533903" cy="35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575783"/>
            <a:ext cx="82200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0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935360" y="6093296"/>
            <a:ext cx="3276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lvl="1" indent="-355600">
              <a:lnSpc>
                <a:spcPct val="80000"/>
              </a:lnSpc>
              <a:spcBef>
                <a:spcPct val="100000"/>
              </a:spcBef>
            </a:pPr>
            <a:r>
              <a:rPr lang="en-US" altLang="en-US" sz="1900" i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Cavity inside the Bunker</a:t>
            </a:r>
            <a:endParaRPr lang="en-US" altLang="en-US" sz="1900" i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5292080" y="6309321"/>
            <a:ext cx="3276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lvl="1" indent="-355600">
              <a:lnSpc>
                <a:spcPct val="80000"/>
              </a:lnSpc>
              <a:spcBef>
                <a:spcPct val="100000"/>
              </a:spcBef>
            </a:pPr>
            <a:r>
              <a:rPr lang="en-US" altLang="en-US" sz="1900" i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Waveguide System</a:t>
            </a:r>
            <a:endParaRPr lang="en-US" altLang="en-US" sz="1900" i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4644008" y="3429695"/>
            <a:ext cx="3276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lvl="1" indent="-355600">
              <a:lnSpc>
                <a:spcPct val="80000"/>
              </a:lnSpc>
              <a:spcBef>
                <a:spcPct val="100000"/>
              </a:spcBef>
            </a:pPr>
            <a:r>
              <a:rPr lang="en-US" altLang="en-US" sz="1900" i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LLRF and Controls racks</a:t>
            </a:r>
            <a:endParaRPr lang="en-US" altLang="en-US" sz="1900" i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935558" y="3212976"/>
            <a:ext cx="2700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lvl="1" indent="-355600">
              <a:lnSpc>
                <a:spcPct val="80000"/>
              </a:lnSpc>
              <a:spcBef>
                <a:spcPct val="100000"/>
              </a:spcBef>
            </a:pPr>
            <a:r>
              <a:rPr lang="en-US" altLang="en-US" sz="1900" i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RF transmitter</a:t>
            </a:r>
            <a:endParaRPr lang="en-US" altLang="en-US" sz="1900" i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 Power RF Laboratory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Z:\PCbackup\CELLS\RF Lab\Fotos\IMG_22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113" y="836712"/>
            <a:ext cx="3456348" cy="25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3528" y="692696"/>
            <a:ext cx="4464496" cy="2523361"/>
            <a:chOff x="251520" y="829907"/>
            <a:chExt cx="4464496" cy="2523361"/>
          </a:xfrm>
        </p:grpSpPr>
        <p:pic>
          <p:nvPicPr>
            <p:cNvPr id="3075" name="Picture 3" descr="Z:\PCbackup\CELLS\RF Lab\Fotos\IMG_221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93" y="829907"/>
              <a:ext cx="3364254" cy="2523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51520" y="1989534"/>
              <a:ext cx="2160240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08038" lvl="1" indent="-355600">
                <a:lnSpc>
                  <a:spcPct val="80000"/>
                </a:lnSpc>
                <a:spcBef>
                  <a:spcPct val="100000"/>
                </a:spcBef>
              </a:pPr>
              <a:r>
                <a:rPr lang="en-US" altLang="en-US" sz="1900" b="1" i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IOT cabinet</a:t>
              </a:r>
              <a:endParaRPr lang="en-US" altLang="en-US" sz="1900" b="1" i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555776" y="1557486"/>
              <a:ext cx="2160240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08038" lvl="1" indent="-355600">
                <a:lnSpc>
                  <a:spcPct val="80000"/>
                </a:lnSpc>
                <a:spcBef>
                  <a:spcPct val="100000"/>
                </a:spcBef>
              </a:pPr>
              <a:r>
                <a:rPr lang="en-US" altLang="en-US" sz="1900" b="1" i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HVPS</a:t>
              </a:r>
              <a:endParaRPr lang="en-US" altLang="en-US" sz="1900" b="1" i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076" name="Picture 4" descr="Z:\PCbackup\CELLS\RF Lab\Fotos\IMG_22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232" y="3693641"/>
            <a:ext cx="3171103" cy="23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PCbackup\CELLS\RF Lab\Fotos\IMG_22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312368" cy="24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7164884" y="3500537"/>
            <a:ext cx="1655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en-US" sz="2000" b="1" i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3508872" y="3211612"/>
            <a:ext cx="1008062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3489822" y="3183037"/>
            <a:ext cx="1062037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827584" y="836712"/>
            <a:ext cx="216058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 Power RF Laboratory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3" descr="ALBA try 2b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0"/>
          <a:stretch/>
        </p:blipFill>
        <p:spPr bwMode="auto">
          <a:xfrm rot="16200000">
            <a:off x="1659139" y="-188220"/>
            <a:ext cx="5577522" cy="759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7145589" y="692697"/>
            <a:ext cx="1742967" cy="4176463"/>
            <a:chOff x="7145589" y="692697"/>
            <a:chExt cx="1742967" cy="4176463"/>
          </a:xfrm>
        </p:grpSpPr>
        <p:grpSp>
          <p:nvGrpSpPr>
            <p:cNvPr id="3" name="Group 2"/>
            <p:cNvGrpSpPr/>
            <p:nvPr/>
          </p:nvGrpSpPr>
          <p:grpSpPr>
            <a:xfrm>
              <a:off x="7145589" y="692697"/>
              <a:ext cx="1098819" cy="4176463"/>
              <a:chOff x="7145589" y="692697"/>
              <a:chExt cx="1098819" cy="4176463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5589" y="692697"/>
                <a:ext cx="1098819" cy="4176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7596336" y="4221088"/>
                <a:ext cx="288032" cy="432048"/>
              </a:xfrm>
              <a:prstGeom prst="rect">
                <a:avLst/>
              </a:prstGeom>
              <a:solidFill>
                <a:srgbClr val="FF7C8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8028384" y="4293096"/>
              <a:ext cx="860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FF5050"/>
                  </a:solidFill>
                </a:rPr>
                <a:t>RF </a:t>
              </a:r>
              <a:r>
                <a:rPr lang="es-ES" dirty="0" err="1" smtClean="0">
                  <a:solidFill>
                    <a:srgbClr val="FF5050"/>
                  </a:solidFill>
                </a:rPr>
                <a:t>lab</a:t>
              </a:r>
              <a:endParaRPr lang="en-US" dirty="0">
                <a:solidFill>
                  <a:srgbClr val="FF5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323850" y="1124744"/>
            <a:ext cx="49688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100000"/>
              </a:spcBef>
            </a:pPr>
            <a:r>
              <a:rPr lang="en-US" altLang="en-US" sz="2200" i="0" dirty="0">
                <a:latin typeface="Calibri" panose="020F0502020204030204" pitchFamily="34" charset="0"/>
              </a:rPr>
              <a:t>Mission of the laboratory:</a:t>
            </a:r>
          </a:p>
          <a:p>
            <a:pPr marL="273050" indent="-273050">
              <a:lnSpc>
                <a:spcPct val="80000"/>
              </a:lnSpc>
              <a:spcBef>
                <a:spcPct val="100000"/>
              </a:spcBef>
              <a:buFontTx/>
              <a:buAutoNum type="arabicPeriod"/>
            </a:pPr>
            <a:r>
              <a:rPr lang="en-US" altLang="en-US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LLRF tests</a:t>
            </a:r>
          </a:p>
          <a:p>
            <a:pPr marL="273050" indent="-273050">
              <a:lnSpc>
                <a:spcPct val="80000"/>
              </a:lnSpc>
              <a:spcBef>
                <a:spcPct val="100000"/>
              </a:spcBef>
              <a:buFontTx/>
              <a:buAutoNum type="arabicPeriod"/>
            </a:pPr>
            <a:r>
              <a:rPr lang="es-ES" altLang="en-US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Amplifier</a:t>
            </a:r>
            <a:r>
              <a:rPr lang="es-ES" altLang="en-US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" altLang="en-US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IOTs</a:t>
            </a:r>
            <a:r>
              <a:rPr lang="es-ES" altLang="en-US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test</a:t>
            </a:r>
          </a:p>
          <a:p>
            <a:pPr marL="273050" indent="-273050">
              <a:lnSpc>
                <a:spcPct val="80000"/>
              </a:lnSpc>
              <a:spcBef>
                <a:spcPct val="100000"/>
              </a:spcBef>
              <a:buFontTx/>
              <a:buAutoNum type="arabicPeriod"/>
            </a:pPr>
            <a:r>
              <a:rPr lang="es-ES" altLang="en-US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High </a:t>
            </a:r>
            <a:r>
              <a:rPr lang="es-ES" altLang="en-US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power</a:t>
            </a:r>
            <a:r>
              <a:rPr lang="es-ES" altLang="en-US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RF </a:t>
            </a:r>
            <a:r>
              <a:rPr lang="es-ES" altLang="en-US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conditioning</a:t>
            </a:r>
            <a:r>
              <a:rPr lang="es-ES" altLang="en-US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of:</a:t>
            </a:r>
          </a:p>
          <a:p>
            <a:pPr marL="742950" lvl="1" indent="-285750">
              <a:lnSpc>
                <a:spcPct val="80000"/>
              </a:lnSpc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lang="es-ES" altLang="en-US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Cavities</a:t>
            </a:r>
            <a:endParaRPr lang="es-ES" altLang="en-US" i="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lang="es-ES" altLang="en-US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Input </a:t>
            </a:r>
            <a:r>
              <a:rPr lang="es-ES" altLang="en-US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power</a:t>
            </a:r>
            <a:r>
              <a:rPr lang="es-ES" altLang="en-US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" altLang="en-US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couplers</a:t>
            </a:r>
            <a:endParaRPr lang="es-ES" altLang="en-US" i="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 Power RF Laboratory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Z:\PCbackup\CELLS\RF Lab\Fotos\IMG_22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241507"/>
            <a:ext cx="2880320" cy="21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889171"/>
            <a:ext cx="3277552" cy="20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Z:\PCbackup\CELLS\RF Lab\Fotos\IMG_22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048359"/>
            <a:ext cx="2499896" cy="333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131840" y="5668987"/>
            <a:ext cx="598834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n-US" sz="20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Collaboration</a:t>
            </a:r>
            <a:r>
              <a:rPr lang="es-ES_tradnl" altLang="en-US" sz="20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0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with</a:t>
            </a:r>
            <a:r>
              <a:rPr lang="es-ES_tradnl" altLang="en-US" sz="20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0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other</a:t>
            </a:r>
            <a:r>
              <a:rPr lang="es-ES_tradnl" altLang="en-US" sz="20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0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research</a:t>
            </a:r>
            <a:r>
              <a:rPr lang="es-ES_tradnl" altLang="en-US" sz="2000" i="0" dirty="0">
                <a:solidFill>
                  <a:srgbClr val="0000FF"/>
                </a:solidFill>
                <a:latin typeface="Calibri" panose="020F0502020204030204" pitchFamily="34" charset="0"/>
              </a:rPr>
              <a:t> centers</a:t>
            </a:r>
            <a:endParaRPr lang="en-US" altLang="en-US" sz="2000" i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2771800" y="1052736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altLang="en-US" i="0" dirty="0" smtClean="0">
                <a:latin typeface="Calibri" panose="020F0502020204030204" pitchFamily="34" charset="0"/>
              </a:rPr>
              <a:t>CIEMAT</a:t>
            </a:r>
          </a:p>
          <a:p>
            <a:r>
              <a:rPr lang="es-ES_tradnl" altLang="en-US" i="0" dirty="0" smtClean="0">
                <a:latin typeface="Calibri" panose="020F0502020204030204" pitchFamily="34" charset="0"/>
              </a:rPr>
              <a:t>IFMIF </a:t>
            </a:r>
          </a:p>
          <a:p>
            <a:r>
              <a:rPr lang="es-ES_tradnl" altLang="en-US" i="0" dirty="0" err="1" smtClean="0">
                <a:latin typeface="Calibri" panose="020F0502020204030204" pitchFamily="34" charset="0"/>
              </a:rPr>
              <a:t>Buncher</a:t>
            </a:r>
            <a:r>
              <a:rPr lang="es-ES_tradnl" altLang="en-US" i="0" dirty="0" smtClean="0">
                <a:latin typeface="Calibri" panose="020F0502020204030204" pitchFamily="34" charset="0"/>
              </a:rPr>
              <a:t> </a:t>
            </a:r>
            <a:r>
              <a:rPr lang="es-ES_tradnl" altLang="en-US" i="0" dirty="0" err="1" smtClean="0">
                <a:latin typeface="Calibri" panose="020F0502020204030204" pitchFamily="34" charset="0"/>
              </a:rPr>
              <a:t>cavity</a:t>
            </a:r>
            <a:endParaRPr lang="es-ES_tradnl" altLang="en-US" i="0" dirty="0" smtClean="0">
              <a:latin typeface="Calibri" panose="020F0502020204030204" pitchFamily="34" charset="0"/>
            </a:endParaRPr>
          </a:p>
          <a:p>
            <a:r>
              <a:rPr lang="es-ES_tradnl" altLang="en-US" i="0" dirty="0" smtClean="0">
                <a:latin typeface="Calibri" panose="020F0502020204030204" pitchFamily="34" charset="0"/>
              </a:rPr>
              <a:t>(2014)</a:t>
            </a:r>
            <a:endParaRPr lang="en-US" altLang="en-US" i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77986"/>
            <a:ext cx="1979341" cy="55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4"/>
          <p:cNvSpPr>
            <a:spLocks noChangeArrowheads="1"/>
          </p:cNvSpPr>
          <p:nvPr/>
        </p:nvSpPr>
        <p:spPr bwMode="auto">
          <a:xfrm>
            <a:off x="5004048" y="4365104"/>
            <a:ext cx="33843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altLang="en-US" i="0" dirty="0" smtClean="0">
                <a:latin typeface="Calibri" panose="020F0502020204030204" pitchFamily="34" charset="0"/>
              </a:rPr>
              <a:t>CIEMAT - </a:t>
            </a:r>
            <a:r>
              <a:rPr lang="es-ES_tradnl" altLang="en-US" i="0" dirty="0" err="1" smtClean="0">
                <a:latin typeface="Calibri" panose="020F0502020204030204" pitchFamily="34" charset="0"/>
              </a:rPr>
              <a:t>Cyclotron</a:t>
            </a:r>
            <a:r>
              <a:rPr lang="es-ES_tradnl" altLang="en-US" i="0" dirty="0" smtClean="0">
                <a:latin typeface="Calibri" panose="020F0502020204030204" pitchFamily="34" charset="0"/>
              </a:rPr>
              <a:t> </a:t>
            </a:r>
            <a:r>
              <a:rPr lang="es-ES_tradnl" altLang="en-US" i="0" dirty="0" err="1" smtClean="0">
                <a:latin typeface="Calibri" panose="020F0502020204030204" pitchFamily="34" charset="0"/>
              </a:rPr>
              <a:t>Cavity</a:t>
            </a:r>
            <a:r>
              <a:rPr lang="es-ES_tradnl" altLang="en-US" i="0" dirty="0" smtClean="0">
                <a:latin typeface="Calibri" panose="020F0502020204030204" pitchFamily="34" charset="0"/>
              </a:rPr>
              <a:t>  (2014)</a:t>
            </a:r>
            <a:endParaRPr lang="en-US" altLang="en-US" i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51448"/>
            <a:ext cx="3684330" cy="34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 Power RF Laboratory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Vacuum Laboratory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259632" y="908720"/>
            <a:ext cx="712879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altLang="en-US" sz="2600" i="0" dirty="0" err="1">
                <a:latin typeface="Calibri" panose="020F0502020204030204" pitchFamily="34" charset="0"/>
              </a:rPr>
              <a:t>Belongs</a:t>
            </a:r>
            <a:r>
              <a:rPr lang="es-ES_tradnl" altLang="en-US" sz="2600" i="0" dirty="0"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>
                <a:latin typeface="Calibri" panose="020F0502020204030204" pitchFamily="34" charset="0"/>
              </a:rPr>
              <a:t>to</a:t>
            </a:r>
            <a:r>
              <a:rPr lang="es-ES_tradnl" altLang="en-US" sz="2600" i="0" dirty="0">
                <a:latin typeface="Calibri" panose="020F0502020204030204" pitchFamily="34" charset="0"/>
              </a:rPr>
              <a:t> ALBA </a:t>
            </a:r>
            <a:r>
              <a:rPr lang="es-ES_tradnl" altLang="en-US" sz="2600" i="0" dirty="0" err="1" smtClean="0">
                <a:latin typeface="Calibri" panose="020F0502020204030204" pitchFamily="34" charset="0"/>
              </a:rPr>
              <a:t>Engineering</a:t>
            </a:r>
            <a:r>
              <a:rPr lang="es-ES_tradnl" altLang="en-US" sz="2600" i="0" dirty="0" smtClean="0"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>
                <a:latin typeface="Calibri" panose="020F0502020204030204" pitchFamily="34" charset="0"/>
              </a:rPr>
              <a:t>division</a:t>
            </a:r>
            <a:endParaRPr lang="es-ES_tradnl" altLang="en-US" sz="26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s-ES_tradnl" altLang="en-US" sz="12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altLang="en-US" sz="2600" i="0" dirty="0" err="1">
                <a:latin typeface="Calibri" panose="020F0502020204030204" pitchFamily="34" charset="0"/>
              </a:rPr>
              <a:t>Specialized</a:t>
            </a:r>
            <a:r>
              <a:rPr lang="es-ES_tradnl" altLang="en-US" sz="2600" i="0" dirty="0">
                <a:latin typeface="Calibri" panose="020F0502020204030204" pitchFamily="34" charset="0"/>
              </a:rPr>
              <a:t> in </a:t>
            </a:r>
            <a:r>
              <a:rPr lang="es-ES_tradnl" altLang="en-US" sz="26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Ultra High </a:t>
            </a:r>
            <a:r>
              <a:rPr lang="es-ES_tradnl" altLang="en-US" sz="26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Vacuum</a:t>
            </a:r>
            <a:r>
              <a:rPr lang="es-ES_tradnl" altLang="en-US" sz="2600" i="0" dirty="0">
                <a:solidFill>
                  <a:srgbClr val="0000FF"/>
                </a:solidFill>
                <a:latin typeface="Calibri" panose="020F0502020204030204" pitchFamily="34" charset="0"/>
              </a:rPr>
              <a:t>:</a:t>
            </a:r>
            <a:r>
              <a:rPr lang="es-ES_tradnl" altLang="en-US" sz="26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design</a:t>
            </a:r>
            <a:r>
              <a:rPr lang="es-ES_tradnl" altLang="en-US" sz="26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, </a:t>
            </a:r>
            <a:r>
              <a:rPr lang="es-ES_tradnl" altLang="en-US" sz="26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construction</a:t>
            </a:r>
            <a:r>
              <a:rPr lang="es-ES_tradnl" altLang="en-US" sz="26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and </a:t>
            </a:r>
            <a:r>
              <a:rPr lang="es-ES_tradnl" altLang="en-US" sz="26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tests</a:t>
            </a:r>
            <a:r>
              <a:rPr lang="es-ES_tradnl" altLang="en-US" sz="26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s-ES_tradnl" altLang="en-US" sz="1200" i="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altLang="en-US" sz="2600" i="0" dirty="0" smtClean="0">
                <a:latin typeface="Calibri" panose="020F0502020204030204" pitchFamily="34" charset="0"/>
              </a:rPr>
              <a:t>Staff: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	</a:t>
            </a:r>
            <a:r>
              <a:rPr lang="en-US" altLang="en-US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2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vacuum engineers</a:t>
            </a:r>
          </a:p>
          <a:p>
            <a:r>
              <a:rPr lang="en-US" altLang="en-US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	2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Vacuum technicians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s-ES_tradnl" altLang="en-US" sz="2400" i="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endParaRPr lang="en-US" altLang="en-US" sz="2400" i="0" dirty="0">
              <a:latin typeface="Calibri" panose="020F0502020204030204" pitchFamily="34" charset="0"/>
            </a:endParaRPr>
          </a:p>
        </p:txBody>
      </p:sp>
      <p:pic>
        <p:nvPicPr>
          <p:cNvPr id="4" name="Picture 4" descr="_U5L459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25925"/>
            <a:ext cx="9144000" cy="22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22" y="1081187"/>
            <a:ext cx="6408737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Vacuum Laboratory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Oval 7"/>
          <p:cNvSpPr>
            <a:spLocks noChangeArrowheads="1"/>
          </p:cNvSpPr>
          <p:nvPr/>
        </p:nvSpPr>
        <p:spPr bwMode="auto">
          <a:xfrm>
            <a:off x="2627809" y="2060674"/>
            <a:ext cx="2736850" cy="2592388"/>
          </a:xfrm>
          <a:prstGeom prst="ellips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8"/>
          <p:cNvSpPr>
            <a:spLocks noChangeArrowheads="1"/>
          </p:cNvSpPr>
          <p:nvPr/>
        </p:nvSpPr>
        <p:spPr bwMode="auto">
          <a:xfrm>
            <a:off x="2751634" y="2157512"/>
            <a:ext cx="2482850" cy="2411412"/>
          </a:xfrm>
          <a:prstGeom prst="ellips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 flipH="1" flipV="1">
            <a:off x="5796136" y="5112110"/>
            <a:ext cx="792088" cy="864939"/>
          </a:xfrm>
          <a:prstGeom prst="line">
            <a:avLst/>
          </a:prstGeom>
          <a:noFill/>
          <a:ln w="6350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H="1">
            <a:off x="3129459" y="2157512"/>
            <a:ext cx="719138" cy="4318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2627809" y="3356074"/>
            <a:ext cx="215900" cy="4318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7164884" y="3500537"/>
            <a:ext cx="1655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en-US" sz="2000" b="1" i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3508872" y="3211612"/>
            <a:ext cx="1008062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3489822" y="3183037"/>
            <a:ext cx="1062037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827584" y="836712"/>
            <a:ext cx="216058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 rot="18741047">
            <a:off x="5356057" y="4615197"/>
            <a:ext cx="287263" cy="455254"/>
          </a:xfrm>
          <a:prstGeom prst="rect">
            <a:avLst/>
          </a:prstGeom>
          <a:solidFill>
            <a:srgbClr val="FF7C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563741" y="1406128"/>
            <a:ext cx="5660267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Installation </a:t>
            </a:r>
            <a:r>
              <a:rPr lang="en-US" altLang="en-US" sz="2000" i="0" dirty="0">
                <a:solidFill>
                  <a:srgbClr val="0000FF"/>
                </a:solidFill>
                <a:latin typeface="Calibri" panose="020F0502020204030204" pitchFamily="34" charset="0"/>
              </a:rPr>
              <a:t>and Material :</a:t>
            </a:r>
          </a:p>
          <a:p>
            <a:r>
              <a:rPr lang="en-US" altLang="en-US" i="0" dirty="0">
                <a:latin typeface="Calibri" panose="020F0502020204030204" pitchFamily="34" charset="0"/>
              </a:rPr>
              <a:t>	</a:t>
            </a: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Clean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room class 100000 (ISO 8)</a:t>
            </a:r>
          </a:p>
          <a:p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altLang="en-US" i="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Bake </a:t>
            </a:r>
            <a:r>
              <a:rPr lang="en-US" altLang="en-US" i="0" u="sng" dirty="0">
                <a:solidFill>
                  <a:schemeClr val="tx1"/>
                </a:solidFill>
                <a:latin typeface="Calibri" panose="020F0502020204030204" pitchFamily="34" charset="0"/>
              </a:rPr>
              <a:t>out oven (length 14m,height 1m,width 2m)</a:t>
            </a:r>
          </a:p>
          <a:p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	12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roughing station</a:t>
            </a:r>
          </a:p>
          <a:p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	7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leak detectors</a:t>
            </a:r>
          </a:p>
          <a:p>
            <a:r>
              <a:rPr lang="en-US" altLang="en-US" i="0" dirty="0" smtClean="0">
                <a:latin typeface="Calibri" panose="020F0502020204030204" pitchFamily="34" charset="0"/>
              </a:rPr>
              <a:t>	Material </a:t>
            </a:r>
            <a:r>
              <a:rPr lang="en-US" altLang="en-US" i="0" dirty="0">
                <a:latin typeface="Calibri" panose="020F0502020204030204" pitchFamily="34" charset="0"/>
              </a:rPr>
              <a:t>for bake out (controllers, heaters …)</a:t>
            </a:r>
          </a:p>
          <a:p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	Ion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pumps</a:t>
            </a:r>
          </a:p>
          <a:p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	Residual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gas </a:t>
            </a:r>
            <a:r>
              <a:rPr lang="en-US" altLang="en-US" i="0" dirty="0" err="1">
                <a:solidFill>
                  <a:schemeClr val="tx1"/>
                </a:solidFill>
                <a:latin typeface="Calibri" panose="020F0502020204030204" pitchFamily="34" charset="0"/>
              </a:rPr>
              <a:t>analyser</a:t>
            </a:r>
            <a:endParaRPr lang="en-US" altLang="en-US" i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	Vacuum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measurement gauges</a:t>
            </a:r>
          </a:p>
          <a:p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	Traveling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crane (1T)</a:t>
            </a:r>
          </a:p>
          <a:p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endParaRPr lang="en-US" altLang="en-US" i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altLang="en-US" sz="2000" i="0" dirty="0">
                <a:solidFill>
                  <a:srgbClr val="0000FF"/>
                </a:solidFill>
                <a:latin typeface="Calibri" panose="020F0502020204030204" pitchFamily="34" charset="0"/>
              </a:rPr>
              <a:t>Design and Calculation</a:t>
            </a:r>
          </a:p>
          <a:p>
            <a:r>
              <a:rPr lang="en-US" altLang="en-US" i="0" dirty="0">
                <a:latin typeface="Calibri" panose="020F0502020204030204" pitchFamily="34" charset="0"/>
              </a:rPr>
              <a:t>	</a:t>
            </a:r>
            <a:r>
              <a:rPr lang="en-US" altLang="en-US" i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Nx</a:t>
            </a: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(Siemens) Cad system</a:t>
            </a:r>
          </a:p>
          <a:p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altLang="en-US" i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Ansys</a:t>
            </a: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for calculation</a:t>
            </a:r>
          </a:p>
          <a:p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altLang="en-US" i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Molflow</a:t>
            </a: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for vacuum calculation</a:t>
            </a:r>
          </a:p>
        </p:txBody>
      </p:sp>
      <p:pic>
        <p:nvPicPr>
          <p:cNvPr id="2052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726" y="1340768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296" y="3429000"/>
            <a:ext cx="3829168" cy="28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618" y="87108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Vacuum Laboratory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451618" y="2226593"/>
            <a:ext cx="704558" cy="12024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65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>
                <a:solidFill>
                  <a:schemeClr val="bg1"/>
                </a:solidFill>
                <a:latin typeface="Calibri" panose="020F0502020204030204" pitchFamily="34" charset="0"/>
              </a:rPr>
              <a:t>Magnetic Measurements Laboratory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619672" y="1268760"/>
            <a:ext cx="576064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altLang="en-US" sz="2600" i="0" dirty="0" err="1">
                <a:latin typeface="Calibri" panose="020F0502020204030204" pitchFamily="34" charset="0"/>
              </a:rPr>
              <a:t>Belongs</a:t>
            </a:r>
            <a:r>
              <a:rPr lang="es-ES_tradnl" altLang="en-US" sz="2600" i="0" dirty="0"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>
                <a:latin typeface="Calibri" panose="020F0502020204030204" pitchFamily="34" charset="0"/>
              </a:rPr>
              <a:t>to</a:t>
            </a:r>
            <a:r>
              <a:rPr lang="es-ES_tradnl" altLang="en-US" sz="2600" i="0" dirty="0">
                <a:latin typeface="Calibri" panose="020F0502020204030204" pitchFamily="34" charset="0"/>
              </a:rPr>
              <a:t> ALBA </a:t>
            </a:r>
            <a:r>
              <a:rPr lang="es-ES_tradnl" altLang="en-US" sz="2600" i="0" dirty="0" err="1">
                <a:latin typeface="Calibri" panose="020F0502020204030204" pitchFamily="34" charset="0"/>
              </a:rPr>
              <a:t>accelerators</a:t>
            </a:r>
            <a:r>
              <a:rPr lang="es-ES_tradnl" altLang="en-US" sz="2600" i="0" dirty="0"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>
                <a:latin typeface="Calibri" panose="020F0502020204030204" pitchFamily="34" charset="0"/>
              </a:rPr>
              <a:t>division</a:t>
            </a:r>
            <a:endParaRPr lang="es-ES_tradnl" altLang="en-US" sz="26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s-ES_tradnl" altLang="en-US" sz="26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altLang="en-US" sz="2600" i="0" dirty="0" err="1">
                <a:latin typeface="Calibri" panose="020F0502020204030204" pitchFamily="34" charset="0"/>
              </a:rPr>
              <a:t>Specialized</a:t>
            </a:r>
            <a:r>
              <a:rPr lang="es-ES_tradnl" altLang="en-US" sz="2600" i="0" dirty="0">
                <a:latin typeface="Calibri" panose="020F0502020204030204" pitchFamily="34" charset="0"/>
              </a:rPr>
              <a:t> in </a:t>
            </a:r>
            <a:r>
              <a:rPr lang="es-ES_tradnl" altLang="en-US" sz="26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accurate</a:t>
            </a:r>
            <a:r>
              <a:rPr lang="es-ES_tradnl" altLang="en-US" sz="2600" i="0" dirty="0"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>
                <a:latin typeface="Calibri" panose="020F0502020204030204" pitchFamily="34" charset="0"/>
              </a:rPr>
              <a:t>measurements</a:t>
            </a:r>
            <a:r>
              <a:rPr lang="es-ES_tradnl" altLang="en-US" sz="2600" i="0" dirty="0">
                <a:latin typeface="Calibri" panose="020F0502020204030204" pitchFamily="34" charset="0"/>
              </a:rPr>
              <a:t> of </a:t>
            </a:r>
            <a:r>
              <a:rPr lang="es-ES_tradnl" altLang="en-US" sz="26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big</a:t>
            </a:r>
            <a:r>
              <a:rPr lang="es-ES_tradnl" altLang="en-US" sz="2600" i="0" dirty="0"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>
                <a:latin typeface="Calibri" panose="020F0502020204030204" pitchFamily="34" charset="0"/>
              </a:rPr>
              <a:t>magnetic</a:t>
            </a:r>
            <a:r>
              <a:rPr lang="es-ES_tradnl" altLang="en-US" sz="2600" i="0" dirty="0">
                <a:latin typeface="Calibri" panose="020F0502020204030204" pitchFamily="34" charset="0"/>
              </a:rPr>
              <a:t> </a:t>
            </a:r>
            <a:r>
              <a:rPr lang="es-ES_tradnl" altLang="en-US" sz="2600" i="0" dirty="0" err="1">
                <a:latin typeface="Calibri" panose="020F0502020204030204" pitchFamily="34" charset="0"/>
              </a:rPr>
              <a:t>structures</a:t>
            </a:r>
            <a:endParaRPr lang="es-ES_tradnl" altLang="en-US" sz="2400" i="0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endParaRPr lang="en-US" altLang="en-US" sz="2400" i="0" dirty="0">
              <a:latin typeface="Calibri" panose="020F0502020204030204" pitchFamily="34" charset="0"/>
            </a:endParaRPr>
          </a:p>
        </p:txBody>
      </p:sp>
      <p:pic>
        <p:nvPicPr>
          <p:cNvPr id="15" name="Picture 8" descr="IMG_189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698383"/>
            <a:ext cx="2284044" cy="23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Bending Magn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933055"/>
            <a:ext cx="2935354" cy="201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Picture 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698382"/>
            <a:ext cx="2068827" cy="23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404289" y="908720"/>
            <a:ext cx="2430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ALBA VACUUM SYSTEM</a:t>
            </a: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572546" y="1412776"/>
            <a:ext cx="581447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i="0" dirty="0" smtClean="0">
                <a:solidFill>
                  <a:schemeClr val="tx1"/>
                </a:solidFill>
              </a:rPr>
              <a:t>Based </a:t>
            </a:r>
            <a:r>
              <a:rPr lang="en-US" altLang="en-US" i="0" dirty="0">
                <a:solidFill>
                  <a:schemeClr val="tx1"/>
                </a:solidFill>
              </a:rPr>
              <a:t>on lumped Absorber</a:t>
            </a:r>
          </a:p>
          <a:p>
            <a:endParaRPr lang="en-US" altLang="en-US" i="0" dirty="0" smtClean="0">
              <a:solidFill>
                <a:schemeClr val="tx1"/>
              </a:solidFill>
            </a:endParaRPr>
          </a:p>
          <a:p>
            <a:r>
              <a:rPr lang="en-US" altLang="en-US" i="0" dirty="0" smtClean="0">
                <a:solidFill>
                  <a:schemeClr val="tx1"/>
                </a:solidFill>
              </a:rPr>
              <a:t>16   Cells</a:t>
            </a:r>
            <a:r>
              <a:rPr lang="en-US" altLang="en-US" i="0" dirty="0">
                <a:solidFill>
                  <a:schemeClr val="tx1"/>
                </a:solidFill>
              </a:rPr>
              <a:t>:</a:t>
            </a:r>
          </a:p>
          <a:p>
            <a:r>
              <a:rPr lang="en-US" altLang="en-US" i="0" dirty="0" smtClean="0">
                <a:solidFill>
                  <a:schemeClr val="tx1"/>
                </a:solidFill>
              </a:rPr>
              <a:t>	8 </a:t>
            </a:r>
            <a:r>
              <a:rPr lang="en-US" altLang="en-US" i="0" dirty="0">
                <a:solidFill>
                  <a:schemeClr val="tx1"/>
                </a:solidFill>
              </a:rPr>
              <a:t>Unit Cells ~12,5m</a:t>
            </a:r>
          </a:p>
          <a:p>
            <a:r>
              <a:rPr lang="en-US" altLang="en-US" i="0" dirty="0" smtClean="0">
                <a:solidFill>
                  <a:schemeClr val="tx1"/>
                </a:solidFill>
              </a:rPr>
              <a:t>	8 </a:t>
            </a:r>
            <a:r>
              <a:rPr lang="en-US" altLang="en-US" i="0" dirty="0">
                <a:solidFill>
                  <a:schemeClr val="tx1"/>
                </a:solidFill>
              </a:rPr>
              <a:t>Matching Cells ~10,3m</a:t>
            </a:r>
          </a:p>
          <a:p>
            <a:r>
              <a:rPr lang="en-US" altLang="en-US" i="0" dirty="0" smtClean="0">
                <a:solidFill>
                  <a:schemeClr val="tx1"/>
                </a:solidFill>
              </a:rPr>
              <a:t>4     Long </a:t>
            </a:r>
            <a:r>
              <a:rPr lang="en-US" altLang="en-US" i="0" dirty="0">
                <a:solidFill>
                  <a:schemeClr val="tx1"/>
                </a:solidFill>
              </a:rPr>
              <a:t>straight sections 8m</a:t>
            </a:r>
          </a:p>
          <a:p>
            <a:r>
              <a:rPr lang="en-US" altLang="en-US" i="0" dirty="0" smtClean="0">
                <a:solidFill>
                  <a:schemeClr val="tx1"/>
                </a:solidFill>
              </a:rPr>
              <a:t>12   Medium </a:t>
            </a:r>
            <a:r>
              <a:rPr lang="en-US" altLang="en-US" i="0" dirty="0">
                <a:solidFill>
                  <a:schemeClr val="tx1"/>
                </a:solidFill>
              </a:rPr>
              <a:t>straight sections 4m</a:t>
            </a:r>
          </a:p>
          <a:p>
            <a:r>
              <a:rPr lang="en-US" altLang="en-US" i="0" dirty="0" smtClean="0">
                <a:solidFill>
                  <a:schemeClr val="tx1"/>
                </a:solidFill>
              </a:rPr>
              <a:t>8     Short </a:t>
            </a:r>
            <a:r>
              <a:rPr lang="en-US" altLang="en-US" i="0" dirty="0">
                <a:solidFill>
                  <a:schemeClr val="tx1"/>
                </a:solidFill>
              </a:rPr>
              <a:t>straight sections 2m</a:t>
            </a:r>
          </a:p>
          <a:p>
            <a:endParaRPr lang="en-US" altLang="en-US" i="0" dirty="0" smtClean="0">
              <a:solidFill>
                <a:schemeClr val="tx1"/>
              </a:solidFill>
            </a:endParaRPr>
          </a:p>
          <a:p>
            <a:r>
              <a:rPr lang="en-US" altLang="en-US" i="0" dirty="0" smtClean="0">
                <a:solidFill>
                  <a:schemeClr val="tx1"/>
                </a:solidFill>
              </a:rPr>
              <a:t>Complete </a:t>
            </a:r>
            <a:r>
              <a:rPr lang="en-US" altLang="en-US" i="0" dirty="0">
                <a:solidFill>
                  <a:schemeClr val="tx1"/>
                </a:solidFill>
              </a:rPr>
              <a:t>Cell baked out in a special oven</a:t>
            </a:r>
          </a:p>
          <a:p>
            <a:r>
              <a:rPr lang="en-US" altLang="en-US" i="0" dirty="0" smtClean="0">
                <a:solidFill>
                  <a:schemeClr val="tx1"/>
                </a:solidFill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</a:rPr>
              <a:t>no </a:t>
            </a:r>
            <a:r>
              <a:rPr lang="en-US" altLang="en-US" dirty="0">
                <a:solidFill>
                  <a:schemeClr val="tx1"/>
                </a:solidFill>
              </a:rPr>
              <a:t>bake out in situ except straight sections</a:t>
            </a:r>
          </a:p>
          <a:p>
            <a:endParaRPr lang="en-US" altLang="en-US" i="0" dirty="0" smtClean="0">
              <a:solidFill>
                <a:schemeClr val="tx1"/>
              </a:solidFill>
            </a:endParaRPr>
          </a:p>
          <a:p>
            <a:r>
              <a:rPr lang="en-US" altLang="en-US" i="0" dirty="0" smtClean="0">
                <a:solidFill>
                  <a:schemeClr val="tx1"/>
                </a:solidFill>
              </a:rPr>
              <a:t>3    </a:t>
            </a:r>
            <a:r>
              <a:rPr lang="en-US" altLang="en-US" i="0" dirty="0" err="1" smtClean="0">
                <a:solidFill>
                  <a:schemeClr val="tx1"/>
                </a:solidFill>
              </a:rPr>
              <a:t>Aluminium</a:t>
            </a:r>
            <a:r>
              <a:rPr lang="en-US" altLang="en-US" i="0" dirty="0" smtClean="0">
                <a:solidFill>
                  <a:schemeClr val="tx1"/>
                </a:solidFill>
              </a:rPr>
              <a:t> </a:t>
            </a:r>
            <a:r>
              <a:rPr lang="en-US" altLang="en-US" i="0" dirty="0" err="1">
                <a:solidFill>
                  <a:schemeClr val="tx1"/>
                </a:solidFill>
              </a:rPr>
              <a:t>Neg</a:t>
            </a:r>
            <a:r>
              <a:rPr lang="en-US" altLang="en-US" i="0" dirty="0">
                <a:solidFill>
                  <a:schemeClr val="tx1"/>
                </a:solidFill>
              </a:rPr>
              <a:t> coated chambers </a:t>
            </a:r>
            <a:r>
              <a:rPr lang="en-US" altLang="en-US" i="0" dirty="0" smtClean="0">
                <a:solidFill>
                  <a:schemeClr val="tx1"/>
                </a:solidFill>
              </a:rPr>
              <a:t>(</a:t>
            </a:r>
            <a:r>
              <a:rPr lang="en-US" altLang="en-US" i="0" dirty="0">
                <a:solidFill>
                  <a:schemeClr val="tx1"/>
                </a:solidFill>
              </a:rPr>
              <a:t>medium straight)</a:t>
            </a:r>
          </a:p>
          <a:p>
            <a:r>
              <a:rPr lang="en-US" altLang="en-US" i="0" dirty="0" smtClean="0">
                <a:solidFill>
                  <a:schemeClr val="tx1"/>
                </a:solidFill>
              </a:rPr>
              <a:t>2    In </a:t>
            </a:r>
            <a:r>
              <a:rPr lang="en-US" altLang="en-US" i="0" dirty="0">
                <a:solidFill>
                  <a:schemeClr val="tx1"/>
                </a:solidFill>
              </a:rPr>
              <a:t>vacuum </a:t>
            </a:r>
            <a:r>
              <a:rPr lang="en-US" altLang="en-US" i="0" dirty="0" err="1">
                <a:solidFill>
                  <a:schemeClr val="tx1"/>
                </a:solidFill>
              </a:rPr>
              <a:t>ondulators</a:t>
            </a:r>
            <a:r>
              <a:rPr lang="en-US" altLang="en-US" i="0" dirty="0">
                <a:solidFill>
                  <a:schemeClr val="tx1"/>
                </a:solidFill>
              </a:rPr>
              <a:t> (medium straight)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CCCFE"/>
              </a:clrFrom>
              <a:clrTo>
                <a:srgbClr val="C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708" y="5356467"/>
            <a:ext cx="4214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7" descr="P2110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221088"/>
            <a:ext cx="1613740" cy="161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113" y="836712"/>
            <a:ext cx="3949327" cy="296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Vacuum Laboratory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724128" y="5157192"/>
            <a:ext cx="1440160" cy="792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104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67732" y="1245354"/>
            <a:ext cx="637705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MAXLAB </a:t>
            </a:r>
            <a:r>
              <a:rPr lang="en-US" altLang="en-US" i="0" dirty="0">
                <a:solidFill>
                  <a:srgbClr val="0000FF"/>
                </a:solidFill>
                <a:latin typeface="Calibri" panose="020F0502020204030204" pitchFamily="34" charset="0"/>
              </a:rPr>
              <a:t>(Sweden):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Design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vacuum chambers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for the 3Gev </a:t>
            </a: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1,5Gev </a:t>
            </a:r>
            <a:r>
              <a:rPr lang="en-US" altLang="en-US" i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MaxIV</a:t>
            </a: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Storage </a:t>
            </a: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Rings</a:t>
            </a:r>
            <a:endParaRPr lang="en-US" altLang="en-US" i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Thermal, mechanical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and vacuum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Technical specifications &amp; CFT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Design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review meeting with vacuum experts </a:t>
            </a: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CERN,BNL,GSI,SOLEIL)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Meeting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with CERN for coating collaboration</a:t>
            </a:r>
          </a:p>
          <a:p>
            <a:endParaRPr lang="en-US" altLang="en-US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811" y="2060848"/>
            <a:ext cx="306385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467732" y="4050938"/>
            <a:ext cx="543609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Salamanca </a:t>
            </a:r>
            <a:r>
              <a:rPr lang="en-US" altLang="en-US" i="0" dirty="0">
                <a:solidFill>
                  <a:srgbClr val="0000FF"/>
                </a:solidFill>
                <a:latin typeface="Calibri" panose="020F0502020204030204" pitchFamily="34" charset="0"/>
              </a:rPr>
              <a:t>University (Spain)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i="0" dirty="0" smtClean="0">
                <a:latin typeface="Calibri" panose="020F0502020204030204" pitchFamily="34" charset="0"/>
              </a:rPr>
              <a:t>Design </a:t>
            </a:r>
            <a:r>
              <a:rPr lang="en-US" altLang="en-US" i="0" dirty="0">
                <a:latin typeface="Calibri" panose="020F0502020204030204" pitchFamily="34" charset="0"/>
              </a:rPr>
              <a:t>and calculation of a </a:t>
            </a:r>
            <a:r>
              <a:rPr lang="en-US" altLang="en-US" i="0" dirty="0" smtClean="0">
                <a:latin typeface="Calibri" panose="020F0502020204030204" pitchFamily="34" charset="0"/>
              </a:rPr>
              <a:t>vacuum </a:t>
            </a:r>
            <a:r>
              <a:rPr lang="en-US" altLang="en-US" i="0" dirty="0">
                <a:latin typeface="Calibri" panose="020F0502020204030204" pitchFamily="34" charset="0"/>
              </a:rPr>
              <a:t>chamber for a 200TW </a:t>
            </a:r>
            <a:r>
              <a:rPr lang="en-US" altLang="en-US" i="0" dirty="0">
                <a:latin typeface="Calibri" panose="020F0502020204030204" pitchFamily="34" charset="0"/>
              </a:rPr>
              <a:t>l</a:t>
            </a:r>
            <a:r>
              <a:rPr lang="en-US" altLang="en-US" i="0" dirty="0" smtClean="0">
                <a:latin typeface="Calibri" panose="020F0502020204030204" pitchFamily="34" charset="0"/>
              </a:rPr>
              <a:t>aser </a:t>
            </a:r>
            <a:r>
              <a:rPr lang="en-US" altLang="en-US" i="0" dirty="0">
                <a:latin typeface="Calibri" panose="020F0502020204030204" pitchFamily="34" charset="0"/>
              </a:rPr>
              <a:t>compressor optical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i="0" dirty="0" smtClean="0">
                <a:latin typeface="Calibri" panose="020F0502020204030204" pitchFamily="34" charset="0"/>
              </a:rPr>
              <a:t>Technical specifications &amp; CFT </a:t>
            </a:r>
            <a:r>
              <a:rPr lang="en-US" altLang="en-US" i="0" dirty="0">
                <a:latin typeface="Calibri" panose="020F0502020204030204" pitchFamily="34" charset="0"/>
              </a:rPr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i="0" dirty="0" smtClean="0">
                <a:latin typeface="Calibri" panose="020F0502020204030204" pitchFamily="34" charset="0"/>
              </a:rPr>
              <a:t>Fabrication follow-up</a:t>
            </a:r>
            <a:endParaRPr lang="en-US" altLang="en-US" i="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i="0" dirty="0" smtClean="0">
                <a:latin typeface="Calibri" panose="020F0502020204030204" pitchFamily="34" charset="0"/>
              </a:rPr>
              <a:t>Installation </a:t>
            </a:r>
            <a:r>
              <a:rPr lang="en-US" altLang="en-US" i="0" dirty="0">
                <a:latin typeface="Calibri" panose="020F0502020204030204" pitchFamily="34" charset="0"/>
              </a:rPr>
              <a:t>and vacuum tests</a:t>
            </a:r>
          </a:p>
        </p:txBody>
      </p:sp>
      <p:pic>
        <p:nvPicPr>
          <p:cNvPr id="4102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3168906" cy="17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Vacuum Laboratory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620688"/>
            <a:ext cx="562830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n-US" sz="20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Collaboration</a:t>
            </a:r>
            <a:r>
              <a:rPr lang="es-ES_tradnl" altLang="en-US" sz="20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0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with</a:t>
            </a:r>
            <a:r>
              <a:rPr lang="es-ES_tradnl" altLang="en-US" sz="20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0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other</a:t>
            </a:r>
            <a:r>
              <a:rPr lang="es-ES_tradnl" altLang="en-US" sz="20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0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research</a:t>
            </a:r>
            <a:r>
              <a:rPr lang="es-ES_tradnl" altLang="en-US" sz="2000" i="0" dirty="0">
                <a:solidFill>
                  <a:srgbClr val="0000FF"/>
                </a:solidFill>
                <a:latin typeface="Calibri" panose="020F0502020204030204" pitchFamily="34" charset="0"/>
              </a:rPr>
              <a:t> centers</a:t>
            </a:r>
            <a:endParaRPr lang="en-US" altLang="en-US" sz="2000" i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Conclusion</a:t>
            </a:r>
            <a:endParaRPr lang="en-US" altLang="en-US" sz="28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124744"/>
            <a:ext cx="66112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0" dirty="0" err="1" smtClean="0">
                <a:latin typeface="Calibri" panose="020F0502020204030204" pitchFamily="34" charset="0"/>
              </a:rPr>
              <a:t>Three</a:t>
            </a:r>
            <a:r>
              <a:rPr lang="es-ES" sz="2400" i="0" dirty="0" smtClean="0">
                <a:latin typeface="Calibri" panose="020F0502020204030204" pitchFamily="34" charset="0"/>
              </a:rPr>
              <a:t> </a:t>
            </a:r>
            <a:r>
              <a:rPr lang="es-ES" sz="2400" i="0" dirty="0" err="1" smtClean="0">
                <a:latin typeface="Calibri" panose="020F0502020204030204" pitchFamily="34" charset="0"/>
              </a:rPr>
              <a:t>labs</a:t>
            </a:r>
            <a:r>
              <a:rPr lang="es-ES" sz="2400" i="0" dirty="0" smtClean="0">
                <a:latin typeface="Calibri" panose="020F0502020204030204" pitchFamily="34" charset="0"/>
              </a:rPr>
              <a:t>, </a:t>
            </a:r>
            <a:r>
              <a:rPr lang="es-ES" sz="2400" i="0" dirty="0" err="1" smtClean="0">
                <a:latin typeface="Calibri" panose="020F0502020204030204" pitchFamily="34" charset="0"/>
              </a:rPr>
              <a:t>developed</a:t>
            </a:r>
            <a:r>
              <a:rPr lang="es-ES" sz="2400" i="0" dirty="0" smtClean="0">
                <a:latin typeface="Calibri" panose="020F0502020204030204" pitchFamily="34" charset="0"/>
              </a:rPr>
              <a:t> </a:t>
            </a:r>
            <a:r>
              <a:rPr lang="es-ES" sz="2400" i="0" dirty="0" err="1" smtClean="0">
                <a:latin typeface="Calibri" panose="020F0502020204030204" pitchFamily="34" charset="0"/>
              </a:rPr>
              <a:t>for</a:t>
            </a:r>
            <a:r>
              <a:rPr lang="es-ES" sz="2400" i="0" dirty="0" smtClean="0">
                <a:latin typeface="Calibri" panose="020F0502020204030204" pitchFamily="34" charset="0"/>
              </a:rPr>
              <a:t> </a:t>
            </a:r>
            <a:r>
              <a:rPr lang="es-ES" sz="2400" i="0" dirty="0" err="1" smtClean="0">
                <a:latin typeface="Calibri" panose="020F0502020204030204" pitchFamily="34" charset="0"/>
              </a:rPr>
              <a:t>the</a:t>
            </a:r>
            <a:r>
              <a:rPr lang="es-ES" sz="2400" i="0" dirty="0" smtClean="0">
                <a:latin typeface="Calibri" panose="020F0502020204030204" pitchFamily="34" charset="0"/>
              </a:rPr>
              <a:t> </a:t>
            </a:r>
            <a:r>
              <a:rPr lang="es-ES" sz="2400" i="0" dirty="0" err="1" smtClean="0">
                <a:latin typeface="Calibri" panose="020F0502020204030204" pitchFamily="34" charset="0"/>
              </a:rPr>
              <a:t>construction</a:t>
            </a:r>
            <a:r>
              <a:rPr lang="es-ES" sz="2400" i="0" dirty="0" smtClean="0">
                <a:latin typeface="Calibri" panose="020F0502020204030204" pitchFamily="34" charset="0"/>
              </a:rPr>
              <a:t> of ALBA:</a:t>
            </a:r>
          </a:p>
          <a:p>
            <a:endParaRPr lang="es-ES" sz="1200" i="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Magnetic</a:t>
            </a:r>
            <a:r>
              <a:rPr lang="es-ES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Lab</a:t>
            </a:r>
            <a:endParaRPr lang="es-ES" sz="24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RF </a:t>
            </a:r>
            <a:r>
              <a:rPr lang="es-ES" sz="24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lab</a:t>
            </a:r>
            <a:endParaRPr lang="es-ES" sz="24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Vacuum</a:t>
            </a:r>
            <a:r>
              <a:rPr lang="es-ES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lab</a:t>
            </a:r>
            <a:endParaRPr lang="es-ES" sz="24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endParaRPr lang="es-ES" sz="2400" i="0" dirty="0">
              <a:latin typeface="Calibri" panose="020F0502020204030204" pitchFamily="34" charset="0"/>
            </a:endParaRPr>
          </a:p>
          <a:p>
            <a:r>
              <a:rPr lang="es-ES" sz="2400" i="0" dirty="0">
                <a:latin typeface="Calibri" panose="020F0502020204030204" pitchFamily="34" charset="0"/>
              </a:rPr>
              <a:t>a</a:t>
            </a:r>
            <a:r>
              <a:rPr lang="es-ES" sz="2400" i="0" dirty="0" smtClean="0">
                <a:latin typeface="Calibri" panose="020F0502020204030204" pitchFamily="34" charset="0"/>
              </a:rPr>
              <a:t>re </a:t>
            </a:r>
            <a:r>
              <a:rPr lang="es-ES" sz="2400" i="0" dirty="0" err="1" smtClean="0">
                <a:latin typeface="Calibri" panose="020F0502020204030204" pitchFamily="34" charset="0"/>
              </a:rPr>
              <a:t>now</a:t>
            </a:r>
            <a:r>
              <a:rPr lang="es-ES" sz="2400" i="0" dirty="0" smtClean="0">
                <a:latin typeface="Calibri" panose="020F0502020204030204" pitchFamily="34" charset="0"/>
              </a:rPr>
              <a:t> </a:t>
            </a:r>
            <a:r>
              <a:rPr lang="es-ES" sz="2400" i="0" dirty="0" err="1" smtClean="0">
                <a:latin typeface="Calibri" panose="020F0502020204030204" pitchFamily="34" charset="0"/>
              </a:rPr>
              <a:t>ready</a:t>
            </a:r>
            <a:r>
              <a:rPr lang="es-ES" sz="2400" i="0" dirty="0" smtClean="0">
                <a:latin typeface="Calibri" panose="020F0502020204030204" pitchFamily="34" charset="0"/>
              </a:rPr>
              <a:t> and </a:t>
            </a:r>
            <a:r>
              <a:rPr lang="es-ES" sz="2400" i="0" dirty="0" err="1" smtClean="0">
                <a:latin typeface="Calibri" panose="020F0502020204030204" pitchFamily="34" charset="0"/>
              </a:rPr>
              <a:t>used</a:t>
            </a:r>
            <a:r>
              <a:rPr lang="es-ES" sz="2400" i="0" dirty="0" smtClean="0">
                <a:latin typeface="Calibri" panose="020F0502020204030204" pitchFamily="34" charset="0"/>
              </a:rPr>
              <a:t> </a:t>
            </a:r>
            <a:r>
              <a:rPr lang="es-ES" sz="2400" i="0" dirty="0" err="1" smtClean="0">
                <a:latin typeface="Calibri" panose="020F0502020204030204" pitchFamily="34" charset="0"/>
              </a:rPr>
              <a:t>for</a:t>
            </a:r>
            <a:r>
              <a:rPr lang="es-ES" sz="2400" i="0" dirty="0" smtClean="0">
                <a:latin typeface="Calibri" panose="020F0502020204030204" pitchFamily="34" charset="0"/>
              </a:rPr>
              <a:t>:</a:t>
            </a:r>
          </a:p>
          <a:p>
            <a:endParaRPr lang="es-ES" sz="1200" i="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ALBA </a:t>
            </a:r>
            <a:r>
              <a:rPr lang="es-ES" sz="24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upgrades</a:t>
            </a:r>
            <a:endParaRPr lang="es-ES" sz="24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Collaborations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97003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5169386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Thank</a:t>
            </a:r>
            <a:r>
              <a:rPr lang="es-E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011030683"/>
          <p:cNvPicPr>
            <a:picLocks noChangeAspect="1" noChangeArrowheads="1"/>
          </p:cNvPicPr>
          <p:nvPr/>
        </p:nvPicPr>
        <p:blipFill>
          <a:blip r:embed="rId2" cstate="email">
            <a:lum bright="54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8064500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>
                <a:solidFill>
                  <a:schemeClr val="bg1"/>
                </a:solidFill>
                <a:latin typeface="Calibri" panose="020F0502020204030204" pitchFamily="34" charset="0"/>
              </a:rPr>
              <a:t>Magnetic Measurements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92" y="1052736"/>
            <a:ext cx="4356100" cy="5256212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spcBef>
                <a:spcPct val="100000"/>
              </a:spcBef>
              <a:buFontTx/>
              <a:buNone/>
            </a:pPr>
            <a:r>
              <a:rPr lang="en-US" altLang="en-US" sz="2200" dirty="0" smtClean="0">
                <a:latin typeface="Calibri" panose="020F0502020204030204" pitchFamily="34" charset="0"/>
              </a:rPr>
              <a:t>Measurement benches</a:t>
            </a:r>
          </a:p>
          <a:p>
            <a:pPr marL="808038" lvl="1" indent="-355600" eaLnBrk="1" hangingPunct="1">
              <a:lnSpc>
                <a:spcPct val="80000"/>
              </a:lnSpc>
              <a:spcBef>
                <a:spcPct val="100000"/>
              </a:spcBef>
              <a:buFontTx/>
              <a:buAutoNum type="arabicPeriod"/>
            </a:pPr>
            <a:r>
              <a:rPr lang="en-US" altLang="en-US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Hall probe bench</a:t>
            </a:r>
          </a:p>
          <a:p>
            <a:pPr marL="1422400" lvl="2" indent="-342900" eaLnBrk="1" hangingPunct="1">
              <a:lnSpc>
                <a:spcPct val="80000"/>
              </a:lnSpc>
              <a:spcBef>
                <a:spcPct val="100000"/>
              </a:spcBef>
              <a:buFont typeface="Verdana" pitchFamily="34" charset="0"/>
              <a:buChar char="–"/>
            </a:pPr>
            <a:r>
              <a:rPr lang="en-US" altLang="en-US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Partially build in-house</a:t>
            </a:r>
          </a:p>
          <a:p>
            <a:pPr marL="808038" lvl="1" indent="-355600" eaLnBrk="1" hangingPunct="1">
              <a:lnSpc>
                <a:spcPct val="80000"/>
              </a:lnSpc>
              <a:spcBef>
                <a:spcPct val="100000"/>
              </a:spcBef>
              <a:buFontTx/>
              <a:buAutoNum type="arabicPeriod"/>
            </a:pPr>
            <a:r>
              <a:rPr lang="en-US" altLang="en-US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Rotating coil bench</a:t>
            </a:r>
          </a:p>
          <a:p>
            <a:pPr marL="1422400" lvl="2" indent="-342900" eaLnBrk="1" hangingPunct="1">
              <a:lnSpc>
                <a:spcPct val="80000"/>
              </a:lnSpc>
              <a:spcBef>
                <a:spcPct val="100000"/>
              </a:spcBef>
              <a:buFont typeface="Verdana" pitchFamily="34" charset="0"/>
              <a:buChar char="–"/>
            </a:pPr>
            <a:r>
              <a:rPr lang="en-US" altLang="en-US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Purchased from CERN</a:t>
            </a:r>
          </a:p>
          <a:p>
            <a:pPr marL="808038" lvl="1" indent="-355600" eaLnBrk="1" hangingPunct="1">
              <a:lnSpc>
                <a:spcPct val="80000"/>
              </a:lnSpc>
              <a:spcBef>
                <a:spcPct val="100000"/>
              </a:spcBef>
              <a:buFontTx/>
              <a:buAutoNum type="arabicPeriod"/>
            </a:pPr>
            <a:r>
              <a:rPr lang="en-US" altLang="en-US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Flipping coil bench</a:t>
            </a:r>
          </a:p>
          <a:p>
            <a:pPr marL="1422400" lvl="2" indent="-342900" eaLnBrk="1" hangingPunct="1">
              <a:lnSpc>
                <a:spcPct val="80000"/>
              </a:lnSpc>
              <a:spcBef>
                <a:spcPct val="100000"/>
              </a:spcBef>
              <a:buFont typeface="Verdana" pitchFamily="34" charset="0"/>
              <a:buChar char="–"/>
            </a:pPr>
            <a:r>
              <a:rPr lang="en-US" altLang="en-US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Purchased from ESRF</a:t>
            </a:r>
          </a:p>
          <a:p>
            <a:pPr marL="808038" lvl="1" indent="-355600" eaLnBrk="1" hangingPunct="1">
              <a:lnSpc>
                <a:spcPct val="80000"/>
              </a:lnSpc>
              <a:spcBef>
                <a:spcPct val="100000"/>
              </a:spcBef>
              <a:buFontTx/>
              <a:buAutoNum type="arabicPeriod"/>
            </a:pPr>
            <a:r>
              <a:rPr lang="en-US" altLang="en-US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Fixed stretched wire</a:t>
            </a:r>
          </a:p>
          <a:p>
            <a:pPr marL="1422400" lvl="2" indent="-342900" eaLnBrk="1" hangingPunct="1">
              <a:lnSpc>
                <a:spcPct val="80000"/>
              </a:lnSpc>
              <a:spcBef>
                <a:spcPct val="100000"/>
              </a:spcBef>
              <a:buFont typeface="Verdana" pitchFamily="34" charset="0"/>
              <a:buChar char="–"/>
            </a:pPr>
            <a:r>
              <a:rPr lang="en-US" altLang="en-US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Designed and built in-house</a:t>
            </a:r>
          </a:p>
          <a:p>
            <a:pPr marL="808038" lvl="1" indent="-355600" eaLnBrk="1" hangingPunct="1">
              <a:lnSpc>
                <a:spcPct val="80000"/>
              </a:lnSpc>
              <a:spcBef>
                <a:spcPct val="100000"/>
              </a:spcBef>
              <a:buFontTx/>
              <a:buAutoNum type="arabicPeriod"/>
            </a:pPr>
            <a:r>
              <a:rPr lang="en-US" altLang="en-US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Helmholtz coils</a:t>
            </a:r>
          </a:p>
          <a:p>
            <a:pPr marL="1422400" lvl="2" indent="-342900" eaLnBrk="1" hangingPunct="1">
              <a:lnSpc>
                <a:spcPct val="80000"/>
              </a:lnSpc>
              <a:spcBef>
                <a:spcPct val="100000"/>
              </a:spcBef>
              <a:buFont typeface="Verdana" pitchFamily="34" charset="0"/>
              <a:buChar char="–"/>
            </a:pPr>
            <a:r>
              <a:rPr lang="en-US" altLang="en-US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Purchased from </a:t>
            </a:r>
            <a:r>
              <a:rPr lang="en-US" altLang="en-US" sz="16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Elettra</a:t>
            </a:r>
            <a:endParaRPr lang="en-US" altLang="en-US" sz="16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20484" name="Picture 7" descr="HallBenc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836613"/>
            <a:ext cx="2339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8" descr="Helmholtz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4868863"/>
            <a:ext cx="1039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9" descr="FS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4076700"/>
            <a:ext cx="2303462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7" name="Group 20"/>
          <p:cNvGrpSpPr>
            <a:grpSpLocks/>
          </p:cNvGrpSpPr>
          <p:nvPr/>
        </p:nvGrpSpPr>
        <p:grpSpPr bwMode="auto">
          <a:xfrm>
            <a:off x="4427538" y="1557338"/>
            <a:ext cx="2017712" cy="1924050"/>
            <a:chOff x="898" y="427"/>
            <a:chExt cx="8863" cy="6885"/>
          </a:xfrm>
        </p:grpSpPr>
        <p:pic>
          <p:nvPicPr>
            <p:cNvPr id="20489" name="Picture 2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427"/>
              <a:ext cx="8863" cy="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2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427"/>
              <a:ext cx="8863" cy="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8" name="Picture 23" descr="Rotating-coi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838" y="3068638"/>
            <a:ext cx="269716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>
                <a:solidFill>
                  <a:schemeClr val="bg1"/>
                </a:solidFill>
                <a:latin typeface="Calibri" panose="020F0502020204030204" pitchFamily="34" charset="0"/>
              </a:rPr>
              <a:t>Magnetic Measurements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6" descr="ID-Lab-at-CEL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3732212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627313" y="5805264"/>
            <a:ext cx="3276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lvl="1" indent="-355600">
              <a:lnSpc>
                <a:spcPct val="80000"/>
              </a:lnSpc>
              <a:spcBef>
                <a:spcPct val="100000"/>
              </a:spcBef>
            </a:pPr>
            <a:r>
              <a:rPr lang="en-US" altLang="en-US" sz="1900" i="0">
                <a:solidFill>
                  <a:schemeClr val="accent6"/>
                </a:solidFill>
                <a:latin typeface="Calibri" panose="020F0502020204030204" pitchFamily="34" charset="0"/>
              </a:rPr>
              <a:t>Hall probe bench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4643438" y="5013102"/>
            <a:ext cx="3276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lvl="1" indent="-355600">
              <a:lnSpc>
                <a:spcPct val="80000"/>
              </a:lnSpc>
              <a:spcBef>
                <a:spcPct val="100000"/>
              </a:spcBef>
            </a:pPr>
            <a:r>
              <a:rPr lang="en-US" altLang="en-US" sz="1900" i="0">
                <a:solidFill>
                  <a:schemeClr val="accent6"/>
                </a:solidFill>
                <a:latin typeface="Calibri" panose="020F0502020204030204" pitchFamily="34" charset="0"/>
              </a:rPr>
              <a:t>Rotating coil bench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3276600" y="5302027"/>
            <a:ext cx="3276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lvl="1" indent="-355600">
              <a:lnSpc>
                <a:spcPct val="80000"/>
              </a:lnSpc>
              <a:spcBef>
                <a:spcPct val="100000"/>
              </a:spcBef>
            </a:pPr>
            <a:r>
              <a:rPr lang="en-US" altLang="en-US" sz="1900" i="0">
                <a:solidFill>
                  <a:schemeClr val="accent6"/>
                </a:solidFill>
                <a:latin typeface="Calibri" panose="020F0502020204030204" pitchFamily="34" charset="0"/>
              </a:rPr>
              <a:t>Flipping coil bench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6696075" y="5302027"/>
            <a:ext cx="24479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lvl="1" indent="-355600">
              <a:lnSpc>
                <a:spcPct val="80000"/>
              </a:lnSpc>
              <a:spcBef>
                <a:spcPct val="100000"/>
              </a:spcBef>
            </a:pPr>
            <a:r>
              <a:rPr lang="es-ES_tradnl" altLang="en-US" sz="1900" i="0">
                <a:solidFill>
                  <a:schemeClr val="accent6"/>
                </a:solidFill>
                <a:latin typeface="Calibri" panose="020F0502020204030204" pitchFamily="34" charset="0"/>
              </a:rPr>
              <a:t>Helmholtz coils</a:t>
            </a:r>
            <a:endParaRPr lang="en-US" altLang="en-US" sz="1900" i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 flipV="1">
            <a:off x="1403350" y="3862164"/>
            <a:ext cx="360363" cy="1079500"/>
          </a:xfrm>
          <a:prstGeom prst="line">
            <a:avLst/>
          </a:prstGeom>
          <a:noFill/>
          <a:ln w="63500">
            <a:solidFill>
              <a:schemeClr val="accent2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 flipH="1" flipV="1">
            <a:off x="7667625" y="2565177"/>
            <a:ext cx="720725" cy="2808287"/>
          </a:xfrm>
          <a:prstGeom prst="line">
            <a:avLst/>
          </a:prstGeom>
          <a:noFill/>
          <a:ln w="63500">
            <a:solidFill>
              <a:schemeClr val="accent2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 flipV="1">
            <a:off x="6804025" y="2781077"/>
            <a:ext cx="504825" cy="2232025"/>
          </a:xfrm>
          <a:prstGeom prst="line">
            <a:avLst/>
          </a:prstGeom>
          <a:noFill/>
          <a:ln w="63500">
            <a:solidFill>
              <a:schemeClr val="accent2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 flipV="1">
            <a:off x="4787900" y="2925539"/>
            <a:ext cx="1728788" cy="2447925"/>
          </a:xfrm>
          <a:prstGeom prst="line">
            <a:avLst/>
          </a:prstGeom>
          <a:noFill/>
          <a:ln w="63500">
            <a:solidFill>
              <a:schemeClr val="accent2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517" name="Line 15"/>
          <p:cNvSpPr>
            <a:spLocks noChangeShapeType="1"/>
          </p:cNvSpPr>
          <p:nvPr/>
        </p:nvSpPr>
        <p:spPr bwMode="auto">
          <a:xfrm flipV="1">
            <a:off x="3348038" y="3212877"/>
            <a:ext cx="1439862" cy="2665412"/>
          </a:xfrm>
          <a:prstGeom prst="line">
            <a:avLst/>
          </a:prstGeom>
          <a:noFill/>
          <a:ln w="63500">
            <a:solidFill>
              <a:schemeClr val="accent2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0" y="4941664"/>
            <a:ext cx="2700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lvl="1" indent="-355600">
              <a:lnSpc>
                <a:spcPct val="80000"/>
              </a:lnSpc>
              <a:spcBef>
                <a:spcPct val="100000"/>
              </a:spcBef>
            </a:pPr>
            <a:r>
              <a:rPr lang="en-US" altLang="en-US" sz="1900" i="0" dirty="0">
                <a:solidFill>
                  <a:schemeClr val="accent6"/>
                </a:solidFill>
                <a:latin typeface="Calibri" panose="020F0502020204030204" pitchFamily="34" charset="0"/>
              </a:rPr>
              <a:t>Fixed stretched wire bench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>
                <a:solidFill>
                  <a:schemeClr val="bg1"/>
                </a:solidFill>
                <a:latin typeface="Calibri" panose="020F0502020204030204" pitchFamily="34" charset="0"/>
              </a:rPr>
              <a:t>Magnetic Measurements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50825" y="1052513"/>
            <a:ext cx="83645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altLang="en-US" sz="2400" i="0" dirty="0">
                <a:latin typeface="Calibri" panose="020F0502020204030204" pitchFamily="34" charset="0"/>
              </a:rPr>
              <a:t>In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order</a:t>
            </a:r>
            <a:r>
              <a:rPr lang="es-ES_tradnl" altLang="en-US" sz="2400" i="0" dirty="0"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to</a:t>
            </a:r>
            <a:r>
              <a:rPr lang="es-ES_tradnl" altLang="en-US" sz="2400" i="0" dirty="0"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build</a:t>
            </a:r>
            <a:r>
              <a:rPr lang="es-ES_tradnl" altLang="en-US" sz="2400" i="0" dirty="0"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the</a:t>
            </a:r>
            <a:r>
              <a:rPr lang="es-ES_tradnl" altLang="en-US" sz="2400" i="0" dirty="0"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accelerators</a:t>
            </a:r>
            <a:r>
              <a:rPr lang="es-ES_tradnl" altLang="en-US" sz="2400" i="0" dirty="0">
                <a:latin typeface="Calibri" panose="020F0502020204030204" pitchFamily="34" charset="0"/>
              </a:rPr>
              <a:t>, ALBA </a:t>
            </a:r>
            <a:r>
              <a:rPr lang="es-ES_tradnl" altLang="en-US" sz="2400" i="0" dirty="0" err="1" smtClean="0">
                <a:latin typeface="Calibri" panose="020F0502020204030204" pitchFamily="34" charset="0"/>
              </a:rPr>
              <a:t>did</a:t>
            </a:r>
            <a:r>
              <a:rPr lang="es-ES_tradnl" altLang="en-US" sz="2400" i="0" dirty="0" smtClean="0">
                <a:latin typeface="Calibri" panose="020F0502020204030204" pitchFamily="34" charset="0"/>
              </a:rPr>
              <a:t> </a:t>
            </a:r>
            <a:r>
              <a:rPr lang="es-ES_tradnl" altLang="en-US" sz="2400" i="0" dirty="0">
                <a:latin typeface="Calibri" panose="020F0502020204030204" pitchFamily="34" charset="0"/>
              </a:rPr>
              <a:t>set up a complete </a:t>
            </a:r>
            <a:r>
              <a:rPr lang="es-ES_tradnl" altLang="en-US" sz="24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magnetic</a:t>
            </a:r>
            <a:r>
              <a:rPr lang="es-ES_tradnl" altLang="en-US" sz="2400" i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measurements</a:t>
            </a:r>
            <a:r>
              <a:rPr lang="es-ES_tradnl" altLang="en-US" sz="2400" i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laboratory</a:t>
            </a:r>
            <a:r>
              <a:rPr lang="es-ES_tradnl" altLang="en-US" sz="2400" i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specialized</a:t>
            </a:r>
            <a:r>
              <a:rPr lang="es-ES_tradnl" altLang="en-US" sz="2400" i="0" dirty="0">
                <a:latin typeface="Calibri" panose="020F0502020204030204" pitchFamily="34" charset="0"/>
              </a:rPr>
              <a:t> in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characterization</a:t>
            </a:r>
            <a:r>
              <a:rPr lang="es-ES_tradnl" altLang="en-US" sz="2400" i="0" dirty="0">
                <a:latin typeface="Calibri" panose="020F0502020204030204" pitchFamily="34" charset="0"/>
              </a:rPr>
              <a:t> of </a:t>
            </a:r>
            <a:r>
              <a:rPr lang="es-ES_tradnl" altLang="en-US" sz="24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big</a:t>
            </a:r>
            <a:r>
              <a:rPr lang="es-ES_tradnl" altLang="en-US" sz="2400" i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magnetic</a:t>
            </a:r>
            <a:r>
              <a:rPr lang="es-ES_tradnl" altLang="en-US" sz="2400" i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structures</a:t>
            </a:r>
            <a:r>
              <a:rPr lang="es-ES_tradnl" altLang="en-US" sz="2400" i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latin typeface="Calibri" panose="020F0502020204030204" pitchFamily="34" charset="0"/>
              </a:rPr>
              <a:t>used</a:t>
            </a:r>
            <a:r>
              <a:rPr lang="es-ES_tradnl" altLang="en-US" sz="2400" i="0" dirty="0">
                <a:latin typeface="Calibri" panose="020F0502020204030204" pitchFamily="34" charset="0"/>
              </a:rPr>
              <a:t> in </a:t>
            </a:r>
            <a:r>
              <a:rPr lang="es-ES_tradnl" altLang="en-US" sz="24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accelerators</a:t>
            </a:r>
            <a:r>
              <a:rPr lang="es-ES_tradnl" altLang="en-US" sz="2400" i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physics</a:t>
            </a:r>
            <a:r>
              <a:rPr lang="es-ES_tradnl" altLang="en-US" sz="2400" i="0" dirty="0">
                <a:solidFill>
                  <a:srgbClr val="0000FF"/>
                </a:solidFill>
                <a:latin typeface="Calibri" panose="020F0502020204030204" pitchFamily="34" charset="0"/>
              </a:rPr>
              <a:t> and </a:t>
            </a:r>
            <a:r>
              <a:rPr lang="es-ES_tradnl" altLang="en-US" sz="24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technology</a:t>
            </a:r>
            <a:endParaRPr lang="en-US" altLang="en-US" sz="2400" i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67544" y="2924944"/>
            <a:ext cx="8856984" cy="3393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_tradnl" sz="2600" i="0" dirty="0" err="1">
                <a:latin typeface="Calibri" panose="020F0502020204030204" pitchFamily="34" charset="0"/>
              </a:rPr>
              <a:t>Magnetic</a:t>
            </a:r>
            <a:r>
              <a:rPr lang="es-ES_tradnl" sz="2600" i="0" dirty="0">
                <a:latin typeface="Calibri" panose="020F0502020204030204" pitchFamily="34" charset="0"/>
              </a:rPr>
              <a:t> </a:t>
            </a:r>
            <a:r>
              <a:rPr lang="es-ES_tradnl" sz="2600" i="0" dirty="0" err="1" smtClean="0">
                <a:latin typeface="Calibri" panose="020F0502020204030204" pitchFamily="34" charset="0"/>
              </a:rPr>
              <a:t>measurement</a:t>
            </a:r>
            <a:r>
              <a:rPr lang="es-ES_tradnl" sz="2600" i="0" dirty="0" smtClean="0">
                <a:latin typeface="Calibri" panose="020F0502020204030204" pitchFamily="34" charset="0"/>
              </a:rPr>
              <a:t> </a:t>
            </a:r>
            <a:r>
              <a:rPr lang="es-ES_tradnl" sz="2600" i="0" dirty="0" err="1" smtClean="0">
                <a:latin typeface="Calibri" panose="020F0502020204030204" pitchFamily="34" charset="0"/>
              </a:rPr>
              <a:t>capabilities</a:t>
            </a:r>
            <a:endParaRPr lang="es-ES_tradnl" sz="2600" i="0" dirty="0" smtClean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s-ES_tradnl" sz="2400" i="0" dirty="0" smtClean="0">
              <a:latin typeface="Calibri" panose="020F0502020204030204" pitchFamily="34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s-ES_tradnl" sz="2000" i="0" dirty="0" err="1" smtClean="0">
                <a:latin typeface="Calibri" panose="020F0502020204030204" pitchFamily="34" charset="0"/>
              </a:rPr>
              <a:t>Bx</a:t>
            </a:r>
            <a:r>
              <a:rPr lang="es-ES_tradnl" sz="2000" i="0" dirty="0" smtClean="0">
                <a:latin typeface="Calibri" panose="020F0502020204030204" pitchFamily="34" charset="0"/>
              </a:rPr>
              <a:t>, </a:t>
            </a:r>
            <a:r>
              <a:rPr lang="es-ES_tradnl" sz="2000" i="0" dirty="0" err="1" smtClean="0">
                <a:latin typeface="Calibri" panose="020F0502020204030204" pitchFamily="34" charset="0"/>
              </a:rPr>
              <a:t>By</a:t>
            </a:r>
            <a:r>
              <a:rPr lang="es-ES_tradnl" sz="2000" i="0" dirty="0" smtClean="0">
                <a:latin typeface="Calibri" panose="020F0502020204030204" pitchFamily="34" charset="0"/>
              </a:rPr>
              <a:t>, </a:t>
            </a:r>
            <a:r>
              <a:rPr lang="es-ES_tradnl" sz="2000" i="0" dirty="0" err="1" smtClean="0">
                <a:latin typeface="Calibri" panose="020F0502020204030204" pitchFamily="34" charset="0"/>
              </a:rPr>
              <a:t>Bz</a:t>
            </a:r>
            <a:r>
              <a:rPr lang="es-ES_tradnl" sz="2000" i="0" dirty="0" smtClean="0">
                <a:latin typeface="Calibri" panose="020F0502020204030204" pitchFamily="34" charset="0"/>
              </a:rPr>
              <a:t> </a:t>
            </a:r>
            <a:r>
              <a:rPr lang="es-ES_tradnl" sz="2000" i="0" dirty="0" err="1" smtClean="0">
                <a:latin typeface="Calibri" panose="020F0502020204030204" pitchFamily="34" charset="0"/>
              </a:rPr>
              <a:t>bench</a:t>
            </a:r>
            <a:r>
              <a:rPr lang="es-ES_tradnl" sz="2000" i="0" dirty="0" smtClean="0">
                <a:latin typeface="Calibri" panose="020F0502020204030204" pitchFamily="34" charset="0"/>
              </a:rPr>
              <a:t> (Hall)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s-ES_tradnl" sz="2000" i="0" dirty="0" err="1" smtClean="0">
                <a:latin typeface="Calibri" panose="020F0502020204030204" pitchFamily="34" charset="0"/>
              </a:rPr>
              <a:t>Iz</a:t>
            </a:r>
            <a:r>
              <a:rPr lang="es-ES_tradnl" sz="2000" i="0" dirty="0" smtClean="0">
                <a:latin typeface="Calibri" panose="020F0502020204030204" pitchFamily="34" charset="0"/>
              </a:rPr>
              <a:t> </a:t>
            </a:r>
            <a:r>
              <a:rPr lang="es-ES_tradnl" sz="2000" i="0" dirty="0" err="1">
                <a:latin typeface="Calibri" panose="020F0502020204030204" pitchFamily="34" charset="0"/>
              </a:rPr>
              <a:t>bench</a:t>
            </a:r>
            <a:r>
              <a:rPr lang="es-ES_tradnl" sz="2000" i="0" dirty="0">
                <a:latin typeface="Calibri" panose="020F0502020204030204" pitchFamily="34" charset="0"/>
              </a:rPr>
              <a:t> (</a:t>
            </a:r>
            <a:r>
              <a:rPr lang="es-ES_tradnl" sz="2000" i="0" dirty="0" err="1">
                <a:latin typeface="Calibri" panose="020F0502020204030204" pitchFamily="34" charset="0"/>
              </a:rPr>
              <a:t>Rotating</a:t>
            </a:r>
            <a:r>
              <a:rPr lang="es-ES_tradnl" sz="2000" i="0" dirty="0">
                <a:latin typeface="Calibri" panose="020F0502020204030204" pitchFamily="34" charset="0"/>
              </a:rPr>
              <a:t> </a:t>
            </a:r>
            <a:r>
              <a:rPr lang="es-ES_tradnl" sz="2000" i="0" dirty="0" err="1">
                <a:latin typeface="Calibri" panose="020F0502020204030204" pitchFamily="34" charset="0"/>
              </a:rPr>
              <a:t>coil</a:t>
            </a:r>
            <a:r>
              <a:rPr lang="es-ES_tradnl" sz="2000" i="0" dirty="0" smtClean="0">
                <a:latin typeface="Calibri" panose="020F0502020204030204" pitchFamily="34" charset="0"/>
              </a:rPr>
              <a:t>)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s-ES_tradnl" sz="2000" i="0" dirty="0" smtClean="0">
                <a:latin typeface="Calibri" panose="020F0502020204030204" pitchFamily="34" charset="0"/>
              </a:rPr>
              <a:t>Mx</a:t>
            </a:r>
            <a:r>
              <a:rPr lang="es-ES_tradnl" sz="2000" i="0" dirty="0">
                <a:latin typeface="Calibri" panose="020F0502020204030204" pitchFamily="34" charset="0"/>
              </a:rPr>
              <a:t>, </a:t>
            </a:r>
            <a:r>
              <a:rPr lang="es-ES_tradnl" sz="2000" i="0" dirty="0" err="1">
                <a:latin typeface="Calibri" panose="020F0502020204030204" pitchFamily="34" charset="0"/>
              </a:rPr>
              <a:t>My</a:t>
            </a:r>
            <a:r>
              <a:rPr lang="es-ES_tradnl" sz="2000" i="0" dirty="0">
                <a:latin typeface="Calibri" panose="020F0502020204030204" pitchFamily="34" charset="0"/>
              </a:rPr>
              <a:t>, </a:t>
            </a:r>
            <a:r>
              <a:rPr lang="es-ES_tradnl" sz="2000" i="0" dirty="0" err="1">
                <a:latin typeface="Calibri" panose="020F0502020204030204" pitchFamily="34" charset="0"/>
              </a:rPr>
              <a:t>Mz</a:t>
            </a:r>
            <a:r>
              <a:rPr lang="es-ES_tradnl" sz="2000" i="0" dirty="0">
                <a:latin typeface="Calibri" panose="020F0502020204030204" pitchFamily="34" charset="0"/>
              </a:rPr>
              <a:t> (</a:t>
            </a:r>
            <a:r>
              <a:rPr lang="es-ES_tradnl" sz="2000" i="0" dirty="0" err="1">
                <a:latin typeface="Calibri" panose="020F0502020204030204" pitchFamily="34" charset="0"/>
              </a:rPr>
              <a:t>Helmholtz</a:t>
            </a:r>
            <a:r>
              <a:rPr lang="es-ES_tradnl" sz="2000" i="0" dirty="0" smtClean="0">
                <a:latin typeface="Calibri" panose="020F0502020204030204" pitchFamily="34" charset="0"/>
              </a:rPr>
              <a:t>)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s-ES_tradnl" sz="2000" i="0" dirty="0" err="1" smtClean="0">
                <a:latin typeface="Calibri" panose="020F0502020204030204" pitchFamily="34" charset="0"/>
              </a:rPr>
              <a:t>Ix</a:t>
            </a:r>
            <a:r>
              <a:rPr lang="es-ES_tradnl" sz="2000" i="0" dirty="0">
                <a:latin typeface="Calibri" panose="020F0502020204030204" pitchFamily="34" charset="0"/>
              </a:rPr>
              <a:t>, </a:t>
            </a:r>
            <a:r>
              <a:rPr lang="es-ES_tradnl" sz="2000" i="0" dirty="0" err="1">
                <a:latin typeface="Calibri" panose="020F0502020204030204" pitchFamily="34" charset="0"/>
              </a:rPr>
              <a:t>Iz</a:t>
            </a:r>
            <a:r>
              <a:rPr lang="es-ES_tradnl" sz="2000" i="0" dirty="0">
                <a:latin typeface="Calibri" panose="020F0502020204030204" pitchFamily="34" charset="0"/>
              </a:rPr>
              <a:t> (</a:t>
            </a:r>
            <a:r>
              <a:rPr lang="es-ES_tradnl" sz="2000" i="0" dirty="0" err="1">
                <a:latin typeface="Calibri" panose="020F0502020204030204" pitchFamily="34" charset="0"/>
              </a:rPr>
              <a:t>Stretched</a:t>
            </a:r>
            <a:r>
              <a:rPr lang="es-ES_tradnl" sz="2000" i="0" dirty="0">
                <a:latin typeface="Calibri" panose="020F0502020204030204" pitchFamily="34" charset="0"/>
              </a:rPr>
              <a:t> </a:t>
            </a:r>
            <a:r>
              <a:rPr lang="es-ES_tradnl" sz="2000" i="0" dirty="0" err="1">
                <a:latin typeface="Calibri" panose="020F0502020204030204" pitchFamily="34" charset="0"/>
              </a:rPr>
              <a:t>wire</a:t>
            </a:r>
            <a:r>
              <a:rPr lang="es-ES_tradnl" sz="2000" i="0" dirty="0">
                <a:latin typeface="Calibri" panose="020F0502020204030204" pitchFamily="34" charset="0"/>
              </a:rPr>
              <a:t> / </a:t>
            </a:r>
            <a:r>
              <a:rPr lang="es-ES_tradnl" sz="2000" i="0" dirty="0" err="1" smtClean="0">
                <a:latin typeface="Calibri" panose="020F0502020204030204" pitchFamily="34" charset="0"/>
              </a:rPr>
              <a:t>flipping</a:t>
            </a:r>
            <a:r>
              <a:rPr lang="es-ES_tradnl" sz="2000" i="0" dirty="0" smtClean="0">
                <a:latin typeface="Calibri" panose="020F0502020204030204" pitchFamily="34" charset="0"/>
              </a:rPr>
              <a:t> </a:t>
            </a:r>
            <a:r>
              <a:rPr lang="es-ES_tradnl" sz="2000" i="0" dirty="0" err="1">
                <a:latin typeface="Calibri" panose="020F0502020204030204" pitchFamily="34" charset="0"/>
              </a:rPr>
              <a:t>coil</a:t>
            </a:r>
            <a:r>
              <a:rPr lang="es-ES_tradnl" sz="2000" i="0" dirty="0">
                <a:latin typeface="Calibri" panose="020F0502020204030204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defRPr/>
            </a:pPr>
            <a:endParaRPr lang="en-US" sz="2000" i="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>
                <a:solidFill>
                  <a:schemeClr val="bg1"/>
                </a:solidFill>
                <a:latin typeface="Calibri" panose="020F0502020204030204" pitchFamily="34" charset="0"/>
              </a:rPr>
              <a:t>Magnetic Measurements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22" y="1081187"/>
            <a:ext cx="6408737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>
                <a:solidFill>
                  <a:schemeClr val="bg1"/>
                </a:solidFill>
                <a:latin typeface="Calibri" panose="020F0502020204030204" pitchFamily="34" charset="0"/>
              </a:rPr>
              <a:t>Magnetic Measurements Laboratory</a:t>
            </a:r>
          </a:p>
        </p:txBody>
      </p:sp>
      <p:sp>
        <p:nvSpPr>
          <p:cNvPr id="18436" name="Freeform 6"/>
          <p:cNvSpPr>
            <a:spLocks/>
          </p:cNvSpPr>
          <p:nvPr/>
        </p:nvSpPr>
        <p:spPr bwMode="auto">
          <a:xfrm>
            <a:off x="4083547" y="3878362"/>
            <a:ext cx="720725" cy="503237"/>
          </a:xfrm>
          <a:custGeom>
            <a:avLst/>
            <a:gdLst>
              <a:gd name="T0" fmla="*/ 0 w 454"/>
              <a:gd name="T1" fmla="*/ 287337 h 317"/>
              <a:gd name="T2" fmla="*/ 0 w 454"/>
              <a:gd name="T3" fmla="*/ 503237 h 317"/>
              <a:gd name="T4" fmla="*/ 73025 w 454"/>
              <a:gd name="T5" fmla="*/ 503237 h 317"/>
              <a:gd name="T6" fmla="*/ 431800 w 454"/>
              <a:gd name="T7" fmla="*/ 358775 h 317"/>
              <a:gd name="T8" fmla="*/ 647700 w 454"/>
              <a:gd name="T9" fmla="*/ 215900 h 317"/>
              <a:gd name="T10" fmla="*/ 720725 w 454"/>
              <a:gd name="T11" fmla="*/ 142875 h 317"/>
              <a:gd name="T12" fmla="*/ 576263 w 454"/>
              <a:gd name="T13" fmla="*/ 0 h 317"/>
              <a:gd name="T14" fmla="*/ 504825 w 454"/>
              <a:gd name="T15" fmla="*/ 71437 h 317"/>
              <a:gd name="T16" fmla="*/ 288925 w 454"/>
              <a:gd name="T17" fmla="*/ 215900 h 317"/>
              <a:gd name="T18" fmla="*/ 73025 w 454"/>
              <a:gd name="T19" fmla="*/ 287337 h 317"/>
              <a:gd name="T20" fmla="*/ 0 w 454"/>
              <a:gd name="T21" fmla="*/ 287337 h 3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4"/>
              <a:gd name="T34" fmla="*/ 0 h 317"/>
              <a:gd name="T35" fmla="*/ 454 w 454"/>
              <a:gd name="T36" fmla="*/ 317 h 3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4" h="317">
                <a:moveTo>
                  <a:pt x="0" y="181"/>
                </a:moveTo>
                <a:lnTo>
                  <a:pt x="0" y="317"/>
                </a:lnTo>
                <a:lnTo>
                  <a:pt x="46" y="317"/>
                </a:lnTo>
                <a:lnTo>
                  <a:pt x="272" y="226"/>
                </a:lnTo>
                <a:lnTo>
                  <a:pt x="408" y="136"/>
                </a:lnTo>
                <a:lnTo>
                  <a:pt x="454" y="90"/>
                </a:lnTo>
                <a:lnTo>
                  <a:pt x="363" y="0"/>
                </a:lnTo>
                <a:lnTo>
                  <a:pt x="318" y="45"/>
                </a:lnTo>
                <a:lnTo>
                  <a:pt x="182" y="136"/>
                </a:lnTo>
                <a:lnTo>
                  <a:pt x="46" y="181"/>
                </a:lnTo>
                <a:lnTo>
                  <a:pt x="0" y="181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Oval 7"/>
          <p:cNvSpPr>
            <a:spLocks noChangeArrowheads="1"/>
          </p:cNvSpPr>
          <p:nvPr/>
        </p:nvSpPr>
        <p:spPr bwMode="auto">
          <a:xfrm>
            <a:off x="2627809" y="2060674"/>
            <a:ext cx="2736850" cy="2592388"/>
          </a:xfrm>
          <a:prstGeom prst="ellips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8"/>
          <p:cNvSpPr>
            <a:spLocks noChangeArrowheads="1"/>
          </p:cNvSpPr>
          <p:nvPr/>
        </p:nvSpPr>
        <p:spPr bwMode="auto">
          <a:xfrm>
            <a:off x="2751634" y="2157512"/>
            <a:ext cx="2482850" cy="2411412"/>
          </a:xfrm>
          <a:prstGeom prst="ellips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 flipH="1" flipV="1">
            <a:off x="4644008" y="4220245"/>
            <a:ext cx="792088" cy="864939"/>
          </a:xfrm>
          <a:prstGeom prst="line">
            <a:avLst/>
          </a:prstGeom>
          <a:noFill/>
          <a:ln w="6350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H="1">
            <a:off x="3129459" y="2157512"/>
            <a:ext cx="719138" cy="4318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2627809" y="3356074"/>
            <a:ext cx="215900" cy="4318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7164884" y="3500537"/>
            <a:ext cx="1655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en-US" sz="2000" b="1" i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3508872" y="3211612"/>
            <a:ext cx="1008062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3489822" y="3183037"/>
            <a:ext cx="1062037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827584" y="836712"/>
            <a:ext cx="216058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8" descr="IMG_189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29511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 descr="Bending Magn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23764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Picture 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1557338"/>
            <a:ext cx="15128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323850" y="1124744"/>
            <a:ext cx="49688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100000"/>
              </a:spcBef>
            </a:pPr>
            <a:r>
              <a:rPr lang="en-US" altLang="en-US" sz="2200" i="0" dirty="0">
                <a:latin typeface="Calibri" panose="020F0502020204030204" pitchFamily="34" charset="0"/>
              </a:rPr>
              <a:t>Mission of the laboratory:</a:t>
            </a:r>
          </a:p>
          <a:p>
            <a:pPr marL="273050" indent="-273050">
              <a:lnSpc>
                <a:spcPct val="80000"/>
              </a:lnSpc>
              <a:spcBef>
                <a:spcPct val="100000"/>
              </a:spcBef>
              <a:buFontTx/>
              <a:buAutoNum type="arabicPeriod"/>
            </a:pPr>
            <a:r>
              <a:rPr lang="en-US" altLang="en-US" i="0" dirty="0">
                <a:solidFill>
                  <a:srgbClr val="0000FF"/>
                </a:solidFill>
                <a:latin typeface="Calibri" panose="020F0502020204030204" pitchFamily="34" charset="0"/>
              </a:rPr>
              <a:t>Measurement of Storage Ring Magnets</a:t>
            </a:r>
          </a:p>
          <a:p>
            <a:pPr marL="719138" lvl="1" indent="-266700">
              <a:lnSpc>
                <a:spcPct val="80000"/>
              </a:lnSpc>
              <a:spcBef>
                <a:spcPct val="50000"/>
              </a:spcBef>
              <a:buFont typeface="Symbol" pitchFamily="18" charset="2"/>
              <a:buChar char="Þ"/>
            </a:pPr>
            <a:r>
              <a:rPr lang="en-US" altLang="en-US" sz="1600" i="0" dirty="0">
                <a:latin typeface="Calibri" panose="020F0502020204030204" pitchFamily="34" charset="0"/>
              </a:rPr>
              <a:t>Measurement of magnetic field maps</a:t>
            </a:r>
          </a:p>
          <a:p>
            <a:pPr marL="1166813" lvl="2" indent="-268288">
              <a:lnSpc>
                <a:spcPct val="80000"/>
              </a:lnSpc>
              <a:spcBef>
                <a:spcPct val="50000"/>
              </a:spcBef>
              <a:buFont typeface="Arial" charset="0"/>
              <a:buChar char="→"/>
            </a:pPr>
            <a:r>
              <a:rPr lang="es-ES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Hall </a:t>
            </a:r>
            <a:r>
              <a:rPr lang="es-ES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probe</a:t>
            </a:r>
            <a:r>
              <a:rPr lang="es-ES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bench</a:t>
            </a:r>
            <a:endParaRPr lang="es-ES" altLang="en-US" sz="15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719138" lvl="1" indent="-266700">
              <a:lnSpc>
                <a:spcPct val="80000"/>
              </a:lnSpc>
              <a:spcBef>
                <a:spcPct val="50000"/>
              </a:spcBef>
              <a:buFont typeface="Symbol" pitchFamily="18" charset="2"/>
              <a:buChar char="Þ"/>
            </a:pPr>
            <a:r>
              <a:rPr lang="en-US" altLang="en-US" sz="1600" i="0" dirty="0">
                <a:latin typeface="Calibri" panose="020F0502020204030204" pitchFamily="34" charset="0"/>
              </a:rPr>
              <a:t>Measurement of </a:t>
            </a:r>
            <a:r>
              <a:rPr lang="en-US" altLang="en-US" sz="1600" i="0" dirty="0" err="1">
                <a:latin typeface="Calibri" panose="020F0502020204030204" pitchFamily="34" charset="0"/>
              </a:rPr>
              <a:t>multipoles</a:t>
            </a:r>
            <a:endParaRPr lang="en-US" altLang="en-US" sz="1600" i="0" dirty="0">
              <a:latin typeface="Calibri" panose="020F0502020204030204" pitchFamily="34" charset="0"/>
            </a:endParaRPr>
          </a:p>
          <a:p>
            <a:pPr marL="1166813" lvl="2" indent="-268288">
              <a:lnSpc>
                <a:spcPct val="80000"/>
              </a:lnSpc>
              <a:spcBef>
                <a:spcPct val="50000"/>
              </a:spcBef>
              <a:buFont typeface="Arial" charset="0"/>
              <a:buChar char="→"/>
            </a:pPr>
            <a:r>
              <a:rPr lang="es-ES_tradnl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Rotating</a:t>
            </a:r>
            <a:r>
              <a:rPr lang="es-ES_tradnl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coil</a:t>
            </a:r>
            <a:r>
              <a:rPr lang="es-ES_tradnl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bench</a:t>
            </a:r>
            <a:endParaRPr lang="es-ES" altLang="en-US" sz="15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73050" indent="-27305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i="0" dirty="0">
                <a:solidFill>
                  <a:srgbClr val="0000FF"/>
                </a:solidFill>
                <a:latin typeface="Calibri" panose="020F0502020204030204" pitchFamily="34" charset="0"/>
              </a:rPr>
              <a:t>Construction and measurement of IDs</a:t>
            </a:r>
          </a:p>
          <a:p>
            <a:pPr marL="719138" lvl="1" indent="-266700">
              <a:lnSpc>
                <a:spcPct val="80000"/>
              </a:lnSpc>
              <a:spcBef>
                <a:spcPct val="50000"/>
              </a:spcBef>
              <a:buFont typeface="Symbol" pitchFamily="18" charset="2"/>
              <a:buChar char="Þ"/>
            </a:pPr>
            <a:r>
              <a:rPr lang="en-US" altLang="en-US" sz="1600" i="0" dirty="0">
                <a:latin typeface="Calibri" panose="020F0502020204030204" pitchFamily="34" charset="0"/>
              </a:rPr>
              <a:t>Permanent magnet blocks </a:t>
            </a:r>
            <a:r>
              <a:rPr lang="en-US" altLang="en-US" sz="1600" i="0" dirty="0" err="1">
                <a:latin typeface="Calibri" panose="020F0502020204030204" pitchFamily="34" charset="0"/>
              </a:rPr>
              <a:t>characterisation</a:t>
            </a:r>
            <a:endParaRPr lang="en-US" altLang="en-US" sz="1600" i="0" dirty="0">
              <a:latin typeface="Calibri" panose="020F0502020204030204" pitchFamily="34" charset="0"/>
            </a:endParaRPr>
          </a:p>
          <a:p>
            <a:pPr marL="1166813" lvl="2" indent="-268288">
              <a:lnSpc>
                <a:spcPct val="80000"/>
              </a:lnSpc>
              <a:spcBef>
                <a:spcPct val="50000"/>
              </a:spcBef>
              <a:buFont typeface="Arial" charset="0"/>
              <a:buChar char="→"/>
            </a:pPr>
            <a:r>
              <a:rPr lang="es-ES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Helmholtz</a:t>
            </a:r>
            <a:r>
              <a:rPr lang="es-ES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coils</a:t>
            </a:r>
            <a:r>
              <a:rPr lang="es-ES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 &amp; </a:t>
            </a:r>
            <a:r>
              <a:rPr lang="es-ES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Fixed</a:t>
            </a:r>
            <a:r>
              <a:rPr lang="es-ES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Stretched</a:t>
            </a:r>
            <a:r>
              <a:rPr lang="es-ES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wire</a:t>
            </a:r>
            <a:endParaRPr lang="en-US" altLang="en-US" sz="15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719138" lvl="1" indent="-266700">
              <a:lnSpc>
                <a:spcPct val="80000"/>
              </a:lnSpc>
              <a:spcBef>
                <a:spcPct val="50000"/>
              </a:spcBef>
              <a:buFont typeface="Symbol" pitchFamily="18" charset="2"/>
              <a:buChar char="Þ"/>
            </a:pPr>
            <a:r>
              <a:rPr lang="en-US" altLang="en-US" sz="1600" i="0" dirty="0" err="1">
                <a:latin typeface="Calibri" panose="020F0502020204030204" pitchFamily="34" charset="0"/>
              </a:rPr>
              <a:t>Measurenent</a:t>
            </a:r>
            <a:r>
              <a:rPr lang="en-US" altLang="en-US" sz="1600" i="0" dirty="0">
                <a:latin typeface="Calibri" panose="020F0502020204030204" pitchFamily="34" charset="0"/>
              </a:rPr>
              <a:t> of magnetic field maps</a:t>
            </a:r>
          </a:p>
          <a:p>
            <a:pPr marL="1166813" lvl="2" indent="-268288">
              <a:lnSpc>
                <a:spcPct val="80000"/>
              </a:lnSpc>
              <a:spcBef>
                <a:spcPct val="50000"/>
              </a:spcBef>
              <a:buFont typeface="Arial" charset="0"/>
              <a:buChar char="→"/>
            </a:pPr>
            <a:r>
              <a:rPr lang="es-ES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Hall </a:t>
            </a:r>
            <a:r>
              <a:rPr lang="es-ES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probe</a:t>
            </a:r>
            <a:r>
              <a:rPr lang="es-ES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bench</a:t>
            </a:r>
            <a:endParaRPr lang="en-US" altLang="en-US" sz="15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719138" lvl="1" indent="-266700">
              <a:lnSpc>
                <a:spcPct val="80000"/>
              </a:lnSpc>
              <a:spcBef>
                <a:spcPct val="50000"/>
              </a:spcBef>
              <a:buFont typeface="Symbol" pitchFamily="18" charset="2"/>
              <a:buChar char="Þ"/>
            </a:pPr>
            <a:r>
              <a:rPr lang="en-US" altLang="en-US" sz="1600" i="0" dirty="0">
                <a:latin typeface="Calibri" panose="020F0502020204030204" pitchFamily="34" charset="0"/>
              </a:rPr>
              <a:t>Measurement of field integrals</a:t>
            </a:r>
          </a:p>
          <a:p>
            <a:pPr marL="1166813" lvl="2" indent="-268288">
              <a:lnSpc>
                <a:spcPct val="80000"/>
              </a:lnSpc>
              <a:spcBef>
                <a:spcPct val="50000"/>
              </a:spcBef>
              <a:buFont typeface="Arial" charset="0"/>
              <a:buChar char="→"/>
            </a:pPr>
            <a:r>
              <a:rPr lang="es-ES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Flipping</a:t>
            </a:r>
            <a:r>
              <a:rPr lang="es-ES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coil</a:t>
            </a:r>
            <a:r>
              <a:rPr lang="es-ES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altLang="en-US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bench</a:t>
            </a:r>
            <a:endParaRPr lang="en-US" altLang="en-US" sz="1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>
                <a:solidFill>
                  <a:schemeClr val="bg1"/>
                </a:solidFill>
                <a:latin typeface="Calibri" panose="020F0502020204030204" pitchFamily="34" charset="0"/>
              </a:rPr>
              <a:t>Magnetic Measurements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6" descr="Magnets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441" y="1352699"/>
            <a:ext cx="29527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t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528" y="1268760"/>
            <a:ext cx="262096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1594023" y="5949280"/>
            <a:ext cx="237549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altLang="en-US" i="0" dirty="0" smtClean="0">
                <a:latin typeface="Calibri" panose="020F0502020204030204" pitchFamily="34" charset="0"/>
              </a:rPr>
              <a:t>SESAME </a:t>
            </a:r>
            <a:r>
              <a:rPr lang="es-ES_tradnl" altLang="en-US" i="0" dirty="0" err="1" smtClean="0">
                <a:latin typeface="Calibri" panose="020F0502020204030204" pitchFamily="34" charset="0"/>
              </a:rPr>
              <a:t>dipoles</a:t>
            </a:r>
            <a:r>
              <a:rPr lang="es-ES_tradnl" altLang="en-US" i="0" dirty="0" smtClean="0">
                <a:latin typeface="Calibri" panose="020F0502020204030204" pitchFamily="34" charset="0"/>
              </a:rPr>
              <a:t> (2014)</a:t>
            </a:r>
            <a:endParaRPr lang="en-US" altLang="en-US" i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5148461" y="3152899"/>
            <a:ext cx="34559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altLang="en-US" i="0" dirty="0">
                <a:latin typeface="Calibri" panose="020F0502020204030204" pitchFamily="34" charset="0"/>
              </a:rPr>
              <a:t>CIEMAT </a:t>
            </a:r>
            <a:r>
              <a:rPr lang="es-ES_tradnl" altLang="en-US" i="0" dirty="0" err="1">
                <a:latin typeface="Calibri" panose="020F0502020204030204" pitchFamily="34" charset="0"/>
              </a:rPr>
              <a:t>magnets</a:t>
            </a:r>
            <a:r>
              <a:rPr lang="es-ES_tradnl" altLang="en-US" i="0" dirty="0">
                <a:latin typeface="Calibri" panose="020F0502020204030204" pitchFamily="34" charset="0"/>
              </a:rPr>
              <a:t> </a:t>
            </a:r>
            <a:r>
              <a:rPr lang="es-ES_tradnl" altLang="en-US" i="0" dirty="0" err="1">
                <a:latin typeface="Calibri" panose="020F0502020204030204" pitchFamily="34" charset="0"/>
              </a:rPr>
              <a:t>for</a:t>
            </a:r>
            <a:r>
              <a:rPr lang="es-ES_tradnl" altLang="en-US" i="0" dirty="0">
                <a:latin typeface="Calibri" panose="020F0502020204030204" pitchFamily="34" charset="0"/>
              </a:rPr>
              <a:t> IFMIF</a:t>
            </a:r>
            <a:endParaRPr lang="en-US" altLang="en-US" i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7418" name="Rectangle 4"/>
          <p:cNvSpPr>
            <a:spLocks noChangeArrowheads="1"/>
          </p:cNvSpPr>
          <p:nvPr/>
        </p:nvSpPr>
        <p:spPr bwMode="auto">
          <a:xfrm>
            <a:off x="1330449" y="3224907"/>
            <a:ext cx="3457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altLang="en-US" i="0" dirty="0" err="1">
                <a:latin typeface="Calibri" panose="020F0502020204030204" pitchFamily="34" charset="0"/>
              </a:rPr>
              <a:t>Magnets</a:t>
            </a:r>
            <a:r>
              <a:rPr lang="es-ES_tradnl" altLang="en-US" i="0" dirty="0">
                <a:latin typeface="Calibri" panose="020F0502020204030204" pitchFamily="34" charset="0"/>
              </a:rPr>
              <a:t> </a:t>
            </a:r>
            <a:r>
              <a:rPr lang="es-ES_tradnl" altLang="en-US" i="0" dirty="0" err="1">
                <a:latin typeface="Calibri" panose="020F0502020204030204" pitchFamily="34" charset="0"/>
              </a:rPr>
              <a:t>for</a:t>
            </a:r>
            <a:r>
              <a:rPr lang="es-ES_tradnl" altLang="en-US" i="0" dirty="0">
                <a:latin typeface="Calibri" panose="020F0502020204030204" pitchFamily="34" charset="0"/>
              </a:rPr>
              <a:t> ESRF </a:t>
            </a:r>
            <a:r>
              <a:rPr lang="es-ES_tradnl" altLang="en-US" i="0" dirty="0" err="1">
                <a:latin typeface="Calibri" panose="020F0502020204030204" pitchFamily="34" charset="0"/>
              </a:rPr>
              <a:t>upgrade</a:t>
            </a:r>
            <a:endParaRPr lang="en-US" altLang="en-US" i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17419" name="Imat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861048"/>
            <a:ext cx="12176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4"/>
          <p:cNvSpPr>
            <a:spLocks noChangeArrowheads="1"/>
          </p:cNvSpPr>
          <p:nvPr/>
        </p:nvSpPr>
        <p:spPr bwMode="auto">
          <a:xfrm>
            <a:off x="6228184" y="4221088"/>
            <a:ext cx="208776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n-US" i="0" dirty="0">
                <a:latin typeface="Calibri" panose="020F0502020204030204" pitchFamily="34" charset="0"/>
              </a:rPr>
              <a:t>CIEMAT </a:t>
            </a:r>
            <a:r>
              <a:rPr lang="es-ES_tradnl" altLang="en-US" i="0" dirty="0" err="1">
                <a:latin typeface="Calibri" panose="020F0502020204030204" pitchFamily="34" charset="0"/>
              </a:rPr>
              <a:t>phase</a:t>
            </a:r>
            <a:r>
              <a:rPr lang="es-ES_tradnl" altLang="en-US" i="0" dirty="0">
                <a:latin typeface="Calibri" panose="020F0502020204030204" pitchFamily="34" charset="0"/>
              </a:rPr>
              <a:t> </a:t>
            </a:r>
            <a:r>
              <a:rPr lang="es-ES_tradnl" altLang="en-US" i="0" dirty="0" err="1">
                <a:latin typeface="Calibri" panose="020F0502020204030204" pitchFamily="34" charset="0"/>
              </a:rPr>
              <a:t>shifter</a:t>
            </a:r>
            <a:r>
              <a:rPr lang="es-ES_tradnl" altLang="en-US" i="0" dirty="0">
                <a:latin typeface="Calibri" panose="020F0502020204030204" pitchFamily="34" charset="0"/>
              </a:rPr>
              <a:t> </a:t>
            </a:r>
            <a:r>
              <a:rPr lang="es-ES_tradnl" altLang="en-US" i="0" dirty="0" err="1">
                <a:latin typeface="Calibri" panose="020F0502020204030204" pitchFamily="34" charset="0"/>
              </a:rPr>
              <a:t>for</a:t>
            </a:r>
            <a:r>
              <a:rPr lang="es-ES_tradnl" altLang="en-US" i="0" dirty="0">
                <a:latin typeface="Calibri" panose="020F0502020204030204" pitchFamily="34" charset="0"/>
              </a:rPr>
              <a:t> E-XFEL</a:t>
            </a:r>
            <a:endParaRPr lang="en-US" altLang="en-US" i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4733" r="9899"/>
          <a:stretch/>
        </p:blipFill>
        <p:spPr bwMode="auto">
          <a:xfrm>
            <a:off x="864295" y="3745282"/>
            <a:ext cx="3419605" cy="21653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7504" y="620688"/>
            <a:ext cx="562830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n-US" sz="20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Collaboration</a:t>
            </a:r>
            <a:r>
              <a:rPr lang="es-ES_tradnl" altLang="en-US" sz="20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0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with</a:t>
            </a:r>
            <a:r>
              <a:rPr lang="es-ES_tradnl" altLang="en-US" sz="20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000" i="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other</a:t>
            </a:r>
            <a:r>
              <a:rPr lang="es-ES_tradnl" altLang="en-US" sz="200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000" i="0" dirty="0" err="1">
                <a:solidFill>
                  <a:srgbClr val="0000FF"/>
                </a:solidFill>
                <a:latin typeface="Calibri" panose="020F0502020204030204" pitchFamily="34" charset="0"/>
              </a:rPr>
              <a:t>research</a:t>
            </a:r>
            <a:r>
              <a:rPr lang="es-ES_tradnl" altLang="en-US" sz="2000" i="0" dirty="0">
                <a:solidFill>
                  <a:srgbClr val="0000FF"/>
                </a:solidFill>
                <a:latin typeface="Calibri" panose="020F0502020204030204" pitchFamily="34" charset="0"/>
              </a:rPr>
              <a:t> centers</a:t>
            </a:r>
            <a:endParaRPr lang="en-US" altLang="en-US" sz="2000" i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8313" y="-91529"/>
            <a:ext cx="8229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i="0" dirty="0">
                <a:solidFill>
                  <a:schemeClr val="bg1"/>
                </a:solidFill>
                <a:latin typeface="Calibri" panose="020F0502020204030204" pitchFamily="34" charset="0"/>
              </a:rPr>
              <a:t>Magnetic Measurements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74"/>
  <p:tag name="DEFAULTHEIGHT" val="397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24482</TotalTime>
  <Words>510</Words>
  <Application>Microsoft Office PowerPoint</Application>
  <PresentationFormat>On-screen Show (4:3)</PresentationFormat>
  <Paragraphs>160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Verdana</vt:lpstr>
      <vt:lpstr>Symbol</vt:lpstr>
      <vt:lpstr>Calibri</vt:lpstr>
      <vt:lpstr>Comic Sans MS</vt:lpstr>
      <vt:lpstr>Wingdings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Fede</dc:creator>
  <cp:lastModifiedBy>Francisco José Pérez Rodríguez</cp:lastModifiedBy>
  <cp:revision>191</cp:revision>
  <dcterms:created xsi:type="dcterms:W3CDTF">2004-10-29T09:52:08Z</dcterms:created>
  <dcterms:modified xsi:type="dcterms:W3CDTF">2013-12-16T08:33:14Z</dcterms:modified>
</cp:coreProperties>
</file>