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6" r:id="rId3"/>
    <p:sldId id="287" r:id="rId4"/>
    <p:sldId id="266" r:id="rId5"/>
    <p:sldId id="265" r:id="rId6"/>
    <p:sldId id="264" r:id="rId7"/>
    <p:sldId id="288" r:id="rId8"/>
    <p:sldId id="260" r:id="rId9"/>
    <p:sldId id="261" r:id="rId10"/>
    <p:sldId id="262" r:id="rId11"/>
    <p:sldId id="289" r:id="rId12"/>
    <p:sldId id="269" r:id="rId13"/>
    <p:sldId id="298" r:id="rId14"/>
    <p:sldId id="267" r:id="rId15"/>
    <p:sldId id="270" r:id="rId16"/>
    <p:sldId id="271" r:id="rId17"/>
    <p:sldId id="268" r:id="rId18"/>
    <p:sldId id="299" r:id="rId19"/>
    <p:sldId id="272" r:id="rId20"/>
    <p:sldId id="300" r:id="rId21"/>
    <p:sldId id="274" r:id="rId22"/>
    <p:sldId id="301" r:id="rId23"/>
    <p:sldId id="305" r:id="rId24"/>
    <p:sldId id="302" r:id="rId25"/>
    <p:sldId id="276" r:id="rId26"/>
    <p:sldId id="280" r:id="rId27"/>
    <p:sldId id="303" r:id="rId28"/>
    <p:sldId id="277" r:id="rId29"/>
    <p:sldId id="290" r:id="rId30"/>
    <p:sldId id="278" r:id="rId31"/>
    <p:sldId id="279" r:id="rId32"/>
    <p:sldId id="291" r:id="rId33"/>
    <p:sldId id="281" r:id="rId34"/>
    <p:sldId id="282" r:id="rId35"/>
    <p:sldId id="283" r:id="rId36"/>
    <p:sldId id="304" r:id="rId37"/>
    <p:sldId id="284" r:id="rId38"/>
    <p:sldId id="285" r:id="rId39"/>
    <p:sldId id="273" r:id="rId40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BA"/>
    <a:srgbClr val="000000"/>
    <a:srgbClr val="C1E2BC"/>
    <a:srgbClr val="FFFFFF"/>
    <a:srgbClr val="33CC33"/>
    <a:srgbClr val="005088"/>
    <a:srgbClr val="5F5F5F"/>
    <a:srgbClr val="CC0000"/>
    <a:srgbClr val="FF99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01" autoAdjust="0"/>
    <p:restoredTop sz="76685" autoAdjust="0"/>
  </p:normalViewPr>
  <p:slideViewPr>
    <p:cSldViewPr>
      <p:cViewPr>
        <p:scale>
          <a:sx n="57" d="100"/>
          <a:sy n="57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 varScale="1">
        <p:scale>
          <a:sx n="63" d="100"/>
          <a:sy n="63" d="100"/>
        </p:scale>
        <p:origin x="-2958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761-99FC-4C9C-B545-A1F53A29586F}" type="datetimeFigureOut">
              <a:rPr lang="zh-CN" altLang="en-US" smtClean="0"/>
              <a:pPr/>
              <a:t>2013-12-14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9FBB1-DF43-49EB-83A4-7007DF80FA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65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E394D-3D33-448B-9672-736CCB4EF435}" type="datetimeFigureOut">
              <a:rPr lang="zh-CN" altLang="en-US" smtClean="0"/>
              <a:pPr/>
              <a:t>2013-12-14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4347-CD80-4FF1-9A2A-03708DEBD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519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624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29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17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94314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34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74347-CD80-4FF1-9A2A-03708DEBD17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372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062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99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30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71182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798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41990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48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964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832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3849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46568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3418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989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810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47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566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PPT3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772400" cy="1470025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ea typeface="方正小标宋简体" pitchFamily="2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0" y="27082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07" name="Picture 11" descr="PPT1-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5745163"/>
            <a:ext cx="3219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212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63588"/>
            <a:ext cx="2057400" cy="5473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3588"/>
            <a:ext cx="6019800" cy="5473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27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33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333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98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1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0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61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546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19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63588"/>
            <a:ext cx="78708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80088" y="6453188"/>
            <a:ext cx="289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563938" y="620713"/>
            <a:ext cx="5580062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8" name="Picture 14" descr="PPT1-2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15925"/>
            <a:ext cx="2976562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39750" y="6381750"/>
            <a:ext cx="8064500" cy="0"/>
          </a:xfrm>
          <a:prstGeom prst="line">
            <a:avLst/>
          </a:prstGeom>
          <a:noFill/>
          <a:ln w="28575">
            <a:solidFill>
              <a:srgbClr val="0050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方正大黑简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120000"/>
        <a:buFont typeface="Wingdings" pitchFamily="2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071546"/>
            <a:ext cx="8352928" cy="1470025"/>
          </a:xfrm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n-US" altLang="zh-CN" sz="3600" b="1" dirty="0" smtClean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Beamline Control and </a:t>
            </a:r>
            <a:br>
              <a:rPr lang="en-US" altLang="zh-CN" sz="3600" b="1" dirty="0" smtClean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600" b="1" dirty="0" smtClean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</a:t>
            </a:r>
            <a:r>
              <a:rPr lang="en-US" altLang="zh-CN" sz="3600" b="1" dirty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en-US" altLang="zh-CN" sz="3600" b="1" dirty="0" smtClean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cquisition </a:t>
            </a:r>
            <a:r>
              <a:rPr lang="en-US" altLang="zh-CN" sz="3600" b="1" dirty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3600" b="1" dirty="0" smtClean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ystem at </a:t>
            </a:r>
            <a:r>
              <a:rPr lang="en-US" altLang="zh-CN" sz="3600" b="1" dirty="0">
                <a:solidFill>
                  <a:srgbClr val="0606BA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SSRF</a:t>
            </a:r>
            <a:endParaRPr lang="zh-CN" altLang="zh-CN" sz="3600" b="1" dirty="0">
              <a:solidFill>
                <a:srgbClr val="0606BA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861048"/>
            <a:ext cx="7160840" cy="17526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606BA"/>
                </a:solidFill>
              </a:rPr>
              <a:t>Zhang Zhaohong, Zheng Lifang</a:t>
            </a:r>
          </a:p>
          <a:p>
            <a:r>
              <a:rPr lang="en-US" altLang="zh-CN" sz="2800" dirty="0" err="1" smtClean="0">
                <a:solidFill>
                  <a:srgbClr val="0606BA"/>
                </a:solidFill>
              </a:rPr>
              <a:t>Beamline</a:t>
            </a:r>
            <a:r>
              <a:rPr lang="en-US" altLang="zh-CN" sz="2800" dirty="0" smtClean="0">
                <a:solidFill>
                  <a:srgbClr val="0606BA"/>
                </a:solidFill>
              </a:rPr>
              <a:t> Control Group</a:t>
            </a:r>
          </a:p>
          <a:p>
            <a:r>
              <a:rPr lang="en-US" altLang="zh-CN" sz="2800" dirty="0" smtClean="0">
                <a:solidFill>
                  <a:srgbClr val="0606BA"/>
                </a:solidFill>
              </a:rPr>
              <a:t>Shanghai Synchrotron Radiation Facility</a:t>
            </a:r>
            <a:endParaRPr lang="en-US" altLang="zh-CN" sz="2800" dirty="0" smtClean="0">
              <a:solidFill>
                <a:srgbClr val="0606BA"/>
              </a:solidFill>
            </a:endParaRPr>
          </a:p>
          <a:p>
            <a:endParaRPr lang="en-US" altLang="zh-CN" sz="2800" dirty="0" smtClean="0">
              <a:solidFill>
                <a:srgbClr val="0606BA"/>
              </a:solidFill>
            </a:endParaRPr>
          </a:p>
          <a:p>
            <a:endParaRPr lang="zh-CN" altLang="zh-CN" sz="2800" dirty="0">
              <a:solidFill>
                <a:srgbClr val="0606B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638132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about 25 pages </a:t>
            </a:r>
            <a:endParaRPr lang="zh-CN" altLang="en-US" b="1" dirty="0"/>
          </a:p>
        </p:txBody>
      </p:sp>
    </p:spTree>
  </p:cSld>
  <p:clrMapOvr>
    <a:masterClrMapping/>
  </p:clrMapOvr>
  <p:transition advTm="187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箭头连接符 46"/>
          <p:cNvCxnSpPr/>
          <p:nvPr/>
        </p:nvCxnSpPr>
        <p:spPr>
          <a:xfrm rot="5400000">
            <a:off x="6250057" y="2249537"/>
            <a:ext cx="355480" cy="3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665147"/>
          </a:xfrm>
        </p:spPr>
        <p:txBody>
          <a:bodyPr/>
          <a:lstStyle/>
          <a:p>
            <a:r>
              <a:rPr lang="en-US" altLang="zh-CN" dirty="0" smtClean="0"/>
              <a:t>2.3  Equipment </a:t>
            </a:r>
            <a:r>
              <a:rPr lang="en-US" altLang="zh-CN" dirty="0"/>
              <a:t>Protection System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719572" y="2403758"/>
            <a:ext cx="1764196" cy="504056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solidFill>
              <a:srgbClr val="00B05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PLC modules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098726" y="2420888"/>
            <a:ext cx="1800200" cy="504056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PLC modules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539552" y="1628800"/>
            <a:ext cx="2088232" cy="50405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Water Flow state</a:t>
            </a:r>
            <a:endParaRPr lang="zh-CN" altLang="en-US" sz="1600" dirty="0"/>
          </a:p>
        </p:txBody>
      </p:sp>
      <p:sp>
        <p:nvSpPr>
          <p:cNvPr id="78" name="圆角矩形 77"/>
          <p:cNvSpPr/>
          <p:nvPr/>
        </p:nvSpPr>
        <p:spPr>
          <a:xfrm>
            <a:off x="3103330" y="1628800"/>
            <a:ext cx="1795596" cy="50405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Temperature</a:t>
            </a:r>
            <a:endParaRPr lang="zh-CN" altLang="en-US" sz="1600" dirty="0"/>
          </a:p>
        </p:txBody>
      </p:sp>
      <p:sp>
        <p:nvSpPr>
          <p:cNvPr id="79" name="圆角矩形 78"/>
          <p:cNvSpPr/>
          <p:nvPr/>
        </p:nvSpPr>
        <p:spPr>
          <a:xfrm>
            <a:off x="5580112" y="1628800"/>
            <a:ext cx="1706532" cy="50405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Vacuum </a:t>
            </a:r>
            <a:endParaRPr lang="zh-CN" altLang="en-US" sz="1600" dirty="0"/>
          </a:p>
        </p:txBody>
      </p:sp>
      <p:cxnSp>
        <p:nvCxnSpPr>
          <p:cNvPr id="81" name="直接箭头连接符 80"/>
          <p:cNvCxnSpPr>
            <a:stCxn id="77" idx="2"/>
            <a:endCxn id="74" idx="0"/>
          </p:cNvCxnSpPr>
          <p:nvPr/>
        </p:nvCxnSpPr>
        <p:spPr>
          <a:xfrm>
            <a:off x="1583668" y="2132856"/>
            <a:ext cx="0" cy="270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3833918" y="2132856"/>
            <a:ext cx="0" cy="270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rot="5400000">
            <a:off x="6321495" y="3033645"/>
            <a:ext cx="355480" cy="3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圆角矩形 86"/>
          <p:cNvSpPr/>
          <p:nvPr/>
        </p:nvSpPr>
        <p:spPr>
          <a:xfrm>
            <a:off x="1015098" y="3717032"/>
            <a:ext cx="2088232" cy="50405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PLC system</a:t>
            </a:r>
            <a:endParaRPr lang="zh-CN" altLang="en-US" dirty="0"/>
          </a:p>
        </p:txBody>
      </p:sp>
      <p:cxnSp>
        <p:nvCxnSpPr>
          <p:cNvPr id="89" name="直接连接符 88"/>
          <p:cNvCxnSpPr>
            <a:stCxn id="74" idx="2"/>
          </p:cNvCxnSpPr>
          <p:nvPr/>
        </p:nvCxnSpPr>
        <p:spPr>
          <a:xfrm>
            <a:off x="1601670" y="2907814"/>
            <a:ext cx="0" cy="809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76" idx="1"/>
          </p:cNvCxnSpPr>
          <p:nvPr/>
        </p:nvCxnSpPr>
        <p:spPr>
          <a:xfrm flipH="1">
            <a:off x="2699792" y="2672916"/>
            <a:ext cx="3989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2699792" y="2672916"/>
            <a:ext cx="0" cy="1044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6200000" flipH="1">
            <a:off x="2950361" y="4021939"/>
            <a:ext cx="1665372" cy="627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87" idx="3"/>
          </p:cNvCxnSpPr>
          <p:nvPr/>
        </p:nvCxnSpPr>
        <p:spPr>
          <a:xfrm>
            <a:off x="3103330" y="3969060"/>
            <a:ext cx="67658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357554" y="492919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Ethernet</a:t>
            </a:r>
            <a:endParaRPr lang="zh-CN" altLang="en-US" dirty="0"/>
          </a:p>
        </p:txBody>
      </p:sp>
      <p:sp>
        <p:nvSpPr>
          <p:cNvPr id="99" name="矩形 98"/>
          <p:cNvSpPr/>
          <p:nvPr/>
        </p:nvSpPr>
        <p:spPr>
          <a:xfrm>
            <a:off x="5635269" y="3212976"/>
            <a:ext cx="1581874" cy="504056"/>
          </a:xfrm>
          <a:prstGeom prst="rect">
            <a:avLst/>
          </a:prstGeom>
          <a:solidFill>
            <a:srgbClr val="00B050">
              <a:alpha val="72000"/>
            </a:srgbClr>
          </a:solidFill>
          <a:ln>
            <a:solidFill>
              <a:srgbClr val="00B05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Serial Server</a:t>
            </a:r>
            <a:endParaRPr lang="zh-CN" altLang="en-US" dirty="0"/>
          </a:p>
        </p:txBody>
      </p:sp>
      <p:cxnSp>
        <p:nvCxnSpPr>
          <p:cNvPr id="101" name="直接连接符 100"/>
          <p:cNvCxnSpPr>
            <a:endCxn id="99" idx="1"/>
          </p:cNvCxnSpPr>
          <p:nvPr/>
        </p:nvCxnSpPr>
        <p:spPr>
          <a:xfrm>
            <a:off x="3791381" y="3465004"/>
            <a:ext cx="184388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圆角矩形 103"/>
          <p:cNvSpPr/>
          <p:nvPr/>
        </p:nvSpPr>
        <p:spPr>
          <a:xfrm>
            <a:off x="5287476" y="3861048"/>
            <a:ext cx="2088232" cy="50405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EPICS Software</a:t>
            </a:r>
            <a:endParaRPr lang="zh-CN" altLang="en-US" dirty="0"/>
          </a:p>
        </p:txBody>
      </p:sp>
      <p:cxnSp>
        <p:nvCxnSpPr>
          <p:cNvPr id="105" name="直接连接符 104"/>
          <p:cNvCxnSpPr/>
          <p:nvPr/>
        </p:nvCxnSpPr>
        <p:spPr>
          <a:xfrm>
            <a:off x="3779912" y="4149080"/>
            <a:ext cx="150756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3" descr="BL_Stat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8977" y="4806951"/>
            <a:ext cx="2657439" cy="200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" name="下箭头 114"/>
          <p:cNvSpPr/>
          <p:nvPr/>
        </p:nvSpPr>
        <p:spPr>
          <a:xfrm>
            <a:off x="1888021" y="4293096"/>
            <a:ext cx="17119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下箭头 116"/>
          <p:cNvSpPr/>
          <p:nvPr/>
        </p:nvSpPr>
        <p:spPr>
          <a:xfrm>
            <a:off x="6804248" y="4408522"/>
            <a:ext cx="17119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596336" y="1628800"/>
            <a:ext cx="1316034" cy="50405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e</a:t>
            </a:r>
            <a:r>
              <a:rPr lang="en-US" altLang="zh-CN" sz="1600" dirty="0" smtClean="0"/>
              <a:t>tc.</a:t>
            </a:r>
            <a:endParaRPr lang="zh-CN" altLang="en-US" sz="1600" dirty="0"/>
          </a:p>
        </p:txBody>
      </p:sp>
      <p:pic>
        <p:nvPicPr>
          <p:cNvPr id="34" name="Picture 5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08" y="4708398"/>
            <a:ext cx="1318960" cy="13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108" y="4708398"/>
            <a:ext cx="1338944" cy="13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2035" y="630932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PLC touch panels 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33994" y="440852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OPI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643570" y="2428868"/>
            <a:ext cx="1714512" cy="428628"/>
          </a:xfrm>
          <a:prstGeom prst="rect">
            <a:avLst/>
          </a:prstGeom>
          <a:solidFill>
            <a:srgbClr val="00B050">
              <a:alpha val="72000"/>
            </a:srgbClr>
          </a:solidFill>
          <a:ln>
            <a:solidFill>
              <a:srgbClr val="00B05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Vacuum Gauge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014665"/>
      </p:ext>
    </p:extLst>
  </p:cSld>
  <p:clrMapOvr>
    <a:masterClrMapping/>
  </p:clrMapOvr>
  <p:transition advTm="10915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73238"/>
            <a:ext cx="7901014" cy="446405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3.1  EPICS Overview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3.2  Motion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3.3  Message Based Devices’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3.4  Detector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3.5  Scan Mechanism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3.6  OPI Tools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3.7  Other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94928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Altogether 10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485231"/>
      </p:ext>
    </p:extLst>
  </p:cSld>
  <p:clrMapOvr>
    <a:masterClrMapping/>
  </p:clrMapOvr>
  <p:transition advTm="210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  EPICS </a:t>
            </a:r>
            <a:r>
              <a:rPr lang="en-US" altLang="zh-CN" dirty="0"/>
              <a:t>O</a:t>
            </a:r>
            <a:r>
              <a:rPr lang="en-US" altLang="zh-CN" dirty="0" smtClean="0"/>
              <a:t>verview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205820"/>
            <a:ext cx="550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We benefit a lot from EPICS, developed so perfectly.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558" y="1537706"/>
            <a:ext cx="9144000" cy="4014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3874" y="200024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OPI Layer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6978" y="2571744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LAN:  CA Protocol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721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VME-IOC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55721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PC-IOC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799" y="55721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PC-IOC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578645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606BA"/>
                </a:solidFill>
              </a:rPr>
              <a:t>Motion Control </a:t>
            </a:r>
            <a:endParaRPr lang="zh-CN" altLang="en-US" dirty="0">
              <a:solidFill>
                <a:srgbClr val="0606B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3346" y="5643578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606BA"/>
                </a:solidFill>
              </a:rPr>
              <a:t>status monitor</a:t>
            </a:r>
            <a:endParaRPr lang="zh-CN" altLang="en-US" sz="1600" dirty="0">
              <a:solidFill>
                <a:srgbClr val="0606B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5114" y="550070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606BA"/>
                </a:solidFill>
              </a:rPr>
              <a:t>D</a:t>
            </a:r>
            <a:r>
              <a:rPr lang="en-US" altLang="zh-CN" dirty="0" smtClean="0">
                <a:solidFill>
                  <a:srgbClr val="0606BA"/>
                </a:solidFill>
              </a:rPr>
              <a:t>etector</a:t>
            </a:r>
          </a:p>
          <a:p>
            <a:r>
              <a:rPr lang="en-US" altLang="zh-CN" dirty="0" smtClean="0">
                <a:solidFill>
                  <a:srgbClr val="0606BA"/>
                </a:solidFill>
              </a:rPr>
              <a:t>Control</a:t>
            </a:r>
            <a:endParaRPr lang="zh-CN" altLang="en-US" dirty="0">
              <a:solidFill>
                <a:srgbClr val="0606B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4378" y="5446015"/>
            <a:ext cx="105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rgbClr val="0606BA"/>
                </a:solidFill>
              </a:rPr>
              <a:t>       Data </a:t>
            </a:r>
          </a:p>
          <a:p>
            <a:pPr algn="r"/>
            <a:r>
              <a:rPr lang="en-US" altLang="zh-CN" sz="1400" dirty="0" smtClean="0">
                <a:solidFill>
                  <a:srgbClr val="0606BA"/>
                </a:solidFill>
              </a:rPr>
              <a:t>Acquisition</a:t>
            </a:r>
            <a:endParaRPr lang="zh-CN" altLang="en-US" sz="1400" dirty="0">
              <a:solidFill>
                <a:srgbClr val="0606B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96" y="6372036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EPICS is competent for any control task in beamlines.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389784"/>
      </p:ext>
    </p:extLst>
  </p:cSld>
  <p:clrMapOvr>
    <a:masterClrMapping/>
  </p:clrMapOvr>
  <p:transition advTm="13934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73238"/>
            <a:ext cx="7901014" cy="446405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3.1  EPICS Overview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3.2  Motion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3.3  Message Based Devices’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3.4  Detector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3.5  Scan Mechanism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3.6  OPI Tools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3.7  Other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94928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Altogether 10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485231"/>
      </p:ext>
    </p:extLst>
  </p:cSld>
  <p:clrMapOvr>
    <a:masterClrMapping/>
  </p:clrMapOvr>
  <p:transition advTm="210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3.2.1   </a:t>
            </a:r>
            <a:r>
              <a:rPr lang="en-US" altLang="zh-CN" dirty="0" smtClean="0">
                <a:solidFill>
                  <a:srgbClr val="FF0000"/>
                </a:solidFill>
              </a:rPr>
              <a:t>Mathematical Model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49749"/>
              </p:ext>
            </p:extLst>
          </p:nvPr>
        </p:nvGraphicFramePr>
        <p:xfrm>
          <a:off x="35496" y="1988840"/>
          <a:ext cx="1800200" cy="358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708785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7030A0"/>
                          </a:solidFill>
                        </a:rPr>
                        <a:t>Control</a:t>
                      </a:r>
                      <a:r>
                        <a:rPr lang="en-US" altLang="zh-CN" b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altLang="zh-CN" b="0" dirty="0" smtClean="0">
                          <a:solidFill>
                            <a:srgbClr val="7030A0"/>
                          </a:solidFill>
                        </a:rPr>
                        <a:t>Objects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Slit</a:t>
                      </a:r>
                      <a:endParaRPr lang="zh-CN" alt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Mirror Chamber</a:t>
                      </a:r>
                      <a:endParaRPr lang="zh-CN" alt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Monochromator</a:t>
                      </a:r>
                      <a:endParaRPr lang="zh-CN" alt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Sample Stage</a:t>
                      </a:r>
                      <a:endParaRPr lang="zh-CN" alt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Filter</a:t>
                      </a:r>
                      <a:endParaRPr lang="zh-CN" alt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BPM</a:t>
                      </a:r>
                      <a:endParaRPr lang="zh-CN" alt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etc.</a:t>
                      </a:r>
                      <a:endParaRPr lang="zh-CN" alt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57913"/>
              </p:ext>
            </p:extLst>
          </p:nvPr>
        </p:nvGraphicFramePr>
        <p:xfrm>
          <a:off x="3643306" y="2000240"/>
          <a:ext cx="1509318" cy="357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318"/>
              </a:tblGrid>
              <a:tr h="70653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7030A0"/>
                          </a:solidFill>
                        </a:rPr>
                        <a:t>Execute Components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1867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step</a:t>
                      </a:r>
                      <a:r>
                        <a:rPr lang="en-US" altLang="zh-CN" baseline="0" dirty="0" smtClean="0"/>
                        <a:t> motors</a:t>
                      </a:r>
                    </a:p>
                    <a:p>
                      <a:r>
                        <a:rPr lang="en-US" altLang="zh-CN" baseline="0" dirty="0" smtClean="0"/>
                        <a:t> (over 95%)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93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9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93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93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93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49140"/>
              </p:ext>
            </p:extLst>
          </p:nvPr>
        </p:nvGraphicFramePr>
        <p:xfrm>
          <a:off x="1835696" y="1988840"/>
          <a:ext cx="1807610" cy="358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610"/>
              </a:tblGrid>
              <a:tr h="708785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7030A0"/>
                          </a:solidFill>
                        </a:rPr>
                        <a:t>Control Variables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Size,offset</a:t>
                      </a:r>
                      <a:endParaRPr lang="zh-CN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Height,pitch,roll</a:t>
                      </a:r>
                      <a:endParaRPr lang="zh-CN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Energy, etc.</a:t>
                      </a:r>
                      <a:endParaRPr lang="zh-CN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0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>
              <a:xfrm>
                <a:off x="5215056" y="2510784"/>
                <a:ext cx="3816424" cy="2441666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𝑦𝑛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h𝑛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h𝑛𝑚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𝑥𝑚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56" y="2510784"/>
                <a:ext cx="3816424" cy="244166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8104" y="5070020"/>
                <a:ext cx="29546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multi-input &amp; multi-output  </a:t>
                </a:r>
              </a:p>
              <a:p>
                <a:r>
                  <a:rPr lang="en-US" altLang="zh-CN" dirty="0"/>
                  <a:t>l</a:t>
                </a:r>
                <a:r>
                  <a:rPr lang="en-US" altLang="zh-CN" dirty="0" smtClean="0"/>
                  <a:t>inear system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</a:rPr>
                        <m:t>𝒚</m:t>
                      </m:r>
                      <m:r>
                        <a:rPr lang="en-US" altLang="zh-CN" b="1" i="1" smtClean="0">
                          <a:latin typeface="Cambria Math"/>
                        </a:rPr>
                        <m:t>=</m:t>
                      </m:r>
                      <m:r>
                        <a:rPr lang="en-US" altLang="zh-CN" b="1" i="1" smtClean="0">
                          <a:latin typeface="Cambria Math"/>
                        </a:rPr>
                        <m:t>𝒉𝒙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04" y="5070020"/>
                <a:ext cx="295465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649" t="-3311" b="-2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802129" y="18070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line is all about motors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409" y="638132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Motion control is everywhere.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6998" y="638132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Position control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635748"/>
      </p:ext>
    </p:extLst>
  </p:cSld>
  <p:clrMapOvr>
    <a:masterClrMapping/>
  </p:clrMapOvr>
  <p:transition advTm="11621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5866" y="2276872"/>
            <a:ext cx="2131878" cy="3866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665147"/>
          </a:xfrm>
        </p:spPr>
        <p:txBody>
          <a:bodyPr/>
          <a:lstStyle/>
          <a:p>
            <a:r>
              <a:rPr lang="en-US" altLang="zh-CN" dirty="0" smtClean="0"/>
              <a:t>3.2.2   EPICS facilities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/>
              <p:cNvSpPr/>
              <p:nvPr/>
            </p:nvSpPr>
            <p:spPr>
              <a:xfrm>
                <a:off x="2555776" y="2060848"/>
                <a:ext cx="3816424" cy="1598856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𝑦𝑛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h𝑛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h𝑛𝑚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𝑥𝑚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圆角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3816424" cy="159885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9792" y="16601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Output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16430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Algorithm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16430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Input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799" y="6488668"/>
            <a:ext cx="715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 EPICS’s world, everything is PV.  </a:t>
            </a:r>
            <a:r>
              <a:rPr lang="en-US" altLang="zh-CN" dirty="0"/>
              <a:t> </a:t>
            </a:r>
            <a:r>
              <a:rPr lang="en-US" altLang="zh-CN" dirty="0" smtClean="0"/>
              <a:t> PVs = fields of  EPICS record . 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500034" y="2857496"/>
            <a:ext cx="1440160" cy="252028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6289" y="311759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database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88066" y="3486930"/>
            <a:ext cx="864096" cy="174683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20672" y="3712300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B0F0"/>
                </a:solidFill>
              </a:rPr>
              <a:t>records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32082" y="4117636"/>
            <a:ext cx="576064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32082" y="4244804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PVS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24288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EPICS IOC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285720" y="5500702"/>
            <a:ext cx="180020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Low level drivers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682696" y="1340768"/>
            <a:ext cx="1080120" cy="57606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OPI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stCxn id="19" idx="2"/>
            <a:endCxn id="16" idx="0"/>
          </p:cNvCxnSpPr>
          <p:nvPr/>
        </p:nvCxnSpPr>
        <p:spPr>
          <a:xfrm rot="5400000">
            <a:off x="1042736" y="2096852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16" y="2571744"/>
            <a:ext cx="1781257" cy="68352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Arial" pitchFamily="34" charset="0"/>
              <a:buChar char="•"/>
            </a:lvl1pPr>
            <a:lvl2pPr marL="742950" lvl="1" indent="-285750">
              <a:buFont typeface="Wingdings" pitchFamily="2" charset="2"/>
              <a:buChar char="Ø"/>
            </a:lvl2pPr>
          </a:lstStyle>
          <a:p>
            <a:pPr>
              <a:lnSpc>
                <a:spcPts val="2400"/>
              </a:lnSpc>
            </a:pPr>
            <a:r>
              <a:rPr lang="en-US" altLang="zh-CN" dirty="0"/>
              <a:t>motor record</a:t>
            </a: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dirty="0"/>
              <a:t>~100 fields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28860" y="5500702"/>
            <a:ext cx="1970411" cy="584775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err="1" smtClean="0"/>
              <a:t>softMotor</a:t>
            </a:r>
            <a:r>
              <a:rPr lang="en-US" altLang="zh-CN" sz="1600" dirty="0" smtClean="0"/>
              <a:t> record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 smtClean="0"/>
              <a:t> ~100 fields</a:t>
            </a:r>
            <a:endParaRPr lang="zh-CN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69500" y="3878178"/>
            <a:ext cx="2450154" cy="1245084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lIns="36000" rIns="36000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itchFamily="34" charset="0"/>
              <a:buChar char="•"/>
            </a:pPr>
            <a:r>
              <a:rPr lang="en-US" altLang="zh-CN" sz="1600" dirty="0" smtClean="0"/>
              <a:t>Transform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record</a:t>
            </a:r>
          </a:p>
          <a:p>
            <a:pPr marL="285750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altLang="zh-CN" sz="1600" i="1" dirty="0" smtClean="0"/>
              <a:t>A~P, float fields</a:t>
            </a:r>
          </a:p>
          <a:p>
            <a:pPr marL="285750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altLang="zh-CN" sz="1600" dirty="0" smtClean="0"/>
              <a:t>CLC field(C language calculation)</a:t>
            </a:r>
          </a:p>
        </p:txBody>
      </p:sp>
      <p:sp>
        <p:nvSpPr>
          <p:cNvPr id="23" name="TextBox 22"/>
          <p:cNvSpPr txBox="1"/>
          <p:nvPr/>
        </p:nvSpPr>
        <p:spPr>
          <a:xfrm rot="18687773">
            <a:off x="6052587" y="4552993"/>
            <a:ext cx="2479835" cy="985398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Font typeface="Arial" pitchFamily="34" charset="0"/>
              <a:buChar char="•"/>
            </a:lvl1pPr>
            <a:lvl2pPr marL="742950" lvl="1" indent="-285750">
              <a:buFont typeface="Wingdings" pitchFamily="2" charset="2"/>
              <a:buChar char="Ø"/>
            </a:lvl2pPr>
          </a:lstStyle>
          <a:p>
            <a:pPr>
              <a:lnSpc>
                <a:spcPts val="2400"/>
              </a:lnSpc>
            </a:pPr>
            <a:r>
              <a:rPr lang="en-US" altLang="zh-CN" sz="1600" dirty="0" smtClean="0"/>
              <a:t>record Links</a:t>
            </a: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zh-CN" sz="1600" dirty="0" smtClean="0"/>
              <a:t>INP OUT types</a:t>
            </a: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zh-CN" sz="1600" dirty="0" smtClean="0"/>
              <a:t>PP NPP CP modes</a:t>
            </a:r>
            <a:endParaRPr lang="zh-CN" altLang="en-US" sz="1600" dirty="0"/>
          </a:p>
        </p:txBody>
      </p:sp>
      <p:cxnSp>
        <p:nvCxnSpPr>
          <p:cNvPr id="24" name="直接箭头连接符 23"/>
          <p:cNvCxnSpPr/>
          <p:nvPr/>
        </p:nvCxnSpPr>
        <p:spPr>
          <a:xfrm rot="16200000" flipH="1">
            <a:off x="2108232" y="4496208"/>
            <a:ext cx="2008986" cy="0"/>
          </a:xfrm>
          <a:prstGeom prst="straightConnector1">
            <a:avLst/>
          </a:prstGeom>
          <a:ln w="28575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404359" y="3266346"/>
            <a:ext cx="0" cy="611832"/>
          </a:xfrm>
          <a:prstGeom prst="straightConnector1">
            <a:avLst/>
          </a:prstGeom>
          <a:ln w="28575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072198" y="2857496"/>
            <a:ext cx="804058" cy="2780"/>
          </a:xfrm>
          <a:prstGeom prst="straightConnector1">
            <a:avLst/>
          </a:prstGeom>
          <a:ln w="28575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0" idx="3"/>
          </p:cNvCxnSpPr>
          <p:nvPr/>
        </p:nvCxnSpPr>
        <p:spPr>
          <a:xfrm>
            <a:off x="4399271" y="5793090"/>
            <a:ext cx="1958679" cy="3077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2" idx="3"/>
            <a:endCxn id="23" idx="0"/>
          </p:cNvCxnSpPr>
          <p:nvPr/>
        </p:nvCxnSpPr>
        <p:spPr>
          <a:xfrm>
            <a:off x="5819654" y="4500720"/>
            <a:ext cx="1103630" cy="218739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400000">
            <a:off x="7591023" y="3542229"/>
            <a:ext cx="737544" cy="8246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25364" y="110597"/>
            <a:ext cx="547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We formed a Standardized method to implement  motion systems  </a:t>
            </a:r>
          </a:p>
          <a:p>
            <a:r>
              <a:rPr lang="en-US" altLang="zh-CN" sz="1400" dirty="0" smtClean="0"/>
              <a:t> using the elements in EPICS.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55772317"/>
      </p:ext>
    </p:extLst>
  </p:cSld>
  <p:clrMapOvr>
    <a:masterClrMapping/>
  </p:clrMapOvr>
  <p:transition advTm="1937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665148"/>
          </a:xfrm>
        </p:spPr>
        <p:txBody>
          <a:bodyPr/>
          <a:lstStyle/>
          <a:p>
            <a:r>
              <a:rPr lang="en-US" altLang="zh-CN" dirty="0" smtClean="0"/>
              <a:t>3.2.3  example</a:t>
            </a:r>
            <a:endParaRPr lang="zh-CN" altLang="en-US" dirty="0"/>
          </a:p>
        </p:txBody>
      </p:sp>
      <p:pic>
        <p:nvPicPr>
          <p:cNvPr id="4" name="Picture 3" descr="Mot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628800"/>
            <a:ext cx="4791595" cy="1298029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7" y="4193561"/>
            <a:ext cx="4968552" cy="22346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123728" y="2564904"/>
            <a:ext cx="1296144" cy="15121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572000" y="2564904"/>
            <a:ext cx="144015" cy="162865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071751" y="4791821"/>
            <a:ext cx="2484976" cy="369332"/>
          </a:xfrm>
          <a:prstGeom prst="rect">
            <a:avLst/>
          </a:prstGeom>
          <a:solidFill>
            <a:srgbClr val="00FF00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3399"/>
                </a:solidFill>
                <a:latin typeface="Comic Sans MS" pitchFamily="66" charset="0"/>
              </a:rPr>
              <a:t>Controlled variables</a:t>
            </a:r>
            <a:r>
              <a:rPr lang="en-US" altLang="zh-CN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en-US" altLang="zh-CN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246175" y="5813236"/>
            <a:ext cx="939681" cy="369332"/>
          </a:xfrm>
          <a:prstGeom prst="rect">
            <a:avLst/>
          </a:prstGeom>
          <a:solidFill>
            <a:srgbClr val="00FF00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3399"/>
                </a:solidFill>
                <a:latin typeface="Comic Sans MS" pitchFamily="66" charset="0"/>
              </a:rPr>
              <a:t>motors</a:t>
            </a:r>
            <a:endParaRPr lang="en-US" altLang="zh-CN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0" y="4566888"/>
            <a:ext cx="2376264" cy="369332"/>
          </a:xfrm>
          <a:prstGeom prst="rect">
            <a:avLst/>
          </a:prstGeom>
          <a:solidFill>
            <a:schemeClr val="accent2">
              <a:alpha val="81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  <a:latin typeface="Comic Sans MS" pitchFamily="66" charset="0"/>
              </a:rPr>
              <a:t>softMotor</a:t>
            </a:r>
            <a:r>
              <a:rPr lang="en-US" altLang="zh-CN" b="1" dirty="0" smtClean="0">
                <a:solidFill>
                  <a:schemeClr val="bg1"/>
                </a:solidFill>
                <a:latin typeface="Comic Sans MS" pitchFamily="66" charset="0"/>
              </a:rPr>
              <a:t> records</a:t>
            </a:r>
            <a:endParaRPr lang="en-US" altLang="zh-CN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2844" y="5643578"/>
            <a:ext cx="1791816" cy="369332"/>
          </a:xfrm>
          <a:prstGeom prst="rect">
            <a:avLst/>
          </a:prstGeom>
          <a:solidFill>
            <a:schemeClr val="accent2">
              <a:alpha val="81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Comic Sans MS" pitchFamily="66" charset="0"/>
              </a:rPr>
              <a:t>motor records</a:t>
            </a:r>
            <a:endParaRPr lang="en-US" altLang="zh-CN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7" name="直接箭头连接符 16"/>
          <p:cNvCxnSpPr>
            <a:stCxn id="14" idx="3"/>
          </p:cNvCxnSpPr>
          <p:nvPr/>
        </p:nvCxnSpPr>
        <p:spPr>
          <a:xfrm>
            <a:off x="2376264" y="4751554"/>
            <a:ext cx="792088" cy="0"/>
          </a:xfrm>
          <a:prstGeom prst="straightConnector1">
            <a:avLst/>
          </a:prstGeom>
          <a:ln w="28575">
            <a:solidFill>
              <a:srgbClr val="0050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1928794" y="5841993"/>
            <a:ext cx="1034790" cy="15899"/>
          </a:xfrm>
          <a:prstGeom prst="straightConnector1">
            <a:avLst/>
          </a:prstGeom>
          <a:ln w="28575">
            <a:solidFill>
              <a:srgbClr val="0050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072066" y="3786190"/>
            <a:ext cx="2375136" cy="369332"/>
          </a:xfrm>
          <a:prstGeom prst="rect">
            <a:avLst/>
          </a:prstGeom>
          <a:solidFill>
            <a:schemeClr val="accent2">
              <a:alpha val="81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Comic Sans MS" pitchFamily="66" charset="0"/>
              </a:rPr>
              <a:t>transform records</a:t>
            </a:r>
            <a:endParaRPr lang="en-US" altLang="zh-CN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00495"/>
              </p:ext>
            </p:extLst>
          </p:nvPr>
        </p:nvGraphicFramePr>
        <p:xfrm>
          <a:off x="6072198" y="1464753"/>
          <a:ext cx="2786082" cy="178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39"/>
                <a:gridCol w="2269643"/>
              </a:tblGrid>
              <a:tr h="297943">
                <a:tc>
                  <a:txBody>
                    <a:bodyPr/>
                    <a:lstStyle/>
                    <a:p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Var.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motors and formulas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</a:tr>
              <a:tr h="29794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7030A0"/>
                          </a:solidFill>
                        </a:rPr>
                        <a:t>y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y=(2*y1+y2+y3)/4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</a:tr>
              <a:tr h="29794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7030A0"/>
                          </a:solidFill>
                        </a:rPr>
                        <a:t>pitch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Pitch=</a:t>
                      </a:r>
                      <a:r>
                        <a:rPr lang="en-US" altLang="zh-CN" sz="1200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atg</a:t>
                      </a:r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(((y2+y3)-2y1)/2)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</a:tr>
              <a:tr h="29794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7030A0"/>
                          </a:solidFill>
                        </a:rPr>
                        <a:t>roll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Roll=</a:t>
                      </a:r>
                      <a:r>
                        <a:rPr lang="en-US" altLang="zh-CN" sz="1200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atg</a:t>
                      </a:r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((y3-y2)/W)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</a:tr>
              <a:tr h="29794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7030A0"/>
                          </a:solidFill>
                        </a:rPr>
                        <a:t>x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x=(x1+x2)/2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</a:tr>
              <a:tr h="29794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7030A0"/>
                          </a:solidFill>
                        </a:rPr>
                        <a:t>yaw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yaw=</a:t>
                      </a:r>
                      <a:r>
                        <a:rPr lang="en-US" altLang="zh-CN" sz="1200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atg</a:t>
                      </a:r>
                      <a:r>
                        <a:rPr lang="en-US" altLang="zh-CN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((x2-x1)/L)</a:t>
                      </a:r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33CC33">
                        <a:alpha val="56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2" name="直接箭头连接符 21"/>
          <p:cNvCxnSpPr/>
          <p:nvPr/>
        </p:nvCxnSpPr>
        <p:spPr>
          <a:xfrm rot="5400000" flipH="1" flipV="1">
            <a:off x="5303447" y="3054743"/>
            <a:ext cx="894560" cy="642942"/>
          </a:xfrm>
          <a:prstGeom prst="straightConnector1">
            <a:avLst/>
          </a:prstGeom>
          <a:ln w="28575">
            <a:solidFill>
              <a:srgbClr val="0050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8" y="3357562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Implement the formulas in IOC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9509948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6143668" cy="736585"/>
          </a:xfrm>
        </p:spPr>
        <p:txBody>
          <a:bodyPr/>
          <a:lstStyle/>
          <a:p>
            <a:r>
              <a:rPr lang="en-US" altLang="zh-CN" dirty="0" smtClean="0">
                <a:cs typeface="Arial" pitchFamily="34" charset="0"/>
              </a:rPr>
              <a:t>3.2.4 hardware for step motor control</a:t>
            </a:r>
            <a:endParaRPr lang="zh-CN" altLang="en-US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5072074"/>
            <a:ext cx="2111475" cy="830997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8 axes</a:t>
            </a:r>
          </a:p>
          <a:p>
            <a:r>
              <a:rPr lang="en-US" altLang="zh-CN" sz="1600" dirty="0" smtClean="0"/>
              <a:t>Open/closed loop </a:t>
            </a:r>
          </a:p>
          <a:p>
            <a:r>
              <a:rPr lang="en-US" altLang="zh-CN" sz="1600" dirty="0" smtClean="0"/>
              <a:t>EPICS driver support</a:t>
            </a:r>
            <a:endParaRPr lang="zh-CN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419178"/>
            <a:ext cx="1512168" cy="180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86050" y="4214818"/>
            <a:ext cx="185738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400" dirty="0" smtClean="0"/>
              <a:t>VME single board  computer MVME 5500</a:t>
            </a:r>
            <a:endParaRPr lang="zh-CN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8176" y="4875723"/>
            <a:ext cx="2523448" cy="1323439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CPU: 1GHz</a:t>
            </a:r>
          </a:p>
          <a:p>
            <a:r>
              <a:rPr lang="en-US" altLang="zh-CN" sz="1600" dirty="0" smtClean="0"/>
              <a:t>On-board memory: 512M</a:t>
            </a:r>
          </a:p>
          <a:p>
            <a:r>
              <a:rPr lang="en-US" altLang="zh-CN" sz="1600" dirty="0" smtClean="0"/>
              <a:t>Ethernet interface: gigabit</a:t>
            </a:r>
          </a:p>
          <a:p>
            <a:r>
              <a:rPr lang="en-US" altLang="zh-CN" sz="1600" dirty="0" smtClean="0"/>
              <a:t>Bus speed: 66MHz</a:t>
            </a:r>
          </a:p>
          <a:p>
            <a:r>
              <a:rPr lang="en-US" altLang="zh-CN" sz="1600" dirty="0" smtClean="0"/>
              <a:t>OS: VxWorks 5.5</a:t>
            </a:r>
            <a:endParaRPr lang="zh-CN" alt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2357430"/>
            <a:ext cx="2270087" cy="17025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2132" y="4143380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sz="1600" dirty="0"/>
              <a:t>  </a:t>
            </a:r>
            <a:r>
              <a:rPr lang="en-US" altLang="zh-CN" sz="1600" dirty="0" smtClean="0"/>
              <a:t>Custom-build standard power</a:t>
            </a:r>
            <a:endParaRPr lang="en-US" altLang="zh-CN" sz="1600" dirty="0"/>
          </a:p>
          <a:p>
            <a:r>
              <a:rPr lang="en-US" altLang="zh-CN" sz="1600" dirty="0"/>
              <a:t>    rack &amp; modular motor </a:t>
            </a:r>
            <a:r>
              <a:rPr lang="en-US" altLang="zh-CN" sz="1600" dirty="0" smtClean="0"/>
              <a:t>drivers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2132" y="4857760"/>
            <a:ext cx="3364511" cy="1323439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Power supply: 24 VDC/48 VDC</a:t>
            </a:r>
          </a:p>
          <a:p>
            <a:r>
              <a:rPr lang="en-US" altLang="zh-CN" sz="1600" dirty="0" smtClean="0"/>
              <a:t>2-phase, 5-phase</a:t>
            </a:r>
          </a:p>
          <a:p>
            <a:r>
              <a:rPr lang="en-US" altLang="zh-CN" sz="1600" dirty="0" smtClean="0"/>
              <a:t>0.2~6A driver current</a:t>
            </a:r>
          </a:p>
          <a:p>
            <a:r>
              <a:rPr lang="en-US" altLang="zh-CN" sz="1600" dirty="0" smtClean="0"/>
              <a:t>0~100% holding current</a:t>
            </a:r>
          </a:p>
          <a:p>
            <a:r>
              <a:rPr lang="en-US" altLang="zh-CN" sz="1600" dirty="0" smtClean="0"/>
              <a:t>Phytron’s core motor power stage</a:t>
            </a:r>
            <a:endParaRPr lang="zh-CN" alt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714356"/>
            <a:ext cx="2240445" cy="112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31624" y="1834579"/>
            <a:ext cx="367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Normalized connector and cabling discipline</a:t>
            </a:r>
            <a:endParaRPr lang="zh-CN" alt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26" y="2614065"/>
            <a:ext cx="19240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5720" y="4214818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MAXv-8000 </a:t>
            </a:r>
          </a:p>
          <a:p>
            <a:pPr algn="ctr"/>
            <a:r>
              <a:rPr lang="en-US" altLang="zh-CN" sz="1400" dirty="0" smtClean="0"/>
              <a:t>motion controller</a:t>
            </a:r>
            <a:endParaRPr lang="zh-CN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3" y="642874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Standardized &amp; normalized hardware 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77009" y="642874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 efficiency  &amp; Good result</a:t>
            </a:r>
            <a:endParaRPr lang="zh-CN" altLang="en-US" dirty="0"/>
          </a:p>
        </p:txBody>
      </p:sp>
      <p:pic>
        <p:nvPicPr>
          <p:cNvPr id="19" name="Picture 10" descr="63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1259681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06850"/>
      </p:ext>
    </p:extLst>
  </p:cSld>
  <p:clrMapOvr>
    <a:masterClrMapping/>
  </p:clrMapOvr>
  <p:transition advTm="8031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73238"/>
            <a:ext cx="7901014" cy="446405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3.1  EPICS Overview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3.2  Motion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3.3  Message Based Devices’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3.4  Detector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3.5  Scan Mechanism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3.6  OPI Tools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3.7  Other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94928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Altogether 10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485231"/>
      </p:ext>
    </p:extLst>
  </p:cSld>
  <p:clrMapOvr>
    <a:masterClrMapping/>
  </p:clrMapOvr>
  <p:transition advTm="2101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736585"/>
          </a:xfrm>
        </p:spPr>
        <p:txBody>
          <a:bodyPr/>
          <a:lstStyle/>
          <a:p>
            <a:r>
              <a:rPr lang="en-US" altLang="zh-CN" dirty="0" smtClean="0"/>
              <a:t>3.3  Message Based Devices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3887" y="110601"/>
            <a:ext cx="524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Epics communicates with devices through serial port or </a:t>
            </a:r>
          </a:p>
          <a:p>
            <a:r>
              <a:rPr lang="en-US" altLang="zh-CN" sz="1600" dirty="0" err="1"/>
              <a:t>e</a:t>
            </a:r>
            <a:r>
              <a:rPr lang="en-US" altLang="zh-CN" sz="1600" dirty="0" err="1" smtClean="0"/>
              <a:t>thernet</a:t>
            </a:r>
            <a:r>
              <a:rPr lang="en-US" altLang="zh-CN" sz="1600" dirty="0" smtClean="0"/>
              <a:t>  port.</a:t>
            </a:r>
            <a:endParaRPr lang="zh-CN" altLang="en-US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07" y="2683736"/>
            <a:ext cx="15690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10434"/>
            <a:ext cx="1512168" cy="94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29" y="4089650"/>
            <a:ext cx="1699349" cy="12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0" y="5330206"/>
            <a:ext cx="2162785" cy="119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851920" y="1700807"/>
            <a:ext cx="1005832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RS-232</a:t>
            </a:r>
          </a:p>
          <a:p>
            <a:pPr algn="ctr"/>
            <a:r>
              <a:rPr lang="en-US" altLang="zh-CN" sz="1600" dirty="0" smtClean="0"/>
              <a:t>RS-485</a:t>
            </a:r>
            <a:endParaRPr lang="zh-CN" altLang="en-US" sz="1600" dirty="0"/>
          </a:p>
        </p:txBody>
      </p:sp>
      <p:sp>
        <p:nvSpPr>
          <p:cNvPr id="12" name="圆角矩形 11"/>
          <p:cNvSpPr/>
          <p:nvPr/>
        </p:nvSpPr>
        <p:spPr>
          <a:xfrm>
            <a:off x="5143504" y="1714488"/>
            <a:ext cx="1065300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Ethernet</a:t>
            </a:r>
            <a:endParaRPr lang="en-US" alt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3851920" y="2852937"/>
            <a:ext cx="1005832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Serial </a:t>
            </a:r>
          </a:p>
          <a:p>
            <a:pPr algn="ctr"/>
            <a:r>
              <a:rPr lang="en-US" altLang="zh-CN" sz="1600" dirty="0" smtClean="0"/>
              <a:t>Server</a:t>
            </a:r>
            <a:endParaRPr lang="zh-CN" altLang="en-US" sz="1600" dirty="0"/>
          </a:p>
        </p:txBody>
      </p:sp>
      <p:cxnSp>
        <p:nvCxnSpPr>
          <p:cNvPr id="14" name="直接箭头连接符 13"/>
          <p:cNvCxnSpPr>
            <a:stCxn id="6" idx="2"/>
            <a:endCxn id="11" idx="0"/>
          </p:cNvCxnSpPr>
          <p:nvPr/>
        </p:nvCxnSpPr>
        <p:spPr>
          <a:xfrm rot="5400000">
            <a:off x="4138811" y="2636911"/>
            <a:ext cx="432051" cy="1588"/>
          </a:xfrm>
          <a:prstGeom prst="straightConnector1">
            <a:avLst/>
          </a:prstGeom>
          <a:ln w="28575">
            <a:solidFill>
              <a:srgbClr val="0050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57488" y="4000504"/>
            <a:ext cx="583150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1" idx="2"/>
          </p:cNvCxnSpPr>
          <p:nvPr/>
        </p:nvCxnSpPr>
        <p:spPr>
          <a:xfrm rot="16200000" flipH="1">
            <a:off x="4142518" y="3785335"/>
            <a:ext cx="427487" cy="2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2" idx="2"/>
          </p:cNvCxnSpPr>
          <p:nvPr/>
        </p:nvCxnSpPr>
        <p:spPr>
          <a:xfrm rot="5400000">
            <a:off x="4893186" y="3217535"/>
            <a:ext cx="1565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6643702" y="2571744"/>
            <a:ext cx="1571636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EPICS </a:t>
            </a:r>
          </a:p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Soft IOC</a:t>
            </a:r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24" name="直接连接符 23"/>
          <p:cNvCxnSpPr>
            <a:stCxn id="20" idx="2"/>
          </p:cNvCxnSpPr>
          <p:nvPr/>
        </p:nvCxnSpPr>
        <p:spPr>
          <a:xfrm rot="5400000">
            <a:off x="7183192" y="3754176"/>
            <a:ext cx="4926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488" y="35718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LAN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286248" y="4357694"/>
            <a:ext cx="1656754" cy="5000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streamDevice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15074" y="4357694"/>
            <a:ext cx="1367493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devGPIB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58148" y="4357694"/>
            <a:ext cx="928694" cy="500066"/>
          </a:xfrm>
          <a:prstGeom prst="rect">
            <a:avLst/>
          </a:prstGeom>
          <a:solidFill>
            <a:srgbClr val="C1E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Asyn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86248" y="5143511"/>
            <a:ext cx="1643074" cy="642943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Configure a protocol file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15074" y="5143512"/>
            <a:ext cx="1297284" cy="642942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Configure a C </a:t>
            </a:r>
            <a:r>
              <a:rPr lang="en-US" altLang="zh-CN" dirty="0" err="1" smtClean="0">
                <a:solidFill>
                  <a:schemeClr val="tx1"/>
                </a:solidFill>
              </a:rPr>
              <a:t>struct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15272" y="5143512"/>
            <a:ext cx="1297284" cy="642942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Write some C codes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4546" y="6357958"/>
            <a:ext cx="678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Three independent methods, the more complicated, the more freedom </a:t>
            </a:r>
            <a:endParaRPr lang="zh-CN" altLang="en-US" sz="1600" dirty="0"/>
          </a:p>
        </p:txBody>
      </p:sp>
      <p:cxnSp>
        <p:nvCxnSpPr>
          <p:cNvPr id="33" name="直接箭头连接符 32"/>
          <p:cNvCxnSpPr>
            <a:endCxn id="25" idx="0"/>
          </p:cNvCxnSpPr>
          <p:nvPr/>
        </p:nvCxnSpPr>
        <p:spPr>
          <a:xfrm rot="10800000" flipV="1">
            <a:off x="5114626" y="3357562"/>
            <a:ext cx="1886271" cy="1000132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28" idx="0"/>
          </p:cNvCxnSpPr>
          <p:nvPr/>
        </p:nvCxnSpPr>
        <p:spPr>
          <a:xfrm rot="5400000">
            <a:off x="6592670" y="3663716"/>
            <a:ext cx="1000130" cy="38782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29" idx="0"/>
          </p:cNvCxnSpPr>
          <p:nvPr/>
        </p:nvCxnSpPr>
        <p:spPr>
          <a:xfrm rot="16200000" flipH="1">
            <a:off x="7590255" y="3625454"/>
            <a:ext cx="1000132" cy="464348"/>
          </a:xfrm>
          <a:prstGeom prst="straightConnector1">
            <a:avLst/>
          </a:prstGeom>
          <a:ln w="28575">
            <a:solidFill>
              <a:srgbClr val="C1E2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286248" y="5929330"/>
            <a:ext cx="4643470" cy="1588"/>
          </a:xfrm>
          <a:prstGeom prst="straightConnector1">
            <a:avLst/>
          </a:prstGeom>
          <a:ln w="25400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29124" y="6000768"/>
            <a:ext cx="78581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dirty="0" smtClean="0"/>
              <a:t>Simple</a:t>
            </a:r>
            <a:endParaRPr lang="zh-CN" alt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858148" y="6000768"/>
            <a:ext cx="114300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dirty="0" smtClean="0"/>
              <a:t>Complicated</a:t>
            </a:r>
            <a:endParaRPr lang="zh-CN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25572" y="159745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PI-E621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47664" y="257174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PI-C863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25572" y="477418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Newport-XPS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5752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Pro-</a:t>
            </a:r>
            <a:r>
              <a:rPr lang="en-US" altLang="zh-CN" dirty="0" err="1" smtClean="0"/>
              <a:t>dex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MAXnet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8564533"/>
      </p:ext>
    </p:extLst>
  </p:cSld>
  <p:clrMapOvr>
    <a:masterClrMapping/>
  </p:clrMapOvr>
  <p:transition advTm="946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Outlines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4414" y="1773238"/>
            <a:ext cx="7472386" cy="4464050"/>
          </a:xfrm>
        </p:spPr>
        <p:txBody>
          <a:bodyPr/>
          <a:lstStyle/>
          <a:p>
            <a:pPr marL="571500" indent="-57150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dirty="0" smtClean="0"/>
              <a:t>Overview</a:t>
            </a:r>
          </a:p>
          <a:p>
            <a:pPr marL="571500" indent="-57150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dirty="0" smtClean="0"/>
              <a:t>Infrastructure</a:t>
            </a:r>
          </a:p>
          <a:p>
            <a:pPr marL="571500" indent="-57150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dirty="0" smtClean="0"/>
              <a:t>Control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ystem</a:t>
            </a:r>
          </a:p>
          <a:p>
            <a:pPr marL="571500" indent="-57150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dirty="0" smtClean="0"/>
              <a:t>Data Acquisition System</a:t>
            </a:r>
          </a:p>
          <a:p>
            <a:pPr marL="571500" indent="-57150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dirty="0" smtClean="0"/>
              <a:t>Current Missions</a:t>
            </a:r>
          </a:p>
          <a:p>
            <a:pPr marL="571500" indent="-57150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dirty="0" smtClean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3984" y="6334780"/>
            <a:ext cx="479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Average 4 slides  per section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40500620"/>
      </p:ext>
    </p:extLst>
  </p:cSld>
  <p:clrMapOvr>
    <a:masterClrMapping/>
  </p:clrMapOvr>
  <p:transition advTm="2548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73238"/>
            <a:ext cx="7901014" cy="446405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3.1  EPICS Overview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3.2  Motion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3.3  Message Based Devices’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3.4  Detector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3.5  Scan Mechanism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3.6  OPI Tools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3.7  Other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94928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Altogether 10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485231"/>
      </p:ext>
    </p:extLst>
  </p:cSld>
  <p:clrMapOvr>
    <a:masterClrMapping/>
  </p:clrMapOvr>
  <p:transition advTm="2101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286124"/>
            <a:ext cx="2428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097" y="584163"/>
            <a:ext cx="7870825" cy="773135"/>
          </a:xfrm>
        </p:spPr>
        <p:txBody>
          <a:bodyPr/>
          <a:lstStyle/>
          <a:p>
            <a:r>
              <a:rPr lang="en-US" altLang="zh-CN" dirty="0" smtClean="0"/>
              <a:t>3.4 Detector </a:t>
            </a:r>
            <a:r>
              <a:rPr lang="en-US" altLang="zh-CN" dirty="0" err="1" smtClean="0"/>
              <a:t>Contol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82" y="1325239"/>
            <a:ext cx="1516423" cy="159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2867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Ionization Chambers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82" y="3429000"/>
            <a:ext cx="1516423" cy="137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07181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Solid Detectors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4950"/>
            <a:ext cx="1710725" cy="1334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8765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CCDS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23728" y="1340768"/>
            <a:ext cx="3091214" cy="360040"/>
          </a:xfrm>
          <a:prstGeom prst="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picoammeter </a:t>
            </a:r>
            <a:r>
              <a:rPr lang="en-US" altLang="zh-CN" sz="1600" dirty="0">
                <a:solidFill>
                  <a:schemeClr val="bg1"/>
                </a:solidFill>
              </a:rPr>
              <a:t>+ EPICS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3728" y="1772816"/>
            <a:ext cx="3091214" cy="360040"/>
          </a:xfrm>
          <a:prstGeom prst="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VME ADC c</a:t>
            </a:r>
            <a:r>
              <a:rPr lang="en-US" altLang="zh-CN" sz="1600" dirty="0" smtClean="0">
                <a:solidFill>
                  <a:schemeClr val="bg1"/>
                </a:solidFill>
              </a:rPr>
              <a:t>ard </a:t>
            </a:r>
            <a:r>
              <a:rPr lang="en-US" altLang="zh-CN" sz="1600" dirty="0">
                <a:solidFill>
                  <a:schemeClr val="bg1"/>
                </a:solidFill>
              </a:rPr>
              <a:t>+ EPICS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23728" y="2204864"/>
            <a:ext cx="3091214" cy="360040"/>
          </a:xfrm>
          <a:prstGeom prst="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V/F  +  VME scalar + EPICS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直接箭头连接符 9"/>
          <p:cNvCxnSpPr>
            <a:endCxn id="5" idx="1"/>
          </p:cNvCxnSpPr>
          <p:nvPr/>
        </p:nvCxnSpPr>
        <p:spPr>
          <a:xfrm>
            <a:off x="1662405" y="1520788"/>
            <a:ext cx="461323" cy="15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11" idx="1"/>
          </p:cNvCxnSpPr>
          <p:nvPr/>
        </p:nvCxnSpPr>
        <p:spPr>
          <a:xfrm flipV="1">
            <a:off x="1662405" y="1952836"/>
            <a:ext cx="461323" cy="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662405" y="2348880"/>
            <a:ext cx="461323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123728" y="2636912"/>
            <a:ext cx="3091214" cy="360040"/>
          </a:xfrm>
          <a:prstGeom prst="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NI ADC  +  Labview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662405" y="2780928"/>
            <a:ext cx="461323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71670" y="4286256"/>
            <a:ext cx="3214710" cy="685586"/>
          </a:xfrm>
          <a:prstGeom prst="rect">
            <a:avLst/>
          </a:prstGeom>
          <a:solidFill>
            <a:srgbClr val="CC0000">
              <a:alpha val="58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XIA electronic readout system</a:t>
            </a:r>
          </a:p>
          <a:p>
            <a:pPr algn="ctr"/>
            <a:r>
              <a:rPr lang="en-US" altLang="zh-CN" dirty="0" smtClean="0"/>
              <a:t>&amp; EPICS</a:t>
            </a:r>
          </a:p>
        </p:txBody>
      </p:sp>
      <p:sp>
        <p:nvSpPr>
          <p:cNvPr id="27" name="矩形 26"/>
          <p:cNvSpPr/>
          <p:nvPr/>
        </p:nvSpPr>
        <p:spPr>
          <a:xfrm>
            <a:off x="2143108" y="5500702"/>
            <a:ext cx="3071834" cy="685586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EPICS &amp; image software</a:t>
            </a:r>
          </a:p>
        </p:txBody>
      </p:sp>
      <p:cxnSp>
        <p:nvCxnSpPr>
          <p:cNvPr id="28" name="直接箭头连接符 27"/>
          <p:cNvCxnSpPr>
            <a:stCxn id="2051" idx="3"/>
          </p:cNvCxnSpPr>
          <p:nvPr/>
        </p:nvCxnSpPr>
        <p:spPr>
          <a:xfrm>
            <a:off x="1662405" y="4118010"/>
            <a:ext cx="837893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1714480" y="5857892"/>
            <a:ext cx="461322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86381" y="1357298"/>
            <a:ext cx="3714775" cy="193899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lIns="36000" rIns="36000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en-US" altLang="zh-CN" dirty="0" smtClean="0"/>
              <a:t>Thank  EPICS community!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en-US" altLang="zh-CN" dirty="0" smtClean="0"/>
              <a:t>There are so much hardware</a:t>
            </a:r>
          </a:p>
          <a:p>
            <a:pPr marL="285750" indent="-285750">
              <a:lnSpc>
                <a:spcPts val="2400"/>
              </a:lnSpc>
            </a:pPr>
            <a:r>
              <a:rPr lang="en-US" altLang="zh-CN" dirty="0" smtClean="0"/>
              <a:t>     used in the worldwide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synchrotron facilities with EPICS.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en-US" altLang="zh-CN" dirty="0" smtClean="0"/>
              <a:t>It’s a shortcut to choose </a:t>
            </a:r>
          </a:p>
          <a:p>
            <a:pPr marL="285750" indent="-285750">
              <a:lnSpc>
                <a:spcPts val="2400"/>
              </a:lnSpc>
            </a:pPr>
            <a:r>
              <a:rPr lang="en-US" altLang="zh-CN" dirty="0" smtClean="0"/>
              <a:t>     among these hardware.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57818" y="4286256"/>
            <a:ext cx="3643338" cy="1528624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en-US" altLang="zh-CN" dirty="0" smtClean="0"/>
              <a:t>We share the benefit of </a:t>
            </a:r>
          </a:p>
          <a:p>
            <a:pPr marL="285750" indent="-285750">
              <a:lnSpc>
                <a:spcPts val="2800"/>
              </a:lnSpc>
            </a:pPr>
            <a:r>
              <a:rPr lang="en-US" altLang="zh-CN" dirty="0" smtClean="0"/>
              <a:t>     EPICS/synApps package, which has many support modules for specific devices.</a:t>
            </a:r>
          </a:p>
        </p:txBody>
      </p:sp>
    </p:spTree>
    <p:extLst>
      <p:ext uri="{BB962C8B-B14F-4D97-AF65-F5344CB8AC3E}">
        <p14:creationId xmlns:p14="http://schemas.microsoft.com/office/powerpoint/2010/main" val="3244089270"/>
      </p:ext>
    </p:extLst>
  </p:cSld>
  <p:clrMapOvr>
    <a:masterClrMapping/>
  </p:clrMapOvr>
  <p:transition advTm="7440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73238"/>
            <a:ext cx="7901014" cy="446405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3.1  EPICS Overview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3.2  Motion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3.3  Message Based Devices’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3.4  Detector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3.5  Scan Mechanism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3.6  OPI Tools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3.7  Other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94928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Altogether 10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485231"/>
      </p:ext>
    </p:extLst>
  </p:cSld>
  <p:clrMapOvr>
    <a:masterClrMapping/>
  </p:clrMapOvr>
  <p:transition advTm="25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665148"/>
          </a:xfrm>
        </p:spPr>
        <p:txBody>
          <a:bodyPr/>
          <a:lstStyle/>
          <a:p>
            <a:r>
              <a:rPr lang="en-US" altLang="zh-CN" dirty="0" smtClean="0"/>
              <a:t>Scan Mechanism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96809" y="1445880"/>
            <a:ext cx="3403621" cy="4935448"/>
          </a:xfrm>
          <a:prstGeom prst="round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rtlCol="0" anchor="ctr"/>
          <a:lstStyle/>
          <a:p>
            <a:pPr lvl="2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59600" y="1500174"/>
            <a:ext cx="1584176" cy="4271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Start scan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1500174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Set  </a:t>
            </a:r>
            <a:r>
              <a:rPr lang="en-US" altLang="zh-CN" sz="1400" dirty="0" err="1" smtClean="0"/>
              <a:t>scan.EXCS</a:t>
            </a:r>
            <a:r>
              <a:rPr lang="en-US" altLang="zh-CN" sz="1400" dirty="0" smtClean="0"/>
              <a:t> = 1 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4143372" y="2285992"/>
            <a:ext cx="2098409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Move to the </a:t>
            </a:r>
            <a:r>
              <a:rPr lang="en-US" altLang="zh-CN" sz="1600" dirty="0" smtClean="0">
                <a:solidFill>
                  <a:schemeClr val="tx1"/>
                </a:solidFill>
              </a:rPr>
              <a:t>next desired </a:t>
            </a:r>
            <a:r>
              <a:rPr lang="en-US" altLang="zh-CN" sz="1600" dirty="0">
                <a:solidFill>
                  <a:schemeClr val="tx1"/>
                </a:solidFill>
              </a:rPr>
              <a:t>point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43372" y="3075723"/>
            <a:ext cx="2071703" cy="7464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Wait DLY seconds for  </a:t>
            </a:r>
            <a:r>
              <a:rPr lang="en-US" altLang="zh-CN" sz="1400" dirty="0" smtClean="0">
                <a:solidFill>
                  <a:schemeClr val="tx1"/>
                </a:solidFill>
              </a:rPr>
              <a:t>positioners </a:t>
            </a:r>
            <a:r>
              <a:rPr lang="en-US" altLang="zh-CN" sz="1400" dirty="0">
                <a:solidFill>
                  <a:schemeClr val="tx1"/>
                </a:solidFill>
              </a:rPr>
              <a:t>to  settle down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43372" y="4143380"/>
            <a:ext cx="2071702" cy="4251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Trigger the detector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43372" y="4929198"/>
            <a:ext cx="2071702" cy="5449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Wait DDLY seconds for detectors  to settle </a:t>
            </a:r>
            <a:r>
              <a:rPr lang="en-US" altLang="zh-CN" sz="1400" dirty="0" err="1">
                <a:solidFill>
                  <a:schemeClr val="tx1"/>
                </a:solidFill>
              </a:rPr>
              <a:t>dpwn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00490" y="6403461"/>
            <a:ext cx="1584176" cy="4271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Stop scan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>
            <a:stCxn id="5" idx="4"/>
            <a:endCxn id="7" idx="0"/>
          </p:cNvCxnSpPr>
          <p:nvPr/>
        </p:nvCxnSpPr>
        <p:spPr>
          <a:xfrm rot="16200000" flipH="1">
            <a:off x="4972330" y="2106632"/>
            <a:ext cx="358717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7" idx="2"/>
            <a:endCxn id="8" idx="0"/>
          </p:cNvCxnSpPr>
          <p:nvPr/>
        </p:nvCxnSpPr>
        <p:spPr>
          <a:xfrm rot="5400000">
            <a:off x="5049740" y="2932885"/>
            <a:ext cx="285675" cy="0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8" idx="2"/>
            <a:endCxn id="9" idx="0"/>
          </p:cNvCxnSpPr>
          <p:nvPr/>
        </p:nvCxnSpPr>
        <p:spPr>
          <a:xfrm rot="5400000">
            <a:off x="5018606" y="3982762"/>
            <a:ext cx="321236" cy="1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9" idx="2"/>
            <a:endCxn id="10" idx="0"/>
          </p:cNvCxnSpPr>
          <p:nvPr/>
        </p:nvCxnSpPr>
        <p:spPr>
          <a:xfrm rot="5400000">
            <a:off x="4998865" y="4748839"/>
            <a:ext cx="360717" cy="1588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1" idx="0"/>
          </p:cNvCxnSpPr>
          <p:nvPr/>
        </p:nvCxnSpPr>
        <p:spPr>
          <a:xfrm>
            <a:off x="5185900" y="6036487"/>
            <a:ext cx="6678" cy="366974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0800000">
            <a:off x="3846429" y="6143644"/>
            <a:ext cx="1332000" cy="1588"/>
          </a:xfrm>
          <a:prstGeom prst="line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3858414" y="2072472"/>
            <a:ext cx="1" cy="4035453"/>
          </a:xfrm>
          <a:prstGeom prst="line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857620" y="2071678"/>
            <a:ext cx="1285884" cy="1588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3768" y="3214686"/>
            <a:ext cx="1714512" cy="584775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zh-CN" sz="1600" dirty="0" smtClean="0"/>
              <a:t>Continuous loops until the last point</a:t>
            </a:r>
            <a:endParaRPr lang="zh-CN" altLang="en-US" sz="1600" dirty="0"/>
          </a:p>
        </p:txBody>
      </p:sp>
      <p:sp>
        <p:nvSpPr>
          <p:cNvPr id="27" name="左大括号 26"/>
          <p:cNvSpPr/>
          <p:nvPr/>
        </p:nvSpPr>
        <p:spPr>
          <a:xfrm rot="10800000">
            <a:off x="6395559" y="2197811"/>
            <a:ext cx="648072" cy="3284781"/>
          </a:xfrm>
          <a:prstGeom prst="leftBrace">
            <a:avLst>
              <a:gd name="adj1" fmla="val 8333"/>
              <a:gd name="adj2" fmla="val 58205"/>
            </a:avLst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>
            <a:stCxn id="8" idx="3"/>
          </p:cNvCxnSpPr>
          <p:nvPr/>
        </p:nvCxnSpPr>
        <p:spPr>
          <a:xfrm>
            <a:off x="6215075" y="3448934"/>
            <a:ext cx="928693" cy="8373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0" idx="3"/>
          </p:cNvCxnSpPr>
          <p:nvPr/>
        </p:nvCxnSpPr>
        <p:spPr>
          <a:xfrm flipV="1">
            <a:off x="6215074" y="4714884"/>
            <a:ext cx="928694" cy="4867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43768" y="4000504"/>
            <a:ext cx="1714512" cy="1077218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en-US" altLang="zh-CN" sz="1600" dirty="0" smtClean="0"/>
              <a:t>Some predefined functions can be invoked  during these periods.</a:t>
            </a:r>
            <a:endParaRPr lang="zh-CN" altLang="en-US" sz="1600" dirty="0"/>
          </a:p>
        </p:txBody>
      </p:sp>
      <p:sp>
        <p:nvSpPr>
          <p:cNvPr id="37" name="椭圆 36"/>
          <p:cNvSpPr/>
          <p:nvPr/>
        </p:nvSpPr>
        <p:spPr>
          <a:xfrm>
            <a:off x="7143768" y="5572140"/>
            <a:ext cx="178936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9" name="直接箭头连接符 38"/>
          <p:cNvCxnSpPr>
            <a:stCxn id="32" idx="2"/>
            <a:endCxn id="37" idx="0"/>
          </p:cNvCxnSpPr>
          <p:nvPr/>
        </p:nvCxnSpPr>
        <p:spPr>
          <a:xfrm rot="16200000" flipH="1">
            <a:off x="7753815" y="5324931"/>
            <a:ext cx="49441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46194" y="147990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Scan mechanism is the most important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48265" y="2167239"/>
            <a:ext cx="198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tep by step scan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142844" y="1714488"/>
            <a:ext cx="3286148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SSCAN soft  modules</a:t>
            </a:r>
          </a:p>
          <a:p>
            <a:pPr marL="742950" lvl="1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chemeClr val="tx1"/>
                </a:solidFill>
              </a:rPr>
              <a:t>Scan record</a:t>
            </a:r>
          </a:p>
          <a:p>
            <a:pPr marL="742950" lvl="1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sz="1600" dirty="0" err="1" smtClean="0">
                <a:solidFill>
                  <a:schemeClr val="tx1"/>
                </a:solidFill>
              </a:rPr>
              <a:t>SaveData</a:t>
            </a:r>
            <a:r>
              <a:rPr lang="en-US" altLang="zh-CN" sz="1600" dirty="0" smtClean="0">
                <a:solidFill>
                  <a:schemeClr val="tx1"/>
                </a:solidFill>
              </a:rPr>
              <a:t> function</a:t>
            </a:r>
          </a:p>
          <a:p>
            <a:pPr marL="742950" lvl="1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chemeClr val="tx1"/>
                </a:solidFill>
              </a:rPr>
              <a:t>Plotting function</a:t>
            </a: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Every numeric PV is scannable</a:t>
            </a:r>
          </a:p>
          <a:p>
            <a:pPr marL="742950" lvl="1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chemeClr val="tx1"/>
                </a:solidFill>
              </a:rPr>
              <a:t>motor.VAL</a:t>
            </a: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Every numeric PV  can act as a detector.</a:t>
            </a: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Data of positioners and detectors are collected in scan record’s array fields.</a:t>
            </a: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1-D</a:t>
            </a:r>
            <a:r>
              <a:rPr lang="zh-CN" altLang="en-US" sz="1600" dirty="0" smtClean="0">
                <a:solidFill>
                  <a:schemeClr val="tx1"/>
                </a:solidFill>
              </a:rPr>
              <a:t>、</a:t>
            </a:r>
            <a:r>
              <a:rPr lang="en-US" altLang="zh-CN" sz="1600" dirty="0" smtClean="0">
                <a:solidFill>
                  <a:schemeClr val="tx1"/>
                </a:solidFill>
              </a:rPr>
              <a:t>2-D and multi-D scan can be achieved flexibly.</a:t>
            </a:r>
          </a:p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429520" y="5786454"/>
            <a:ext cx="1428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marL="285750" indent="-285750">
              <a:lnSpc>
                <a:spcPts val="22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Example:</a:t>
            </a:r>
          </a:p>
          <a:p>
            <a:pPr marL="285750" indent="-285750">
              <a:lnSpc>
                <a:spcPts val="22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Do averaging</a:t>
            </a:r>
          </a:p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56727" y="5611386"/>
            <a:ext cx="2071702" cy="4251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Post data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35"/>
    </mc:Choice>
    <mc:Fallback xmlns="">
      <p:transition spd="slow" advTm="10173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73238"/>
            <a:ext cx="7901014" cy="446405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3.1  EPICS Overview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3.2  Motion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3.3  Message Based Devices’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3.4  Detector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3.5  Scan Mechanism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3.6  OPI Tools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3.7  Other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94928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Altogether 10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485231"/>
      </p:ext>
    </p:extLst>
  </p:cSld>
  <p:clrMapOvr>
    <a:masterClrMapping/>
  </p:clrMapOvr>
  <p:transition advTm="2101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67544" y="4920053"/>
            <a:ext cx="5435221" cy="14612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714356"/>
            <a:ext cx="7870825" cy="714380"/>
          </a:xfrm>
        </p:spPr>
        <p:txBody>
          <a:bodyPr/>
          <a:lstStyle/>
          <a:p>
            <a:r>
              <a:rPr lang="en-US" altLang="zh-CN" dirty="0" smtClean="0"/>
              <a:t>3.6  OPI Tools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1611339" cy="36933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3CC33"/>
                </a:solidFill>
              </a:rPr>
              <a:t>EDM @ Linux</a:t>
            </a:r>
            <a:endParaRPr lang="zh-CN" altLang="en-US" dirty="0">
              <a:solidFill>
                <a:srgbClr val="33CC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1500174"/>
            <a:ext cx="249302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CSS@Linux&amp;windows</a:t>
            </a:r>
            <a:r>
              <a:rPr lang="en-US" altLang="zh-CN" dirty="0" smtClean="0">
                <a:solidFill>
                  <a:srgbClr val="FFC000"/>
                </a:solidFill>
              </a:rPr>
              <a:t>     </a:t>
            </a:r>
            <a:endParaRPr lang="zh-CN" alt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04" y="1904900"/>
            <a:ext cx="2116999" cy="29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8926" y="1500174"/>
            <a:ext cx="27783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medm @ Linux&amp;windows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672" y="2018019"/>
            <a:ext cx="2940093" cy="224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795" y="5096734"/>
            <a:ext cx="1337274" cy="1243097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2241564" y="4005064"/>
            <a:ext cx="1610356" cy="9149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0800000" flipV="1">
            <a:off x="5072066" y="3834442"/>
            <a:ext cx="1473430" cy="1094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6200000" flipH="1">
            <a:off x="4168987" y="4631829"/>
            <a:ext cx="5947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6182" y="21429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EDM: </a:t>
            </a:r>
            <a:r>
              <a:rPr lang="en-US" altLang="zh-CN" dirty="0" err="1" smtClean="0">
                <a:solidFill>
                  <a:srgbClr val="00B050"/>
                </a:solidFill>
              </a:rPr>
              <a:t>Extemsible</a:t>
            </a:r>
            <a:r>
              <a:rPr lang="en-US" altLang="zh-CN" dirty="0" smtClean="0">
                <a:solidFill>
                  <a:srgbClr val="00B050"/>
                </a:solidFill>
              </a:rPr>
              <a:t> Display Manager 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5205" y="6381328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MEDM: Motif  Editor and Display Manager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6381328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CSS: Control System Studio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286560"/>
            <a:ext cx="2304256" cy="104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46784" y="5584799"/>
            <a:ext cx="1007007" cy="461665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+mn-lt"/>
              </a:rPr>
              <a:t>Probe</a:t>
            </a:r>
            <a:endParaRPr lang="zh-CN" alt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5984" y="5286388"/>
            <a:ext cx="948644" cy="40011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plot2D</a:t>
            </a:r>
            <a:endParaRPr lang="zh-CN" alt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7620" y="5286388"/>
            <a:ext cx="1143008" cy="40011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stripTool</a:t>
            </a:r>
            <a:endParaRPr lang="zh-CN" altLang="en-US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700" y="2018019"/>
            <a:ext cx="3137905" cy="170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857628"/>
            <a:ext cx="2156344" cy="100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78929" y="4095128"/>
            <a:ext cx="1356829" cy="40011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PV finder</a:t>
            </a:r>
            <a:endParaRPr lang="zh-CN" altLang="en-US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465" y="4852346"/>
            <a:ext cx="2098308" cy="8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64615" y="4880946"/>
            <a:ext cx="1643074" cy="400110"/>
          </a:xfrm>
          <a:prstGeom prst="rect">
            <a:avLst/>
          </a:prstGeom>
          <a:solidFill>
            <a:srgbClr val="92D050">
              <a:alpha val="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dataBrowser</a:t>
            </a:r>
            <a:endParaRPr lang="zh-CN" altLang="en-US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46" y="5000408"/>
            <a:ext cx="1374865" cy="143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5631929"/>
            <a:ext cx="2113071" cy="72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364681" y="5809640"/>
            <a:ext cx="1071909" cy="400110"/>
          </a:xfrm>
          <a:prstGeom prst="rect">
            <a:avLst/>
          </a:prstGeom>
          <a:solidFill>
            <a:srgbClr val="92D050">
              <a:alpha val="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PV tree</a:t>
            </a:r>
            <a:endParaRPr lang="zh-CN" alt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3655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Static graph</a:t>
            </a:r>
          </a:p>
          <a:p>
            <a:r>
              <a:rPr lang="en-US" altLang="zh-CN" b="1" dirty="0" smtClean="0">
                <a:solidFill>
                  <a:srgbClr val="FFFF00"/>
                </a:solidFill>
              </a:rPr>
              <a:t> widgets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3073274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Monitoring </a:t>
            </a:r>
          </a:p>
          <a:p>
            <a:r>
              <a:rPr lang="en-US" altLang="zh-CN" b="1" dirty="0" smtClean="0">
                <a:solidFill>
                  <a:srgbClr val="FFFF00"/>
                </a:solidFill>
              </a:rPr>
              <a:t>widgets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4113" y="4089673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control</a:t>
            </a:r>
          </a:p>
          <a:p>
            <a:r>
              <a:rPr lang="en-US" altLang="zh-CN" b="1" dirty="0" smtClean="0">
                <a:solidFill>
                  <a:srgbClr val="FFFF00"/>
                </a:solidFill>
              </a:rPr>
              <a:t>widgets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11" y="5631929"/>
            <a:ext cx="948644" cy="40011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lt"/>
              </a:rPr>
              <a:t>probe</a:t>
            </a:r>
            <a:endParaRPr lang="zh-CN" altLang="en-US" sz="2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601101"/>
      </p:ext>
    </p:extLst>
  </p:cSld>
  <p:clrMapOvr>
    <a:masterClrMapping/>
  </p:clrMapOvr>
  <p:transition advTm="7740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ain-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" y="836712"/>
            <a:ext cx="7494148" cy="5403304"/>
          </a:xfrm>
          <a:prstGeom prst="rect">
            <a:avLst/>
          </a:prstGeom>
        </p:spPr>
      </p:pic>
      <p:pic>
        <p:nvPicPr>
          <p:cNvPr id="6" name="Picture 3" descr="BL_Statu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8409" y="2780928"/>
            <a:ext cx="5265591" cy="397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38472"/>
      </p:ext>
    </p:extLst>
  </p:cSld>
  <p:clrMapOvr>
    <a:masterClrMapping/>
  </p:clrMapOvr>
  <p:transition advTm="3188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773238"/>
            <a:ext cx="7901014" cy="446405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3.1  EPICS Overview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3.2  Motion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3.3  Message Based Devices’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3.4  Detector Control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3.5  Scan Mechanism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3.6  OPI Tools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3.7  Other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94928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Altogether 10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485231"/>
      </p:ext>
    </p:extLst>
  </p:cSld>
  <p:clrMapOvr>
    <a:masterClrMapping/>
  </p:clrMapOvr>
  <p:transition advTm="2101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3.7  Other Tools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916832"/>
            <a:ext cx="4401987" cy="2246769"/>
          </a:xfrm>
          <a:prstGeom prst="rect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EPICS Sequencer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one component of EPICS IOC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access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compute /analyse 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C or SNL language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 example: FFT; event  trigger          generator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4357694"/>
            <a:ext cx="4401987" cy="1805623"/>
          </a:xfrm>
          <a:prstGeom prst="rect">
            <a:avLst/>
          </a:prstGeom>
          <a:solidFill>
            <a:srgbClr val="33CC3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EPICS Archiver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one EPICS tool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archive  PVS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 plot  historic data</a:t>
            </a:r>
          </a:p>
          <a:p>
            <a:pPr lvl="1"/>
            <a:endParaRPr lang="en-US" altLang="zh-CN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4357694"/>
            <a:ext cx="4231310" cy="1805623"/>
          </a:xfrm>
          <a:prstGeom prst="rect">
            <a:avLst/>
          </a:prstGeom>
          <a:solidFill>
            <a:srgbClr val="0070C0">
              <a:alpha val="69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Python\</a:t>
            </a:r>
            <a:r>
              <a:rPr lang="en-US" altLang="zh-CN" dirty="0" err="1" smtClean="0">
                <a:solidFill>
                  <a:srgbClr val="C00000"/>
                </a:solidFill>
              </a:rPr>
              <a:t>Jython</a:t>
            </a:r>
            <a:r>
              <a:rPr lang="en-US" altLang="zh-CN" dirty="0" smtClean="0">
                <a:solidFill>
                  <a:srgbClr val="C00000"/>
                </a:solidFill>
              </a:rPr>
              <a:t>\Javascript \IDL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with CA interface to EPICS 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flexibly do high level    	applications</a:t>
            </a:r>
          </a:p>
          <a:p>
            <a:pPr lvl="1"/>
            <a:r>
              <a:rPr lang="en-US" altLang="zh-CN" dirty="0" smtClean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7" y="1941079"/>
            <a:ext cx="4231308" cy="1169551"/>
          </a:xfrm>
          <a:prstGeom prst="rect">
            <a:avLst/>
          </a:prstGeom>
          <a:solidFill>
            <a:srgbClr val="0070C0">
              <a:alpha val="71000"/>
            </a:srgbClr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Pviewer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motif  tool  to manage the .MDA  data saved by the scan record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3143248"/>
            <a:ext cx="4231309" cy="11695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imageJ / fid2d / igor / origion</a:t>
            </a:r>
          </a:p>
          <a:p>
            <a:pPr marL="742950" lvl="1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tools to show and analyse image data  or 2D ASC-II data </a:t>
            </a:r>
          </a:p>
        </p:txBody>
      </p:sp>
    </p:spTree>
    <p:extLst>
      <p:ext uri="{BB962C8B-B14F-4D97-AF65-F5344CB8AC3E}">
        <p14:creationId xmlns:p14="http://schemas.microsoft.com/office/powerpoint/2010/main" val="2228420443"/>
      </p:ext>
    </p:extLst>
  </p:cSld>
  <p:clrMapOvr>
    <a:masterClrMapping/>
  </p:clrMapOvr>
  <p:transition advTm="2845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908721"/>
            <a:ext cx="7870825" cy="805768"/>
          </a:xfrm>
        </p:spPr>
        <p:txBody>
          <a:bodyPr/>
          <a:lstStyle/>
          <a:p>
            <a:r>
              <a:rPr lang="en-US" altLang="zh-CN" dirty="0" smtClean="0"/>
              <a:t>4.  Data </a:t>
            </a:r>
            <a:r>
              <a:rPr lang="en-US" altLang="zh-CN" dirty="0"/>
              <a:t>A</a:t>
            </a:r>
            <a:r>
              <a:rPr lang="en-US" altLang="zh-CN" dirty="0" smtClean="0"/>
              <a:t>cquisition </a:t>
            </a:r>
            <a:r>
              <a:rPr lang="en-US" altLang="zh-CN" dirty="0"/>
              <a:t>S</a:t>
            </a:r>
            <a:r>
              <a:rPr lang="en-US" altLang="zh-CN" dirty="0" smtClean="0"/>
              <a:t>ystem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71538" y="2214554"/>
            <a:ext cx="6643734" cy="1357322"/>
          </a:xfrm>
        </p:spPr>
        <p:txBody>
          <a:bodyPr/>
          <a:lstStyle/>
          <a:p>
            <a:pPr marL="514350" indent="-514350">
              <a:lnSpc>
                <a:spcPts val="4000"/>
              </a:lnSpc>
              <a:buNone/>
            </a:pPr>
            <a:r>
              <a:rPr lang="en-US" altLang="zh-CN" sz="2800" dirty="0" smtClean="0"/>
              <a:t>4.1  Overview</a:t>
            </a:r>
          </a:p>
          <a:p>
            <a:pPr marL="514350" indent="-514350">
              <a:lnSpc>
                <a:spcPts val="4000"/>
              </a:lnSpc>
              <a:buNone/>
            </a:pPr>
            <a:r>
              <a:rPr lang="en-US" altLang="zh-CN" sz="2800" dirty="0" smtClean="0"/>
              <a:t>4.2  Example: Blu-Ice</a:t>
            </a:r>
          </a:p>
        </p:txBody>
      </p:sp>
    </p:spTree>
    <p:extLst>
      <p:ext uri="{BB962C8B-B14F-4D97-AF65-F5344CB8AC3E}">
        <p14:creationId xmlns:p14="http://schemas.microsoft.com/office/powerpoint/2010/main" val="4130544676"/>
      </p:ext>
    </p:extLst>
  </p:cSld>
  <p:clrMapOvr>
    <a:masterClrMapping/>
  </p:clrMapOvr>
  <p:transition advTm="580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1857364"/>
            <a:ext cx="7615262" cy="3643338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1.1  Organization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1.2  Responsibilities</a:t>
            </a:r>
          </a:p>
          <a:p>
            <a:pPr marL="457200" indent="-457200">
              <a:lnSpc>
                <a:spcPts val="4000"/>
              </a:lnSpc>
              <a:buNone/>
            </a:pPr>
            <a:r>
              <a:rPr lang="en-US" altLang="zh-CN" sz="2400" dirty="0" smtClean="0"/>
              <a:t>1.3 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804083305"/>
      </p:ext>
    </p:extLst>
  </p:cSld>
  <p:clrMapOvr>
    <a:masterClrMapping/>
  </p:clrMapOvr>
  <p:transition advTm="1389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736586"/>
          </a:xfrm>
        </p:spPr>
        <p:txBody>
          <a:bodyPr/>
          <a:lstStyle/>
          <a:p>
            <a:r>
              <a:rPr lang="en-US" altLang="zh-CN" dirty="0" smtClean="0"/>
              <a:t>4.1  DAQ Overview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02247"/>
              </p:ext>
            </p:extLst>
          </p:nvPr>
        </p:nvGraphicFramePr>
        <p:xfrm>
          <a:off x="571472" y="1571610"/>
          <a:ext cx="8072494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754"/>
                <a:gridCol w="1214446"/>
                <a:gridCol w="2539278"/>
                <a:gridCol w="2286016"/>
              </a:tblGrid>
              <a:tr h="692421"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rgbClr val="0606BA"/>
                          </a:solidFill>
                        </a:rPr>
                        <a:t>Beamline Name</a:t>
                      </a:r>
                      <a:endParaRPr lang="zh-CN" altLang="en-US" sz="1800" b="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606BA"/>
                          </a:solidFill>
                        </a:rPr>
                        <a:t>Beamline Control</a:t>
                      </a:r>
                      <a:endParaRPr lang="zh-CN" altLang="en-US" sz="1800" b="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606BA"/>
                          </a:solidFill>
                        </a:rPr>
                        <a:t>Endstation Control</a:t>
                      </a:r>
                      <a:endParaRPr lang="zh-CN" altLang="en-US" sz="1800" b="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606BA"/>
                          </a:solidFill>
                        </a:rPr>
                        <a:t>Data</a:t>
                      </a:r>
                      <a:r>
                        <a:rPr lang="en-US" altLang="zh-CN" sz="1800" b="0" baseline="0" dirty="0" smtClean="0">
                          <a:solidFill>
                            <a:srgbClr val="0606BA"/>
                          </a:solidFill>
                        </a:rPr>
                        <a:t> Acquisition</a:t>
                      </a:r>
                      <a:endParaRPr lang="zh-CN" altLang="en-US" sz="1800" b="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XAFS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 </a:t>
                      </a:r>
                      <a:r>
                        <a:rPr lang="en-US" altLang="zh-CN" sz="1800" baseline="0" dirty="0" err="1" smtClean="0">
                          <a:solidFill>
                            <a:srgbClr val="0606BA"/>
                          </a:solidFill>
                        </a:rPr>
                        <a:t>LabView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STMX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3</a:t>
                      </a:r>
                      <a:r>
                        <a:rPr lang="en-US" altLang="zh-CN" sz="1800" baseline="30000" dirty="0" smtClean="0">
                          <a:solidFill>
                            <a:srgbClr val="0606BA"/>
                          </a:solidFill>
                        </a:rPr>
                        <a:t>rd</a:t>
                      </a: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 party software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VC++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521908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XIM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 L</a:t>
                      </a: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abView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VC++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XRD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3</a:t>
                      </a:r>
                      <a:r>
                        <a:rPr lang="en-US" altLang="zh-CN" sz="1800" baseline="30000" dirty="0" smtClean="0">
                          <a:solidFill>
                            <a:srgbClr val="0606BA"/>
                          </a:solidFill>
                        </a:rPr>
                        <a:t>rd</a:t>
                      </a: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 party software 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SPEC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SAXS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XMF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692421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5 MX</a:t>
                      </a:r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 Beamlines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 </a:t>
                      </a:r>
                    </a:p>
                    <a:p>
                      <a:pPr algn="ctr"/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3</a:t>
                      </a:r>
                      <a:r>
                        <a:rPr lang="en-US" altLang="zh-CN" sz="1800" baseline="30000" dirty="0" smtClean="0">
                          <a:solidFill>
                            <a:srgbClr val="0606BA"/>
                          </a:solidFill>
                        </a:rPr>
                        <a:t>rd</a:t>
                      </a:r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  party software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>
                          <a:solidFill>
                            <a:srgbClr val="0606BA"/>
                          </a:solidFill>
                        </a:rPr>
                        <a:t>BlueIce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Dreamline</a:t>
                      </a:r>
                      <a:endParaRPr lang="zh-CN" altLang="en-US" sz="1800" dirty="0" smtClean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3</a:t>
                      </a:r>
                      <a:r>
                        <a:rPr lang="en-US" altLang="zh-CN" sz="1800" baseline="30000" dirty="0" smtClean="0">
                          <a:solidFill>
                            <a:srgbClr val="0606BA"/>
                          </a:solidFill>
                        </a:rPr>
                        <a:t>rd</a:t>
                      </a: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 party software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3</a:t>
                      </a:r>
                      <a:r>
                        <a:rPr lang="en-US" altLang="zh-CN" sz="1800" baseline="30000" dirty="0" smtClean="0">
                          <a:solidFill>
                            <a:srgbClr val="0606BA"/>
                          </a:solidFill>
                        </a:rPr>
                        <a:t>rd</a:t>
                      </a: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party software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Infrared Beamline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EPICS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3</a:t>
                      </a:r>
                      <a:r>
                        <a:rPr lang="en-US" altLang="zh-CN" sz="1800" baseline="30000" dirty="0" smtClean="0">
                          <a:solidFill>
                            <a:srgbClr val="0606BA"/>
                          </a:solidFill>
                        </a:rPr>
                        <a:t>rd</a:t>
                      </a: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rgbClr val="0606BA"/>
                          </a:solidFill>
                        </a:rPr>
                        <a:t> party software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3</a:t>
                      </a:r>
                      <a:r>
                        <a:rPr lang="en-US" altLang="zh-CN" sz="1800" baseline="30000" dirty="0" smtClean="0">
                          <a:solidFill>
                            <a:srgbClr val="0606BA"/>
                          </a:solidFill>
                        </a:rPr>
                        <a:t>rd</a:t>
                      </a:r>
                      <a:r>
                        <a:rPr lang="en-US" altLang="zh-CN" sz="1800" dirty="0" smtClean="0">
                          <a:solidFill>
                            <a:srgbClr val="0606BA"/>
                          </a:solidFill>
                        </a:rPr>
                        <a:t>  party software</a:t>
                      </a:r>
                      <a:endParaRPr lang="zh-CN" altLang="en-US" sz="1800" dirty="0">
                        <a:solidFill>
                          <a:srgbClr val="0606BA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743028"/>
      </p:ext>
    </p:extLst>
  </p:cSld>
  <p:clrMapOvr>
    <a:masterClrMapping/>
  </p:clrMapOvr>
  <p:transition advTm="7530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矩形 2057"/>
          <p:cNvSpPr/>
          <p:nvPr/>
        </p:nvSpPr>
        <p:spPr>
          <a:xfrm>
            <a:off x="72000" y="4071942"/>
            <a:ext cx="8952244" cy="2416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587" y="559083"/>
            <a:ext cx="7870825" cy="726778"/>
          </a:xfrm>
        </p:spPr>
        <p:txBody>
          <a:bodyPr/>
          <a:lstStyle/>
          <a:p>
            <a:r>
              <a:rPr lang="en-US" altLang="zh-CN" dirty="0" smtClean="0"/>
              <a:t>4.2  Example: Blu-Ice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273414"/>
            <a:ext cx="1887750" cy="158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96719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357298"/>
            <a:ext cx="1360449" cy="146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2571736" y="1928802"/>
            <a:ext cx="1944216" cy="8257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EPICS</a:t>
            </a:r>
          </a:p>
          <a:p>
            <a:pPr algn="ctr"/>
            <a:r>
              <a:rPr lang="en-US" altLang="zh-CN" dirty="0" smtClean="0"/>
              <a:t>Control  System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4348" y="4286256"/>
            <a:ext cx="1285884" cy="576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DHS</a:t>
            </a:r>
          </a:p>
        </p:txBody>
      </p:sp>
      <p:sp>
        <p:nvSpPr>
          <p:cNvPr id="9" name="矩形 8"/>
          <p:cNvSpPr/>
          <p:nvPr/>
        </p:nvSpPr>
        <p:spPr>
          <a:xfrm>
            <a:off x="323528" y="3190869"/>
            <a:ext cx="2117512" cy="38100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TangoDeviceServer</a:t>
            </a:r>
          </a:p>
        </p:txBody>
      </p:sp>
      <p:cxnSp>
        <p:nvCxnSpPr>
          <p:cNvPr id="7" name="直接箭头连接符 6"/>
          <p:cNvCxnSpPr>
            <a:endCxn id="9" idx="0"/>
          </p:cNvCxnSpPr>
          <p:nvPr/>
        </p:nvCxnSpPr>
        <p:spPr>
          <a:xfrm rot="16200000" flipH="1">
            <a:off x="1186791" y="2995376"/>
            <a:ext cx="387836" cy="3149"/>
          </a:xfrm>
          <a:prstGeom prst="straightConnector1">
            <a:avLst/>
          </a:prstGeom>
          <a:ln w="285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9" idx="2"/>
            <a:endCxn id="5" idx="0"/>
          </p:cNvCxnSpPr>
          <p:nvPr/>
        </p:nvCxnSpPr>
        <p:spPr>
          <a:xfrm rot="5400000">
            <a:off x="1025094" y="3929066"/>
            <a:ext cx="714380" cy="0"/>
          </a:xfrm>
          <a:prstGeom prst="straightConnector1">
            <a:avLst/>
          </a:prstGeom>
          <a:ln w="285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86710" y="3714752"/>
            <a:ext cx="1031116" cy="369332"/>
          </a:xfrm>
          <a:prstGeom prst="rect">
            <a:avLst/>
          </a:prstGeom>
          <a:noFill/>
          <a:ln>
            <a:noFill/>
            <a:headEnd type="stealth" w="lg" len="lg"/>
            <a:tailEnd type="stealth" w="lg" len="lg"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Call API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786050" y="4286256"/>
            <a:ext cx="1587026" cy="576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EPICS gateway</a:t>
            </a:r>
          </a:p>
        </p:txBody>
      </p:sp>
      <p:sp>
        <p:nvSpPr>
          <p:cNvPr id="25" name="矩形 24"/>
          <p:cNvSpPr/>
          <p:nvPr/>
        </p:nvSpPr>
        <p:spPr>
          <a:xfrm>
            <a:off x="5000628" y="4286256"/>
            <a:ext cx="1285884" cy="576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DHS</a:t>
            </a:r>
          </a:p>
        </p:txBody>
      </p:sp>
      <p:sp>
        <p:nvSpPr>
          <p:cNvPr id="26" name="矩形 25"/>
          <p:cNvSpPr/>
          <p:nvPr/>
        </p:nvSpPr>
        <p:spPr>
          <a:xfrm>
            <a:off x="4665690" y="3286125"/>
            <a:ext cx="2117512" cy="345176"/>
          </a:xfrm>
          <a:prstGeom prst="rect">
            <a:avLst/>
          </a:prstGeom>
          <a:solidFill>
            <a:srgbClr val="0070C0"/>
          </a:solidFill>
          <a:ln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CameraMan</a:t>
            </a:r>
          </a:p>
        </p:txBody>
      </p:sp>
      <p:sp>
        <p:nvSpPr>
          <p:cNvPr id="27" name="矩形 26"/>
          <p:cNvSpPr/>
          <p:nvPr/>
        </p:nvSpPr>
        <p:spPr>
          <a:xfrm>
            <a:off x="7010573" y="3286125"/>
            <a:ext cx="1809899" cy="345176"/>
          </a:xfrm>
          <a:prstGeom prst="rect">
            <a:avLst/>
          </a:prstGeom>
          <a:solidFill>
            <a:srgbClr val="0070C0"/>
          </a:solidFill>
          <a:ln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CamServer</a:t>
            </a:r>
          </a:p>
        </p:txBody>
      </p:sp>
      <p:sp>
        <p:nvSpPr>
          <p:cNvPr id="28" name="矩形 27"/>
          <p:cNvSpPr/>
          <p:nvPr/>
        </p:nvSpPr>
        <p:spPr>
          <a:xfrm>
            <a:off x="7154589" y="4293097"/>
            <a:ext cx="1305843" cy="576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DHS</a:t>
            </a:r>
          </a:p>
        </p:txBody>
      </p:sp>
      <p:cxnSp>
        <p:nvCxnSpPr>
          <p:cNvPr id="29" name="直接箭头连接符 28"/>
          <p:cNvCxnSpPr>
            <a:endCxn id="27" idx="0"/>
          </p:cNvCxnSpPr>
          <p:nvPr/>
        </p:nvCxnSpPr>
        <p:spPr>
          <a:xfrm rot="5400000">
            <a:off x="7715275" y="3071811"/>
            <a:ext cx="428627" cy="0"/>
          </a:xfrm>
          <a:prstGeom prst="straightConnector1">
            <a:avLst/>
          </a:prstGeom>
          <a:ln w="285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7668344" y="3559292"/>
            <a:ext cx="0" cy="733804"/>
          </a:xfrm>
          <a:prstGeom prst="straightConnector1">
            <a:avLst/>
          </a:prstGeom>
          <a:ln w="285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5400000">
            <a:off x="5607851" y="3036091"/>
            <a:ext cx="500066" cy="1588"/>
          </a:xfrm>
          <a:prstGeom prst="straightConnector1">
            <a:avLst/>
          </a:prstGeom>
          <a:ln w="285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5508104" y="3631300"/>
            <a:ext cx="0" cy="661796"/>
          </a:xfrm>
          <a:prstGeom prst="straightConnector1">
            <a:avLst/>
          </a:prstGeom>
          <a:ln w="285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39552" y="5517232"/>
            <a:ext cx="1752861" cy="5760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DCSS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8556" y="134245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DCSS: Distributed Control System Server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1224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DHS: Distributed Hardware Server</a:t>
            </a:r>
            <a:endParaRPr lang="zh-CN" altLang="en-US" dirty="0"/>
          </a:p>
        </p:txBody>
      </p:sp>
      <p:cxnSp>
        <p:nvCxnSpPr>
          <p:cNvPr id="2053" name="直接连接符 2052"/>
          <p:cNvCxnSpPr/>
          <p:nvPr/>
        </p:nvCxnSpPr>
        <p:spPr>
          <a:xfrm flipV="1">
            <a:off x="179512" y="5157192"/>
            <a:ext cx="8640960" cy="3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直接连接符 2055"/>
          <p:cNvCxnSpPr>
            <a:stCxn id="5" idx="2"/>
          </p:cNvCxnSpPr>
          <p:nvPr/>
        </p:nvCxnSpPr>
        <p:spPr>
          <a:xfrm rot="5400000">
            <a:off x="1184395" y="5035214"/>
            <a:ext cx="3457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419871" y="4869160"/>
            <a:ext cx="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5796135" y="4869160"/>
            <a:ext cx="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7812359" y="4833156"/>
            <a:ext cx="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1571604" y="5184000"/>
            <a:ext cx="1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305230" y="5517232"/>
            <a:ext cx="1752861" cy="576063"/>
          </a:xfrm>
          <a:prstGeom prst="rect">
            <a:avLst/>
          </a:prstGeom>
          <a:solidFill>
            <a:srgbClr val="005088"/>
          </a:solidFill>
          <a:ln>
            <a:solidFill>
              <a:srgbClr val="005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GUI</a:t>
            </a:r>
          </a:p>
        </p:txBody>
      </p:sp>
      <p:cxnSp>
        <p:nvCxnSpPr>
          <p:cNvPr id="49" name="直接连接符 48"/>
          <p:cNvCxnSpPr/>
          <p:nvPr/>
        </p:nvCxnSpPr>
        <p:spPr>
          <a:xfrm flipH="1">
            <a:off x="4139951" y="5184000"/>
            <a:ext cx="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142844" y="48577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LAN</a:t>
            </a:r>
            <a:endParaRPr lang="zh-CN" altLang="en-US" dirty="0"/>
          </a:p>
        </p:txBody>
      </p:sp>
      <p:cxnSp>
        <p:nvCxnSpPr>
          <p:cNvPr id="2061" name="直接连接符 2060"/>
          <p:cNvCxnSpPr/>
          <p:nvPr/>
        </p:nvCxnSpPr>
        <p:spPr>
          <a:xfrm rot="5400000">
            <a:off x="2818349" y="3539577"/>
            <a:ext cx="1507038" cy="0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1296143" cy="97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5" name="TextBox 2074"/>
          <p:cNvSpPr txBox="1"/>
          <p:nvPr/>
        </p:nvSpPr>
        <p:spPr>
          <a:xfrm>
            <a:off x="5348234" y="652534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GUI: Graphic User Interface 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7572396" y="5500702"/>
            <a:ext cx="1285884" cy="576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servers</a:t>
            </a:r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8215338" y="5184000"/>
            <a:ext cx="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58678" y="59869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TK</a:t>
            </a:r>
            <a:endParaRPr lang="zh-CN" altLang="en-US" dirty="0"/>
          </a:p>
        </p:txBody>
      </p:sp>
      <p:cxnSp>
        <p:nvCxnSpPr>
          <p:cNvPr id="10" name="直接连接符 9"/>
          <p:cNvCxnSpPr>
            <a:stCxn id="48" idx="3"/>
          </p:cNvCxnSpPr>
          <p:nvPr/>
        </p:nvCxnSpPr>
        <p:spPr>
          <a:xfrm flipV="1">
            <a:off x="5058091" y="5805263"/>
            <a:ext cx="450013" cy="1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0119"/>
      </p:ext>
    </p:extLst>
  </p:cSld>
  <p:clrMapOvr>
    <a:masterClrMapping/>
  </p:clrMapOvr>
  <p:transition advTm="6929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 Current Missions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2155828"/>
          </a:xfrm>
        </p:spPr>
        <p:txBody>
          <a:bodyPr/>
          <a:lstStyle/>
          <a:p>
            <a:pPr>
              <a:lnSpc>
                <a:spcPts val="4000"/>
              </a:lnSpc>
              <a:buNone/>
            </a:pPr>
            <a:r>
              <a:rPr lang="en-US" altLang="zh-CN" sz="2800" dirty="0" smtClean="0"/>
              <a:t>5.1  Time Resolved Experiments</a:t>
            </a:r>
          </a:p>
          <a:p>
            <a:pPr>
              <a:lnSpc>
                <a:spcPts val="4000"/>
              </a:lnSpc>
              <a:buNone/>
            </a:pPr>
            <a:r>
              <a:rPr lang="en-US" altLang="zh-CN" sz="2800" dirty="0" smtClean="0"/>
              <a:t>5.2  Sub-second QXAFS</a:t>
            </a:r>
          </a:p>
          <a:p>
            <a:pPr>
              <a:lnSpc>
                <a:spcPts val="4000"/>
              </a:lnSpc>
              <a:buNone/>
            </a:pPr>
            <a:r>
              <a:rPr lang="en-US" altLang="zh-CN" sz="2800" dirty="0" smtClean="0"/>
              <a:t>5.3  Feedback System</a:t>
            </a:r>
          </a:p>
        </p:txBody>
      </p:sp>
    </p:spTree>
    <p:extLst>
      <p:ext uri="{BB962C8B-B14F-4D97-AF65-F5344CB8AC3E}">
        <p14:creationId xmlns:p14="http://schemas.microsoft.com/office/powerpoint/2010/main" val="376308290"/>
      </p:ext>
    </p:extLst>
  </p:cSld>
  <p:clrMapOvr>
    <a:masterClrMapping/>
  </p:clrMapOvr>
  <p:transition advTm="1616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8209284" cy="736586"/>
          </a:xfrm>
        </p:spPr>
        <p:txBody>
          <a:bodyPr/>
          <a:lstStyle/>
          <a:p>
            <a:r>
              <a:rPr lang="en-US" altLang="zh-CN" dirty="0" smtClean="0"/>
              <a:t>5.1   Time-resolved Experiments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1579046" cy="140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5709409" y="1628801"/>
            <a:ext cx="3240360" cy="2514579"/>
          </a:xfrm>
          <a:prstGeom prst="roundRect">
            <a:avLst/>
          </a:prstGeom>
          <a:solidFill>
            <a:srgbClr val="33CC33">
              <a:alpha val="53000"/>
            </a:srgb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>
              <a:lnSpc>
                <a:spcPts val="2600"/>
              </a:lnSpc>
            </a:pPr>
            <a:r>
              <a:rPr lang="en-US" altLang="zh-CN" dirty="0">
                <a:solidFill>
                  <a:srgbClr val="000000"/>
                </a:solidFill>
              </a:rPr>
              <a:t>Laser Pump-probe </a:t>
            </a:r>
            <a:r>
              <a:rPr lang="en-US" altLang="zh-CN" dirty="0" smtClean="0">
                <a:solidFill>
                  <a:srgbClr val="000000"/>
                </a:solidFill>
              </a:rPr>
              <a:t>system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Pump: Laser pulse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Probe: X-ray pulse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To study the intermediate state of the reversible reaction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Resolution: ~100 </a:t>
            </a:r>
            <a:r>
              <a:rPr lang="en-US" altLang="zh-CN" dirty="0" err="1" smtClean="0">
                <a:solidFill>
                  <a:srgbClr val="000000"/>
                </a:solidFill>
              </a:rPr>
              <a:t>ps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71868" y="3286124"/>
            <a:ext cx="2017018" cy="1048664"/>
          </a:xfrm>
          <a:prstGeom prst="round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24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Time structure of a special electron bunch pattern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2844" y="1500174"/>
            <a:ext cx="3214710" cy="2304256"/>
          </a:xfrm>
          <a:prstGeom prst="roundRect">
            <a:avLst/>
          </a:prstGeom>
          <a:solidFill>
            <a:srgbClr val="33CC33">
              <a:alpha val="53000"/>
            </a:srgb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000000"/>
                </a:solidFill>
              </a:rPr>
              <a:t>TR-XEOL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Pump: single X-ray pulse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Probe: Electronic devices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To get the luminescence decay curve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Resolution: 2ns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6" y="3951436"/>
            <a:ext cx="2063351" cy="119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TG-Zn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79" y="5164940"/>
            <a:ext cx="2267514" cy="15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549297"/>
            <a:ext cx="3225641" cy="19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31511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XEOL: X-ray </a:t>
            </a:r>
            <a:r>
              <a:rPr lang="en-US" altLang="zh-CN" dirty="0"/>
              <a:t>E</a:t>
            </a:r>
            <a:r>
              <a:rPr lang="en-US" altLang="zh-CN" dirty="0" smtClean="0"/>
              <a:t>xcited </a:t>
            </a:r>
            <a:r>
              <a:rPr lang="en-US" altLang="zh-CN" dirty="0"/>
              <a:t>O</a:t>
            </a:r>
            <a:r>
              <a:rPr lang="en-US" altLang="zh-CN" dirty="0" smtClean="0"/>
              <a:t>ptical Luminescence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676194"/>
      </p:ext>
    </p:extLst>
  </p:cSld>
  <p:clrMapOvr>
    <a:masterClrMapping/>
  </p:clrMapOvr>
  <p:transition advTm="7058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808024"/>
          </a:xfrm>
        </p:spPr>
        <p:txBody>
          <a:bodyPr/>
          <a:lstStyle/>
          <a:p>
            <a:r>
              <a:rPr lang="en-US" altLang="zh-CN" dirty="0" smtClean="0"/>
              <a:t>5.2  Sub-second QXAFS</a:t>
            </a:r>
            <a:endParaRPr lang="zh-CN" altLang="en-US" dirty="0"/>
          </a:p>
        </p:txBody>
      </p:sp>
      <p:pic>
        <p:nvPicPr>
          <p:cNvPr id="4" name="内容占位符 5" descr="基于EPICS的QXAFS系统框图(全图)20130704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36" y="1701254"/>
            <a:ext cx="6144664" cy="4464050"/>
          </a:xfrm>
        </p:spPr>
      </p:pic>
      <p:sp>
        <p:nvSpPr>
          <p:cNvPr id="5" name="圆角矩形 4"/>
          <p:cNvSpPr/>
          <p:nvPr/>
        </p:nvSpPr>
        <p:spPr>
          <a:xfrm>
            <a:off x="6357950" y="2857496"/>
            <a:ext cx="2627784" cy="1512168"/>
          </a:xfrm>
          <a:prstGeom prst="roundRect">
            <a:avLst/>
          </a:prstGeom>
          <a:solidFill>
            <a:srgbClr val="00B050">
              <a:alpha val="55000"/>
            </a:srgb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ts val="3200"/>
              </a:lnSpc>
            </a:pPr>
            <a:r>
              <a:rPr lang="en-US" altLang="zh-CN" dirty="0" smtClean="0">
                <a:solidFill>
                  <a:srgbClr val="000000"/>
                </a:solidFill>
              </a:rPr>
              <a:t>Key techniques:</a:t>
            </a: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</a:rPr>
              <a:t>synchronous </a:t>
            </a:r>
            <a:r>
              <a:rPr lang="en-US" altLang="zh-CN" dirty="0" smtClean="0">
                <a:solidFill>
                  <a:srgbClr val="000000"/>
                </a:solidFill>
              </a:rPr>
              <a:t>triggers</a:t>
            </a: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</a:rPr>
              <a:t>timing  system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214999" y="4005064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203848" y="4221088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724128" y="3717032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11874"/>
      </p:ext>
    </p:extLst>
  </p:cSld>
  <p:clrMapOvr>
    <a:masterClrMapping/>
  </p:clrMapOvr>
  <p:transition advTm="225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736586"/>
          </a:xfrm>
        </p:spPr>
        <p:txBody>
          <a:bodyPr/>
          <a:lstStyle/>
          <a:p>
            <a:r>
              <a:rPr lang="en-US" altLang="zh-CN" dirty="0" smtClean="0"/>
              <a:t> 5.3  Feedback System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4214810" y="2500306"/>
            <a:ext cx="2520280" cy="226659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To develop a universal  high performance digital feedback controller based on FPGA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79512" y="1412776"/>
            <a:ext cx="1656184" cy="1512168"/>
          </a:xfrm>
          <a:prstGeom prst="ellipse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142844" y="3000372"/>
            <a:ext cx="1601400" cy="1420232"/>
          </a:xfrm>
          <a:prstGeom prst="ellipse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79512" y="4632363"/>
            <a:ext cx="1654516" cy="1492240"/>
          </a:xfrm>
          <a:prstGeom prst="ellipse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85984" y="1643050"/>
            <a:ext cx="1512168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PSD</a:t>
            </a:r>
          </a:p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BBPM</a:t>
            </a:r>
          </a:p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CCD</a:t>
            </a:r>
            <a:endParaRPr lang="en-US" altLang="zh-CN" dirty="0">
              <a:solidFill>
                <a:srgbClr val="000000"/>
              </a:solidFill>
            </a:endParaRPr>
          </a:p>
          <a:p>
            <a:pPr algn="ctr"/>
            <a:r>
              <a:rPr lang="en-US" altLang="zh-CN" dirty="0">
                <a:solidFill>
                  <a:srgbClr val="000000"/>
                </a:solidFill>
              </a:rPr>
              <a:t>photodiodes</a:t>
            </a:r>
          </a:p>
        </p:txBody>
      </p:sp>
      <p:sp>
        <p:nvSpPr>
          <p:cNvPr id="10" name="矩形 9"/>
          <p:cNvSpPr/>
          <p:nvPr/>
        </p:nvSpPr>
        <p:spPr>
          <a:xfrm>
            <a:off x="2295587" y="3155218"/>
            <a:ext cx="1512168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CCD </a:t>
            </a:r>
            <a:r>
              <a:rPr lang="en-US" altLang="zh-CN" dirty="0" smtClean="0">
                <a:solidFill>
                  <a:srgbClr val="000000"/>
                </a:solidFill>
              </a:rPr>
              <a:t>or other devices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2117" y="4872010"/>
            <a:ext cx="1500198" cy="977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Laser interferometer</a:t>
            </a:r>
          </a:p>
        </p:txBody>
      </p:sp>
      <p:sp>
        <p:nvSpPr>
          <p:cNvPr id="12" name="六边形 11"/>
          <p:cNvSpPr/>
          <p:nvPr/>
        </p:nvSpPr>
        <p:spPr>
          <a:xfrm>
            <a:off x="7215206" y="1857364"/>
            <a:ext cx="1785950" cy="720080"/>
          </a:xfrm>
          <a:prstGeom prst="hexag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7215206" y="3214686"/>
            <a:ext cx="1763688" cy="752094"/>
          </a:xfrm>
          <a:prstGeom prst="hexag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7215206" y="4643446"/>
            <a:ext cx="1784208" cy="936104"/>
          </a:xfrm>
          <a:prstGeom prst="hexag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接箭头连接符 15"/>
          <p:cNvCxnSpPr>
            <a:stCxn id="5" idx="6"/>
            <a:endCxn id="9" idx="1"/>
          </p:cNvCxnSpPr>
          <p:nvPr/>
        </p:nvCxnSpPr>
        <p:spPr>
          <a:xfrm>
            <a:off x="1835696" y="2168860"/>
            <a:ext cx="450288" cy="14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6" idx="6"/>
            <a:endCxn id="10" idx="1"/>
          </p:cNvCxnSpPr>
          <p:nvPr/>
        </p:nvCxnSpPr>
        <p:spPr>
          <a:xfrm flipV="1">
            <a:off x="1744244" y="3695278"/>
            <a:ext cx="551343" cy="152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7" idx="6"/>
            <a:endCxn id="11" idx="1"/>
          </p:cNvCxnSpPr>
          <p:nvPr/>
        </p:nvCxnSpPr>
        <p:spPr>
          <a:xfrm flipV="1">
            <a:off x="1834028" y="5360698"/>
            <a:ext cx="478089" cy="17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3"/>
          </p:cNvCxnSpPr>
          <p:nvPr/>
        </p:nvCxnSpPr>
        <p:spPr>
          <a:xfrm>
            <a:off x="3798152" y="2183110"/>
            <a:ext cx="514229" cy="4743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0" idx="3"/>
          </p:cNvCxnSpPr>
          <p:nvPr/>
        </p:nvCxnSpPr>
        <p:spPr>
          <a:xfrm>
            <a:off x="3807755" y="3695278"/>
            <a:ext cx="42724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3857620" y="4786322"/>
            <a:ext cx="571505" cy="5715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6715141" y="2357430"/>
            <a:ext cx="571503" cy="2857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4" idx="3"/>
            <a:endCxn id="13" idx="3"/>
          </p:cNvCxnSpPr>
          <p:nvPr/>
        </p:nvCxnSpPr>
        <p:spPr>
          <a:xfrm flipV="1">
            <a:off x="6735090" y="3590733"/>
            <a:ext cx="480116" cy="428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6643702" y="4643446"/>
            <a:ext cx="642942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95936" y="204352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Many requirements in our coming </a:t>
            </a:r>
            <a:r>
              <a:rPr lang="en-US" altLang="zh-CN" dirty="0" err="1" smtClean="0"/>
              <a:t>beamlins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8596" y="1643050"/>
            <a:ext cx="11430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Beam</a:t>
            </a:r>
          </a:p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Position</a:t>
            </a:r>
          </a:p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Feedback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8596" y="3286124"/>
            <a:ext cx="11430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Beam</a:t>
            </a:r>
          </a:p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Intensity</a:t>
            </a:r>
          </a:p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Feedback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720" y="4929198"/>
            <a:ext cx="150019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Nano-meter focusing </a:t>
            </a:r>
          </a:p>
          <a:p>
            <a:pPr algn="ctr">
              <a:lnSpc>
                <a:spcPts val="24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Feedback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286644" y="2071678"/>
            <a:ext cx="164307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Monochromator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00958" y="3357562"/>
            <a:ext cx="114300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Mirrors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358082" y="4786322"/>
            <a:ext cx="150019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Nano-meter sample stage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187"/>
      </p:ext>
    </p:extLst>
  </p:cSld>
  <p:clrMapOvr>
    <a:masterClrMapping/>
  </p:clrMapOvr>
  <p:transition advTm="4306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2500306"/>
            <a:ext cx="7870825" cy="936625"/>
          </a:xfrm>
        </p:spPr>
        <p:txBody>
          <a:bodyPr/>
          <a:lstStyle/>
          <a:p>
            <a:r>
              <a:rPr lang="en-US" altLang="zh-CN" sz="2800" dirty="0" smtClean="0"/>
              <a:t>6. Conclusion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870825" cy="665147"/>
          </a:xfrm>
        </p:spPr>
        <p:txBody>
          <a:bodyPr/>
          <a:lstStyle/>
          <a:p>
            <a:r>
              <a:rPr lang="en-US" altLang="zh-CN" dirty="0" smtClean="0"/>
              <a:t>6.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428736"/>
            <a:ext cx="8715436" cy="4857784"/>
          </a:xfrm>
        </p:spPr>
        <p:txBody>
          <a:bodyPr rIns="0"/>
          <a:lstStyle/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0606BA"/>
                </a:solidFill>
              </a:rPr>
              <a:t>Standard control system has been developed</a:t>
            </a:r>
          </a:p>
          <a:p>
            <a:pPr lvl="1">
              <a:lnSpc>
                <a:spcPts val="2800"/>
              </a:lnSpc>
            </a:pPr>
            <a:r>
              <a:rPr lang="en-US" altLang="zh-CN" sz="2400" dirty="0"/>
              <a:t>Standard </a:t>
            </a:r>
            <a:r>
              <a:rPr lang="en-US" altLang="zh-CN" sz="2400" dirty="0" err="1" smtClean="0"/>
              <a:t>hardwares</a:t>
            </a:r>
            <a:r>
              <a:rPr lang="en-US" altLang="zh-CN" sz="2400" dirty="0" smtClean="0"/>
              <a:t> </a:t>
            </a:r>
            <a:endParaRPr lang="en-US" altLang="zh-CN" sz="2400" dirty="0"/>
          </a:p>
          <a:p>
            <a:pPr lvl="1">
              <a:lnSpc>
                <a:spcPts val="2800"/>
              </a:lnSpc>
            </a:pPr>
            <a:r>
              <a:rPr lang="en-US" altLang="zh-CN" sz="2400" dirty="0" smtClean="0"/>
              <a:t>standard software based on EPICS</a:t>
            </a:r>
          </a:p>
          <a:p>
            <a:pPr lvl="1">
              <a:lnSpc>
                <a:spcPts val="2800"/>
              </a:lnSpc>
            </a:pPr>
            <a:r>
              <a:rPr lang="en-US" altLang="zh-CN" sz="2400" dirty="0" smtClean="0"/>
              <a:t>EPICS does a lot for us, we should do more for EPICS  next.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0606BA"/>
                </a:solidFill>
              </a:rPr>
              <a:t>Data </a:t>
            </a:r>
            <a:r>
              <a:rPr lang="en-US" altLang="zh-CN" sz="2800" dirty="0" err="1" smtClean="0">
                <a:solidFill>
                  <a:srgbClr val="0606BA"/>
                </a:solidFill>
              </a:rPr>
              <a:t>acquisiton</a:t>
            </a:r>
            <a:r>
              <a:rPr lang="en-US" altLang="zh-CN" sz="2800" dirty="0" smtClean="0">
                <a:solidFill>
                  <a:srgbClr val="0606BA"/>
                </a:solidFill>
              </a:rPr>
              <a:t> systems are various</a:t>
            </a:r>
          </a:p>
          <a:p>
            <a:pPr lvl="1">
              <a:lnSpc>
                <a:spcPts val="2800"/>
              </a:lnSpc>
            </a:pPr>
            <a:r>
              <a:rPr lang="en-US" altLang="zh-CN" sz="2400" dirty="0" smtClean="0"/>
              <a:t>Wish to develop a universal one</a:t>
            </a:r>
          </a:p>
          <a:p>
            <a:pPr lvl="1">
              <a:lnSpc>
                <a:spcPts val="2800"/>
              </a:lnSpc>
            </a:pPr>
            <a:r>
              <a:rPr lang="en-US" altLang="zh-CN" sz="2400" dirty="0" smtClean="0"/>
              <a:t>With </a:t>
            </a:r>
            <a:r>
              <a:rPr lang="en-US" altLang="zh-CN" sz="2400" dirty="0" smtClean="0">
                <a:solidFill>
                  <a:srgbClr val="C00000"/>
                </a:solidFill>
              </a:rPr>
              <a:t>generic application framework,  common feel&amp;like GUIs, configurable and reusable components,  capacity to trace behaviors, and “learn once, use everywhere” features.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29533"/>
      </p:ext>
    </p:extLst>
  </p:cSld>
  <p:clrMapOvr>
    <a:masterClrMapping/>
  </p:clrMapOvr>
  <p:transition advTm="99782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665148"/>
          </a:xfrm>
        </p:spPr>
        <p:txBody>
          <a:bodyPr/>
          <a:lstStyle/>
          <a:p>
            <a:r>
              <a:rPr lang="en-US" altLang="zh-CN" dirty="0" smtClean="0"/>
              <a:t>6.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174"/>
            <a:ext cx="8579296" cy="4737114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Great challenges are waiting for us </a:t>
            </a:r>
          </a:p>
          <a:p>
            <a:pPr lvl="1"/>
            <a:r>
              <a:rPr lang="en-US" altLang="zh-CN" sz="2400" dirty="0" smtClean="0"/>
              <a:t>picosecond time-resolved experiments.</a:t>
            </a:r>
          </a:p>
          <a:p>
            <a:pPr lvl="1"/>
            <a:r>
              <a:rPr lang="en-US" altLang="zh-CN" sz="2400" dirty="0" err="1"/>
              <a:t>n</a:t>
            </a:r>
            <a:r>
              <a:rPr lang="en-US" altLang="zh-CN" sz="2400" dirty="0" err="1" smtClean="0"/>
              <a:t>ano</a:t>
            </a:r>
            <a:r>
              <a:rPr lang="en-US" altLang="zh-CN" sz="2400" dirty="0" smtClean="0"/>
              <a:t>-meter  feedback controls </a:t>
            </a:r>
          </a:p>
          <a:p>
            <a:pPr lvl="1"/>
            <a:r>
              <a:rPr lang="en-US" altLang="zh-CN" sz="2400" dirty="0" smtClean="0"/>
              <a:t>sub-micrometer beam  detect technologies</a:t>
            </a:r>
          </a:p>
          <a:p>
            <a:pPr lvl="1"/>
            <a:r>
              <a:rPr lang="en-US" altLang="zh-CN" sz="2400" dirty="0" smtClean="0"/>
              <a:t>information management system based on database</a:t>
            </a:r>
          </a:p>
          <a:p>
            <a:endParaRPr lang="en-US" altLang="zh-CN" sz="2800" dirty="0" smtClean="0">
              <a:solidFill>
                <a:srgbClr val="C00000"/>
              </a:solidFill>
            </a:endParaRPr>
          </a:p>
          <a:p>
            <a:pPr algn="ctr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C00000"/>
                </a:solidFill>
              </a:rPr>
              <a:t>      We hope to collaborate with experts </a:t>
            </a:r>
          </a:p>
          <a:p>
            <a:pPr algn="ctr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C00000"/>
                </a:solidFill>
              </a:rPr>
              <a:t>throughout  the world.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75146"/>
      </p:ext>
    </p:extLst>
  </p:cSld>
  <p:clrMapOvr>
    <a:masterClrMapping/>
  </p:clrMapOvr>
  <p:transition advTm="3217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714375" y="5286375"/>
            <a:ext cx="8001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800" b="0">
                <a:latin typeface="华文新魏" pitchFamily="2" charset="-122"/>
                <a:ea typeface="华文新魏" pitchFamily="2" charset="-122"/>
              </a:rPr>
              <a:t>Thank you for your attention</a:t>
            </a:r>
            <a:endParaRPr lang="zh-CN" altLang="en-US" sz="4800" b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9940" name="Picture 3" descr="SSRF-07060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423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775699"/>
      </p:ext>
    </p:extLst>
  </p:cSld>
  <p:clrMapOvr>
    <a:masterClrMapping/>
  </p:clrMapOvr>
  <p:transition advTm="60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870825" cy="936625"/>
          </a:xfrm>
        </p:spPr>
        <p:txBody>
          <a:bodyPr/>
          <a:lstStyle/>
          <a:p>
            <a:r>
              <a:rPr lang="en-US" altLang="zh-CN" dirty="0" smtClean="0"/>
              <a:t>1.1  Organization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467544" y="1962303"/>
            <a:ext cx="2528582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Beamline Engineering Department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857620" y="2000240"/>
            <a:ext cx="242889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r>
              <a:rPr lang="en-US" altLang="zh-CN" dirty="0" smtClean="0"/>
              <a:t>xperiment Departments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929454" y="2000240"/>
            <a:ext cx="207170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IT Department</a:t>
            </a:r>
          </a:p>
        </p:txBody>
      </p:sp>
      <p:sp>
        <p:nvSpPr>
          <p:cNvPr id="7" name="矩形 6"/>
          <p:cNvSpPr/>
          <p:nvPr/>
        </p:nvSpPr>
        <p:spPr>
          <a:xfrm>
            <a:off x="642910" y="2928934"/>
            <a:ext cx="2214578" cy="546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Control Group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10" y="4572008"/>
            <a:ext cx="2214578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Electronic &amp; </a:t>
            </a:r>
            <a:r>
              <a:rPr lang="en-US" altLang="zh-CN" dirty="0" smtClean="0">
                <a:solidFill>
                  <a:srgbClr val="000000"/>
                </a:solidFill>
              </a:rPr>
              <a:t>Detector</a:t>
            </a:r>
            <a:endParaRPr lang="en-US" altLang="zh-CN" dirty="0">
              <a:solidFill>
                <a:srgbClr val="00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Group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3934" y="3087816"/>
            <a:ext cx="2268252" cy="595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13 Beamlines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571876"/>
            <a:ext cx="200026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7200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1 group leader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7 engineers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357826"/>
            <a:ext cx="196079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1 group leader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5 engineers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1 technician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4071942"/>
            <a:ext cx="214314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3600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Each scientific village has 1 to 3 control engineers</a:t>
            </a:r>
            <a:endParaRPr lang="zh-CN" altLang="en-US" dirty="0"/>
          </a:p>
        </p:txBody>
      </p:sp>
      <p:cxnSp>
        <p:nvCxnSpPr>
          <p:cNvPr id="14" name="直接连接符 13" title="department"/>
          <p:cNvCxnSpPr/>
          <p:nvPr/>
        </p:nvCxnSpPr>
        <p:spPr>
          <a:xfrm>
            <a:off x="142844" y="2285992"/>
            <a:ext cx="22011" cy="33033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4" idx="1"/>
          </p:cNvCxnSpPr>
          <p:nvPr/>
        </p:nvCxnSpPr>
        <p:spPr>
          <a:xfrm>
            <a:off x="142844" y="2285992"/>
            <a:ext cx="324700" cy="3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7" idx="1"/>
          </p:cNvCxnSpPr>
          <p:nvPr/>
        </p:nvCxnSpPr>
        <p:spPr>
          <a:xfrm>
            <a:off x="142843" y="3201994"/>
            <a:ext cx="500067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2844" y="4857760"/>
            <a:ext cx="51339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77890" y="2228206"/>
            <a:ext cx="22011" cy="33033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577890" y="2228206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9" idx="1"/>
          </p:cNvCxnSpPr>
          <p:nvPr/>
        </p:nvCxnSpPr>
        <p:spPr>
          <a:xfrm flipV="1">
            <a:off x="3577890" y="3385636"/>
            <a:ext cx="3960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649724" y="2323781"/>
            <a:ext cx="22011" cy="33033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649724" y="2314809"/>
            <a:ext cx="360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00892" y="3071810"/>
            <a:ext cx="157815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~ 4 related people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704233"/>
      </p:ext>
    </p:extLst>
  </p:cSld>
  <p:clrMapOvr>
    <a:masterClrMapping/>
  </p:clrMapOvr>
  <p:transition advTm="738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870825" cy="736586"/>
          </a:xfrm>
        </p:spPr>
        <p:txBody>
          <a:bodyPr/>
          <a:lstStyle/>
          <a:p>
            <a:r>
              <a:rPr lang="en-US" altLang="zh-CN" dirty="0" smtClean="0"/>
              <a:t>1.2  Responsibilities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785786" y="1857364"/>
            <a:ext cx="1493445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Control Group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57488" y="1857364"/>
            <a:ext cx="1512168" cy="64807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E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&amp; </a:t>
            </a:r>
            <a:r>
              <a:rPr lang="en-US" altLang="zh-CN" dirty="0" smtClean="0">
                <a:solidFill>
                  <a:schemeClr val="bg1"/>
                </a:solidFill>
              </a:rPr>
              <a:t>D Group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00892" y="1857364"/>
            <a:ext cx="1288702" cy="6480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IT Dep.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38974" y="1845254"/>
            <a:ext cx="1728192" cy="648072"/>
          </a:xfrm>
          <a:prstGeom prst="round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Experiment Dep.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24" y="3000372"/>
            <a:ext cx="1357322" cy="792088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Beamline Control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71802" y="3000372"/>
            <a:ext cx="1284744" cy="57150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chemeClr val="tx1"/>
                </a:solidFill>
              </a:rPr>
              <a:t>P</a:t>
            </a:r>
            <a:r>
              <a:rPr lang="en-US" altLang="zh-CN" sz="1600" dirty="0" smtClean="0">
                <a:solidFill>
                  <a:schemeClr val="tx1"/>
                </a:solidFill>
              </a:rPr>
              <a:t>ersonnel Safety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8926" y="3571876"/>
            <a:ext cx="1285884" cy="57150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chemeClr val="tx1"/>
                </a:solidFill>
              </a:rPr>
              <a:t>E</a:t>
            </a:r>
            <a:r>
              <a:rPr lang="en-US" altLang="zh-CN" sz="1600" dirty="0" smtClean="0">
                <a:solidFill>
                  <a:schemeClr val="tx1"/>
                </a:solidFill>
              </a:rPr>
              <a:t>quipment Protection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72066" y="3000372"/>
            <a:ext cx="1302952" cy="792088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Endstation Control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29190" y="3795310"/>
            <a:ext cx="1304092" cy="785818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Acquisition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3786190"/>
            <a:ext cx="1495155" cy="857256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Endstation Control (participate 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72330" y="3071810"/>
            <a:ext cx="1182756" cy="7162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Network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58016" y="3789040"/>
            <a:ext cx="1289272" cy="79208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</a:t>
            </a:r>
            <a:r>
              <a:rPr lang="en-US" altLang="zh-CN" dirty="0" smtClean="0">
                <a:solidFill>
                  <a:schemeClr val="tx1"/>
                </a:solidFill>
              </a:rPr>
              <a:t>omputing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&amp; storage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86050" y="4143380"/>
            <a:ext cx="1285884" cy="57150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CN" sz="1600" dirty="0">
                <a:solidFill>
                  <a:schemeClr val="tx1"/>
                </a:solidFill>
              </a:rPr>
              <a:t>B</a:t>
            </a:r>
            <a:r>
              <a:rPr lang="en-US" altLang="zh-CN" sz="1600" dirty="0" smtClean="0">
                <a:solidFill>
                  <a:schemeClr val="tx1"/>
                </a:solidFill>
              </a:rPr>
              <a:t>eam  Monitoring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/>
          <p:cNvCxnSpPr>
            <a:stCxn id="4" idx="2"/>
            <a:endCxn id="5" idx="0"/>
          </p:cNvCxnSpPr>
          <p:nvPr/>
        </p:nvCxnSpPr>
        <p:spPr>
          <a:xfrm rot="16200000" flipH="1">
            <a:off x="1286729" y="2751216"/>
            <a:ext cx="494936" cy="3376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5400000">
            <a:off x="3354199" y="2752119"/>
            <a:ext cx="496506" cy="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8" idx="2"/>
            <a:endCxn id="12" idx="0"/>
          </p:cNvCxnSpPr>
          <p:nvPr/>
        </p:nvCxnSpPr>
        <p:spPr>
          <a:xfrm rot="16200000" flipH="1">
            <a:off x="5449547" y="2746849"/>
            <a:ext cx="507046" cy="0"/>
          </a:xfrm>
          <a:prstGeom prst="straightConnector1">
            <a:avLst/>
          </a:prstGeom>
          <a:ln w="254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5" idx="0"/>
          </p:cNvCxnSpPr>
          <p:nvPr/>
        </p:nvCxnSpPr>
        <p:spPr>
          <a:xfrm rot="16200000" flipH="1">
            <a:off x="7374494" y="2792898"/>
            <a:ext cx="557824" cy="0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85720" y="5572140"/>
            <a:ext cx="817141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00430" y="5786454"/>
            <a:ext cx="25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infrastructure</a:t>
            </a:r>
            <a:endParaRPr lang="zh-CN" altLang="en-US" sz="2400" dirty="0"/>
          </a:p>
        </p:txBody>
      </p:sp>
      <p:cxnSp>
        <p:nvCxnSpPr>
          <p:cNvPr id="27" name="直接箭头连接符 26"/>
          <p:cNvCxnSpPr>
            <a:stCxn id="16" idx="2"/>
          </p:cNvCxnSpPr>
          <p:nvPr/>
        </p:nvCxnSpPr>
        <p:spPr>
          <a:xfrm rot="5400000">
            <a:off x="7012561" y="5071219"/>
            <a:ext cx="980182" cy="0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7" idx="2"/>
          </p:cNvCxnSpPr>
          <p:nvPr/>
        </p:nvCxnSpPr>
        <p:spPr>
          <a:xfrm flipH="1">
            <a:off x="3428198" y="4714884"/>
            <a:ext cx="794" cy="1000132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13" idx="2"/>
          </p:cNvCxnSpPr>
          <p:nvPr/>
        </p:nvCxnSpPr>
        <p:spPr>
          <a:xfrm rot="5400000" flipH="1" flipV="1">
            <a:off x="5081170" y="5081194"/>
            <a:ext cx="1000132" cy="0"/>
          </a:xfrm>
          <a:prstGeom prst="straightConnector1">
            <a:avLst/>
          </a:prstGeom>
          <a:ln w="254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964778" y="5107396"/>
            <a:ext cx="928694" cy="794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14282" y="5715016"/>
            <a:ext cx="821452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055"/>
          <p:cNvSpPr txBox="1"/>
          <p:nvPr/>
        </p:nvSpPr>
        <p:spPr>
          <a:xfrm>
            <a:off x="11186" y="6368550"/>
            <a:ext cx="8417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Control group cooperates with beamline staff to complete the whole control and data acquisition system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2554713"/>
      </p:ext>
    </p:extLst>
  </p:cSld>
  <p:clrMapOvr>
    <a:masterClrMapping/>
  </p:clrMapOvr>
  <p:transition advTm="8295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665148"/>
          </a:xfrm>
        </p:spPr>
        <p:txBody>
          <a:bodyPr/>
          <a:lstStyle/>
          <a:p>
            <a:r>
              <a:rPr lang="en-US" altLang="zh-CN" dirty="0" smtClean="0"/>
              <a:t>1.3  System overview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627784" y="1998132"/>
            <a:ext cx="3661476" cy="352839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779912" y="3429000"/>
            <a:ext cx="1440160" cy="72008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EPICS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477106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EPICS: Experimental physical industrial control system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00430" y="2357430"/>
            <a:ext cx="1930866" cy="508083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EPICS CA protocol</a:t>
            </a: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Based on TCP/IP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7024" y="4149080"/>
            <a:ext cx="255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Platform</a:t>
            </a:r>
          </a:p>
          <a:p>
            <a:pPr algn="ctr"/>
            <a:r>
              <a:rPr lang="en-US" altLang="zh-CN" dirty="0" smtClean="0"/>
              <a:t>Control system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29289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Communication Protocol</a:t>
            </a:r>
            <a:endParaRPr lang="zh-CN" altLang="en-US" dirty="0"/>
          </a:p>
        </p:txBody>
      </p:sp>
      <p:cxnSp>
        <p:nvCxnSpPr>
          <p:cNvPr id="16" name="直接连接符 15"/>
          <p:cNvCxnSpPr>
            <a:stCxn id="5" idx="6"/>
            <a:endCxn id="22" idx="1"/>
          </p:cNvCxnSpPr>
          <p:nvPr/>
        </p:nvCxnSpPr>
        <p:spPr>
          <a:xfrm>
            <a:off x="5220072" y="3789040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72200" y="3203104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Computer </a:t>
            </a:r>
          </a:p>
          <a:p>
            <a:r>
              <a:rPr lang="en-US" altLang="zh-CN" sz="1400" dirty="0" smtClean="0"/>
              <a:t>interface</a:t>
            </a:r>
            <a:endParaRPr lang="zh-CN" altLang="en-US" sz="1400" dirty="0"/>
          </a:p>
        </p:txBody>
      </p:sp>
      <p:sp>
        <p:nvSpPr>
          <p:cNvPr id="22" name="圆角矩形 21"/>
          <p:cNvSpPr/>
          <p:nvPr/>
        </p:nvSpPr>
        <p:spPr>
          <a:xfrm>
            <a:off x="7308304" y="3429000"/>
            <a:ext cx="1835696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PLC system</a:t>
            </a:r>
          </a:p>
          <a:p>
            <a:pPr algn="ctr"/>
            <a:r>
              <a:rPr lang="en-US" altLang="zh-CN" sz="1600" dirty="0" smtClean="0"/>
              <a:t>Personnel safety</a:t>
            </a:r>
            <a:endParaRPr lang="zh-CN" altLang="en-US" sz="1600" dirty="0"/>
          </a:p>
        </p:txBody>
      </p:sp>
      <p:sp>
        <p:nvSpPr>
          <p:cNvPr id="23" name="圆角矩形 22"/>
          <p:cNvSpPr/>
          <p:nvPr/>
        </p:nvSpPr>
        <p:spPr>
          <a:xfrm>
            <a:off x="0" y="3439432"/>
            <a:ext cx="2267744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PLC system</a:t>
            </a:r>
          </a:p>
          <a:p>
            <a:pPr algn="ctr"/>
            <a:r>
              <a:rPr lang="en-US" altLang="zh-CN" sz="1600" dirty="0"/>
              <a:t>Equipment protection</a:t>
            </a:r>
            <a:endParaRPr lang="zh-CN" altLang="en-US" sz="1600" dirty="0"/>
          </a:p>
        </p:txBody>
      </p:sp>
      <p:cxnSp>
        <p:nvCxnSpPr>
          <p:cNvPr id="25" name="直接连接符 24"/>
          <p:cNvCxnSpPr>
            <a:stCxn id="23" idx="3"/>
            <a:endCxn id="5" idx="2"/>
          </p:cNvCxnSpPr>
          <p:nvPr/>
        </p:nvCxnSpPr>
        <p:spPr>
          <a:xfrm flipV="1">
            <a:off x="2267744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4" idx="0"/>
          </p:cNvCxnSpPr>
          <p:nvPr/>
        </p:nvCxnSpPr>
        <p:spPr>
          <a:xfrm>
            <a:off x="4458522" y="1998132"/>
            <a:ext cx="23457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6789753" y="1638092"/>
            <a:ext cx="1835696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DAS</a:t>
            </a:r>
          </a:p>
          <a:p>
            <a:pPr algn="ctr"/>
            <a:r>
              <a:rPr lang="en-US" altLang="zh-CN" sz="1600" dirty="0"/>
              <a:t>Labview</a:t>
            </a:r>
            <a:endParaRPr lang="zh-CN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2080" y="1638092"/>
            <a:ext cx="1160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CA interface</a:t>
            </a:r>
            <a:endParaRPr lang="zh-CN" altLang="en-US" sz="1400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6165424" y="3123601"/>
            <a:ext cx="710832" cy="15341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6876256" y="4545071"/>
            <a:ext cx="1944216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DAS</a:t>
            </a:r>
          </a:p>
          <a:p>
            <a:pPr algn="ctr"/>
            <a:r>
              <a:rPr lang="en-US" altLang="zh-CN" sz="1600" dirty="0" smtClean="0"/>
              <a:t>VC++</a:t>
            </a:r>
            <a:endParaRPr lang="zh-CN" altLang="en-US" sz="1600" dirty="0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5891347" y="4075213"/>
            <a:ext cx="378966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5371412" y="5526524"/>
            <a:ext cx="1835696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DAS</a:t>
            </a:r>
          </a:p>
          <a:p>
            <a:pPr algn="ctr"/>
            <a:r>
              <a:rPr lang="en-US" altLang="zh-CN" sz="1600" dirty="0" smtClean="0"/>
              <a:t>Blu-</a:t>
            </a:r>
            <a:r>
              <a:rPr lang="en-US" altLang="zh-CN" sz="1600" dirty="0"/>
              <a:t>I</a:t>
            </a:r>
            <a:r>
              <a:rPr lang="en-US" altLang="zh-CN" sz="1600" dirty="0" smtClean="0"/>
              <a:t>ce</a:t>
            </a:r>
            <a:endParaRPr lang="zh-CN" altLang="en-US" sz="1600" dirty="0"/>
          </a:p>
        </p:txBody>
      </p:sp>
      <p:cxnSp>
        <p:nvCxnSpPr>
          <p:cNvPr id="39" name="直接连接符 38"/>
          <p:cNvCxnSpPr>
            <a:stCxn id="4" idx="4"/>
          </p:cNvCxnSpPr>
          <p:nvPr/>
        </p:nvCxnSpPr>
        <p:spPr>
          <a:xfrm flipH="1">
            <a:off x="2843808" y="5526524"/>
            <a:ext cx="1614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1008112" y="5170841"/>
            <a:ext cx="1835696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DAS</a:t>
            </a:r>
          </a:p>
          <a:p>
            <a:pPr algn="ctr"/>
            <a:r>
              <a:rPr lang="en-US" altLang="zh-CN" sz="1600" dirty="0"/>
              <a:t>SPEC</a:t>
            </a:r>
            <a:endParaRPr lang="zh-CN" altLang="en-US" sz="1600" dirty="0"/>
          </a:p>
        </p:txBody>
      </p:sp>
      <p:cxnSp>
        <p:nvCxnSpPr>
          <p:cNvPr id="42" name="直接连接符 41"/>
          <p:cNvCxnSpPr>
            <a:stCxn id="4" idx="2"/>
          </p:cNvCxnSpPr>
          <p:nvPr/>
        </p:nvCxnSpPr>
        <p:spPr>
          <a:xfrm flipV="1">
            <a:off x="2627784" y="2286164"/>
            <a:ext cx="0" cy="14761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1349896" y="1566084"/>
            <a:ext cx="1835696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DAS</a:t>
            </a:r>
          </a:p>
          <a:p>
            <a:pPr algn="ctr"/>
            <a:r>
              <a:rPr lang="en-US" altLang="zh-CN" sz="1600" dirty="0" smtClean="0"/>
              <a:t>EPICS</a:t>
            </a:r>
            <a:endParaRPr lang="zh-CN" alt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436096" y="18864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DAS: Data acquisition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918071"/>
      </p:ext>
    </p:extLst>
  </p:cSld>
  <p:clrMapOvr>
    <a:masterClrMapping/>
  </p:clrMapOvr>
  <p:transition advTm="1348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Infrastructure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ts val="3800"/>
              </a:lnSpc>
              <a:buNone/>
            </a:pPr>
            <a:r>
              <a:rPr lang="en-US" altLang="zh-CN" sz="2400" dirty="0" smtClean="0"/>
              <a:t>2.1  Network</a:t>
            </a:r>
          </a:p>
          <a:p>
            <a:pPr marL="457200" indent="-457200">
              <a:lnSpc>
                <a:spcPts val="3800"/>
              </a:lnSpc>
              <a:buNone/>
            </a:pPr>
            <a:r>
              <a:rPr lang="en-US" altLang="zh-CN" sz="2400" dirty="0" smtClean="0"/>
              <a:t>2.2  Personnel </a:t>
            </a:r>
            <a:r>
              <a:rPr lang="en-US" altLang="zh-CN" sz="2400" dirty="0"/>
              <a:t>Safety Interlock </a:t>
            </a:r>
            <a:r>
              <a:rPr lang="en-US" altLang="zh-CN" sz="2400" dirty="0" smtClean="0"/>
              <a:t>System</a:t>
            </a:r>
          </a:p>
          <a:p>
            <a:pPr marL="457200" indent="-457200">
              <a:lnSpc>
                <a:spcPts val="3800"/>
              </a:lnSpc>
              <a:buNone/>
            </a:pPr>
            <a:r>
              <a:rPr lang="en-US" altLang="zh-CN" sz="2400" dirty="0" smtClean="0"/>
              <a:t>2.3  Equipment </a:t>
            </a:r>
            <a:r>
              <a:rPr lang="en-US" altLang="zh-CN" sz="2400" dirty="0"/>
              <a:t>Protection System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6563333"/>
      </p:ext>
    </p:extLst>
  </p:cSld>
  <p:clrMapOvr>
    <a:masterClrMapping/>
  </p:clrMapOvr>
  <p:transition advTm="182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736586"/>
          </a:xfrm>
        </p:spPr>
        <p:txBody>
          <a:bodyPr/>
          <a:lstStyle/>
          <a:p>
            <a:r>
              <a:rPr lang="en-US" altLang="zh-CN" dirty="0" smtClean="0"/>
              <a:t>2.1  Network Structure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29058" y="2071678"/>
            <a:ext cx="1800200" cy="69678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SSRF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 Central Switch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8898" y="4074222"/>
            <a:ext cx="1440160" cy="3600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29058" y="3786190"/>
            <a:ext cx="1800200" cy="8258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Beamline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 Central Switch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9058" y="5500702"/>
            <a:ext cx="1800200" cy="770428"/>
          </a:xfrm>
          <a:prstGeom prst="rect">
            <a:avLst/>
          </a:prstGeom>
          <a:solidFill>
            <a:schemeClr val="bg1"/>
          </a:solidFill>
          <a:ln>
            <a:solidFill>
              <a:srgbClr val="005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Control 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Room 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Switch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29258" y="4111986"/>
            <a:ext cx="1296144" cy="210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25402" y="3786190"/>
            <a:ext cx="1944216" cy="825862"/>
          </a:xfrm>
          <a:prstGeom prst="rect">
            <a:avLst/>
          </a:prstGeom>
          <a:solidFill>
            <a:schemeClr val="bg1"/>
          </a:solidFill>
          <a:ln>
            <a:solidFill>
              <a:srgbClr val="005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Other Beamline 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Switches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6602" y="3826234"/>
            <a:ext cx="1944216" cy="824622"/>
          </a:xfrm>
          <a:prstGeom prst="rect">
            <a:avLst/>
          </a:prstGeom>
          <a:solidFill>
            <a:schemeClr val="bg1"/>
          </a:solidFill>
          <a:ln>
            <a:solidFill>
              <a:srgbClr val="005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MX &amp; Image beamline Switches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6200000">
            <a:off x="4327383" y="3107815"/>
            <a:ext cx="1000132" cy="3566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6200000">
            <a:off x="4429124" y="5000636"/>
            <a:ext cx="857256" cy="1428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4581128"/>
            <a:ext cx="1452642" cy="369332"/>
          </a:xfrm>
          <a:prstGeom prst="rect">
            <a:avLst/>
          </a:prstGeom>
          <a:blipFill rotWithShape="1">
            <a:blip r:embed="rId3"/>
            <a:stretch>
              <a:fillRect l="-3347" t="-8197" r="-3766" b="-24590"/>
            </a:stretch>
          </a:blipFill>
        </p:spPr>
        <p:txBody>
          <a:bodyPr/>
          <a:lstStyle/>
          <a:p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4128" y="4437112"/>
            <a:ext cx="1324402" cy="369332"/>
          </a:xfrm>
          <a:prstGeom prst="rect">
            <a:avLst/>
          </a:prstGeom>
          <a:blipFill rotWithShape="1">
            <a:blip r:embed="rId4"/>
            <a:stretch>
              <a:fillRect l="-4147" t="-8333" r="-4147" b="-26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2317" y="4951353"/>
            <a:ext cx="1657826" cy="369332"/>
          </a:xfrm>
          <a:prstGeom prst="rect">
            <a:avLst/>
          </a:prstGeom>
          <a:blipFill rotWithShape="1">
            <a:blip r:embed="rId5"/>
            <a:stretch>
              <a:fillRect l="-2941" t="-8197" r="-2941" b="-24590"/>
            </a:stretch>
          </a:blipFill>
        </p:spPr>
        <p:txBody>
          <a:bodyPr/>
          <a:lstStyle/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en-US" altLang="zh-CN" dirty="0" smtClean="0">
              <a:noFill/>
            </a:endParaRPr>
          </a:p>
          <a:p>
            <a:endParaRPr lang="zh-CN" altLang="en-US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383159"/>
            <a:ext cx="651586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 smtClean="0"/>
              <a:t>Each beamline has  an independent subnet.</a:t>
            </a:r>
          </a:p>
        </p:txBody>
      </p:sp>
      <p:sp>
        <p:nvSpPr>
          <p:cNvPr id="26" name="矩形 25"/>
          <p:cNvSpPr/>
          <p:nvPr/>
        </p:nvSpPr>
        <p:spPr>
          <a:xfrm>
            <a:off x="6715140" y="1714488"/>
            <a:ext cx="2161950" cy="936104"/>
          </a:xfrm>
          <a:prstGeom prst="rect">
            <a:avLst/>
          </a:prstGeom>
          <a:solidFill>
            <a:schemeClr val="bg1"/>
          </a:solidFill>
          <a:ln>
            <a:solidFill>
              <a:srgbClr val="00508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Computing Center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Cluster Switch </a:t>
            </a:r>
          </a:p>
        </p:txBody>
      </p:sp>
      <p:sp>
        <p:nvSpPr>
          <p:cNvPr id="28" name="左右箭头 27"/>
          <p:cNvSpPr/>
          <p:nvPr/>
        </p:nvSpPr>
        <p:spPr>
          <a:xfrm rot="19222453">
            <a:off x="5446903" y="3016186"/>
            <a:ext cx="1935885" cy="528769"/>
          </a:xfrm>
          <a:prstGeom prst="leftRightArrow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In the future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832" y="3140968"/>
                <a:ext cx="1568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2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10 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𝐺𝑏𝑖𝑡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140968"/>
                <a:ext cx="156882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50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990073"/>
      </p:ext>
    </p:extLst>
  </p:cSld>
  <p:clrMapOvr>
    <a:masterClrMapping/>
  </p:clrMapOvr>
  <p:transition advTm="9585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9"/>
            <a:ext cx="7870825" cy="665147"/>
          </a:xfrm>
        </p:spPr>
        <p:txBody>
          <a:bodyPr/>
          <a:lstStyle/>
          <a:p>
            <a:r>
              <a:rPr lang="en-US" altLang="zh-CN" dirty="0" smtClean="0"/>
              <a:t>2.2  Personnel </a:t>
            </a:r>
            <a:r>
              <a:rPr lang="en-US" altLang="zh-CN" dirty="0"/>
              <a:t>Safety Interlock System</a:t>
            </a:r>
          </a:p>
        </p:txBody>
      </p:sp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67992"/>
              </p:ext>
            </p:extLst>
          </p:nvPr>
        </p:nvGraphicFramePr>
        <p:xfrm>
          <a:off x="412636" y="2002520"/>
          <a:ext cx="1928794" cy="275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/>
              </a:tblGrid>
              <a:tr h="34540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Digital Values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  <a:tr h="33730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7030A0"/>
                          </a:solidFill>
                        </a:rPr>
                        <a:t>Photon Shutter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  <a:tr h="33730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7030A0"/>
                          </a:solidFill>
                        </a:rPr>
                        <a:t>Safety</a:t>
                      </a:r>
                      <a:r>
                        <a:rPr lang="en-US" altLang="zh-CN" sz="1600" baseline="0" dirty="0" smtClean="0">
                          <a:solidFill>
                            <a:srgbClr val="7030A0"/>
                          </a:solidFill>
                        </a:rPr>
                        <a:t> Shutter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  <a:tr h="33730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7030A0"/>
                          </a:solidFill>
                        </a:rPr>
                        <a:t>Search</a:t>
                      </a:r>
                      <a:r>
                        <a:rPr lang="en-US" altLang="zh-CN" sz="1600" baseline="0" dirty="0" smtClean="0">
                          <a:solidFill>
                            <a:srgbClr val="7030A0"/>
                          </a:solidFill>
                        </a:rPr>
                        <a:t> Buttons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  <a:tr h="33730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7030A0"/>
                          </a:solidFill>
                        </a:rPr>
                        <a:t>Door Switches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  <a:tr h="33730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7030A0"/>
                          </a:solidFill>
                        </a:rPr>
                        <a:t>Emergency</a:t>
                      </a:r>
                      <a:r>
                        <a:rPr lang="en-US" altLang="zh-CN" sz="1600" baseline="0" dirty="0" smtClean="0">
                          <a:solidFill>
                            <a:srgbClr val="7030A0"/>
                          </a:solidFill>
                        </a:rPr>
                        <a:t> buttons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  <a:tr h="33730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7030A0"/>
                          </a:solidFill>
                        </a:rPr>
                        <a:t>Interlock key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  <a:tr h="3454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9" name="矩形 58"/>
          <p:cNvSpPr/>
          <p:nvPr/>
        </p:nvSpPr>
        <p:spPr>
          <a:xfrm>
            <a:off x="3857620" y="2214554"/>
            <a:ext cx="1721352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PLC Modules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2341462" y="2574024"/>
            <a:ext cx="558394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76" idx="1"/>
          </p:cNvCxnSpPr>
          <p:nvPr/>
        </p:nvCxnSpPr>
        <p:spPr>
          <a:xfrm rot="10800000" flipH="1" flipV="1">
            <a:off x="2912966" y="2235974"/>
            <a:ext cx="0" cy="212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2341462" y="2931214"/>
            <a:ext cx="558394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2341462" y="3216966"/>
            <a:ext cx="55839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341462" y="3574156"/>
            <a:ext cx="558394" cy="158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59" idx="1"/>
          </p:cNvCxnSpPr>
          <p:nvPr/>
        </p:nvCxnSpPr>
        <p:spPr>
          <a:xfrm flipV="1">
            <a:off x="2928926" y="2466582"/>
            <a:ext cx="928694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43306" y="3214686"/>
            <a:ext cx="209865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606BA"/>
                </a:solidFill>
              </a:rPr>
              <a:t>Get digital values</a:t>
            </a:r>
          </a:p>
          <a:p>
            <a:r>
              <a:rPr lang="en-US" altLang="zh-CN" sz="1600" dirty="0" smtClean="0">
                <a:solidFill>
                  <a:srgbClr val="0606BA"/>
                </a:solidFill>
              </a:rPr>
              <a:t>Calculate logics</a:t>
            </a:r>
          </a:p>
          <a:p>
            <a:r>
              <a:rPr lang="en-US" altLang="zh-CN" sz="1600" dirty="0" smtClean="0">
                <a:solidFill>
                  <a:srgbClr val="0606BA"/>
                </a:solidFill>
              </a:rPr>
              <a:t>Set up interlocks</a:t>
            </a:r>
          </a:p>
          <a:p>
            <a:r>
              <a:rPr lang="en-US" altLang="zh-CN" sz="1600" dirty="0" smtClean="0">
                <a:solidFill>
                  <a:srgbClr val="0606BA"/>
                </a:solidFill>
              </a:rPr>
              <a:t>Give alarming signal </a:t>
            </a:r>
            <a:endParaRPr lang="zh-CN" altLang="en-US" sz="1600" dirty="0">
              <a:solidFill>
                <a:srgbClr val="0606BA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627742" y="2216834"/>
            <a:ext cx="2088232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EPICS software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72264" y="3357562"/>
            <a:ext cx="216024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606BA"/>
                </a:solidFill>
              </a:rPr>
              <a:t>Have the capacity to  access each tag in PLC</a:t>
            </a:r>
            <a:endParaRPr lang="zh-CN" altLang="en-US" sz="1600" dirty="0">
              <a:solidFill>
                <a:srgbClr val="0606B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320955"/>
            <a:ext cx="1280184" cy="27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899856" y="206255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PLC Bus</a:t>
            </a:r>
            <a:endParaRPr lang="zh-CN" alt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5715008" y="2071678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Ethernet</a:t>
            </a:r>
            <a:endParaRPr lang="zh-CN" altLang="en-US" sz="1200" dirty="0"/>
          </a:p>
        </p:txBody>
      </p:sp>
      <p:sp>
        <p:nvSpPr>
          <p:cNvPr id="88" name="下箭头 87"/>
          <p:cNvSpPr/>
          <p:nvPr/>
        </p:nvSpPr>
        <p:spPr>
          <a:xfrm>
            <a:off x="7436360" y="2710630"/>
            <a:ext cx="207474" cy="646932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下箭头 91"/>
          <p:cNvSpPr/>
          <p:nvPr/>
        </p:nvSpPr>
        <p:spPr>
          <a:xfrm>
            <a:off x="7500958" y="4235590"/>
            <a:ext cx="214314" cy="561562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下箭头 92"/>
          <p:cNvSpPr/>
          <p:nvPr/>
        </p:nvSpPr>
        <p:spPr>
          <a:xfrm>
            <a:off x="4572000" y="2714620"/>
            <a:ext cx="216024" cy="490124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Group 7"/>
          <p:cNvGrpSpPr>
            <a:grpSpLocks/>
          </p:cNvGrpSpPr>
          <p:nvPr/>
        </p:nvGrpSpPr>
        <p:grpSpPr bwMode="auto">
          <a:xfrm>
            <a:off x="3618769" y="4796364"/>
            <a:ext cx="2090738" cy="1616075"/>
            <a:chOff x="1371" y="935"/>
            <a:chExt cx="1317" cy="1018"/>
          </a:xfrm>
        </p:grpSpPr>
        <p:pic>
          <p:nvPicPr>
            <p:cNvPr id="95" name="Picture 8" descr="SearchSwitch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935"/>
              <a:ext cx="579" cy="77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9" descr="SearchSwitch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935"/>
              <a:ext cx="579" cy="7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71" y="1722"/>
              <a:ext cx="1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Comic Sans MS" pitchFamily="66" charset="0"/>
                </a:rPr>
                <a:t>Search Buttons</a:t>
              </a:r>
            </a:p>
          </p:txBody>
        </p:sp>
      </p:grpSp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412636" y="4931478"/>
            <a:ext cx="1985963" cy="1803399"/>
            <a:chOff x="12" y="1706"/>
            <a:chExt cx="1251" cy="1136"/>
          </a:xfrm>
        </p:grpSpPr>
        <p:pic>
          <p:nvPicPr>
            <p:cNvPr id="99" name="Picture 5" descr="FE_Ctrl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706"/>
              <a:ext cx="1000" cy="7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12" y="2435"/>
              <a:ext cx="12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Comic Sans MS" pitchFamily="66" charset="0"/>
                </a:rPr>
                <a:t>Control </a:t>
              </a:r>
              <a:r>
                <a:rPr lang="en-US" altLang="zh-CN" b="1" dirty="0" smtClean="0">
                  <a:solidFill>
                    <a:srgbClr val="FF0000"/>
                  </a:solidFill>
                  <a:latin typeface="Comic Sans MS" pitchFamily="66" charset="0"/>
                </a:rPr>
                <a:t>Panel &amp;</a:t>
              </a:r>
              <a:endParaRPr lang="en-US" altLang="zh-CN" b="1" dirty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  <a:latin typeface="Comic Sans MS" pitchFamily="66" charset="0"/>
                </a:rPr>
                <a:t>Display Screen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0496" y="1643050"/>
            <a:ext cx="1478289" cy="461665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/>
              <a:t>A-B </a:t>
            </a:r>
          </a:p>
          <a:p>
            <a:pPr algn="ctr"/>
            <a:r>
              <a:rPr lang="en-US" altLang="zh-CN" sz="1200" dirty="0" smtClean="0"/>
              <a:t>Control-</a:t>
            </a:r>
            <a:r>
              <a:rPr lang="en-US" altLang="zh-CN" sz="1200" dirty="0" err="1" smtClean="0"/>
              <a:t>Logix</a:t>
            </a:r>
            <a:r>
              <a:rPr lang="en-US" altLang="zh-CN" sz="1200" dirty="0" smtClean="0"/>
              <a:t> 5561</a:t>
            </a:r>
            <a:endParaRPr lang="zh-CN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948984" y="2619147"/>
            <a:ext cx="464047" cy="307777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DI</a:t>
            </a:r>
            <a:endParaRPr lang="zh-CN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49781" y="3437856"/>
            <a:ext cx="457683" cy="307777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DO</a:t>
            </a:r>
            <a:endParaRPr lang="zh-CN" altLang="en-US" sz="1400" dirty="0"/>
          </a:p>
        </p:txBody>
      </p:sp>
      <p:cxnSp>
        <p:nvCxnSpPr>
          <p:cNvPr id="52" name="直接连接符 51"/>
          <p:cNvCxnSpPr/>
          <p:nvPr/>
        </p:nvCxnSpPr>
        <p:spPr>
          <a:xfrm>
            <a:off x="2341462" y="3859908"/>
            <a:ext cx="558394" cy="158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341462" y="4217098"/>
            <a:ext cx="558394" cy="158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38" y="4847818"/>
            <a:ext cx="1094358" cy="17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77067"/>
      </p:ext>
    </p:extLst>
  </p:cSld>
  <p:clrMapOvr>
    <a:masterClrMapping/>
  </p:clrMapOvr>
  <p:transition advTm="1461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AP兰">
  <a:themeElements>
    <a:clrScheme name="SINAP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NAP兰">
      <a:majorFont>
        <a:latin typeface="Arial"/>
        <a:ea typeface="方正大黑简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NAP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SINAP兰ssrf-01</Template>
  <TotalTime>5248</TotalTime>
  <Words>1698</Words>
  <Application>Microsoft Office PowerPoint</Application>
  <PresentationFormat>全屏显示(4:3)</PresentationFormat>
  <Paragraphs>559</Paragraphs>
  <Slides>39</Slides>
  <Notes>39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SINAP兰</vt:lpstr>
      <vt:lpstr>Beamline Control and  Data Acquisition System at SSRF</vt:lpstr>
      <vt:lpstr>Outlines</vt:lpstr>
      <vt:lpstr>Overview</vt:lpstr>
      <vt:lpstr>1.1  Organization</vt:lpstr>
      <vt:lpstr>1.2  Responsibilities</vt:lpstr>
      <vt:lpstr>1.3  System overview</vt:lpstr>
      <vt:lpstr>2. Infrastructure</vt:lpstr>
      <vt:lpstr>2.1  Network Structure</vt:lpstr>
      <vt:lpstr>2.2  Personnel Safety Interlock System</vt:lpstr>
      <vt:lpstr>2.3  Equipment Protection System</vt:lpstr>
      <vt:lpstr>3  Control System</vt:lpstr>
      <vt:lpstr>3.1  EPICS Overview</vt:lpstr>
      <vt:lpstr>3  Control System</vt:lpstr>
      <vt:lpstr> 3.2.1   Mathematical Model</vt:lpstr>
      <vt:lpstr>3.2.2   EPICS facilities</vt:lpstr>
      <vt:lpstr>3.2.3  example</vt:lpstr>
      <vt:lpstr>3.2.4 hardware for step motor control</vt:lpstr>
      <vt:lpstr>3  Control System</vt:lpstr>
      <vt:lpstr>3.3  Message Based Devices</vt:lpstr>
      <vt:lpstr>3  Control System</vt:lpstr>
      <vt:lpstr>3.4 Detector Contol</vt:lpstr>
      <vt:lpstr>3  Control System</vt:lpstr>
      <vt:lpstr>Scan Mechanism</vt:lpstr>
      <vt:lpstr>3  Control System</vt:lpstr>
      <vt:lpstr>3.6  OPI Tools</vt:lpstr>
      <vt:lpstr>PowerPoint 演示文稿</vt:lpstr>
      <vt:lpstr>3.  Control System</vt:lpstr>
      <vt:lpstr>3.7  Other Tools</vt:lpstr>
      <vt:lpstr>4.  Data Acquisition System</vt:lpstr>
      <vt:lpstr>4.1  DAQ Overview</vt:lpstr>
      <vt:lpstr>4.2  Example: Blu-Ice</vt:lpstr>
      <vt:lpstr>5.  Current Missions</vt:lpstr>
      <vt:lpstr>5.1   Time-resolved Experiments</vt:lpstr>
      <vt:lpstr>5.2  Sub-second QXAFS</vt:lpstr>
      <vt:lpstr> 5.3  Feedback System</vt:lpstr>
      <vt:lpstr>6. Conclusion</vt:lpstr>
      <vt:lpstr>6. Conclusion</vt:lpstr>
      <vt:lpstr>6. Conclusion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贺战军</dc:creator>
  <cp:lastModifiedBy>微软用户</cp:lastModifiedBy>
  <cp:revision>317</cp:revision>
  <cp:lastPrinted>2013-12-14T08:33:49Z</cp:lastPrinted>
  <dcterms:created xsi:type="dcterms:W3CDTF">2004-11-08T03:29:43Z</dcterms:created>
  <dcterms:modified xsi:type="dcterms:W3CDTF">2013-12-14T13:38:41Z</dcterms:modified>
</cp:coreProperties>
</file>