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3" r:id="rId4"/>
    <p:sldId id="262" r:id="rId5"/>
    <p:sldId id="261" r:id="rId6"/>
    <p:sldId id="264" r:id="rId7"/>
    <p:sldId id="618" r:id="rId8"/>
    <p:sldId id="621" r:id="rId9"/>
    <p:sldId id="623" r:id="rId10"/>
    <p:sldId id="619" r:id="rId11"/>
    <p:sldId id="625" r:id="rId12"/>
    <p:sldId id="62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p:cViewPr varScale="1">
        <p:scale>
          <a:sx n="64" d="100"/>
          <a:sy n="64" d="100"/>
        </p:scale>
        <p:origin x="444"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1741-26F9-44A3-9C3C-BE9A4DCED2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E3BC9D-4934-4476-8CF0-E96C94B857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5B5ABB-F99F-4644-B8F9-5B161E7B15C1}"/>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5" name="Footer Placeholder 4">
            <a:extLst>
              <a:ext uri="{FF2B5EF4-FFF2-40B4-BE49-F238E27FC236}">
                <a16:creationId xmlns:a16="http://schemas.microsoft.com/office/drawing/2014/main" id="{4971CEE7-C963-4C8E-804F-3B73AD898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BE8E09-A084-43C4-86DE-B43423B75312}"/>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287198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FC101-6704-4460-94FD-E5040A44DB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EB47E6-BD7C-43E4-8B8C-6DD5F565329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D12AC1-F27E-421D-834C-0FF8CD114FF2}"/>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5" name="Footer Placeholder 4">
            <a:extLst>
              <a:ext uri="{FF2B5EF4-FFF2-40B4-BE49-F238E27FC236}">
                <a16:creationId xmlns:a16="http://schemas.microsoft.com/office/drawing/2014/main" id="{5A1E63B3-35BF-4FE6-9DEA-F95B592979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22D896-FC5A-4E70-ACBE-DC0CF7CC7FDF}"/>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2273925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DEC9-977D-4E9E-B63A-31C9FCCA4E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617628-B7AF-43A0-BE2F-F166AE2C9D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795556B-528D-475D-B424-F44FF6BCB646}"/>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5" name="Footer Placeholder 4">
            <a:extLst>
              <a:ext uri="{FF2B5EF4-FFF2-40B4-BE49-F238E27FC236}">
                <a16:creationId xmlns:a16="http://schemas.microsoft.com/office/drawing/2014/main" id="{754949CE-1A21-47ED-95F2-A129E47F66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19A5BD-CA54-4B78-B59D-D03D4FF5DCE5}"/>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2125921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0440B-6539-4315-9317-E7BA9EC917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9909B2-59D0-4D3E-931A-292CCEC8AD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A70E77-9241-4911-B935-BD024A01A9B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A4397C-975E-459A-90FF-3367CA5446BA}"/>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6" name="Footer Placeholder 5">
            <a:extLst>
              <a:ext uri="{FF2B5EF4-FFF2-40B4-BE49-F238E27FC236}">
                <a16:creationId xmlns:a16="http://schemas.microsoft.com/office/drawing/2014/main" id="{3E48F53C-E18E-4E4C-9796-DB11127CA6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E72823-DA1A-4460-B152-F444B5E30C76}"/>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1025588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B024A-D9D8-4B57-8A17-26347C6BEC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F05591-A3C5-4E0D-BA82-0943576222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780C3A1-4287-46D8-8B97-34FC5DC8353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88E831-607A-4E29-AFAD-E8AD0EA00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1E4011A-5849-4015-9102-05F40E683E3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94A23F-71F1-4F8E-BC64-5C93DB50B726}"/>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8" name="Footer Placeholder 7">
            <a:extLst>
              <a:ext uri="{FF2B5EF4-FFF2-40B4-BE49-F238E27FC236}">
                <a16:creationId xmlns:a16="http://schemas.microsoft.com/office/drawing/2014/main" id="{C4D31762-C6E9-4148-A1E3-DD94A960C9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49215-12A5-475C-B299-383E7D5DF232}"/>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951187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55A0-FE54-41F8-945C-16FAF66590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C4AE4B-E79A-4C18-A5DC-9C01C9966A38}"/>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4" name="Footer Placeholder 3">
            <a:extLst>
              <a:ext uri="{FF2B5EF4-FFF2-40B4-BE49-F238E27FC236}">
                <a16:creationId xmlns:a16="http://schemas.microsoft.com/office/drawing/2014/main" id="{E3987564-AED2-4E2C-A335-9E5C560D36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E23CED-7E16-4947-83A9-C0377E01F94B}"/>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267831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6D0D54-4943-4D5A-BEB7-E51146A55B70}"/>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3" name="Footer Placeholder 2">
            <a:extLst>
              <a:ext uri="{FF2B5EF4-FFF2-40B4-BE49-F238E27FC236}">
                <a16:creationId xmlns:a16="http://schemas.microsoft.com/office/drawing/2014/main" id="{15CCCFD7-4FCF-418E-A197-4353D7D6D8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2BC2FC-2F62-4E14-B6DA-6E8B15A6D2F4}"/>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10766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DAF87-C74F-4DE1-9750-7836BC0F35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C29E3A-DB9C-42EE-92C6-F205C94779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1FE83C-2D9D-48AF-B286-6A1411FFF9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E724B9-0688-4EFC-84B5-6159F4AF633C}"/>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6" name="Footer Placeholder 5">
            <a:extLst>
              <a:ext uri="{FF2B5EF4-FFF2-40B4-BE49-F238E27FC236}">
                <a16:creationId xmlns:a16="http://schemas.microsoft.com/office/drawing/2014/main" id="{905E71FA-0589-4FB4-A01E-D89D72840D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3EEE4-82BE-47A8-A3C5-894E90079D50}"/>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1168390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B3FD6-1A33-42A9-8DD1-1FA716AD8B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75FBDD-0983-48FE-A440-E25D091350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B88B9B-66C0-44D3-856D-10F9F38BC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D6F2D6-A4D3-4BF7-88B8-E4A977312545}"/>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6" name="Footer Placeholder 5">
            <a:extLst>
              <a:ext uri="{FF2B5EF4-FFF2-40B4-BE49-F238E27FC236}">
                <a16:creationId xmlns:a16="http://schemas.microsoft.com/office/drawing/2014/main" id="{8C7ACF0B-0E98-4160-B09E-89D2DB00E3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E8448A-464B-4857-84C6-883504B9BB04}"/>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1286379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D71D-C73F-4B12-8ADF-A1E4DBC15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3E25D3-E333-4D24-8D4A-F09B68AD0F0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4D8404-8C1E-498C-99BD-456880F6DF3F}"/>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5" name="Footer Placeholder 4">
            <a:extLst>
              <a:ext uri="{FF2B5EF4-FFF2-40B4-BE49-F238E27FC236}">
                <a16:creationId xmlns:a16="http://schemas.microsoft.com/office/drawing/2014/main" id="{D446407C-BE4D-4B3C-BD5C-0DF59E843D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B73460-7A12-49D0-8DDB-32E47C93D58B}"/>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2522568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0EE142-884A-4406-8C29-B802B64698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ED9C72-E78E-48AE-B77E-F086D619E03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8E07B-F8D9-4156-9D73-981EC09296F6}"/>
              </a:ext>
            </a:extLst>
          </p:cNvPr>
          <p:cNvSpPr>
            <a:spLocks noGrp="1"/>
          </p:cNvSpPr>
          <p:nvPr>
            <p:ph type="dt" sz="half" idx="10"/>
          </p:nvPr>
        </p:nvSpPr>
        <p:spPr/>
        <p:txBody>
          <a:bodyPr/>
          <a:lstStyle/>
          <a:p>
            <a:fld id="{48786B25-AFF8-4376-963E-1203C8106058}" type="datetimeFigureOut">
              <a:rPr lang="en-US" smtClean="0"/>
              <a:t>10/9/2026</a:t>
            </a:fld>
            <a:endParaRPr lang="en-US"/>
          </a:p>
        </p:txBody>
      </p:sp>
      <p:sp>
        <p:nvSpPr>
          <p:cNvPr id="5" name="Footer Placeholder 4">
            <a:extLst>
              <a:ext uri="{FF2B5EF4-FFF2-40B4-BE49-F238E27FC236}">
                <a16:creationId xmlns:a16="http://schemas.microsoft.com/office/drawing/2014/main" id="{0E980A54-94FB-4E23-99FC-F13E29015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F3923-CECC-4EDC-8ED9-F84117258504}"/>
              </a:ext>
            </a:extLst>
          </p:cNvPr>
          <p:cNvSpPr>
            <a:spLocks noGrp="1"/>
          </p:cNvSpPr>
          <p:nvPr>
            <p:ph type="sldNum" sz="quarter" idx="12"/>
          </p:nvPr>
        </p:nvSpPr>
        <p:spPr/>
        <p:txBody>
          <a:bodyPr/>
          <a:lstStyle/>
          <a:p>
            <a:fld id="{DCFEB9A6-2C32-47D2-8C0B-3E00FE679A9A}" type="slidenum">
              <a:rPr lang="en-US" smtClean="0"/>
              <a:t>‹#›</a:t>
            </a:fld>
            <a:endParaRPr lang="en-US"/>
          </a:p>
        </p:txBody>
      </p:sp>
    </p:spTree>
    <p:extLst>
      <p:ext uri="{BB962C8B-B14F-4D97-AF65-F5344CB8AC3E}">
        <p14:creationId xmlns:p14="http://schemas.microsoft.com/office/powerpoint/2010/main" val="3841525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olo el título">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55B22EFB-CE96-4888-A172-597EC6CE0F45}"/>
              </a:ext>
            </a:extLst>
          </p:cNvPr>
          <p:cNvSpPr txBox="1"/>
          <p:nvPr userDrawn="1"/>
        </p:nvSpPr>
        <p:spPr>
          <a:xfrm>
            <a:off x="1227766" y="262068"/>
            <a:ext cx="9427028" cy="54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en-US" sz="3200" b="1" dirty="0">
              <a:solidFill>
                <a:srgbClr val="092F56"/>
              </a:solidFill>
              <a:latin typeface="+mn-lt"/>
            </a:endParaRPr>
          </a:p>
        </p:txBody>
      </p:sp>
      <p:sp>
        <p:nvSpPr>
          <p:cNvPr id="6" name="Title 5">
            <a:extLst>
              <a:ext uri="{FF2B5EF4-FFF2-40B4-BE49-F238E27FC236}">
                <a16:creationId xmlns:a16="http://schemas.microsoft.com/office/drawing/2014/main" id="{E53E3607-8A62-413A-AA20-DD2CFED0000D}"/>
              </a:ext>
            </a:extLst>
          </p:cNvPr>
          <p:cNvSpPr>
            <a:spLocks noGrp="1"/>
          </p:cNvSpPr>
          <p:nvPr>
            <p:ph type="title"/>
          </p:nvPr>
        </p:nvSpPr>
        <p:spPr>
          <a:xfrm>
            <a:off x="890454" y="261083"/>
            <a:ext cx="9816594" cy="446638"/>
          </a:xfrm>
          <a:prstGeom prst="rect">
            <a:avLst/>
          </a:prstGeom>
        </p:spPr>
        <p:txBody>
          <a:bodyPr/>
          <a:lstStyle>
            <a:lvl1pPr algn="r">
              <a:defRPr sz="3200" b="1">
                <a:solidFill>
                  <a:srgbClr val="122E4F"/>
                </a:solidFill>
                <a:latin typeface="+mn-lt"/>
              </a:defRPr>
            </a:lvl1pPr>
          </a:lstStyle>
          <a:p>
            <a:r>
              <a:rPr lang="en-US" dirty="0"/>
              <a:t>Click to edit Master title style</a:t>
            </a:r>
            <a:endParaRPr lang="es-ES" dirty="0"/>
          </a:p>
        </p:txBody>
      </p:sp>
    </p:spTree>
    <p:extLst>
      <p:ext uri="{BB962C8B-B14F-4D97-AF65-F5344CB8AC3E}">
        <p14:creationId xmlns:p14="http://schemas.microsoft.com/office/powerpoint/2010/main" val="3503800543"/>
      </p:ext>
    </p:extLst>
  </p:cSld>
  <p:clrMapOvr>
    <a:masterClrMapping/>
  </p:clrMapOvr>
  <p:extLst>
    <p:ext uri="{DCECCB84-F9BA-43D5-87BE-67443E8EF086}">
      <p15:sldGuideLst xmlns:p15="http://schemas.microsoft.com/office/powerpoint/2012/main">
        <p15:guide id="1" orient="horz" pos="414">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C51605-62E2-4058-8CBD-1DAAA51207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EAD63F-19C9-4D87-A7FF-CBDF0E3ACD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08F802-A867-482C-8730-9553E4F90F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786B25-AFF8-4376-963E-1203C8106058}" type="datetimeFigureOut">
              <a:rPr lang="en-US" smtClean="0"/>
              <a:t>10/9/2026</a:t>
            </a:fld>
            <a:endParaRPr lang="en-US"/>
          </a:p>
        </p:txBody>
      </p:sp>
      <p:sp>
        <p:nvSpPr>
          <p:cNvPr id="5" name="Footer Placeholder 4">
            <a:extLst>
              <a:ext uri="{FF2B5EF4-FFF2-40B4-BE49-F238E27FC236}">
                <a16:creationId xmlns:a16="http://schemas.microsoft.com/office/drawing/2014/main" id="{A9AF67FB-1BAD-490A-A31B-0C5A9DC0EB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7A0C80-9D7D-47C5-92C8-76549DB720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EB9A6-2C32-47D2-8C0B-3E00FE679A9A}" type="slidenum">
              <a:rPr lang="en-US" smtClean="0"/>
              <a:t>‹#›</a:t>
            </a:fld>
            <a:endParaRPr lang="en-US"/>
          </a:p>
        </p:txBody>
      </p:sp>
    </p:spTree>
    <p:extLst>
      <p:ext uri="{BB962C8B-B14F-4D97-AF65-F5344CB8AC3E}">
        <p14:creationId xmlns:p14="http://schemas.microsoft.com/office/powerpoint/2010/main" val="2660155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hyperlink" Target="https://docs.google.com/document/d/1mmBKOO90p8rXJ8d5ZzeLeqEjTgevqNCfKuTcc2kw4s0/edit?hl=es&amp;tab=t.0"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2E69-B839-47F3-A376-75AF5B6A44F8}"/>
              </a:ext>
            </a:extLst>
          </p:cNvPr>
          <p:cNvSpPr>
            <a:spLocks noGrp="1"/>
          </p:cNvSpPr>
          <p:nvPr>
            <p:ph type="ctrTitle"/>
          </p:nvPr>
        </p:nvSpPr>
        <p:spPr>
          <a:xfrm>
            <a:off x="1524000" y="941033"/>
            <a:ext cx="9144000" cy="2387600"/>
          </a:xfrm>
        </p:spPr>
        <p:txBody>
          <a:bodyPr/>
          <a:lstStyle/>
          <a:p>
            <a:r>
              <a:rPr lang="en-US" dirty="0"/>
              <a:t>JEMCA</a:t>
            </a:r>
          </a:p>
        </p:txBody>
      </p:sp>
      <p:sp>
        <p:nvSpPr>
          <p:cNvPr id="3" name="Subtitle 2">
            <a:extLst>
              <a:ext uri="{FF2B5EF4-FFF2-40B4-BE49-F238E27FC236}">
                <a16:creationId xmlns:a16="http://schemas.microsoft.com/office/drawing/2014/main" id="{89065939-7CF9-40E2-8034-ED06F93DC53F}"/>
              </a:ext>
            </a:extLst>
          </p:cNvPr>
          <p:cNvSpPr>
            <a:spLocks noGrp="1"/>
          </p:cNvSpPr>
          <p:nvPr>
            <p:ph type="subTitle" idx="1"/>
          </p:nvPr>
        </p:nvSpPr>
        <p:spPr/>
        <p:txBody>
          <a:bodyPr/>
          <a:lstStyle/>
          <a:p>
            <a:r>
              <a:rPr lang="en-US" dirty="0"/>
              <a:t>9 October 2026</a:t>
            </a:r>
          </a:p>
          <a:p>
            <a:r>
              <a:rPr lang="en-US" sz="1800" dirty="0"/>
              <a:t>https://rediris.zoom.us/j/99118780380?pwd=zBwgPYBgrcVBFiazQbpemtEPfhyN7s.1</a:t>
            </a:r>
          </a:p>
          <a:p>
            <a:endParaRPr lang="en-US" dirty="0"/>
          </a:p>
        </p:txBody>
      </p:sp>
      <p:sp>
        <p:nvSpPr>
          <p:cNvPr id="4" name="Rectangle: Rounded Corners 3">
            <a:extLst>
              <a:ext uri="{FF2B5EF4-FFF2-40B4-BE49-F238E27FC236}">
                <a16:creationId xmlns:a16="http://schemas.microsoft.com/office/drawing/2014/main" id="{233DD340-0EC3-4C23-86B2-C928AA0B8272}"/>
              </a:ext>
            </a:extLst>
          </p:cNvPr>
          <p:cNvSpPr/>
          <p:nvPr/>
        </p:nvSpPr>
        <p:spPr>
          <a:xfrm>
            <a:off x="6380063" y="4823169"/>
            <a:ext cx="910565"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CRG</a:t>
            </a:r>
          </a:p>
        </p:txBody>
      </p:sp>
      <p:sp>
        <p:nvSpPr>
          <p:cNvPr id="5" name="Rectangle: Rounded Corners 4">
            <a:extLst>
              <a:ext uri="{FF2B5EF4-FFF2-40B4-BE49-F238E27FC236}">
                <a16:creationId xmlns:a16="http://schemas.microsoft.com/office/drawing/2014/main" id="{E146E87F-CA4D-4B83-88C6-D20319397F10}"/>
              </a:ext>
            </a:extLst>
          </p:cNvPr>
          <p:cNvSpPr/>
          <p:nvPr/>
        </p:nvSpPr>
        <p:spPr>
          <a:xfrm>
            <a:off x="7332089" y="4820886"/>
            <a:ext cx="910568"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IRB</a:t>
            </a:r>
          </a:p>
        </p:txBody>
      </p:sp>
      <p:sp>
        <p:nvSpPr>
          <p:cNvPr id="6" name="Rectangle: Rounded Corners 5">
            <a:extLst>
              <a:ext uri="{FF2B5EF4-FFF2-40B4-BE49-F238E27FC236}">
                <a16:creationId xmlns:a16="http://schemas.microsoft.com/office/drawing/2014/main" id="{6CA460F2-1C86-43A4-999D-5895321C8DC7}"/>
              </a:ext>
            </a:extLst>
          </p:cNvPr>
          <p:cNvSpPr/>
          <p:nvPr/>
        </p:nvSpPr>
        <p:spPr>
          <a:xfrm>
            <a:off x="9220570" y="4808738"/>
            <a:ext cx="815391"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PIC</a:t>
            </a:r>
          </a:p>
        </p:txBody>
      </p:sp>
      <p:sp>
        <p:nvSpPr>
          <p:cNvPr id="7" name="Rectangle: Rounded Corners 6">
            <a:extLst>
              <a:ext uri="{FF2B5EF4-FFF2-40B4-BE49-F238E27FC236}">
                <a16:creationId xmlns:a16="http://schemas.microsoft.com/office/drawing/2014/main" id="{27694411-285E-4C62-AF1E-5E55D4713031}"/>
              </a:ext>
            </a:extLst>
          </p:cNvPr>
          <p:cNvSpPr/>
          <p:nvPr/>
        </p:nvSpPr>
        <p:spPr>
          <a:xfrm>
            <a:off x="8284118" y="4815400"/>
            <a:ext cx="910565"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UAB</a:t>
            </a:r>
          </a:p>
        </p:txBody>
      </p:sp>
      <p:sp>
        <p:nvSpPr>
          <p:cNvPr id="8" name="Rectangle: Rounded Corners 7">
            <a:extLst>
              <a:ext uri="{FF2B5EF4-FFF2-40B4-BE49-F238E27FC236}">
                <a16:creationId xmlns:a16="http://schemas.microsoft.com/office/drawing/2014/main" id="{B3B46690-FBC6-4C6A-881E-A3B9F5F8B05D}"/>
              </a:ext>
            </a:extLst>
          </p:cNvPr>
          <p:cNvSpPr/>
          <p:nvPr/>
        </p:nvSpPr>
        <p:spPr>
          <a:xfrm>
            <a:off x="2812183" y="4823169"/>
            <a:ext cx="815397"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ALBA</a:t>
            </a:r>
          </a:p>
        </p:txBody>
      </p:sp>
      <p:sp>
        <p:nvSpPr>
          <p:cNvPr id="9" name="Rectangle: Rounded Corners 8">
            <a:extLst>
              <a:ext uri="{FF2B5EF4-FFF2-40B4-BE49-F238E27FC236}">
                <a16:creationId xmlns:a16="http://schemas.microsoft.com/office/drawing/2014/main" id="{87F5FA49-5DCC-421A-8B15-90A7462BA08F}"/>
              </a:ext>
            </a:extLst>
          </p:cNvPr>
          <p:cNvSpPr/>
          <p:nvPr/>
        </p:nvSpPr>
        <p:spPr>
          <a:xfrm>
            <a:off x="3653969" y="4823169"/>
            <a:ext cx="864257"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IBMB CSIC</a:t>
            </a:r>
          </a:p>
        </p:txBody>
      </p:sp>
      <p:sp>
        <p:nvSpPr>
          <p:cNvPr id="10" name="Rectangle: Rounded Corners 9">
            <a:extLst>
              <a:ext uri="{FF2B5EF4-FFF2-40B4-BE49-F238E27FC236}">
                <a16:creationId xmlns:a16="http://schemas.microsoft.com/office/drawing/2014/main" id="{D4508F94-749E-4333-BA50-0DBEEBAE5D9F}"/>
              </a:ext>
            </a:extLst>
          </p:cNvPr>
          <p:cNvSpPr/>
          <p:nvPr/>
        </p:nvSpPr>
        <p:spPr>
          <a:xfrm>
            <a:off x="4541592" y="4823169"/>
            <a:ext cx="939413"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ICMAB CSIC</a:t>
            </a:r>
          </a:p>
        </p:txBody>
      </p:sp>
      <p:sp>
        <p:nvSpPr>
          <p:cNvPr id="11" name="Rectangle: Rounded Corners 10">
            <a:extLst>
              <a:ext uri="{FF2B5EF4-FFF2-40B4-BE49-F238E27FC236}">
                <a16:creationId xmlns:a16="http://schemas.microsoft.com/office/drawing/2014/main" id="{C8FBA4BA-20ED-48DC-BDE9-FD9BA2195401}"/>
              </a:ext>
            </a:extLst>
          </p:cNvPr>
          <p:cNvSpPr/>
          <p:nvPr/>
        </p:nvSpPr>
        <p:spPr>
          <a:xfrm>
            <a:off x="5489919" y="4815400"/>
            <a:ext cx="864257"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ICN2</a:t>
            </a:r>
          </a:p>
        </p:txBody>
      </p:sp>
    </p:spTree>
    <p:extLst>
      <p:ext uri="{BB962C8B-B14F-4D97-AF65-F5344CB8AC3E}">
        <p14:creationId xmlns:p14="http://schemas.microsoft.com/office/powerpoint/2010/main" val="209845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2"/>
          <a:stretch>
            <a:fillRect/>
          </a:stretch>
        </p:blipFill>
        <p:spPr>
          <a:xfrm>
            <a:off x="1620671" y="1202574"/>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65126"/>
            <a:ext cx="10515600" cy="449522"/>
          </a:xfrm>
        </p:spPr>
        <p:txBody>
          <a:bodyPr>
            <a:normAutofit fontScale="90000"/>
          </a:bodyPr>
          <a:lstStyle/>
          <a:p>
            <a:pPr algn="ctr"/>
            <a:r>
              <a:rPr lang="en-US" b="1" dirty="0"/>
              <a:t>Map of JEMCA</a:t>
            </a:r>
          </a:p>
        </p:txBody>
      </p:sp>
      <p:sp>
        <p:nvSpPr>
          <p:cNvPr id="5" name="Rectangle 4">
            <a:extLst>
              <a:ext uri="{FF2B5EF4-FFF2-40B4-BE49-F238E27FC236}">
                <a16:creationId xmlns:a16="http://schemas.microsoft.com/office/drawing/2014/main" id="{F8A3AA2B-F55A-4A30-8997-ECBB365E2E9D}"/>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0073AF9C-26CD-4EA2-8E9F-8AC89FE069B0}"/>
              </a:ext>
            </a:extLst>
          </p:cNvPr>
          <p:cNvGrpSpPr/>
          <p:nvPr/>
        </p:nvGrpSpPr>
        <p:grpSpPr>
          <a:xfrm rot="2131869">
            <a:off x="4501867" y="2135843"/>
            <a:ext cx="580217" cy="417806"/>
            <a:chOff x="1424247" y="298777"/>
            <a:chExt cx="1421227" cy="976290"/>
          </a:xfrm>
          <a:solidFill>
            <a:srgbClr val="7030A0"/>
          </a:solidFill>
        </p:grpSpPr>
        <p:sp>
          <p:nvSpPr>
            <p:cNvPr id="7" name="Rectangle 6">
              <a:extLst>
                <a:ext uri="{FF2B5EF4-FFF2-40B4-BE49-F238E27FC236}">
                  <a16:creationId xmlns:a16="http://schemas.microsoft.com/office/drawing/2014/main" id="{003EE721-5428-4092-BAF0-3138AC1963F3}"/>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a:extLst>
                <a:ext uri="{FF2B5EF4-FFF2-40B4-BE49-F238E27FC236}">
                  <a16:creationId xmlns:a16="http://schemas.microsoft.com/office/drawing/2014/main" id="{0AD24E75-CCBD-4EBA-996B-2D3EA35611B7}"/>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lowchart: Stored Data 8">
            <a:extLst>
              <a:ext uri="{FF2B5EF4-FFF2-40B4-BE49-F238E27FC236}">
                <a16:creationId xmlns:a16="http://schemas.microsoft.com/office/drawing/2014/main" id="{66B9451B-BEFB-431E-A828-CCC8A830DC9D}"/>
              </a:ext>
            </a:extLst>
          </p:cNvPr>
          <p:cNvSpPr/>
          <p:nvPr/>
        </p:nvSpPr>
        <p:spPr>
          <a:xfrm rot="7808901">
            <a:off x="4364341" y="2238685"/>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273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2"/>
          <a:stretch>
            <a:fillRect/>
          </a:stretch>
        </p:blipFill>
        <p:spPr>
          <a:xfrm>
            <a:off x="1620671" y="1202574"/>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65126"/>
            <a:ext cx="10515600" cy="449522"/>
          </a:xfrm>
        </p:spPr>
        <p:txBody>
          <a:bodyPr>
            <a:normAutofit fontScale="90000"/>
          </a:bodyPr>
          <a:lstStyle/>
          <a:p>
            <a:pPr algn="ctr"/>
            <a:r>
              <a:rPr lang="en-US" b="1" dirty="0"/>
              <a:t>Map of JEMCA</a:t>
            </a:r>
          </a:p>
        </p:txBody>
      </p:sp>
      <p:sp>
        <p:nvSpPr>
          <p:cNvPr id="5" name="Flowchart: Stored Data 4">
            <a:extLst>
              <a:ext uri="{FF2B5EF4-FFF2-40B4-BE49-F238E27FC236}">
                <a16:creationId xmlns:a16="http://schemas.microsoft.com/office/drawing/2014/main" id="{8E7BCC9E-6A3C-403A-BD17-F619146B1179}"/>
              </a:ext>
            </a:extLst>
          </p:cNvPr>
          <p:cNvSpPr/>
          <p:nvPr/>
        </p:nvSpPr>
        <p:spPr>
          <a:xfrm rot="7808901">
            <a:off x="4364342" y="2238683"/>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0C798C-6463-41BE-BE57-DFDDAB369AF2}"/>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8A9F2F92-79A6-453B-A143-DB80DBCB4D81}"/>
              </a:ext>
            </a:extLst>
          </p:cNvPr>
          <p:cNvGrpSpPr/>
          <p:nvPr/>
        </p:nvGrpSpPr>
        <p:grpSpPr>
          <a:xfrm rot="2131869">
            <a:off x="4501866" y="2135844"/>
            <a:ext cx="580217" cy="417806"/>
            <a:chOff x="1424247" y="298777"/>
            <a:chExt cx="1421227" cy="976290"/>
          </a:xfrm>
          <a:solidFill>
            <a:srgbClr val="7030A0"/>
          </a:solidFill>
        </p:grpSpPr>
        <p:sp>
          <p:nvSpPr>
            <p:cNvPr id="13" name="Rectangle 12">
              <a:extLst>
                <a:ext uri="{FF2B5EF4-FFF2-40B4-BE49-F238E27FC236}">
                  <a16:creationId xmlns:a16="http://schemas.microsoft.com/office/drawing/2014/main" id="{C8C627E8-0466-426A-952B-8A3A16996CAF}"/>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a:extLst>
                <a:ext uri="{FF2B5EF4-FFF2-40B4-BE49-F238E27FC236}">
                  <a16:creationId xmlns:a16="http://schemas.microsoft.com/office/drawing/2014/main" id="{DD95B809-FB16-4875-9F64-71CC43B90ADD}"/>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9F3484D6-996B-4560-AE5F-D8EC0DDA919C}"/>
              </a:ext>
            </a:extLst>
          </p:cNvPr>
          <p:cNvPicPr>
            <a:picLocks noChangeAspect="1"/>
          </p:cNvPicPr>
          <p:nvPr/>
        </p:nvPicPr>
        <p:blipFill>
          <a:blip r:embed="rId3"/>
          <a:stretch>
            <a:fillRect/>
          </a:stretch>
        </p:blipFill>
        <p:spPr>
          <a:xfrm>
            <a:off x="5347856" y="2398204"/>
            <a:ext cx="6096000" cy="2644137"/>
          </a:xfrm>
          <a:prstGeom prst="rect">
            <a:avLst/>
          </a:prstGeom>
          <a:ln w="38100">
            <a:solidFill>
              <a:srgbClr val="009999"/>
            </a:solidFill>
          </a:ln>
          <a:effectLst>
            <a:outerShdw blurRad="63500" sx="102000" sy="102000" algn="ctr" rotWithShape="0">
              <a:prstClr val="black">
                <a:alpha val="40000"/>
              </a:prstClr>
            </a:outerShdw>
          </a:effectLst>
        </p:spPr>
      </p:pic>
      <p:cxnSp>
        <p:nvCxnSpPr>
          <p:cNvPr id="6" name="Connector: Curved 5">
            <a:extLst>
              <a:ext uri="{FF2B5EF4-FFF2-40B4-BE49-F238E27FC236}">
                <a16:creationId xmlns:a16="http://schemas.microsoft.com/office/drawing/2014/main" id="{05683905-1364-439F-90B7-39DF51850613}"/>
              </a:ext>
            </a:extLst>
          </p:cNvPr>
          <p:cNvCxnSpPr>
            <a:cxnSpLocks/>
          </p:cNvCxnSpPr>
          <p:nvPr/>
        </p:nvCxnSpPr>
        <p:spPr>
          <a:xfrm>
            <a:off x="4466705" y="2398204"/>
            <a:ext cx="881151" cy="350538"/>
          </a:xfrm>
          <a:prstGeom prst="curvedConnector3">
            <a:avLst/>
          </a:prstGeom>
          <a:ln w="38100">
            <a:solidFill>
              <a:srgbClr val="009999"/>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Table 14">
            <a:extLst>
              <a:ext uri="{FF2B5EF4-FFF2-40B4-BE49-F238E27FC236}">
                <a16:creationId xmlns:a16="http://schemas.microsoft.com/office/drawing/2014/main" id="{5172194B-B3FA-44F6-8A0B-9D8CD6F4F744}"/>
              </a:ext>
            </a:extLst>
          </p:cNvPr>
          <p:cNvGraphicFramePr>
            <a:graphicFrameLocks noGrp="1"/>
          </p:cNvGraphicFramePr>
          <p:nvPr/>
        </p:nvGraphicFramePr>
        <p:xfrm>
          <a:off x="136214" y="197406"/>
          <a:ext cx="4485058" cy="1752600"/>
        </p:xfrm>
        <a:graphic>
          <a:graphicData uri="http://schemas.openxmlformats.org/drawingml/2006/table">
            <a:tbl>
              <a:tblPr firstRow="1" bandRow="1">
                <a:tableStyleId>{5C22544A-7EE6-4342-B048-85BDC9FD1C3A}</a:tableStyleId>
              </a:tblPr>
              <a:tblGrid>
                <a:gridCol w="787800">
                  <a:extLst>
                    <a:ext uri="{9D8B030D-6E8A-4147-A177-3AD203B41FA5}">
                      <a16:colId xmlns:a16="http://schemas.microsoft.com/office/drawing/2014/main" val="2874574319"/>
                    </a:ext>
                  </a:extLst>
                </a:gridCol>
                <a:gridCol w="784976">
                  <a:extLst>
                    <a:ext uri="{9D8B030D-6E8A-4147-A177-3AD203B41FA5}">
                      <a16:colId xmlns:a16="http://schemas.microsoft.com/office/drawing/2014/main" val="1814963394"/>
                    </a:ext>
                  </a:extLst>
                </a:gridCol>
                <a:gridCol w="2912282">
                  <a:extLst>
                    <a:ext uri="{9D8B030D-6E8A-4147-A177-3AD203B41FA5}">
                      <a16:colId xmlns:a16="http://schemas.microsoft.com/office/drawing/2014/main" val="1681593665"/>
                    </a:ext>
                  </a:extLst>
                </a:gridCol>
              </a:tblGrid>
              <a:tr h="370840">
                <a:tc>
                  <a:txBody>
                    <a:bodyPr/>
                    <a:lstStyle/>
                    <a:p>
                      <a:endParaRPr lang="en-US" dirty="0"/>
                    </a:p>
                  </a:txBody>
                  <a:tcPr/>
                </a:tc>
                <a:tc>
                  <a:txBody>
                    <a:bodyPr/>
                    <a:lstStyle/>
                    <a:p>
                      <a:endParaRPr lang="en-US" dirty="0"/>
                    </a:p>
                  </a:txBody>
                  <a:tcPr/>
                </a:tc>
                <a:tc>
                  <a:txBody>
                    <a:bodyPr/>
                    <a:lstStyle/>
                    <a:p>
                      <a:r>
                        <a:rPr lang="en-US" dirty="0"/>
                        <a:t> </a:t>
                      </a:r>
                    </a:p>
                  </a:txBody>
                  <a:tcPr/>
                </a:tc>
                <a:extLst>
                  <a:ext uri="{0D108BD9-81ED-4DB2-BD59-A6C34878D82A}">
                    <a16:rowId xmlns:a16="http://schemas.microsoft.com/office/drawing/2014/main" val="616671586"/>
                  </a:ext>
                </a:extLst>
              </a:tr>
              <a:tr h="370840">
                <a:tc>
                  <a:txBody>
                    <a:bodyPr/>
                    <a:lstStyle/>
                    <a:p>
                      <a:r>
                        <a:rPr lang="en-US" dirty="0"/>
                        <a:t>EM01</a:t>
                      </a:r>
                    </a:p>
                  </a:txBody>
                  <a:tcPr/>
                </a:tc>
                <a:tc>
                  <a:txBody>
                    <a:bodyPr/>
                    <a:lstStyle/>
                    <a:p>
                      <a:r>
                        <a:rPr lang="en-US" dirty="0"/>
                        <a:t>IBMB</a:t>
                      </a:r>
                    </a:p>
                  </a:txBody>
                  <a:tcPr/>
                </a:tc>
                <a:tc>
                  <a:txBody>
                    <a:bodyPr/>
                    <a:lstStyle/>
                    <a:p>
                      <a:r>
                        <a:rPr lang="en-GB" sz="1800" b="1" kern="1200" dirty="0">
                          <a:solidFill>
                            <a:schemeClr val="dk1"/>
                          </a:solidFill>
                          <a:effectLst/>
                          <a:latin typeface="+mn-lt"/>
                          <a:ea typeface="+mn-ea"/>
                          <a:cs typeface="+mn-cs"/>
                        </a:rPr>
                        <a:t>200 kV – Life science</a:t>
                      </a:r>
                      <a:endParaRPr lang="en-US" dirty="0"/>
                    </a:p>
                  </a:txBody>
                  <a:tcPr/>
                </a:tc>
                <a:extLst>
                  <a:ext uri="{0D108BD9-81ED-4DB2-BD59-A6C34878D82A}">
                    <a16:rowId xmlns:a16="http://schemas.microsoft.com/office/drawing/2014/main" val="2671298541"/>
                  </a:ext>
                </a:extLst>
              </a:tr>
              <a:tr h="370840">
                <a:tc>
                  <a:txBody>
                    <a:bodyPr/>
                    <a:lstStyle/>
                    <a:p>
                      <a:r>
                        <a:rPr lang="en-US" dirty="0"/>
                        <a:t>EM02</a:t>
                      </a:r>
                    </a:p>
                  </a:txBody>
                  <a:tcPr/>
                </a:tc>
                <a:tc>
                  <a:txBody>
                    <a:bodyPr/>
                    <a:lstStyle/>
                    <a:p>
                      <a:r>
                        <a:rPr lang="en-US" dirty="0"/>
                        <a:t>ICN2</a:t>
                      </a:r>
                    </a:p>
                  </a:txBody>
                  <a:tcPr/>
                </a:tc>
                <a:tc>
                  <a:txBody>
                    <a:bodyPr/>
                    <a:lstStyle/>
                    <a:p>
                      <a:r>
                        <a:rPr lang="en-US" b="1" dirty="0"/>
                        <a:t>300 kV – Material science</a:t>
                      </a:r>
                    </a:p>
                  </a:txBody>
                  <a:tcPr/>
                </a:tc>
                <a:extLst>
                  <a:ext uri="{0D108BD9-81ED-4DB2-BD59-A6C34878D82A}">
                    <a16:rowId xmlns:a16="http://schemas.microsoft.com/office/drawing/2014/main" val="4005446355"/>
                  </a:ext>
                </a:extLst>
              </a:tr>
              <a:tr h="370840">
                <a:tc>
                  <a:txBody>
                    <a:bodyPr/>
                    <a:lstStyle/>
                    <a:p>
                      <a:r>
                        <a:rPr lang="en-US" dirty="0"/>
                        <a:t>EM03</a:t>
                      </a:r>
                    </a:p>
                  </a:txBody>
                  <a:tcPr/>
                </a:tc>
                <a:tc>
                  <a:txBody>
                    <a:bodyPr/>
                    <a:lstStyle/>
                    <a:p>
                      <a:r>
                        <a:rPr lang="en-US" dirty="0"/>
                        <a:t>ALBA</a:t>
                      </a:r>
                    </a:p>
                  </a:txBody>
                  <a:tcPr/>
                </a:tc>
                <a:tc>
                  <a:txBody>
                    <a:bodyPr/>
                    <a:lstStyle/>
                    <a:p>
                      <a:r>
                        <a:rPr lang="en-US" b="1" dirty="0"/>
                        <a:t>300 kV – Material science – environmental/correlative</a:t>
                      </a:r>
                    </a:p>
                  </a:txBody>
                  <a:tcPr/>
                </a:tc>
                <a:extLst>
                  <a:ext uri="{0D108BD9-81ED-4DB2-BD59-A6C34878D82A}">
                    <a16:rowId xmlns:a16="http://schemas.microsoft.com/office/drawing/2014/main" val="3665616220"/>
                  </a:ext>
                </a:extLst>
              </a:tr>
            </a:tbl>
          </a:graphicData>
        </a:graphic>
      </p:graphicFrame>
      <p:sp>
        <p:nvSpPr>
          <p:cNvPr id="16" name="TextBox 15">
            <a:extLst>
              <a:ext uri="{FF2B5EF4-FFF2-40B4-BE49-F238E27FC236}">
                <a16:creationId xmlns:a16="http://schemas.microsoft.com/office/drawing/2014/main" id="{071B1592-5801-4705-9E60-25D31A99816B}"/>
              </a:ext>
            </a:extLst>
          </p:cNvPr>
          <p:cNvSpPr txBox="1"/>
          <p:nvPr/>
        </p:nvSpPr>
        <p:spPr>
          <a:xfrm>
            <a:off x="8229599" y="2821797"/>
            <a:ext cx="804863" cy="369332"/>
          </a:xfrm>
          <a:prstGeom prst="rect">
            <a:avLst/>
          </a:prstGeom>
          <a:solidFill>
            <a:schemeClr val="accent6">
              <a:lumMod val="40000"/>
              <a:lumOff val="60000"/>
            </a:schemeClr>
          </a:solidFill>
        </p:spPr>
        <p:txBody>
          <a:bodyPr wrap="square" rtlCol="0">
            <a:spAutoFit/>
          </a:bodyPr>
          <a:lstStyle/>
          <a:p>
            <a:r>
              <a:rPr lang="en-US" b="1" dirty="0"/>
              <a:t>EM02</a:t>
            </a:r>
          </a:p>
        </p:txBody>
      </p:sp>
      <p:sp>
        <p:nvSpPr>
          <p:cNvPr id="17" name="TextBox 16">
            <a:extLst>
              <a:ext uri="{FF2B5EF4-FFF2-40B4-BE49-F238E27FC236}">
                <a16:creationId xmlns:a16="http://schemas.microsoft.com/office/drawing/2014/main" id="{3738070D-211F-4C8E-8564-CFA8390ABA2B}"/>
              </a:ext>
            </a:extLst>
          </p:cNvPr>
          <p:cNvSpPr txBox="1"/>
          <p:nvPr/>
        </p:nvSpPr>
        <p:spPr>
          <a:xfrm>
            <a:off x="6199539" y="3191129"/>
            <a:ext cx="804863" cy="369332"/>
          </a:xfrm>
          <a:prstGeom prst="rect">
            <a:avLst/>
          </a:prstGeom>
          <a:solidFill>
            <a:schemeClr val="accent6">
              <a:lumMod val="40000"/>
              <a:lumOff val="60000"/>
            </a:schemeClr>
          </a:solidFill>
        </p:spPr>
        <p:txBody>
          <a:bodyPr wrap="square" rtlCol="0">
            <a:spAutoFit/>
          </a:bodyPr>
          <a:lstStyle/>
          <a:p>
            <a:r>
              <a:rPr lang="en-US" b="1" dirty="0"/>
              <a:t>EM03</a:t>
            </a:r>
          </a:p>
        </p:txBody>
      </p:sp>
      <p:sp>
        <p:nvSpPr>
          <p:cNvPr id="18" name="TextBox 17">
            <a:extLst>
              <a:ext uri="{FF2B5EF4-FFF2-40B4-BE49-F238E27FC236}">
                <a16:creationId xmlns:a16="http://schemas.microsoft.com/office/drawing/2014/main" id="{401F2F80-703D-4C4F-AF42-3C25C64F1383}"/>
              </a:ext>
            </a:extLst>
          </p:cNvPr>
          <p:cNvSpPr txBox="1"/>
          <p:nvPr/>
        </p:nvSpPr>
        <p:spPr>
          <a:xfrm>
            <a:off x="7357939" y="4200779"/>
            <a:ext cx="804863" cy="369332"/>
          </a:xfrm>
          <a:prstGeom prst="rect">
            <a:avLst/>
          </a:prstGeom>
          <a:solidFill>
            <a:schemeClr val="accent6">
              <a:lumMod val="40000"/>
              <a:lumOff val="60000"/>
            </a:schemeClr>
          </a:solidFill>
        </p:spPr>
        <p:txBody>
          <a:bodyPr wrap="square" rtlCol="0">
            <a:spAutoFit/>
          </a:bodyPr>
          <a:lstStyle/>
          <a:p>
            <a:r>
              <a:rPr lang="en-US" b="1" dirty="0"/>
              <a:t>EM01</a:t>
            </a:r>
          </a:p>
        </p:txBody>
      </p:sp>
      <p:pic>
        <p:nvPicPr>
          <p:cNvPr id="1026" name="Picture 2" descr="Catalan Institute of Nanoscience and Nanotechnology - REDI ...">
            <a:extLst>
              <a:ext uri="{FF2B5EF4-FFF2-40B4-BE49-F238E27FC236}">
                <a16:creationId xmlns:a16="http://schemas.microsoft.com/office/drawing/2014/main" id="{D1BC85B1-B23D-461F-9D45-FB5864BB3B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2284" y="-18768"/>
            <a:ext cx="1489587" cy="14895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CMAB - Logos">
            <a:extLst>
              <a:ext uri="{FF2B5EF4-FFF2-40B4-BE49-F238E27FC236}">
                <a16:creationId xmlns:a16="http://schemas.microsoft.com/office/drawing/2014/main" id="{B7C6FEB3-0D34-4096-826F-470D5B6118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48911" y="517807"/>
            <a:ext cx="1489587" cy="68662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 Contact with The Institute of Molecular Biology of Barcelona | IBMB">
            <a:extLst>
              <a:ext uri="{FF2B5EF4-FFF2-40B4-BE49-F238E27FC236}">
                <a16:creationId xmlns:a16="http://schemas.microsoft.com/office/drawing/2014/main" id="{B790AACD-1A1B-48D6-956F-D88ACA3DEB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59659" y="6026016"/>
            <a:ext cx="1489587" cy="57215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a UAB estrena logotipo - Universitat Autònoma de Barcelona - UAB Barcelona">
            <a:extLst>
              <a:ext uri="{FF2B5EF4-FFF2-40B4-BE49-F238E27FC236}">
                <a16:creationId xmlns:a16="http://schemas.microsoft.com/office/drawing/2014/main" id="{5CC390D6-F063-4C79-A823-00FAF08FA3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70072" y="6026016"/>
            <a:ext cx="1239663" cy="58922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FAE Annual Report 2019 Online - IFAE">
            <a:extLst>
              <a:ext uri="{FF2B5EF4-FFF2-40B4-BE49-F238E27FC236}">
                <a16:creationId xmlns:a16="http://schemas.microsoft.com/office/drawing/2014/main" id="{1355C636-3A09-47C4-A450-CF514690E5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17671" y="1409428"/>
            <a:ext cx="1326181" cy="692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39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2"/>
          <a:stretch>
            <a:fillRect/>
          </a:stretch>
        </p:blipFill>
        <p:spPr>
          <a:xfrm>
            <a:off x="1620671" y="1202574"/>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27026"/>
            <a:ext cx="10515600" cy="449522"/>
          </a:xfrm>
        </p:spPr>
        <p:txBody>
          <a:bodyPr>
            <a:normAutofit fontScale="90000"/>
          </a:bodyPr>
          <a:lstStyle/>
          <a:p>
            <a:pPr algn="ctr"/>
            <a:r>
              <a:rPr lang="en-US" b="1" dirty="0"/>
              <a:t>Map of JEMCA</a:t>
            </a:r>
          </a:p>
        </p:txBody>
      </p:sp>
      <p:sp>
        <p:nvSpPr>
          <p:cNvPr id="5" name="Rectangle 4">
            <a:extLst>
              <a:ext uri="{FF2B5EF4-FFF2-40B4-BE49-F238E27FC236}">
                <a16:creationId xmlns:a16="http://schemas.microsoft.com/office/drawing/2014/main" id="{69239865-1572-4A62-AEAD-71C85B260F75}"/>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Connector: Curved 8">
            <a:extLst>
              <a:ext uri="{FF2B5EF4-FFF2-40B4-BE49-F238E27FC236}">
                <a16:creationId xmlns:a16="http://schemas.microsoft.com/office/drawing/2014/main" id="{DFFA32A3-E9DB-487C-ACD8-FD1ED8563CB2}"/>
              </a:ext>
            </a:extLst>
          </p:cNvPr>
          <p:cNvCxnSpPr>
            <a:cxnSpLocks/>
          </p:cNvCxnSpPr>
          <p:nvPr/>
        </p:nvCxnSpPr>
        <p:spPr>
          <a:xfrm rot="10800000">
            <a:off x="7320151" y="4072544"/>
            <a:ext cx="1254277" cy="676100"/>
          </a:xfrm>
          <a:prstGeom prst="curvedConnector3">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Flowchart: Stored Data 12">
            <a:extLst>
              <a:ext uri="{FF2B5EF4-FFF2-40B4-BE49-F238E27FC236}">
                <a16:creationId xmlns:a16="http://schemas.microsoft.com/office/drawing/2014/main" id="{720BDB90-DA6B-449D-A891-BED37ED268D1}"/>
              </a:ext>
            </a:extLst>
          </p:cNvPr>
          <p:cNvSpPr/>
          <p:nvPr/>
        </p:nvSpPr>
        <p:spPr>
          <a:xfrm rot="7808901">
            <a:off x="4364341" y="2238685"/>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5619A41-F29A-4C44-8A2E-BD94B77DB684}"/>
              </a:ext>
            </a:extLst>
          </p:cNvPr>
          <p:cNvPicPr>
            <a:picLocks noChangeAspect="1"/>
          </p:cNvPicPr>
          <p:nvPr/>
        </p:nvPicPr>
        <p:blipFill>
          <a:blip r:embed="rId3"/>
          <a:stretch>
            <a:fillRect/>
          </a:stretch>
        </p:blipFill>
        <p:spPr>
          <a:xfrm>
            <a:off x="925588" y="2679028"/>
            <a:ext cx="6394563" cy="3269361"/>
          </a:xfrm>
          <a:prstGeom prst="rect">
            <a:avLst/>
          </a:prstGeom>
          <a:ln w="28575">
            <a:solidFill>
              <a:schemeClr val="accent5">
                <a:lumMod val="75000"/>
              </a:schemeClr>
            </a:solidFill>
          </a:ln>
          <a:effectLst>
            <a:outerShdw blurRad="63500" sx="102000" sy="102000" algn="ctr" rotWithShape="0">
              <a:prstClr val="black">
                <a:alpha val="40000"/>
              </a:prstClr>
            </a:outerShdw>
          </a:effectLst>
        </p:spPr>
      </p:pic>
      <p:grpSp>
        <p:nvGrpSpPr>
          <p:cNvPr id="14" name="Group 13">
            <a:extLst>
              <a:ext uri="{FF2B5EF4-FFF2-40B4-BE49-F238E27FC236}">
                <a16:creationId xmlns:a16="http://schemas.microsoft.com/office/drawing/2014/main" id="{98D2C847-E468-4316-9EB0-6F2070AE32FF}"/>
              </a:ext>
            </a:extLst>
          </p:cNvPr>
          <p:cNvGrpSpPr/>
          <p:nvPr/>
        </p:nvGrpSpPr>
        <p:grpSpPr>
          <a:xfrm rot="2131869">
            <a:off x="4501866" y="2135844"/>
            <a:ext cx="580217" cy="417806"/>
            <a:chOff x="1424247" y="298777"/>
            <a:chExt cx="1421227" cy="976290"/>
          </a:xfrm>
          <a:solidFill>
            <a:srgbClr val="7030A0"/>
          </a:solidFill>
        </p:grpSpPr>
        <p:sp>
          <p:nvSpPr>
            <p:cNvPr id="15" name="Rectangle 14">
              <a:extLst>
                <a:ext uri="{FF2B5EF4-FFF2-40B4-BE49-F238E27FC236}">
                  <a16:creationId xmlns:a16="http://schemas.microsoft.com/office/drawing/2014/main" id="{8B04DF4A-0020-45EB-A63E-ECAEB768FB04}"/>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apezoid 15">
              <a:extLst>
                <a:ext uri="{FF2B5EF4-FFF2-40B4-BE49-F238E27FC236}">
                  <a16:creationId xmlns:a16="http://schemas.microsoft.com/office/drawing/2014/main" id="{19D82F0F-5992-4CCA-A733-A960A3F7A05E}"/>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descr="Catalan Institute of Nanoscience and Nanotechnology - REDI ...">
            <a:extLst>
              <a:ext uri="{FF2B5EF4-FFF2-40B4-BE49-F238E27FC236}">
                <a16:creationId xmlns:a16="http://schemas.microsoft.com/office/drawing/2014/main" id="{D2B34BD0-6D01-47C2-8159-F2F2382277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91" y="-97899"/>
            <a:ext cx="1489587" cy="148958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ICMAB - Logos">
            <a:extLst>
              <a:ext uri="{FF2B5EF4-FFF2-40B4-BE49-F238E27FC236}">
                <a16:creationId xmlns:a16="http://schemas.microsoft.com/office/drawing/2014/main" id="{C1487D94-BF3E-45A0-BAC8-8535DAFCE9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1589" y="472991"/>
            <a:ext cx="1489587" cy="68662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descr="IFAE Annual Report 2019 Online - IFAE">
            <a:extLst>
              <a:ext uri="{FF2B5EF4-FFF2-40B4-BE49-F238E27FC236}">
                <a16:creationId xmlns:a16="http://schemas.microsoft.com/office/drawing/2014/main" id="{805AD345-043C-4D0A-B670-002096474E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990" y="1248787"/>
            <a:ext cx="1326181" cy="6920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2" name="Table 21">
            <a:extLst>
              <a:ext uri="{FF2B5EF4-FFF2-40B4-BE49-F238E27FC236}">
                <a16:creationId xmlns:a16="http://schemas.microsoft.com/office/drawing/2014/main" id="{7143C5F4-7CE6-44C6-B1DB-7E5D249B099A}"/>
              </a:ext>
            </a:extLst>
          </p:cNvPr>
          <p:cNvGraphicFramePr>
            <a:graphicFrameLocks noGrp="1"/>
          </p:cNvGraphicFramePr>
          <p:nvPr/>
        </p:nvGraphicFramePr>
        <p:xfrm>
          <a:off x="7846593" y="187467"/>
          <a:ext cx="4120497" cy="3571240"/>
        </p:xfrm>
        <a:graphic>
          <a:graphicData uri="http://schemas.openxmlformats.org/drawingml/2006/table">
            <a:tbl>
              <a:tblPr firstRow="1" bandRow="1">
                <a:tableStyleId>{5C22544A-7EE6-4342-B048-85BDC9FD1C3A}</a:tableStyleId>
              </a:tblPr>
              <a:tblGrid>
                <a:gridCol w="723765">
                  <a:extLst>
                    <a:ext uri="{9D8B030D-6E8A-4147-A177-3AD203B41FA5}">
                      <a16:colId xmlns:a16="http://schemas.microsoft.com/office/drawing/2014/main" val="2874574319"/>
                    </a:ext>
                  </a:extLst>
                </a:gridCol>
                <a:gridCol w="543060">
                  <a:extLst>
                    <a:ext uri="{9D8B030D-6E8A-4147-A177-3AD203B41FA5}">
                      <a16:colId xmlns:a16="http://schemas.microsoft.com/office/drawing/2014/main" val="1814963394"/>
                    </a:ext>
                  </a:extLst>
                </a:gridCol>
                <a:gridCol w="2853672">
                  <a:extLst>
                    <a:ext uri="{9D8B030D-6E8A-4147-A177-3AD203B41FA5}">
                      <a16:colId xmlns:a16="http://schemas.microsoft.com/office/drawing/2014/main" val="1681593665"/>
                    </a:ext>
                  </a:extLst>
                </a:gridCol>
              </a:tblGrid>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616671586"/>
                  </a:ext>
                </a:extLst>
              </a:tr>
              <a:tr h="370840">
                <a:tc>
                  <a:txBody>
                    <a:bodyPr/>
                    <a:lstStyle/>
                    <a:p>
                      <a:r>
                        <a:rPr lang="en-US" dirty="0">
                          <a:solidFill>
                            <a:schemeClr val="tx1"/>
                          </a:solidFill>
                        </a:rPr>
                        <a:t>SM01</a:t>
                      </a:r>
                    </a:p>
                  </a:txBody>
                  <a:tcPr/>
                </a:tc>
                <a:tc>
                  <a:txBody>
                    <a:bodyPr/>
                    <a:lstStyle/>
                    <a:p>
                      <a:r>
                        <a:rPr lang="en-US" dirty="0">
                          <a:solidFill>
                            <a:schemeClr val="tx1"/>
                          </a:solidFill>
                        </a:rPr>
                        <a:t>LL2</a:t>
                      </a:r>
                    </a:p>
                  </a:txBody>
                  <a:tcPr/>
                </a:tc>
                <a:tc>
                  <a:txBody>
                    <a:bodyPr/>
                    <a:lstStyle/>
                    <a:p>
                      <a:r>
                        <a:rPr lang="en-GB" sz="1800" b="1" kern="1200" dirty="0">
                          <a:solidFill>
                            <a:schemeClr val="tx1"/>
                          </a:solidFill>
                          <a:effectLst/>
                          <a:latin typeface="+mn-lt"/>
                          <a:ea typeface="+mn-ea"/>
                          <a:cs typeface="+mn-cs"/>
                        </a:rPr>
                        <a:t>(pre-existing) UHV Scanning Probe Microscope – ICMAB</a:t>
                      </a:r>
                      <a:endParaRPr lang="en-US" dirty="0">
                        <a:solidFill>
                          <a:schemeClr val="tx1"/>
                        </a:solidFill>
                      </a:endParaRPr>
                    </a:p>
                  </a:txBody>
                  <a:tcPr/>
                </a:tc>
                <a:extLst>
                  <a:ext uri="{0D108BD9-81ED-4DB2-BD59-A6C34878D82A}">
                    <a16:rowId xmlns:a16="http://schemas.microsoft.com/office/drawing/2014/main" val="2671298541"/>
                  </a:ext>
                </a:extLst>
              </a:tr>
              <a:tr h="370840">
                <a:tc>
                  <a:txBody>
                    <a:bodyPr/>
                    <a:lstStyle/>
                    <a:p>
                      <a:r>
                        <a:rPr lang="en-US" dirty="0">
                          <a:solidFill>
                            <a:schemeClr val="tx1"/>
                          </a:solidFill>
                        </a:rPr>
                        <a:t>SM02</a:t>
                      </a:r>
                    </a:p>
                  </a:txBody>
                  <a:tcPr/>
                </a:tc>
                <a:tc>
                  <a:txBody>
                    <a:bodyPr/>
                    <a:lstStyle/>
                    <a:p>
                      <a:r>
                        <a:rPr lang="en-US" dirty="0">
                          <a:solidFill>
                            <a:schemeClr val="tx1"/>
                          </a:solidFill>
                        </a:rPr>
                        <a:t>SL2</a:t>
                      </a:r>
                    </a:p>
                  </a:txBody>
                  <a:tcPr/>
                </a:tc>
                <a:tc>
                  <a:txBody>
                    <a:bodyPr/>
                    <a:lstStyle/>
                    <a:p>
                      <a:r>
                        <a:rPr lang="en-US" b="1" dirty="0">
                          <a:solidFill>
                            <a:schemeClr val="tx1"/>
                          </a:solidFill>
                        </a:rPr>
                        <a:t>Atomic Force Microscope 1  ICMAB</a:t>
                      </a:r>
                    </a:p>
                  </a:txBody>
                  <a:tcPr/>
                </a:tc>
                <a:extLst>
                  <a:ext uri="{0D108BD9-81ED-4DB2-BD59-A6C34878D82A}">
                    <a16:rowId xmlns:a16="http://schemas.microsoft.com/office/drawing/2014/main" val="4005446355"/>
                  </a:ext>
                </a:extLst>
              </a:tr>
              <a:tr h="370840">
                <a:tc>
                  <a:txBody>
                    <a:bodyPr/>
                    <a:lstStyle/>
                    <a:p>
                      <a:r>
                        <a:rPr lang="en-US" dirty="0">
                          <a:solidFill>
                            <a:schemeClr val="tx1"/>
                          </a:solidFill>
                        </a:rPr>
                        <a:t>SM03</a:t>
                      </a:r>
                    </a:p>
                  </a:txBody>
                  <a:tcPr/>
                </a:tc>
                <a:tc>
                  <a:txBody>
                    <a:bodyPr/>
                    <a:lstStyle/>
                    <a:p>
                      <a:r>
                        <a:rPr lang="en-US" dirty="0">
                          <a:solidFill>
                            <a:schemeClr val="tx1"/>
                          </a:solidFill>
                        </a:rPr>
                        <a:t>SL2</a:t>
                      </a:r>
                    </a:p>
                  </a:txBody>
                  <a:tcPr/>
                </a:tc>
                <a:tc>
                  <a:txBody>
                    <a:bodyPr/>
                    <a:lstStyle/>
                    <a:p>
                      <a:r>
                        <a:rPr lang="en-US" b="1" dirty="0">
                          <a:solidFill>
                            <a:schemeClr val="tx1"/>
                          </a:solidFill>
                        </a:rPr>
                        <a:t>Atomic Force Microscope 2  ICMAB</a:t>
                      </a:r>
                    </a:p>
                  </a:txBody>
                  <a:tcPr/>
                </a:tc>
                <a:extLst>
                  <a:ext uri="{0D108BD9-81ED-4DB2-BD59-A6C34878D82A}">
                    <a16:rowId xmlns:a16="http://schemas.microsoft.com/office/drawing/2014/main" val="3665616220"/>
                  </a:ext>
                </a:extLst>
              </a:tr>
              <a:tr h="185420">
                <a:tc>
                  <a:txBody>
                    <a:bodyPr/>
                    <a:lstStyle/>
                    <a:p>
                      <a:r>
                        <a:rPr lang="en-US" dirty="0">
                          <a:solidFill>
                            <a:schemeClr val="tx1"/>
                          </a:solidFill>
                        </a:rPr>
                        <a:t>SM04</a:t>
                      </a:r>
                    </a:p>
                  </a:txBody>
                  <a:tcPr/>
                </a:tc>
                <a:tc>
                  <a:txBody>
                    <a:bodyPr/>
                    <a:lstStyle/>
                    <a:p>
                      <a:r>
                        <a:rPr lang="en-US" dirty="0">
                          <a:solidFill>
                            <a:schemeClr val="tx1"/>
                          </a:solidFill>
                        </a:rPr>
                        <a:t>LL1</a:t>
                      </a:r>
                    </a:p>
                  </a:txBody>
                  <a:tcPr/>
                </a:tc>
                <a:tc>
                  <a:txBody>
                    <a:bodyPr/>
                    <a:lstStyle/>
                    <a:p>
                      <a:r>
                        <a:rPr lang="en-US" b="1" dirty="0">
                          <a:solidFill>
                            <a:schemeClr val="tx1"/>
                          </a:solidFill>
                        </a:rPr>
                        <a:t>UHV Photon SPM – ICN2</a:t>
                      </a:r>
                    </a:p>
                  </a:txBody>
                  <a:tcPr/>
                </a:tc>
                <a:extLst>
                  <a:ext uri="{0D108BD9-81ED-4DB2-BD59-A6C34878D82A}">
                    <a16:rowId xmlns:a16="http://schemas.microsoft.com/office/drawing/2014/main" val="3432877109"/>
                  </a:ext>
                </a:extLst>
              </a:tr>
              <a:tr h="185420">
                <a:tc>
                  <a:txBody>
                    <a:bodyPr/>
                    <a:lstStyle/>
                    <a:p>
                      <a:r>
                        <a:rPr lang="en-US" dirty="0">
                          <a:solidFill>
                            <a:schemeClr val="tx1"/>
                          </a:solidFill>
                        </a:rPr>
                        <a:t>SM05</a:t>
                      </a:r>
                    </a:p>
                  </a:txBody>
                  <a:tcPr/>
                </a:tc>
                <a:tc>
                  <a:txBody>
                    <a:bodyPr/>
                    <a:lstStyle/>
                    <a:p>
                      <a:r>
                        <a:rPr lang="en-US" dirty="0">
                          <a:solidFill>
                            <a:schemeClr val="tx1"/>
                          </a:solidFill>
                        </a:rPr>
                        <a:t>SL1</a:t>
                      </a:r>
                    </a:p>
                  </a:txBody>
                  <a:tcPr/>
                </a:tc>
                <a:tc>
                  <a:txBody>
                    <a:bodyPr/>
                    <a:lstStyle/>
                    <a:p>
                      <a:r>
                        <a:rPr lang="en-GB" sz="1800" b="1" kern="1200" dirty="0">
                          <a:solidFill>
                            <a:schemeClr val="tx1"/>
                          </a:solidFill>
                          <a:effectLst/>
                          <a:latin typeface="+mn-lt"/>
                          <a:ea typeface="+mn-ea"/>
                          <a:cs typeface="+mn-cs"/>
                        </a:rPr>
                        <a:t>Environmental photon Atomic Force Microscope - ICN2</a:t>
                      </a:r>
                      <a:endParaRPr lang="en-US" dirty="0">
                        <a:solidFill>
                          <a:schemeClr val="tx1"/>
                        </a:solidFill>
                      </a:endParaRPr>
                    </a:p>
                  </a:txBody>
                  <a:tcPr/>
                </a:tc>
                <a:extLst>
                  <a:ext uri="{0D108BD9-81ED-4DB2-BD59-A6C34878D82A}">
                    <a16:rowId xmlns:a16="http://schemas.microsoft.com/office/drawing/2014/main" val="3270732348"/>
                  </a:ext>
                </a:extLst>
              </a:tr>
            </a:tbl>
          </a:graphicData>
        </a:graphic>
      </p:graphicFrame>
    </p:spTree>
    <p:extLst>
      <p:ext uri="{BB962C8B-B14F-4D97-AF65-F5344CB8AC3E}">
        <p14:creationId xmlns:p14="http://schemas.microsoft.com/office/powerpoint/2010/main" val="4152848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Instituto de Investigación Biomédica (IRB Barcelona) - Parc Científic de  Barcelona">
            <a:extLst>
              <a:ext uri="{FF2B5EF4-FFF2-40B4-BE49-F238E27FC236}">
                <a16:creationId xmlns:a16="http://schemas.microsoft.com/office/drawing/2014/main" id="{169CC8CC-569C-4C2B-A088-8E7F78A8B2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35" y="883587"/>
            <a:ext cx="1456158" cy="1456158"/>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a:extLst>
              <a:ext uri="{FF2B5EF4-FFF2-40B4-BE49-F238E27FC236}">
                <a16:creationId xmlns:a16="http://schemas.microsoft.com/office/drawing/2014/main" id="{002FEFCF-260C-4A79-87B4-11CF839DD9A6}"/>
              </a:ext>
            </a:extLst>
          </p:cNvPr>
          <p:cNvPicPr>
            <a:picLocks noGrp="1" noChangeAspect="1"/>
          </p:cNvPicPr>
          <p:nvPr>
            <p:ph idx="1"/>
          </p:nvPr>
        </p:nvPicPr>
        <p:blipFill>
          <a:blip r:embed="rId3"/>
          <a:stretch>
            <a:fillRect/>
          </a:stretch>
        </p:blipFill>
        <p:spPr>
          <a:xfrm>
            <a:off x="1620671" y="1186650"/>
            <a:ext cx="8638988" cy="5511945"/>
          </a:xfrm>
          <a:prstGeom prst="rect">
            <a:avLst/>
          </a:prstGeom>
        </p:spPr>
      </p:pic>
      <p:sp>
        <p:nvSpPr>
          <p:cNvPr id="2" name="Title 1">
            <a:extLst>
              <a:ext uri="{FF2B5EF4-FFF2-40B4-BE49-F238E27FC236}">
                <a16:creationId xmlns:a16="http://schemas.microsoft.com/office/drawing/2014/main" id="{1E374E7E-3815-4676-8A02-CA6AB06D6F76}"/>
              </a:ext>
            </a:extLst>
          </p:cNvPr>
          <p:cNvSpPr>
            <a:spLocks noGrp="1"/>
          </p:cNvSpPr>
          <p:nvPr>
            <p:ph type="title"/>
          </p:nvPr>
        </p:nvSpPr>
        <p:spPr>
          <a:xfrm>
            <a:off x="838200" y="327026"/>
            <a:ext cx="10515600" cy="449522"/>
          </a:xfrm>
        </p:spPr>
        <p:txBody>
          <a:bodyPr>
            <a:normAutofit fontScale="90000"/>
          </a:bodyPr>
          <a:lstStyle/>
          <a:p>
            <a:pPr algn="ctr"/>
            <a:r>
              <a:rPr lang="en-US" b="1" dirty="0"/>
              <a:t>Map of JEMCA</a:t>
            </a:r>
          </a:p>
        </p:txBody>
      </p:sp>
      <p:grpSp>
        <p:nvGrpSpPr>
          <p:cNvPr id="7" name="Group 6">
            <a:extLst>
              <a:ext uri="{FF2B5EF4-FFF2-40B4-BE49-F238E27FC236}">
                <a16:creationId xmlns:a16="http://schemas.microsoft.com/office/drawing/2014/main" id="{6CB69CD4-F533-4161-90E9-F309DF3D9792}"/>
              </a:ext>
            </a:extLst>
          </p:cNvPr>
          <p:cNvGrpSpPr/>
          <p:nvPr/>
        </p:nvGrpSpPr>
        <p:grpSpPr>
          <a:xfrm rot="2131869">
            <a:off x="4501870" y="2135838"/>
            <a:ext cx="580217" cy="417806"/>
            <a:chOff x="1424247" y="298777"/>
            <a:chExt cx="1421227" cy="976290"/>
          </a:xfrm>
          <a:solidFill>
            <a:srgbClr val="7030A0"/>
          </a:solidFill>
        </p:grpSpPr>
        <p:sp>
          <p:nvSpPr>
            <p:cNvPr id="3" name="Rectangle 2">
              <a:extLst>
                <a:ext uri="{FF2B5EF4-FFF2-40B4-BE49-F238E27FC236}">
                  <a16:creationId xmlns:a16="http://schemas.microsoft.com/office/drawing/2014/main" id="{6ABD890C-B019-4158-8168-F183CA1726C2}"/>
                </a:ext>
              </a:extLst>
            </p:cNvPr>
            <p:cNvSpPr/>
            <p:nvPr/>
          </p:nvSpPr>
          <p:spPr>
            <a:xfrm>
              <a:off x="1424247" y="626225"/>
              <a:ext cx="953338" cy="611447"/>
            </a:xfrm>
            <a:prstGeom prst="rect">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apezoid 5">
              <a:extLst>
                <a:ext uri="{FF2B5EF4-FFF2-40B4-BE49-F238E27FC236}">
                  <a16:creationId xmlns:a16="http://schemas.microsoft.com/office/drawing/2014/main" id="{D1A37256-A972-4E32-A1AA-9F2FFC11D44C}"/>
                </a:ext>
              </a:extLst>
            </p:cNvPr>
            <p:cNvSpPr/>
            <p:nvPr/>
          </p:nvSpPr>
          <p:spPr>
            <a:xfrm rot="11286477">
              <a:off x="2193515" y="298777"/>
              <a:ext cx="651959" cy="976290"/>
            </a:xfrm>
            <a:prstGeom prst="trapezoid">
              <a:avLst/>
            </a:prstGeom>
            <a:grp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 name="Connector: Curved 7">
            <a:extLst>
              <a:ext uri="{FF2B5EF4-FFF2-40B4-BE49-F238E27FC236}">
                <a16:creationId xmlns:a16="http://schemas.microsoft.com/office/drawing/2014/main" id="{E4A9BDCA-7AD5-43F3-BD0E-8C3DD8C89BA2}"/>
              </a:ext>
            </a:extLst>
          </p:cNvPr>
          <p:cNvCxnSpPr>
            <a:cxnSpLocks/>
          </p:cNvCxnSpPr>
          <p:nvPr/>
        </p:nvCxnSpPr>
        <p:spPr>
          <a:xfrm flipV="1">
            <a:off x="4718065" y="1947906"/>
            <a:ext cx="1078676" cy="429938"/>
          </a:xfrm>
          <a:prstGeom prst="curvedConnector3">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 name="Flowchart: Stored Data 13">
            <a:extLst>
              <a:ext uri="{FF2B5EF4-FFF2-40B4-BE49-F238E27FC236}">
                <a16:creationId xmlns:a16="http://schemas.microsoft.com/office/drawing/2014/main" id="{54606D13-3203-4C08-B0EB-E6212D45F96F}"/>
              </a:ext>
            </a:extLst>
          </p:cNvPr>
          <p:cNvSpPr/>
          <p:nvPr/>
        </p:nvSpPr>
        <p:spPr>
          <a:xfrm rot="7808901">
            <a:off x="4364341" y="2238685"/>
            <a:ext cx="396066" cy="895169"/>
          </a:xfrm>
          <a:prstGeom prst="flowChartOnlineStorage">
            <a:avLst/>
          </a:prstGeom>
          <a:solidFill>
            <a:srgbClr val="00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BB14E15-DA63-4398-9EBE-8C037888F69A}"/>
              </a:ext>
            </a:extLst>
          </p:cNvPr>
          <p:cNvSpPr/>
          <p:nvPr/>
        </p:nvSpPr>
        <p:spPr>
          <a:xfrm rot="17676726">
            <a:off x="8106623" y="4629355"/>
            <a:ext cx="639421" cy="28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49C6EAB-0C74-8956-1562-1430A9DCCC0B}"/>
              </a:ext>
            </a:extLst>
          </p:cNvPr>
          <p:cNvPicPr>
            <a:picLocks noChangeAspect="1"/>
          </p:cNvPicPr>
          <p:nvPr/>
        </p:nvPicPr>
        <p:blipFill rotWithShape="1">
          <a:blip r:embed="rId4"/>
          <a:srcRect l="18652" t="17258" r="25067" b="6563"/>
          <a:stretch/>
        </p:blipFill>
        <p:spPr>
          <a:xfrm>
            <a:off x="5796741" y="1449226"/>
            <a:ext cx="5851908" cy="4752502"/>
          </a:xfrm>
          <a:prstGeom prst="rect">
            <a:avLst/>
          </a:prstGeom>
          <a:ln w="38100">
            <a:solidFill>
              <a:srgbClr val="7030A0"/>
            </a:solid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FF024019-A15B-432D-8E7E-26B98EEC8744}"/>
              </a:ext>
            </a:extLst>
          </p:cNvPr>
          <p:cNvSpPr txBox="1"/>
          <p:nvPr/>
        </p:nvSpPr>
        <p:spPr>
          <a:xfrm>
            <a:off x="8009980" y="2250960"/>
            <a:ext cx="804863" cy="369332"/>
          </a:xfrm>
          <a:prstGeom prst="rect">
            <a:avLst/>
          </a:prstGeom>
          <a:solidFill>
            <a:srgbClr val="9999FF"/>
          </a:solidFill>
        </p:spPr>
        <p:txBody>
          <a:bodyPr wrap="square" rtlCol="0">
            <a:spAutoFit/>
          </a:bodyPr>
          <a:lstStyle/>
          <a:p>
            <a:r>
              <a:rPr lang="en-US" b="1" dirty="0"/>
              <a:t>EM04</a:t>
            </a:r>
          </a:p>
        </p:txBody>
      </p:sp>
      <p:pic>
        <p:nvPicPr>
          <p:cNvPr id="19" name="Picture 18">
            <a:extLst>
              <a:ext uri="{FF2B5EF4-FFF2-40B4-BE49-F238E27FC236}">
                <a16:creationId xmlns:a16="http://schemas.microsoft.com/office/drawing/2014/main" id="{B00C69DE-AD29-4E88-8763-F4964DDD8388}"/>
              </a:ext>
            </a:extLst>
          </p:cNvPr>
          <p:cNvPicPr>
            <a:picLocks noChangeAspect="1"/>
          </p:cNvPicPr>
          <p:nvPr/>
        </p:nvPicPr>
        <p:blipFill>
          <a:blip r:embed="rId5"/>
          <a:stretch>
            <a:fillRect/>
          </a:stretch>
        </p:blipFill>
        <p:spPr>
          <a:xfrm>
            <a:off x="35612" y="-188879"/>
            <a:ext cx="1669870" cy="1168909"/>
          </a:xfrm>
          <a:prstGeom prst="rect">
            <a:avLst/>
          </a:prstGeom>
        </p:spPr>
      </p:pic>
      <p:graphicFrame>
        <p:nvGraphicFramePr>
          <p:cNvPr id="9" name="Table 8">
            <a:extLst>
              <a:ext uri="{FF2B5EF4-FFF2-40B4-BE49-F238E27FC236}">
                <a16:creationId xmlns:a16="http://schemas.microsoft.com/office/drawing/2014/main" id="{67C290FD-5ED1-43B2-9B85-D25F0642FF2B}"/>
              </a:ext>
            </a:extLst>
          </p:cNvPr>
          <p:cNvGraphicFramePr>
            <a:graphicFrameLocks noGrp="1"/>
          </p:cNvGraphicFramePr>
          <p:nvPr/>
        </p:nvGraphicFramePr>
        <p:xfrm>
          <a:off x="193127" y="5671350"/>
          <a:ext cx="4485058" cy="741680"/>
        </p:xfrm>
        <a:graphic>
          <a:graphicData uri="http://schemas.openxmlformats.org/drawingml/2006/table">
            <a:tbl>
              <a:tblPr firstRow="1" bandRow="1">
                <a:tableStyleId>{5C22544A-7EE6-4342-B048-85BDC9FD1C3A}</a:tableStyleId>
              </a:tblPr>
              <a:tblGrid>
                <a:gridCol w="787800">
                  <a:extLst>
                    <a:ext uri="{9D8B030D-6E8A-4147-A177-3AD203B41FA5}">
                      <a16:colId xmlns:a16="http://schemas.microsoft.com/office/drawing/2014/main" val="2905522267"/>
                    </a:ext>
                  </a:extLst>
                </a:gridCol>
                <a:gridCol w="784976">
                  <a:extLst>
                    <a:ext uri="{9D8B030D-6E8A-4147-A177-3AD203B41FA5}">
                      <a16:colId xmlns:a16="http://schemas.microsoft.com/office/drawing/2014/main" val="30619079"/>
                    </a:ext>
                  </a:extLst>
                </a:gridCol>
                <a:gridCol w="2912282">
                  <a:extLst>
                    <a:ext uri="{9D8B030D-6E8A-4147-A177-3AD203B41FA5}">
                      <a16:colId xmlns:a16="http://schemas.microsoft.com/office/drawing/2014/main" val="1978399496"/>
                    </a:ext>
                  </a:extLst>
                </a:gridCol>
              </a:tblGrid>
              <a:tr h="370840">
                <a:tc>
                  <a:txBody>
                    <a:bodyPr/>
                    <a:lstStyle/>
                    <a:p>
                      <a:endParaRPr lang="en-US" dirty="0"/>
                    </a:p>
                  </a:txBody>
                  <a:tcPr/>
                </a:tc>
                <a:tc>
                  <a:txBody>
                    <a:bodyPr/>
                    <a:lstStyle/>
                    <a:p>
                      <a:endParaRPr lang="en-US" dirty="0"/>
                    </a:p>
                  </a:txBody>
                  <a:tcPr/>
                </a:tc>
                <a:tc>
                  <a:txBody>
                    <a:bodyPr/>
                    <a:lstStyle/>
                    <a:p>
                      <a:r>
                        <a:rPr lang="en-US" dirty="0"/>
                        <a:t> </a:t>
                      </a:r>
                    </a:p>
                  </a:txBody>
                  <a:tcPr/>
                </a:tc>
                <a:extLst>
                  <a:ext uri="{0D108BD9-81ED-4DB2-BD59-A6C34878D82A}">
                    <a16:rowId xmlns:a16="http://schemas.microsoft.com/office/drawing/2014/main" val="2263507175"/>
                  </a:ext>
                </a:extLst>
              </a:tr>
              <a:tr h="370840">
                <a:tc>
                  <a:txBody>
                    <a:bodyPr/>
                    <a:lstStyle/>
                    <a:p>
                      <a:r>
                        <a:rPr lang="en-US" dirty="0"/>
                        <a:t>EM04</a:t>
                      </a:r>
                    </a:p>
                  </a:txBody>
                  <a:tcPr/>
                </a:tc>
                <a:tc>
                  <a:txBody>
                    <a:bodyPr/>
                    <a:lstStyle/>
                    <a:p>
                      <a:r>
                        <a:rPr lang="en-US" dirty="0"/>
                        <a:t>ALBA</a:t>
                      </a:r>
                    </a:p>
                  </a:txBody>
                  <a:tcPr/>
                </a:tc>
                <a:tc>
                  <a:txBody>
                    <a:bodyPr/>
                    <a:lstStyle/>
                    <a:p>
                      <a:r>
                        <a:rPr lang="en-GB" sz="1800" b="1" kern="1200" dirty="0">
                          <a:solidFill>
                            <a:schemeClr val="dk1"/>
                          </a:solidFill>
                          <a:effectLst/>
                          <a:latin typeface="+mn-lt"/>
                          <a:ea typeface="+mn-ea"/>
                          <a:cs typeface="+mn-cs"/>
                        </a:rPr>
                        <a:t>300 kV – Life science</a:t>
                      </a:r>
                      <a:endParaRPr lang="en-US" dirty="0"/>
                    </a:p>
                  </a:txBody>
                  <a:tcPr/>
                </a:tc>
                <a:extLst>
                  <a:ext uri="{0D108BD9-81ED-4DB2-BD59-A6C34878D82A}">
                    <a16:rowId xmlns:a16="http://schemas.microsoft.com/office/drawing/2014/main" val="2779609635"/>
                  </a:ext>
                </a:extLst>
              </a:tr>
            </a:tbl>
          </a:graphicData>
        </a:graphic>
      </p:graphicFrame>
    </p:spTree>
    <p:extLst>
      <p:ext uri="{BB962C8B-B14F-4D97-AF65-F5344CB8AC3E}">
        <p14:creationId xmlns:p14="http://schemas.microsoft.com/office/powerpoint/2010/main" val="1711951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0DEDF-71F3-4860-AA03-6D7ABA7DF320}"/>
              </a:ext>
            </a:extLst>
          </p:cNvPr>
          <p:cNvSpPr>
            <a:spLocks noGrp="1"/>
          </p:cNvSpPr>
          <p:nvPr>
            <p:ph type="title"/>
          </p:nvPr>
        </p:nvSpPr>
        <p:spPr>
          <a:xfrm>
            <a:off x="253253" y="89461"/>
            <a:ext cx="10515600" cy="387910"/>
          </a:xfrm>
        </p:spPr>
        <p:txBody>
          <a:bodyPr>
            <a:normAutofit fontScale="90000"/>
          </a:bodyPr>
          <a:lstStyle/>
          <a:p>
            <a:pPr algn="ctr"/>
            <a:r>
              <a:rPr lang="en-US" sz="2800" b="1" dirty="0"/>
              <a:t>JEMCA numbers</a:t>
            </a:r>
          </a:p>
        </p:txBody>
      </p:sp>
      <p:graphicFrame>
        <p:nvGraphicFramePr>
          <p:cNvPr id="4" name="Table 3">
            <a:extLst>
              <a:ext uri="{FF2B5EF4-FFF2-40B4-BE49-F238E27FC236}">
                <a16:creationId xmlns:a16="http://schemas.microsoft.com/office/drawing/2014/main" id="{2C374B03-6604-42B2-B95A-445D8C3F1171}"/>
              </a:ext>
            </a:extLst>
          </p:cNvPr>
          <p:cNvGraphicFramePr>
            <a:graphicFrameLocks noGrp="1"/>
          </p:cNvGraphicFramePr>
          <p:nvPr>
            <p:extLst>
              <p:ext uri="{D42A27DB-BD31-4B8C-83A1-F6EECF244321}">
                <p14:modId xmlns:p14="http://schemas.microsoft.com/office/powerpoint/2010/main" val="1458316619"/>
              </p:ext>
            </p:extLst>
          </p:nvPr>
        </p:nvGraphicFramePr>
        <p:xfrm>
          <a:off x="121299" y="477371"/>
          <a:ext cx="12070702" cy="6273577"/>
        </p:xfrm>
        <a:graphic>
          <a:graphicData uri="http://schemas.openxmlformats.org/drawingml/2006/table">
            <a:tbl>
              <a:tblPr firstRow="1" bandRow="1">
                <a:tableStyleId>{5C22544A-7EE6-4342-B048-85BDC9FD1C3A}</a:tableStyleId>
              </a:tblPr>
              <a:tblGrid>
                <a:gridCol w="1282958">
                  <a:extLst>
                    <a:ext uri="{9D8B030D-6E8A-4147-A177-3AD203B41FA5}">
                      <a16:colId xmlns:a16="http://schemas.microsoft.com/office/drawing/2014/main" val="3938829245"/>
                    </a:ext>
                  </a:extLst>
                </a:gridCol>
                <a:gridCol w="850510">
                  <a:extLst>
                    <a:ext uri="{9D8B030D-6E8A-4147-A177-3AD203B41FA5}">
                      <a16:colId xmlns:a16="http://schemas.microsoft.com/office/drawing/2014/main" val="1619305720"/>
                    </a:ext>
                  </a:extLst>
                </a:gridCol>
                <a:gridCol w="1058638">
                  <a:extLst>
                    <a:ext uri="{9D8B030D-6E8A-4147-A177-3AD203B41FA5}">
                      <a16:colId xmlns:a16="http://schemas.microsoft.com/office/drawing/2014/main" val="730532988"/>
                    </a:ext>
                  </a:extLst>
                </a:gridCol>
                <a:gridCol w="1355373">
                  <a:extLst>
                    <a:ext uri="{9D8B030D-6E8A-4147-A177-3AD203B41FA5}">
                      <a16:colId xmlns:a16="http://schemas.microsoft.com/office/drawing/2014/main" val="4077150463"/>
                    </a:ext>
                  </a:extLst>
                </a:gridCol>
                <a:gridCol w="1254082">
                  <a:extLst>
                    <a:ext uri="{9D8B030D-6E8A-4147-A177-3AD203B41FA5}">
                      <a16:colId xmlns:a16="http://schemas.microsoft.com/office/drawing/2014/main" val="2467789113"/>
                    </a:ext>
                  </a:extLst>
                </a:gridCol>
                <a:gridCol w="1680667">
                  <a:extLst>
                    <a:ext uri="{9D8B030D-6E8A-4147-A177-3AD203B41FA5}">
                      <a16:colId xmlns:a16="http://schemas.microsoft.com/office/drawing/2014/main" val="3001046098"/>
                    </a:ext>
                  </a:extLst>
                </a:gridCol>
                <a:gridCol w="919141">
                  <a:extLst>
                    <a:ext uri="{9D8B030D-6E8A-4147-A177-3AD203B41FA5}">
                      <a16:colId xmlns:a16="http://schemas.microsoft.com/office/drawing/2014/main" val="494053657"/>
                    </a:ext>
                  </a:extLst>
                </a:gridCol>
                <a:gridCol w="1374879">
                  <a:extLst>
                    <a:ext uri="{9D8B030D-6E8A-4147-A177-3AD203B41FA5}">
                      <a16:colId xmlns:a16="http://schemas.microsoft.com/office/drawing/2014/main" val="2771144854"/>
                    </a:ext>
                  </a:extLst>
                </a:gridCol>
                <a:gridCol w="2294454">
                  <a:extLst>
                    <a:ext uri="{9D8B030D-6E8A-4147-A177-3AD203B41FA5}">
                      <a16:colId xmlns:a16="http://schemas.microsoft.com/office/drawing/2014/main" val="2351029567"/>
                    </a:ext>
                  </a:extLst>
                </a:gridCol>
              </a:tblGrid>
              <a:tr h="1190065">
                <a:tc>
                  <a:txBody>
                    <a:bodyPr/>
                    <a:lstStyle/>
                    <a:p>
                      <a:r>
                        <a:rPr lang="en-US" sz="1400" dirty="0"/>
                        <a:t>Instrument</a:t>
                      </a:r>
                    </a:p>
                  </a:txBody>
                  <a:tcPr vert="vert270"/>
                </a:tc>
                <a:tc>
                  <a:txBody>
                    <a:bodyPr/>
                    <a:lstStyle/>
                    <a:p>
                      <a:r>
                        <a:rPr lang="en-US" sz="1400" dirty="0"/>
                        <a:t>1</a:t>
                      </a:r>
                      <a:r>
                        <a:rPr lang="en-US" sz="1400" baseline="30000" dirty="0"/>
                        <a:t>st</a:t>
                      </a:r>
                      <a:r>
                        <a:rPr lang="en-US" sz="1400" dirty="0"/>
                        <a:t> users</a:t>
                      </a:r>
                    </a:p>
                  </a:txBody>
                  <a:tcPr vert="vert270"/>
                </a:tc>
                <a:tc>
                  <a:txBody>
                    <a:bodyPr/>
                    <a:lstStyle/>
                    <a:p>
                      <a:r>
                        <a:rPr lang="en-US" sz="1400" dirty="0"/>
                        <a:t>Owner</a:t>
                      </a:r>
                    </a:p>
                  </a:txBody>
                  <a:tcPr vert="vert270"/>
                </a:tc>
                <a:tc>
                  <a:txBody>
                    <a:bodyPr/>
                    <a:lstStyle/>
                    <a:p>
                      <a:r>
                        <a:rPr lang="en-US" sz="1400" dirty="0"/>
                        <a:t>Partners</a:t>
                      </a:r>
                    </a:p>
                  </a:txBody>
                  <a:tcPr vert="vert270"/>
                </a:tc>
                <a:tc>
                  <a:txBody>
                    <a:bodyPr/>
                    <a:lstStyle/>
                    <a:p>
                      <a:r>
                        <a:rPr lang="en-US" sz="1400" dirty="0"/>
                        <a:t>Instrument* (ME)</a:t>
                      </a:r>
                    </a:p>
                  </a:txBody>
                  <a:tcPr vert="vert270"/>
                </a:tc>
                <a:tc>
                  <a:txBody>
                    <a:bodyPr/>
                    <a:lstStyle/>
                    <a:p>
                      <a:r>
                        <a:rPr lang="en-US" sz="1400" dirty="0"/>
                        <a:t>Personnel</a:t>
                      </a:r>
                    </a:p>
                  </a:txBody>
                  <a:tcPr vert="vert270"/>
                </a:tc>
                <a:tc>
                  <a:txBody>
                    <a:bodyPr/>
                    <a:lstStyle/>
                    <a:p>
                      <a:r>
                        <a:rPr lang="en-US" sz="1400" dirty="0"/>
                        <a:t>Operation (</a:t>
                      </a:r>
                      <a:r>
                        <a:rPr lang="en-US" sz="1400" dirty="0" err="1"/>
                        <a:t>kE</a:t>
                      </a:r>
                      <a:r>
                        <a:rPr lang="en-US" sz="1400" dirty="0"/>
                        <a:t>)</a:t>
                      </a:r>
                    </a:p>
                  </a:txBody>
                  <a:tcPr vert="vert270"/>
                </a:tc>
                <a:tc>
                  <a:txBody>
                    <a:bodyPr/>
                    <a:lstStyle/>
                    <a:p>
                      <a:r>
                        <a:rPr lang="en-US" sz="1400" dirty="0"/>
                        <a:t>Maintenance (</a:t>
                      </a:r>
                      <a:r>
                        <a:rPr lang="en-US" sz="1400" dirty="0" err="1"/>
                        <a:t>kE</a:t>
                      </a:r>
                      <a:r>
                        <a:rPr lang="en-US" sz="1400" dirty="0"/>
                        <a:t>)</a:t>
                      </a:r>
                    </a:p>
                  </a:txBody>
                  <a:tcPr vert="vert270"/>
                </a:tc>
                <a:tc>
                  <a:txBody>
                    <a:bodyPr/>
                    <a:lstStyle/>
                    <a:p>
                      <a:r>
                        <a:rPr lang="en-US" sz="1400" dirty="0"/>
                        <a:t>Investment funds</a:t>
                      </a:r>
                    </a:p>
                  </a:txBody>
                  <a:tcPr vert="vert270"/>
                </a:tc>
                <a:extLst>
                  <a:ext uri="{0D108BD9-81ED-4DB2-BD59-A6C34878D82A}">
                    <a16:rowId xmlns:a16="http://schemas.microsoft.com/office/drawing/2014/main" val="2725902792"/>
                  </a:ext>
                </a:extLst>
              </a:tr>
              <a:tr h="527124">
                <a:tc>
                  <a:txBody>
                    <a:bodyPr/>
                    <a:lstStyle/>
                    <a:p>
                      <a:r>
                        <a:rPr lang="en-US" sz="1600" dirty="0"/>
                        <a:t>EM01</a:t>
                      </a:r>
                    </a:p>
                  </a:txBody>
                  <a:tcPr>
                    <a:solidFill>
                      <a:schemeClr val="accent2">
                        <a:lumMod val="60000"/>
                        <a:lumOff val="40000"/>
                      </a:schemeClr>
                    </a:solidFill>
                  </a:tcPr>
                </a:tc>
                <a:tc>
                  <a:txBody>
                    <a:bodyPr/>
                    <a:lstStyle/>
                    <a:p>
                      <a:r>
                        <a:rPr lang="en-US" sz="1200" dirty="0"/>
                        <a:t>Jul 2023</a:t>
                      </a:r>
                    </a:p>
                  </a:txBody>
                  <a:tcPr>
                    <a:solidFill>
                      <a:schemeClr val="accent2">
                        <a:lumMod val="60000"/>
                        <a:lumOff val="40000"/>
                      </a:schemeClr>
                    </a:solidFill>
                  </a:tcPr>
                </a:tc>
                <a:tc>
                  <a:txBody>
                    <a:bodyPr/>
                    <a:lstStyle/>
                    <a:p>
                      <a:r>
                        <a:rPr lang="en-US" sz="1400" dirty="0"/>
                        <a:t>IBMB-CSIC</a:t>
                      </a:r>
                    </a:p>
                  </a:txBody>
                  <a:tcPr>
                    <a:solidFill>
                      <a:schemeClr val="accent2">
                        <a:lumMod val="60000"/>
                        <a:lumOff val="40000"/>
                      </a:schemeClr>
                    </a:solidFill>
                  </a:tcPr>
                </a:tc>
                <a:tc>
                  <a:txBody>
                    <a:bodyPr/>
                    <a:lstStyle/>
                    <a:p>
                      <a:r>
                        <a:rPr lang="en-US" sz="1400" dirty="0"/>
                        <a:t>CELLS  (UAB, IRB, CRG)</a:t>
                      </a:r>
                    </a:p>
                  </a:txBody>
                  <a:tcPr>
                    <a:solidFill>
                      <a:schemeClr val="accent2">
                        <a:lumMod val="60000"/>
                        <a:lumOff val="40000"/>
                      </a:schemeClr>
                    </a:solidFill>
                  </a:tcPr>
                </a:tc>
                <a:tc>
                  <a:txBody>
                    <a:bodyPr/>
                    <a:lstStyle/>
                    <a:p>
                      <a:r>
                        <a:rPr lang="en-US" sz="1400" dirty="0"/>
                        <a:t>1.7</a:t>
                      </a:r>
                    </a:p>
                  </a:txBody>
                  <a:tcPr>
                    <a:solidFill>
                      <a:schemeClr val="accent2">
                        <a:lumMod val="60000"/>
                        <a:lumOff val="40000"/>
                      </a:schemeClr>
                    </a:solidFill>
                  </a:tcPr>
                </a:tc>
                <a:tc>
                  <a:txBody>
                    <a:bodyPr/>
                    <a:lstStyle/>
                    <a:p>
                      <a:r>
                        <a:rPr lang="en-US" sz="1400" dirty="0"/>
                        <a:t>2 (CSIC) +</a:t>
                      </a:r>
                    </a:p>
                    <a:p>
                      <a:r>
                        <a:rPr lang="en-US" sz="1400" dirty="0"/>
                        <a:t>1 (CELLS)</a:t>
                      </a:r>
                    </a:p>
                  </a:txBody>
                  <a:tcPr>
                    <a:solidFill>
                      <a:schemeClr val="accent2">
                        <a:lumMod val="60000"/>
                        <a:lumOff val="40000"/>
                      </a:schemeClr>
                    </a:solidFill>
                  </a:tcPr>
                </a:tc>
                <a:tc>
                  <a:txBody>
                    <a:bodyPr/>
                    <a:lstStyle/>
                    <a:p>
                      <a:r>
                        <a:rPr lang="en-US" sz="1400" dirty="0"/>
                        <a:t>50</a:t>
                      </a:r>
                    </a:p>
                  </a:txBody>
                  <a:tcPr>
                    <a:solidFill>
                      <a:schemeClr val="accent2">
                        <a:lumMod val="60000"/>
                        <a:lumOff val="40000"/>
                      </a:schemeClr>
                    </a:solidFill>
                  </a:tcPr>
                </a:tc>
                <a:tc>
                  <a:txBody>
                    <a:bodyPr/>
                    <a:lstStyle/>
                    <a:p>
                      <a:r>
                        <a:rPr lang="en-US" sz="1400" dirty="0"/>
                        <a:t>200 Mar 28</a:t>
                      </a:r>
                    </a:p>
                  </a:txBody>
                  <a:tcPr>
                    <a:solidFill>
                      <a:schemeClr val="accent2">
                        <a:lumMod val="60000"/>
                        <a:lumOff val="40000"/>
                      </a:schemeClr>
                    </a:solidFill>
                  </a:tcPr>
                </a:tc>
                <a:tc>
                  <a:txBody>
                    <a:bodyPr/>
                    <a:lstStyle/>
                    <a:p>
                      <a:r>
                        <a:rPr lang="en-US" sz="1400" dirty="0"/>
                        <a:t>FEDER Cooperatives</a:t>
                      </a:r>
                    </a:p>
                  </a:txBody>
                  <a:tcPr>
                    <a:solidFill>
                      <a:schemeClr val="accent2">
                        <a:lumMod val="60000"/>
                        <a:lumOff val="40000"/>
                      </a:schemeClr>
                    </a:solidFill>
                  </a:tcPr>
                </a:tc>
                <a:extLst>
                  <a:ext uri="{0D108BD9-81ED-4DB2-BD59-A6C34878D82A}">
                    <a16:rowId xmlns:a16="http://schemas.microsoft.com/office/drawing/2014/main" val="366592072"/>
                  </a:ext>
                </a:extLst>
              </a:tr>
              <a:tr h="661762">
                <a:tc>
                  <a:txBody>
                    <a:bodyPr/>
                    <a:lstStyle/>
                    <a:p>
                      <a:r>
                        <a:rPr lang="en-US" sz="1600" dirty="0"/>
                        <a:t>EM02</a:t>
                      </a:r>
                    </a:p>
                  </a:txBody>
                  <a:tcPr/>
                </a:tc>
                <a:tc>
                  <a:txBody>
                    <a:bodyPr/>
                    <a:lstStyle/>
                    <a:p>
                      <a:r>
                        <a:rPr lang="en-US" sz="1200" dirty="0"/>
                        <a:t>Jan 2024</a:t>
                      </a:r>
                    </a:p>
                  </a:txBody>
                  <a:tcPr/>
                </a:tc>
                <a:tc>
                  <a:txBody>
                    <a:bodyPr/>
                    <a:lstStyle/>
                    <a:p>
                      <a:r>
                        <a:rPr lang="en-US" sz="1400" dirty="0"/>
                        <a:t>ICN2</a:t>
                      </a:r>
                    </a:p>
                  </a:txBody>
                  <a:tcPr/>
                </a:tc>
                <a:tc>
                  <a:txBody>
                    <a:bodyPr/>
                    <a:lstStyle/>
                    <a:p>
                      <a:r>
                        <a:rPr lang="en-US" sz="1400" dirty="0"/>
                        <a:t>CELLS, ICMAB, UAB</a:t>
                      </a:r>
                    </a:p>
                  </a:txBody>
                  <a:tcPr/>
                </a:tc>
                <a:tc>
                  <a:txBody>
                    <a:bodyPr/>
                    <a:lstStyle/>
                    <a:p>
                      <a:r>
                        <a:rPr lang="en-US" sz="1400" dirty="0"/>
                        <a:t>3.45</a:t>
                      </a:r>
                    </a:p>
                    <a:p>
                      <a:r>
                        <a:rPr lang="en-US" sz="1400" dirty="0">
                          <a:solidFill>
                            <a:schemeClr val="tx1"/>
                          </a:solidFill>
                        </a:rPr>
                        <a:t>+ 0,85 (ICN2-CSIC)</a:t>
                      </a:r>
                    </a:p>
                  </a:txBody>
                  <a:tcPr/>
                </a:tc>
                <a:tc>
                  <a:txBody>
                    <a:bodyPr/>
                    <a:lstStyle/>
                    <a:p>
                      <a:r>
                        <a:rPr lang="en-US" sz="1400" dirty="0"/>
                        <a:t>2 (ICN2) +</a:t>
                      </a:r>
                    </a:p>
                    <a:p>
                      <a:r>
                        <a:rPr lang="en-US" sz="1400" dirty="0"/>
                        <a:t>1 (CELLS)</a:t>
                      </a:r>
                    </a:p>
                  </a:txBody>
                  <a:tcPr/>
                </a:tc>
                <a:tc>
                  <a:txBody>
                    <a:bodyPr/>
                    <a:lstStyle/>
                    <a:p>
                      <a:r>
                        <a:rPr lang="en-US" sz="1400" dirty="0"/>
                        <a:t>100</a:t>
                      </a:r>
                    </a:p>
                  </a:txBody>
                  <a:tcPr/>
                </a:tc>
                <a:tc>
                  <a:txBody>
                    <a:bodyPr/>
                    <a:lstStyle/>
                    <a:p>
                      <a:r>
                        <a:rPr lang="en-US" sz="1400" dirty="0"/>
                        <a:t>250 Jan 27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FEDER Cooperatives (3.45)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NEXT GENERATION CSIC QTEP (0,85)</a:t>
                      </a:r>
                    </a:p>
                  </a:txBody>
                  <a:tcPr/>
                </a:tc>
                <a:extLst>
                  <a:ext uri="{0D108BD9-81ED-4DB2-BD59-A6C34878D82A}">
                    <a16:rowId xmlns:a16="http://schemas.microsoft.com/office/drawing/2014/main" val="2702089257"/>
                  </a:ext>
                </a:extLst>
              </a:tr>
              <a:tr h="411108">
                <a:tc>
                  <a:txBody>
                    <a:bodyPr/>
                    <a:lstStyle/>
                    <a:p>
                      <a:r>
                        <a:rPr lang="en-US" sz="1600" dirty="0"/>
                        <a:t>EM03</a:t>
                      </a:r>
                    </a:p>
                  </a:txBody>
                  <a:tcPr/>
                </a:tc>
                <a:tc>
                  <a:txBody>
                    <a:bodyPr/>
                    <a:lstStyle/>
                    <a:p>
                      <a:r>
                        <a:rPr lang="en-US" sz="1200" dirty="0"/>
                        <a:t>Jul 2027</a:t>
                      </a:r>
                    </a:p>
                  </a:txBody>
                  <a:tcPr/>
                </a:tc>
                <a:tc>
                  <a:txBody>
                    <a:bodyPr/>
                    <a:lstStyle/>
                    <a:p>
                      <a:r>
                        <a:rPr lang="en-US" sz="1400" dirty="0"/>
                        <a:t>CELLS</a:t>
                      </a:r>
                    </a:p>
                  </a:txBody>
                  <a:tcPr/>
                </a:tc>
                <a:tc>
                  <a:txBody>
                    <a:bodyPr/>
                    <a:lstStyle/>
                    <a:p>
                      <a:r>
                        <a:rPr lang="en-US" sz="1400" dirty="0"/>
                        <a:t>ICN2, ICMAB, PIC</a:t>
                      </a:r>
                    </a:p>
                  </a:txBody>
                  <a:tcPr/>
                </a:tc>
                <a:tc>
                  <a:txBody>
                    <a:bodyPr/>
                    <a:lstStyle/>
                    <a:p>
                      <a:r>
                        <a:rPr lang="en-US" sz="1400" dirty="0"/>
                        <a:t>4.9</a:t>
                      </a:r>
                    </a:p>
                  </a:txBody>
                  <a:tcPr/>
                </a:tc>
                <a:tc>
                  <a:txBody>
                    <a:bodyPr/>
                    <a:lstStyle/>
                    <a:p>
                      <a:r>
                        <a:rPr lang="en-US" sz="1400" dirty="0">
                          <a:solidFill>
                            <a:schemeClr val="tx1"/>
                          </a:solidFill>
                        </a:rPr>
                        <a:t>2 (CELLS) + 2 (ICN2) + 1 (ICMAB) </a:t>
                      </a:r>
                    </a:p>
                  </a:txBody>
                  <a:tcPr/>
                </a:tc>
                <a:tc>
                  <a:txBody>
                    <a:bodyPr/>
                    <a:lstStyle/>
                    <a:p>
                      <a:r>
                        <a:rPr lang="en-US" sz="1400" dirty="0"/>
                        <a:t>90</a:t>
                      </a:r>
                    </a:p>
                  </a:txBody>
                  <a:tcPr/>
                </a:tc>
                <a:tc>
                  <a:txBody>
                    <a:bodyPr/>
                    <a:lstStyle/>
                    <a:p>
                      <a:r>
                        <a:rPr lang="en-US" sz="1400" dirty="0"/>
                        <a:t>300 Jan 30</a:t>
                      </a:r>
                    </a:p>
                  </a:txBody>
                  <a:tcPr/>
                </a:tc>
                <a:tc>
                  <a:txBody>
                    <a:bodyPr/>
                    <a:lstStyle/>
                    <a:p>
                      <a:r>
                        <a:rPr lang="en-US" sz="1400" dirty="0"/>
                        <a:t>Plans </a:t>
                      </a:r>
                      <a:r>
                        <a:rPr lang="en-US" sz="1400" dirty="0" err="1"/>
                        <a:t>Complementaris</a:t>
                      </a:r>
                      <a:endParaRPr lang="en-US" sz="1400" dirty="0"/>
                    </a:p>
                  </a:txBody>
                  <a:tcPr/>
                </a:tc>
                <a:extLst>
                  <a:ext uri="{0D108BD9-81ED-4DB2-BD59-A6C34878D82A}">
                    <a16:rowId xmlns:a16="http://schemas.microsoft.com/office/drawing/2014/main" val="1154934431"/>
                  </a:ext>
                </a:extLst>
              </a:tr>
              <a:tr h="411108">
                <a:tc>
                  <a:txBody>
                    <a:bodyPr/>
                    <a:lstStyle/>
                    <a:p>
                      <a:r>
                        <a:rPr lang="en-US" sz="1600" dirty="0"/>
                        <a:t>EM04</a:t>
                      </a:r>
                    </a:p>
                  </a:txBody>
                  <a:tcPr>
                    <a:solidFill>
                      <a:schemeClr val="accent2">
                        <a:lumMod val="60000"/>
                        <a:lumOff val="40000"/>
                      </a:schemeClr>
                    </a:solidFill>
                  </a:tcPr>
                </a:tc>
                <a:tc>
                  <a:txBody>
                    <a:bodyPr/>
                    <a:lstStyle/>
                    <a:p>
                      <a:r>
                        <a:rPr lang="en-US" sz="1200" dirty="0"/>
                        <a:t>2030</a:t>
                      </a:r>
                    </a:p>
                  </a:txBody>
                  <a:tcPr>
                    <a:solidFill>
                      <a:schemeClr val="accent2">
                        <a:lumMod val="60000"/>
                        <a:lumOff val="40000"/>
                      </a:schemeClr>
                    </a:solidFill>
                  </a:tcPr>
                </a:tc>
                <a:tc>
                  <a:txBody>
                    <a:bodyPr/>
                    <a:lstStyle/>
                    <a:p>
                      <a:r>
                        <a:rPr lang="en-US" sz="1400" dirty="0"/>
                        <a:t>CELLS</a:t>
                      </a:r>
                    </a:p>
                  </a:txBody>
                  <a:tcPr>
                    <a:solidFill>
                      <a:schemeClr val="accent2">
                        <a:lumMod val="60000"/>
                        <a:lumOff val="40000"/>
                      </a:schemeClr>
                    </a:solidFill>
                  </a:tcPr>
                </a:tc>
                <a:tc>
                  <a:txBody>
                    <a:bodyPr/>
                    <a:lstStyle/>
                    <a:p>
                      <a:r>
                        <a:rPr lang="en-US" sz="1400" dirty="0"/>
                        <a:t>IRB, CSIC</a:t>
                      </a:r>
                    </a:p>
                  </a:txBody>
                  <a:tcPr>
                    <a:solidFill>
                      <a:schemeClr val="accent2">
                        <a:lumMod val="60000"/>
                        <a:lumOff val="40000"/>
                      </a:schemeClr>
                    </a:solidFill>
                  </a:tcPr>
                </a:tc>
                <a:tc>
                  <a:txBody>
                    <a:bodyPr/>
                    <a:lstStyle/>
                    <a:p>
                      <a:r>
                        <a:rPr lang="en-US" sz="1400" dirty="0"/>
                        <a:t>7 (incl build)</a:t>
                      </a:r>
                    </a:p>
                  </a:txBody>
                  <a:tcPr>
                    <a:solidFill>
                      <a:schemeClr val="accent2">
                        <a:lumMod val="60000"/>
                        <a:lumOff val="40000"/>
                      </a:schemeClr>
                    </a:solidFill>
                  </a:tcPr>
                </a:tc>
                <a:tc>
                  <a:txBody>
                    <a:bodyPr/>
                    <a:lstStyle/>
                    <a:p>
                      <a:r>
                        <a:rPr lang="en-US" sz="1400" dirty="0"/>
                        <a:t>3 + 1</a:t>
                      </a:r>
                    </a:p>
                  </a:txBody>
                  <a:tcPr>
                    <a:solidFill>
                      <a:schemeClr val="accent2">
                        <a:lumMod val="60000"/>
                        <a:lumOff val="40000"/>
                      </a:schemeClr>
                    </a:solidFill>
                  </a:tcPr>
                </a:tc>
                <a:tc>
                  <a:txBody>
                    <a:bodyPr/>
                    <a:lstStyle/>
                    <a:p>
                      <a:r>
                        <a:rPr lang="en-US" sz="1400" dirty="0"/>
                        <a:t>100</a:t>
                      </a:r>
                    </a:p>
                  </a:txBody>
                  <a:tcPr>
                    <a:solidFill>
                      <a:schemeClr val="accent2">
                        <a:lumMod val="60000"/>
                        <a:lumOff val="40000"/>
                      </a:schemeClr>
                    </a:solidFill>
                  </a:tcPr>
                </a:tc>
                <a:tc>
                  <a:txBody>
                    <a:bodyPr/>
                    <a:lstStyle/>
                    <a:p>
                      <a:r>
                        <a:rPr lang="en-US" sz="1400" dirty="0"/>
                        <a:t>350 2032</a:t>
                      </a:r>
                    </a:p>
                  </a:txBody>
                  <a:tcPr>
                    <a:solidFill>
                      <a:schemeClr val="accent2">
                        <a:lumMod val="60000"/>
                        <a:lumOff val="40000"/>
                      </a:schemeClr>
                    </a:solidFill>
                  </a:tcPr>
                </a:tc>
                <a:tc>
                  <a:txBody>
                    <a:bodyPr/>
                    <a:lstStyle/>
                    <a:p>
                      <a:r>
                        <a:rPr lang="en-US" sz="1400" dirty="0" err="1"/>
                        <a:t>Projecte</a:t>
                      </a:r>
                      <a:r>
                        <a:rPr lang="en-US" sz="1400" dirty="0"/>
                        <a:t> Singular  FEDER</a:t>
                      </a:r>
                    </a:p>
                  </a:txBody>
                  <a:tcPr>
                    <a:solidFill>
                      <a:schemeClr val="accent2">
                        <a:lumMod val="60000"/>
                        <a:lumOff val="40000"/>
                      </a:schemeClr>
                    </a:solidFill>
                  </a:tcPr>
                </a:tc>
                <a:extLst>
                  <a:ext uri="{0D108BD9-81ED-4DB2-BD59-A6C34878D82A}">
                    <a16:rowId xmlns:a16="http://schemas.microsoft.com/office/drawing/2014/main" val="274073457"/>
                  </a:ext>
                </a:extLst>
              </a:tr>
              <a:tr h="481908">
                <a:tc>
                  <a:txBody>
                    <a:bodyPr/>
                    <a:lstStyle/>
                    <a:p>
                      <a:r>
                        <a:rPr lang="en-US" sz="1600" dirty="0"/>
                        <a:t>FIB</a:t>
                      </a:r>
                    </a:p>
                  </a:txBody>
                  <a:tcPr/>
                </a:tc>
                <a:tc>
                  <a:txBody>
                    <a:bodyPr/>
                    <a:lstStyle/>
                    <a:p>
                      <a:r>
                        <a:rPr lang="en-US" sz="1200" dirty="0"/>
                        <a:t>Jan 2024</a:t>
                      </a:r>
                    </a:p>
                  </a:txBody>
                  <a:tcPr/>
                </a:tc>
                <a:tc>
                  <a:txBody>
                    <a:bodyPr/>
                    <a:lstStyle/>
                    <a:p>
                      <a:r>
                        <a:rPr lang="en-US" sz="1400" dirty="0"/>
                        <a:t>ICN2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CELLS, ICMAB, UAB</a:t>
                      </a:r>
                    </a:p>
                  </a:txBody>
                  <a:tcPr/>
                </a:tc>
                <a:tc>
                  <a:txBody>
                    <a:bodyPr/>
                    <a:lstStyle/>
                    <a:p>
                      <a:r>
                        <a:rPr lang="en-US" sz="1400" dirty="0"/>
                        <a:t>Included in EM02</a:t>
                      </a:r>
                    </a:p>
                  </a:txBody>
                  <a:tcPr/>
                </a:tc>
                <a:tc>
                  <a:txBody>
                    <a:bodyPr/>
                    <a:lstStyle/>
                    <a:p>
                      <a:r>
                        <a:rPr lang="en-US" sz="1400" dirty="0"/>
                        <a:t>1 (ICN2)</a:t>
                      </a:r>
                    </a:p>
                  </a:txBody>
                  <a:tcPr/>
                </a:tc>
                <a:tc>
                  <a:txBody>
                    <a:bodyPr/>
                    <a:lstStyle/>
                    <a:p>
                      <a:r>
                        <a:rPr lang="en-US" sz="1400" dirty="0"/>
                        <a:t>30</a:t>
                      </a:r>
                    </a:p>
                  </a:txBody>
                  <a:tcPr/>
                </a:tc>
                <a:tc>
                  <a:txBody>
                    <a:bodyPr/>
                    <a:lstStyle/>
                    <a:p>
                      <a:r>
                        <a:rPr lang="en-US" sz="1400" dirty="0"/>
                        <a:t>100 Apr 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FEDER Cooperatives</a:t>
                      </a:r>
                    </a:p>
                    <a:p>
                      <a:endParaRPr lang="en-US" sz="1400" dirty="0"/>
                    </a:p>
                  </a:txBody>
                  <a:tcPr/>
                </a:tc>
                <a:extLst>
                  <a:ext uri="{0D108BD9-81ED-4DB2-BD59-A6C34878D82A}">
                    <a16:rowId xmlns:a16="http://schemas.microsoft.com/office/drawing/2014/main" val="4093704099"/>
                  </a:ext>
                </a:extLst>
              </a:tr>
              <a:tr h="405476">
                <a:tc>
                  <a:txBody>
                    <a:bodyPr/>
                    <a:lstStyle/>
                    <a:p>
                      <a:r>
                        <a:rPr lang="en-US" sz="1600" dirty="0">
                          <a:solidFill>
                            <a:schemeClr val="tx1"/>
                          </a:solidFill>
                        </a:rPr>
                        <a:t>SM01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2028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ICMAB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CELLS, ICN2, PIC</a:t>
                      </a:r>
                    </a:p>
                  </a:txBody>
                  <a:tcPr/>
                </a:tc>
                <a:tc>
                  <a:txBody>
                    <a:bodyPr/>
                    <a:lstStyle/>
                    <a:p>
                      <a:endParaRPr lang="en-US" sz="1400" dirty="0">
                        <a:solidFill>
                          <a:schemeClr val="tx1"/>
                        </a:solidFill>
                      </a:endParaRPr>
                    </a:p>
                  </a:txBody>
                  <a:tcPr/>
                </a:tc>
                <a:tc>
                  <a:txBody>
                    <a:bodyPr/>
                    <a:lstStyle/>
                    <a:p>
                      <a:r>
                        <a:rPr lang="en-US" sz="1400" dirty="0">
                          <a:solidFill>
                            <a:schemeClr val="tx1"/>
                          </a:solidFill>
                        </a:rPr>
                        <a:t>2 (ICMAB) + 0.25 (CELLS)</a:t>
                      </a:r>
                    </a:p>
                  </a:txBody>
                  <a:tcPr/>
                </a:tc>
                <a:tc>
                  <a:txBody>
                    <a:bodyPr/>
                    <a:lstStyle/>
                    <a:p>
                      <a:endParaRPr lang="en-US" sz="1400" dirty="0">
                        <a:solidFill>
                          <a:schemeClr val="tx1"/>
                        </a:solidFill>
                      </a:endParaRPr>
                    </a:p>
                  </a:txBody>
                  <a:tcPr/>
                </a:tc>
                <a:tc>
                  <a:txBody>
                    <a:bodyPr/>
                    <a:lstStyle/>
                    <a:p>
                      <a:endParaRPr lang="en-US" sz="1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Old instrument (2014)</a:t>
                      </a:r>
                    </a:p>
                  </a:txBody>
                  <a:tcPr/>
                </a:tc>
                <a:extLst>
                  <a:ext uri="{0D108BD9-81ED-4DB2-BD59-A6C34878D82A}">
                    <a16:rowId xmlns:a16="http://schemas.microsoft.com/office/drawing/2014/main" val="1661123128"/>
                  </a:ext>
                </a:extLst>
              </a:tr>
              <a:tr h="4054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SM02 &amp; 03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2028</a:t>
                      </a:r>
                    </a:p>
                  </a:txBody>
                  <a:tcPr/>
                </a:tc>
                <a:tc>
                  <a:txBody>
                    <a:bodyPr/>
                    <a:lstStyle/>
                    <a:p>
                      <a:r>
                        <a:rPr lang="en-US" sz="1400" dirty="0">
                          <a:solidFill>
                            <a:schemeClr val="tx1"/>
                          </a:solidFill>
                        </a:rPr>
                        <a:t>ICMAB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CELLS, ICN2, PIC</a:t>
                      </a:r>
                    </a:p>
                  </a:txBody>
                  <a:tcPr/>
                </a:tc>
                <a:tc>
                  <a:txBody>
                    <a:bodyPr/>
                    <a:lstStyle/>
                    <a:p>
                      <a:r>
                        <a:rPr lang="en-US" sz="1400" dirty="0">
                          <a:solidFill>
                            <a:schemeClr val="tx1"/>
                          </a:solidFill>
                        </a:rPr>
                        <a:t>0.6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1 (ICMAB) + 0.25 (CELLS)</a:t>
                      </a:r>
                    </a:p>
                  </a:txBody>
                  <a:tcPr/>
                </a:tc>
                <a:tc>
                  <a:txBody>
                    <a:bodyPr/>
                    <a:lstStyle/>
                    <a:p>
                      <a:r>
                        <a:rPr lang="en-US" sz="1400" dirty="0">
                          <a:solidFill>
                            <a:schemeClr val="tx1"/>
                          </a:solidFill>
                        </a:rPr>
                        <a:t>80</a:t>
                      </a:r>
                    </a:p>
                  </a:txBody>
                  <a:tcPr/>
                </a:tc>
                <a:tc>
                  <a:txBody>
                    <a:bodyPr/>
                    <a:lstStyle/>
                    <a:p>
                      <a:endParaRPr lang="en-US" sz="1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Plans </a:t>
                      </a:r>
                      <a:r>
                        <a:rPr lang="en-US" sz="1400" dirty="0" err="1">
                          <a:solidFill>
                            <a:schemeClr val="tx1"/>
                          </a:solidFill>
                        </a:rPr>
                        <a:t>Complementaris</a:t>
                      </a:r>
                      <a:endParaRPr lang="en-US" sz="1400" dirty="0">
                        <a:solidFill>
                          <a:schemeClr val="tx1"/>
                        </a:solidFill>
                      </a:endParaRPr>
                    </a:p>
                  </a:txBody>
                  <a:tcPr/>
                </a:tc>
                <a:extLst>
                  <a:ext uri="{0D108BD9-81ED-4DB2-BD59-A6C34878D82A}">
                    <a16:rowId xmlns:a16="http://schemas.microsoft.com/office/drawing/2014/main" val="4273237786"/>
                  </a:ext>
                </a:extLst>
              </a:tr>
              <a:tr h="405476">
                <a:tc>
                  <a:txBody>
                    <a:bodyPr/>
                    <a:lstStyle/>
                    <a:p>
                      <a:r>
                        <a:rPr lang="en-US" sz="1600" dirty="0">
                          <a:solidFill>
                            <a:schemeClr val="tx1"/>
                          </a:solidFill>
                        </a:rPr>
                        <a:t>SM04 &amp; 05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2028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ICN2</a:t>
                      </a:r>
                    </a:p>
                  </a:txBody>
                  <a:tcPr/>
                </a:tc>
                <a:tc>
                  <a:txBody>
                    <a:bodyPr/>
                    <a:lstStyle/>
                    <a:p>
                      <a:r>
                        <a:rPr lang="en-US" sz="1400" dirty="0">
                          <a:solidFill>
                            <a:schemeClr val="tx1"/>
                          </a:solidFill>
                        </a:rPr>
                        <a:t>CELLS, ICMAB, PIC</a:t>
                      </a:r>
                    </a:p>
                  </a:txBody>
                  <a:tcPr/>
                </a:tc>
                <a:tc>
                  <a:txBody>
                    <a:bodyPr/>
                    <a:lstStyle/>
                    <a:p>
                      <a:r>
                        <a:rPr lang="en-US" sz="1400" dirty="0">
                          <a:solidFill>
                            <a:schemeClr val="tx1"/>
                          </a:solidFill>
                        </a:rPr>
                        <a:t>1.6</a:t>
                      </a:r>
                    </a:p>
                  </a:txBody>
                  <a:tcPr/>
                </a:tc>
                <a:tc>
                  <a:txBody>
                    <a:bodyPr/>
                    <a:lstStyle/>
                    <a:p>
                      <a:r>
                        <a:rPr lang="en-US" sz="1400" dirty="0">
                          <a:solidFill>
                            <a:schemeClr val="tx1"/>
                          </a:solidFill>
                        </a:rPr>
                        <a:t>3 (ICN2) + 0.5 (CELLS)</a:t>
                      </a:r>
                    </a:p>
                  </a:txBody>
                  <a:tcPr/>
                </a:tc>
                <a:tc>
                  <a:txBody>
                    <a:bodyPr/>
                    <a:lstStyle/>
                    <a:p>
                      <a:r>
                        <a:rPr lang="en-US" sz="1400" dirty="0">
                          <a:solidFill>
                            <a:schemeClr val="tx1"/>
                          </a:solidFill>
                        </a:rPr>
                        <a:t>130</a:t>
                      </a:r>
                    </a:p>
                  </a:txBody>
                  <a:tcPr/>
                </a:tc>
                <a:tc>
                  <a:txBody>
                    <a:bodyPr/>
                    <a:lstStyle/>
                    <a:p>
                      <a:endParaRPr lang="en-US" sz="140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Plans </a:t>
                      </a:r>
                      <a:r>
                        <a:rPr lang="en-US" sz="1400" dirty="0" err="1">
                          <a:solidFill>
                            <a:schemeClr val="tx1"/>
                          </a:solidFill>
                        </a:rPr>
                        <a:t>Complementaris</a:t>
                      </a:r>
                      <a:endParaRPr lang="en-US" sz="1400" dirty="0">
                        <a:solidFill>
                          <a:schemeClr val="tx1"/>
                        </a:solidFill>
                      </a:endParaRPr>
                    </a:p>
                  </a:txBody>
                  <a:tcPr/>
                </a:tc>
                <a:extLst>
                  <a:ext uri="{0D108BD9-81ED-4DB2-BD59-A6C34878D82A}">
                    <a16:rowId xmlns:a16="http://schemas.microsoft.com/office/drawing/2014/main" val="2861612333"/>
                  </a:ext>
                </a:extLst>
              </a:tr>
              <a:tr h="259080">
                <a:tc>
                  <a:txBody>
                    <a:bodyPr/>
                    <a:lstStyle/>
                    <a:p>
                      <a:r>
                        <a:rPr lang="en-US" sz="1400" dirty="0"/>
                        <a:t>Data</a:t>
                      </a:r>
                    </a:p>
                  </a:txBody>
                  <a:tcPr/>
                </a:tc>
                <a:tc>
                  <a:txBody>
                    <a:bodyPr/>
                    <a:lstStyle/>
                    <a:p>
                      <a:endParaRPr lang="en-US" sz="1200" dirty="0"/>
                    </a:p>
                  </a:txBody>
                  <a:tcPr/>
                </a:tc>
                <a:tc>
                  <a:txBody>
                    <a:bodyPr/>
                    <a:lstStyle/>
                    <a:p>
                      <a:r>
                        <a:rPr lang="en-US" sz="1400" dirty="0"/>
                        <a:t>CELLS-PIC</a:t>
                      </a:r>
                    </a:p>
                  </a:txBody>
                  <a:tcPr/>
                </a:tc>
                <a:tc>
                  <a:txBody>
                    <a:bodyPr/>
                    <a:lstStyle/>
                    <a:p>
                      <a:endParaRPr lang="en-US" sz="1400" dirty="0"/>
                    </a:p>
                  </a:txBody>
                  <a:tcPr/>
                </a:tc>
                <a:tc>
                  <a:txBody>
                    <a:bodyPr/>
                    <a:lstStyle/>
                    <a:p>
                      <a:r>
                        <a:rPr lang="en-US" sz="1400" dirty="0"/>
                        <a:t>2</a:t>
                      </a:r>
                    </a:p>
                  </a:txBody>
                  <a:tcPr/>
                </a:tc>
                <a:tc>
                  <a:txBody>
                    <a:bodyPr/>
                    <a:lstStyle/>
                    <a:p>
                      <a:endParaRPr lang="en-US" sz="1400" dirty="0"/>
                    </a:p>
                  </a:txBody>
                  <a:tcPr/>
                </a:tc>
                <a:tc>
                  <a:txBody>
                    <a:bodyPr/>
                    <a:lstStyle/>
                    <a:p>
                      <a:r>
                        <a:rPr lang="en-US" sz="1400" dirty="0"/>
                        <a:t>450</a:t>
                      </a:r>
                    </a:p>
                  </a:txBody>
                  <a:tcPr/>
                </a:tc>
                <a:tc>
                  <a:txBody>
                    <a:bodyPr/>
                    <a:lstStyle/>
                    <a:p>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Plans </a:t>
                      </a:r>
                      <a:r>
                        <a:rPr lang="en-US" sz="1400" dirty="0" err="1">
                          <a:solidFill>
                            <a:schemeClr val="tx1"/>
                          </a:solidFill>
                        </a:rPr>
                        <a:t>Complementaris</a:t>
                      </a:r>
                      <a:endParaRPr lang="en-US" sz="1400" dirty="0">
                        <a:solidFill>
                          <a:schemeClr val="tx1"/>
                        </a:solidFill>
                      </a:endParaRPr>
                    </a:p>
                  </a:txBody>
                  <a:tcPr/>
                </a:tc>
                <a:extLst>
                  <a:ext uri="{0D108BD9-81ED-4DB2-BD59-A6C34878D82A}">
                    <a16:rowId xmlns:a16="http://schemas.microsoft.com/office/drawing/2014/main" val="664012270"/>
                  </a:ext>
                </a:extLst>
              </a:tr>
              <a:tr h="259080">
                <a:tc>
                  <a:txBody>
                    <a:bodyPr/>
                    <a:lstStyle/>
                    <a:p>
                      <a:r>
                        <a:rPr lang="en-US" sz="1400" dirty="0"/>
                        <a:t>TOTAL (up to ‘35)</a:t>
                      </a:r>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tc>
                  <a:txBody>
                    <a:bodyPr/>
                    <a:lstStyle/>
                    <a:p>
                      <a:r>
                        <a:rPr lang="en-US" sz="1400" dirty="0"/>
                        <a:t>1.3 -&gt; 1.6 ME</a:t>
                      </a:r>
                    </a:p>
                  </a:txBody>
                  <a:tcPr/>
                </a:tc>
                <a:tc>
                  <a:txBody>
                    <a:bodyPr/>
                    <a:lstStyle/>
                    <a:p>
                      <a:r>
                        <a:rPr lang="en-US" sz="1400" dirty="0"/>
                        <a:t>1 -&gt; 1.3</a:t>
                      </a:r>
                    </a:p>
                  </a:txBody>
                  <a:tcPr/>
                </a:tc>
                <a:tc>
                  <a:txBody>
                    <a:bodyPr/>
                    <a:lstStyle/>
                    <a:p>
                      <a:r>
                        <a:rPr lang="en-US" sz="1400" dirty="0"/>
                        <a:t>0.3 -&gt; 2.2 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txBody>
                  <a:tcPr/>
                </a:tc>
                <a:extLst>
                  <a:ext uri="{0D108BD9-81ED-4DB2-BD59-A6C34878D82A}">
                    <a16:rowId xmlns:a16="http://schemas.microsoft.com/office/drawing/2014/main" val="117333803"/>
                  </a:ext>
                </a:extLst>
              </a:tr>
            </a:tbl>
          </a:graphicData>
        </a:graphic>
      </p:graphicFrame>
      <p:sp>
        <p:nvSpPr>
          <p:cNvPr id="3" name="TextBox 2">
            <a:extLst>
              <a:ext uri="{FF2B5EF4-FFF2-40B4-BE49-F238E27FC236}">
                <a16:creationId xmlns:a16="http://schemas.microsoft.com/office/drawing/2014/main" id="{1FB8602C-DF6B-4C4E-A7AD-8639026E6B88}"/>
              </a:ext>
            </a:extLst>
          </p:cNvPr>
          <p:cNvSpPr txBox="1"/>
          <p:nvPr/>
        </p:nvSpPr>
        <p:spPr>
          <a:xfrm>
            <a:off x="4260916" y="6399207"/>
            <a:ext cx="2610073" cy="369332"/>
          </a:xfrm>
          <a:prstGeom prst="rect">
            <a:avLst/>
          </a:prstGeom>
          <a:noFill/>
        </p:spPr>
        <p:txBody>
          <a:bodyPr wrap="none" rtlCol="0">
            <a:spAutoFit/>
          </a:bodyPr>
          <a:lstStyle/>
          <a:p>
            <a:r>
              <a:rPr lang="en-US" sz="1200" dirty="0"/>
              <a:t>* </a:t>
            </a:r>
            <a:r>
              <a:rPr lang="en-US" dirty="0"/>
              <a:t> </a:t>
            </a:r>
            <a:r>
              <a:rPr lang="en-US" sz="1200" dirty="0"/>
              <a:t>Cost of infrastructures not included</a:t>
            </a:r>
            <a:endParaRPr lang="en-US" dirty="0"/>
          </a:p>
        </p:txBody>
      </p:sp>
      <p:sp>
        <p:nvSpPr>
          <p:cNvPr id="5" name="TextBox 4">
            <a:extLst>
              <a:ext uri="{FF2B5EF4-FFF2-40B4-BE49-F238E27FC236}">
                <a16:creationId xmlns:a16="http://schemas.microsoft.com/office/drawing/2014/main" id="{55938ECC-2359-4495-845F-4ECE5F0A83F5}"/>
              </a:ext>
            </a:extLst>
          </p:cNvPr>
          <p:cNvSpPr txBox="1"/>
          <p:nvPr/>
        </p:nvSpPr>
        <p:spPr>
          <a:xfrm>
            <a:off x="9058385" y="403616"/>
            <a:ext cx="3133615" cy="461665"/>
          </a:xfrm>
          <a:prstGeom prst="rect">
            <a:avLst/>
          </a:prstGeom>
          <a:solidFill>
            <a:srgbClr val="F2F2F2">
              <a:alpha val="78039"/>
            </a:srgbClr>
          </a:solidFill>
        </p:spPr>
        <p:txBody>
          <a:bodyPr wrap="none" rtlCol="0">
            <a:spAutoFit/>
          </a:bodyPr>
          <a:lstStyle/>
          <a:p>
            <a:r>
              <a:rPr lang="en-US" sz="2400" dirty="0"/>
              <a:t>Numbers to be checked</a:t>
            </a:r>
          </a:p>
        </p:txBody>
      </p:sp>
    </p:spTree>
    <p:extLst>
      <p:ext uri="{BB962C8B-B14F-4D97-AF65-F5344CB8AC3E}">
        <p14:creationId xmlns:p14="http://schemas.microsoft.com/office/powerpoint/2010/main" val="1568968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Rectangle: Rounded Corners 149">
            <a:extLst>
              <a:ext uri="{FF2B5EF4-FFF2-40B4-BE49-F238E27FC236}">
                <a16:creationId xmlns:a16="http://schemas.microsoft.com/office/drawing/2014/main" id="{8B8EB34A-9673-4F52-A986-DC603B13A33D}"/>
              </a:ext>
            </a:extLst>
          </p:cNvPr>
          <p:cNvSpPr/>
          <p:nvPr/>
        </p:nvSpPr>
        <p:spPr>
          <a:xfrm>
            <a:off x="96293" y="4721571"/>
            <a:ext cx="2475623" cy="2189000"/>
          </a:xfrm>
          <a:prstGeom prst="roundRect">
            <a:avLst>
              <a:gd name="adj" fmla="val 3453"/>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anose="020B0604020202020204" pitchFamily="34" charset="0"/>
              <a:buChar char="•"/>
            </a:pPr>
            <a:endParaRPr kumimoji="0" lang="es-ES" sz="1200" b="0" i="0" u="none" strike="noStrike" kern="1200" cap="none" spc="0" normalizeH="0" baseline="0" noProof="0" dirty="0">
              <a:ln>
                <a:noFill/>
              </a:ln>
              <a:solidFill>
                <a:srgbClr val="2B7977"/>
              </a:solidFill>
              <a:effectLst/>
              <a:uLnTx/>
              <a:uFillTx/>
              <a:latin typeface="Calibri"/>
              <a:ea typeface="+mn-ea"/>
              <a:cs typeface="+mn-cs"/>
            </a:endParaRPr>
          </a:p>
        </p:txBody>
      </p:sp>
      <p:grpSp>
        <p:nvGrpSpPr>
          <p:cNvPr id="32" name="Group 31">
            <a:extLst>
              <a:ext uri="{FF2B5EF4-FFF2-40B4-BE49-F238E27FC236}">
                <a16:creationId xmlns:a16="http://schemas.microsoft.com/office/drawing/2014/main" id="{C64952F5-3441-4B0C-A3B9-C0233F10D566}"/>
              </a:ext>
            </a:extLst>
          </p:cNvPr>
          <p:cNvGrpSpPr/>
          <p:nvPr/>
        </p:nvGrpSpPr>
        <p:grpSpPr>
          <a:xfrm>
            <a:off x="3138854" y="589881"/>
            <a:ext cx="8699597" cy="6054477"/>
            <a:chOff x="2613080" y="309959"/>
            <a:chExt cx="9486631" cy="6054477"/>
          </a:xfrm>
        </p:grpSpPr>
        <p:grpSp>
          <p:nvGrpSpPr>
            <p:cNvPr id="265" name="Group 264">
              <a:extLst>
                <a:ext uri="{FF2B5EF4-FFF2-40B4-BE49-F238E27FC236}">
                  <a16:creationId xmlns:a16="http://schemas.microsoft.com/office/drawing/2014/main" id="{9F8BE8B1-5E61-4F73-B0E9-C8EBE19B1F66}"/>
                </a:ext>
              </a:extLst>
            </p:cNvPr>
            <p:cNvGrpSpPr/>
            <p:nvPr/>
          </p:nvGrpSpPr>
          <p:grpSpPr>
            <a:xfrm>
              <a:off x="2613080" y="1274243"/>
              <a:ext cx="9486631" cy="5090193"/>
              <a:chOff x="2477279" y="1134284"/>
              <a:chExt cx="9486631" cy="5090193"/>
            </a:xfrm>
          </p:grpSpPr>
          <p:cxnSp>
            <p:nvCxnSpPr>
              <p:cNvPr id="96" name="Connector: Elbow 95">
                <a:extLst>
                  <a:ext uri="{FF2B5EF4-FFF2-40B4-BE49-F238E27FC236}">
                    <a16:creationId xmlns:a16="http://schemas.microsoft.com/office/drawing/2014/main" id="{FB0A20F0-FD00-4674-98CE-D699779C9961}"/>
                  </a:ext>
                </a:extLst>
              </p:cNvPr>
              <p:cNvCxnSpPr>
                <a:cxnSpLocks/>
                <a:stCxn id="46" idx="0"/>
                <a:endCxn id="21" idx="2"/>
              </p:cNvCxnSpPr>
              <p:nvPr/>
            </p:nvCxnSpPr>
            <p:spPr>
              <a:xfrm rot="16200000" flipV="1">
                <a:off x="4874943" y="3216352"/>
                <a:ext cx="523989" cy="4167316"/>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A3F6DBD7-7E7F-4B55-9353-48965215357A}"/>
                  </a:ext>
                </a:extLst>
              </p:cNvPr>
              <p:cNvCxnSpPr>
                <a:cxnSpLocks/>
                <a:stCxn id="46" idx="0"/>
                <a:endCxn id="22" idx="2"/>
              </p:cNvCxnSpPr>
              <p:nvPr/>
            </p:nvCxnSpPr>
            <p:spPr>
              <a:xfrm rot="16200000" flipV="1">
                <a:off x="5468253" y="3809661"/>
                <a:ext cx="525188" cy="2979497"/>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Connector: Elbow 97">
                <a:extLst>
                  <a:ext uri="{FF2B5EF4-FFF2-40B4-BE49-F238E27FC236}">
                    <a16:creationId xmlns:a16="http://schemas.microsoft.com/office/drawing/2014/main" id="{7837363D-A097-40E9-9DAA-A983FF4B7B7F}"/>
                  </a:ext>
                </a:extLst>
              </p:cNvPr>
              <p:cNvCxnSpPr>
                <a:cxnSpLocks/>
                <a:stCxn id="46" idx="0"/>
                <a:endCxn id="23" idx="2"/>
              </p:cNvCxnSpPr>
              <p:nvPr/>
            </p:nvCxnSpPr>
            <p:spPr>
              <a:xfrm rot="16200000" flipV="1">
                <a:off x="6062164" y="4403573"/>
                <a:ext cx="525188" cy="1791674"/>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Connector: Elbow 98">
                <a:extLst>
                  <a:ext uri="{FF2B5EF4-FFF2-40B4-BE49-F238E27FC236}">
                    <a16:creationId xmlns:a16="http://schemas.microsoft.com/office/drawing/2014/main" id="{D1F810F3-6FBA-4DEA-981A-6DD8036043BC}"/>
                  </a:ext>
                </a:extLst>
              </p:cNvPr>
              <p:cNvCxnSpPr>
                <a:cxnSpLocks/>
                <a:stCxn id="46" idx="0"/>
                <a:endCxn id="24" idx="2"/>
              </p:cNvCxnSpPr>
              <p:nvPr/>
            </p:nvCxnSpPr>
            <p:spPr>
              <a:xfrm rot="16200000" flipV="1">
                <a:off x="6660745" y="5002154"/>
                <a:ext cx="525188" cy="594512"/>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Connector: Elbow 99">
                <a:extLst>
                  <a:ext uri="{FF2B5EF4-FFF2-40B4-BE49-F238E27FC236}">
                    <a16:creationId xmlns:a16="http://schemas.microsoft.com/office/drawing/2014/main" id="{9346C54D-888C-4F53-80CD-7E874C671021}"/>
                  </a:ext>
                </a:extLst>
              </p:cNvPr>
              <p:cNvCxnSpPr>
                <a:cxnSpLocks/>
                <a:stCxn id="46" idx="0"/>
                <a:endCxn id="25" idx="2"/>
              </p:cNvCxnSpPr>
              <p:nvPr/>
            </p:nvCxnSpPr>
            <p:spPr>
              <a:xfrm rot="5400000" flipH="1" flipV="1">
                <a:off x="7255853" y="5002756"/>
                <a:ext cx="523990" cy="594507"/>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Connector: Elbow 100">
                <a:extLst>
                  <a:ext uri="{FF2B5EF4-FFF2-40B4-BE49-F238E27FC236}">
                    <a16:creationId xmlns:a16="http://schemas.microsoft.com/office/drawing/2014/main" id="{27853B18-7AFD-4D0E-854B-43198C2B098C}"/>
                  </a:ext>
                </a:extLst>
              </p:cNvPr>
              <p:cNvCxnSpPr>
                <a:cxnSpLocks/>
                <a:stCxn id="46" idx="0"/>
                <a:endCxn id="26" idx="2"/>
              </p:cNvCxnSpPr>
              <p:nvPr/>
            </p:nvCxnSpPr>
            <p:spPr>
              <a:xfrm rot="5400000" flipH="1" flipV="1">
                <a:off x="7849164" y="4408247"/>
                <a:ext cx="525188" cy="1782327"/>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Connector: Elbow 101">
                <a:extLst>
                  <a:ext uri="{FF2B5EF4-FFF2-40B4-BE49-F238E27FC236}">
                    <a16:creationId xmlns:a16="http://schemas.microsoft.com/office/drawing/2014/main" id="{A661A897-D2BD-4E94-8D6D-BA9E2EDBBC73}"/>
                  </a:ext>
                </a:extLst>
              </p:cNvPr>
              <p:cNvCxnSpPr>
                <a:cxnSpLocks/>
                <a:stCxn id="46" idx="0"/>
                <a:endCxn id="27" idx="2"/>
              </p:cNvCxnSpPr>
              <p:nvPr/>
            </p:nvCxnSpPr>
            <p:spPr>
              <a:xfrm rot="5400000" flipH="1" flipV="1">
                <a:off x="8447740" y="3809671"/>
                <a:ext cx="525188" cy="2979479"/>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Connector: Elbow 102">
                <a:extLst>
                  <a:ext uri="{FF2B5EF4-FFF2-40B4-BE49-F238E27FC236}">
                    <a16:creationId xmlns:a16="http://schemas.microsoft.com/office/drawing/2014/main" id="{BE791CF4-A246-4F97-9724-48679621CAE7}"/>
                  </a:ext>
                </a:extLst>
              </p:cNvPr>
              <p:cNvCxnSpPr>
                <a:cxnSpLocks/>
                <a:stCxn id="46" idx="0"/>
                <a:endCxn id="28" idx="2"/>
              </p:cNvCxnSpPr>
              <p:nvPr/>
            </p:nvCxnSpPr>
            <p:spPr>
              <a:xfrm rot="5400000" flipH="1" flipV="1">
                <a:off x="9041658" y="3215753"/>
                <a:ext cx="525188" cy="4167315"/>
              </a:xfrm>
              <a:prstGeom prst="bentConnector3">
                <a:avLst>
                  <a:gd name="adj1" fmla="val 50000"/>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6A659C22-6E3A-494D-BC32-584A0B6D8337}"/>
                  </a:ext>
                </a:extLst>
              </p:cNvPr>
              <p:cNvSpPr/>
              <p:nvPr/>
            </p:nvSpPr>
            <p:spPr>
              <a:xfrm>
                <a:off x="3276739" y="1134284"/>
                <a:ext cx="889164"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ALBA</a:t>
                </a:r>
              </a:p>
            </p:txBody>
          </p:sp>
          <p:sp>
            <p:nvSpPr>
              <p:cNvPr id="4" name="Rectangle: Rounded Corners 3">
                <a:extLst>
                  <a:ext uri="{FF2B5EF4-FFF2-40B4-BE49-F238E27FC236}">
                    <a16:creationId xmlns:a16="http://schemas.microsoft.com/office/drawing/2014/main" id="{B1CF6AC8-D41E-4FC6-8C96-38E8FA728FBC}"/>
                  </a:ext>
                </a:extLst>
              </p:cNvPr>
              <p:cNvSpPr/>
              <p:nvPr/>
            </p:nvSpPr>
            <p:spPr>
              <a:xfrm>
                <a:off x="4194383" y="1143780"/>
                <a:ext cx="942444"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IBMB CSIC</a:t>
                </a:r>
              </a:p>
            </p:txBody>
          </p:sp>
          <p:sp>
            <p:nvSpPr>
              <p:cNvPr id="5" name="Rectangle: Rounded Corners 4">
                <a:extLst>
                  <a:ext uri="{FF2B5EF4-FFF2-40B4-BE49-F238E27FC236}">
                    <a16:creationId xmlns:a16="http://schemas.microsoft.com/office/drawing/2014/main" id="{2465B0D6-DD6B-409B-8895-663F61A52282}"/>
                  </a:ext>
                </a:extLst>
              </p:cNvPr>
              <p:cNvSpPr/>
              <p:nvPr/>
            </p:nvSpPr>
            <p:spPr>
              <a:xfrm>
                <a:off x="5165307" y="1134284"/>
                <a:ext cx="1024400"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ICMAB CSIC</a:t>
                </a:r>
              </a:p>
            </p:txBody>
          </p:sp>
          <p:sp>
            <p:nvSpPr>
              <p:cNvPr id="6" name="Rectangle: Rounded Corners 5">
                <a:extLst>
                  <a:ext uri="{FF2B5EF4-FFF2-40B4-BE49-F238E27FC236}">
                    <a16:creationId xmlns:a16="http://schemas.microsoft.com/office/drawing/2014/main" id="{9F9479AB-F4F1-494B-B6E2-D693398062BB}"/>
                  </a:ext>
                </a:extLst>
              </p:cNvPr>
              <p:cNvSpPr/>
              <p:nvPr/>
            </p:nvSpPr>
            <p:spPr>
              <a:xfrm>
                <a:off x="6229917" y="1134284"/>
                <a:ext cx="942444"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ICN2</a:t>
                </a:r>
              </a:p>
            </p:txBody>
          </p:sp>
          <p:sp>
            <p:nvSpPr>
              <p:cNvPr id="8" name="Rectangle: Rounded Corners 7">
                <a:extLst>
                  <a:ext uri="{FF2B5EF4-FFF2-40B4-BE49-F238E27FC236}">
                    <a16:creationId xmlns:a16="http://schemas.microsoft.com/office/drawing/2014/main" id="{5AD85D7D-4093-42AD-9228-2FA37A389B30}"/>
                  </a:ext>
                </a:extLst>
              </p:cNvPr>
              <p:cNvSpPr/>
              <p:nvPr/>
            </p:nvSpPr>
            <p:spPr>
              <a:xfrm>
                <a:off x="3276739" y="2078580"/>
                <a:ext cx="7886812" cy="79358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a:solidFill>
                      <a:srgbClr val="122E4F"/>
                    </a:solidFill>
                  </a:rPr>
                  <a:t>Frame</a:t>
                </a:r>
                <a:r>
                  <a:rPr lang="es-ES" dirty="0">
                    <a:solidFill>
                      <a:srgbClr val="122E4F"/>
                    </a:solidFill>
                  </a:rPr>
                  <a:t> </a:t>
                </a:r>
                <a:r>
                  <a:rPr lang="es-ES" dirty="0" err="1">
                    <a:solidFill>
                      <a:srgbClr val="122E4F"/>
                    </a:solidFill>
                  </a:rPr>
                  <a:t>agreement</a:t>
                </a:r>
                <a:endParaRPr lang="es-ES" dirty="0">
                  <a:solidFill>
                    <a:srgbClr val="122E4F"/>
                  </a:solidFill>
                </a:endParaRPr>
              </a:p>
              <a:p>
                <a:pPr algn="ctr"/>
                <a:r>
                  <a:rPr lang="es-ES" dirty="0">
                    <a:solidFill>
                      <a:srgbClr val="122E4F"/>
                    </a:solidFill>
                  </a:rPr>
                  <a:t>Board (1 </a:t>
                </a:r>
                <a:r>
                  <a:rPr lang="es-ES" dirty="0" err="1">
                    <a:solidFill>
                      <a:srgbClr val="122E4F"/>
                    </a:solidFill>
                  </a:rPr>
                  <a:t>participant</a:t>
                </a:r>
                <a:r>
                  <a:rPr lang="es-ES" dirty="0">
                    <a:solidFill>
                      <a:srgbClr val="122E4F"/>
                    </a:solidFill>
                  </a:rPr>
                  <a:t> per </a:t>
                </a:r>
                <a:r>
                  <a:rPr lang="es-ES" dirty="0" err="1">
                    <a:solidFill>
                      <a:srgbClr val="122E4F"/>
                    </a:solidFill>
                  </a:rPr>
                  <a:t>institution</a:t>
                </a:r>
                <a:r>
                  <a:rPr lang="es-ES" dirty="0">
                    <a:solidFill>
                      <a:srgbClr val="122E4F"/>
                    </a:solidFill>
                  </a:rPr>
                  <a:t>)</a:t>
                </a:r>
              </a:p>
            </p:txBody>
          </p:sp>
          <p:cxnSp>
            <p:nvCxnSpPr>
              <p:cNvPr id="19" name="Connector: Elbow 18">
                <a:extLst>
                  <a:ext uri="{FF2B5EF4-FFF2-40B4-BE49-F238E27FC236}">
                    <a16:creationId xmlns:a16="http://schemas.microsoft.com/office/drawing/2014/main" id="{445E4CE9-5FA3-4BED-9702-257945A554D9}"/>
                  </a:ext>
                </a:extLst>
              </p:cNvPr>
              <p:cNvCxnSpPr>
                <a:cxnSpLocks/>
              </p:cNvCxnSpPr>
              <p:nvPr/>
            </p:nvCxnSpPr>
            <p:spPr>
              <a:xfrm rot="16200000" flipH="1">
                <a:off x="10176863" y="1917294"/>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A09DA5C6-F399-472D-9314-7D7C8643163F}"/>
                  </a:ext>
                </a:extLst>
              </p:cNvPr>
              <p:cNvSpPr/>
              <p:nvPr/>
            </p:nvSpPr>
            <p:spPr>
              <a:xfrm>
                <a:off x="2477279" y="3418015"/>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EM01</a:t>
                </a: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IBMB-CSIC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IRB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CRG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rPr>
                  <a:t>UAB</a:t>
                </a:r>
                <a:endParaRPr lang="es-ES" dirty="0">
                  <a:solidFill>
                    <a:schemeClr val="tx1"/>
                  </a:solidFill>
                </a:endParaRPr>
              </a:p>
            </p:txBody>
          </p:sp>
          <p:sp>
            <p:nvSpPr>
              <p:cNvPr id="22" name="Rectangle: Rounded Corners 21">
                <a:extLst>
                  <a:ext uri="{FF2B5EF4-FFF2-40B4-BE49-F238E27FC236}">
                    <a16:creationId xmlns:a16="http://schemas.microsoft.com/office/drawing/2014/main" id="{57B6977F-DF22-4ED1-8036-6F6DB1410B83}"/>
                  </a:ext>
                </a:extLst>
              </p:cNvPr>
              <p:cNvSpPr/>
              <p:nvPr/>
            </p:nvSpPr>
            <p:spPr>
              <a:xfrm>
                <a:off x="3665098"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EM02</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rPr>
                  <a:t>UAB</a:t>
                </a:r>
                <a:endParaRPr lang="es-ES" dirty="0">
                  <a:solidFill>
                    <a:schemeClr val="tx1"/>
                  </a:solidFill>
                </a:endParaRPr>
              </a:p>
            </p:txBody>
          </p:sp>
          <p:sp>
            <p:nvSpPr>
              <p:cNvPr id="23" name="Rectangle: Rounded Corners 22">
                <a:extLst>
                  <a:ext uri="{FF2B5EF4-FFF2-40B4-BE49-F238E27FC236}">
                    <a16:creationId xmlns:a16="http://schemas.microsoft.com/office/drawing/2014/main" id="{F3AA1CD2-76EA-4305-B827-229FC10BA8CE}"/>
                  </a:ext>
                </a:extLst>
              </p:cNvPr>
              <p:cNvSpPr/>
              <p:nvPr/>
            </p:nvSpPr>
            <p:spPr>
              <a:xfrm>
                <a:off x="4852921"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EM03</a:t>
                </a:r>
                <a:endParaRPr lang="es-ES" dirty="0">
                  <a:solidFill>
                    <a:srgbClr val="122E4F"/>
                  </a:solidFill>
                </a:endParaRPr>
              </a:p>
              <a:p>
                <a:pPr algn="ctr"/>
                <a:endParaRPr lang="es-ES" dirty="0">
                  <a:solidFill>
                    <a:srgbClr val="122E4F"/>
                  </a:solidFill>
                </a:endParaRPr>
              </a:p>
              <a:p>
                <a:pPr algn="ctr"/>
                <a:r>
                  <a:rPr lang="es-ES" sz="1200" b="1" dirty="0">
                    <a:solidFill>
                      <a:schemeClr val="tx1"/>
                    </a:solidFill>
                  </a:rPr>
                  <a:t>ALBA</a:t>
                </a:r>
              </a:p>
              <a:p>
                <a:pPr algn="ctr"/>
                <a:r>
                  <a:rPr lang="es-ES" sz="1200" dirty="0">
                    <a:solidFill>
                      <a:schemeClr val="tx1"/>
                    </a:solidFill>
                  </a:rPr>
                  <a:t>ICN2</a:t>
                </a:r>
              </a:p>
              <a:p>
                <a:pPr algn="ctr"/>
                <a:r>
                  <a:rPr lang="es-ES" sz="1200" dirty="0">
                    <a:solidFill>
                      <a:schemeClr val="tx1"/>
                    </a:solidFill>
                  </a:rPr>
                  <a:t>ICMAB</a:t>
                </a:r>
              </a:p>
              <a:p>
                <a:pPr algn="ctr"/>
                <a:r>
                  <a:rPr lang="es-ES" sz="1200" dirty="0">
                    <a:solidFill>
                      <a:schemeClr val="tx1"/>
                    </a:solidFill>
                  </a:rPr>
                  <a:t>PIC</a:t>
                </a:r>
                <a:endParaRPr kumimoji="0" lang="es-ES" sz="1200" b="0" i="0" u="none" strike="noStrike" kern="1200" cap="none" spc="0" normalizeH="0" baseline="0" noProof="0" dirty="0">
                  <a:ln>
                    <a:noFill/>
                  </a:ln>
                  <a:solidFill>
                    <a:schemeClr val="tx1"/>
                  </a:solidFill>
                  <a:effectLst/>
                  <a:uLnTx/>
                  <a:uFillTx/>
                  <a:latin typeface="Calibri"/>
                </a:endParaRPr>
              </a:p>
            </p:txBody>
          </p:sp>
          <p:sp>
            <p:nvSpPr>
              <p:cNvPr id="24" name="Rectangle: Rounded Corners 23">
                <a:extLst>
                  <a:ext uri="{FF2B5EF4-FFF2-40B4-BE49-F238E27FC236}">
                    <a16:creationId xmlns:a16="http://schemas.microsoft.com/office/drawing/2014/main" id="{5EE71B19-D575-4FD3-B7CF-57645296ABFA}"/>
                  </a:ext>
                </a:extLst>
              </p:cNvPr>
              <p:cNvSpPr/>
              <p:nvPr/>
            </p:nvSpPr>
            <p:spPr>
              <a:xfrm>
                <a:off x="6050083"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EM04</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chemeClr val="tx1"/>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CSIC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IRB</a:t>
                </a:r>
              </a:p>
            </p:txBody>
          </p:sp>
          <p:sp>
            <p:nvSpPr>
              <p:cNvPr id="25" name="Rectangle: Rounded Corners 24">
                <a:extLst>
                  <a:ext uri="{FF2B5EF4-FFF2-40B4-BE49-F238E27FC236}">
                    <a16:creationId xmlns:a16="http://schemas.microsoft.com/office/drawing/2014/main" id="{94023201-3A56-4B45-AB43-9FD7A64AB9D2}"/>
                  </a:ext>
                </a:extLst>
              </p:cNvPr>
              <p:cNvSpPr/>
              <p:nvPr/>
            </p:nvSpPr>
            <p:spPr>
              <a:xfrm>
                <a:off x="7239102" y="3418014"/>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SM01</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PIC</a:t>
                </a:r>
              </a:p>
            </p:txBody>
          </p:sp>
          <p:sp>
            <p:nvSpPr>
              <p:cNvPr id="26" name="Rectangle: Rounded Corners 25">
                <a:extLst>
                  <a:ext uri="{FF2B5EF4-FFF2-40B4-BE49-F238E27FC236}">
                    <a16:creationId xmlns:a16="http://schemas.microsoft.com/office/drawing/2014/main" id="{362EA10C-220D-4585-B3BA-6A96400A7FBC}"/>
                  </a:ext>
                </a:extLst>
              </p:cNvPr>
              <p:cNvSpPr/>
              <p:nvPr/>
            </p:nvSpPr>
            <p:spPr>
              <a:xfrm>
                <a:off x="8426922"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SM02/03</a:t>
                </a: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PIC</a:t>
                </a:r>
              </a:p>
            </p:txBody>
          </p:sp>
          <p:sp>
            <p:nvSpPr>
              <p:cNvPr id="27" name="Rectangle: Rounded Corners 26">
                <a:extLst>
                  <a:ext uri="{FF2B5EF4-FFF2-40B4-BE49-F238E27FC236}">
                    <a16:creationId xmlns:a16="http://schemas.microsoft.com/office/drawing/2014/main" id="{D2282071-123C-4626-813F-8EB3D9BECD10}"/>
                  </a:ext>
                </a:extLst>
              </p:cNvPr>
              <p:cNvSpPr/>
              <p:nvPr/>
            </p:nvSpPr>
            <p:spPr>
              <a:xfrm>
                <a:off x="9624074"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SM04</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PIC</a:t>
                </a:r>
              </a:p>
            </p:txBody>
          </p:sp>
          <p:sp>
            <p:nvSpPr>
              <p:cNvPr id="28" name="Rectangle: Rounded Corners 27">
                <a:extLst>
                  <a:ext uri="{FF2B5EF4-FFF2-40B4-BE49-F238E27FC236}">
                    <a16:creationId xmlns:a16="http://schemas.microsoft.com/office/drawing/2014/main" id="{53C4CF03-BBF3-43EA-A084-C87827555157}"/>
                  </a:ext>
                </a:extLst>
              </p:cNvPr>
              <p:cNvSpPr/>
              <p:nvPr/>
            </p:nvSpPr>
            <p:spPr>
              <a:xfrm>
                <a:off x="10811910" y="3416816"/>
                <a:ext cx="1152000" cy="1620000"/>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s-ES" sz="1600" dirty="0">
                    <a:solidFill>
                      <a:srgbClr val="122E4F"/>
                    </a:solidFill>
                  </a:rPr>
                  <a:t>SM05</a:t>
                </a:r>
                <a:endParaRPr lang="es-ES" dirty="0">
                  <a:solidFill>
                    <a:srgbClr val="122E4F"/>
                  </a:solidFill>
                </a:endParaRPr>
              </a:p>
              <a:p>
                <a:pPr algn="ctr"/>
                <a:endParaRPr lang="es-ES" dirty="0">
                  <a:solidFill>
                    <a:srgbClr val="122E4F"/>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srgbClr val="122E4F"/>
                    </a:solidFill>
                    <a:effectLst/>
                    <a:uLnTx/>
                    <a:uFillTx/>
                    <a:latin typeface="Calibri"/>
                    <a:ea typeface="+mn-ea"/>
                    <a:cs typeface="+mn-cs"/>
                  </a:rPr>
                  <a:t>ICN2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ALBA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ICMAB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chemeClr val="tx1"/>
                    </a:solidFill>
                    <a:effectLst/>
                    <a:uLnTx/>
                    <a:uFillTx/>
                    <a:latin typeface="Calibri"/>
                    <a:ea typeface="+mn-ea"/>
                    <a:cs typeface="+mn-cs"/>
                  </a:rPr>
                  <a:t>PIC</a:t>
                </a:r>
              </a:p>
            </p:txBody>
          </p:sp>
          <p:cxnSp>
            <p:nvCxnSpPr>
              <p:cNvPr id="43" name="Connector: Elbow 42">
                <a:extLst>
                  <a:ext uri="{FF2B5EF4-FFF2-40B4-BE49-F238E27FC236}">
                    <a16:creationId xmlns:a16="http://schemas.microsoft.com/office/drawing/2014/main" id="{38A42D05-96FE-47D5-AFD9-9446F4E851EA}"/>
                  </a:ext>
                </a:extLst>
              </p:cNvPr>
              <p:cNvCxnSpPr>
                <a:cxnSpLocks/>
              </p:cNvCxnSpPr>
              <p:nvPr/>
            </p:nvCxnSpPr>
            <p:spPr>
              <a:xfrm rot="16200000" flipH="1">
                <a:off x="8145076" y="1917295"/>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31B8D6A7-DF75-4B60-8022-259FEBDEFA07}"/>
                  </a:ext>
                </a:extLst>
              </p:cNvPr>
              <p:cNvCxnSpPr>
                <a:cxnSpLocks/>
              </p:cNvCxnSpPr>
              <p:nvPr/>
            </p:nvCxnSpPr>
            <p:spPr>
              <a:xfrm rot="16200000" flipH="1">
                <a:off x="5962109" y="1917294"/>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3FF16A79-5FC9-49DD-B1AD-6DCE8CBEA79C}"/>
                  </a:ext>
                </a:extLst>
              </p:cNvPr>
              <p:cNvCxnSpPr>
                <a:cxnSpLocks/>
              </p:cNvCxnSpPr>
              <p:nvPr/>
            </p:nvCxnSpPr>
            <p:spPr>
              <a:xfrm rot="16200000" flipH="1">
                <a:off x="3982110" y="1917294"/>
                <a:ext cx="252000" cy="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Rectangle: Rounded Corners 45">
                <a:extLst>
                  <a:ext uri="{FF2B5EF4-FFF2-40B4-BE49-F238E27FC236}">
                    <a16:creationId xmlns:a16="http://schemas.microsoft.com/office/drawing/2014/main" id="{E23642D4-B187-4A65-B323-BD72A6870BD5}"/>
                  </a:ext>
                </a:extLst>
              </p:cNvPr>
              <p:cNvSpPr/>
              <p:nvPr/>
            </p:nvSpPr>
            <p:spPr>
              <a:xfrm>
                <a:off x="2477279" y="5562004"/>
                <a:ext cx="9486631" cy="662473"/>
              </a:xfrm>
              <a:prstGeom prst="roundRect">
                <a:avLst>
                  <a:gd name="adj" fmla="val 16667"/>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DATA </a:t>
                </a:r>
                <a:r>
                  <a:rPr lang="es-ES" dirty="0" err="1">
                    <a:solidFill>
                      <a:srgbClr val="122E4F"/>
                    </a:solidFill>
                  </a:rPr>
                  <a:t>Infrastructure</a:t>
                </a:r>
                <a:r>
                  <a:rPr lang="es-ES" dirty="0">
                    <a:solidFill>
                      <a:srgbClr val="122E4F"/>
                    </a:solidFill>
                  </a:rPr>
                  <a:t> </a:t>
                </a:r>
                <a:r>
                  <a:rPr lang="es-ES" sz="1400" b="1" dirty="0">
                    <a:solidFill>
                      <a:srgbClr val="122E4F"/>
                    </a:solidFill>
                  </a:rPr>
                  <a:t>ALBA - PIC - </a:t>
                </a:r>
                <a:r>
                  <a:rPr lang="es-ES" sz="1400" b="1" dirty="0" err="1">
                    <a:solidFill>
                      <a:srgbClr val="122E4F"/>
                    </a:solidFill>
                  </a:rPr>
                  <a:t>all</a:t>
                </a:r>
                <a:r>
                  <a:rPr lang="es-ES" sz="1400" b="1" dirty="0">
                    <a:solidFill>
                      <a:srgbClr val="122E4F"/>
                    </a:solidFill>
                  </a:rPr>
                  <a:t> </a:t>
                </a:r>
                <a:r>
                  <a:rPr lang="es-ES" sz="1400" b="1" dirty="0" err="1">
                    <a:solidFill>
                      <a:srgbClr val="122E4F"/>
                    </a:solidFill>
                  </a:rPr>
                  <a:t>members</a:t>
                </a:r>
                <a:r>
                  <a:rPr lang="es-ES" sz="1400" b="1" dirty="0">
                    <a:solidFill>
                      <a:srgbClr val="122E4F"/>
                    </a:solidFill>
                  </a:rPr>
                  <a:t> and </a:t>
                </a:r>
                <a:r>
                  <a:rPr lang="es-ES" sz="1400" b="1" dirty="0" err="1">
                    <a:solidFill>
                      <a:srgbClr val="122E4F"/>
                    </a:solidFill>
                  </a:rPr>
                  <a:t>associates</a:t>
                </a:r>
                <a:endParaRPr kumimoji="0" lang="es-ES" sz="1200" b="1" i="0" u="none" strike="noStrike" kern="1200" cap="none" spc="0" normalizeH="0" baseline="0" noProof="0" dirty="0">
                  <a:ln>
                    <a:noFill/>
                  </a:ln>
                  <a:solidFill>
                    <a:srgbClr val="122E4F"/>
                  </a:solidFill>
                  <a:effectLst/>
                  <a:uLnTx/>
                  <a:uFillTx/>
                  <a:latin typeface="Calibri"/>
                  <a:ea typeface="+mn-ea"/>
                  <a:cs typeface="+mn-cs"/>
                </a:endParaRPr>
              </a:p>
            </p:txBody>
          </p:sp>
          <p:cxnSp>
            <p:nvCxnSpPr>
              <p:cNvPr id="48" name="Connector: Elbow 47">
                <a:extLst>
                  <a:ext uri="{FF2B5EF4-FFF2-40B4-BE49-F238E27FC236}">
                    <a16:creationId xmlns:a16="http://schemas.microsoft.com/office/drawing/2014/main" id="{D6A15055-0B37-4172-87F2-E88F7F699449}"/>
                  </a:ext>
                </a:extLst>
              </p:cNvPr>
              <p:cNvCxnSpPr>
                <a:cxnSpLocks/>
                <a:stCxn id="8" idx="2"/>
                <a:endCxn id="21" idx="0"/>
              </p:cNvCxnSpPr>
              <p:nvPr/>
            </p:nvCxnSpPr>
            <p:spPr>
              <a:xfrm rot="5400000">
                <a:off x="4863786" y="1061656"/>
                <a:ext cx="545852" cy="41668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D611D161-2869-466E-BF96-F77623915614}"/>
                  </a:ext>
                </a:extLst>
              </p:cNvPr>
              <p:cNvCxnSpPr>
                <a:cxnSpLocks/>
                <a:stCxn id="8" idx="2"/>
                <a:endCxn id="22" idx="0"/>
              </p:cNvCxnSpPr>
              <p:nvPr/>
            </p:nvCxnSpPr>
            <p:spPr>
              <a:xfrm rot="5400000">
                <a:off x="5458296" y="1654966"/>
                <a:ext cx="544653" cy="297904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3E7F7C61-2F9E-4AEF-BF45-D44679274213}"/>
                  </a:ext>
                </a:extLst>
              </p:cNvPr>
              <p:cNvCxnSpPr>
                <a:cxnSpLocks/>
                <a:stCxn id="8" idx="2"/>
                <a:endCxn id="23" idx="0"/>
              </p:cNvCxnSpPr>
              <p:nvPr/>
            </p:nvCxnSpPr>
            <p:spPr>
              <a:xfrm rot="5400000">
                <a:off x="6052207" y="2248877"/>
                <a:ext cx="544653" cy="179122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52260D20-B6EF-4478-AB80-E2C9E654F970}"/>
                  </a:ext>
                </a:extLst>
              </p:cNvPr>
              <p:cNvCxnSpPr>
                <a:cxnSpLocks/>
                <a:stCxn id="8" idx="2"/>
                <a:endCxn id="24" idx="0"/>
              </p:cNvCxnSpPr>
              <p:nvPr/>
            </p:nvCxnSpPr>
            <p:spPr>
              <a:xfrm rot="5400000">
                <a:off x="6650788" y="2847458"/>
                <a:ext cx="544653" cy="59406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7ACB941C-0745-4C99-A15F-72C8373AA8A4}"/>
                  </a:ext>
                </a:extLst>
              </p:cNvPr>
              <p:cNvCxnSpPr>
                <a:cxnSpLocks/>
                <a:stCxn id="8" idx="2"/>
                <a:endCxn id="25" idx="0"/>
              </p:cNvCxnSpPr>
              <p:nvPr/>
            </p:nvCxnSpPr>
            <p:spPr>
              <a:xfrm rot="16200000" flipH="1">
                <a:off x="7244698" y="2847609"/>
                <a:ext cx="545851" cy="59495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Connector: Elbow 61">
                <a:extLst>
                  <a:ext uri="{FF2B5EF4-FFF2-40B4-BE49-F238E27FC236}">
                    <a16:creationId xmlns:a16="http://schemas.microsoft.com/office/drawing/2014/main" id="{D58E67F0-A961-40CA-A9D0-6182EB5EA618}"/>
                  </a:ext>
                </a:extLst>
              </p:cNvPr>
              <p:cNvCxnSpPr>
                <a:cxnSpLocks/>
                <a:stCxn id="8" idx="2"/>
                <a:endCxn id="26" idx="0"/>
              </p:cNvCxnSpPr>
              <p:nvPr/>
            </p:nvCxnSpPr>
            <p:spPr>
              <a:xfrm rot="16200000" flipH="1">
                <a:off x="7839207" y="2253100"/>
                <a:ext cx="544653" cy="178277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70ACDD34-DB5A-49D4-9627-0B428F467C7C}"/>
                  </a:ext>
                </a:extLst>
              </p:cNvPr>
              <p:cNvCxnSpPr>
                <a:cxnSpLocks/>
                <a:stCxn id="8" idx="2"/>
                <a:endCxn id="27" idx="0"/>
              </p:cNvCxnSpPr>
              <p:nvPr/>
            </p:nvCxnSpPr>
            <p:spPr>
              <a:xfrm rot="16200000" flipH="1">
                <a:off x="8437783" y="1654524"/>
                <a:ext cx="544653" cy="297992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Connector: Elbow 67">
                <a:extLst>
                  <a:ext uri="{FF2B5EF4-FFF2-40B4-BE49-F238E27FC236}">
                    <a16:creationId xmlns:a16="http://schemas.microsoft.com/office/drawing/2014/main" id="{6BC716E5-CA12-46C5-8779-EB895D0B93D8}"/>
                  </a:ext>
                </a:extLst>
              </p:cNvPr>
              <p:cNvCxnSpPr>
                <a:cxnSpLocks/>
                <a:stCxn id="8" idx="2"/>
                <a:endCxn id="28" idx="0"/>
              </p:cNvCxnSpPr>
              <p:nvPr/>
            </p:nvCxnSpPr>
            <p:spPr>
              <a:xfrm rot="16200000" flipH="1">
                <a:off x="9031701" y="1060606"/>
                <a:ext cx="544653" cy="416776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8" name="Rectangle: Rounded Corners 37">
              <a:extLst>
                <a:ext uri="{FF2B5EF4-FFF2-40B4-BE49-F238E27FC236}">
                  <a16:creationId xmlns:a16="http://schemas.microsoft.com/office/drawing/2014/main" id="{D411B3A0-31AA-4825-85AF-C1C5DE083B99}"/>
                </a:ext>
              </a:extLst>
            </p:cNvPr>
            <p:cNvSpPr/>
            <p:nvPr/>
          </p:nvSpPr>
          <p:spPr>
            <a:xfrm>
              <a:off x="3412540" y="309959"/>
              <a:ext cx="7886814" cy="79358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JEMCA Network</a:t>
              </a:r>
            </a:p>
            <a:p>
              <a:pPr algn="ctr"/>
              <a:r>
                <a:rPr lang="es-ES" dirty="0" err="1">
                  <a:solidFill>
                    <a:srgbClr val="122E4F"/>
                  </a:solidFill>
                </a:rPr>
                <a:t>Joint</a:t>
              </a:r>
              <a:r>
                <a:rPr lang="es-ES" dirty="0">
                  <a:solidFill>
                    <a:srgbClr val="122E4F"/>
                  </a:solidFill>
                </a:rPr>
                <a:t> </a:t>
              </a:r>
              <a:r>
                <a:rPr lang="es-ES" i="1" dirty="0">
                  <a:solidFill>
                    <a:srgbClr val="122E4F"/>
                  </a:solidFill>
                </a:rPr>
                <a:t>E</a:t>
              </a:r>
              <a:r>
                <a:rPr lang="es-ES" dirty="0">
                  <a:solidFill>
                    <a:srgbClr val="122E4F"/>
                  </a:solidFill>
                </a:rPr>
                <a:t> </a:t>
              </a:r>
              <a:r>
                <a:rPr lang="es-ES" dirty="0" err="1">
                  <a:solidFill>
                    <a:srgbClr val="122E4F"/>
                  </a:solidFill>
                </a:rPr>
                <a:t>Microscopy</a:t>
              </a:r>
              <a:r>
                <a:rPr lang="es-ES" dirty="0">
                  <a:solidFill>
                    <a:srgbClr val="122E4F"/>
                  </a:solidFill>
                </a:rPr>
                <a:t> Center at ALBA</a:t>
              </a:r>
            </a:p>
          </p:txBody>
        </p:sp>
      </p:grpSp>
      <p:sp>
        <p:nvSpPr>
          <p:cNvPr id="2" name="TextBox 1">
            <a:extLst>
              <a:ext uri="{FF2B5EF4-FFF2-40B4-BE49-F238E27FC236}">
                <a16:creationId xmlns:a16="http://schemas.microsoft.com/office/drawing/2014/main" id="{F7475964-6EEC-447F-ABE7-06E6969B65A2}"/>
              </a:ext>
            </a:extLst>
          </p:cNvPr>
          <p:cNvSpPr txBox="1"/>
          <p:nvPr/>
        </p:nvSpPr>
        <p:spPr>
          <a:xfrm>
            <a:off x="190130" y="642777"/>
            <a:ext cx="2701157" cy="4739759"/>
          </a:xfrm>
          <a:prstGeom prst="rect">
            <a:avLst/>
          </a:prstGeom>
          <a:noFill/>
        </p:spPr>
        <p:txBody>
          <a:bodyPr wrap="square" rtlCol="0">
            <a:spAutoFit/>
          </a:bodyPr>
          <a:lstStyle/>
          <a:p>
            <a:r>
              <a:rPr lang="en-US" dirty="0"/>
              <a:t>Host Institution: ALBA (coordinator)</a:t>
            </a:r>
          </a:p>
          <a:p>
            <a:endParaRPr lang="en-US" dirty="0"/>
          </a:p>
          <a:p>
            <a:r>
              <a:rPr lang="en-US" dirty="0"/>
              <a:t>Board: Instrument owners</a:t>
            </a:r>
          </a:p>
          <a:p>
            <a:r>
              <a:rPr lang="en-US" dirty="0"/>
              <a:t>and partners (one per institute)</a:t>
            </a:r>
          </a:p>
          <a:p>
            <a:r>
              <a:rPr lang="en-US" dirty="0"/>
              <a:t>Frame agreement</a:t>
            </a:r>
          </a:p>
          <a:p>
            <a:r>
              <a:rPr lang="en-US" dirty="0"/>
              <a:t>Chair: rotating among Board Members</a:t>
            </a:r>
          </a:p>
          <a:p>
            <a:endParaRPr lang="en-US" dirty="0"/>
          </a:p>
          <a:p>
            <a:endParaRPr lang="es-ES" dirty="0">
              <a:solidFill>
                <a:srgbClr val="122E4F"/>
              </a:solidFill>
            </a:endParaRPr>
          </a:p>
          <a:p>
            <a:r>
              <a:rPr lang="es-ES" dirty="0" err="1">
                <a:solidFill>
                  <a:srgbClr val="122E4F"/>
                </a:solidFill>
              </a:rPr>
              <a:t>Instrument</a:t>
            </a:r>
            <a:r>
              <a:rPr lang="es-ES" dirty="0">
                <a:solidFill>
                  <a:srgbClr val="122E4F"/>
                </a:solidFill>
              </a:rPr>
              <a:t> </a:t>
            </a:r>
            <a:r>
              <a:rPr lang="es-ES" dirty="0" err="1">
                <a:solidFill>
                  <a:srgbClr val="122E4F"/>
                </a:solidFill>
              </a:rPr>
              <a:t>committee</a:t>
            </a:r>
            <a:r>
              <a:rPr lang="es-ES" dirty="0">
                <a:solidFill>
                  <a:srgbClr val="122E4F"/>
                </a:solidFill>
              </a:rPr>
              <a:t>:</a:t>
            </a:r>
          </a:p>
          <a:p>
            <a:pPr lvl="0" indent="269875">
              <a:defRPr/>
            </a:pPr>
            <a:r>
              <a:rPr lang="es-ES" sz="1600" b="1" dirty="0" err="1">
                <a:solidFill>
                  <a:srgbClr val="122E4F"/>
                </a:solidFill>
              </a:rPr>
              <a:t>Instrument</a:t>
            </a:r>
            <a:r>
              <a:rPr lang="es-ES" sz="1600" b="1" dirty="0">
                <a:solidFill>
                  <a:srgbClr val="122E4F"/>
                </a:solidFill>
              </a:rPr>
              <a:t> </a:t>
            </a:r>
            <a:r>
              <a:rPr lang="es-ES" sz="1600" b="1" dirty="0" err="1">
                <a:solidFill>
                  <a:srgbClr val="122E4F"/>
                </a:solidFill>
              </a:rPr>
              <a:t>responsible</a:t>
            </a:r>
            <a:endParaRPr lang="es-ES" sz="1600" b="1" dirty="0">
              <a:solidFill>
                <a:srgbClr val="122E4F"/>
              </a:solidFill>
            </a:endParaRPr>
          </a:p>
          <a:p>
            <a:pPr lvl="0" indent="269875">
              <a:defRPr/>
            </a:pPr>
            <a:r>
              <a:rPr lang="es-ES" sz="1600" dirty="0" err="1">
                <a:solidFill>
                  <a:srgbClr val="122E4F"/>
                </a:solidFill>
              </a:rPr>
              <a:t>Partners</a:t>
            </a:r>
            <a:endParaRPr lang="es-ES" sz="1600" dirty="0">
              <a:solidFill>
                <a:srgbClr val="122E4F"/>
              </a:solidFill>
            </a:endParaRPr>
          </a:p>
          <a:p>
            <a:r>
              <a:rPr lang="es-ES" sz="1600" dirty="0" err="1">
                <a:solidFill>
                  <a:srgbClr val="122E4F"/>
                </a:solidFill>
              </a:rPr>
              <a:t>Specific</a:t>
            </a:r>
            <a:r>
              <a:rPr lang="es-ES" sz="1600" dirty="0">
                <a:solidFill>
                  <a:srgbClr val="122E4F"/>
                </a:solidFill>
              </a:rPr>
              <a:t> </a:t>
            </a:r>
            <a:r>
              <a:rPr lang="es-ES" sz="1600" dirty="0" err="1">
                <a:solidFill>
                  <a:srgbClr val="122E4F"/>
                </a:solidFill>
              </a:rPr>
              <a:t>agreement</a:t>
            </a:r>
            <a:r>
              <a:rPr lang="es-ES" sz="1600" dirty="0">
                <a:solidFill>
                  <a:srgbClr val="122E4F"/>
                </a:solidFill>
              </a:rPr>
              <a:t> </a:t>
            </a:r>
            <a:r>
              <a:rPr lang="es-ES" dirty="0">
                <a:solidFill>
                  <a:srgbClr val="122E4F"/>
                </a:solidFill>
              </a:rPr>
              <a:t>(</a:t>
            </a:r>
            <a:r>
              <a:rPr lang="es-ES" dirty="0" err="1">
                <a:solidFill>
                  <a:srgbClr val="122E4F"/>
                </a:solidFill>
              </a:rPr>
              <a:t>annex</a:t>
            </a:r>
            <a:r>
              <a:rPr lang="es-ES" dirty="0">
                <a:solidFill>
                  <a:srgbClr val="122E4F"/>
                </a:solidFill>
              </a:rPr>
              <a:t> </a:t>
            </a:r>
            <a:r>
              <a:rPr lang="es-ES" dirty="0" err="1">
                <a:solidFill>
                  <a:srgbClr val="122E4F"/>
                </a:solidFill>
              </a:rPr>
              <a:t>to</a:t>
            </a:r>
            <a:r>
              <a:rPr lang="es-ES" dirty="0">
                <a:solidFill>
                  <a:srgbClr val="122E4F"/>
                </a:solidFill>
              </a:rPr>
              <a:t> </a:t>
            </a:r>
            <a:r>
              <a:rPr lang="es-ES" dirty="0" err="1">
                <a:solidFill>
                  <a:srgbClr val="122E4F"/>
                </a:solidFill>
              </a:rPr>
              <a:t>frame</a:t>
            </a:r>
            <a:r>
              <a:rPr lang="es-ES" dirty="0">
                <a:solidFill>
                  <a:srgbClr val="122E4F"/>
                </a:solidFill>
              </a:rPr>
              <a:t>)</a:t>
            </a:r>
          </a:p>
          <a:p>
            <a:endParaRPr lang="en-US" dirty="0"/>
          </a:p>
        </p:txBody>
      </p:sp>
      <p:sp>
        <p:nvSpPr>
          <p:cNvPr id="42" name="Rectangle: Rounded Corners 41">
            <a:extLst>
              <a:ext uri="{FF2B5EF4-FFF2-40B4-BE49-F238E27FC236}">
                <a16:creationId xmlns:a16="http://schemas.microsoft.com/office/drawing/2014/main" id="{11E87E4A-E752-41BD-B31D-B9460F7E210D}"/>
              </a:ext>
            </a:extLst>
          </p:cNvPr>
          <p:cNvSpPr/>
          <p:nvPr/>
        </p:nvSpPr>
        <p:spPr>
          <a:xfrm>
            <a:off x="7470308" y="1561934"/>
            <a:ext cx="910565"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CRG</a:t>
            </a:r>
          </a:p>
        </p:txBody>
      </p:sp>
      <p:sp>
        <p:nvSpPr>
          <p:cNvPr id="47" name="Rectangle: Rounded Corners 46">
            <a:extLst>
              <a:ext uri="{FF2B5EF4-FFF2-40B4-BE49-F238E27FC236}">
                <a16:creationId xmlns:a16="http://schemas.microsoft.com/office/drawing/2014/main" id="{5E327B5C-452F-4A5B-A2CA-A10E023A9096}"/>
              </a:ext>
            </a:extLst>
          </p:cNvPr>
          <p:cNvSpPr/>
          <p:nvPr/>
        </p:nvSpPr>
        <p:spPr>
          <a:xfrm>
            <a:off x="8422334" y="1559651"/>
            <a:ext cx="910568"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IRB</a:t>
            </a:r>
          </a:p>
        </p:txBody>
      </p:sp>
      <p:sp>
        <p:nvSpPr>
          <p:cNvPr id="49" name="Rectangle: Rounded Corners 48">
            <a:extLst>
              <a:ext uri="{FF2B5EF4-FFF2-40B4-BE49-F238E27FC236}">
                <a16:creationId xmlns:a16="http://schemas.microsoft.com/office/drawing/2014/main" id="{59DA1C01-E44F-4CE5-A817-D2717B49A3C8}"/>
              </a:ext>
            </a:extLst>
          </p:cNvPr>
          <p:cNvSpPr/>
          <p:nvPr/>
        </p:nvSpPr>
        <p:spPr>
          <a:xfrm>
            <a:off x="10310815" y="1547503"/>
            <a:ext cx="815391"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rgbClr val="122E4F"/>
                </a:solidFill>
              </a:rPr>
              <a:t>PIC</a:t>
            </a:r>
          </a:p>
        </p:txBody>
      </p:sp>
      <p:sp>
        <p:nvSpPr>
          <p:cNvPr id="51" name="Rectangle: Rounded Corners 50">
            <a:extLst>
              <a:ext uri="{FF2B5EF4-FFF2-40B4-BE49-F238E27FC236}">
                <a16:creationId xmlns:a16="http://schemas.microsoft.com/office/drawing/2014/main" id="{5E7C244C-1695-4B03-8027-44F8471DBFB1}"/>
              </a:ext>
            </a:extLst>
          </p:cNvPr>
          <p:cNvSpPr/>
          <p:nvPr/>
        </p:nvSpPr>
        <p:spPr>
          <a:xfrm>
            <a:off x="9374363" y="1554165"/>
            <a:ext cx="910565" cy="662473"/>
          </a:xfrm>
          <a:prstGeom prst="roundRect">
            <a:avLst/>
          </a:prstGeom>
          <a:solidFill>
            <a:srgbClr val="122E4F">
              <a:alpha val="32157"/>
            </a:srgbClr>
          </a:solidFill>
          <a:ln w="19050">
            <a:solidFill>
              <a:srgbClr val="122E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122E4F"/>
                </a:solidFill>
              </a:rPr>
              <a:t>UAB</a:t>
            </a:r>
          </a:p>
        </p:txBody>
      </p:sp>
    </p:spTree>
    <p:extLst>
      <p:ext uri="{BB962C8B-B14F-4D97-AF65-F5344CB8AC3E}">
        <p14:creationId xmlns:p14="http://schemas.microsoft.com/office/powerpoint/2010/main" val="411344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29DD1-F01D-4FF8-9CB0-A98D06E02B1D}"/>
              </a:ext>
            </a:extLst>
          </p:cNvPr>
          <p:cNvSpPr>
            <a:spLocks noGrp="1"/>
          </p:cNvSpPr>
          <p:nvPr>
            <p:ph type="title"/>
          </p:nvPr>
        </p:nvSpPr>
        <p:spPr/>
        <p:txBody>
          <a:bodyPr>
            <a:normAutofit fontScale="90000"/>
          </a:bodyPr>
          <a:lstStyle/>
          <a:p>
            <a:pPr algn="ctr"/>
            <a:r>
              <a:rPr lang="en-US" dirty="0"/>
              <a:t>JEMCA Alliance/Platform/Center ?</a:t>
            </a:r>
          </a:p>
        </p:txBody>
      </p:sp>
      <p:sp>
        <p:nvSpPr>
          <p:cNvPr id="3" name="Rectangle 2">
            <a:extLst>
              <a:ext uri="{FF2B5EF4-FFF2-40B4-BE49-F238E27FC236}">
                <a16:creationId xmlns:a16="http://schemas.microsoft.com/office/drawing/2014/main" id="{7DC5A138-15FD-4352-B78E-71066B62C098}"/>
              </a:ext>
            </a:extLst>
          </p:cNvPr>
          <p:cNvSpPr/>
          <p:nvPr/>
        </p:nvSpPr>
        <p:spPr>
          <a:xfrm>
            <a:off x="428258" y="801843"/>
            <a:ext cx="11225580" cy="2308324"/>
          </a:xfrm>
          <a:prstGeom prst="rect">
            <a:avLst/>
          </a:prstGeom>
        </p:spPr>
        <p:txBody>
          <a:bodyPr wrap="square">
            <a:spAutoFit/>
          </a:bodyPr>
          <a:lstStyle/>
          <a:p>
            <a:r>
              <a:rPr lang="en-US" b="1" dirty="0"/>
              <a:t>General Protocols </a:t>
            </a:r>
            <a:r>
              <a:rPr lang="en-US" dirty="0"/>
              <a:t>that express the intention of several institutions to act jointly, provided that they </a:t>
            </a:r>
            <a:r>
              <a:rPr lang="en-US" b="1" dirty="0"/>
              <a:t>do not establish specific and legally enforceable commitments</a:t>
            </a:r>
            <a:r>
              <a:rPr lang="en-US" dirty="0"/>
              <a:t>.</a:t>
            </a:r>
          </a:p>
          <a:p>
            <a:r>
              <a:rPr lang="en-US" dirty="0"/>
              <a:t>Operating rules: objectives, members, coordination committee, admission of new members, meetings, use of the name/logo, etc.</a:t>
            </a:r>
          </a:p>
          <a:p>
            <a:r>
              <a:rPr lang="en-US" dirty="0"/>
              <a:t>If there are </a:t>
            </a:r>
            <a:r>
              <a:rPr lang="en-US" b="1" dirty="0"/>
              <a:t>specific obligations</a:t>
            </a:r>
            <a:r>
              <a:rPr lang="en-US" dirty="0"/>
              <a:t>, it would be advisable to formalize them through an </a:t>
            </a:r>
            <a:r>
              <a:rPr lang="en-US" b="1" dirty="0"/>
              <a:t>agreement between the institutions</a:t>
            </a:r>
            <a:r>
              <a:rPr lang="en-US" dirty="0"/>
              <a:t>. Law 40/2015 expressly provides for agreements aimed at pursuing a common purpose and establishes their required content and obligations.</a:t>
            </a:r>
          </a:p>
          <a:p>
            <a:endParaRPr lang="en-US" dirty="0"/>
          </a:p>
        </p:txBody>
      </p:sp>
      <p:sp>
        <p:nvSpPr>
          <p:cNvPr id="5" name="Rectangle 4">
            <a:extLst>
              <a:ext uri="{FF2B5EF4-FFF2-40B4-BE49-F238E27FC236}">
                <a16:creationId xmlns:a16="http://schemas.microsoft.com/office/drawing/2014/main" id="{C7CED241-45D7-4D35-AB60-F5F1618079F3}"/>
              </a:ext>
            </a:extLst>
          </p:cNvPr>
          <p:cNvSpPr/>
          <p:nvPr/>
        </p:nvSpPr>
        <p:spPr>
          <a:xfrm>
            <a:off x="484662" y="3287097"/>
            <a:ext cx="10945691" cy="1754326"/>
          </a:xfrm>
          <a:prstGeom prst="rect">
            <a:avLst/>
          </a:prstGeom>
        </p:spPr>
        <p:txBody>
          <a:bodyPr wrap="square">
            <a:spAutoFit/>
          </a:bodyPr>
          <a:lstStyle/>
          <a:p>
            <a:r>
              <a:rPr lang="en-US" b="1" dirty="0"/>
              <a:t>Member = an institution that jointly undertakes the commitment to invest in JEMCA at CAPEX and/or OPEX</a:t>
            </a:r>
            <a:endParaRPr lang="en-US" dirty="0"/>
          </a:p>
          <a:p>
            <a:r>
              <a:rPr lang="en-US" b="1" dirty="0"/>
              <a:t>JEMCA Board</a:t>
            </a:r>
            <a:r>
              <a:rPr lang="en-US" dirty="0"/>
              <a:t>, with one representative from each Member</a:t>
            </a:r>
          </a:p>
          <a:p>
            <a:endParaRPr lang="en-US" dirty="0"/>
          </a:p>
          <a:p>
            <a:r>
              <a:rPr lang="en-US" dirty="0"/>
              <a:t>The Members Board provides guidance on strategy, development of capabilities, admission of new Members, general rules on access and general relationship between resource provided and access time. ALBA would retain those decisions that legally fall within its remit as the host entity.</a:t>
            </a:r>
          </a:p>
        </p:txBody>
      </p:sp>
    </p:spTree>
    <p:extLst>
      <p:ext uri="{BB962C8B-B14F-4D97-AF65-F5344CB8AC3E}">
        <p14:creationId xmlns:p14="http://schemas.microsoft.com/office/powerpoint/2010/main" val="3719951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C599-B249-4D8D-A724-2726BC52EBF5}"/>
              </a:ext>
            </a:extLst>
          </p:cNvPr>
          <p:cNvSpPr>
            <a:spLocks noGrp="1"/>
          </p:cNvSpPr>
          <p:nvPr>
            <p:ph type="title"/>
          </p:nvPr>
        </p:nvSpPr>
        <p:spPr/>
        <p:txBody>
          <a:bodyPr>
            <a:normAutofit fontScale="90000"/>
          </a:bodyPr>
          <a:lstStyle/>
          <a:p>
            <a:pPr algn="ctr"/>
            <a:r>
              <a:rPr lang="en-US" dirty="0"/>
              <a:t>Considerations for the governance (Frame Agreement)</a:t>
            </a:r>
          </a:p>
        </p:txBody>
      </p:sp>
      <p:sp>
        <p:nvSpPr>
          <p:cNvPr id="3" name="Rectangle 2">
            <a:extLst>
              <a:ext uri="{FF2B5EF4-FFF2-40B4-BE49-F238E27FC236}">
                <a16:creationId xmlns:a16="http://schemas.microsoft.com/office/drawing/2014/main" id="{91E908FE-CA9F-4E74-9636-BB8C4BEC1B50}"/>
              </a:ext>
            </a:extLst>
          </p:cNvPr>
          <p:cNvSpPr/>
          <p:nvPr/>
        </p:nvSpPr>
        <p:spPr>
          <a:xfrm>
            <a:off x="198051" y="887383"/>
            <a:ext cx="11201400" cy="5509200"/>
          </a:xfrm>
          <a:prstGeom prst="rect">
            <a:avLst/>
          </a:prstGeom>
        </p:spPr>
        <p:txBody>
          <a:bodyPr wrap="square">
            <a:spAutoFit/>
          </a:bodyPr>
          <a:lstStyle/>
          <a:p>
            <a:pPr>
              <a:buFont typeface="Arial" panose="020B0604020202020204" pitchFamily="34" charset="0"/>
              <a:buChar char="•"/>
            </a:pPr>
            <a:r>
              <a:rPr lang="en-US" sz="1600" b="1" dirty="0"/>
              <a:t> Parties and Purpose</a:t>
            </a:r>
            <a:r>
              <a:rPr lang="en-US" sz="1600" dirty="0"/>
              <a:t> — signatory institutions; definition of the “</a:t>
            </a:r>
            <a:r>
              <a:rPr lang="en-US" sz="1600" dirty="0" err="1"/>
              <a:t>centre</a:t>
            </a:r>
            <a:r>
              <a:rPr lang="en-US" sz="1600" dirty="0"/>
              <a:t>” as a coordinating brand/umbrella; explicit statement that no new legal entity is being established.</a:t>
            </a:r>
          </a:p>
          <a:p>
            <a:pPr>
              <a:buFont typeface="Arial" panose="020B0604020202020204" pitchFamily="34" charset="0"/>
              <a:buChar char="•"/>
            </a:pPr>
            <a:r>
              <a:rPr lang="en-US" sz="1600" b="1" dirty="0"/>
              <a:t> Board </a:t>
            </a:r>
            <a:r>
              <a:rPr lang="en-US" sz="1600" dirty="0"/>
              <a:t>— composition, quorum, required majorities (simple majority for ordinary management matters; qualified majority/unanimity for the admission of new partners or changes to fees), meeting frequency, and rotating chairmanship.</a:t>
            </a:r>
          </a:p>
          <a:p>
            <a:pPr>
              <a:buFont typeface="Arial" panose="020B0604020202020204" pitchFamily="34" charset="0"/>
              <a:buChar char="•"/>
            </a:pPr>
            <a:r>
              <a:rPr lang="en-US" sz="1600" b="1" dirty="0"/>
              <a:t> Relationship between Board Level and Instrument Level</a:t>
            </a:r>
            <a:r>
              <a:rPr lang="en-US" sz="1600" dirty="0"/>
              <a:t> — which decisions fall within the remit of the Board (common fee policy, branding, single application portal, code of good practice) and which remain reserved for each instrument committee (cost, fee, scheduling, maintenance, and scientific priorities relating to its allocated share).</a:t>
            </a:r>
          </a:p>
          <a:p>
            <a:pPr>
              <a:buFont typeface="Arial" panose="020B0604020202020204" pitchFamily="34" charset="0"/>
              <a:buChar char="•"/>
            </a:pPr>
            <a:r>
              <a:rPr lang="en-US" sz="1600" b="1" dirty="0"/>
              <a:t> </a:t>
            </a:r>
            <a:r>
              <a:rPr lang="en-US" sz="1600" dirty="0"/>
              <a:t>Roles at facility level (operations manager?, maintenance technician?, outreach/industrial officer?). Accurate representation of roles and titles</a:t>
            </a:r>
          </a:p>
          <a:p>
            <a:pPr>
              <a:buFont typeface="Arial" panose="020B0604020202020204" pitchFamily="34" charset="0"/>
              <a:buChar char="•"/>
            </a:pPr>
            <a:r>
              <a:rPr lang="en-US" sz="1600" b="1" dirty="0"/>
              <a:t> Allocation of Common Costs</a:t>
            </a:r>
            <a:r>
              <a:rPr lang="en-US" sz="1600" dirty="0"/>
              <a:t> — formula for shared expenses (website, coordination, user reception/support staff): shares, based on usage volume.</a:t>
            </a:r>
          </a:p>
          <a:p>
            <a:pPr>
              <a:buFont typeface="Arial" panose="020B0604020202020204" pitchFamily="34" charset="0"/>
              <a:buChar char="•"/>
            </a:pPr>
            <a:r>
              <a:rPr lang="en-US" sz="1600" b="1" dirty="0"/>
              <a:t> Liability Regime</a:t>
            </a:r>
            <a:r>
              <a:rPr lang="en-US" sz="1600" dirty="0"/>
              <a:t> — each institution is liable only for matters falling within its own area of responsibility (its instrument and its personnel); clause excluding joint and several liability among partners participating in different instruments.</a:t>
            </a:r>
          </a:p>
          <a:p>
            <a:pPr>
              <a:buFont typeface="Arial" panose="020B0604020202020204" pitchFamily="34" charset="0"/>
              <a:buChar char="•"/>
            </a:pPr>
            <a:r>
              <a:rPr lang="en-US" sz="1600" b="1" dirty="0"/>
              <a:t> Default Intellectual Property and Data Rules</a:t>
            </a:r>
            <a:r>
              <a:rPr lang="en-US" sz="1600" dirty="0"/>
              <a:t> — general rules applicable unless otherwise specified in the relevant instrument annex (typically, data belong to the user paying for the service or having granted competitive access time, while methodological improvements developed using common funds are jointly owned/shared).</a:t>
            </a:r>
          </a:p>
          <a:p>
            <a:pPr>
              <a:buFont typeface="Arial" panose="020B0604020202020204" pitchFamily="34" charset="0"/>
              <a:buChar char="•"/>
            </a:pPr>
            <a:r>
              <a:rPr lang="en-US" sz="1600" b="1" dirty="0"/>
              <a:t> Admission and Withdrawal of Partners</a:t>
            </a:r>
            <a:r>
              <a:rPr lang="en-US" sz="1600" dirty="0"/>
              <a:t> — requirements for joining as a new partner of the </a:t>
            </a:r>
            <a:r>
              <a:rPr lang="en-US" sz="1600" dirty="0" err="1"/>
              <a:t>centre</a:t>
            </a:r>
            <a:r>
              <a:rPr lang="en-US" sz="1600" dirty="0"/>
              <a:t> or of a specific instrument; consequences of an institution’s withdrawal (withdrawal from an individual instrument versus withdrawal from the </a:t>
            </a:r>
            <a:r>
              <a:rPr lang="en-US" sz="1600" dirty="0" err="1"/>
              <a:t>centre</a:t>
            </a:r>
            <a:r>
              <a:rPr lang="en-US" sz="1600" dirty="0"/>
              <a:t> as a whole — the two should not automatically trigger one another).</a:t>
            </a:r>
          </a:p>
          <a:p>
            <a:pPr>
              <a:buFont typeface="Arial" panose="020B0604020202020204" pitchFamily="34" charset="0"/>
              <a:buChar char="•"/>
            </a:pPr>
            <a:r>
              <a:rPr lang="en-US" sz="1600" b="1" dirty="0"/>
              <a:t> Dispute Resolution</a:t>
            </a:r>
            <a:r>
              <a:rPr lang="en-US" sz="1600" dirty="0"/>
              <a:t> — escalation procedure: instrument committee → Steering Committee → agreed mediation/arbitration.</a:t>
            </a:r>
          </a:p>
          <a:p>
            <a:pPr>
              <a:buFont typeface="Arial" panose="020B0604020202020204" pitchFamily="34" charset="0"/>
              <a:buChar char="•"/>
            </a:pPr>
            <a:r>
              <a:rPr lang="en-US" sz="1600" b="1" dirty="0"/>
              <a:t> Term, Review and Termination</a:t>
            </a:r>
            <a:r>
              <a:rPr lang="en-US" sz="1600" dirty="0"/>
              <a:t> — duration, review arrangements, and grounds for discontinuing/dissolving the </a:t>
            </a:r>
            <a:r>
              <a:rPr lang="en-US" sz="1600" dirty="0" err="1"/>
              <a:t>centre</a:t>
            </a:r>
            <a:r>
              <a:rPr lang="en-US" sz="1600" dirty="0"/>
              <a:t> as a common brand.</a:t>
            </a:r>
          </a:p>
        </p:txBody>
      </p:sp>
    </p:spTree>
    <p:extLst>
      <p:ext uri="{BB962C8B-B14F-4D97-AF65-F5344CB8AC3E}">
        <p14:creationId xmlns:p14="http://schemas.microsoft.com/office/powerpoint/2010/main" val="366351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BCF6-5F28-4CE4-AA34-1A816DDB4E52}"/>
              </a:ext>
            </a:extLst>
          </p:cNvPr>
          <p:cNvSpPr>
            <a:spLocks noGrp="1"/>
          </p:cNvSpPr>
          <p:nvPr>
            <p:ph type="title"/>
          </p:nvPr>
        </p:nvSpPr>
        <p:spPr>
          <a:xfrm>
            <a:off x="890454" y="261082"/>
            <a:ext cx="9816594" cy="925879"/>
          </a:xfrm>
        </p:spPr>
        <p:txBody>
          <a:bodyPr>
            <a:normAutofit fontScale="90000"/>
          </a:bodyPr>
          <a:lstStyle/>
          <a:p>
            <a:pPr algn="ctr"/>
            <a:r>
              <a:rPr lang="es-ES" sz="3200" b="1" dirty="0" err="1">
                <a:solidFill>
                  <a:srgbClr val="122E4F"/>
                </a:solidFill>
                <a:effectLst/>
                <a:ea typeface="Times New Roman" panose="02020603050405020304" pitchFamily="18" charset="0"/>
                <a:cs typeface="Times New Roman" panose="02020603050405020304" pitchFamily="18" charset="0"/>
              </a:rPr>
              <a:t>Specific</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instrument</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annex</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Collaboration</a:t>
            </a:r>
            <a:r>
              <a:rPr lang="es-ES" sz="3200" b="1" dirty="0">
                <a:solidFill>
                  <a:srgbClr val="122E4F"/>
                </a:solidFill>
                <a:effectLst/>
                <a:ea typeface="Times New Roman" panose="02020603050405020304" pitchFamily="18" charset="0"/>
                <a:cs typeface="Times New Roman" panose="02020603050405020304" pitchFamily="18" charset="0"/>
              </a:rPr>
              <a:t> </a:t>
            </a:r>
            <a:r>
              <a:rPr lang="es-ES" sz="3200" b="1" dirty="0" err="1">
                <a:solidFill>
                  <a:srgbClr val="122E4F"/>
                </a:solidFill>
                <a:effectLst/>
                <a:ea typeface="Times New Roman" panose="02020603050405020304" pitchFamily="18" charset="0"/>
                <a:cs typeface="Times New Roman" panose="02020603050405020304" pitchFamily="18" charset="0"/>
              </a:rPr>
              <a:t>Agreement</a:t>
            </a:r>
            <a:r>
              <a:rPr lang="es-ES" dirty="0">
                <a:ea typeface="Times New Roman" panose="02020603050405020304" pitchFamily="18" charset="0"/>
                <a:cs typeface="Times New Roman" panose="02020603050405020304" pitchFamily="18" charset="0"/>
              </a:rPr>
              <a:t>)</a:t>
            </a:r>
            <a:br>
              <a:rPr lang="es-ES" sz="3200" b="1" dirty="0">
                <a:solidFill>
                  <a:srgbClr val="122E4F"/>
                </a:solidFill>
                <a:effectLst/>
                <a:ea typeface="Times New Roman" panose="02020603050405020304" pitchFamily="18" charset="0"/>
                <a:cs typeface="Times New Roman" panose="02020603050405020304" pitchFamily="18" charset="0"/>
              </a:rPr>
            </a:br>
            <a:r>
              <a:rPr lang="es-ES" sz="3200" b="1" dirty="0">
                <a:solidFill>
                  <a:srgbClr val="122E4F"/>
                </a:solidFill>
                <a:effectLst/>
                <a:ea typeface="Times New Roman" panose="02020603050405020304" pitchFamily="18" charset="0"/>
                <a:cs typeface="Times New Roman" panose="02020603050405020304" pitchFamily="18" charset="0"/>
              </a:rPr>
              <a:t>(as </a:t>
            </a:r>
            <a:r>
              <a:rPr lang="es-ES" sz="3200" b="1" dirty="0" err="1">
                <a:solidFill>
                  <a:srgbClr val="122E4F"/>
                </a:solidFill>
                <a:effectLst/>
                <a:ea typeface="Times New Roman" panose="02020603050405020304" pitchFamily="18" charset="0"/>
                <a:cs typeface="Times New Roman" panose="02020603050405020304" pitchFamily="18" charset="0"/>
              </a:rPr>
              <a:t>for</a:t>
            </a:r>
            <a:r>
              <a:rPr lang="es-ES" sz="3200" b="1" dirty="0">
                <a:solidFill>
                  <a:srgbClr val="122E4F"/>
                </a:solidFill>
                <a:effectLst/>
                <a:ea typeface="Times New Roman" panose="02020603050405020304" pitchFamily="18" charset="0"/>
                <a:cs typeface="Times New Roman" panose="02020603050405020304" pitchFamily="18" charset="0"/>
              </a:rPr>
              <a:t> EM01, 02, InCAEM) </a:t>
            </a:r>
            <a:endParaRPr lang="es-ES" dirty="0"/>
          </a:p>
        </p:txBody>
      </p:sp>
      <p:sp>
        <p:nvSpPr>
          <p:cNvPr id="4" name="TextBox 3">
            <a:extLst>
              <a:ext uri="{FF2B5EF4-FFF2-40B4-BE49-F238E27FC236}">
                <a16:creationId xmlns:a16="http://schemas.microsoft.com/office/drawing/2014/main" id="{C1B6E7E7-C52A-4841-A068-61A6BA661663}"/>
              </a:ext>
            </a:extLst>
          </p:cNvPr>
          <p:cNvSpPr txBox="1"/>
          <p:nvPr/>
        </p:nvSpPr>
        <p:spPr>
          <a:xfrm>
            <a:off x="732048" y="1265255"/>
            <a:ext cx="10442681" cy="5016758"/>
          </a:xfrm>
          <a:prstGeom prst="rect">
            <a:avLst/>
          </a:prstGeom>
          <a:noFill/>
        </p:spPr>
        <p:txBody>
          <a:bodyPr wrap="square">
            <a:spAutoFit/>
          </a:bodyPr>
          <a:lstStyle/>
          <a:p>
            <a:r>
              <a:rPr lang="en-US" sz="1600" b="1" dirty="0"/>
              <a:t>Identification of the Instrument</a:t>
            </a:r>
            <a:r>
              <a:rPr lang="en-US" sz="1600" dirty="0"/>
              <a:t> — description of the instrument, its physical location, and the institution responsible for operating it.</a:t>
            </a:r>
          </a:p>
          <a:p>
            <a:r>
              <a:rPr lang="en-US" sz="1600" b="1" dirty="0"/>
              <a:t>Ownership</a:t>
            </a:r>
            <a:r>
              <a:rPr lang="en-US" sz="1600" dirty="0"/>
              <a:t> — identification of the principal owner and any secondary partners, together with each party’s percentage contribution to the initial CAPEX for the acquisition of the instrument.</a:t>
            </a:r>
          </a:p>
          <a:p>
            <a:r>
              <a:rPr lang="en-US" sz="1600" b="1" dirty="0"/>
              <a:t>Funding of Instrument-Specific OPEX</a:t>
            </a:r>
            <a:r>
              <a:rPr lang="en-US" sz="1600" dirty="0"/>
              <a:t> — maintenance, service contracts, consumables, and dedicated technical staff; cost-sharing formula between the owner and the partners (normally proportional to their percentage of reserved instrument time, rather than necessarily to their original ownership or CAPEX contribution).</a:t>
            </a:r>
          </a:p>
          <a:p>
            <a:r>
              <a:rPr lang="en-US" sz="1600" b="1" dirty="0"/>
              <a:t>Allocation of Instrument Time</a:t>
            </a:r>
            <a:r>
              <a:rPr lang="en-US" sz="1600" dirty="0"/>
              <a:t> — distribution of available instrument time among the participating institutions.</a:t>
            </a:r>
          </a:p>
          <a:p>
            <a:r>
              <a:rPr lang="en-US" sz="1600" b="1" dirty="0"/>
              <a:t>Scientific/Technical Lead for the Instrument</a:t>
            </a:r>
            <a:r>
              <a:rPr lang="en-US" sz="1600" dirty="0"/>
              <a:t> — appointment procedure (normally appointed by the principal owner) and definition of their responsibilities and functions. Instrument operators responsibilities and functions. Instrument technicians responsibilities and functions. </a:t>
            </a:r>
          </a:p>
          <a:p>
            <a:r>
              <a:rPr lang="en-US" sz="1600" b="1" dirty="0"/>
              <a:t>Data custodian </a:t>
            </a:r>
            <a:r>
              <a:rPr lang="en-US" sz="1600" dirty="0"/>
              <a:t>(normally instrument owner)</a:t>
            </a:r>
          </a:p>
          <a:p>
            <a:r>
              <a:rPr lang="en-US" sz="1600" b="1" dirty="0"/>
              <a:t>Insurance and Risk</a:t>
            </a:r>
            <a:r>
              <a:rPr lang="en-US" sz="1600" dirty="0"/>
              <a:t> — allocation of responsibility in the event of breakdown or damage, responsibility for insuring the equipment, and applicable limits of liability.</a:t>
            </a:r>
          </a:p>
          <a:p>
            <a:r>
              <a:rPr lang="en-US" sz="1600" b="1" dirty="0"/>
              <a:t>Access Conditions for Third Parties</a:t>
            </a:r>
            <a:r>
              <a:rPr lang="en-US" sz="1600" dirty="0"/>
              <a:t> — conditions governing access by entities outside the </a:t>
            </a:r>
            <a:r>
              <a:rPr lang="en-US" sz="1600" dirty="0" err="1"/>
              <a:t>centre</a:t>
            </a:r>
            <a:r>
              <a:rPr lang="en-US" sz="1600" dirty="0"/>
              <a:t> (e.g. companies or other universities) and allocation of any revenue generated from such access.</a:t>
            </a:r>
          </a:p>
          <a:p>
            <a:r>
              <a:rPr lang="en-US" sz="1600" b="1" dirty="0"/>
              <a:t>Review of Time Allocation</a:t>
            </a:r>
            <a:r>
              <a:rPr lang="en-US" sz="1600" dirty="0"/>
              <a:t> — mechanism for renegotiating a partner’s percentage of instrument time where that partner increases its contribution, for example by financing an upgrade to the equipment.</a:t>
            </a:r>
          </a:p>
          <a:p>
            <a:r>
              <a:rPr lang="en-US" sz="1600" b="1" dirty="0"/>
              <a:t>Withdrawal from the Instrument</a:t>
            </a:r>
            <a:r>
              <a:rPr lang="en-US" sz="1600" dirty="0"/>
              <a:t> — consequences if a partner withdraws from the instrument or if the instrument is withdrawn/decommissioned from the </a:t>
            </a:r>
            <a:r>
              <a:rPr lang="en-US" sz="1600" dirty="0" err="1"/>
              <a:t>centre</a:t>
            </a:r>
            <a:r>
              <a:rPr lang="en-US" sz="1600" dirty="0"/>
              <a:t>, including the resulting arrangements regarding the equipment.</a:t>
            </a:r>
          </a:p>
        </p:txBody>
      </p:sp>
    </p:spTree>
    <p:extLst>
      <p:ext uri="{BB962C8B-B14F-4D97-AF65-F5344CB8AC3E}">
        <p14:creationId xmlns:p14="http://schemas.microsoft.com/office/powerpoint/2010/main" val="2251204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506AD-8F69-2EFF-14C0-E4C4D3AC5C44}"/>
              </a:ext>
            </a:extLst>
          </p:cNvPr>
          <p:cNvSpPr>
            <a:spLocks noGrp="1"/>
          </p:cNvSpPr>
          <p:nvPr>
            <p:ph type="title"/>
          </p:nvPr>
        </p:nvSpPr>
        <p:spPr/>
        <p:txBody>
          <a:bodyPr>
            <a:normAutofit fontScale="90000"/>
          </a:bodyPr>
          <a:lstStyle/>
          <a:p>
            <a:r>
              <a:rPr lang="es-ES_tradnl" dirty="0"/>
              <a:t>JEMCA in </a:t>
            </a:r>
            <a:r>
              <a:rPr lang="es-ES_tradnl" dirty="0" err="1"/>
              <a:t>Spain</a:t>
            </a:r>
            <a:r>
              <a:rPr lang="es-ES_tradnl" dirty="0"/>
              <a:t> and in </a:t>
            </a:r>
            <a:r>
              <a:rPr lang="es-ES_tradnl" dirty="0" err="1"/>
              <a:t>Europe</a:t>
            </a:r>
            <a:endParaRPr lang="es-ES" dirty="0"/>
          </a:p>
        </p:txBody>
      </p:sp>
      <p:sp>
        <p:nvSpPr>
          <p:cNvPr id="3" name="TextBox 2">
            <a:extLst>
              <a:ext uri="{FF2B5EF4-FFF2-40B4-BE49-F238E27FC236}">
                <a16:creationId xmlns:a16="http://schemas.microsoft.com/office/drawing/2014/main" id="{23A7E0C0-CFA8-807E-E73A-A33506A7BF6B}"/>
              </a:ext>
            </a:extLst>
          </p:cNvPr>
          <p:cNvSpPr txBox="1"/>
          <p:nvPr/>
        </p:nvSpPr>
        <p:spPr>
          <a:xfrm>
            <a:off x="732048" y="1265255"/>
            <a:ext cx="10442681" cy="2308324"/>
          </a:xfrm>
          <a:prstGeom prst="rect">
            <a:avLst/>
          </a:prstGeom>
          <a:noFill/>
        </p:spPr>
        <p:txBody>
          <a:bodyPr wrap="square">
            <a:spAutoFit/>
          </a:bodyPr>
          <a:lstStyle/>
          <a:p>
            <a:r>
              <a:rPr lang="en-US" sz="1600" b="1" dirty="0"/>
              <a:t>Relationship with ELECMI (ICTS with UB, Un Cadiz, Un Madrid, Un Zaragoza)</a:t>
            </a:r>
          </a:p>
          <a:p>
            <a:r>
              <a:rPr lang="en-US" sz="1600" b="1" dirty="0"/>
              <a:t>Relationship with Instruct-ERIC </a:t>
            </a:r>
          </a:p>
          <a:p>
            <a:r>
              <a:rPr lang="en-US" sz="1600" b="1" dirty="0"/>
              <a:t>Relationship with Euro-Bioimaging</a:t>
            </a:r>
          </a:p>
          <a:p>
            <a:r>
              <a:rPr lang="en-US" sz="1600" b="1" dirty="0"/>
              <a:t>Relationship with NFFA - ESFRI</a:t>
            </a:r>
          </a:p>
          <a:p>
            <a:endParaRPr lang="en-US" sz="1600" b="1" dirty="0"/>
          </a:p>
          <a:p>
            <a:r>
              <a:rPr lang="en-US" sz="1600" b="1" dirty="0"/>
              <a:t>Relationship with Microscopy Europe (Jordi reporting) </a:t>
            </a:r>
          </a:p>
          <a:p>
            <a:r>
              <a:rPr lang="en-US" sz="1600" b="1" dirty="0"/>
              <a:t>ME is in ESFRI roadmap</a:t>
            </a:r>
          </a:p>
          <a:p>
            <a:r>
              <a:rPr lang="en-US" sz="1600" b="1" dirty="0"/>
              <a:t>Next week – 1</a:t>
            </a:r>
            <a:r>
              <a:rPr lang="en-US" sz="1600" b="1" baseline="30000" dirty="0"/>
              <a:t>st</a:t>
            </a:r>
            <a:r>
              <a:rPr lang="en-US" sz="1600" b="1" dirty="0"/>
              <a:t> meeting of all countries – discussion on going</a:t>
            </a:r>
          </a:p>
          <a:p>
            <a:endParaRPr lang="en-US" sz="1600" dirty="0"/>
          </a:p>
        </p:txBody>
      </p:sp>
    </p:spTree>
    <p:extLst>
      <p:ext uri="{BB962C8B-B14F-4D97-AF65-F5344CB8AC3E}">
        <p14:creationId xmlns:p14="http://schemas.microsoft.com/office/powerpoint/2010/main" val="1425959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8100E-9286-4B76-B7E3-664D3166DBE3}"/>
              </a:ext>
            </a:extLst>
          </p:cNvPr>
          <p:cNvSpPr>
            <a:spLocks noGrp="1"/>
          </p:cNvSpPr>
          <p:nvPr>
            <p:ph type="title"/>
          </p:nvPr>
        </p:nvSpPr>
        <p:spPr/>
        <p:txBody>
          <a:bodyPr>
            <a:normAutofit fontScale="90000"/>
          </a:bodyPr>
          <a:lstStyle/>
          <a:p>
            <a:r>
              <a:rPr lang="en-US" dirty="0"/>
              <a:t>Next</a:t>
            </a:r>
          </a:p>
        </p:txBody>
      </p:sp>
      <p:sp>
        <p:nvSpPr>
          <p:cNvPr id="3" name="TextBox 2">
            <a:extLst>
              <a:ext uri="{FF2B5EF4-FFF2-40B4-BE49-F238E27FC236}">
                <a16:creationId xmlns:a16="http://schemas.microsoft.com/office/drawing/2014/main" id="{12C1F874-7AEC-4C9A-BD9A-614D5FD4AF00}"/>
              </a:ext>
            </a:extLst>
          </p:cNvPr>
          <p:cNvSpPr txBox="1"/>
          <p:nvPr/>
        </p:nvSpPr>
        <p:spPr>
          <a:xfrm>
            <a:off x="632658" y="232428"/>
            <a:ext cx="10442681" cy="3893374"/>
          </a:xfrm>
          <a:prstGeom prst="rect">
            <a:avLst/>
          </a:prstGeom>
          <a:noFill/>
        </p:spPr>
        <p:txBody>
          <a:bodyPr wrap="square">
            <a:spAutoFit/>
          </a:bodyPr>
          <a:lstStyle/>
          <a:p>
            <a:pPr>
              <a:spcAft>
                <a:spcPts val="600"/>
              </a:spcAft>
            </a:pPr>
            <a:r>
              <a:rPr lang="en-US" sz="1600" b="1" dirty="0"/>
              <a:t>Today</a:t>
            </a:r>
          </a:p>
          <a:p>
            <a:pPr marL="285750" indent="-285750">
              <a:spcAft>
                <a:spcPts val="600"/>
              </a:spcAft>
              <a:buFont typeface="Arial" panose="020B0604020202020204" pitchFamily="34" charset="0"/>
              <a:buChar char="•"/>
            </a:pPr>
            <a:r>
              <a:rPr lang="en-US" sz="1600" b="1" dirty="0"/>
              <a:t>General unique vision - Today</a:t>
            </a:r>
          </a:p>
          <a:p>
            <a:pPr marL="285750" indent="-285750">
              <a:spcAft>
                <a:spcPts val="600"/>
              </a:spcAft>
              <a:buFont typeface="Arial" panose="020B0604020202020204" pitchFamily="34" charset="0"/>
              <a:buChar char="•"/>
            </a:pPr>
            <a:r>
              <a:rPr lang="en-US" sz="1600" b="1" dirty="0"/>
              <a:t>Agreeing on using JEMCA as our name – Today</a:t>
            </a:r>
          </a:p>
          <a:p>
            <a:pPr marL="285750" indent="-285750">
              <a:spcAft>
                <a:spcPts val="600"/>
              </a:spcAft>
              <a:buFont typeface="Arial" panose="020B0604020202020204" pitchFamily="34" charset="0"/>
              <a:buChar char="•"/>
            </a:pPr>
            <a:r>
              <a:rPr lang="en-US" sz="1600" b="1" dirty="0"/>
              <a:t>Agreeing on using a single general model for the operation of all instruments – Today</a:t>
            </a:r>
          </a:p>
          <a:p>
            <a:pPr>
              <a:spcAft>
                <a:spcPts val="600"/>
              </a:spcAft>
            </a:pPr>
            <a:r>
              <a:rPr lang="en-US" sz="1600" b="1" dirty="0"/>
              <a:t>For next meeting</a:t>
            </a:r>
          </a:p>
          <a:p>
            <a:pPr marL="285750" indent="-285750">
              <a:spcAft>
                <a:spcPts val="600"/>
              </a:spcAft>
              <a:buFont typeface="Arial" panose="020B0604020202020204" pitchFamily="34" charset="0"/>
              <a:buChar char="•"/>
            </a:pPr>
            <a:r>
              <a:rPr lang="en-US" sz="1600" b="1" dirty="0"/>
              <a:t>Work-out the model – One month</a:t>
            </a:r>
          </a:p>
          <a:p>
            <a:pPr marL="285750" indent="-285750">
              <a:spcAft>
                <a:spcPts val="600"/>
              </a:spcAft>
              <a:buFont typeface="Arial" panose="020B0604020202020204" pitchFamily="34" charset="0"/>
              <a:buChar char="•"/>
            </a:pPr>
            <a:r>
              <a:rPr lang="en-US" sz="1600" b="1" dirty="0"/>
              <a:t>Each Instrument owner checking costs of operation</a:t>
            </a:r>
          </a:p>
          <a:p>
            <a:pPr marL="285750" indent="-285750">
              <a:spcAft>
                <a:spcPts val="600"/>
              </a:spcAft>
              <a:buFont typeface="Arial" panose="020B0604020202020204" pitchFamily="34" charset="0"/>
              <a:buChar char="•"/>
            </a:pPr>
            <a:r>
              <a:rPr lang="en-US" sz="1600" b="1" dirty="0"/>
              <a:t>Each owner defines data infrastructure needs</a:t>
            </a:r>
          </a:p>
          <a:p>
            <a:pPr marL="285750" indent="-285750">
              <a:spcAft>
                <a:spcPts val="600"/>
              </a:spcAft>
              <a:buFont typeface="Arial" panose="020B0604020202020204" pitchFamily="34" charset="0"/>
              <a:buChar char="•"/>
            </a:pPr>
            <a:r>
              <a:rPr lang="en-US" sz="1600" b="1" dirty="0"/>
              <a:t>Each member naming one person to form the task force for the document</a:t>
            </a:r>
          </a:p>
          <a:p>
            <a:pPr marL="285750" indent="-285750">
              <a:spcAft>
                <a:spcPts val="600"/>
              </a:spcAft>
              <a:buFont typeface="Arial" panose="020B0604020202020204" pitchFamily="34" charset="0"/>
              <a:buChar char="•"/>
            </a:pPr>
            <a:r>
              <a:rPr lang="en-US" sz="1600" b="1" dirty="0"/>
              <a:t>Task force for the leaflet – proposal of members of task force</a:t>
            </a:r>
          </a:p>
          <a:p>
            <a:pPr marL="285750" indent="-285750">
              <a:spcAft>
                <a:spcPts val="600"/>
              </a:spcAft>
              <a:buFont typeface="Arial" panose="020B0604020202020204" pitchFamily="34" charset="0"/>
              <a:buChar char="•"/>
            </a:pPr>
            <a:endParaRPr lang="en-US" sz="1600" b="1" dirty="0"/>
          </a:p>
          <a:p>
            <a:pPr marL="285750" indent="-285750">
              <a:spcAft>
                <a:spcPts val="600"/>
              </a:spcAft>
              <a:buFont typeface="Arial" panose="020B0604020202020204" pitchFamily="34" charset="0"/>
              <a:buChar char="•"/>
            </a:pPr>
            <a:r>
              <a:rPr lang="en-US" sz="1600" b="1" dirty="0"/>
              <a:t>Date of next meeting:</a:t>
            </a:r>
          </a:p>
        </p:txBody>
      </p:sp>
      <p:sp>
        <p:nvSpPr>
          <p:cNvPr id="4" name="Rectangle 3">
            <a:extLst>
              <a:ext uri="{FF2B5EF4-FFF2-40B4-BE49-F238E27FC236}">
                <a16:creationId xmlns:a16="http://schemas.microsoft.com/office/drawing/2014/main" id="{967C78B6-40B1-496F-83E5-6DFBA09C6276}"/>
              </a:ext>
            </a:extLst>
          </p:cNvPr>
          <p:cNvSpPr/>
          <p:nvPr/>
        </p:nvSpPr>
        <p:spPr>
          <a:xfrm>
            <a:off x="573593" y="4412874"/>
            <a:ext cx="11044813" cy="369332"/>
          </a:xfrm>
          <a:prstGeom prst="rect">
            <a:avLst/>
          </a:prstGeom>
        </p:spPr>
        <p:txBody>
          <a:bodyPr wrap="square">
            <a:spAutoFit/>
          </a:bodyPr>
          <a:lstStyle/>
          <a:p>
            <a:r>
              <a:rPr lang="en-US" dirty="0">
                <a:hlinkClick r:id="rId2"/>
              </a:rPr>
              <a:t>https://docs.google.com/document/d/1mmBKOO90p8rXJ8d5ZzeLeqEjTgevqNCfKuTcc2kw4s0/edit?hl=es&amp;tab=t.0</a:t>
            </a:r>
            <a:endParaRPr lang="en-US" dirty="0"/>
          </a:p>
        </p:txBody>
      </p:sp>
    </p:spTree>
    <p:extLst>
      <p:ext uri="{BB962C8B-B14F-4D97-AF65-F5344CB8AC3E}">
        <p14:creationId xmlns:p14="http://schemas.microsoft.com/office/powerpoint/2010/main" val="2278514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TotalTime>
  <Words>1517</Words>
  <Application>Microsoft Office PowerPoint</Application>
  <PresentationFormat>Widescreen</PresentationFormat>
  <Paragraphs>266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JEMCA</vt:lpstr>
      <vt:lpstr>Map of JEMCA</vt:lpstr>
      <vt:lpstr>Map of JEMCA</vt:lpstr>
      <vt:lpstr>Map of JEMCA</vt:lpstr>
      <vt:lpstr>Map of JEMCA</vt:lpstr>
      <vt:lpstr>JEMCA numbers</vt:lpstr>
      <vt:lpstr>PowerPoint Presentation</vt:lpstr>
      <vt:lpstr>JEMCA Alliance/Platform/Center ?</vt:lpstr>
      <vt:lpstr>Considerations for the governance (Frame Agreement)</vt:lpstr>
      <vt:lpstr>Specific instrument annex (Collaboration Agreement) (as for EM01, 02, InCAEM) </vt:lpstr>
      <vt:lpstr>JEMCA in Spain and in Europe</vt:lpstr>
      <vt:lpstr>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JEMCA</dc:title>
  <dc:creator>Caterina Biscari</dc:creator>
  <cp:lastModifiedBy>Meeting Room</cp:lastModifiedBy>
  <cp:revision>10</cp:revision>
  <dcterms:created xsi:type="dcterms:W3CDTF">2026-10-06T08:15:58Z</dcterms:created>
  <dcterms:modified xsi:type="dcterms:W3CDTF">2026-10-09T15:45:12Z</dcterms:modified>
</cp:coreProperties>
</file>