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3" r:id="rId4"/>
    <p:sldId id="262" r:id="rId5"/>
    <p:sldId id="261" r:id="rId6"/>
    <p:sldId id="258" r:id="rId7"/>
    <p:sldId id="618" r:id="rId8"/>
    <p:sldId id="621" r:id="rId9"/>
    <p:sldId id="625" r:id="rId10"/>
    <p:sldId id="623" r:id="rId11"/>
    <p:sldId id="619" r:id="rId12"/>
    <p:sldId id="624" r:id="rId13"/>
    <p:sldId id="626"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99FF"/>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2" autoAdjust="0"/>
    <p:restoredTop sz="94660"/>
  </p:normalViewPr>
  <p:slideViewPr>
    <p:cSldViewPr snapToGrid="0">
      <p:cViewPr varScale="1">
        <p:scale>
          <a:sx n="64" d="100"/>
          <a:sy n="64" d="100"/>
        </p:scale>
        <p:origin x="55" y="39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7AD34-5D1B-4770-AC73-E8956ECBDD4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5D0CE3A-AEA8-43EC-AEA0-D8072856DAD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C9C37D-10A8-4EA6-95BD-8673E899F84B}"/>
              </a:ext>
            </a:extLst>
          </p:cNvPr>
          <p:cNvSpPr>
            <a:spLocks noGrp="1"/>
          </p:cNvSpPr>
          <p:nvPr>
            <p:ph type="dt" sz="half" idx="10"/>
          </p:nvPr>
        </p:nvSpPr>
        <p:spPr/>
        <p:txBody>
          <a:bodyPr/>
          <a:lstStyle/>
          <a:p>
            <a:fld id="{68FE3C5A-3B37-445A-BBCC-56CE4CFA5A66}" type="datetimeFigureOut">
              <a:rPr lang="en-US" smtClean="0"/>
              <a:t>29-Sep-26</a:t>
            </a:fld>
            <a:endParaRPr lang="en-US"/>
          </a:p>
        </p:txBody>
      </p:sp>
      <p:sp>
        <p:nvSpPr>
          <p:cNvPr id="5" name="Footer Placeholder 4">
            <a:extLst>
              <a:ext uri="{FF2B5EF4-FFF2-40B4-BE49-F238E27FC236}">
                <a16:creationId xmlns:a16="http://schemas.microsoft.com/office/drawing/2014/main" id="{ADD55A51-259E-4CD6-A94A-35624295B5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D42037-DAB5-4854-AD1D-8EB29FF571FF}"/>
              </a:ext>
            </a:extLst>
          </p:cNvPr>
          <p:cNvSpPr>
            <a:spLocks noGrp="1"/>
          </p:cNvSpPr>
          <p:nvPr>
            <p:ph type="sldNum" sz="quarter" idx="12"/>
          </p:nvPr>
        </p:nvSpPr>
        <p:spPr/>
        <p:txBody>
          <a:bodyPr/>
          <a:lstStyle/>
          <a:p>
            <a:fld id="{EBAEDD72-7D91-4D25-BE45-99C02CD9C30A}" type="slidenum">
              <a:rPr lang="en-US" smtClean="0"/>
              <a:t>‹#›</a:t>
            </a:fld>
            <a:endParaRPr lang="en-US"/>
          </a:p>
        </p:txBody>
      </p:sp>
    </p:spTree>
    <p:extLst>
      <p:ext uri="{BB962C8B-B14F-4D97-AF65-F5344CB8AC3E}">
        <p14:creationId xmlns:p14="http://schemas.microsoft.com/office/powerpoint/2010/main" val="20297121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39950-0310-416A-ABA3-DD257902E4D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F81320-4A2C-4510-81BF-A6C78ADDD94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9AA9D4-BD21-420E-92EB-82A6622744DB}"/>
              </a:ext>
            </a:extLst>
          </p:cNvPr>
          <p:cNvSpPr>
            <a:spLocks noGrp="1"/>
          </p:cNvSpPr>
          <p:nvPr>
            <p:ph type="dt" sz="half" idx="10"/>
          </p:nvPr>
        </p:nvSpPr>
        <p:spPr/>
        <p:txBody>
          <a:bodyPr/>
          <a:lstStyle/>
          <a:p>
            <a:fld id="{68FE3C5A-3B37-445A-BBCC-56CE4CFA5A66}" type="datetimeFigureOut">
              <a:rPr lang="en-US" smtClean="0"/>
              <a:t>29-Sep-26</a:t>
            </a:fld>
            <a:endParaRPr lang="en-US"/>
          </a:p>
        </p:txBody>
      </p:sp>
      <p:sp>
        <p:nvSpPr>
          <p:cNvPr id="5" name="Footer Placeholder 4">
            <a:extLst>
              <a:ext uri="{FF2B5EF4-FFF2-40B4-BE49-F238E27FC236}">
                <a16:creationId xmlns:a16="http://schemas.microsoft.com/office/drawing/2014/main" id="{32F4EA09-ABA2-4691-B2E8-83ACCD8E19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063EFF-B579-4CFB-A509-33C15BDC1597}"/>
              </a:ext>
            </a:extLst>
          </p:cNvPr>
          <p:cNvSpPr>
            <a:spLocks noGrp="1"/>
          </p:cNvSpPr>
          <p:nvPr>
            <p:ph type="sldNum" sz="quarter" idx="12"/>
          </p:nvPr>
        </p:nvSpPr>
        <p:spPr/>
        <p:txBody>
          <a:bodyPr/>
          <a:lstStyle/>
          <a:p>
            <a:fld id="{EBAEDD72-7D91-4D25-BE45-99C02CD9C30A}" type="slidenum">
              <a:rPr lang="en-US" smtClean="0"/>
              <a:t>‹#›</a:t>
            </a:fld>
            <a:endParaRPr lang="en-US"/>
          </a:p>
        </p:txBody>
      </p:sp>
    </p:spTree>
    <p:extLst>
      <p:ext uri="{BB962C8B-B14F-4D97-AF65-F5344CB8AC3E}">
        <p14:creationId xmlns:p14="http://schemas.microsoft.com/office/powerpoint/2010/main" val="30610297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E8C05-7596-46F6-8B39-9982AE075DC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B5EF212-0BAF-4C95-A233-D6B3C3E5A81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F950A67-5AC2-45C9-BD2B-069F7B45CE6B}"/>
              </a:ext>
            </a:extLst>
          </p:cNvPr>
          <p:cNvSpPr>
            <a:spLocks noGrp="1"/>
          </p:cNvSpPr>
          <p:nvPr>
            <p:ph type="dt" sz="half" idx="10"/>
          </p:nvPr>
        </p:nvSpPr>
        <p:spPr/>
        <p:txBody>
          <a:bodyPr/>
          <a:lstStyle/>
          <a:p>
            <a:fld id="{68FE3C5A-3B37-445A-BBCC-56CE4CFA5A66}" type="datetimeFigureOut">
              <a:rPr lang="en-US" smtClean="0"/>
              <a:t>29-Sep-26</a:t>
            </a:fld>
            <a:endParaRPr lang="en-US"/>
          </a:p>
        </p:txBody>
      </p:sp>
      <p:sp>
        <p:nvSpPr>
          <p:cNvPr id="5" name="Footer Placeholder 4">
            <a:extLst>
              <a:ext uri="{FF2B5EF4-FFF2-40B4-BE49-F238E27FC236}">
                <a16:creationId xmlns:a16="http://schemas.microsoft.com/office/drawing/2014/main" id="{601034C5-EB56-440F-AEFC-B31C78FA1B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5AC121-9AF4-422C-8A5B-2FB4CDDACE40}"/>
              </a:ext>
            </a:extLst>
          </p:cNvPr>
          <p:cNvSpPr>
            <a:spLocks noGrp="1"/>
          </p:cNvSpPr>
          <p:nvPr>
            <p:ph type="sldNum" sz="quarter" idx="12"/>
          </p:nvPr>
        </p:nvSpPr>
        <p:spPr/>
        <p:txBody>
          <a:bodyPr/>
          <a:lstStyle/>
          <a:p>
            <a:fld id="{EBAEDD72-7D91-4D25-BE45-99C02CD9C30A}" type="slidenum">
              <a:rPr lang="en-US" smtClean="0"/>
              <a:t>‹#›</a:t>
            </a:fld>
            <a:endParaRPr lang="en-US"/>
          </a:p>
        </p:txBody>
      </p:sp>
    </p:spTree>
    <p:extLst>
      <p:ext uri="{BB962C8B-B14F-4D97-AF65-F5344CB8AC3E}">
        <p14:creationId xmlns:p14="http://schemas.microsoft.com/office/powerpoint/2010/main" val="3156899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97651-4742-415B-B720-66860AAE1D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B30565B-1DF2-4AE3-B1F9-4D9EA7743F8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4ECA897-2853-42FB-B11F-88ADF3E0AF2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EFF2766-E494-4CDE-8F45-AA27110B184B}"/>
              </a:ext>
            </a:extLst>
          </p:cNvPr>
          <p:cNvSpPr>
            <a:spLocks noGrp="1"/>
          </p:cNvSpPr>
          <p:nvPr>
            <p:ph type="dt" sz="half" idx="10"/>
          </p:nvPr>
        </p:nvSpPr>
        <p:spPr/>
        <p:txBody>
          <a:bodyPr/>
          <a:lstStyle/>
          <a:p>
            <a:fld id="{68FE3C5A-3B37-445A-BBCC-56CE4CFA5A66}" type="datetimeFigureOut">
              <a:rPr lang="en-US" smtClean="0"/>
              <a:t>29-Sep-26</a:t>
            </a:fld>
            <a:endParaRPr lang="en-US"/>
          </a:p>
        </p:txBody>
      </p:sp>
      <p:sp>
        <p:nvSpPr>
          <p:cNvPr id="6" name="Footer Placeholder 5">
            <a:extLst>
              <a:ext uri="{FF2B5EF4-FFF2-40B4-BE49-F238E27FC236}">
                <a16:creationId xmlns:a16="http://schemas.microsoft.com/office/drawing/2014/main" id="{F9D73A46-DBDA-4C5E-A129-C0D136B654D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67B79A-84EF-4A10-9C68-675F53C34D83}"/>
              </a:ext>
            </a:extLst>
          </p:cNvPr>
          <p:cNvSpPr>
            <a:spLocks noGrp="1"/>
          </p:cNvSpPr>
          <p:nvPr>
            <p:ph type="sldNum" sz="quarter" idx="12"/>
          </p:nvPr>
        </p:nvSpPr>
        <p:spPr/>
        <p:txBody>
          <a:bodyPr/>
          <a:lstStyle/>
          <a:p>
            <a:fld id="{EBAEDD72-7D91-4D25-BE45-99C02CD9C30A}" type="slidenum">
              <a:rPr lang="en-US" smtClean="0"/>
              <a:t>‹#›</a:t>
            </a:fld>
            <a:endParaRPr lang="en-US"/>
          </a:p>
        </p:txBody>
      </p:sp>
    </p:spTree>
    <p:extLst>
      <p:ext uri="{BB962C8B-B14F-4D97-AF65-F5344CB8AC3E}">
        <p14:creationId xmlns:p14="http://schemas.microsoft.com/office/powerpoint/2010/main" val="31876345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D8D4E-A7D6-4F03-91C5-9AB94E40344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85321EB-903E-408A-86CF-9D77BB5A56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02A233A-ED06-4D93-A4E1-EDAD7A726BB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21FFF48-7516-4B52-A9E4-A0EC9A01B5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F777140-C5FE-4F16-B58F-253EB45C19A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9FA2442-6BD6-4282-82A0-348AD03464B3}"/>
              </a:ext>
            </a:extLst>
          </p:cNvPr>
          <p:cNvSpPr>
            <a:spLocks noGrp="1"/>
          </p:cNvSpPr>
          <p:nvPr>
            <p:ph type="dt" sz="half" idx="10"/>
          </p:nvPr>
        </p:nvSpPr>
        <p:spPr/>
        <p:txBody>
          <a:bodyPr/>
          <a:lstStyle/>
          <a:p>
            <a:fld id="{68FE3C5A-3B37-445A-BBCC-56CE4CFA5A66}" type="datetimeFigureOut">
              <a:rPr lang="en-US" smtClean="0"/>
              <a:t>29-Sep-26</a:t>
            </a:fld>
            <a:endParaRPr lang="en-US"/>
          </a:p>
        </p:txBody>
      </p:sp>
      <p:sp>
        <p:nvSpPr>
          <p:cNvPr id="8" name="Footer Placeholder 7">
            <a:extLst>
              <a:ext uri="{FF2B5EF4-FFF2-40B4-BE49-F238E27FC236}">
                <a16:creationId xmlns:a16="http://schemas.microsoft.com/office/drawing/2014/main" id="{7A2880DF-9356-4D9B-8DC5-4E0F397D8DE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ECA1A59-584B-466B-A12D-AEB425EC204D}"/>
              </a:ext>
            </a:extLst>
          </p:cNvPr>
          <p:cNvSpPr>
            <a:spLocks noGrp="1"/>
          </p:cNvSpPr>
          <p:nvPr>
            <p:ph type="sldNum" sz="quarter" idx="12"/>
          </p:nvPr>
        </p:nvSpPr>
        <p:spPr/>
        <p:txBody>
          <a:bodyPr/>
          <a:lstStyle/>
          <a:p>
            <a:fld id="{EBAEDD72-7D91-4D25-BE45-99C02CD9C30A}" type="slidenum">
              <a:rPr lang="en-US" smtClean="0"/>
              <a:t>‹#›</a:t>
            </a:fld>
            <a:endParaRPr lang="en-US"/>
          </a:p>
        </p:txBody>
      </p:sp>
    </p:spTree>
    <p:extLst>
      <p:ext uri="{BB962C8B-B14F-4D97-AF65-F5344CB8AC3E}">
        <p14:creationId xmlns:p14="http://schemas.microsoft.com/office/powerpoint/2010/main" val="4135936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FC32D-EC61-49ED-90FB-F5C92592CA6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FC99B16-25B1-4922-BDB1-CECF09DE3EEC}"/>
              </a:ext>
            </a:extLst>
          </p:cNvPr>
          <p:cNvSpPr>
            <a:spLocks noGrp="1"/>
          </p:cNvSpPr>
          <p:nvPr>
            <p:ph type="dt" sz="half" idx="10"/>
          </p:nvPr>
        </p:nvSpPr>
        <p:spPr/>
        <p:txBody>
          <a:bodyPr/>
          <a:lstStyle/>
          <a:p>
            <a:fld id="{68FE3C5A-3B37-445A-BBCC-56CE4CFA5A66}" type="datetimeFigureOut">
              <a:rPr lang="en-US" smtClean="0"/>
              <a:t>29-Sep-26</a:t>
            </a:fld>
            <a:endParaRPr lang="en-US"/>
          </a:p>
        </p:txBody>
      </p:sp>
      <p:sp>
        <p:nvSpPr>
          <p:cNvPr id="4" name="Footer Placeholder 3">
            <a:extLst>
              <a:ext uri="{FF2B5EF4-FFF2-40B4-BE49-F238E27FC236}">
                <a16:creationId xmlns:a16="http://schemas.microsoft.com/office/drawing/2014/main" id="{5FE8A80F-BD52-4E2B-B73F-804BF7052AB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17D1B25-5C6D-4C02-A823-A401EEBE3E4B}"/>
              </a:ext>
            </a:extLst>
          </p:cNvPr>
          <p:cNvSpPr>
            <a:spLocks noGrp="1"/>
          </p:cNvSpPr>
          <p:nvPr>
            <p:ph type="sldNum" sz="quarter" idx="12"/>
          </p:nvPr>
        </p:nvSpPr>
        <p:spPr/>
        <p:txBody>
          <a:bodyPr/>
          <a:lstStyle/>
          <a:p>
            <a:fld id="{EBAEDD72-7D91-4D25-BE45-99C02CD9C30A}" type="slidenum">
              <a:rPr lang="en-US" smtClean="0"/>
              <a:t>‹#›</a:t>
            </a:fld>
            <a:endParaRPr lang="en-US"/>
          </a:p>
        </p:txBody>
      </p:sp>
    </p:spTree>
    <p:extLst>
      <p:ext uri="{BB962C8B-B14F-4D97-AF65-F5344CB8AC3E}">
        <p14:creationId xmlns:p14="http://schemas.microsoft.com/office/powerpoint/2010/main" val="42782363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AA45C73-3A48-425C-A048-FD7D746810A7}"/>
              </a:ext>
            </a:extLst>
          </p:cNvPr>
          <p:cNvSpPr>
            <a:spLocks noGrp="1"/>
          </p:cNvSpPr>
          <p:nvPr>
            <p:ph type="dt" sz="half" idx="10"/>
          </p:nvPr>
        </p:nvSpPr>
        <p:spPr/>
        <p:txBody>
          <a:bodyPr/>
          <a:lstStyle/>
          <a:p>
            <a:fld id="{68FE3C5A-3B37-445A-BBCC-56CE4CFA5A66}" type="datetimeFigureOut">
              <a:rPr lang="en-US" smtClean="0"/>
              <a:t>29-Sep-26</a:t>
            </a:fld>
            <a:endParaRPr lang="en-US"/>
          </a:p>
        </p:txBody>
      </p:sp>
      <p:sp>
        <p:nvSpPr>
          <p:cNvPr id="3" name="Footer Placeholder 2">
            <a:extLst>
              <a:ext uri="{FF2B5EF4-FFF2-40B4-BE49-F238E27FC236}">
                <a16:creationId xmlns:a16="http://schemas.microsoft.com/office/drawing/2014/main" id="{0BA294EB-194C-4DCF-953E-D00487A5E02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BFDFA45-DB80-4E12-AAC5-6B7BE1F87485}"/>
              </a:ext>
            </a:extLst>
          </p:cNvPr>
          <p:cNvSpPr>
            <a:spLocks noGrp="1"/>
          </p:cNvSpPr>
          <p:nvPr>
            <p:ph type="sldNum" sz="quarter" idx="12"/>
          </p:nvPr>
        </p:nvSpPr>
        <p:spPr/>
        <p:txBody>
          <a:bodyPr/>
          <a:lstStyle/>
          <a:p>
            <a:fld id="{EBAEDD72-7D91-4D25-BE45-99C02CD9C30A}" type="slidenum">
              <a:rPr lang="en-US" smtClean="0"/>
              <a:t>‹#›</a:t>
            </a:fld>
            <a:endParaRPr lang="en-US"/>
          </a:p>
        </p:txBody>
      </p:sp>
    </p:spTree>
    <p:extLst>
      <p:ext uri="{BB962C8B-B14F-4D97-AF65-F5344CB8AC3E}">
        <p14:creationId xmlns:p14="http://schemas.microsoft.com/office/powerpoint/2010/main" val="4042794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8AFB0-7CE4-4936-BEDF-6365AEB6EF9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46EA108-89ED-4C28-8E7C-3E052D0E304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70F9686-8EA5-4CC6-A896-49686EDAC2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5D8D522-FA35-42DA-8F9D-5D58AE0125E0}"/>
              </a:ext>
            </a:extLst>
          </p:cNvPr>
          <p:cNvSpPr>
            <a:spLocks noGrp="1"/>
          </p:cNvSpPr>
          <p:nvPr>
            <p:ph type="dt" sz="half" idx="10"/>
          </p:nvPr>
        </p:nvSpPr>
        <p:spPr/>
        <p:txBody>
          <a:bodyPr/>
          <a:lstStyle/>
          <a:p>
            <a:fld id="{68FE3C5A-3B37-445A-BBCC-56CE4CFA5A66}" type="datetimeFigureOut">
              <a:rPr lang="en-US" smtClean="0"/>
              <a:t>29-Sep-26</a:t>
            </a:fld>
            <a:endParaRPr lang="en-US"/>
          </a:p>
        </p:txBody>
      </p:sp>
      <p:sp>
        <p:nvSpPr>
          <p:cNvPr id="6" name="Footer Placeholder 5">
            <a:extLst>
              <a:ext uri="{FF2B5EF4-FFF2-40B4-BE49-F238E27FC236}">
                <a16:creationId xmlns:a16="http://schemas.microsoft.com/office/drawing/2014/main" id="{5DCA71F3-ACF7-41BF-9472-BDC0C9061A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0FDCAD-4D7E-4A37-A911-B8DCED4768D8}"/>
              </a:ext>
            </a:extLst>
          </p:cNvPr>
          <p:cNvSpPr>
            <a:spLocks noGrp="1"/>
          </p:cNvSpPr>
          <p:nvPr>
            <p:ph type="sldNum" sz="quarter" idx="12"/>
          </p:nvPr>
        </p:nvSpPr>
        <p:spPr/>
        <p:txBody>
          <a:bodyPr/>
          <a:lstStyle/>
          <a:p>
            <a:fld id="{EBAEDD72-7D91-4D25-BE45-99C02CD9C30A}" type="slidenum">
              <a:rPr lang="en-US" smtClean="0"/>
              <a:t>‹#›</a:t>
            </a:fld>
            <a:endParaRPr lang="en-US"/>
          </a:p>
        </p:txBody>
      </p:sp>
    </p:spTree>
    <p:extLst>
      <p:ext uri="{BB962C8B-B14F-4D97-AF65-F5344CB8AC3E}">
        <p14:creationId xmlns:p14="http://schemas.microsoft.com/office/powerpoint/2010/main" val="22748932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1837E-9B0C-47C1-ACB1-85866CC7F7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E2F7D3-3850-4F28-AA24-D18763B4FCC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21F3194-2594-49F1-ABA1-EA2384A48A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DC50E78-E5FA-4E1A-93FE-280AA2A58F24}"/>
              </a:ext>
            </a:extLst>
          </p:cNvPr>
          <p:cNvSpPr>
            <a:spLocks noGrp="1"/>
          </p:cNvSpPr>
          <p:nvPr>
            <p:ph type="dt" sz="half" idx="10"/>
          </p:nvPr>
        </p:nvSpPr>
        <p:spPr/>
        <p:txBody>
          <a:bodyPr/>
          <a:lstStyle/>
          <a:p>
            <a:fld id="{68FE3C5A-3B37-445A-BBCC-56CE4CFA5A66}" type="datetimeFigureOut">
              <a:rPr lang="en-US" smtClean="0"/>
              <a:t>29-Sep-26</a:t>
            </a:fld>
            <a:endParaRPr lang="en-US"/>
          </a:p>
        </p:txBody>
      </p:sp>
      <p:sp>
        <p:nvSpPr>
          <p:cNvPr id="6" name="Footer Placeholder 5">
            <a:extLst>
              <a:ext uri="{FF2B5EF4-FFF2-40B4-BE49-F238E27FC236}">
                <a16:creationId xmlns:a16="http://schemas.microsoft.com/office/drawing/2014/main" id="{EA7C7E9E-A019-4410-AF48-A5968C75CC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E233E7-930A-4ED3-9833-CC9FB57E2C76}"/>
              </a:ext>
            </a:extLst>
          </p:cNvPr>
          <p:cNvSpPr>
            <a:spLocks noGrp="1"/>
          </p:cNvSpPr>
          <p:nvPr>
            <p:ph type="sldNum" sz="quarter" idx="12"/>
          </p:nvPr>
        </p:nvSpPr>
        <p:spPr/>
        <p:txBody>
          <a:bodyPr/>
          <a:lstStyle/>
          <a:p>
            <a:fld id="{EBAEDD72-7D91-4D25-BE45-99C02CD9C30A}" type="slidenum">
              <a:rPr lang="en-US" smtClean="0"/>
              <a:t>‹#›</a:t>
            </a:fld>
            <a:endParaRPr lang="en-US"/>
          </a:p>
        </p:txBody>
      </p:sp>
    </p:spTree>
    <p:extLst>
      <p:ext uri="{BB962C8B-B14F-4D97-AF65-F5344CB8AC3E}">
        <p14:creationId xmlns:p14="http://schemas.microsoft.com/office/powerpoint/2010/main" val="1752881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CB6CB-EBCC-478E-9DB7-B13C4E85F3B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1A85410-ADDE-4ED4-81AB-B4166CBF936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C9518B-F980-4D9E-8BEA-5ED2CED3082F}"/>
              </a:ext>
            </a:extLst>
          </p:cNvPr>
          <p:cNvSpPr>
            <a:spLocks noGrp="1"/>
          </p:cNvSpPr>
          <p:nvPr>
            <p:ph type="dt" sz="half" idx="10"/>
          </p:nvPr>
        </p:nvSpPr>
        <p:spPr/>
        <p:txBody>
          <a:bodyPr/>
          <a:lstStyle/>
          <a:p>
            <a:fld id="{68FE3C5A-3B37-445A-BBCC-56CE4CFA5A66}" type="datetimeFigureOut">
              <a:rPr lang="en-US" smtClean="0"/>
              <a:t>29-Sep-26</a:t>
            </a:fld>
            <a:endParaRPr lang="en-US"/>
          </a:p>
        </p:txBody>
      </p:sp>
      <p:sp>
        <p:nvSpPr>
          <p:cNvPr id="5" name="Footer Placeholder 4">
            <a:extLst>
              <a:ext uri="{FF2B5EF4-FFF2-40B4-BE49-F238E27FC236}">
                <a16:creationId xmlns:a16="http://schemas.microsoft.com/office/drawing/2014/main" id="{6EC07090-370B-499D-9230-F537E5C796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B4FE21-833A-40DA-8AC8-BE31D625DC35}"/>
              </a:ext>
            </a:extLst>
          </p:cNvPr>
          <p:cNvSpPr>
            <a:spLocks noGrp="1"/>
          </p:cNvSpPr>
          <p:nvPr>
            <p:ph type="sldNum" sz="quarter" idx="12"/>
          </p:nvPr>
        </p:nvSpPr>
        <p:spPr/>
        <p:txBody>
          <a:bodyPr/>
          <a:lstStyle/>
          <a:p>
            <a:fld id="{EBAEDD72-7D91-4D25-BE45-99C02CD9C30A}" type="slidenum">
              <a:rPr lang="en-US" smtClean="0"/>
              <a:t>‹#›</a:t>
            </a:fld>
            <a:endParaRPr lang="en-US"/>
          </a:p>
        </p:txBody>
      </p:sp>
    </p:spTree>
    <p:extLst>
      <p:ext uri="{BB962C8B-B14F-4D97-AF65-F5344CB8AC3E}">
        <p14:creationId xmlns:p14="http://schemas.microsoft.com/office/powerpoint/2010/main" val="34856904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6805C5E-942B-484C-AE22-C802597F5D7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E19711B-27F5-42F5-B469-6F895F5D869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4D3709-EBB6-43E0-B497-BD7BD21AF59E}"/>
              </a:ext>
            </a:extLst>
          </p:cNvPr>
          <p:cNvSpPr>
            <a:spLocks noGrp="1"/>
          </p:cNvSpPr>
          <p:nvPr>
            <p:ph type="dt" sz="half" idx="10"/>
          </p:nvPr>
        </p:nvSpPr>
        <p:spPr/>
        <p:txBody>
          <a:bodyPr/>
          <a:lstStyle/>
          <a:p>
            <a:fld id="{68FE3C5A-3B37-445A-BBCC-56CE4CFA5A66}" type="datetimeFigureOut">
              <a:rPr lang="en-US" smtClean="0"/>
              <a:t>29-Sep-26</a:t>
            </a:fld>
            <a:endParaRPr lang="en-US"/>
          </a:p>
        </p:txBody>
      </p:sp>
      <p:sp>
        <p:nvSpPr>
          <p:cNvPr id="5" name="Footer Placeholder 4">
            <a:extLst>
              <a:ext uri="{FF2B5EF4-FFF2-40B4-BE49-F238E27FC236}">
                <a16:creationId xmlns:a16="http://schemas.microsoft.com/office/drawing/2014/main" id="{D55E875D-048B-45E8-A547-98F4BA3061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E32DFC-52B6-4992-BD74-1F76BD087D90}"/>
              </a:ext>
            </a:extLst>
          </p:cNvPr>
          <p:cNvSpPr>
            <a:spLocks noGrp="1"/>
          </p:cNvSpPr>
          <p:nvPr>
            <p:ph type="sldNum" sz="quarter" idx="12"/>
          </p:nvPr>
        </p:nvSpPr>
        <p:spPr/>
        <p:txBody>
          <a:bodyPr/>
          <a:lstStyle/>
          <a:p>
            <a:fld id="{EBAEDD72-7D91-4D25-BE45-99C02CD9C30A}" type="slidenum">
              <a:rPr lang="en-US" smtClean="0"/>
              <a:t>‹#›</a:t>
            </a:fld>
            <a:endParaRPr lang="en-US"/>
          </a:p>
        </p:txBody>
      </p:sp>
    </p:spTree>
    <p:extLst>
      <p:ext uri="{BB962C8B-B14F-4D97-AF65-F5344CB8AC3E}">
        <p14:creationId xmlns:p14="http://schemas.microsoft.com/office/powerpoint/2010/main" val="4240757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olo el título">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55B22EFB-CE96-4888-A172-597EC6CE0F45}"/>
              </a:ext>
            </a:extLst>
          </p:cNvPr>
          <p:cNvSpPr txBox="1"/>
          <p:nvPr userDrawn="1"/>
        </p:nvSpPr>
        <p:spPr>
          <a:xfrm>
            <a:off x="1227766" y="262068"/>
            <a:ext cx="9427028" cy="54969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endParaRPr lang="en-US" sz="3200" b="1" dirty="0">
              <a:solidFill>
                <a:srgbClr val="092F56"/>
              </a:solidFill>
              <a:latin typeface="+mn-lt"/>
            </a:endParaRPr>
          </a:p>
        </p:txBody>
      </p:sp>
      <p:sp>
        <p:nvSpPr>
          <p:cNvPr id="6" name="Title 5">
            <a:extLst>
              <a:ext uri="{FF2B5EF4-FFF2-40B4-BE49-F238E27FC236}">
                <a16:creationId xmlns:a16="http://schemas.microsoft.com/office/drawing/2014/main" id="{E53E3607-8A62-413A-AA20-DD2CFED0000D}"/>
              </a:ext>
            </a:extLst>
          </p:cNvPr>
          <p:cNvSpPr>
            <a:spLocks noGrp="1"/>
          </p:cNvSpPr>
          <p:nvPr>
            <p:ph type="title"/>
          </p:nvPr>
        </p:nvSpPr>
        <p:spPr>
          <a:xfrm>
            <a:off x="890454" y="261083"/>
            <a:ext cx="9816594" cy="446638"/>
          </a:xfrm>
          <a:prstGeom prst="rect">
            <a:avLst/>
          </a:prstGeom>
        </p:spPr>
        <p:txBody>
          <a:bodyPr/>
          <a:lstStyle>
            <a:lvl1pPr algn="r">
              <a:defRPr sz="3200" b="1">
                <a:solidFill>
                  <a:srgbClr val="122E4F"/>
                </a:solidFill>
                <a:latin typeface="+mn-lt"/>
              </a:defRPr>
            </a:lvl1pPr>
          </a:lstStyle>
          <a:p>
            <a:r>
              <a:rPr lang="en-US" dirty="0"/>
              <a:t>Click to edit Master title style</a:t>
            </a:r>
            <a:endParaRPr lang="es-ES" dirty="0"/>
          </a:p>
        </p:txBody>
      </p:sp>
    </p:spTree>
    <p:extLst>
      <p:ext uri="{BB962C8B-B14F-4D97-AF65-F5344CB8AC3E}">
        <p14:creationId xmlns:p14="http://schemas.microsoft.com/office/powerpoint/2010/main" val="3721596962"/>
      </p:ext>
    </p:extLst>
  </p:cSld>
  <p:clrMapOvr>
    <a:masterClrMapping/>
  </p:clrMapOvr>
  <p:extLst>
    <p:ext uri="{DCECCB84-F9BA-43D5-87BE-67443E8EF086}">
      <p15:sldGuideLst xmlns:p15="http://schemas.microsoft.com/office/powerpoint/2012/main">
        <p15:guide id="1" orient="horz" pos="414">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F4AE5B-14C4-421C-9CA8-D509D4A972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F822043-52C4-4612-8C83-7794401838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D7F490-DD33-4853-B8B7-FD6279C23BA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FE3C5A-3B37-445A-BBCC-56CE4CFA5A66}" type="datetimeFigureOut">
              <a:rPr lang="en-US" smtClean="0"/>
              <a:t>29-Sep-26</a:t>
            </a:fld>
            <a:endParaRPr lang="en-US"/>
          </a:p>
        </p:txBody>
      </p:sp>
      <p:sp>
        <p:nvSpPr>
          <p:cNvPr id="5" name="Footer Placeholder 4">
            <a:extLst>
              <a:ext uri="{FF2B5EF4-FFF2-40B4-BE49-F238E27FC236}">
                <a16:creationId xmlns:a16="http://schemas.microsoft.com/office/drawing/2014/main" id="{4055216A-404D-431D-BB06-D20BB9EC10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ACC144E-4062-4D8D-9A67-887B971C727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AEDD72-7D91-4D25-BE45-99C02CD9C30A}" type="slidenum">
              <a:rPr lang="en-US" smtClean="0"/>
              <a:t>‹#›</a:t>
            </a:fld>
            <a:endParaRPr lang="en-US"/>
          </a:p>
        </p:txBody>
      </p:sp>
    </p:spTree>
    <p:extLst>
      <p:ext uri="{BB962C8B-B14F-4D97-AF65-F5344CB8AC3E}">
        <p14:creationId xmlns:p14="http://schemas.microsoft.com/office/powerpoint/2010/main" val="27470497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4.jpe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12E69-B839-47F3-A376-75AF5B6A44F8}"/>
              </a:ext>
            </a:extLst>
          </p:cNvPr>
          <p:cNvSpPr>
            <a:spLocks noGrp="1"/>
          </p:cNvSpPr>
          <p:nvPr>
            <p:ph type="ctrTitle"/>
          </p:nvPr>
        </p:nvSpPr>
        <p:spPr/>
        <p:txBody>
          <a:bodyPr/>
          <a:lstStyle/>
          <a:p>
            <a:r>
              <a:rPr lang="en-US" dirty="0"/>
              <a:t>JEMCA</a:t>
            </a:r>
          </a:p>
        </p:txBody>
      </p:sp>
      <p:sp>
        <p:nvSpPr>
          <p:cNvPr id="3" name="Subtitle 2">
            <a:extLst>
              <a:ext uri="{FF2B5EF4-FFF2-40B4-BE49-F238E27FC236}">
                <a16:creationId xmlns:a16="http://schemas.microsoft.com/office/drawing/2014/main" id="{89065939-7CF9-40E2-8034-ED06F93DC53F}"/>
              </a:ext>
            </a:extLst>
          </p:cNvPr>
          <p:cNvSpPr>
            <a:spLocks noGrp="1"/>
          </p:cNvSpPr>
          <p:nvPr>
            <p:ph type="subTitle" idx="1"/>
          </p:nvPr>
        </p:nvSpPr>
        <p:spPr/>
        <p:txBody>
          <a:bodyPr/>
          <a:lstStyle/>
          <a:p>
            <a:r>
              <a:rPr lang="en-US" dirty="0"/>
              <a:t>29 September 2026</a:t>
            </a:r>
          </a:p>
          <a:p>
            <a:r>
              <a:rPr lang="en-US"/>
              <a:t>ALBA-IBMB-ICN2-ICMAB-PIC</a:t>
            </a:r>
            <a:endParaRPr lang="en-US" dirty="0"/>
          </a:p>
        </p:txBody>
      </p:sp>
    </p:spTree>
    <p:extLst>
      <p:ext uri="{BB962C8B-B14F-4D97-AF65-F5344CB8AC3E}">
        <p14:creationId xmlns:p14="http://schemas.microsoft.com/office/powerpoint/2010/main" val="20984574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002FEFCF-260C-4A79-87B4-11CF839DD9A6}"/>
              </a:ext>
            </a:extLst>
          </p:cNvPr>
          <p:cNvPicPr>
            <a:picLocks noGrp="1" noChangeAspect="1"/>
          </p:cNvPicPr>
          <p:nvPr>
            <p:ph idx="1"/>
          </p:nvPr>
        </p:nvPicPr>
        <p:blipFill>
          <a:blip r:embed="rId2"/>
          <a:stretch>
            <a:fillRect/>
          </a:stretch>
        </p:blipFill>
        <p:spPr>
          <a:xfrm>
            <a:off x="1620671" y="1202574"/>
            <a:ext cx="8638988" cy="5511945"/>
          </a:xfrm>
          <a:prstGeom prst="rect">
            <a:avLst/>
          </a:prstGeom>
        </p:spPr>
      </p:pic>
      <p:sp>
        <p:nvSpPr>
          <p:cNvPr id="2" name="Title 1">
            <a:extLst>
              <a:ext uri="{FF2B5EF4-FFF2-40B4-BE49-F238E27FC236}">
                <a16:creationId xmlns:a16="http://schemas.microsoft.com/office/drawing/2014/main" id="{1E374E7E-3815-4676-8A02-CA6AB06D6F76}"/>
              </a:ext>
            </a:extLst>
          </p:cNvPr>
          <p:cNvSpPr>
            <a:spLocks noGrp="1"/>
          </p:cNvSpPr>
          <p:nvPr>
            <p:ph type="title"/>
          </p:nvPr>
        </p:nvSpPr>
        <p:spPr>
          <a:xfrm>
            <a:off x="838200" y="365126"/>
            <a:ext cx="10515600" cy="449522"/>
          </a:xfrm>
        </p:spPr>
        <p:txBody>
          <a:bodyPr>
            <a:normAutofit fontScale="90000"/>
          </a:bodyPr>
          <a:lstStyle/>
          <a:p>
            <a:pPr algn="ctr"/>
            <a:r>
              <a:rPr lang="en-US" b="1" dirty="0"/>
              <a:t>Map of JEMCA</a:t>
            </a:r>
          </a:p>
        </p:txBody>
      </p:sp>
      <p:sp>
        <p:nvSpPr>
          <p:cNvPr id="5" name="Rectangle 4">
            <a:extLst>
              <a:ext uri="{FF2B5EF4-FFF2-40B4-BE49-F238E27FC236}">
                <a16:creationId xmlns:a16="http://schemas.microsoft.com/office/drawing/2014/main" id="{F8A3AA2B-F55A-4A30-8997-ECBB365E2E9D}"/>
              </a:ext>
            </a:extLst>
          </p:cNvPr>
          <p:cNvSpPr/>
          <p:nvPr/>
        </p:nvSpPr>
        <p:spPr>
          <a:xfrm rot="17676726">
            <a:off x="8106623" y="4629355"/>
            <a:ext cx="639421" cy="2868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0073AF9C-26CD-4EA2-8E9F-8AC89FE069B0}"/>
              </a:ext>
            </a:extLst>
          </p:cNvPr>
          <p:cNvGrpSpPr/>
          <p:nvPr/>
        </p:nvGrpSpPr>
        <p:grpSpPr>
          <a:xfrm rot="2131869">
            <a:off x="4501867" y="2135843"/>
            <a:ext cx="580217" cy="417806"/>
            <a:chOff x="1424247" y="298777"/>
            <a:chExt cx="1421227" cy="976290"/>
          </a:xfrm>
          <a:solidFill>
            <a:srgbClr val="7030A0"/>
          </a:solidFill>
        </p:grpSpPr>
        <p:sp>
          <p:nvSpPr>
            <p:cNvPr id="7" name="Rectangle 6">
              <a:extLst>
                <a:ext uri="{FF2B5EF4-FFF2-40B4-BE49-F238E27FC236}">
                  <a16:creationId xmlns:a16="http://schemas.microsoft.com/office/drawing/2014/main" id="{003EE721-5428-4092-BAF0-3138AC1963F3}"/>
                </a:ext>
              </a:extLst>
            </p:cNvPr>
            <p:cNvSpPr/>
            <p:nvPr/>
          </p:nvSpPr>
          <p:spPr>
            <a:xfrm>
              <a:off x="1424247" y="626225"/>
              <a:ext cx="953338" cy="611447"/>
            </a:xfrm>
            <a:prstGeom prst="rect">
              <a:avLst/>
            </a:prstGeom>
            <a:grp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rapezoid 7">
              <a:extLst>
                <a:ext uri="{FF2B5EF4-FFF2-40B4-BE49-F238E27FC236}">
                  <a16:creationId xmlns:a16="http://schemas.microsoft.com/office/drawing/2014/main" id="{0AD24E75-CCBD-4EBA-996B-2D3EA35611B7}"/>
                </a:ext>
              </a:extLst>
            </p:cNvPr>
            <p:cNvSpPr/>
            <p:nvPr/>
          </p:nvSpPr>
          <p:spPr>
            <a:xfrm rot="11286477">
              <a:off x="2193515" y="298777"/>
              <a:ext cx="651959" cy="976290"/>
            </a:xfrm>
            <a:prstGeom prst="trapezoid">
              <a:avLst/>
            </a:prstGeom>
            <a:grp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Flowchart: Stored Data 8">
            <a:extLst>
              <a:ext uri="{FF2B5EF4-FFF2-40B4-BE49-F238E27FC236}">
                <a16:creationId xmlns:a16="http://schemas.microsoft.com/office/drawing/2014/main" id="{66B9451B-BEFB-431E-A828-CCC8A830DC9D}"/>
              </a:ext>
            </a:extLst>
          </p:cNvPr>
          <p:cNvSpPr/>
          <p:nvPr/>
        </p:nvSpPr>
        <p:spPr>
          <a:xfrm rot="7808901">
            <a:off x="4364341" y="2238685"/>
            <a:ext cx="396066" cy="895169"/>
          </a:xfrm>
          <a:prstGeom prst="flowChartOnlineStorage">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42739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002FEFCF-260C-4A79-87B4-11CF839DD9A6}"/>
              </a:ext>
            </a:extLst>
          </p:cNvPr>
          <p:cNvPicPr>
            <a:picLocks noGrp="1" noChangeAspect="1"/>
          </p:cNvPicPr>
          <p:nvPr>
            <p:ph idx="1"/>
          </p:nvPr>
        </p:nvPicPr>
        <p:blipFill>
          <a:blip r:embed="rId2"/>
          <a:stretch>
            <a:fillRect/>
          </a:stretch>
        </p:blipFill>
        <p:spPr>
          <a:xfrm>
            <a:off x="1620671" y="1202574"/>
            <a:ext cx="8638988" cy="5511945"/>
          </a:xfrm>
          <a:prstGeom prst="rect">
            <a:avLst/>
          </a:prstGeom>
        </p:spPr>
      </p:pic>
      <p:sp>
        <p:nvSpPr>
          <p:cNvPr id="2" name="Title 1">
            <a:extLst>
              <a:ext uri="{FF2B5EF4-FFF2-40B4-BE49-F238E27FC236}">
                <a16:creationId xmlns:a16="http://schemas.microsoft.com/office/drawing/2014/main" id="{1E374E7E-3815-4676-8A02-CA6AB06D6F76}"/>
              </a:ext>
            </a:extLst>
          </p:cNvPr>
          <p:cNvSpPr>
            <a:spLocks noGrp="1"/>
          </p:cNvSpPr>
          <p:nvPr>
            <p:ph type="title"/>
          </p:nvPr>
        </p:nvSpPr>
        <p:spPr>
          <a:xfrm>
            <a:off x="838200" y="365126"/>
            <a:ext cx="10515600" cy="449522"/>
          </a:xfrm>
        </p:spPr>
        <p:txBody>
          <a:bodyPr>
            <a:normAutofit fontScale="90000"/>
          </a:bodyPr>
          <a:lstStyle/>
          <a:p>
            <a:pPr algn="ctr"/>
            <a:r>
              <a:rPr lang="en-US" b="1" dirty="0"/>
              <a:t>Map of JEMCA</a:t>
            </a:r>
          </a:p>
        </p:txBody>
      </p:sp>
      <p:sp>
        <p:nvSpPr>
          <p:cNvPr id="5" name="Flowchart: Stored Data 4">
            <a:extLst>
              <a:ext uri="{FF2B5EF4-FFF2-40B4-BE49-F238E27FC236}">
                <a16:creationId xmlns:a16="http://schemas.microsoft.com/office/drawing/2014/main" id="{8E7BCC9E-6A3C-403A-BD17-F619146B1179}"/>
              </a:ext>
            </a:extLst>
          </p:cNvPr>
          <p:cNvSpPr/>
          <p:nvPr/>
        </p:nvSpPr>
        <p:spPr>
          <a:xfrm rot="7808901">
            <a:off x="4364342" y="2238683"/>
            <a:ext cx="396066" cy="895169"/>
          </a:xfrm>
          <a:prstGeom prst="flowChartOnlineStorage">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40C798C-6463-41BE-BE57-DFDDAB369AF2}"/>
              </a:ext>
            </a:extLst>
          </p:cNvPr>
          <p:cNvSpPr/>
          <p:nvPr/>
        </p:nvSpPr>
        <p:spPr>
          <a:xfrm rot="17676726">
            <a:off x="8106623" y="4629355"/>
            <a:ext cx="639421" cy="2868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8A9F2F92-79A6-453B-A143-DB80DBCB4D81}"/>
              </a:ext>
            </a:extLst>
          </p:cNvPr>
          <p:cNvGrpSpPr/>
          <p:nvPr/>
        </p:nvGrpSpPr>
        <p:grpSpPr>
          <a:xfrm rot="2131869">
            <a:off x="4501866" y="2135844"/>
            <a:ext cx="580217" cy="417806"/>
            <a:chOff x="1424247" y="298777"/>
            <a:chExt cx="1421227" cy="976290"/>
          </a:xfrm>
          <a:solidFill>
            <a:srgbClr val="7030A0"/>
          </a:solidFill>
        </p:grpSpPr>
        <p:sp>
          <p:nvSpPr>
            <p:cNvPr id="13" name="Rectangle 12">
              <a:extLst>
                <a:ext uri="{FF2B5EF4-FFF2-40B4-BE49-F238E27FC236}">
                  <a16:creationId xmlns:a16="http://schemas.microsoft.com/office/drawing/2014/main" id="{C8C627E8-0466-426A-952B-8A3A16996CAF}"/>
                </a:ext>
              </a:extLst>
            </p:cNvPr>
            <p:cNvSpPr/>
            <p:nvPr/>
          </p:nvSpPr>
          <p:spPr>
            <a:xfrm>
              <a:off x="1424247" y="626225"/>
              <a:ext cx="953338" cy="611447"/>
            </a:xfrm>
            <a:prstGeom prst="rect">
              <a:avLst/>
            </a:prstGeom>
            <a:grp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rapezoid 13">
              <a:extLst>
                <a:ext uri="{FF2B5EF4-FFF2-40B4-BE49-F238E27FC236}">
                  <a16:creationId xmlns:a16="http://schemas.microsoft.com/office/drawing/2014/main" id="{DD95B809-FB16-4875-9F64-71CC43B90ADD}"/>
                </a:ext>
              </a:extLst>
            </p:cNvPr>
            <p:cNvSpPr/>
            <p:nvPr/>
          </p:nvSpPr>
          <p:spPr>
            <a:xfrm rot="11286477">
              <a:off x="2193515" y="298777"/>
              <a:ext cx="651959" cy="976290"/>
            </a:xfrm>
            <a:prstGeom prst="trapezoid">
              <a:avLst/>
            </a:prstGeom>
            <a:grp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 name="Picture 2">
            <a:extLst>
              <a:ext uri="{FF2B5EF4-FFF2-40B4-BE49-F238E27FC236}">
                <a16:creationId xmlns:a16="http://schemas.microsoft.com/office/drawing/2014/main" id="{9F3484D6-996B-4560-AE5F-D8EC0DDA919C}"/>
              </a:ext>
            </a:extLst>
          </p:cNvPr>
          <p:cNvPicPr>
            <a:picLocks noChangeAspect="1"/>
          </p:cNvPicPr>
          <p:nvPr/>
        </p:nvPicPr>
        <p:blipFill>
          <a:blip r:embed="rId3"/>
          <a:stretch>
            <a:fillRect/>
          </a:stretch>
        </p:blipFill>
        <p:spPr>
          <a:xfrm>
            <a:off x="5347856" y="2398204"/>
            <a:ext cx="6096000" cy="2644137"/>
          </a:xfrm>
          <a:prstGeom prst="rect">
            <a:avLst/>
          </a:prstGeom>
          <a:ln w="38100">
            <a:solidFill>
              <a:srgbClr val="009999"/>
            </a:solidFill>
          </a:ln>
          <a:effectLst>
            <a:outerShdw blurRad="63500" sx="102000" sy="102000" algn="ctr" rotWithShape="0">
              <a:prstClr val="black">
                <a:alpha val="40000"/>
              </a:prstClr>
            </a:outerShdw>
          </a:effectLst>
        </p:spPr>
      </p:pic>
      <p:cxnSp>
        <p:nvCxnSpPr>
          <p:cNvPr id="6" name="Connector: Curved 5">
            <a:extLst>
              <a:ext uri="{FF2B5EF4-FFF2-40B4-BE49-F238E27FC236}">
                <a16:creationId xmlns:a16="http://schemas.microsoft.com/office/drawing/2014/main" id="{05683905-1364-439F-90B7-39DF51850613}"/>
              </a:ext>
            </a:extLst>
          </p:cNvPr>
          <p:cNvCxnSpPr>
            <a:cxnSpLocks/>
          </p:cNvCxnSpPr>
          <p:nvPr/>
        </p:nvCxnSpPr>
        <p:spPr>
          <a:xfrm>
            <a:off x="4466705" y="2398204"/>
            <a:ext cx="881151" cy="350538"/>
          </a:xfrm>
          <a:prstGeom prst="curvedConnector3">
            <a:avLst/>
          </a:prstGeom>
          <a:ln w="38100">
            <a:solidFill>
              <a:srgbClr val="009999"/>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5" name="Table 14">
            <a:extLst>
              <a:ext uri="{FF2B5EF4-FFF2-40B4-BE49-F238E27FC236}">
                <a16:creationId xmlns:a16="http://schemas.microsoft.com/office/drawing/2014/main" id="{5172194B-B3FA-44F6-8A0B-9D8CD6F4F744}"/>
              </a:ext>
            </a:extLst>
          </p:cNvPr>
          <p:cNvGraphicFramePr>
            <a:graphicFrameLocks noGrp="1"/>
          </p:cNvGraphicFramePr>
          <p:nvPr>
            <p:extLst>
              <p:ext uri="{D42A27DB-BD31-4B8C-83A1-F6EECF244321}">
                <p14:modId xmlns:p14="http://schemas.microsoft.com/office/powerpoint/2010/main" val="3242789712"/>
              </p:ext>
            </p:extLst>
          </p:nvPr>
        </p:nvGraphicFramePr>
        <p:xfrm>
          <a:off x="136214" y="197406"/>
          <a:ext cx="4485058" cy="1752600"/>
        </p:xfrm>
        <a:graphic>
          <a:graphicData uri="http://schemas.openxmlformats.org/drawingml/2006/table">
            <a:tbl>
              <a:tblPr firstRow="1" bandRow="1">
                <a:tableStyleId>{5C22544A-7EE6-4342-B048-85BDC9FD1C3A}</a:tableStyleId>
              </a:tblPr>
              <a:tblGrid>
                <a:gridCol w="787800">
                  <a:extLst>
                    <a:ext uri="{9D8B030D-6E8A-4147-A177-3AD203B41FA5}">
                      <a16:colId xmlns:a16="http://schemas.microsoft.com/office/drawing/2014/main" val="2874574319"/>
                    </a:ext>
                  </a:extLst>
                </a:gridCol>
                <a:gridCol w="784976">
                  <a:extLst>
                    <a:ext uri="{9D8B030D-6E8A-4147-A177-3AD203B41FA5}">
                      <a16:colId xmlns:a16="http://schemas.microsoft.com/office/drawing/2014/main" val="1814963394"/>
                    </a:ext>
                  </a:extLst>
                </a:gridCol>
                <a:gridCol w="2912282">
                  <a:extLst>
                    <a:ext uri="{9D8B030D-6E8A-4147-A177-3AD203B41FA5}">
                      <a16:colId xmlns:a16="http://schemas.microsoft.com/office/drawing/2014/main" val="1681593665"/>
                    </a:ext>
                  </a:extLst>
                </a:gridCol>
              </a:tblGrid>
              <a:tr h="370840">
                <a:tc>
                  <a:txBody>
                    <a:bodyPr/>
                    <a:lstStyle/>
                    <a:p>
                      <a:endParaRPr lang="en-US" dirty="0"/>
                    </a:p>
                  </a:txBody>
                  <a:tcPr/>
                </a:tc>
                <a:tc>
                  <a:txBody>
                    <a:bodyPr/>
                    <a:lstStyle/>
                    <a:p>
                      <a:endParaRPr lang="en-US" dirty="0"/>
                    </a:p>
                  </a:txBody>
                  <a:tcPr/>
                </a:tc>
                <a:tc>
                  <a:txBody>
                    <a:bodyPr/>
                    <a:lstStyle/>
                    <a:p>
                      <a:r>
                        <a:rPr lang="en-US" dirty="0"/>
                        <a:t> </a:t>
                      </a:r>
                    </a:p>
                  </a:txBody>
                  <a:tcPr/>
                </a:tc>
                <a:extLst>
                  <a:ext uri="{0D108BD9-81ED-4DB2-BD59-A6C34878D82A}">
                    <a16:rowId xmlns:a16="http://schemas.microsoft.com/office/drawing/2014/main" val="616671586"/>
                  </a:ext>
                </a:extLst>
              </a:tr>
              <a:tr h="370840">
                <a:tc>
                  <a:txBody>
                    <a:bodyPr/>
                    <a:lstStyle/>
                    <a:p>
                      <a:r>
                        <a:rPr lang="en-US" dirty="0"/>
                        <a:t>EM01</a:t>
                      </a:r>
                    </a:p>
                  </a:txBody>
                  <a:tcPr/>
                </a:tc>
                <a:tc>
                  <a:txBody>
                    <a:bodyPr/>
                    <a:lstStyle/>
                    <a:p>
                      <a:r>
                        <a:rPr lang="en-US" dirty="0"/>
                        <a:t>IBMB</a:t>
                      </a:r>
                    </a:p>
                  </a:txBody>
                  <a:tcPr/>
                </a:tc>
                <a:tc>
                  <a:txBody>
                    <a:bodyPr/>
                    <a:lstStyle/>
                    <a:p>
                      <a:r>
                        <a:rPr lang="en-GB" sz="1800" b="1" kern="1200" dirty="0">
                          <a:solidFill>
                            <a:schemeClr val="dk1"/>
                          </a:solidFill>
                          <a:effectLst/>
                          <a:latin typeface="+mn-lt"/>
                          <a:ea typeface="+mn-ea"/>
                          <a:cs typeface="+mn-cs"/>
                        </a:rPr>
                        <a:t>200 kV – Life science</a:t>
                      </a:r>
                      <a:endParaRPr lang="en-US" dirty="0"/>
                    </a:p>
                  </a:txBody>
                  <a:tcPr/>
                </a:tc>
                <a:extLst>
                  <a:ext uri="{0D108BD9-81ED-4DB2-BD59-A6C34878D82A}">
                    <a16:rowId xmlns:a16="http://schemas.microsoft.com/office/drawing/2014/main" val="2671298541"/>
                  </a:ext>
                </a:extLst>
              </a:tr>
              <a:tr h="370840">
                <a:tc>
                  <a:txBody>
                    <a:bodyPr/>
                    <a:lstStyle/>
                    <a:p>
                      <a:r>
                        <a:rPr lang="en-US" dirty="0"/>
                        <a:t>EM02</a:t>
                      </a:r>
                    </a:p>
                  </a:txBody>
                  <a:tcPr/>
                </a:tc>
                <a:tc>
                  <a:txBody>
                    <a:bodyPr/>
                    <a:lstStyle/>
                    <a:p>
                      <a:r>
                        <a:rPr lang="en-US" dirty="0"/>
                        <a:t>ICN2</a:t>
                      </a:r>
                    </a:p>
                  </a:txBody>
                  <a:tcPr/>
                </a:tc>
                <a:tc>
                  <a:txBody>
                    <a:bodyPr/>
                    <a:lstStyle/>
                    <a:p>
                      <a:r>
                        <a:rPr lang="en-US" b="1" dirty="0"/>
                        <a:t>300 kV – Material science</a:t>
                      </a:r>
                    </a:p>
                  </a:txBody>
                  <a:tcPr/>
                </a:tc>
                <a:extLst>
                  <a:ext uri="{0D108BD9-81ED-4DB2-BD59-A6C34878D82A}">
                    <a16:rowId xmlns:a16="http://schemas.microsoft.com/office/drawing/2014/main" val="4005446355"/>
                  </a:ext>
                </a:extLst>
              </a:tr>
              <a:tr h="370840">
                <a:tc>
                  <a:txBody>
                    <a:bodyPr/>
                    <a:lstStyle/>
                    <a:p>
                      <a:r>
                        <a:rPr lang="en-US" dirty="0"/>
                        <a:t>EM03</a:t>
                      </a:r>
                    </a:p>
                  </a:txBody>
                  <a:tcPr/>
                </a:tc>
                <a:tc>
                  <a:txBody>
                    <a:bodyPr/>
                    <a:lstStyle/>
                    <a:p>
                      <a:r>
                        <a:rPr lang="en-US" dirty="0"/>
                        <a:t>ALBA</a:t>
                      </a:r>
                    </a:p>
                  </a:txBody>
                  <a:tcPr/>
                </a:tc>
                <a:tc>
                  <a:txBody>
                    <a:bodyPr/>
                    <a:lstStyle/>
                    <a:p>
                      <a:r>
                        <a:rPr lang="en-US" b="1" dirty="0"/>
                        <a:t>300 kV – Material science – environmental/correlative</a:t>
                      </a:r>
                    </a:p>
                  </a:txBody>
                  <a:tcPr/>
                </a:tc>
                <a:extLst>
                  <a:ext uri="{0D108BD9-81ED-4DB2-BD59-A6C34878D82A}">
                    <a16:rowId xmlns:a16="http://schemas.microsoft.com/office/drawing/2014/main" val="3665616220"/>
                  </a:ext>
                </a:extLst>
              </a:tr>
            </a:tbl>
          </a:graphicData>
        </a:graphic>
      </p:graphicFrame>
      <p:sp>
        <p:nvSpPr>
          <p:cNvPr id="16" name="TextBox 15">
            <a:extLst>
              <a:ext uri="{FF2B5EF4-FFF2-40B4-BE49-F238E27FC236}">
                <a16:creationId xmlns:a16="http://schemas.microsoft.com/office/drawing/2014/main" id="{071B1592-5801-4705-9E60-25D31A99816B}"/>
              </a:ext>
            </a:extLst>
          </p:cNvPr>
          <p:cNvSpPr txBox="1"/>
          <p:nvPr/>
        </p:nvSpPr>
        <p:spPr>
          <a:xfrm>
            <a:off x="8229599" y="2821797"/>
            <a:ext cx="804863" cy="369332"/>
          </a:xfrm>
          <a:prstGeom prst="rect">
            <a:avLst/>
          </a:prstGeom>
          <a:solidFill>
            <a:schemeClr val="accent6">
              <a:lumMod val="40000"/>
              <a:lumOff val="60000"/>
            </a:schemeClr>
          </a:solidFill>
        </p:spPr>
        <p:txBody>
          <a:bodyPr wrap="square" rtlCol="0">
            <a:spAutoFit/>
          </a:bodyPr>
          <a:lstStyle/>
          <a:p>
            <a:r>
              <a:rPr lang="en-US" b="1" dirty="0"/>
              <a:t>EM02</a:t>
            </a:r>
          </a:p>
        </p:txBody>
      </p:sp>
      <p:sp>
        <p:nvSpPr>
          <p:cNvPr id="17" name="TextBox 16">
            <a:extLst>
              <a:ext uri="{FF2B5EF4-FFF2-40B4-BE49-F238E27FC236}">
                <a16:creationId xmlns:a16="http://schemas.microsoft.com/office/drawing/2014/main" id="{3738070D-211F-4C8E-8564-CFA8390ABA2B}"/>
              </a:ext>
            </a:extLst>
          </p:cNvPr>
          <p:cNvSpPr txBox="1"/>
          <p:nvPr/>
        </p:nvSpPr>
        <p:spPr>
          <a:xfrm>
            <a:off x="6199539" y="3191129"/>
            <a:ext cx="804863" cy="369332"/>
          </a:xfrm>
          <a:prstGeom prst="rect">
            <a:avLst/>
          </a:prstGeom>
          <a:solidFill>
            <a:schemeClr val="accent6">
              <a:lumMod val="40000"/>
              <a:lumOff val="60000"/>
            </a:schemeClr>
          </a:solidFill>
        </p:spPr>
        <p:txBody>
          <a:bodyPr wrap="square" rtlCol="0">
            <a:spAutoFit/>
          </a:bodyPr>
          <a:lstStyle/>
          <a:p>
            <a:r>
              <a:rPr lang="en-US" b="1" dirty="0"/>
              <a:t>EM03</a:t>
            </a:r>
          </a:p>
        </p:txBody>
      </p:sp>
      <p:sp>
        <p:nvSpPr>
          <p:cNvPr id="18" name="TextBox 17">
            <a:extLst>
              <a:ext uri="{FF2B5EF4-FFF2-40B4-BE49-F238E27FC236}">
                <a16:creationId xmlns:a16="http://schemas.microsoft.com/office/drawing/2014/main" id="{401F2F80-703D-4C4F-AF42-3C25C64F1383}"/>
              </a:ext>
            </a:extLst>
          </p:cNvPr>
          <p:cNvSpPr txBox="1"/>
          <p:nvPr/>
        </p:nvSpPr>
        <p:spPr>
          <a:xfrm>
            <a:off x="7357939" y="4200779"/>
            <a:ext cx="804863" cy="369332"/>
          </a:xfrm>
          <a:prstGeom prst="rect">
            <a:avLst/>
          </a:prstGeom>
          <a:solidFill>
            <a:schemeClr val="accent6">
              <a:lumMod val="40000"/>
              <a:lumOff val="60000"/>
            </a:schemeClr>
          </a:solidFill>
        </p:spPr>
        <p:txBody>
          <a:bodyPr wrap="square" rtlCol="0">
            <a:spAutoFit/>
          </a:bodyPr>
          <a:lstStyle/>
          <a:p>
            <a:r>
              <a:rPr lang="en-US" b="1" dirty="0"/>
              <a:t>EM01</a:t>
            </a:r>
          </a:p>
        </p:txBody>
      </p:sp>
      <p:pic>
        <p:nvPicPr>
          <p:cNvPr id="1026" name="Picture 2" descr="Catalan Institute of Nanoscience and Nanotechnology - REDI ...">
            <a:extLst>
              <a:ext uri="{FF2B5EF4-FFF2-40B4-BE49-F238E27FC236}">
                <a16:creationId xmlns:a16="http://schemas.microsoft.com/office/drawing/2014/main" id="{D1BC85B1-B23D-461F-9D45-FB5864BB3B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72284" y="-18768"/>
            <a:ext cx="1489587" cy="148958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CMAB - Logos">
            <a:extLst>
              <a:ext uri="{FF2B5EF4-FFF2-40B4-BE49-F238E27FC236}">
                <a16:creationId xmlns:a16="http://schemas.microsoft.com/office/drawing/2014/main" id="{B7C6FEB3-0D34-4096-826F-470D5B61186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48911" y="517807"/>
            <a:ext cx="1489587" cy="68662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 Contact with The Institute of Molecular Biology of Barcelona | IBMB">
            <a:extLst>
              <a:ext uri="{FF2B5EF4-FFF2-40B4-BE49-F238E27FC236}">
                <a16:creationId xmlns:a16="http://schemas.microsoft.com/office/drawing/2014/main" id="{B790AACD-1A1B-48D6-956F-D88ACA3DEB0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59659" y="6026016"/>
            <a:ext cx="1489587" cy="572159"/>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La UAB estrena logotipo - Universitat Autònoma de Barcelona - UAB Barcelona">
            <a:extLst>
              <a:ext uri="{FF2B5EF4-FFF2-40B4-BE49-F238E27FC236}">
                <a16:creationId xmlns:a16="http://schemas.microsoft.com/office/drawing/2014/main" id="{5CC390D6-F063-4C79-A823-00FAF08FA3F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770072" y="6026016"/>
            <a:ext cx="1239663" cy="589222"/>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IFAE Annual Report 2019 Online - IFAE">
            <a:extLst>
              <a:ext uri="{FF2B5EF4-FFF2-40B4-BE49-F238E27FC236}">
                <a16:creationId xmlns:a16="http://schemas.microsoft.com/office/drawing/2014/main" id="{1355C636-3A09-47C4-A450-CF514690E50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317671" y="1409428"/>
            <a:ext cx="1326181" cy="6920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2393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002FEFCF-260C-4A79-87B4-11CF839DD9A6}"/>
              </a:ext>
            </a:extLst>
          </p:cNvPr>
          <p:cNvPicPr>
            <a:picLocks noGrp="1" noChangeAspect="1"/>
          </p:cNvPicPr>
          <p:nvPr>
            <p:ph idx="1"/>
          </p:nvPr>
        </p:nvPicPr>
        <p:blipFill>
          <a:blip r:embed="rId2"/>
          <a:stretch>
            <a:fillRect/>
          </a:stretch>
        </p:blipFill>
        <p:spPr>
          <a:xfrm>
            <a:off x="1620671" y="1202574"/>
            <a:ext cx="8638988" cy="5511945"/>
          </a:xfrm>
          <a:prstGeom prst="rect">
            <a:avLst/>
          </a:prstGeom>
        </p:spPr>
      </p:pic>
      <p:sp>
        <p:nvSpPr>
          <p:cNvPr id="2" name="Title 1">
            <a:extLst>
              <a:ext uri="{FF2B5EF4-FFF2-40B4-BE49-F238E27FC236}">
                <a16:creationId xmlns:a16="http://schemas.microsoft.com/office/drawing/2014/main" id="{1E374E7E-3815-4676-8A02-CA6AB06D6F76}"/>
              </a:ext>
            </a:extLst>
          </p:cNvPr>
          <p:cNvSpPr>
            <a:spLocks noGrp="1"/>
          </p:cNvSpPr>
          <p:nvPr>
            <p:ph type="title"/>
          </p:nvPr>
        </p:nvSpPr>
        <p:spPr>
          <a:xfrm>
            <a:off x="838200" y="327026"/>
            <a:ext cx="10515600" cy="449522"/>
          </a:xfrm>
        </p:spPr>
        <p:txBody>
          <a:bodyPr>
            <a:normAutofit fontScale="90000"/>
          </a:bodyPr>
          <a:lstStyle/>
          <a:p>
            <a:pPr algn="ctr"/>
            <a:r>
              <a:rPr lang="en-US" b="1" dirty="0"/>
              <a:t>Map of JEMCA</a:t>
            </a:r>
          </a:p>
        </p:txBody>
      </p:sp>
      <p:sp>
        <p:nvSpPr>
          <p:cNvPr id="5" name="Rectangle 4">
            <a:extLst>
              <a:ext uri="{FF2B5EF4-FFF2-40B4-BE49-F238E27FC236}">
                <a16:creationId xmlns:a16="http://schemas.microsoft.com/office/drawing/2014/main" id="{69239865-1572-4A62-AEAD-71C85B260F75}"/>
              </a:ext>
            </a:extLst>
          </p:cNvPr>
          <p:cNvSpPr/>
          <p:nvPr/>
        </p:nvSpPr>
        <p:spPr>
          <a:xfrm rot="17676726">
            <a:off x="8106623" y="4629355"/>
            <a:ext cx="639421" cy="2868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Connector: Curved 8">
            <a:extLst>
              <a:ext uri="{FF2B5EF4-FFF2-40B4-BE49-F238E27FC236}">
                <a16:creationId xmlns:a16="http://schemas.microsoft.com/office/drawing/2014/main" id="{DFFA32A3-E9DB-487C-ACD8-FD1ED8563CB2}"/>
              </a:ext>
            </a:extLst>
          </p:cNvPr>
          <p:cNvCxnSpPr>
            <a:cxnSpLocks/>
          </p:cNvCxnSpPr>
          <p:nvPr/>
        </p:nvCxnSpPr>
        <p:spPr>
          <a:xfrm rot="10800000">
            <a:off x="7320151" y="4072544"/>
            <a:ext cx="1254277" cy="676100"/>
          </a:xfrm>
          <a:prstGeom prst="curvedConnector3">
            <a:avLst/>
          </a:prstGeom>
          <a:ln w="381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3" name="Flowchart: Stored Data 12">
            <a:extLst>
              <a:ext uri="{FF2B5EF4-FFF2-40B4-BE49-F238E27FC236}">
                <a16:creationId xmlns:a16="http://schemas.microsoft.com/office/drawing/2014/main" id="{720BDB90-DA6B-449D-A891-BED37ED268D1}"/>
              </a:ext>
            </a:extLst>
          </p:cNvPr>
          <p:cNvSpPr/>
          <p:nvPr/>
        </p:nvSpPr>
        <p:spPr>
          <a:xfrm rot="7808901">
            <a:off x="4364341" y="2238685"/>
            <a:ext cx="396066" cy="895169"/>
          </a:xfrm>
          <a:prstGeom prst="flowChartOnlineStorage">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F5619A41-F29A-4C44-8A2E-BD94B77DB684}"/>
              </a:ext>
            </a:extLst>
          </p:cNvPr>
          <p:cNvPicPr>
            <a:picLocks noChangeAspect="1"/>
          </p:cNvPicPr>
          <p:nvPr/>
        </p:nvPicPr>
        <p:blipFill>
          <a:blip r:embed="rId3"/>
          <a:stretch>
            <a:fillRect/>
          </a:stretch>
        </p:blipFill>
        <p:spPr>
          <a:xfrm>
            <a:off x="925588" y="2679028"/>
            <a:ext cx="6394563" cy="3269361"/>
          </a:xfrm>
          <a:prstGeom prst="rect">
            <a:avLst/>
          </a:prstGeom>
          <a:ln w="28575">
            <a:solidFill>
              <a:schemeClr val="accent5">
                <a:lumMod val="75000"/>
              </a:schemeClr>
            </a:solidFill>
          </a:ln>
          <a:effectLst>
            <a:outerShdw blurRad="63500" sx="102000" sy="102000" algn="ctr" rotWithShape="0">
              <a:prstClr val="black">
                <a:alpha val="40000"/>
              </a:prstClr>
            </a:outerShdw>
          </a:effectLst>
        </p:spPr>
      </p:pic>
      <p:grpSp>
        <p:nvGrpSpPr>
          <p:cNvPr id="14" name="Group 13">
            <a:extLst>
              <a:ext uri="{FF2B5EF4-FFF2-40B4-BE49-F238E27FC236}">
                <a16:creationId xmlns:a16="http://schemas.microsoft.com/office/drawing/2014/main" id="{98D2C847-E468-4316-9EB0-6F2070AE32FF}"/>
              </a:ext>
            </a:extLst>
          </p:cNvPr>
          <p:cNvGrpSpPr/>
          <p:nvPr/>
        </p:nvGrpSpPr>
        <p:grpSpPr>
          <a:xfrm rot="2131869">
            <a:off x="4501866" y="2135844"/>
            <a:ext cx="580217" cy="417806"/>
            <a:chOff x="1424247" y="298777"/>
            <a:chExt cx="1421227" cy="976290"/>
          </a:xfrm>
          <a:solidFill>
            <a:srgbClr val="7030A0"/>
          </a:solidFill>
        </p:grpSpPr>
        <p:sp>
          <p:nvSpPr>
            <p:cNvPr id="15" name="Rectangle 14">
              <a:extLst>
                <a:ext uri="{FF2B5EF4-FFF2-40B4-BE49-F238E27FC236}">
                  <a16:creationId xmlns:a16="http://schemas.microsoft.com/office/drawing/2014/main" id="{8B04DF4A-0020-45EB-A63E-ECAEB768FB04}"/>
                </a:ext>
              </a:extLst>
            </p:cNvPr>
            <p:cNvSpPr/>
            <p:nvPr/>
          </p:nvSpPr>
          <p:spPr>
            <a:xfrm>
              <a:off x="1424247" y="626225"/>
              <a:ext cx="953338" cy="611447"/>
            </a:xfrm>
            <a:prstGeom prst="rect">
              <a:avLst/>
            </a:prstGeom>
            <a:grp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rapezoid 15">
              <a:extLst>
                <a:ext uri="{FF2B5EF4-FFF2-40B4-BE49-F238E27FC236}">
                  <a16:creationId xmlns:a16="http://schemas.microsoft.com/office/drawing/2014/main" id="{19D82F0F-5992-4CCA-A733-A960A3F7A05E}"/>
                </a:ext>
              </a:extLst>
            </p:cNvPr>
            <p:cNvSpPr/>
            <p:nvPr/>
          </p:nvSpPr>
          <p:spPr>
            <a:xfrm rot="11286477">
              <a:off x="2193515" y="298777"/>
              <a:ext cx="651959" cy="976290"/>
            </a:xfrm>
            <a:prstGeom prst="trapezoid">
              <a:avLst/>
            </a:prstGeom>
            <a:grp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8" name="Picture 2" descr="Catalan Institute of Nanoscience and Nanotechnology - REDI ...">
            <a:extLst>
              <a:ext uri="{FF2B5EF4-FFF2-40B4-BE49-F238E27FC236}">
                <a16:creationId xmlns:a16="http://schemas.microsoft.com/office/drawing/2014/main" id="{D2B34BD0-6D01-47C2-8159-F2F2382277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0391" y="-97899"/>
            <a:ext cx="1489587" cy="148958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ICMAB - Logos">
            <a:extLst>
              <a:ext uri="{FF2B5EF4-FFF2-40B4-BE49-F238E27FC236}">
                <a16:creationId xmlns:a16="http://schemas.microsoft.com/office/drawing/2014/main" id="{C1487D94-BF3E-45A0-BAC8-8535DAFCE9D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21589" y="472991"/>
            <a:ext cx="1489587" cy="686622"/>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2" descr="IFAE Annual Report 2019 Online - IFAE">
            <a:extLst>
              <a:ext uri="{FF2B5EF4-FFF2-40B4-BE49-F238E27FC236}">
                <a16:creationId xmlns:a16="http://schemas.microsoft.com/office/drawing/2014/main" id="{805AD345-043C-4D0A-B670-002096474EE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9990" y="1248787"/>
            <a:ext cx="1326181" cy="69201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2" name="Table 21">
            <a:extLst>
              <a:ext uri="{FF2B5EF4-FFF2-40B4-BE49-F238E27FC236}">
                <a16:creationId xmlns:a16="http://schemas.microsoft.com/office/drawing/2014/main" id="{7143C5F4-7CE6-44C6-B1DB-7E5D249B099A}"/>
              </a:ext>
            </a:extLst>
          </p:cNvPr>
          <p:cNvGraphicFramePr>
            <a:graphicFrameLocks noGrp="1"/>
          </p:cNvGraphicFramePr>
          <p:nvPr>
            <p:extLst>
              <p:ext uri="{D42A27DB-BD31-4B8C-83A1-F6EECF244321}">
                <p14:modId xmlns:p14="http://schemas.microsoft.com/office/powerpoint/2010/main" val="1587832498"/>
              </p:ext>
            </p:extLst>
          </p:nvPr>
        </p:nvGraphicFramePr>
        <p:xfrm>
          <a:off x="7846593" y="187467"/>
          <a:ext cx="4120497" cy="3571240"/>
        </p:xfrm>
        <a:graphic>
          <a:graphicData uri="http://schemas.openxmlformats.org/drawingml/2006/table">
            <a:tbl>
              <a:tblPr firstRow="1" bandRow="1">
                <a:tableStyleId>{5C22544A-7EE6-4342-B048-85BDC9FD1C3A}</a:tableStyleId>
              </a:tblPr>
              <a:tblGrid>
                <a:gridCol w="723765">
                  <a:extLst>
                    <a:ext uri="{9D8B030D-6E8A-4147-A177-3AD203B41FA5}">
                      <a16:colId xmlns:a16="http://schemas.microsoft.com/office/drawing/2014/main" val="2874574319"/>
                    </a:ext>
                  </a:extLst>
                </a:gridCol>
                <a:gridCol w="543060">
                  <a:extLst>
                    <a:ext uri="{9D8B030D-6E8A-4147-A177-3AD203B41FA5}">
                      <a16:colId xmlns:a16="http://schemas.microsoft.com/office/drawing/2014/main" val="1814963394"/>
                    </a:ext>
                  </a:extLst>
                </a:gridCol>
                <a:gridCol w="2853672">
                  <a:extLst>
                    <a:ext uri="{9D8B030D-6E8A-4147-A177-3AD203B41FA5}">
                      <a16:colId xmlns:a16="http://schemas.microsoft.com/office/drawing/2014/main" val="1681593665"/>
                    </a:ext>
                  </a:extLst>
                </a:gridCol>
              </a:tblGrid>
              <a:tr h="370840">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616671586"/>
                  </a:ext>
                </a:extLst>
              </a:tr>
              <a:tr h="370840">
                <a:tc>
                  <a:txBody>
                    <a:bodyPr/>
                    <a:lstStyle/>
                    <a:p>
                      <a:r>
                        <a:rPr lang="en-US" dirty="0">
                          <a:solidFill>
                            <a:schemeClr val="tx1"/>
                          </a:solidFill>
                        </a:rPr>
                        <a:t>SM01</a:t>
                      </a:r>
                    </a:p>
                  </a:txBody>
                  <a:tcPr/>
                </a:tc>
                <a:tc>
                  <a:txBody>
                    <a:bodyPr/>
                    <a:lstStyle/>
                    <a:p>
                      <a:r>
                        <a:rPr lang="en-US" dirty="0">
                          <a:solidFill>
                            <a:schemeClr val="tx1"/>
                          </a:solidFill>
                        </a:rPr>
                        <a:t>LL2</a:t>
                      </a:r>
                    </a:p>
                  </a:txBody>
                  <a:tcPr/>
                </a:tc>
                <a:tc>
                  <a:txBody>
                    <a:bodyPr/>
                    <a:lstStyle/>
                    <a:p>
                      <a:r>
                        <a:rPr lang="en-GB" sz="1800" b="1" kern="1200" dirty="0">
                          <a:solidFill>
                            <a:schemeClr val="tx1"/>
                          </a:solidFill>
                          <a:effectLst/>
                          <a:latin typeface="+mn-lt"/>
                          <a:ea typeface="+mn-ea"/>
                          <a:cs typeface="+mn-cs"/>
                        </a:rPr>
                        <a:t>(pre-existing) UHV Scanning Probe Microscope – ICMAB</a:t>
                      </a:r>
                      <a:endParaRPr lang="en-US" dirty="0">
                        <a:solidFill>
                          <a:schemeClr val="tx1"/>
                        </a:solidFill>
                      </a:endParaRPr>
                    </a:p>
                  </a:txBody>
                  <a:tcPr/>
                </a:tc>
                <a:extLst>
                  <a:ext uri="{0D108BD9-81ED-4DB2-BD59-A6C34878D82A}">
                    <a16:rowId xmlns:a16="http://schemas.microsoft.com/office/drawing/2014/main" val="2671298541"/>
                  </a:ext>
                </a:extLst>
              </a:tr>
              <a:tr h="370840">
                <a:tc>
                  <a:txBody>
                    <a:bodyPr/>
                    <a:lstStyle/>
                    <a:p>
                      <a:r>
                        <a:rPr lang="en-US" dirty="0">
                          <a:solidFill>
                            <a:schemeClr val="tx1"/>
                          </a:solidFill>
                        </a:rPr>
                        <a:t>SM02</a:t>
                      </a:r>
                    </a:p>
                  </a:txBody>
                  <a:tcPr/>
                </a:tc>
                <a:tc>
                  <a:txBody>
                    <a:bodyPr/>
                    <a:lstStyle/>
                    <a:p>
                      <a:r>
                        <a:rPr lang="en-US" dirty="0">
                          <a:solidFill>
                            <a:schemeClr val="tx1"/>
                          </a:solidFill>
                        </a:rPr>
                        <a:t>SL2</a:t>
                      </a:r>
                    </a:p>
                  </a:txBody>
                  <a:tcPr/>
                </a:tc>
                <a:tc>
                  <a:txBody>
                    <a:bodyPr/>
                    <a:lstStyle/>
                    <a:p>
                      <a:r>
                        <a:rPr lang="en-US" b="1" dirty="0">
                          <a:solidFill>
                            <a:schemeClr val="tx1"/>
                          </a:solidFill>
                        </a:rPr>
                        <a:t>Atomic Force Microscope 1  ICMAB</a:t>
                      </a:r>
                    </a:p>
                  </a:txBody>
                  <a:tcPr/>
                </a:tc>
                <a:extLst>
                  <a:ext uri="{0D108BD9-81ED-4DB2-BD59-A6C34878D82A}">
                    <a16:rowId xmlns:a16="http://schemas.microsoft.com/office/drawing/2014/main" val="4005446355"/>
                  </a:ext>
                </a:extLst>
              </a:tr>
              <a:tr h="370840">
                <a:tc>
                  <a:txBody>
                    <a:bodyPr/>
                    <a:lstStyle/>
                    <a:p>
                      <a:r>
                        <a:rPr lang="en-US" dirty="0">
                          <a:solidFill>
                            <a:schemeClr val="tx1"/>
                          </a:solidFill>
                        </a:rPr>
                        <a:t>SM03</a:t>
                      </a:r>
                    </a:p>
                  </a:txBody>
                  <a:tcPr/>
                </a:tc>
                <a:tc>
                  <a:txBody>
                    <a:bodyPr/>
                    <a:lstStyle/>
                    <a:p>
                      <a:r>
                        <a:rPr lang="en-US" dirty="0">
                          <a:solidFill>
                            <a:schemeClr val="tx1"/>
                          </a:solidFill>
                        </a:rPr>
                        <a:t>SL2</a:t>
                      </a:r>
                    </a:p>
                  </a:txBody>
                  <a:tcPr/>
                </a:tc>
                <a:tc>
                  <a:txBody>
                    <a:bodyPr/>
                    <a:lstStyle/>
                    <a:p>
                      <a:r>
                        <a:rPr lang="en-US" b="1" dirty="0">
                          <a:solidFill>
                            <a:schemeClr val="tx1"/>
                          </a:solidFill>
                        </a:rPr>
                        <a:t>Atomic Force Microscope 2  ICMAB</a:t>
                      </a:r>
                    </a:p>
                  </a:txBody>
                  <a:tcPr/>
                </a:tc>
                <a:extLst>
                  <a:ext uri="{0D108BD9-81ED-4DB2-BD59-A6C34878D82A}">
                    <a16:rowId xmlns:a16="http://schemas.microsoft.com/office/drawing/2014/main" val="3665616220"/>
                  </a:ext>
                </a:extLst>
              </a:tr>
              <a:tr h="185420">
                <a:tc>
                  <a:txBody>
                    <a:bodyPr/>
                    <a:lstStyle/>
                    <a:p>
                      <a:r>
                        <a:rPr lang="en-US" dirty="0">
                          <a:solidFill>
                            <a:schemeClr val="tx1"/>
                          </a:solidFill>
                        </a:rPr>
                        <a:t>SM04</a:t>
                      </a:r>
                    </a:p>
                  </a:txBody>
                  <a:tcPr/>
                </a:tc>
                <a:tc>
                  <a:txBody>
                    <a:bodyPr/>
                    <a:lstStyle/>
                    <a:p>
                      <a:r>
                        <a:rPr lang="en-US" dirty="0">
                          <a:solidFill>
                            <a:schemeClr val="tx1"/>
                          </a:solidFill>
                        </a:rPr>
                        <a:t>LL1</a:t>
                      </a:r>
                    </a:p>
                  </a:txBody>
                  <a:tcPr/>
                </a:tc>
                <a:tc>
                  <a:txBody>
                    <a:bodyPr/>
                    <a:lstStyle/>
                    <a:p>
                      <a:r>
                        <a:rPr lang="en-US" b="1" dirty="0">
                          <a:solidFill>
                            <a:schemeClr val="tx1"/>
                          </a:solidFill>
                        </a:rPr>
                        <a:t>UHV Photon SPM – ICN2</a:t>
                      </a:r>
                    </a:p>
                  </a:txBody>
                  <a:tcPr/>
                </a:tc>
                <a:extLst>
                  <a:ext uri="{0D108BD9-81ED-4DB2-BD59-A6C34878D82A}">
                    <a16:rowId xmlns:a16="http://schemas.microsoft.com/office/drawing/2014/main" val="3432877109"/>
                  </a:ext>
                </a:extLst>
              </a:tr>
              <a:tr h="185420">
                <a:tc>
                  <a:txBody>
                    <a:bodyPr/>
                    <a:lstStyle/>
                    <a:p>
                      <a:r>
                        <a:rPr lang="en-US" dirty="0">
                          <a:solidFill>
                            <a:schemeClr val="tx1"/>
                          </a:solidFill>
                        </a:rPr>
                        <a:t>SM05</a:t>
                      </a:r>
                    </a:p>
                  </a:txBody>
                  <a:tcPr/>
                </a:tc>
                <a:tc>
                  <a:txBody>
                    <a:bodyPr/>
                    <a:lstStyle/>
                    <a:p>
                      <a:r>
                        <a:rPr lang="en-US" dirty="0">
                          <a:solidFill>
                            <a:schemeClr val="tx1"/>
                          </a:solidFill>
                        </a:rPr>
                        <a:t>SL1</a:t>
                      </a:r>
                    </a:p>
                  </a:txBody>
                  <a:tcPr/>
                </a:tc>
                <a:tc>
                  <a:txBody>
                    <a:bodyPr/>
                    <a:lstStyle/>
                    <a:p>
                      <a:r>
                        <a:rPr lang="en-GB" sz="1800" b="1" kern="1200" dirty="0">
                          <a:solidFill>
                            <a:schemeClr val="tx1"/>
                          </a:solidFill>
                          <a:effectLst/>
                          <a:latin typeface="+mn-lt"/>
                          <a:ea typeface="+mn-ea"/>
                          <a:cs typeface="+mn-cs"/>
                        </a:rPr>
                        <a:t>Environmental photon Atomic Force Microscope - ICN2</a:t>
                      </a:r>
                      <a:endParaRPr lang="en-US" dirty="0">
                        <a:solidFill>
                          <a:schemeClr val="tx1"/>
                        </a:solidFill>
                      </a:endParaRPr>
                    </a:p>
                  </a:txBody>
                  <a:tcPr/>
                </a:tc>
                <a:extLst>
                  <a:ext uri="{0D108BD9-81ED-4DB2-BD59-A6C34878D82A}">
                    <a16:rowId xmlns:a16="http://schemas.microsoft.com/office/drawing/2014/main" val="3270732348"/>
                  </a:ext>
                </a:extLst>
              </a:tr>
            </a:tbl>
          </a:graphicData>
        </a:graphic>
      </p:graphicFrame>
    </p:spTree>
    <p:extLst>
      <p:ext uri="{BB962C8B-B14F-4D97-AF65-F5344CB8AC3E}">
        <p14:creationId xmlns:p14="http://schemas.microsoft.com/office/powerpoint/2010/main" val="41528488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Instituto de Investigación Biomédica (IRB Barcelona) - Parc Científic de  Barcelona">
            <a:extLst>
              <a:ext uri="{FF2B5EF4-FFF2-40B4-BE49-F238E27FC236}">
                <a16:creationId xmlns:a16="http://schemas.microsoft.com/office/drawing/2014/main" id="{169CC8CC-569C-4C2B-A088-8E7F78A8B2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035" y="883587"/>
            <a:ext cx="1456158" cy="1456158"/>
          </a:xfrm>
          <a:prstGeom prst="rect">
            <a:avLst/>
          </a:prstGeom>
          <a:noFill/>
          <a:extLst>
            <a:ext uri="{909E8E84-426E-40DD-AFC4-6F175D3DCCD1}">
              <a14:hiddenFill xmlns:a14="http://schemas.microsoft.com/office/drawing/2010/main">
                <a:solidFill>
                  <a:srgbClr val="FFFFFF"/>
                </a:solidFill>
              </a14:hiddenFill>
            </a:ext>
          </a:extLst>
        </p:spPr>
      </p:pic>
      <p:pic>
        <p:nvPicPr>
          <p:cNvPr id="4" name="Content Placeholder 3">
            <a:extLst>
              <a:ext uri="{FF2B5EF4-FFF2-40B4-BE49-F238E27FC236}">
                <a16:creationId xmlns:a16="http://schemas.microsoft.com/office/drawing/2014/main" id="{002FEFCF-260C-4A79-87B4-11CF839DD9A6}"/>
              </a:ext>
            </a:extLst>
          </p:cNvPr>
          <p:cNvPicPr>
            <a:picLocks noGrp="1" noChangeAspect="1"/>
          </p:cNvPicPr>
          <p:nvPr>
            <p:ph idx="1"/>
          </p:nvPr>
        </p:nvPicPr>
        <p:blipFill>
          <a:blip r:embed="rId3"/>
          <a:stretch>
            <a:fillRect/>
          </a:stretch>
        </p:blipFill>
        <p:spPr>
          <a:xfrm>
            <a:off x="1620671" y="1186650"/>
            <a:ext cx="8638988" cy="5511945"/>
          </a:xfrm>
          <a:prstGeom prst="rect">
            <a:avLst/>
          </a:prstGeom>
        </p:spPr>
      </p:pic>
      <p:sp>
        <p:nvSpPr>
          <p:cNvPr id="2" name="Title 1">
            <a:extLst>
              <a:ext uri="{FF2B5EF4-FFF2-40B4-BE49-F238E27FC236}">
                <a16:creationId xmlns:a16="http://schemas.microsoft.com/office/drawing/2014/main" id="{1E374E7E-3815-4676-8A02-CA6AB06D6F76}"/>
              </a:ext>
            </a:extLst>
          </p:cNvPr>
          <p:cNvSpPr>
            <a:spLocks noGrp="1"/>
          </p:cNvSpPr>
          <p:nvPr>
            <p:ph type="title"/>
          </p:nvPr>
        </p:nvSpPr>
        <p:spPr>
          <a:xfrm>
            <a:off x="838200" y="327026"/>
            <a:ext cx="10515600" cy="449522"/>
          </a:xfrm>
        </p:spPr>
        <p:txBody>
          <a:bodyPr>
            <a:normAutofit fontScale="90000"/>
          </a:bodyPr>
          <a:lstStyle/>
          <a:p>
            <a:pPr algn="ctr"/>
            <a:r>
              <a:rPr lang="en-US" b="1" dirty="0"/>
              <a:t>Map of JEMCA</a:t>
            </a:r>
          </a:p>
        </p:txBody>
      </p:sp>
      <p:grpSp>
        <p:nvGrpSpPr>
          <p:cNvPr id="7" name="Group 6">
            <a:extLst>
              <a:ext uri="{FF2B5EF4-FFF2-40B4-BE49-F238E27FC236}">
                <a16:creationId xmlns:a16="http://schemas.microsoft.com/office/drawing/2014/main" id="{6CB69CD4-F533-4161-90E9-F309DF3D9792}"/>
              </a:ext>
            </a:extLst>
          </p:cNvPr>
          <p:cNvGrpSpPr/>
          <p:nvPr/>
        </p:nvGrpSpPr>
        <p:grpSpPr>
          <a:xfrm rot="2131869">
            <a:off x="4501870" y="2135838"/>
            <a:ext cx="580217" cy="417806"/>
            <a:chOff x="1424247" y="298777"/>
            <a:chExt cx="1421227" cy="976290"/>
          </a:xfrm>
          <a:solidFill>
            <a:srgbClr val="7030A0"/>
          </a:solidFill>
        </p:grpSpPr>
        <p:sp>
          <p:nvSpPr>
            <p:cNvPr id="3" name="Rectangle 2">
              <a:extLst>
                <a:ext uri="{FF2B5EF4-FFF2-40B4-BE49-F238E27FC236}">
                  <a16:creationId xmlns:a16="http://schemas.microsoft.com/office/drawing/2014/main" id="{6ABD890C-B019-4158-8168-F183CA1726C2}"/>
                </a:ext>
              </a:extLst>
            </p:cNvPr>
            <p:cNvSpPr/>
            <p:nvPr/>
          </p:nvSpPr>
          <p:spPr>
            <a:xfrm>
              <a:off x="1424247" y="626225"/>
              <a:ext cx="953338" cy="611447"/>
            </a:xfrm>
            <a:prstGeom prst="rect">
              <a:avLst/>
            </a:prstGeom>
            <a:grp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rapezoid 5">
              <a:extLst>
                <a:ext uri="{FF2B5EF4-FFF2-40B4-BE49-F238E27FC236}">
                  <a16:creationId xmlns:a16="http://schemas.microsoft.com/office/drawing/2014/main" id="{D1A37256-A972-4E32-A1AA-9F2FFC11D44C}"/>
                </a:ext>
              </a:extLst>
            </p:cNvPr>
            <p:cNvSpPr/>
            <p:nvPr/>
          </p:nvSpPr>
          <p:spPr>
            <a:xfrm rot="11286477">
              <a:off x="2193515" y="298777"/>
              <a:ext cx="651959" cy="976290"/>
            </a:xfrm>
            <a:prstGeom prst="trapezoid">
              <a:avLst/>
            </a:prstGeom>
            <a:grp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8" name="Connector: Curved 7">
            <a:extLst>
              <a:ext uri="{FF2B5EF4-FFF2-40B4-BE49-F238E27FC236}">
                <a16:creationId xmlns:a16="http://schemas.microsoft.com/office/drawing/2014/main" id="{E4A9BDCA-7AD5-43F3-BD0E-8C3DD8C89BA2}"/>
              </a:ext>
            </a:extLst>
          </p:cNvPr>
          <p:cNvCxnSpPr>
            <a:cxnSpLocks/>
          </p:cNvCxnSpPr>
          <p:nvPr/>
        </p:nvCxnSpPr>
        <p:spPr>
          <a:xfrm flipV="1">
            <a:off x="4718065" y="1947906"/>
            <a:ext cx="1078676" cy="429938"/>
          </a:xfrm>
          <a:prstGeom prst="curvedConnector3">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4" name="Flowchart: Stored Data 13">
            <a:extLst>
              <a:ext uri="{FF2B5EF4-FFF2-40B4-BE49-F238E27FC236}">
                <a16:creationId xmlns:a16="http://schemas.microsoft.com/office/drawing/2014/main" id="{54606D13-3203-4C08-B0EB-E6212D45F96F}"/>
              </a:ext>
            </a:extLst>
          </p:cNvPr>
          <p:cNvSpPr/>
          <p:nvPr/>
        </p:nvSpPr>
        <p:spPr>
          <a:xfrm rot="7808901">
            <a:off x="4364341" y="2238685"/>
            <a:ext cx="396066" cy="895169"/>
          </a:xfrm>
          <a:prstGeom prst="flowChartOnlineStorage">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DBB14E15-DA63-4398-9EBE-8C037888F69A}"/>
              </a:ext>
            </a:extLst>
          </p:cNvPr>
          <p:cNvSpPr/>
          <p:nvPr/>
        </p:nvSpPr>
        <p:spPr>
          <a:xfrm rot="17676726">
            <a:off x="8106623" y="4629355"/>
            <a:ext cx="639421" cy="2868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49C6EAB-0C74-8956-1562-1430A9DCCC0B}"/>
              </a:ext>
            </a:extLst>
          </p:cNvPr>
          <p:cNvPicPr>
            <a:picLocks noChangeAspect="1"/>
          </p:cNvPicPr>
          <p:nvPr/>
        </p:nvPicPr>
        <p:blipFill rotWithShape="1">
          <a:blip r:embed="rId4"/>
          <a:srcRect l="18652" t="17258" r="25067" b="6563"/>
          <a:stretch/>
        </p:blipFill>
        <p:spPr>
          <a:xfrm>
            <a:off x="5796741" y="1449226"/>
            <a:ext cx="5851908" cy="4752502"/>
          </a:xfrm>
          <a:prstGeom prst="rect">
            <a:avLst/>
          </a:prstGeom>
          <a:ln w="38100">
            <a:solidFill>
              <a:srgbClr val="7030A0"/>
            </a:solidFill>
          </a:ln>
          <a:effectLst>
            <a:outerShdw blurRad="292100" dist="139700" dir="2700000" algn="tl" rotWithShape="0">
              <a:srgbClr val="333333">
                <a:alpha val="65000"/>
              </a:srgbClr>
            </a:outerShdw>
          </a:effectLst>
        </p:spPr>
      </p:pic>
      <p:sp>
        <p:nvSpPr>
          <p:cNvPr id="16" name="TextBox 15">
            <a:extLst>
              <a:ext uri="{FF2B5EF4-FFF2-40B4-BE49-F238E27FC236}">
                <a16:creationId xmlns:a16="http://schemas.microsoft.com/office/drawing/2014/main" id="{FF024019-A15B-432D-8E7E-26B98EEC8744}"/>
              </a:ext>
            </a:extLst>
          </p:cNvPr>
          <p:cNvSpPr txBox="1"/>
          <p:nvPr/>
        </p:nvSpPr>
        <p:spPr>
          <a:xfrm>
            <a:off x="8009980" y="2250960"/>
            <a:ext cx="804863" cy="369332"/>
          </a:xfrm>
          <a:prstGeom prst="rect">
            <a:avLst/>
          </a:prstGeom>
          <a:solidFill>
            <a:srgbClr val="9999FF"/>
          </a:solidFill>
        </p:spPr>
        <p:txBody>
          <a:bodyPr wrap="square" rtlCol="0">
            <a:spAutoFit/>
          </a:bodyPr>
          <a:lstStyle/>
          <a:p>
            <a:r>
              <a:rPr lang="en-US" b="1" dirty="0"/>
              <a:t>EM04</a:t>
            </a:r>
          </a:p>
        </p:txBody>
      </p:sp>
      <p:pic>
        <p:nvPicPr>
          <p:cNvPr id="19" name="Picture 18">
            <a:extLst>
              <a:ext uri="{FF2B5EF4-FFF2-40B4-BE49-F238E27FC236}">
                <a16:creationId xmlns:a16="http://schemas.microsoft.com/office/drawing/2014/main" id="{B00C69DE-AD29-4E88-8763-F4964DDD8388}"/>
              </a:ext>
            </a:extLst>
          </p:cNvPr>
          <p:cNvPicPr>
            <a:picLocks noChangeAspect="1"/>
          </p:cNvPicPr>
          <p:nvPr/>
        </p:nvPicPr>
        <p:blipFill>
          <a:blip r:embed="rId5"/>
          <a:stretch>
            <a:fillRect/>
          </a:stretch>
        </p:blipFill>
        <p:spPr>
          <a:xfrm>
            <a:off x="35612" y="-188879"/>
            <a:ext cx="1669870" cy="1168909"/>
          </a:xfrm>
          <a:prstGeom prst="rect">
            <a:avLst/>
          </a:prstGeom>
        </p:spPr>
      </p:pic>
    </p:spTree>
    <p:extLst>
      <p:ext uri="{BB962C8B-B14F-4D97-AF65-F5344CB8AC3E}">
        <p14:creationId xmlns:p14="http://schemas.microsoft.com/office/powerpoint/2010/main" val="17119513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0DEDF-71F3-4860-AA03-6D7ABA7DF320}"/>
              </a:ext>
            </a:extLst>
          </p:cNvPr>
          <p:cNvSpPr>
            <a:spLocks noGrp="1"/>
          </p:cNvSpPr>
          <p:nvPr>
            <p:ph type="title"/>
          </p:nvPr>
        </p:nvSpPr>
        <p:spPr>
          <a:xfrm>
            <a:off x="253253" y="89461"/>
            <a:ext cx="10515600" cy="387910"/>
          </a:xfrm>
        </p:spPr>
        <p:txBody>
          <a:bodyPr>
            <a:normAutofit fontScale="90000"/>
          </a:bodyPr>
          <a:lstStyle/>
          <a:p>
            <a:pPr algn="ctr"/>
            <a:r>
              <a:rPr lang="en-US" sz="2800" b="1" dirty="0"/>
              <a:t>JEMCA numbers</a:t>
            </a:r>
          </a:p>
        </p:txBody>
      </p:sp>
      <p:graphicFrame>
        <p:nvGraphicFramePr>
          <p:cNvPr id="4" name="Table 3">
            <a:extLst>
              <a:ext uri="{FF2B5EF4-FFF2-40B4-BE49-F238E27FC236}">
                <a16:creationId xmlns:a16="http://schemas.microsoft.com/office/drawing/2014/main" id="{2C374B03-6604-42B2-B95A-445D8C3F1171}"/>
              </a:ext>
            </a:extLst>
          </p:cNvPr>
          <p:cNvGraphicFramePr>
            <a:graphicFrameLocks noGrp="1"/>
          </p:cNvGraphicFramePr>
          <p:nvPr>
            <p:extLst>
              <p:ext uri="{D42A27DB-BD31-4B8C-83A1-F6EECF244321}">
                <p14:modId xmlns:p14="http://schemas.microsoft.com/office/powerpoint/2010/main" val="49012951"/>
              </p:ext>
            </p:extLst>
          </p:nvPr>
        </p:nvGraphicFramePr>
        <p:xfrm>
          <a:off x="98981" y="477371"/>
          <a:ext cx="12211186" cy="6060217"/>
        </p:xfrm>
        <a:graphic>
          <a:graphicData uri="http://schemas.openxmlformats.org/drawingml/2006/table">
            <a:tbl>
              <a:tblPr firstRow="1" bandRow="1">
                <a:tableStyleId>{5C22544A-7EE6-4342-B048-85BDC9FD1C3A}</a:tableStyleId>
              </a:tblPr>
              <a:tblGrid>
                <a:gridCol w="1597343">
                  <a:extLst>
                    <a:ext uri="{9D8B030D-6E8A-4147-A177-3AD203B41FA5}">
                      <a16:colId xmlns:a16="http://schemas.microsoft.com/office/drawing/2014/main" val="3938829245"/>
                    </a:ext>
                  </a:extLst>
                </a:gridCol>
                <a:gridCol w="903212">
                  <a:extLst>
                    <a:ext uri="{9D8B030D-6E8A-4147-A177-3AD203B41FA5}">
                      <a16:colId xmlns:a16="http://schemas.microsoft.com/office/drawing/2014/main" val="1619305720"/>
                    </a:ext>
                  </a:extLst>
                </a:gridCol>
                <a:gridCol w="1034497">
                  <a:extLst>
                    <a:ext uri="{9D8B030D-6E8A-4147-A177-3AD203B41FA5}">
                      <a16:colId xmlns:a16="http://schemas.microsoft.com/office/drawing/2014/main" val="730532988"/>
                    </a:ext>
                  </a:extLst>
                </a:gridCol>
                <a:gridCol w="1324466">
                  <a:extLst>
                    <a:ext uri="{9D8B030D-6E8A-4147-A177-3AD203B41FA5}">
                      <a16:colId xmlns:a16="http://schemas.microsoft.com/office/drawing/2014/main" val="4077150463"/>
                    </a:ext>
                  </a:extLst>
                </a:gridCol>
                <a:gridCol w="1225485">
                  <a:extLst>
                    <a:ext uri="{9D8B030D-6E8A-4147-A177-3AD203B41FA5}">
                      <a16:colId xmlns:a16="http://schemas.microsoft.com/office/drawing/2014/main" val="2467789113"/>
                    </a:ext>
                  </a:extLst>
                </a:gridCol>
                <a:gridCol w="1642342">
                  <a:extLst>
                    <a:ext uri="{9D8B030D-6E8A-4147-A177-3AD203B41FA5}">
                      <a16:colId xmlns:a16="http://schemas.microsoft.com/office/drawing/2014/main" val="3001046098"/>
                    </a:ext>
                  </a:extLst>
                </a:gridCol>
                <a:gridCol w="898181">
                  <a:extLst>
                    <a:ext uri="{9D8B030D-6E8A-4147-A177-3AD203B41FA5}">
                      <a16:colId xmlns:a16="http://schemas.microsoft.com/office/drawing/2014/main" val="494053657"/>
                    </a:ext>
                  </a:extLst>
                </a:gridCol>
                <a:gridCol w="1343527">
                  <a:extLst>
                    <a:ext uri="{9D8B030D-6E8A-4147-A177-3AD203B41FA5}">
                      <a16:colId xmlns:a16="http://schemas.microsoft.com/office/drawing/2014/main" val="2771144854"/>
                    </a:ext>
                  </a:extLst>
                </a:gridCol>
                <a:gridCol w="2242133">
                  <a:extLst>
                    <a:ext uri="{9D8B030D-6E8A-4147-A177-3AD203B41FA5}">
                      <a16:colId xmlns:a16="http://schemas.microsoft.com/office/drawing/2014/main" val="2351029567"/>
                    </a:ext>
                  </a:extLst>
                </a:gridCol>
              </a:tblGrid>
              <a:tr h="1190065">
                <a:tc>
                  <a:txBody>
                    <a:bodyPr/>
                    <a:lstStyle/>
                    <a:p>
                      <a:r>
                        <a:rPr lang="en-US" sz="1400" dirty="0"/>
                        <a:t>Instrument</a:t>
                      </a:r>
                    </a:p>
                  </a:txBody>
                  <a:tcPr vert="vert270"/>
                </a:tc>
                <a:tc>
                  <a:txBody>
                    <a:bodyPr/>
                    <a:lstStyle/>
                    <a:p>
                      <a:r>
                        <a:rPr lang="en-US" sz="1400" dirty="0"/>
                        <a:t>1</a:t>
                      </a:r>
                      <a:r>
                        <a:rPr lang="en-US" sz="1400" baseline="30000" dirty="0"/>
                        <a:t>st</a:t>
                      </a:r>
                      <a:r>
                        <a:rPr lang="en-US" sz="1400" dirty="0"/>
                        <a:t> users</a:t>
                      </a:r>
                    </a:p>
                  </a:txBody>
                  <a:tcPr vert="vert270"/>
                </a:tc>
                <a:tc>
                  <a:txBody>
                    <a:bodyPr/>
                    <a:lstStyle/>
                    <a:p>
                      <a:r>
                        <a:rPr lang="en-US" sz="1400" dirty="0"/>
                        <a:t>Owner</a:t>
                      </a:r>
                    </a:p>
                  </a:txBody>
                  <a:tcPr vert="vert270"/>
                </a:tc>
                <a:tc>
                  <a:txBody>
                    <a:bodyPr/>
                    <a:lstStyle/>
                    <a:p>
                      <a:r>
                        <a:rPr lang="en-US" sz="1400" dirty="0"/>
                        <a:t>Partners</a:t>
                      </a:r>
                    </a:p>
                  </a:txBody>
                  <a:tcPr vert="vert270"/>
                </a:tc>
                <a:tc>
                  <a:txBody>
                    <a:bodyPr/>
                    <a:lstStyle/>
                    <a:p>
                      <a:r>
                        <a:rPr lang="en-US" sz="1400" dirty="0"/>
                        <a:t>Instrument* (ME)</a:t>
                      </a:r>
                    </a:p>
                  </a:txBody>
                  <a:tcPr vert="vert270"/>
                </a:tc>
                <a:tc>
                  <a:txBody>
                    <a:bodyPr/>
                    <a:lstStyle/>
                    <a:p>
                      <a:r>
                        <a:rPr lang="en-US" sz="1400" dirty="0"/>
                        <a:t>Personnel</a:t>
                      </a:r>
                    </a:p>
                  </a:txBody>
                  <a:tcPr vert="vert270"/>
                </a:tc>
                <a:tc>
                  <a:txBody>
                    <a:bodyPr/>
                    <a:lstStyle/>
                    <a:p>
                      <a:r>
                        <a:rPr lang="en-US" sz="1400" dirty="0"/>
                        <a:t>Operation (</a:t>
                      </a:r>
                      <a:r>
                        <a:rPr lang="en-US" sz="1400" dirty="0" err="1"/>
                        <a:t>kE</a:t>
                      </a:r>
                      <a:r>
                        <a:rPr lang="en-US" sz="1400" dirty="0"/>
                        <a:t>)</a:t>
                      </a:r>
                    </a:p>
                  </a:txBody>
                  <a:tcPr vert="vert270"/>
                </a:tc>
                <a:tc>
                  <a:txBody>
                    <a:bodyPr/>
                    <a:lstStyle/>
                    <a:p>
                      <a:r>
                        <a:rPr lang="en-US" sz="1400" dirty="0"/>
                        <a:t>Maintenance (</a:t>
                      </a:r>
                      <a:r>
                        <a:rPr lang="en-US" sz="1400" dirty="0" err="1"/>
                        <a:t>kE</a:t>
                      </a:r>
                      <a:r>
                        <a:rPr lang="en-US" sz="1400" dirty="0"/>
                        <a:t>)</a:t>
                      </a:r>
                    </a:p>
                  </a:txBody>
                  <a:tcPr vert="vert270"/>
                </a:tc>
                <a:tc>
                  <a:txBody>
                    <a:bodyPr/>
                    <a:lstStyle/>
                    <a:p>
                      <a:r>
                        <a:rPr lang="en-US" sz="1400" dirty="0"/>
                        <a:t>Investment funds</a:t>
                      </a:r>
                    </a:p>
                  </a:txBody>
                  <a:tcPr vert="vert270"/>
                </a:tc>
                <a:extLst>
                  <a:ext uri="{0D108BD9-81ED-4DB2-BD59-A6C34878D82A}">
                    <a16:rowId xmlns:a16="http://schemas.microsoft.com/office/drawing/2014/main" val="2725902792"/>
                  </a:ext>
                </a:extLst>
              </a:tr>
              <a:tr h="527124">
                <a:tc>
                  <a:txBody>
                    <a:bodyPr/>
                    <a:lstStyle/>
                    <a:p>
                      <a:r>
                        <a:rPr lang="en-US" sz="1600" dirty="0"/>
                        <a:t>EM01</a:t>
                      </a:r>
                    </a:p>
                  </a:txBody>
                  <a:tcPr>
                    <a:solidFill>
                      <a:schemeClr val="accent2">
                        <a:lumMod val="60000"/>
                        <a:lumOff val="40000"/>
                      </a:schemeClr>
                    </a:solidFill>
                  </a:tcPr>
                </a:tc>
                <a:tc>
                  <a:txBody>
                    <a:bodyPr/>
                    <a:lstStyle/>
                    <a:p>
                      <a:r>
                        <a:rPr lang="en-US" sz="1200" dirty="0"/>
                        <a:t>Jul 2023</a:t>
                      </a:r>
                    </a:p>
                  </a:txBody>
                  <a:tcPr>
                    <a:solidFill>
                      <a:schemeClr val="accent2">
                        <a:lumMod val="60000"/>
                        <a:lumOff val="40000"/>
                      </a:schemeClr>
                    </a:solidFill>
                  </a:tcPr>
                </a:tc>
                <a:tc>
                  <a:txBody>
                    <a:bodyPr/>
                    <a:lstStyle/>
                    <a:p>
                      <a:r>
                        <a:rPr lang="en-US" sz="1400" dirty="0"/>
                        <a:t>IBMB-CSIC</a:t>
                      </a:r>
                    </a:p>
                  </a:txBody>
                  <a:tcPr>
                    <a:solidFill>
                      <a:schemeClr val="accent2">
                        <a:lumMod val="60000"/>
                        <a:lumOff val="40000"/>
                      </a:schemeClr>
                    </a:solidFill>
                  </a:tcPr>
                </a:tc>
                <a:tc>
                  <a:txBody>
                    <a:bodyPr/>
                    <a:lstStyle/>
                    <a:p>
                      <a:r>
                        <a:rPr lang="en-US" sz="1400" dirty="0"/>
                        <a:t>CELLS  (UAB, IRB, CRG)</a:t>
                      </a:r>
                    </a:p>
                  </a:txBody>
                  <a:tcPr>
                    <a:solidFill>
                      <a:schemeClr val="accent2">
                        <a:lumMod val="60000"/>
                        <a:lumOff val="40000"/>
                      </a:schemeClr>
                    </a:solidFill>
                  </a:tcPr>
                </a:tc>
                <a:tc>
                  <a:txBody>
                    <a:bodyPr/>
                    <a:lstStyle/>
                    <a:p>
                      <a:r>
                        <a:rPr lang="en-US" sz="1400" dirty="0"/>
                        <a:t>1.7</a:t>
                      </a:r>
                    </a:p>
                  </a:txBody>
                  <a:tcPr>
                    <a:solidFill>
                      <a:schemeClr val="accent2">
                        <a:lumMod val="60000"/>
                        <a:lumOff val="40000"/>
                      </a:schemeClr>
                    </a:solidFill>
                  </a:tcPr>
                </a:tc>
                <a:tc>
                  <a:txBody>
                    <a:bodyPr/>
                    <a:lstStyle/>
                    <a:p>
                      <a:r>
                        <a:rPr lang="en-US" sz="1400" dirty="0"/>
                        <a:t>2 (CSIC) +</a:t>
                      </a:r>
                    </a:p>
                    <a:p>
                      <a:r>
                        <a:rPr lang="en-US" sz="1400" dirty="0"/>
                        <a:t>1 (CELLS)</a:t>
                      </a:r>
                    </a:p>
                  </a:txBody>
                  <a:tcPr>
                    <a:solidFill>
                      <a:schemeClr val="accent2">
                        <a:lumMod val="60000"/>
                        <a:lumOff val="40000"/>
                      </a:schemeClr>
                    </a:solidFill>
                  </a:tcPr>
                </a:tc>
                <a:tc>
                  <a:txBody>
                    <a:bodyPr/>
                    <a:lstStyle/>
                    <a:p>
                      <a:r>
                        <a:rPr lang="en-US" sz="1400" dirty="0"/>
                        <a:t>50</a:t>
                      </a:r>
                    </a:p>
                  </a:txBody>
                  <a:tcPr>
                    <a:solidFill>
                      <a:schemeClr val="accent2">
                        <a:lumMod val="60000"/>
                        <a:lumOff val="40000"/>
                      </a:schemeClr>
                    </a:solidFill>
                  </a:tcPr>
                </a:tc>
                <a:tc>
                  <a:txBody>
                    <a:bodyPr/>
                    <a:lstStyle/>
                    <a:p>
                      <a:r>
                        <a:rPr lang="en-US" sz="1400" dirty="0"/>
                        <a:t>200 Nov 26</a:t>
                      </a:r>
                    </a:p>
                  </a:txBody>
                  <a:tcPr>
                    <a:solidFill>
                      <a:schemeClr val="accent2">
                        <a:lumMod val="60000"/>
                        <a:lumOff val="40000"/>
                      </a:schemeClr>
                    </a:solidFill>
                  </a:tcPr>
                </a:tc>
                <a:tc>
                  <a:txBody>
                    <a:bodyPr/>
                    <a:lstStyle/>
                    <a:p>
                      <a:r>
                        <a:rPr lang="en-US" sz="1400" dirty="0"/>
                        <a:t>FEDER Cooperatives</a:t>
                      </a:r>
                    </a:p>
                  </a:txBody>
                  <a:tcPr>
                    <a:solidFill>
                      <a:schemeClr val="accent2">
                        <a:lumMod val="60000"/>
                        <a:lumOff val="40000"/>
                      </a:schemeClr>
                    </a:solidFill>
                  </a:tcPr>
                </a:tc>
                <a:extLst>
                  <a:ext uri="{0D108BD9-81ED-4DB2-BD59-A6C34878D82A}">
                    <a16:rowId xmlns:a16="http://schemas.microsoft.com/office/drawing/2014/main" val="366592072"/>
                  </a:ext>
                </a:extLst>
              </a:tr>
              <a:tr h="661762">
                <a:tc>
                  <a:txBody>
                    <a:bodyPr/>
                    <a:lstStyle/>
                    <a:p>
                      <a:r>
                        <a:rPr lang="en-US" sz="1600" dirty="0"/>
                        <a:t>EM02</a:t>
                      </a:r>
                    </a:p>
                  </a:txBody>
                  <a:tcPr/>
                </a:tc>
                <a:tc>
                  <a:txBody>
                    <a:bodyPr/>
                    <a:lstStyle/>
                    <a:p>
                      <a:r>
                        <a:rPr lang="en-US" sz="1200" dirty="0"/>
                        <a:t>Jan 2024</a:t>
                      </a:r>
                    </a:p>
                  </a:txBody>
                  <a:tcPr/>
                </a:tc>
                <a:tc>
                  <a:txBody>
                    <a:bodyPr/>
                    <a:lstStyle/>
                    <a:p>
                      <a:r>
                        <a:rPr lang="en-US" sz="1400" dirty="0"/>
                        <a:t>ICN2</a:t>
                      </a:r>
                    </a:p>
                  </a:txBody>
                  <a:tcPr/>
                </a:tc>
                <a:tc>
                  <a:txBody>
                    <a:bodyPr/>
                    <a:lstStyle/>
                    <a:p>
                      <a:r>
                        <a:rPr lang="en-US" sz="1400" dirty="0"/>
                        <a:t>CELLS, ICMAB, UAB</a:t>
                      </a:r>
                    </a:p>
                  </a:txBody>
                  <a:tcPr/>
                </a:tc>
                <a:tc>
                  <a:txBody>
                    <a:bodyPr/>
                    <a:lstStyle/>
                    <a:p>
                      <a:r>
                        <a:rPr lang="en-US" sz="1400" dirty="0"/>
                        <a:t>3.45</a:t>
                      </a:r>
                    </a:p>
                    <a:p>
                      <a:r>
                        <a:rPr lang="en-US" sz="1400" dirty="0">
                          <a:solidFill>
                            <a:schemeClr val="tx1"/>
                          </a:solidFill>
                        </a:rPr>
                        <a:t>+ 0,85 (ICN2-CSIC)</a:t>
                      </a:r>
                    </a:p>
                  </a:txBody>
                  <a:tcPr/>
                </a:tc>
                <a:tc>
                  <a:txBody>
                    <a:bodyPr/>
                    <a:lstStyle/>
                    <a:p>
                      <a:r>
                        <a:rPr lang="en-US" sz="1400" dirty="0"/>
                        <a:t>2 (ICN2) +</a:t>
                      </a:r>
                    </a:p>
                    <a:p>
                      <a:r>
                        <a:rPr lang="en-US" sz="1400" dirty="0"/>
                        <a:t>1 (CELLS)</a:t>
                      </a:r>
                    </a:p>
                  </a:txBody>
                  <a:tcPr/>
                </a:tc>
                <a:tc>
                  <a:txBody>
                    <a:bodyPr/>
                    <a:lstStyle/>
                    <a:p>
                      <a:r>
                        <a:rPr lang="en-US" sz="1400" dirty="0"/>
                        <a:t>100</a:t>
                      </a:r>
                    </a:p>
                  </a:txBody>
                  <a:tcPr/>
                </a:tc>
                <a:tc>
                  <a:txBody>
                    <a:bodyPr/>
                    <a:lstStyle/>
                    <a:p>
                      <a:r>
                        <a:rPr lang="en-US" sz="1400" dirty="0"/>
                        <a:t>250 Jan 27</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FEDER Cooperatives (3.45)</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rPr>
                        <a:t>NEXT GENERATION CSIC QTEP (0,85)</a:t>
                      </a:r>
                    </a:p>
                  </a:txBody>
                  <a:tcPr/>
                </a:tc>
                <a:extLst>
                  <a:ext uri="{0D108BD9-81ED-4DB2-BD59-A6C34878D82A}">
                    <a16:rowId xmlns:a16="http://schemas.microsoft.com/office/drawing/2014/main" val="2702089257"/>
                  </a:ext>
                </a:extLst>
              </a:tr>
              <a:tr h="411108">
                <a:tc>
                  <a:txBody>
                    <a:bodyPr/>
                    <a:lstStyle/>
                    <a:p>
                      <a:r>
                        <a:rPr lang="en-US" sz="1600" dirty="0"/>
                        <a:t>EM03</a:t>
                      </a:r>
                    </a:p>
                  </a:txBody>
                  <a:tcPr/>
                </a:tc>
                <a:tc>
                  <a:txBody>
                    <a:bodyPr/>
                    <a:lstStyle/>
                    <a:p>
                      <a:r>
                        <a:rPr lang="en-US" sz="1200" dirty="0"/>
                        <a:t>Jul 2027</a:t>
                      </a:r>
                    </a:p>
                  </a:txBody>
                  <a:tcPr/>
                </a:tc>
                <a:tc>
                  <a:txBody>
                    <a:bodyPr/>
                    <a:lstStyle/>
                    <a:p>
                      <a:r>
                        <a:rPr lang="en-US" sz="1400" dirty="0"/>
                        <a:t>CELLS</a:t>
                      </a:r>
                    </a:p>
                  </a:txBody>
                  <a:tcPr/>
                </a:tc>
                <a:tc>
                  <a:txBody>
                    <a:bodyPr/>
                    <a:lstStyle/>
                    <a:p>
                      <a:r>
                        <a:rPr lang="en-US" sz="1400" dirty="0"/>
                        <a:t>ICN2, ICMAB, PIC</a:t>
                      </a:r>
                    </a:p>
                  </a:txBody>
                  <a:tcPr/>
                </a:tc>
                <a:tc>
                  <a:txBody>
                    <a:bodyPr/>
                    <a:lstStyle/>
                    <a:p>
                      <a:r>
                        <a:rPr lang="en-US" sz="1400" dirty="0"/>
                        <a:t>4.9</a:t>
                      </a:r>
                    </a:p>
                  </a:txBody>
                  <a:tcPr/>
                </a:tc>
                <a:tc>
                  <a:txBody>
                    <a:bodyPr/>
                    <a:lstStyle/>
                    <a:p>
                      <a:r>
                        <a:rPr lang="en-US" sz="1400" dirty="0">
                          <a:solidFill>
                            <a:schemeClr val="tx1"/>
                          </a:solidFill>
                        </a:rPr>
                        <a:t>2 (CELLS) + 2 (ICN2) + 1 (ICMAB) </a:t>
                      </a:r>
                    </a:p>
                  </a:txBody>
                  <a:tcPr/>
                </a:tc>
                <a:tc>
                  <a:txBody>
                    <a:bodyPr/>
                    <a:lstStyle/>
                    <a:p>
                      <a:r>
                        <a:rPr lang="en-US" sz="1400" dirty="0"/>
                        <a:t>90</a:t>
                      </a:r>
                    </a:p>
                  </a:txBody>
                  <a:tcPr/>
                </a:tc>
                <a:tc>
                  <a:txBody>
                    <a:bodyPr/>
                    <a:lstStyle/>
                    <a:p>
                      <a:r>
                        <a:rPr lang="en-US" sz="1400" dirty="0"/>
                        <a:t>300 Jan 30</a:t>
                      </a:r>
                    </a:p>
                  </a:txBody>
                  <a:tcPr/>
                </a:tc>
                <a:tc>
                  <a:txBody>
                    <a:bodyPr/>
                    <a:lstStyle/>
                    <a:p>
                      <a:r>
                        <a:rPr lang="en-US" sz="1400" dirty="0"/>
                        <a:t>Plans </a:t>
                      </a:r>
                      <a:r>
                        <a:rPr lang="en-US" sz="1400" dirty="0" err="1"/>
                        <a:t>Complementaris</a:t>
                      </a:r>
                      <a:endParaRPr lang="en-US" sz="1400" dirty="0"/>
                    </a:p>
                  </a:txBody>
                  <a:tcPr/>
                </a:tc>
                <a:extLst>
                  <a:ext uri="{0D108BD9-81ED-4DB2-BD59-A6C34878D82A}">
                    <a16:rowId xmlns:a16="http://schemas.microsoft.com/office/drawing/2014/main" val="1154934431"/>
                  </a:ext>
                </a:extLst>
              </a:tr>
              <a:tr h="411108">
                <a:tc>
                  <a:txBody>
                    <a:bodyPr/>
                    <a:lstStyle/>
                    <a:p>
                      <a:r>
                        <a:rPr lang="en-US" sz="1600" dirty="0"/>
                        <a:t>EM04</a:t>
                      </a:r>
                    </a:p>
                  </a:txBody>
                  <a:tcPr>
                    <a:solidFill>
                      <a:schemeClr val="accent2">
                        <a:lumMod val="60000"/>
                        <a:lumOff val="40000"/>
                      </a:schemeClr>
                    </a:solidFill>
                  </a:tcPr>
                </a:tc>
                <a:tc>
                  <a:txBody>
                    <a:bodyPr/>
                    <a:lstStyle/>
                    <a:p>
                      <a:r>
                        <a:rPr lang="en-US" sz="1200" dirty="0"/>
                        <a:t>2030</a:t>
                      </a:r>
                    </a:p>
                  </a:txBody>
                  <a:tcPr>
                    <a:solidFill>
                      <a:schemeClr val="accent2">
                        <a:lumMod val="60000"/>
                        <a:lumOff val="40000"/>
                      </a:schemeClr>
                    </a:solidFill>
                  </a:tcPr>
                </a:tc>
                <a:tc>
                  <a:txBody>
                    <a:bodyPr/>
                    <a:lstStyle/>
                    <a:p>
                      <a:r>
                        <a:rPr lang="en-US" sz="1400" dirty="0"/>
                        <a:t>CELLS</a:t>
                      </a:r>
                    </a:p>
                  </a:txBody>
                  <a:tcPr>
                    <a:solidFill>
                      <a:schemeClr val="accent2">
                        <a:lumMod val="60000"/>
                        <a:lumOff val="40000"/>
                      </a:schemeClr>
                    </a:solidFill>
                  </a:tcPr>
                </a:tc>
                <a:tc>
                  <a:txBody>
                    <a:bodyPr/>
                    <a:lstStyle/>
                    <a:p>
                      <a:r>
                        <a:rPr lang="en-US" sz="1400" dirty="0"/>
                        <a:t>IRB, CSIC</a:t>
                      </a:r>
                    </a:p>
                  </a:txBody>
                  <a:tcPr>
                    <a:solidFill>
                      <a:schemeClr val="accent2">
                        <a:lumMod val="60000"/>
                        <a:lumOff val="40000"/>
                      </a:schemeClr>
                    </a:solidFill>
                  </a:tcPr>
                </a:tc>
                <a:tc>
                  <a:txBody>
                    <a:bodyPr/>
                    <a:lstStyle/>
                    <a:p>
                      <a:r>
                        <a:rPr lang="en-US" sz="1400" dirty="0"/>
                        <a:t>7 (incl build)</a:t>
                      </a:r>
                    </a:p>
                  </a:txBody>
                  <a:tcPr>
                    <a:solidFill>
                      <a:schemeClr val="accent2">
                        <a:lumMod val="60000"/>
                        <a:lumOff val="40000"/>
                      </a:schemeClr>
                    </a:solidFill>
                  </a:tcPr>
                </a:tc>
                <a:tc>
                  <a:txBody>
                    <a:bodyPr/>
                    <a:lstStyle/>
                    <a:p>
                      <a:r>
                        <a:rPr lang="en-US" sz="1400" dirty="0"/>
                        <a:t>3 + 1</a:t>
                      </a:r>
                    </a:p>
                  </a:txBody>
                  <a:tcPr>
                    <a:solidFill>
                      <a:schemeClr val="accent2">
                        <a:lumMod val="60000"/>
                        <a:lumOff val="40000"/>
                      </a:schemeClr>
                    </a:solidFill>
                  </a:tcPr>
                </a:tc>
                <a:tc>
                  <a:txBody>
                    <a:bodyPr/>
                    <a:lstStyle/>
                    <a:p>
                      <a:r>
                        <a:rPr lang="en-US" sz="1400" dirty="0"/>
                        <a:t>100</a:t>
                      </a:r>
                    </a:p>
                  </a:txBody>
                  <a:tcPr>
                    <a:solidFill>
                      <a:schemeClr val="accent2">
                        <a:lumMod val="60000"/>
                        <a:lumOff val="40000"/>
                      </a:schemeClr>
                    </a:solidFill>
                  </a:tcPr>
                </a:tc>
                <a:tc>
                  <a:txBody>
                    <a:bodyPr/>
                    <a:lstStyle/>
                    <a:p>
                      <a:r>
                        <a:rPr lang="en-US" sz="1400" dirty="0"/>
                        <a:t>350 2032</a:t>
                      </a:r>
                    </a:p>
                  </a:txBody>
                  <a:tcPr>
                    <a:solidFill>
                      <a:schemeClr val="accent2">
                        <a:lumMod val="60000"/>
                        <a:lumOff val="40000"/>
                      </a:schemeClr>
                    </a:solidFill>
                  </a:tcPr>
                </a:tc>
                <a:tc>
                  <a:txBody>
                    <a:bodyPr/>
                    <a:lstStyle/>
                    <a:p>
                      <a:r>
                        <a:rPr lang="en-US" sz="1400" dirty="0" err="1"/>
                        <a:t>Projecte</a:t>
                      </a:r>
                      <a:r>
                        <a:rPr lang="en-US" sz="1400" dirty="0"/>
                        <a:t> Singular  FEDER</a:t>
                      </a:r>
                    </a:p>
                  </a:txBody>
                  <a:tcPr>
                    <a:solidFill>
                      <a:schemeClr val="accent2">
                        <a:lumMod val="60000"/>
                        <a:lumOff val="40000"/>
                      </a:schemeClr>
                    </a:solidFill>
                  </a:tcPr>
                </a:tc>
                <a:extLst>
                  <a:ext uri="{0D108BD9-81ED-4DB2-BD59-A6C34878D82A}">
                    <a16:rowId xmlns:a16="http://schemas.microsoft.com/office/drawing/2014/main" val="274073457"/>
                  </a:ext>
                </a:extLst>
              </a:tr>
              <a:tr h="481908">
                <a:tc>
                  <a:txBody>
                    <a:bodyPr/>
                    <a:lstStyle/>
                    <a:p>
                      <a:r>
                        <a:rPr lang="en-US" sz="1600" dirty="0"/>
                        <a:t>FIB</a:t>
                      </a:r>
                    </a:p>
                  </a:txBody>
                  <a:tcPr/>
                </a:tc>
                <a:tc>
                  <a:txBody>
                    <a:bodyPr/>
                    <a:lstStyle/>
                    <a:p>
                      <a:r>
                        <a:rPr lang="en-US" sz="1200" dirty="0"/>
                        <a:t>Jan 2024</a:t>
                      </a:r>
                    </a:p>
                  </a:txBody>
                  <a:tcPr/>
                </a:tc>
                <a:tc>
                  <a:txBody>
                    <a:bodyPr/>
                    <a:lstStyle/>
                    <a:p>
                      <a:r>
                        <a:rPr lang="en-US" sz="1400" dirty="0"/>
                        <a:t>ICN2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CELLS, ICMAB, UAB</a:t>
                      </a:r>
                    </a:p>
                  </a:txBody>
                  <a:tcPr/>
                </a:tc>
                <a:tc>
                  <a:txBody>
                    <a:bodyPr/>
                    <a:lstStyle/>
                    <a:p>
                      <a:r>
                        <a:rPr lang="en-US" sz="1400" dirty="0"/>
                        <a:t>Included in EM02</a:t>
                      </a:r>
                    </a:p>
                  </a:txBody>
                  <a:tcPr/>
                </a:tc>
                <a:tc>
                  <a:txBody>
                    <a:bodyPr/>
                    <a:lstStyle/>
                    <a:p>
                      <a:r>
                        <a:rPr lang="en-US" sz="1400" dirty="0"/>
                        <a:t>1 (ICN2)</a:t>
                      </a:r>
                    </a:p>
                  </a:txBody>
                  <a:tcPr/>
                </a:tc>
                <a:tc>
                  <a:txBody>
                    <a:bodyPr/>
                    <a:lstStyle/>
                    <a:p>
                      <a:r>
                        <a:rPr lang="en-US" sz="1400" dirty="0"/>
                        <a:t>30</a:t>
                      </a:r>
                    </a:p>
                  </a:txBody>
                  <a:tcPr/>
                </a:tc>
                <a:tc>
                  <a:txBody>
                    <a:bodyPr/>
                    <a:lstStyle/>
                    <a:p>
                      <a:r>
                        <a:rPr lang="en-US" sz="1400" dirty="0"/>
                        <a:t>100 Apr 26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FEDER Cooperatives</a:t>
                      </a:r>
                    </a:p>
                    <a:p>
                      <a:endParaRPr lang="en-US" sz="1400" dirty="0"/>
                    </a:p>
                  </a:txBody>
                  <a:tcPr/>
                </a:tc>
                <a:extLst>
                  <a:ext uri="{0D108BD9-81ED-4DB2-BD59-A6C34878D82A}">
                    <a16:rowId xmlns:a16="http://schemas.microsoft.com/office/drawing/2014/main" val="4093704099"/>
                  </a:ext>
                </a:extLst>
              </a:tr>
              <a:tr h="405476">
                <a:tc>
                  <a:txBody>
                    <a:bodyPr/>
                    <a:lstStyle/>
                    <a:p>
                      <a:r>
                        <a:rPr lang="en-US" sz="1600" dirty="0">
                          <a:solidFill>
                            <a:schemeClr val="tx1"/>
                          </a:solidFill>
                        </a:rPr>
                        <a:t>SM01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2028</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rPr>
                        <a:t>ICMAB</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rPr>
                        <a:t>CELLS, ICN2, PIC</a:t>
                      </a:r>
                    </a:p>
                  </a:txBody>
                  <a:tcPr/>
                </a:tc>
                <a:tc>
                  <a:txBody>
                    <a:bodyPr/>
                    <a:lstStyle/>
                    <a:p>
                      <a:endParaRPr lang="en-US" sz="1400" dirty="0">
                        <a:solidFill>
                          <a:schemeClr val="tx1"/>
                        </a:solidFill>
                      </a:endParaRPr>
                    </a:p>
                  </a:txBody>
                  <a:tcPr/>
                </a:tc>
                <a:tc>
                  <a:txBody>
                    <a:bodyPr/>
                    <a:lstStyle/>
                    <a:p>
                      <a:r>
                        <a:rPr lang="en-US" sz="1400" dirty="0">
                          <a:solidFill>
                            <a:schemeClr val="tx1"/>
                          </a:solidFill>
                        </a:rPr>
                        <a:t>2 (ICMAB) + 0.25 (CELLS)</a:t>
                      </a:r>
                    </a:p>
                  </a:txBody>
                  <a:tcPr/>
                </a:tc>
                <a:tc>
                  <a:txBody>
                    <a:bodyPr/>
                    <a:lstStyle/>
                    <a:p>
                      <a:endParaRPr lang="en-US" sz="1400" dirty="0">
                        <a:solidFill>
                          <a:schemeClr val="tx1"/>
                        </a:solidFill>
                      </a:endParaRPr>
                    </a:p>
                  </a:txBody>
                  <a:tcPr/>
                </a:tc>
                <a:tc>
                  <a:txBody>
                    <a:bodyPr/>
                    <a:lstStyle/>
                    <a:p>
                      <a:endParaRPr lang="en-US" sz="1400"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rPr>
                        <a:t>Old instrument (2014)</a:t>
                      </a:r>
                    </a:p>
                  </a:txBody>
                  <a:tcPr/>
                </a:tc>
                <a:extLst>
                  <a:ext uri="{0D108BD9-81ED-4DB2-BD59-A6C34878D82A}">
                    <a16:rowId xmlns:a16="http://schemas.microsoft.com/office/drawing/2014/main" val="1661123128"/>
                  </a:ext>
                </a:extLst>
              </a:tr>
              <a:tr h="4054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SM02 &amp; 03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2028</a:t>
                      </a:r>
                    </a:p>
                  </a:txBody>
                  <a:tcPr/>
                </a:tc>
                <a:tc>
                  <a:txBody>
                    <a:bodyPr/>
                    <a:lstStyle/>
                    <a:p>
                      <a:r>
                        <a:rPr lang="en-US" sz="1400" dirty="0">
                          <a:solidFill>
                            <a:schemeClr val="tx1"/>
                          </a:solidFill>
                        </a:rPr>
                        <a:t>ICMAB</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rPr>
                        <a:t>CELLS, ICN2, PIC</a:t>
                      </a:r>
                    </a:p>
                  </a:txBody>
                  <a:tcPr/>
                </a:tc>
                <a:tc>
                  <a:txBody>
                    <a:bodyPr/>
                    <a:lstStyle/>
                    <a:p>
                      <a:r>
                        <a:rPr lang="en-US" sz="1400" dirty="0">
                          <a:solidFill>
                            <a:schemeClr val="tx1"/>
                          </a:solidFill>
                        </a:rPr>
                        <a:t>0.6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rPr>
                        <a:t>1 (ICMAB) + 0.25 (CELLS)</a:t>
                      </a:r>
                    </a:p>
                  </a:txBody>
                  <a:tcPr/>
                </a:tc>
                <a:tc>
                  <a:txBody>
                    <a:bodyPr/>
                    <a:lstStyle/>
                    <a:p>
                      <a:r>
                        <a:rPr lang="en-US" sz="1400" dirty="0">
                          <a:solidFill>
                            <a:schemeClr val="tx1"/>
                          </a:solidFill>
                        </a:rPr>
                        <a:t>80</a:t>
                      </a:r>
                    </a:p>
                  </a:txBody>
                  <a:tcPr/>
                </a:tc>
                <a:tc>
                  <a:txBody>
                    <a:bodyPr/>
                    <a:lstStyle/>
                    <a:p>
                      <a:endParaRPr lang="en-US" sz="1400"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rPr>
                        <a:t>Plans </a:t>
                      </a:r>
                      <a:r>
                        <a:rPr lang="en-US" sz="1400" dirty="0" err="1">
                          <a:solidFill>
                            <a:schemeClr val="tx1"/>
                          </a:solidFill>
                        </a:rPr>
                        <a:t>Complementaris</a:t>
                      </a:r>
                      <a:endParaRPr lang="en-US" sz="1400" dirty="0">
                        <a:solidFill>
                          <a:schemeClr val="tx1"/>
                        </a:solidFill>
                      </a:endParaRPr>
                    </a:p>
                  </a:txBody>
                  <a:tcPr/>
                </a:tc>
                <a:extLst>
                  <a:ext uri="{0D108BD9-81ED-4DB2-BD59-A6C34878D82A}">
                    <a16:rowId xmlns:a16="http://schemas.microsoft.com/office/drawing/2014/main" val="4273237786"/>
                  </a:ext>
                </a:extLst>
              </a:tr>
              <a:tr h="405476">
                <a:tc>
                  <a:txBody>
                    <a:bodyPr/>
                    <a:lstStyle/>
                    <a:p>
                      <a:r>
                        <a:rPr lang="en-US" sz="1600" dirty="0">
                          <a:solidFill>
                            <a:schemeClr val="tx1"/>
                          </a:solidFill>
                        </a:rPr>
                        <a:t>SM04 &amp; 05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2028</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rPr>
                        <a:t>ICN2</a:t>
                      </a:r>
                    </a:p>
                  </a:txBody>
                  <a:tcPr/>
                </a:tc>
                <a:tc>
                  <a:txBody>
                    <a:bodyPr/>
                    <a:lstStyle/>
                    <a:p>
                      <a:r>
                        <a:rPr lang="en-US" sz="1400" dirty="0">
                          <a:solidFill>
                            <a:schemeClr val="tx1"/>
                          </a:solidFill>
                        </a:rPr>
                        <a:t>CELLS, ICMAB, PIC</a:t>
                      </a:r>
                    </a:p>
                  </a:txBody>
                  <a:tcPr/>
                </a:tc>
                <a:tc>
                  <a:txBody>
                    <a:bodyPr/>
                    <a:lstStyle/>
                    <a:p>
                      <a:r>
                        <a:rPr lang="en-US" sz="1400" dirty="0">
                          <a:solidFill>
                            <a:schemeClr val="tx1"/>
                          </a:solidFill>
                        </a:rPr>
                        <a:t>1.6</a:t>
                      </a:r>
                    </a:p>
                  </a:txBody>
                  <a:tcPr/>
                </a:tc>
                <a:tc>
                  <a:txBody>
                    <a:bodyPr/>
                    <a:lstStyle/>
                    <a:p>
                      <a:r>
                        <a:rPr lang="en-US" sz="1400" dirty="0">
                          <a:solidFill>
                            <a:schemeClr val="tx1"/>
                          </a:solidFill>
                        </a:rPr>
                        <a:t>3 (ICN2) + 0.5 (CELLS)</a:t>
                      </a:r>
                    </a:p>
                  </a:txBody>
                  <a:tcPr/>
                </a:tc>
                <a:tc>
                  <a:txBody>
                    <a:bodyPr/>
                    <a:lstStyle/>
                    <a:p>
                      <a:r>
                        <a:rPr lang="en-US" sz="1400" dirty="0">
                          <a:solidFill>
                            <a:schemeClr val="tx1"/>
                          </a:solidFill>
                        </a:rPr>
                        <a:t>130</a:t>
                      </a:r>
                    </a:p>
                  </a:txBody>
                  <a:tcPr/>
                </a:tc>
                <a:tc>
                  <a:txBody>
                    <a:bodyPr/>
                    <a:lstStyle/>
                    <a:p>
                      <a:endParaRPr lang="en-US" sz="1400"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rPr>
                        <a:t>Plans </a:t>
                      </a:r>
                      <a:r>
                        <a:rPr lang="en-US" sz="1400" dirty="0" err="1">
                          <a:solidFill>
                            <a:schemeClr val="tx1"/>
                          </a:solidFill>
                        </a:rPr>
                        <a:t>Complementaris</a:t>
                      </a:r>
                      <a:endParaRPr lang="en-US" sz="1400" dirty="0">
                        <a:solidFill>
                          <a:schemeClr val="tx1"/>
                        </a:solidFill>
                      </a:endParaRPr>
                    </a:p>
                  </a:txBody>
                  <a:tcPr/>
                </a:tc>
                <a:extLst>
                  <a:ext uri="{0D108BD9-81ED-4DB2-BD59-A6C34878D82A}">
                    <a16:rowId xmlns:a16="http://schemas.microsoft.com/office/drawing/2014/main" val="2861612333"/>
                  </a:ext>
                </a:extLst>
              </a:tr>
              <a:tr h="259080">
                <a:tc>
                  <a:txBody>
                    <a:bodyPr/>
                    <a:lstStyle/>
                    <a:p>
                      <a:r>
                        <a:rPr lang="en-US" sz="1400" dirty="0"/>
                        <a:t>Data</a:t>
                      </a:r>
                    </a:p>
                  </a:txBody>
                  <a:tcPr/>
                </a:tc>
                <a:tc>
                  <a:txBody>
                    <a:bodyPr/>
                    <a:lstStyle/>
                    <a:p>
                      <a:endParaRPr lang="en-US" sz="1200" dirty="0"/>
                    </a:p>
                  </a:txBody>
                  <a:tcPr/>
                </a:tc>
                <a:tc>
                  <a:txBody>
                    <a:bodyPr/>
                    <a:lstStyle/>
                    <a:p>
                      <a:r>
                        <a:rPr lang="en-US" sz="1400" dirty="0"/>
                        <a:t>CELLS-PIC</a:t>
                      </a:r>
                    </a:p>
                  </a:txBody>
                  <a:tcPr/>
                </a:tc>
                <a:tc>
                  <a:txBody>
                    <a:bodyPr/>
                    <a:lstStyle/>
                    <a:p>
                      <a:endParaRPr lang="en-US" sz="1400" dirty="0"/>
                    </a:p>
                  </a:txBody>
                  <a:tcPr/>
                </a:tc>
                <a:tc>
                  <a:txBody>
                    <a:bodyPr/>
                    <a:lstStyle/>
                    <a:p>
                      <a:r>
                        <a:rPr lang="en-US" sz="1400" dirty="0"/>
                        <a:t>2</a:t>
                      </a:r>
                    </a:p>
                  </a:txBody>
                  <a:tcPr/>
                </a:tc>
                <a:tc>
                  <a:txBody>
                    <a:bodyPr/>
                    <a:lstStyle/>
                    <a:p>
                      <a:endParaRPr lang="en-US" sz="1400" dirty="0"/>
                    </a:p>
                  </a:txBody>
                  <a:tcPr/>
                </a:tc>
                <a:tc>
                  <a:txBody>
                    <a:bodyPr/>
                    <a:lstStyle/>
                    <a:p>
                      <a:r>
                        <a:rPr lang="en-US" sz="1400" dirty="0"/>
                        <a:t>450</a:t>
                      </a:r>
                    </a:p>
                  </a:txBody>
                  <a:tcPr/>
                </a:tc>
                <a:tc>
                  <a:txBody>
                    <a:bodyPr/>
                    <a:lstStyle/>
                    <a:p>
                      <a:endParaRPr lang="en-US"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rPr>
                        <a:t>Plans </a:t>
                      </a:r>
                      <a:r>
                        <a:rPr lang="en-US" sz="1400" dirty="0" err="1">
                          <a:solidFill>
                            <a:schemeClr val="tx1"/>
                          </a:solidFill>
                        </a:rPr>
                        <a:t>Complementaris</a:t>
                      </a:r>
                      <a:endParaRPr lang="en-US" sz="1400" dirty="0">
                        <a:solidFill>
                          <a:schemeClr val="tx1"/>
                        </a:solidFill>
                      </a:endParaRPr>
                    </a:p>
                  </a:txBody>
                  <a:tcPr/>
                </a:tc>
                <a:extLst>
                  <a:ext uri="{0D108BD9-81ED-4DB2-BD59-A6C34878D82A}">
                    <a16:rowId xmlns:a16="http://schemas.microsoft.com/office/drawing/2014/main" val="664012270"/>
                  </a:ext>
                </a:extLst>
              </a:tr>
              <a:tr h="259080">
                <a:tc>
                  <a:txBody>
                    <a:bodyPr/>
                    <a:lstStyle/>
                    <a:p>
                      <a:r>
                        <a:rPr lang="en-US" sz="1400" dirty="0"/>
                        <a:t>TOTAL (up to ‘35)</a:t>
                      </a:r>
                    </a:p>
                  </a:txBody>
                  <a:tcPr/>
                </a:tc>
                <a:tc>
                  <a:txBody>
                    <a:bodyPr/>
                    <a:lstStyle/>
                    <a:p>
                      <a:endParaRPr lang="en-US" sz="1400" dirty="0"/>
                    </a:p>
                  </a:txBody>
                  <a:tcPr/>
                </a:tc>
                <a:tc>
                  <a:txBody>
                    <a:bodyPr/>
                    <a:lstStyle/>
                    <a:p>
                      <a:endParaRPr lang="en-US" sz="1400" dirty="0"/>
                    </a:p>
                  </a:txBody>
                  <a:tcPr/>
                </a:tc>
                <a:tc>
                  <a:txBody>
                    <a:bodyPr/>
                    <a:lstStyle/>
                    <a:p>
                      <a:endParaRPr lang="en-US" sz="1400" dirty="0"/>
                    </a:p>
                  </a:txBody>
                  <a:tcPr/>
                </a:tc>
                <a:tc>
                  <a:txBody>
                    <a:bodyPr/>
                    <a:lstStyle/>
                    <a:p>
                      <a:endParaRPr lang="en-US" sz="1400" dirty="0"/>
                    </a:p>
                  </a:txBody>
                  <a:tcPr/>
                </a:tc>
                <a:tc>
                  <a:txBody>
                    <a:bodyPr/>
                    <a:lstStyle/>
                    <a:p>
                      <a:r>
                        <a:rPr lang="en-US" sz="1400" dirty="0"/>
                        <a:t>1.3 -&gt; 1.6 ME</a:t>
                      </a:r>
                    </a:p>
                  </a:txBody>
                  <a:tcPr/>
                </a:tc>
                <a:tc>
                  <a:txBody>
                    <a:bodyPr/>
                    <a:lstStyle/>
                    <a:p>
                      <a:r>
                        <a:rPr lang="en-US" sz="1400" dirty="0"/>
                        <a:t>1 -&gt; 1.3</a:t>
                      </a:r>
                    </a:p>
                  </a:txBody>
                  <a:tcPr/>
                </a:tc>
                <a:tc>
                  <a:txBody>
                    <a:bodyPr/>
                    <a:lstStyle/>
                    <a:p>
                      <a:r>
                        <a:rPr lang="en-US" sz="1400" dirty="0"/>
                        <a:t>0.3 -&gt; 2.2 ME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txBody>
                  <a:tcPr/>
                </a:tc>
                <a:extLst>
                  <a:ext uri="{0D108BD9-81ED-4DB2-BD59-A6C34878D82A}">
                    <a16:rowId xmlns:a16="http://schemas.microsoft.com/office/drawing/2014/main" val="117333803"/>
                  </a:ext>
                </a:extLst>
              </a:tr>
            </a:tbl>
          </a:graphicData>
        </a:graphic>
      </p:graphicFrame>
      <p:sp>
        <p:nvSpPr>
          <p:cNvPr id="3" name="TextBox 2">
            <a:extLst>
              <a:ext uri="{FF2B5EF4-FFF2-40B4-BE49-F238E27FC236}">
                <a16:creationId xmlns:a16="http://schemas.microsoft.com/office/drawing/2014/main" id="{1FB8602C-DF6B-4C4E-A7AD-8639026E6B88}"/>
              </a:ext>
            </a:extLst>
          </p:cNvPr>
          <p:cNvSpPr txBox="1"/>
          <p:nvPr/>
        </p:nvSpPr>
        <p:spPr>
          <a:xfrm>
            <a:off x="4260916" y="6399207"/>
            <a:ext cx="2610073" cy="369332"/>
          </a:xfrm>
          <a:prstGeom prst="rect">
            <a:avLst/>
          </a:prstGeom>
          <a:noFill/>
        </p:spPr>
        <p:txBody>
          <a:bodyPr wrap="none" rtlCol="0">
            <a:spAutoFit/>
          </a:bodyPr>
          <a:lstStyle/>
          <a:p>
            <a:r>
              <a:rPr lang="en-US" sz="1200" dirty="0"/>
              <a:t>* </a:t>
            </a:r>
            <a:r>
              <a:rPr lang="en-US" dirty="0"/>
              <a:t> </a:t>
            </a:r>
            <a:r>
              <a:rPr lang="en-US" sz="1200" dirty="0"/>
              <a:t>Cost of infrastructures not included</a:t>
            </a:r>
            <a:endParaRPr lang="en-US" dirty="0"/>
          </a:p>
        </p:txBody>
      </p:sp>
    </p:spTree>
    <p:extLst>
      <p:ext uri="{BB962C8B-B14F-4D97-AF65-F5344CB8AC3E}">
        <p14:creationId xmlns:p14="http://schemas.microsoft.com/office/powerpoint/2010/main" val="15689680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Rectangle: Rounded Corners 149">
            <a:extLst>
              <a:ext uri="{FF2B5EF4-FFF2-40B4-BE49-F238E27FC236}">
                <a16:creationId xmlns:a16="http://schemas.microsoft.com/office/drawing/2014/main" id="{8B8EB34A-9673-4F52-A986-DC603B13A33D}"/>
              </a:ext>
            </a:extLst>
          </p:cNvPr>
          <p:cNvSpPr/>
          <p:nvPr/>
        </p:nvSpPr>
        <p:spPr>
          <a:xfrm>
            <a:off x="96293" y="4721571"/>
            <a:ext cx="2475623" cy="2189000"/>
          </a:xfrm>
          <a:prstGeom prst="roundRect">
            <a:avLst>
              <a:gd name="adj" fmla="val 3453"/>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buFont typeface="Arial" panose="020B0604020202020204" pitchFamily="34" charset="0"/>
              <a:buChar char="•"/>
            </a:pPr>
            <a:endParaRPr kumimoji="0" lang="es-ES" sz="1200" b="0" i="0" u="none" strike="noStrike" kern="1200" cap="none" spc="0" normalizeH="0" baseline="0" noProof="0" dirty="0">
              <a:ln>
                <a:noFill/>
              </a:ln>
              <a:solidFill>
                <a:srgbClr val="2B7977"/>
              </a:solidFill>
              <a:effectLst/>
              <a:uLnTx/>
              <a:uFillTx/>
              <a:latin typeface="Calibri"/>
              <a:ea typeface="+mn-ea"/>
              <a:cs typeface="+mn-cs"/>
            </a:endParaRPr>
          </a:p>
        </p:txBody>
      </p:sp>
      <p:grpSp>
        <p:nvGrpSpPr>
          <p:cNvPr id="32" name="Group 31">
            <a:extLst>
              <a:ext uri="{FF2B5EF4-FFF2-40B4-BE49-F238E27FC236}">
                <a16:creationId xmlns:a16="http://schemas.microsoft.com/office/drawing/2014/main" id="{C64952F5-3441-4B0C-A3B9-C0233F10D566}"/>
              </a:ext>
            </a:extLst>
          </p:cNvPr>
          <p:cNvGrpSpPr/>
          <p:nvPr/>
        </p:nvGrpSpPr>
        <p:grpSpPr>
          <a:xfrm>
            <a:off x="3138854" y="589881"/>
            <a:ext cx="8699597" cy="6054477"/>
            <a:chOff x="2613080" y="309959"/>
            <a:chExt cx="9486631" cy="6054477"/>
          </a:xfrm>
        </p:grpSpPr>
        <p:grpSp>
          <p:nvGrpSpPr>
            <p:cNvPr id="265" name="Group 264">
              <a:extLst>
                <a:ext uri="{FF2B5EF4-FFF2-40B4-BE49-F238E27FC236}">
                  <a16:creationId xmlns:a16="http://schemas.microsoft.com/office/drawing/2014/main" id="{9F8BE8B1-5E61-4F73-B0E9-C8EBE19B1F66}"/>
                </a:ext>
              </a:extLst>
            </p:cNvPr>
            <p:cNvGrpSpPr/>
            <p:nvPr/>
          </p:nvGrpSpPr>
          <p:grpSpPr>
            <a:xfrm>
              <a:off x="2613080" y="1273045"/>
              <a:ext cx="9486631" cy="5091391"/>
              <a:chOff x="2477279" y="1133086"/>
              <a:chExt cx="9486631" cy="5091391"/>
            </a:xfrm>
          </p:grpSpPr>
          <p:cxnSp>
            <p:nvCxnSpPr>
              <p:cNvPr id="96" name="Connector: Elbow 95">
                <a:extLst>
                  <a:ext uri="{FF2B5EF4-FFF2-40B4-BE49-F238E27FC236}">
                    <a16:creationId xmlns:a16="http://schemas.microsoft.com/office/drawing/2014/main" id="{FB0A20F0-FD00-4674-98CE-D699779C9961}"/>
                  </a:ext>
                </a:extLst>
              </p:cNvPr>
              <p:cNvCxnSpPr>
                <a:cxnSpLocks/>
                <a:stCxn id="46" idx="0"/>
                <a:endCxn id="21" idx="2"/>
              </p:cNvCxnSpPr>
              <p:nvPr/>
            </p:nvCxnSpPr>
            <p:spPr>
              <a:xfrm rot="16200000" flipV="1">
                <a:off x="4874943" y="3216352"/>
                <a:ext cx="523989" cy="4167316"/>
              </a:xfrm>
              <a:prstGeom prst="bentConnector3">
                <a:avLst>
                  <a:gd name="adj1" fmla="val 50000"/>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7" name="Connector: Elbow 96">
                <a:extLst>
                  <a:ext uri="{FF2B5EF4-FFF2-40B4-BE49-F238E27FC236}">
                    <a16:creationId xmlns:a16="http://schemas.microsoft.com/office/drawing/2014/main" id="{A3F6DBD7-7E7F-4B55-9353-48965215357A}"/>
                  </a:ext>
                </a:extLst>
              </p:cNvPr>
              <p:cNvCxnSpPr>
                <a:cxnSpLocks/>
                <a:stCxn id="46" idx="0"/>
                <a:endCxn id="22" idx="2"/>
              </p:cNvCxnSpPr>
              <p:nvPr/>
            </p:nvCxnSpPr>
            <p:spPr>
              <a:xfrm rot="16200000" flipV="1">
                <a:off x="5468253" y="3809661"/>
                <a:ext cx="525188" cy="2979497"/>
              </a:xfrm>
              <a:prstGeom prst="bentConnector3">
                <a:avLst>
                  <a:gd name="adj1" fmla="val 50000"/>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8" name="Connector: Elbow 97">
                <a:extLst>
                  <a:ext uri="{FF2B5EF4-FFF2-40B4-BE49-F238E27FC236}">
                    <a16:creationId xmlns:a16="http://schemas.microsoft.com/office/drawing/2014/main" id="{7837363D-A097-40E9-9DAA-A983FF4B7B7F}"/>
                  </a:ext>
                </a:extLst>
              </p:cNvPr>
              <p:cNvCxnSpPr>
                <a:cxnSpLocks/>
                <a:stCxn id="46" idx="0"/>
                <a:endCxn id="23" idx="2"/>
              </p:cNvCxnSpPr>
              <p:nvPr/>
            </p:nvCxnSpPr>
            <p:spPr>
              <a:xfrm rot="16200000" flipV="1">
                <a:off x="6062164" y="4403573"/>
                <a:ext cx="525188" cy="1791674"/>
              </a:xfrm>
              <a:prstGeom prst="bentConnector3">
                <a:avLst>
                  <a:gd name="adj1" fmla="val 50000"/>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9" name="Connector: Elbow 98">
                <a:extLst>
                  <a:ext uri="{FF2B5EF4-FFF2-40B4-BE49-F238E27FC236}">
                    <a16:creationId xmlns:a16="http://schemas.microsoft.com/office/drawing/2014/main" id="{D1F810F3-6FBA-4DEA-981A-6DD8036043BC}"/>
                  </a:ext>
                </a:extLst>
              </p:cNvPr>
              <p:cNvCxnSpPr>
                <a:cxnSpLocks/>
                <a:stCxn id="46" idx="0"/>
                <a:endCxn id="24" idx="2"/>
              </p:cNvCxnSpPr>
              <p:nvPr/>
            </p:nvCxnSpPr>
            <p:spPr>
              <a:xfrm rot="16200000" flipV="1">
                <a:off x="6660745" y="5002154"/>
                <a:ext cx="525188" cy="594512"/>
              </a:xfrm>
              <a:prstGeom prst="bentConnector3">
                <a:avLst>
                  <a:gd name="adj1" fmla="val 50000"/>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0" name="Connector: Elbow 99">
                <a:extLst>
                  <a:ext uri="{FF2B5EF4-FFF2-40B4-BE49-F238E27FC236}">
                    <a16:creationId xmlns:a16="http://schemas.microsoft.com/office/drawing/2014/main" id="{9346C54D-888C-4F53-80CD-7E874C671021}"/>
                  </a:ext>
                </a:extLst>
              </p:cNvPr>
              <p:cNvCxnSpPr>
                <a:cxnSpLocks/>
                <a:stCxn id="46" idx="0"/>
                <a:endCxn id="25" idx="2"/>
              </p:cNvCxnSpPr>
              <p:nvPr/>
            </p:nvCxnSpPr>
            <p:spPr>
              <a:xfrm rot="5400000" flipH="1" flipV="1">
                <a:off x="7255853" y="5002756"/>
                <a:ext cx="523990" cy="594507"/>
              </a:xfrm>
              <a:prstGeom prst="bentConnector3">
                <a:avLst>
                  <a:gd name="adj1" fmla="val 50000"/>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1" name="Connector: Elbow 100">
                <a:extLst>
                  <a:ext uri="{FF2B5EF4-FFF2-40B4-BE49-F238E27FC236}">
                    <a16:creationId xmlns:a16="http://schemas.microsoft.com/office/drawing/2014/main" id="{27853B18-7AFD-4D0E-854B-43198C2B098C}"/>
                  </a:ext>
                </a:extLst>
              </p:cNvPr>
              <p:cNvCxnSpPr>
                <a:cxnSpLocks/>
                <a:stCxn id="46" idx="0"/>
                <a:endCxn id="26" idx="2"/>
              </p:cNvCxnSpPr>
              <p:nvPr/>
            </p:nvCxnSpPr>
            <p:spPr>
              <a:xfrm rot="5400000" flipH="1" flipV="1">
                <a:off x="7849164" y="4408247"/>
                <a:ext cx="525188" cy="1782327"/>
              </a:xfrm>
              <a:prstGeom prst="bentConnector3">
                <a:avLst>
                  <a:gd name="adj1" fmla="val 50000"/>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2" name="Connector: Elbow 101">
                <a:extLst>
                  <a:ext uri="{FF2B5EF4-FFF2-40B4-BE49-F238E27FC236}">
                    <a16:creationId xmlns:a16="http://schemas.microsoft.com/office/drawing/2014/main" id="{A661A897-D2BD-4E94-8D6D-BA9E2EDBBC73}"/>
                  </a:ext>
                </a:extLst>
              </p:cNvPr>
              <p:cNvCxnSpPr>
                <a:cxnSpLocks/>
                <a:stCxn id="46" idx="0"/>
                <a:endCxn id="27" idx="2"/>
              </p:cNvCxnSpPr>
              <p:nvPr/>
            </p:nvCxnSpPr>
            <p:spPr>
              <a:xfrm rot="5400000" flipH="1" flipV="1">
                <a:off x="8447740" y="3809671"/>
                <a:ext cx="525188" cy="2979479"/>
              </a:xfrm>
              <a:prstGeom prst="bentConnector3">
                <a:avLst>
                  <a:gd name="adj1" fmla="val 50000"/>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3" name="Connector: Elbow 102">
                <a:extLst>
                  <a:ext uri="{FF2B5EF4-FFF2-40B4-BE49-F238E27FC236}">
                    <a16:creationId xmlns:a16="http://schemas.microsoft.com/office/drawing/2014/main" id="{BE791CF4-A246-4F97-9724-48679621CAE7}"/>
                  </a:ext>
                </a:extLst>
              </p:cNvPr>
              <p:cNvCxnSpPr>
                <a:cxnSpLocks/>
                <a:stCxn id="46" idx="0"/>
                <a:endCxn id="28" idx="2"/>
              </p:cNvCxnSpPr>
              <p:nvPr/>
            </p:nvCxnSpPr>
            <p:spPr>
              <a:xfrm rot="5400000" flipH="1" flipV="1">
                <a:off x="9041658" y="3215753"/>
                <a:ext cx="525188" cy="4167315"/>
              </a:xfrm>
              <a:prstGeom prst="bentConnector3">
                <a:avLst>
                  <a:gd name="adj1" fmla="val 50000"/>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3" name="Rectangle: Rounded Corners 2">
                <a:extLst>
                  <a:ext uri="{FF2B5EF4-FFF2-40B4-BE49-F238E27FC236}">
                    <a16:creationId xmlns:a16="http://schemas.microsoft.com/office/drawing/2014/main" id="{6A659C22-6E3A-494D-BC32-584A0B6D8337}"/>
                  </a:ext>
                </a:extLst>
              </p:cNvPr>
              <p:cNvSpPr/>
              <p:nvPr/>
            </p:nvSpPr>
            <p:spPr>
              <a:xfrm>
                <a:off x="3276739" y="1134284"/>
                <a:ext cx="1944000" cy="662473"/>
              </a:xfrm>
              <a:prstGeom prst="roundRect">
                <a:avLst/>
              </a:prstGeom>
              <a:solidFill>
                <a:srgbClr val="122E4F">
                  <a:alpha val="32157"/>
                </a:srgbClr>
              </a:solidFill>
              <a:ln w="19050">
                <a:solidFill>
                  <a:srgbClr val="122E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rgbClr val="122E4F"/>
                    </a:solidFill>
                  </a:rPr>
                  <a:t>ALBA</a:t>
                </a:r>
              </a:p>
              <a:p>
                <a:pPr algn="ctr"/>
                <a:r>
                  <a:rPr lang="es-ES" sz="1200" dirty="0" err="1">
                    <a:solidFill>
                      <a:srgbClr val="122E4F"/>
                    </a:solidFill>
                  </a:rPr>
                  <a:t>Owner</a:t>
                </a:r>
                <a:r>
                  <a:rPr lang="es-ES" sz="1200" dirty="0">
                    <a:solidFill>
                      <a:srgbClr val="122E4F"/>
                    </a:solidFill>
                  </a:rPr>
                  <a:t> EM03, EM04</a:t>
                </a:r>
              </a:p>
            </p:txBody>
          </p:sp>
          <p:sp>
            <p:nvSpPr>
              <p:cNvPr id="4" name="Rectangle: Rounded Corners 3">
                <a:extLst>
                  <a:ext uri="{FF2B5EF4-FFF2-40B4-BE49-F238E27FC236}">
                    <a16:creationId xmlns:a16="http://schemas.microsoft.com/office/drawing/2014/main" id="{B1CF6AC8-D41E-4FC6-8C96-38E8FA728FBC}"/>
                  </a:ext>
                </a:extLst>
              </p:cNvPr>
              <p:cNvSpPr/>
              <p:nvPr/>
            </p:nvSpPr>
            <p:spPr>
              <a:xfrm>
                <a:off x="5257677" y="1133086"/>
                <a:ext cx="1944000" cy="662473"/>
              </a:xfrm>
              <a:prstGeom prst="roundRect">
                <a:avLst/>
              </a:prstGeom>
              <a:solidFill>
                <a:srgbClr val="122E4F">
                  <a:alpha val="32157"/>
                </a:srgbClr>
              </a:solidFill>
              <a:ln w="19050">
                <a:solidFill>
                  <a:srgbClr val="122E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rgbClr val="122E4F"/>
                    </a:solidFill>
                  </a:rPr>
                  <a:t>IBMB-CSIC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err="1">
                    <a:ln>
                      <a:noFill/>
                    </a:ln>
                    <a:solidFill>
                      <a:srgbClr val="122E4F"/>
                    </a:solidFill>
                    <a:effectLst/>
                    <a:uLnTx/>
                    <a:uFillTx/>
                    <a:latin typeface="Calibri"/>
                    <a:ea typeface="+mn-ea"/>
                    <a:cs typeface="+mn-cs"/>
                  </a:rPr>
                  <a:t>Owner</a:t>
                </a:r>
                <a:r>
                  <a:rPr kumimoji="0" lang="es-ES" sz="1200" b="0" i="0" u="none" strike="noStrike" kern="1200" cap="none" spc="0" normalizeH="0" baseline="0" noProof="0" dirty="0">
                    <a:ln>
                      <a:noFill/>
                    </a:ln>
                    <a:solidFill>
                      <a:srgbClr val="122E4F"/>
                    </a:solidFill>
                    <a:effectLst/>
                    <a:uLnTx/>
                    <a:uFillTx/>
                    <a:latin typeface="Calibri"/>
                    <a:ea typeface="+mn-ea"/>
                    <a:cs typeface="+mn-cs"/>
                  </a:rPr>
                  <a:t> EM01</a:t>
                </a:r>
              </a:p>
            </p:txBody>
          </p:sp>
          <p:sp>
            <p:nvSpPr>
              <p:cNvPr id="5" name="Rectangle: Rounded Corners 4">
                <a:extLst>
                  <a:ext uri="{FF2B5EF4-FFF2-40B4-BE49-F238E27FC236}">
                    <a16:creationId xmlns:a16="http://schemas.microsoft.com/office/drawing/2014/main" id="{2465B0D6-DD6B-409B-8895-663F61A52282}"/>
                  </a:ext>
                </a:extLst>
              </p:cNvPr>
              <p:cNvSpPr/>
              <p:nvPr/>
            </p:nvSpPr>
            <p:spPr>
              <a:xfrm>
                <a:off x="7238623" y="1133086"/>
                <a:ext cx="1944000" cy="662473"/>
              </a:xfrm>
              <a:prstGeom prst="roundRect">
                <a:avLst/>
              </a:prstGeom>
              <a:solidFill>
                <a:srgbClr val="122E4F">
                  <a:alpha val="32157"/>
                </a:srgbClr>
              </a:solidFill>
              <a:ln w="19050">
                <a:solidFill>
                  <a:srgbClr val="122E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rgbClr val="122E4F"/>
                    </a:solidFill>
                  </a:rPr>
                  <a:t>ICMAB-CSIC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err="1">
                    <a:ln>
                      <a:noFill/>
                    </a:ln>
                    <a:solidFill>
                      <a:srgbClr val="122E4F"/>
                    </a:solidFill>
                    <a:effectLst/>
                    <a:uLnTx/>
                    <a:uFillTx/>
                    <a:latin typeface="Calibri"/>
                    <a:ea typeface="+mn-ea"/>
                    <a:cs typeface="+mn-cs"/>
                  </a:rPr>
                  <a:t>Owner</a:t>
                </a:r>
                <a:r>
                  <a:rPr kumimoji="0" lang="es-ES" sz="1200" b="0" i="0" u="none" strike="noStrike" kern="1200" cap="none" spc="0" normalizeH="0" baseline="0" noProof="0" dirty="0">
                    <a:ln>
                      <a:noFill/>
                    </a:ln>
                    <a:solidFill>
                      <a:srgbClr val="122E4F"/>
                    </a:solidFill>
                    <a:effectLst/>
                    <a:uLnTx/>
                    <a:uFillTx/>
                    <a:latin typeface="Calibri"/>
                    <a:ea typeface="+mn-ea"/>
                    <a:cs typeface="+mn-cs"/>
                  </a:rPr>
                  <a:t> SM01, SM02/03</a:t>
                </a:r>
              </a:p>
            </p:txBody>
          </p:sp>
          <p:sp>
            <p:nvSpPr>
              <p:cNvPr id="6" name="Rectangle: Rounded Corners 5">
                <a:extLst>
                  <a:ext uri="{FF2B5EF4-FFF2-40B4-BE49-F238E27FC236}">
                    <a16:creationId xmlns:a16="http://schemas.microsoft.com/office/drawing/2014/main" id="{9F9479AB-F4F1-494B-B6E2-D693398062BB}"/>
                  </a:ext>
                </a:extLst>
              </p:cNvPr>
              <p:cNvSpPr/>
              <p:nvPr/>
            </p:nvSpPr>
            <p:spPr>
              <a:xfrm>
                <a:off x="9219553" y="1133086"/>
                <a:ext cx="1944000" cy="662473"/>
              </a:xfrm>
              <a:prstGeom prst="roundRect">
                <a:avLst/>
              </a:prstGeom>
              <a:solidFill>
                <a:srgbClr val="122E4F">
                  <a:alpha val="32157"/>
                </a:srgbClr>
              </a:solidFill>
              <a:ln w="19050">
                <a:solidFill>
                  <a:srgbClr val="122E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rgbClr val="122E4F"/>
                    </a:solidFill>
                  </a:rPr>
                  <a:t>ICN2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err="1">
                    <a:ln>
                      <a:noFill/>
                    </a:ln>
                    <a:solidFill>
                      <a:srgbClr val="122E4F"/>
                    </a:solidFill>
                    <a:effectLst/>
                    <a:uLnTx/>
                    <a:uFillTx/>
                    <a:latin typeface="Calibri"/>
                    <a:ea typeface="+mn-ea"/>
                    <a:cs typeface="+mn-cs"/>
                  </a:rPr>
                  <a:t>Owner</a:t>
                </a:r>
                <a:r>
                  <a:rPr kumimoji="0" lang="es-ES" sz="1200" b="0" i="0" u="none" strike="noStrike" kern="1200" cap="none" spc="0" normalizeH="0" baseline="0" noProof="0" dirty="0">
                    <a:ln>
                      <a:noFill/>
                    </a:ln>
                    <a:solidFill>
                      <a:srgbClr val="122E4F"/>
                    </a:solidFill>
                    <a:effectLst/>
                    <a:uLnTx/>
                    <a:uFillTx/>
                    <a:latin typeface="Calibri"/>
                    <a:ea typeface="+mn-ea"/>
                    <a:cs typeface="+mn-cs"/>
                  </a:rPr>
                  <a:t> EM02, SM04, SM05</a:t>
                </a:r>
              </a:p>
            </p:txBody>
          </p:sp>
          <p:sp>
            <p:nvSpPr>
              <p:cNvPr id="8" name="Rectangle: Rounded Corners 7">
                <a:extLst>
                  <a:ext uri="{FF2B5EF4-FFF2-40B4-BE49-F238E27FC236}">
                    <a16:creationId xmlns:a16="http://schemas.microsoft.com/office/drawing/2014/main" id="{5AD85D7D-4093-42AD-9228-2FA37A389B30}"/>
                  </a:ext>
                </a:extLst>
              </p:cNvPr>
              <p:cNvSpPr/>
              <p:nvPr/>
            </p:nvSpPr>
            <p:spPr>
              <a:xfrm>
                <a:off x="3276739" y="2078580"/>
                <a:ext cx="7886812" cy="793583"/>
              </a:xfrm>
              <a:prstGeom prst="roundRect">
                <a:avLst/>
              </a:prstGeom>
              <a:solidFill>
                <a:srgbClr val="122E4F">
                  <a:alpha val="32157"/>
                </a:srgbClr>
              </a:solidFill>
              <a:ln w="19050">
                <a:solidFill>
                  <a:srgbClr val="122E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err="1">
                    <a:solidFill>
                      <a:srgbClr val="122E4F"/>
                    </a:solidFill>
                  </a:rPr>
                  <a:t>Frame</a:t>
                </a:r>
                <a:r>
                  <a:rPr lang="es-ES" dirty="0">
                    <a:solidFill>
                      <a:srgbClr val="122E4F"/>
                    </a:solidFill>
                  </a:rPr>
                  <a:t> </a:t>
                </a:r>
                <a:r>
                  <a:rPr lang="es-ES" dirty="0" err="1">
                    <a:solidFill>
                      <a:srgbClr val="122E4F"/>
                    </a:solidFill>
                  </a:rPr>
                  <a:t>agreement</a:t>
                </a:r>
                <a:endParaRPr lang="es-ES" dirty="0">
                  <a:solidFill>
                    <a:srgbClr val="122E4F"/>
                  </a:solidFill>
                </a:endParaRPr>
              </a:p>
              <a:p>
                <a:pPr algn="ctr"/>
                <a:r>
                  <a:rPr lang="es-ES" dirty="0">
                    <a:solidFill>
                      <a:srgbClr val="122E4F"/>
                    </a:solidFill>
                  </a:rPr>
                  <a:t>Board (1 </a:t>
                </a:r>
                <a:r>
                  <a:rPr lang="es-ES" dirty="0" err="1">
                    <a:solidFill>
                      <a:srgbClr val="122E4F"/>
                    </a:solidFill>
                  </a:rPr>
                  <a:t>participant</a:t>
                </a:r>
                <a:r>
                  <a:rPr lang="es-ES" dirty="0">
                    <a:solidFill>
                      <a:srgbClr val="122E4F"/>
                    </a:solidFill>
                  </a:rPr>
                  <a:t> per </a:t>
                </a:r>
                <a:r>
                  <a:rPr lang="es-ES" dirty="0" err="1">
                    <a:solidFill>
                      <a:srgbClr val="122E4F"/>
                    </a:solidFill>
                  </a:rPr>
                  <a:t>member</a:t>
                </a:r>
                <a:r>
                  <a:rPr lang="es-ES" dirty="0">
                    <a:solidFill>
                      <a:srgbClr val="122E4F"/>
                    </a:solidFill>
                  </a:rPr>
                  <a:t> </a:t>
                </a:r>
                <a:r>
                  <a:rPr lang="es-ES" dirty="0" err="1">
                    <a:solidFill>
                      <a:srgbClr val="122E4F"/>
                    </a:solidFill>
                  </a:rPr>
                  <a:t>institutions</a:t>
                </a:r>
                <a:r>
                  <a:rPr lang="es-ES" dirty="0">
                    <a:solidFill>
                      <a:srgbClr val="122E4F"/>
                    </a:solidFill>
                  </a:rPr>
                  <a:t>)</a:t>
                </a:r>
              </a:p>
            </p:txBody>
          </p:sp>
          <p:cxnSp>
            <p:nvCxnSpPr>
              <p:cNvPr id="19" name="Connector: Elbow 18">
                <a:extLst>
                  <a:ext uri="{FF2B5EF4-FFF2-40B4-BE49-F238E27FC236}">
                    <a16:creationId xmlns:a16="http://schemas.microsoft.com/office/drawing/2014/main" id="{445E4CE9-5FA3-4BED-9702-257945A554D9}"/>
                  </a:ext>
                </a:extLst>
              </p:cNvPr>
              <p:cNvCxnSpPr>
                <a:cxnSpLocks/>
              </p:cNvCxnSpPr>
              <p:nvPr/>
            </p:nvCxnSpPr>
            <p:spPr>
              <a:xfrm rot="16200000" flipH="1">
                <a:off x="10176863" y="1917294"/>
                <a:ext cx="252000" cy="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Rectangle: Rounded Corners 20">
                <a:extLst>
                  <a:ext uri="{FF2B5EF4-FFF2-40B4-BE49-F238E27FC236}">
                    <a16:creationId xmlns:a16="http://schemas.microsoft.com/office/drawing/2014/main" id="{A09DA5C6-F399-472D-9314-7D7C8643163F}"/>
                  </a:ext>
                </a:extLst>
              </p:cNvPr>
              <p:cNvSpPr/>
              <p:nvPr/>
            </p:nvSpPr>
            <p:spPr>
              <a:xfrm>
                <a:off x="2477279" y="3418015"/>
                <a:ext cx="1152000" cy="1620000"/>
              </a:xfrm>
              <a:prstGeom prst="roundRect">
                <a:avLst/>
              </a:prstGeom>
              <a:solidFill>
                <a:srgbClr val="122E4F">
                  <a:alpha val="32157"/>
                </a:srgbClr>
              </a:solidFill>
              <a:ln w="19050">
                <a:solidFill>
                  <a:srgbClr val="122E4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s-ES" sz="1600" dirty="0">
                    <a:solidFill>
                      <a:srgbClr val="122E4F"/>
                    </a:solidFill>
                  </a:rPr>
                  <a:t>EM01</a:t>
                </a:r>
              </a:p>
              <a:p>
                <a:pPr algn="ctr"/>
                <a:endParaRPr lang="es-ES" dirty="0">
                  <a:solidFill>
                    <a:srgbClr val="122E4F"/>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122E4F"/>
                    </a:solidFill>
                    <a:effectLst/>
                    <a:uLnTx/>
                    <a:uFillTx/>
                    <a:latin typeface="Calibri"/>
                    <a:ea typeface="+mn-ea"/>
                    <a:cs typeface="+mn-cs"/>
                  </a:rPr>
                  <a:t>IBMB-CSIC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2B7977"/>
                    </a:solidFill>
                    <a:effectLst/>
                    <a:uLnTx/>
                    <a:uFillTx/>
                    <a:latin typeface="Calibri"/>
                    <a:ea typeface="+mn-ea"/>
                    <a:cs typeface="+mn-cs"/>
                  </a:rPr>
                  <a:t>IRB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2B7977"/>
                    </a:solidFill>
                    <a:effectLst/>
                    <a:uLnTx/>
                    <a:uFillTx/>
                    <a:latin typeface="Calibri"/>
                    <a:ea typeface="+mn-ea"/>
                    <a:cs typeface="+mn-cs"/>
                  </a:rPr>
                  <a:t>CRG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122E4F"/>
                    </a:solidFill>
                    <a:effectLst/>
                    <a:uLnTx/>
                    <a:uFillTx/>
                    <a:latin typeface="Calibri"/>
                    <a:ea typeface="+mn-ea"/>
                    <a:cs typeface="+mn-cs"/>
                  </a:rPr>
                  <a:t>ALBA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2B7977"/>
                    </a:solidFill>
                    <a:effectLst/>
                    <a:uLnTx/>
                    <a:uFillTx/>
                    <a:latin typeface="Calibri"/>
                    <a:ea typeface="+mn-ea"/>
                    <a:cs typeface="+mn-cs"/>
                  </a:rPr>
                  <a:t>UAB</a:t>
                </a:r>
                <a:endParaRPr lang="es-ES" dirty="0">
                  <a:solidFill>
                    <a:srgbClr val="122E4F"/>
                  </a:solidFill>
                </a:endParaRPr>
              </a:p>
            </p:txBody>
          </p:sp>
          <p:sp>
            <p:nvSpPr>
              <p:cNvPr id="22" name="Rectangle: Rounded Corners 21">
                <a:extLst>
                  <a:ext uri="{FF2B5EF4-FFF2-40B4-BE49-F238E27FC236}">
                    <a16:creationId xmlns:a16="http://schemas.microsoft.com/office/drawing/2014/main" id="{57B6977F-DF22-4ED1-8036-6F6DB1410B83}"/>
                  </a:ext>
                </a:extLst>
              </p:cNvPr>
              <p:cNvSpPr/>
              <p:nvPr/>
            </p:nvSpPr>
            <p:spPr>
              <a:xfrm>
                <a:off x="3665098" y="3416816"/>
                <a:ext cx="1152000" cy="1620000"/>
              </a:xfrm>
              <a:prstGeom prst="roundRect">
                <a:avLst/>
              </a:prstGeom>
              <a:solidFill>
                <a:srgbClr val="122E4F">
                  <a:alpha val="32157"/>
                </a:srgbClr>
              </a:solidFill>
              <a:ln w="19050">
                <a:solidFill>
                  <a:srgbClr val="122E4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s-ES" sz="1600" dirty="0">
                    <a:solidFill>
                      <a:srgbClr val="122E4F"/>
                    </a:solidFill>
                  </a:rPr>
                  <a:t>EM02</a:t>
                </a:r>
                <a:endParaRPr lang="es-ES" dirty="0">
                  <a:solidFill>
                    <a:srgbClr val="122E4F"/>
                  </a:solidFill>
                </a:endParaRPr>
              </a:p>
              <a:p>
                <a:pPr algn="ctr"/>
                <a:endParaRPr lang="es-ES" dirty="0">
                  <a:solidFill>
                    <a:srgbClr val="122E4F"/>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122E4F"/>
                    </a:solidFill>
                    <a:effectLst/>
                    <a:uLnTx/>
                    <a:uFillTx/>
                    <a:latin typeface="Calibri"/>
                    <a:ea typeface="+mn-ea"/>
                    <a:cs typeface="+mn-cs"/>
                  </a:rPr>
                  <a:t>ICN2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122E4F"/>
                    </a:solidFill>
                    <a:effectLst/>
                    <a:uLnTx/>
                    <a:uFillTx/>
                    <a:latin typeface="Calibri"/>
                    <a:ea typeface="+mn-ea"/>
                    <a:cs typeface="+mn-cs"/>
                  </a:rPr>
                  <a:t>CSIC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122E4F"/>
                    </a:solidFill>
                    <a:effectLst/>
                    <a:uLnTx/>
                    <a:uFillTx/>
                    <a:latin typeface="Calibri"/>
                    <a:ea typeface="+mn-ea"/>
                    <a:cs typeface="+mn-cs"/>
                  </a:rPr>
                  <a:t>ALBA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2B7977"/>
                    </a:solidFill>
                    <a:effectLst/>
                    <a:uLnTx/>
                    <a:uFillTx/>
                    <a:latin typeface="Calibri"/>
                    <a:ea typeface="+mn-ea"/>
                    <a:cs typeface="+mn-cs"/>
                  </a:rPr>
                  <a:t>UAB</a:t>
                </a:r>
                <a:endParaRPr lang="es-ES" dirty="0">
                  <a:solidFill>
                    <a:srgbClr val="122E4F"/>
                  </a:solidFill>
                </a:endParaRPr>
              </a:p>
            </p:txBody>
          </p:sp>
          <p:sp>
            <p:nvSpPr>
              <p:cNvPr id="23" name="Rectangle: Rounded Corners 22">
                <a:extLst>
                  <a:ext uri="{FF2B5EF4-FFF2-40B4-BE49-F238E27FC236}">
                    <a16:creationId xmlns:a16="http://schemas.microsoft.com/office/drawing/2014/main" id="{F3AA1CD2-76EA-4305-B827-229FC10BA8CE}"/>
                  </a:ext>
                </a:extLst>
              </p:cNvPr>
              <p:cNvSpPr/>
              <p:nvPr/>
            </p:nvSpPr>
            <p:spPr>
              <a:xfrm>
                <a:off x="4852921" y="3416816"/>
                <a:ext cx="1152000" cy="1620000"/>
              </a:xfrm>
              <a:prstGeom prst="roundRect">
                <a:avLst/>
              </a:prstGeom>
              <a:solidFill>
                <a:srgbClr val="122E4F">
                  <a:alpha val="32157"/>
                </a:srgbClr>
              </a:solidFill>
              <a:ln w="19050">
                <a:solidFill>
                  <a:srgbClr val="122E4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s-ES" sz="1600" dirty="0">
                    <a:solidFill>
                      <a:srgbClr val="122E4F"/>
                    </a:solidFill>
                  </a:rPr>
                  <a:t>EM03</a:t>
                </a:r>
                <a:endParaRPr lang="es-ES" dirty="0">
                  <a:solidFill>
                    <a:srgbClr val="122E4F"/>
                  </a:solidFill>
                </a:endParaRPr>
              </a:p>
              <a:p>
                <a:pPr algn="ctr"/>
                <a:endParaRPr lang="es-ES" dirty="0">
                  <a:solidFill>
                    <a:srgbClr val="122E4F"/>
                  </a:solidFill>
                </a:endParaRPr>
              </a:p>
              <a:p>
                <a:pPr algn="ctr"/>
                <a:r>
                  <a:rPr lang="es-ES" sz="1200" b="1" dirty="0">
                    <a:solidFill>
                      <a:srgbClr val="122E4F"/>
                    </a:solidFill>
                  </a:rPr>
                  <a:t>ALBA</a:t>
                </a:r>
              </a:p>
              <a:p>
                <a:pPr algn="ctr"/>
                <a:r>
                  <a:rPr lang="es-ES" sz="1200" dirty="0">
                    <a:solidFill>
                      <a:srgbClr val="122E4F"/>
                    </a:solidFill>
                  </a:rPr>
                  <a:t>ICN2</a:t>
                </a:r>
              </a:p>
              <a:p>
                <a:pPr algn="ctr"/>
                <a:r>
                  <a:rPr lang="es-ES" sz="1200" dirty="0">
                    <a:solidFill>
                      <a:srgbClr val="122E4F"/>
                    </a:solidFill>
                  </a:rPr>
                  <a:t>ICMAB</a:t>
                </a:r>
              </a:p>
              <a:p>
                <a:pPr algn="ctr"/>
                <a:r>
                  <a:rPr lang="es-ES" sz="1200" dirty="0">
                    <a:solidFill>
                      <a:srgbClr val="2B7977"/>
                    </a:solidFill>
                  </a:rPr>
                  <a:t>PIC</a:t>
                </a:r>
                <a:endParaRPr kumimoji="0" lang="es-ES" sz="1200" b="0" i="0" u="none" strike="noStrike" kern="1200" cap="none" spc="0" normalizeH="0" baseline="0" noProof="0" dirty="0">
                  <a:ln>
                    <a:noFill/>
                  </a:ln>
                  <a:solidFill>
                    <a:srgbClr val="2B7977"/>
                  </a:solidFill>
                  <a:effectLst/>
                  <a:uLnTx/>
                  <a:uFillTx/>
                  <a:latin typeface="Calibri"/>
                  <a:ea typeface="+mn-ea"/>
                  <a:cs typeface="+mn-cs"/>
                </a:endParaRPr>
              </a:p>
            </p:txBody>
          </p:sp>
          <p:sp>
            <p:nvSpPr>
              <p:cNvPr id="24" name="Rectangle: Rounded Corners 23">
                <a:extLst>
                  <a:ext uri="{FF2B5EF4-FFF2-40B4-BE49-F238E27FC236}">
                    <a16:creationId xmlns:a16="http://schemas.microsoft.com/office/drawing/2014/main" id="{5EE71B19-D575-4FD3-B7CF-57645296ABFA}"/>
                  </a:ext>
                </a:extLst>
              </p:cNvPr>
              <p:cNvSpPr/>
              <p:nvPr/>
            </p:nvSpPr>
            <p:spPr>
              <a:xfrm>
                <a:off x="6050083" y="3416816"/>
                <a:ext cx="1152000" cy="1620000"/>
              </a:xfrm>
              <a:prstGeom prst="roundRect">
                <a:avLst/>
              </a:prstGeom>
              <a:solidFill>
                <a:srgbClr val="122E4F">
                  <a:alpha val="32157"/>
                </a:srgbClr>
              </a:solidFill>
              <a:ln w="19050">
                <a:solidFill>
                  <a:srgbClr val="122E4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s-ES" sz="1600" dirty="0">
                    <a:solidFill>
                      <a:srgbClr val="122E4F"/>
                    </a:solidFill>
                  </a:rPr>
                  <a:t>EM04</a:t>
                </a:r>
                <a:endParaRPr lang="es-ES" dirty="0">
                  <a:solidFill>
                    <a:srgbClr val="122E4F"/>
                  </a:solidFill>
                </a:endParaRPr>
              </a:p>
              <a:p>
                <a:pPr algn="ctr"/>
                <a:endParaRPr lang="es-ES" dirty="0">
                  <a:solidFill>
                    <a:srgbClr val="122E4F"/>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122E4F"/>
                    </a:solidFill>
                    <a:effectLst/>
                    <a:uLnTx/>
                    <a:uFillTx/>
                    <a:latin typeface="Calibri"/>
                    <a:ea typeface="+mn-ea"/>
                    <a:cs typeface="+mn-cs"/>
                  </a:rPr>
                  <a:t>ALBA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122E4F"/>
                    </a:solidFill>
                    <a:effectLst/>
                    <a:uLnTx/>
                    <a:uFillTx/>
                    <a:latin typeface="Calibri"/>
                    <a:ea typeface="+mn-ea"/>
                    <a:cs typeface="+mn-cs"/>
                  </a:rPr>
                  <a:t>CSIC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2B7977"/>
                    </a:solidFill>
                    <a:effectLst/>
                    <a:uLnTx/>
                    <a:uFillTx/>
                    <a:latin typeface="Calibri"/>
                    <a:ea typeface="+mn-ea"/>
                    <a:cs typeface="+mn-cs"/>
                  </a:rPr>
                  <a:t>IRB</a:t>
                </a:r>
              </a:p>
            </p:txBody>
          </p:sp>
          <p:sp>
            <p:nvSpPr>
              <p:cNvPr id="25" name="Rectangle: Rounded Corners 24">
                <a:extLst>
                  <a:ext uri="{FF2B5EF4-FFF2-40B4-BE49-F238E27FC236}">
                    <a16:creationId xmlns:a16="http://schemas.microsoft.com/office/drawing/2014/main" id="{94023201-3A56-4B45-AB43-9FD7A64AB9D2}"/>
                  </a:ext>
                </a:extLst>
              </p:cNvPr>
              <p:cNvSpPr/>
              <p:nvPr/>
            </p:nvSpPr>
            <p:spPr>
              <a:xfrm>
                <a:off x="7239102" y="3418014"/>
                <a:ext cx="1152000" cy="1620000"/>
              </a:xfrm>
              <a:prstGeom prst="roundRect">
                <a:avLst/>
              </a:prstGeom>
              <a:solidFill>
                <a:srgbClr val="122E4F">
                  <a:alpha val="32157"/>
                </a:srgbClr>
              </a:solidFill>
              <a:ln w="19050">
                <a:solidFill>
                  <a:srgbClr val="122E4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s-ES" sz="1600" dirty="0">
                    <a:solidFill>
                      <a:srgbClr val="122E4F"/>
                    </a:solidFill>
                  </a:rPr>
                  <a:t>SM01</a:t>
                </a:r>
                <a:endParaRPr lang="es-ES" dirty="0">
                  <a:solidFill>
                    <a:srgbClr val="122E4F"/>
                  </a:solidFill>
                </a:endParaRPr>
              </a:p>
              <a:p>
                <a:pPr algn="ctr"/>
                <a:endParaRPr lang="es-ES" dirty="0">
                  <a:solidFill>
                    <a:srgbClr val="122E4F"/>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122E4F"/>
                    </a:solidFill>
                    <a:effectLst/>
                    <a:uLnTx/>
                    <a:uFillTx/>
                    <a:latin typeface="Calibri"/>
                    <a:ea typeface="+mn-ea"/>
                    <a:cs typeface="+mn-cs"/>
                  </a:rPr>
                  <a:t>ICMAB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122E4F"/>
                    </a:solidFill>
                    <a:effectLst/>
                    <a:uLnTx/>
                    <a:uFillTx/>
                    <a:latin typeface="Calibri"/>
                    <a:ea typeface="+mn-ea"/>
                    <a:cs typeface="+mn-cs"/>
                  </a:rPr>
                  <a:t>ALBA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122E4F"/>
                    </a:solidFill>
                    <a:effectLst/>
                    <a:uLnTx/>
                    <a:uFillTx/>
                    <a:latin typeface="Calibri"/>
                    <a:ea typeface="+mn-ea"/>
                    <a:cs typeface="+mn-cs"/>
                  </a:rPr>
                  <a:t>ICN2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2B7977"/>
                    </a:solidFill>
                    <a:effectLst/>
                    <a:uLnTx/>
                    <a:uFillTx/>
                    <a:latin typeface="Calibri"/>
                    <a:ea typeface="+mn-ea"/>
                    <a:cs typeface="+mn-cs"/>
                  </a:rPr>
                  <a:t>PIC</a:t>
                </a:r>
              </a:p>
            </p:txBody>
          </p:sp>
          <p:sp>
            <p:nvSpPr>
              <p:cNvPr id="26" name="Rectangle: Rounded Corners 25">
                <a:extLst>
                  <a:ext uri="{FF2B5EF4-FFF2-40B4-BE49-F238E27FC236}">
                    <a16:creationId xmlns:a16="http://schemas.microsoft.com/office/drawing/2014/main" id="{362EA10C-220D-4585-B3BA-6A96400A7FBC}"/>
                  </a:ext>
                </a:extLst>
              </p:cNvPr>
              <p:cNvSpPr/>
              <p:nvPr/>
            </p:nvSpPr>
            <p:spPr>
              <a:xfrm>
                <a:off x="8426922" y="3416816"/>
                <a:ext cx="1152000" cy="1620000"/>
              </a:xfrm>
              <a:prstGeom prst="roundRect">
                <a:avLst/>
              </a:prstGeom>
              <a:solidFill>
                <a:srgbClr val="122E4F">
                  <a:alpha val="32157"/>
                </a:srgbClr>
              </a:solidFill>
              <a:ln w="19050">
                <a:solidFill>
                  <a:srgbClr val="122E4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s-ES" sz="1600" dirty="0">
                    <a:solidFill>
                      <a:srgbClr val="122E4F"/>
                    </a:solidFill>
                  </a:rPr>
                  <a:t>SM02/03</a:t>
                </a:r>
              </a:p>
              <a:p>
                <a:pPr algn="ctr"/>
                <a:endParaRPr lang="es-ES" dirty="0">
                  <a:solidFill>
                    <a:srgbClr val="122E4F"/>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122E4F"/>
                    </a:solidFill>
                    <a:effectLst/>
                    <a:uLnTx/>
                    <a:uFillTx/>
                    <a:latin typeface="Calibri"/>
                    <a:ea typeface="+mn-ea"/>
                    <a:cs typeface="+mn-cs"/>
                  </a:rPr>
                  <a:t>ICMAB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122E4F"/>
                    </a:solidFill>
                    <a:effectLst/>
                    <a:uLnTx/>
                    <a:uFillTx/>
                    <a:latin typeface="Calibri"/>
                    <a:ea typeface="+mn-ea"/>
                    <a:cs typeface="+mn-cs"/>
                  </a:rPr>
                  <a:t>ALBA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122E4F"/>
                    </a:solidFill>
                    <a:effectLst/>
                    <a:uLnTx/>
                    <a:uFillTx/>
                    <a:latin typeface="Calibri"/>
                    <a:ea typeface="+mn-ea"/>
                    <a:cs typeface="+mn-cs"/>
                  </a:rPr>
                  <a:t>ICN2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2B7977"/>
                    </a:solidFill>
                    <a:effectLst/>
                    <a:uLnTx/>
                    <a:uFillTx/>
                    <a:latin typeface="Calibri"/>
                    <a:ea typeface="+mn-ea"/>
                    <a:cs typeface="+mn-cs"/>
                  </a:rPr>
                  <a:t>PIC</a:t>
                </a:r>
              </a:p>
            </p:txBody>
          </p:sp>
          <p:sp>
            <p:nvSpPr>
              <p:cNvPr id="27" name="Rectangle: Rounded Corners 26">
                <a:extLst>
                  <a:ext uri="{FF2B5EF4-FFF2-40B4-BE49-F238E27FC236}">
                    <a16:creationId xmlns:a16="http://schemas.microsoft.com/office/drawing/2014/main" id="{D2282071-123C-4626-813F-8EB3D9BECD10}"/>
                  </a:ext>
                </a:extLst>
              </p:cNvPr>
              <p:cNvSpPr/>
              <p:nvPr/>
            </p:nvSpPr>
            <p:spPr>
              <a:xfrm>
                <a:off x="9624074" y="3416816"/>
                <a:ext cx="1152000" cy="1620000"/>
              </a:xfrm>
              <a:prstGeom prst="roundRect">
                <a:avLst/>
              </a:prstGeom>
              <a:solidFill>
                <a:srgbClr val="122E4F">
                  <a:alpha val="32157"/>
                </a:srgbClr>
              </a:solidFill>
              <a:ln w="19050">
                <a:solidFill>
                  <a:srgbClr val="122E4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s-ES" sz="1600" dirty="0">
                    <a:solidFill>
                      <a:srgbClr val="122E4F"/>
                    </a:solidFill>
                  </a:rPr>
                  <a:t>SM04</a:t>
                </a:r>
                <a:endParaRPr lang="es-ES" dirty="0">
                  <a:solidFill>
                    <a:srgbClr val="122E4F"/>
                  </a:solidFill>
                </a:endParaRPr>
              </a:p>
              <a:p>
                <a:pPr algn="ctr"/>
                <a:endParaRPr lang="es-ES" dirty="0">
                  <a:solidFill>
                    <a:srgbClr val="122E4F"/>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122E4F"/>
                    </a:solidFill>
                    <a:effectLst/>
                    <a:uLnTx/>
                    <a:uFillTx/>
                    <a:latin typeface="Calibri"/>
                    <a:ea typeface="+mn-ea"/>
                    <a:cs typeface="+mn-cs"/>
                  </a:rPr>
                  <a:t>ICN2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122E4F"/>
                    </a:solidFill>
                    <a:effectLst/>
                    <a:uLnTx/>
                    <a:uFillTx/>
                    <a:latin typeface="Calibri"/>
                    <a:ea typeface="+mn-ea"/>
                    <a:cs typeface="+mn-cs"/>
                  </a:rPr>
                  <a:t>ALBA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122E4F"/>
                    </a:solidFill>
                    <a:effectLst/>
                    <a:uLnTx/>
                    <a:uFillTx/>
                    <a:latin typeface="Calibri"/>
                    <a:ea typeface="+mn-ea"/>
                    <a:cs typeface="+mn-cs"/>
                  </a:rPr>
                  <a:t>ICMAB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2B7977"/>
                    </a:solidFill>
                    <a:effectLst/>
                    <a:uLnTx/>
                    <a:uFillTx/>
                    <a:latin typeface="Calibri"/>
                    <a:ea typeface="+mn-ea"/>
                    <a:cs typeface="+mn-cs"/>
                  </a:rPr>
                  <a:t>PIC</a:t>
                </a:r>
              </a:p>
            </p:txBody>
          </p:sp>
          <p:sp>
            <p:nvSpPr>
              <p:cNvPr id="28" name="Rectangle: Rounded Corners 27">
                <a:extLst>
                  <a:ext uri="{FF2B5EF4-FFF2-40B4-BE49-F238E27FC236}">
                    <a16:creationId xmlns:a16="http://schemas.microsoft.com/office/drawing/2014/main" id="{53C4CF03-BBF3-43EA-A084-C87827555157}"/>
                  </a:ext>
                </a:extLst>
              </p:cNvPr>
              <p:cNvSpPr/>
              <p:nvPr/>
            </p:nvSpPr>
            <p:spPr>
              <a:xfrm>
                <a:off x="10811910" y="3416816"/>
                <a:ext cx="1152000" cy="1620000"/>
              </a:xfrm>
              <a:prstGeom prst="roundRect">
                <a:avLst/>
              </a:prstGeom>
              <a:solidFill>
                <a:srgbClr val="122E4F">
                  <a:alpha val="32157"/>
                </a:srgbClr>
              </a:solidFill>
              <a:ln w="19050">
                <a:solidFill>
                  <a:srgbClr val="122E4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s-ES" sz="1600" dirty="0">
                    <a:solidFill>
                      <a:srgbClr val="122E4F"/>
                    </a:solidFill>
                  </a:rPr>
                  <a:t>SM05</a:t>
                </a:r>
                <a:endParaRPr lang="es-ES" dirty="0">
                  <a:solidFill>
                    <a:srgbClr val="122E4F"/>
                  </a:solidFill>
                </a:endParaRPr>
              </a:p>
              <a:p>
                <a:pPr algn="ctr"/>
                <a:endParaRPr lang="es-ES" dirty="0">
                  <a:solidFill>
                    <a:srgbClr val="122E4F"/>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122E4F"/>
                    </a:solidFill>
                    <a:effectLst/>
                    <a:uLnTx/>
                    <a:uFillTx/>
                    <a:latin typeface="Calibri"/>
                    <a:ea typeface="+mn-ea"/>
                    <a:cs typeface="+mn-cs"/>
                  </a:rPr>
                  <a:t>ICN2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122E4F"/>
                    </a:solidFill>
                    <a:effectLst/>
                    <a:uLnTx/>
                    <a:uFillTx/>
                    <a:latin typeface="Calibri"/>
                    <a:ea typeface="+mn-ea"/>
                    <a:cs typeface="+mn-cs"/>
                  </a:rPr>
                  <a:t>ALBA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122E4F"/>
                    </a:solidFill>
                    <a:effectLst/>
                    <a:uLnTx/>
                    <a:uFillTx/>
                    <a:latin typeface="Calibri"/>
                    <a:ea typeface="+mn-ea"/>
                    <a:cs typeface="+mn-cs"/>
                  </a:rPr>
                  <a:t>ICMAB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2B7977"/>
                    </a:solidFill>
                    <a:effectLst/>
                    <a:uLnTx/>
                    <a:uFillTx/>
                    <a:latin typeface="Calibri"/>
                    <a:ea typeface="+mn-ea"/>
                    <a:cs typeface="+mn-cs"/>
                  </a:rPr>
                  <a:t>PIC</a:t>
                </a:r>
              </a:p>
            </p:txBody>
          </p:sp>
          <p:cxnSp>
            <p:nvCxnSpPr>
              <p:cNvPr id="43" name="Connector: Elbow 42">
                <a:extLst>
                  <a:ext uri="{FF2B5EF4-FFF2-40B4-BE49-F238E27FC236}">
                    <a16:creationId xmlns:a16="http://schemas.microsoft.com/office/drawing/2014/main" id="{38A42D05-96FE-47D5-AFD9-9446F4E851EA}"/>
                  </a:ext>
                </a:extLst>
              </p:cNvPr>
              <p:cNvCxnSpPr>
                <a:cxnSpLocks/>
              </p:cNvCxnSpPr>
              <p:nvPr/>
            </p:nvCxnSpPr>
            <p:spPr>
              <a:xfrm rot="16200000" flipH="1">
                <a:off x="8145076" y="1917295"/>
                <a:ext cx="252000" cy="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4" name="Connector: Elbow 43">
                <a:extLst>
                  <a:ext uri="{FF2B5EF4-FFF2-40B4-BE49-F238E27FC236}">
                    <a16:creationId xmlns:a16="http://schemas.microsoft.com/office/drawing/2014/main" id="{31B8D6A7-DF75-4B60-8022-259FEBDEFA07}"/>
                  </a:ext>
                </a:extLst>
              </p:cNvPr>
              <p:cNvCxnSpPr>
                <a:cxnSpLocks/>
              </p:cNvCxnSpPr>
              <p:nvPr/>
            </p:nvCxnSpPr>
            <p:spPr>
              <a:xfrm rot="16200000" flipH="1">
                <a:off x="5962109" y="1917294"/>
                <a:ext cx="252000" cy="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 name="Connector: Elbow 44">
                <a:extLst>
                  <a:ext uri="{FF2B5EF4-FFF2-40B4-BE49-F238E27FC236}">
                    <a16:creationId xmlns:a16="http://schemas.microsoft.com/office/drawing/2014/main" id="{3FF16A79-5FC9-49DD-B1AD-6DCE8CBEA79C}"/>
                  </a:ext>
                </a:extLst>
              </p:cNvPr>
              <p:cNvCxnSpPr>
                <a:cxnSpLocks/>
              </p:cNvCxnSpPr>
              <p:nvPr/>
            </p:nvCxnSpPr>
            <p:spPr>
              <a:xfrm rot="16200000" flipH="1">
                <a:off x="3982110" y="1917294"/>
                <a:ext cx="252000" cy="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46" name="Rectangle: Rounded Corners 45">
                <a:extLst>
                  <a:ext uri="{FF2B5EF4-FFF2-40B4-BE49-F238E27FC236}">
                    <a16:creationId xmlns:a16="http://schemas.microsoft.com/office/drawing/2014/main" id="{E23642D4-B187-4A65-B323-BD72A6870BD5}"/>
                  </a:ext>
                </a:extLst>
              </p:cNvPr>
              <p:cNvSpPr/>
              <p:nvPr/>
            </p:nvSpPr>
            <p:spPr>
              <a:xfrm>
                <a:off x="2477279" y="5562004"/>
                <a:ext cx="9486631" cy="662473"/>
              </a:xfrm>
              <a:prstGeom prst="roundRect">
                <a:avLst>
                  <a:gd name="adj" fmla="val 16667"/>
                </a:avLst>
              </a:prstGeom>
              <a:solidFill>
                <a:srgbClr val="122E4F">
                  <a:alpha val="32157"/>
                </a:srgbClr>
              </a:solidFill>
              <a:ln w="19050">
                <a:solidFill>
                  <a:srgbClr val="122E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rgbClr val="122E4F"/>
                    </a:solidFill>
                  </a:rPr>
                  <a:t>DATA </a:t>
                </a:r>
                <a:r>
                  <a:rPr lang="es-ES" dirty="0" err="1">
                    <a:solidFill>
                      <a:srgbClr val="122E4F"/>
                    </a:solidFill>
                  </a:rPr>
                  <a:t>Infrastructure</a:t>
                </a:r>
                <a:r>
                  <a:rPr lang="es-ES" dirty="0">
                    <a:solidFill>
                      <a:srgbClr val="122E4F"/>
                    </a:solidFill>
                  </a:rPr>
                  <a:t> </a:t>
                </a:r>
                <a:r>
                  <a:rPr lang="es-ES" sz="1400" b="1" dirty="0">
                    <a:solidFill>
                      <a:srgbClr val="122E4F"/>
                    </a:solidFill>
                  </a:rPr>
                  <a:t>ALBA - PIC - </a:t>
                </a:r>
                <a:r>
                  <a:rPr lang="es-ES" sz="1400" b="1" dirty="0" err="1">
                    <a:solidFill>
                      <a:srgbClr val="122E4F"/>
                    </a:solidFill>
                  </a:rPr>
                  <a:t>all</a:t>
                </a:r>
                <a:r>
                  <a:rPr lang="es-ES" sz="1400" b="1" dirty="0">
                    <a:solidFill>
                      <a:srgbClr val="122E4F"/>
                    </a:solidFill>
                  </a:rPr>
                  <a:t> </a:t>
                </a:r>
                <a:r>
                  <a:rPr lang="es-ES" sz="1400" b="1" dirty="0" err="1">
                    <a:solidFill>
                      <a:srgbClr val="122E4F"/>
                    </a:solidFill>
                  </a:rPr>
                  <a:t>members</a:t>
                </a:r>
                <a:r>
                  <a:rPr lang="es-ES" sz="1400" b="1" dirty="0">
                    <a:solidFill>
                      <a:srgbClr val="122E4F"/>
                    </a:solidFill>
                  </a:rPr>
                  <a:t> and </a:t>
                </a:r>
                <a:r>
                  <a:rPr lang="es-ES" sz="1400" b="1" dirty="0" err="1">
                    <a:solidFill>
                      <a:srgbClr val="122E4F"/>
                    </a:solidFill>
                  </a:rPr>
                  <a:t>associates</a:t>
                </a:r>
                <a:endParaRPr kumimoji="0" lang="es-ES" sz="1200" b="1" i="0" u="none" strike="noStrike" kern="1200" cap="none" spc="0" normalizeH="0" baseline="0" noProof="0" dirty="0">
                  <a:ln>
                    <a:noFill/>
                  </a:ln>
                  <a:solidFill>
                    <a:srgbClr val="122E4F"/>
                  </a:solidFill>
                  <a:effectLst/>
                  <a:uLnTx/>
                  <a:uFillTx/>
                  <a:latin typeface="Calibri"/>
                  <a:ea typeface="+mn-ea"/>
                  <a:cs typeface="+mn-cs"/>
                </a:endParaRPr>
              </a:p>
            </p:txBody>
          </p:sp>
          <p:cxnSp>
            <p:nvCxnSpPr>
              <p:cNvPr id="48" name="Connector: Elbow 47">
                <a:extLst>
                  <a:ext uri="{FF2B5EF4-FFF2-40B4-BE49-F238E27FC236}">
                    <a16:creationId xmlns:a16="http://schemas.microsoft.com/office/drawing/2014/main" id="{D6A15055-0B37-4172-87F2-E88F7F699449}"/>
                  </a:ext>
                </a:extLst>
              </p:cNvPr>
              <p:cNvCxnSpPr>
                <a:cxnSpLocks/>
                <a:stCxn id="8" idx="2"/>
                <a:endCxn id="21" idx="0"/>
              </p:cNvCxnSpPr>
              <p:nvPr/>
            </p:nvCxnSpPr>
            <p:spPr>
              <a:xfrm rot="5400000">
                <a:off x="4863786" y="1061656"/>
                <a:ext cx="545852" cy="4166866"/>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0" name="Connector: Elbow 49">
                <a:extLst>
                  <a:ext uri="{FF2B5EF4-FFF2-40B4-BE49-F238E27FC236}">
                    <a16:creationId xmlns:a16="http://schemas.microsoft.com/office/drawing/2014/main" id="{D611D161-2869-466E-BF96-F77623915614}"/>
                  </a:ext>
                </a:extLst>
              </p:cNvPr>
              <p:cNvCxnSpPr>
                <a:cxnSpLocks/>
                <a:stCxn id="8" idx="2"/>
                <a:endCxn id="22" idx="0"/>
              </p:cNvCxnSpPr>
              <p:nvPr/>
            </p:nvCxnSpPr>
            <p:spPr>
              <a:xfrm rot="5400000">
                <a:off x="5458296" y="1654966"/>
                <a:ext cx="544653" cy="2979047"/>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3" name="Connector: Elbow 52">
                <a:extLst>
                  <a:ext uri="{FF2B5EF4-FFF2-40B4-BE49-F238E27FC236}">
                    <a16:creationId xmlns:a16="http://schemas.microsoft.com/office/drawing/2014/main" id="{3E7F7C61-2F9E-4AEF-BF45-D44679274213}"/>
                  </a:ext>
                </a:extLst>
              </p:cNvPr>
              <p:cNvCxnSpPr>
                <a:cxnSpLocks/>
                <a:stCxn id="8" idx="2"/>
                <a:endCxn id="23" idx="0"/>
              </p:cNvCxnSpPr>
              <p:nvPr/>
            </p:nvCxnSpPr>
            <p:spPr>
              <a:xfrm rot="5400000">
                <a:off x="6052207" y="2248877"/>
                <a:ext cx="544653" cy="1791224"/>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6" name="Connector: Elbow 55">
                <a:extLst>
                  <a:ext uri="{FF2B5EF4-FFF2-40B4-BE49-F238E27FC236}">
                    <a16:creationId xmlns:a16="http://schemas.microsoft.com/office/drawing/2014/main" id="{52260D20-B6EF-4478-AB80-E2C9E654F970}"/>
                  </a:ext>
                </a:extLst>
              </p:cNvPr>
              <p:cNvCxnSpPr>
                <a:cxnSpLocks/>
                <a:stCxn id="8" idx="2"/>
                <a:endCxn id="24" idx="0"/>
              </p:cNvCxnSpPr>
              <p:nvPr/>
            </p:nvCxnSpPr>
            <p:spPr>
              <a:xfrm rot="5400000">
                <a:off x="6650788" y="2847458"/>
                <a:ext cx="544653" cy="594062"/>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9" name="Connector: Elbow 58">
                <a:extLst>
                  <a:ext uri="{FF2B5EF4-FFF2-40B4-BE49-F238E27FC236}">
                    <a16:creationId xmlns:a16="http://schemas.microsoft.com/office/drawing/2014/main" id="{7ACB941C-0745-4C99-A15F-72C8373AA8A4}"/>
                  </a:ext>
                </a:extLst>
              </p:cNvPr>
              <p:cNvCxnSpPr>
                <a:cxnSpLocks/>
                <a:stCxn id="8" idx="2"/>
                <a:endCxn id="25" idx="0"/>
              </p:cNvCxnSpPr>
              <p:nvPr/>
            </p:nvCxnSpPr>
            <p:spPr>
              <a:xfrm rot="16200000" flipH="1">
                <a:off x="7244698" y="2847609"/>
                <a:ext cx="545851" cy="594957"/>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2" name="Connector: Elbow 61">
                <a:extLst>
                  <a:ext uri="{FF2B5EF4-FFF2-40B4-BE49-F238E27FC236}">
                    <a16:creationId xmlns:a16="http://schemas.microsoft.com/office/drawing/2014/main" id="{D58E67F0-A961-40CA-A9D0-6182EB5EA618}"/>
                  </a:ext>
                </a:extLst>
              </p:cNvPr>
              <p:cNvCxnSpPr>
                <a:cxnSpLocks/>
                <a:stCxn id="8" idx="2"/>
                <a:endCxn id="26" idx="0"/>
              </p:cNvCxnSpPr>
              <p:nvPr/>
            </p:nvCxnSpPr>
            <p:spPr>
              <a:xfrm rot="16200000" flipH="1">
                <a:off x="7839207" y="2253100"/>
                <a:ext cx="544653" cy="1782777"/>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5" name="Connector: Elbow 64">
                <a:extLst>
                  <a:ext uri="{FF2B5EF4-FFF2-40B4-BE49-F238E27FC236}">
                    <a16:creationId xmlns:a16="http://schemas.microsoft.com/office/drawing/2014/main" id="{70ACDD34-DB5A-49D4-9627-0B428F467C7C}"/>
                  </a:ext>
                </a:extLst>
              </p:cNvPr>
              <p:cNvCxnSpPr>
                <a:cxnSpLocks/>
                <a:stCxn id="8" idx="2"/>
                <a:endCxn id="27" idx="0"/>
              </p:cNvCxnSpPr>
              <p:nvPr/>
            </p:nvCxnSpPr>
            <p:spPr>
              <a:xfrm rot="16200000" flipH="1">
                <a:off x="8437783" y="1654524"/>
                <a:ext cx="544653" cy="2979929"/>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8" name="Connector: Elbow 67">
                <a:extLst>
                  <a:ext uri="{FF2B5EF4-FFF2-40B4-BE49-F238E27FC236}">
                    <a16:creationId xmlns:a16="http://schemas.microsoft.com/office/drawing/2014/main" id="{6BC716E5-CA12-46C5-8779-EB895D0B93D8}"/>
                  </a:ext>
                </a:extLst>
              </p:cNvPr>
              <p:cNvCxnSpPr>
                <a:cxnSpLocks/>
                <a:stCxn id="8" idx="2"/>
                <a:endCxn id="28" idx="0"/>
              </p:cNvCxnSpPr>
              <p:nvPr/>
            </p:nvCxnSpPr>
            <p:spPr>
              <a:xfrm rot="16200000" flipH="1">
                <a:off x="9031701" y="1060606"/>
                <a:ext cx="544653" cy="4167765"/>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38" name="Rectangle: Rounded Corners 37">
              <a:extLst>
                <a:ext uri="{FF2B5EF4-FFF2-40B4-BE49-F238E27FC236}">
                  <a16:creationId xmlns:a16="http://schemas.microsoft.com/office/drawing/2014/main" id="{D411B3A0-31AA-4825-85AF-C1C5DE083B99}"/>
                </a:ext>
              </a:extLst>
            </p:cNvPr>
            <p:cNvSpPr/>
            <p:nvPr/>
          </p:nvSpPr>
          <p:spPr>
            <a:xfrm>
              <a:off x="3412540" y="309959"/>
              <a:ext cx="7886814" cy="793583"/>
            </a:xfrm>
            <a:prstGeom prst="roundRect">
              <a:avLst/>
            </a:prstGeom>
            <a:solidFill>
              <a:srgbClr val="122E4F">
                <a:alpha val="32157"/>
              </a:srgbClr>
            </a:solidFill>
            <a:ln w="19050">
              <a:solidFill>
                <a:srgbClr val="122E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rgbClr val="122E4F"/>
                  </a:solidFill>
                </a:rPr>
                <a:t>JEMCA Network</a:t>
              </a:r>
            </a:p>
            <a:p>
              <a:pPr algn="ctr"/>
              <a:r>
                <a:rPr lang="es-ES" dirty="0" err="1">
                  <a:solidFill>
                    <a:srgbClr val="122E4F"/>
                  </a:solidFill>
                </a:rPr>
                <a:t>Joint</a:t>
              </a:r>
              <a:r>
                <a:rPr lang="es-ES" dirty="0">
                  <a:solidFill>
                    <a:srgbClr val="122E4F"/>
                  </a:solidFill>
                </a:rPr>
                <a:t> </a:t>
              </a:r>
              <a:r>
                <a:rPr lang="es-ES" i="1" dirty="0">
                  <a:solidFill>
                    <a:srgbClr val="122E4F"/>
                  </a:solidFill>
                </a:rPr>
                <a:t>E</a:t>
              </a:r>
              <a:r>
                <a:rPr lang="es-ES" dirty="0">
                  <a:solidFill>
                    <a:srgbClr val="122E4F"/>
                  </a:solidFill>
                </a:rPr>
                <a:t> </a:t>
              </a:r>
              <a:r>
                <a:rPr lang="es-ES" dirty="0" err="1">
                  <a:solidFill>
                    <a:srgbClr val="122E4F"/>
                  </a:solidFill>
                </a:rPr>
                <a:t>Microscopy</a:t>
              </a:r>
              <a:r>
                <a:rPr lang="es-ES" dirty="0">
                  <a:solidFill>
                    <a:srgbClr val="122E4F"/>
                  </a:solidFill>
                </a:rPr>
                <a:t> Center at ALBA</a:t>
              </a:r>
            </a:p>
          </p:txBody>
        </p:sp>
      </p:grpSp>
      <p:sp>
        <p:nvSpPr>
          <p:cNvPr id="2" name="TextBox 1">
            <a:extLst>
              <a:ext uri="{FF2B5EF4-FFF2-40B4-BE49-F238E27FC236}">
                <a16:creationId xmlns:a16="http://schemas.microsoft.com/office/drawing/2014/main" id="{F7475964-6EEC-447F-ABE7-06E6969B65A2}"/>
              </a:ext>
            </a:extLst>
          </p:cNvPr>
          <p:cNvSpPr txBox="1"/>
          <p:nvPr/>
        </p:nvSpPr>
        <p:spPr>
          <a:xfrm>
            <a:off x="170500" y="642777"/>
            <a:ext cx="2701157" cy="5447645"/>
          </a:xfrm>
          <a:prstGeom prst="rect">
            <a:avLst/>
          </a:prstGeom>
          <a:noFill/>
        </p:spPr>
        <p:txBody>
          <a:bodyPr wrap="square" rtlCol="0">
            <a:spAutoFit/>
          </a:bodyPr>
          <a:lstStyle/>
          <a:p>
            <a:r>
              <a:rPr lang="en-US" dirty="0"/>
              <a:t>Host Institution: ALBA (coordinator)</a:t>
            </a:r>
          </a:p>
          <a:p>
            <a:endParaRPr lang="en-US" dirty="0"/>
          </a:p>
          <a:p>
            <a:r>
              <a:rPr lang="en-US" dirty="0"/>
              <a:t>Board: Instrument owners</a:t>
            </a:r>
          </a:p>
          <a:p>
            <a:r>
              <a:rPr lang="en-US" dirty="0"/>
              <a:t>(one per institute)</a:t>
            </a:r>
          </a:p>
          <a:p>
            <a:r>
              <a:rPr lang="en-US" dirty="0"/>
              <a:t>Frame agreement</a:t>
            </a:r>
          </a:p>
          <a:p>
            <a:r>
              <a:rPr lang="en-US" dirty="0"/>
              <a:t>Chair: rotating among Board Members</a:t>
            </a:r>
          </a:p>
          <a:p>
            <a:endParaRPr lang="en-US" dirty="0"/>
          </a:p>
          <a:p>
            <a:r>
              <a:rPr lang="en-US" dirty="0"/>
              <a:t>Forum: includes Coordinator, Board and Associates</a:t>
            </a:r>
          </a:p>
          <a:p>
            <a:r>
              <a:rPr lang="es-ES" dirty="0" err="1">
                <a:solidFill>
                  <a:srgbClr val="122E4F"/>
                </a:solidFill>
              </a:rPr>
              <a:t>Specific</a:t>
            </a:r>
            <a:r>
              <a:rPr lang="es-ES" dirty="0">
                <a:solidFill>
                  <a:srgbClr val="122E4F"/>
                </a:solidFill>
              </a:rPr>
              <a:t> </a:t>
            </a:r>
            <a:r>
              <a:rPr lang="es-ES" dirty="0" err="1">
                <a:solidFill>
                  <a:srgbClr val="122E4F"/>
                </a:solidFill>
              </a:rPr>
              <a:t>agreements</a:t>
            </a:r>
            <a:r>
              <a:rPr lang="es-ES" dirty="0">
                <a:solidFill>
                  <a:srgbClr val="122E4F"/>
                </a:solidFill>
              </a:rPr>
              <a:t> (</a:t>
            </a:r>
            <a:r>
              <a:rPr lang="es-ES" dirty="0" err="1">
                <a:solidFill>
                  <a:srgbClr val="122E4F"/>
                </a:solidFill>
              </a:rPr>
              <a:t>annex</a:t>
            </a:r>
            <a:r>
              <a:rPr lang="es-ES" dirty="0">
                <a:solidFill>
                  <a:srgbClr val="122E4F"/>
                </a:solidFill>
              </a:rPr>
              <a:t> </a:t>
            </a:r>
            <a:r>
              <a:rPr lang="es-ES" dirty="0" err="1">
                <a:solidFill>
                  <a:srgbClr val="122E4F"/>
                </a:solidFill>
              </a:rPr>
              <a:t>to</a:t>
            </a:r>
            <a:r>
              <a:rPr lang="es-ES" dirty="0">
                <a:solidFill>
                  <a:srgbClr val="122E4F"/>
                </a:solidFill>
              </a:rPr>
              <a:t> </a:t>
            </a:r>
            <a:r>
              <a:rPr lang="es-ES" dirty="0" err="1">
                <a:solidFill>
                  <a:srgbClr val="122E4F"/>
                </a:solidFill>
              </a:rPr>
              <a:t>frame</a:t>
            </a:r>
            <a:r>
              <a:rPr lang="es-ES" dirty="0">
                <a:solidFill>
                  <a:srgbClr val="122E4F"/>
                </a:solidFill>
              </a:rPr>
              <a:t>).</a:t>
            </a:r>
          </a:p>
          <a:p>
            <a:endParaRPr lang="es-ES" dirty="0">
              <a:solidFill>
                <a:srgbClr val="122E4F"/>
              </a:solidFill>
            </a:endParaRPr>
          </a:p>
          <a:p>
            <a:r>
              <a:rPr lang="es-ES" dirty="0" err="1">
                <a:solidFill>
                  <a:srgbClr val="122E4F"/>
                </a:solidFill>
              </a:rPr>
              <a:t>Instrument</a:t>
            </a:r>
            <a:r>
              <a:rPr lang="es-ES" dirty="0">
                <a:solidFill>
                  <a:srgbClr val="122E4F"/>
                </a:solidFill>
              </a:rPr>
              <a:t> </a:t>
            </a:r>
            <a:r>
              <a:rPr lang="es-ES" dirty="0" err="1">
                <a:solidFill>
                  <a:srgbClr val="122E4F"/>
                </a:solidFill>
              </a:rPr>
              <a:t>committee</a:t>
            </a:r>
            <a:r>
              <a:rPr lang="es-ES" dirty="0">
                <a:solidFill>
                  <a:srgbClr val="122E4F"/>
                </a:solidFill>
              </a:rPr>
              <a:t>:</a:t>
            </a:r>
          </a:p>
          <a:p>
            <a:pPr lvl="0" indent="269875">
              <a:defRPr/>
            </a:pPr>
            <a:r>
              <a:rPr lang="es-ES" sz="1400" b="1" dirty="0" err="1">
                <a:solidFill>
                  <a:srgbClr val="122E4F"/>
                </a:solidFill>
              </a:rPr>
              <a:t>Instrument</a:t>
            </a:r>
            <a:r>
              <a:rPr lang="es-ES" sz="1400" b="1" dirty="0">
                <a:solidFill>
                  <a:srgbClr val="122E4F"/>
                </a:solidFill>
              </a:rPr>
              <a:t> </a:t>
            </a:r>
            <a:r>
              <a:rPr lang="es-ES" sz="1400" b="1" dirty="0" err="1">
                <a:solidFill>
                  <a:srgbClr val="122E4F"/>
                </a:solidFill>
              </a:rPr>
              <a:t>responsible</a:t>
            </a:r>
            <a:endParaRPr lang="es-ES" sz="1400" b="1" dirty="0">
              <a:solidFill>
                <a:srgbClr val="122E4F"/>
              </a:solidFill>
            </a:endParaRPr>
          </a:p>
          <a:p>
            <a:pPr lvl="0" indent="269875">
              <a:defRPr/>
            </a:pPr>
            <a:r>
              <a:rPr lang="es-ES" sz="1400" dirty="0" err="1">
                <a:solidFill>
                  <a:srgbClr val="122E4F"/>
                </a:solidFill>
              </a:rPr>
              <a:t>Partners</a:t>
            </a:r>
            <a:endParaRPr lang="es-ES" sz="1400" dirty="0">
              <a:solidFill>
                <a:srgbClr val="122E4F"/>
              </a:solidFill>
            </a:endParaRPr>
          </a:p>
          <a:p>
            <a:pPr lvl="0" indent="269875">
              <a:defRPr/>
            </a:pPr>
            <a:r>
              <a:rPr lang="es-ES" sz="1400" dirty="0" err="1">
                <a:solidFill>
                  <a:srgbClr val="2B7977"/>
                </a:solidFill>
              </a:rPr>
              <a:t>Associates</a:t>
            </a:r>
            <a:endParaRPr lang="en-US" dirty="0"/>
          </a:p>
          <a:p>
            <a:endParaRPr lang="en-US" dirty="0"/>
          </a:p>
        </p:txBody>
      </p:sp>
      <p:sp>
        <p:nvSpPr>
          <p:cNvPr id="9" name="Rectangle: Rounded Corners 8">
            <a:extLst>
              <a:ext uri="{FF2B5EF4-FFF2-40B4-BE49-F238E27FC236}">
                <a16:creationId xmlns:a16="http://schemas.microsoft.com/office/drawing/2014/main" id="{46D8D22C-BA2A-4EE3-8B66-20F743B89BFF}"/>
              </a:ext>
            </a:extLst>
          </p:cNvPr>
          <p:cNvSpPr/>
          <p:nvPr/>
        </p:nvSpPr>
        <p:spPr>
          <a:xfrm>
            <a:off x="5661690" y="1437525"/>
            <a:ext cx="3705316" cy="9194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CSIC</a:t>
            </a:r>
          </a:p>
          <a:p>
            <a:pPr algn="ctr"/>
            <a:r>
              <a:rPr lang="en-US" b="1" dirty="0"/>
              <a:t>Owner EM01, SM01, SM02/03</a:t>
            </a:r>
          </a:p>
        </p:txBody>
      </p:sp>
    </p:spTree>
    <p:extLst>
      <p:ext uri="{BB962C8B-B14F-4D97-AF65-F5344CB8AC3E}">
        <p14:creationId xmlns:p14="http://schemas.microsoft.com/office/powerpoint/2010/main" val="4113442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29DD1-F01D-4FF8-9CB0-A98D06E02B1D}"/>
              </a:ext>
            </a:extLst>
          </p:cNvPr>
          <p:cNvSpPr>
            <a:spLocks noGrp="1"/>
          </p:cNvSpPr>
          <p:nvPr>
            <p:ph type="title"/>
          </p:nvPr>
        </p:nvSpPr>
        <p:spPr/>
        <p:txBody>
          <a:bodyPr>
            <a:normAutofit fontScale="90000"/>
          </a:bodyPr>
          <a:lstStyle/>
          <a:p>
            <a:pPr algn="ctr"/>
            <a:r>
              <a:rPr lang="en-US" dirty="0"/>
              <a:t>JEMCA Alliance</a:t>
            </a:r>
          </a:p>
        </p:txBody>
      </p:sp>
      <p:sp>
        <p:nvSpPr>
          <p:cNvPr id="3" name="Rectangle 2">
            <a:extLst>
              <a:ext uri="{FF2B5EF4-FFF2-40B4-BE49-F238E27FC236}">
                <a16:creationId xmlns:a16="http://schemas.microsoft.com/office/drawing/2014/main" id="{7DC5A138-15FD-4352-B78E-71066B62C098}"/>
              </a:ext>
            </a:extLst>
          </p:cNvPr>
          <p:cNvSpPr/>
          <p:nvPr/>
        </p:nvSpPr>
        <p:spPr>
          <a:xfrm>
            <a:off x="594946" y="806605"/>
            <a:ext cx="10149254" cy="2308324"/>
          </a:xfrm>
          <a:prstGeom prst="rect">
            <a:avLst/>
          </a:prstGeom>
        </p:spPr>
        <p:txBody>
          <a:bodyPr wrap="square">
            <a:spAutoFit/>
          </a:bodyPr>
          <a:lstStyle/>
          <a:p>
            <a:r>
              <a:rPr lang="en-US" b="1" dirty="0"/>
              <a:t>General Protocols </a:t>
            </a:r>
            <a:r>
              <a:rPr lang="en-US" dirty="0"/>
              <a:t>that express the intention of several institutions to act jointly, provided that they </a:t>
            </a:r>
            <a:r>
              <a:rPr lang="en-US" b="1" dirty="0"/>
              <a:t>do not establish specific and legally enforceable commitments</a:t>
            </a:r>
            <a:r>
              <a:rPr lang="en-US" dirty="0"/>
              <a:t>.</a:t>
            </a:r>
          </a:p>
          <a:p>
            <a:r>
              <a:rPr lang="en-US" dirty="0"/>
              <a:t>Operating rules: objectives, members, coordination committee, admission of new members, meetings, use of the name/logo, etc.</a:t>
            </a:r>
          </a:p>
          <a:p>
            <a:r>
              <a:rPr lang="en-US" dirty="0"/>
              <a:t>If there are </a:t>
            </a:r>
            <a:r>
              <a:rPr lang="en-US" b="1" dirty="0"/>
              <a:t>specific obligations</a:t>
            </a:r>
            <a:r>
              <a:rPr lang="en-US" dirty="0"/>
              <a:t>, it would be advisable to formalize them through an </a:t>
            </a:r>
            <a:r>
              <a:rPr lang="en-US" b="1" dirty="0"/>
              <a:t>agreement between the institutions</a:t>
            </a:r>
            <a:r>
              <a:rPr lang="en-US" dirty="0"/>
              <a:t>. Law 40/2015 expressly provides for agreements aimed at pursuing a common purpose and establishes their required content and obligations.</a:t>
            </a:r>
          </a:p>
          <a:p>
            <a:endParaRPr lang="en-US" dirty="0"/>
          </a:p>
        </p:txBody>
      </p:sp>
      <p:sp>
        <p:nvSpPr>
          <p:cNvPr id="5" name="Rectangle 4">
            <a:extLst>
              <a:ext uri="{FF2B5EF4-FFF2-40B4-BE49-F238E27FC236}">
                <a16:creationId xmlns:a16="http://schemas.microsoft.com/office/drawing/2014/main" id="{C7CED241-45D7-4D35-AB60-F5F1618079F3}"/>
              </a:ext>
            </a:extLst>
          </p:cNvPr>
          <p:cNvSpPr/>
          <p:nvPr/>
        </p:nvSpPr>
        <p:spPr>
          <a:xfrm>
            <a:off x="484662" y="3287097"/>
            <a:ext cx="10945691" cy="2862322"/>
          </a:xfrm>
          <a:prstGeom prst="rect">
            <a:avLst/>
          </a:prstGeom>
        </p:spPr>
        <p:txBody>
          <a:bodyPr wrap="square">
            <a:spAutoFit/>
          </a:bodyPr>
          <a:lstStyle/>
          <a:p>
            <a:r>
              <a:rPr lang="en-US" b="1" dirty="0"/>
              <a:t>Member = an institution that jointly undertakes the commitment to invest in JEMCA and ensure its operational sustainability.</a:t>
            </a:r>
            <a:r>
              <a:rPr lang="en-US" dirty="0"/>
              <a:t> </a:t>
            </a:r>
          </a:p>
          <a:p>
            <a:r>
              <a:rPr lang="en-US" b="1" dirty="0"/>
              <a:t>JEMCA Board</a:t>
            </a:r>
            <a:r>
              <a:rPr lang="en-US" dirty="0"/>
              <a:t>, with one representative from each Member</a:t>
            </a:r>
          </a:p>
          <a:p>
            <a:r>
              <a:rPr lang="en-US" b="1" dirty="0"/>
              <a:t>Associate = an institution that contributes to JEMCA but does not undertake the full commitment of a Member</a:t>
            </a:r>
            <a:r>
              <a:rPr lang="en-US" dirty="0"/>
              <a:t>. This allows an Associate to contribute only to CAPEX, only to OPEX, or to both, but on a limited or temporary basis.</a:t>
            </a:r>
          </a:p>
          <a:p>
            <a:r>
              <a:rPr lang="en-US" b="1" dirty="0"/>
              <a:t>JEMCA Forum</a:t>
            </a:r>
            <a:r>
              <a:rPr lang="en-US" dirty="0"/>
              <a:t>, with one representative from each Member and Associate. </a:t>
            </a:r>
          </a:p>
          <a:p>
            <a:endParaRPr lang="en-US" dirty="0"/>
          </a:p>
          <a:p>
            <a:r>
              <a:rPr lang="en-US" dirty="0"/>
              <a:t>The Members Board provides guidance on strategy, development of capabilities, admission of new Members, general rules on access and general relationship between resource provided and access time. ALBA would retain those decisions that legally fall within its remit as the host entity.</a:t>
            </a:r>
          </a:p>
        </p:txBody>
      </p:sp>
    </p:spTree>
    <p:extLst>
      <p:ext uri="{BB962C8B-B14F-4D97-AF65-F5344CB8AC3E}">
        <p14:creationId xmlns:p14="http://schemas.microsoft.com/office/powerpoint/2010/main" val="37199518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5CC87-FE34-464E-970A-70F353028F92}"/>
              </a:ext>
            </a:extLst>
          </p:cNvPr>
          <p:cNvSpPr>
            <a:spLocks noGrp="1"/>
          </p:cNvSpPr>
          <p:nvPr>
            <p:ph type="title"/>
          </p:nvPr>
        </p:nvSpPr>
        <p:spPr/>
        <p:txBody>
          <a:bodyPr>
            <a:normAutofit fontScale="90000"/>
          </a:bodyPr>
          <a:lstStyle/>
          <a:p>
            <a:pPr algn="ctr"/>
            <a:r>
              <a:rPr lang="en-US" dirty="0"/>
              <a:t>Governance</a:t>
            </a:r>
          </a:p>
        </p:txBody>
      </p:sp>
      <p:graphicFrame>
        <p:nvGraphicFramePr>
          <p:cNvPr id="3" name="Table 2">
            <a:extLst>
              <a:ext uri="{FF2B5EF4-FFF2-40B4-BE49-F238E27FC236}">
                <a16:creationId xmlns:a16="http://schemas.microsoft.com/office/drawing/2014/main" id="{9BD3CC2D-AAEC-47C5-9F50-926C14CC1564}"/>
              </a:ext>
            </a:extLst>
          </p:cNvPr>
          <p:cNvGraphicFramePr>
            <a:graphicFrameLocks noGrp="1"/>
          </p:cNvGraphicFramePr>
          <p:nvPr>
            <p:extLst>
              <p:ext uri="{D42A27DB-BD31-4B8C-83A1-F6EECF244321}">
                <p14:modId xmlns:p14="http://schemas.microsoft.com/office/powerpoint/2010/main" val="1109007568"/>
              </p:ext>
            </p:extLst>
          </p:nvPr>
        </p:nvGraphicFramePr>
        <p:xfrm>
          <a:off x="263993" y="1873556"/>
          <a:ext cx="11513303" cy="2926080"/>
        </p:xfrm>
        <a:graphic>
          <a:graphicData uri="http://schemas.openxmlformats.org/drawingml/2006/table">
            <a:tbl>
              <a:tblPr/>
              <a:tblGrid>
                <a:gridCol w="3312563">
                  <a:extLst>
                    <a:ext uri="{9D8B030D-6E8A-4147-A177-3AD203B41FA5}">
                      <a16:colId xmlns:a16="http://schemas.microsoft.com/office/drawing/2014/main" val="1540423879"/>
                    </a:ext>
                  </a:extLst>
                </a:gridCol>
                <a:gridCol w="4393671">
                  <a:extLst>
                    <a:ext uri="{9D8B030D-6E8A-4147-A177-3AD203B41FA5}">
                      <a16:colId xmlns:a16="http://schemas.microsoft.com/office/drawing/2014/main" val="3246331151"/>
                    </a:ext>
                  </a:extLst>
                </a:gridCol>
                <a:gridCol w="3807069">
                  <a:extLst>
                    <a:ext uri="{9D8B030D-6E8A-4147-A177-3AD203B41FA5}">
                      <a16:colId xmlns:a16="http://schemas.microsoft.com/office/drawing/2014/main" val="1959464123"/>
                    </a:ext>
                  </a:extLst>
                </a:gridCol>
              </a:tblGrid>
              <a:tr h="0">
                <a:tc>
                  <a:txBody>
                    <a:bodyPr/>
                    <a:lstStyle/>
                    <a:p>
                      <a:r>
                        <a:rPr lang="en-US" b="1" dirty="0"/>
                        <a:t>Criterion</a:t>
                      </a:r>
                      <a:endParaRPr lang="en-US" dirty="0"/>
                    </a:p>
                  </a:txBody>
                  <a:tcPr anchor="ctr">
                    <a:lnL>
                      <a:noFill/>
                    </a:lnL>
                    <a:lnR>
                      <a:noFill/>
                    </a:lnR>
                    <a:lnT>
                      <a:noFill/>
                    </a:lnT>
                    <a:lnB>
                      <a:noFill/>
                    </a:lnB>
                  </a:tcPr>
                </a:tc>
                <a:tc>
                  <a:txBody>
                    <a:bodyPr/>
                    <a:lstStyle/>
                    <a:p>
                      <a:r>
                        <a:rPr lang="en-US" b="1" dirty="0"/>
                        <a:t>JEMCA Members</a:t>
                      </a:r>
                      <a:endParaRPr lang="en-US" dirty="0"/>
                    </a:p>
                  </a:txBody>
                  <a:tcPr anchor="ctr">
                    <a:lnL>
                      <a:noFill/>
                    </a:lnL>
                    <a:lnR>
                      <a:noFill/>
                    </a:lnR>
                    <a:lnT>
                      <a:noFill/>
                    </a:lnT>
                    <a:lnB>
                      <a:noFill/>
                    </a:lnB>
                  </a:tcPr>
                </a:tc>
                <a:tc>
                  <a:txBody>
                    <a:bodyPr/>
                    <a:lstStyle/>
                    <a:p>
                      <a:r>
                        <a:rPr lang="en-US" b="1" dirty="0"/>
                        <a:t>JEMCA Associates</a:t>
                      </a:r>
                      <a:endParaRPr lang="en-US" dirty="0"/>
                    </a:p>
                  </a:txBody>
                  <a:tcPr anchor="ctr">
                    <a:lnL>
                      <a:noFill/>
                    </a:lnL>
                    <a:lnR>
                      <a:noFill/>
                    </a:lnR>
                    <a:lnT>
                      <a:noFill/>
                    </a:lnT>
                    <a:lnB>
                      <a:noFill/>
                    </a:lnB>
                  </a:tcPr>
                </a:tc>
                <a:extLst>
                  <a:ext uri="{0D108BD9-81ED-4DB2-BD59-A6C34878D82A}">
                    <a16:rowId xmlns:a16="http://schemas.microsoft.com/office/drawing/2014/main" val="1260371927"/>
                  </a:ext>
                </a:extLst>
              </a:tr>
              <a:tr h="0">
                <a:tc>
                  <a:txBody>
                    <a:bodyPr/>
                    <a:lstStyle/>
                    <a:p>
                      <a:r>
                        <a:rPr lang="en-US" b="1" dirty="0"/>
                        <a:t>Initial Investment</a:t>
                      </a:r>
                      <a:endParaRPr lang="en-US" dirty="0"/>
                    </a:p>
                  </a:txBody>
                  <a:tcPr anchor="ctr">
                    <a:lnL>
                      <a:noFill/>
                    </a:lnL>
                    <a:lnR>
                      <a:noFill/>
                    </a:lnR>
                    <a:lnT>
                      <a:noFill/>
                    </a:lnT>
                    <a:lnB>
                      <a:noFill/>
                    </a:lnB>
                  </a:tcPr>
                </a:tc>
                <a:tc>
                  <a:txBody>
                    <a:bodyPr/>
                    <a:lstStyle/>
                    <a:p>
                      <a:r>
                        <a:rPr lang="en-US"/>
                        <a:t>Yes, mandatory</a:t>
                      </a:r>
                    </a:p>
                  </a:txBody>
                  <a:tcPr anchor="ctr">
                    <a:lnL>
                      <a:noFill/>
                    </a:lnL>
                    <a:lnR>
                      <a:noFill/>
                    </a:lnR>
                    <a:lnT>
                      <a:noFill/>
                    </a:lnT>
                    <a:lnB>
                      <a:noFill/>
                    </a:lnB>
                  </a:tcPr>
                </a:tc>
                <a:tc>
                  <a:txBody>
                    <a:bodyPr/>
                    <a:lstStyle/>
                    <a:p>
                      <a:r>
                        <a:rPr lang="en-US"/>
                        <a:t>Optional</a:t>
                      </a:r>
                    </a:p>
                  </a:txBody>
                  <a:tcPr anchor="ctr">
                    <a:lnL>
                      <a:noFill/>
                    </a:lnL>
                    <a:lnR>
                      <a:noFill/>
                    </a:lnR>
                    <a:lnT>
                      <a:noFill/>
                    </a:lnT>
                    <a:lnB>
                      <a:noFill/>
                    </a:lnB>
                  </a:tcPr>
                </a:tc>
                <a:extLst>
                  <a:ext uri="{0D108BD9-81ED-4DB2-BD59-A6C34878D82A}">
                    <a16:rowId xmlns:a16="http://schemas.microsoft.com/office/drawing/2014/main" val="1497688939"/>
                  </a:ext>
                </a:extLst>
              </a:tr>
              <a:tr h="0">
                <a:tc>
                  <a:txBody>
                    <a:bodyPr/>
                    <a:lstStyle/>
                    <a:p>
                      <a:r>
                        <a:rPr lang="en-US" b="1" dirty="0"/>
                        <a:t>Contribution to Operating Costs</a:t>
                      </a:r>
                      <a:endParaRPr lang="en-US" dirty="0"/>
                    </a:p>
                  </a:txBody>
                  <a:tcPr anchor="ctr">
                    <a:lnL>
                      <a:noFill/>
                    </a:lnL>
                    <a:lnR>
                      <a:noFill/>
                    </a:lnR>
                    <a:lnT>
                      <a:noFill/>
                    </a:lnT>
                    <a:lnB>
                      <a:noFill/>
                    </a:lnB>
                  </a:tcPr>
                </a:tc>
                <a:tc>
                  <a:txBody>
                    <a:bodyPr/>
                    <a:lstStyle/>
                    <a:p>
                      <a:r>
                        <a:rPr lang="en-US" dirty="0"/>
                        <a:t>Yes, mandatory</a:t>
                      </a:r>
                    </a:p>
                  </a:txBody>
                  <a:tcPr anchor="ctr">
                    <a:lnL>
                      <a:noFill/>
                    </a:lnL>
                    <a:lnR>
                      <a:noFill/>
                    </a:lnR>
                    <a:lnT>
                      <a:noFill/>
                    </a:lnT>
                    <a:lnB>
                      <a:noFill/>
                    </a:lnB>
                  </a:tcPr>
                </a:tc>
                <a:tc>
                  <a:txBody>
                    <a:bodyPr/>
                    <a:lstStyle/>
                    <a:p>
                      <a:r>
                        <a:rPr lang="en-US"/>
                        <a:t>Optional</a:t>
                      </a:r>
                    </a:p>
                  </a:txBody>
                  <a:tcPr anchor="ctr">
                    <a:lnL>
                      <a:noFill/>
                    </a:lnL>
                    <a:lnR>
                      <a:noFill/>
                    </a:lnR>
                    <a:lnT>
                      <a:noFill/>
                    </a:lnT>
                    <a:lnB>
                      <a:noFill/>
                    </a:lnB>
                  </a:tcPr>
                </a:tc>
                <a:extLst>
                  <a:ext uri="{0D108BD9-81ED-4DB2-BD59-A6C34878D82A}">
                    <a16:rowId xmlns:a16="http://schemas.microsoft.com/office/drawing/2014/main" val="1966252891"/>
                  </a:ext>
                </a:extLst>
              </a:tr>
              <a:tr h="0">
                <a:tc>
                  <a:txBody>
                    <a:bodyPr/>
                    <a:lstStyle/>
                    <a:p>
                      <a:r>
                        <a:rPr lang="en-US" b="1"/>
                        <a:t>Commitment</a:t>
                      </a:r>
                      <a:endParaRPr lang="en-US"/>
                    </a:p>
                  </a:txBody>
                  <a:tcPr anchor="ctr">
                    <a:lnL>
                      <a:noFill/>
                    </a:lnL>
                    <a:lnR>
                      <a:noFill/>
                    </a:lnR>
                    <a:lnT>
                      <a:noFill/>
                    </a:lnT>
                    <a:lnB>
                      <a:noFill/>
                    </a:lnB>
                  </a:tcPr>
                </a:tc>
                <a:tc>
                  <a:txBody>
                    <a:bodyPr/>
                    <a:lstStyle/>
                    <a:p>
                      <a:r>
                        <a:rPr lang="en-US" dirty="0"/>
                        <a:t>Structural / long-term</a:t>
                      </a:r>
                    </a:p>
                  </a:txBody>
                  <a:tcPr anchor="ctr">
                    <a:lnL>
                      <a:noFill/>
                    </a:lnL>
                    <a:lnR>
                      <a:noFill/>
                    </a:lnR>
                    <a:lnT>
                      <a:noFill/>
                    </a:lnT>
                    <a:lnB>
                      <a:noFill/>
                    </a:lnB>
                  </a:tcPr>
                </a:tc>
                <a:tc>
                  <a:txBody>
                    <a:bodyPr/>
                    <a:lstStyle/>
                    <a:p>
                      <a:r>
                        <a:rPr lang="en-US"/>
                        <a:t>Specific or limited</a:t>
                      </a:r>
                    </a:p>
                  </a:txBody>
                  <a:tcPr anchor="ctr">
                    <a:lnL>
                      <a:noFill/>
                    </a:lnL>
                    <a:lnR>
                      <a:noFill/>
                    </a:lnR>
                    <a:lnT>
                      <a:noFill/>
                    </a:lnT>
                    <a:lnB>
                      <a:noFill/>
                    </a:lnB>
                  </a:tcPr>
                </a:tc>
                <a:extLst>
                  <a:ext uri="{0D108BD9-81ED-4DB2-BD59-A6C34878D82A}">
                    <a16:rowId xmlns:a16="http://schemas.microsoft.com/office/drawing/2014/main" val="4232483505"/>
                  </a:ext>
                </a:extLst>
              </a:tr>
              <a:tr h="0">
                <a:tc>
                  <a:txBody>
                    <a:bodyPr/>
                    <a:lstStyle/>
                    <a:p>
                      <a:r>
                        <a:rPr lang="en-US" b="1"/>
                        <a:t>Participation in Governance</a:t>
                      </a:r>
                      <a:endParaRPr lang="en-US"/>
                    </a:p>
                  </a:txBody>
                  <a:tcPr anchor="ctr">
                    <a:lnL>
                      <a:noFill/>
                    </a:lnL>
                    <a:lnR>
                      <a:noFill/>
                    </a:lnR>
                    <a:lnT>
                      <a:noFill/>
                    </a:lnT>
                    <a:lnB>
                      <a:noFill/>
                    </a:lnB>
                  </a:tcPr>
                </a:tc>
                <a:tc>
                  <a:txBody>
                    <a:bodyPr/>
                    <a:lstStyle/>
                    <a:p>
                      <a:r>
                        <a:rPr lang="en-US" dirty="0"/>
                        <a:t>Full</a:t>
                      </a:r>
                    </a:p>
                  </a:txBody>
                  <a:tcPr anchor="ctr">
                    <a:lnL>
                      <a:noFill/>
                    </a:lnL>
                    <a:lnR>
                      <a:noFill/>
                    </a:lnR>
                    <a:lnT>
                      <a:noFill/>
                    </a:lnT>
                    <a:lnB>
                      <a:noFill/>
                    </a:lnB>
                  </a:tcPr>
                </a:tc>
                <a:tc>
                  <a:txBody>
                    <a:bodyPr/>
                    <a:lstStyle/>
                    <a:p>
                      <a:r>
                        <a:rPr lang="en-US"/>
                        <a:t>Limited</a:t>
                      </a:r>
                    </a:p>
                  </a:txBody>
                  <a:tcPr anchor="ctr">
                    <a:lnL>
                      <a:noFill/>
                    </a:lnL>
                    <a:lnR>
                      <a:noFill/>
                    </a:lnR>
                    <a:lnT>
                      <a:noFill/>
                    </a:lnT>
                    <a:lnB>
                      <a:noFill/>
                    </a:lnB>
                  </a:tcPr>
                </a:tc>
                <a:extLst>
                  <a:ext uri="{0D108BD9-81ED-4DB2-BD59-A6C34878D82A}">
                    <a16:rowId xmlns:a16="http://schemas.microsoft.com/office/drawing/2014/main" val="3255709451"/>
                  </a:ext>
                </a:extLst>
              </a:tr>
              <a:tr h="0">
                <a:tc>
                  <a:txBody>
                    <a:bodyPr/>
                    <a:lstStyle/>
                    <a:p>
                      <a:r>
                        <a:rPr lang="en-US" b="1"/>
                        <a:t>Strategic Decisions</a:t>
                      </a:r>
                      <a:endParaRPr lang="en-US"/>
                    </a:p>
                  </a:txBody>
                  <a:tcPr anchor="ctr">
                    <a:lnL>
                      <a:noFill/>
                    </a:lnL>
                    <a:lnR>
                      <a:noFill/>
                    </a:lnR>
                    <a:lnT>
                      <a:noFill/>
                    </a:lnT>
                    <a:lnB>
                      <a:noFill/>
                    </a:lnB>
                  </a:tcPr>
                </a:tc>
                <a:tc>
                  <a:txBody>
                    <a:bodyPr/>
                    <a:lstStyle/>
                    <a:p>
                      <a:r>
                        <a:rPr lang="en-US" dirty="0"/>
                        <a:t>Yes</a:t>
                      </a:r>
                    </a:p>
                  </a:txBody>
                  <a:tcPr anchor="ctr">
                    <a:lnL>
                      <a:noFill/>
                    </a:lnL>
                    <a:lnR>
                      <a:noFill/>
                    </a:lnR>
                    <a:lnT>
                      <a:noFill/>
                    </a:lnT>
                    <a:lnB>
                      <a:noFill/>
                    </a:lnB>
                  </a:tcPr>
                </a:tc>
                <a:tc>
                  <a:txBody>
                    <a:bodyPr/>
                    <a:lstStyle/>
                    <a:p>
                      <a:r>
                        <a:rPr lang="en-US"/>
                        <a:t>Normally not</a:t>
                      </a:r>
                    </a:p>
                  </a:txBody>
                  <a:tcPr anchor="ctr">
                    <a:lnL>
                      <a:noFill/>
                    </a:lnL>
                    <a:lnR>
                      <a:noFill/>
                    </a:lnR>
                    <a:lnT>
                      <a:noFill/>
                    </a:lnT>
                    <a:lnB>
                      <a:noFill/>
                    </a:lnB>
                  </a:tcPr>
                </a:tc>
                <a:extLst>
                  <a:ext uri="{0D108BD9-81ED-4DB2-BD59-A6C34878D82A}">
                    <a16:rowId xmlns:a16="http://schemas.microsoft.com/office/drawing/2014/main" val="862161672"/>
                  </a:ext>
                </a:extLst>
              </a:tr>
              <a:tr h="0">
                <a:tc>
                  <a:txBody>
                    <a:bodyPr/>
                    <a:lstStyle/>
                    <a:p>
                      <a:r>
                        <a:rPr lang="en-US" b="1" dirty="0"/>
                        <a:t>Access / Benefits</a:t>
                      </a:r>
                      <a:endParaRPr lang="en-US" dirty="0"/>
                    </a:p>
                  </a:txBody>
                  <a:tcPr anchor="ctr">
                    <a:lnL>
                      <a:noFill/>
                    </a:lnL>
                    <a:lnR>
                      <a:noFill/>
                    </a:lnR>
                    <a:lnT>
                      <a:noFill/>
                    </a:lnT>
                    <a:lnB>
                      <a:noFill/>
                    </a:lnB>
                  </a:tcPr>
                </a:tc>
                <a:tc>
                  <a:txBody>
                    <a:bodyPr/>
                    <a:lstStyle/>
                    <a:p>
                      <a:r>
                        <a:rPr lang="en-US" dirty="0"/>
                        <a:t>According to contribution and common rules</a:t>
                      </a:r>
                    </a:p>
                  </a:txBody>
                  <a:tcPr anchor="ctr">
                    <a:lnL>
                      <a:noFill/>
                    </a:lnL>
                    <a:lnR>
                      <a:noFill/>
                    </a:lnR>
                    <a:lnT>
                      <a:noFill/>
                    </a:lnT>
                    <a:lnB>
                      <a:noFill/>
                    </a:lnB>
                  </a:tcPr>
                </a:tc>
                <a:tc>
                  <a:txBody>
                    <a:bodyPr/>
                    <a:lstStyle/>
                    <a:p>
                      <a:r>
                        <a:rPr lang="en-US" dirty="0"/>
                        <a:t>According to the type of contribution</a:t>
                      </a:r>
                    </a:p>
                  </a:txBody>
                  <a:tcPr anchor="ctr">
                    <a:lnL>
                      <a:noFill/>
                    </a:lnL>
                    <a:lnR>
                      <a:noFill/>
                    </a:lnR>
                    <a:lnT>
                      <a:noFill/>
                    </a:lnT>
                    <a:lnB>
                      <a:noFill/>
                    </a:lnB>
                  </a:tcPr>
                </a:tc>
                <a:extLst>
                  <a:ext uri="{0D108BD9-81ED-4DB2-BD59-A6C34878D82A}">
                    <a16:rowId xmlns:a16="http://schemas.microsoft.com/office/drawing/2014/main" val="3906661671"/>
                  </a:ext>
                </a:extLst>
              </a:tr>
              <a:tr h="0">
                <a:tc>
                  <a:txBody>
                    <a:bodyPr/>
                    <a:lstStyle/>
                    <a:p>
                      <a:r>
                        <a:rPr lang="en-US" b="1"/>
                        <a:t>Admission / Withdrawal</a:t>
                      </a:r>
                      <a:endParaRPr lang="en-US"/>
                    </a:p>
                  </a:txBody>
                  <a:tcPr anchor="ctr">
                    <a:lnL>
                      <a:noFill/>
                    </a:lnL>
                    <a:lnR>
                      <a:noFill/>
                    </a:lnR>
                    <a:lnT>
                      <a:noFill/>
                    </a:lnT>
                    <a:lnB>
                      <a:noFill/>
                    </a:lnB>
                  </a:tcPr>
                </a:tc>
                <a:tc>
                  <a:txBody>
                    <a:bodyPr/>
                    <a:lstStyle/>
                    <a:p>
                      <a:r>
                        <a:rPr lang="en-US"/>
                        <a:t>More stringent requirements</a:t>
                      </a:r>
                    </a:p>
                  </a:txBody>
                  <a:tcPr anchor="ctr">
                    <a:lnL>
                      <a:noFill/>
                    </a:lnL>
                    <a:lnR>
                      <a:noFill/>
                    </a:lnR>
                    <a:lnT>
                      <a:noFill/>
                    </a:lnT>
                    <a:lnB>
                      <a:noFill/>
                    </a:lnB>
                  </a:tcPr>
                </a:tc>
                <a:tc>
                  <a:txBody>
                    <a:bodyPr/>
                    <a:lstStyle/>
                    <a:p>
                      <a:r>
                        <a:rPr lang="en-US" dirty="0"/>
                        <a:t>More flexible</a:t>
                      </a:r>
                    </a:p>
                  </a:txBody>
                  <a:tcPr anchor="ctr">
                    <a:lnL>
                      <a:noFill/>
                    </a:lnL>
                    <a:lnR>
                      <a:noFill/>
                    </a:lnR>
                    <a:lnT>
                      <a:noFill/>
                    </a:lnT>
                    <a:lnB>
                      <a:noFill/>
                    </a:lnB>
                  </a:tcPr>
                </a:tc>
                <a:extLst>
                  <a:ext uri="{0D108BD9-81ED-4DB2-BD59-A6C34878D82A}">
                    <a16:rowId xmlns:a16="http://schemas.microsoft.com/office/drawing/2014/main" val="553708355"/>
                  </a:ext>
                </a:extLst>
              </a:tr>
            </a:tbl>
          </a:graphicData>
        </a:graphic>
      </p:graphicFrame>
    </p:spTree>
    <p:extLst>
      <p:ext uri="{BB962C8B-B14F-4D97-AF65-F5344CB8AC3E}">
        <p14:creationId xmlns:p14="http://schemas.microsoft.com/office/powerpoint/2010/main" val="19677972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CC599-B249-4D8D-A724-2726BC52EBF5}"/>
              </a:ext>
            </a:extLst>
          </p:cNvPr>
          <p:cNvSpPr>
            <a:spLocks noGrp="1"/>
          </p:cNvSpPr>
          <p:nvPr>
            <p:ph type="title"/>
          </p:nvPr>
        </p:nvSpPr>
        <p:spPr/>
        <p:txBody>
          <a:bodyPr>
            <a:normAutofit fontScale="90000"/>
          </a:bodyPr>
          <a:lstStyle/>
          <a:p>
            <a:pPr algn="ctr"/>
            <a:r>
              <a:rPr lang="en-US" dirty="0"/>
              <a:t>Considerations for the governance (Frame Agreement)</a:t>
            </a:r>
          </a:p>
        </p:txBody>
      </p:sp>
      <p:sp>
        <p:nvSpPr>
          <p:cNvPr id="3" name="Rectangle 2">
            <a:extLst>
              <a:ext uri="{FF2B5EF4-FFF2-40B4-BE49-F238E27FC236}">
                <a16:creationId xmlns:a16="http://schemas.microsoft.com/office/drawing/2014/main" id="{91E908FE-CA9F-4E74-9636-BB8C4BEC1B50}"/>
              </a:ext>
            </a:extLst>
          </p:cNvPr>
          <p:cNvSpPr/>
          <p:nvPr/>
        </p:nvSpPr>
        <p:spPr>
          <a:xfrm>
            <a:off x="198051" y="887383"/>
            <a:ext cx="11201400" cy="5509200"/>
          </a:xfrm>
          <a:prstGeom prst="rect">
            <a:avLst/>
          </a:prstGeom>
        </p:spPr>
        <p:txBody>
          <a:bodyPr wrap="square">
            <a:spAutoFit/>
          </a:bodyPr>
          <a:lstStyle/>
          <a:p>
            <a:pPr>
              <a:buFont typeface="Arial" panose="020B0604020202020204" pitchFamily="34" charset="0"/>
              <a:buChar char="•"/>
            </a:pPr>
            <a:r>
              <a:rPr lang="en-US" sz="1600" b="1" dirty="0"/>
              <a:t> Parties and Purpose</a:t>
            </a:r>
            <a:r>
              <a:rPr lang="en-US" sz="1600" dirty="0"/>
              <a:t> — signatory institutions; definition of the “</a:t>
            </a:r>
            <a:r>
              <a:rPr lang="en-US" sz="1600" dirty="0" err="1"/>
              <a:t>centre</a:t>
            </a:r>
            <a:r>
              <a:rPr lang="en-US" sz="1600" dirty="0"/>
              <a:t>” as a coordinating brand/umbrella; explicit statement that no new legal entity is being established.</a:t>
            </a:r>
          </a:p>
          <a:p>
            <a:pPr>
              <a:buFont typeface="Arial" panose="020B0604020202020204" pitchFamily="34" charset="0"/>
              <a:buChar char="•"/>
            </a:pPr>
            <a:r>
              <a:rPr lang="en-US" sz="1600" b="1" dirty="0"/>
              <a:t> Board </a:t>
            </a:r>
            <a:r>
              <a:rPr lang="en-US" sz="1600" dirty="0"/>
              <a:t>— composition, quorum, required majorities (simple majority for ordinary management matters; qualified majority/unanimity for the admission of new partners or changes to fees), meeting frequency, and rotating chairmanship.</a:t>
            </a:r>
          </a:p>
          <a:p>
            <a:pPr>
              <a:buFont typeface="Arial" panose="020B0604020202020204" pitchFamily="34" charset="0"/>
              <a:buChar char="•"/>
            </a:pPr>
            <a:r>
              <a:rPr lang="en-US" sz="1600" b="1" dirty="0"/>
              <a:t> Relationship between Board Level and Instrument Level</a:t>
            </a:r>
            <a:r>
              <a:rPr lang="en-US" sz="1600" dirty="0"/>
              <a:t> — which decisions fall within the remit of the Board (common fee policy, branding, single application portal, code of good practice) and which remain reserved for each instrument committee (cost, fee, scheduling, maintenance, and scientific priorities relating to its allocated share).</a:t>
            </a:r>
          </a:p>
          <a:p>
            <a:pPr>
              <a:buFont typeface="Arial" panose="020B0604020202020204" pitchFamily="34" charset="0"/>
              <a:buChar char="•"/>
            </a:pPr>
            <a:r>
              <a:rPr lang="en-US" sz="1600" b="1" dirty="0"/>
              <a:t> </a:t>
            </a:r>
            <a:r>
              <a:rPr lang="en-US" sz="1600" dirty="0"/>
              <a:t>Roles at facility level (operations manager?, maintenance technician?, outreach/industrial officer?). Accurate representation of roles and titles</a:t>
            </a:r>
          </a:p>
          <a:p>
            <a:pPr>
              <a:buFont typeface="Arial" panose="020B0604020202020204" pitchFamily="34" charset="0"/>
              <a:buChar char="•"/>
            </a:pPr>
            <a:r>
              <a:rPr lang="en-US" sz="1600" b="1" dirty="0"/>
              <a:t> Allocation of Common Costs</a:t>
            </a:r>
            <a:r>
              <a:rPr lang="en-US" sz="1600" dirty="0"/>
              <a:t> — formula for shared expenses (website, coordination, user reception/support staff): shares, based on usage volume.</a:t>
            </a:r>
          </a:p>
          <a:p>
            <a:pPr>
              <a:buFont typeface="Arial" panose="020B0604020202020204" pitchFamily="34" charset="0"/>
              <a:buChar char="•"/>
            </a:pPr>
            <a:r>
              <a:rPr lang="en-US" sz="1600" b="1" dirty="0"/>
              <a:t> Liability Regime</a:t>
            </a:r>
            <a:r>
              <a:rPr lang="en-US" sz="1600" dirty="0"/>
              <a:t> — each institution is liable only for matters falling within its own area of responsibility (its instrument and its personnel); clause excluding joint and several liability among partners participating in different instruments.</a:t>
            </a:r>
          </a:p>
          <a:p>
            <a:pPr>
              <a:buFont typeface="Arial" panose="020B0604020202020204" pitchFamily="34" charset="0"/>
              <a:buChar char="•"/>
            </a:pPr>
            <a:r>
              <a:rPr lang="en-US" sz="1600" b="1" dirty="0"/>
              <a:t> Default Intellectual Property and Data Rules</a:t>
            </a:r>
            <a:r>
              <a:rPr lang="en-US" sz="1600" dirty="0"/>
              <a:t> — general rules applicable unless otherwise specified in the relevant instrument annex (typically, data belong to the user paying for the service or having granted competitive access time, while methodological improvements developed using common funds are jointly owned/shared).</a:t>
            </a:r>
          </a:p>
          <a:p>
            <a:pPr>
              <a:buFont typeface="Arial" panose="020B0604020202020204" pitchFamily="34" charset="0"/>
              <a:buChar char="•"/>
            </a:pPr>
            <a:r>
              <a:rPr lang="en-US" sz="1600" b="1" dirty="0"/>
              <a:t> Admission and Withdrawal of Partners</a:t>
            </a:r>
            <a:r>
              <a:rPr lang="en-US" sz="1600" dirty="0"/>
              <a:t> — requirements for joining as a new partner of the </a:t>
            </a:r>
            <a:r>
              <a:rPr lang="en-US" sz="1600" dirty="0" err="1"/>
              <a:t>centre</a:t>
            </a:r>
            <a:r>
              <a:rPr lang="en-US" sz="1600" dirty="0"/>
              <a:t> or of a specific instrument; consequences of an institution’s withdrawal (withdrawal from an individual instrument versus withdrawal from the </a:t>
            </a:r>
            <a:r>
              <a:rPr lang="en-US" sz="1600" dirty="0" err="1"/>
              <a:t>centre</a:t>
            </a:r>
            <a:r>
              <a:rPr lang="en-US" sz="1600" dirty="0"/>
              <a:t> as a whole — the two should not automatically trigger one another).</a:t>
            </a:r>
          </a:p>
          <a:p>
            <a:pPr>
              <a:buFont typeface="Arial" panose="020B0604020202020204" pitchFamily="34" charset="0"/>
              <a:buChar char="•"/>
            </a:pPr>
            <a:r>
              <a:rPr lang="en-US" sz="1600" b="1" dirty="0"/>
              <a:t> Dispute Resolution</a:t>
            </a:r>
            <a:r>
              <a:rPr lang="en-US" sz="1600" dirty="0"/>
              <a:t> — escalation procedure: instrument committee → Steering Committee → agreed mediation/arbitration.</a:t>
            </a:r>
          </a:p>
          <a:p>
            <a:pPr>
              <a:buFont typeface="Arial" panose="020B0604020202020204" pitchFamily="34" charset="0"/>
              <a:buChar char="•"/>
            </a:pPr>
            <a:r>
              <a:rPr lang="en-US" sz="1600" b="1" dirty="0"/>
              <a:t> Term, Review and Termination</a:t>
            </a:r>
            <a:r>
              <a:rPr lang="en-US" sz="1600" dirty="0"/>
              <a:t> — duration, review arrangements, and grounds for discontinuing/dissolving the </a:t>
            </a:r>
            <a:r>
              <a:rPr lang="en-US" sz="1600" dirty="0" err="1"/>
              <a:t>centre</a:t>
            </a:r>
            <a:r>
              <a:rPr lang="en-US" sz="1600" dirty="0"/>
              <a:t> as a common brand.</a:t>
            </a:r>
          </a:p>
        </p:txBody>
      </p:sp>
    </p:spTree>
    <p:extLst>
      <p:ext uri="{BB962C8B-B14F-4D97-AF65-F5344CB8AC3E}">
        <p14:creationId xmlns:p14="http://schemas.microsoft.com/office/powerpoint/2010/main" val="3663515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1BCF6-5F28-4CE4-AA34-1A816DDB4E52}"/>
              </a:ext>
            </a:extLst>
          </p:cNvPr>
          <p:cNvSpPr>
            <a:spLocks noGrp="1"/>
          </p:cNvSpPr>
          <p:nvPr>
            <p:ph type="title"/>
          </p:nvPr>
        </p:nvSpPr>
        <p:spPr>
          <a:xfrm>
            <a:off x="890454" y="261082"/>
            <a:ext cx="9816594" cy="925879"/>
          </a:xfrm>
        </p:spPr>
        <p:txBody>
          <a:bodyPr>
            <a:normAutofit fontScale="90000"/>
          </a:bodyPr>
          <a:lstStyle/>
          <a:p>
            <a:pPr algn="ctr"/>
            <a:r>
              <a:rPr lang="es-ES" sz="3200" b="1" dirty="0" err="1">
                <a:solidFill>
                  <a:srgbClr val="122E4F"/>
                </a:solidFill>
                <a:effectLst/>
                <a:ea typeface="Times New Roman" panose="02020603050405020304" pitchFamily="18" charset="0"/>
                <a:cs typeface="Times New Roman" panose="02020603050405020304" pitchFamily="18" charset="0"/>
              </a:rPr>
              <a:t>Specific</a:t>
            </a:r>
            <a:r>
              <a:rPr lang="es-ES" sz="3200" b="1" dirty="0">
                <a:solidFill>
                  <a:srgbClr val="122E4F"/>
                </a:solidFill>
                <a:effectLst/>
                <a:ea typeface="Times New Roman" panose="02020603050405020304" pitchFamily="18" charset="0"/>
                <a:cs typeface="Times New Roman" panose="02020603050405020304" pitchFamily="18" charset="0"/>
              </a:rPr>
              <a:t> </a:t>
            </a:r>
            <a:r>
              <a:rPr lang="es-ES" sz="3200" b="1" dirty="0" err="1">
                <a:solidFill>
                  <a:srgbClr val="122E4F"/>
                </a:solidFill>
                <a:effectLst/>
                <a:ea typeface="Times New Roman" panose="02020603050405020304" pitchFamily="18" charset="0"/>
                <a:cs typeface="Times New Roman" panose="02020603050405020304" pitchFamily="18" charset="0"/>
              </a:rPr>
              <a:t>instrument</a:t>
            </a:r>
            <a:r>
              <a:rPr lang="es-ES" sz="3200" b="1" dirty="0">
                <a:solidFill>
                  <a:srgbClr val="122E4F"/>
                </a:solidFill>
                <a:effectLst/>
                <a:ea typeface="Times New Roman" panose="02020603050405020304" pitchFamily="18" charset="0"/>
                <a:cs typeface="Times New Roman" panose="02020603050405020304" pitchFamily="18" charset="0"/>
              </a:rPr>
              <a:t> </a:t>
            </a:r>
            <a:r>
              <a:rPr lang="es-ES" sz="3200" b="1" dirty="0" err="1">
                <a:solidFill>
                  <a:srgbClr val="122E4F"/>
                </a:solidFill>
                <a:effectLst/>
                <a:ea typeface="Times New Roman" panose="02020603050405020304" pitchFamily="18" charset="0"/>
                <a:cs typeface="Times New Roman" panose="02020603050405020304" pitchFamily="18" charset="0"/>
              </a:rPr>
              <a:t>annex</a:t>
            </a:r>
            <a:r>
              <a:rPr lang="es-ES" sz="3200" b="1" dirty="0">
                <a:solidFill>
                  <a:srgbClr val="122E4F"/>
                </a:solidFill>
                <a:effectLst/>
                <a:ea typeface="Times New Roman" panose="02020603050405020304" pitchFamily="18" charset="0"/>
                <a:cs typeface="Times New Roman" panose="02020603050405020304" pitchFamily="18" charset="0"/>
              </a:rPr>
              <a:t> (</a:t>
            </a:r>
            <a:r>
              <a:rPr lang="es-ES" sz="3200" b="1" dirty="0" err="1">
                <a:solidFill>
                  <a:srgbClr val="122E4F"/>
                </a:solidFill>
                <a:effectLst/>
                <a:ea typeface="Times New Roman" panose="02020603050405020304" pitchFamily="18" charset="0"/>
                <a:cs typeface="Times New Roman" panose="02020603050405020304" pitchFamily="18" charset="0"/>
              </a:rPr>
              <a:t>Collaboration</a:t>
            </a:r>
            <a:r>
              <a:rPr lang="es-ES" sz="3200" b="1" dirty="0">
                <a:solidFill>
                  <a:srgbClr val="122E4F"/>
                </a:solidFill>
                <a:effectLst/>
                <a:ea typeface="Times New Roman" panose="02020603050405020304" pitchFamily="18" charset="0"/>
                <a:cs typeface="Times New Roman" panose="02020603050405020304" pitchFamily="18" charset="0"/>
              </a:rPr>
              <a:t> </a:t>
            </a:r>
            <a:r>
              <a:rPr lang="es-ES" sz="3200" b="1" dirty="0" err="1">
                <a:solidFill>
                  <a:srgbClr val="122E4F"/>
                </a:solidFill>
                <a:effectLst/>
                <a:ea typeface="Times New Roman" panose="02020603050405020304" pitchFamily="18" charset="0"/>
                <a:cs typeface="Times New Roman" panose="02020603050405020304" pitchFamily="18" charset="0"/>
              </a:rPr>
              <a:t>Agreement</a:t>
            </a:r>
            <a:r>
              <a:rPr lang="es-ES" dirty="0">
                <a:ea typeface="Times New Roman" panose="02020603050405020304" pitchFamily="18" charset="0"/>
                <a:cs typeface="Times New Roman" panose="02020603050405020304" pitchFamily="18" charset="0"/>
              </a:rPr>
              <a:t>)</a:t>
            </a:r>
            <a:br>
              <a:rPr lang="es-ES" sz="3200" b="1" dirty="0">
                <a:solidFill>
                  <a:srgbClr val="122E4F"/>
                </a:solidFill>
                <a:effectLst/>
                <a:ea typeface="Times New Roman" panose="02020603050405020304" pitchFamily="18" charset="0"/>
                <a:cs typeface="Times New Roman" panose="02020603050405020304" pitchFamily="18" charset="0"/>
              </a:rPr>
            </a:br>
            <a:r>
              <a:rPr lang="es-ES" sz="3200" b="1" dirty="0">
                <a:solidFill>
                  <a:srgbClr val="122E4F"/>
                </a:solidFill>
                <a:effectLst/>
                <a:ea typeface="Times New Roman" panose="02020603050405020304" pitchFamily="18" charset="0"/>
                <a:cs typeface="Times New Roman" panose="02020603050405020304" pitchFamily="18" charset="0"/>
              </a:rPr>
              <a:t>(as </a:t>
            </a:r>
            <a:r>
              <a:rPr lang="es-ES" sz="3200" b="1" dirty="0" err="1">
                <a:solidFill>
                  <a:srgbClr val="122E4F"/>
                </a:solidFill>
                <a:effectLst/>
                <a:ea typeface="Times New Roman" panose="02020603050405020304" pitchFamily="18" charset="0"/>
                <a:cs typeface="Times New Roman" panose="02020603050405020304" pitchFamily="18" charset="0"/>
              </a:rPr>
              <a:t>for</a:t>
            </a:r>
            <a:r>
              <a:rPr lang="es-ES" sz="3200" b="1" dirty="0">
                <a:solidFill>
                  <a:srgbClr val="122E4F"/>
                </a:solidFill>
                <a:effectLst/>
                <a:ea typeface="Times New Roman" panose="02020603050405020304" pitchFamily="18" charset="0"/>
                <a:cs typeface="Times New Roman" panose="02020603050405020304" pitchFamily="18" charset="0"/>
              </a:rPr>
              <a:t> EM01, 02, InCAEM) </a:t>
            </a:r>
            <a:endParaRPr lang="es-ES" dirty="0"/>
          </a:p>
        </p:txBody>
      </p:sp>
      <p:sp>
        <p:nvSpPr>
          <p:cNvPr id="4" name="TextBox 3">
            <a:extLst>
              <a:ext uri="{FF2B5EF4-FFF2-40B4-BE49-F238E27FC236}">
                <a16:creationId xmlns:a16="http://schemas.microsoft.com/office/drawing/2014/main" id="{C1B6E7E7-C52A-4841-A068-61A6BA661663}"/>
              </a:ext>
            </a:extLst>
          </p:cNvPr>
          <p:cNvSpPr txBox="1"/>
          <p:nvPr/>
        </p:nvSpPr>
        <p:spPr>
          <a:xfrm>
            <a:off x="732048" y="1265255"/>
            <a:ext cx="10442681" cy="5016758"/>
          </a:xfrm>
          <a:prstGeom prst="rect">
            <a:avLst/>
          </a:prstGeom>
          <a:noFill/>
        </p:spPr>
        <p:txBody>
          <a:bodyPr wrap="square">
            <a:spAutoFit/>
          </a:bodyPr>
          <a:lstStyle/>
          <a:p>
            <a:r>
              <a:rPr lang="en-US" sz="1600" b="1" dirty="0"/>
              <a:t>Identification of the Instrument</a:t>
            </a:r>
            <a:r>
              <a:rPr lang="en-US" sz="1600" dirty="0"/>
              <a:t> — description of the instrument, its physical location, and the institution responsible for operating it.</a:t>
            </a:r>
          </a:p>
          <a:p>
            <a:r>
              <a:rPr lang="en-US" sz="1600" b="1" dirty="0"/>
              <a:t>Ownership</a:t>
            </a:r>
            <a:r>
              <a:rPr lang="en-US" sz="1600" dirty="0"/>
              <a:t> — identification of the principal owner and any secondary partners, together with each party’s percentage contribution to the initial CAPEX for the acquisition of the instrument.</a:t>
            </a:r>
          </a:p>
          <a:p>
            <a:r>
              <a:rPr lang="en-US" sz="1600" b="1" dirty="0"/>
              <a:t>Funding of Instrument-Specific OPEX</a:t>
            </a:r>
            <a:r>
              <a:rPr lang="en-US" sz="1600" dirty="0"/>
              <a:t> — maintenance, service contracts, consumables, and dedicated technical staff; cost-sharing formula between the owner and the partners (normally proportional to their percentage of reserved instrument time, rather than necessarily to their original ownership or CAPEX contribution).</a:t>
            </a:r>
          </a:p>
          <a:p>
            <a:r>
              <a:rPr lang="en-US" sz="1600" b="1" dirty="0"/>
              <a:t>Allocation of Instrument Time</a:t>
            </a:r>
            <a:r>
              <a:rPr lang="en-US" sz="1600" dirty="0"/>
              <a:t> — distribution of available instrument time among the participating institutions.</a:t>
            </a:r>
          </a:p>
          <a:p>
            <a:r>
              <a:rPr lang="en-US" sz="1600" b="1" dirty="0"/>
              <a:t>Scientific/Technical Lead for the Instrument</a:t>
            </a:r>
            <a:r>
              <a:rPr lang="en-US" sz="1600" dirty="0"/>
              <a:t> — appointment procedure (normally appointed by the principal owner) and definition of their responsibilities and functions. Instrument operators responsibilities and functions. Instrument technicians responsibilities and functions. </a:t>
            </a:r>
          </a:p>
          <a:p>
            <a:r>
              <a:rPr lang="en-US" sz="1600" b="1" dirty="0"/>
              <a:t>Data custodian </a:t>
            </a:r>
            <a:r>
              <a:rPr lang="en-US" sz="1600" dirty="0"/>
              <a:t>(normally instrument owner)</a:t>
            </a:r>
          </a:p>
          <a:p>
            <a:r>
              <a:rPr lang="en-US" sz="1600" b="1" dirty="0"/>
              <a:t>Insurance and Risk</a:t>
            </a:r>
            <a:r>
              <a:rPr lang="en-US" sz="1600" dirty="0"/>
              <a:t> — allocation of responsibility in the event of breakdown or damage, responsibility for insuring the equipment, and applicable limits of liability.</a:t>
            </a:r>
          </a:p>
          <a:p>
            <a:r>
              <a:rPr lang="en-US" sz="1600" b="1" dirty="0"/>
              <a:t>Access Conditions for Third Parties</a:t>
            </a:r>
            <a:r>
              <a:rPr lang="en-US" sz="1600" dirty="0"/>
              <a:t> — conditions governing access by entities outside the </a:t>
            </a:r>
            <a:r>
              <a:rPr lang="en-US" sz="1600" dirty="0" err="1"/>
              <a:t>centre</a:t>
            </a:r>
            <a:r>
              <a:rPr lang="en-US" sz="1600" dirty="0"/>
              <a:t> (e.g. companies or other universities) and allocation of any revenue generated from such access.</a:t>
            </a:r>
          </a:p>
          <a:p>
            <a:r>
              <a:rPr lang="en-US" sz="1600" b="1" dirty="0"/>
              <a:t>Review of Time Allocation</a:t>
            </a:r>
            <a:r>
              <a:rPr lang="en-US" sz="1600" dirty="0"/>
              <a:t> — mechanism for renegotiating a partner’s percentage of instrument time where that partner increases its contribution, for example by financing an upgrade to the equipment.</a:t>
            </a:r>
          </a:p>
          <a:p>
            <a:r>
              <a:rPr lang="en-US" sz="1600" b="1" dirty="0"/>
              <a:t>Withdrawal from the Instrument</a:t>
            </a:r>
            <a:r>
              <a:rPr lang="en-US" sz="1600" dirty="0"/>
              <a:t> — consequences if a partner withdraws from the instrument or if the instrument is withdrawn/decommissioned from the </a:t>
            </a:r>
            <a:r>
              <a:rPr lang="en-US" sz="1600" dirty="0" err="1"/>
              <a:t>centre</a:t>
            </a:r>
            <a:r>
              <a:rPr lang="en-US" sz="1600" dirty="0"/>
              <a:t>, including the resulting arrangements regarding the equipment.</a:t>
            </a:r>
          </a:p>
        </p:txBody>
      </p:sp>
    </p:spTree>
    <p:extLst>
      <p:ext uri="{BB962C8B-B14F-4D97-AF65-F5344CB8AC3E}">
        <p14:creationId xmlns:p14="http://schemas.microsoft.com/office/powerpoint/2010/main" val="22512046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03C9A-5EF3-4723-84C7-3008B8941305}"/>
              </a:ext>
            </a:extLst>
          </p:cNvPr>
          <p:cNvSpPr>
            <a:spLocks noGrp="1"/>
          </p:cNvSpPr>
          <p:nvPr>
            <p:ph type="title"/>
          </p:nvPr>
        </p:nvSpPr>
        <p:spPr>
          <a:xfrm>
            <a:off x="899246" y="129198"/>
            <a:ext cx="9816594" cy="1101725"/>
          </a:xfrm>
        </p:spPr>
        <p:txBody>
          <a:bodyPr>
            <a:normAutofit/>
          </a:bodyPr>
          <a:lstStyle/>
          <a:p>
            <a:pPr algn="ctr"/>
            <a:r>
              <a:rPr lang="en-US" dirty="0"/>
              <a:t>Preparation of a leaflet for sharing with collaborators/industry/funders</a:t>
            </a:r>
          </a:p>
        </p:txBody>
      </p:sp>
      <p:sp>
        <p:nvSpPr>
          <p:cNvPr id="3" name="Rectangle 2">
            <a:extLst>
              <a:ext uri="{FF2B5EF4-FFF2-40B4-BE49-F238E27FC236}">
                <a16:creationId xmlns:a16="http://schemas.microsoft.com/office/drawing/2014/main" id="{C503761E-BBDA-4BF9-AEBA-97D5A8A00BDF}"/>
              </a:ext>
            </a:extLst>
          </p:cNvPr>
          <p:cNvSpPr/>
          <p:nvPr/>
        </p:nvSpPr>
        <p:spPr>
          <a:xfrm>
            <a:off x="103899" y="896436"/>
            <a:ext cx="11783302" cy="5832366"/>
          </a:xfrm>
          <a:prstGeom prst="rect">
            <a:avLst/>
          </a:prstGeom>
        </p:spPr>
        <p:txBody>
          <a:bodyPr wrap="square">
            <a:spAutoFit/>
          </a:bodyPr>
          <a:lstStyle/>
          <a:p>
            <a:r>
              <a:rPr lang="en-US" b="1" dirty="0"/>
              <a:t>Context:</a:t>
            </a:r>
          </a:p>
          <a:p>
            <a:r>
              <a:rPr lang="en-US" b="1" dirty="0"/>
              <a:t>Unique combination of Advanced instrumentation to provide solutions to complex problems in academy and innovation</a:t>
            </a:r>
          </a:p>
          <a:p>
            <a:pPr lvl="0" eaLnBrk="0" fontAlgn="base" hangingPunct="0">
              <a:spcBef>
                <a:spcPct val="0"/>
              </a:spcBef>
              <a:spcAft>
                <a:spcPct val="0"/>
              </a:spcAft>
              <a:buFontTx/>
              <a:buChar char="•"/>
            </a:pPr>
            <a:r>
              <a:rPr lang="en-US" altLang="en-US" dirty="0"/>
              <a:t> Achieve international leadership of partnerships in strategically selected target areas.</a:t>
            </a:r>
          </a:p>
          <a:p>
            <a:pPr lvl="0" eaLnBrk="0" fontAlgn="base" hangingPunct="0">
              <a:spcBef>
                <a:spcPct val="0"/>
              </a:spcBef>
              <a:spcAft>
                <a:spcPct val="0"/>
              </a:spcAft>
              <a:buFontTx/>
              <a:buChar char="•"/>
            </a:pPr>
            <a:r>
              <a:rPr lang="en-US" altLang="en-US" dirty="0"/>
              <a:t> Combining knowledge and instrumentation to tackle grand challenges in basic and applied sciences as well as engineering.</a:t>
            </a:r>
          </a:p>
          <a:p>
            <a:pPr lvl="0" eaLnBrk="0" fontAlgn="base" hangingPunct="0">
              <a:spcBef>
                <a:spcPct val="0"/>
              </a:spcBef>
              <a:spcAft>
                <a:spcPct val="0"/>
              </a:spcAft>
              <a:buFontTx/>
              <a:buChar char="•"/>
            </a:pPr>
            <a:r>
              <a:rPr lang="en-US" altLang="en-US" dirty="0"/>
              <a:t> Integrating a facility(</a:t>
            </a:r>
            <a:r>
              <a:rPr lang="en-US" altLang="en-US" dirty="0" err="1"/>
              <a:t>ies</a:t>
            </a:r>
            <a:r>
              <a:rPr lang="en-US" altLang="en-US" dirty="0"/>
              <a:t>) with the research institution to form a part of the local innovation ecosystem.</a:t>
            </a:r>
          </a:p>
          <a:p>
            <a:pPr lvl="0" eaLnBrk="0" fontAlgn="base" hangingPunct="0">
              <a:spcBef>
                <a:spcPct val="0"/>
              </a:spcBef>
              <a:spcAft>
                <a:spcPct val="0"/>
              </a:spcAft>
              <a:buFontTx/>
              <a:buChar char="•"/>
            </a:pPr>
            <a:r>
              <a:rPr lang="en-US" altLang="en-US" dirty="0"/>
              <a:t> Enhancing the regional capabilities to build a high-tech economy in Catalonia and Spain.</a:t>
            </a:r>
          </a:p>
          <a:p>
            <a:pPr lvl="0" eaLnBrk="0" fontAlgn="base" hangingPunct="0">
              <a:spcBef>
                <a:spcPct val="0"/>
              </a:spcBef>
              <a:spcAft>
                <a:spcPct val="0"/>
              </a:spcAft>
              <a:buFontTx/>
              <a:buChar char="•"/>
            </a:pPr>
            <a:r>
              <a:rPr lang="en-US" altLang="en-US" dirty="0"/>
              <a:t> Act as an asset to the workforce development in Catalonia and Spain. </a:t>
            </a:r>
          </a:p>
          <a:p>
            <a:endParaRPr lang="en-US" sz="700" b="1" dirty="0"/>
          </a:p>
          <a:p>
            <a:r>
              <a:rPr lang="en-US" b="1" dirty="0"/>
              <a:t>Contents:</a:t>
            </a:r>
          </a:p>
          <a:p>
            <a:pPr marL="285750" indent="-285750">
              <a:buFontTx/>
              <a:buChar char="-"/>
            </a:pPr>
            <a:r>
              <a:rPr lang="en-US" b="1" dirty="0"/>
              <a:t>JEMCA opportunities: Institutes and Universities plus one Research Infrastructure summing up capacities</a:t>
            </a:r>
          </a:p>
          <a:p>
            <a:pPr marL="285750" indent="-285750">
              <a:buFontTx/>
              <a:buChar char="-"/>
            </a:pPr>
            <a:r>
              <a:rPr lang="en-US" b="1" dirty="0"/>
              <a:t>X-ray, Electron Microscope, Data Infrastructure playing together</a:t>
            </a:r>
          </a:p>
          <a:p>
            <a:pPr marL="285750" indent="-285750">
              <a:buFontTx/>
              <a:buChar char="-"/>
            </a:pPr>
            <a:r>
              <a:rPr lang="en-US" b="1" dirty="0"/>
              <a:t>RI experience as user facility, research institution, data infrastructure and innovation hub</a:t>
            </a:r>
          </a:p>
          <a:p>
            <a:pPr marL="285750" indent="-285750">
              <a:buFontTx/>
              <a:buChar char="-"/>
            </a:pPr>
            <a:r>
              <a:rPr lang="en-US" b="1" dirty="0"/>
              <a:t>Institutes experience as research institutions and industry partners, TT, …</a:t>
            </a:r>
          </a:p>
          <a:p>
            <a:pPr marL="285750" indent="-285750">
              <a:buFontTx/>
              <a:buChar char="-"/>
            </a:pPr>
            <a:r>
              <a:rPr lang="en-US" b="1" dirty="0"/>
              <a:t>Universities as training and research centers and industry partners, TT,…</a:t>
            </a:r>
          </a:p>
          <a:p>
            <a:pPr marL="285750" indent="-285750">
              <a:buFontTx/>
              <a:buChar char="-"/>
            </a:pPr>
            <a:r>
              <a:rPr lang="en-US" b="1" dirty="0"/>
              <a:t>Catalunya, Spain, Europe </a:t>
            </a:r>
          </a:p>
          <a:p>
            <a:pPr marL="285750" indent="-285750">
              <a:buFontTx/>
              <a:buChar char="-"/>
            </a:pPr>
            <a:r>
              <a:rPr lang="en-US" b="1" dirty="0"/>
              <a:t>Two main areas: life and material science</a:t>
            </a:r>
          </a:p>
          <a:p>
            <a:pPr marL="285750" indent="-285750">
              <a:buFontTx/>
              <a:buChar char="-"/>
            </a:pPr>
            <a:r>
              <a:rPr lang="en-US" b="1" dirty="0"/>
              <a:t>Examples (using X-ray and JEMCA)</a:t>
            </a:r>
          </a:p>
          <a:p>
            <a:pPr marL="285750" indent="-285750">
              <a:buFontTx/>
              <a:buChar char="-"/>
            </a:pPr>
            <a:r>
              <a:rPr lang="en-US" b="1" dirty="0"/>
              <a:t>Users – resident users – industrial users…</a:t>
            </a:r>
          </a:p>
          <a:p>
            <a:pPr marL="285750" indent="-285750">
              <a:buFontTx/>
              <a:buChar char="-"/>
            </a:pPr>
            <a:endParaRPr lang="en-US" sz="600" b="1" dirty="0"/>
          </a:p>
          <a:p>
            <a:r>
              <a:rPr lang="en-US" b="1" dirty="0"/>
              <a:t>Editorial Board:</a:t>
            </a:r>
          </a:p>
          <a:p>
            <a:r>
              <a:rPr lang="en-US" b="1" dirty="0"/>
              <a:t>One member per Instrument + ILO + communication, coordinated by one/two editors (one or one per section)</a:t>
            </a:r>
          </a:p>
          <a:p>
            <a:r>
              <a:rPr lang="en-US" b="1" dirty="0"/>
              <a:t>Document to be ready by the end of this year</a:t>
            </a:r>
          </a:p>
        </p:txBody>
      </p:sp>
    </p:spTree>
    <p:extLst>
      <p:ext uri="{BB962C8B-B14F-4D97-AF65-F5344CB8AC3E}">
        <p14:creationId xmlns:p14="http://schemas.microsoft.com/office/powerpoint/2010/main" val="2464120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96B14-2998-494A-B0E2-CEBAF2FBBC4F}"/>
              </a:ext>
            </a:extLst>
          </p:cNvPr>
          <p:cNvSpPr>
            <a:spLocks noGrp="1"/>
          </p:cNvSpPr>
          <p:nvPr>
            <p:ph type="title"/>
          </p:nvPr>
        </p:nvSpPr>
        <p:spPr>
          <a:xfrm>
            <a:off x="890454" y="296253"/>
            <a:ext cx="9816594" cy="446638"/>
          </a:xfrm>
        </p:spPr>
        <p:txBody>
          <a:bodyPr>
            <a:normAutofit fontScale="90000"/>
          </a:bodyPr>
          <a:lstStyle/>
          <a:p>
            <a:r>
              <a:rPr lang="en-US" dirty="0"/>
              <a:t>Next</a:t>
            </a:r>
          </a:p>
        </p:txBody>
      </p:sp>
      <p:sp>
        <p:nvSpPr>
          <p:cNvPr id="3" name="TextBox 2">
            <a:extLst>
              <a:ext uri="{FF2B5EF4-FFF2-40B4-BE49-F238E27FC236}">
                <a16:creationId xmlns:a16="http://schemas.microsoft.com/office/drawing/2014/main" id="{B27AA9A8-C644-4E7B-A360-68B232484D15}"/>
              </a:ext>
            </a:extLst>
          </p:cNvPr>
          <p:cNvSpPr txBox="1"/>
          <p:nvPr/>
        </p:nvSpPr>
        <p:spPr>
          <a:xfrm>
            <a:off x="874659" y="1307090"/>
            <a:ext cx="10442681" cy="4278094"/>
          </a:xfrm>
          <a:prstGeom prst="rect">
            <a:avLst/>
          </a:prstGeom>
          <a:noFill/>
        </p:spPr>
        <p:txBody>
          <a:bodyPr wrap="square">
            <a:spAutoFit/>
          </a:bodyPr>
          <a:lstStyle/>
          <a:p>
            <a:r>
              <a:rPr lang="en-US" sz="2400" b="1" dirty="0"/>
              <a:t>Meeting with all players – Members + IRB, CRG, UAB – propose dates within October/November</a:t>
            </a:r>
          </a:p>
          <a:p>
            <a:endParaRPr lang="en-US" sz="2400" b="1" dirty="0"/>
          </a:p>
          <a:p>
            <a:r>
              <a:rPr lang="en-US" sz="2400" b="1" dirty="0"/>
              <a:t>Each Instrument owner: </a:t>
            </a:r>
          </a:p>
          <a:p>
            <a:pPr marL="285750" indent="-285750">
              <a:buFontTx/>
              <a:buChar char="-"/>
            </a:pPr>
            <a:r>
              <a:rPr lang="en-US" sz="2400" b="1" dirty="0"/>
              <a:t>Defines responsible of the instrument</a:t>
            </a:r>
          </a:p>
          <a:p>
            <a:pPr marL="285750" indent="-285750">
              <a:buFontTx/>
              <a:buChar char="-"/>
            </a:pPr>
            <a:r>
              <a:rPr lang="en-US" sz="2400" b="1" dirty="0"/>
              <a:t>Summarizes resources assigned or to be assigned to each instrument</a:t>
            </a:r>
          </a:p>
          <a:p>
            <a:pPr marL="285750" indent="-285750">
              <a:buFontTx/>
              <a:buChar char="-"/>
            </a:pPr>
            <a:r>
              <a:rPr lang="en-US" sz="2400" b="1" dirty="0"/>
              <a:t>Summarizes maintenance costs with starting date</a:t>
            </a:r>
          </a:p>
          <a:p>
            <a:pPr marL="285750" indent="-285750">
              <a:buFontTx/>
              <a:buChar char="-"/>
            </a:pPr>
            <a:r>
              <a:rPr lang="en-US" sz="2400" b="1" dirty="0"/>
              <a:t>Defines data needs (storage, on-line analysis, off-line analysis, workflow developments)</a:t>
            </a:r>
          </a:p>
          <a:p>
            <a:pPr marL="285750" indent="-285750">
              <a:buFontTx/>
              <a:buChar char="-"/>
            </a:pPr>
            <a:r>
              <a:rPr lang="en-US" sz="2400" b="1" dirty="0"/>
              <a:t>Designates leaflet editorial board member</a:t>
            </a:r>
          </a:p>
          <a:p>
            <a:endParaRPr lang="en-US" sz="1600" dirty="0"/>
          </a:p>
          <a:p>
            <a:endParaRPr lang="en-US" sz="1600" dirty="0"/>
          </a:p>
        </p:txBody>
      </p:sp>
    </p:spTree>
    <p:extLst>
      <p:ext uri="{BB962C8B-B14F-4D97-AF65-F5344CB8AC3E}">
        <p14:creationId xmlns:p14="http://schemas.microsoft.com/office/powerpoint/2010/main" val="3933046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3300</TotalTime>
  <Words>1749</Words>
  <Application>Microsoft Office PowerPoint</Application>
  <PresentationFormat>Widescreen</PresentationFormat>
  <Paragraphs>293</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Times New Roman</vt:lpstr>
      <vt:lpstr>Office Theme</vt:lpstr>
      <vt:lpstr>JEMCA</vt:lpstr>
      <vt:lpstr>Map of JEMCA</vt:lpstr>
      <vt:lpstr>Map of JEMCA</vt:lpstr>
      <vt:lpstr>Map of JEMCA</vt:lpstr>
      <vt:lpstr>Map of JEMCA</vt:lpstr>
      <vt:lpstr>JEMCA numbers</vt:lpstr>
      <vt:lpstr>PowerPoint Presentation</vt:lpstr>
      <vt:lpstr>JEMCA Alliance</vt:lpstr>
      <vt:lpstr>Governance</vt:lpstr>
      <vt:lpstr>Considerations for the governance (Frame Agreement)</vt:lpstr>
      <vt:lpstr>Specific instrument annex (Collaboration Agreement) (as for EM01, 02, InCAEM) </vt:lpstr>
      <vt:lpstr>Preparation of a leaflet for sharing with collaborators/industry/funders</vt:lpstr>
      <vt:lpstr>Next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JEMCA</dc:title>
  <dc:creator>Caterina Biscari</dc:creator>
  <cp:lastModifiedBy>Caterina Biscari</cp:lastModifiedBy>
  <cp:revision>59</cp:revision>
  <dcterms:created xsi:type="dcterms:W3CDTF">2026-09-07T12:03:34Z</dcterms:created>
  <dcterms:modified xsi:type="dcterms:W3CDTF">2026-09-29T07:50:13Z</dcterms:modified>
</cp:coreProperties>
</file>