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9" r:id="rId3"/>
    <p:sldId id="304" r:id="rId4"/>
    <p:sldId id="305" r:id="rId5"/>
    <p:sldId id="306" r:id="rId6"/>
    <p:sldId id="315" r:id="rId7"/>
    <p:sldId id="316" r:id="rId8"/>
    <p:sldId id="308" r:id="rId9"/>
    <p:sldId id="313" r:id="rId10"/>
    <p:sldId id="312" r:id="rId11"/>
    <p:sldId id="314" r:id="rId12"/>
    <p:sldId id="320" r:id="rId13"/>
    <p:sldId id="1313" r:id="rId14"/>
    <p:sldId id="1315" r:id="rId15"/>
    <p:sldId id="1294" r:id="rId16"/>
    <p:sldId id="1304" r:id="rId17"/>
    <p:sldId id="319" r:id="rId18"/>
    <p:sldId id="1314" r:id="rId19"/>
    <p:sldId id="318" r:id="rId20"/>
    <p:sldId id="1296" r:id="rId21"/>
    <p:sldId id="1305" r:id="rId22"/>
    <p:sldId id="1307" r:id="rId23"/>
    <p:sldId id="1309" r:id="rId24"/>
    <p:sldId id="1311" r:id="rId25"/>
    <p:sldId id="1312" r:id="rId26"/>
    <p:sldId id="280" r:id="rId27"/>
    <p:sldId id="311" r:id="rId28"/>
    <p:sldId id="310" r:id="rId29"/>
    <p:sldId id="1293" r:id="rId30"/>
    <p:sldId id="303" r:id="rId31"/>
    <p:sldId id="302" r:id="rId32"/>
  </p:sldIdLst>
  <p:sldSz cx="12192000" cy="6858000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nasi Bellafont Peralta" initials="IBP" lastIdx="8" clrIdx="0">
    <p:extLst>
      <p:ext uri="{19B8F6BF-5375-455C-9EA6-DF929625EA0E}">
        <p15:presenceInfo xmlns:p15="http://schemas.microsoft.com/office/powerpoint/2012/main" userId="S-1-5-21-2273521720-380058928-1382531110-74977" providerId="AD"/>
      </p:ext>
    </p:extLst>
  </p:cmAuthor>
  <p:cmAuthor id="2" name="Ubaldo Iriso Áriz" initials="UIÁ" lastIdx="1" clrIdx="1">
    <p:extLst>
      <p:ext uri="{19B8F6BF-5375-455C-9EA6-DF929625EA0E}">
        <p15:presenceInfo xmlns:p15="http://schemas.microsoft.com/office/powerpoint/2012/main" userId="S-1-5-21-2273521720-380058928-1382531110-742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F56"/>
    <a:srgbClr val="FF33CC"/>
    <a:srgbClr val="009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5" autoAdjust="0"/>
    <p:restoredTop sz="91241" autoAdjust="0"/>
  </p:normalViewPr>
  <p:slideViewPr>
    <p:cSldViewPr snapToGrid="0" snapToObjects="1">
      <p:cViewPr varScale="1">
        <p:scale>
          <a:sx n="61" d="100"/>
          <a:sy n="61" d="100"/>
        </p:scale>
        <p:origin x="84" y="1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3507"/>
          </a:xfrm>
          <a:prstGeom prst="rect">
            <a:avLst/>
          </a:prstGeom>
        </p:spPr>
        <p:txBody>
          <a:bodyPr vert="horz" lIns="100208" tIns="50105" rIns="100208" bIns="50105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2"/>
            <a:ext cx="3078427" cy="513507"/>
          </a:xfrm>
          <a:prstGeom prst="rect">
            <a:avLst/>
          </a:prstGeom>
        </p:spPr>
        <p:txBody>
          <a:bodyPr vert="horz" lIns="100208" tIns="50105" rIns="100208" bIns="50105" rtlCol="0"/>
          <a:lstStyle>
            <a:lvl1pPr algn="r">
              <a:defRPr sz="1300"/>
            </a:lvl1pPr>
          </a:lstStyle>
          <a:p>
            <a:fld id="{3754D09A-128C-7647-8C3E-479A0232F857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6"/>
          </a:xfrm>
          <a:prstGeom prst="rect">
            <a:avLst/>
          </a:prstGeom>
        </p:spPr>
        <p:txBody>
          <a:bodyPr vert="horz" lIns="100208" tIns="50105" rIns="100208" bIns="50105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6"/>
          </a:xfrm>
          <a:prstGeom prst="rect">
            <a:avLst/>
          </a:prstGeom>
        </p:spPr>
        <p:txBody>
          <a:bodyPr vert="horz" lIns="100208" tIns="50105" rIns="100208" bIns="50105" rtlCol="0" anchor="b"/>
          <a:lstStyle>
            <a:lvl1pPr algn="r">
              <a:defRPr sz="13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3507"/>
          </a:xfrm>
          <a:prstGeom prst="rect">
            <a:avLst/>
          </a:prstGeom>
        </p:spPr>
        <p:txBody>
          <a:bodyPr vert="horz" lIns="100208" tIns="50105" rIns="100208" bIns="5010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2"/>
            <a:ext cx="3078427" cy="513507"/>
          </a:xfrm>
          <a:prstGeom prst="rect">
            <a:avLst/>
          </a:prstGeom>
        </p:spPr>
        <p:txBody>
          <a:bodyPr vert="horz" lIns="100208" tIns="50105" rIns="100208" bIns="50105" rtlCol="0"/>
          <a:lstStyle>
            <a:lvl1pPr algn="r">
              <a:defRPr sz="1300"/>
            </a:lvl1pPr>
          </a:lstStyle>
          <a:p>
            <a:fld id="{E4F1AB1D-62C5-4B95-A703-7CBA362A60D8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208" tIns="50105" rIns="100208" bIns="501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100208" tIns="50105" rIns="100208" bIns="5010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6"/>
          </a:xfrm>
          <a:prstGeom prst="rect">
            <a:avLst/>
          </a:prstGeom>
        </p:spPr>
        <p:txBody>
          <a:bodyPr vert="horz" lIns="100208" tIns="50105" rIns="100208" bIns="5010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6"/>
          </a:xfrm>
          <a:prstGeom prst="rect">
            <a:avLst/>
          </a:prstGeom>
        </p:spPr>
        <p:txBody>
          <a:bodyPr vert="horz" lIns="100208" tIns="50105" rIns="100208" bIns="50105" rtlCol="0" anchor="b"/>
          <a:lstStyle>
            <a:lvl1pPr algn="r">
              <a:defRPr sz="13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Coherence</a:t>
            </a:r>
            <a:r>
              <a:rPr lang="ca-ES" dirty="0"/>
              <a:t> </a:t>
            </a:r>
            <a:r>
              <a:rPr lang="ca-ES" dirty="0" err="1"/>
              <a:t>already</a:t>
            </a:r>
            <a:r>
              <a:rPr lang="ca-ES" dirty="0"/>
              <a:t> </a:t>
            </a:r>
            <a:r>
              <a:rPr lang="ca-ES" dirty="0" err="1"/>
              <a:t>measured</a:t>
            </a:r>
            <a:r>
              <a:rPr lang="ca-ES" dirty="0"/>
              <a:t> </a:t>
            </a:r>
            <a:r>
              <a:rPr lang="ca-ES" dirty="0" err="1"/>
              <a:t>by</a:t>
            </a:r>
            <a:r>
              <a:rPr lang="ca-ES" dirty="0"/>
              <a:t> </a:t>
            </a:r>
            <a:r>
              <a:rPr lang="ca-ES" dirty="0" err="1"/>
              <a:t>Michaelson</a:t>
            </a:r>
            <a:r>
              <a:rPr lang="ca-ES" dirty="0"/>
              <a:t> ~1900 </a:t>
            </a:r>
            <a:r>
              <a:rPr lang="ca-ES" dirty="0" err="1"/>
              <a:t>by</a:t>
            </a:r>
            <a:r>
              <a:rPr lang="ca-ES" dirty="0"/>
              <a:t> </a:t>
            </a:r>
            <a:r>
              <a:rPr lang="ca-ES" dirty="0" err="1"/>
              <a:t>measuring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ratio</a:t>
            </a:r>
            <a:r>
              <a:rPr lang="ca-ES" dirty="0"/>
              <a:t> </a:t>
            </a:r>
            <a:r>
              <a:rPr lang="ca-ES" dirty="0" err="1"/>
              <a:t>peak</a:t>
            </a:r>
            <a:r>
              <a:rPr lang="ca-ES" dirty="0"/>
              <a:t>/</a:t>
            </a:r>
            <a:r>
              <a:rPr lang="ca-ES" dirty="0" err="1"/>
              <a:t>minimum</a:t>
            </a:r>
            <a:r>
              <a:rPr lang="ca-ES" dirty="0"/>
              <a:t> of </a:t>
            </a:r>
            <a:r>
              <a:rPr lang="ca-ES" dirty="0" err="1"/>
              <a:t>fringe</a:t>
            </a:r>
            <a:r>
              <a:rPr lang="ca-E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0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ca-ES" dirty="0" err="1"/>
              <a:t>Images</a:t>
            </a:r>
            <a:r>
              <a:rPr lang="ca-ES" dirty="0"/>
              <a:t> </a:t>
            </a:r>
            <a:r>
              <a:rPr lang="ca-ES" dirty="0" err="1"/>
              <a:t>made</a:t>
            </a:r>
            <a:r>
              <a:rPr lang="ca-ES" dirty="0"/>
              <a:t> </a:t>
            </a:r>
            <a:r>
              <a:rPr lang="ca-ES" dirty="0" err="1"/>
              <a:t>from</a:t>
            </a:r>
            <a:r>
              <a:rPr lang="ca-ES" dirty="0"/>
              <a:t> Fourier </a:t>
            </a:r>
            <a:r>
              <a:rPr lang="ca-ES" dirty="0" err="1"/>
              <a:t>Transform</a:t>
            </a:r>
            <a:r>
              <a:rPr lang="ca-ES" dirty="0"/>
              <a:t> of </a:t>
            </a:r>
            <a:r>
              <a:rPr lang="ca-ES" dirty="0" err="1"/>
              <a:t>Visibilities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33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 </a:t>
            </a:r>
            <a:r>
              <a:rPr lang="es-ES" dirty="0" err="1"/>
              <a:t>for</a:t>
            </a:r>
            <a:r>
              <a:rPr lang="es-ES" dirty="0"/>
              <a:t> Chris: </a:t>
            </a:r>
            <a:r>
              <a:rPr lang="es-ES" dirty="0" err="1"/>
              <a:t>This</a:t>
            </a:r>
            <a:r>
              <a:rPr lang="es-ES" dirty="0"/>
              <a:t> case </a:t>
            </a:r>
            <a:r>
              <a:rPr lang="es-ES" dirty="0" err="1"/>
              <a:t>corresponds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27 </a:t>
            </a:r>
            <a:r>
              <a:rPr lang="es-ES" dirty="0" err="1"/>
              <a:t>antennas</a:t>
            </a:r>
            <a:r>
              <a:rPr lang="es-ES" dirty="0"/>
              <a:t>.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VLA?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7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/>
            <a:r>
              <a:rPr lang="en-US" dirty="0"/>
              <a:t>Assuming a flat Gaussian beam, and knowing (</a:t>
            </a:r>
            <a:r>
              <a:rPr lang="es-ES" dirty="0"/>
              <a:t>I</a:t>
            </a:r>
            <a:r>
              <a:rPr lang="es-ES" baseline="-25000" dirty="0"/>
              <a:t>0</a:t>
            </a:r>
            <a:r>
              <a:rPr lang="es-ES" dirty="0"/>
              <a:t>, I</a:t>
            </a:r>
            <a:r>
              <a:rPr lang="es-ES" baseline="-25000" dirty="0"/>
              <a:t>1</a:t>
            </a:r>
            <a:r>
              <a:rPr lang="es-ES" dirty="0"/>
              <a:t>, I</a:t>
            </a:r>
            <a:r>
              <a:rPr lang="es-ES" baseline="-25000" dirty="0"/>
              <a:t>2</a:t>
            </a:r>
            <a:r>
              <a:rPr lang="es-ES" dirty="0"/>
              <a:t>), </a:t>
            </a:r>
            <a:r>
              <a:rPr lang="en-US" dirty="0"/>
              <a:t>or if </a:t>
            </a:r>
            <a:r>
              <a:rPr lang="es-ES" dirty="0"/>
              <a:t>I</a:t>
            </a:r>
            <a:r>
              <a:rPr lang="es-ES" baseline="-25000" dirty="0"/>
              <a:t>0</a:t>
            </a:r>
            <a:r>
              <a:rPr lang="es-ES" dirty="0"/>
              <a:t>=I</a:t>
            </a:r>
            <a:r>
              <a:rPr lang="es-ES" baseline="-25000" dirty="0"/>
              <a:t>1</a:t>
            </a:r>
            <a:r>
              <a:rPr lang="es-ES" dirty="0"/>
              <a:t>=I</a:t>
            </a:r>
            <a:r>
              <a:rPr lang="es-ES" baseline="-25000" dirty="0"/>
              <a:t>2 </a:t>
            </a:r>
            <a:r>
              <a:rPr lang="es-E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82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0164" y="2510635"/>
            <a:ext cx="8236352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0788" y="4002088"/>
            <a:ext cx="5105400" cy="66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 marL="9144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 marL="13716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220788" y="4849813"/>
            <a:ext cx="2465387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5"/>
            <a:ext cx="8853668" cy="88773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740D-B6EC-4B83-9904-2BBF9D1E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ED7F3-9693-437A-9469-4E15D6A87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619F9-903F-4417-8724-56777B2B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E329-C174-44E8-9C00-EF45EB6497F9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B10D3-B870-4C1F-8485-FAB522BE6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96C5B-811C-48B9-9477-77BE8C99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F6CB6-FC67-42C8-A9B1-C932C0BAD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3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11" y="145743"/>
            <a:ext cx="11514667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87" y="652843"/>
            <a:ext cx="11514667" cy="536881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42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528"/>
            <a:ext cx="929837" cy="111318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95" y="6570039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74881"/>
            <a:ext cx="1042143" cy="470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eow.elettra.eu/90/pdf/TUPMO09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eow.elettra.eu/90/pdf/TUPMO09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3.10820" TargetMode="External"/><Relationship Id="rId3" Type="http://schemas.openxmlformats.org/officeDocument/2006/relationships/hyperlink" Target="https://arxiv.org/abs/2406.02114" TargetMode="External"/><Relationship Id="rId7" Type="http://schemas.openxmlformats.org/officeDocument/2006/relationships/hyperlink" Target="https://opg.optica.org/josaa/abstract.cfm?uri=josaa-42-9-1261" TargetMode="External"/><Relationship Id="rId12" Type="http://schemas.openxmlformats.org/officeDocument/2006/relationships/image" Target="../media/image57.png"/><Relationship Id="rId2" Type="http://schemas.openxmlformats.org/officeDocument/2006/relationships/hyperlink" Target="https://indico.synchrotron-soleil.fr/event/76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ournals.aps.org/prab/abstract/10.1103/PhysRevAccelBeams.27.112802" TargetMode="External"/><Relationship Id="rId11" Type="http://schemas.openxmlformats.org/officeDocument/2006/relationships/hyperlink" Target="https://arxiv.org/abs/2510.13502" TargetMode="External"/><Relationship Id="rId5" Type="http://schemas.openxmlformats.org/officeDocument/2006/relationships/hyperlink" Target="https://accelconf.web.cern.ch/ibic2024/doi/jacow-ibic2024-tup56/" TargetMode="External"/><Relationship Id="rId10" Type="http://schemas.openxmlformats.org/officeDocument/2006/relationships/hyperlink" Target="http://dx.doi.org/10.1117/12.3062598" TargetMode="External"/><Relationship Id="rId4" Type="http://schemas.openxmlformats.org/officeDocument/2006/relationships/hyperlink" Target="https://opg.optica.org/josaa/abstract.cfm?uri=josaa-41-8-1513" TargetMode="External"/><Relationship Id="rId9" Type="http://schemas.openxmlformats.org/officeDocument/2006/relationships/hyperlink" Target="https://meow.elettra.eu/90/pdf/TUPMO09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ynchrotron-soleil.fr/event/76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2341904" y="2888026"/>
            <a:ext cx="768531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Iriso (ALBA), C. </a:t>
            </a:r>
            <a:r>
              <a:rPr lang="en-US" sz="2000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Carilli</a:t>
            </a:r>
            <a:r>
              <a:rPr lang="en-US" sz="20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(NRAO), B. Nikolic (Univ. of Cambridge), N. </a:t>
            </a:r>
            <a:r>
              <a:rPr lang="en-US" sz="2000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Thyagarajan</a:t>
            </a:r>
            <a:r>
              <a:rPr lang="en-US" sz="20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(CSIRO), and L. Torino (ALBA)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685014" y="1141696"/>
            <a:ext cx="10821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s-ES" sz="4000" b="1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es-ES" sz="4000" b="1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Redudant</a:t>
            </a:r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</a:t>
            </a:r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4000" b="1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id="{47249406-C4D6-49DD-B697-5D963B717018}"/>
              </a:ext>
            </a:extLst>
          </p:cNvPr>
          <p:cNvSpPr txBox="1"/>
          <p:nvPr/>
        </p:nvSpPr>
        <p:spPr>
          <a:xfrm>
            <a:off x="9880234" y="6096834"/>
            <a:ext cx="212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- ALBA Workshop</a:t>
            </a:r>
          </a:p>
          <a:p>
            <a:pPr algn="ctr"/>
            <a:r>
              <a:rPr lang="en-US" sz="14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E2ED7-617E-4776-85AC-AB03AB5CB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595" y="4566563"/>
            <a:ext cx="4663932" cy="16736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A94E38-8B85-4472-9F71-231F9F750BC6}"/>
              </a:ext>
            </a:extLst>
          </p:cNvPr>
          <p:cNvSpPr/>
          <p:nvPr/>
        </p:nvSpPr>
        <p:spPr>
          <a:xfrm>
            <a:off x="0" y="0"/>
            <a:ext cx="2492830" cy="12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3D37B4-A77C-434B-A91B-EFBAC2BA4528}"/>
              </a:ext>
            </a:extLst>
          </p:cNvPr>
          <p:cNvSpPr txBox="1">
            <a:spLocks/>
          </p:cNvSpPr>
          <p:nvPr/>
        </p:nvSpPr>
        <p:spPr>
          <a:xfrm>
            <a:off x="1219652" y="15708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>
                <a:solidFill>
                  <a:srgbClr val="002060"/>
                </a:solidFill>
              </a:rPr>
              <a:t>Fourier </a:t>
            </a:r>
            <a:r>
              <a:rPr lang="ca-ES" sz="4000" b="1" u="sng" dirty="0" err="1">
                <a:solidFill>
                  <a:srgbClr val="002060"/>
                </a:solidFill>
              </a:rPr>
              <a:t>Domain</a:t>
            </a:r>
            <a:r>
              <a:rPr lang="ca-ES" sz="4000" b="1" u="sng" dirty="0">
                <a:solidFill>
                  <a:srgbClr val="002060"/>
                </a:solidFill>
              </a:rPr>
              <a:t>: N-apertures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0A5A2-350F-49BB-9244-F0CBD42FF132}"/>
              </a:ext>
            </a:extLst>
          </p:cNvPr>
          <p:cNvSpPr txBox="1"/>
          <p:nvPr/>
        </p:nvSpPr>
        <p:spPr>
          <a:xfrm>
            <a:off x="786519" y="900496"/>
            <a:ext cx="358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process</a:t>
            </a:r>
            <a:r>
              <a:rPr lang="es-ES" dirty="0"/>
              <a:t> can be </a:t>
            </a:r>
            <a:r>
              <a:rPr lang="es-ES" dirty="0" err="1"/>
              <a:t>generalized</a:t>
            </a:r>
            <a:r>
              <a:rPr lang="es-ES" dirty="0"/>
              <a:t> as: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7E3C8-C57A-4EC0-B24B-EB0F4EF9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552" y="900461"/>
            <a:ext cx="2305488" cy="980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30121-83D0-4A8C-9FC0-24D275A965A6}"/>
              </a:ext>
            </a:extLst>
          </p:cNvPr>
          <p:cNvSpPr txBox="1"/>
          <p:nvPr/>
        </p:nvSpPr>
        <p:spPr>
          <a:xfrm>
            <a:off x="6870247" y="93113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with</a:t>
            </a:r>
            <a:r>
              <a:rPr lang="es-ES" dirty="0"/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6A960F-0EF8-41C7-8EDD-73A14E5D8D91}"/>
                  </a:ext>
                </a:extLst>
              </p:cNvPr>
              <p:cNvSpPr/>
              <p:nvPr/>
            </p:nvSpPr>
            <p:spPr>
              <a:xfrm>
                <a:off x="7373873" y="900354"/>
                <a:ext cx="10609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𝐺</m:t>
                      </m:r>
                      <m:r>
                        <a:rPr lang="es-E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𝐼</m:t>
                          </m:r>
                          <m:r>
                            <a:rPr lang="es-E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6A960F-0EF8-41C7-8EDD-73A14E5D8D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873" y="900354"/>
                <a:ext cx="106099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F6DBFFF-836D-41C0-A1FF-205CCDAD504C}"/>
              </a:ext>
            </a:extLst>
          </p:cNvPr>
          <p:cNvSpPr txBox="1"/>
          <p:nvPr/>
        </p:nvSpPr>
        <p:spPr>
          <a:xfrm>
            <a:off x="3745234" y="6343648"/>
            <a:ext cx="8252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/>
              <a:t>*B. </a:t>
            </a:r>
            <a:r>
              <a:rPr lang="es-ES" sz="1400" dirty="0" err="1"/>
              <a:t>Nikolic</a:t>
            </a:r>
            <a:r>
              <a:rPr lang="es-ES" sz="1400" dirty="0"/>
              <a:t>, C. </a:t>
            </a:r>
            <a:r>
              <a:rPr lang="es-ES" sz="1400" dirty="0" err="1"/>
              <a:t>Carilli</a:t>
            </a:r>
            <a:r>
              <a:rPr lang="es-ES" sz="1400" dirty="0"/>
              <a:t>, U. Iriso, N. </a:t>
            </a:r>
            <a:r>
              <a:rPr lang="es-ES" sz="1400" dirty="0" err="1"/>
              <a:t>Thyagarajan</a:t>
            </a:r>
            <a:r>
              <a:rPr lang="es-ES" sz="1400" dirty="0"/>
              <a:t>, and L. Torino, “</a:t>
            </a:r>
            <a:r>
              <a:rPr lang="en-US" sz="1400" dirty="0"/>
              <a:t>Two-dimensional synchrotron beam characterization from a single interferogram</a:t>
            </a:r>
            <a:r>
              <a:rPr lang="es-ES" sz="1400" dirty="0"/>
              <a:t>“, PRAB, </a:t>
            </a:r>
            <a:r>
              <a:rPr lang="en-US" sz="1400" dirty="0"/>
              <a:t>27, 112802 – Published 25 November,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F30B25-BC82-4AB3-95CB-557A9A2596B9}"/>
              </a:ext>
            </a:extLst>
          </p:cNvPr>
          <p:cNvSpPr/>
          <p:nvPr/>
        </p:nvSpPr>
        <p:spPr>
          <a:xfrm>
            <a:off x="579820" y="2563738"/>
            <a:ext cx="474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N-holes, the </a:t>
            </a:r>
            <a:r>
              <a:rPr lang="en-US" b="1" dirty="0"/>
              <a:t>Known Parameters, P</a:t>
            </a:r>
            <a:r>
              <a:rPr lang="en-US" b="1" baseline="-25000" dirty="0"/>
              <a:t>k</a:t>
            </a:r>
            <a:r>
              <a:rPr lang="en-US" dirty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Distinct peaks in the Fourier Domain (visibilities, V</a:t>
            </a:r>
            <a:r>
              <a:rPr lang="en-US" baseline="-25000" dirty="0"/>
              <a:t>ij</a:t>
            </a:r>
            <a:r>
              <a:rPr lang="en-US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A4A36E-FB95-41F4-A661-7AE7398F29DC}"/>
              </a:ext>
            </a:extLst>
          </p:cNvPr>
          <p:cNvSpPr/>
          <p:nvPr/>
        </p:nvSpPr>
        <p:spPr>
          <a:xfrm>
            <a:off x="746446" y="5354856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38205-E789-42E4-B8AA-0A66E6B806B5}"/>
              </a:ext>
            </a:extLst>
          </p:cNvPr>
          <p:cNvSpPr txBox="1"/>
          <p:nvPr/>
        </p:nvSpPr>
        <p:spPr>
          <a:xfrm>
            <a:off x="592332" y="3523322"/>
            <a:ext cx="5326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For</a:t>
            </a:r>
            <a:r>
              <a:rPr lang="es-ES" dirty="0"/>
              <a:t> N-</a:t>
            </a:r>
            <a:r>
              <a:rPr lang="es-ES" dirty="0" err="1"/>
              <a:t>holes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Unknown</a:t>
            </a:r>
            <a:r>
              <a:rPr lang="es-ES" b="1" dirty="0"/>
              <a:t> </a:t>
            </a:r>
            <a:r>
              <a:rPr lang="es-ES" b="1" dirty="0" err="1"/>
              <a:t>Parameters</a:t>
            </a:r>
            <a:r>
              <a:rPr lang="es-ES" b="1" dirty="0"/>
              <a:t>, P</a:t>
            </a:r>
            <a:r>
              <a:rPr lang="es-ES" b="1" baseline="-25000" dirty="0"/>
              <a:t>u</a:t>
            </a:r>
            <a:r>
              <a:rPr lang="es-ES" dirty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dirty="0"/>
              <a:t>2D </a:t>
            </a:r>
            <a:r>
              <a:rPr lang="es-ES" dirty="0" err="1"/>
              <a:t>tilted</a:t>
            </a:r>
            <a:r>
              <a:rPr lang="es-ES" dirty="0"/>
              <a:t> Gaussian:  (</a:t>
            </a:r>
            <a:r>
              <a:rPr lang="es-ES" dirty="0">
                <a:latin typeface="Symbol" panose="05050102010706020507" pitchFamily="18" charset="2"/>
              </a:rPr>
              <a:t>s</a:t>
            </a:r>
            <a:r>
              <a:rPr lang="es-ES" baseline="-25000" dirty="0"/>
              <a:t>u</a:t>
            </a:r>
            <a:r>
              <a:rPr lang="es-ES" dirty="0"/>
              <a:t>, </a:t>
            </a:r>
            <a:r>
              <a:rPr lang="es-ES" dirty="0" err="1">
                <a:latin typeface="Symbol" panose="05050102010706020507" pitchFamily="18" charset="2"/>
              </a:rPr>
              <a:t>s</a:t>
            </a:r>
            <a:r>
              <a:rPr lang="es-ES" baseline="-25000" dirty="0" err="1"/>
              <a:t>v</a:t>
            </a:r>
            <a:r>
              <a:rPr lang="es-ES" dirty="0"/>
              <a:t>, </a:t>
            </a:r>
            <a:r>
              <a:rPr lang="es-ES" dirty="0">
                <a:latin typeface="Symbol" panose="05050102010706020507" pitchFamily="18" charset="2"/>
              </a:rPr>
              <a:t>f</a:t>
            </a:r>
            <a:r>
              <a:rPr lang="es-ES" dirty="0"/>
              <a:t>) 	</a:t>
            </a:r>
            <a:r>
              <a:rPr lang="es-ES" dirty="0">
                <a:sym typeface="Wingdings" panose="05000000000000000000" pitchFamily="2" charset="2"/>
              </a:rPr>
              <a:t> 3 </a:t>
            </a:r>
            <a:r>
              <a:rPr lang="es-ES" dirty="0" err="1">
                <a:sym typeface="Wingdings" panose="05000000000000000000" pitchFamily="2" charset="2"/>
              </a:rPr>
              <a:t>unknowns</a:t>
            </a:r>
            <a:endParaRPr lang="es-ES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dirty="0" err="1"/>
              <a:t>Hole</a:t>
            </a:r>
            <a:r>
              <a:rPr lang="es-ES" dirty="0"/>
              <a:t> </a:t>
            </a:r>
            <a:r>
              <a:rPr lang="es-ES" dirty="0" err="1"/>
              <a:t>Intensities</a:t>
            </a:r>
            <a:r>
              <a:rPr lang="es-ES" dirty="0"/>
              <a:t>: </a:t>
            </a:r>
            <a:r>
              <a:rPr lang="es-ES" i="1" dirty="0"/>
              <a:t>G</a:t>
            </a:r>
            <a:r>
              <a:rPr lang="es-ES" i="1" baseline="-25000" dirty="0"/>
              <a:t>i</a:t>
            </a:r>
            <a:r>
              <a:rPr lang="es-ES" dirty="0"/>
              <a:t> , </a:t>
            </a:r>
            <a:r>
              <a:rPr lang="es-ES" dirty="0" err="1"/>
              <a:t>for</a:t>
            </a:r>
            <a:r>
              <a:rPr lang="es-ES" dirty="0"/>
              <a:t> i=1… N	</a:t>
            </a:r>
            <a:r>
              <a:rPr lang="es-ES" dirty="0">
                <a:sym typeface="Wingdings" panose="05000000000000000000" pitchFamily="2" charset="2"/>
              </a:rPr>
              <a:t> N </a:t>
            </a:r>
            <a:r>
              <a:rPr lang="es-ES" dirty="0" err="1">
                <a:sym typeface="Wingdings" panose="05000000000000000000" pitchFamily="2" charset="2"/>
              </a:rPr>
              <a:t>unknowns</a:t>
            </a:r>
            <a:endParaRPr lang="es-ES" dirty="0">
              <a:sym typeface="Wingdings" panose="05000000000000000000" pitchFamily="2" charset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8B3090-9319-44B1-8155-C1C2DFFAFE33}"/>
              </a:ext>
            </a:extLst>
          </p:cNvPr>
          <p:cNvSpPr txBox="1"/>
          <p:nvPr/>
        </p:nvSpPr>
        <p:spPr>
          <a:xfrm>
            <a:off x="154089" y="5533469"/>
            <a:ext cx="1045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err="1">
                <a:sym typeface="Wingdings" panose="05000000000000000000" pitchFamily="2" charset="2"/>
              </a:rPr>
              <a:t>Joint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fit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to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the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measured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Vij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to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obtain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both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the</a:t>
            </a:r>
            <a:r>
              <a:rPr lang="es-ES" dirty="0">
                <a:sym typeface="Wingdings" panose="05000000000000000000" pitchFamily="2" charset="2"/>
              </a:rPr>
              <a:t> Gaussian </a:t>
            </a:r>
            <a:r>
              <a:rPr lang="es-ES" dirty="0" err="1">
                <a:sym typeface="Wingdings" panose="05000000000000000000" pitchFamily="2" charset="2"/>
              </a:rPr>
              <a:t>source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parameters</a:t>
            </a:r>
            <a:r>
              <a:rPr lang="es-ES" dirty="0">
                <a:sym typeface="Wingdings" panose="05000000000000000000" pitchFamily="2" charset="2"/>
              </a:rPr>
              <a:t> and </a:t>
            </a:r>
            <a:r>
              <a:rPr lang="es-ES" dirty="0" err="1">
                <a:sym typeface="Wingdings" panose="05000000000000000000" pitchFamily="2" charset="2"/>
              </a:rPr>
              <a:t>hole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gains</a:t>
            </a:r>
            <a:r>
              <a:rPr lang="es-ES" dirty="0">
                <a:sym typeface="Wingdings" panose="05000000000000000000" pitchFamily="2" charset="2"/>
              </a:rPr>
              <a:t> (</a:t>
            </a:r>
            <a:r>
              <a:rPr lang="es-ES" dirty="0" err="1">
                <a:sym typeface="Wingdings" panose="05000000000000000000" pitchFamily="2" charset="2"/>
              </a:rPr>
              <a:t>intensities</a:t>
            </a:r>
            <a:r>
              <a:rPr lang="es-ES" dirty="0">
                <a:sym typeface="Wingdings" panose="05000000000000000000" pitchFamily="2" charset="2"/>
              </a:rPr>
              <a:t>) </a:t>
            </a:r>
            <a:endParaRPr lang="en-US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61DB18BB-22D5-418A-B275-6E84242F6A2A}"/>
              </a:ext>
            </a:extLst>
          </p:cNvPr>
          <p:cNvSpPr/>
          <p:nvPr/>
        </p:nvSpPr>
        <p:spPr>
          <a:xfrm>
            <a:off x="5956186" y="3777285"/>
            <a:ext cx="139814" cy="6001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967555-9E31-4A3B-8DD5-A220DA946B34}"/>
              </a:ext>
            </a:extLst>
          </p:cNvPr>
          <p:cNvSpPr txBox="1"/>
          <p:nvPr/>
        </p:nvSpPr>
        <p:spPr>
          <a:xfrm>
            <a:off x="6226824" y="386442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/>
              <a:t>P</a:t>
            </a:r>
            <a:r>
              <a:rPr lang="es-ES" b="1" u="sng" baseline="-25000" dirty="0"/>
              <a:t>u</a:t>
            </a:r>
            <a:r>
              <a:rPr lang="es-ES" b="1" u="sng" dirty="0"/>
              <a:t>= N +3</a:t>
            </a:r>
            <a:endParaRPr lang="en-US" b="1" u="sng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C535D82-2767-446F-A68A-4C7453E93D02}"/>
              </a:ext>
            </a:extLst>
          </p:cNvPr>
          <p:cNvSpPr/>
          <p:nvPr/>
        </p:nvSpPr>
        <p:spPr>
          <a:xfrm>
            <a:off x="7334180" y="2831610"/>
            <a:ext cx="215119" cy="15733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414924-BEB7-4571-9EE4-0592EA20A874}"/>
              </a:ext>
            </a:extLst>
          </p:cNvPr>
          <p:cNvSpPr txBox="1"/>
          <p:nvPr/>
        </p:nvSpPr>
        <p:spPr>
          <a:xfrm>
            <a:off x="7636834" y="3148630"/>
            <a:ext cx="2380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fully</a:t>
            </a:r>
            <a:r>
              <a:rPr lang="es-ES" dirty="0"/>
              <a:t> </a:t>
            </a:r>
            <a:r>
              <a:rPr lang="es-ES" dirty="0" err="1"/>
              <a:t>characterized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Pk</a:t>
            </a:r>
            <a:r>
              <a:rPr lang="es-ES" dirty="0"/>
              <a:t> &gt; Pu</a:t>
            </a:r>
          </a:p>
          <a:p>
            <a:r>
              <a:rPr lang="es-ES" dirty="0"/>
              <a:t>So,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b="1" u="sng" dirty="0"/>
              <a:t>5 </a:t>
            </a:r>
            <a:r>
              <a:rPr lang="es-ES" b="1" u="sng" dirty="0" err="1"/>
              <a:t>holes</a:t>
            </a:r>
            <a:endParaRPr lang="en-US" b="1" u="sn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8F8525-518E-453B-9732-D7AE337ACC82}"/>
              </a:ext>
            </a:extLst>
          </p:cNvPr>
          <p:cNvSpPr txBox="1"/>
          <p:nvPr/>
        </p:nvSpPr>
        <p:spPr>
          <a:xfrm>
            <a:off x="605977" y="4970274"/>
            <a:ext cx="3490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u="sng" dirty="0" err="1"/>
              <a:t>Self-calibration</a:t>
            </a:r>
            <a:r>
              <a:rPr lang="es-ES" sz="2200" b="1" u="sng" dirty="0"/>
              <a:t> </a:t>
            </a:r>
            <a:r>
              <a:rPr lang="es-ES" sz="2200" b="1" u="sng" dirty="0" err="1"/>
              <a:t>Technique</a:t>
            </a:r>
            <a:r>
              <a:rPr lang="es-ES" sz="2200" b="1" u="sng" dirty="0"/>
              <a:t>*: </a:t>
            </a:r>
            <a:endParaRPr lang="en-US" sz="2200" b="1" u="sng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8D05A7-65D7-94BD-6DFD-1EBAB70DEFDD}"/>
              </a:ext>
            </a:extLst>
          </p:cNvPr>
          <p:cNvGrpSpPr/>
          <p:nvPr/>
        </p:nvGrpSpPr>
        <p:grpSpPr>
          <a:xfrm>
            <a:off x="9267599" y="450502"/>
            <a:ext cx="2832843" cy="2545331"/>
            <a:chOff x="9068820" y="765656"/>
            <a:chExt cx="2832843" cy="25453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9AB8E-B3AF-456D-82AA-0D6D3B65C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8820" y="765656"/>
              <a:ext cx="2832843" cy="254533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24E570-EAE1-4A83-AACE-94BA01393B16}"/>
                </a:ext>
              </a:extLst>
            </p:cNvPr>
            <p:cNvSpPr txBox="1"/>
            <p:nvPr/>
          </p:nvSpPr>
          <p:spPr>
            <a:xfrm>
              <a:off x="10055261" y="1522407"/>
              <a:ext cx="586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solidFill>
                    <a:schemeClr val="bg1"/>
                  </a:solidFill>
                </a:rPr>
                <a:t>Auto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83248A-016C-4513-BB3B-C6C185587BFA}"/>
                </a:ext>
              </a:extLst>
            </p:cNvPr>
            <p:cNvSpPr txBox="1"/>
            <p:nvPr/>
          </p:nvSpPr>
          <p:spPr>
            <a:xfrm>
              <a:off x="10135091" y="2279158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solidFill>
                    <a:schemeClr val="bg1"/>
                  </a:solidFill>
                </a:rPr>
                <a:t>0-2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C08222-9C0F-4282-9FC3-A6BEF9C905C1}"/>
                </a:ext>
              </a:extLst>
            </p:cNvPr>
            <p:cNvSpPr txBox="1"/>
            <p:nvPr/>
          </p:nvSpPr>
          <p:spPr>
            <a:xfrm>
              <a:off x="10839357" y="1607683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solidFill>
                    <a:schemeClr val="bg1"/>
                  </a:solidFill>
                </a:rPr>
                <a:t>0-1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9F012E-F2E9-40DD-95DC-ED47721E4D30}"/>
                </a:ext>
              </a:extLst>
            </p:cNvPr>
            <p:cNvSpPr txBox="1"/>
            <p:nvPr/>
          </p:nvSpPr>
          <p:spPr>
            <a:xfrm>
              <a:off x="10822760" y="2247520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solidFill>
                    <a:schemeClr val="bg1"/>
                  </a:solidFill>
                </a:rPr>
                <a:t>1-2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160DE0-8381-4647-BC5D-3BB4656CFE8C}"/>
                </a:ext>
              </a:extLst>
            </p:cNvPr>
            <p:cNvSpPr txBox="1"/>
            <p:nvPr/>
          </p:nvSpPr>
          <p:spPr>
            <a:xfrm>
              <a:off x="9389027" y="990902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2D FFT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884818-2DA6-3B1C-7C19-C39782ED34EF}"/>
              </a:ext>
            </a:extLst>
          </p:cNvPr>
          <p:cNvSpPr txBox="1"/>
          <p:nvPr/>
        </p:nvSpPr>
        <p:spPr>
          <a:xfrm>
            <a:off x="5032578" y="2839195"/>
            <a:ext cx="2490953" cy="37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P</a:t>
            </a:r>
            <a:r>
              <a:rPr lang="en-US" u="sng" baseline="-25000" dirty="0"/>
              <a:t>k</a:t>
            </a:r>
            <a:r>
              <a:rPr lang="en-US" u="sng" dirty="0"/>
              <a:t> = </a:t>
            </a:r>
            <a:r>
              <a:rPr lang="en-US" b="1" u="sng" dirty="0"/>
              <a:t>(𝑁(𝑁 − 1)/2) +1</a:t>
            </a:r>
            <a:r>
              <a:rPr lang="en-US" dirty="0"/>
              <a:t> 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1479AF12-D391-7257-8F91-2636446A7843}"/>
              </a:ext>
            </a:extLst>
          </p:cNvPr>
          <p:cNvSpPr/>
          <p:nvPr/>
        </p:nvSpPr>
        <p:spPr>
          <a:xfrm>
            <a:off x="4896216" y="2709671"/>
            <a:ext cx="139814" cy="6001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9" grpId="0"/>
      <p:bldP spid="10" grpId="0" animBg="1"/>
      <p:bldP spid="14" grpId="0"/>
      <p:bldP spid="16" grpId="0" animBg="1"/>
      <p:bldP spid="19" grpId="0"/>
      <p:bldP spid="22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092798-385C-490E-B7E0-47C8CA236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33" y="995315"/>
            <a:ext cx="2807796" cy="2396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58C1CA-E919-4277-956C-DBB5B92E7DF1}"/>
              </a:ext>
            </a:extLst>
          </p:cNvPr>
          <p:cNvSpPr txBox="1">
            <a:spLocks/>
          </p:cNvSpPr>
          <p:nvPr/>
        </p:nvSpPr>
        <p:spPr>
          <a:xfrm>
            <a:off x="1949294" y="53477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Results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with</a:t>
            </a:r>
            <a:r>
              <a:rPr lang="ca-ES" sz="4000" b="1" u="sng" dirty="0">
                <a:solidFill>
                  <a:srgbClr val="002060"/>
                </a:solidFill>
              </a:rPr>
              <a:t> 5-apertures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F83B9-301D-4D15-B261-B2215BB3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077" y="1092283"/>
            <a:ext cx="2092975" cy="2085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EF86ED-F1F3-492E-939C-8C1A114C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923" y="910389"/>
            <a:ext cx="2899406" cy="2396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CFEA51-FD9E-4022-A2A4-9FF4CA5B7BAB}"/>
              </a:ext>
            </a:extLst>
          </p:cNvPr>
          <p:cNvSpPr txBox="1"/>
          <p:nvPr/>
        </p:nvSpPr>
        <p:spPr>
          <a:xfrm>
            <a:off x="4751167" y="1082722"/>
            <a:ext cx="12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Raw </a:t>
            </a:r>
            <a:r>
              <a:rPr lang="es-ES" dirty="0" err="1">
                <a:solidFill>
                  <a:schemeClr val="bg1"/>
                </a:solidFill>
              </a:rPr>
              <a:t>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C8AF8-F360-4B9A-895B-184728AE5B30}"/>
              </a:ext>
            </a:extLst>
          </p:cNvPr>
          <p:cNvSpPr txBox="1"/>
          <p:nvPr/>
        </p:nvSpPr>
        <p:spPr>
          <a:xfrm>
            <a:off x="7346014" y="108474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2D FFT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9739D-13FE-4583-BAB2-AA2CE694CB3B}"/>
              </a:ext>
            </a:extLst>
          </p:cNvPr>
          <p:cNvSpPr txBox="1"/>
          <p:nvPr/>
        </p:nvSpPr>
        <p:spPr>
          <a:xfrm>
            <a:off x="2187669" y="1078640"/>
            <a:ext cx="680209" cy="374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Mask</a:t>
            </a:r>
            <a:r>
              <a:rPr lang="es-ES" dirty="0"/>
              <a:t>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52797-2111-4ADC-801C-7AE1CDD08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72" y="3534172"/>
            <a:ext cx="4050402" cy="3051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F3EA52-9048-43DA-8206-BD374C5A4C61}"/>
              </a:ext>
            </a:extLst>
          </p:cNvPr>
          <p:cNvSpPr txBox="1"/>
          <p:nvPr/>
        </p:nvSpPr>
        <p:spPr>
          <a:xfrm>
            <a:off x="4963134" y="3593053"/>
            <a:ext cx="601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Electron</a:t>
            </a:r>
            <a:r>
              <a:rPr lang="es-ES" dirty="0"/>
              <a:t> Beam </a:t>
            </a:r>
            <a:r>
              <a:rPr lang="es-ES" dirty="0" err="1"/>
              <a:t>Reconstruction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a single </a:t>
            </a:r>
            <a:r>
              <a:rPr lang="es-ES" dirty="0" err="1"/>
              <a:t>interferogram</a:t>
            </a:r>
            <a:r>
              <a:rPr lang="es-ES" dirty="0"/>
              <a:t>. </a:t>
            </a:r>
          </a:p>
          <a:p>
            <a:r>
              <a:rPr lang="es-ES" dirty="0" err="1"/>
              <a:t>Results</a:t>
            </a:r>
            <a:r>
              <a:rPr lang="es-ES" dirty="0"/>
              <a:t> in </a:t>
            </a:r>
            <a:r>
              <a:rPr lang="es-ES" dirty="0" err="1"/>
              <a:t>agreement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methods</a:t>
            </a:r>
            <a:endParaRPr lang="en-US" dirty="0"/>
          </a:p>
        </p:txBody>
      </p:sp>
      <p:pic>
        <p:nvPicPr>
          <p:cNvPr id="12" name="Picture 11" descr="A table with numbers and a few black text&#10;&#10;Description automatically generated with medium confidence">
            <a:extLst>
              <a:ext uri="{FF2B5EF4-FFF2-40B4-BE49-F238E27FC236}">
                <a16:creationId xmlns:a16="http://schemas.microsoft.com/office/drawing/2014/main" id="{7B9BAB3D-AED4-47F8-B923-0AF1FA01A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497" y="4498233"/>
            <a:ext cx="4822155" cy="17202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322903-D603-401C-90C6-3F086847530B}"/>
              </a:ext>
            </a:extLst>
          </p:cNvPr>
          <p:cNvSpPr txBox="1"/>
          <p:nvPr/>
        </p:nvSpPr>
        <p:spPr>
          <a:xfrm>
            <a:off x="3745234" y="6343648"/>
            <a:ext cx="8252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/>
              <a:t>*B. </a:t>
            </a:r>
            <a:r>
              <a:rPr lang="es-ES" sz="1400" dirty="0" err="1"/>
              <a:t>Nikolic</a:t>
            </a:r>
            <a:r>
              <a:rPr lang="es-ES" sz="1400" dirty="0"/>
              <a:t>, C. </a:t>
            </a:r>
            <a:r>
              <a:rPr lang="es-ES" sz="1400" dirty="0" err="1"/>
              <a:t>Carilli</a:t>
            </a:r>
            <a:r>
              <a:rPr lang="es-ES" sz="1400" dirty="0"/>
              <a:t>, U. Iriso, N. </a:t>
            </a:r>
            <a:r>
              <a:rPr lang="es-ES" sz="1400" dirty="0" err="1"/>
              <a:t>Thyagarajan</a:t>
            </a:r>
            <a:r>
              <a:rPr lang="es-ES" sz="1400" dirty="0"/>
              <a:t>, and L. Torino, “</a:t>
            </a:r>
            <a:r>
              <a:rPr lang="en-US" sz="1400" dirty="0"/>
              <a:t>Two-dimensional synchrotron beam characterization from a single interferogram</a:t>
            </a:r>
            <a:r>
              <a:rPr lang="es-ES" sz="1400" dirty="0"/>
              <a:t>“, PRAB, </a:t>
            </a:r>
            <a:r>
              <a:rPr lang="en-US" sz="1400" dirty="0"/>
              <a:t>27, 112802 – Published 25 November,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FC4DD-4FCC-4CA2-BCB2-FD06C5B4065D}"/>
              </a:ext>
            </a:extLst>
          </p:cNvPr>
          <p:cNvSpPr txBox="1"/>
          <p:nvPr/>
        </p:nvSpPr>
        <p:spPr>
          <a:xfrm>
            <a:off x="10058967" y="1259908"/>
            <a:ext cx="20580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N=5 </a:t>
            </a:r>
            <a:r>
              <a:rPr lang="es-ES" dirty="0" err="1"/>
              <a:t>apertures</a:t>
            </a:r>
            <a:endParaRPr lang="es-ES" dirty="0"/>
          </a:p>
          <a:p>
            <a:pPr algn="ctr"/>
            <a:r>
              <a:rPr lang="es-ES" dirty="0"/>
              <a:t>[N(N-1)·2 + 1] </a:t>
            </a:r>
            <a:r>
              <a:rPr lang="es-ES" dirty="0" err="1"/>
              <a:t>peaks</a:t>
            </a:r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/>
              <a:t>11 </a:t>
            </a:r>
            <a:r>
              <a:rPr lang="es-ES" dirty="0" err="1"/>
              <a:t>distinct</a:t>
            </a:r>
            <a:r>
              <a:rPr lang="es-ES" dirty="0"/>
              <a:t> </a:t>
            </a:r>
            <a:r>
              <a:rPr lang="es-ES" dirty="0" err="1"/>
              <a:t>peaks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BE3543-AD7B-40D7-AB8E-4692B31426FD}"/>
              </a:ext>
            </a:extLst>
          </p:cNvPr>
          <p:cNvCxnSpPr/>
          <p:nvPr/>
        </p:nvCxnSpPr>
        <p:spPr>
          <a:xfrm>
            <a:off x="11073813" y="1917823"/>
            <a:ext cx="0" cy="3613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5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5AED5-9FC1-49E6-A1CC-4230FE3632B5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9456643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Example</a:t>
            </a:r>
            <a:r>
              <a:rPr lang="ca-ES" sz="4000" b="1" u="sng" dirty="0">
                <a:solidFill>
                  <a:srgbClr val="002060"/>
                </a:solidFill>
              </a:rPr>
              <a:t>: </a:t>
            </a:r>
            <a:r>
              <a:rPr lang="ca-ES" sz="4000" b="1" u="sng" dirty="0" err="1">
                <a:solidFill>
                  <a:srgbClr val="002060"/>
                </a:solidFill>
              </a:rPr>
              <a:t>Beam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Coupling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Scan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A graph of different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BC5C89AF-E37F-47C6-8058-CEA083E2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352" y="1494913"/>
            <a:ext cx="5356817" cy="4361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F2CAD-2F55-4203-AC9E-07C746C00598}"/>
              </a:ext>
            </a:extLst>
          </p:cNvPr>
          <p:cNvSpPr txBox="1"/>
          <p:nvPr/>
        </p:nvSpPr>
        <p:spPr>
          <a:xfrm>
            <a:off x="402063" y="2028274"/>
            <a:ext cx="5291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Vertical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size</a:t>
            </a:r>
            <a:r>
              <a:rPr lang="es-ES" dirty="0"/>
              <a:t> </a:t>
            </a:r>
            <a:r>
              <a:rPr lang="es-ES" dirty="0" err="1"/>
              <a:t>scan</a:t>
            </a:r>
            <a:r>
              <a:rPr lang="es-ES" dirty="0"/>
              <a:t> </a:t>
            </a:r>
            <a:r>
              <a:rPr lang="es-ES" dirty="0" err="1"/>
              <a:t>changing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machine </a:t>
            </a:r>
            <a:r>
              <a:rPr lang="es-ES" dirty="0" err="1"/>
              <a:t>coupling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skew</a:t>
            </a:r>
            <a:r>
              <a:rPr lang="es-ES" dirty="0"/>
              <a:t> </a:t>
            </a:r>
            <a:r>
              <a:rPr lang="es-ES" dirty="0" err="1"/>
              <a:t>magnets</a:t>
            </a:r>
            <a:r>
              <a:rPr lang="es-E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Results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NRA </a:t>
            </a:r>
            <a:r>
              <a:rPr lang="es-ES" dirty="0" err="1"/>
              <a:t>mask</a:t>
            </a:r>
            <a:r>
              <a:rPr lang="es-ES" dirty="0"/>
              <a:t> (7-hole) </a:t>
            </a:r>
            <a:r>
              <a:rPr lang="es-ES" dirty="0" err="1"/>
              <a:t>agrees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: </a:t>
            </a:r>
          </a:p>
          <a:p>
            <a:pPr marL="742950" lvl="1" indent="-285750">
              <a:buFontTx/>
              <a:buChar char="-"/>
            </a:pPr>
            <a:r>
              <a:rPr lang="es-ES" dirty="0" err="1"/>
              <a:t>Rotating</a:t>
            </a:r>
            <a:r>
              <a:rPr lang="es-ES" dirty="0"/>
              <a:t> (</a:t>
            </a:r>
            <a:r>
              <a:rPr lang="es-ES" dirty="0" err="1"/>
              <a:t>double</a:t>
            </a:r>
            <a:r>
              <a:rPr lang="es-ES" dirty="0"/>
              <a:t> </a:t>
            </a:r>
            <a:r>
              <a:rPr lang="es-ES" dirty="0" err="1"/>
              <a:t>aperture</a:t>
            </a:r>
            <a:r>
              <a:rPr lang="es-ES" dirty="0"/>
              <a:t>) SRI </a:t>
            </a:r>
          </a:p>
          <a:p>
            <a:pPr marL="742950" lvl="1" indent="-285750">
              <a:buFontTx/>
              <a:buChar char="-"/>
            </a:pPr>
            <a:r>
              <a:rPr lang="es-ES" dirty="0"/>
              <a:t>LOCO </a:t>
            </a:r>
            <a:r>
              <a:rPr lang="es-ES" dirty="0" err="1"/>
              <a:t>Analysis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BF622-61AE-4994-97B5-93B02B65D9FD}"/>
              </a:ext>
            </a:extLst>
          </p:cNvPr>
          <p:cNvSpPr/>
          <p:nvPr/>
        </p:nvSpPr>
        <p:spPr>
          <a:xfrm>
            <a:off x="579535" y="3998729"/>
            <a:ext cx="5291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minimum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size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achieve</a:t>
            </a:r>
            <a:r>
              <a:rPr lang="es-ES" dirty="0"/>
              <a:t> at ALBA (11um)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measured</a:t>
            </a:r>
            <a:r>
              <a:rPr lang="es-ES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C06C64-D8C1-46E3-85EB-4D391672B61F}"/>
              </a:ext>
            </a:extLst>
          </p:cNvPr>
          <p:cNvSpPr/>
          <p:nvPr/>
        </p:nvSpPr>
        <p:spPr>
          <a:xfrm>
            <a:off x="1426589" y="6242786"/>
            <a:ext cx="10517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U. Iriso, L. Torino, C.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Carilli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B. Nikolic, N.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Thyagarajn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New interferometric aperture masking technique for full transverse beam characterization, Proc. of IBIC24, 2024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081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5AED5-9FC1-49E6-A1CC-4230FE3632B5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Example</a:t>
            </a:r>
            <a:r>
              <a:rPr lang="ca-ES" sz="4000" b="1" u="sng" dirty="0">
                <a:solidFill>
                  <a:srgbClr val="002060"/>
                </a:solidFill>
              </a:rPr>
              <a:t>: Real-</a:t>
            </a:r>
            <a:r>
              <a:rPr lang="ca-ES" sz="4000" b="1" u="sng" dirty="0" err="1">
                <a:solidFill>
                  <a:srgbClr val="002060"/>
                </a:solidFill>
              </a:rPr>
              <a:t>Time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Measurements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5D95B-1591-48A3-A817-211E79D77E3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0699" y="1404975"/>
            <a:ext cx="5546918" cy="487675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DB58F8-4599-6811-B020-62D7A70CF024}"/>
              </a:ext>
            </a:extLst>
          </p:cNvPr>
          <p:cNvSpPr/>
          <p:nvPr/>
        </p:nvSpPr>
        <p:spPr>
          <a:xfrm>
            <a:off x="388220" y="1220309"/>
            <a:ext cx="5291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Real Time </a:t>
            </a:r>
            <a:r>
              <a:rPr lang="es-ES" dirty="0" err="1"/>
              <a:t>Measurements</a:t>
            </a:r>
            <a:r>
              <a:rPr lang="es-ES" dirty="0"/>
              <a:t> </a:t>
            </a:r>
            <a:r>
              <a:rPr lang="es-ES" dirty="0" err="1"/>
              <a:t>while</a:t>
            </a:r>
            <a:r>
              <a:rPr lang="es-ES" dirty="0"/>
              <a:t> </a:t>
            </a:r>
            <a:r>
              <a:rPr lang="es-ES" dirty="0" err="1"/>
              <a:t>varying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coupling</a:t>
            </a:r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55E94-F681-25FE-708E-FFC848FCD9F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07465" y="1404975"/>
            <a:ext cx="5796315" cy="4822338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A0ACE5-F6ED-A5FE-8997-19FABC31DFD0}"/>
              </a:ext>
            </a:extLst>
          </p:cNvPr>
          <p:cNvSpPr/>
          <p:nvPr/>
        </p:nvSpPr>
        <p:spPr>
          <a:xfrm>
            <a:off x="6639425" y="1220309"/>
            <a:ext cx="5291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24h test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masks</a:t>
            </a:r>
            <a:r>
              <a:rPr lang="es-ES" dirty="0"/>
              <a:t> (in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days</a:t>
            </a:r>
            <a:r>
              <a:rPr lang="es-ES" dirty="0"/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38746-467D-F48A-784A-83F0CDDC2061}"/>
              </a:ext>
            </a:extLst>
          </p:cNvPr>
          <p:cNvSpPr/>
          <p:nvPr/>
        </p:nvSpPr>
        <p:spPr>
          <a:xfrm>
            <a:off x="1414129" y="6419122"/>
            <a:ext cx="10517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*L. Torino, C.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Carilli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U. Iriso, B. Nikolic, N.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Thyagarajn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Capabilities and limitations of NRA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inteferometry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for beam size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meas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Proc of IPAC26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5060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169DF-F699-9A23-E5E6-A32075E5711B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>
                <a:solidFill>
                  <a:srgbClr val="002060"/>
                </a:solidFill>
              </a:rPr>
              <a:t>SRW </a:t>
            </a:r>
            <a:r>
              <a:rPr lang="ca-ES" sz="4000" b="1" u="sng" dirty="0" err="1">
                <a:solidFill>
                  <a:srgbClr val="002060"/>
                </a:solidFill>
              </a:rPr>
              <a:t>Simulations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1CA4D-9F10-167E-CA80-0EEA6A3C9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24" y="1366787"/>
            <a:ext cx="5019108" cy="48463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41B92E-3F5B-4E5B-BEF0-2BEE478000B9}"/>
              </a:ext>
            </a:extLst>
          </p:cNvPr>
          <p:cNvCxnSpPr/>
          <p:nvPr/>
        </p:nvCxnSpPr>
        <p:spPr>
          <a:xfrm>
            <a:off x="1283369" y="5741469"/>
            <a:ext cx="4812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9C970-8867-68BF-DE5F-8DD346D1226D}"/>
              </a:ext>
            </a:extLst>
          </p:cNvPr>
          <p:cNvCxnSpPr/>
          <p:nvPr/>
        </p:nvCxnSpPr>
        <p:spPr>
          <a:xfrm>
            <a:off x="1283369" y="5316353"/>
            <a:ext cx="4812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F41D03-E9E8-9CBA-428D-A45CA9007B8B}"/>
              </a:ext>
            </a:extLst>
          </p:cNvPr>
          <p:cNvCxnSpPr/>
          <p:nvPr/>
        </p:nvCxnSpPr>
        <p:spPr>
          <a:xfrm>
            <a:off x="1435769" y="5893869"/>
            <a:ext cx="4812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07C09D-B4BE-FFE1-6923-345B214E29A1}"/>
              </a:ext>
            </a:extLst>
          </p:cNvPr>
          <p:cNvCxnSpPr/>
          <p:nvPr/>
        </p:nvCxnSpPr>
        <p:spPr>
          <a:xfrm>
            <a:off x="1283369" y="3274193"/>
            <a:ext cx="4812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7EF3D1-9A0B-D179-18F1-EEA314121A73}"/>
              </a:ext>
            </a:extLst>
          </p:cNvPr>
          <p:cNvSpPr txBox="1"/>
          <p:nvPr/>
        </p:nvSpPr>
        <p:spPr>
          <a:xfrm>
            <a:off x="1949294" y="2947963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Alba-II </a:t>
            </a:r>
            <a:r>
              <a:rPr lang="ca-ES" dirty="0" err="1">
                <a:latin typeface="Symbol" panose="05050102010706020507" pitchFamily="18" charset="2"/>
              </a:rPr>
              <a:t>s</a:t>
            </a:r>
            <a:r>
              <a:rPr lang="ca-ES" baseline="-25000" dirty="0" err="1"/>
              <a:t>x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01BAE-E5FB-4827-F10E-C0490AECA1C8}"/>
              </a:ext>
            </a:extLst>
          </p:cNvPr>
          <p:cNvSpPr txBox="1"/>
          <p:nvPr/>
        </p:nvSpPr>
        <p:spPr>
          <a:xfrm>
            <a:off x="2489666" y="5344245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Alba-II </a:t>
            </a:r>
            <a:r>
              <a:rPr lang="ca-ES" dirty="0" err="1">
                <a:latin typeface="Symbol" panose="05050102010706020507" pitchFamily="18" charset="2"/>
              </a:rPr>
              <a:t>s</a:t>
            </a:r>
            <a:r>
              <a:rPr lang="ca-ES" baseline="-25000" dirty="0" err="1"/>
              <a:t>y</a:t>
            </a:r>
            <a:r>
              <a:rPr lang="ca-ES" baseline="-25000" dirty="0"/>
              <a:t> </a:t>
            </a:r>
            <a:r>
              <a:rPr lang="ca-ES" dirty="0"/>
              <a:t>- </a:t>
            </a:r>
            <a:r>
              <a:rPr lang="ca-ES" dirty="0" err="1"/>
              <a:t>depends</a:t>
            </a:r>
            <a:r>
              <a:rPr lang="ca-ES" dirty="0"/>
              <a:t> on </a:t>
            </a:r>
            <a:r>
              <a:rPr lang="ca-ES" dirty="0" err="1"/>
              <a:t>Coupling</a:t>
            </a:r>
            <a:r>
              <a:rPr lang="ca-ES" dirty="0"/>
              <a:t>)</a:t>
            </a:r>
            <a:endParaRPr lang="en-US" baseline="-2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9B7032-1B21-8D7C-2F0A-183AB3F8322A}"/>
              </a:ext>
            </a:extLst>
          </p:cNvPr>
          <p:cNvSpPr/>
          <p:nvPr/>
        </p:nvSpPr>
        <p:spPr>
          <a:xfrm>
            <a:off x="6580069" y="1605546"/>
            <a:ext cx="52918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For</a:t>
            </a:r>
            <a:r>
              <a:rPr lang="es-ES" dirty="0"/>
              <a:t> ALBA-II, </a:t>
            </a:r>
            <a:r>
              <a:rPr lang="es-ES" dirty="0" err="1"/>
              <a:t>we</a:t>
            </a:r>
            <a:r>
              <a:rPr lang="es-ES" dirty="0"/>
              <a:t> plan </a:t>
            </a:r>
            <a:r>
              <a:rPr lang="es-ES" dirty="0" err="1"/>
              <a:t>to</a:t>
            </a:r>
            <a:r>
              <a:rPr lang="es-ES" dirty="0"/>
              <a:t> use a </a:t>
            </a:r>
            <a:r>
              <a:rPr lang="es-ES" dirty="0" err="1"/>
              <a:t>classical</a:t>
            </a:r>
            <a:r>
              <a:rPr lang="es-ES" dirty="0"/>
              <a:t> x-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pinhole</a:t>
            </a:r>
            <a:r>
              <a:rPr lang="es-ES" dirty="0"/>
              <a:t> camera </a:t>
            </a:r>
            <a:r>
              <a:rPr lang="es-ES" dirty="0" err="1"/>
              <a:t>for</a:t>
            </a:r>
            <a:r>
              <a:rPr lang="es-ES" dirty="0"/>
              <a:t> normal </a:t>
            </a:r>
            <a:r>
              <a:rPr lang="es-ES" dirty="0" err="1"/>
              <a:t>operation</a:t>
            </a:r>
            <a:r>
              <a:rPr lang="es-ES" dirty="0"/>
              <a:t> (C=50% </a:t>
            </a:r>
            <a:r>
              <a:rPr lang="es-ES" dirty="0" err="1"/>
              <a:t>coupling</a:t>
            </a:r>
            <a:r>
              <a:rPr lang="es-ES" dirty="0"/>
              <a:t>)</a:t>
            </a:r>
          </a:p>
          <a:p>
            <a:endParaRPr lang="es-ES" dirty="0"/>
          </a:p>
          <a:p>
            <a:r>
              <a:rPr lang="es-ES" dirty="0" err="1"/>
              <a:t>Nevertheless</a:t>
            </a:r>
            <a:r>
              <a:rPr lang="es-ES" dirty="0"/>
              <a:t>, </a:t>
            </a:r>
            <a:r>
              <a:rPr lang="es-ES" dirty="0" err="1"/>
              <a:t>for</a:t>
            </a:r>
            <a:r>
              <a:rPr lang="es-ES" dirty="0"/>
              <a:t> C&lt;10%, </a:t>
            </a:r>
            <a:r>
              <a:rPr lang="es-ES" dirty="0" err="1"/>
              <a:t>the</a:t>
            </a:r>
            <a:r>
              <a:rPr lang="es-ES" dirty="0"/>
              <a:t> vertical </a:t>
            </a:r>
            <a:r>
              <a:rPr lang="es-ES" dirty="0" err="1"/>
              <a:t>beamsize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dominated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diffraction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PSF ~ </a:t>
            </a:r>
            <a:r>
              <a:rPr lang="es-ES" dirty="0" err="1">
                <a:latin typeface="Symbol" panose="05050102010706020507" pitchFamily="18" charset="2"/>
              </a:rPr>
              <a:t>s</a:t>
            </a:r>
            <a:r>
              <a:rPr lang="es-ES" baseline="-25000" dirty="0" err="1"/>
              <a:t>y</a:t>
            </a:r>
            <a:endParaRPr lang="es-ES" baseline="-25000" dirty="0"/>
          </a:p>
          <a:p>
            <a:endParaRPr lang="es-ES" dirty="0"/>
          </a:p>
          <a:p>
            <a:endParaRPr lang="es-ES" dirty="0"/>
          </a:p>
          <a:p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 err="1"/>
              <a:t>Synchrotron</a:t>
            </a:r>
            <a:r>
              <a:rPr lang="es-ES" dirty="0"/>
              <a:t> </a:t>
            </a:r>
            <a:r>
              <a:rPr lang="es-ES" dirty="0" err="1"/>
              <a:t>Radiation</a:t>
            </a:r>
            <a:r>
              <a:rPr lang="es-ES" dirty="0"/>
              <a:t> Workshop (SRW) </a:t>
            </a:r>
            <a:r>
              <a:rPr lang="es-ES" dirty="0" err="1"/>
              <a:t>simulations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done, and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reproduced</a:t>
            </a:r>
            <a:r>
              <a:rPr lang="es-ES" dirty="0"/>
              <a:t> </a:t>
            </a:r>
            <a:r>
              <a:rPr lang="es-ES" dirty="0" err="1"/>
              <a:t>beamsizes</a:t>
            </a:r>
            <a:r>
              <a:rPr lang="es-ES" dirty="0"/>
              <a:t> </a:t>
            </a:r>
            <a:r>
              <a:rPr lang="es-ES" dirty="0" err="1"/>
              <a:t>down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5um*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548275-CA98-289D-20C8-46A00DD30A6D}"/>
              </a:ext>
            </a:extLst>
          </p:cNvPr>
          <p:cNvSpPr/>
          <p:nvPr/>
        </p:nvSpPr>
        <p:spPr>
          <a:xfrm>
            <a:off x="1414129" y="6419122"/>
            <a:ext cx="10517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*L. Torino, C.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Carilli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U. Iriso, B. Nikolic, N.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Thyagarajn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Capabilities and limitations of NRA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inteferometry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for beam size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meas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Proc of IPAC26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898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8156-0900-4DED-9A82-194EFF1B278F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Other</a:t>
            </a:r>
            <a:r>
              <a:rPr lang="ca-ES" sz="4000" b="1" u="sng" dirty="0">
                <a:solidFill>
                  <a:srgbClr val="002060"/>
                </a:solidFill>
              </a:rPr>
              <a:t> Applications: </a:t>
            </a:r>
            <a:r>
              <a:rPr lang="ca-ES" sz="4000" b="1" u="sng" dirty="0" err="1">
                <a:solidFill>
                  <a:srgbClr val="002060"/>
                </a:solidFill>
              </a:rPr>
              <a:t>WaveFront</a:t>
            </a:r>
            <a:r>
              <a:rPr lang="ca-ES" sz="4000" b="1" u="sng" dirty="0">
                <a:solidFill>
                  <a:srgbClr val="002060"/>
                </a:solidFill>
              </a:rPr>
              <a:t> Sensor</a:t>
            </a:r>
            <a:endParaRPr lang="en-US" sz="4000" dirty="0">
              <a:solidFill>
                <a:srgbClr val="00206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C180C-817A-4CDB-A008-B08F599B1823}"/>
              </a:ext>
            </a:extLst>
          </p:cNvPr>
          <p:cNvGrpSpPr/>
          <p:nvPr/>
        </p:nvGrpSpPr>
        <p:grpSpPr>
          <a:xfrm>
            <a:off x="5439777" y="3994484"/>
            <a:ext cx="3814145" cy="2829662"/>
            <a:chOff x="4580040" y="551535"/>
            <a:chExt cx="3568025" cy="2833457"/>
          </a:xfrm>
        </p:grpSpPr>
        <p:pic>
          <p:nvPicPr>
            <p:cNvPr id="13" name="Picture 12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3B2B733A-11C8-4802-B09A-057C4A05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0040" y="551535"/>
              <a:ext cx="3568025" cy="28334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D96543-0081-4CD5-8643-B99A66A08454}"/>
                </a:ext>
              </a:extLst>
            </p:cNvPr>
            <p:cNvSpPr txBox="1"/>
            <p:nvPr/>
          </p:nvSpPr>
          <p:spPr>
            <a:xfrm>
              <a:off x="5038825" y="1753197"/>
              <a:ext cx="5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rgbClr val="8B0000"/>
                  </a:solidFill>
                  <a:latin typeface="Gill Sans MT" pitchFamily="34" charset="0"/>
                  <a:cs typeface="Gill Sans" pitchFamily="17" charset="0"/>
                </a:rPr>
                <a:t>1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,</a:t>
              </a:r>
              <a:r>
                <a:rPr lang="en-US" sz="1200" dirty="0">
                  <a:solidFill>
                    <a:srgbClr val="FE0000"/>
                  </a:solidFill>
                  <a:latin typeface="Gill Sans MT" pitchFamily="34" charset="0"/>
                  <a:cs typeface="Gill Sans" pitchFamily="17" charset="0"/>
                </a:rPr>
                <a:t>2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,</a:t>
              </a:r>
              <a:r>
                <a:rPr lang="en-US" sz="1200" dirty="0">
                  <a:solidFill>
                    <a:srgbClr val="FF8C00"/>
                  </a:solidFill>
                  <a:latin typeface="Gill Sans MT" pitchFamily="34" charset="0"/>
                  <a:cs typeface="Gill Sans" pitchFamily="17" charset="0"/>
                </a:rPr>
                <a:t>3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461CCC4-3BF1-4801-82BD-4B1BA8EE7271}"/>
              </a:ext>
            </a:extLst>
          </p:cNvPr>
          <p:cNvSpPr txBox="1"/>
          <p:nvPr/>
        </p:nvSpPr>
        <p:spPr>
          <a:xfrm>
            <a:off x="8356213" y="5254621"/>
            <a:ext cx="4081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eaLnBrk="0" hangingPunct="0">
              <a:spcBef>
                <a:spcPct val="20000"/>
              </a:spcBef>
            </a:pPr>
            <a:r>
              <a:rPr lang="en-US" dirty="0">
                <a:cs typeface="Times New Roman" panose="02020603050405020304" pitchFamily="18" charset="0"/>
              </a:rPr>
              <a:t>Variations ~ 20</a:t>
            </a:r>
            <a:r>
              <a:rPr lang="en-US" baseline="30000" dirty="0">
                <a:cs typeface="Times New Roman" panose="02020603050405020304" pitchFamily="18" charset="0"/>
              </a:rPr>
              <a:t>o </a:t>
            </a:r>
            <a:r>
              <a:rPr lang="en-US" dirty="0">
                <a:cs typeface="Times New Roman" panose="02020603050405020304" pitchFamily="18" charset="0"/>
              </a:rPr>
              <a:t>(6nm) are correlated between neighboring holes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509A59-3247-4C7E-B52D-927B97CAFAE7}"/>
              </a:ext>
            </a:extLst>
          </p:cNvPr>
          <p:cNvSpPr txBox="1"/>
          <p:nvPr/>
        </p:nvSpPr>
        <p:spPr>
          <a:xfrm>
            <a:off x="9253922" y="4513221"/>
            <a:ext cx="2481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𝛅L = 𝛌 x 𝛉</a:t>
            </a:r>
            <a:r>
              <a:rPr lang="en-US" sz="2000" baseline="-25000" dirty="0" err="1"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/360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</a:p>
        </p:txBody>
      </p:sp>
      <p:pic>
        <p:nvPicPr>
          <p:cNvPr id="28" name="Picture 27" descr="A diagram of a diagram&#10;&#10;AI-generated content may be incorrect.">
            <a:extLst>
              <a:ext uri="{FF2B5EF4-FFF2-40B4-BE49-F238E27FC236}">
                <a16:creationId xmlns:a16="http://schemas.microsoft.com/office/drawing/2014/main" id="{87B72A8B-87C2-4F44-9658-31C9EBCAE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55" y="4262524"/>
            <a:ext cx="3788123" cy="259547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F759133-DB01-45A6-9D01-8C7A362C8F13}"/>
              </a:ext>
            </a:extLst>
          </p:cNvPr>
          <p:cNvSpPr/>
          <p:nvPr/>
        </p:nvSpPr>
        <p:spPr>
          <a:xfrm>
            <a:off x="2065695" y="985521"/>
            <a:ext cx="8193910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Phase in Fourier Analysis encode path length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diferences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𝛅L</a:t>
            </a:r>
          </a:p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used as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WaveFront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Sensor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E1191E-940A-4277-B585-1E9D8BF52D09}"/>
              </a:ext>
            </a:extLst>
          </p:cNvPr>
          <p:cNvGrpSpPr/>
          <p:nvPr/>
        </p:nvGrpSpPr>
        <p:grpSpPr>
          <a:xfrm>
            <a:off x="3046301" y="1932283"/>
            <a:ext cx="5231425" cy="2226094"/>
            <a:chOff x="2511901" y="823171"/>
            <a:chExt cx="6044941" cy="2239615"/>
          </a:xfrm>
        </p:grpSpPr>
        <p:pic>
          <p:nvPicPr>
            <p:cNvPr id="21" name="Picture 20" descr="A diagram of a ray of light&#10;&#10;AI-generated content may be incorrect.">
              <a:extLst>
                <a:ext uri="{FF2B5EF4-FFF2-40B4-BE49-F238E27FC236}">
                  <a16:creationId xmlns:a16="http://schemas.microsoft.com/office/drawing/2014/main" id="{F08BCB83-093E-40B7-992F-FF00C22C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1901" y="823171"/>
              <a:ext cx="6044941" cy="223961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660918-7DCA-4E09-AA7F-F84577BC9DD9}"/>
                </a:ext>
              </a:extLst>
            </p:cNvPr>
            <p:cNvSpPr txBox="1"/>
            <p:nvPr/>
          </p:nvSpPr>
          <p:spPr>
            <a:xfrm>
              <a:off x="5049762" y="1914593"/>
              <a:ext cx="1931346" cy="275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endParaRPr lang="en-US" sz="1400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35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76733B2-152F-4399-AC6B-6F71F758AEAD}"/>
              </a:ext>
            </a:extLst>
          </p:cNvPr>
          <p:cNvGrpSpPr/>
          <p:nvPr/>
        </p:nvGrpSpPr>
        <p:grpSpPr>
          <a:xfrm>
            <a:off x="1667666" y="842862"/>
            <a:ext cx="8753353" cy="3254665"/>
            <a:chOff x="216497" y="1335759"/>
            <a:chExt cx="8711006" cy="3282540"/>
          </a:xfrm>
        </p:grpSpPr>
        <p:pic>
          <p:nvPicPr>
            <p:cNvPr id="13" name="Picture 12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6CBB49AC-7834-45A4-9B32-321F502D5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497" y="1335759"/>
              <a:ext cx="8711006" cy="32825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7D0818-7EED-4D16-BB26-46708A502C79}"/>
                </a:ext>
              </a:extLst>
            </p:cNvPr>
            <p:cNvSpPr txBox="1"/>
            <p:nvPr/>
          </p:nvSpPr>
          <p:spPr>
            <a:xfrm>
              <a:off x="7397935" y="1696618"/>
              <a:ext cx="1284790" cy="3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ts val="0"/>
                </a:spcBef>
              </a:pPr>
              <a:r>
                <a:rPr lang="en-US" sz="1200" dirty="0">
                  <a:solidFill>
                    <a:srgbClr val="FF8C00"/>
                  </a:solidFill>
                  <a:latin typeface="Gill Sans MT" pitchFamily="34" charset="0"/>
                  <a:cs typeface="Gill Sans" pitchFamily="17" charset="0"/>
                </a:rPr>
                <a:t>1-6, </a:t>
              </a:r>
              <a:r>
                <a:rPr lang="en-US" sz="12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2-5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3AFEB0-27AB-4A3F-A6B4-A8FF7D8778D6}"/>
                </a:ext>
              </a:extLst>
            </p:cNvPr>
            <p:cNvSpPr txBox="1"/>
            <p:nvPr/>
          </p:nvSpPr>
          <p:spPr>
            <a:xfrm>
              <a:off x="2448046" y="1660424"/>
              <a:ext cx="2123954" cy="42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Before Self-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cal</a:t>
              </a:r>
              <a:endParaRPr lang="en-US" sz="14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8620D7-D035-42C4-BF49-D8F1DFECFAA1}"/>
                </a:ext>
              </a:extLst>
            </p:cNvPr>
            <p:cNvSpPr txBox="1"/>
            <p:nvPr/>
          </p:nvSpPr>
          <p:spPr>
            <a:xfrm>
              <a:off x="5090875" y="1653662"/>
              <a:ext cx="2123954" cy="42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After Self-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cal</a:t>
              </a:r>
              <a:endParaRPr lang="en-US" sz="14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64B829-9260-49AA-8EF3-78592FE09D90}"/>
                </a:ext>
              </a:extLst>
            </p:cNvPr>
            <p:cNvSpPr txBox="1"/>
            <p:nvPr/>
          </p:nvSpPr>
          <p:spPr>
            <a:xfrm>
              <a:off x="964557" y="3803431"/>
              <a:ext cx="2123954" cy="3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rms = 28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o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= 31nm</a:t>
              </a:r>
              <a:endParaRPr lang="en-US" sz="1200" baseline="300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868E10-531D-4B6B-802C-D8E49F064C5A}"/>
                </a:ext>
              </a:extLst>
            </p:cNvPr>
            <p:cNvSpPr txBox="1"/>
            <p:nvPr/>
          </p:nvSpPr>
          <p:spPr>
            <a:xfrm>
              <a:off x="5090875" y="3443104"/>
              <a:ext cx="2123954" cy="89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rms ~ 1.2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o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= 1.3nm  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[𝛔</a:t>
              </a:r>
              <a:r>
                <a:rPr lang="en-US" sz="1200" baseline="-25000" dirty="0">
                  <a:latin typeface="Gill Sans MT" pitchFamily="34" charset="0"/>
                  <a:cs typeface="Gill Sans" pitchFamily="17" charset="0"/>
                </a:rPr>
                <a:t>N𝛄 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~ 0.1%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~ 0.4nm]</a:t>
              </a:r>
            </a:p>
            <a:p>
              <a:pPr eaLnBrk="0" hangingPunct="0">
                <a:spcBef>
                  <a:spcPct val="20000"/>
                </a:spcBef>
              </a:pPr>
              <a:endParaRPr lang="en-US" sz="1200" baseline="30000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7F5072C-E26A-4167-B3F0-4F82B8BF5837}"/>
              </a:ext>
            </a:extLst>
          </p:cNvPr>
          <p:cNvSpPr txBox="1"/>
          <p:nvPr/>
        </p:nvSpPr>
        <p:spPr>
          <a:xfrm>
            <a:off x="2565232" y="4202064"/>
            <a:ext cx="7061535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Mean = static pathlength differences (’metrology’)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Variations (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millisec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) = vibrations and turbulence 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𝛅𝚽 is correlated between pairs-of-holes =&gt; systematic 𝛅L, not noise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rms after self-</a:t>
            </a: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cal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much lower =&gt; measuring frame 𝛅L to high significance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2E6BA-5863-6E01-6E8F-306FA8545384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Other</a:t>
            </a:r>
            <a:r>
              <a:rPr lang="ca-ES" sz="4000" b="1" u="sng" dirty="0">
                <a:solidFill>
                  <a:srgbClr val="002060"/>
                </a:solidFill>
              </a:rPr>
              <a:t> Applications: </a:t>
            </a:r>
            <a:r>
              <a:rPr lang="ca-ES" sz="4000" b="1" u="sng" dirty="0" err="1">
                <a:solidFill>
                  <a:srgbClr val="002060"/>
                </a:solidFill>
              </a:rPr>
              <a:t>WaveFront</a:t>
            </a:r>
            <a:r>
              <a:rPr lang="ca-ES" sz="4000" b="1" u="sng" dirty="0">
                <a:solidFill>
                  <a:srgbClr val="002060"/>
                </a:solidFill>
              </a:rPr>
              <a:t> Sensor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FEB679-DD94-0A27-7467-E5C21FFFC166}"/>
              </a:ext>
            </a:extLst>
          </p:cNvPr>
          <p:cNvSpPr/>
          <p:nvPr/>
        </p:nvSpPr>
        <p:spPr>
          <a:xfrm>
            <a:off x="2419363" y="5706431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APPLICATION: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heating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long-term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contamination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40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6F95-DA4D-40EF-9783-52F202BB6ABB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>
                <a:solidFill>
                  <a:srgbClr val="002060"/>
                </a:solidFill>
              </a:rPr>
              <a:t>Conclusions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AB90C-5CE9-45CD-B862-2B6CD1C98443}"/>
              </a:ext>
            </a:extLst>
          </p:cNvPr>
          <p:cNvSpPr txBox="1"/>
          <p:nvPr/>
        </p:nvSpPr>
        <p:spPr>
          <a:xfrm>
            <a:off x="942417" y="1536174"/>
            <a:ext cx="106262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New </a:t>
            </a:r>
            <a:r>
              <a:rPr lang="es-ES" sz="2000" dirty="0" err="1"/>
              <a:t>Technique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Full 2D </a:t>
            </a:r>
            <a:r>
              <a:rPr lang="es-ES" sz="2000" dirty="0" err="1"/>
              <a:t>transverse</a:t>
            </a:r>
            <a:r>
              <a:rPr lang="es-ES" sz="2000" dirty="0"/>
              <a:t>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characterization</a:t>
            </a:r>
            <a:r>
              <a:rPr lang="es-ES" sz="2000" dirty="0"/>
              <a:t> </a:t>
            </a:r>
            <a:r>
              <a:rPr lang="en-US" sz="2000" dirty="0"/>
              <a:t>from a </a:t>
            </a:r>
            <a:r>
              <a:rPr lang="en-US" sz="2000" u="sng" dirty="0"/>
              <a:t>single interferogram</a:t>
            </a:r>
            <a:r>
              <a:rPr lang="en-US" sz="2000" dirty="0"/>
              <a:t>, produced by a multi-hole Non-Redundant Aperture mask.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Advantages</a:t>
            </a:r>
            <a:r>
              <a:rPr lang="es-ES" sz="2000" dirty="0"/>
              <a:t> </a:t>
            </a:r>
            <a:r>
              <a:rPr lang="es-ES" sz="2000" dirty="0" err="1"/>
              <a:t>wrt</a:t>
            </a:r>
            <a:r>
              <a:rPr lang="es-ES" sz="2000" dirty="0"/>
              <a:t> “</a:t>
            </a:r>
            <a:r>
              <a:rPr lang="es-ES" sz="2000" dirty="0" err="1"/>
              <a:t>classical</a:t>
            </a:r>
            <a:r>
              <a:rPr lang="es-ES" sz="2000" dirty="0"/>
              <a:t>” </a:t>
            </a:r>
            <a:r>
              <a:rPr lang="es-ES" sz="2000" dirty="0" err="1"/>
              <a:t>double-aperture</a:t>
            </a:r>
            <a:r>
              <a:rPr lang="es-ES" sz="2000" dirty="0"/>
              <a:t> 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2000" dirty="0"/>
              <a:t>Full 2D transverse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reconstruction</a:t>
            </a:r>
            <a:r>
              <a:rPr lang="es-ES" sz="2000" dirty="0"/>
              <a:t> </a:t>
            </a:r>
            <a:r>
              <a:rPr lang="es-ES" sz="2000" dirty="0">
                <a:sym typeface="Wingdings" panose="05000000000000000000" pitchFamily="2" charset="2"/>
              </a:rPr>
              <a:t> </a:t>
            </a:r>
            <a:r>
              <a:rPr lang="es-ES" sz="2000" dirty="0" err="1">
                <a:sym typeface="Wingdings" panose="05000000000000000000" pitchFamily="2" charset="2"/>
              </a:rPr>
              <a:t>RealTime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Measurements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of</a:t>
            </a:r>
            <a:r>
              <a:rPr lang="es-ES" sz="2000" dirty="0">
                <a:sym typeface="Wingdings" panose="05000000000000000000" pitchFamily="2" charset="2"/>
              </a:rPr>
              <a:t> (</a:t>
            </a:r>
            <a:r>
              <a:rPr lang="es-ES" sz="2000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s-ES" sz="2000" baseline="-25000" dirty="0" err="1">
                <a:sym typeface="Wingdings" panose="05000000000000000000" pitchFamily="2" charset="2"/>
              </a:rPr>
              <a:t>x</a:t>
            </a:r>
            <a:r>
              <a:rPr lang="es-ES" sz="2000" dirty="0">
                <a:sym typeface="Wingdings" panose="05000000000000000000" pitchFamily="2" charset="2"/>
              </a:rPr>
              <a:t>, </a:t>
            </a:r>
            <a:r>
              <a:rPr lang="es-ES" sz="2000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s-ES" sz="2000" baseline="-25000" dirty="0" err="1">
                <a:sym typeface="Wingdings" panose="05000000000000000000" pitchFamily="2" charset="2"/>
              </a:rPr>
              <a:t>y</a:t>
            </a:r>
            <a:r>
              <a:rPr lang="es-ES" sz="2000" dirty="0">
                <a:sym typeface="Wingdings" panose="05000000000000000000" pitchFamily="2" charset="2"/>
              </a:rPr>
              <a:t>, </a:t>
            </a:r>
            <a:r>
              <a:rPr lang="es-ES" sz="2000" dirty="0">
                <a:latin typeface="Symbol" panose="05050102010706020507" pitchFamily="18" charset="2"/>
                <a:sym typeface="Wingdings" panose="05000000000000000000" pitchFamily="2" charset="2"/>
              </a:rPr>
              <a:t>f</a:t>
            </a:r>
            <a:r>
              <a:rPr lang="es-ES" sz="2000" dirty="0">
                <a:sym typeface="Wingdings" panose="05000000000000000000" pitchFamily="2" charset="2"/>
              </a:rPr>
              <a:t>)!</a:t>
            </a:r>
            <a:endParaRPr lang="es-E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2000" dirty="0"/>
              <a:t>More </a:t>
            </a:r>
            <a:r>
              <a:rPr lang="es-ES" sz="2000" dirty="0" err="1"/>
              <a:t>holes</a:t>
            </a:r>
            <a:r>
              <a:rPr lang="es-ES" sz="2000" dirty="0"/>
              <a:t> </a:t>
            </a:r>
            <a:r>
              <a:rPr lang="es-ES" sz="2000" dirty="0">
                <a:sym typeface="Wingdings" panose="05000000000000000000" pitchFamily="2" charset="2"/>
              </a:rPr>
              <a:t> more light  </a:t>
            </a:r>
            <a:r>
              <a:rPr lang="es-ES" sz="2000" dirty="0" err="1">
                <a:sym typeface="Wingdings" panose="05000000000000000000" pitchFamily="2" charset="2"/>
              </a:rPr>
              <a:t>better</a:t>
            </a:r>
            <a:r>
              <a:rPr lang="es-ES" sz="2000" dirty="0">
                <a:sym typeface="Wingdings" panose="05000000000000000000" pitchFamily="2" charset="2"/>
              </a:rPr>
              <a:t> SNR, </a:t>
            </a:r>
            <a:r>
              <a:rPr lang="es-ES" sz="2000" dirty="0" err="1">
                <a:sym typeface="Wingdings" panose="05000000000000000000" pitchFamily="2" charset="2"/>
              </a:rPr>
              <a:t>better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resolution</a:t>
            </a:r>
            <a:r>
              <a:rPr lang="es-ES" sz="2000" dirty="0">
                <a:sym typeface="Wingdings" panose="05000000000000000000" pitchFamily="2" charset="2"/>
              </a:rPr>
              <a:t>…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s-E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ym typeface="Wingdings" panose="05000000000000000000" pitchFamily="2" charset="2"/>
              </a:rPr>
              <a:t>SRW </a:t>
            </a:r>
            <a:r>
              <a:rPr lang="es-ES" sz="2000" dirty="0" err="1">
                <a:sym typeface="Wingdings" panose="05000000000000000000" pitchFamily="2" charset="2"/>
              </a:rPr>
              <a:t>simulations</a:t>
            </a:r>
            <a:r>
              <a:rPr lang="es-ES" sz="2000" dirty="0">
                <a:sym typeface="Wingdings" panose="05000000000000000000" pitchFamily="2" charset="2"/>
              </a:rPr>
              <a:t> show </a:t>
            </a:r>
            <a:r>
              <a:rPr lang="es-ES" sz="2000" dirty="0" err="1">
                <a:sym typeface="Wingdings" panose="05000000000000000000" pitchFamily="2" charset="2"/>
              </a:rPr>
              <a:t>that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measurements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down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to</a:t>
            </a:r>
            <a:r>
              <a:rPr lang="es-ES" sz="2000" dirty="0">
                <a:sym typeface="Wingdings" panose="05000000000000000000" pitchFamily="2" charset="2"/>
              </a:rPr>
              <a:t> 5um are </a:t>
            </a:r>
            <a:r>
              <a:rPr lang="es-ES" sz="2000" dirty="0" err="1">
                <a:sym typeface="Wingdings" panose="05000000000000000000" pitchFamily="2" charset="2"/>
              </a:rPr>
              <a:t>possible</a:t>
            </a:r>
            <a:r>
              <a:rPr lang="es-ES" sz="2000" dirty="0">
                <a:sym typeface="Wingdings" panose="05000000000000000000" pitchFamily="2" charset="2"/>
              </a:rPr>
              <a:t>  </a:t>
            </a:r>
            <a:r>
              <a:rPr lang="es-ES" sz="2000" dirty="0" err="1">
                <a:sym typeface="Wingdings" panose="05000000000000000000" pitchFamily="2" charset="2"/>
              </a:rPr>
              <a:t>ready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for</a:t>
            </a:r>
            <a:r>
              <a:rPr lang="es-ES" sz="2000" dirty="0">
                <a:sym typeface="Wingdings" panose="05000000000000000000" pitchFamily="2" charset="2"/>
              </a:rPr>
              <a:t> ALBA-II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ym typeface="Wingdings" panose="05000000000000000000" pitchFamily="2" charset="2"/>
              </a:rPr>
              <a:t>Other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benefits</a:t>
            </a:r>
            <a:r>
              <a:rPr lang="es-ES" sz="2000" dirty="0">
                <a:sym typeface="Wingdings" panose="05000000000000000000" pitchFamily="2" charset="2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s-ES" sz="2000" dirty="0" err="1">
                <a:sym typeface="Wingdings" panose="05000000000000000000" pitchFamily="2" charset="2"/>
              </a:rPr>
              <a:t>Wavefront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distortions</a:t>
            </a:r>
            <a:r>
              <a:rPr lang="es-ES" sz="2000" dirty="0">
                <a:sym typeface="Wingdings" panose="05000000000000000000" pitchFamily="2" charset="2"/>
              </a:rPr>
              <a:t> can be </a:t>
            </a:r>
            <a:r>
              <a:rPr lang="es-ES" sz="2000" dirty="0" err="1">
                <a:sym typeface="Wingdings" panose="05000000000000000000" pitchFamily="2" charset="2"/>
              </a:rPr>
              <a:t>obtained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using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the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Gain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Phases</a:t>
            </a:r>
            <a:r>
              <a:rPr lang="es-ES" sz="2000" dirty="0">
                <a:sym typeface="Wingdings" panose="05000000000000000000" pitchFamily="2" charset="2"/>
              </a:rPr>
              <a:t>: </a:t>
            </a:r>
            <a:r>
              <a:rPr lang="es-ES" sz="2000" dirty="0" err="1">
                <a:sym typeface="Wingdings" panose="05000000000000000000" pitchFamily="2" charset="2"/>
              </a:rPr>
              <a:t>detected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tilts</a:t>
            </a:r>
            <a:r>
              <a:rPr lang="es-ES" sz="2000" dirty="0">
                <a:sym typeface="Wingdings" panose="05000000000000000000" pitchFamily="2" charset="2"/>
              </a:rPr>
              <a:t> ~</a:t>
            </a:r>
            <a:r>
              <a:rPr lang="es-ES" sz="2000" dirty="0" err="1">
                <a:sym typeface="Wingdings" panose="05000000000000000000" pitchFamily="2" charset="2"/>
              </a:rPr>
              <a:t>urad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scale</a:t>
            </a:r>
            <a:endParaRPr lang="es-ES" sz="2000" dirty="0">
              <a:sym typeface="Wingdings" panose="05000000000000000000" pitchFamily="2" charset="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s-E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sym typeface="Wingdings" panose="05000000000000000000" pitchFamily="2" charset="2"/>
              </a:rPr>
              <a:t>Multi-disciplinary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collaboration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between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Astronomers</a:t>
            </a:r>
            <a:r>
              <a:rPr lang="es-ES" sz="2000" dirty="0">
                <a:sym typeface="Wingdings" panose="05000000000000000000" pitchFamily="2" charset="2"/>
              </a:rPr>
              <a:t> and Accelerator </a:t>
            </a:r>
            <a:r>
              <a:rPr lang="es-ES" sz="2000" dirty="0" err="1">
                <a:sym typeface="Wingdings" panose="05000000000000000000" pitchFamily="2" charset="2"/>
              </a:rPr>
              <a:t>Physicists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pays</a:t>
            </a:r>
            <a:r>
              <a:rPr lang="es-ES" sz="2000" dirty="0">
                <a:sym typeface="Wingdings" panose="05000000000000000000" pitchFamily="2" charset="2"/>
              </a:rPr>
              <a:t> off!</a:t>
            </a:r>
          </a:p>
        </p:txBody>
      </p:sp>
    </p:spTree>
    <p:extLst>
      <p:ext uri="{BB962C8B-B14F-4D97-AF65-F5344CB8AC3E}">
        <p14:creationId xmlns:p14="http://schemas.microsoft.com/office/powerpoint/2010/main" val="180237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CE5614-9BFE-6474-7944-7290539CDF98}"/>
              </a:ext>
            </a:extLst>
          </p:cNvPr>
          <p:cNvSpPr txBox="1"/>
          <p:nvPr/>
        </p:nvSpPr>
        <p:spPr>
          <a:xfrm>
            <a:off x="4976261" y="3234088"/>
            <a:ext cx="6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36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89953-8466-4B9E-BD4C-AB2C51AF8AC1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Why</a:t>
            </a:r>
            <a:r>
              <a:rPr lang="ca-ES" sz="4000" b="1" u="sng" dirty="0">
                <a:solidFill>
                  <a:srgbClr val="002060"/>
                </a:solidFill>
              </a:rPr>
              <a:t> Non-Redundant Apertures?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3" name="Picture 2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9BC381A7-7AE2-4CE7-8513-4E2C2D594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325" y="3922132"/>
            <a:ext cx="3771545" cy="2935868"/>
          </a:xfrm>
          <a:prstGeom prst="rect">
            <a:avLst/>
          </a:prstGeom>
        </p:spPr>
      </p:pic>
      <p:pic>
        <p:nvPicPr>
          <p:cNvPr id="4" name="Picture 3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03E51747-29FB-4582-AE74-F9AE98F5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66" y="4266494"/>
            <a:ext cx="2321461" cy="2247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FBB21-BDF7-446D-A26D-F3DD035DA021}"/>
              </a:ext>
            </a:extLst>
          </p:cNvPr>
          <p:cNvSpPr txBox="1"/>
          <p:nvPr/>
        </p:nvSpPr>
        <p:spPr>
          <a:xfrm>
            <a:off x="824666" y="1684370"/>
            <a:ext cx="6239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s-ES" dirty="0" err="1">
                <a:sym typeface="Wingdings" panose="05000000000000000000" pitchFamily="2" charset="2"/>
              </a:rPr>
              <a:t>T</a:t>
            </a:r>
            <a:r>
              <a:rPr lang="es-ES" dirty="0" err="1"/>
              <a:t>o</a:t>
            </a:r>
            <a:r>
              <a:rPr lang="es-ES" dirty="0"/>
              <a:t> </a:t>
            </a:r>
            <a:r>
              <a:rPr lang="es-ES" dirty="0" err="1"/>
              <a:t>identify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peaks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Fourier </a:t>
            </a:r>
            <a:r>
              <a:rPr lang="es-ES" dirty="0" err="1"/>
              <a:t>domain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s-ES" dirty="0" err="1"/>
              <a:t>Baselines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distance</a:t>
            </a:r>
            <a:r>
              <a:rPr lang="es-ES" dirty="0"/>
              <a:t> &amp; </a:t>
            </a:r>
            <a:r>
              <a:rPr lang="es-ES" dirty="0" err="1"/>
              <a:t>direction</a:t>
            </a:r>
            <a:r>
              <a:rPr lang="es-ES" dirty="0"/>
              <a:t> produce </a:t>
            </a:r>
            <a:r>
              <a:rPr lang="es-ES" dirty="0" err="1"/>
              <a:t>blurring</a:t>
            </a:r>
            <a:r>
              <a:rPr lang="es-ES" dirty="0"/>
              <a:t> and </a:t>
            </a:r>
            <a:r>
              <a:rPr lang="es-ES" dirty="0" err="1"/>
              <a:t>decoherence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Fourier </a:t>
            </a:r>
            <a:r>
              <a:rPr lang="es-ES" dirty="0" err="1"/>
              <a:t>space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32125-C1DE-41B5-BBAD-71E0C3C638FF}"/>
              </a:ext>
            </a:extLst>
          </p:cNvPr>
          <p:cNvSpPr txBox="1"/>
          <p:nvPr/>
        </p:nvSpPr>
        <p:spPr>
          <a:xfrm>
            <a:off x="7311339" y="4428922"/>
            <a:ext cx="37715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Redundant</a:t>
            </a:r>
            <a:r>
              <a:rPr lang="es-ES" dirty="0"/>
              <a:t> </a:t>
            </a:r>
            <a:r>
              <a:rPr lang="es-ES" dirty="0" err="1"/>
              <a:t>combination</a:t>
            </a:r>
            <a:r>
              <a:rPr lang="es-E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(1,5 – 0,2), </a:t>
            </a:r>
            <a:r>
              <a:rPr lang="es-ES" dirty="0">
                <a:solidFill>
                  <a:srgbClr val="FF0000"/>
                </a:solidFill>
              </a:rPr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(2,5 – 0,1), </a:t>
            </a:r>
            <a:r>
              <a:rPr lang="es-ES" b="1" dirty="0"/>
              <a:t>Black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n-US" dirty="0"/>
              <a:t>rms for redundant samples ~6X larger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3D562-D0CE-9123-612E-E94EA504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405" y="1503247"/>
            <a:ext cx="2807796" cy="2396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9F7FEA-0C86-295E-8B39-2CE6CB47D416}"/>
              </a:ext>
            </a:extLst>
          </p:cNvPr>
          <p:cNvSpPr txBox="1"/>
          <p:nvPr/>
        </p:nvSpPr>
        <p:spPr>
          <a:xfrm>
            <a:off x="8649297" y="1684370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2D FFT (NRA 5-holes)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1A164-5883-B4CA-C3C8-71A7D74DF0FF}"/>
              </a:ext>
            </a:extLst>
          </p:cNvPr>
          <p:cNvSpPr txBox="1"/>
          <p:nvPr/>
        </p:nvSpPr>
        <p:spPr>
          <a:xfrm>
            <a:off x="824666" y="3552800"/>
            <a:ext cx="439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err="1"/>
              <a:t>Example</a:t>
            </a:r>
            <a:r>
              <a:rPr lang="es-ES" b="1" u="sng" dirty="0"/>
              <a:t> </a:t>
            </a:r>
            <a:r>
              <a:rPr lang="es-ES" b="1" u="sng" dirty="0" err="1"/>
              <a:t>using</a:t>
            </a:r>
            <a:r>
              <a:rPr lang="es-ES" b="1" u="sng" dirty="0"/>
              <a:t> a 6-hole </a:t>
            </a:r>
            <a:r>
              <a:rPr lang="es-ES" b="1" u="sng" dirty="0" err="1"/>
              <a:t>Redundant</a:t>
            </a:r>
            <a:r>
              <a:rPr lang="es-ES" b="1" u="sng" dirty="0"/>
              <a:t> </a:t>
            </a:r>
            <a:r>
              <a:rPr lang="es-ES" b="1" u="sng" dirty="0" err="1"/>
              <a:t>Aperture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33848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F6266D-E995-4186-8AC7-CD4C1D095C0B}"/>
              </a:ext>
            </a:extLst>
          </p:cNvPr>
          <p:cNvSpPr txBox="1"/>
          <p:nvPr/>
        </p:nvSpPr>
        <p:spPr>
          <a:xfrm>
            <a:off x="2204641" y="1394822"/>
            <a:ext cx="8605817" cy="3903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solidFill>
                  <a:srgbClr val="002060"/>
                </a:solidFill>
              </a:rPr>
              <a:t>Introduction</a:t>
            </a:r>
            <a:r>
              <a:rPr lang="es-ES" sz="2800" dirty="0">
                <a:solidFill>
                  <a:srgbClr val="002060"/>
                </a:solidFill>
              </a:rPr>
              <a:t>: 2-apertures </a:t>
            </a:r>
            <a:r>
              <a:rPr lang="es-ES" sz="2800" dirty="0" err="1">
                <a:solidFill>
                  <a:srgbClr val="002060"/>
                </a:solidFill>
              </a:rPr>
              <a:t>Interferometry</a:t>
            </a:r>
            <a:endParaRPr lang="es-ES" sz="28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</a:rPr>
              <a:t>Fourier </a:t>
            </a:r>
            <a:r>
              <a:rPr lang="es-ES" sz="2800" dirty="0" err="1">
                <a:solidFill>
                  <a:srgbClr val="002060"/>
                </a:solidFill>
              </a:rPr>
              <a:t>Domain</a:t>
            </a:r>
            <a:r>
              <a:rPr lang="es-ES" sz="2800" dirty="0">
                <a:solidFill>
                  <a:srgbClr val="002060"/>
                </a:solidFill>
              </a:rPr>
              <a:t>: </a:t>
            </a:r>
            <a:r>
              <a:rPr lang="es-ES" sz="2800" dirty="0" err="1">
                <a:solidFill>
                  <a:srgbClr val="002060"/>
                </a:solidFill>
              </a:rPr>
              <a:t>from</a:t>
            </a:r>
            <a:r>
              <a:rPr lang="es-ES" sz="2800" dirty="0">
                <a:solidFill>
                  <a:srgbClr val="002060"/>
                </a:solidFill>
              </a:rPr>
              <a:t> 2-holes </a:t>
            </a:r>
            <a:r>
              <a:rPr lang="es-ES" sz="2800" dirty="0" err="1">
                <a:solidFill>
                  <a:srgbClr val="002060"/>
                </a:solidFill>
              </a:rPr>
              <a:t>to</a:t>
            </a:r>
            <a:r>
              <a:rPr lang="es-ES" sz="2800" dirty="0">
                <a:solidFill>
                  <a:srgbClr val="002060"/>
                </a:solidFill>
              </a:rPr>
              <a:t> N-</a:t>
            </a:r>
            <a:r>
              <a:rPr lang="es-ES" sz="2800" dirty="0" err="1">
                <a:solidFill>
                  <a:srgbClr val="002060"/>
                </a:solidFill>
              </a:rPr>
              <a:t>holes</a:t>
            </a:r>
            <a:r>
              <a:rPr lang="es-ES" sz="2800" dirty="0">
                <a:solidFill>
                  <a:srgbClr val="002060"/>
                </a:solidFill>
              </a:rPr>
              <a:t> </a:t>
            </a:r>
            <a:r>
              <a:rPr lang="es-ES" sz="2800" dirty="0" err="1">
                <a:solidFill>
                  <a:srgbClr val="002060"/>
                </a:solidFill>
              </a:rPr>
              <a:t>Interferometry</a:t>
            </a:r>
            <a:endParaRPr lang="es-ES" sz="28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</a:rPr>
              <a:t>Non-</a:t>
            </a:r>
            <a:r>
              <a:rPr lang="es-ES" sz="2800" dirty="0" err="1">
                <a:solidFill>
                  <a:srgbClr val="002060"/>
                </a:solidFill>
              </a:rPr>
              <a:t>Redundant</a:t>
            </a:r>
            <a:r>
              <a:rPr lang="es-ES" sz="2800" dirty="0">
                <a:solidFill>
                  <a:srgbClr val="002060"/>
                </a:solidFill>
              </a:rPr>
              <a:t> </a:t>
            </a:r>
            <a:r>
              <a:rPr lang="es-ES" sz="2800" dirty="0" err="1">
                <a:solidFill>
                  <a:srgbClr val="002060"/>
                </a:solidFill>
              </a:rPr>
              <a:t>Aperture</a:t>
            </a:r>
            <a:r>
              <a:rPr lang="es-ES" sz="2800" dirty="0">
                <a:solidFill>
                  <a:srgbClr val="002060"/>
                </a:solidFill>
              </a:rPr>
              <a:t> </a:t>
            </a:r>
            <a:r>
              <a:rPr lang="es-ES" sz="2800" dirty="0" err="1">
                <a:solidFill>
                  <a:srgbClr val="002060"/>
                </a:solidFill>
              </a:rPr>
              <a:t>Interferometry</a:t>
            </a:r>
            <a:endParaRPr lang="es-ES" sz="28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solidFill>
                  <a:srgbClr val="002060"/>
                </a:solidFill>
              </a:rPr>
              <a:t>Examples</a:t>
            </a:r>
            <a:r>
              <a:rPr lang="es-ES" sz="2800" dirty="0">
                <a:solidFill>
                  <a:srgbClr val="002060"/>
                </a:solidFill>
              </a:rPr>
              <a:t> and SRW </a:t>
            </a:r>
            <a:r>
              <a:rPr lang="es-ES" sz="2800" dirty="0" err="1">
                <a:solidFill>
                  <a:srgbClr val="002060"/>
                </a:solidFill>
              </a:rPr>
              <a:t>Simulations</a:t>
            </a:r>
            <a:endParaRPr lang="es-ES" sz="28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solidFill>
                  <a:srgbClr val="002060"/>
                </a:solidFill>
              </a:rPr>
              <a:t>Other</a:t>
            </a:r>
            <a:r>
              <a:rPr lang="es-ES" sz="2800" dirty="0">
                <a:solidFill>
                  <a:srgbClr val="002060"/>
                </a:solidFill>
              </a:rPr>
              <a:t> </a:t>
            </a:r>
            <a:r>
              <a:rPr lang="es-ES" sz="2800" dirty="0" err="1">
                <a:solidFill>
                  <a:srgbClr val="002060"/>
                </a:solidFill>
              </a:rPr>
              <a:t>Applications</a:t>
            </a:r>
            <a:r>
              <a:rPr lang="es-ES" sz="2800" dirty="0">
                <a:solidFill>
                  <a:srgbClr val="002060"/>
                </a:solidFill>
              </a:rPr>
              <a:t>: </a:t>
            </a:r>
            <a:r>
              <a:rPr lang="es-ES" sz="2800" dirty="0" err="1">
                <a:solidFill>
                  <a:srgbClr val="002060"/>
                </a:solidFill>
              </a:rPr>
              <a:t>WaveFront</a:t>
            </a:r>
            <a:r>
              <a:rPr lang="es-ES" sz="2800" dirty="0">
                <a:solidFill>
                  <a:srgbClr val="002060"/>
                </a:solidFill>
              </a:rPr>
              <a:t> </a:t>
            </a:r>
            <a:r>
              <a:rPr lang="es-ES" sz="2800" dirty="0" err="1">
                <a:solidFill>
                  <a:srgbClr val="002060"/>
                </a:solidFill>
              </a:rPr>
              <a:t>Sensing</a:t>
            </a:r>
            <a:r>
              <a:rPr lang="es-ES" sz="2800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solidFill>
                  <a:srgbClr val="002060"/>
                </a:solidFill>
              </a:rPr>
              <a:t>Conclusions</a:t>
            </a:r>
            <a:r>
              <a:rPr lang="es-ES" sz="2800" dirty="0">
                <a:solidFill>
                  <a:srgbClr val="002060"/>
                </a:solidFill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21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ube with lines and numbers&#10;&#10;AI-generated content may be incorrect.">
            <a:extLst>
              <a:ext uri="{FF2B5EF4-FFF2-40B4-BE49-F238E27FC236}">
                <a16:creationId xmlns:a16="http://schemas.microsoft.com/office/drawing/2014/main" id="{0D6C950E-F09C-4957-B802-7BEFC591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4234" y="1743431"/>
            <a:ext cx="5491690" cy="4118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98DFE-D469-4FF6-AC64-EB22D74FC553}"/>
              </a:ext>
            </a:extLst>
          </p:cNvPr>
          <p:cNvSpPr txBox="1"/>
          <p:nvPr/>
        </p:nvSpPr>
        <p:spPr>
          <a:xfrm>
            <a:off x="411721" y="5484176"/>
            <a:ext cx="141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2” input tilt</a:t>
            </a:r>
          </a:p>
          <a:p>
            <a:r>
              <a:rPr lang="en-US" dirty="0"/>
              <a:t>2.15” fit tilt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E95ED-BF98-4752-A277-6C54398134DF}"/>
              </a:ext>
            </a:extLst>
          </p:cNvPr>
          <p:cNvSpPr txBox="1"/>
          <p:nvPr/>
        </p:nvSpPr>
        <p:spPr>
          <a:xfrm>
            <a:off x="4351855" y="2514860"/>
            <a:ext cx="6691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Planar </a:t>
            </a:r>
            <a:r>
              <a:rPr lang="es-ES" dirty="0" err="1"/>
              <a:t>fit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2” tilt data: </a:t>
            </a:r>
            <a:r>
              <a:rPr lang="es-ES" dirty="0" err="1"/>
              <a:t>measured</a:t>
            </a:r>
            <a:r>
              <a:rPr lang="es-ES" dirty="0"/>
              <a:t> 2.15” </a:t>
            </a:r>
            <a:r>
              <a:rPr lang="es-ES" dirty="0" err="1"/>
              <a:t>with</a:t>
            </a:r>
            <a:r>
              <a:rPr lang="es-ES" dirty="0"/>
              <a:t> NRA </a:t>
            </a:r>
            <a:r>
              <a:rPr lang="es-ES" dirty="0" err="1"/>
              <a:t>fitting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Mean (static) residuals ~ +/-10nm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Non-</a:t>
            </a:r>
            <a:r>
              <a:rPr lang="es-ES" dirty="0" err="1"/>
              <a:t>plannar</a:t>
            </a:r>
            <a:r>
              <a:rPr lang="es-ES" dirty="0"/>
              <a:t> </a:t>
            </a:r>
            <a:r>
              <a:rPr lang="es-ES" dirty="0" err="1"/>
              <a:t>distortions</a:t>
            </a:r>
            <a:r>
              <a:rPr lang="es-ES" dirty="0"/>
              <a:t> are </a:t>
            </a:r>
            <a:r>
              <a:rPr lang="es-ES" dirty="0" err="1"/>
              <a:t>reproduced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experiments</a:t>
            </a:r>
            <a:r>
              <a:rPr lang="es-ES" dirty="0"/>
              <a:t> </a:t>
            </a:r>
            <a:r>
              <a:rPr lang="es-ES" dirty="0" err="1"/>
              <a:t>within</a:t>
            </a:r>
            <a:r>
              <a:rPr lang="es-ES" dirty="0"/>
              <a:t> +/-1nm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9ED03-24FC-41F6-8926-58501BDA45E8}"/>
              </a:ext>
            </a:extLst>
          </p:cNvPr>
          <p:cNvSpPr txBox="1"/>
          <p:nvPr/>
        </p:nvSpPr>
        <p:spPr>
          <a:xfrm>
            <a:off x="-434179" y="887014"/>
            <a:ext cx="4128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/>
              <a:t>Mirror Rotation Tests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64341-5D70-49B9-B29C-190394059C04}"/>
              </a:ext>
            </a:extLst>
          </p:cNvPr>
          <p:cNvSpPr txBox="1"/>
          <p:nvPr/>
        </p:nvSpPr>
        <p:spPr>
          <a:xfrm>
            <a:off x="1563770" y="1374436"/>
            <a:ext cx="9247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Wavefront</a:t>
            </a:r>
            <a:r>
              <a:rPr lang="es-ES" dirty="0"/>
              <a:t> Sensor “</a:t>
            </a:r>
            <a:r>
              <a:rPr lang="es-ES" dirty="0" err="1"/>
              <a:t>calibrated</a:t>
            </a:r>
            <a:r>
              <a:rPr lang="es-ES" dirty="0"/>
              <a:t>” </a:t>
            </a:r>
            <a:r>
              <a:rPr lang="es-ES" dirty="0" err="1"/>
              <a:t>using</a:t>
            </a:r>
            <a:r>
              <a:rPr lang="es-ES" dirty="0"/>
              <a:t> a </a:t>
            </a:r>
            <a:r>
              <a:rPr lang="es-ES" dirty="0" err="1"/>
              <a:t>mirror</a:t>
            </a:r>
            <a:r>
              <a:rPr lang="es-ES" dirty="0"/>
              <a:t> </a:t>
            </a:r>
            <a:r>
              <a:rPr lang="es-ES" dirty="0" err="1"/>
              <a:t>whose</a:t>
            </a:r>
            <a:r>
              <a:rPr lang="es-ES" dirty="0"/>
              <a:t> </a:t>
            </a:r>
            <a:r>
              <a:rPr lang="es-ES" dirty="0" err="1"/>
              <a:t>rotation</a:t>
            </a:r>
            <a:r>
              <a:rPr lang="es-ES" dirty="0"/>
              <a:t> can be </a:t>
            </a:r>
            <a:r>
              <a:rPr lang="es-ES" dirty="0" err="1"/>
              <a:t>controlled</a:t>
            </a:r>
            <a:r>
              <a:rPr lang="es-ES" dirty="0"/>
              <a:t> </a:t>
            </a:r>
            <a:r>
              <a:rPr lang="es-ES" dirty="0" err="1"/>
              <a:t>down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0.1urad</a:t>
            </a:r>
            <a:endParaRPr lang="en-US" dirty="0"/>
          </a:p>
          <a:p>
            <a:r>
              <a:rPr lang="es-ES" dirty="0"/>
              <a:t>M</a:t>
            </a:r>
            <a:r>
              <a:rPr lang="en-US" dirty="0" err="1"/>
              <a:t>ove</a:t>
            </a:r>
            <a:r>
              <a:rPr lang="en-US" dirty="0"/>
              <a:t> the mirror by a known amount, and measure the </a:t>
            </a:r>
            <a:r>
              <a:rPr lang="en-US" dirty="0" err="1"/>
              <a:t>wavefront</a:t>
            </a:r>
            <a:r>
              <a:rPr lang="en-US" dirty="0"/>
              <a:t> distortion from the gain phases</a:t>
            </a:r>
            <a:endParaRPr lang="es-E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A98FF7-2F3A-4BE3-979B-BEC3B4B5DB8D}"/>
              </a:ext>
            </a:extLst>
          </p:cNvPr>
          <p:cNvSpPr/>
          <p:nvPr/>
        </p:nvSpPr>
        <p:spPr>
          <a:xfrm>
            <a:off x="4408844" y="4499851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APPLICATION: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heating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long-term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contamination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3C9015-EFDA-414B-BD90-73A57DEAB638}"/>
              </a:ext>
            </a:extLst>
          </p:cNvPr>
          <p:cNvSpPr/>
          <p:nvPr/>
        </p:nvSpPr>
        <p:spPr>
          <a:xfrm>
            <a:off x="7754467" y="6475789"/>
            <a:ext cx="41481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https://meow.elettra.eu/90/pdf/TUPMO09.pdf</a:t>
            </a:r>
            <a:r>
              <a:rPr lang="en-US" sz="1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5EE59E-3C2E-4D9F-94D6-3DEEF68CF329}"/>
              </a:ext>
            </a:extLst>
          </p:cNvPr>
          <p:cNvSpPr txBox="1"/>
          <p:nvPr/>
        </p:nvSpPr>
        <p:spPr>
          <a:xfrm>
            <a:off x="5936062" y="6485216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IBIC 2025, TUPMO09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9C246-2697-F648-56BD-AF677369642D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Other</a:t>
            </a:r>
            <a:r>
              <a:rPr lang="ca-ES" sz="4000" b="1" u="sng" dirty="0">
                <a:solidFill>
                  <a:srgbClr val="002060"/>
                </a:solidFill>
              </a:rPr>
              <a:t> Applications: </a:t>
            </a:r>
            <a:r>
              <a:rPr lang="ca-ES" sz="4000" b="1" u="sng" dirty="0" err="1">
                <a:solidFill>
                  <a:srgbClr val="002060"/>
                </a:solidFill>
              </a:rPr>
              <a:t>WaveFront</a:t>
            </a:r>
            <a:r>
              <a:rPr lang="ca-ES" sz="4000" b="1" u="sng" dirty="0">
                <a:solidFill>
                  <a:srgbClr val="002060"/>
                </a:solidFill>
              </a:rPr>
              <a:t> Sensor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58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701D4F-86D8-4834-8DD7-D6147A5FD980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9279022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Imaging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Double-Gaussian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Beams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E54B4-6293-4B49-825F-B88094C7065F}"/>
              </a:ext>
            </a:extLst>
          </p:cNvPr>
          <p:cNvSpPr txBox="1"/>
          <p:nvPr/>
        </p:nvSpPr>
        <p:spPr>
          <a:xfrm>
            <a:off x="1724979" y="995238"/>
            <a:ext cx="930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/>
              <a:t>Artificially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</a:t>
            </a:r>
            <a:r>
              <a:rPr lang="es-ES" dirty="0" err="1"/>
              <a:t>beams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shapes</a:t>
            </a:r>
            <a:r>
              <a:rPr lang="es-ES" dirty="0"/>
              <a:t>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 err="1"/>
              <a:t>re-construction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NRA?</a:t>
            </a:r>
          </a:p>
          <a:p>
            <a:pPr algn="ctr"/>
            <a:endParaRPr lang="es-ES" dirty="0"/>
          </a:p>
          <a:p>
            <a:pPr algn="ctr"/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Bunch-by-bunch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mix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vertical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sizes</a:t>
            </a:r>
            <a:r>
              <a:rPr lang="es-ES" dirty="0"/>
              <a:t> </a:t>
            </a:r>
            <a:r>
              <a:rPr lang="es-ES" dirty="0" err="1"/>
              <a:t>within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filling</a:t>
            </a:r>
            <a:r>
              <a:rPr lang="es-ES" dirty="0"/>
              <a:t> </a:t>
            </a:r>
            <a:r>
              <a:rPr lang="es-ES" dirty="0" err="1"/>
              <a:t>pattern</a:t>
            </a:r>
            <a:endParaRPr lang="es-E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9C4D2E-4C65-4A3B-843E-493349E07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2"/>
          <a:stretch/>
        </p:blipFill>
        <p:spPr>
          <a:xfrm>
            <a:off x="637136" y="2984395"/>
            <a:ext cx="2624541" cy="3372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7E7DA5-8236-434F-9FA7-221FFB07C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44" y="2984395"/>
            <a:ext cx="2661003" cy="3364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1C531-423F-4E10-94D1-CCD75C42C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814" y="2984395"/>
            <a:ext cx="2618502" cy="3372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25806C-38CA-4268-BF8C-7C4376749A5F}"/>
              </a:ext>
            </a:extLst>
          </p:cNvPr>
          <p:cNvSpPr/>
          <p:nvPr/>
        </p:nvSpPr>
        <p:spPr>
          <a:xfrm>
            <a:off x="71455" y="2091115"/>
            <a:ext cx="3755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A. Beam </a:t>
            </a:r>
            <a:r>
              <a:rPr lang="es-ES" b="1" dirty="0" err="1"/>
              <a:t>stable</a:t>
            </a:r>
            <a:r>
              <a:rPr lang="es-ES" b="1" dirty="0"/>
              <a:t> (as in </a:t>
            </a:r>
            <a:r>
              <a:rPr lang="es-ES" b="1" dirty="0" err="1"/>
              <a:t>Operation</a:t>
            </a:r>
            <a:r>
              <a:rPr lang="es-ES" b="1" dirty="0"/>
              <a:t>):</a:t>
            </a:r>
          </a:p>
          <a:p>
            <a:pPr algn="ctr"/>
            <a:r>
              <a:rPr lang="es-ES" dirty="0">
                <a:sym typeface="Wingdings" panose="05000000000000000000" pitchFamily="2" charset="2"/>
              </a:rPr>
              <a:t>(</a:t>
            </a:r>
            <a:r>
              <a:rPr lang="es-ES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s-ES" baseline="-25000" dirty="0" err="1">
                <a:sym typeface="Wingdings" panose="05000000000000000000" pitchFamily="2" charset="2"/>
              </a:rPr>
              <a:t>x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s-ES" baseline="-25000" dirty="0" err="1">
                <a:sym typeface="Wingdings" panose="05000000000000000000" pitchFamily="2" charset="2"/>
              </a:rPr>
              <a:t>y</a:t>
            </a:r>
            <a:r>
              <a:rPr lang="es-ES" dirty="0">
                <a:sym typeface="Wingdings" panose="05000000000000000000" pitchFamily="2" charset="2"/>
              </a:rPr>
              <a:t>) = (60, 30)</a:t>
            </a:r>
            <a:r>
              <a:rPr lang="es-ES" dirty="0" err="1">
                <a:sym typeface="Wingdings" panose="05000000000000000000" pitchFamily="2" charset="2"/>
              </a:rPr>
              <a:t>um</a:t>
            </a:r>
            <a:r>
              <a:rPr lang="es-ES" dirty="0">
                <a:sym typeface="Wingdings" panose="05000000000000000000" pitchFamily="2" charset="2"/>
              </a:rPr>
              <a:t>; </a:t>
            </a:r>
            <a:r>
              <a:rPr lang="es-ES" dirty="0">
                <a:latin typeface="Symbol" panose="05050102010706020507" pitchFamily="18" charset="2"/>
                <a:sym typeface="Wingdings" panose="05000000000000000000" pitchFamily="2" charset="2"/>
              </a:rPr>
              <a:t>f = </a:t>
            </a:r>
            <a:r>
              <a:rPr lang="es-ES" dirty="0">
                <a:sym typeface="Wingdings" panose="05000000000000000000" pitchFamily="2" charset="2"/>
              </a:rPr>
              <a:t>8º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D2F64-E691-4269-AE2F-3ADE42E5C58E}"/>
              </a:ext>
            </a:extLst>
          </p:cNvPr>
          <p:cNvSpPr/>
          <p:nvPr/>
        </p:nvSpPr>
        <p:spPr>
          <a:xfrm>
            <a:off x="8167804" y="2119331"/>
            <a:ext cx="3530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(100 </a:t>
            </a:r>
            <a:r>
              <a:rPr lang="es-ES" b="1" dirty="0" err="1"/>
              <a:t>bchs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“A” + 340 </a:t>
            </a:r>
            <a:r>
              <a:rPr lang="es-ES" b="1" dirty="0" err="1"/>
              <a:t>bchs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“B”): </a:t>
            </a:r>
          </a:p>
          <a:p>
            <a:pPr algn="ctr"/>
            <a:r>
              <a:rPr lang="es-ES" dirty="0" err="1">
                <a:sym typeface="Wingdings" panose="05000000000000000000" pitchFamily="2" charset="2"/>
              </a:rPr>
              <a:t>Beamshape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characterization</a:t>
            </a:r>
            <a:r>
              <a:rPr lang="es-ES" dirty="0">
                <a:sym typeface="Wingdings" panose="05000000000000000000" pitchFamily="2" charset="2"/>
              </a:rPr>
              <a:t>? </a:t>
            </a:r>
            <a:endParaRPr lang="es-E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E70AAC-DC49-4C85-BAA4-08051FC53C9F}"/>
              </a:ext>
            </a:extLst>
          </p:cNvPr>
          <p:cNvSpPr/>
          <p:nvPr/>
        </p:nvSpPr>
        <p:spPr>
          <a:xfrm>
            <a:off x="3769672" y="2091115"/>
            <a:ext cx="3755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B. </a:t>
            </a:r>
            <a:r>
              <a:rPr lang="es-ES" b="1" dirty="0" err="1"/>
              <a:t>Coherent</a:t>
            </a:r>
            <a:r>
              <a:rPr lang="es-ES" b="1" dirty="0"/>
              <a:t> </a:t>
            </a:r>
            <a:r>
              <a:rPr lang="es-ES" b="1" dirty="0" err="1"/>
              <a:t>Excitation</a:t>
            </a:r>
            <a:r>
              <a:rPr lang="es-ES" b="1" dirty="0"/>
              <a:t> (</a:t>
            </a:r>
            <a:r>
              <a:rPr lang="es-ES" b="1" dirty="0" err="1"/>
              <a:t>Qv+Qs</a:t>
            </a:r>
            <a:r>
              <a:rPr lang="es-ES" b="1" dirty="0"/>
              <a:t>)</a:t>
            </a:r>
            <a:r>
              <a:rPr lang="es-ES" dirty="0"/>
              <a:t>:</a:t>
            </a:r>
          </a:p>
          <a:p>
            <a:pPr algn="ctr"/>
            <a:r>
              <a:rPr lang="es-ES" dirty="0">
                <a:sym typeface="Wingdings" panose="05000000000000000000" pitchFamily="2" charset="2"/>
              </a:rPr>
              <a:t>(</a:t>
            </a:r>
            <a:r>
              <a:rPr lang="es-ES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s-ES" baseline="-25000" dirty="0" err="1">
                <a:sym typeface="Wingdings" panose="05000000000000000000" pitchFamily="2" charset="2"/>
              </a:rPr>
              <a:t>x</a:t>
            </a:r>
            <a:r>
              <a:rPr lang="es-ES" dirty="0">
                <a:sym typeface="Wingdings" panose="05000000000000000000" pitchFamily="2" charset="2"/>
              </a:rPr>
              <a:t>, </a:t>
            </a:r>
            <a:r>
              <a:rPr lang="es-ES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s-ES" baseline="-25000" dirty="0" err="1">
                <a:sym typeface="Wingdings" panose="05000000000000000000" pitchFamily="2" charset="2"/>
              </a:rPr>
              <a:t>y</a:t>
            </a:r>
            <a:r>
              <a:rPr lang="es-ES" dirty="0">
                <a:sym typeface="Wingdings" panose="05000000000000000000" pitchFamily="2" charset="2"/>
              </a:rPr>
              <a:t>) = (60, 90)</a:t>
            </a:r>
            <a:r>
              <a:rPr lang="es-ES" dirty="0" err="1">
                <a:sym typeface="Wingdings" panose="05000000000000000000" pitchFamily="2" charset="2"/>
              </a:rPr>
              <a:t>um</a:t>
            </a:r>
            <a:r>
              <a:rPr lang="es-ES" dirty="0">
                <a:sym typeface="Wingdings" panose="05000000000000000000" pitchFamily="2" charset="2"/>
              </a:rPr>
              <a:t>; </a:t>
            </a:r>
            <a:r>
              <a:rPr lang="es-ES" dirty="0">
                <a:latin typeface="Symbol" panose="05050102010706020507" pitchFamily="18" charset="2"/>
                <a:sym typeface="Wingdings" panose="05000000000000000000" pitchFamily="2" charset="2"/>
              </a:rPr>
              <a:t>f = 12</a:t>
            </a:r>
            <a:r>
              <a:rPr lang="es-ES" dirty="0">
                <a:sym typeface="Wingdings" panose="05000000000000000000" pitchFamily="2" charset="2"/>
              </a:rPr>
              <a:t>º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447DB-8524-42EE-80A1-E0B3D14303E6}"/>
              </a:ext>
            </a:extLst>
          </p:cNvPr>
          <p:cNvSpPr txBox="1"/>
          <p:nvPr/>
        </p:nvSpPr>
        <p:spPr>
          <a:xfrm>
            <a:off x="1190272" y="6375562"/>
            <a:ext cx="15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Pinhole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4D660-79F9-4229-8788-794F336CD090}"/>
              </a:ext>
            </a:extLst>
          </p:cNvPr>
          <p:cNvSpPr txBox="1"/>
          <p:nvPr/>
        </p:nvSpPr>
        <p:spPr>
          <a:xfrm>
            <a:off x="5070761" y="6348947"/>
            <a:ext cx="15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Pinhole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77F5C-BD3F-4216-9C0D-3F229F53A057}"/>
              </a:ext>
            </a:extLst>
          </p:cNvPr>
          <p:cNvSpPr txBox="1"/>
          <p:nvPr/>
        </p:nvSpPr>
        <p:spPr>
          <a:xfrm>
            <a:off x="9026666" y="6322332"/>
            <a:ext cx="15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Pinhole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12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5B082-69B8-491C-AF7E-7AA901C4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49" y="2335415"/>
            <a:ext cx="4414851" cy="33499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629869-3985-48BF-A2DC-E41E30AC5086}"/>
              </a:ext>
            </a:extLst>
          </p:cNvPr>
          <p:cNvSpPr txBox="1"/>
          <p:nvPr/>
        </p:nvSpPr>
        <p:spPr>
          <a:xfrm>
            <a:off x="1724923" y="945194"/>
            <a:ext cx="7951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Fit</a:t>
            </a:r>
            <a:r>
              <a:rPr lang="es-ES" dirty="0"/>
              <a:t> a sum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Gaussians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constraint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sum </a:t>
            </a:r>
            <a:r>
              <a:rPr lang="es-ES" dirty="0" err="1"/>
              <a:t>of</a:t>
            </a:r>
            <a:r>
              <a:rPr lang="es-ES" dirty="0"/>
              <a:t> amplitudes </a:t>
            </a:r>
            <a:r>
              <a:rPr lang="es-ES" dirty="0" err="1"/>
              <a:t>is</a:t>
            </a:r>
            <a:r>
              <a:rPr lang="es-ES" dirty="0"/>
              <a:t>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Dual </a:t>
            </a:r>
            <a:r>
              <a:rPr lang="es-ES" dirty="0" err="1"/>
              <a:t>purpose</a:t>
            </a:r>
            <a:r>
              <a:rPr lang="es-ES" dirty="0"/>
              <a:t> </a:t>
            </a:r>
            <a:r>
              <a:rPr lang="es-ES" dirty="0" err="1"/>
              <a:t>experiment</a:t>
            </a:r>
            <a:r>
              <a:rPr lang="es-ES" dirty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dirty="0" err="1"/>
              <a:t>Reproducing</a:t>
            </a:r>
            <a:r>
              <a:rPr lang="es-ES" dirty="0"/>
              <a:t> non-Gaussian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shapes</a:t>
            </a:r>
            <a:r>
              <a:rPr lang="es-ES" dirty="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dirty="0" err="1"/>
              <a:t>Possible</a:t>
            </a:r>
            <a:r>
              <a:rPr lang="es-ES" dirty="0"/>
              <a:t> Halo </a:t>
            </a:r>
            <a:r>
              <a:rPr lang="es-ES" dirty="0" err="1"/>
              <a:t>Measurements</a:t>
            </a:r>
            <a:r>
              <a:rPr lang="es-ES" dirty="0"/>
              <a:t>: </a:t>
            </a:r>
            <a:r>
              <a:rPr lang="es-ES" dirty="0" err="1"/>
              <a:t>reduction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excited</a:t>
            </a:r>
            <a:r>
              <a:rPr lang="es-ES" dirty="0"/>
              <a:t> </a:t>
            </a:r>
            <a:r>
              <a:rPr lang="es-ES" dirty="0" err="1"/>
              <a:t>bunches</a:t>
            </a:r>
            <a:r>
              <a:rPr lang="es-ES" dirty="0"/>
              <a:t> </a:t>
            </a:r>
            <a:r>
              <a:rPr lang="es-ES" dirty="0" err="1"/>
              <a:t>until</a:t>
            </a:r>
            <a:r>
              <a:rPr lang="es-ES" dirty="0"/>
              <a:t> &lt; 1/440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EAD9FA-4176-4862-9953-628ECCAE3794}"/>
              </a:ext>
            </a:extLst>
          </p:cNvPr>
          <p:cNvSpPr/>
          <p:nvPr/>
        </p:nvSpPr>
        <p:spPr>
          <a:xfrm>
            <a:off x="1316646" y="5749699"/>
            <a:ext cx="10112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complexity of the source that can be derived will depend on the completeness of the </a:t>
            </a:r>
            <a:r>
              <a:rPr lang="en-US" dirty="0" err="1"/>
              <a:t>u,v</a:t>
            </a:r>
            <a:r>
              <a:rPr lang="en-US" dirty="0"/>
              <a:t> sampling.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Mask design should be optimized to reproduce different beam shapes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1A13B9-C046-43E1-8CC5-832D43D37623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9279022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Imaging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Double-Gaussian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Beams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E13C6-406E-4D08-BC7F-69E812582603}"/>
              </a:ext>
            </a:extLst>
          </p:cNvPr>
          <p:cNvSpPr/>
          <p:nvPr/>
        </p:nvSpPr>
        <p:spPr>
          <a:xfrm>
            <a:off x="8489759" y="6532351"/>
            <a:ext cx="3662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https://meow.elettra.eu/90/pdf/TUPMO09.pdf</a:t>
            </a:r>
            <a:r>
              <a:rPr lang="en-US" sz="1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488C3-53AD-4A4D-A451-79C5E3D932B2}"/>
              </a:ext>
            </a:extLst>
          </p:cNvPr>
          <p:cNvSpPr txBox="1"/>
          <p:nvPr/>
        </p:nvSpPr>
        <p:spPr>
          <a:xfrm>
            <a:off x="6671354" y="6541778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IBIC 2025, TUPMO09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4611D-46E0-4656-9B3C-D263F419DE68}"/>
              </a:ext>
            </a:extLst>
          </p:cNvPr>
          <p:cNvSpPr txBox="1"/>
          <p:nvPr/>
        </p:nvSpPr>
        <p:spPr>
          <a:xfrm>
            <a:off x="6297106" y="2795305"/>
            <a:ext cx="5429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Amplitude of the two Gaussians (Excited and Non-Excited beams) is compared with the charge ration measured using the Photon Counting. </a:t>
            </a:r>
          </a:p>
          <a:p>
            <a:pPr marL="285750" indent="-285750">
              <a:buFontTx/>
              <a:buChar char="-"/>
            </a:pPr>
            <a:r>
              <a:rPr lang="es-ES" dirty="0"/>
              <a:t>T</a:t>
            </a:r>
            <a:r>
              <a:rPr lang="en-US" dirty="0"/>
              <a:t>he beam shape is well reproduced down to ~1% (similar precision obtained with pinhole cameras FE21 &amp; FE34)</a:t>
            </a:r>
          </a:p>
        </p:txBody>
      </p:sp>
    </p:spTree>
    <p:extLst>
      <p:ext uri="{BB962C8B-B14F-4D97-AF65-F5344CB8AC3E}">
        <p14:creationId xmlns:p14="http://schemas.microsoft.com/office/powerpoint/2010/main" val="142971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ABECBAB-3EA9-4F6A-8184-23464622AADE}"/>
              </a:ext>
            </a:extLst>
          </p:cNvPr>
          <p:cNvSpPr txBox="1">
            <a:spLocks/>
          </p:cNvSpPr>
          <p:nvPr/>
        </p:nvSpPr>
        <p:spPr>
          <a:xfrm>
            <a:off x="1411966" y="43933"/>
            <a:ext cx="10003894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From</a:t>
            </a:r>
            <a:r>
              <a:rPr lang="ca-ES" sz="4000" b="1" u="sng" dirty="0">
                <a:solidFill>
                  <a:srgbClr val="002060"/>
                </a:solidFill>
              </a:rPr>
              <a:t> ALBA to </a:t>
            </a:r>
            <a:r>
              <a:rPr lang="ca-ES" sz="4000" b="1" u="sng" dirty="0" err="1">
                <a:solidFill>
                  <a:srgbClr val="002060"/>
                </a:solidFill>
              </a:rPr>
              <a:t>the</a:t>
            </a:r>
            <a:r>
              <a:rPr lang="ca-ES" sz="4000" b="1" u="sng" dirty="0">
                <a:solidFill>
                  <a:srgbClr val="002060"/>
                </a:solidFill>
              </a:rPr>
              <a:t> James </a:t>
            </a:r>
            <a:r>
              <a:rPr lang="ca-ES" sz="4000" b="1" u="sng" dirty="0" err="1">
                <a:solidFill>
                  <a:srgbClr val="002060"/>
                </a:solidFill>
              </a:rPr>
              <a:t>Webb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Telescope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FAEF6-A7EF-4648-8303-CD89FFA27B5E}"/>
              </a:ext>
            </a:extLst>
          </p:cNvPr>
          <p:cNvSpPr txBox="1"/>
          <p:nvPr/>
        </p:nvSpPr>
        <p:spPr>
          <a:xfrm>
            <a:off x="1517714" y="6484186"/>
            <a:ext cx="10556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*C. </a:t>
            </a:r>
            <a:r>
              <a:rPr lang="en-US" sz="1400" dirty="0" err="1"/>
              <a:t>Carilli</a:t>
            </a:r>
            <a:r>
              <a:rPr lang="en-US" sz="1400" dirty="0"/>
              <a:t>, “A New Method for Aperture Masking Interferometric Imaging: Demonstration with the JWST”, Optical Engineering SPIE,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588C5-81D6-4982-8F5E-CFB2E4E219A9}"/>
              </a:ext>
            </a:extLst>
          </p:cNvPr>
          <p:cNvSpPr/>
          <p:nvPr/>
        </p:nvSpPr>
        <p:spPr>
          <a:xfrm>
            <a:off x="928687" y="1017630"/>
            <a:ext cx="103346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J</a:t>
            </a:r>
            <a:r>
              <a:rPr lang="en-US" dirty="0"/>
              <a:t>WST can have up to 18 mirrors (apertures), but one can play with them to produce Aperture Mask Interferometry (AMI).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Self-calibration NRA remains a key capability for imaging at the diffraction limit of the JWST, in particular, for close star-planet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n-US" dirty="0"/>
              <a:t>methodology was long used in radio astronomy, but not, to date, in optical interferometry*.</a:t>
            </a:r>
          </a:p>
        </p:txBody>
      </p:sp>
      <p:pic>
        <p:nvPicPr>
          <p:cNvPr id="1026" name="Picture 2" descr="Vista de tres quarts de la part superior">
            <a:extLst>
              <a:ext uri="{FF2B5EF4-FFF2-40B4-BE49-F238E27FC236}">
                <a16:creationId xmlns:a16="http://schemas.microsoft.com/office/drawing/2014/main" id="{8EE88915-AD2B-4941-A340-88F6585ED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8508" r="13913" b="13020"/>
          <a:stretch/>
        </p:blipFill>
        <p:spPr bwMode="auto">
          <a:xfrm>
            <a:off x="1474757" y="2897592"/>
            <a:ext cx="3543830" cy="28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E0178-608F-4445-B019-F63AF1EDE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6"/>
          <a:stretch/>
        </p:blipFill>
        <p:spPr>
          <a:xfrm>
            <a:off x="5816715" y="3193015"/>
            <a:ext cx="2895765" cy="2603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0F16F-992B-42B7-BD14-41A5045C3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12" y="3350079"/>
            <a:ext cx="2509006" cy="2486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4EB4026-A8F2-48D7-BCF1-1EAFEA129A13}"/>
              </a:ext>
            </a:extLst>
          </p:cNvPr>
          <p:cNvGrpSpPr/>
          <p:nvPr/>
        </p:nvGrpSpPr>
        <p:grpSpPr>
          <a:xfrm>
            <a:off x="2605637" y="3475615"/>
            <a:ext cx="1253602" cy="1370035"/>
            <a:chOff x="1603253" y="3398330"/>
            <a:chExt cx="1253602" cy="1370035"/>
          </a:xfrm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5DA836E4-DD83-4108-8EE9-BDC6BB325C4B}"/>
                </a:ext>
              </a:extLst>
            </p:cNvPr>
            <p:cNvSpPr/>
            <p:nvPr/>
          </p:nvSpPr>
          <p:spPr>
            <a:xfrm>
              <a:off x="2499664" y="3561080"/>
              <a:ext cx="315337" cy="283642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5C5FB567-A18C-427F-BDA0-43C4571B7C96}"/>
                </a:ext>
              </a:extLst>
            </p:cNvPr>
            <p:cNvSpPr/>
            <p:nvPr/>
          </p:nvSpPr>
          <p:spPr>
            <a:xfrm>
              <a:off x="2244288" y="3398330"/>
              <a:ext cx="315337" cy="283642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CF24D960-C343-48CE-9B03-9E42092208B2}"/>
                </a:ext>
              </a:extLst>
            </p:cNvPr>
            <p:cNvSpPr/>
            <p:nvPr/>
          </p:nvSpPr>
          <p:spPr>
            <a:xfrm>
              <a:off x="2541518" y="4212630"/>
              <a:ext cx="315337" cy="283642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9AD456A-62AF-42B8-A092-0FBE826B7B7E}"/>
                </a:ext>
              </a:extLst>
            </p:cNvPr>
            <p:cNvSpPr/>
            <p:nvPr/>
          </p:nvSpPr>
          <p:spPr>
            <a:xfrm>
              <a:off x="2054603" y="4484723"/>
              <a:ext cx="315337" cy="283642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D7EE4B5F-9318-4F30-91F8-00D20FAE409D}"/>
                </a:ext>
              </a:extLst>
            </p:cNvPr>
            <p:cNvSpPr/>
            <p:nvPr/>
          </p:nvSpPr>
          <p:spPr>
            <a:xfrm>
              <a:off x="1864993" y="3468148"/>
              <a:ext cx="315337" cy="283642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5750F14A-6D65-4F64-93E3-D0BEECA19C65}"/>
                </a:ext>
              </a:extLst>
            </p:cNvPr>
            <p:cNvSpPr/>
            <p:nvPr/>
          </p:nvSpPr>
          <p:spPr>
            <a:xfrm>
              <a:off x="1603253" y="3612350"/>
              <a:ext cx="315337" cy="283642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0B02FDDB-B77A-4568-91B6-F700421C1DB0}"/>
                </a:ext>
              </a:extLst>
            </p:cNvPr>
            <p:cNvSpPr/>
            <p:nvPr/>
          </p:nvSpPr>
          <p:spPr>
            <a:xfrm>
              <a:off x="1620913" y="3898373"/>
              <a:ext cx="315337" cy="283642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6DCA52-47A2-48D2-9625-DE3D78085A37}"/>
              </a:ext>
            </a:extLst>
          </p:cNvPr>
          <p:cNvSpPr txBox="1"/>
          <p:nvPr/>
        </p:nvSpPr>
        <p:spPr>
          <a:xfrm>
            <a:off x="6011094" y="2928281"/>
            <a:ext cx="268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Interf</a:t>
            </a:r>
            <a:r>
              <a:rPr lang="es-ES" dirty="0"/>
              <a:t>. NRA </a:t>
            </a:r>
            <a:r>
              <a:rPr lang="es-ES" dirty="0" err="1"/>
              <a:t>with</a:t>
            </a:r>
            <a:r>
              <a:rPr lang="es-ES" dirty="0"/>
              <a:t> 7-mirrors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9E4F-7FDB-4664-9539-DDF672D252E4}"/>
              </a:ext>
            </a:extLst>
          </p:cNvPr>
          <p:cNvSpPr txBox="1"/>
          <p:nvPr/>
        </p:nvSpPr>
        <p:spPr>
          <a:xfrm>
            <a:off x="9125403" y="2937049"/>
            <a:ext cx="19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Fourier </a:t>
            </a:r>
            <a:r>
              <a:rPr lang="es-ES" dirty="0" err="1"/>
              <a:t>Transform</a:t>
            </a:r>
            <a:r>
              <a:rPr lang="es-E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76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3B9D58-DD58-4C3A-A29F-597AF6E71B0C}"/>
              </a:ext>
            </a:extLst>
          </p:cNvPr>
          <p:cNvSpPr/>
          <p:nvPr/>
        </p:nvSpPr>
        <p:spPr>
          <a:xfrm>
            <a:off x="1708623" y="1671020"/>
            <a:ext cx="3892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/>
              <a:t>Imaging of dusty binary star WR137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F6B4C-7A87-49CA-A9CC-929DAC4AD07F}"/>
              </a:ext>
            </a:extLst>
          </p:cNvPr>
          <p:cNvSpPr/>
          <p:nvPr/>
        </p:nvSpPr>
        <p:spPr>
          <a:xfrm>
            <a:off x="2141778" y="829154"/>
            <a:ext cx="8895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double-star system image reproduction using self-calibration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Explore other aspects </a:t>
            </a:r>
            <a:r>
              <a:rPr lang="en-US" dirty="0" err="1"/>
              <a:t>ofthe</a:t>
            </a:r>
            <a:r>
              <a:rPr lang="en-US" dirty="0"/>
              <a:t> JWST system </a:t>
            </a:r>
            <a:r>
              <a:rPr lang="en-US" dirty="0">
                <a:sym typeface="Wingdings" panose="05000000000000000000" pitchFamily="2" charset="2"/>
              </a:rPr>
              <a:t> ‘real-time’ </a:t>
            </a:r>
            <a:r>
              <a:rPr lang="en-US" dirty="0" err="1">
                <a:sym typeface="Wingdings" panose="05000000000000000000" pitchFamily="2" charset="2"/>
              </a:rPr>
              <a:t>wavefront</a:t>
            </a:r>
            <a:r>
              <a:rPr lang="en-US" dirty="0">
                <a:sym typeface="Wingdings" panose="05000000000000000000" pitchFamily="2" charset="2"/>
              </a:rPr>
              <a:t> sensor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249AAD-41C7-4C2E-9305-FD4F92FA6232}"/>
              </a:ext>
            </a:extLst>
          </p:cNvPr>
          <p:cNvSpPr txBox="1">
            <a:spLocks/>
          </p:cNvSpPr>
          <p:nvPr/>
        </p:nvSpPr>
        <p:spPr>
          <a:xfrm>
            <a:off x="1411966" y="43933"/>
            <a:ext cx="10003894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From</a:t>
            </a:r>
            <a:r>
              <a:rPr lang="ca-ES" sz="4000" b="1" u="sng" dirty="0">
                <a:solidFill>
                  <a:srgbClr val="002060"/>
                </a:solidFill>
              </a:rPr>
              <a:t> ALBA to </a:t>
            </a:r>
            <a:r>
              <a:rPr lang="ca-ES" sz="4000" b="1" u="sng" dirty="0" err="1">
                <a:solidFill>
                  <a:srgbClr val="002060"/>
                </a:solidFill>
              </a:rPr>
              <a:t>the</a:t>
            </a:r>
            <a:r>
              <a:rPr lang="ca-ES" sz="4000" b="1" u="sng" dirty="0">
                <a:solidFill>
                  <a:srgbClr val="002060"/>
                </a:solidFill>
              </a:rPr>
              <a:t> James </a:t>
            </a:r>
            <a:r>
              <a:rPr lang="ca-ES" sz="4000" b="1" u="sng" dirty="0" err="1">
                <a:solidFill>
                  <a:srgbClr val="002060"/>
                </a:solidFill>
              </a:rPr>
              <a:t>Webb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Telescope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BCE8B-B090-4004-A997-02D9B3FFD95D}"/>
              </a:ext>
            </a:extLst>
          </p:cNvPr>
          <p:cNvSpPr/>
          <p:nvPr/>
        </p:nvSpPr>
        <p:spPr>
          <a:xfrm>
            <a:off x="8137256" y="1721504"/>
            <a:ext cx="3492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’Real-</a:t>
            </a:r>
            <a:r>
              <a:rPr lang="en-US" dirty="0" err="1"/>
              <a:t>time’wavefront</a:t>
            </a:r>
            <a:r>
              <a:rPr lang="en-US" dirty="0"/>
              <a:t> error sensor.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0B9CA-DEC5-42D3-87EE-A682EE46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215" y="2055555"/>
            <a:ext cx="4042529" cy="3201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5462CD-7F18-48F8-BFC8-F882ACFD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4523"/>
            <a:ext cx="7384533" cy="26838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AE81E0-D464-4BF4-9C12-18649B9DB8F8}"/>
              </a:ext>
            </a:extLst>
          </p:cNvPr>
          <p:cNvSpPr txBox="1"/>
          <p:nvPr/>
        </p:nvSpPr>
        <p:spPr>
          <a:xfrm>
            <a:off x="452063" y="4922395"/>
            <a:ext cx="1913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‘standard’ </a:t>
            </a:r>
            <a:r>
              <a:rPr lang="es-ES" dirty="0" err="1"/>
              <a:t>method</a:t>
            </a:r>
            <a:endParaRPr lang="es-ES" dirty="0"/>
          </a:p>
          <a:p>
            <a:r>
              <a:rPr lang="es-ES" dirty="0"/>
              <a:t>(R. Lau et al**)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4BC85-CA38-458D-B15F-81243C1CAB2D}"/>
              </a:ext>
            </a:extLst>
          </p:cNvPr>
          <p:cNvSpPr txBox="1"/>
          <p:nvPr/>
        </p:nvSpPr>
        <p:spPr>
          <a:xfrm>
            <a:off x="2700893" y="4924057"/>
            <a:ext cx="2150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NRA </a:t>
            </a:r>
            <a:r>
              <a:rPr lang="es-ES" dirty="0" err="1"/>
              <a:t>interf</a:t>
            </a:r>
            <a:r>
              <a:rPr lang="es-ES" dirty="0"/>
              <a:t>., </a:t>
            </a:r>
            <a:r>
              <a:rPr lang="es-ES" dirty="0">
                <a:latin typeface="Symbol" panose="05050102010706020507" pitchFamily="18" charset="2"/>
              </a:rPr>
              <a:t>l</a:t>
            </a:r>
            <a:r>
              <a:rPr lang="es-ES" dirty="0"/>
              <a:t>=4.8um</a:t>
            </a:r>
          </a:p>
          <a:p>
            <a:r>
              <a:rPr lang="es-ES" dirty="0"/>
              <a:t>(C. </a:t>
            </a:r>
            <a:r>
              <a:rPr lang="es-ES" dirty="0" err="1"/>
              <a:t>Carilli</a:t>
            </a:r>
            <a:r>
              <a:rPr lang="es-ES" dirty="0"/>
              <a:t> et al*)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FACD9-5796-4005-889C-801116CFD410}"/>
              </a:ext>
            </a:extLst>
          </p:cNvPr>
          <p:cNvSpPr txBox="1"/>
          <p:nvPr/>
        </p:nvSpPr>
        <p:spPr>
          <a:xfrm>
            <a:off x="5020577" y="4924057"/>
            <a:ext cx="2150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NRA </a:t>
            </a:r>
            <a:r>
              <a:rPr lang="es-ES" dirty="0" err="1"/>
              <a:t>interf</a:t>
            </a:r>
            <a:r>
              <a:rPr lang="es-ES" dirty="0"/>
              <a:t>., </a:t>
            </a:r>
            <a:r>
              <a:rPr lang="es-ES" dirty="0">
                <a:latin typeface="Symbol" panose="05050102010706020507" pitchFamily="18" charset="2"/>
              </a:rPr>
              <a:t>l</a:t>
            </a:r>
            <a:r>
              <a:rPr lang="es-ES" dirty="0"/>
              <a:t>=3.8um</a:t>
            </a:r>
          </a:p>
          <a:p>
            <a:r>
              <a:rPr lang="es-ES" dirty="0"/>
              <a:t>(C. </a:t>
            </a:r>
            <a:r>
              <a:rPr lang="es-ES" dirty="0" err="1"/>
              <a:t>Carilli</a:t>
            </a:r>
            <a:r>
              <a:rPr lang="es-ES" dirty="0"/>
              <a:t> et al*)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C26BFF-CB1E-414B-94D7-EA12840D18D0}"/>
              </a:ext>
            </a:extLst>
          </p:cNvPr>
          <p:cNvSpPr txBox="1"/>
          <p:nvPr/>
        </p:nvSpPr>
        <p:spPr>
          <a:xfrm>
            <a:off x="1708623" y="6027003"/>
            <a:ext cx="9498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*C. </a:t>
            </a:r>
            <a:r>
              <a:rPr lang="en-US" sz="1200" dirty="0" err="1"/>
              <a:t>Carilli</a:t>
            </a:r>
            <a:r>
              <a:rPr lang="en-US" sz="1200" dirty="0"/>
              <a:t> et al, “A New Method for Aperture Masking Interferometric Imaging: Demonstration with the JWST”</a:t>
            </a:r>
          </a:p>
          <a:p>
            <a:r>
              <a:rPr lang="en-US" sz="1200" dirty="0"/>
              <a:t>Optical Engineering SPIE, 2025</a:t>
            </a:r>
          </a:p>
          <a:p>
            <a:r>
              <a:rPr lang="es-ES" sz="1200" dirty="0"/>
              <a:t>** </a:t>
            </a:r>
            <a:r>
              <a:rPr lang="en-US" sz="1200" dirty="0"/>
              <a:t>R. Lau, et al., “A first look with JWST aperture masking interferometry: dust around the wolf–</a:t>
            </a:r>
            <a:r>
              <a:rPr lang="en-US" sz="1200" dirty="0" err="1"/>
              <a:t>rayet</a:t>
            </a:r>
            <a:r>
              <a:rPr lang="en-US" sz="1200" dirty="0"/>
              <a:t> binary WR 137 beyond the </a:t>
            </a:r>
            <a:r>
              <a:rPr lang="en-US" sz="1200" dirty="0" err="1"/>
              <a:t>rayleigh</a:t>
            </a:r>
            <a:r>
              <a:rPr lang="en-US" sz="1200" dirty="0"/>
              <a:t> limit,” The Astrophysical Journal 963, 127 (2024).</a:t>
            </a:r>
          </a:p>
        </p:txBody>
      </p:sp>
    </p:spTree>
    <p:extLst>
      <p:ext uri="{BB962C8B-B14F-4D97-AF65-F5344CB8AC3E}">
        <p14:creationId xmlns:p14="http://schemas.microsoft.com/office/powerpoint/2010/main" val="742713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DD1E-9064-4A7F-B13D-0FA2816EE04E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Publications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469CA-74AA-4283-8B8E-8BE18299ACCC}"/>
              </a:ext>
            </a:extLst>
          </p:cNvPr>
          <p:cNvSpPr txBox="1"/>
          <p:nvPr/>
        </p:nvSpPr>
        <p:spPr>
          <a:xfrm>
            <a:off x="262988" y="1324736"/>
            <a:ext cx="8296550" cy="4789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hlinkClick r:id="rId2"/>
              </a:rPr>
              <a:t>https://indico.synchrotron-soleil.fr/event/76/</a:t>
            </a:r>
            <a:r>
              <a:rPr lang="en-US" sz="1400" dirty="0"/>
              <a:t>, New interferometric aperture masking technique for full transverse beam characterization using synchrotron radiation, </a:t>
            </a:r>
            <a:r>
              <a:rPr lang="es-ES" sz="1400" b="1" dirty="0"/>
              <a:t>D</a:t>
            </a:r>
            <a:r>
              <a:rPr lang="en-US" sz="1400" b="1" dirty="0"/>
              <a:t>EELS24</a:t>
            </a:r>
            <a:r>
              <a:rPr lang="en-US" sz="1400" dirty="0"/>
              <a:t>, June 2024</a:t>
            </a:r>
            <a:endParaRPr lang="en-US" sz="1400" dirty="0">
              <a:cs typeface="Times New Roman" panose="02020603050405020304" pitchFamily="18" charset="0"/>
              <a:hlinkClick r:id="rId3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3"/>
              </a:rPr>
              <a:t>https://arxiv.org/abs/2406.02114</a:t>
            </a:r>
            <a:r>
              <a:rPr lang="en-US" sz="1400" dirty="0">
                <a:cs typeface="Times New Roman" panose="02020603050405020304" pitchFamily="18" charset="0"/>
              </a:rPr>
              <a:t> , </a:t>
            </a:r>
            <a:r>
              <a:rPr lang="en-US" sz="1400" dirty="0"/>
              <a:t>Deriving the size and shape of the ALBA electron beam with optical synchrotron radiation interferometry using aperture masks: technical choices, June 2024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hlinkClick r:id="rId4"/>
              </a:rPr>
              <a:t>https://opg.optica.org/josaa/abstract.cfm?uri=josaa-41-8-1513</a:t>
            </a:r>
            <a:r>
              <a:rPr lang="en-US" sz="1400" dirty="0"/>
              <a:t> </a:t>
            </a:r>
            <a:r>
              <a:rPr lang="en-US" sz="1400" dirty="0">
                <a:cs typeface="Times New Roman" panose="02020603050405020304" pitchFamily="18" charset="0"/>
              </a:rPr>
              <a:t>, </a:t>
            </a:r>
            <a:r>
              <a:rPr lang="en-US" sz="1400" dirty="0"/>
              <a:t>Laboratory demonstration of image plane self-calibration in interferometry, , </a:t>
            </a:r>
            <a:r>
              <a:rPr lang="en-US" sz="1400" b="1" dirty="0"/>
              <a:t>Journal of the Optical Society of America</a:t>
            </a:r>
            <a:r>
              <a:rPr lang="en-US" sz="1400" dirty="0"/>
              <a:t> , Aug. 2024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5"/>
              </a:rPr>
              <a:t>https://accelconf.web.cern.ch/ibic2024/doi/jacow-ibic2024-tup56/</a:t>
            </a:r>
            <a:r>
              <a:rPr lang="en-US" sz="1400" dirty="0">
                <a:cs typeface="Times New Roman" panose="02020603050405020304" pitchFamily="18" charset="0"/>
              </a:rPr>
              <a:t> , </a:t>
            </a:r>
            <a:r>
              <a:rPr lang="en-US" sz="1400" dirty="0"/>
              <a:t>New interferometric aperture masking technique for full transverse beam characterization, </a:t>
            </a:r>
            <a:r>
              <a:rPr lang="en-US" sz="1400" b="1" dirty="0"/>
              <a:t>IBIC24</a:t>
            </a:r>
            <a:r>
              <a:rPr lang="en-US" sz="1400" dirty="0"/>
              <a:t>, Sept. 2024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6"/>
              </a:rPr>
              <a:t>https://journals.aps.org/prab/abstract/10.1103/PhysRevAccelBeams.27.112802</a:t>
            </a:r>
            <a:r>
              <a:rPr lang="en-US" sz="1400" dirty="0">
                <a:cs typeface="Times New Roman" panose="02020603050405020304" pitchFamily="18" charset="0"/>
              </a:rPr>
              <a:t> , </a:t>
            </a:r>
            <a:r>
              <a:rPr lang="en-US" sz="1400" dirty="0"/>
              <a:t>Two-dimensional synchrotron beam characterization from a single interferogram, </a:t>
            </a:r>
            <a:r>
              <a:rPr lang="en-US" sz="1400" b="1" dirty="0"/>
              <a:t>Phys. Rev. Accelerator &amp; Beams</a:t>
            </a:r>
            <a:r>
              <a:rPr lang="en-US" sz="1400" dirty="0"/>
              <a:t>, </a:t>
            </a:r>
            <a:r>
              <a:rPr lang="en-US" sz="1400" dirty="0">
                <a:cs typeface="Times New Roman" panose="02020603050405020304" pitchFamily="18" charset="0"/>
              </a:rPr>
              <a:t>Nov. 2024.</a:t>
            </a:r>
            <a:endParaRPr lang="en-US" sz="1400" i="0" dirty="0">
              <a:effectLst/>
              <a:cs typeface="Times New Roman" panose="02020603050405020304" pitchFamily="18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7"/>
              </a:rPr>
              <a:t>https://opg.optica.org/josaa/abstract.cfm?uri=josaa-42-9-1261</a:t>
            </a:r>
            <a:r>
              <a:rPr lang="en-US" sz="1400" dirty="0">
                <a:cs typeface="Times New Roman" panose="02020603050405020304" pitchFamily="18" charset="0"/>
              </a:rPr>
              <a:t>, </a:t>
            </a:r>
            <a:r>
              <a:rPr lang="en-US" sz="1400" dirty="0"/>
              <a:t>Two-dimensional light beam shape characterization using interferometric closure amplitudes, </a:t>
            </a:r>
            <a:r>
              <a:rPr lang="en-US" sz="1400" b="1" dirty="0"/>
              <a:t>Journal of the Optical Society of America</a:t>
            </a:r>
            <a:r>
              <a:rPr lang="en-US" sz="1400" dirty="0"/>
              <a:t>.</a:t>
            </a:r>
            <a:endParaRPr lang="en-US" sz="1400" dirty="0">
              <a:cs typeface="Times New Roman" panose="02020603050405020304" pitchFamily="18" charset="0"/>
              <a:hlinkClick r:id="rId8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8"/>
              </a:rPr>
              <a:t>https://arxiv.org/abs/2503.10820</a:t>
            </a:r>
            <a:r>
              <a:rPr lang="en-US" sz="1400" dirty="0">
                <a:cs typeface="Times New Roman" panose="02020603050405020304" pitchFamily="18" charset="0"/>
              </a:rPr>
              <a:t> , </a:t>
            </a:r>
            <a:r>
              <a:rPr lang="en-US" sz="1400" dirty="0"/>
              <a:t>Self-calibration in two dimensional aperture mask optical interferometry: a new method for </a:t>
            </a:r>
            <a:r>
              <a:rPr lang="en-US" sz="1400" dirty="0" err="1"/>
              <a:t>wavefront</a:t>
            </a:r>
            <a:r>
              <a:rPr lang="en-US" sz="1400" dirty="0"/>
              <a:t> sensing, March 2025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9"/>
              </a:rPr>
              <a:t>https://meow.elettra.eu/90/pdf/TUPMO09.pdf</a:t>
            </a:r>
            <a:r>
              <a:rPr lang="en-US" sz="1400" dirty="0">
                <a:cs typeface="Times New Roman" panose="02020603050405020304" pitchFamily="18" charset="0"/>
              </a:rPr>
              <a:t> , </a:t>
            </a:r>
            <a:r>
              <a:rPr lang="en-US" sz="1400" dirty="0"/>
              <a:t>Exploiting NRA Interferometry as a Diagnostics Tool for Synchrotron Light Characterization, </a:t>
            </a:r>
            <a:r>
              <a:rPr lang="en-US" sz="1400" b="1" dirty="0"/>
              <a:t>IBIC25</a:t>
            </a:r>
            <a:r>
              <a:rPr lang="en-US" sz="1400" dirty="0"/>
              <a:t> (2025)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10"/>
              </a:rPr>
              <a:t>http://dx.doi.org/10.1117/12.3062598</a:t>
            </a:r>
            <a:r>
              <a:rPr lang="en-US" sz="1400" dirty="0">
                <a:cs typeface="Times New Roman" panose="02020603050405020304" pitchFamily="18" charset="0"/>
              </a:rPr>
              <a:t> , A new method for </a:t>
            </a:r>
            <a:r>
              <a:rPr lang="en-US" sz="1400" dirty="0" err="1">
                <a:cs typeface="Times New Roman" panose="02020603050405020304" pitchFamily="18" charset="0"/>
              </a:rPr>
              <a:t>wavefront</a:t>
            </a:r>
            <a:r>
              <a:rPr lang="en-US" sz="1400" dirty="0">
                <a:cs typeface="Times New Roman" panose="02020603050405020304" pitchFamily="18" charset="0"/>
              </a:rPr>
              <a:t> sensing using optical masking interferometry. </a:t>
            </a:r>
            <a:r>
              <a:rPr lang="en-US" sz="1400" b="1" dirty="0">
                <a:cs typeface="Times New Roman" panose="02020603050405020304" pitchFamily="18" charset="0"/>
              </a:rPr>
              <a:t>Proc. SPIE Conference 13619</a:t>
            </a:r>
            <a:r>
              <a:rPr lang="en-US" sz="1400" dirty="0">
                <a:cs typeface="Times New Roman" panose="02020603050405020304" pitchFamily="18" charset="0"/>
              </a:rPr>
              <a:t>, (18 September 2025);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cs typeface="Times New Roman" panose="02020603050405020304" pitchFamily="18" charset="0"/>
                <a:hlinkClick r:id="rId11"/>
              </a:rPr>
              <a:t>https://arxiv.org/abs/2510.13502</a:t>
            </a:r>
            <a:r>
              <a:rPr lang="en-US" sz="1400" dirty="0">
                <a:cs typeface="Times New Roman" panose="02020603050405020304" pitchFamily="18" charset="0"/>
              </a:rPr>
              <a:t> , A New Method for Aperture Masking Interferometric Imaging: Demonstration with the JWST, </a:t>
            </a:r>
            <a:r>
              <a:rPr lang="en-US" sz="1400" b="1" dirty="0">
                <a:cs typeface="Times New Roman" panose="02020603050405020304" pitchFamily="18" charset="0"/>
              </a:rPr>
              <a:t>submitted to Optical Engineering (SPIE). </a:t>
            </a:r>
            <a:r>
              <a:rPr lang="en-US" sz="1400" dirty="0">
                <a:cs typeface="Times New Roman" panose="02020603050405020304" pitchFamily="18" charset="0"/>
              </a:rPr>
              <a:t>Oct.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5F9B5-3FB8-46C8-B1C0-DDE89205CDD1}"/>
              </a:ext>
            </a:extLst>
          </p:cNvPr>
          <p:cNvSpPr txBox="1"/>
          <p:nvPr/>
        </p:nvSpPr>
        <p:spPr>
          <a:xfrm>
            <a:off x="9091891" y="4855702"/>
            <a:ext cx="3280181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12,104,901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18/878,488 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19/079,876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3719049-CB1F-463A-A73A-3E1EE52F642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417" t="33450" r="28967" b="20296"/>
          <a:stretch/>
        </p:blipFill>
        <p:spPr>
          <a:xfrm>
            <a:off x="9420030" y="2379770"/>
            <a:ext cx="2711796" cy="20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10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1E32-7BB2-4870-860A-2DFB4A9D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B1D54-6B19-4EE9-B676-2D42D51098CF}"/>
              </a:ext>
            </a:extLst>
          </p:cNvPr>
          <p:cNvSpPr/>
          <p:nvPr/>
        </p:nvSpPr>
        <p:spPr>
          <a:xfrm>
            <a:off x="5287582" y="2267545"/>
            <a:ext cx="1616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Extra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559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D54AE-4823-4D30-B88F-899EADC6F6C5}"/>
              </a:ext>
            </a:extLst>
          </p:cNvPr>
          <p:cNvSpPr txBox="1">
            <a:spLocks/>
          </p:cNvSpPr>
          <p:nvPr/>
        </p:nvSpPr>
        <p:spPr>
          <a:xfrm>
            <a:off x="1646325" y="-11238"/>
            <a:ext cx="9513762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Double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Aperture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Interferometry</a:t>
            </a:r>
            <a:r>
              <a:rPr lang="ca-ES" sz="4000" b="1" u="sng" dirty="0">
                <a:solidFill>
                  <a:srgbClr val="002060"/>
                </a:solidFill>
              </a:rPr>
              <a:t>: </a:t>
            </a:r>
            <a:r>
              <a:rPr lang="ca-ES" sz="4000" b="1" u="sng" dirty="0" err="1">
                <a:solidFill>
                  <a:srgbClr val="002060"/>
                </a:solidFill>
              </a:rPr>
              <a:t>Intensity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Imbalance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69A9C-975B-484C-91A6-02DBE48FEED4}"/>
              </a:ext>
            </a:extLst>
          </p:cNvPr>
          <p:cNvSpPr txBox="1"/>
          <p:nvPr/>
        </p:nvSpPr>
        <p:spPr>
          <a:xfrm>
            <a:off x="1189823" y="1084359"/>
            <a:ext cx="4906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Visibility</a:t>
            </a:r>
            <a:r>
              <a:rPr lang="es-ES" dirty="0"/>
              <a:t> V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complex</a:t>
            </a:r>
            <a:r>
              <a:rPr lang="es-ES" dirty="0"/>
              <a:t> </a:t>
            </a:r>
            <a:r>
              <a:rPr lang="es-ES" dirty="0" err="1"/>
              <a:t>degree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coherence</a:t>
            </a:r>
            <a:r>
              <a:rPr lang="es-ES" dirty="0"/>
              <a:t> </a:t>
            </a:r>
            <a:r>
              <a:rPr lang="es-ES" b="1" dirty="0">
                <a:latin typeface="Symbol" panose="05050102010706020507" pitchFamily="18" charset="2"/>
              </a:rPr>
              <a:t>g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a factor </a:t>
            </a:r>
            <a:r>
              <a:rPr lang="es-ES" dirty="0" err="1"/>
              <a:t>involving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intensities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hole</a:t>
            </a:r>
            <a:r>
              <a:rPr lang="es-ES" dirty="0"/>
              <a:t> I</a:t>
            </a:r>
            <a:r>
              <a:rPr lang="es-ES" baseline="-25000" dirty="0"/>
              <a:t>1</a:t>
            </a:r>
            <a:r>
              <a:rPr lang="es-ES" dirty="0"/>
              <a:t> and I</a:t>
            </a:r>
            <a:r>
              <a:rPr lang="es-ES" baseline="-25000" dirty="0"/>
              <a:t>2</a:t>
            </a:r>
            <a:r>
              <a:rPr lang="es-ES" dirty="0"/>
              <a:t> .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36288A-A38D-4D12-BC3E-05C6197B1953}"/>
              </a:ext>
            </a:extLst>
          </p:cNvPr>
          <p:cNvGrpSpPr/>
          <p:nvPr/>
        </p:nvGrpSpPr>
        <p:grpSpPr>
          <a:xfrm>
            <a:off x="2064294" y="2269072"/>
            <a:ext cx="1648273" cy="715134"/>
            <a:chOff x="3518638" y="2945194"/>
            <a:chExt cx="1648273" cy="7151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FCF063-7F12-485C-A127-C49EDE60E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0685" y="2945194"/>
              <a:ext cx="1246226" cy="7151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F41D08-40CB-4E19-9183-04E03D863FFF}"/>
                </a:ext>
              </a:extLst>
            </p:cNvPr>
            <p:cNvSpPr txBox="1"/>
            <p:nvPr/>
          </p:nvSpPr>
          <p:spPr>
            <a:xfrm>
              <a:off x="3518638" y="309836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i="1" dirty="0"/>
                <a:t>V</a:t>
              </a:r>
              <a:r>
                <a:rPr lang="es-ES" sz="2000" dirty="0"/>
                <a:t> = </a:t>
              </a:r>
              <a:endParaRPr lang="en-US" sz="20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38CF935-C7B1-4811-8135-B5CBAF5B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761" y="1003013"/>
            <a:ext cx="3609975" cy="283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ECA73E-7C1F-46CD-9317-568338F0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543" y="4035653"/>
            <a:ext cx="2815414" cy="2689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1534A-C73C-4FCA-9E89-B6841E7FCA58}"/>
              </a:ext>
            </a:extLst>
          </p:cNvPr>
          <p:cNvSpPr txBox="1"/>
          <p:nvPr/>
        </p:nvSpPr>
        <p:spPr>
          <a:xfrm>
            <a:off x="4581427" y="4364610"/>
            <a:ext cx="43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James </a:t>
            </a:r>
            <a:r>
              <a:rPr lang="es-ES" dirty="0" err="1"/>
              <a:t>Webb</a:t>
            </a:r>
            <a:r>
              <a:rPr lang="es-ES" dirty="0"/>
              <a:t> </a:t>
            </a:r>
            <a:r>
              <a:rPr lang="es-ES" dirty="0" err="1"/>
              <a:t>Telescope</a:t>
            </a:r>
            <a:r>
              <a:rPr lang="es-ES" dirty="0"/>
              <a:t> </a:t>
            </a:r>
            <a:r>
              <a:rPr lang="es-ES" dirty="0" err="1"/>
              <a:t>Mask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7-hole 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8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EC775E-D5BD-4751-ADF4-2B7AAB1C8E03}"/>
              </a:ext>
            </a:extLst>
          </p:cNvPr>
          <p:cNvGrpSpPr/>
          <p:nvPr/>
        </p:nvGrpSpPr>
        <p:grpSpPr>
          <a:xfrm>
            <a:off x="2049809" y="1380067"/>
            <a:ext cx="6333066" cy="5063066"/>
            <a:chOff x="11312972" y="11164558"/>
            <a:chExt cx="6701519" cy="57264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E418A7-7F9E-4690-8C70-170E323ACE3D}"/>
                </a:ext>
              </a:extLst>
            </p:cNvPr>
            <p:cNvGrpSpPr/>
            <p:nvPr/>
          </p:nvGrpSpPr>
          <p:grpSpPr>
            <a:xfrm>
              <a:off x="11312972" y="12282048"/>
              <a:ext cx="6701519" cy="4608952"/>
              <a:chOff x="11312972" y="10798485"/>
              <a:chExt cx="6701519" cy="460895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DCD3D3E-4C3F-4F28-BC59-65E328343E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5155"/>
              <a:stretch/>
            </p:blipFill>
            <p:spPr>
              <a:xfrm>
                <a:off x="11312972" y="11007336"/>
                <a:ext cx="2136042" cy="20910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214A0B5-0C2C-4A35-80B5-97405FBD75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5155"/>
              <a:stretch/>
            </p:blipFill>
            <p:spPr>
              <a:xfrm>
                <a:off x="11323260" y="13077877"/>
                <a:ext cx="2136041" cy="215420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2E6B37E-FC6C-49E8-812D-01CD13A2B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463"/>
              <a:stretch/>
            </p:blipFill>
            <p:spPr>
              <a:xfrm>
                <a:off x="13445331" y="10798485"/>
                <a:ext cx="2566310" cy="460895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804151D-93A2-45A5-857B-D8F5396709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394"/>
              <a:stretch/>
            </p:blipFill>
            <p:spPr>
              <a:xfrm>
                <a:off x="15511621" y="10917175"/>
                <a:ext cx="2502870" cy="436749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C6CCE3-F698-40F8-B06C-0B5A122A2226}"/>
                  </a:ext>
                </a:extLst>
              </p:cNvPr>
              <p:cNvSpPr txBox="1"/>
              <p:nvPr/>
            </p:nvSpPr>
            <p:spPr>
              <a:xfrm>
                <a:off x="11597901" y="11142324"/>
                <a:ext cx="1364055" cy="480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>
                    <a:solidFill>
                      <a:schemeClr val="bg1"/>
                    </a:solidFill>
                  </a:rPr>
                  <a:t>2-Hole SRI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A5C996-BC1A-407E-A7D8-AB08A7497BF3}"/>
                  </a:ext>
                </a:extLst>
              </p:cNvPr>
              <p:cNvSpPr txBox="1"/>
              <p:nvPr/>
            </p:nvSpPr>
            <p:spPr>
              <a:xfrm>
                <a:off x="13686754" y="11152286"/>
                <a:ext cx="1847956" cy="480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>
                    <a:solidFill>
                      <a:schemeClr val="bg1"/>
                    </a:solidFill>
                  </a:rPr>
                  <a:t>3-Hole NRA SRI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B0E077-B2DF-4B69-BAC6-6048A74FB22B}"/>
                  </a:ext>
                </a:extLst>
              </p:cNvPr>
              <p:cNvSpPr txBox="1"/>
              <p:nvPr/>
            </p:nvSpPr>
            <p:spPr>
              <a:xfrm>
                <a:off x="15775606" y="11162248"/>
                <a:ext cx="1847956" cy="480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>
                    <a:solidFill>
                      <a:schemeClr val="bg1"/>
                    </a:solidFill>
                  </a:rPr>
                  <a:t>5-Hole NRA SRI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E70CED-31E5-4015-A5A9-E4AB8DEA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75605" y="11176000"/>
              <a:ext cx="1718762" cy="129622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D0147B-EC5A-4433-96EB-CBC755490979}"/>
                </a:ext>
              </a:extLst>
            </p:cNvPr>
            <p:cNvGrpSpPr/>
            <p:nvPr/>
          </p:nvGrpSpPr>
          <p:grpSpPr>
            <a:xfrm>
              <a:off x="13713562" y="11176000"/>
              <a:ext cx="1718762" cy="1296224"/>
              <a:chOff x="13713562" y="11176000"/>
              <a:chExt cx="1718762" cy="12962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557ED7F-82B7-47B7-AF1A-648970CEA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3562" y="11176000"/>
                <a:ext cx="1718762" cy="12962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9361FD-8D7B-4EE2-96C4-4F8DD38C3C9A}"/>
                  </a:ext>
                </a:extLst>
              </p:cNvPr>
              <p:cNvSpPr/>
              <p:nvPr/>
            </p:nvSpPr>
            <p:spPr>
              <a:xfrm>
                <a:off x="13902531" y="11199323"/>
                <a:ext cx="838200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43AF60-6D3F-4A7D-BF88-12D40C93293C}"/>
                  </a:ext>
                </a:extLst>
              </p:cNvPr>
              <p:cNvSpPr/>
              <p:nvPr/>
            </p:nvSpPr>
            <p:spPr>
              <a:xfrm>
                <a:off x="13744162" y="11407149"/>
                <a:ext cx="310769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61DBE1F-CFEC-49C9-A592-38A8B9E99D3B}"/>
                  </a:ext>
                </a:extLst>
              </p:cNvPr>
              <p:cNvSpPr/>
              <p:nvPr/>
            </p:nvSpPr>
            <p:spPr>
              <a:xfrm rot="5400000">
                <a:off x="14399420" y="10933119"/>
                <a:ext cx="130664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F92895-455C-4D5D-A772-135F213F69DD}"/>
                </a:ext>
              </a:extLst>
            </p:cNvPr>
            <p:cNvGrpSpPr/>
            <p:nvPr/>
          </p:nvGrpSpPr>
          <p:grpSpPr>
            <a:xfrm>
              <a:off x="11662353" y="11164558"/>
              <a:ext cx="1718762" cy="1296224"/>
              <a:chOff x="11662353" y="11164558"/>
              <a:chExt cx="1718762" cy="129622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32EC2F6-673E-46CA-85D3-3BDD652A9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62353" y="11164558"/>
                <a:ext cx="1718762" cy="1296224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0C48479-1D0D-49F6-A006-51270AA99C74}"/>
                  </a:ext>
                </a:extLst>
              </p:cNvPr>
              <p:cNvSpPr/>
              <p:nvPr/>
            </p:nvSpPr>
            <p:spPr>
              <a:xfrm>
                <a:off x="11851322" y="11187881"/>
                <a:ext cx="838200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A6F3D8-F098-47B3-B3F0-0256BD272F46}"/>
                  </a:ext>
                </a:extLst>
              </p:cNvPr>
              <p:cNvSpPr/>
              <p:nvPr/>
            </p:nvSpPr>
            <p:spPr>
              <a:xfrm>
                <a:off x="11692953" y="11395707"/>
                <a:ext cx="310769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0846ED-7D3F-4D05-9C91-B37D72C9D17B}"/>
                  </a:ext>
                </a:extLst>
              </p:cNvPr>
              <p:cNvSpPr/>
              <p:nvPr/>
            </p:nvSpPr>
            <p:spPr>
              <a:xfrm rot="5400000">
                <a:off x="12348211" y="10921677"/>
                <a:ext cx="130664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1265E8D-421D-48A1-B532-5A65D50BA0CC}"/>
                  </a:ext>
                </a:extLst>
              </p:cNvPr>
              <p:cNvSpPr/>
              <p:nvPr/>
            </p:nvSpPr>
            <p:spPr>
              <a:xfrm>
                <a:off x="11692731" y="11654958"/>
                <a:ext cx="838200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AD7DA5-C099-4AA2-B0F8-F6D42BC45B04}"/>
                  </a:ext>
                </a:extLst>
              </p:cNvPr>
              <p:cNvSpPr/>
              <p:nvPr/>
            </p:nvSpPr>
            <p:spPr>
              <a:xfrm rot="5400000">
                <a:off x="12465362" y="11969763"/>
                <a:ext cx="130664" cy="74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347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8664BBD-4E76-88A5-906D-5703A0043B13}"/>
              </a:ext>
            </a:extLst>
          </p:cNvPr>
          <p:cNvGrpSpPr/>
          <p:nvPr/>
        </p:nvGrpSpPr>
        <p:grpSpPr>
          <a:xfrm>
            <a:off x="6662009" y="421540"/>
            <a:ext cx="3895780" cy="2778219"/>
            <a:chOff x="638124" y="878904"/>
            <a:chExt cx="3967329" cy="2995738"/>
          </a:xfrm>
        </p:grpSpPr>
        <p:pic>
          <p:nvPicPr>
            <p:cNvPr id="19" name="Picture 18" descr="A graph with colored dots&#10;&#10;AI-generated content may be incorrect.">
              <a:extLst>
                <a:ext uri="{FF2B5EF4-FFF2-40B4-BE49-F238E27FC236}">
                  <a16:creationId xmlns:a16="http://schemas.microsoft.com/office/drawing/2014/main" id="{872CB819-A218-5E7D-2311-A5B5DDCC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124" y="878904"/>
              <a:ext cx="3967329" cy="29957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828F10-F138-6DC1-CD86-990CA595DB5E}"/>
                </a:ext>
              </a:extLst>
            </p:cNvPr>
            <p:cNvSpPr txBox="1"/>
            <p:nvPr/>
          </p:nvSpPr>
          <p:spPr>
            <a:xfrm>
              <a:off x="1285731" y="2668796"/>
              <a:ext cx="2857078" cy="7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 err="1">
                  <a:latin typeface="Gill Sans MT" pitchFamily="34" charset="0"/>
                  <a:cs typeface="Gill Sans" pitchFamily="17" charset="0"/>
                </a:rPr>
                <a:t>Selfcal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200" dirty="0" err="1"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sz="1200" baseline="-25000" dirty="0" err="1">
                  <a:latin typeface="Gill Sans MT" pitchFamily="34" charset="0"/>
                  <a:cs typeface="Gill Sans" pitchFamily="17" charset="0"/>
                </a:rPr>
                <a:t>amp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stable ~ 1%  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Voltage gains differ by up to 30%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=&gt; Power differs &gt; 50%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476B91-5CC4-B319-5A3F-AF77A34E8FC4}"/>
              </a:ext>
            </a:extLst>
          </p:cNvPr>
          <p:cNvGrpSpPr/>
          <p:nvPr/>
        </p:nvGrpSpPr>
        <p:grpSpPr>
          <a:xfrm>
            <a:off x="7047641" y="3369997"/>
            <a:ext cx="3204229" cy="2324048"/>
            <a:chOff x="970075" y="185176"/>
            <a:chExt cx="7220388" cy="5226391"/>
          </a:xfrm>
        </p:grpSpPr>
        <p:pic>
          <p:nvPicPr>
            <p:cNvPr id="6" name="Picture 5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3550C0B1-8657-8C34-8774-36567E52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075" y="185176"/>
              <a:ext cx="7130260" cy="52263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F92EB0-C7CA-D21F-8E58-F43DD4EB5B44}"/>
                </a:ext>
              </a:extLst>
            </p:cNvPr>
            <p:cNvSpPr txBox="1"/>
            <p:nvPr/>
          </p:nvSpPr>
          <p:spPr>
            <a:xfrm>
              <a:off x="2737134" y="3086035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B9ADE-9590-9DB8-03B5-21253EC61FEE}"/>
                </a:ext>
              </a:extLst>
            </p:cNvPr>
            <p:cNvSpPr txBox="1"/>
            <p:nvPr/>
          </p:nvSpPr>
          <p:spPr>
            <a:xfrm>
              <a:off x="2652668" y="1429193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F7364E-948F-6D36-4BE6-C83D23D44DA9}"/>
                </a:ext>
              </a:extLst>
            </p:cNvPr>
            <p:cNvSpPr txBox="1"/>
            <p:nvPr/>
          </p:nvSpPr>
          <p:spPr>
            <a:xfrm>
              <a:off x="3689981" y="996365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1.24</a:t>
              </a:r>
              <a:endParaRPr lang="en-US" sz="12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D0992E-BC19-F14A-FA7A-C22ACD8902E6}"/>
                </a:ext>
              </a:extLst>
            </p:cNvPr>
            <p:cNvSpPr txBox="1"/>
            <p:nvPr/>
          </p:nvSpPr>
          <p:spPr>
            <a:xfrm>
              <a:off x="5450184" y="996365"/>
              <a:ext cx="1839294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ED2FBE-9274-4462-89E3-E793796C72A2}"/>
                </a:ext>
              </a:extLst>
            </p:cNvPr>
            <p:cNvSpPr txBox="1"/>
            <p:nvPr/>
          </p:nvSpPr>
          <p:spPr>
            <a:xfrm>
              <a:off x="6155780" y="1384752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D60B25-ECB3-1180-BFAF-5E70FC45CEF5}"/>
                </a:ext>
              </a:extLst>
            </p:cNvPr>
            <p:cNvSpPr txBox="1"/>
            <p:nvPr/>
          </p:nvSpPr>
          <p:spPr>
            <a:xfrm>
              <a:off x="6223647" y="2150247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1.31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6ED90C-A515-7025-A4FC-63825847E7D5}"/>
                </a:ext>
              </a:extLst>
            </p:cNvPr>
            <p:cNvSpPr txBox="1"/>
            <p:nvPr/>
          </p:nvSpPr>
          <p:spPr>
            <a:xfrm>
              <a:off x="4467456" y="3726280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1.00</a:t>
              </a:r>
            </a:p>
          </p:txBody>
        </p:sp>
      </p:grp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9E35E55-B582-C76A-1980-5F66A80F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855" y="419437"/>
            <a:ext cx="3633244" cy="27249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14549D-0760-3AF9-343A-317502C74D0B}"/>
              </a:ext>
            </a:extLst>
          </p:cNvPr>
          <p:cNvGrpSpPr/>
          <p:nvPr/>
        </p:nvGrpSpPr>
        <p:grpSpPr>
          <a:xfrm>
            <a:off x="2287092" y="3090176"/>
            <a:ext cx="3895781" cy="2778219"/>
            <a:chOff x="4617957" y="637875"/>
            <a:chExt cx="4822527" cy="3393358"/>
          </a:xfrm>
        </p:grpSpPr>
        <p:pic>
          <p:nvPicPr>
            <p:cNvPr id="5" name="Picture 4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BD005368-52FC-DE10-870B-F9BE5771A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7957" y="637875"/>
              <a:ext cx="4822527" cy="33933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DB4802-7DEC-8A32-70A1-8FAC7B2DE179}"/>
                </a:ext>
              </a:extLst>
            </p:cNvPr>
            <p:cNvSpPr txBox="1"/>
            <p:nvPr/>
          </p:nvSpPr>
          <p:spPr>
            <a:xfrm>
              <a:off x="5566126" y="2740232"/>
              <a:ext cx="2857078" cy="691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Coherences &gt; 60%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Stable &lt; 1%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A684FB-3583-30E4-1E2D-4037669ED770}"/>
                </a:ext>
              </a:extLst>
            </p:cNvPr>
            <p:cNvSpPr/>
            <p:nvPr/>
          </p:nvSpPr>
          <p:spPr>
            <a:xfrm>
              <a:off x="4997446" y="3857495"/>
              <a:ext cx="301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2134686" y="113437"/>
            <a:ext cx="776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Self-calibration Amplitudes = Illumination </a:t>
            </a:r>
          </a:p>
        </p:txBody>
      </p:sp>
    </p:spTree>
    <p:extLst>
      <p:ext uri="{BB962C8B-B14F-4D97-AF65-F5344CB8AC3E}">
        <p14:creationId xmlns:p14="http://schemas.microsoft.com/office/powerpoint/2010/main" val="1226992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54FE9856-FF9C-4214-9DDE-40540AE4E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10"/>
          <a:stretch/>
        </p:blipFill>
        <p:spPr>
          <a:xfrm>
            <a:off x="7738253" y="4359008"/>
            <a:ext cx="3268643" cy="251379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745D33E-9E2A-4582-A321-370F2732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65"/>
          <a:stretch/>
        </p:blipFill>
        <p:spPr>
          <a:xfrm>
            <a:off x="3874794" y="4371662"/>
            <a:ext cx="3495802" cy="25137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A58B27-E811-4BF5-870E-EB26697AF0EC}"/>
              </a:ext>
            </a:extLst>
          </p:cNvPr>
          <p:cNvSpPr txBox="1">
            <a:spLocks/>
          </p:cNvSpPr>
          <p:nvPr/>
        </p:nvSpPr>
        <p:spPr>
          <a:xfrm>
            <a:off x="2318354" y="-52902"/>
            <a:ext cx="7956704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Double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Aperture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Interferometry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CB4D36-0E1B-41A0-AB33-3D9850DF7FF8}"/>
              </a:ext>
            </a:extLst>
          </p:cNvPr>
          <p:cNvSpPr txBox="1"/>
          <p:nvPr/>
        </p:nvSpPr>
        <p:spPr>
          <a:xfrm>
            <a:off x="1112637" y="794401"/>
            <a:ext cx="8767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Pioneer </a:t>
            </a:r>
            <a:r>
              <a:rPr lang="ca-ES" dirty="0" err="1"/>
              <a:t>implementation</a:t>
            </a:r>
            <a:r>
              <a:rPr lang="ca-ES" dirty="0"/>
              <a:t> </a:t>
            </a:r>
            <a:r>
              <a:rPr lang="ca-ES" dirty="0" err="1"/>
              <a:t>by</a:t>
            </a:r>
            <a:r>
              <a:rPr lang="ca-ES" dirty="0"/>
              <a:t> T. </a:t>
            </a:r>
            <a:r>
              <a:rPr lang="ca-ES" dirty="0" err="1"/>
              <a:t>Mitsuhashi</a:t>
            </a:r>
            <a:r>
              <a:rPr lang="ca-ES" dirty="0"/>
              <a:t> </a:t>
            </a:r>
            <a:r>
              <a:rPr lang="ca-ES" dirty="0" err="1"/>
              <a:t>based</a:t>
            </a:r>
            <a:r>
              <a:rPr lang="ca-ES" dirty="0"/>
              <a:t> on </a:t>
            </a:r>
            <a:r>
              <a:rPr lang="ca-ES" dirty="0" err="1"/>
              <a:t>Young’s</a:t>
            </a:r>
            <a:r>
              <a:rPr lang="ca-ES" dirty="0"/>
              <a:t> </a:t>
            </a:r>
            <a:r>
              <a:rPr lang="ca-ES" dirty="0" err="1"/>
              <a:t>Interferometer</a:t>
            </a:r>
            <a:r>
              <a:rPr lang="ca-ES" dirty="0"/>
              <a:t> (~90s)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err="1"/>
              <a:t>Use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synchrotron</a:t>
            </a:r>
            <a:r>
              <a:rPr lang="ca-ES" dirty="0"/>
              <a:t> </a:t>
            </a:r>
            <a:r>
              <a:rPr lang="ca-ES" dirty="0" err="1"/>
              <a:t>radiation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a </a:t>
            </a:r>
            <a:r>
              <a:rPr lang="ca-ES" dirty="0" err="1"/>
              <a:t>double-aperture</a:t>
            </a:r>
            <a:r>
              <a:rPr lang="ca-ES" dirty="0"/>
              <a:t> </a:t>
            </a:r>
            <a:r>
              <a:rPr lang="ca-ES" dirty="0" err="1"/>
              <a:t>mask</a:t>
            </a:r>
            <a:r>
              <a:rPr lang="ca-ES" dirty="0"/>
              <a:t> to </a:t>
            </a:r>
            <a:r>
              <a:rPr lang="ca-ES" dirty="0" err="1"/>
              <a:t>produce</a:t>
            </a:r>
            <a:r>
              <a:rPr lang="ca-ES" dirty="0"/>
              <a:t> </a:t>
            </a:r>
            <a:r>
              <a:rPr lang="ca-ES" dirty="0" err="1"/>
              <a:t>an</a:t>
            </a:r>
            <a:r>
              <a:rPr lang="ca-ES" dirty="0"/>
              <a:t> </a:t>
            </a:r>
            <a:r>
              <a:rPr lang="ca-ES" dirty="0" err="1"/>
              <a:t>interferogram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measure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1st </a:t>
            </a:r>
            <a:r>
              <a:rPr lang="ca-ES" dirty="0" err="1"/>
              <a:t>order</a:t>
            </a:r>
            <a:r>
              <a:rPr lang="ca-ES" dirty="0"/>
              <a:t> </a:t>
            </a:r>
            <a:r>
              <a:rPr lang="ca-ES" b="1" dirty="0" err="1"/>
              <a:t>spatial</a:t>
            </a:r>
            <a:r>
              <a:rPr lang="ca-ES" b="1" dirty="0"/>
              <a:t> </a:t>
            </a:r>
            <a:r>
              <a:rPr lang="ca-ES" b="1" dirty="0" err="1"/>
              <a:t>coherence</a:t>
            </a:r>
            <a:r>
              <a:rPr lang="ca-E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err="1"/>
              <a:t>Typically</a:t>
            </a:r>
            <a:r>
              <a:rPr lang="ca-ES" dirty="0"/>
              <a:t> </a:t>
            </a:r>
            <a:r>
              <a:rPr lang="ca-ES" dirty="0" err="1"/>
              <a:t>used</a:t>
            </a:r>
            <a:r>
              <a:rPr lang="ca-ES" dirty="0"/>
              <a:t> in </a:t>
            </a:r>
            <a:r>
              <a:rPr lang="ca-ES" dirty="0" err="1"/>
              <a:t>the</a:t>
            </a:r>
            <a:r>
              <a:rPr lang="ca-ES" dirty="0"/>
              <a:t> visible </a:t>
            </a:r>
            <a:r>
              <a:rPr lang="ca-ES" dirty="0" err="1"/>
              <a:t>range</a:t>
            </a:r>
            <a:r>
              <a:rPr lang="ca-ES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327FC9-6E21-40BF-931A-33723189BBA0}"/>
              </a:ext>
            </a:extLst>
          </p:cNvPr>
          <p:cNvSpPr txBox="1"/>
          <p:nvPr/>
        </p:nvSpPr>
        <p:spPr>
          <a:xfrm>
            <a:off x="5709438" y="4515496"/>
            <a:ext cx="19361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400" dirty="0" err="1"/>
              <a:t>Interference</a:t>
            </a:r>
            <a:r>
              <a:rPr lang="ca-ES" sz="1400" dirty="0"/>
              <a:t> </a:t>
            </a:r>
            <a:r>
              <a:rPr lang="ca-ES" sz="1400" dirty="0" err="1"/>
              <a:t>profile</a:t>
            </a:r>
            <a:r>
              <a:rPr lang="ca-ES" sz="1400" dirty="0"/>
              <a:t> </a:t>
            </a:r>
            <a:r>
              <a:rPr lang="ca-ES" sz="1400" dirty="0" err="1"/>
              <a:t>from</a:t>
            </a:r>
            <a:r>
              <a:rPr lang="ca-ES" sz="1400" dirty="0"/>
              <a:t> a </a:t>
            </a:r>
            <a:r>
              <a:rPr lang="ca-ES" sz="1400" dirty="0" err="1"/>
              <a:t>point-like</a:t>
            </a:r>
            <a:r>
              <a:rPr lang="ca-ES" sz="1400" dirty="0"/>
              <a:t> </a:t>
            </a:r>
            <a:r>
              <a:rPr lang="ca-ES" sz="1400" dirty="0" err="1"/>
              <a:t>source</a:t>
            </a:r>
            <a:endParaRPr lang="en-US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597971-D9F1-43A0-8C56-D376975CA901}"/>
              </a:ext>
            </a:extLst>
          </p:cNvPr>
          <p:cNvSpPr txBox="1"/>
          <p:nvPr/>
        </p:nvSpPr>
        <p:spPr>
          <a:xfrm>
            <a:off x="9647577" y="4543674"/>
            <a:ext cx="201416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400" dirty="0" err="1"/>
              <a:t>Interference</a:t>
            </a:r>
            <a:r>
              <a:rPr lang="ca-ES" sz="1400" dirty="0"/>
              <a:t> </a:t>
            </a:r>
            <a:r>
              <a:rPr lang="ca-ES" sz="1400" dirty="0" err="1"/>
              <a:t>profile</a:t>
            </a:r>
            <a:r>
              <a:rPr lang="ca-ES" sz="1400" dirty="0"/>
              <a:t> </a:t>
            </a:r>
            <a:r>
              <a:rPr lang="ca-ES" sz="1400" dirty="0" err="1"/>
              <a:t>from</a:t>
            </a:r>
            <a:r>
              <a:rPr lang="ca-ES" sz="1400" dirty="0"/>
              <a:t> a </a:t>
            </a:r>
            <a:r>
              <a:rPr lang="ca-ES" sz="1400" dirty="0" err="1"/>
              <a:t>finite</a:t>
            </a:r>
            <a:r>
              <a:rPr lang="ca-ES" sz="1400" dirty="0"/>
              <a:t> </a:t>
            </a:r>
            <a:r>
              <a:rPr lang="ca-ES" sz="1400" dirty="0" err="1"/>
              <a:t>source</a:t>
            </a:r>
            <a:r>
              <a:rPr lang="ca-ES" sz="1400" dirty="0">
                <a:latin typeface="Symbol" panose="05050102010706020507" pitchFamily="18" charset="2"/>
              </a:rPr>
              <a:t> (s </a:t>
            </a:r>
            <a:r>
              <a:rPr lang="ca-ES" sz="1400" dirty="0"/>
              <a:t>&gt; 0)</a:t>
            </a:r>
            <a:endParaRPr lang="en-US" sz="1400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A27673-064B-4919-8212-B7A1A77ABC66}"/>
              </a:ext>
            </a:extLst>
          </p:cNvPr>
          <p:cNvSpPr>
            <a:spLocks/>
          </p:cNvSpPr>
          <p:nvPr/>
        </p:nvSpPr>
        <p:spPr bwMode="auto">
          <a:xfrm>
            <a:off x="1320046" y="2753155"/>
            <a:ext cx="1899689" cy="731653"/>
          </a:xfrm>
          <a:custGeom>
            <a:avLst/>
            <a:gdLst>
              <a:gd name="connsiteX0" fmla="*/ 85 w 9057"/>
              <a:gd name="connsiteY0" fmla="*/ 6313 h 10000"/>
              <a:gd name="connsiteX1" fmla="*/ 2685 w 9057"/>
              <a:gd name="connsiteY1" fmla="*/ 6174 h 10000"/>
              <a:gd name="connsiteX2" fmla="*/ 5765 w 9057"/>
              <a:gd name="connsiteY2" fmla="*/ 7496 h 10000"/>
              <a:gd name="connsiteX3" fmla="*/ 8197 w 9057"/>
              <a:gd name="connsiteY3" fmla="*/ 10000 h 10000"/>
              <a:gd name="connsiteX4" fmla="*/ 9057 w 9057"/>
              <a:gd name="connsiteY4" fmla="*/ 3484 h 10000"/>
              <a:gd name="connsiteX5" fmla="*/ 7023 w 9057"/>
              <a:gd name="connsiteY5" fmla="*/ 1478 h 10000"/>
              <a:gd name="connsiteX6" fmla="*/ 2948 w 9057"/>
              <a:gd name="connsiteY6" fmla="*/ 0 h 10000"/>
              <a:gd name="connsiteX7" fmla="*/ 0 w 9057"/>
              <a:gd name="connsiteY7" fmla="*/ 139 h 10000"/>
              <a:gd name="connsiteX8" fmla="*/ 85 w 9057"/>
              <a:gd name="connsiteY8" fmla="*/ 6313 h 10000"/>
              <a:gd name="connsiteX0" fmla="*/ 94 w 10407"/>
              <a:gd name="connsiteY0" fmla="*/ 6313 h 10000"/>
              <a:gd name="connsiteX1" fmla="*/ 2965 w 10407"/>
              <a:gd name="connsiteY1" fmla="*/ 6174 h 10000"/>
              <a:gd name="connsiteX2" fmla="*/ 6365 w 10407"/>
              <a:gd name="connsiteY2" fmla="*/ 7496 h 10000"/>
              <a:gd name="connsiteX3" fmla="*/ 9050 w 10407"/>
              <a:gd name="connsiteY3" fmla="*/ 10000 h 10000"/>
              <a:gd name="connsiteX4" fmla="*/ 10407 w 10407"/>
              <a:gd name="connsiteY4" fmla="*/ 4076 h 10000"/>
              <a:gd name="connsiteX5" fmla="*/ 7754 w 10407"/>
              <a:gd name="connsiteY5" fmla="*/ 1478 h 10000"/>
              <a:gd name="connsiteX6" fmla="*/ 3255 w 10407"/>
              <a:gd name="connsiteY6" fmla="*/ 0 h 10000"/>
              <a:gd name="connsiteX7" fmla="*/ 0 w 10407"/>
              <a:gd name="connsiteY7" fmla="*/ 139 h 10000"/>
              <a:gd name="connsiteX8" fmla="*/ 94 w 10407"/>
              <a:gd name="connsiteY8" fmla="*/ 6313 h 10000"/>
              <a:gd name="connsiteX0" fmla="*/ 94 w 10407"/>
              <a:gd name="connsiteY0" fmla="*/ 6313 h 10000"/>
              <a:gd name="connsiteX1" fmla="*/ 2965 w 10407"/>
              <a:gd name="connsiteY1" fmla="*/ 6174 h 10000"/>
              <a:gd name="connsiteX2" fmla="*/ 6682 w 10407"/>
              <a:gd name="connsiteY2" fmla="*/ 7378 h 10000"/>
              <a:gd name="connsiteX3" fmla="*/ 9050 w 10407"/>
              <a:gd name="connsiteY3" fmla="*/ 10000 h 10000"/>
              <a:gd name="connsiteX4" fmla="*/ 10407 w 10407"/>
              <a:gd name="connsiteY4" fmla="*/ 4076 h 10000"/>
              <a:gd name="connsiteX5" fmla="*/ 7754 w 10407"/>
              <a:gd name="connsiteY5" fmla="*/ 1478 h 10000"/>
              <a:gd name="connsiteX6" fmla="*/ 3255 w 10407"/>
              <a:gd name="connsiteY6" fmla="*/ 0 h 10000"/>
              <a:gd name="connsiteX7" fmla="*/ 0 w 10407"/>
              <a:gd name="connsiteY7" fmla="*/ 139 h 10000"/>
              <a:gd name="connsiteX8" fmla="*/ 94 w 10407"/>
              <a:gd name="connsiteY8" fmla="*/ 6313 h 10000"/>
              <a:gd name="connsiteX0" fmla="*/ 94 w 10407"/>
              <a:gd name="connsiteY0" fmla="*/ 6313 h 9763"/>
              <a:gd name="connsiteX1" fmla="*/ 2965 w 10407"/>
              <a:gd name="connsiteY1" fmla="*/ 6174 h 9763"/>
              <a:gd name="connsiteX2" fmla="*/ 6682 w 10407"/>
              <a:gd name="connsiteY2" fmla="*/ 7378 h 9763"/>
              <a:gd name="connsiteX3" fmla="*/ 9322 w 10407"/>
              <a:gd name="connsiteY3" fmla="*/ 9763 h 9763"/>
              <a:gd name="connsiteX4" fmla="*/ 10407 w 10407"/>
              <a:gd name="connsiteY4" fmla="*/ 4076 h 9763"/>
              <a:gd name="connsiteX5" fmla="*/ 7754 w 10407"/>
              <a:gd name="connsiteY5" fmla="*/ 1478 h 9763"/>
              <a:gd name="connsiteX6" fmla="*/ 3255 w 10407"/>
              <a:gd name="connsiteY6" fmla="*/ 0 h 9763"/>
              <a:gd name="connsiteX7" fmla="*/ 0 w 10407"/>
              <a:gd name="connsiteY7" fmla="*/ 139 h 9763"/>
              <a:gd name="connsiteX8" fmla="*/ 94 w 10407"/>
              <a:gd name="connsiteY8" fmla="*/ 6313 h 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07" h="9763">
                <a:moveTo>
                  <a:pt x="94" y="6313"/>
                </a:moveTo>
                <a:lnTo>
                  <a:pt x="2965" y="6174"/>
                </a:lnTo>
                <a:cubicBezTo>
                  <a:pt x="4012" y="6365"/>
                  <a:pt x="5666" y="6734"/>
                  <a:pt x="6682" y="7378"/>
                </a:cubicBezTo>
                <a:lnTo>
                  <a:pt x="9322" y="9763"/>
                </a:lnTo>
                <a:lnTo>
                  <a:pt x="10407" y="4076"/>
                </a:lnTo>
                <a:lnTo>
                  <a:pt x="7754" y="1478"/>
                </a:lnTo>
                <a:cubicBezTo>
                  <a:pt x="6459" y="765"/>
                  <a:pt x="4551" y="226"/>
                  <a:pt x="3255" y="0"/>
                </a:cubicBezTo>
                <a:lnTo>
                  <a:pt x="0" y="139"/>
                </a:lnTo>
                <a:cubicBezTo>
                  <a:pt x="31" y="2197"/>
                  <a:pt x="63" y="4255"/>
                  <a:pt x="94" y="631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D9A81A-6E0A-4170-AE53-B815152F3FB4}"/>
              </a:ext>
            </a:extLst>
          </p:cNvPr>
          <p:cNvSpPr txBox="1"/>
          <p:nvPr/>
        </p:nvSpPr>
        <p:spPr>
          <a:xfrm>
            <a:off x="3282061" y="3179243"/>
            <a:ext cx="19461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 dirty="0" err="1">
                <a:latin typeface="+mj-lt"/>
              </a:rPr>
              <a:t>Sync</a:t>
            </a:r>
            <a:r>
              <a:rPr lang="ca-ES" dirty="0">
                <a:latin typeface="+mj-lt"/>
              </a:rPr>
              <a:t> Rad </a:t>
            </a:r>
            <a:r>
              <a:rPr lang="ca-ES" dirty="0" err="1">
                <a:latin typeface="+mj-lt"/>
              </a:rPr>
              <a:t>from</a:t>
            </a:r>
            <a:r>
              <a:rPr lang="ca-ES" dirty="0">
                <a:latin typeface="+mj-lt"/>
              </a:rPr>
              <a:t> </a:t>
            </a:r>
          </a:p>
          <a:p>
            <a:r>
              <a:rPr lang="ca-ES" dirty="0" err="1">
                <a:latin typeface="+mj-lt"/>
              </a:rPr>
              <a:t>Magnetic</a:t>
            </a:r>
            <a:r>
              <a:rPr lang="ca-ES" dirty="0">
                <a:latin typeface="+mj-lt"/>
              </a:rPr>
              <a:t> element</a:t>
            </a:r>
            <a:endParaRPr lang="en-US" dirty="0">
              <a:latin typeface="+mj-lt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5D439AB-23A0-4780-870A-02A9EF4F60A5}"/>
              </a:ext>
            </a:extLst>
          </p:cNvPr>
          <p:cNvSpPr/>
          <p:nvPr/>
        </p:nvSpPr>
        <p:spPr>
          <a:xfrm rot="16200000">
            <a:off x="4386135" y="448253"/>
            <a:ext cx="744483" cy="5086827"/>
          </a:xfrm>
          <a:prstGeom prst="triangle">
            <a:avLst>
              <a:gd name="adj" fmla="val 48656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1B065-672E-4FBC-82EE-32980C9D7C4B}"/>
              </a:ext>
            </a:extLst>
          </p:cNvPr>
          <p:cNvSpPr txBox="1"/>
          <p:nvPr/>
        </p:nvSpPr>
        <p:spPr>
          <a:xfrm>
            <a:off x="6156109" y="2773952"/>
            <a:ext cx="412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a-ES">
                <a:latin typeface="+mj-lt"/>
              </a:rPr>
              <a:t>SR</a:t>
            </a:r>
            <a:endParaRPr lang="en-US"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63EBEF-11A9-4A09-89FE-CCACB516FC4E}"/>
              </a:ext>
            </a:extLst>
          </p:cNvPr>
          <p:cNvSpPr/>
          <p:nvPr/>
        </p:nvSpPr>
        <p:spPr>
          <a:xfrm>
            <a:off x="2078324" y="2934737"/>
            <a:ext cx="196832" cy="154706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9AE648-CE38-4E4D-A722-556E3C682C50}"/>
              </a:ext>
            </a:extLst>
          </p:cNvPr>
          <p:cNvSpPr txBox="1"/>
          <p:nvPr/>
        </p:nvSpPr>
        <p:spPr>
          <a:xfrm>
            <a:off x="6838519" y="3492920"/>
            <a:ext cx="102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dirty="0" err="1"/>
              <a:t>Double</a:t>
            </a:r>
            <a:r>
              <a:rPr lang="ca-ES" dirty="0"/>
              <a:t> </a:t>
            </a:r>
          </a:p>
          <a:p>
            <a:pPr algn="ctr"/>
            <a:r>
              <a:rPr lang="ca-ES" dirty="0" err="1"/>
              <a:t>Aperture</a:t>
            </a:r>
            <a:endParaRPr lang="ca-E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812947-0DB5-411E-9000-A59D14686FE1}"/>
              </a:ext>
            </a:extLst>
          </p:cNvPr>
          <p:cNvGrpSpPr/>
          <p:nvPr/>
        </p:nvGrpSpPr>
        <p:grpSpPr>
          <a:xfrm>
            <a:off x="7361196" y="2976341"/>
            <a:ext cx="45719" cy="452293"/>
            <a:chOff x="5253832" y="1669003"/>
            <a:chExt cx="0" cy="92852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46F485-2C9D-4C72-A621-E5E05EA9CF73}"/>
                </a:ext>
              </a:extLst>
            </p:cNvPr>
            <p:cNvCxnSpPr>
              <a:cxnSpLocks/>
            </p:cNvCxnSpPr>
            <p:nvPr/>
          </p:nvCxnSpPr>
          <p:spPr>
            <a:xfrm>
              <a:off x="5253832" y="1669003"/>
              <a:ext cx="0" cy="3875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CB4307-ED8B-4661-BBA4-536D423C2942}"/>
                </a:ext>
              </a:extLst>
            </p:cNvPr>
            <p:cNvCxnSpPr>
              <a:cxnSpLocks/>
            </p:cNvCxnSpPr>
            <p:nvPr/>
          </p:nvCxnSpPr>
          <p:spPr>
            <a:xfrm>
              <a:off x="5253832" y="2195272"/>
              <a:ext cx="0" cy="4022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5F8977A-3BB2-4F34-B26A-439EFA1650F7}"/>
              </a:ext>
            </a:extLst>
          </p:cNvPr>
          <p:cNvSpPr txBox="1"/>
          <p:nvPr/>
        </p:nvSpPr>
        <p:spPr>
          <a:xfrm>
            <a:off x="1506617" y="320444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/>
              <a:t>e-beam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8310B7-F135-4E30-9325-43BE15AD8148}"/>
              </a:ext>
            </a:extLst>
          </p:cNvPr>
          <p:cNvGrpSpPr/>
          <p:nvPr/>
        </p:nvGrpSpPr>
        <p:grpSpPr>
          <a:xfrm>
            <a:off x="7361196" y="2528666"/>
            <a:ext cx="45719" cy="452293"/>
            <a:chOff x="5253832" y="1669003"/>
            <a:chExt cx="0" cy="92852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D5D9CD5-24F7-4694-92FE-9182901F02AF}"/>
                </a:ext>
              </a:extLst>
            </p:cNvPr>
            <p:cNvCxnSpPr>
              <a:cxnSpLocks/>
            </p:cNvCxnSpPr>
            <p:nvPr/>
          </p:nvCxnSpPr>
          <p:spPr>
            <a:xfrm>
              <a:off x="5253832" y="1669003"/>
              <a:ext cx="0" cy="3875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A464E3C-AD0B-4AB3-BA0E-70B5BE0291F2}"/>
                </a:ext>
              </a:extLst>
            </p:cNvPr>
            <p:cNvCxnSpPr>
              <a:cxnSpLocks/>
            </p:cNvCxnSpPr>
            <p:nvPr/>
          </p:nvCxnSpPr>
          <p:spPr>
            <a:xfrm>
              <a:off x="5253832" y="2195272"/>
              <a:ext cx="0" cy="4022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C89D34-99C4-4434-A9F7-7056E47FD792}"/>
              </a:ext>
            </a:extLst>
          </p:cNvPr>
          <p:cNvGrpSpPr/>
          <p:nvPr/>
        </p:nvGrpSpPr>
        <p:grpSpPr>
          <a:xfrm>
            <a:off x="7361196" y="2564941"/>
            <a:ext cx="284402" cy="369332"/>
            <a:chOff x="7424498" y="1451287"/>
            <a:chExt cx="616719" cy="7069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2FF39F-2A9E-45B7-B68B-153D653DE9E0}"/>
                </a:ext>
              </a:extLst>
            </p:cNvPr>
            <p:cNvGrpSpPr/>
            <p:nvPr/>
          </p:nvGrpSpPr>
          <p:grpSpPr>
            <a:xfrm>
              <a:off x="7530333" y="1650681"/>
              <a:ext cx="222909" cy="291767"/>
              <a:chOff x="7879081" y="1589733"/>
              <a:chExt cx="386080" cy="476228"/>
            </a:xfrm>
          </p:grpSpPr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0E85B59E-D5A8-401D-85C6-18371BCF4E1B}"/>
                  </a:ext>
                </a:extLst>
              </p:cNvPr>
              <p:cNvSpPr/>
              <p:nvPr/>
            </p:nvSpPr>
            <p:spPr>
              <a:xfrm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2C0D805D-5EA7-4B56-9F9C-0389510A616F}"/>
                  </a:ext>
                </a:extLst>
              </p:cNvPr>
              <p:cNvSpPr/>
              <p:nvPr/>
            </p:nvSpPr>
            <p:spPr>
              <a:xfrm flipV="1"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4ADF424-59D3-4E06-B40A-956AC2D2438C}"/>
                </a:ext>
              </a:extLst>
            </p:cNvPr>
            <p:cNvGrpSpPr/>
            <p:nvPr/>
          </p:nvGrpSpPr>
          <p:grpSpPr>
            <a:xfrm>
              <a:off x="7477416" y="1550402"/>
              <a:ext cx="427464" cy="482735"/>
              <a:chOff x="7879081" y="1589733"/>
              <a:chExt cx="386080" cy="476228"/>
            </a:xfrm>
          </p:grpSpPr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6B2F2825-7D89-4BEF-9DCF-1391467F6FEF}"/>
                  </a:ext>
                </a:extLst>
              </p:cNvPr>
              <p:cNvSpPr/>
              <p:nvPr/>
            </p:nvSpPr>
            <p:spPr>
              <a:xfrm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1DB7AB6A-6AF3-426B-9BFB-3762EC4E105D}"/>
                  </a:ext>
                </a:extLst>
              </p:cNvPr>
              <p:cNvSpPr/>
              <p:nvPr/>
            </p:nvSpPr>
            <p:spPr>
              <a:xfrm flipV="1"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0AB86F-8339-4225-BAFA-416A9DDA58E5}"/>
                </a:ext>
              </a:extLst>
            </p:cNvPr>
            <p:cNvGrpSpPr/>
            <p:nvPr/>
          </p:nvGrpSpPr>
          <p:grpSpPr>
            <a:xfrm>
              <a:off x="7424498" y="1451287"/>
              <a:ext cx="616719" cy="706967"/>
              <a:chOff x="7879081" y="1589733"/>
              <a:chExt cx="386080" cy="476228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503F30FD-CA68-4870-ACBC-1879C9E0647A}"/>
                  </a:ext>
                </a:extLst>
              </p:cNvPr>
              <p:cNvSpPr/>
              <p:nvPr/>
            </p:nvSpPr>
            <p:spPr>
              <a:xfrm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E84405D4-2465-4082-9671-82BBD204F204}"/>
                  </a:ext>
                </a:extLst>
              </p:cNvPr>
              <p:cNvSpPr/>
              <p:nvPr/>
            </p:nvSpPr>
            <p:spPr>
              <a:xfrm flipV="1"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71EF43-E350-457F-91D9-EB7589F87961}"/>
              </a:ext>
            </a:extLst>
          </p:cNvPr>
          <p:cNvGrpSpPr/>
          <p:nvPr/>
        </p:nvGrpSpPr>
        <p:grpSpPr>
          <a:xfrm>
            <a:off x="7370596" y="3044759"/>
            <a:ext cx="284402" cy="369332"/>
            <a:chOff x="7424498" y="1451287"/>
            <a:chExt cx="616719" cy="70696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0FE885F-6CBF-4993-9F7D-AE31801A580E}"/>
                </a:ext>
              </a:extLst>
            </p:cNvPr>
            <p:cNvGrpSpPr/>
            <p:nvPr/>
          </p:nvGrpSpPr>
          <p:grpSpPr>
            <a:xfrm>
              <a:off x="7530333" y="1650681"/>
              <a:ext cx="222909" cy="291767"/>
              <a:chOff x="7879081" y="1589733"/>
              <a:chExt cx="386080" cy="476228"/>
            </a:xfrm>
          </p:grpSpPr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EC9CCBD4-104E-49DC-ADCB-988D71A8C0D0}"/>
                  </a:ext>
                </a:extLst>
              </p:cNvPr>
              <p:cNvSpPr/>
              <p:nvPr/>
            </p:nvSpPr>
            <p:spPr>
              <a:xfrm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F68658EA-A694-4B3C-AF90-F75DEADB9FA7}"/>
                  </a:ext>
                </a:extLst>
              </p:cNvPr>
              <p:cNvSpPr/>
              <p:nvPr/>
            </p:nvSpPr>
            <p:spPr>
              <a:xfrm flipV="1"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59761B-8E0B-44BA-857A-094A0F031EE3}"/>
                </a:ext>
              </a:extLst>
            </p:cNvPr>
            <p:cNvGrpSpPr/>
            <p:nvPr/>
          </p:nvGrpSpPr>
          <p:grpSpPr>
            <a:xfrm>
              <a:off x="7477416" y="1550402"/>
              <a:ext cx="427464" cy="482735"/>
              <a:chOff x="7879081" y="1589733"/>
              <a:chExt cx="386080" cy="476228"/>
            </a:xfrm>
          </p:grpSpPr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A1F0CC56-7521-4E91-B6F0-79C17FAB1A47}"/>
                  </a:ext>
                </a:extLst>
              </p:cNvPr>
              <p:cNvSpPr/>
              <p:nvPr/>
            </p:nvSpPr>
            <p:spPr>
              <a:xfrm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066FE999-EAA8-4730-98EB-5089E205D0EB}"/>
                  </a:ext>
                </a:extLst>
              </p:cNvPr>
              <p:cNvSpPr/>
              <p:nvPr/>
            </p:nvSpPr>
            <p:spPr>
              <a:xfrm flipV="1"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8E5DEB2-62ED-44E0-85B8-EE9B61CB76E0}"/>
                </a:ext>
              </a:extLst>
            </p:cNvPr>
            <p:cNvGrpSpPr/>
            <p:nvPr/>
          </p:nvGrpSpPr>
          <p:grpSpPr>
            <a:xfrm>
              <a:off x="7424498" y="1451287"/>
              <a:ext cx="616719" cy="706967"/>
              <a:chOff x="7879081" y="1589733"/>
              <a:chExt cx="386080" cy="476228"/>
            </a:xfrm>
          </p:grpSpPr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FD95DD45-8FE3-4D44-80E3-97E233B2F904}"/>
                  </a:ext>
                </a:extLst>
              </p:cNvPr>
              <p:cNvSpPr/>
              <p:nvPr/>
            </p:nvSpPr>
            <p:spPr>
              <a:xfrm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9B94B6FC-BA6B-40D4-B4FD-5C3EA43A909E}"/>
                  </a:ext>
                </a:extLst>
              </p:cNvPr>
              <p:cNvSpPr/>
              <p:nvPr/>
            </p:nvSpPr>
            <p:spPr>
              <a:xfrm flipV="1">
                <a:off x="7879081" y="1589733"/>
                <a:ext cx="386080" cy="476228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EF9978F-8F4F-4E99-95ED-889D16745BFC}"/>
              </a:ext>
            </a:extLst>
          </p:cNvPr>
          <p:cNvCxnSpPr/>
          <p:nvPr/>
        </p:nvCxnSpPr>
        <p:spPr>
          <a:xfrm>
            <a:off x="8156478" y="2532333"/>
            <a:ext cx="0" cy="803879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D08716C-8B4C-47AB-A2B8-0CFBD5820034}"/>
              </a:ext>
            </a:extLst>
          </p:cNvPr>
          <p:cNvSpPr/>
          <p:nvPr/>
        </p:nvSpPr>
        <p:spPr>
          <a:xfrm rot="16200000">
            <a:off x="9006606" y="2887519"/>
            <a:ext cx="385592" cy="125938"/>
          </a:xfrm>
          <a:prstGeom prst="rect">
            <a:avLst/>
          </a:prstGeom>
          <a:pattFill prst="pct70">
            <a:fgClr>
              <a:schemeClr val="accent3"/>
            </a:fgClr>
            <a:bgClr>
              <a:schemeClr val="bg1"/>
            </a:bgClr>
          </a:patt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2BAF2D9-4CF2-4FD4-8DF3-C675AA798AFA}"/>
              </a:ext>
            </a:extLst>
          </p:cNvPr>
          <p:cNvSpPr/>
          <p:nvPr/>
        </p:nvSpPr>
        <p:spPr>
          <a:xfrm>
            <a:off x="10274298" y="2459474"/>
            <a:ext cx="639900" cy="949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3EB459-A4F1-499F-9F14-9CAF0D598A6C}"/>
              </a:ext>
            </a:extLst>
          </p:cNvPr>
          <p:cNvSpPr txBox="1"/>
          <p:nvPr/>
        </p:nvSpPr>
        <p:spPr>
          <a:xfrm>
            <a:off x="10274298" y="2749607"/>
            <a:ext cx="6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CCD</a:t>
            </a:r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53066CA-1A91-49D5-A18F-FA18500259E2}"/>
              </a:ext>
            </a:extLst>
          </p:cNvPr>
          <p:cNvSpPr/>
          <p:nvPr/>
        </p:nvSpPr>
        <p:spPr>
          <a:xfrm>
            <a:off x="10120292" y="2750420"/>
            <a:ext cx="164188" cy="339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1A7229-3F94-4689-9776-C52E597229C0}"/>
              </a:ext>
            </a:extLst>
          </p:cNvPr>
          <p:cNvSpPr txBox="1"/>
          <p:nvPr/>
        </p:nvSpPr>
        <p:spPr>
          <a:xfrm>
            <a:off x="7944111" y="3323053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/>
              <a:t>Lens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6D9DAE-C87B-4E13-A6AF-7D2EAE17690F}"/>
              </a:ext>
            </a:extLst>
          </p:cNvPr>
          <p:cNvSpPr txBox="1"/>
          <p:nvPr/>
        </p:nvSpPr>
        <p:spPr>
          <a:xfrm rot="1895407">
            <a:off x="8633908" y="3417439"/>
            <a:ext cx="1218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1200" dirty="0" err="1"/>
              <a:t>Monochromator</a:t>
            </a:r>
            <a:endParaRPr lang="ca-ES" sz="1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0AD1FC-24DB-4027-A7FE-CD973FC0B1DE}"/>
              </a:ext>
            </a:extLst>
          </p:cNvPr>
          <p:cNvSpPr/>
          <p:nvPr/>
        </p:nvSpPr>
        <p:spPr>
          <a:xfrm>
            <a:off x="893130" y="2197896"/>
            <a:ext cx="10432356" cy="19410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8F416-CCCD-4C0D-8AE0-FDA54C827BD6}"/>
              </a:ext>
            </a:extLst>
          </p:cNvPr>
          <p:cNvSpPr txBox="1"/>
          <p:nvPr/>
        </p:nvSpPr>
        <p:spPr>
          <a:xfrm>
            <a:off x="421040" y="4330727"/>
            <a:ext cx="289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Interferogram</a:t>
            </a:r>
            <a:r>
              <a:rPr lang="es-ES" dirty="0"/>
              <a:t> @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Plane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3E2E37-EC25-44F4-B8B1-68F693B43F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62" b="10046"/>
          <a:stretch/>
        </p:blipFill>
        <p:spPr>
          <a:xfrm>
            <a:off x="525000" y="4667331"/>
            <a:ext cx="2769122" cy="211697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15F6C4A-4D79-4399-9BD9-6DAAD2BBCCA1}"/>
              </a:ext>
            </a:extLst>
          </p:cNvPr>
          <p:cNvSpPr/>
          <p:nvPr/>
        </p:nvSpPr>
        <p:spPr>
          <a:xfrm rot="16200000">
            <a:off x="8685658" y="2893161"/>
            <a:ext cx="385592" cy="12593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00FF"/>
              </a:gs>
              <a:gs pos="32000">
                <a:srgbClr val="008000"/>
              </a:gs>
              <a:gs pos="66000">
                <a:srgbClr val="FFFF00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43763C-989A-421E-9844-239EBACF6F33}"/>
              </a:ext>
            </a:extLst>
          </p:cNvPr>
          <p:cNvSpPr txBox="1"/>
          <p:nvPr/>
        </p:nvSpPr>
        <p:spPr>
          <a:xfrm rot="1895407">
            <a:off x="9133787" y="3283045"/>
            <a:ext cx="727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1200" dirty="0" err="1"/>
              <a:t>Polarizer</a:t>
            </a:r>
            <a:endParaRPr lang="ca-E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468E3-3CF4-86C3-DD65-9E233A1A1A2E}"/>
              </a:ext>
            </a:extLst>
          </p:cNvPr>
          <p:cNvSpPr txBox="1"/>
          <p:nvPr/>
        </p:nvSpPr>
        <p:spPr>
          <a:xfrm>
            <a:off x="10670875" y="50033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~1995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9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3B13A7-AAC8-41F2-9988-710800E6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623" y="250170"/>
            <a:ext cx="10047514" cy="887730"/>
          </a:xfrm>
        </p:spPr>
        <p:txBody>
          <a:bodyPr/>
          <a:lstStyle/>
          <a:p>
            <a:r>
              <a:rPr lang="es-ES" dirty="0" err="1"/>
              <a:t>Alternative</a:t>
            </a:r>
            <a:r>
              <a:rPr lang="es-ES" dirty="0"/>
              <a:t> </a:t>
            </a:r>
            <a:r>
              <a:rPr lang="es-ES" dirty="0" err="1"/>
              <a:t>Techniques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>
                <a:latin typeface="Symbol" panose="05050102010706020507" pitchFamily="18" charset="2"/>
              </a:rPr>
              <a:t>s</a:t>
            </a:r>
            <a:r>
              <a:rPr lang="es-ES" dirty="0"/>
              <a:t>&lt;5um: NRA </a:t>
            </a:r>
            <a:r>
              <a:rPr lang="es-ES" dirty="0" err="1"/>
              <a:t>Interferometry</a:t>
            </a:r>
            <a:r>
              <a:rPr lang="es-ES" dirty="0"/>
              <a:t> </a:t>
            </a:r>
            <a:endParaRPr lang="en-US" dirty="0"/>
          </a:p>
        </p:txBody>
      </p:sp>
      <p:pic>
        <p:nvPicPr>
          <p:cNvPr id="12" name="Google Shape;298;p50">
            <a:extLst>
              <a:ext uri="{FF2B5EF4-FFF2-40B4-BE49-F238E27FC236}">
                <a16:creationId xmlns:a16="http://schemas.microsoft.com/office/drawing/2014/main" id="{C571DB49-A50A-4079-A129-E85F78AD74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17" t="23915" r="73623" b="11643"/>
          <a:stretch/>
        </p:blipFill>
        <p:spPr>
          <a:xfrm>
            <a:off x="108892" y="3390021"/>
            <a:ext cx="2307772" cy="21009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01;p50">
            <a:extLst>
              <a:ext uri="{FF2B5EF4-FFF2-40B4-BE49-F238E27FC236}">
                <a16:creationId xmlns:a16="http://schemas.microsoft.com/office/drawing/2014/main" id="{B205DD16-1791-4B11-A24E-65D9D0ACB194}"/>
              </a:ext>
            </a:extLst>
          </p:cNvPr>
          <p:cNvSpPr txBox="1"/>
          <p:nvPr/>
        </p:nvSpPr>
        <p:spPr>
          <a:xfrm>
            <a:off x="3658300" y="6209000"/>
            <a:ext cx="8313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*New interferometric aperture masking technique for full transverse beam characterization, L. Torino et al, DEELS’24,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https://indico.synchrotron-soleil.fr/event/76/</a:t>
            </a:r>
            <a:r>
              <a:rPr lang="en-US" sz="1200" dirty="0"/>
              <a:t>   –  Accepted for publication at PRAB-2024</a:t>
            </a:r>
            <a:endParaRPr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403C3-45D8-45CC-9642-F247D32CB96C}"/>
              </a:ext>
            </a:extLst>
          </p:cNvPr>
          <p:cNvSpPr txBox="1"/>
          <p:nvPr/>
        </p:nvSpPr>
        <p:spPr>
          <a:xfrm>
            <a:off x="1690774" y="1236097"/>
            <a:ext cx="9772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Non-</a:t>
            </a:r>
            <a:r>
              <a:rPr lang="es-ES" dirty="0" err="1"/>
              <a:t>Redundant</a:t>
            </a:r>
            <a:r>
              <a:rPr lang="es-ES" dirty="0"/>
              <a:t> </a:t>
            </a:r>
            <a:r>
              <a:rPr lang="es-ES" dirty="0" err="1"/>
              <a:t>Aperture</a:t>
            </a:r>
            <a:r>
              <a:rPr lang="es-ES" dirty="0"/>
              <a:t> </a:t>
            </a:r>
            <a:r>
              <a:rPr lang="es-ES" dirty="0" err="1"/>
              <a:t>Interferometry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Visible Light </a:t>
            </a:r>
            <a:r>
              <a:rPr lang="es-ES" dirty="0" err="1"/>
              <a:t>from</a:t>
            </a:r>
            <a:r>
              <a:rPr lang="es-ES" dirty="0"/>
              <a:t> FE01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Direct </a:t>
            </a:r>
            <a:r>
              <a:rPr lang="es-ES" dirty="0" err="1"/>
              <a:t>measurement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2D </a:t>
            </a:r>
            <a:r>
              <a:rPr lang="es-ES" dirty="0" err="1"/>
              <a:t>coherence</a:t>
            </a:r>
            <a:r>
              <a:rPr lang="es-ES" dirty="0"/>
              <a:t> </a:t>
            </a:r>
            <a:r>
              <a:rPr lang="es-ES" dirty="0" err="1"/>
              <a:t>lenght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photon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single </a:t>
            </a:r>
            <a:r>
              <a:rPr lang="es-ES" dirty="0" err="1"/>
              <a:t>interferogram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Extract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sizes</a:t>
            </a:r>
            <a:r>
              <a:rPr lang="es-ES" dirty="0"/>
              <a:t> (and tilt </a:t>
            </a:r>
            <a:r>
              <a:rPr lang="es-ES" dirty="0" err="1"/>
              <a:t>angle</a:t>
            </a:r>
            <a:r>
              <a:rPr lang="es-ES" dirty="0"/>
              <a:t>)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e-</a:t>
            </a:r>
            <a:r>
              <a:rPr lang="es-ES" dirty="0" err="1"/>
              <a:t>beam</a:t>
            </a:r>
            <a:r>
              <a:rPr lang="es-E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D6E9C-1787-449E-B79A-1B380310627C}"/>
              </a:ext>
            </a:extLst>
          </p:cNvPr>
          <p:cNvSpPr txBox="1"/>
          <p:nvPr/>
        </p:nvSpPr>
        <p:spPr>
          <a:xfrm>
            <a:off x="642256" y="2902857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/>
              <a:t>NRA </a:t>
            </a:r>
            <a:r>
              <a:rPr lang="es-ES" b="1" u="sng" dirty="0" err="1"/>
              <a:t>Mask</a:t>
            </a:r>
            <a:r>
              <a:rPr lang="es-ES" b="1" u="sng" dirty="0"/>
              <a:t>:</a:t>
            </a:r>
            <a:endParaRPr lang="en-US" b="1" u="sng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F9D48-E215-42A7-BEC3-4E779693F893}"/>
              </a:ext>
            </a:extLst>
          </p:cNvPr>
          <p:cNvSpPr txBox="1"/>
          <p:nvPr/>
        </p:nvSpPr>
        <p:spPr>
          <a:xfrm>
            <a:off x="2950028" y="2870591"/>
            <a:ext cx="202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/>
              <a:t>Direct </a:t>
            </a:r>
            <a:r>
              <a:rPr lang="es-ES" b="1" u="sng" dirty="0" err="1"/>
              <a:t>Interf</a:t>
            </a:r>
            <a:r>
              <a:rPr lang="es-ES" b="1" u="sng" dirty="0"/>
              <a:t>. </a:t>
            </a:r>
            <a:r>
              <a:rPr lang="es-ES" b="1" u="sng" dirty="0" err="1"/>
              <a:t>Image</a:t>
            </a:r>
            <a:endParaRPr lang="en-US" b="1" u="sng" dirty="0"/>
          </a:p>
        </p:txBody>
      </p:sp>
      <p:pic>
        <p:nvPicPr>
          <p:cNvPr id="19" name="Google Shape;310;p51">
            <a:extLst>
              <a:ext uri="{FF2B5EF4-FFF2-40B4-BE49-F238E27FC236}">
                <a16:creationId xmlns:a16="http://schemas.microsoft.com/office/drawing/2014/main" id="{E156F032-B8E4-4212-AC1A-8928927D44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2200" y="3341716"/>
            <a:ext cx="3269700" cy="2393344"/>
          </a:xfrm>
          <a:prstGeom prst="rect">
            <a:avLst/>
          </a:prstGeom>
          <a:noFill/>
          <a:ln w="9525" cap="flat" cmpd="sng">
            <a:solidFill>
              <a:srgbClr val="00928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31333-E06C-4530-AA18-38C5975D7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590" y="3314604"/>
            <a:ext cx="2633714" cy="21582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61E9DC-22E0-477A-BB16-A1A3F9289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516" y="3314604"/>
            <a:ext cx="2486386" cy="21311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47A7C0-0AEA-4897-8DF9-082134B21960}"/>
              </a:ext>
            </a:extLst>
          </p:cNvPr>
          <p:cNvSpPr txBox="1"/>
          <p:nvPr/>
        </p:nvSpPr>
        <p:spPr>
          <a:xfrm>
            <a:off x="6286890" y="2891619"/>
            <a:ext cx="134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/>
              <a:t>FFT </a:t>
            </a:r>
            <a:r>
              <a:rPr lang="es-ES" b="1" u="sng" dirty="0" err="1"/>
              <a:t>Analysis</a:t>
            </a:r>
            <a:endParaRPr lang="en-US" b="1" u="sn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E42864-EDE7-48F0-AB7A-BC6E80BB8CAB}"/>
              </a:ext>
            </a:extLst>
          </p:cNvPr>
          <p:cNvSpPr txBox="1"/>
          <p:nvPr/>
        </p:nvSpPr>
        <p:spPr>
          <a:xfrm>
            <a:off x="8453168" y="2912647"/>
            <a:ext cx="376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err="1"/>
              <a:t>Electron</a:t>
            </a:r>
            <a:r>
              <a:rPr lang="es-ES" b="1" u="sng" dirty="0"/>
              <a:t> Beam </a:t>
            </a:r>
            <a:r>
              <a:rPr lang="es-ES" b="1" u="sng" dirty="0" err="1"/>
              <a:t>Image</a:t>
            </a:r>
            <a:r>
              <a:rPr lang="es-ES" b="1" u="sng" dirty="0"/>
              <a:t> </a:t>
            </a:r>
            <a:r>
              <a:rPr lang="es-ES" b="1" u="sng" dirty="0" err="1"/>
              <a:t>Re-construction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792456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F21B2-8F41-4E7F-9B57-08ACADEF7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" t="24798"/>
          <a:stretch/>
        </p:blipFill>
        <p:spPr>
          <a:xfrm>
            <a:off x="2634206" y="925470"/>
            <a:ext cx="8056449" cy="14158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23B13A7-AAC8-41F2-9988-710800E6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5"/>
            <a:ext cx="8853668" cy="887730"/>
          </a:xfrm>
        </p:spPr>
        <p:txBody>
          <a:bodyPr/>
          <a:lstStyle/>
          <a:p>
            <a:r>
              <a:rPr lang="es-ES" dirty="0" err="1"/>
              <a:t>Alternative</a:t>
            </a:r>
            <a:r>
              <a:rPr lang="es-ES" dirty="0"/>
              <a:t> </a:t>
            </a:r>
            <a:r>
              <a:rPr lang="es-ES" dirty="0" err="1"/>
              <a:t>Techniques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>
                <a:latin typeface="Symbol" panose="05050102010706020507" pitchFamily="18" charset="2"/>
              </a:rPr>
              <a:t>s</a:t>
            </a:r>
            <a:r>
              <a:rPr lang="es-ES" dirty="0"/>
              <a:t>&lt;5um: X-</a:t>
            </a:r>
            <a:r>
              <a:rPr lang="es-ES" dirty="0" err="1"/>
              <a:t>ray</a:t>
            </a:r>
            <a:r>
              <a:rPr lang="es-ES" dirty="0"/>
              <a:t> HNFS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97AEF-8F94-443F-9A6E-88272B195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24" y="2830286"/>
            <a:ext cx="4274864" cy="2348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E9E7C0-6D9A-43F9-90C9-0D94BFBE2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81" y="5261185"/>
            <a:ext cx="1694589" cy="1488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7A55E0-7497-48A5-A324-5F8611CDD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373" y="5261185"/>
            <a:ext cx="1604850" cy="1548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0494B-BDF1-4B81-8713-5FD0D8B5C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759" y="3501615"/>
            <a:ext cx="4183754" cy="3193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67FA9D-7AF0-4E66-B920-3D5C67668B71}"/>
              </a:ext>
            </a:extLst>
          </p:cNvPr>
          <p:cNvSpPr txBox="1"/>
          <p:nvPr/>
        </p:nvSpPr>
        <p:spPr>
          <a:xfrm>
            <a:off x="6162507" y="3102429"/>
            <a:ext cx="519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Beam </a:t>
            </a:r>
            <a:r>
              <a:rPr lang="es-ES" dirty="0" err="1"/>
              <a:t>size</a:t>
            </a:r>
            <a:r>
              <a:rPr lang="es-ES" dirty="0"/>
              <a:t> </a:t>
            </a:r>
            <a:r>
              <a:rPr lang="es-ES" dirty="0" err="1"/>
              <a:t>measurements</a:t>
            </a:r>
            <a:r>
              <a:rPr lang="es-ES" dirty="0"/>
              <a:t> at NCD </a:t>
            </a:r>
            <a:r>
              <a:rPr lang="es-ES" dirty="0" err="1"/>
              <a:t>down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b="1" u="sng" dirty="0">
                <a:latin typeface="Symbol" panose="05050102010706020507" pitchFamily="18" charset="2"/>
              </a:rPr>
              <a:t>s</a:t>
            </a:r>
            <a:r>
              <a:rPr lang="es-ES" b="1" u="sng" dirty="0"/>
              <a:t> = 4.5um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01133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C8311-8F7C-42DF-8EF3-B68E344D2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70744" r="53761" b="14719"/>
          <a:stretch/>
        </p:blipFill>
        <p:spPr bwMode="auto">
          <a:xfrm>
            <a:off x="4546028" y="5650354"/>
            <a:ext cx="3099944" cy="1038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FA9314-D570-4FAD-947A-1DF64C95036C}"/>
              </a:ext>
            </a:extLst>
          </p:cNvPr>
          <p:cNvSpPr txBox="1"/>
          <p:nvPr/>
        </p:nvSpPr>
        <p:spPr>
          <a:xfrm>
            <a:off x="2573828" y="851089"/>
            <a:ext cx="744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interference</a:t>
            </a:r>
            <a:r>
              <a:rPr lang="ca-ES" dirty="0"/>
              <a:t> </a:t>
            </a:r>
            <a:r>
              <a:rPr lang="ca-ES" dirty="0" err="1"/>
              <a:t>pattern</a:t>
            </a:r>
            <a:r>
              <a:rPr lang="ca-ES" dirty="0"/>
              <a:t> in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image</a:t>
            </a:r>
            <a:r>
              <a:rPr lang="ca-ES" dirty="0"/>
              <a:t> </a:t>
            </a:r>
            <a:r>
              <a:rPr lang="ca-ES" dirty="0" err="1"/>
              <a:t>plane</a:t>
            </a:r>
            <a:r>
              <a:rPr lang="ca-ES" dirty="0"/>
              <a:t> </a:t>
            </a:r>
            <a:r>
              <a:rPr lang="ca-ES" dirty="0" err="1"/>
              <a:t>follows</a:t>
            </a:r>
            <a:r>
              <a:rPr lang="ca-ES" dirty="0"/>
              <a:t> </a:t>
            </a:r>
            <a:r>
              <a:rPr lang="ca-ES" dirty="0" err="1"/>
              <a:t>an</a:t>
            </a:r>
            <a:r>
              <a:rPr lang="ca-ES" dirty="0"/>
              <a:t> </a:t>
            </a:r>
            <a:r>
              <a:rPr lang="ca-ES" b="1" u="sng" dirty="0" err="1"/>
              <a:t>analytical</a:t>
            </a:r>
            <a:r>
              <a:rPr lang="ca-ES" b="1" u="sng" dirty="0"/>
              <a:t> </a:t>
            </a:r>
            <a:r>
              <a:rPr lang="ca-ES" b="1" u="sng" dirty="0" err="1"/>
              <a:t>expression</a:t>
            </a:r>
            <a:r>
              <a:rPr lang="ca-ES" dirty="0"/>
              <a:t>: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DEC2DB-8406-475E-826F-DA4FF5258E72}"/>
              </a:ext>
            </a:extLst>
          </p:cNvPr>
          <p:cNvSpPr txBox="1">
            <a:spLocks/>
          </p:cNvSpPr>
          <p:nvPr/>
        </p:nvSpPr>
        <p:spPr>
          <a:xfrm>
            <a:off x="2318354" y="-52902"/>
            <a:ext cx="7956704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Double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Aperture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Interferometry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903DEE-1008-4A34-B26E-2CE10357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82" y="1460622"/>
            <a:ext cx="3099944" cy="211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1D6F1-D1D3-4D6A-BBB6-0B2AC3855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57721" r="51730" b="28734"/>
          <a:stretch/>
        </p:blipFill>
        <p:spPr bwMode="auto">
          <a:xfrm>
            <a:off x="4053333" y="1940033"/>
            <a:ext cx="4270343" cy="96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2ABEE-B948-49BD-9671-29464387A31A}"/>
              </a:ext>
            </a:extLst>
          </p:cNvPr>
          <p:cNvSpPr txBox="1"/>
          <p:nvPr/>
        </p:nvSpPr>
        <p:spPr>
          <a:xfrm>
            <a:off x="2408903" y="3754792"/>
            <a:ext cx="78385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 are </a:t>
            </a:r>
            <a:r>
              <a:rPr lang="es-ES" dirty="0" err="1"/>
              <a:t>known</a:t>
            </a:r>
            <a:r>
              <a:rPr lang="es-ES" dirty="0"/>
              <a:t>, </a:t>
            </a:r>
            <a:r>
              <a:rPr lang="es-ES" dirty="0" err="1"/>
              <a:t>except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“</a:t>
            </a:r>
            <a:r>
              <a:rPr lang="es-ES" dirty="0" err="1"/>
              <a:t>Visibility</a:t>
            </a:r>
            <a:r>
              <a:rPr lang="es-ES" dirty="0"/>
              <a:t>” (V)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V </a:t>
            </a:r>
            <a:r>
              <a:rPr lang="es-ES" dirty="0" err="1"/>
              <a:t>obtained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fitting</a:t>
            </a:r>
            <a:r>
              <a:rPr lang="es-ES" dirty="0"/>
              <a:t>,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simply</a:t>
            </a:r>
            <a:r>
              <a:rPr lang="es-ES" dirty="0"/>
              <a:t> </a:t>
            </a:r>
            <a:r>
              <a:rPr lang="es-ES" dirty="0" err="1"/>
              <a:t>measuring</a:t>
            </a:r>
            <a:r>
              <a:rPr lang="es-ES" dirty="0"/>
              <a:t> </a:t>
            </a:r>
            <a:r>
              <a:rPr lang="es-ES" dirty="0" err="1"/>
              <a:t>max</a:t>
            </a:r>
            <a:r>
              <a:rPr lang="es-ES" dirty="0"/>
              <a:t> </a:t>
            </a:r>
            <a:r>
              <a:rPr lang="es-ES" dirty="0" err="1"/>
              <a:t>intensity</a:t>
            </a:r>
            <a:r>
              <a:rPr lang="es-ES" dirty="0"/>
              <a:t> and </a:t>
            </a:r>
            <a:r>
              <a:rPr lang="es-ES" dirty="0" err="1"/>
              <a:t>adjacent</a:t>
            </a:r>
            <a:r>
              <a:rPr lang="es-ES" dirty="0"/>
              <a:t> </a:t>
            </a:r>
            <a:r>
              <a:rPr lang="es-ES" dirty="0" err="1"/>
              <a:t>minima</a:t>
            </a:r>
            <a:r>
              <a:rPr lang="es-ES" dirty="0"/>
              <a:t>.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From</a:t>
            </a:r>
            <a:r>
              <a:rPr lang="es-ES" dirty="0"/>
              <a:t> V,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size</a:t>
            </a:r>
            <a:r>
              <a:rPr lang="es-ES" dirty="0"/>
              <a:t> (</a:t>
            </a:r>
            <a:r>
              <a:rPr lang="es-ES" dirty="0" err="1">
                <a:latin typeface="Symbol" panose="05050102010706020507" pitchFamily="18" charset="2"/>
              </a:rPr>
              <a:t>s</a:t>
            </a:r>
            <a:r>
              <a:rPr lang="es-ES" baseline="-25000" dirty="0" err="1"/>
              <a:t>x</a:t>
            </a:r>
            <a:r>
              <a:rPr lang="es-ES" dirty="0"/>
              <a:t>)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obtained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Van </a:t>
            </a:r>
            <a:r>
              <a:rPr lang="es-ES" dirty="0" err="1"/>
              <a:t>Cittern-Zernique</a:t>
            </a:r>
            <a:r>
              <a:rPr lang="es-ES" dirty="0"/>
              <a:t> </a:t>
            </a:r>
            <a:r>
              <a:rPr lang="es-ES" dirty="0" err="1"/>
              <a:t>theorem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CE82E2-E412-424F-9EC1-0F0A08820A29}"/>
              </a:ext>
            </a:extLst>
          </p:cNvPr>
          <p:cNvCxnSpPr/>
          <p:nvPr/>
        </p:nvCxnSpPr>
        <p:spPr>
          <a:xfrm flipH="1">
            <a:off x="442452" y="1551097"/>
            <a:ext cx="19664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7F1E5C-1D5A-415D-AD5E-F6162C213C5C}"/>
              </a:ext>
            </a:extLst>
          </p:cNvPr>
          <p:cNvSpPr txBox="1"/>
          <p:nvPr/>
        </p:nvSpPr>
        <p:spPr>
          <a:xfrm>
            <a:off x="185101" y="1200649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Bahnschrift Condensed" panose="020B0502040204020203" pitchFamily="34" charset="0"/>
              </a:rPr>
              <a:t>Imax</a:t>
            </a:r>
            <a:endParaRPr lang="en-US" dirty="0">
              <a:latin typeface="Bahnschrift Condensed" panose="020B05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623B6B-40B1-438B-B335-017F43D464B4}"/>
              </a:ext>
            </a:extLst>
          </p:cNvPr>
          <p:cNvCxnSpPr/>
          <p:nvPr/>
        </p:nvCxnSpPr>
        <p:spPr>
          <a:xfrm flipH="1">
            <a:off x="422787" y="3184307"/>
            <a:ext cx="19664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F96FAE-A7FA-4516-A3A3-0A93F3AB4732}"/>
              </a:ext>
            </a:extLst>
          </p:cNvPr>
          <p:cNvSpPr txBox="1"/>
          <p:nvPr/>
        </p:nvSpPr>
        <p:spPr>
          <a:xfrm>
            <a:off x="170741" y="2829723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Bahnschrift Condensed" panose="020B0502040204020203" pitchFamily="34" charset="0"/>
              </a:rPr>
              <a:t>Imin</a:t>
            </a:r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AA8B1-388E-47DE-B399-56957475C215}"/>
              </a:ext>
            </a:extLst>
          </p:cNvPr>
          <p:cNvSpPr txBox="1"/>
          <p:nvPr/>
        </p:nvSpPr>
        <p:spPr>
          <a:xfrm>
            <a:off x="8815279" y="1663217"/>
            <a:ext cx="32457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I</a:t>
            </a:r>
            <a:r>
              <a:rPr lang="es-ES" baseline="-25000" dirty="0"/>
              <a:t>0</a:t>
            </a:r>
            <a:r>
              <a:rPr lang="es-ES" dirty="0"/>
              <a:t> : </a:t>
            </a:r>
            <a:r>
              <a:rPr lang="es-ES" dirty="0" err="1"/>
              <a:t>intensity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a: </a:t>
            </a:r>
            <a:r>
              <a:rPr lang="es-ES" dirty="0" err="1"/>
              <a:t>pinhole</a:t>
            </a:r>
            <a:r>
              <a:rPr lang="es-ES" dirty="0"/>
              <a:t> </a:t>
            </a:r>
            <a:r>
              <a:rPr lang="es-ES" dirty="0" err="1"/>
              <a:t>radius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D: </a:t>
            </a:r>
            <a:r>
              <a:rPr lang="es-ES" dirty="0" err="1"/>
              <a:t>distance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pinholes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Symbol" panose="05050102010706020507" pitchFamily="18" charset="2"/>
              </a:rPr>
              <a:t>l</a:t>
            </a:r>
            <a:r>
              <a:rPr lang="es-ES" dirty="0"/>
              <a:t> = </a:t>
            </a:r>
            <a:r>
              <a:rPr lang="es-ES" dirty="0" err="1"/>
              <a:t>wavelength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f: focal </a:t>
            </a:r>
            <a:r>
              <a:rPr lang="es-ES" dirty="0" err="1"/>
              <a:t>length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L: </a:t>
            </a:r>
            <a:r>
              <a:rPr lang="es-ES" dirty="0" err="1"/>
              <a:t>distance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source</a:t>
            </a:r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4A294C-B67F-4E45-9F68-636C9FFB4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496" y="4530592"/>
            <a:ext cx="1165504" cy="437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93991-F97A-66B4-2C4C-1840DDF3D035}"/>
              </a:ext>
            </a:extLst>
          </p:cNvPr>
          <p:cNvSpPr txBox="1"/>
          <p:nvPr/>
        </p:nvSpPr>
        <p:spPr>
          <a:xfrm>
            <a:off x="10670875" y="50033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~1995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9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DA1C37-1D57-46FD-97D2-92EC422D8F98}"/>
              </a:ext>
            </a:extLst>
          </p:cNvPr>
          <p:cNvSpPr txBox="1"/>
          <p:nvPr/>
        </p:nvSpPr>
        <p:spPr>
          <a:xfrm>
            <a:off x="804270" y="872619"/>
            <a:ext cx="1015634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SRI </a:t>
            </a:r>
            <a:r>
              <a:rPr lang="ca-ES" dirty="0" err="1"/>
              <a:t>limitation</a:t>
            </a:r>
            <a:r>
              <a:rPr lang="ca-ES" dirty="0"/>
              <a:t>: </a:t>
            </a:r>
            <a:r>
              <a:rPr lang="ca-ES" dirty="0" err="1"/>
              <a:t>provide</a:t>
            </a:r>
            <a:r>
              <a:rPr lang="ca-ES" dirty="0"/>
              <a:t> </a:t>
            </a:r>
            <a:r>
              <a:rPr lang="ca-ES" b="1" u="sng" dirty="0" err="1"/>
              <a:t>only</a:t>
            </a:r>
            <a:r>
              <a:rPr lang="ca-ES" b="1" u="sng" dirty="0"/>
              <a:t> 1d </a:t>
            </a:r>
            <a:r>
              <a:rPr lang="ca-ES" b="1" u="sng" dirty="0" err="1"/>
              <a:t>measurement</a:t>
            </a:r>
            <a:r>
              <a:rPr lang="ca-ES" b="1" u="sng" dirty="0"/>
              <a:t> </a:t>
            </a:r>
            <a:r>
              <a:rPr lang="ca-ES" dirty="0">
                <a:sym typeface="Wingdings" panose="05000000000000000000" pitchFamily="2" charset="2"/>
              </a:rPr>
              <a:t> </a:t>
            </a:r>
            <a:r>
              <a:rPr lang="ca-ES" dirty="0" err="1">
                <a:sym typeface="Wingdings" panose="05000000000000000000" pitchFamily="2" charset="2"/>
              </a:rPr>
              <a:t>the</a:t>
            </a:r>
            <a:r>
              <a:rPr lang="ca-ES" dirty="0">
                <a:sym typeface="Wingdings" panose="05000000000000000000" pitchFamily="2" charset="2"/>
              </a:rPr>
              <a:t> 2-aperture </a:t>
            </a:r>
            <a:r>
              <a:rPr lang="en-US" dirty="0"/>
              <a:t>orientation defines direction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 rotating mask, we can fully reconstruct beam profile by fitting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for different rotation angles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Multiple</a:t>
            </a:r>
            <a:r>
              <a:rPr lang="es-ES" dirty="0"/>
              <a:t> </a:t>
            </a:r>
            <a:r>
              <a:rPr lang="es-ES" dirty="0" err="1"/>
              <a:t>interferograms</a:t>
            </a:r>
            <a:r>
              <a:rPr lang="es-ES" dirty="0"/>
              <a:t> (at </a:t>
            </a:r>
            <a:r>
              <a:rPr lang="es-ES" dirty="0" err="1"/>
              <a:t>least</a:t>
            </a:r>
            <a:r>
              <a:rPr lang="es-ES" dirty="0"/>
              <a:t> 4)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done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n-US" dirty="0"/>
              <a:t>2D reconstruction </a:t>
            </a:r>
            <a:r>
              <a:rPr lang="en-US" u="sng" dirty="0"/>
              <a:t>not 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F80EA-BA3E-4FF7-8FE6-902B2D5D984D}"/>
              </a:ext>
            </a:extLst>
          </p:cNvPr>
          <p:cNvSpPr txBox="1"/>
          <p:nvPr/>
        </p:nvSpPr>
        <p:spPr>
          <a:xfrm>
            <a:off x="7880808" y="6492946"/>
            <a:ext cx="402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*</a:t>
            </a:r>
            <a:r>
              <a:rPr lang="ca-ES" sz="1400" dirty="0" err="1"/>
              <a:t>L.Torino</a:t>
            </a:r>
            <a:r>
              <a:rPr lang="ca-ES" sz="1400" dirty="0"/>
              <a:t> </a:t>
            </a:r>
            <a:r>
              <a:rPr lang="ca-ES" sz="1400" dirty="0" err="1"/>
              <a:t>and</a:t>
            </a:r>
            <a:r>
              <a:rPr lang="ca-ES" sz="1400" dirty="0"/>
              <a:t> </a:t>
            </a:r>
            <a:r>
              <a:rPr lang="ca-ES" sz="1400" dirty="0" err="1"/>
              <a:t>U.Iriso</a:t>
            </a:r>
            <a:r>
              <a:rPr lang="ca-ES" sz="1400" dirty="0"/>
              <a:t>,  PRST-AB </a:t>
            </a:r>
            <a:r>
              <a:rPr lang="en-US" sz="1400" dirty="0"/>
              <a:t>19, 122801 (2016)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A05375-5E1B-47CC-96EC-1E4462C9E500}"/>
              </a:ext>
            </a:extLst>
          </p:cNvPr>
          <p:cNvSpPr txBox="1">
            <a:spLocks/>
          </p:cNvSpPr>
          <p:nvPr/>
        </p:nvSpPr>
        <p:spPr>
          <a:xfrm>
            <a:off x="1949294" y="680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Double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Aperture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Interferometry</a:t>
            </a:r>
            <a:r>
              <a:rPr lang="ca-ES" sz="4000" b="1" u="sng" dirty="0">
                <a:solidFill>
                  <a:srgbClr val="002060"/>
                </a:solidFill>
              </a:rPr>
              <a:t>: </a:t>
            </a:r>
            <a:r>
              <a:rPr lang="ca-ES" sz="4000" b="1" u="sng" dirty="0" err="1">
                <a:solidFill>
                  <a:srgbClr val="002060"/>
                </a:solidFill>
              </a:rPr>
              <a:t>Rotating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Mask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4A045-5937-45DF-A443-548197CAC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6" y="2626945"/>
            <a:ext cx="7423809" cy="4141501"/>
          </a:xfrm>
          <a:prstGeom prst="rect">
            <a:avLst/>
          </a:prstGeom>
          <a:solidFill>
            <a:srgbClr val="092F56"/>
          </a:solidFill>
          <a:ln w="1270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8B77744-367A-46F0-B8D3-73FE34966661}"/>
              </a:ext>
            </a:extLst>
          </p:cNvPr>
          <p:cNvGrpSpPr/>
          <p:nvPr/>
        </p:nvGrpSpPr>
        <p:grpSpPr>
          <a:xfrm>
            <a:off x="7711308" y="2471621"/>
            <a:ext cx="4273864" cy="1754655"/>
            <a:chOff x="10390" y="4068099"/>
            <a:chExt cx="5110951" cy="1911497"/>
          </a:xfrm>
        </p:grpSpPr>
        <p:pic>
          <p:nvPicPr>
            <p:cNvPr id="11" name="Picture 10" descr="A red line and black line&#10;&#10;Description automatically generated">
              <a:extLst>
                <a:ext uri="{FF2B5EF4-FFF2-40B4-BE49-F238E27FC236}">
                  <a16:creationId xmlns:a16="http://schemas.microsoft.com/office/drawing/2014/main" id="{C0ADF85D-F7B0-4E30-B7A8-5F4D46563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0" y="4068099"/>
              <a:ext cx="5110951" cy="17080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1A66D5-AB1A-4F47-B4FA-45B44FDF8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568" y="5659371"/>
              <a:ext cx="4358987" cy="320225"/>
            </a:xfrm>
            <a:prstGeom prst="rect">
              <a:avLst/>
            </a:prstGeom>
          </p:spPr>
        </p:pic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C8D11797-C766-486B-8269-5110C7B27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38018" r="60956" b="41942"/>
          <a:stretch/>
        </p:blipFill>
        <p:spPr bwMode="auto">
          <a:xfrm>
            <a:off x="8065181" y="4446202"/>
            <a:ext cx="3651637" cy="1926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084900-74C0-D7B1-A89C-A65DC0FFED41}"/>
              </a:ext>
            </a:extLst>
          </p:cNvPr>
          <p:cNvSpPr txBox="1"/>
          <p:nvPr/>
        </p:nvSpPr>
        <p:spPr>
          <a:xfrm>
            <a:off x="10670875" y="50033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~2016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4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B2DB53-BE2F-4551-BBB0-A94D7CDA3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533" y="2511102"/>
            <a:ext cx="4532131" cy="2490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F543F-72C9-4D02-AC64-E34FE6676D31}"/>
              </a:ext>
            </a:extLst>
          </p:cNvPr>
          <p:cNvSpPr txBox="1"/>
          <p:nvPr/>
        </p:nvSpPr>
        <p:spPr>
          <a:xfrm>
            <a:off x="1072609" y="5295919"/>
            <a:ext cx="5817967" cy="1143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6F7480-06B2-411F-954A-0B3532E7514D}"/>
              </a:ext>
            </a:extLst>
          </p:cNvPr>
          <p:cNvGrpSpPr/>
          <p:nvPr/>
        </p:nvGrpSpPr>
        <p:grpSpPr>
          <a:xfrm>
            <a:off x="7143938" y="2259363"/>
            <a:ext cx="4793993" cy="4425563"/>
            <a:chOff x="918335" y="150606"/>
            <a:chExt cx="6061351" cy="7111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6411AC-E3C9-46EE-9262-5A0A2BCB8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335" y="150606"/>
              <a:ext cx="6061351" cy="568063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DCBE65-756E-4902-AB76-89F8D0B18939}"/>
                </a:ext>
              </a:extLst>
            </p:cNvPr>
            <p:cNvSpPr/>
            <p:nvPr/>
          </p:nvSpPr>
          <p:spPr>
            <a:xfrm>
              <a:off x="3399415" y="4593516"/>
              <a:ext cx="3410175" cy="1032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9ECD97-796A-4149-AF30-9B942380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5876" y="5497728"/>
              <a:ext cx="3657600" cy="17647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3C2B151-F46B-4D98-A0E6-0DD745772592}"/>
              </a:ext>
            </a:extLst>
          </p:cNvPr>
          <p:cNvSpPr txBox="1"/>
          <p:nvPr/>
        </p:nvSpPr>
        <p:spPr>
          <a:xfrm>
            <a:off x="7672549" y="5331386"/>
            <a:ext cx="27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i,j</a:t>
            </a:r>
            <a:r>
              <a:rPr lang="en-US" sz="2000" dirty="0"/>
              <a:t> = E</a:t>
            </a:r>
            <a:r>
              <a:rPr lang="en-US" sz="2000" baseline="-25000" dirty="0"/>
              <a:t>i</a:t>
            </a:r>
            <a:r>
              <a:rPr lang="en-US" sz="2000" dirty="0"/>
              <a:t> x </a:t>
            </a:r>
            <a:r>
              <a:rPr lang="en-US" sz="2000" dirty="0" err="1"/>
              <a:t>E</a:t>
            </a:r>
            <a:r>
              <a:rPr lang="en-US" sz="2000" baseline="-25000" dirty="0" err="1"/>
              <a:t>j</a:t>
            </a:r>
            <a:r>
              <a:rPr lang="en-US" sz="2000" baseline="30000" dirty="0"/>
              <a:t>* </a:t>
            </a:r>
            <a:r>
              <a:rPr lang="en-US" sz="2000" dirty="0"/>
              <a:t>= </a:t>
            </a:r>
            <a:r>
              <a:rPr lang="en-US" sz="2000" dirty="0" err="1"/>
              <a:t>A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,</a:t>
            </a:r>
            <a:r>
              <a:rPr lang="en-US" sz="2000" dirty="0"/>
              <a:t> 𝝓</a:t>
            </a:r>
            <a:r>
              <a:rPr lang="en-US" sz="2000" baseline="-25000" dirty="0" err="1"/>
              <a:t>i,j</a:t>
            </a:r>
            <a:endParaRPr lang="en-US" sz="2000" baseline="-25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380D39-0061-4F2D-BFA6-F9EAD48FF770}"/>
              </a:ext>
            </a:extLst>
          </p:cNvPr>
          <p:cNvCxnSpPr>
            <a:cxnSpLocks/>
          </p:cNvCxnSpPr>
          <p:nvPr/>
        </p:nvCxnSpPr>
        <p:spPr>
          <a:xfrm>
            <a:off x="7523391" y="6202910"/>
            <a:ext cx="27625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268B23A-0B49-4493-A7DC-DCBC1E8699A2}"/>
              </a:ext>
            </a:extLst>
          </p:cNvPr>
          <p:cNvSpPr txBox="1">
            <a:spLocks/>
          </p:cNvSpPr>
          <p:nvPr/>
        </p:nvSpPr>
        <p:spPr>
          <a:xfrm>
            <a:off x="1949294" y="680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Influence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from</a:t>
            </a:r>
            <a:r>
              <a:rPr lang="ca-ES" sz="4000" b="1" u="sng" dirty="0">
                <a:solidFill>
                  <a:srgbClr val="002060"/>
                </a:solidFill>
              </a:rPr>
              <a:t> Radio-</a:t>
            </a:r>
            <a:r>
              <a:rPr lang="ca-ES" sz="4000" b="1" u="sng" dirty="0" err="1">
                <a:solidFill>
                  <a:srgbClr val="002060"/>
                </a:solidFill>
              </a:rPr>
              <a:t>Astronomy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ADD28-3804-48BD-817B-4E1A74C93572}"/>
              </a:ext>
            </a:extLst>
          </p:cNvPr>
          <p:cNvSpPr txBox="1"/>
          <p:nvPr/>
        </p:nvSpPr>
        <p:spPr>
          <a:xfrm>
            <a:off x="10670875" y="50033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~2023</a:t>
            </a:r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D519E30-D613-734C-4F27-48B9B643A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177464"/>
              </p:ext>
            </p:extLst>
          </p:nvPr>
        </p:nvGraphicFramePr>
        <p:xfrm>
          <a:off x="2032000" y="993190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0285760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374247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Radio-</a:t>
                      </a:r>
                      <a:r>
                        <a:rPr lang="ca-ES" dirty="0" err="1"/>
                        <a:t>Astronomy</a:t>
                      </a:r>
                      <a:r>
                        <a:rPr lang="ca-ES" dirty="0"/>
                        <a:t> </a:t>
                      </a:r>
                      <a:r>
                        <a:rPr lang="ca-ES" dirty="0" err="1"/>
                        <a:t>Observatories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 err="1"/>
                        <a:t>Synchrotron</a:t>
                      </a:r>
                      <a:r>
                        <a:rPr lang="ca-ES" dirty="0"/>
                        <a:t> </a:t>
                      </a:r>
                      <a:r>
                        <a:rPr lang="ca-ES" dirty="0" err="1"/>
                        <a:t>Radiation</a:t>
                      </a:r>
                      <a:r>
                        <a:rPr lang="ca-ES" dirty="0"/>
                        <a:t> </a:t>
                      </a:r>
                      <a:r>
                        <a:rPr lang="ca-ES" dirty="0" err="1"/>
                        <a:t>Interferometry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59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dirty="0" err="1"/>
                        <a:t>Antennas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Apertures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495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dirty="0"/>
                        <a:t>Radio (GHz) </a:t>
                      </a:r>
                      <a:r>
                        <a:rPr lang="ca-ES" dirty="0" err="1"/>
                        <a:t>Measurements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/>
                        <a:t>Visibilities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243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3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58C9B0-D0EF-4F93-BFAE-B2FAB8D32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47"/>
          <a:stretch/>
        </p:blipFill>
        <p:spPr>
          <a:xfrm>
            <a:off x="1461156" y="980651"/>
            <a:ext cx="5359208" cy="57247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DDE9B92-6386-4881-8282-349C4C0568C7}"/>
              </a:ext>
            </a:extLst>
          </p:cNvPr>
          <p:cNvSpPr txBox="1">
            <a:spLocks/>
          </p:cNvSpPr>
          <p:nvPr/>
        </p:nvSpPr>
        <p:spPr>
          <a:xfrm>
            <a:off x="1949294" y="680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 err="1">
                <a:solidFill>
                  <a:srgbClr val="002060"/>
                </a:solidFill>
              </a:rPr>
              <a:t>Influence</a:t>
            </a:r>
            <a:r>
              <a:rPr lang="ca-ES" sz="4000" b="1" u="sng" dirty="0">
                <a:solidFill>
                  <a:srgbClr val="002060"/>
                </a:solidFill>
              </a:rPr>
              <a:t> </a:t>
            </a:r>
            <a:r>
              <a:rPr lang="ca-ES" sz="4000" b="1" u="sng" dirty="0" err="1">
                <a:solidFill>
                  <a:srgbClr val="002060"/>
                </a:solidFill>
              </a:rPr>
              <a:t>from</a:t>
            </a:r>
            <a:r>
              <a:rPr lang="ca-ES" sz="4000" b="1" u="sng" dirty="0">
                <a:solidFill>
                  <a:srgbClr val="002060"/>
                </a:solidFill>
              </a:rPr>
              <a:t> Radio-</a:t>
            </a:r>
            <a:r>
              <a:rPr lang="ca-ES" sz="4000" b="1" u="sng" dirty="0" err="1">
                <a:solidFill>
                  <a:srgbClr val="002060"/>
                </a:solidFill>
              </a:rPr>
              <a:t>Astronomy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4CF8E-D2B9-47C3-AEEE-88B71DAD1163}"/>
              </a:ext>
            </a:extLst>
          </p:cNvPr>
          <p:cNvSpPr txBox="1"/>
          <p:nvPr/>
        </p:nvSpPr>
        <p:spPr>
          <a:xfrm>
            <a:off x="7092729" y="1120676"/>
            <a:ext cx="5223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ym typeface="Wingdings" panose="05000000000000000000" pitchFamily="2" charset="2"/>
              </a:rPr>
              <a:t>Nant</a:t>
            </a:r>
            <a:r>
              <a:rPr lang="es-ES" dirty="0">
                <a:sym typeface="Wingdings" panose="05000000000000000000" pitchFamily="2" charset="2"/>
              </a:rPr>
              <a:t> = 27 </a:t>
            </a:r>
            <a:r>
              <a:rPr lang="es-ES" dirty="0" err="1">
                <a:sym typeface="Wingdings" panose="05000000000000000000" pitchFamily="2" charset="2"/>
              </a:rPr>
              <a:t>antennas</a:t>
            </a:r>
            <a:r>
              <a:rPr lang="es-ES" dirty="0">
                <a:sym typeface="Wingdings" panose="05000000000000000000" pitchFamily="2" charset="2"/>
              </a:rPr>
              <a:t> at </a:t>
            </a:r>
            <a:r>
              <a:rPr lang="es-ES" dirty="0" err="1">
                <a:sym typeface="Wingdings" panose="05000000000000000000" pitchFamily="2" charset="2"/>
              </a:rPr>
              <a:t>the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Very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Large</a:t>
            </a:r>
            <a:r>
              <a:rPr lang="es-ES" dirty="0">
                <a:sym typeface="Wingdings" panose="05000000000000000000" pitchFamily="2" charset="2"/>
              </a:rPr>
              <a:t> Array </a:t>
            </a:r>
            <a:r>
              <a:rPr lang="es-ES" dirty="0" err="1">
                <a:sym typeface="Wingdings" panose="05000000000000000000" pitchFamily="2" charset="2"/>
              </a:rPr>
              <a:t>telescope</a:t>
            </a:r>
            <a:r>
              <a:rPr lang="es-ES" dirty="0">
                <a:sym typeface="Wingdings" panose="05000000000000000000" pitchFamily="2" charset="2"/>
              </a:rPr>
              <a:t> </a:t>
            </a:r>
          </a:p>
          <a:p>
            <a:r>
              <a:rPr lang="es-ES" dirty="0">
                <a:sym typeface="Wingdings" panose="05000000000000000000" pitchFamily="2" charset="2"/>
              </a:rPr>
              <a:t>(NRAO – New </a:t>
            </a:r>
            <a:r>
              <a:rPr lang="es-ES" dirty="0" err="1">
                <a:sym typeface="Wingdings" panose="05000000000000000000" pitchFamily="2" charset="2"/>
              </a:rPr>
              <a:t>Mexico</a:t>
            </a:r>
            <a:r>
              <a:rPr lang="es-ES" dirty="0">
                <a:sym typeface="Wingdings" panose="05000000000000000000" pitchFamily="2" charset="2"/>
              </a:rPr>
              <a:t>, USA) </a:t>
            </a:r>
          </a:p>
          <a:p>
            <a:endParaRPr lang="es-ES" dirty="0">
              <a:sym typeface="Wingdings" panose="05000000000000000000" pitchFamily="2" charset="2"/>
            </a:endParaRPr>
          </a:p>
          <a:p>
            <a:r>
              <a:rPr lang="es-ES" dirty="0" err="1">
                <a:sym typeface="Wingdings" panose="05000000000000000000" pitchFamily="2" charset="2"/>
              </a:rPr>
              <a:t>Antennas</a:t>
            </a:r>
            <a:r>
              <a:rPr lang="es-ES" dirty="0">
                <a:sym typeface="Wingdings" panose="05000000000000000000" pitchFamily="2" charset="2"/>
              </a:rPr>
              <a:t> (</a:t>
            </a:r>
            <a:r>
              <a:rPr lang="es-ES" dirty="0" err="1">
                <a:sym typeface="Wingdings" panose="05000000000000000000" pitchFamily="2" charset="2"/>
              </a:rPr>
              <a:t>telescopes</a:t>
            </a:r>
            <a:r>
              <a:rPr lang="es-ES" dirty="0">
                <a:sym typeface="Wingdings" panose="05000000000000000000" pitchFamily="2" charset="2"/>
              </a:rPr>
              <a:t>)   </a:t>
            </a:r>
            <a:r>
              <a:rPr lang="es-ES" dirty="0" err="1">
                <a:sym typeface="Wingdings" panose="05000000000000000000" pitchFamily="2" charset="2"/>
              </a:rPr>
              <a:t>Apertures</a:t>
            </a:r>
            <a:endParaRPr lang="es-ES" dirty="0"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BD096-1825-4226-B7D5-46B184D31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953" r="57045"/>
          <a:stretch/>
        </p:blipFill>
        <p:spPr>
          <a:xfrm>
            <a:off x="7978769" y="3597278"/>
            <a:ext cx="2987776" cy="1665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015E0-51DD-46D5-BE7F-64F427D4E36F}"/>
              </a:ext>
            </a:extLst>
          </p:cNvPr>
          <p:cNvSpPr txBox="1"/>
          <p:nvPr/>
        </p:nvSpPr>
        <p:spPr>
          <a:xfrm>
            <a:off x="7461236" y="2831728"/>
            <a:ext cx="380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Able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stars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shape</a:t>
            </a:r>
            <a:r>
              <a:rPr lang="es-ES" dirty="0"/>
              <a:t>, </a:t>
            </a:r>
            <a:r>
              <a:rPr lang="es-ES" dirty="0" err="1"/>
              <a:t>why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a Gaussian </a:t>
            </a:r>
            <a:r>
              <a:rPr lang="es-ES" dirty="0" err="1"/>
              <a:t>beam</a:t>
            </a:r>
            <a:r>
              <a:rPr lang="es-ES" dirty="0"/>
              <a:t>??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5F656-DB68-4910-9A5C-D237F8B8FA1E}"/>
              </a:ext>
            </a:extLst>
          </p:cNvPr>
          <p:cNvSpPr txBox="1"/>
          <p:nvPr/>
        </p:nvSpPr>
        <p:spPr>
          <a:xfrm>
            <a:off x="7312341" y="5414158"/>
            <a:ext cx="477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ym typeface="Wingdings" panose="05000000000000000000" pitchFamily="2" charset="2"/>
              </a:rPr>
              <a:t>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Synchrotron</a:t>
            </a:r>
            <a:r>
              <a:rPr lang="es-ES" dirty="0"/>
              <a:t> </a:t>
            </a:r>
            <a:r>
              <a:rPr lang="es-ES" dirty="0" err="1"/>
              <a:t>Radiation</a:t>
            </a:r>
            <a:r>
              <a:rPr lang="es-ES" dirty="0"/>
              <a:t> </a:t>
            </a:r>
            <a:r>
              <a:rPr lang="es-ES" dirty="0" err="1"/>
              <a:t>Interferometry</a:t>
            </a:r>
            <a:r>
              <a:rPr lang="es-ES" dirty="0"/>
              <a:t>, </a:t>
            </a:r>
            <a:r>
              <a:rPr lang="es-ES" dirty="0" err="1"/>
              <a:t>working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/>
              <a:t>Fourier </a:t>
            </a:r>
            <a:r>
              <a:rPr lang="es-ES" b="1" dirty="0" err="1"/>
              <a:t>Domain</a:t>
            </a:r>
            <a:r>
              <a:rPr lang="es-ES" b="1" dirty="0"/>
              <a:t> </a:t>
            </a:r>
            <a:r>
              <a:rPr lang="es-ES" dirty="0"/>
              <a:t>and </a:t>
            </a:r>
            <a:r>
              <a:rPr lang="es-ES" dirty="0" err="1"/>
              <a:t>working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b="1" dirty="0"/>
              <a:t>more </a:t>
            </a:r>
            <a:r>
              <a:rPr lang="es-ES" b="1" dirty="0" err="1"/>
              <a:t>apertures</a:t>
            </a:r>
            <a:r>
              <a:rPr lang="es-ES" b="1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advantages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AD680-8AA2-48D4-8A37-A89005577F35}"/>
              </a:ext>
            </a:extLst>
          </p:cNvPr>
          <p:cNvSpPr txBox="1"/>
          <p:nvPr/>
        </p:nvSpPr>
        <p:spPr>
          <a:xfrm>
            <a:off x="2054549" y="2253628"/>
            <a:ext cx="99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dirty="0" err="1">
                <a:solidFill>
                  <a:schemeClr val="bg1"/>
                </a:solidFill>
              </a:rPr>
              <a:t>Nant</a:t>
            </a:r>
            <a:r>
              <a:rPr lang="ca-ES" sz="1600" dirty="0">
                <a:solidFill>
                  <a:schemeClr val="bg1"/>
                </a:solidFill>
              </a:rPr>
              <a:t> = 27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B4A2F-681E-4ADB-5E12-42C3B2B7FE5A}"/>
              </a:ext>
            </a:extLst>
          </p:cNvPr>
          <p:cNvSpPr txBox="1"/>
          <p:nvPr/>
        </p:nvSpPr>
        <p:spPr>
          <a:xfrm>
            <a:off x="10670875" y="50033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~2023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E8AA977-4F19-4F5F-8D9E-FA9347BC29EF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>
                <a:solidFill>
                  <a:srgbClr val="002060"/>
                </a:solidFill>
              </a:rPr>
              <a:t>Fourier </a:t>
            </a:r>
            <a:r>
              <a:rPr lang="ca-ES" sz="4000" b="1" u="sng" dirty="0" err="1">
                <a:solidFill>
                  <a:srgbClr val="002060"/>
                </a:solidFill>
              </a:rPr>
              <a:t>Domain</a:t>
            </a:r>
            <a:r>
              <a:rPr lang="ca-ES" sz="4000" b="1" u="sng" dirty="0">
                <a:solidFill>
                  <a:srgbClr val="002060"/>
                </a:solidFill>
              </a:rPr>
              <a:t>: 2-apertures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D5DD5-50C0-481A-A872-A5605444B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18"/>
          <a:stretch/>
        </p:blipFill>
        <p:spPr>
          <a:xfrm>
            <a:off x="3109217" y="1053709"/>
            <a:ext cx="3356807" cy="2442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A2F30-4C24-4AC3-B0F7-3060ADA1A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197"/>
          <a:stretch/>
        </p:blipFill>
        <p:spPr>
          <a:xfrm>
            <a:off x="6466024" y="1053709"/>
            <a:ext cx="3192940" cy="2442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752564-F623-440B-AAAB-00A8CE0BF15D}"/>
              </a:ext>
            </a:extLst>
          </p:cNvPr>
          <p:cNvSpPr txBox="1"/>
          <p:nvPr/>
        </p:nvSpPr>
        <p:spPr>
          <a:xfrm>
            <a:off x="3860067" y="1229999"/>
            <a:ext cx="12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Raw </a:t>
            </a:r>
            <a:r>
              <a:rPr lang="es-ES" dirty="0" err="1">
                <a:solidFill>
                  <a:schemeClr val="bg1"/>
                </a:solidFill>
              </a:rPr>
              <a:t>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68A57-019B-44FC-8097-1BBFF06AFBA3}"/>
              </a:ext>
            </a:extLst>
          </p:cNvPr>
          <p:cNvSpPr txBox="1"/>
          <p:nvPr/>
        </p:nvSpPr>
        <p:spPr>
          <a:xfrm>
            <a:off x="7000697" y="121513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2D FFT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95B40-0566-40EF-A4BC-49EDF334A14E}"/>
              </a:ext>
            </a:extLst>
          </p:cNvPr>
          <p:cNvSpPr txBox="1"/>
          <p:nvPr/>
        </p:nvSpPr>
        <p:spPr>
          <a:xfrm>
            <a:off x="8283384" y="2090183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Auto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2FC1E-DC17-4AB0-88BD-75C50D251DD7}"/>
              </a:ext>
            </a:extLst>
          </p:cNvPr>
          <p:cNvSpPr txBox="1"/>
          <p:nvPr/>
        </p:nvSpPr>
        <p:spPr>
          <a:xfrm>
            <a:off x="8283384" y="151993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0-1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7A0E7-3FB4-40D5-B2BE-E0ACFDFC655F}"/>
              </a:ext>
            </a:extLst>
          </p:cNvPr>
          <p:cNvSpPr txBox="1"/>
          <p:nvPr/>
        </p:nvSpPr>
        <p:spPr>
          <a:xfrm>
            <a:off x="8283384" y="265727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1-0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27295D-A0D2-4FC0-B187-C54105192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472" y="1704596"/>
            <a:ext cx="1350121" cy="12292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8D8E20-F5AE-4D87-BB78-D9209BB2E6D2}"/>
              </a:ext>
            </a:extLst>
          </p:cNvPr>
          <p:cNvSpPr txBox="1"/>
          <p:nvPr/>
        </p:nvSpPr>
        <p:spPr>
          <a:xfrm>
            <a:off x="1707471" y="229340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Ap0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BE19D8-459F-40B3-84C5-40035D821833}"/>
              </a:ext>
            </a:extLst>
          </p:cNvPr>
          <p:cNvSpPr txBox="1"/>
          <p:nvPr/>
        </p:nvSpPr>
        <p:spPr>
          <a:xfrm>
            <a:off x="1707472" y="192407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Ap1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1D0953-13E2-4E3C-A870-58CAC139A4A3}"/>
              </a:ext>
            </a:extLst>
          </p:cNvPr>
          <p:cNvSpPr txBox="1"/>
          <p:nvPr/>
        </p:nvSpPr>
        <p:spPr>
          <a:xfrm>
            <a:off x="2034693" y="1191619"/>
            <a:ext cx="680209" cy="374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Mask</a:t>
            </a:r>
            <a:r>
              <a:rPr lang="es-ES" dirty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34D49C3-04BE-4DC4-BCA8-275D37F683E8}"/>
                  </a:ext>
                </a:extLst>
              </p:cNvPr>
              <p:cNvSpPr txBox="1"/>
              <p:nvPr/>
            </p:nvSpPr>
            <p:spPr>
              <a:xfrm>
                <a:off x="230328" y="4248605"/>
                <a:ext cx="7244484" cy="1827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/>
                  <a:t>Central </a:t>
                </a:r>
                <a:r>
                  <a:rPr lang="es-ES" dirty="0" err="1"/>
                  <a:t>Peak</a:t>
                </a:r>
                <a:r>
                  <a:rPr lang="es-ES" dirty="0"/>
                  <a:t>: 	</a:t>
                </a:r>
                <a:r>
                  <a:rPr lang="es-ES" dirty="0" err="1"/>
                  <a:t>Autocorrelation</a:t>
                </a:r>
                <a:r>
                  <a:rPr lang="es-ES" dirty="0"/>
                  <a:t> 		      </a:t>
                </a:r>
                <a:r>
                  <a:rPr lang="es-ES" dirty="0">
                    <a:sym typeface="Wingdings" panose="05000000000000000000" pitchFamily="2" charset="2"/>
                  </a:rPr>
                  <a:t> </a:t>
                </a:r>
                <a:r>
                  <a:rPr lang="es-ES" i="1" dirty="0">
                    <a:sym typeface="Wingdings" panose="05000000000000000000" pitchFamily="2" charset="2"/>
                  </a:rPr>
                  <a:t>V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00</a:t>
                </a:r>
                <a:r>
                  <a:rPr lang="es-ES" i="1" dirty="0">
                    <a:sym typeface="Wingdings" panose="05000000000000000000" pitchFamily="2" charset="2"/>
                  </a:rPr>
                  <a:t>     I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0</a:t>
                </a:r>
                <a:r>
                  <a:rPr lang="es-ES" i="1" dirty="0">
                    <a:sym typeface="Wingdings" panose="05000000000000000000" pitchFamily="2" charset="2"/>
                  </a:rPr>
                  <a:t> + I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1</a:t>
                </a:r>
                <a:r>
                  <a:rPr lang="es-ES" i="1" dirty="0">
                    <a:sym typeface="Wingdings" panose="05000000000000000000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>
                    <a:sym typeface="Wingdings" panose="05000000000000000000" pitchFamily="2" charset="2"/>
                  </a:rPr>
                  <a:t>Top </a:t>
                </a:r>
                <a:r>
                  <a:rPr lang="es-ES" dirty="0" err="1">
                    <a:sym typeface="Wingdings" panose="05000000000000000000" pitchFamily="2" charset="2"/>
                  </a:rPr>
                  <a:t>peak</a:t>
                </a:r>
                <a:r>
                  <a:rPr lang="es-ES" dirty="0">
                    <a:sym typeface="Wingdings" panose="05000000000000000000" pitchFamily="2" charset="2"/>
                  </a:rPr>
                  <a:t>:	</a:t>
                </a:r>
                <a:r>
                  <a:rPr lang="es-ES" dirty="0" err="1">
                    <a:sym typeface="Wingdings" panose="05000000000000000000" pitchFamily="2" charset="2"/>
                  </a:rPr>
                  <a:t>Visibility</a:t>
                </a:r>
                <a:r>
                  <a:rPr lang="es-ES" dirty="0">
                    <a:sym typeface="Wingdings" panose="05000000000000000000" pitchFamily="2" charset="2"/>
                  </a:rPr>
                  <a:t> </a:t>
                </a:r>
                <a:r>
                  <a:rPr lang="es-ES" dirty="0" err="1">
                    <a:sym typeface="Wingdings" panose="05000000000000000000" pitchFamily="2" charset="2"/>
                  </a:rPr>
                  <a:t>between</a:t>
                </a:r>
                <a:r>
                  <a:rPr lang="es-ES" dirty="0">
                    <a:sym typeface="Wingdings" panose="05000000000000000000" pitchFamily="2" charset="2"/>
                  </a:rPr>
                  <a:t> </a:t>
                </a:r>
                <a:r>
                  <a:rPr lang="es-ES" dirty="0" err="1">
                    <a:sym typeface="Wingdings" panose="05000000000000000000" pitchFamily="2" charset="2"/>
                  </a:rPr>
                  <a:t>apertures</a:t>
                </a:r>
                <a:r>
                  <a:rPr lang="es-ES" dirty="0">
                    <a:sym typeface="Wingdings" panose="05000000000000000000" pitchFamily="2" charset="2"/>
                  </a:rPr>
                  <a:t> 0,1   </a:t>
                </a:r>
                <a:r>
                  <a:rPr lang="es-ES" i="1" dirty="0">
                    <a:sym typeface="Wingdings" panose="05000000000000000000" pitchFamily="2" charset="2"/>
                  </a:rPr>
                  <a:t>V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01</a:t>
                </a:r>
                <a:r>
                  <a:rPr lang="es-ES" i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r>
                      <a:rPr lang="es-E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rad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den>
                    </m:f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</m:oMath>
                </a14:m>
                <a:r>
                  <a:rPr lang="en-US" baseline="-25000" dirty="0">
                    <a:latin typeface="Symbol" panose="05050102010706020507" pitchFamily="18" charset="2"/>
                  </a:rPr>
                  <a:t>01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/>
                  <a:t>I</a:t>
                </a:r>
                <a:r>
                  <a:rPr lang="es-ES" baseline="-25000" dirty="0"/>
                  <a:t>0</a:t>
                </a:r>
                <a:r>
                  <a:rPr lang="es-ES" dirty="0"/>
                  <a:t>, I</a:t>
                </a:r>
                <a:r>
                  <a:rPr lang="es-ES" baseline="-25000" dirty="0"/>
                  <a:t>1</a:t>
                </a:r>
                <a:r>
                  <a:rPr lang="es-ES" dirty="0"/>
                  <a:t> : 		</a:t>
                </a:r>
                <a:r>
                  <a:rPr lang="es-ES" dirty="0" err="1"/>
                  <a:t>Intensities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apertures</a:t>
                </a:r>
                <a:r>
                  <a:rPr lang="es-ES" dirty="0"/>
                  <a:t> 0,1. </a:t>
                </a:r>
              </a:p>
              <a:p>
                <a:endParaRPr lang="es-ES" baseline="-25000" dirty="0"/>
              </a:p>
              <a:p>
                <a:r>
                  <a:rPr lang="es-ES" dirty="0"/>
                  <a:t>V</a:t>
                </a:r>
                <a:r>
                  <a:rPr lang="es-ES" baseline="-25000" dirty="0"/>
                  <a:t>00</a:t>
                </a:r>
                <a:r>
                  <a:rPr lang="es-ES" dirty="0"/>
                  <a:t> and V</a:t>
                </a:r>
                <a:r>
                  <a:rPr lang="es-ES" baseline="-25000" dirty="0"/>
                  <a:t>01</a:t>
                </a:r>
                <a:r>
                  <a:rPr lang="es-ES" dirty="0"/>
                  <a:t> </a:t>
                </a:r>
                <a:r>
                  <a:rPr lang="es-ES" dirty="0" err="1"/>
                  <a:t>calculated</a:t>
                </a:r>
                <a:r>
                  <a:rPr lang="es-ES" dirty="0"/>
                  <a:t> </a:t>
                </a:r>
                <a:r>
                  <a:rPr lang="es-ES" dirty="0" err="1"/>
                  <a:t>from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(</a:t>
                </a:r>
                <a:r>
                  <a:rPr lang="es-ES" dirty="0" err="1"/>
                  <a:t>complex</a:t>
                </a:r>
                <a:r>
                  <a:rPr lang="es-ES" dirty="0"/>
                  <a:t>) Sum </a:t>
                </a:r>
                <a:r>
                  <a:rPr lang="es-ES" dirty="0" err="1"/>
                  <a:t>within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circle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peak</a:t>
                </a:r>
                <a:endParaRPr lang="es-E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34D49C3-04BE-4DC4-BCA8-275D37F68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28" y="4248605"/>
                <a:ext cx="7244484" cy="1827167"/>
              </a:xfrm>
              <a:prstGeom prst="rect">
                <a:avLst/>
              </a:prstGeom>
              <a:blipFill>
                <a:blip r:embed="rId5"/>
                <a:stretch>
                  <a:fillRect l="-758" t="-2333" b="-4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00648A28-7708-4EB7-A513-D7B3B9AE10F1}"/>
              </a:ext>
            </a:extLst>
          </p:cNvPr>
          <p:cNvSpPr/>
          <p:nvPr/>
        </p:nvSpPr>
        <p:spPr>
          <a:xfrm>
            <a:off x="8283384" y="3746504"/>
            <a:ext cx="3816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fit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points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normalized</a:t>
            </a:r>
            <a:r>
              <a:rPr lang="es-ES" dirty="0"/>
              <a:t> Gaussian in </a:t>
            </a:r>
            <a:r>
              <a:rPr lang="es-ES" dirty="0" err="1"/>
              <a:t>the</a:t>
            </a:r>
            <a:r>
              <a:rPr lang="es-ES" dirty="0"/>
              <a:t> Fourier (</a:t>
            </a:r>
            <a:r>
              <a:rPr lang="es-ES" dirty="0" err="1"/>
              <a:t>u,v</a:t>
            </a:r>
            <a:r>
              <a:rPr lang="es-ES" dirty="0"/>
              <a:t>) </a:t>
            </a:r>
            <a:r>
              <a:rPr lang="es-ES" dirty="0" err="1"/>
              <a:t>plane</a:t>
            </a:r>
            <a:r>
              <a:rPr lang="es-ES" dirty="0"/>
              <a:t> and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coherence</a:t>
            </a:r>
            <a:r>
              <a:rPr lang="es-ES" dirty="0"/>
              <a:t> </a:t>
            </a:r>
            <a:r>
              <a:rPr lang="es-ES" dirty="0" err="1"/>
              <a:t>length</a:t>
            </a:r>
            <a:r>
              <a:rPr lang="es-ES" dirty="0"/>
              <a:t> </a:t>
            </a:r>
            <a:r>
              <a:rPr lang="es-ES" dirty="0" err="1">
                <a:latin typeface="Symbol" panose="05050102010706020507" pitchFamily="18" charset="2"/>
              </a:rPr>
              <a:t>s</a:t>
            </a:r>
            <a:r>
              <a:rPr lang="es-ES" baseline="-25000" dirty="0" err="1"/>
              <a:t>C</a:t>
            </a:r>
            <a:r>
              <a:rPr lang="es-ES" dirty="0"/>
              <a:t>: 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size</a:t>
            </a:r>
            <a:r>
              <a:rPr lang="es-ES" dirty="0"/>
              <a:t> (</a:t>
            </a:r>
            <a:r>
              <a:rPr lang="es-ES" dirty="0">
                <a:latin typeface="Symbol" panose="05050102010706020507" pitchFamily="18" charset="2"/>
              </a:rPr>
              <a:t>s</a:t>
            </a:r>
            <a:r>
              <a:rPr lang="es-ES" dirty="0"/>
              <a:t>)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inferred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VCZ </a:t>
            </a:r>
            <a:r>
              <a:rPr lang="es-ES" dirty="0" err="1"/>
              <a:t>theorem</a:t>
            </a:r>
            <a:r>
              <a:rPr lang="es-E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D2338D8-088E-4628-B558-04E66A033CE5}"/>
                  </a:ext>
                </a:extLst>
              </p:cNvPr>
              <p:cNvSpPr txBox="1"/>
              <p:nvPr/>
            </p:nvSpPr>
            <p:spPr>
              <a:xfrm>
                <a:off x="9022299" y="4933920"/>
                <a:ext cx="2399696" cy="303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⁡(−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/2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D2338D8-088E-4628-B558-04E66A033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2299" y="4933920"/>
                <a:ext cx="2399696" cy="303545"/>
              </a:xfrm>
              <a:prstGeom prst="rect">
                <a:avLst/>
              </a:prstGeom>
              <a:blipFill>
                <a:blip r:embed="rId6"/>
                <a:stretch>
                  <a:fillRect l="-177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42EF851-99B5-4310-969B-5C6043B2AA89}"/>
              </a:ext>
            </a:extLst>
          </p:cNvPr>
          <p:cNvSpPr txBox="1"/>
          <p:nvPr/>
        </p:nvSpPr>
        <p:spPr>
          <a:xfrm>
            <a:off x="9635448" y="6028344"/>
            <a:ext cx="11733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dirty="0">
                <a:latin typeface="Symbol" panose="05050102010706020507" pitchFamily="18" charset="2"/>
              </a:rPr>
              <a:t>s</a:t>
            </a:r>
            <a:r>
              <a:rPr lang="es-ES" dirty="0"/>
              <a:t>=</a:t>
            </a:r>
            <a:r>
              <a:rPr lang="es-ES" dirty="0" err="1">
                <a:latin typeface="Symbol" panose="05050102010706020507" pitchFamily="18" charset="2"/>
              </a:rPr>
              <a:t>l</a:t>
            </a:r>
            <a:r>
              <a:rPr lang="es-ES" dirty="0" err="1"/>
              <a:t>·L</a:t>
            </a:r>
            <a:r>
              <a:rPr lang="es-ES" dirty="0"/>
              <a:t>/(</a:t>
            </a:r>
            <a:r>
              <a:rPr lang="es-ES" dirty="0" err="1">
                <a:latin typeface="Symbol" panose="05050102010706020507" pitchFamily="18" charset="2"/>
              </a:rPr>
              <a:t>p</a:t>
            </a:r>
            <a:r>
              <a:rPr lang="es-ES" dirty="0" err="1"/>
              <a:t>·</a:t>
            </a:r>
            <a:r>
              <a:rPr lang="es-ES" dirty="0" err="1">
                <a:latin typeface="Symbol" panose="05050102010706020507" pitchFamily="18" charset="2"/>
              </a:rPr>
              <a:t>s</a:t>
            </a:r>
            <a:r>
              <a:rPr lang="es-ES" baseline="-25000" dirty="0" err="1"/>
              <a:t>C</a:t>
            </a:r>
            <a:r>
              <a:rPr lang="es-ES" dirty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7015F7-00A2-4D12-A2D0-72C50262EC73}"/>
                  </a:ext>
                </a:extLst>
              </p:cNvPr>
              <p:cNvSpPr/>
              <p:nvPr/>
            </p:nvSpPr>
            <p:spPr>
              <a:xfrm>
                <a:off x="5738652" y="4262311"/>
                <a:ext cx="50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7015F7-00A2-4D12-A2D0-72C50262E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652" y="4262311"/>
                <a:ext cx="50526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1A59DDB-672E-4E8B-91AF-928F8284C138}"/>
              </a:ext>
            </a:extLst>
          </p:cNvPr>
          <p:cNvSpPr txBox="1"/>
          <p:nvPr/>
        </p:nvSpPr>
        <p:spPr>
          <a:xfrm>
            <a:off x="219980" y="3826527"/>
            <a:ext cx="29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/>
              <a:t>Fourier </a:t>
            </a:r>
            <a:r>
              <a:rPr lang="es-ES" b="1" u="sng" dirty="0" err="1"/>
              <a:t>Domaim</a:t>
            </a:r>
            <a:r>
              <a:rPr lang="es-ES" b="1" u="sng" dirty="0"/>
              <a:t> (</a:t>
            </a:r>
            <a:r>
              <a:rPr lang="es-ES" b="1" u="sng" dirty="0" err="1"/>
              <a:t>u,v</a:t>
            </a:r>
            <a:r>
              <a:rPr lang="es-ES" b="1" u="sng" dirty="0"/>
              <a:t>) </a:t>
            </a:r>
            <a:r>
              <a:rPr lang="es-ES" b="1" u="sng" dirty="0" err="1"/>
              <a:t>image</a:t>
            </a:r>
            <a:r>
              <a:rPr lang="es-ES" b="1" u="sng" dirty="0"/>
              <a:t>: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077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2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C098-3C60-4932-BE8D-A3D374931EFC}"/>
              </a:ext>
            </a:extLst>
          </p:cNvPr>
          <p:cNvSpPr txBox="1">
            <a:spLocks/>
          </p:cNvSpPr>
          <p:nvPr/>
        </p:nvSpPr>
        <p:spPr>
          <a:xfrm>
            <a:off x="1949294" y="91994"/>
            <a:ext cx="8612539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u="sng" dirty="0">
                <a:solidFill>
                  <a:srgbClr val="002060"/>
                </a:solidFill>
              </a:rPr>
              <a:t>Fourier </a:t>
            </a:r>
            <a:r>
              <a:rPr lang="ca-ES" sz="4000" b="1" u="sng" dirty="0" err="1">
                <a:solidFill>
                  <a:srgbClr val="002060"/>
                </a:solidFill>
              </a:rPr>
              <a:t>Domain</a:t>
            </a:r>
            <a:r>
              <a:rPr lang="ca-ES" sz="4000" b="1" u="sng" dirty="0">
                <a:solidFill>
                  <a:srgbClr val="002060"/>
                </a:solidFill>
              </a:rPr>
              <a:t>: 3-apertures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8C53E6-54FE-4F4B-A39F-2620BD3B59F7}"/>
              </a:ext>
            </a:extLst>
          </p:cNvPr>
          <p:cNvSpPr/>
          <p:nvPr/>
        </p:nvSpPr>
        <p:spPr>
          <a:xfrm>
            <a:off x="8225969" y="3919182"/>
            <a:ext cx="3524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→ In Fourier space, we can fit the three points with a normalized 2D-Gaussian and get (</a:t>
            </a:r>
            <a:r>
              <a:rPr lang="en-US" dirty="0" err="1"/>
              <a:t>σ</a:t>
            </a:r>
            <a:r>
              <a:rPr lang="en-US" baseline="-25000" dirty="0" err="1"/>
              <a:t>Cx</a:t>
            </a:r>
            <a:r>
              <a:rPr lang="en-US" dirty="0"/>
              <a:t> , </a:t>
            </a:r>
            <a:r>
              <a:rPr lang="en-US" dirty="0" err="1"/>
              <a:t>σ</a:t>
            </a:r>
            <a:r>
              <a:rPr lang="en-US" baseline="-25000" dirty="0" err="1"/>
              <a:t>Cy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Beam size </a:t>
            </a:r>
            <a:r>
              <a:rPr lang="en-US" dirty="0"/>
              <a:t>(</a:t>
            </a:r>
            <a:r>
              <a:rPr lang="en-US" dirty="0" err="1"/>
              <a:t>σ</a:t>
            </a:r>
            <a:r>
              <a:rPr lang="en-US" baseline="-25000" dirty="0" err="1"/>
              <a:t>x</a:t>
            </a:r>
            <a:r>
              <a:rPr lang="en-US" dirty="0"/>
              <a:t> , </a:t>
            </a:r>
            <a:r>
              <a:rPr lang="en-US" dirty="0" err="1"/>
              <a:t>σ</a:t>
            </a:r>
            <a:r>
              <a:rPr lang="en-US" baseline="-25000" dirty="0" err="1"/>
              <a:t>y</a:t>
            </a:r>
            <a:r>
              <a:rPr lang="en-US" dirty="0"/>
              <a:t>) using again the VCZ theorem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24541-D74C-408A-BD13-31DE60CF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31" y="790383"/>
            <a:ext cx="2966686" cy="2545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F8B77-A6C3-4E51-B0FE-86714A443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451" y="822188"/>
            <a:ext cx="2832843" cy="254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5FC8A-6AC5-4AF7-A0BD-D2364501B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319" y="991698"/>
            <a:ext cx="2181496" cy="2200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016758-DE19-4567-86F1-02705186C146}"/>
              </a:ext>
            </a:extLst>
          </p:cNvPr>
          <p:cNvSpPr txBox="1"/>
          <p:nvPr/>
        </p:nvSpPr>
        <p:spPr>
          <a:xfrm>
            <a:off x="9116892" y="1578939"/>
            <a:ext cx="586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Auto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F5175-990B-4F87-93FB-0391B3DB8C5D}"/>
              </a:ext>
            </a:extLst>
          </p:cNvPr>
          <p:cNvSpPr txBox="1"/>
          <p:nvPr/>
        </p:nvSpPr>
        <p:spPr>
          <a:xfrm>
            <a:off x="9196722" y="2335690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0-2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E51D5-E34C-4699-9712-71CF90FEFF25}"/>
              </a:ext>
            </a:extLst>
          </p:cNvPr>
          <p:cNvSpPr txBox="1"/>
          <p:nvPr/>
        </p:nvSpPr>
        <p:spPr>
          <a:xfrm>
            <a:off x="9900988" y="1664215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0-1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81FE0-DDA0-4149-85D4-F8D310B524DA}"/>
              </a:ext>
            </a:extLst>
          </p:cNvPr>
          <p:cNvSpPr txBox="1"/>
          <p:nvPr/>
        </p:nvSpPr>
        <p:spPr>
          <a:xfrm>
            <a:off x="9884391" y="2304052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1-2</a:t>
            </a:r>
            <a:endParaRPr 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D32C0A-995A-40A3-9B02-CC08D3D8150B}"/>
                  </a:ext>
                </a:extLst>
              </p:cNvPr>
              <p:cNvSpPr txBox="1"/>
              <p:nvPr/>
            </p:nvSpPr>
            <p:spPr>
              <a:xfrm>
                <a:off x="428316" y="3734516"/>
                <a:ext cx="7122399" cy="2712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/>
                  <a:t>Central </a:t>
                </a:r>
                <a:r>
                  <a:rPr lang="es-ES" dirty="0" err="1"/>
                  <a:t>Peak</a:t>
                </a:r>
                <a:r>
                  <a:rPr lang="es-ES" dirty="0"/>
                  <a:t>: 	</a:t>
                </a:r>
                <a:r>
                  <a:rPr lang="es-ES" dirty="0" err="1"/>
                  <a:t>Autocorrelation</a:t>
                </a:r>
                <a:r>
                  <a:rPr lang="es-ES" dirty="0"/>
                  <a:t> 		      </a:t>
                </a:r>
                <a:r>
                  <a:rPr lang="es-ES" dirty="0">
                    <a:sym typeface="Wingdings" panose="05000000000000000000" pitchFamily="2" charset="2"/>
                  </a:rPr>
                  <a:t> </a:t>
                </a:r>
                <a:r>
                  <a:rPr lang="es-ES" i="1" dirty="0">
                    <a:sym typeface="Wingdings" panose="05000000000000000000" pitchFamily="2" charset="2"/>
                  </a:rPr>
                  <a:t>V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00</a:t>
                </a:r>
                <a:r>
                  <a:rPr lang="es-ES" i="1" dirty="0">
                    <a:sym typeface="Wingdings" panose="05000000000000000000" pitchFamily="2" charset="2"/>
                  </a:rPr>
                  <a:t>     I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0</a:t>
                </a:r>
                <a:r>
                  <a:rPr lang="es-ES" i="1" dirty="0">
                    <a:sym typeface="Wingdings" panose="05000000000000000000" pitchFamily="2" charset="2"/>
                  </a:rPr>
                  <a:t> + I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1</a:t>
                </a:r>
                <a:r>
                  <a:rPr lang="es-ES" i="1" dirty="0">
                    <a:sym typeface="Wingdings" panose="05000000000000000000" pitchFamily="2" charset="2"/>
                  </a:rPr>
                  <a:t> + I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2</a:t>
                </a:r>
                <a:r>
                  <a:rPr lang="es-ES" i="1" dirty="0">
                    <a:sym typeface="Wingdings" panose="05000000000000000000" pitchFamily="2" charset="2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err="1">
                    <a:sym typeface="Wingdings" panose="05000000000000000000" pitchFamily="2" charset="2"/>
                  </a:rPr>
                  <a:t>Peak</a:t>
                </a:r>
                <a:r>
                  <a:rPr lang="es-ES" dirty="0">
                    <a:sym typeface="Wingdings" panose="05000000000000000000" pitchFamily="2" charset="2"/>
                  </a:rPr>
                  <a:t> 0,1:	</a:t>
                </a:r>
                <a:r>
                  <a:rPr lang="es-ES" dirty="0" err="1">
                    <a:sym typeface="Wingdings" panose="05000000000000000000" pitchFamily="2" charset="2"/>
                  </a:rPr>
                  <a:t>Visibility</a:t>
                </a:r>
                <a:r>
                  <a:rPr lang="es-ES" dirty="0">
                    <a:sym typeface="Wingdings" panose="05000000000000000000" pitchFamily="2" charset="2"/>
                  </a:rPr>
                  <a:t> </a:t>
                </a:r>
                <a:r>
                  <a:rPr lang="es-ES" dirty="0" err="1">
                    <a:sym typeface="Wingdings" panose="05000000000000000000" pitchFamily="2" charset="2"/>
                  </a:rPr>
                  <a:t>between</a:t>
                </a:r>
                <a:r>
                  <a:rPr lang="es-ES" dirty="0">
                    <a:sym typeface="Wingdings" panose="05000000000000000000" pitchFamily="2" charset="2"/>
                  </a:rPr>
                  <a:t> </a:t>
                </a:r>
                <a:r>
                  <a:rPr lang="es-ES" dirty="0" err="1">
                    <a:sym typeface="Wingdings" panose="05000000000000000000" pitchFamily="2" charset="2"/>
                  </a:rPr>
                  <a:t>apertures</a:t>
                </a:r>
                <a:r>
                  <a:rPr lang="es-ES" dirty="0">
                    <a:sym typeface="Wingdings" panose="05000000000000000000" pitchFamily="2" charset="2"/>
                  </a:rPr>
                  <a:t> 0,1   </a:t>
                </a:r>
                <a:r>
                  <a:rPr lang="es-ES" i="1" dirty="0">
                    <a:sym typeface="Wingdings" panose="05000000000000000000" pitchFamily="2" charset="2"/>
                  </a:rPr>
                  <a:t>V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01</a:t>
                </a:r>
                <a:r>
                  <a:rPr lang="es-ES" i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r>
                      <a:rPr lang="es-E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3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e>
                        </m:rad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 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</m:oMath>
                </a14:m>
                <a:r>
                  <a:rPr lang="en-US" baseline="-25000" dirty="0">
                    <a:latin typeface="Symbol" panose="05050102010706020507" pitchFamily="18" charset="2"/>
                  </a:rPr>
                  <a:t>01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err="1"/>
                  <a:t>Peak</a:t>
                </a:r>
                <a:r>
                  <a:rPr lang="es-ES" dirty="0"/>
                  <a:t> 0,2:	</a:t>
                </a:r>
                <a:r>
                  <a:rPr lang="es-ES" dirty="0">
                    <a:sym typeface="Wingdings" panose="05000000000000000000" pitchFamily="2" charset="2"/>
                  </a:rPr>
                  <a:t>Visibility </a:t>
                </a:r>
                <a:r>
                  <a:rPr lang="es-ES" dirty="0" err="1">
                    <a:sym typeface="Wingdings" panose="05000000000000000000" pitchFamily="2" charset="2"/>
                  </a:rPr>
                  <a:t>between</a:t>
                </a:r>
                <a:r>
                  <a:rPr lang="es-ES" dirty="0">
                    <a:sym typeface="Wingdings" panose="05000000000000000000" pitchFamily="2" charset="2"/>
                  </a:rPr>
                  <a:t> </a:t>
                </a:r>
                <a:r>
                  <a:rPr lang="es-ES" dirty="0" err="1">
                    <a:sym typeface="Wingdings" panose="05000000000000000000" pitchFamily="2" charset="2"/>
                  </a:rPr>
                  <a:t>apertures</a:t>
                </a:r>
                <a:r>
                  <a:rPr lang="es-ES" dirty="0">
                    <a:sym typeface="Wingdings" panose="05000000000000000000" pitchFamily="2" charset="2"/>
                  </a:rPr>
                  <a:t> 0,2   </a:t>
                </a:r>
                <a:r>
                  <a:rPr lang="es-ES" i="1" dirty="0">
                    <a:sym typeface="Wingdings" panose="05000000000000000000" pitchFamily="2" charset="2"/>
                  </a:rPr>
                  <a:t>V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02</a:t>
                </a:r>
                <a:r>
                  <a:rPr lang="es-ES" i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r>
                      <a:rPr lang="es-E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3</m:t>
                    </m:r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  <m: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</m:oMath>
                </a14:m>
                <a:r>
                  <a:rPr lang="en-US" baseline="-25000" dirty="0">
                    <a:latin typeface="Symbol" panose="05050102010706020507" pitchFamily="18" charset="2"/>
                  </a:rPr>
                  <a:t>02</a:t>
                </a:r>
              </a:p>
              <a:p>
                <a:r>
                  <a:rPr lang="es-E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err="1"/>
                  <a:t>Peak</a:t>
                </a:r>
                <a:r>
                  <a:rPr lang="es-ES" dirty="0"/>
                  <a:t> 1,2:	</a:t>
                </a:r>
                <a:r>
                  <a:rPr lang="es-ES" dirty="0">
                    <a:sym typeface="Wingdings" panose="05000000000000000000" pitchFamily="2" charset="2"/>
                  </a:rPr>
                  <a:t>Visibility </a:t>
                </a:r>
                <a:r>
                  <a:rPr lang="es-ES" dirty="0" err="1">
                    <a:sym typeface="Wingdings" panose="05000000000000000000" pitchFamily="2" charset="2"/>
                  </a:rPr>
                  <a:t>between</a:t>
                </a:r>
                <a:r>
                  <a:rPr lang="es-ES" dirty="0">
                    <a:sym typeface="Wingdings" panose="05000000000000000000" pitchFamily="2" charset="2"/>
                  </a:rPr>
                  <a:t> </a:t>
                </a:r>
                <a:r>
                  <a:rPr lang="es-ES" dirty="0" err="1">
                    <a:sym typeface="Wingdings" panose="05000000000000000000" pitchFamily="2" charset="2"/>
                  </a:rPr>
                  <a:t>apertures</a:t>
                </a:r>
                <a:r>
                  <a:rPr lang="es-ES" dirty="0">
                    <a:sym typeface="Wingdings" panose="05000000000000000000" pitchFamily="2" charset="2"/>
                  </a:rPr>
                  <a:t> 1,2   </a:t>
                </a:r>
                <a:r>
                  <a:rPr lang="es-ES" i="1" dirty="0">
                    <a:sym typeface="Wingdings" panose="05000000000000000000" pitchFamily="2" charset="2"/>
                  </a:rPr>
                  <a:t>V</a:t>
                </a:r>
                <a:r>
                  <a:rPr lang="es-ES" i="1" baseline="-25000" dirty="0">
                    <a:sym typeface="Wingdings" panose="05000000000000000000" pitchFamily="2" charset="2"/>
                  </a:rPr>
                  <a:t>12</a:t>
                </a:r>
                <a:r>
                  <a:rPr lang="es-ES" i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r>
                      <a:rPr lang="es-ES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3</m:t>
                    </m:r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  <m: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  <m:r>
                              <a:rPr lang="es-E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</m:oMath>
                </a14:m>
                <a:r>
                  <a:rPr lang="en-US" baseline="-25000" dirty="0">
                    <a:latin typeface="Symbol" panose="05050102010706020507" pitchFamily="18" charset="2"/>
                  </a:rPr>
                  <a:t>12</a:t>
                </a:r>
                <a:endParaRPr lang="es-ES" dirty="0"/>
              </a:p>
              <a:p>
                <a:endParaRPr lang="es-ES" baseline="-25000" dirty="0"/>
              </a:p>
              <a:p>
                <a:r>
                  <a:rPr lang="es-ES" dirty="0" err="1"/>
                  <a:t>V</a:t>
                </a:r>
                <a:r>
                  <a:rPr lang="es-ES" baseline="-25000" dirty="0" err="1"/>
                  <a:t>ij</a:t>
                </a:r>
                <a:r>
                  <a:rPr lang="es-ES" dirty="0"/>
                  <a:t>, </a:t>
                </a:r>
                <a:r>
                  <a:rPr lang="es-ES" dirty="0" err="1"/>
                  <a:t>calculated</a:t>
                </a:r>
                <a:r>
                  <a:rPr lang="es-ES" dirty="0"/>
                  <a:t> </a:t>
                </a:r>
                <a:r>
                  <a:rPr lang="es-ES" dirty="0" err="1"/>
                  <a:t>from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(</a:t>
                </a:r>
                <a:r>
                  <a:rPr lang="es-ES" dirty="0" err="1"/>
                  <a:t>complex</a:t>
                </a:r>
                <a:r>
                  <a:rPr lang="es-ES" dirty="0"/>
                  <a:t>) Sum </a:t>
                </a:r>
                <a:r>
                  <a:rPr lang="es-ES" dirty="0" err="1"/>
                  <a:t>within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circle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peak</a:t>
                </a:r>
                <a:r>
                  <a:rPr lang="es-ES" dirty="0"/>
                  <a:t> (</a:t>
                </a:r>
                <a:r>
                  <a:rPr lang="es-ES" dirty="0" err="1"/>
                  <a:t>i,j</a:t>
                </a:r>
                <a:r>
                  <a:rPr lang="es-ES" dirty="0"/>
                  <a:t>)!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D32C0A-995A-40A3-9B02-CC08D3D81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6" y="3734516"/>
                <a:ext cx="7122399" cy="2712089"/>
              </a:xfrm>
              <a:prstGeom prst="rect">
                <a:avLst/>
              </a:prstGeom>
              <a:blipFill>
                <a:blip r:embed="rId6"/>
                <a:stretch>
                  <a:fillRect l="-684" t="-1573" b="-2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F54DAA5-B623-473C-9D21-7A2049806BE4}"/>
              </a:ext>
            </a:extLst>
          </p:cNvPr>
          <p:cNvSpPr txBox="1"/>
          <p:nvPr/>
        </p:nvSpPr>
        <p:spPr>
          <a:xfrm>
            <a:off x="4930233" y="1062303"/>
            <a:ext cx="12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Raw </a:t>
            </a:r>
            <a:r>
              <a:rPr lang="es-ES" dirty="0" err="1">
                <a:solidFill>
                  <a:schemeClr val="bg1"/>
                </a:solidFill>
              </a:rPr>
              <a:t>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2C77A-3719-4925-8AD7-1AA2028FD01B}"/>
              </a:ext>
            </a:extLst>
          </p:cNvPr>
          <p:cNvSpPr txBox="1"/>
          <p:nvPr/>
        </p:nvSpPr>
        <p:spPr>
          <a:xfrm>
            <a:off x="8394100" y="1047434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2D FFT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0FC294-E7F5-41D9-90EF-FB55F8E94FB1}"/>
              </a:ext>
            </a:extLst>
          </p:cNvPr>
          <p:cNvSpPr txBox="1"/>
          <p:nvPr/>
        </p:nvSpPr>
        <p:spPr>
          <a:xfrm>
            <a:off x="1723099" y="1078641"/>
            <a:ext cx="680209" cy="374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Mask</a:t>
            </a:r>
            <a:r>
              <a:rPr lang="es-ES" dirty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266924-E018-4E95-96EE-F884E20A1263}"/>
                  </a:ext>
                </a:extLst>
              </p:cNvPr>
              <p:cNvSpPr/>
              <p:nvPr/>
            </p:nvSpPr>
            <p:spPr>
              <a:xfrm>
                <a:off x="5889803" y="3734516"/>
                <a:ext cx="3994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266924-E018-4E95-96EE-F884E20A1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803" y="3734516"/>
                <a:ext cx="3994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80CD6AE-52DB-CF1C-C43D-9BF50AE2E859}"/>
              </a:ext>
            </a:extLst>
          </p:cNvPr>
          <p:cNvSpPr txBox="1"/>
          <p:nvPr/>
        </p:nvSpPr>
        <p:spPr>
          <a:xfrm>
            <a:off x="9635448" y="6028344"/>
            <a:ext cx="13048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dirty="0" err="1">
                <a:latin typeface="Symbol" panose="05050102010706020507" pitchFamily="18" charset="2"/>
              </a:rPr>
              <a:t>s</a:t>
            </a:r>
            <a:r>
              <a:rPr lang="es-ES" baseline="-25000" dirty="0" err="1">
                <a:latin typeface="+mj-lt"/>
              </a:rPr>
              <a:t>x</a:t>
            </a:r>
            <a:r>
              <a:rPr lang="es-ES" dirty="0"/>
              <a:t>=</a:t>
            </a:r>
            <a:r>
              <a:rPr lang="es-ES" dirty="0" err="1">
                <a:latin typeface="Symbol" panose="05050102010706020507" pitchFamily="18" charset="2"/>
              </a:rPr>
              <a:t>l</a:t>
            </a:r>
            <a:r>
              <a:rPr lang="es-ES" dirty="0" err="1"/>
              <a:t>·L</a:t>
            </a:r>
            <a:r>
              <a:rPr lang="es-ES" dirty="0"/>
              <a:t>/(</a:t>
            </a:r>
            <a:r>
              <a:rPr lang="es-ES" dirty="0" err="1">
                <a:latin typeface="Symbol" panose="05050102010706020507" pitchFamily="18" charset="2"/>
              </a:rPr>
              <a:t>p</a:t>
            </a:r>
            <a:r>
              <a:rPr lang="es-ES" dirty="0" err="1"/>
              <a:t>·</a:t>
            </a:r>
            <a:r>
              <a:rPr lang="es-ES" dirty="0" err="1">
                <a:latin typeface="Symbol" panose="05050102010706020507" pitchFamily="18" charset="2"/>
              </a:rPr>
              <a:t>s</a:t>
            </a:r>
            <a:r>
              <a:rPr lang="es-ES" baseline="-25000" dirty="0" err="1"/>
              <a:t>Cx</a:t>
            </a:r>
            <a:r>
              <a:rPr lang="es-ES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0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07C8621-44A2-4B2A-8FC5-4FF3EB44D762}" vid="{A0AAD08A-43F7-48C8-89B1-AF36EE3ED6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ALBAII_Presentation</Template>
  <TotalTime>11611</TotalTime>
  <Words>2740</Words>
  <Application>Microsoft Office PowerPoint</Application>
  <PresentationFormat>Widescreen</PresentationFormat>
  <Paragraphs>329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Bahnschrift Condensed</vt:lpstr>
      <vt:lpstr>Calibri</vt:lpstr>
      <vt:lpstr>Cambria</vt:lpstr>
      <vt:lpstr>Cambria Math</vt:lpstr>
      <vt:lpstr>ClanOT-Book</vt:lpstr>
      <vt:lpstr>Courier New</vt:lpstr>
      <vt:lpstr>Gill Sans MT</vt:lpstr>
      <vt:lpstr>Roboto</vt:lpstr>
      <vt:lpstr>Symbol</vt:lpstr>
      <vt:lpstr>Times New Roman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Techniques for s&lt;5um: NRA Interferometry </vt:lpstr>
      <vt:lpstr>Alternative Techniques for s&lt;5um: X-ray HNFS </vt:lpstr>
    </vt:vector>
  </TitlesOfParts>
  <Manager/>
  <Company>CELLS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Pol Solans Rossell</dc:creator>
  <cp:keywords/>
  <dc:description/>
  <cp:lastModifiedBy>Ubaldo Iriso Áriz</cp:lastModifiedBy>
  <cp:revision>402</cp:revision>
  <cp:lastPrinted>2026-07-13T22:55:48Z</cp:lastPrinted>
  <dcterms:created xsi:type="dcterms:W3CDTF">2024-06-12T15:14:03Z</dcterms:created>
  <dcterms:modified xsi:type="dcterms:W3CDTF">2026-07-14T07:15:30Z</dcterms:modified>
  <cp:category/>
</cp:coreProperties>
</file>