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033" r:id="rId2"/>
    <p:sldId id="284" r:id="rId3"/>
    <p:sldId id="5034" r:id="rId4"/>
    <p:sldId id="5036" r:id="rId5"/>
    <p:sldId id="5037" r:id="rId6"/>
    <p:sldId id="5040" r:id="rId7"/>
    <p:sldId id="5039" r:id="rId8"/>
    <p:sldId id="5041" r:id="rId9"/>
    <p:sldId id="5042" r:id="rId10"/>
    <p:sldId id="5043" r:id="rId11"/>
    <p:sldId id="5044" r:id="rId12"/>
    <p:sldId id="5045" r:id="rId13"/>
    <p:sldId id="5046" r:id="rId14"/>
  </p:sldIdLst>
  <p:sldSz cx="12192000" cy="6858000"/>
  <p:notesSz cx="10234613" cy="146637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EuVugvRcfxdUNCmBE//4UgA0o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AB8"/>
    <a:srgbClr val="143154"/>
    <a:srgbClr val="99BCE7"/>
    <a:srgbClr val="1D487D"/>
    <a:srgbClr val="3078D0"/>
    <a:srgbClr val="5C95DA"/>
    <a:srgbClr val="CBDDF5"/>
    <a:srgbClr val="85B0E3"/>
    <a:srgbClr val="B1CCED"/>
    <a:srgbClr val="215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43" autoAdjust="0"/>
    <p:restoredTop sz="91606" autoAdjust="0"/>
  </p:normalViewPr>
  <p:slideViewPr>
    <p:cSldViewPr snapToGrid="0">
      <p:cViewPr varScale="1">
        <p:scale>
          <a:sx n="116" d="100"/>
          <a:sy n="116" d="100"/>
        </p:scale>
        <p:origin x="8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36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A1935D3-641B-B0F5-214E-86881175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8" cy="735733"/>
          </a:xfrm>
          <a:prstGeom prst="rect">
            <a:avLst/>
          </a:prstGeom>
        </p:spPr>
        <p:txBody>
          <a:bodyPr vert="horz" lIns="142255" tIns="71127" rIns="142255" bIns="71127" rtlCol="0"/>
          <a:lstStyle>
            <a:lvl1pPr algn="l">
              <a:defRPr sz="19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256CF8-01B9-E4A1-EFD6-38EFC3FAFD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248" y="0"/>
            <a:ext cx="4434998" cy="735733"/>
          </a:xfrm>
          <a:prstGeom prst="rect">
            <a:avLst/>
          </a:prstGeom>
        </p:spPr>
        <p:txBody>
          <a:bodyPr vert="horz" lIns="142255" tIns="71127" rIns="142255" bIns="71127" rtlCol="0"/>
          <a:lstStyle>
            <a:lvl1pPr algn="r">
              <a:defRPr sz="1900"/>
            </a:lvl1pPr>
          </a:lstStyle>
          <a:p>
            <a:fld id="{2C232857-A362-1742-B055-6EFA920A4D69}" type="datetimeFigureOut">
              <a:rPr lang="es-ES" smtClean="0"/>
              <a:t>13/07/2026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549FBF-FC6A-6D33-7EB1-E95408CC3D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13928008"/>
            <a:ext cx="4434998" cy="735732"/>
          </a:xfrm>
          <a:prstGeom prst="rect">
            <a:avLst/>
          </a:prstGeom>
        </p:spPr>
        <p:txBody>
          <a:bodyPr vert="horz" lIns="142255" tIns="71127" rIns="142255" bIns="71127" rtlCol="0" anchor="b"/>
          <a:lstStyle>
            <a:lvl1pPr algn="l">
              <a:defRPr sz="19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BD1E75-B10A-522F-2F48-C87F4C8613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248" y="13928008"/>
            <a:ext cx="4434998" cy="735732"/>
          </a:xfrm>
          <a:prstGeom prst="rect">
            <a:avLst/>
          </a:prstGeom>
        </p:spPr>
        <p:txBody>
          <a:bodyPr vert="horz" lIns="142255" tIns="71127" rIns="142255" bIns="71127" rtlCol="0" anchor="b"/>
          <a:lstStyle>
            <a:lvl1pPr algn="r">
              <a:defRPr sz="1900"/>
            </a:lvl1pPr>
          </a:lstStyle>
          <a:p>
            <a:fld id="{4E4D6846-1F2C-FD46-A748-FF238CA7DF3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6880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4619" userDrawn="1">
          <p15:clr>
            <a:srgbClr val="F26B43"/>
          </p15:clr>
        </p15:guide>
        <p15:guide id="2" pos="322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4434998" cy="73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32" tIns="71097" rIns="142232" bIns="7109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797248" y="0"/>
            <a:ext cx="4434998" cy="73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32" tIns="71097" rIns="142232" bIns="71097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833563"/>
            <a:ext cx="8796337" cy="494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23462" y="7056924"/>
            <a:ext cx="8187690" cy="577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32" tIns="71097" rIns="142232" bIns="71097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13928008"/>
            <a:ext cx="4434998" cy="73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32" tIns="71097" rIns="142232" bIns="71097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797248" y="13928008"/>
            <a:ext cx="4434998" cy="73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32" tIns="71097" rIns="142232" bIns="7109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9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38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9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</a:t>
            </a:fld>
            <a:endParaRPr lang="en-US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58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9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4</a:t>
            </a:fld>
            <a:endParaRPr lang="en-US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485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9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11</a:t>
            </a:fld>
            <a:endParaRPr lang="en-US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;p28">
            <a:extLst>
              <a:ext uri="{FF2B5EF4-FFF2-40B4-BE49-F238E27FC236}">
                <a16:creationId xmlns:a16="http://schemas.microsoft.com/office/drawing/2014/main" id="{8A7EBAC0-9FB4-B306-598C-670C1A76E6CE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59DA6-DFF7-401B-BA2F-6D0FE50E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548" y="995793"/>
            <a:ext cx="4006800" cy="17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4_Solo el título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0EB30200-D742-C0A1-BBB9-728AEEAAE50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CA49E-58B2-45E3-9D93-16FE91FDA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0730DF-6801-4FB2-A09B-CAC30C1048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3423819"/>
            <a:ext cx="6155006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959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B4A89-23D1-4C17-9510-9658861B7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7D520-32CA-4D44-A4A0-ED9A675CC5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2" y="1605881"/>
            <a:ext cx="4743691" cy="4121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E5F790-725D-417D-A2EE-BC74E4FF024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51077" y="1606896"/>
            <a:ext cx="4743691" cy="4121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808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BAB5443-CB80-5685-6A70-0D9463CFB6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2E62C969-960E-3169-7C6E-BC47DBF59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C4833458-533D-55F5-427A-AF2479875D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7FDE1F8A-0E4B-BE47-D257-8594B1670B4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54D24-6031-4A8E-A2F0-25B5A6D0B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2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4_Solo el título">
    <p:bg>
      <p:bgPr>
        <a:solidFill>
          <a:srgbClr val="F2F2F2">
            <a:alpha val="23529"/>
          </a:srgb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32;p13">
            <a:extLst>
              <a:ext uri="{FF2B5EF4-FFF2-40B4-BE49-F238E27FC236}">
                <a16:creationId xmlns:a16="http://schemas.microsoft.com/office/drawing/2014/main" id="{BF41E25A-78E3-2217-B43D-62A412A6F6BD}"/>
              </a:ext>
            </a:extLst>
          </p:cNvPr>
          <p:cNvSpPr txBox="1"/>
          <p:nvPr userDrawn="1"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AAB1C-7EEC-42CA-9A25-31DC90B05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087" y="240225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C45B7-0B30-4EB0-BDE7-FB368E996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3_Diapositiva de título">
    <p:bg>
      <p:bgPr>
        <a:solidFill>
          <a:srgbClr val="122E4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8">
            <a:extLst>
              <a:ext uri="{FF2B5EF4-FFF2-40B4-BE49-F238E27FC236}">
                <a16:creationId xmlns:a16="http://schemas.microsoft.com/office/drawing/2014/main" id="{CA3E8E28-9CA6-208D-5AF1-6ACB312DDE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1C95DC-8195-38D5-87E3-8245B7A1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512644"/>
            <a:ext cx="10703652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7" name="Google Shape;28;p30">
            <a:extLst>
              <a:ext uri="{FF2B5EF4-FFF2-40B4-BE49-F238E27FC236}">
                <a16:creationId xmlns:a16="http://schemas.microsoft.com/office/drawing/2014/main" id="{F7A10A99-0C4D-171C-60E0-47D26F8F0E7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B85F3-03D1-472C-9AE7-BC1698D3E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18" y="1061513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82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4_Diapositiva de título">
    <p:bg>
      <p:bgPr>
        <a:solidFill>
          <a:srgbClr val="122E4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4DA8818-01B7-30EE-377C-ADCCD4D189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0FDEC-0EAB-4165-BC05-75912C002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FAD371-AB89-407F-9705-F48754C2B7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4299127"/>
            <a:ext cx="4290359" cy="14565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3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4_Diapositiva de título">
    <p:bg>
      <p:bgPr>
        <a:solidFill>
          <a:srgbClr val="122E4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623B082-EE6E-74D8-CFC8-11C0E8DF2E5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A0702-99E2-4C38-A3C7-9326F5EBA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FC7951-9C91-4989-BD12-BA1E2E12CFE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5089447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7558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BA02DE9F-5F83-0E32-1C00-7F6F4FFDC0A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1833A-E468-461F-821A-36D40CEE6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57159-D7A8-4B88-B812-399DEFA06E3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1605880"/>
            <a:ext cx="10191707" cy="4223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1553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983B8A4B-EA6D-21DB-6B67-03EAED7343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91015-2591-4AAA-AE41-4048524BA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043742-AD62-448A-A10B-49A0210865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2419454"/>
            <a:ext cx="10204517" cy="19366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566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4FF08FD-BA69-6A1B-AF78-F3869C5A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636925"/>
            <a:ext cx="106858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4" name="Google Shape;28;p30">
            <a:extLst>
              <a:ext uri="{FF2B5EF4-FFF2-40B4-BE49-F238E27FC236}">
                <a16:creationId xmlns:a16="http://schemas.microsoft.com/office/drawing/2014/main" id="{6A1CBBAC-92A7-2361-3357-B3F02F0C568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C278D-B4DF-411D-8FE9-A5040DAB0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36" y="102111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4910CD85-6AA9-29D7-6676-82CEEDA34DF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0ABFE-9D64-4A5B-8DE6-82AC611F4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65F46C-D603-434E-8194-AC2F97BD9D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392888"/>
            <a:ext cx="489630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18540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709F60C-1F6E-A800-DC96-719CBE5BA4B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660731-3FDE-42B7-A446-8CADFBEC6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98BDAF-AEAB-41C7-A681-E6FB9211FC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4909118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8097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5" name="Google Shape;215;p47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6" name="Google Shape;216;p47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906A1B3-AED5-8147-05DA-B3F12C7F312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25A0B-B64C-46B4-9B50-5C27E1229D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D75D0B-9CFF-4C5C-AAB8-D8A55EC6C5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415695"/>
            <a:ext cx="6158499" cy="3339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916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22E4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99" name="Google Shape;199;p45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A45BF5D-0372-BA6B-BABB-26D204AEFA8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A2639-B19F-4739-B5C2-2B16976CB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309E24-A294-4947-883E-11BB0ADAFE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6145686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42445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43702-DE5B-485C-8812-D8E7B1451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C24BE8-541C-4916-ADF0-EBAC4892C7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2" y="1605880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EC3CBD-A790-4BC6-A410-604A6C933D6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1600674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567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122E4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" name="Marcador de posición de imagen 1">
            <a:extLst>
              <a:ext uri="{FF2B5EF4-FFF2-40B4-BE49-F238E27FC236}">
                <a16:creationId xmlns:a16="http://schemas.microsoft.com/office/drawing/2014/main" id="{349CEC94-BDF6-0848-D9A5-CDC5392E71B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50;p32">
            <a:extLst>
              <a:ext uri="{FF2B5EF4-FFF2-40B4-BE49-F238E27FC236}">
                <a16:creationId xmlns:a16="http://schemas.microsoft.com/office/drawing/2014/main" id="{B16E8CE1-B9C8-0F23-2B9B-94885900F9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51;p32">
            <a:extLst>
              <a:ext uri="{FF2B5EF4-FFF2-40B4-BE49-F238E27FC236}">
                <a16:creationId xmlns:a16="http://schemas.microsoft.com/office/drawing/2014/main" id="{516D581B-5C35-ACE4-B2B5-AAB174212E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85076296-AC4C-0DFA-E152-F2171C5B7D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5AFE4-3E08-4AD5-A69B-935B01190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32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28;p12">
            <a:extLst>
              <a:ext uri="{FF2B5EF4-FFF2-40B4-BE49-F238E27FC236}">
                <a16:creationId xmlns:a16="http://schemas.microsoft.com/office/drawing/2014/main" id="{30098F0C-FECD-450A-5B13-2A2D463DFAC2}"/>
              </a:ext>
            </a:extLst>
          </p:cNvPr>
          <p:cNvSpPr txBox="1"/>
          <p:nvPr userDrawn="1"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B0916-FD53-493F-8F0B-C70036E98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1" y="2403961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2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1CAEE-FAF2-4E79-98DC-DA2BBDACC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2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CFE09D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895B890-099E-8624-DC78-EE9E4D26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40" y="2521518"/>
            <a:ext cx="10268646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4" name="Google Shape;28;p30">
            <a:extLst>
              <a:ext uri="{FF2B5EF4-FFF2-40B4-BE49-F238E27FC236}">
                <a16:creationId xmlns:a16="http://schemas.microsoft.com/office/drawing/2014/main" id="{264A4FD0-C9EC-A9E6-F423-17CD5208155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400303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DB3FC-5F51-4F43-B44D-51CFC527A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35" y="1056584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0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993740" y="4303164"/>
            <a:ext cx="4290359" cy="145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DCB25B9-BBF0-CC4C-B7F9-706873F6B2A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6E858-1BF6-4C16-89D7-6117F5F18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3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ca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DCB25B9-BBF0-CC4C-B7F9-706873F6B2A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2F2D0-7209-4542-800D-46748F9BB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E9548B-063E-4A78-AF5F-624AAB35441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4049491"/>
            <a:ext cx="4286866" cy="17238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9820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bg>
      <p:bgPr>
        <a:solidFill>
          <a:srgbClr val="CFE09D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993740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5FD23EC6-25EF-4862-D89F-1C43BC7A49E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99526-48EF-4D4F-87DC-80D7669A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>
  <p:cSld name="2_Diapositiva de título">
    <p:bg>
      <p:bgPr>
        <a:solidFill>
          <a:srgbClr val="CFE09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993739" y="1605880"/>
            <a:ext cx="10204520" cy="422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DC867-A61B-4118-A105-A31EBFB07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7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92;p15">
            <a:extLst>
              <a:ext uri="{FF2B5EF4-FFF2-40B4-BE49-F238E27FC236}">
                <a16:creationId xmlns:a16="http://schemas.microsoft.com/office/drawing/2014/main" id="{88DC991E-08EE-54E8-E478-12415C250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10204519" cy="194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4AD6F-7FCD-4813-9A5A-07A16CDD0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69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490911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2527453-51F8-F389-F5A2-5ACA70CF78E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C32C76-0589-4DD0-9FCA-613E7959D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5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993740" y="783466"/>
            <a:ext cx="4909119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1"/>
          </p:nvPr>
        </p:nvSpPr>
        <p:spPr>
          <a:xfrm>
            <a:off x="993739" y="3429000"/>
            <a:ext cx="490911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 sz="160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BC85CF9-DB29-CA98-6AC4-61B87643DB7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12976-A4E8-42CE-AF21-4BAA8601D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329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0" name="Google Shape;20;p2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993739" y="2415695"/>
            <a:ext cx="6158499" cy="336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C6F4CCB8-5C38-4CE9-4FD5-5D87DB6AE1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07710-A7D2-4501-A386-21C1D4653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8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4" name="Google Shape;44;p31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993739" y="3429000"/>
            <a:ext cx="6158499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0EB30200-D742-C0A1-BBB9-728AEEAAE509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BB965-AA0B-47D6-8AF8-23A03F8E1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1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>
  <p:cSld name="7_Diapositiva de título">
    <p:bg>
      <p:bgPr>
        <a:solidFill>
          <a:srgbClr val="CFE09D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>
            <a:spLocks noGrp="1"/>
          </p:cNvSpPr>
          <p:nvPr>
            <p:ph type="body" idx="1"/>
          </p:nvPr>
        </p:nvSpPr>
        <p:spPr>
          <a:xfrm>
            <a:off x="993740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2"/>
          </p:nvPr>
        </p:nvSpPr>
        <p:spPr>
          <a:xfrm>
            <a:off x="6451077" y="1605880"/>
            <a:ext cx="4747185" cy="41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D54B7-F017-4AE9-87F4-F91B33D9F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9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E103577-136D-3532-31C5-E32DEF668DB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" name="Google Shape;50;p32">
            <a:extLst>
              <a:ext uri="{FF2B5EF4-FFF2-40B4-BE49-F238E27FC236}">
                <a16:creationId xmlns:a16="http://schemas.microsoft.com/office/drawing/2014/main" id="{3E9612EC-3A47-1C69-087F-67010A09B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51;p32">
            <a:extLst>
              <a:ext uri="{FF2B5EF4-FFF2-40B4-BE49-F238E27FC236}">
                <a16:creationId xmlns:a16="http://schemas.microsoft.com/office/drawing/2014/main" id="{E3D46A15-454C-4B2D-864E-0BD380309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8" name="Marcador de posición de imagen 1">
            <a:extLst>
              <a:ext uri="{FF2B5EF4-FFF2-40B4-BE49-F238E27FC236}">
                <a16:creationId xmlns:a16="http://schemas.microsoft.com/office/drawing/2014/main" id="{B9C871E6-72C7-909B-A39D-8631E91A675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2BB1D-F757-408D-904F-C2CF12843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81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CFE09D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714" y="2160871"/>
            <a:ext cx="3356251" cy="15183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 txBox="1"/>
          <p:nvPr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32;p13">
            <a:extLst>
              <a:ext uri="{FF2B5EF4-FFF2-40B4-BE49-F238E27FC236}">
                <a16:creationId xmlns:a16="http://schemas.microsoft.com/office/drawing/2014/main" id="{BF41E25A-78E3-2217-B43D-62A412A6F6BD}"/>
              </a:ext>
            </a:extLst>
          </p:cNvPr>
          <p:cNvSpPr txBox="1"/>
          <p:nvPr userDrawn="1"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rgbClr val="122E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596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993740" y="783467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5FD23EC6-25EF-4862-D89F-1C43BC7A49E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4535F-73FA-4A15-ABAD-DC29AF102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68F64-DE50-4A35-8626-C21BB627C8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2" y="3436815"/>
            <a:ext cx="5098767" cy="22991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2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CFE09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FFFD4-8409-4FF4-980F-DFA2981CF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1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;p28">
            <a:extLst>
              <a:ext uri="{FF2B5EF4-FFF2-40B4-BE49-F238E27FC236}">
                <a16:creationId xmlns:a16="http://schemas.microsoft.com/office/drawing/2014/main" id="{CA3E8E28-9CA6-208D-5AF1-6ACB312DDE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182B460-7573-A7A0-93F9-5B1F7D2A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41" y="2512645"/>
            <a:ext cx="10321912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s-ES" sz="4800" b="0" i="0" dirty="0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Light" panose="020B03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lang="es-ES" dirty="0"/>
          </a:p>
        </p:txBody>
      </p:sp>
      <p:sp>
        <p:nvSpPr>
          <p:cNvPr id="7" name="Google Shape;28;p30">
            <a:extLst>
              <a:ext uri="{FF2B5EF4-FFF2-40B4-BE49-F238E27FC236}">
                <a16:creationId xmlns:a16="http://schemas.microsoft.com/office/drawing/2014/main" id="{E22E2B4E-7BB3-6E2E-A0FF-C83FE39B62F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3392488"/>
            <a:ext cx="12204985" cy="3465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34526-CB53-4C54-BD28-7EF340AD1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40" y="1061513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02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29035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6354145" y="0"/>
            <a:ext cx="5837855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D4DA8818-01B7-30EE-377C-ADCCD4D1897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AE280-62CA-408E-A7FF-AA7CEAB97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6F4F8D-A731-48BA-9F86-4439EE8DF4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4299127"/>
            <a:ext cx="4290359" cy="14565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0091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623B082-EE6E-74D8-CFC8-11C0E8DF2E5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5CF4-9F9F-4D38-85AD-B6B7058A6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31B7F6-B3EE-4DF4-B908-AE52D75974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5089447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729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BA02DE9F-5F83-0E32-1C00-7F6F4FFDC0A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63C32-7E58-48F7-85D0-D7E323DD2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D50063-809C-461A-8471-01485DC3D3A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1605880"/>
            <a:ext cx="10191707" cy="4223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6753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983B8A4B-EA6D-21DB-6B67-03EAED7343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E2513-C109-408C-BE9E-EF4B3BD29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F86B9D-5436-4475-8DE2-07F0549ECB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2419454"/>
            <a:ext cx="10204517" cy="19366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29719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66" name="Google Shape;166;p43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4910CD85-6AA9-29D7-6676-82CEEDA34DF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29BAC-9870-4E37-B697-CA6418A8EE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AEE839-AD57-42FB-AAA9-5FA3EA229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392888"/>
            <a:ext cx="489630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49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709F60C-1F6E-A800-DC96-719CBE5BA4B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AA91D-74E9-4B5C-B4F9-D0837A218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79A4C0-5D2E-4C31-804A-1808DB89FB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4909118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4006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5" name="Google Shape;215;p47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16" name="Google Shape;216;p47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906A1B3-AED5-8147-05DA-B3F12C7F312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E1E96-64C6-436B-A09B-83B513E05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565BA9-7B2F-4BDC-A6B2-53BC06E976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2415695"/>
            <a:ext cx="6158499" cy="3339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6445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009E97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5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199" name="Google Shape;199;p45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1" name="Google Shape;201;p45"/>
          <p:cNvSpPr txBox="1">
            <a:spLocks noGrp="1"/>
          </p:cNvSpPr>
          <p:nvPr>
            <p:ph type="body" idx="1"/>
          </p:nvPr>
        </p:nvSpPr>
        <p:spPr>
          <a:xfrm>
            <a:off x="993741" y="2356408"/>
            <a:ext cx="615849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3A45BF5D-0372-BA6B-BABB-26D204AEFA8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96231-27F8-44C1-B9EA-FCDC05135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8C47B6-6E6B-43D5-8AED-5B039ADCCB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3" y="3429000"/>
            <a:ext cx="6145686" cy="232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801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7DFA-245A-46B3-AA23-62EB38AC3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BB293B-60CD-4EE8-BE8E-ACE46C172E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2" y="1605880"/>
            <a:ext cx="10201027" cy="4223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661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7023C-AABB-435A-82FA-729D567C0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15648-1C72-45B0-9C98-59D789A241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6552" y="1605880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CA8F86-5D2C-4C53-89E6-196FEA87B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1600674"/>
            <a:ext cx="4734371" cy="414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95169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a de título" preserve="1" userDrawn="1">
  <p:cSld name="7_Diapositiva de título">
    <p:bg>
      <p:bgPr>
        <a:solidFill>
          <a:srgbClr val="009E9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E0B8DE6D-F755-4A2C-D813-483BBFCC39C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5ADE74CA-63E0-4800-9C5A-D53C74EAD8F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43FF1917-611A-DB2A-561E-C2F271B248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A74F6255-DE3A-460D-38C4-11DCAE9F10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6" name="Marcador de posición de imagen 1">
            <a:extLst>
              <a:ext uri="{FF2B5EF4-FFF2-40B4-BE49-F238E27FC236}">
                <a16:creationId xmlns:a16="http://schemas.microsoft.com/office/drawing/2014/main" id="{98A0C22A-CB0A-A9B7-5D31-4F4BFCF348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839410-E17E-47BB-8FB5-FB428B45DB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19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"/>
          <p:cNvSpPr txBox="1"/>
          <p:nvPr/>
        </p:nvSpPr>
        <p:spPr>
          <a:xfrm>
            <a:off x="4978879" y="3937977"/>
            <a:ext cx="22342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800" b="0" i="0" u="none" strike="noStrike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Google Shape;228;p12">
            <a:extLst>
              <a:ext uri="{FF2B5EF4-FFF2-40B4-BE49-F238E27FC236}">
                <a16:creationId xmlns:a16="http://schemas.microsoft.com/office/drawing/2014/main" id="{30098F0C-FECD-450A-5B13-2A2D463DFAC2}"/>
              </a:ext>
            </a:extLst>
          </p:cNvPr>
          <p:cNvSpPr txBox="1"/>
          <p:nvPr userDrawn="1"/>
        </p:nvSpPr>
        <p:spPr>
          <a:xfrm>
            <a:off x="4456913" y="5315867"/>
            <a:ext cx="32781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Carrer de la Llum 2-26, 08290 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Cerdanyola del Vallès (Barcelona) Spain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Tel: (+34) 93 592 43 00</a:t>
            </a:r>
            <a:endParaRPr sz="1200" b="0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1C021-C35A-4DC7-9EB3-7C977ECEB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1" y="2403961"/>
            <a:ext cx="2901600" cy="12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22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 preserve="1">
  <p:cSld name="6_Solo el título">
    <p:bg>
      <p:bgPr>
        <a:solidFill>
          <a:srgbClr val="009E97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5D6E2-B2DA-4247-8D0B-942A428B2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7C484-E0FA-4CE3-816C-A2FFDE96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0045BB-2888-4654-862E-4E0A2870F2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8" y="2415695"/>
            <a:ext cx="10204517" cy="19404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428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2_Solo el título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sz="4800" b="1" i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</a:defRPr>
            </a:lvl1pPr>
          </a:lstStyle>
          <a:p>
            <a:pPr lvl="0">
              <a:lnSpc>
                <a:spcPct val="80000"/>
              </a:lnSpc>
              <a:buClr>
                <a:srgbClr val="F2F2F2"/>
              </a:buClr>
              <a:buSzPts val="44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2527453-51F8-F389-F5A2-5ACA70CF78E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06A46-41D9-4E71-8590-0242312C6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70CC9F-CE06-4EB5-9289-12C0B0AAC2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2410514"/>
            <a:ext cx="490562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3373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4_Solo el título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4909119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993741" y="2356408"/>
            <a:ext cx="4909118" cy="98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 sz="160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8BC85CF9-DB29-CA98-6AC4-61B87643DB7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F290C-714F-4D71-9C51-8A6158E7C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C4D69C-8816-43D6-BDD5-4FDA1E82B1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3517902"/>
            <a:ext cx="4905626" cy="22554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903963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4_Solo el título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6158499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0" name="Google Shape;20;p2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C6F4CCB8-5C38-4CE9-4FD5-5D87DB6AE1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A6436-4BEF-4946-88FC-021CA6BB5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EE7BD8-771E-402D-906B-C1A8DF5CAE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33" y="2410514"/>
            <a:ext cx="6155006" cy="3362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1610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754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97" r:id="rId12"/>
    <p:sldLayoutId id="2147483720" r:id="rId13"/>
    <p:sldLayoutId id="2147483694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08" r:id="rId25"/>
    <p:sldLayoutId id="2147483731" r:id="rId26"/>
    <p:sldLayoutId id="2147483709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681" r:id="rId38"/>
    <p:sldLayoutId id="2147483742" r:id="rId39"/>
    <p:sldLayoutId id="2147483707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04" r:id="rId51"/>
    <p:sldLayoutId id="2147483753" r:id="rId52"/>
    <p:sldLayoutId id="2147483705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ti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370AB1-E398-FC3C-A3EA-366BFE91181D}"/>
              </a:ext>
            </a:extLst>
          </p:cNvPr>
          <p:cNvSpPr txBox="1"/>
          <p:nvPr/>
        </p:nvSpPr>
        <p:spPr>
          <a:xfrm>
            <a:off x="5245333" y="5129305"/>
            <a:ext cx="60928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utfit" pitchFamily="2" charset="0"/>
              <a:cs typeface="Gill Sans SemiBold" panose="020B0502020104020203" pitchFamily="34" charset="-79"/>
              <a:sym typeface="Gill Sans"/>
            </a:endParaRPr>
          </a:p>
          <a:p>
            <a:pPr algn="r"/>
            <a:r>
              <a:rPr lang="en-US" sz="2800" b="1" dirty="0">
                <a:solidFill>
                  <a:schemeClr val="bg2"/>
                </a:solidFill>
                <a:latin typeface="Outfit" pitchFamily="2" charset="0"/>
                <a:cs typeface="Gill Sans SemiBold" panose="020B0502020104020203" pitchFamily="34" charset="-79"/>
                <a:sym typeface="Gill Sans"/>
              </a:rPr>
              <a:t>Jul 14th, 2026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56D55-3357-FB75-9E1F-A50D4F52046F}"/>
              </a:ext>
            </a:extLst>
          </p:cNvPr>
          <p:cNvSpPr txBox="1">
            <a:spLocks/>
          </p:cNvSpPr>
          <p:nvPr/>
        </p:nvSpPr>
        <p:spPr>
          <a:xfrm>
            <a:off x="9629774" y="6550221"/>
            <a:ext cx="1428751" cy="3077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smtClean="0">
                <a:solidFill>
                  <a:srgbClr val="0092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bg2"/>
                </a:solidFill>
              </a:rPr>
              <a:t>mllonch@cells.es</a:t>
            </a: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0AC1F620-F244-3749-1265-150B10364B51}"/>
              </a:ext>
            </a:extLst>
          </p:cNvPr>
          <p:cNvSpPr/>
          <p:nvPr/>
        </p:nvSpPr>
        <p:spPr>
          <a:xfrm>
            <a:off x="6444964" y="2404569"/>
            <a:ext cx="4950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 dirty="0">
                <a:solidFill>
                  <a:srgbClr val="009E97"/>
                </a:solidFill>
                <a:latin typeface="Outfit Black"/>
                <a:ea typeface="Arial"/>
              </a:rPr>
              <a:t>ALBA II ALIGNMENT STRATEGY</a:t>
            </a: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1CD295F0-4D0C-68E5-1A37-812DCB5C41C5}"/>
              </a:ext>
            </a:extLst>
          </p:cNvPr>
          <p:cNvSpPr txBox="1">
            <a:spLocks/>
          </p:cNvSpPr>
          <p:nvPr/>
        </p:nvSpPr>
        <p:spPr>
          <a:xfrm>
            <a:off x="6079857" y="2987652"/>
            <a:ext cx="5162425" cy="1456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spc="-1" dirty="0">
                <a:solidFill>
                  <a:srgbClr val="122E4F"/>
                </a:solidFill>
                <a:latin typeface="Outfit"/>
                <a:ea typeface="Outfit"/>
              </a:rPr>
              <a:t>Marta Llonch </a:t>
            </a:r>
            <a:br>
              <a:rPr lang="en-US" sz="2000" spc="-1" dirty="0">
                <a:solidFill>
                  <a:srgbClr val="122E4F"/>
                </a:solidFill>
                <a:latin typeface="Outfit"/>
                <a:ea typeface="Outfit"/>
              </a:rPr>
            </a:br>
            <a:br>
              <a:rPr lang="en-US" sz="2000" spc="-1" dirty="0">
                <a:solidFill>
                  <a:srgbClr val="122E4F"/>
                </a:solidFill>
                <a:latin typeface="Outfit"/>
                <a:ea typeface="Outfit"/>
              </a:rPr>
            </a:br>
            <a:br>
              <a:rPr lang="en-US" sz="2000" spc="-1" dirty="0">
                <a:solidFill>
                  <a:srgbClr val="122E4F"/>
                </a:solidFill>
                <a:latin typeface="Outfit"/>
                <a:ea typeface="Outfit"/>
              </a:rPr>
            </a:br>
            <a:r>
              <a:rPr lang="en-US" spc="-1" dirty="0">
                <a:solidFill>
                  <a:srgbClr val="122E4F"/>
                </a:solidFill>
                <a:latin typeface="Outfit"/>
                <a:ea typeface="Outfit"/>
              </a:rPr>
              <a:t>On behalf of ALBA Survey and Alignment group:</a:t>
            </a:r>
            <a:br>
              <a:rPr lang="en-US" spc="-1" dirty="0">
                <a:solidFill>
                  <a:srgbClr val="122E4F"/>
                </a:solidFill>
                <a:latin typeface="Outfit"/>
                <a:ea typeface="Outfit"/>
              </a:rPr>
            </a:br>
            <a:r>
              <a:rPr lang="en-US" sz="1600" spc="-1" dirty="0">
                <a:solidFill>
                  <a:srgbClr val="122E4F"/>
                </a:solidFill>
                <a:latin typeface="Outfit"/>
                <a:ea typeface="Outfit"/>
              </a:rPr>
              <a:t>Jon </a:t>
            </a:r>
            <a:r>
              <a:rPr lang="en-US" sz="1600" spc="-1" dirty="0" err="1">
                <a:solidFill>
                  <a:srgbClr val="122E4F"/>
                </a:solidFill>
                <a:latin typeface="Outfit"/>
                <a:ea typeface="Outfit"/>
              </a:rPr>
              <a:t>Ladrera</a:t>
            </a:r>
            <a:br>
              <a:rPr lang="en-US" sz="1800" spc="-1" dirty="0">
                <a:solidFill>
                  <a:srgbClr val="122E4F"/>
                </a:solidFill>
                <a:latin typeface="Outfit"/>
                <a:ea typeface="Outfit"/>
              </a:rPr>
            </a:br>
            <a:r>
              <a:rPr lang="en-US" sz="1600" spc="-1" dirty="0">
                <a:solidFill>
                  <a:srgbClr val="122E4F"/>
                </a:solidFill>
                <a:latin typeface="Outfit"/>
                <a:ea typeface="Outfit"/>
              </a:rPr>
              <a:t>Marta Llonch </a:t>
            </a:r>
            <a:br>
              <a:rPr lang="en-US" sz="1600" spc="-1" dirty="0">
                <a:solidFill>
                  <a:srgbClr val="122E4F"/>
                </a:solidFill>
                <a:latin typeface="Outfit"/>
                <a:ea typeface="Outfit"/>
              </a:rPr>
            </a:br>
            <a:endParaRPr lang="en-US" sz="2000" spc="-1" dirty="0"/>
          </a:p>
        </p:txBody>
      </p:sp>
    </p:spTree>
    <p:extLst>
      <p:ext uri="{BB962C8B-B14F-4D97-AF65-F5344CB8AC3E}">
        <p14:creationId xmlns:p14="http://schemas.microsoft.com/office/powerpoint/2010/main" val="2920208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strategy - Girders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Absolute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alignment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(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tunnel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network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) 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D66D8-6227-580B-737F-51A165501660}"/>
              </a:ext>
            </a:extLst>
          </p:cNvPr>
          <p:cNvSpPr/>
          <p:nvPr/>
        </p:nvSpPr>
        <p:spPr>
          <a:xfrm>
            <a:off x="571194" y="1410686"/>
            <a:ext cx="11258254" cy="537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algn="just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absolute alignment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(survey network) of each girder can </a:t>
            </a:r>
            <a:r>
              <a:rPr lang="en-US" sz="1800" b="1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girder to girder mechanical discontinuities</a:t>
            </a:r>
            <a:r>
              <a:rPr lang="en-US" sz="1800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100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</a:pPr>
            <a:r>
              <a:rPr lang="en-US" sz="1100" spc="-1" dirty="0">
                <a:solidFill>
                  <a:srgbClr val="000000"/>
                </a:solidFill>
                <a:latin typeface="Arial"/>
              </a:rPr>
              <a:t>    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615CE4-2515-1583-F141-8A5CF78E7759}"/>
              </a:ext>
            </a:extLst>
          </p:cNvPr>
          <p:cNvGrpSpPr/>
          <p:nvPr/>
        </p:nvGrpSpPr>
        <p:grpSpPr>
          <a:xfrm>
            <a:off x="9309831" y="664596"/>
            <a:ext cx="2621771" cy="722387"/>
            <a:chOff x="5566241" y="4081486"/>
            <a:chExt cx="2824268" cy="781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7EBF2F-8B00-3471-792C-9F0B7FA3A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226" t="34529" r="69593" b="42181"/>
            <a:stretch/>
          </p:blipFill>
          <p:spPr>
            <a:xfrm rot="20936595">
              <a:off x="5566241" y="4081486"/>
              <a:ext cx="912632" cy="7532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EFD839-8383-4134-9B4B-A2A6E8A5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226" t="34529" r="69593" b="42181"/>
            <a:stretch/>
          </p:blipFill>
          <p:spPr>
            <a:xfrm rot="701130">
              <a:off x="6499917" y="4085580"/>
              <a:ext cx="912632" cy="7532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4350FD-CD5E-CEFD-664C-DE8BBF7D7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226" t="34529" r="69593" b="42181"/>
            <a:stretch/>
          </p:blipFill>
          <p:spPr>
            <a:xfrm rot="20936595">
              <a:off x="7465822" y="4109621"/>
              <a:ext cx="912632" cy="753264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65F23F-98B6-15E6-0E59-1FEF297701B3}"/>
                </a:ext>
              </a:extLst>
            </p:cNvPr>
            <p:cNvCxnSpPr>
              <a:cxnSpLocks/>
            </p:cNvCxnSpPr>
            <p:nvPr/>
          </p:nvCxnSpPr>
          <p:spPr>
            <a:xfrm>
              <a:off x="6510406" y="4322310"/>
              <a:ext cx="934819" cy="205862"/>
            </a:xfrm>
            <a:prstGeom prst="line">
              <a:avLst/>
            </a:prstGeom>
            <a:ln w="19050" cap="flat" cmpd="sng" algn="ctr">
              <a:solidFill>
                <a:srgbClr val="FF33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30BC8B-FDE9-3C0E-4160-E56BDD5CF7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3767" y="4361137"/>
              <a:ext cx="936742" cy="167035"/>
            </a:xfrm>
            <a:prstGeom prst="line">
              <a:avLst/>
            </a:prstGeom>
            <a:ln w="19050" cap="flat" cmpd="sng" algn="ctr">
              <a:solidFill>
                <a:srgbClr val="FF33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D31212-C3C5-FCE5-6F34-FFC8B63E40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5235" y="4326615"/>
              <a:ext cx="895692" cy="175026"/>
            </a:xfrm>
            <a:prstGeom prst="line">
              <a:avLst/>
            </a:prstGeom>
            <a:ln w="19050" cap="flat" cmpd="sng" algn="ctr">
              <a:solidFill>
                <a:srgbClr val="FF33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45" name="TextBox 9">
            <a:extLst>
              <a:ext uri="{FF2B5EF4-FFF2-40B4-BE49-F238E27FC236}">
                <a16:creationId xmlns:a16="http://schemas.microsoft.com/office/drawing/2014/main" id="{2B48A8C6-4DA0-B0D6-C18B-443F5AEBB2E1}"/>
              </a:ext>
            </a:extLst>
          </p:cNvPr>
          <p:cNvSpPr/>
          <p:nvPr/>
        </p:nvSpPr>
        <p:spPr>
          <a:xfrm>
            <a:off x="571193" y="2343107"/>
            <a:ext cx="7286117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 source points should be placed according new nominal machine circumference. Fixing SS upstream and downstream girders.</a:t>
            </a:r>
          </a:p>
          <a:p>
            <a:pPr marL="171450" indent="-17145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12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b="1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Girders between straight sections </a:t>
            </a: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800" b="1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</a:t>
            </a: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aligned</a:t>
            </a: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12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spatial-frequency displacements in nearby girders.</a:t>
            </a:r>
          </a:p>
          <a:p>
            <a:pPr marL="171450" indent="-17145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12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9E37CF12-3560-D299-6CBC-49A304E64F2D}"/>
              </a:ext>
            </a:extLst>
          </p:cNvPr>
          <p:cNvSpPr/>
          <p:nvPr/>
        </p:nvSpPr>
        <p:spPr>
          <a:xfrm>
            <a:off x="755702" y="1802291"/>
            <a:ext cx="608738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Relative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alignment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(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girder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to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girder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) 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graphicFrame>
        <p:nvGraphicFramePr>
          <p:cNvPr id="47" name="Tabla 4">
            <a:extLst>
              <a:ext uri="{FF2B5EF4-FFF2-40B4-BE49-F238E27FC236}">
                <a16:creationId xmlns:a16="http://schemas.microsoft.com/office/drawing/2014/main" id="{FE8F4B44-D80C-A050-D78A-16E2376361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849609"/>
              </p:ext>
            </p:extLst>
          </p:nvPr>
        </p:nvGraphicFramePr>
        <p:xfrm>
          <a:off x="2883937" y="3973162"/>
          <a:ext cx="5273968" cy="28577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80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514">
                  <a:extLst>
                    <a:ext uri="{9D8B030D-6E8A-4147-A177-3AD203B41FA5}">
                      <a16:colId xmlns:a16="http://schemas.microsoft.com/office/drawing/2014/main" val="1327937601"/>
                    </a:ext>
                  </a:extLst>
                </a:gridCol>
                <a:gridCol w="664514">
                  <a:extLst>
                    <a:ext uri="{9D8B030D-6E8A-4147-A177-3AD203B41FA5}">
                      <a16:colId xmlns:a16="http://schemas.microsoft.com/office/drawing/2014/main" val="3293006886"/>
                    </a:ext>
                  </a:extLst>
                </a:gridCol>
              </a:tblGrid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Girder alignment errors ( µm rms)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A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C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Survey network calculation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Laser Tracker localization (to the network)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50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Laser Tracker localization (</a:t>
                      </a:r>
                      <a:r>
                        <a:rPr lang="en-U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wrt</a:t>
                      </a: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A)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20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Laser Tracker localization (</a:t>
                      </a:r>
                      <a:r>
                        <a:rPr lang="en-U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wrt</a:t>
                      </a: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B)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20</a:t>
                      </a: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896036540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Alignment error B </a:t>
                      </a:r>
                      <a:r>
                        <a:rPr lang="en-US" sz="1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wrt</a:t>
                      </a: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A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37</a:t>
                      </a: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63286062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Laser Tracker error (USMN)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4232712441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Alignment performance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29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29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29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04918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61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37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52*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65407D2C-B9F0-33D4-2AB3-E57A551F6B6D}"/>
              </a:ext>
            </a:extLst>
          </p:cNvPr>
          <p:cNvGrpSpPr/>
          <p:nvPr/>
        </p:nvGrpSpPr>
        <p:grpSpPr>
          <a:xfrm>
            <a:off x="8425687" y="2423200"/>
            <a:ext cx="3195120" cy="1238665"/>
            <a:chOff x="583762" y="4685718"/>
            <a:chExt cx="3195120" cy="123866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4C99FF-FC90-FA29-E28D-139C016CB6CC}"/>
                </a:ext>
              </a:extLst>
            </p:cNvPr>
            <p:cNvGrpSpPr/>
            <p:nvPr/>
          </p:nvGrpSpPr>
          <p:grpSpPr>
            <a:xfrm>
              <a:off x="583762" y="4685718"/>
              <a:ext cx="3195120" cy="1238665"/>
              <a:chOff x="219001" y="3469316"/>
              <a:chExt cx="4352999" cy="1425747"/>
            </a:xfrm>
          </p:grpSpPr>
          <p:grpSp>
            <p:nvGrpSpPr>
              <p:cNvPr id="2056" name="Group 2055">
                <a:extLst>
                  <a:ext uri="{FF2B5EF4-FFF2-40B4-BE49-F238E27FC236}">
                    <a16:creationId xmlns:a16="http://schemas.microsoft.com/office/drawing/2014/main" id="{AD73B859-1F9B-0CFE-C4A8-886CC2EF7343}"/>
                  </a:ext>
                </a:extLst>
              </p:cNvPr>
              <p:cNvGrpSpPr/>
              <p:nvPr/>
            </p:nvGrpSpPr>
            <p:grpSpPr>
              <a:xfrm>
                <a:off x="219001" y="3668448"/>
                <a:ext cx="4352999" cy="1226615"/>
                <a:chOff x="219001" y="3668448"/>
                <a:chExt cx="4352999" cy="1226615"/>
              </a:xfrm>
            </p:grpSpPr>
            <p:grpSp>
              <p:nvGrpSpPr>
                <p:cNvPr id="2065" name="Group 2064">
                  <a:extLst>
                    <a:ext uri="{FF2B5EF4-FFF2-40B4-BE49-F238E27FC236}">
                      <a16:creationId xmlns:a16="http://schemas.microsoft.com/office/drawing/2014/main" id="{DD5EBDF9-721E-D1E3-63AF-8BF86C233BA5}"/>
                    </a:ext>
                  </a:extLst>
                </p:cNvPr>
                <p:cNvGrpSpPr/>
                <p:nvPr/>
              </p:nvGrpSpPr>
              <p:grpSpPr>
                <a:xfrm>
                  <a:off x="219001" y="3668448"/>
                  <a:ext cx="4352999" cy="1226615"/>
                  <a:chOff x="249869" y="3790334"/>
                  <a:chExt cx="5050266" cy="1345255"/>
                </a:xfrm>
              </p:grpSpPr>
              <p:grpSp>
                <p:nvGrpSpPr>
                  <p:cNvPr id="2068" name="Group 2067">
                    <a:extLst>
                      <a:ext uri="{FF2B5EF4-FFF2-40B4-BE49-F238E27FC236}">
                        <a16:creationId xmlns:a16="http://schemas.microsoft.com/office/drawing/2014/main" id="{4A002725-1DCF-54DE-7E07-6CF68BF92287}"/>
                      </a:ext>
                    </a:extLst>
                  </p:cNvPr>
                  <p:cNvGrpSpPr/>
                  <p:nvPr/>
                </p:nvGrpSpPr>
                <p:grpSpPr>
                  <a:xfrm>
                    <a:off x="249869" y="3790334"/>
                    <a:ext cx="5050266" cy="1345255"/>
                    <a:chOff x="3124200" y="3329399"/>
                    <a:chExt cx="5682313" cy="1510600"/>
                  </a:xfrm>
                </p:grpSpPr>
                <p:grpSp>
                  <p:nvGrpSpPr>
                    <p:cNvPr id="2072" name="Group 2071">
                      <a:extLst>
                        <a:ext uri="{FF2B5EF4-FFF2-40B4-BE49-F238E27FC236}">
                          <a16:creationId xmlns:a16="http://schemas.microsoft.com/office/drawing/2014/main" id="{75FFC0B2-5FD6-6162-12A7-C88A03AD93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21053" y="3329399"/>
                      <a:ext cx="5429725" cy="1510600"/>
                      <a:chOff x="3221053" y="3329399"/>
                      <a:chExt cx="5429725" cy="1510600"/>
                    </a:xfrm>
                  </p:grpSpPr>
                  <p:pic>
                    <p:nvPicPr>
                      <p:cNvPr id="2075" name="Picture 2074">
                        <a:extLst>
                          <a:ext uri="{FF2B5EF4-FFF2-40B4-BE49-F238E27FC236}">
                            <a16:creationId xmlns:a16="http://schemas.microsoft.com/office/drawing/2014/main" id="{38695156-F9DC-84CF-2980-35A6209D60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rcRect l="13226" t="34529" r="3520" b="20542"/>
                      <a:stretch/>
                    </p:blipFill>
                    <p:spPr>
                      <a:xfrm rot="20876139">
                        <a:off x="3686438" y="3329399"/>
                        <a:ext cx="4652516" cy="1510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076" name="Oval 2075">
                        <a:extLst>
                          <a:ext uri="{FF2B5EF4-FFF2-40B4-BE49-F238E27FC236}">
                            <a16:creationId xmlns:a16="http://schemas.microsoft.com/office/drawing/2014/main" id="{046A85ED-A229-BF4F-0D4D-7F9156CBD5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05059" y="4194647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077" name="Oval 2076">
                        <a:extLst>
                          <a:ext uri="{FF2B5EF4-FFF2-40B4-BE49-F238E27FC236}">
                            <a16:creationId xmlns:a16="http://schemas.microsoft.com/office/drawing/2014/main" id="{AD96D996-033E-86FB-056E-4C407D1DA2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1053" y="4246655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sp>
                  <p:nvSpPr>
                    <p:cNvPr id="2073" name="Rectangle: Rounded Corners 2072">
                      <a:extLst>
                        <a:ext uri="{FF2B5EF4-FFF2-40B4-BE49-F238E27FC236}">
                          <a16:creationId xmlns:a16="http://schemas.microsoft.com/office/drawing/2014/main" id="{7B85181D-3C45-E254-1F79-BAD2954A7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4200" y="3573781"/>
                      <a:ext cx="1508760" cy="1189489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74" name="Rectangle: Rounded Corners 2073">
                      <a:extLst>
                        <a:ext uri="{FF2B5EF4-FFF2-40B4-BE49-F238E27FC236}">
                          <a16:creationId xmlns:a16="http://schemas.microsoft.com/office/drawing/2014/main" id="{C1C579BB-E5D9-7BB6-F2D8-DBD81E9C6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97753" y="3573781"/>
                      <a:ext cx="1508760" cy="1189489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2070" name="Rectangle: Rounded Corners 2069">
                    <a:extLst>
                      <a:ext uri="{FF2B5EF4-FFF2-40B4-BE49-F238E27FC236}">
                        <a16:creationId xmlns:a16="http://schemas.microsoft.com/office/drawing/2014/main" id="{A616C4E4-6DCE-F6B8-DCF7-6F0268690D3C}"/>
                      </a:ext>
                    </a:extLst>
                  </p:cNvPr>
                  <p:cNvSpPr/>
                  <p:nvPr/>
                </p:nvSpPr>
                <p:spPr>
                  <a:xfrm>
                    <a:off x="1454416" y="3958687"/>
                    <a:ext cx="1013784" cy="725078"/>
                  </a:xfrm>
                  <a:prstGeom prst="round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71" name="Rectangle: Rounded Corners 2070">
                    <a:extLst>
                      <a:ext uri="{FF2B5EF4-FFF2-40B4-BE49-F238E27FC236}">
                        <a16:creationId xmlns:a16="http://schemas.microsoft.com/office/drawing/2014/main" id="{11CB55D8-4173-456B-9FC7-637755178B5D}"/>
                      </a:ext>
                    </a:extLst>
                  </p:cNvPr>
                  <p:cNvSpPr/>
                  <p:nvPr/>
                </p:nvSpPr>
                <p:spPr>
                  <a:xfrm>
                    <a:off x="3132607" y="3969736"/>
                    <a:ext cx="1013784" cy="725078"/>
                  </a:xfrm>
                  <a:prstGeom prst="round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066" name="Rectangle: Rounded Corners 2065">
                  <a:extLst>
                    <a:ext uri="{FF2B5EF4-FFF2-40B4-BE49-F238E27FC236}">
                      <a16:creationId xmlns:a16="http://schemas.microsoft.com/office/drawing/2014/main" id="{4DC4A379-784D-3D9B-2689-22D631E699D6}"/>
                    </a:ext>
                  </a:extLst>
                </p:cNvPr>
                <p:cNvSpPr/>
                <p:nvPr/>
              </p:nvSpPr>
              <p:spPr>
                <a:xfrm>
                  <a:off x="1945445" y="3823705"/>
                  <a:ext cx="948525" cy="660408"/>
                </a:xfrm>
                <a:prstGeom prst="round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057" name="TextBox 2056">
                <a:extLst>
                  <a:ext uri="{FF2B5EF4-FFF2-40B4-BE49-F238E27FC236}">
                    <a16:creationId xmlns:a16="http://schemas.microsoft.com/office/drawing/2014/main" id="{A3C02E4E-EBA7-2BFD-D145-CDBA105EA19B}"/>
                  </a:ext>
                </a:extLst>
              </p:cNvPr>
              <p:cNvSpPr txBox="1"/>
              <p:nvPr/>
            </p:nvSpPr>
            <p:spPr>
              <a:xfrm>
                <a:off x="3861584" y="3488735"/>
                <a:ext cx="265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1</a:t>
                </a:r>
              </a:p>
            </p:txBody>
          </p:sp>
          <p:sp>
            <p:nvSpPr>
              <p:cNvPr id="2058" name="TextBox 2057">
                <a:extLst>
                  <a:ext uri="{FF2B5EF4-FFF2-40B4-BE49-F238E27FC236}">
                    <a16:creationId xmlns:a16="http://schemas.microsoft.com/office/drawing/2014/main" id="{9A691C9B-D0A6-44DD-8D29-27A4511E0BAC}"/>
                  </a:ext>
                </a:extLst>
              </p:cNvPr>
              <p:cNvSpPr txBox="1"/>
              <p:nvPr/>
            </p:nvSpPr>
            <p:spPr>
              <a:xfrm>
                <a:off x="649176" y="3518113"/>
                <a:ext cx="265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1</a:t>
                </a:r>
                <a:endParaRPr lang="en-GB" dirty="0"/>
              </a:p>
            </p:txBody>
          </p:sp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4757E3D7-0559-D4A2-E341-8259F8E85C8A}"/>
                  </a:ext>
                </a:extLst>
              </p:cNvPr>
              <p:cNvSpPr txBox="1"/>
              <p:nvPr/>
            </p:nvSpPr>
            <p:spPr>
              <a:xfrm>
                <a:off x="2988982" y="3497555"/>
                <a:ext cx="265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2</a:t>
                </a:r>
              </a:p>
            </p:txBody>
          </p:sp>
          <p:sp>
            <p:nvSpPr>
              <p:cNvPr id="2063" name="TextBox 2062">
                <a:extLst>
                  <a:ext uri="{FF2B5EF4-FFF2-40B4-BE49-F238E27FC236}">
                    <a16:creationId xmlns:a16="http://schemas.microsoft.com/office/drawing/2014/main" id="{EF2FD3DA-8355-2516-77AF-6ED889058992}"/>
                  </a:ext>
                </a:extLst>
              </p:cNvPr>
              <p:cNvSpPr txBox="1"/>
              <p:nvPr/>
            </p:nvSpPr>
            <p:spPr>
              <a:xfrm>
                <a:off x="1588229" y="3497555"/>
                <a:ext cx="265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2</a:t>
                </a:r>
              </a:p>
            </p:txBody>
          </p:sp>
          <p:sp>
            <p:nvSpPr>
              <p:cNvPr id="2064" name="TextBox 2063">
                <a:extLst>
                  <a:ext uri="{FF2B5EF4-FFF2-40B4-BE49-F238E27FC236}">
                    <a16:creationId xmlns:a16="http://schemas.microsoft.com/office/drawing/2014/main" id="{C8AB4886-2CD3-2660-F0F7-67E7B0B9E6D1}"/>
                  </a:ext>
                </a:extLst>
              </p:cNvPr>
              <p:cNvSpPr txBox="1"/>
              <p:nvPr/>
            </p:nvSpPr>
            <p:spPr>
              <a:xfrm>
                <a:off x="2291386" y="3469316"/>
                <a:ext cx="265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3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3204BF-CC98-E8C3-9C42-2CE4429100AA}"/>
                </a:ext>
              </a:extLst>
            </p:cNvPr>
            <p:cNvSpPr txBox="1"/>
            <p:nvPr/>
          </p:nvSpPr>
          <p:spPr>
            <a:xfrm>
              <a:off x="865250" y="5565642"/>
              <a:ext cx="194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EAC839E-09C7-E4B6-E099-9A86835AF044}"/>
                </a:ext>
              </a:extLst>
            </p:cNvPr>
            <p:cNvSpPr txBox="1"/>
            <p:nvPr/>
          </p:nvSpPr>
          <p:spPr>
            <a:xfrm>
              <a:off x="3160167" y="5586157"/>
              <a:ext cx="194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CA9E54-2F34-9CA2-0870-061C8E43C6FA}"/>
                </a:ext>
              </a:extLst>
            </p:cNvPr>
            <p:cNvSpPr txBox="1"/>
            <p:nvPr/>
          </p:nvSpPr>
          <p:spPr>
            <a:xfrm>
              <a:off x="2492174" y="5349141"/>
              <a:ext cx="438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B2</a:t>
              </a:r>
            </a:p>
          </p:txBody>
        </p: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84929A16-9383-08AF-B6B4-49B74BB0A33D}"/>
                </a:ext>
              </a:extLst>
            </p:cNvPr>
            <p:cNvSpPr txBox="1"/>
            <p:nvPr/>
          </p:nvSpPr>
          <p:spPr>
            <a:xfrm>
              <a:off x="1517583" y="5338923"/>
              <a:ext cx="450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B1</a:t>
              </a: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C20F3484-7E90-5FAB-591B-683BDA6F9038}"/>
                </a:ext>
              </a:extLst>
            </p:cNvPr>
            <p:cNvSpPr txBox="1"/>
            <p:nvPr/>
          </p:nvSpPr>
          <p:spPr>
            <a:xfrm>
              <a:off x="2035196" y="5329228"/>
              <a:ext cx="194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2082" name="Group 2081">
            <a:extLst>
              <a:ext uri="{FF2B5EF4-FFF2-40B4-BE49-F238E27FC236}">
                <a16:creationId xmlns:a16="http://schemas.microsoft.com/office/drawing/2014/main" id="{E7889B34-BAD0-6EE7-0E99-391BA1C75FE3}"/>
              </a:ext>
            </a:extLst>
          </p:cNvPr>
          <p:cNvGrpSpPr/>
          <p:nvPr/>
        </p:nvGrpSpPr>
        <p:grpSpPr>
          <a:xfrm>
            <a:off x="8652914" y="3984632"/>
            <a:ext cx="3894493" cy="894074"/>
            <a:chOff x="8776114" y="2229712"/>
            <a:chExt cx="3894493" cy="894074"/>
          </a:xfrm>
        </p:grpSpPr>
        <p:sp>
          <p:nvSpPr>
            <p:cNvPr id="2078" name="TextBox 9">
              <a:extLst>
                <a:ext uri="{FF2B5EF4-FFF2-40B4-BE49-F238E27FC236}">
                  <a16:creationId xmlns:a16="http://schemas.microsoft.com/office/drawing/2014/main" id="{583A53C8-4C62-9474-245C-2D587DBB88C2}"/>
                </a:ext>
              </a:extLst>
            </p:cNvPr>
            <p:cNvSpPr/>
            <p:nvPr/>
          </p:nvSpPr>
          <p:spPr>
            <a:xfrm>
              <a:off x="8776114" y="2229712"/>
              <a:ext cx="3627456" cy="2755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200" b="1" spc="-1" dirty="0">
                  <a:solidFill>
                    <a:srgbClr val="000000"/>
                  </a:solidFill>
                  <a:latin typeface="Arial"/>
                </a:rPr>
                <a:t>1. 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Girders A </a:t>
              </a:r>
              <a:r>
                <a:rPr lang="en-US" sz="12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aligned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spc="-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wrt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tunnel network</a:t>
              </a:r>
            </a:p>
          </p:txBody>
        </p:sp>
        <p:sp>
          <p:nvSpPr>
            <p:cNvPr id="2079" name="TextBox 9">
              <a:extLst>
                <a:ext uri="{FF2B5EF4-FFF2-40B4-BE49-F238E27FC236}">
                  <a16:creationId xmlns:a16="http://schemas.microsoft.com/office/drawing/2014/main" id="{B108DFFB-2E33-D7EB-855D-5F4054F52078}"/>
                </a:ext>
              </a:extLst>
            </p:cNvPr>
            <p:cNvSpPr/>
            <p:nvPr/>
          </p:nvSpPr>
          <p:spPr>
            <a:xfrm>
              <a:off x="8776114" y="2529601"/>
              <a:ext cx="3627456" cy="2755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200" b="1" spc="-1" dirty="0">
                  <a:solidFill>
                    <a:srgbClr val="000000"/>
                  </a:solidFill>
                  <a:latin typeface="Arial"/>
                </a:rPr>
                <a:t>2. 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Girders B </a:t>
              </a:r>
              <a:r>
                <a:rPr lang="en-US" sz="12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aligned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spc="-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wrt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first and last cell girders</a:t>
              </a:r>
            </a:p>
          </p:txBody>
        </p:sp>
        <p:sp>
          <p:nvSpPr>
            <p:cNvPr id="2080" name="TextBox 9">
              <a:extLst>
                <a:ext uri="{FF2B5EF4-FFF2-40B4-BE49-F238E27FC236}">
                  <a16:creationId xmlns:a16="http://schemas.microsoft.com/office/drawing/2014/main" id="{43E22B9F-566A-BC39-7F5C-8304DFB0723A}"/>
                </a:ext>
              </a:extLst>
            </p:cNvPr>
            <p:cNvSpPr/>
            <p:nvPr/>
          </p:nvSpPr>
          <p:spPr>
            <a:xfrm>
              <a:off x="8776114" y="2848241"/>
              <a:ext cx="3894493" cy="2755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Clr>
                  <a:srgbClr val="000000"/>
                </a:buClr>
              </a:pPr>
              <a:r>
                <a:rPr lang="en-US" sz="1200" b="1" spc="-1" dirty="0">
                  <a:solidFill>
                    <a:srgbClr val="000000"/>
                  </a:solidFill>
                  <a:latin typeface="Arial"/>
                </a:rPr>
                <a:t>3. 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Girder C </a:t>
              </a:r>
              <a:r>
                <a:rPr lang="en-US" sz="1200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aligned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spc="-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wrt</a:t>
              </a:r>
              <a:r>
                <a:rPr lang="en-US" sz="1200" b="1" spc="-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second and third cell girders</a:t>
              </a: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08CBE299-8D4C-4CF5-C887-F8ADFDDA083E}"/>
              </a:ext>
            </a:extLst>
          </p:cNvPr>
          <p:cNvSpPr txBox="1"/>
          <p:nvPr/>
        </p:nvSpPr>
        <p:spPr>
          <a:xfrm>
            <a:off x="8332902" y="6415418"/>
            <a:ext cx="38331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*Girder C alignment error expressed with respect to girders A. Girder C would have 37µm error with respect to girder B1 and B2.</a:t>
            </a:r>
          </a:p>
        </p:txBody>
      </p:sp>
    </p:spTree>
    <p:extLst>
      <p:ext uri="{BB962C8B-B14F-4D97-AF65-F5344CB8AC3E}">
        <p14:creationId xmlns:p14="http://schemas.microsoft.com/office/powerpoint/2010/main" val="348382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Long term drift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Tunnel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slab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vertical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movements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endParaRPr lang="en-US" sz="8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7B008D-D2EA-CEDE-A1CE-6ADA42D7FE0A}"/>
              </a:ext>
            </a:extLst>
          </p:cNvPr>
          <p:cNvSpPr txBox="1"/>
          <p:nvPr/>
        </p:nvSpPr>
        <p:spPr>
          <a:xfrm>
            <a:off x="4866758" y="2168271"/>
            <a:ext cx="7415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Z deformation with respect to the slab averaged plane from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absolute reference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Sectors 14 and 15 vertical growth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16BD55-46A1-9748-77A2-F0345BFD3056}"/>
              </a:ext>
            </a:extLst>
          </p:cNvPr>
          <p:cNvGrpSpPr/>
          <p:nvPr/>
        </p:nvGrpSpPr>
        <p:grpSpPr>
          <a:xfrm>
            <a:off x="617913" y="1552728"/>
            <a:ext cx="4158229" cy="2359031"/>
            <a:chOff x="-150612" y="1199998"/>
            <a:chExt cx="3400803" cy="2194323"/>
          </a:xfrm>
        </p:grpSpPr>
        <p:pic>
          <p:nvPicPr>
            <p:cNvPr id="5" name="Picture 4" descr="A graph of a line drawing&#10;&#10;AI-generated content may be incorrect.">
              <a:extLst>
                <a:ext uri="{FF2B5EF4-FFF2-40B4-BE49-F238E27FC236}">
                  <a16:creationId xmlns:a16="http://schemas.microsoft.com/office/drawing/2014/main" id="{D82C784B-6A9F-0E65-1EB1-EC14DF047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244"/>
            <a:stretch/>
          </p:blipFill>
          <p:spPr>
            <a:xfrm>
              <a:off x="-150612" y="1374878"/>
              <a:ext cx="3400803" cy="20194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089563-281E-DBBA-A373-0835176B7D95}"/>
                </a:ext>
              </a:extLst>
            </p:cNvPr>
            <p:cNvSpPr txBox="1"/>
            <p:nvPr/>
          </p:nvSpPr>
          <p:spPr>
            <a:xfrm>
              <a:off x="378266" y="1199998"/>
              <a:ext cx="2343045" cy="34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</a:t>
              </a:r>
              <a:r>
                <a:rPr lang="es-ES" sz="18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altimetric</a:t>
              </a:r>
              <a:r>
                <a:rPr lang="es-ES" sz="18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evolution</a:t>
              </a:r>
              <a:endParaRPr lang="en-GB" sz="18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FB4311-22A2-A5FB-5054-763C10607F0A}"/>
              </a:ext>
            </a:extLst>
          </p:cNvPr>
          <p:cNvGrpSpPr/>
          <p:nvPr/>
        </p:nvGrpSpPr>
        <p:grpSpPr>
          <a:xfrm>
            <a:off x="7492817" y="3911759"/>
            <a:ext cx="4568642" cy="2685566"/>
            <a:chOff x="1865388" y="4544932"/>
            <a:chExt cx="3655841" cy="2177936"/>
          </a:xfrm>
        </p:grpSpPr>
        <p:pic>
          <p:nvPicPr>
            <p:cNvPr id="9" name="Picture 8" descr="A graph with blue lines&#10;&#10;AI-generated content may be incorrect.">
              <a:extLst>
                <a:ext uri="{FF2B5EF4-FFF2-40B4-BE49-F238E27FC236}">
                  <a16:creationId xmlns:a16="http://schemas.microsoft.com/office/drawing/2014/main" id="{4FF10F10-1933-CE9D-B454-D6F0F36DB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3581" y="4544932"/>
              <a:ext cx="3637647" cy="1085538"/>
            </a:xfrm>
            <a:prstGeom prst="rect">
              <a:avLst/>
            </a:prstGeom>
          </p:spPr>
        </p:pic>
        <p:pic>
          <p:nvPicPr>
            <p:cNvPr id="12" name="Picture 11" descr="A graph with a line&#10;&#10;AI-generated content may be incorrect.">
              <a:extLst>
                <a:ext uri="{FF2B5EF4-FFF2-40B4-BE49-F238E27FC236}">
                  <a16:creationId xmlns:a16="http://schemas.microsoft.com/office/drawing/2014/main" id="{10845F24-B619-E092-5637-95CEFC908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5388" y="5637330"/>
              <a:ext cx="3655841" cy="10855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7AE36E-550E-E3B8-DA97-69CAF8F414F1}"/>
                </a:ext>
              </a:extLst>
            </p:cNvPr>
            <p:cNvSpPr txBox="1"/>
            <p:nvPr/>
          </p:nvSpPr>
          <p:spPr>
            <a:xfrm rot="16200000">
              <a:off x="1576843" y="4936015"/>
              <a:ext cx="8627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2024 - 2014</a:t>
              </a:r>
              <a:endParaRPr lang="en-GB" sz="10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D713DE-5489-F983-E5B5-7FD63B9F4768}"/>
                </a:ext>
              </a:extLst>
            </p:cNvPr>
            <p:cNvSpPr txBox="1"/>
            <p:nvPr/>
          </p:nvSpPr>
          <p:spPr>
            <a:xfrm rot="16200000">
              <a:off x="1530449" y="5891702"/>
              <a:ext cx="9364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2024 - 2023</a:t>
              </a:r>
              <a:endParaRPr lang="en-GB" sz="105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9CFC942-03E1-E633-2C16-DEF752FE7E50}"/>
              </a:ext>
            </a:extLst>
          </p:cNvPr>
          <p:cNvSpPr txBox="1"/>
          <p:nvPr/>
        </p:nvSpPr>
        <p:spPr>
          <a:xfrm>
            <a:off x="755702" y="4403927"/>
            <a:ext cx="673954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deformation of </a:t>
            </a:r>
            <a:r>
              <a:rPr lang="en-US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 1.5 mm in Z in 10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deformation of </a:t>
            </a:r>
            <a:r>
              <a:rPr lang="en-US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 0.5 mm in Z in 1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 profiles observed over the last decade and the current year performance, specially in sectors 4 to 8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 descr="A large factory with machines and pipes&#10;&#10;AI-generated content may be incorrect.">
            <a:extLst>
              <a:ext uri="{FF2B5EF4-FFF2-40B4-BE49-F238E27FC236}">
                <a16:creationId xmlns:a16="http://schemas.microsoft.com/office/drawing/2014/main" id="{296F5763-0C55-17A1-961D-42E70705A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100" y="498627"/>
            <a:ext cx="4454808" cy="18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7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Long term drift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Tunnel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slab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horizontal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movements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endParaRPr lang="en-US" sz="8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C74EB2-E2B6-AFA5-EEFC-AA6CA1BAC932}"/>
              </a:ext>
            </a:extLst>
          </p:cNvPr>
          <p:cNvGrpSpPr/>
          <p:nvPr/>
        </p:nvGrpSpPr>
        <p:grpSpPr>
          <a:xfrm>
            <a:off x="3645888" y="1611265"/>
            <a:ext cx="3663635" cy="2889206"/>
            <a:chOff x="6002492" y="1134801"/>
            <a:chExt cx="3490354" cy="2539800"/>
          </a:xfrm>
        </p:grpSpPr>
        <p:pic>
          <p:nvPicPr>
            <p:cNvPr id="11" name="Picture 10" descr="A graph of a number of bars&#10;&#10;AI-generated content may be incorrect.">
              <a:extLst>
                <a:ext uri="{FF2B5EF4-FFF2-40B4-BE49-F238E27FC236}">
                  <a16:creationId xmlns:a16="http://schemas.microsoft.com/office/drawing/2014/main" id="{92BE3D7B-413B-C51F-F270-CFA4D98E8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5548" y="1328421"/>
              <a:ext cx="3128240" cy="23461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3D695F-C236-233A-7963-21D8D5D007F0}"/>
                </a:ext>
              </a:extLst>
            </p:cNvPr>
            <p:cNvSpPr txBox="1"/>
            <p:nvPr/>
          </p:nvSpPr>
          <p:spPr>
            <a:xfrm>
              <a:off x="6002492" y="1134801"/>
              <a:ext cx="3490354" cy="347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Maximum</a:t>
              </a:r>
              <a:r>
                <a:rPr lang="es-ES" sz="18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horizontal </a:t>
              </a:r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movements</a:t>
              </a:r>
              <a:endParaRPr lang="en-GB" sz="18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7079F-3B73-479D-9CC0-FD10F313C895}"/>
              </a:ext>
            </a:extLst>
          </p:cNvPr>
          <p:cNvGrpSpPr/>
          <p:nvPr/>
        </p:nvGrpSpPr>
        <p:grpSpPr>
          <a:xfrm>
            <a:off x="258747" y="1562827"/>
            <a:ext cx="3569554" cy="3106484"/>
            <a:chOff x="-94223" y="1272215"/>
            <a:chExt cx="3024606" cy="2664911"/>
          </a:xfrm>
        </p:grpSpPr>
        <p:pic>
          <p:nvPicPr>
            <p:cNvPr id="19" name="Content Placeholder 21" descr="A diagram of a circle&#10;&#10;AI-generated content may be incorrect.">
              <a:extLst>
                <a:ext uri="{FF2B5EF4-FFF2-40B4-BE49-F238E27FC236}">
                  <a16:creationId xmlns:a16="http://schemas.microsoft.com/office/drawing/2014/main" id="{C36AA921-E8F3-C3A2-664D-95CEA66C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557" r="7550"/>
            <a:stretch/>
          </p:blipFill>
          <p:spPr>
            <a:xfrm>
              <a:off x="-94223" y="1553404"/>
              <a:ext cx="2843445" cy="238372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D9817C-547F-90B9-2D2F-8C7AF0B92648}"/>
                </a:ext>
              </a:extLst>
            </p:cNvPr>
            <p:cNvSpPr txBox="1"/>
            <p:nvPr/>
          </p:nvSpPr>
          <p:spPr>
            <a:xfrm>
              <a:off x="82793" y="1272215"/>
              <a:ext cx="2847590" cy="34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</a:t>
              </a:r>
              <a:r>
                <a:rPr lang="es-ES" sz="18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planimetric</a:t>
              </a:r>
              <a:r>
                <a:rPr lang="es-ES" sz="18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800" dirty="0" err="1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evolution</a:t>
              </a:r>
              <a:endParaRPr lang="en-GB" sz="18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AEBFF4-0A1B-2E81-184E-2CC2C210301D}"/>
              </a:ext>
            </a:extLst>
          </p:cNvPr>
          <p:cNvSpPr txBox="1"/>
          <p:nvPr/>
        </p:nvSpPr>
        <p:spPr>
          <a:xfrm>
            <a:off x="227359" y="4523082"/>
            <a:ext cx="687579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deformation of ± 1.5 mm in X and Y in 10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deformation of ± 0.3 mm in X and Y in 1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 profiles observed over the last decade and the current year performance</a:t>
            </a:r>
            <a:endParaRPr lang="en-US" sz="18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88C454-F2E4-D965-B673-9826312C8E2F}"/>
              </a:ext>
            </a:extLst>
          </p:cNvPr>
          <p:cNvSpPr txBox="1"/>
          <p:nvPr/>
        </p:nvSpPr>
        <p:spPr>
          <a:xfrm>
            <a:off x="7006533" y="642147"/>
            <a:ext cx="518546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deformation impact on the perimeter enlargement of the Storage 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increase in radius of approximately </a:t>
            </a:r>
            <a:r>
              <a:rPr lang="en-US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3.5 mm in X direction since 2008</a:t>
            </a:r>
          </a:p>
          <a:p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operation period (2012 – 2024), the slab has a maximum </a:t>
            </a:r>
            <a:r>
              <a:rPr lang="en-US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radius growth of 1 mm in the X direction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Perimeter growth fits with the SR radio frequency decreasing during last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CED2E3-B0DE-08EC-0592-0FEA15C8E431}"/>
              </a:ext>
            </a:extLst>
          </p:cNvPr>
          <p:cNvGrpSpPr/>
          <p:nvPr/>
        </p:nvGrpSpPr>
        <p:grpSpPr>
          <a:xfrm>
            <a:off x="7168516" y="4087999"/>
            <a:ext cx="4274223" cy="2592484"/>
            <a:chOff x="5684082" y="1740675"/>
            <a:chExt cx="3369348" cy="2111867"/>
          </a:xfrm>
        </p:grpSpPr>
        <p:pic>
          <p:nvPicPr>
            <p:cNvPr id="29" name="Picture 28" descr="A graph with numbers and lines&#10;&#10;AI-generated content may be incorrect.">
              <a:extLst>
                <a:ext uri="{FF2B5EF4-FFF2-40B4-BE49-F238E27FC236}">
                  <a16:creationId xmlns:a16="http://schemas.microsoft.com/office/drawing/2014/main" id="{1F860C90-E7AD-A4EA-8BF0-68B638B9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644"/>
            <a:stretch/>
          </p:blipFill>
          <p:spPr>
            <a:xfrm>
              <a:off x="5716830" y="2784574"/>
              <a:ext cx="3336600" cy="1067968"/>
            </a:xfrm>
            <a:prstGeom prst="rect">
              <a:avLst/>
            </a:prstGeom>
          </p:spPr>
        </p:pic>
        <p:pic>
          <p:nvPicPr>
            <p:cNvPr id="30" name="Picture 29" descr="A graph with blue and orange lines&#10;&#10;AI-generated content may be incorrect.">
              <a:extLst>
                <a:ext uri="{FF2B5EF4-FFF2-40B4-BE49-F238E27FC236}">
                  <a16:creationId xmlns:a16="http://schemas.microsoft.com/office/drawing/2014/main" id="{EDF374E3-85A0-D7F2-325F-C1781164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644"/>
            <a:stretch/>
          </p:blipFill>
          <p:spPr>
            <a:xfrm>
              <a:off x="5684082" y="1740675"/>
              <a:ext cx="3369348" cy="106626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074DF9-E15F-AF1B-2623-3AF3F4351E0E}"/>
                </a:ext>
              </a:extLst>
            </p:cNvPr>
            <p:cNvSpPr txBox="1"/>
            <p:nvPr/>
          </p:nvSpPr>
          <p:spPr>
            <a:xfrm rot="16200000">
              <a:off x="5375824" y="2112596"/>
              <a:ext cx="8627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2024 - 2014</a:t>
              </a:r>
              <a:endParaRPr lang="en-GB" sz="10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1A497F-B36F-D99D-FE54-ECDDE8276183}"/>
                </a:ext>
              </a:extLst>
            </p:cNvPr>
            <p:cNvSpPr txBox="1"/>
            <p:nvPr/>
          </p:nvSpPr>
          <p:spPr>
            <a:xfrm rot="16200000">
              <a:off x="5375824" y="3093247"/>
              <a:ext cx="8627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9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2024 - 2023</a:t>
              </a:r>
              <a:endParaRPr lang="en-GB" sz="10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218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830C75-1CF7-00FC-6182-56359486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19" y="4380907"/>
            <a:ext cx="6264183" cy="232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ES" altLang="es-E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8C1D3F-5C29-5F16-2C6A-0D080DE2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01" y="1461431"/>
            <a:ext cx="1038185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strategy is being developed from alignment requirements down to installation procedures.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Uncertainty propagation is the common framework linking </a:t>
            </a:r>
            <a:r>
              <a:rPr kumimoji="0" lang="en-GB" altLang="es-E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fiducialization</a:t>
            </a:r>
            <a:r>
              <a:rPr kumimoji="0" lang="en-GB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girder assembly, installation and long-term monitoring.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Prototype validation is providing the experimental basis to refine the final alignment strategy.</a:t>
            </a:r>
          </a:p>
        </p:txBody>
      </p:sp>
    </p:spTree>
    <p:extLst>
      <p:ext uri="{BB962C8B-B14F-4D97-AF65-F5344CB8AC3E}">
        <p14:creationId xmlns:p14="http://schemas.microsoft.com/office/powerpoint/2010/main" val="394763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crotrón ALBA | Acerca Cultura">
            <a:extLst>
              <a:ext uri="{FF2B5EF4-FFF2-40B4-BE49-F238E27FC236}">
                <a16:creationId xmlns:a16="http://schemas.microsoft.com/office/drawing/2014/main" id="{EB5F9076-C478-0772-CA40-E97706386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28" b="25815"/>
          <a:stretch/>
        </p:blipFill>
        <p:spPr bwMode="auto">
          <a:xfrm>
            <a:off x="0" y="3316052"/>
            <a:ext cx="12192000" cy="250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60BB7-BBB6-4B82-C979-06F784978B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8601" y="1178869"/>
            <a:ext cx="5340298" cy="26113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600" spc="-1" dirty="0">
                <a:solidFill>
                  <a:schemeClr val="tx2"/>
                </a:solidFill>
                <a:latin typeface="Calibri"/>
              </a:rPr>
              <a:t>1.</a:t>
            </a:r>
            <a:r>
              <a:rPr lang="en-GB" sz="1600" spc="-1" dirty="0">
                <a:latin typeface="Calibri"/>
              </a:rPr>
              <a:t> INTRODUCTION</a:t>
            </a:r>
            <a:endParaRPr lang="en-US" sz="1600" spc="-1" dirty="0"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GB" sz="1600" b="0" strike="noStrike" spc="-1" dirty="0">
                <a:solidFill>
                  <a:schemeClr val="tx2"/>
                </a:solidFill>
                <a:latin typeface="Calibri"/>
                <a:ea typeface="Arial"/>
              </a:rPr>
              <a:t>2. </a:t>
            </a:r>
            <a:r>
              <a:rPr lang="en-GB" sz="1600" b="0" strike="noStrike" spc="-1" dirty="0">
                <a:latin typeface="Calibri"/>
                <a:ea typeface="Arial"/>
              </a:rPr>
              <a:t>ALBA II ALIGNMENT REQUIREMENTS AND UNCERTAINTY </a:t>
            </a:r>
          </a:p>
          <a:p>
            <a:pPr>
              <a:lnSpc>
                <a:spcPct val="150000"/>
              </a:lnSpc>
            </a:pPr>
            <a:r>
              <a:rPr lang="en-GB" sz="1600" b="0" strike="noStrike" spc="-1" dirty="0">
                <a:solidFill>
                  <a:schemeClr val="tx2"/>
                </a:solidFill>
                <a:latin typeface="Calibri"/>
                <a:ea typeface="Arial"/>
              </a:rPr>
              <a:t>3. </a:t>
            </a:r>
            <a:r>
              <a:rPr lang="en-GB" sz="1600" b="0" strike="noStrike" spc="-1" dirty="0">
                <a:latin typeface="Calibri"/>
                <a:ea typeface="Arial"/>
              </a:rPr>
              <a:t>ALBA II ALIGNMENT STRATEGY</a:t>
            </a:r>
            <a:r>
              <a:rPr lang="en-GB" sz="1600" spc="-1" dirty="0">
                <a:latin typeface="Calibri"/>
                <a:ea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600" b="0" strike="noStrike" spc="-1" dirty="0">
                <a:solidFill>
                  <a:schemeClr val="tx2"/>
                </a:solidFill>
                <a:latin typeface="Calibri"/>
                <a:ea typeface="Arial"/>
              </a:rPr>
              <a:t>4. </a:t>
            </a:r>
            <a:r>
              <a:rPr lang="en-GB" sz="1600" b="0" strike="noStrike" spc="-1" dirty="0">
                <a:latin typeface="Calibri"/>
                <a:ea typeface="Arial"/>
              </a:rPr>
              <a:t>ALBA LONG TERM DRIFT</a:t>
            </a:r>
          </a:p>
          <a:p>
            <a:pPr>
              <a:lnSpc>
                <a:spcPct val="150000"/>
              </a:lnSpc>
            </a:pPr>
            <a:r>
              <a:rPr lang="en-GB" sz="1600" spc="-1" dirty="0">
                <a:solidFill>
                  <a:schemeClr val="tx2"/>
                </a:solidFill>
                <a:latin typeface="Calibri"/>
              </a:rPr>
              <a:t>5. </a:t>
            </a:r>
            <a:r>
              <a:rPr lang="en-GB" sz="1600" spc="-1" dirty="0">
                <a:latin typeface="Calibri"/>
              </a:rPr>
              <a:t>SUMMARY</a:t>
            </a:r>
            <a:endParaRPr lang="en-US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78534F96-1250-CB25-47DA-9CF21C31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557896"/>
            <a:ext cx="7253760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Outfit"/>
                <a:ea typeface="Outfit"/>
              </a:rPr>
              <a:t>Outline</a:t>
            </a:r>
            <a:endParaRPr lang="en-US" sz="33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50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D1344A-EB40-5A43-9ACA-0D1FC10AA51A}"/>
              </a:ext>
            </a:extLst>
          </p:cNvPr>
          <p:cNvGrpSpPr/>
          <p:nvPr/>
        </p:nvGrpSpPr>
        <p:grpSpPr>
          <a:xfrm>
            <a:off x="997034" y="477254"/>
            <a:ext cx="10060258" cy="3661429"/>
            <a:chOff x="975090" y="440304"/>
            <a:chExt cx="10197933" cy="37548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F8C864-7EEB-8C07-73D2-7BFE7162F86C}"/>
                </a:ext>
              </a:extLst>
            </p:cNvPr>
            <p:cNvSpPr/>
            <p:nvPr/>
          </p:nvSpPr>
          <p:spPr>
            <a:xfrm>
              <a:off x="975090" y="634899"/>
              <a:ext cx="10197933" cy="3477861"/>
            </a:xfrm>
            <a:prstGeom prst="rect">
              <a:avLst/>
            </a:prstGeom>
            <a:blipFill dpi="0" rotWithShape="1">
              <a:blip r:embed="rId3">
                <a:alphaModFix amt="57000"/>
              </a:blip>
              <a:srcRect/>
              <a:stretch>
                <a:fillRect b="-6134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C07C4D-28D6-3564-93D0-4D6F05477E57}"/>
                </a:ext>
              </a:extLst>
            </p:cNvPr>
            <p:cNvGrpSpPr/>
            <p:nvPr/>
          </p:nvGrpSpPr>
          <p:grpSpPr>
            <a:xfrm>
              <a:off x="1137411" y="440304"/>
              <a:ext cx="9961556" cy="3754823"/>
              <a:chOff x="2349084" y="1038616"/>
              <a:chExt cx="9784317" cy="3693723"/>
            </a:xfrm>
          </p:grpSpPr>
          <p:pic>
            <p:nvPicPr>
              <p:cNvPr id="8" name="Picture 7" descr="A circular object with different colored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78C316B9-3453-9DF7-B9D0-52B457A43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" b="32907"/>
              <a:stretch/>
            </p:blipFill>
            <p:spPr>
              <a:xfrm>
                <a:off x="2349084" y="1038616"/>
                <a:ext cx="9784317" cy="369372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EF2B397-0F89-7383-385A-5D364328DA3E}"/>
                  </a:ext>
                </a:extLst>
              </p:cNvPr>
              <p:cNvGrpSpPr/>
              <p:nvPr/>
            </p:nvGrpSpPr>
            <p:grpSpPr>
              <a:xfrm>
                <a:off x="2990718" y="2335001"/>
                <a:ext cx="8591682" cy="1609696"/>
                <a:chOff x="98379" y="1727754"/>
                <a:chExt cx="11746346" cy="214450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7D5502B-CEBC-DA14-DF27-167E45D74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05088" y="1735984"/>
                  <a:ext cx="983399" cy="2089291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3415444-BB76-0E9D-17AA-CDA98F0C9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379" y="2686850"/>
                  <a:ext cx="11746346" cy="184659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CEA12F5-4BA0-C08B-7B97-9C46AB690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27835" y="1727754"/>
                  <a:ext cx="3490818" cy="2144500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EBD5D377-CD0A-A176-0441-662562CB6D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05663" y="1912009"/>
                  <a:ext cx="7504695" cy="1711793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2209E3B-9D1D-B55F-7D5A-E51DF6DCCE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1090" y="2271034"/>
                  <a:ext cx="10274821" cy="1013089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92E9672-FC88-FAB9-F84C-593147F37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6038" y="1842769"/>
                  <a:ext cx="5351740" cy="1982506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7D21705-C0E5-8585-34B7-572588C84D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517594" y="2108133"/>
                  <a:ext cx="8755180" cy="1368707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0F28275-00E3-0915-1A00-9BDC743C0A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2855" y="2467091"/>
                  <a:ext cx="11208085" cy="651114"/>
                </a:xfrm>
                <a:prstGeom prst="line">
                  <a:avLst/>
                </a:prstGeom>
                <a:ln>
                  <a:solidFill>
                    <a:srgbClr val="00928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" name="PlaceHolder 1">
            <a:extLst>
              <a:ext uri="{FF2B5EF4-FFF2-40B4-BE49-F238E27FC236}">
                <a16:creationId xmlns:a16="http://schemas.microsoft.com/office/drawing/2014/main" id="{E983A085-9B28-1F50-4922-B5DAC634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7253760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67A28165-86B2-8E4A-0D56-CBBE28866F7C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ALBA II Storage Ring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C44DDE-280B-E293-41FC-42D43BB8E05D}"/>
              </a:ext>
            </a:extLst>
          </p:cNvPr>
          <p:cNvSpPr txBox="1"/>
          <p:nvPr/>
        </p:nvSpPr>
        <p:spPr>
          <a:xfrm>
            <a:off x="516324" y="3818518"/>
            <a:ext cx="4904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268m circumference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arcs of 13m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girders per Arc: 80 girders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760 magnets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18mm diameter of Vacuum chamber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FCCC13-D7F9-37CD-D8C9-B5CE803C1E0E}"/>
              </a:ext>
            </a:extLst>
          </p:cNvPr>
          <p:cNvGrpSpPr/>
          <p:nvPr/>
        </p:nvGrpSpPr>
        <p:grpSpPr>
          <a:xfrm>
            <a:off x="1222973" y="5587377"/>
            <a:ext cx="9834318" cy="626582"/>
            <a:chOff x="2360373" y="5951774"/>
            <a:chExt cx="9834318" cy="6265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1CBAE3-4E69-40EB-D8EB-562B6E1E985D}"/>
                </a:ext>
              </a:extLst>
            </p:cNvPr>
            <p:cNvSpPr txBox="1"/>
            <p:nvPr/>
          </p:nvSpPr>
          <p:spPr>
            <a:xfrm>
              <a:off x="2418717" y="6270579"/>
              <a:ext cx="934379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15305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Testing                 PDR            DDR             CfT               Contract    Production     Procurement</a:t>
              </a:r>
            </a:p>
          </p:txBody>
        </p:sp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18EE4398-F175-FD10-DABC-7BF3E541A34A}"/>
                </a:ext>
              </a:extLst>
            </p:cNvPr>
            <p:cNvSpPr/>
            <p:nvPr/>
          </p:nvSpPr>
          <p:spPr>
            <a:xfrm>
              <a:off x="2360373" y="5952320"/>
              <a:ext cx="2448272" cy="292100"/>
            </a:xfrm>
            <a:prstGeom prst="homePlate">
              <a:avLst>
                <a:gd name="adj" fmla="val 29405"/>
              </a:avLst>
            </a:prstGeom>
            <a:gradFill>
              <a:gsLst>
                <a:gs pos="0">
                  <a:srgbClr val="F2F2F2"/>
                </a:gs>
                <a:gs pos="22000">
                  <a:srgbClr val="CFE09D"/>
                </a:gs>
                <a:gs pos="100000">
                  <a:srgbClr val="5B6D8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2026</a:t>
              </a:r>
              <a:endParaRPr lang="en-US" sz="1600" dirty="0">
                <a:latin typeface="Aptos" panose="020B0004020202020204" pitchFamily="34" charset="0"/>
              </a:endParaRPr>
            </a:p>
          </p:txBody>
        </p:sp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5F27D442-6B37-FF03-93E6-4720D8A5D810}"/>
                </a:ext>
              </a:extLst>
            </p:cNvPr>
            <p:cNvSpPr/>
            <p:nvPr/>
          </p:nvSpPr>
          <p:spPr>
            <a:xfrm>
              <a:off x="4833426" y="5952320"/>
              <a:ext cx="2447012" cy="292100"/>
            </a:xfrm>
            <a:prstGeom prst="homePlate">
              <a:avLst>
                <a:gd name="adj" fmla="val 24994"/>
              </a:avLst>
            </a:prstGeom>
            <a:solidFill>
              <a:srgbClr val="5B6D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2027</a:t>
              </a:r>
            </a:p>
          </p:txBody>
        </p:sp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CB9DD722-C7F5-BFA4-BFDA-26FC2045CEC8}"/>
                </a:ext>
              </a:extLst>
            </p:cNvPr>
            <p:cNvSpPr/>
            <p:nvPr/>
          </p:nvSpPr>
          <p:spPr>
            <a:xfrm>
              <a:off x="9747679" y="5951774"/>
              <a:ext cx="2447012" cy="292100"/>
            </a:xfrm>
            <a:prstGeom prst="homePlate">
              <a:avLst>
                <a:gd name="adj" fmla="val 29405"/>
              </a:avLst>
            </a:prstGeom>
            <a:gradFill>
              <a:gsLst>
                <a:gs pos="0">
                  <a:srgbClr val="5B6D8C"/>
                </a:gs>
                <a:gs pos="19000">
                  <a:srgbClr val="59A19C"/>
                </a:gs>
                <a:gs pos="83000">
                  <a:srgbClr val="59A19C"/>
                </a:gs>
                <a:gs pos="100000">
                  <a:srgbClr val="59A19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2029</a:t>
              </a: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2E14C6BD-6E78-53C9-96C3-AAE33AF7AF0B}"/>
                </a:ext>
              </a:extLst>
            </p:cNvPr>
            <p:cNvSpPr/>
            <p:nvPr/>
          </p:nvSpPr>
          <p:spPr>
            <a:xfrm>
              <a:off x="7288277" y="5951774"/>
              <a:ext cx="2447012" cy="292100"/>
            </a:xfrm>
            <a:prstGeom prst="homePlate">
              <a:avLst>
                <a:gd name="adj" fmla="val 24994"/>
              </a:avLst>
            </a:prstGeom>
            <a:solidFill>
              <a:srgbClr val="5B6D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ptos" panose="020B0004020202020204" pitchFamily="34" charset="0"/>
                </a:rPr>
                <a:t>2028</a:t>
              </a:r>
            </a:p>
          </p:txBody>
        </p:sp>
      </p:grpSp>
      <p:pic>
        <p:nvPicPr>
          <p:cNvPr id="27" name="Picture 26" descr="A machine with a black background&#10;&#10;AI-generated content may be incorrect.">
            <a:extLst>
              <a:ext uri="{FF2B5EF4-FFF2-40B4-BE49-F238E27FC236}">
                <a16:creationId xmlns:a16="http://schemas.microsoft.com/office/drawing/2014/main" id="{571B7682-CB9F-D40B-3DD1-E7841A50C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600" y="3405158"/>
            <a:ext cx="1315620" cy="19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2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requirements and uncertainty 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ALBA II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Alignment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requirements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C432B7-30D4-3CEC-9B3B-B38D28868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0036"/>
              </p:ext>
            </p:extLst>
          </p:nvPr>
        </p:nvGraphicFramePr>
        <p:xfrm>
          <a:off x="816543" y="1587732"/>
          <a:ext cx="10558914" cy="1897380"/>
        </p:xfrm>
        <a:graphic>
          <a:graphicData uri="http://schemas.openxmlformats.org/drawingml/2006/table">
            <a:tbl>
              <a:tblPr/>
              <a:tblGrid>
                <a:gridCol w="3530098">
                  <a:extLst>
                    <a:ext uri="{9D8B030D-6E8A-4147-A177-3AD203B41FA5}">
                      <a16:colId xmlns:a16="http://schemas.microsoft.com/office/drawing/2014/main" val="2680122842"/>
                    </a:ext>
                  </a:extLst>
                </a:gridCol>
                <a:gridCol w="275350">
                  <a:extLst>
                    <a:ext uri="{9D8B030D-6E8A-4147-A177-3AD203B41FA5}">
                      <a16:colId xmlns:a16="http://schemas.microsoft.com/office/drawing/2014/main" val="3086266499"/>
                    </a:ext>
                  </a:extLst>
                </a:gridCol>
                <a:gridCol w="708315">
                  <a:extLst>
                    <a:ext uri="{9D8B030D-6E8A-4147-A177-3AD203B41FA5}">
                      <a16:colId xmlns:a16="http://schemas.microsoft.com/office/drawing/2014/main" val="882304228"/>
                    </a:ext>
                  </a:extLst>
                </a:gridCol>
                <a:gridCol w="730548">
                  <a:extLst>
                    <a:ext uri="{9D8B030D-6E8A-4147-A177-3AD203B41FA5}">
                      <a16:colId xmlns:a16="http://schemas.microsoft.com/office/drawing/2014/main" val="329749998"/>
                    </a:ext>
                  </a:extLst>
                </a:gridCol>
                <a:gridCol w="301414">
                  <a:extLst>
                    <a:ext uri="{9D8B030D-6E8A-4147-A177-3AD203B41FA5}">
                      <a16:colId xmlns:a16="http://schemas.microsoft.com/office/drawing/2014/main" val="1545244071"/>
                    </a:ext>
                  </a:extLst>
                </a:gridCol>
                <a:gridCol w="987781">
                  <a:extLst>
                    <a:ext uri="{9D8B030D-6E8A-4147-A177-3AD203B41FA5}">
                      <a16:colId xmlns:a16="http://schemas.microsoft.com/office/drawing/2014/main" val="3717721386"/>
                    </a:ext>
                  </a:extLst>
                </a:gridCol>
                <a:gridCol w="423475">
                  <a:extLst>
                    <a:ext uri="{9D8B030D-6E8A-4147-A177-3AD203B41FA5}">
                      <a16:colId xmlns:a16="http://schemas.microsoft.com/office/drawing/2014/main" val="2699251499"/>
                    </a:ext>
                  </a:extLst>
                </a:gridCol>
                <a:gridCol w="495308">
                  <a:extLst>
                    <a:ext uri="{9D8B030D-6E8A-4147-A177-3AD203B41FA5}">
                      <a16:colId xmlns:a16="http://schemas.microsoft.com/office/drawing/2014/main" val="1233951045"/>
                    </a:ext>
                  </a:extLst>
                </a:gridCol>
                <a:gridCol w="501802">
                  <a:extLst>
                    <a:ext uri="{9D8B030D-6E8A-4147-A177-3AD203B41FA5}">
                      <a16:colId xmlns:a16="http://schemas.microsoft.com/office/drawing/2014/main" val="4133752629"/>
                    </a:ext>
                  </a:extLst>
                </a:gridCol>
                <a:gridCol w="1030752">
                  <a:extLst>
                    <a:ext uri="{9D8B030D-6E8A-4147-A177-3AD203B41FA5}">
                      <a16:colId xmlns:a16="http://schemas.microsoft.com/office/drawing/2014/main" val="3663721818"/>
                    </a:ext>
                  </a:extLst>
                </a:gridCol>
                <a:gridCol w="430847">
                  <a:extLst>
                    <a:ext uri="{9D8B030D-6E8A-4147-A177-3AD203B41FA5}">
                      <a16:colId xmlns:a16="http://schemas.microsoft.com/office/drawing/2014/main" val="3889270538"/>
                    </a:ext>
                  </a:extLst>
                </a:gridCol>
                <a:gridCol w="415301">
                  <a:extLst>
                    <a:ext uri="{9D8B030D-6E8A-4147-A177-3AD203B41FA5}">
                      <a16:colId xmlns:a16="http://schemas.microsoft.com/office/drawing/2014/main" val="2832581250"/>
                    </a:ext>
                  </a:extLst>
                </a:gridCol>
                <a:gridCol w="727923">
                  <a:extLst>
                    <a:ext uri="{9D8B030D-6E8A-4147-A177-3AD203B41FA5}">
                      <a16:colId xmlns:a16="http://schemas.microsoft.com/office/drawing/2014/main" val="809217863"/>
                    </a:ext>
                  </a:extLst>
                </a:gridCol>
              </a:tblGrid>
              <a:tr h="224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ALBA II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BESSY III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Diamond II</a:t>
                      </a:r>
                    </a:p>
                  </a:txBody>
                  <a:tcPr marL="7620" marR="7620" marT="7620" marB="0" anchor="b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Diamond II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MAX 4U</a:t>
                      </a:r>
                      <a:endParaRPr lang="en-GB" dirty="0"/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MAX 4U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Soleil 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Petra IV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Soleil II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645814"/>
                  </a:ext>
                </a:extLst>
              </a:tr>
              <a:tr h="237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Girders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406604"/>
                  </a:ext>
                </a:extLst>
              </a:tr>
              <a:tr h="1759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Girder-to-Girder Alignment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TBD*</a:t>
                      </a:r>
                      <a:endParaRPr lang="en-GB" dirty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 rms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9571789"/>
                  </a:ext>
                </a:extLst>
              </a:tr>
              <a:tr h="200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Elements within a girder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  <a:prstDash val="solid"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166582"/>
                  </a:ext>
                </a:extLst>
              </a:tr>
              <a:tr h="1759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to magnet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TBD*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 to 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 rms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2225603"/>
                  </a:ext>
                </a:extLst>
              </a:tr>
              <a:tr h="200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 MPE for Vacuum and Diagnostic component alignment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TBD*</a:t>
                      </a:r>
                      <a:endParaRPr lang="en-GB" dirty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0568988"/>
                  </a:ext>
                </a:extLst>
              </a:tr>
              <a:tr h="1395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60380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D231AF5-264C-73E7-1A15-92D2D54C6638}"/>
              </a:ext>
            </a:extLst>
          </p:cNvPr>
          <p:cNvSpPr txBox="1"/>
          <p:nvPr/>
        </p:nvSpPr>
        <p:spPr>
          <a:xfrm>
            <a:off x="766196" y="3814831"/>
            <a:ext cx="10558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Dynamics determines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magnets and girders mechanical misalignments affect the beam quality and the machine performance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Alignment requirements define the maximum positioning errors that the accelerator optics can tolerate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still meeting performance goals (emittance, orbit stability, injection efficiency, dynamic aperture, etc.)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tolerances are being determined by introducing estimated alignment uncertainties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This provides a more realistic approach to simulate the alignment process itself instead of assigning arbitrary magnets and girders offsets.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requirements and uncertainty 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Alignment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uncertainty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31AF5-264C-73E7-1A15-92D2D54C6638}"/>
              </a:ext>
            </a:extLst>
          </p:cNvPr>
          <p:cNvSpPr txBox="1"/>
          <p:nvPr/>
        </p:nvSpPr>
        <p:spPr>
          <a:xfrm>
            <a:off x="766194" y="2407655"/>
            <a:ext cx="1072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Alignment is not a sequence of independent tasks, it is a chain in which uncertainty is propagated from component characterization to the final machine geometry.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3BE0EF71-A723-82E4-00AE-9EF974DE8DB6}"/>
              </a:ext>
            </a:extLst>
          </p:cNvPr>
          <p:cNvSpPr/>
          <p:nvPr/>
        </p:nvSpPr>
        <p:spPr>
          <a:xfrm>
            <a:off x="755702" y="1356607"/>
            <a:ext cx="8205417" cy="7525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Clr>
                <a:srgbClr val="000000"/>
              </a:buClr>
            </a:pPr>
            <a:endParaRPr lang="en-US" sz="7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</a:pP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arameter characterizing the dispersion of the values being attributed to a measurand, based on the information used.” (IVM, 4th ed., 2021, JCGM GUM-1:2023)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BD9CB-EAFC-B7B4-6C8C-473AA1EAF5C9}"/>
              </a:ext>
            </a:extLst>
          </p:cNvPr>
          <p:cNvSpPr txBox="1"/>
          <p:nvPr/>
        </p:nvSpPr>
        <p:spPr>
          <a:xfrm>
            <a:off x="766195" y="2117397"/>
            <a:ext cx="1123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" dirty="0">
                <a:solidFill>
                  <a:srgbClr val="009E97"/>
                </a:solidFill>
                <a:latin typeface="Calibri"/>
              </a:rPr>
              <a:t>Uncertainty propagation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89B0B-8FA3-6F7D-17EB-E49260C8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261" t="46537" r="5210" b="25974"/>
          <a:stretch/>
        </p:blipFill>
        <p:spPr>
          <a:xfrm>
            <a:off x="9371659" y="1231992"/>
            <a:ext cx="2631043" cy="1187982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7D9BE48-6949-C77F-D30C-EFC26375B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97999"/>
              </p:ext>
            </p:extLst>
          </p:nvPr>
        </p:nvGraphicFramePr>
        <p:xfrm>
          <a:off x="8663145" y="3527730"/>
          <a:ext cx="2376000" cy="189054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1188814934"/>
                    </a:ext>
                  </a:extLst>
                </a:gridCol>
              </a:tblGrid>
              <a:tr h="610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Girders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5C95DA"/>
                        </a:gs>
                        <a:gs pos="100000">
                          <a:srgbClr val="2A6AB8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465456"/>
                  </a:ext>
                </a:extLst>
              </a:tr>
              <a:tr h="122352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Adjustment system (pushers/shims/wedges).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Mechanical tolerances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Stability and rigidity.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Thermal effects.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Transport effects.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3337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A1ABB69-6F30-2D2B-05D5-3E4280BF7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051815"/>
              </p:ext>
            </p:extLst>
          </p:nvPr>
        </p:nvGraphicFramePr>
        <p:xfrm>
          <a:off x="1089285" y="3527730"/>
          <a:ext cx="2376000" cy="268302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1188814934"/>
                    </a:ext>
                  </a:extLst>
                </a:gridCol>
              </a:tblGrid>
              <a:tr h="610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Survey Network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5C95DA"/>
                        </a:gs>
                        <a:gs pos="100000">
                          <a:srgbClr val="2A6AB8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465456"/>
                  </a:ext>
                </a:extLst>
              </a:tr>
              <a:tr h="122352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Network geometry and distribution of monuments.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Measurement uncertainty (Laser Tracker).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Adjustment model.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Deformation due to weight variation during installation.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Environmental effects (temperature, air refraction index…).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3337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640F84E-F574-F8AD-953F-8F6CCEE9A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791737"/>
              </p:ext>
            </p:extLst>
          </p:nvPr>
        </p:nvGraphicFramePr>
        <p:xfrm>
          <a:off x="6135668" y="3521041"/>
          <a:ext cx="2376000" cy="228678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1188814934"/>
                    </a:ext>
                  </a:extLst>
                </a:gridCol>
              </a:tblGrid>
              <a:tr h="610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Magnets assembly on girder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5C95DA"/>
                        </a:gs>
                        <a:gs pos="100000">
                          <a:srgbClr val="2A6AB8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465456"/>
                  </a:ext>
                </a:extLst>
              </a:tr>
              <a:tr h="122352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Adjustment system (pushers/shims/wedges).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Adjustment resolution.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Stability and rigidity.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Open/close magnets.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Thermal effects on the assembly lab.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Transport effects.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33377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802AF6-7919-74C1-4B26-18BFB85F9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86948"/>
              </p:ext>
            </p:extLst>
          </p:nvPr>
        </p:nvGraphicFramePr>
        <p:xfrm>
          <a:off x="3616762" y="3517772"/>
          <a:ext cx="2376000" cy="268302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1188814934"/>
                    </a:ext>
                  </a:extLst>
                </a:gridCol>
              </a:tblGrid>
              <a:tr h="6103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Fiducialization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5C95DA"/>
                        </a:gs>
                        <a:gs pos="100000">
                          <a:srgbClr val="2A6AB8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465456"/>
                  </a:ext>
                </a:extLst>
              </a:tr>
              <a:tr h="122352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Magnetic </a:t>
                      </a:r>
                      <a:r>
                        <a:rPr lang="en-GB" sz="13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center</a:t>
                      </a: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measurement (Stretched wire, rotating coil…).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External references measurement (Laser tracker, probe repeatability).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Mechanical tolerances.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Coordinates transference between instruments.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33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45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Alignment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strategy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process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flow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7" name="PlaceHolder 1">
            <a:extLst>
              <a:ext uri="{FF2B5EF4-FFF2-40B4-BE49-F238E27FC236}">
                <a16:creationId xmlns:a16="http://schemas.microsoft.com/office/drawing/2014/main" id="{07C7A4EC-E4A6-5624-44EC-83142586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strategy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B9D432-1380-4E56-55E2-F78B0E333423}"/>
              </a:ext>
            </a:extLst>
          </p:cNvPr>
          <p:cNvSpPr txBox="1"/>
          <p:nvPr/>
        </p:nvSpPr>
        <p:spPr>
          <a:xfrm>
            <a:off x="4586941" y="1778922"/>
            <a:ext cx="3232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Tunnel preparation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28CB90-C525-3CFF-D46A-560D39F7BA95}"/>
              </a:ext>
            </a:extLst>
          </p:cNvPr>
          <p:cNvSpPr txBox="1"/>
          <p:nvPr/>
        </p:nvSpPr>
        <p:spPr>
          <a:xfrm>
            <a:off x="1015110" y="1785239"/>
            <a:ext cx="3232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Offline components preparation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3E9D2E-E004-CEE1-0724-6EC9C090361D}"/>
              </a:ext>
            </a:extLst>
          </p:cNvPr>
          <p:cNvSpPr txBox="1"/>
          <p:nvPr/>
        </p:nvSpPr>
        <p:spPr>
          <a:xfrm>
            <a:off x="8158772" y="1775242"/>
            <a:ext cx="2709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Installation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21772D5-E24C-7D4A-A942-AA146D61CB70}"/>
              </a:ext>
            </a:extLst>
          </p:cNvPr>
          <p:cNvGrpSpPr/>
          <p:nvPr/>
        </p:nvGrpSpPr>
        <p:grpSpPr>
          <a:xfrm>
            <a:off x="998990" y="2102192"/>
            <a:ext cx="10416690" cy="3163632"/>
            <a:chOff x="998990" y="2102192"/>
            <a:chExt cx="10416690" cy="316363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647B2B5-E15E-BDFB-577A-659320131998}"/>
                </a:ext>
              </a:extLst>
            </p:cNvPr>
            <p:cNvGrpSpPr/>
            <p:nvPr/>
          </p:nvGrpSpPr>
          <p:grpSpPr>
            <a:xfrm>
              <a:off x="998990" y="2102192"/>
              <a:ext cx="10416690" cy="3163632"/>
              <a:chOff x="998990" y="2102192"/>
              <a:chExt cx="10416690" cy="31636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326236B-F9B4-EB56-241B-0743A834AD68}"/>
                  </a:ext>
                </a:extLst>
              </p:cNvPr>
              <p:cNvGrpSpPr/>
              <p:nvPr/>
            </p:nvGrpSpPr>
            <p:grpSpPr>
              <a:xfrm>
                <a:off x="1007050" y="2102192"/>
                <a:ext cx="3232728" cy="646332"/>
                <a:chOff x="5708072" y="2041234"/>
                <a:chExt cx="2890983" cy="646332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4B413CF7-074F-2896-C497-6A897749E01A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A5ACAC8-7100-16BA-B363-DD235AA0A4C4}"/>
                    </a:ext>
                  </a:extLst>
                </p:cNvPr>
                <p:cNvSpPr txBox="1"/>
                <p:nvPr/>
              </p:nvSpPr>
              <p:spPr>
                <a:xfrm>
                  <a:off x="5715733" y="2041234"/>
                  <a:ext cx="288332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 Components characterization: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Metrology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Magnetic axis determination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B35B6B7-47CB-E199-9C7D-6B26BDBFCDEC}"/>
                  </a:ext>
                </a:extLst>
              </p:cNvPr>
              <p:cNvGrpSpPr/>
              <p:nvPr/>
            </p:nvGrpSpPr>
            <p:grpSpPr>
              <a:xfrm>
                <a:off x="1007049" y="2938083"/>
                <a:ext cx="3232729" cy="521766"/>
                <a:chOff x="5700410" y="2041234"/>
                <a:chExt cx="3072732" cy="646332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9E8EAD6-C319-16A5-155C-4F91575E7C57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3065070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9AA3E26-AC30-6A41-855A-7161D4906EF3}"/>
                    </a:ext>
                  </a:extLst>
                </p:cNvPr>
                <p:cNvSpPr txBox="1"/>
                <p:nvPr/>
              </p:nvSpPr>
              <p:spPr>
                <a:xfrm>
                  <a:off x="5700410" y="2041234"/>
                  <a:ext cx="3072732" cy="5718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 Components </a:t>
                  </a:r>
                  <a:r>
                    <a:rPr lang="en-GB" sz="1200" b="1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fiducialization</a:t>
                  </a:r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Functional reference to external fiducials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225A1BC-7B97-DBB1-EBFE-F56779A6B51C}"/>
                  </a:ext>
                </a:extLst>
              </p:cNvPr>
              <p:cNvGrpSpPr/>
              <p:nvPr/>
            </p:nvGrpSpPr>
            <p:grpSpPr>
              <a:xfrm>
                <a:off x="1007049" y="3626489"/>
                <a:ext cx="3334731" cy="932579"/>
                <a:chOff x="5708072" y="2028262"/>
                <a:chExt cx="3334731" cy="659304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F6251FCA-117F-0D10-964E-52F776966646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3232730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101BE50-9AAC-BC50-3811-1E87706E9055}"/>
                    </a:ext>
                  </a:extLst>
                </p:cNvPr>
                <p:cNvSpPr txBox="1"/>
                <p:nvPr/>
              </p:nvSpPr>
              <p:spPr>
                <a:xfrm>
                  <a:off x="5716133" y="2028262"/>
                  <a:ext cx="3326670" cy="5874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 Magnet Assembly and Alignment on Girders:</a:t>
                  </a:r>
                </a:p>
                <a:p>
                  <a:pPr marL="171450" lvl="1" indent="-171450"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Daily/weekly Laser Tracker compensation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Multiple LT stations around each module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Relative alignment verification</a:t>
                  </a:r>
                  <a:endParaRPr lang="en-GB" sz="11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44AE607-553E-4778-6574-31DCCE56F701}"/>
                  </a:ext>
                </a:extLst>
              </p:cNvPr>
              <p:cNvGrpSpPr/>
              <p:nvPr/>
            </p:nvGrpSpPr>
            <p:grpSpPr>
              <a:xfrm>
                <a:off x="998990" y="4744058"/>
                <a:ext cx="3240788" cy="521766"/>
                <a:chOff x="5700411" y="2041234"/>
                <a:chExt cx="2898644" cy="646332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19C0473-2F22-A93C-B60E-F968768C967E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72509BC-A730-01E1-297F-DF40BA8971B3}"/>
                    </a:ext>
                  </a:extLst>
                </p:cNvPr>
                <p:cNvSpPr txBox="1"/>
                <p:nvPr/>
              </p:nvSpPr>
              <p:spPr>
                <a:xfrm>
                  <a:off x="5700411" y="2041234"/>
                  <a:ext cx="2898644" cy="5718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4. Preinstallation verification: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As-built girder verification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3D4CF50-7D75-837D-42DE-F41440E4440D}"/>
                  </a:ext>
                </a:extLst>
              </p:cNvPr>
              <p:cNvGrpSpPr/>
              <p:nvPr/>
            </p:nvGrpSpPr>
            <p:grpSpPr>
              <a:xfrm>
                <a:off x="4578376" y="2102192"/>
                <a:ext cx="3240788" cy="521766"/>
                <a:chOff x="5700411" y="2041234"/>
                <a:chExt cx="2898644" cy="646332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3ED1DBF6-62F3-1CEA-E45A-2E4B5C18A6CD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A2CF56-9588-2177-AF7D-A7103FA27B1C}"/>
                    </a:ext>
                  </a:extLst>
                </p:cNvPr>
                <p:cNvSpPr txBox="1"/>
                <p:nvPr/>
              </p:nvSpPr>
              <p:spPr>
                <a:xfrm>
                  <a:off x="5700411" y="2041234"/>
                  <a:ext cx="2898644" cy="5718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5. Survey network preparation: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Observation with empty tunnel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24709E5-86C5-74D7-5C35-5267B5667852}"/>
                  </a:ext>
                </a:extLst>
              </p:cNvPr>
              <p:cNvGrpSpPr/>
              <p:nvPr/>
            </p:nvGrpSpPr>
            <p:grpSpPr>
              <a:xfrm>
                <a:off x="4586941" y="2819607"/>
                <a:ext cx="3240788" cy="521766"/>
                <a:chOff x="5700411" y="2041234"/>
                <a:chExt cx="2898644" cy="646332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6A17EBA5-D9B5-0D09-3F71-F91527A43E2B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0386592-E0DE-93B4-2EC7-A92475BA2C39}"/>
                    </a:ext>
                  </a:extLst>
                </p:cNvPr>
                <p:cNvSpPr txBox="1"/>
                <p:nvPr/>
              </p:nvSpPr>
              <p:spPr>
                <a:xfrm>
                  <a:off x="5700411" y="2041234"/>
                  <a:ext cx="2898644" cy="5718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6. Girder support elements: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Marking and alignment of base plates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5E0C796-6ED4-C732-F947-0FD66465851B}"/>
                  </a:ext>
                </a:extLst>
              </p:cNvPr>
              <p:cNvGrpSpPr/>
              <p:nvPr/>
            </p:nvGrpSpPr>
            <p:grpSpPr>
              <a:xfrm>
                <a:off x="8157763" y="2102194"/>
                <a:ext cx="3240788" cy="307778"/>
                <a:chOff x="5700412" y="2041233"/>
                <a:chExt cx="2898644" cy="646333"/>
              </a:xfrm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F7464B48-902E-BAA6-1F44-DDEFE9F82DA5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BA54B9B-25E3-F844-1617-2E6006EB0603}"/>
                    </a:ext>
                  </a:extLst>
                </p:cNvPr>
                <p:cNvSpPr txBox="1"/>
                <p:nvPr/>
              </p:nvSpPr>
              <p:spPr>
                <a:xfrm>
                  <a:off x="5700412" y="2041233"/>
                  <a:ext cx="2898644" cy="5816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7. Assembled girders installation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FBCE4AA-A289-55B4-17F1-C411AA6849BC}"/>
                  </a:ext>
                </a:extLst>
              </p:cNvPr>
              <p:cNvGrpSpPr/>
              <p:nvPr/>
            </p:nvGrpSpPr>
            <p:grpSpPr>
              <a:xfrm>
                <a:off x="8157762" y="2587262"/>
                <a:ext cx="3240788" cy="502742"/>
                <a:chOff x="5700412" y="2041233"/>
                <a:chExt cx="2898644" cy="646333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E7CB58E1-7F1E-E261-F0EF-3378535C2F23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058CA96-64CB-B69F-0A35-1709AEB0435B}"/>
                    </a:ext>
                  </a:extLst>
                </p:cNvPr>
                <p:cNvSpPr txBox="1"/>
                <p:nvPr/>
              </p:nvSpPr>
              <p:spPr>
                <a:xfrm>
                  <a:off x="5700412" y="2041233"/>
                  <a:ext cx="2898644" cy="5935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8. Survey network re-observation: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Survey network campaign after loaded slab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B93DDA8-6CC1-296A-C0AF-D4B246483C7C}"/>
                  </a:ext>
                </a:extLst>
              </p:cNvPr>
              <p:cNvGrpSpPr/>
              <p:nvPr/>
            </p:nvGrpSpPr>
            <p:grpSpPr>
              <a:xfrm>
                <a:off x="8174892" y="3272780"/>
                <a:ext cx="3240788" cy="830997"/>
                <a:chOff x="5700412" y="2041233"/>
                <a:chExt cx="2898644" cy="830933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30379101-3568-A93F-E7D1-40B5CCAACBB1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7E54B3C-114A-B365-013E-C42A83E75F83}"/>
                    </a:ext>
                  </a:extLst>
                </p:cNvPr>
                <p:cNvSpPr txBox="1"/>
                <p:nvPr/>
              </p:nvSpPr>
              <p:spPr>
                <a:xfrm>
                  <a:off x="5700412" y="2041233"/>
                  <a:ext cx="2898644" cy="8309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9. Girders positioning: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GB" sz="12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Rough alignment before vacuum chamber installation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0E23722-B398-C8E3-F63D-42C475B4917A}"/>
                  </a:ext>
                </a:extLst>
              </p:cNvPr>
              <p:cNvGrpSpPr/>
              <p:nvPr/>
            </p:nvGrpSpPr>
            <p:grpSpPr>
              <a:xfrm>
                <a:off x="8157761" y="4092788"/>
                <a:ext cx="3240788" cy="277000"/>
                <a:chOff x="5700412" y="2041233"/>
                <a:chExt cx="2898644" cy="646333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64498093-F5FE-4225-2EDB-8F51AA4A8DFE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72337B1-DF50-6B4F-87A4-E3B52F24C15D}"/>
                    </a:ext>
                  </a:extLst>
                </p:cNvPr>
                <p:cNvSpPr txBox="1"/>
                <p:nvPr/>
              </p:nvSpPr>
              <p:spPr>
                <a:xfrm>
                  <a:off x="5700412" y="2041233"/>
                  <a:ext cx="2898644" cy="2769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10. Girders fine alignment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7C9627D-D7BC-6D34-C64A-9E73270062DD}"/>
                  </a:ext>
                </a:extLst>
              </p:cNvPr>
              <p:cNvGrpSpPr/>
              <p:nvPr/>
            </p:nvGrpSpPr>
            <p:grpSpPr>
              <a:xfrm>
                <a:off x="8157760" y="4548780"/>
                <a:ext cx="3240788" cy="277000"/>
                <a:chOff x="5700412" y="2041233"/>
                <a:chExt cx="2898644" cy="646333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78D7F50E-3AEF-ADC6-1334-DA8DF9317DB2}"/>
                    </a:ext>
                  </a:extLst>
                </p:cNvPr>
                <p:cNvSpPr/>
                <p:nvPr/>
              </p:nvSpPr>
              <p:spPr>
                <a:xfrm>
                  <a:off x="5708072" y="2041236"/>
                  <a:ext cx="2890983" cy="646330"/>
                </a:xfrm>
                <a:prstGeom prst="roundRect">
                  <a:avLst/>
                </a:prstGeom>
                <a:solidFill>
                  <a:srgbClr val="99BC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E6C32AB-D0CC-9DD2-3E51-6D76D3D76AA6}"/>
                    </a:ext>
                  </a:extLst>
                </p:cNvPr>
                <p:cNvSpPr txBox="1"/>
                <p:nvPr/>
              </p:nvSpPr>
              <p:spPr>
                <a:xfrm>
                  <a:off x="5700412" y="2041233"/>
                  <a:ext cx="2898644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11. As built verification</a:t>
                  </a:r>
                </a:p>
              </p:txBody>
            </p:sp>
          </p:grp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40C0C14-397F-A403-05A8-94B3EFD0F053}"/>
                  </a:ext>
                </a:extLst>
              </p:cNvPr>
              <p:cNvCxnSpPr>
                <a:stCxn id="8" idx="2"/>
                <a:endCxn id="14" idx="0"/>
              </p:cNvCxnSpPr>
              <p:nvPr/>
            </p:nvCxnSpPr>
            <p:spPr>
              <a:xfrm flipH="1">
                <a:off x="2623414" y="2748523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AEBE076-E692-A4C8-4574-2EDB4B70F281}"/>
                  </a:ext>
                </a:extLst>
              </p:cNvPr>
              <p:cNvCxnSpPr/>
              <p:nvPr/>
            </p:nvCxnSpPr>
            <p:spPr>
              <a:xfrm flipH="1">
                <a:off x="2615100" y="3452155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34D4F33-5044-DCAA-3908-1C727A261BEB}"/>
                  </a:ext>
                </a:extLst>
              </p:cNvPr>
              <p:cNvCxnSpPr/>
              <p:nvPr/>
            </p:nvCxnSpPr>
            <p:spPr>
              <a:xfrm flipH="1">
                <a:off x="2615100" y="4554497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2036E66-CCEC-5079-1FA8-F2C414FF2D00}"/>
                  </a:ext>
                </a:extLst>
              </p:cNvPr>
              <p:cNvCxnSpPr/>
              <p:nvPr/>
            </p:nvCxnSpPr>
            <p:spPr>
              <a:xfrm flipH="1">
                <a:off x="6218349" y="2623958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EA2704B-1228-9EBE-B452-E0B7D85DDF1C}"/>
                  </a:ext>
                </a:extLst>
              </p:cNvPr>
              <p:cNvCxnSpPr/>
              <p:nvPr/>
            </p:nvCxnSpPr>
            <p:spPr>
              <a:xfrm flipH="1">
                <a:off x="9795286" y="2409971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21BFA7B-BBED-1FF2-2F8E-44FC12AC5E9F}"/>
                  </a:ext>
                </a:extLst>
              </p:cNvPr>
              <p:cNvCxnSpPr/>
              <p:nvPr/>
            </p:nvCxnSpPr>
            <p:spPr>
              <a:xfrm flipH="1">
                <a:off x="9795286" y="3079750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C094C48-A163-80A8-064E-03C665B4C033}"/>
                  </a:ext>
                </a:extLst>
              </p:cNvPr>
              <p:cNvCxnSpPr/>
              <p:nvPr/>
            </p:nvCxnSpPr>
            <p:spPr>
              <a:xfrm flipH="1">
                <a:off x="9795286" y="3908596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12BC713-C5CC-D29F-1F6A-B71E632497C9}"/>
                  </a:ext>
                </a:extLst>
              </p:cNvPr>
              <p:cNvCxnSpPr/>
              <p:nvPr/>
            </p:nvCxnSpPr>
            <p:spPr>
              <a:xfrm flipH="1">
                <a:off x="9791002" y="4362706"/>
                <a:ext cx="4284" cy="189560"/>
              </a:xfrm>
              <a:prstGeom prst="straightConnector1">
                <a:avLst/>
              </a:prstGeom>
              <a:ln>
                <a:solidFill>
                  <a:srgbClr val="14315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F8D2992D-EE0B-E57A-8A4A-9A6CCE05A3C3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 flipV="1">
              <a:off x="4239778" y="2333025"/>
              <a:ext cx="338598" cy="2641866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1431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54752B18-0A82-C86E-2E7F-A2EB6145A764}"/>
                </a:ext>
              </a:extLst>
            </p:cNvPr>
            <p:cNvCxnSpPr>
              <a:stCxn id="30" idx="3"/>
              <a:endCxn id="34" idx="1"/>
            </p:cNvCxnSpPr>
            <p:nvPr/>
          </p:nvCxnSpPr>
          <p:spPr>
            <a:xfrm flipV="1">
              <a:off x="7827729" y="2240694"/>
              <a:ext cx="330034" cy="809746"/>
            </a:xfrm>
            <a:prstGeom prst="bentConnector3">
              <a:avLst/>
            </a:prstGeom>
            <a:ln>
              <a:solidFill>
                <a:srgbClr val="14315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0" name="Picture 2" descr="Tbc Be Confirmed Stamp Stock Vector (Royalty Free) 2657154177 | Shutterstock">
            <a:extLst>
              <a:ext uri="{FF2B5EF4-FFF2-40B4-BE49-F238E27FC236}">
                <a16:creationId xmlns:a16="http://schemas.microsoft.com/office/drawing/2014/main" id="{26EED8D3-108C-9C83-6DF8-86F69D5FB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0"/>
          <a:stretch/>
        </p:blipFill>
        <p:spPr bwMode="auto">
          <a:xfrm>
            <a:off x="8157760" y="337062"/>
            <a:ext cx="2948390" cy="91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98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strategy - Magnets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Fiducialization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graphicFrame>
        <p:nvGraphicFramePr>
          <p:cNvPr id="10" name="Tabla 4">
            <a:extLst>
              <a:ext uri="{FF2B5EF4-FFF2-40B4-BE49-F238E27FC236}">
                <a16:creationId xmlns:a16="http://schemas.microsoft.com/office/drawing/2014/main" id="{45655C9F-DE43-6141-D240-D571B9433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3294946"/>
              </p:ext>
            </p:extLst>
          </p:nvPr>
        </p:nvGraphicFramePr>
        <p:xfrm>
          <a:off x="8431729" y="1017530"/>
          <a:ext cx="2877955" cy="24615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Fiducialization ( µm rms)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µm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Stretched wire position determination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Magnetic axis determination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Fiducials reproducibility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Instrument uncertainty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Instrument adjustment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26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70A228AD-048F-D101-5722-D2BFB73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79" y="3772237"/>
            <a:ext cx="34766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31D0F5-1BAF-C4D4-0CBC-98E8CB1845FE}"/>
              </a:ext>
            </a:extLst>
          </p:cNvPr>
          <p:cNvSpPr txBox="1"/>
          <p:nvPr/>
        </p:nvSpPr>
        <p:spPr>
          <a:xfrm>
            <a:off x="595161" y="1417718"/>
            <a:ext cx="7413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Determines the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 between the effective axis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center of a component (magnetic or mechanical axis)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its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 fiducials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Fiducialization ensures that alignment is based on the functional geometry, rather than the mechanical geometry.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F8D23-3EFD-6C0F-A58D-F866B0384E27}"/>
              </a:ext>
            </a:extLst>
          </p:cNvPr>
          <p:cNvSpPr txBox="1"/>
          <p:nvPr/>
        </p:nvSpPr>
        <p:spPr>
          <a:xfrm>
            <a:off x="595161" y="3320465"/>
            <a:ext cx="74130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performing first tests on ALBA II stretched wire bench with a recently arrived Q3 prototype. Magnet pre-alignment on bench and first wire position determination with respect magnet fiducials.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QDS - PM prototype is being aligned on the Hall probe measurement system.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4281B2E-6056-044A-AF75-3D7B05350CB5}"/>
              </a:ext>
            </a:extLst>
          </p:cNvPr>
          <p:cNvSpPr/>
          <p:nvPr/>
        </p:nvSpPr>
        <p:spPr>
          <a:xfrm>
            <a:off x="755701" y="2885418"/>
            <a:ext cx="670387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ALBA II Status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7" name="Picture 16" descr="A large machine in a room&#10;&#10;AI-generated content may be incorrect.">
            <a:extLst>
              <a:ext uri="{FF2B5EF4-FFF2-40B4-BE49-F238E27FC236}">
                <a16:creationId xmlns:a16="http://schemas.microsoft.com/office/drawing/2014/main" id="{F6D84762-1BA9-523D-3B81-8BAE8BF5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00" t="17778" r="4667" b="3889"/>
          <a:stretch/>
        </p:blipFill>
        <p:spPr>
          <a:xfrm>
            <a:off x="3030355" y="4912984"/>
            <a:ext cx="2382254" cy="1689627"/>
          </a:xfrm>
          <a:prstGeom prst="rect">
            <a:avLst/>
          </a:prstGeom>
        </p:spPr>
      </p:pic>
      <p:pic>
        <p:nvPicPr>
          <p:cNvPr id="19" name="Picture 18" descr="A machine in a factory&#10;&#10;AI-generated content may be incorrect.">
            <a:extLst>
              <a:ext uri="{FF2B5EF4-FFF2-40B4-BE49-F238E27FC236}">
                <a16:creationId xmlns:a16="http://schemas.microsoft.com/office/drawing/2014/main" id="{451A8828-9826-3985-CE13-B33680D410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60" t="1439" r="1500" b="14452"/>
          <a:stretch/>
        </p:blipFill>
        <p:spPr>
          <a:xfrm>
            <a:off x="5519284" y="4912984"/>
            <a:ext cx="2382254" cy="168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2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strategy - Girders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8CA9E68-E9EA-BC79-E711-F8358D8681E9}"/>
              </a:ext>
            </a:extLst>
          </p:cNvPr>
          <p:cNvSpPr/>
          <p:nvPr/>
        </p:nvSpPr>
        <p:spPr>
          <a:xfrm>
            <a:off x="766196" y="954836"/>
            <a:ext cx="57442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Girder</a:t>
            </a: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 </a:t>
            </a:r>
            <a:r>
              <a:rPr lang="es-ES" sz="2800" b="0" strike="noStrike" spc="-1" dirty="0" err="1">
                <a:solidFill>
                  <a:srgbClr val="009E97"/>
                </a:solidFill>
                <a:latin typeface="Calibri"/>
                <a:ea typeface="Arial"/>
              </a:rPr>
              <a:t>assembly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31D0F5-1BAF-C4D4-0CBC-98E8CB1845FE}"/>
              </a:ext>
            </a:extLst>
          </p:cNvPr>
          <p:cNvSpPr txBox="1"/>
          <p:nvPr/>
        </p:nvSpPr>
        <p:spPr>
          <a:xfrm>
            <a:off x="536938" y="1384898"/>
            <a:ext cx="8682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surface planarity characterization, frame and axis definition.</a:t>
            </a:r>
          </a:p>
          <a:p>
            <a:pPr algn="just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alignment of the magnets magnetic axes.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 the relationship between aligned magnets and girder reference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 the amount of adjustment required in tunnel.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a 4">
            <a:extLst>
              <a:ext uri="{FF2B5EF4-FFF2-40B4-BE49-F238E27FC236}">
                <a16:creationId xmlns:a16="http://schemas.microsoft.com/office/drawing/2014/main" id="{1450A78E-4924-1261-9E3E-BDDCE4FE67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921962"/>
              </p:ext>
            </p:extLst>
          </p:nvPr>
        </p:nvGraphicFramePr>
        <p:xfrm>
          <a:off x="8233036" y="1071696"/>
          <a:ext cx="3715400" cy="16385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40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Magnet to girder errors ( µm rms)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µm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Fiducialization</a:t>
                      </a: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26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Laser Tracker error (USMN)</a:t>
                      </a:r>
                    </a:p>
                  </a:txBody>
                  <a:tcPr marL="68400" marR="6840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56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Alignment performance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12</a:t>
                      </a:r>
                    </a:p>
                  </a:txBody>
                  <a:tcPr marL="68400" marR="68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5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_tradnl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31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400" marR="68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3511D5F4-A8D5-21E4-F1B4-0C98B0B223EE}"/>
              </a:ext>
            </a:extLst>
          </p:cNvPr>
          <p:cNvGrpSpPr/>
          <p:nvPr/>
        </p:nvGrpSpPr>
        <p:grpSpPr>
          <a:xfrm>
            <a:off x="4945984" y="3532673"/>
            <a:ext cx="6786858" cy="3325327"/>
            <a:chOff x="4902395" y="3295720"/>
            <a:chExt cx="6211645" cy="2891372"/>
          </a:xfrm>
        </p:grpSpPr>
        <p:grpSp>
          <p:nvGrpSpPr>
            <p:cNvPr id="2053" name="Group 2052">
              <a:extLst>
                <a:ext uri="{FF2B5EF4-FFF2-40B4-BE49-F238E27FC236}">
                  <a16:creationId xmlns:a16="http://schemas.microsoft.com/office/drawing/2014/main" id="{DA179676-2ACE-7FF4-48B6-5C14BEF881CB}"/>
                </a:ext>
              </a:extLst>
            </p:cNvPr>
            <p:cNvGrpSpPr/>
            <p:nvPr/>
          </p:nvGrpSpPr>
          <p:grpSpPr>
            <a:xfrm>
              <a:off x="4902395" y="3295720"/>
              <a:ext cx="6211645" cy="2891372"/>
              <a:chOff x="7267073" y="3211045"/>
              <a:chExt cx="6211645" cy="289137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6558BCF-9F07-C6FB-690A-64DDA4BA24A1}"/>
                  </a:ext>
                </a:extLst>
              </p:cNvPr>
              <p:cNvGrpSpPr/>
              <p:nvPr/>
            </p:nvGrpSpPr>
            <p:grpSpPr>
              <a:xfrm>
                <a:off x="7267073" y="3311073"/>
                <a:ext cx="4791209" cy="2791344"/>
                <a:chOff x="7267073" y="3311073"/>
                <a:chExt cx="4791209" cy="279134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D113A79-5D58-2EB3-1A37-05483D9032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67073" y="3311073"/>
                  <a:ext cx="4791209" cy="2495340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63B3AA0-DD32-212A-54BD-EF9342066761}"/>
                    </a:ext>
                  </a:extLst>
                </p:cNvPr>
                <p:cNvSpPr/>
                <p:nvPr/>
              </p:nvSpPr>
              <p:spPr>
                <a:xfrm>
                  <a:off x="7440328" y="5390147"/>
                  <a:ext cx="462013" cy="712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7E927B-4173-B8B4-3669-42DCB28F823E}"/>
                  </a:ext>
                </a:extLst>
              </p:cNvPr>
              <p:cNvSpPr txBox="1"/>
              <p:nvPr/>
            </p:nvSpPr>
            <p:spPr>
              <a:xfrm>
                <a:off x="11435228" y="3368525"/>
                <a:ext cx="1303562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700" dirty="0"/>
                  <a:t>Wall reference monuments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2837026-0DB0-7EF9-1474-E4FBC6EE26F7}"/>
                  </a:ext>
                </a:extLst>
              </p:cNvPr>
              <p:cNvGrpSpPr/>
              <p:nvPr/>
            </p:nvGrpSpPr>
            <p:grpSpPr>
              <a:xfrm>
                <a:off x="11102975" y="3468552"/>
                <a:ext cx="332253" cy="500198"/>
                <a:chOff x="11102975" y="3468552"/>
                <a:chExt cx="332253" cy="500198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B788F417-249B-AF3E-652C-0CDDD994B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102975" y="3468553"/>
                  <a:ext cx="215900" cy="500197"/>
                </a:xfrm>
                <a:prstGeom prst="straightConnector1">
                  <a:avLst/>
                </a:prstGeom>
                <a:ln w="3175" cap="flat">
                  <a:solidFill>
                    <a:schemeClr val="tx1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8DCD24B-0CFB-BDCF-BDEA-476CB757E73F}"/>
                    </a:ext>
                  </a:extLst>
                </p:cNvPr>
                <p:cNvCxnSpPr>
                  <a:stCxn id="19" idx="1"/>
                </p:cNvCxnSpPr>
                <p:nvPr/>
              </p:nvCxnSpPr>
              <p:spPr>
                <a:xfrm flipH="1" flipV="1">
                  <a:off x="11318875" y="3468552"/>
                  <a:ext cx="116353" cy="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5AA6AA5-E7FD-5BF0-7DDA-C8AFF034D9CE}"/>
                  </a:ext>
                </a:extLst>
              </p:cNvPr>
              <p:cNvGrpSpPr/>
              <p:nvPr/>
            </p:nvGrpSpPr>
            <p:grpSpPr>
              <a:xfrm>
                <a:off x="11773992" y="4347551"/>
                <a:ext cx="1704726" cy="602287"/>
                <a:chOff x="11773992" y="4347551"/>
                <a:chExt cx="1704726" cy="602287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A809278-A0BE-2A73-0848-5DBB29423944}"/>
                    </a:ext>
                  </a:extLst>
                </p:cNvPr>
                <p:cNvSpPr txBox="1"/>
                <p:nvPr/>
              </p:nvSpPr>
              <p:spPr>
                <a:xfrm>
                  <a:off x="12066152" y="4347551"/>
                  <a:ext cx="1412566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00" dirty="0"/>
                    <a:t>LT stationing for compensation</a:t>
                  </a: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F8A08755-26D7-4E0B-8BA1-66A776752043}"/>
                    </a:ext>
                  </a:extLst>
                </p:cNvPr>
                <p:cNvGrpSpPr/>
                <p:nvPr/>
              </p:nvGrpSpPr>
              <p:grpSpPr>
                <a:xfrm>
                  <a:off x="11773992" y="4449640"/>
                  <a:ext cx="332253" cy="500198"/>
                  <a:chOff x="11102975" y="3468552"/>
                  <a:chExt cx="332253" cy="500198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FAD9A1C0-1F44-FA4E-02FF-C08EC3ED76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02975" y="3468553"/>
                    <a:ext cx="215900" cy="500197"/>
                  </a:xfrm>
                  <a:prstGeom prst="straightConnector1">
                    <a:avLst/>
                  </a:prstGeom>
                  <a:ln w="3175" cap="flat">
                    <a:solidFill>
                      <a:schemeClr val="tx1"/>
                    </a:solidFill>
                    <a:headEnd type="none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C8C5BAA2-0497-A7E1-E080-28255D3D2129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1318875" y="3468552"/>
                    <a:ext cx="116353" cy="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EA51637-770E-2427-A71E-1415D96F2938}"/>
                  </a:ext>
                </a:extLst>
              </p:cNvPr>
              <p:cNvGrpSpPr/>
              <p:nvPr/>
            </p:nvGrpSpPr>
            <p:grpSpPr>
              <a:xfrm>
                <a:off x="10246330" y="3268497"/>
                <a:ext cx="952129" cy="866187"/>
                <a:chOff x="10246330" y="3268497"/>
                <a:chExt cx="952129" cy="866187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2685E81-FC3B-A8B6-3AF6-6D189F3A81B1}"/>
                    </a:ext>
                  </a:extLst>
                </p:cNvPr>
                <p:cNvSpPr txBox="1"/>
                <p:nvPr/>
              </p:nvSpPr>
              <p:spPr>
                <a:xfrm>
                  <a:off x="10645102" y="3268497"/>
                  <a:ext cx="553357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00" dirty="0"/>
                    <a:t>Module 2</a:t>
                  </a: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E29036C0-7A48-6E79-8371-81E8CBDEBB0B}"/>
                    </a:ext>
                  </a:extLst>
                </p:cNvPr>
                <p:cNvGrpSpPr/>
                <p:nvPr/>
              </p:nvGrpSpPr>
              <p:grpSpPr>
                <a:xfrm>
                  <a:off x="10246330" y="3371882"/>
                  <a:ext cx="447018" cy="762802"/>
                  <a:chOff x="11102975" y="3205948"/>
                  <a:chExt cx="447018" cy="762802"/>
                </a:xfrm>
              </p:grpSpPr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3DA0BB81-380F-66A3-6431-5B0B38EF2B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02975" y="3206333"/>
                    <a:ext cx="332253" cy="762417"/>
                  </a:xfrm>
                  <a:prstGeom prst="straightConnector1">
                    <a:avLst/>
                  </a:prstGeom>
                  <a:ln w="3175" cap="flat">
                    <a:solidFill>
                      <a:schemeClr val="tx1"/>
                    </a:solidFill>
                    <a:headEnd type="none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D1638D0D-363E-DA03-586D-D9E6CA1BA4B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1433640" y="3205948"/>
                    <a:ext cx="116353" cy="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F2233A7A-DF69-86E2-04C3-6379B72A1048}"/>
                  </a:ext>
                </a:extLst>
              </p:cNvPr>
              <p:cNvGrpSpPr/>
              <p:nvPr/>
            </p:nvGrpSpPr>
            <p:grpSpPr>
              <a:xfrm>
                <a:off x="11112655" y="3801930"/>
                <a:ext cx="2366063" cy="862830"/>
                <a:chOff x="11112655" y="3801930"/>
                <a:chExt cx="2366063" cy="862830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58965F7-C1B2-F373-13A2-932C1CE33415}"/>
                    </a:ext>
                  </a:extLst>
                </p:cNvPr>
                <p:cNvSpPr txBox="1"/>
                <p:nvPr/>
              </p:nvSpPr>
              <p:spPr>
                <a:xfrm>
                  <a:off x="11554793" y="3801930"/>
                  <a:ext cx="192392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00" dirty="0"/>
                    <a:t>LT stationing for magnet to girder alignment</a:t>
                  </a:r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72B95C15-BA5B-8A95-2485-D1C9A9CAF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112655" y="3902343"/>
                  <a:ext cx="332253" cy="762417"/>
                </a:xfrm>
                <a:prstGeom prst="straightConnector1">
                  <a:avLst/>
                </a:prstGeom>
                <a:ln w="3175" cap="flat">
                  <a:solidFill>
                    <a:schemeClr val="tx1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A8F07FC-FB22-DFDD-B8D7-F0436E427E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443320" y="3901958"/>
                  <a:ext cx="14860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C977BF1-1128-08F9-4F56-A6A8201E6D4E}"/>
                  </a:ext>
                </a:extLst>
              </p:cNvPr>
              <p:cNvGrpSpPr/>
              <p:nvPr/>
            </p:nvGrpSpPr>
            <p:grpSpPr>
              <a:xfrm>
                <a:off x="11499916" y="4155827"/>
                <a:ext cx="1567983" cy="598057"/>
                <a:chOff x="11499916" y="4155827"/>
                <a:chExt cx="1567983" cy="598057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5C2C7-1ED0-E83A-3C5E-C35742131817}"/>
                    </a:ext>
                  </a:extLst>
                </p:cNvPr>
                <p:cNvSpPr txBox="1"/>
                <p:nvPr/>
              </p:nvSpPr>
              <p:spPr>
                <a:xfrm>
                  <a:off x="11778764" y="4155827"/>
                  <a:ext cx="1289135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00" dirty="0"/>
                    <a:t>Floor reference monuments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C7C773A-4CC8-5ADC-574E-D59B5F3F0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499916" y="4253687"/>
                  <a:ext cx="215900" cy="500197"/>
                </a:xfrm>
                <a:prstGeom prst="straightConnector1">
                  <a:avLst/>
                </a:prstGeom>
                <a:ln w="3175" cap="flat">
                  <a:solidFill>
                    <a:schemeClr val="tx1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63DE84-EDE4-3B35-844B-AAF4354964D8}"/>
                    </a:ext>
                  </a:extLst>
                </p:cNvPr>
                <p:cNvCxnSpPr/>
                <p:nvPr/>
              </p:nvCxnSpPr>
              <p:spPr>
                <a:xfrm flipH="1" flipV="1">
                  <a:off x="11715816" y="4253686"/>
                  <a:ext cx="116353" cy="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C01186A-62DA-77C3-0B1E-6E964CB67819}"/>
                  </a:ext>
                </a:extLst>
              </p:cNvPr>
              <p:cNvGrpSpPr/>
              <p:nvPr/>
            </p:nvGrpSpPr>
            <p:grpSpPr>
              <a:xfrm>
                <a:off x="8257519" y="3211045"/>
                <a:ext cx="1054679" cy="607634"/>
                <a:chOff x="8257519" y="3211045"/>
                <a:chExt cx="1054679" cy="607634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54A7FA-4FB1-C738-A0A2-DD251536E981}"/>
                    </a:ext>
                  </a:extLst>
                </p:cNvPr>
                <p:cNvSpPr txBox="1"/>
                <p:nvPr/>
              </p:nvSpPr>
              <p:spPr>
                <a:xfrm>
                  <a:off x="8257519" y="3211045"/>
                  <a:ext cx="809837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00" dirty="0"/>
                    <a:t>Magnet storage</a:t>
                  </a: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E7A03B58-A236-541D-2AB2-9F684CC7D343}"/>
                    </a:ext>
                  </a:extLst>
                </p:cNvPr>
                <p:cNvGrpSpPr/>
                <p:nvPr/>
              </p:nvGrpSpPr>
              <p:grpSpPr>
                <a:xfrm flipH="1">
                  <a:off x="9010588" y="3318481"/>
                  <a:ext cx="301610" cy="500198"/>
                  <a:chOff x="11102975" y="3468552"/>
                  <a:chExt cx="332253" cy="500198"/>
                </a:xfrm>
              </p:grpSpPr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F1D95ED3-3F6E-B5A6-8CD4-60BC01FA26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02975" y="3468553"/>
                    <a:ext cx="215900" cy="500197"/>
                  </a:xfrm>
                  <a:prstGeom prst="straightConnector1">
                    <a:avLst/>
                  </a:prstGeom>
                  <a:ln w="3175" cap="flat">
                    <a:solidFill>
                      <a:schemeClr val="tx1"/>
                    </a:solidFill>
                    <a:headEnd type="none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BF1DB7-F395-D5BA-2618-6C6C1E827E0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1318875" y="3468552"/>
                    <a:ext cx="116353" cy="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52" name="Group 2051">
                <a:extLst>
                  <a:ext uri="{FF2B5EF4-FFF2-40B4-BE49-F238E27FC236}">
                    <a16:creationId xmlns:a16="http://schemas.microsoft.com/office/drawing/2014/main" id="{6FE86D58-A4DF-C10A-F68D-2F067AD48C4B}"/>
                  </a:ext>
                </a:extLst>
              </p:cNvPr>
              <p:cNvGrpSpPr/>
              <p:nvPr/>
            </p:nvGrpSpPr>
            <p:grpSpPr>
              <a:xfrm>
                <a:off x="7652129" y="3868722"/>
                <a:ext cx="1542972" cy="600226"/>
                <a:chOff x="7652129" y="3868722"/>
                <a:chExt cx="1542972" cy="600226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CD3B59E-D192-175B-A5ED-24053ABB297F}"/>
                    </a:ext>
                  </a:extLst>
                </p:cNvPr>
                <p:cNvSpPr txBox="1"/>
                <p:nvPr/>
              </p:nvSpPr>
              <p:spPr>
                <a:xfrm>
                  <a:off x="7652129" y="3868722"/>
                  <a:ext cx="553357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00" dirty="0"/>
                    <a:t>Module 1</a:t>
                  </a: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A1A6786A-1F91-8350-0F2D-4633092BCEBD}"/>
                    </a:ext>
                  </a:extLst>
                </p:cNvPr>
                <p:cNvGrpSpPr/>
                <p:nvPr/>
              </p:nvGrpSpPr>
              <p:grpSpPr>
                <a:xfrm flipH="1">
                  <a:off x="8176521" y="3968750"/>
                  <a:ext cx="1018580" cy="500198"/>
                  <a:chOff x="11102975" y="3468552"/>
                  <a:chExt cx="1053500" cy="500198"/>
                </a:xfrm>
              </p:grpSpPr>
              <p:cxnSp>
                <p:nvCxnSpPr>
                  <p:cNvPr id="2048" name="Straight Arrow Connector 2047">
                    <a:extLst>
                      <a:ext uri="{FF2B5EF4-FFF2-40B4-BE49-F238E27FC236}">
                        <a16:creationId xmlns:a16="http://schemas.microsoft.com/office/drawing/2014/main" id="{28CB1312-2D1A-C6C2-159A-2C97C1A12F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02975" y="3468553"/>
                    <a:ext cx="215900" cy="500197"/>
                  </a:xfrm>
                  <a:prstGeom prst="straightConnector1">
                    <a:avLst/>
                  </a:prstGeom>
                  <a:ln w="3175" cap="flat">
                    <a:solidFill>
                      <a:schemeClr val="tx1"/>
                    </a:solidFill>
                    <a:headEnd type="none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9" name="Straight Connector 2048">
                    <a:extLst>
                      <a:ext uri="{FF2B5EF4-FFF2-40B4-BE49-F238E27FC236}">
                        <a16:creationId xmlns:a16="http://schemas.microsoft.com/office/drawing/2014/main" id="{B43B34C9-060E-4D53-7DA0-1DF2BC656D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18875" y="3468552"/>
                    <a:ext cx="837600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60" name="Group 2059">
              <a:extLst>
                <a:ext uri="{FF2B5EF4-FFF2-40B4-BE49-F238E27FC236}">
                  <a16:creationId xmlns:a16="http://schemas.microsoft.com/office/drawing/2014/main" id="{52DCBDA9-5CBE-01F0-4F4B-D5C0C2E8ECA2}"/>
                </a:ext>
              </a:extLst>
            </p:cNvPr>
            <p:cNvGrpSpPr/>
            <p:nvPr/>
          </p:nvGrpSpPr>
          <p:grpSpPr>
            <a:xfrm>
              <a:off x="9614302" y="4676968"/>
              <a:ext cx="1322465" cy="353413"/>
              <a:chOff x="9614302" y="4676968"/>
              <a:chExt cx="1322465" cy="35341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D7028D-CBC5-B44D-760E-C7E974FBDACB}"/>
                  </a:ext>
                </a:extLst>
              </p:cNvPr>
              <p:cNvSpPr txBox="1"/>
              <p:nvPr/>
            </p:nvSpPr>
            <p:spPr>
              <a:xfrm>
                <a:off x="9796711" y="4676968"/>
                <a:ext cx="114005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00" dirty="0"/>
                  <a:t>Assembling area outline</a:t>
                </a:r>
              </a:p>
            </p:txBody>
          </p:sp>
          <p:grpSp>
            <p:nvGrpSpPr>
              <p:cNvPr id="2059" name="Group 2058">
                <a:extLst>
                  <a:ext uri="{FF2B5EF4-FFF2-40B4-BE49-F238E27FC236}">
                    <a16:creationId xmlns:a16="http://schemas.microsoft.com/office/drawing/2014/main" id="{7C76700D-A042-183E-7413-CB36F607849D}"/>
                  </a:ext>
                </a:extLst>
              </p:cNvPr>
              <p:cNvGrpSpPr/>
              <p:nvPr/>
            </p:nvGrpSpPr>
            <p:grpSpPr>
              <a:xfrm>
                <a:off x="9614302" y="4776996"/>
                <a:ext cx="216339" cy="253385"/>
                <a:chOff x="9614302" y="4776996"/>
                <a:chExt cx="216339" cy="253385"/>
              </a:xfrm>
            </p:grpSpPr>
            <p:cxnSp>
              <p:nvCxnSpPr>
                <p:cNvPr id="2054" name="Straight Arrow Connector 2053">
                  <a:extLst>
                    <a:ext uri="{FF2B5EF4-FFF2-40B4-BE49-F238E27FC236}">
                      <a16:creationId xmlns:a16="http://schemas.microsoft.com/office/drawing/2014/main" id="{A3507046-9256-19C9-A15B-F53264A24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14302" y="4780281"/>
                  <a:ext cx="100293" cy="250100"/>
                </a:xfrm>
                <a:prstGeom prst="straightConnector1">
                  <a:avLst/>
                </a:prstGeom>
                <a:ln w="3175" cap="flat">
                  <a:solidFill>
                    <a:schemeClr val="tx1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5" name="Straight Connector 2054">
                  <a:extLst>
                    <a:ext uri="{FF2B5EF4-FFF2-40B4-BE49-F238E27FC236}">
                      <a16:creationId xmlns:a16="http://schemas.microsoft.com/office/drawing/2014/main" id="{B0A9267B-1481-6C78-4661-5991DCB6D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14288" y="4776996"/>
                  <a:ext cx="116353" cy="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67" name="TextBox 9">
            <a:extLst>
              <a:ext uri="{FF2B5EF4-FFF2-40B4-BE49-F238E27FC236}">
                <a16:creationId xmlns:a16="http://schemas.microsoft.com/office/drawing/2014/main" id="{22B4BCAD-75A7-D7E7-3B11-1F34B836586C}"/>
              </a:ext>
            </a:extLst>
          </p:cNvPr>
          <p:cNvSpPr/>
          <p:nvPr/>
        </p:nvSpPr>
        <p:spPr>
          <a:xfrm>
            <a:off x="755701" y="3370050"/>
            <a:ext cx="670387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9E97"/>
                </a:solidFill>
                <a:latin typeface="Calibri"/>
                <a:ea typeface="Arial"/>
              </a:rPr>
              <a:t>ALBA II Status</a:t>
            </a:r>
            <a:endParaRPr lang="en-US" sz="9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graphicFrame>
        <p:nvGraphicFramePr>
          <p:cNvPr id="2069" name="Table 2068">
            <a:extLst>
              <a:ext uri="{FF2B5EF4-FFF2-40B4-BE49-F238E27FC236}">
                <a16:creationId xmlns:a16="http://schemas.microsoft.com/office/drawing/2014/main" id="{ECC183E5-5280-CAB2-0F05-97239398D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083409"/>
              </p:ext>
            </p:extLst>
          </p:nvPr>
        </p:nvGraphicFramePr>
        <p:xfrm>
          <a:off x="710855" y="3912728"/>
          <a:ext cx="3847255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9882">
                  <a:extLst>
                    <a:ext uri="{9D8B030D-6E8A-4147-A177-3AD203B41FA5}">
                      <a16:colId xmlns:a16="http://schemas.microsoft.com/office/drawing/2014/main" val="512737132"/>
                    </a:ext>
                  </a:extLst>
                </a:gridCol>
                <a:gridCol w="887373">
                  <a:extLst>
                    <a:ext uri="{9D8B030D-6E8A-4147-A177-3AD203B41FA5}">
                      <a16:colId xmlns:a16="http://schemas.microsoft.com/office/drawing/2014/main" val="232142631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GB" b="1" dirty="0"/>
                        <a:t>Assembly Lab technical specifications</a:t>
                      </a:r>
                      <a:endParaRPr lang="en-GB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86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Area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131 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76718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Crane load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Tn</a:t>
                      </a:r>
                      <a:endParaRPr lang="en-GB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419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Thermal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 0,5 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C°</a:t>
                      </a:r>
                      <a:endParaRPr lang="en-GB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80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Area for LT compensation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999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Floor and walls reference monuments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535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20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0F63FA20-9DF5-3EA4-C0EA-E33D8468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02" y="498627"/>
            <a:ext cx="10064698" cy="55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 algn="l">
              <a:lnSpc>
                <a:spcPct val="80000"/>
              </a:lnSpc>
              <a:buNone/>
            </a:pPr>
            <a:r>
              <a:rPr lang="en-US" sz="3300" b="1" spc="-1" dirty="0">
                <a:solidFill>
                  <a:srgbClr val="122E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 II alignment strategy - Girders</a:t>
            </a:r>
            <a:endParaRPr lang="en-US" sz="33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large truck in a warehouse&#10;&#10;AI-generated content may be incorrect.">
            <a:extLst>
              <a:ext uri="{FF2B5EF4-FFF2-40B4-BE49-F238E27FC236}">
                <a16:creationId xmlns:a16="http://schemas.microsoft.com/office/drawing/2014/main" id="{E233C74D-4093-EB6B-25E6-0493CC63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6" t="40415" r="15152" b="5852"/>
          <a:stretch/>
        </p:blipFill>
        <p:spPr>
          <a:xfrm>
            <a:off x="9530300" y="2773750"/>
            <a:ext cx="2516227" cy="36952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C222E1-ED25-F486-6B87-29D0C0966E04}"/>
              </a:ext>
            </a:extLst>
          </p:cNvPr>
          <p:cNvGrpSpPr/>
          <p:nvPr/>
        </p:nvGrpSpPr>
        <p:grpSpPr>
          <a:xfrm>
            <a:off x="9225295" y="298980"/>
            <a:ext cx="2918502" cy="2135336"/>
            <a:chOff x="17403697" y="-6305201"/>
            <a:chExt cx="2904951" cy="31630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4A649-FDAB-045E-E1DF-42338F8D29CA}"/>
                </a:ext>
              </a:extLst>
            </p:cNvPr>
            <p:cNvSpPr txBox="1"/>
            <p:nvPr/>
          </p:nvSpPr>
          <p:spPr>
            <a:xfrm>
              <a:off x="17647976" y="-5280311"/>
              <a:ext cx="2498040" cy="213811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Validates girder design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150000"/>
                </a:lnSpc>
                <a:buClr>
                  <a:schemeClr val="tx1"/>
                </a:buClr>
                <a:buFont typeface="Aptos" panose="020B00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Flatness</a:t>
              </a:r>
            </a:p>
            <a:p>
              <a:pPr marL="285750" indent="-285750">
                <a:lnSpc>
                  <a:spcPct val="150000"/>
                </a:lnSpc>
                <a:buClrTx/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Adjustment mechanics</a:t>
              </a:r>
            </a:p>
            <a:p>
              <a:pPr marL="285750" indent="-285750">
                <a:lnSpc>
                  <a:spcPct val="15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Stable architecture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C785F3-BC4A-A723-9CE4-FC456B7A43BD}"/>
                </a:ext>
              </a:extLst>
            </p:cNvPr>
            <p:cNvSpPr txBox="1"/>
            <p:nvPr/>
          </p:nvSpPr>
          <p:spPr>
            <a:xfrm>
              <a:off x="17403697" y="-6305201"/>
              <a:ext cx="2904951" cy="501488"/>
            </a:xfrm>
            <a:prstGeom prst="roundRect">
              <a:avLst>
                <a:gd name="adj" fmla="val 0"/>
              </a:avLst>
            </a:prstGeom>
            <a:solidFill>
              <a:srgbClr val="2A6AB8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measurements campaign </a:t>
              </a:r>
              <a:endPara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66619F6-1074-2ECE-D6D3-88D0918EC6DC}"/>
                </a:ext>
              </a:extLst>
            </p:cNvPr>
            <p:cNvSpPr/>
            <p:nvPr/>
          </p:nvSpPr>
          <p:spPr>
            <a:xfrm rot="5400000">
              <a:off x="18685630" y="-5706856"/>
              <a:ext cx="351879" cy="419863"/>
            </a:xfrm>
            <a:prstGeom prst="rightArrow">
              <a:avLst>
                <a:gd name="adj1" fmla="val 80189"/>
                <a:gd name="adj2" fmla="val 50000"/>
              </a:avLst>
            </a:prstGeom>
            <a:solidFill>
              <a:srgbClr val="2A6AB8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26708CD6-4D74-BE91-D02D-D55E3C81CFE8}"/>
              </a:ext>
            </a:extLst>
          </p:cNvPr>
          <p:cNvGrpSpPr/>
          <p:nvPr/>
        </p:nvGrpSpPr>
        <p:grpSpPr>
          <a:xfrm>
            <a:off x="301928" y="829258"/>
            <a:ext cx="8982307" cy="5521512"/>
            <a:chOff x="360264" y="884170"/>
            <a:chExt cx="8982307" cy="55215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B0F75CA-0BA4-5F5C-30E6-5D395AA62A23}"/>
                </a:ext>
              </a:extLst>
            </p:cNvPr>
            <p:cNvGrpSpPr/>
            <p:nvPr/>
          </p:nvGrpSpPr>
          <p:grpSpPr>
            <a:xfrm>
              <a:off x="360264" y="884170"/>
              <a:ext cx="8982307" cy="5521512"/>
              <a:chOff x="3557591" y="1363213"/>
              <a:chExt cx="8121467" cy="566767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2621E3-FB79-C166-DAB6-3C50F208FB0A}"/>
                  </a:ext>
                </a:extLst>
              </p:cNvPr>
              <p:cNvSpPr txBox="1"/>
              <p:nvPr/>
            </p:nvSpPr>
            <p:spPr>
              <a:xfrm>
                <a:off x="3557591" y="1363213"/>
                <a:ext cx="8035105" cy="56676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lnSpc>
                    <a:spcPct val="120000"/>
                  </a:lnSpc>
                  <a:defRPr sz="1200">
                    <a:solidFill>
                      <a:srgbClr val="15305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r>
                  <a:rPr lang="en-US" sz="2800" spc="-1" dirty="0">
                    <a:solidFill>
                      <a:srgbClr val="009E97"/>
                    </a:solidFill>
                    <a:latin typeface="Calibri"/>
                    <a:cs typeface="+mn-cs"/>
                  </a:rPr>
                  <a:t>Prototypes tests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spc="-1" dirty="0">
                    <a:solidFill>
                      <a:schemeClr val="tx1"/>
                    </a:solidFill>
                    <a:latin typeface="Calibri"/>
                    <a:cs typeface="+mn-cs"/>
                  </a:rPr>
                  <a:t>Empty girders</a:t>
                </a:r>
                <a:r>
                  <a:rPr lang="en-US" sz="2800" spc="-1" dirty="0">
                    <a:solidFill>
                      <a:schemeClr val="tx1"/>
                    </a:solidFill>
                    <a:latin typeface="Calibri"/>
                    <a:cs typeface="+mn-cs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sz="2800" spc="-1" dirty="0">
                  <a:solidFill>
                    <a:srgbClr val="009E97"/>
                  </a:solidFill>
                  <a:highlight>
                    <a:srgbClr val="FFFF00"/>
                  </a:highlight>
                  <a:latin typeface="Calibri"/>
                  <a:ea typeface="Calibri" panose="020F0502020204030204" pitchFamily="34" charset="0"/>
                  <a:cs typeface="+mn-cs"/>
                </a:endParaRPr>
              </a:p>
              <a:p>
                <a:pPr>
                  <a:lnSpc>
                    <a:spcPct val="100000"/>
                  </a:lnSpc>
                </a:pPr>
                <a:endParaRPr lang="en-US" sz="2800" spc="-1" dirty="0">
                  <a:solidFill>
                    <a:srgbClr val="009E97"/>
                  </a:solidFill>
                  <a:highlight>
                    <a:srgbClr val="FFFF00"/>
                  </a:highlight>
                  <a:latin typeface="Calibri"/>
                  <a:ea typeface="Calibri" panose="020F0502020204030204" pitchFamily="34" charset="0"/>
                  <a:cs typeface="+mn-cs"/>
                </a:endParaRPr>
              </a:p>
              <a:p>
                <a:pPr>
                  <a:lnSpc>
                    <a:spcPct val="100000"/>
                  </a:lnSpc>
                </a:pPr>
                <a:endParaRPr lang="en-US" sz="2800" spc="-1" dirty="0">
                  <a:solidFill>
                    <a:srgbClr val="009E97"/>
                  </a:solidFill>
                  <a:highlight>
                    <a:srgbClr val="FFFF00"/>
                  </a:highlight>
                  <a:latin typeface="Calibri"/>
                  <a:ea typeface="Calibri" panose="020F0502020204030204" pitchFamily="34" charset="0"/>
                  <a:cs typeface="+mn-cs"/>
                </a:endParaRPr>
              </a:p>
              <a:p>
                <a:pPr algn="just">
                  <a:lnSpc>
                    <a:spcPct val="130000"/>
                  </a:lnSpc>
                </a:pP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lnSpc>
                    <a:spcPct val="100000"/>
                  </a:lnSpc>
                </a:pPr>
                <a:endParaRPr lang="en-US" sz="1800" spc="-1" dirty="0">
                  <a:solidFill>
                    <a:srgbClr val="009E97"/>
                  </a:solidFill>
                  <a:latin typeface="Calibri"/>
                  <a:cs typeface="+mn-cs"/>
                </a:endParaRPr>
              </a:p>
              <a:p>
                <a:pPr marL="285750" indent="-285750" algn="just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spc="-1" dirty="0">
                    <a:solidFill>
                      <a:schemeClr val="tx1"/>
                    </a:solidFill>
                    <a:latin typeface="Calibri"/>
                    <a:cs typeface="+mn-cs"/>
                  </a:rPr>
                  <a:t>Loaded girders (dummy magnets)</a:t>
                </a: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1000" dirty="0">
                  <a:solidFill>
                    <a:srgbClr val="15608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1800" spc="-1" dirty="0">
                  <a:solidFill>
                    <a:schemeClr val="tx1"/>
                  </a:solidFill>
                  <a:latin typeface="Calibri"/>
                  <a:cs typeface="+mn-cs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1800" spc="-1" dirty="0">
                    <a:solidFill>
                      <a:schemeClr val="tx1"/>
                    </a:solidFill>
                    <a:latin typeface="Calibri"/>
                    <a:cs typeface="+mn-cs"/>
                  </a:rPr>
                  <a:t>More measurements to be done with dummy magnets properly supported.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8771557-00A5-280A-C20F-1D93008FF836}"/>
                  </a:ext>
                </a:extLst>
              </p:cNvPr>
              <p:cNvGrpSpPr/>
              <p:nvPr/>
            </p:nvGrpSpPr>
            <p:grpSpPr>
              <a:xfrm>
                <a:off x="9627787" y="3862128"/>
                <a:ext cx="2051271" cy="1163834"/>
                <a:chOff x="6475954" y="3243632"/>
                <a:chExt cx="2051271" cy="1163834"/>
              </a:xfrm>
            </p:grpSpPr>
            <p:pic>
              <p:nvPicPr>
                <p:cNvPr id="2051" name="Content Placeholder 2" descr="Several different types of metal structures&#10;&#10;Description automatically generated">
                  <a:extLst>
                    <a:ext uri="{FF2B5EF4-FFF2-40B4-BE49-F238E27FC236}">
                      <a16:creationId xmlns:a16="http://schemas.microsoft.com/office/drawing/2014/main" id="{27901DE7-9410-C63C-66AF-3823D9C59E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61" t="47869" b="7726"/>
                <a:stretch/>
              </p:blipFill>
              <p:spPr>
                <a:xfrm>
                  <a:off x="6475954" y="3243632"/>
                  <a:ext cx="2051271" cy="631427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056" name="Content Placeholder 2" descr="Several different types of metal structures&#10;&#10;Description automatically generated">
                  <a:extLst>
                    <a:ext uri="{FF2B5EF4-FFF2-40B4-BE49-F238E27FC236}">
                      <a16:creationId xmlns:a16="http://schemas.microsoft.com/office/drawing/2014/main" id="{94A902E2-855B-9C1E-A032-C58CB0F971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61" t="7862" b="52114"/>
                <a:stretch/>
              </p:blipFill>
              <p:spPr>
                <a:xfrm>
                  <a:off x="6645815" y="3885457"/>
                  <a:ext cx="1881410" cy="52200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grpSp>
          <p:nvGrpSpPr>
            <p:cNvPr id="2050" name="Group 2049">
              <a:extLst>
                <a:ext uri="{FF2B5EF4-FFF2-40B4-BE49-F238E27FC236}">
                  <a16:creationId xmlns:a16="http://schemas.microsoft.com/office/drawing/2014/main" id="{C0A34E26-C32F-41F6-7DB7-1C3683666D67}"/>
                </a:ext>
              </a:extLst>
            </p:cNvPr>
            <p:cNvGrpSpPr/>
            <p:nvPr/>
          </p:nvGrpSpPr>
          <p:grpSpPr>
            <a:xfrm>
              <a:off x="8084965" y="1163603"/>
              <a:ext cx="1257606" cy="2098412"/>
              <a:chOff x="10958426" y="4431262"/>
              <a:chExt cx="1257606" cy="209841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55A5D6D-9CC9-6CD5-07B4-0ACE4AF31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10184317" y="5205371"/>
                <a:ext cx="2098412" cy="550193"/>
              </a:xfrm>
              <a:prstGeom prst="rect">
                <a:avLst/>
              </a:prstGeom>
            </p:spPr>
          </p:pic>
          <p:pic>
            <p:nvPicPr>
              <p:cNvPr id="46" name="Picture 45" descr="A green and yellow bar&#10;&#10;AI-generated content may be incorrect.">
                <a:extLst>
                  <a:ext uri="{FF2B5EF4-FFF2-40B4-BE49-F238E27FC236}">
                    <a16:creationId xmlns:a16="http://schemas.microsoft.com/office/drawing/2014/main" id="{CB8EB129-D079-04B0-B1D1-B78C9D8B3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8619" y="4431262"/>
                <a:ext cx="707413" cy="2015451"/>
              </a:xfrm>
              <a:prstGeom prst="rect">
                <a:avLst/>
              </a:prstGeom>
            </p:spPr>
          </p:pic>
        </p:grpSp>
      </p:grpSp>
      <p:sp>
        <p:nvSpPr>
          <p:cNvPr id="2058" name="TextBox 2057">
            <a:extLst>
              <a:ext uri="{FF2B5EF4-FFF2-40B4-BE49-F238E27FC236}">
                <a16:creationId xmlns:a16="http://schemas.microsoft.com/office/drawing/2014/main" id="{DD1B7448-7756-C9D6-4AD2-EC09574188E5}"/>
              </a:ext>
            </a:extLst>
          </p:cNvPr>
          <p:cNvSpPr txBox="1"/>
          <p:nvPr/>
        </p:nvSpPr>
        <p:spPr>
          <a:xfrm>
            <a:off x="522731" y="1783081"/>
            <a:ext cx="7503898" cy="150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plane planarity within specifications: </a:t>
            </a:r>
            <a:r>
              <a:rPr lang="en-US" sz="1800" dirty="0">
                <a:solidFill>
                  <a:srgbClr val="2A6A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flatness ≤ 0,1 mm</a:t>
            </a: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mechanics movements test X, Y, Z: </a:t>
            </a:r>
            <a:r>
              <a:rPr lang="en-US" sz="1800" dirty="0">
                <a:solidFill>
                  <a:srgbClr val="2A6A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5 µm resolution</a:t>
            </a:r>
          </a:p>
          <a:p>
            <a:pPr marL="342900" indent="-342900" algn="just">
              <a:lnSpc>
                <a:spcPct val="13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Stability test: </a:t>
            </a:r>
            <a:r>
              <a:rPr lang="en-US" sz="1800" dirty="0">
                <a:solidFill>
                  <a:srgbClr val="2A6A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a difference in modal response due to top frame different geometry of ~10%.</a:t>
            </a:r>
            <a:endParaRPr lang="en-US" sz="1800" dirty="0">
              <a:solidFill>
                <a:srgbClr val="2A6AB8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EFB2C38F-064B-1436-2887-1EEE802D558F}"/>
              </a:ext>
            </a:extLst>
          </p:cNvPr>
          <p:cNvSpPr txBox="1"/>
          <p:nvPr/>
        </p:nvSpPr>
        <p:spPr>
          <a:xfrm>
            <a:off x="522731" y="3896458"/>
            <a:ext cx="9007570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plane planarity: </a:t>
            </a:r>
            <a:r>
              <a:rPr lang="en-US" sz="1800" dirty="0">
                <a:solidFill>
                  <a:srgbClr val="2A6A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TBD</a:t>
            </a:r>
          </a:p>
          <a:p>
            <a:pPr marL="342900" indent="-342900" algn="just">
              <a:lnSpc>
                <a:spcPct val="130000"/>
              </a:lnSpc>
              <a:buFont typeface="Arial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mechanics movements test X, Y, Z: </a:t>
            </a:r>
            <a:r>
              <a:rPr lang="en-US" sz="1800" dirty="0">
                <a:solidFill>
                  <a:srgbClr val="2A6A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TBD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  Stability test: </a:t>
            </a:r>
            <a:r>
              <a:rPr lang="en-US" sz="1800" dirty="0">
                <a:solidFill>
                  <a:srgbClr val="2A6AB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Adding load to a girder to simulate operational conditions maintains the behavior of the modal response but reduce the Eigenmodes values by a 20%.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1242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LBA II">
      <a:dk1>
        <a:srgbClr val="000000"/>
      </a:dk1>
      <a:lt1>
        <a:srgbClr val="FFFFFF"/>
      </a:lt1>
      <a:dk2>
        <a:srgbClr val="122E4F"/>
      </a:dk2>
      <a:lt2>
        <a:srgbClr val="009E97"/>
      </a:lt2>
      <a:accent1>
        <a:srgbClr val="D3DA9A"/>
      </a:accent1>
      <a:accent2>
        <a:srgbClr val="F6F6F6"/>
      </a:accent2>
      <a:accent3>
        <a:srgbClr val="9D9D9C"/>
      </a:accent3>
      <a:accent4>
        <a:srgbClr val="676B85"/>
      </a:accent4>
      <a:accent5>
        <a:srgbClr val="93C3C0"/>
      </a:accent5>
      <a:accent6>
        <a:srgbClr val="E6E9C5"/>
      </a:accent6>
      <a:hlink>
        <a:srgbClr val="C3C2C1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ncrotó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Sincrotó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{84E938C3-D772-AC46-ADBA-D80C3D62C845}tf10001121</Template>
  <TotalTime>12644</TotalTime>
  <Words>1411</Words>
  <Application>Microsoft Office PowerPoint</Application>
  <PresentationFormat>Widescreen</PresentationFormat>
  <Paragraphs>324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Open Sans</vt:lpstr>
      <vt:lpstr>Outfit</vt:lpstr>
      <vt:lpstr>Outfit Black</vt:lpstr>
      <vt:lpstr>Symbol</vt:lpstr>
      <vt:lpstr>Wingdings</vt:lpstr>
      <vt:lpstr>Tema de Office</vt:lpstr>
      <vt:lpstr>PowerPoint Presentation</vt:lpstr>
      <vt:lpstr>Outline</vt:lpstr>
      <vt:lpstr>Introduction</vt:lpstr>
      <vt:lpstr>ALBA II alignment requirements and uncertainty </vt:lpstr>
      <vt:lpstr>ALBA II alignment requirements and uncertainty </vt:lpstr>
      <vt:lpstr>ALBA II alignment strategy</vt:lpstr>
      <vt:lpstr>ALBA II alignment strategy - Magnets</vt:lpstr>
      <vt:lpstr>ALBA II alignment strategy - Girders</vt:lpstr>
      <vt:lpstr>ALBA II alignment strategy - Girders</vt:lpstr>
      <vt:lpstr>ALBA II alignment strategy - Girders</vt:lpstr>
      <vt:lpstr>ALBA Long term drift</vt:lpstr>
      <vt:lpstr>ALBA Long term drift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 II Project</dc:title>
  <dc:creator>ALBA Communications and Outreach Office</dc:creator>
  <cp:lastModifiedBy>Marta Llonch Burgos</cp:lastModifiedBy>
  <cp:revision>264</cp:revision>
  <cp:lastPrinted>2026-02-24T10:37:49Z</cp:lastPrinted>
  <dcterms:created xsi:type="dcterms:W3CDTF">2024-02-07T09:48:03Z</dcterms:created>
  <dcterms:modified xsi:type="dcterms:W3CDTF">2026-07-13T12:30:07Z</dcterms:modified>
</cp:coreProperties>
</file>