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Lst>
  <p:notesMasterIdLst>
    <p:notesMasterId r:id="rId34"/>
  </p:notesMasterIdLst>
  <p:sldIdLst>
    <p:sldId id="256" r:id="rId2"/>
    <p:sldId id="257" r:id="rId3"/>
    <p:sldId id="2039378263" r:id="rId4"/>
    <p:sldId id="269" r:id="rId5"/>
    <p:sldId id="2039378257" r:id="rId6"/>
    <p:sldId id="2039378264" r:id="rId7"/>
    <p:sldId id="2039378258" r:id="rId8"/>
    <p:sldId id="2039378259" r:id="rId9"/>
    <p:sldId id="2039378260" r:id="rId10"/>
    <p:sldId id="2039378261" r:id="rId11"/>
    <p:sldId id="2039378262" r:id="rId12"/>
    <p:sldId id="2039378265" r:id="rId13"/>
    <p:sldId id="275" r:id="rId14"/>
    <p:sldId id="2039378266" r:id="rId15"/>
    <p:sldId id="2039378267" r:id="rId16"/>
    <p:sldId id="2039378268" r:id="rId17"/>
    <p:sldId id="2039378269" r:id="rId18"/>
    <p:sldId id="328" r:id="rId19"/>
    <p:sldId id="2039378243" r:id="rId20"/>
    <p:sldId id="2039378246" r:id="rId21"/>
    <p:sldId id="2039378249" r:id="rId22"/>
    <p:sldId id="2039378250" r:id="rId23"/>
    <p:sldId id="2039378251" r:id="rId24"/>
    <p:sldId id="2039378245" r:id="rId25"/>
    <p:sldId id="2039378252" r:id="rId26"/>
    <p:sldId id="2039378253" r:id="rId27"/>
    <p:sldId id="2039378254" r:id="rId28"/>
    <p:sldId id="326" r:id="rId29"/>
    <p:sldId id="327" r:id="rId30"/>
    <p:sldId id="2039378255" r:id="rId31"/>
    <p:sldId id="2039378256" r:id="rId32"/>
    <p:sldId id="306" r:id="rId33"/>
  </p:sldIdLst>
  <p:sldSz cx="12192000" cy="6858000"/>
  <p:notesSz cx="6797675" cy="987266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0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9" autoAdjust="0"/>
    <p:restoredTop sz="91646" autoAdjust="0"/>
  </p:normalViewPr>
  <p:slideViewPr>
    <p:cSldViewPr snapToGrid="0">
      <p:cViewPr varScale="1">
        <p:scale>
          <a:sx n="107" d="100"/>
          <a:sy n="107" d="100"/>
        </p:scale>
        <p:origin x="84" y="132"/>
      </p:cViewPr>
      <p:guideLst>
        <p:guide orient="horz" pos="2183"/>
        <p:guide pos="380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DBC30-9D2D-4050-802C-2AE25CFDEDB2}" type="doc">
      <dgm:prSet loTypeId="urn:microsoft.com/office/officeart/2005/8/layout/hProcess9" loCatId="process" qsTypeId="urn:microsoft.com/office/officeart/2005/8/quickstyle/simple1" qsCatId="simple" csTypeId="urn:microsoft.com/office/officeart/2005/8/colors/accent1_2" csCatId="accent1" phldr="1"/>
      <dgm:spPr/>
    </dgm:pt>
    <dgm:pt modelId="{2F50CEC0-76B3-4890-B997-2DF96612D06B}">
      <dgm:prSet phldrT="[文本]" custT="1"/>
      <dgm:spPr/>
      <dgm:t>
        <a:bodyPr anchor="t"/>
        <a:lstStyle/>
        <a:p>
          <a:pPr marL="0" lvl="0" algn="ctr" defTabSz="444500">
            <a:lnSpc>
              <a:spcPct val="90000"/>
            </a:lnSpc>
            <a:spcBef>
              <a:spcPct val="0"/>
            </a:spcBef>
            <a:spcAft>
              <a:spcPct val="35000"/>
            </a:spcAft>
            <a:buNone/>
          </a:pPr>
          <a:r>
            <a:rPr lang="en-US" altLang="zh-CN" sz="1600" b="0" kern="1200" dirty="0">
              <a:solidFill>
                <a:schemeClr val="tx1"/>
              </a:solidFill>
              <a:latin typeface="+mn-lt"/>
              <a:ea typeface="微软雅黑"/>
              <a:cs typeface="+mn-cs"/>
            </a:rPr>
            <a:t>2023.02.08—2023.09.19</a:t>
          </a:r>
        </a:p>
        <a:p>
          <a:pPr marL="0" lvl="0" algn="ctr" defTabSz="444500">
            <a:lnSpc>
              <a:spcPct val="90000"/>
            </a:lnSpc>
            <a:spcBef>
              <a:spcPct val="0"/>
            </a:spcBef>
            <a:spcAft>
              <a:spcPct val="35000"/>
            </a:spcAft>
            <a:buNone/>
          </a:pPr>
          <a:r>
            <a:rPr lang="en-US" altLang="zh-CN" sz="1600" b="1" kern="1200" dirty="0">
              <a:solidFill>
                <a:schemeClr val="tx1"/>
              </a:solidFill>
              <a:latin typeface="+mn-lt"/>
              <a:ea typeface="微软雅黑"/>
              <a:cs typeface="+mn-cs"/>
            </a:rPr>
            <a:t>Rough alignment</a:t>
          </a:r>
        </a:p>
        <a:p>
          <a:pPr marL="0" lvl="0" algn="l" defTabSz="444500">
            <a:lnSpc>
              <a:spcPct val="90000"/>
            </a:lnSpc>
            <a:spcBef>
              <a:spcPct val="0"/>
            </a:spcBef>
            <a:spcAft>
              <a:spcPct val="35000"/>
            </a:spcAft>
            <a:buNone/>
          </a:pPr>
          <a:endParaRPr lang="en-US" altLang="zh-CN" sz="1200" b="1" kern="1200" dirty="0">
            <a:solidFill>
              <a:schemeClr val="tx1"/>
            </a:solidFill>
            <a:latin typeface="+mn-lt"/>
            <a:ea typeface="微软雅黑"/>
            <a:cs typeface="+mn-cs"/>
          </a:endParaRPr>
        </a:p>
        <a:p>
          <a:pPr marL="0" lvl="0" algn="l" defTabSz="444500">
            <a:lnSpc>
              <a:spcPts val="2500"/>
            </a:lnSpc>
            <a:spcBef>
              <a:spcPts val="0"/>
            </a:spcBef>
            <a:spcAft>
              <a:spcPts val="0"/>
            </a:spcAft>
            <a:buNone/>
          </a:pPr>
          <a:r>
            <a:rPr lang="en-US" altLang="zh-CN" sz="1400" b="1" kern="1200" dirty="0">
              <a:solidFill>
                <a:schemeClr val="tx1"/>
              </a:solidFill>
              <a:latin typeface="+mn-lt"/>
              <a:ea typeface="微软雅黑"/>
              <a:cs typeface="+mn-cs"/>
            </a:rPr>
            <a:t>1</a:t>
          </a:r>
          <a:r>
            <a:rPr lang="zh-CN" altLang="en-US" sz="1400" b="1" kern="1200" dirty="0">
              <a:solidFill>
                <a:schemeClr val="tx1"/>
              </a:solidFill>
              <a:latin typeface="+mn-lt"/>
              <a:ea typeface="微软雅黑"/>
              <a:cs typeface="+mn-cs"/>
            </a:rPr>
            <a:t>、</a:t>
          </a:r>
          <a:r>
            <a:rPr lang="en-US" altLang="zh-CN" sz="1400" b="1" kern="1200" dirty="0">
              <a:solidFill>
                <a:schemeClr val="tx1"/>
              </a:solidFill>
              <a:latin typeface="+mn-lt"/>
              <a:ea typeface="微软雅黑"/>
              <a:cs typeface="+mn-cs"/>
            </a:rPr>
            <a:t>288 units</a:t>
          </a:r>
          <a:r>
            <a:rPr lang="en-US" altLang="zh-CN" sz="1400" b="1" kern="1200" dirty="0">
              <a:solidFill>
                <a:schemeClr val="tx1"/>
              </a:solidFill>
              <a:latin typeface="+mn-lt"/>
            </a:rPr>
            <a:t>;</a:t>
          </a:r>
          <a:endParaRPr lang="zh-CN" altLang="en-US" sz="1400" b="1" kern="1200" dirty="0">
            <a:solidFill>
              <a:schemeClr val="tx1"/>
            </a:solidFill>
            <a:latin typeface="+mn-lt"/>
            <a:ea typeface="微软雅黑"/>
            <a:cs typeface="+mn-cs"/>
          </a:endParaRPr>
        </a:p>
      </dgm:t>
    </dgm:pt>
    <dgm:pt modelId="{45B8C64C-199D-4A3C-ACE5-9181EEE19233}" type="parTrans" cxnId="{1F7F30B8-47E9-4959-9AF7-ECCBF5410ACC}">
      <dgm:prSet/>
      <dgm:spPr/>
      <dgm:t>
        <a:bodyPr/>
        <a:lstStyle/>
        <a:p>
          <a:endParaRPr lang="zh-CN" altLang="en-US" sz="1800">
            <a:latin typeface="+mn-lt"/>
          </a:endParaRPr>
        </a:p>
      </dgm:t>
    </dgm:pt>
    <dgm:pt modelId="{DBC53FD7-7FC4-4FDA-B56A-D63CBCB79744}" type="sibTrans" cxnId="{1F7F30B8-47E9-4959-9AF7-ECCBF5410ACC}">
      <dgm:prSet/>
      <dgm:spPr/>
      <dgm:t>
        <a:bodyPr/>
        <a:lstStyle/>
        <a:p>
          <a:endParaRPr lang="zh-CN" altLang="en-US" sz="1800">
            <a:latin typeface="+mn-lt"/>
          </a:endParaRPr>
        </a:p>
      </dgm:t>
    </dgm:pt>
    <dgm:pt modelId="{BBDD6B6F-D9F1-4596-8743-6702E683663C}">
      <dgm:prSet phldrT="[文本]" custT="1"/>
      <dgm:spPr/>
      <dgm:t>
        <a:bodyPr anchor="t"/>
        <a:lstStyle/>
        <a:p>
          <a:pPr algn="ctr">
            <a:lnSpc>
              <a:spcPct val="90000"/>
            </a:lnSpc>
            <a:spcAft>
              <a:spcPct val="35000"/>
            </a:spcAft>
          </a:pPr>
          <a:r>
            <a:rPr lang="en-US" altLang="zh-CN" sz="1600" b="0" dirty="0">
              <a:solidFill>
                <a:schemeClr val="tx1"/>
              </a:solidFill>
              <a:latin typeface="+mn-lt"/>
            </a:rPr>
            <a:t>2023.11.23—2024.06.26</a:t>
          </a:r>
        </a:p>
        <a:p>
          <a:pPr algn="ctr">
            <a:lnSpc>
              <a:spcPct val="90000"/>
            </a:lnSpc>
            <a:spcAft>
              <a:spcPct val="35000"/>
            </a:spcAft>
          </a:pPr>
          <a:r>
            <a:rPr lang="en-US" altLang="zh-CN" sz="1600" b="1" dirty="0">
              <a:solidFill>
                <a:schemeClr val="tx1"/>
              </a:solidFill>
              <a:latin typeface="+mn-lt"/>
            </a:rPr>
            <a:t>Semi-precision alignment</a:t>
          </a:r>
        </a:p>
        <a:p>
          <a:pPr algn="l">
            <a:lnSpc>
              <a:spcPts val="2500"/>
            </a:lnSpc>
            <a:spcAft>
              <a:spcPts val="0"/>
            </a:spcAft>
          </a:pPr>
          <a:r>
            <a:rPr lang="en-US" altLang="zh-CN" sz="1400" b="1" dirty="0">
              <a:solidFill>
                <a:schemeClr val="tx1"/>
              </a:solidFill>
              <a:latin typeface="+mn-lt"/>
            </a:rPr>
            <a:t>1</a:t>
          </a:r>
          <a:r>
            <a:rPr lang="zh-CN" altLang="en-US" sz="1400" b="1" dirty="0">
              <a:solidFill>
                <a:schemeClr val="tx1"/>
              </a:solidFill>
              <a:latin typeface="+mn-lt"/>
            </a:rPr>
            <a:t>、</a:t>
          </a:r>
          <a:r>
            <a:rPr lang="en-US" altLang="zh-CN" sz="1400" b="1" dirty="0">
              <a:solidFill>
                <a:schemeClr val="tx1"/>
              </a:solidFill>
              <a:latin typeface="+mn-lt"/>
            </a:rPr>
            <a:t>288 units;</a:t>
          </a:r>
        </a:p>
        <a:p>
          <a:pPr algn="l">
            <a:lnSpc>
              <a:spcPts val="2500"/>
            </a:lnSpc>
            <a:spcAft>
              <a:spcPts val="0"/>
            </a:spcAft>
          </a:pPr>
          <a:r>
            <a:rPr lang="en-US" altLang="zh-CN" sz="1400" b="1" dirty="0">
              <a:solidFill>
                <a:schemeClr val="tx1"/>
              </a:solidFill>
              <a:latin typeface="+mn-lt"/>
            </a:rPr>
            <a:t>2</a:t>
          </a:r>
          <a:r>
            <a:rPr lang="zh-CN" altLang="en-US" sz="1400" b="1" dirty="0">
              <a:solidFill>
                <a:schemeClr val="tx1"/>
              </a:solidFill>
              <a:latin typeface="+mn-lt"/>
            </a:rPr>
            <a:t>、</a:t>
          </a:r>
          <a:r>
            <a:rPr lang="en-US" altLang="zh-CN" sz="1400" b="1" dirty="0">
              <a:solidFill>
                <a:schemeClr val="tx1"/>
              </a:solidFill>
              <a:latin typeface="+mn-lt"/>
            </a:rPr>
            <a:t>all vacuum chambers;</a:t>
          </a:r>
          <a:endParaRPr lang="zh-CN" altLang="en-US" sz="1400" b="1" dirty="0">
            <a:solidFill>
              <a:schemeClr val="tx1"/>
            </a:solidFill>
            <a:latin typeface="+mn-lt"/>
          </a:endParaRPr>
        </a:p>
      </dgm:t>
    </dgm:pt>
    <dgm:pt modelId="{5BA80EA6-94C9-4D26-BB52-6E135275E9DE}" type="parTrans" cxnId="{F56EA9D6-7176-4CE0-A9AD-300A60F13F5F}">
      <dgm:prSet/>
      <dgm:spPr/>
      <dgm:t>
        <a:bodyPr/>
        <a:lstStyle/>
        <a:p>
          <a:endParaRPr lang="zh-CN" altLang="en-US" sz="1800">
            <a:latin typeface="+mn-lt"/>
          </a:endParaRPr>
        </a:p>
      </dgm:t>
    </dgm:pt>
    <dgm:pt modelId="{021258B1-8E33-4C21-9AEB-9948CC70E397}" type="sibTrans" cxnId="{F56EA9D6-7176-4CE0-A9AD-300A60F13F5F}">
      <dgm:prSet/>
      <dgm:spPr/>
      <dgm:t>
        <a:bodyPr/>
        <a:lstStyle/>
        <a:p>
          <a:endParaRPr lang="zh-CN" altLang="en-US" sz="1800">
            <a:latin typeface="+mn-lt"/>
          </a:endParaRPr>
        </a:p>
      </dgm:t>
    </dgm:pt>
    <dgm:pt modelId="{C06D73BB-1428-4F64-A98D-7979C881AEDF}">
      <dgm:prSet phldrT="[文本]" custT="1"/>
      <dgm:spPr/>
      <dgm:t>
        <a:bodyPr anchor="t"/>
        <a:lstStyle/>
        <a:p>
          <a:pPr marL="0" lvl="0" algn="ctr" defTabSz="711200">
            <a:lnSpc>
              <a:spcPct val="90000"/>
            </a:lnSpc>
            <a:spcBef>
              <a:spcPct val="0"/>
            </a:spcBef>
            <a:spcAft>
              <a:spcPct val="35000"/>
            </a:spcAft>
            <a:buNone/>
          </a:pPr>
          <a:r>
            <a:rPr lang="en-US" altLang="zh-CN" sz="1600" b="0" kern="1200" dirty="0">
              <a:solidFill>
                <a:schemeClr val="tx1"/>
              </a:solidFill>
              <a:latin typeface="+mn-lt"/>
            </a:rPr>
            <a:t>2024.06.15—2024.11.04</a:t>
          </a:r>
        </a:p>
        <a:p>
          <a:pPr marL="0" lvl="0" algn="ctr" defTabSz="711200">
            <a:lnSpc>
              <a:spcPct val="90000"/>
            </a:lnSpc>
            <a:spcBef>
              <a:spcPct val="0"/>
            </a:spcBef>
            <a:spcAft>
              <a:spcPct val="35000"/>
            </a:spcAft>
            <a:buNone/>
          </a:pPr>
          <a:r>
            <a:rPr lang="en-US" altLang="zh-CN" sz="1600" b="1" kern="1200" dirty="0">
              <a:solidFill>
                <a:schemeClr val="tx1"/>
              </a:solidFill>
              <a:latin typeface="+mn-lt"/>
            </a:rPr>
            <a:t>Smooth positions alignment</a:t>
          </a:r>
        </a:p>
        <a:p>
          <a:pPr marL="0" lvl="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1</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288 units</a:t>
          </a:r>
          <a:r>
            <a:rPr lang="en-US" altLang="zh-CN" sz="1400" b="1" kern="1200" dirty="0">
              <a:solidFill>
                <a:schemeClr val="tx1"/>
              </a:solidFill>
              <a:latin typeface="+mn-lt"/>
            </a:rPr>
            <a:t>; </a:t>
          </a:r>
          <a:r>
            <a:rPr lang="en-US" altLang="zh-CN" sz="1400" b="1" kern="1200" dirty="0">
              <a:solidFill>
                <a:srgbClr val="000000"/>
              </a:solidFill>
              <a:latin typeface="+mn-lt"/>
              <a:ea typeface="微软雅黑"/>
              <a:cs typeface="+mn-cs"/>
            </a:rPr>
            <a:t>then start SR commissioning</a:t>
          </a:r>
          <a:r>
            <a:rPr lang="en-US" altLang="zh-CN" sz="1400" b="1" kern="1200" dirty="0">
              <a:solidFill>
                <a:schemeClr val="tx1"/>
              </a:solidFill>
              <a:latin typeface="+mn-lt"/>
            </a:rPr>
            <a:t>;</a:t>
          </a:r>
        </a:p>
        <a:p>
          <a:pPr marL="0" lvl="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2</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6 IDs</a:t>
          </a:r>
          <a:r>
            <a:rPr lang="en-US" altLang="zh-CN" sz="1400" b="1" kern="1200" dirty="0">
              <a:solidFill>
                <a:schemeClr val="tx1"/>
              </a:solidFill>
              <a:latin typeface="+mn-lt"/>
            </a:rPr>
            <a:t>;</a:t>
          </a:r>
        </a:p>
        <a:p>
          <a:pPr marL="0" lvl="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3</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15 beamlines;</a:t>
          </a:r>
          <a:endParaRPr lang="zh-CN" altLang="en-US" sz="1400" b="1" kern="1200" dirty="0">
            <a:solidFill>
              <a:srgbClr val="000000"/>
            </a:solidFill>
            <a:latin typeface="+mn-lt"/>
            <a:ea typeface="微软雅黑"/>
            <a:cs typeface="+mn-cs"/>
          </a:endParaRPr>
        </a:p>
      </dgm:t>
    </dgm:pt>
    <dgm:pt modelId="{36E4EE84-7B0B-4D96-96AD-F71C4385C915}" type="parTrans" cxnId="{E566C345-CF0C-447A-B9A0-15407B71A4DC}">
      <dgm:prSet/>
      <dgm:spPr/>
      <dgm:t>
        <a:bodyPr/>
        <a:lstStyle/>
        <a:p>
          <a:endParaRPr lang="zh-CN" altLang="en-US" sz="1800">
            <a:latin typeface="+mn-lt"/>
          </a:endParaRPr>
        </a:p>
      </dgm:t>
    </dgm:pt>
    <dgm:pt modelId="{8EF165E8-9239-4499-8100-91DF6C9BF97F}" type="sibTrans" cxnId="{E566C345-CF0C-447A-B9A0-15407B71A4DC}">
      <dgm:prSet/>
      <dgm:spPr/>
      <dgm:t>
        <a:bodyPr/>
        <a:lstStyle/>
        <a:p>
          <a:endParaRPr lang="zh-CN" altLang="en-US" sz="1800">
            <a:latin typeface="+mn-lt"/>
          </a:endParaRPr>
        </a:p>
      </dgm:t>
    </dgm:pt>
    <dgm:pt modelId="{35B484A8-43E2-4E4C-8200-4BDB8FCB8306}">
      <dgm:prSet custT="1"/>
      <dgm:spPr/>
      <dgm:t>
        <a:bodyPr anchor="t"/>
        <a:lstStyle/>
        <a:p>
          <a:pPr algn="ctr">
            <a:lnSpc>
              <a:spcPct val="90000"/>
            </a:lnSpc>
            <a:spcBef>
              <a:spcPct val="0"/>
            </a:spcBef>
            <a:spcAft>
              <a:spcPct val="35000"/>
            </a:spcAft>
          </a:pPr>
          <a:r>
            <a:rPr lang="en-US" altLang="zh-CN" sz="1600" b="0" dirty="0">
              <a:solidFill>
                <a:schemeClr val="tx1"/>
              </a:solidFill>
              <a:latin typeface="+mn-lt"/>
            </a:rPr>
            <a:t>2025.02.20—2025.06.12</a:t>
          </a:r>
        </a:p>
        <a:p>
          <a:pPr algn="ctr">
            <a:lnSpc>
              <a:spcPct val="90000"/>
            </a:lnSpc>
            <a:spcBef>
              <a:spcPct val="0"/>
            </a:spcBef>
            <a:spcAft>
              <a:spcPct val="35000"/>
            </a:spcAft>
          </a:pPr>
          <a:r>
            <a:rPr lang="en-US" altLang="zh-CN" sz="1600" b="1" dirty="0">
              <a:solidFill>
                <a:schemeClr val="tx1"/>
              </a:solidFill>
              <a:latin typeface="+mn-lt"/>
            </a:rPr>
            <a:t>Theoretical positions alignment</a:t>
          </a:r>
        </a:p>
        <a:p>
          <a:pPr algn="l">
            <a:lnSpc>
              <a:spcPts val="2500"/>
            </a:lnSpc>
            <a:spcBef>
              <a:spcPts val="0"/>
            </a:spcBef>
            <a:spcAft>
              <a:spcPts val="0"/>
            </a:spcAft>
          </a:pPr>
          <a:r>
            <a:rPr lang="en-US" altLang="zh-CN" sz="1400" b="1" dirty="0">
              <a:solidFill>
                <a:schemeClr val="tx1"/>
              </a:solidFill>
              <a:latin typeface="+mn-lt"/>
            </a:rPr>
            <a:t>1</a:t>
          </a:r>
          <a:r>
            <a:rPr lang="zh-CN" altLang="en-US" sz="1400" b="1" dirty="0">
              <a:solidFill>
                <a:schemeClr val="tx1"/>
              </a:solidFill>
              <a:latin typeface="+mn-lt"/>
            </a:rPr>
            <a:t>、</a:t>
          </a:r>
          <a:r>
            <a:rPr lang="en-US" altLang="zh-CN" sz="1400" b="1" dirty="0">
              <a:solidFill>
                <a:schemeClr val="tx1"/>
              </a:solidFill>
              <a:latin typeface="+mn-lt"/>
            </a:rPr>
            <a:t>288 units;</a:t>
          </a:r>
        </a:p>
        <a:p>
          <a:pPr algn="l">
            <a:lnSpc>
              <a:spcPts val="2500"/>
            </a:lnSpc>
            <a:spcBef>
              <a:spcPts val="0"/>
            </a:spcBef>
            <a:spcAft>
              <a:spcPts val="0"/>
            </a:spcAft>
          </a:pPr>
          <a:r>
            <a:rPr lang="en-US" altLang="zh-CN" sz="1400" b="1" dirty="0">
              <a:solidFill>
                <a:schemeClr val="tx1"/>
              </a:solidFill>
              <a:latin typeface="+mn-lt"/>
            </a:rPr>
            <a:t>2</a:t>
          </a:r>
          <a:r>
            <a:rPr lang="zh-CN" altLang="en-US" sz="1400" b="1" dirty="0">
              <a:solidFill>
                <a:schemeClr val="tx1"/>
              </a:solidFill>
              <a:latin typeface="+mn-lt"/>
            </a:rPr>
            <a:t>、</a:t>
          </a:r>
          <a:r>
            <a:rPr lang="en-US" altLang="zh-CN" sz="1400" b="1" dirty="0">
              <a:solidFill>
                <a:schemeClr val="tx1"/>
              </a:solidFill>
              <a:latin typeface="+mn-lt"/>
            </a:rPr>
            <a:t>19 IDs;</a:t>
          </a:r>
          <a:endParaRPr lang="zh-CN" altLang="en-US" sz="1400" b="1" dirty="0">
            <a:solidFill>
              <a:schemeClr val="tx1"/>
            </a:solidFill>
            <a:latin typeface="+mn-lt"/>
          </a:endParaRPr>
        </a:p>
      </dgm:t>
    </dgm:pt>
    <dgm:pt modelId="{4F44C7B6-AB70-4960-B155-92AB8CFD33E4}" type="parTrans" cxnId="{152830DF-D374-4392-A04B-F796E2432E28}">
      <dgm:prSet/>
      <dgm:spPr/>
      <dgm:t>
        <a:bodyPr/>
        <a:lstStyle/>
        <a:p>
          <a:endParaRPr lang="zh-CN" altLang="en-US" sz="1800">
            <a:latin typeface="+mn-lt"/>
          </a:endParaRPr>
        </a:p>
      </dgm:t>
    </dgm:pt>
    <dgm:pt modelId="{DB8E6AF2-2D4B-49B0-8BB1-44026FFAD001}" type="sibTrans" cxnId="{152830DF-D374-4392-A04B-F796E2432E28}">
      <dgm:prSet/>
      <dgm:spPr/>
      <dgm:t>
        <a:bodyPr/>
        <a:lstStyle/>
        <a:p>
          <a:endParaRPr lang="zh-CN" altLang="en-US" sz="1800">
            <a:latin typeface="+mn-lt"/>
          </a:endParaRPr>
        </a:p>
      </dgm:t>
    </dgm:pt>
    <dgm:pt modelId="{1C26F817-B9D5-40C2-804E-046835751B3C}">
      <dgm:prSet custT="1"/>
      <dgm:spPr/>
      <dgm:t>
        <a:bodyPr/>
        <a:lstStyle/>
        <a:p>
          <a:r>
            <a:rPr lang="en-US" altLang="zh-CN" sz="2000" b="1" dirty="0">
              <a:solidFill>
                <a:schemeClr val="tx1"/>
              </a:solidFill>
              <a:latin typeface="+mn-lt"/>
            </a:rPr>
            <a:t>Commissioning and operation</a:t>
          </a:r>
        </a:p>
      </dgm:t>
    </dgm:pt>
    <dgm:pt modelId="{402BE23F-A655-497A-9D6E-6C5D8828EB3F}" type="parTrans" cxnId="{2FC9C737-6FEC-45A9-9F8B-96DEAE96C6DB}">
      <dgm:prSet/>
      <dgm:spPr/>
      <dgm:t>
        <a:bodyPr/>
        <a:lstStyle/>
        <a:p>
          <a:endParaRPr lang="zh-CN" altLang="en-US" sz="1800">
            <a:latin typeface="+mn-lt"/>
          </a:endParaRPr>
        </a:p>
      </dgm:t>
    </dgm:pt>
    <dgm:pt modelId="{69D11D41-C497-4A1D-9F38-F4D77E39E05B}" type="sibTrans" cxnId="{2FC9C737-6FEC-45A9-9F8B-96DEAE96C6DB}">
      <dgm:prSet/>
      <dgm:spPr/>
      <dgm:t>
        <a:bodyPr/>
        <a:lstStyle/>
        <a:p>
          <a:endParaRPr lang="zh-CN" altLang="en-US" sz="1800">
            <a:latin typeface="+mn-lt"/>
          </a:endParaRPr>
        </a:p>
      </dgm:t>
    </dgm:pt>
    <dgm:pt modelId="{E2D8E2EA-EFBF-4C80-9932-F8B08E6D33A8}" type="pres">
      <dgm:prSet presAssocID="{1B8DBC30-9D2D-4050-802C-2AE25CFDEDB2}" presName="CompostProcess" presStyleCnt="0">
        <dgm:presLayoutVars>
          <dgm:dir/>
          <dgm:resizeHandles val="exact"/>
        </dgm:presLayoutVars>
      </dgm:prSet>
      <dgm:spPr/>
    </dgm:pt>
    <dgm:pt modelId="{9C78FB8F-D9AE-428E-9B67-1432479CF97E}" type="pres">
      <dgm:prSet presAssocID="{1B8DBC30-9D2D-4050-802C-2AE25CFDEDB2}" presName="arrow" presStyleLbl="bgShp" presStyleIdx="0" presStyleCnt="1"/>
      <dgm:spPr/>
    </dgm:pt>
    <dgm:pt modelId="{8043CF93-86E0-4BD5-BDF7-3C4637A8F114}" type="pres">
      <dgm:prSet presAssocID="{1B8DBC30-9D2D-4050-802C-2AE25CFDEDB2}" presName="linearProcess" presStyleCnt="0"/>
      <dgm:spPr/>
    </dgm:pt>
    <dgm:pt modelId="{FA9F5853-FA23-4A9C-969E-3D049111CCEA}" type="pres">
      <dgm:prSet presAssocID="{2F50CEC0-76B3-4890-B997-2DF96612D06B}" presName="textNode" presStyleLbl="node1" presStyleIdx="0" presStyleCnt="5">
        <dgm:presLayoutVars>
          <dgm:bulletEnabled val="1"/>
        </dgm:presLayoutVars>
      </dgm:prSet>
      <dgm:spPr/>
    </dgm:pt>
    <dgm:pt modelId="{7A7499DE-9BF7-47C9-BF82-8E984DBB9580}" type="pres">
      <dgm:prSet presAssocID="{DBC53FD7-7FC4-4FDA-B56A-D63CBCB79744}" presName="sibTrans" presStyleCnt="0"/>
      <dgm:spPr/>
    </dgm:pt>
    <dgm:pt modelId="{B59A552A-F087-438A-9F6B-13105C9B58E7}" type="pres">
      <dgm:prSet presAssocID="{BBDD6B6F-D9F1-4596-8743-6702E683663C}" presName="textNode" presStyleLbl="node1" presStyleIdx="1" presStyleCnt="5" custScaleX="106895">
        <dgm:presLayoutVars>
          <dgm:bulletEnabled val="1"/>
        </dgm:presLayoutVars>
      </dgm:prSet>
      <dgm:spPr/>
    </dgm:pt>
    <dgm:pt modelId="{A7E3DC83-3413-4CCC-8E87-EA1E426A51F4}" type="pres">
      <dgm:prSet presAssocID="{021258B1-8E33-4C21-9AEB-9948CC70E397}" presName="sibTrans" presStyleCnt="0"/>
      <dgm:spPr/>
    </dgm:pt>
    <dgm:pt modelId="{84F50BE1-E918-446F-86E9-AE3356A843C3}" type="pres">
      <dgm:prSet presAssocID="{C06D73BB-1428-4F64-A98D-7979C881AEDF}" presName="textNode" presStyleLbl="node1" presStyleIdx="2" presStyleCnt="5">
        <dgm:presLayoutVars>
          <dgm:bulletEnabled val="1"/>
        </dgm:presLayoutVars>
      </dgm:prSet>
      <dgm:spPr/>
    </dgm:pt>
    <dgm:pt modelId="{6C3D55F5-E60C-4DE0-9545-65DD5648AE75}" type="pres">
      <dgm:prSet presAssocID="{8EF165E8-9239-4499-8100-91DF6C9BF97F}" presName="sibTrans" presStyleCnt="0"/>
      <dgm:spPr/>
    </dgm:pt>
    <dgm:pt modelId="{B2FD4996-2C9D-4E6F-8336-153037BB1E13}" type="pres">
      <dgm:prSet presAssocID="{35B484A8-43E2-4E4C-8200-4BDB8FCB8306}" presName="textNode" presStyleLbl="node1" presStyleIdx="3" presStyleCnt="5">
        <dgm:presLayoutVars>
          <dgm:bulletEnabled val="1"/>
        </dgm:presLayoutVars>
      </dgm:prSet>
      <dgm:spPr/>
    </dgm:pt>
    <dgm:pt modelId="{E28B4151-D0E5-4C5A-9515-4663319E752C}" type="pres">
      <dgm:prSet presAssocID="{DB8E6AF2-2D4B-49B0-8BB1-44026FFAD001}" presName="sibTrans" presStyleCnt="0"/>
      <dgm:spPr/>
    </dgm:pt>
    <dgm:pt modelId="{F6E915C7-2A6C-4E72-8318-95CA3A81C6D1}" type="pres">
      <dgm:prSet presAssocID="{1C26F817-B9D5-40C2-804E-046835751B3C}" presName="textNode" presStyleLbl="node1" presStyleIdx="4" presStyleCnt="5">
        <dgm:presLayoutVars>
          <dgm:bulletEnabled val="1"/>
        </dgm:presLayoutVars>
      </dgm:prSet>
      <dgm:spPr/>
    </dgm:pt>
  </dgm:ptLst>
  <dgm:cxnLst>
    <dgm:cxn modelId="{2FC9C737-6FEC-45A9-9F8B-96DEAE96C6DB}" srcId="{1B8DBC30-9D2D-4050-802C-2AE25CFDEDB2}" destId="{1C26F817-B9D5-40C2-804E-046835751B3C}" srcOrd="4" destOrd="0" parTransId="{402BE23F-A655-497A-9D6E-6C5D8828EB3F}" sibTransId="{69D11D41-C497-4A1D-9F38-F4D77E39E05B}"/>
    <dgm:cxn modelId="{E566C345-CF0C-447A-B9A0-15407B71A4DC}" srcId="{1B8DBC30-9D2D-4050-802C-2AE25CFDEDB2}" destId="{C06D73BB-1428-4F64-A98D-7979C881AEDF}" srcOrd="2" destOrd="0" parTransId="{36E4EE84-7B0B-4D96-96AD-F71C4385C915}" sibTransId="{8EF165E8-9239-4499-8100-91DF6C9BF97F}"/>
    <dgm:cxn modelId="{0E81FE6A-DDB2-4EDD-9D7A-BC958929D837}" type="presOf" srcId="{2F50CEC0-76B3-4890-B997-2DF96612D06B}" destId="{FA9F5853-FA23-4A9C-969E-3D049111CCEA}" srcOrd="0" destOrd="0" presId="urn:microsoft.com/office/officeart/2005/8/layout/hProcess9"/>
    <dgm:cxn modelId="{0FEE6C74-8EE7-41EF-B52D-A17A3E58D6BD}" type="presOf" srcId="{BBDD6B6F-D9F1-4596-8743-6702E683663C}" destId="{B59A552A-F087-438A-9F6B-13105C9B58E7}" srcOrd="0" destOrd="0" presId="urn:microsoft.com/office/officeart/2005/8/layout/hProcess9"/>
    <dgm:cxn modelId="{63FF8478-8C76-494F-85A1-1F9781A9BE3B}" type="presOf" srcId="{1C26F817-B9D5-40C2-804E-046835751B3C}" destId="{F6E915C7-2A6C-4E72-8318-95CA3A81C6D1}" srcOrd="0" destOrd="0" presId="urn:microsoft.com/office/officeart/2005/8/layout/hProcess9"/>
    <dgm:cxn modelId="{14AFF583-D6F8-47EB-9F0F-63689A3BD47C}" type="presOf" srcId="{1B8DBC30-9D2D-4050-802C-2AE25CFDEDB2}" destId="{E2D8E2EA-EFBF-4C80-9932-F8B08E6D33A8}" srcOrd="0" destOrd="0" presId="urn:microsoft.com/office/officeart/2005/8/layout/hProcess9"/>
    <dgm:cxn modelId="{6443C3A1-DF03-4E7C-98BF-1A48EAAAF96B}" type="presOf" srcId="{C06D73BB-1428-4F64-A98D-7979C881AEDF}" destId="{84F50BE1-E918-446F-86E9-AE3356A843C3}" srcOrd="0" destOrd="0" presId="urn:microsoft.com/office/officeart/2005/8/layout/hProcess9"/>
    <dgm:cxn modelId="{950FDBAE-ACBC-4B96-99D5-5DE371CD66AA}" type="presOf" srcId="{35B484A8-43E2-4E4C-8200-4BDB8FCB8306}" destId="{B2FD4996-2C9D-4E6F-8336-153037BB1E13}" srcOrd="0" destOrd="0" presId="urn:microsoft.com/office/officeart/2005/8/layout/hProcess9"/>
    <dgm:cxn modelId="{1F7F30B8-47E9-4959-9AF7-ECCBF5410ACC}" srcId="{1B8DBC30-9D2D-4050-802C-2AE25CFDEDB2}" destId="{2F50CEC0-76B3-4890-B997-2DF96612D06B}" srcOrd="0" destOrd="0" parTransId="{45B8C64C-199D-4A3C-ACE5-9181EEE19233}" sibTransId="{DBC53FD7-7FC4-4FDA-B56A-D63CBCB79744}"/>
    <dgm:cxn modelId="{F56EA9D6-7176-4CE0-A9AD-300A60F13F5F}" srcId="{1B8DBC30-9D2D-4050-802C-2AE25CFDEDB2}" destId="{BBDD6B6F-D9F1-4596-8743-6702E683663C}" srcOrd="1" destOrd="0" parTransId="{5BA80EA6-94C9-4D26-BB52-6E135275E9DE}" sibTransId="{021258B1-8E33-4C21-9AEB-9948CC70E397}"/>
    <dgm:cxn modelId="{152830DF-D374-4392-A04B-F796E2432E28}" srcId="{1B8DBC30-9D2D-4050-802C-2AE25CFDEDB2}" destId="{35B484A8-43E2-4E4C-8200-4BDB8FCB8306}" srcOrd="3" destOrd="0" parTransId="{4F44C7B6-AB70-4960-B155-92AB8CFD33E4}" sibTransId="{DB8E6AF2-2D4B-49B0-8BB1-44026FFAD001}"/>
    <dgm:cxn modelId="{90894CF4-ADBA-49B6-AFF7-BF2BF57DFDE8}" type="presParOf" srcId="{E2D8E2EA-EFBF-4C80-9932-F8B08E6D33A8}" destId="{9C78FB8F-D9AE-428E-9B67-1432479CF97E}" srcOrd="0" destOrd="0" presId="urn:microsoft.com/office/officeart/2005/8/layout/hProcess9"/>
    <dgm:cxn modelId="{CDE8068F-0819-4043-9AAA-EA46132FF0DF}" type="presParOf" srcId="{E2D8E2EA-EFBF-4C80-9932-F8B08E6D33A8}" destId="{8043CF93-86E0-4BD5-BDF7-3C4637A8F114}" srcOrd="1" destOrd="0" presId="urn:microsoft.com/office/officeart/2005/8/layout/hProcess9"/>
    <dgm:cxn modelId="{DE5C2465-3F9B-488A-BF98-B9183716D08D}" type="presParOf" srcId="{8043CF93-86E0-4BD5-BDF7-3C4637A8F114}" destId="{FA9F5853-FA23-4A9C-969E-3D049111CCEA}" srcOrd="0" destOrd="0" presId="urn:microsoft.com/office/officeart/2005/8/layout/hProcess9"/>
    <dgm:cxn modelId="{38C186FB-C8B4-48A3-9971-245F4B54871F}" type="presParOf" srcId="{8043CF93-86E0-4BD5-BDF7-3C4637A8F114}" destId="{7A7499DE-9BF7-47C9-BF82-8E984DBB9580}" srcOrd="1" destOrd="0" presId="urn:microsoft.com/office/officeart/2005/8/layout/hProcess9"/>
    <dgm:cxn modelId="{DDECE141-5AAF-4C28-A9BF-46911603863D}" type="presParOf" srcId="{8043CF93-86E0-4BD5-BDF7-3C4637A8F114}" destId="{B59A552A-F087-438A-9F6B-13105C9B58E7}" srcOrd="2" destOrd="0" presId="urn:microsoft.com/office/officeart/2005/8/layout/hProcess9"/>
    <dgm:cxn modelId="{6F13D754-38C6-4F03-94F4-10D5FA9CFE4C}" type="presParOf" srcId="{8043CF93-86E0-4BD5-BDF7-3C4637A8F114}" destId="{A7E3DC83-3413-4CCC-8E87-EA1E426A51F4}" srcOrd="3" destOrd="0" presId="urn:microsoft.com/office/officeart/2005/8/layout/hProcess9"/>
    <dgm:cxn modelId="{8F230B8A-E35C-46BE-B020-C6F0E7134A9D}" type="presParOf" srcId="{8043CF93-86E0-4BD5-BDF7-3C4637A8F114}" destId="{84F50BE1-E918-446F-86E9-AE3356A843C3}" srcOrd="4" destOrd="0" presId="urn:microsoft.com/office/officeart/2005/8/layout/hProcess9"/>
    <dgm:cxn modelId="{3DDEA26F-0950-4344-991B-91A0EF6BF1F0}" type="presParOf" srcId="{8043CF93-86E0-4BD5-BDF7-3C4637A8F114}" destId="{6C3D55F5-E60C-4DE0-9545-65DD5648AE75}" srcOrd="5" destOrd="0" presId="urn:microsoft.com/office/officeart/2005/8/layout/hProcess9"/>
    <dgm:cxn modelId="{7A688B45-59E3-4A0D-B18C-BD3447A69949}" type="presParOf" srcId="{8043CF93-86E0-4BD5-BDF7-3C4637A8F114}" destId="{B2FD4996-2C9D-4E6F-8336-153037BB1E13}" srcOrd="6" destOrd="0" presId="urn:microsoft.com/office/officeart/2005/8/layout/hProcess9"/>
    <dgm:cxn modelId="{25D5001B-F6BE-474A-983C-654B5BBA717E}" type="presParOf" srcId="{8043CF93-86E0-4BD5-BDF7-3C4637A8F114}" destId="{E28B4151-D0E5-4C5A-9515-4663319E752C}" srcOrd="7" destOrd="0" presId="urn:microsoft.com/office/officeart/2005/8/layout/hProcess9"/>
    <dgm:cxn modelId="{DB872EEB-C20A-4684-AE80-5CA40717947A}" type="presParOf" srcId="{8043CF93-86E0-4BD5-BDF7-3C4637A8F114}" destId="{F6E915C7-2A6C-4E72-8318-95CA3A81C6D1}"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72AF803-952C-4C48-9C28-A86330EB4F3E}" type="doc">
      <dgm:prSet loTypeId="urn:microsoft.com/office/officeart/2005/8/layout/process1" loCatId="process" qsTypeId="urn:microsoft.com/office/officeart/2005/8/quickstyle/simple1" qsCatId="simple" csTypeId="urn:microsoft.com/office/officeart/2005/8/colors/accent1_2" csCatId="accent1" phldr="1"/>
      <dgm:spPr/>
    </dgm:pt>
    <dgm:pt modelId="{4A9DECBB-259A-488F-989E-320C10BEEF52}">
      <dgm:prSet phldrT="[文本]"/>
      <dgm:spPr/>
      <dgm:t>
        <a:bodyPr/>
        <a:lstStyle/>
        <a:p>
          <a:r>
            <a:rPr lang="en-US" altLang="zh-CN" dirty="0"/>
            <a:t>Initial full survey</a:t>
          </a:r>
          <a:endParaRPr lang="zh-CN" altLang="en-US" dirty="0"/>
        </a:p>
      </dgm:t>
    </dgm:pt>
    <dgm:pt modelId="{5AC95005-8104-48FA-88E8-CA931FC7EC29}" type="parTrans" cxnId="{8A69C8E1-1E57-45F3-BDE2-DA99CC136D42}">
      <dgm:prSet/>
      <dgm:spPr/>
      <dgm:t>
        <a:bodyPr/>
        <a:lstStyle/>
        <a:p>
          <a:endParaRPr lang="zh-CN" altLang="en-US"/>
        </a:p>
      </dgm:t>
    </dgm:pt>
    <dgm:pt modelId="{F0F8CBDD-B35C-47BC-8A54-808212F3D6DF}" type="sibTrans" cxnId="{8A69C8E1-1E57-45F3-BDE2-DA99CC136D42}">
      <dgm:prSet/>
      <dgm:spPr/>
      <dgm:t>
        <a:bodyPr/>
        <a:lstStyle/>
        <a:p>
          <a:endParaRPr lang="zh-CN" altLang="en-US"/>
        </a:p>
      </dgm:t>
    </dgm:pt>
    <dgm:pt modelId="{B9E28BE6-7189-43EA-A4FD-F3EB90C2530B}">
      <dgm:prSet phldrT="[文本]"/>
      <dgm:spPr/>
      <dgm:t>
        <a:bodyPr/>
        <a:lstStyle/>
        <a:p>
          <a:r>
            <a:rPr lang="en-US" altLang="zh-CN" dirty="0"/>
            <a:t>Absolute deviation prediction</a:t>
          </a:r>
          <a:endParaRPr lang="zh-CN" altLang="en-US" dirty="0"/>
        </a:p>
      </dgm:t>
    </dgm:pt>
    <dgm:pt modelId="{7AAF61C4-5385-481C-9FB0-78EAA8BC0DF8}" type="parTrans" cxnId="{9DF44CD3-BDD3-484C-91EB-FBF6E428824B}">
      <dgm:prSet/>
      <dgm:spPr/>
      <dgm:t>
        <a:bodyPr/>
        <a:lstStyle/>
        <a:p>
          <a:endParaRPr lang="zh-CN" altLang="en-US"/>
        </a:p>
      </dgm:t>
    </dgm:pt>
    <dgm:pt modelId="{8E6FCC6D-5F02-49AD-8407-E79BC8819EA7}" type="sibTrans" cxnId="{9DF44CD3-BDD3-484C-91EB-FBF6E428824B}">
      <dgm:prSet/>
      <dgm:spPr/>
      <dgm:t>
        <a:bodyPr/>
        <a:lstStyle/>
        <a:p>
          <a:endParaRPr lang="zh-CN" altLang="en-US"/>
        </a:p>
      </dgm:t>
    </dgm:pt>
    <dgm:pt modelId="{67A86B39-E631-4B60-A5D7-5B90EBD4969C}">
      <dgm:prSet/>
      <dgm:spPr/>
      <dgm:t>
        <a:bodyPr/>
        <a:lstStyle/>
        <a:p>
          <a:r>
            <a:rPr lang="en-US" altLang="zh-CN" dirty="0"/>
            <a:t>Unit position adjustment</a:t>
          </a:r>
          <a:endParaRPr lang="zh-CN" altLang="en-US" dirty="0"/>
        </a:p>
      </dgm:t>
    </dgm:pt>
    <dgm:pt modelId="{B3D7DC7A-9985-4DBB-B042-899FF3D9FD3E}" type="parTrans" cxnId="{B3530AEE-F6F4-4AE0-8806-4FE1841FE53D}">
      <dgm:prSet/>
      <dgm:spPr/>
      <dgm:t>
        <a:bodyPr/>
        <a:lstStyle/>
        <a:p>
          <a:endParaRPr lang="zh-CN" altLang="en-US"/>
        </a:p>
      </dgm:t>
    </dgm:pt>
    <dgm:pt modelId="{B84E2F72-748E-4889-A689-02752273C148}" type="sibTrans" cxnId="{B3530AEE-F6F4-4AE0-8806-4FE1841FE53D}">
      <dgm:prSet/>
      <dgm:spPr/>
      <dgm:t>
        <a:bodyPr/>
        <a:lstStyle/>
        <a:p>
          <a:endParaRPr lang="zh-CN" altLang="en-US"/>
        </a:p>
      </dgm:t>
    </dgm:pt>
    <dgm:pt modelId="{52E08393-1BD9-4AC8-8F1B-A8A1387FB102}">
      <dgm:prSet/>
      <dgm:spPr/>
      <dgm:t>
        <a:bodyPr/>
        <a:lstStyle/>
        <a:p>
          <a:r>
            <a:rPr lang="en-US" altLang="zh-CN" dirty="0"/>
            <a:t>Final full survey</a:t>
          </a:r>
          <a:endParaRPr lang="zh-CN" altLang="en-US" dirty="0"/>
        </a:p>
      </dgm:t>
    </dgm:pt>
    <dgm:pt modelId="{ABD03B98-C458-4E65-8FB9-AA831BAAB04E}" type="parTrans" cxnId="{5DCB2026-25E1-4CD3-A57F-CE347B8DB17D}">
      <dgm:prSet/>
      <dgm:spPr/>
      <dgm:t>
        <a:bodyPr/>
        <a:lstStyle/>
        <a:p>
          <a:endParaRPr lang="zh-CN" altLang="en-US"/>
        </a:p>
      </dgm:t>
    </dgm:pt>
    <dgm:pt modelId="{91154070-A9F4-4128-AC92-324461677CB1}" type="sibTrans" cxnId="{5DCB2026-25E1-4CD3-A57F-CE347B8DB17D}">
      <dgm:prSet/>
      <dgm:spPr/>
      <dgm:t>
        <a:bodyPr/>
        <a:lstStyle/>
        <a:p>
          <a:endParaRPr lang="zh-CN" altLang="en-US"/>
        </a:p>
      </dgm:t>
    </dgm:pt>
    <dgm:pt modelId="{AE4DD0E9-910E-4779-B1AA-87089CD0F40B}" type="pres">
      <dgm:prSet presAssocID="{472AF803-952C-4C48-9C28-A86330EB4F3E}" presName="Name0" presStyleCnt="0">
        <dgm:presLayoutVars>
          <dgm:dir/>
          <dgm:resizeHandles val="exact"/>
        </dgm:presLayoutVars>
      </dgm:prSet>
      <dgm:spPr/>
    </dgm:pt>
    <dgm:pt modelId="{E4ED14FB-7BE2-49A9-BA91-F5C383657F2E}" type="pres">
      <dgm:prSet presAssocID="{4A9DECBB-259A-488F-989E-320C10BEEF52}" presName="node" presStyleLbl="node1" presStyleIdx="0" presStyleCnt="4">
        <dgm:presLayoutVars>
          <dgm:bulletEnabled val="1"/>
        </dgm:presLayoutVars>
      </dgm:prSet>
      <dgm:spPr/>
    </dgm:pt>
    <dgm:pt modelId="{31B2E0CB-7AEE-4258-B646-5F08AE10A233}" type="pres">
      <dgm:prSet presAssocID="{F0F8CBDD-B35C-47BC-8A54-808212F3D6DF}" presName="sibTrans" presStyleLbl="sibTrans2D1" presStyleIdx="0" presStyleCnt="3"/>
      <dgm:spPr/>
    </dgm:pt>
    <dgm:pt modelId="{ADD91727-EBD4-4D74-9747-6F09CA921293}" type="pres">
      <dgm:prSet presAssocID="{F0F8CBDD-B35C-47BC-8A54-808212F3D6DF}" presName="connectorText" presStyleLbl="sibTrans2D1" presStyleIdx="0" presStyleCnt="3"/>
      <dgm:spPr/>
    </dgm:pt>
    <dgm:pt modelId="{95832253-6118-44B4-9E6F-C13BCEE496B7}" type="pres">
      <dgm:prSet presAssocID="{B9E28BE6-7189-43EA-A4FD-F3EB90C2530B}" presName="node" presStyleLbl="node1" presStyleIdx="1" presStyleCnt="4" custScaleX="118726">
        <dgm:presLayoutVars>
          <dgm:bulletEnabled val="1"/>
        </dgm:presLayoutVars>
      </dgm:prSet>
      <dgm:spPr/>
    </dgm:pt>
    <dgm:pt modelId="{8F5F009D-E078-4FE0-9654-1F22FAF20E64}" type="pres">
      <dgm:prSet presAssocID="{8E6FCC6D-5F02-49AD-8407-E79BC8819EA7}" presName="sibTrans" presStyleLbl="sibTrans2D1" presStyleIdx="1" presStyleCnt="3"/>
      <dgm:spPr/>
    </dgm:pt>
    <dgm:pt modelId="{E6275C81-E5F5-44DB-BE81-23B8B8379017}" type="pres">
      <dgm:prSet presAssocID="{8E6FCC6D-5F02-49AD-8407-E79BC8819EA7}" presName="connectorText" presStyleLbl="sibTrans2D1" presStyleIdx="1" presStyleCnt="3"/>
      <dgm:spPr/>
    </dgm:pt>
    <dgm:pt modelId="{2DE68500-0BE2-4872-8507-82E0E29528FB}" type="pres">
      <dgm:prSet presAssocID="{67A86B39-E631-4B60-A5D7-5B90EBD4969C}" presName="node" presStyleLbl="node1" presStyleIdx="2" presStyleCnt="4">
        <dgm:presLayoutVars>
          <dgm:bulletEnabled val="1"/>
        </dgm:presLayoutVars>
      </dgm:prSet>
      <dgm:spPr/>
    </dgm:pt>
    <dgm:pt modelId="{2066DE13-BA7C-4750-BAD0-99942AB83665}" type="pres">
      <dgm:prSet presAssocID="{B84E2F72-748E-4889-A689-02752273C148}" presName="sibTrans" presStyleLbl="sibTrans2D1" presStyleIdx="2" presStyleCnt="3"/>
      <dgm:spPr/>
    </dgm:pt>
    <dgm:pt modelId="{9F589EFE-F6E2-4F4E-95EA-903D52D3FA79}" type="pres">
      <dgm:prSet presAssocID="{B84E2F72-748E-4889-A689-02752273C148}" presName="connectorText" presStyleLbl="sibTrans2D1" presStyleIdx="2" presStyleCnt="3"/>
      <dgm:spPr/>
    </dgm:pt>
    <dgm:pt modelId="{569C8900-50E5-44F0-ADE2-37560CA355CF}" type="pres">
      <dgm:prSet presAssocID="{52E08393-1BD9-4AC8-8F1B-A8A1387FB102}" presName="node" presStyleLbl="node1" presStyleIdx="3" presStyleCnt="4">
        <dgm:presLayoutVars>
          <dgm:bulletEnabled val="1"/>
        </dgm:presLayoutVars>
      </dgm:prSet>
      <dgm:spPr/>
    </dgm:pt>
  </dgm:ptLst>
  <dgm:cxnLst>
    <dgm:cxn modelId="{34CD6323-05CD-43B0-BE32-A675056F7D93}" type="presOf" srcId="{8E6FCC6D-5F02-49AD-8407-E79BC8819EA7}" destId="{E6275C81-E5F5-44DB-BE81-23B8B8379017}" srcOrd="1" destOrd="0" presId="urn:microsoft.com/office/officeart/2005/8/layout/process1"/>
    <dgm:cxn modelId="{5DCB2026-25E1-4CD3-A57F-CE347B8DB17D}" srcId="{472AF803-952C-4C48-9C28-A86330EB4F3E}" destId="{52E08393-1BD9-4AC8-8F1B-A8A1387FB102}" srcOrd="3" destOrd="0" parTransId="{ABD03B98-C458-4E65-8FB9-AA831BAAB04E}" sibTransId="{91154070-A9F4-4128-AC92-324461677CB1}"/>
    <dgm:cxn modelId="{4F3C2B42-F350-4A7C-8B9A-9B7553D568A7}" type="presOf" srcId="{472AF803-952C-4C48-9C28-A86330EB4F3E}" destId="{AE4DD0E9-910E-4779-B1AA-87089CD0F40B}" srcOrd="0" destOrd="0" presId="urn:microsoft.com/office/officeart/2005/8/layout/process1"/>
    <dgm:cxn modelId="{D01CC665-58DB-46E0-AE3C-34E6E37E3498}" type="presOf" srcId="{52E08393-1BD9-4AC8-8F1B-A8A1387FB102}" destId="{569C8900-50E5-44F0-ADE2-37560CA355CF}" srcOrd="0" destOrd="0" presId="urn:microsoft.com/office/officeart/2005/8/layout/process1"/>
    <dgm:cxn modelId="{40CA7949-F05B-4763-A1AD-28EE2B50A8CB}" type="presOf" srcId="{8E6FCC6D-5F02-49AD-8407-E79BC8819EA7}" destId="{8F5F009D-E078-4FE0-9654-1F22FAF20E64}" srcOrd="0" destOrd="0" presId="urn:microsoft.com/office/officeart/2005/8/layout/process1"/>
    <dgm:cxn modelId="{60C5964A-C544-4E1E-9B57-86371BEFEEE9}" type="presOf" srcId="{4A9DECBB-259A-488F-989E-320C10BEEF52}" destId="{E4ED14FB-7BE2-49A9-BA91-F5C383657F2E}" srcOrd="0" destOrd="0" presId="urn:microsoft.com/office/officeart/2005/8/layout/process1"/>
    <dgm:cxn modelId="{C1D0C48F-4E5F-42BC-BFA7-C1FE3A03A950}" type="presOf" srcId="{F0F8CBDD-B35C-47BC-8A54-808212F3D6DF}" destId="{ADD91727-EBD4-4D74-9747-6F09CA921293}" srcOrd="1" destOrd="0" presId="urn:microsoft.com/office/officeart/2005/8/layout/process1"/>
    <dgm:cxn modelId="{237CF1AC-6392-49E0-91A3-181CB0D54155}" type="presOf" srcId="{B84E2F72-748E-4889-A689-02752273C148}" destId="{2066DE13-BA7C-4750-BAD0-99942AB83665}" srcOrd="0" destOrd="0" presId="urn:microsoft.com/office/officeart/2005/8/layout/process1"/>
    <dgm:cxn modelId="{654571CB-1AD0-4F19-BBB9-742549FBEC78}" type="presOf" srcId="{B9E28BE6-7189-43EA-A4FD-F3EB90C2530B}" destId="{95832253-6118-44B4-9E6F-C13BCEE496B7}" srcOrd="0" destOrd="0" presId="urn:microsoft.com/office/officeart/2005/8/layout/process1"/>
    <dgm:cxn modelId="{D531E1CD-A511-4C2F-8167-0C16AAE9B81F}" type="presOf" srcId="{B84E2F72-748E-4889-A689-02752273C148}" destId="{9F589EFE-F6E2-4F4E-95EA-903D52D3FA79}" srcOrd="1" destOrd="0" presId="urn:microsoft.com/office/officeart/2005/8/layout/process1"/>
    <dgm:cxn modelId="{9DF44CD3-BDD3-484C-91EB-FBF6E428824B}" srcId="{472AF803-952C-4C48-9C28-A86330EB4F3E}" destId="{B9E28BE6-7189-43EA-A4FD-F3EB90C2530B}" srcOrd="1" destOrd="0" parTransId="{7AAF61C4-5385-481C-9FB0-78EAA8BC0DF8}" sibTransId="{8E6FCC6D-5F02-49AD-8407-E79BC8819EA7}"/>
    <dgm:cxn modelId="{64FCB2D3-5B2F-4C1D-914B-4DFF554930D1}" type="presOf" srcId="{67A86B39-E631-4B60-A5D7-5B90EBD4969C}" destId="{2DE68500-0BE2-4872-8507-82E0E29528FB}" srcOrd="0" destOrd="0" presId="urn:microsoft.com/office/officeart/2005/8/layout/process1"/>
    <dgm:cxn modelId="{73EBD3DA-D3C0-409E-83A5-6009A810CF8D}" type="presOf" srcId="{F0F8CBDD-B35C-47BC-8A54-808212F3D6DF}" destId="{31B2E0CB-7AEE-4258-B646-5F08AE10A233}" srcOrd="0" destOrd="0" presId="urn:microsoft.com/office/officeart/2005/8/layout/process1"/>
    <dgm:cxn modelId="{8A69C8E1-1E57-45F3-BDE2-DA99CC136D42}" srcId="{472AF803-952C-4C48-9C28-A86330EB4F3E}" destId="{4A9DECBB-259A-488F-989E-320C10BEEF52}" srcOrd="0" destOrd="0" parTransId="{5AC95005-8104-48FA-88E8-CA931FC7EC29}" sibTransId="{F0F8CBDD-B35C-47BC-8A54-808212F3D6DF}"/>
    <dgm:cxn modelId="{B3530AEE-F6F4-4AE0-8806-4FE1841FE53D}" srcId="{472AF803-952C-4C48-9C28-A86330EB4F3E}" destId="{67A86B39-E631-4B60-A5D7-5B90EBD4969C}" srcOrd="2" destOrd="0" parTransId="{B3D7DC7A-9985-4DBB-B042-899FF3D9FD3E}" sibTransId="{B84E2F72-748E-4889-A689-02752273C148}"/>
    <dgm:cxn modelId="{C22208DE-A541-4E7A-B72A-85C5132E4CDA}" type="presParOf" srcId="{AE4DD0E9-910E-4779-B1AA-87089CD0F40B}" destId="{E4ED14FB-7BE2-49A9-BA91-F5C383657F2E}" srcOrd="0" destOrd="0" presId="urn:microsoft.com/office/officeart/2005/8/layout/process1"/>
    <dgm:cxn modelId="{29D9A4FD-D274-4E69-9074-8DDC75456A07}" type="presParOf" srcId="{AE4DD0E9-910E-4779-B1AA-87089CD0F40B}" destId="{31B2E0CB-7AEE-4258-B646-5F08AE10A233}" srcOrd="1" destOrd="0" presId="urn:microsoft.com/office/officeart/2005/8/layout/process1"/>
    <dgm:cxn modelId="{6053E4E1-C62B-406F-8F60-3CE2C6A6EE6D}" type="presParOf" srcId="{31B2E0CB-7AEE-4258-B646-5F08AE10A233}" destId="{ADD91727-EBD4-4D74-9747-6F09CA921293}" srcOrd="0" destOrd="0" presId="urn:microsoft.com/office/officeart/2005/8/layout/process1"/>
    <dgm:cxn modelId="{DE8634B6-8B8F-4DB8-9C4F-83EB49615655}" type="presParOf" srcId="{AE4DD0E9-910E-4779-B1AA-87089CD0F40B}" destId="{95832253-6118-44B4-9E6F-C13BCEE496B7}" srcOrd="2" destOrd="0" presId="urn:microsoft.com/office/officeart/2005/8/layout/process1"/>
    <dgm:cxn modelId="{1FADDF01-7C08-42FE-B885-2DDDFBFCF6C8}" type="presParOf" srcId="{AE4DD0E9-910E-4779-B1AA-87089CD0F40B}" destId="{8F5F009D-E078-4FE0-9654-1F22FAF20E64}" srcOrd="3" destOrd="0" presId="urn:microsoft.com/office/officeart/2005/8/layout/process1"/>
    <dgm:cxn modelId="{0881B0AF-01C0-4C9E-A96E-A0399C1F3403}" type="presParOf" srcId="{8F5F009D-E078-4FE0-9654-1F22FAF20E64}" destId="{E6275C81-E5F5-44DB-BE81-23B8B8379017}" srcOrd="0" destOrd="0" presId="urn:microsoft.com/office/officeart/2005/8/layout/process1"/>
    <dgm:cxn modelId="{020772C1-A783-470B-B94A-08BFC67B1738}" type="presParOf" srcId="{AE4DD0E9-910E-4779-B1AA-87089CD0F40B}" destId="{2DE68500-0BE2-4872-8507-82E0E29528FB}" srcOrd="4" destOrd="0" presId="urn:microsoft.com/office/officeart/2005/8/layout/process1"/>
    <dgm:cxn modelId="{818D15CF-0B94-4595-A7AD-4C5B8FF03900}" type="presParOf" srcId="{AE4DD0E9-910E-4779-B1AA-87089CD0F40B}" destId="{2066DE13-BA7C-4750-BAD0-99942AB83665}" srcOrd="5" destOrd="0" presId="urn:microsoft.com/office/officeart/2005/8/layout/process1"/>
    <dgm:cxn modelId="{40AC7853-2032-4975-9478-DC3DDC9EA3CF}" type="presParOf" srcId="{2066DE13-BA7C-4750-BAD0-99942AB83665}" destId="{9F589EFE-F6E2-4F4E-95EA-903D52D3FA79}" srcOrd="0" destOrd="0" presId="urn:microsoft.com/office/officeart/2005/8/layout/process1"/>
    <dgm:cxn modelId="{24192ABE-BFC8-4E73-8AF6-ECFB5398C601}" type="presParOf" srcId="{AE4DD0E9-910E-4779-B1AA-87089CD0F40B}" destId="{569C8900-50E5-44F0-ADE2-37560CA355C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8FB8F-D9AE-428E-9B67-1432479CF97E}">
      <dsp:nvSpPr>
        <dsp:cNvPr id="0" name=""/>
        <dsp:cNvSpPr/>
      </dsp:nvSpPr>
      <dsp:spPr>
        <a:xfrm>
          <a:off x="902627" y="0"/>
          <a:ext cx="10229773" cy="27709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9F5853-FA23-4A9C-969E-3D049111CCEA}">
      <dsp:nvSpPr>
        <dsp:cNvPr id="0" name=""/>
        <dsp:cNvSpPr/>
      </dsp:nvSpPr>
      <dsp:spPr>
        <a:xfrm>
          <a:off x="1130" y="831298"/>
          <a:ext cx="2097902" cy="110839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444500">
            <a:lnSpc>
              <a:spcPct val="90000"/>
            </a:lnSpc>
            <a:spcBef>
              <a:spcPct val="0"/>
            </a:spcBef>
            <a:spcAft>
              <a:spcPct val="35000"/>
            </a:spcAft>
            <a:buNone/>
          </a:pPr>
          <a:r>
            <a:rPr lang="en-US" altLang="zh-CN" sz="1600" b="0" kern="1200" dirty="0">
              <a:solidFill>
                <a:schemeClr val="tx1"/>
              </a:solidFill>
              <a:latin typeface="+mn-lt"/>
              <a:ea typeface="微软雅黑"/>
              <a:cs typeface="+mn-cs"/>
            </a:rPr>
            <a:t>2023.02.08—2023.09.19</a:t>
          </a:r>
        </a:p>
        <a:p>
          <a:pPr marL="0" lvl="0" indent="0" algn="ctr" defTabSz="444500">
            <a:lnSpc>
              <a:spcPct val="90000"/>
            </a:lnSpc>
            <a:spcBef>
              <a:spcPct val="0"/>
            </a:spcBef>
            <a:spcAft>
              <a:spcPct val="35000"/>
            </a:spcAft>
            <a:buNone/>
          </a:pPr>
          <a:r>
            <a:rPr lang="en-US" altLang="zh-CN" sz="1600" b="1" kern="1200" dirty="0">
              <a:solidFill>
                <a:schemeClr val="tx1"/>
              </a:solidFill>
              <a:latin typeface="+mn-lt"/>
              <a:ea typeface="微软雅黑"/>
              <a:cs typeface="+mn-cs"/>
            </a:rPr>
            <a:t>Rough alignment</a:t>
          </a:r>
        </a:p>
        <a:p>
          <a:pPr marL="0" lvl="0" indent="0" algn="l" defTabSz="444500">
            <a:lnSpc>
              <a:spcPct val="90000"/>
            </a:lnSpc>
            <a:spcBef>
              <a:spcPct val="0"/>
            </a:spcBef>
            <a:spcAft>
              <a:spcPct val="35000"/>
            </a:spcAft>
            <a:buNone/>
          </a:pPr>
          <a:endParaRPr lang="en-US" altLang="zh-CN" sz="1200" b="1" kern="1200" dirty="0">
            <a:solidFill>
              <a:schemeClr val="tx1"/>
            </a:solidFill>
            <a:latin typeface="+mn-lt"/>
            <a:ea typeface="微软雅黑"/>
            <a:cs typeface="+mn-cs"/>
          </a:endParaRPr>
        </a:p>
        <a:p>
          <a:pPr marL="0" lvl="0" indent="0" algn="l" defTabSz="444500">
            <a:lnSpc>
              <a:spcPts val="2500"/>
            </a:lnSpc>
            <a:spcBef>
              <a:spcPts val="0"/>
            </a:spcBef>
            <a:spcAft>
              <a:spcPts val="0"/>
            </a:spcAft>
            <a:buNone/>
          </a:pPr>
          <a:r>
            <a:rPr lang="en-US" altLang="zh-CN" sz="1400" b="1" kern="1200" dirty="0">
              <a:solidFill>
                <a:schemeClr val="tx1"/>
              </a:solidFill>
              <a:latin typeface="+mn-lt"/>
              <a:ea typeface="微软雅黑"/>
              <a:cs typeface="+mn-cs"/>
            </a:rPr>
            <a:t>1</a:t>
          </a:r>
          <a:r>
            <a:rPr lang="zh-CN" altLang="en-US" sz="1400" b="1" kern="1200" dirty="0">
              <a:solidFill>
                <a:schemeClr val="tx1"/>
              </a:solidFill>
              <a:latin typeface="+mn-lt"/>
              <a:ea typeface="微软雅黑"/>
              <a:cs typeface="+mn-cs"/>
            </a:rPr>
            <a:t>、</a:t>
          </a:r>
          <a:r>
            <a:rPr lang="en-US" altLang="zh-CN" sz="1400" b="1" kern="1200" dirty="0">
              <a:solidFill>
                <a:schemeClr val="tx1"/>
              </a:solidFill>
              <a:latin typeface="+mn-lt"/>
              <a:ea typeface="微软雅黑"/>
              <a:cs typeface="+mn-cs"/>
            </a:rPr>
            <a:t>288 units</a:t>
          </a:r>
          <a:r>
            <a:rPr lang="en-US" altLang="zh-CN" sz="1400" b="1" kern="1200" dirty="0">
              <a:solidFill>
                <a:schemeClr val="tx1"/>
              </a:solidFill>
              <a:latin typeface="+mn-lt"/>
            </a:rPr>
            <a:t>;</a:t>
          </a:r>
          <a:endParaRPr lang="zh-CN" altLang="en-US" sz="1400" b="1" kern="1200" dirty="0">
            <a:solidFill>
              <a:schemeClr val="tx1"/>
            </a:solidFill>
            <a:latin typeface="+mn-lt"/>
            <a:ea typeface="微软雅黑"/>
            <a:cs typeface="+mn-cs"/>
          </a:endParaRPr>
        </a:p>
      </dsp:txBody>
      <dsp:txXfrm>
        <a:off x="55238" y="885406"/>
        <a:ext cx="1989686" cy="1000182"/>
      </dsp:txXfrm>
    </dsp:sp>
    <dsp:sp modelId="{B59A552A-F087-438A-9F6B-13105C9B58E7}">
      <dsp:nvSpPr>
        <dsp:cNvPr id="0" name=""/>
        <dsp:cNvSpPr/>
      </dsp:nvSpPr>
      <dsp:spPr>
        <a:xfrm>
          <a:off x="2448684" y="831298"/>
          <a:ext cx="2242553" cy="110839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altLang="zh-CN" sz="1600" b="0" kern="1200" dirty="0">
              <a:solidFill>
                <a:schemeClr val="tx1"/>
              </a:solidFill>
              <a:latin typeface="+mn-lt"/>
            </a:rPr>
            <a:t>2023.11.23—2024.06.26</a:t>
          </a:r>
        </a:p>
        <a:p>
          <a:pPr marL="0" lvl="0" indent="0" algn="ctr" defTabSz="711200">
            <a:lnSpc>
              <a:spcPct val="90000"/>
            </a:lnSpc>
            <a:spcBef>
              <a:spcPct val="0"/>
            </a:spcBef>
            <a:spcAft>
              <a:spcPct val="35000"/>
            </a:spcAft>
            <a:buNone/>
          </a:pPr>
          <a:r>
            <a:rPr lang="en-US" altLang="zh-CN" sz="1600" b="1" kern="1200" dirty="0">
              <a:solidFill>
                <a:schemeClr val="tx1"/>
              </a:solidFill>
              <a:latin typeface="+mn-lt"/>
            </a:rPr>
            <a:t>Semi-precision alignment</a:t>
          </a:r>
        </a:p>
        <a:p>
          <a:pPr marL="0" lvl="0" indent="0" algn="l" defTabSz="711200">
            <a:lnSpc>
              <a:spcPts val="2500"/>
            </a:lnSpc>
            <a:spcBef>
              <a:spcPct val="0"/>
            </a:spcBef>
            <a:spcAft>
              <a:spcPts val="0"/>
            </a:spcAft>
            <a:buNone/>
          </a:pPr>
          <a:r>
            <a:rPr lang="en-US" altLang="zh-CN" sz="1400" b="1" kern="1200" dirty="0">
              <a:solidFill>
                <a:schemeClr val="tx1"/>
              </a:solidFill>
              <a:latin typeface="+mn-lt"/>
            </a:rPr>
            <a:t>1</a:t>
          </a:r>
          <a:r>
            <a:rPr lang="zh-CN" altLang="en-US" sz="1400" b="1" kern="1200" dirty="0">
              <a:solidFill>
                <a:schemeClr val="tx1"/>
              </a:solidFill>
              <a:latin typeface="+mn-lt"/>
            </a:rPr>
            <a:t>、</a:t>
          </a:r>
          <a:r>
            <a:rPr lang="en-US" altLang="zh-CN" sz="1400" b="1" kern="1200" dirty="0">
              <a:solidFill>
                <a:schemeClr val="tx1"/>
              </a:solidFill>
              <a:latin typeface="+mn-lt"/>
            </a:rPr>
            <a:t>288 units;</a:t>
          </a:r>
        </a:p>
        <a:p>
          <a:pPr marL="0" lvl="0" indent="0" algn="l" defTabSz="711200">
            <a:lnSpc>
              <a:spcPts val="2500"/>
            </a:lnSpc>
            <a:spcBef>
              <a:spcPct val="0"/>
            </a:spcBef>
            <a:spcAft>
              <a:spcPts val="0"/>
            </a:spcAft>
            <a:buNone/>
          </a:pPr>
          <a:r>
            <a:rPr lang="en-US" altLang="zh-CN" sz="1400" b="1" kern="1200" dirty="0">
              <a:solidFill>
                <a:schemeClr val="tx1"/>
              </a:solidFill>
              <a:latin typeface="+mn-lt"/>
            </a:rPr>
            <a:t>2</a:t>
          </a:r>
          <a:r>
            <a:rPr lang="zh-CN" altLang="en-US" sz="1400" b="1" kern="1200" dirty="0">
              <a:solidFill>
                <a:schemeClr val="tx1"/>
              </a:solidFill>
              <a:latin typeface="+mn-lt"/>
            </a:rPr>
            <a:t>、</a:t>
          </a:r>
          <a:r>
            <a:rPr lang="en-US" altLang="zh-CN" sz="1400" b="1" kern="1200" dirty="0">
              <a:solidFill>
                <a:schemeClr val="tx1"/>
              </a:solidFill>
              <a:latin typeface="+mn-lt"/>
            </a:rPr>
            <a:t>all vacuum chambers;</a:t>
          </a:r>
          <a:endParaRPr lang="zh-CN" altLang="en-US" sz="1400" b="1" kern="1200" dirty="0">
            <a:solidFill>
              <a:schemeClr val="tx1"/>
            </a:solidFill>
            <a:latin typeface="+mn-lt"/>
          </a:endParaRPr>
        </a:p>
      </dsp:txBody>
      <dsp:txXfrm>
        <a:off x="2502792" y="885406"/>
        <a:ext cx="2134337" cy="1000182"/>
      </dsp:txXfrm>
    </dsp:sp>
    <dsp:sp modelId="{84F50BE1-E918-446F-86E9-AE3356A843C3}">
      <dsp:nvSpPr>
        <dsp:cNvPr id="0" name=""/>
        <dsp:cNvSpPr/>
      </dsp:nvSpPr>
      <dsp:spPr>
        <a:xfrm>
          <a:off x="5040887" y="831298"/>
          <a:ext cx="2097902" cy="110839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altLang="zh-CN" sz="1600" b="0" kern="1200" dirty="0">
              <a:solidFill>
                <a:schemeClr val="tx1"/>
              </a:solidFill>
              <a:latin typeface="+mn-lt"/>
            </a:rPr>
            <a:t>2024.06.15—2024.11.04</a:t>
          </a:r>
        </a:p>
        <a:p>
          <a:pPr marL="0" lvl="0" indent="0" algn="ctr" defTabSz="711200">
            <a:lnSpc>
              <a:spcPct val="90000"/>
            </a:lnSpc>
            <a:spcBef>
              <a:spcPct val="0"/>
            </a:spcBef>
            <a:spcAft>
              <a:spcPct val="35000"/>
            </a:spcAft>
            <a:buNone/>
          </a:pPr>
          <a:r>
            <a:rPr lang="en-US" altLang="zh-CN" sz="1600" b="1" kern="1200" dirty="0">
              <a:solidFill>
                <a:schemeClr val="tx1"/>
              </a:solidFill>
              <a:latin typeface="+mn-lt"/>
            </a:rPr>
            <a:t>Smooth positions alignment</a:t>
          </a:r>
        </a:p>
        <a:p>
          <a:pPr marL="0" lvl="0" indent="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1</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288 units</a:t>
          </a:r>
          <a:r>
            <a:rPr lang="en-US" altLang="zh-CN" sz="1400" b="1" kern="1200" dirty="0">
              <a:solidFill>
                <a:schemeClr val="tx1"/>
              </a:solidFill>
              <a:latin typeface="+mn-lt"/>
            </a:rPr>
            <a:t>; </a:t>
          </a:r>
          <a:r>
            <a:rPr lang="en-US" altLang="zh-CN" sz="1400" b="1" kern="1200" dirty="0">
              <a:solidFill>
                <a:srgbClr val="000000"/>
              </a:solidFill>
              <a:latin typeface="+mn-lt"/>
              <a:ea typeface="微软雅黑"/>
              <a:cs typeface="+mn-cs"/>
            </a:rPr>
            <a:t>then start SR commissioning</a:t>
          </a:r>
          <a:r>
            <a:rPr lang="en-US" altLang="zh-CN" sz="1400" b="1" kern="1200" dirty="0">
              <a:solidFill>
                <a:schemeClr val="tx1"/>
              </a:solidFill>
              <a:latin typeface="+mn-lt"/>
            </a:rPr>
            <a:t>;</a:t>
          </a:r>
        </a:p>
        <a:p>
          <a:pPr marL="0" lvl="0" indent="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2</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6 IDs</a:t>
          </a:r>
          <a:r>
            <a:rPr lang="en-US" altLang="zh-CN" sz="1400" b="1" kern="1200" dirty="0">
              <a:solidFill>
                <a:schemeClr val="tx1"/>
              </a:solidFill>
              <a:latin typeface="+mn-lt"/>
            </a:rPr>
            <a:t>;</a:t>
          </a:r>
        </a:p>
        <a:p>
          <a:pPr marL="0" lvl="0" indent="0" algn="l" defTabSz="711200">
            <a:lnSpc>
              <a:spcPts val="2500"/>
            </a:lnSpc>
            <a:spcBef>
              <a:spcPct val="0"/>
            </a:spcBef>
            <a:spcAft>
              <a:spcPts val="0"/>
            </a:spcAft>
            <a:buNone/>
          </a:pPr>
          <a:r>
            <a:rPr lang="en-US" altLang="zh-CN" sz="1400" b="1" kern="1200" dirty="0">
              <a:solidFill>
                <a:srgbClr val="000000"/>
              </a:solidFill>
              <a:latin typeface="+mn-lt"/>
              <a:ea typeface="微软雅黑"/>
              <a:cs typeface="+mn-cs"/>
            </a:rPr>
            <a:t>3</a:t>
          </a:r>
          <a:r>
            <a:rPr lang="zh-CN" altLang="en-US" sz="1400" b="1" kern="1200" dirty="0">
              <a:solidFill>
                <a:srgbClr val="000000"/>
              </a:solidFill>
              <a:latin typeface="+mn-lt"/>
              <a:ea typeface="微软雅黑"/>
              <a:cs typeface="+mn-cs"/>
            </a:rPr>
            <a:t>、</a:t>
          </a:r>
          <a:r>
            <a:rPr lang="en-US" altLang="zh-CN" sz="1400" b="1" kern="1200" dirty="0">
              <a:solidFill>
                <a:srgbClr val="000000"/>
              </a:solidFill>
              <a:latin typeface="+mn-lt"/>
              <a:ea typeface="微软雅黑"/>
              <a:cs typeface="+mn-cs"/>
            </a:rPr>
            <a:t>15 beamlines;</a:t>
          </a:r>
          <a:endParaRPr lang="zh-CN" altLang="en-US" sz="1400" b="1" kern="1200" dirty="0">
            <a:solidFill>
              <a:srgbClr val="000000"/>
            </a:solidFill>
            <a:latin typeface="+mn-lt"/>
            <a:ea typeface="微软雅黑"/>
            <a:cs typeface="+mn-cs"/>
          </a:endParaRPr>
        </a:p>
      </dsp:txBody>
      <dsp:txXfrm>
        <a:off x="5094995" y="885406"/>
        <a:ext cx="1989686" cy="1000182"/>
      </dsp:txXfrm>
    </dsp:sp>
    <dsp:sp modelId="{B2FD4996-2C9D-4E6F-8336-153037BB1E13}">
      <dsp:nvSpPr>
        <dsp:cNvPr id="0" name=""/>
        <dsp:cNvSpPr/>
      </dsp:nvSpPr>
      <dsp:spPr>
        <a:xfrm>
          <a:off x="7488441" y="831298"/>
          <a:ext cx="2097902" cy="110839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altLang="zh-CN" sz="1600" b="0" kern="1200" dirty="0">
              <a:solidFill>
                <a:schemeClr val="tx1"/>
              </a:solidFill>
              <a:latin typeface="+mn-lt"/>
            </a:rPr>
            <a:t>2025.02.20—2025.06.12</a:t>
          </a:r>
        </a:p>
        <a:p>
          <a:pPr marL="0" lvl="0" indent="0" algn="ctr" defTabSz="711200">
            <a:lnSpc>
              <a:spcPct val="90000"/>
            </a:lnSpc>
            <a:spcBef>
              <a:spcPct val="0"/>
            </a:spcBef>
            <a:spcAft>
              <a:spcPct val="35000"/>
            </a:spcAft>
            <a:buNone/>
          </a:pPr>
          <a:r>
            <a:rPr lang="en-US" altLang="zh-CN" sz="1600" b="1" kern="1200" dirty="0">
              <a:solidFill>
                <a:schemeClr val="tx1"/>
              </a:solidFill>
              <a:latin typeface="+mn-lt"/>
            </a:rPr>
            <a:t>Theoretical positions alignment</a:t>
          </a:r>
        </a:p>
        <a:p>
          <a:pPr marL="0" lvl="0" indent="0" algn="l" defTabSz="711200">
            <a:lnSpc>
              <a:spcPts val="2500"/>
            </a:lnSpc>
            <a:spcBef>
              <a:spcPts val="0"/>
            </a:spcBef>
            <a:spcAft>
              <a:spcPts val="0"/>
            </a:spcAft>
            <a:buNone/>
          </a:pPr>
          <a:r>
            <a:rPr lang="en-US" altLang="zh-CN" sz="1400" b="1" kern="1200" dirty="0">
              <a:solidFill>
                <a:schemeClr val="tx1"/>
              </a:solidFill>
              <a:latin typeface="+mn-lt"/>
            </a:rPr>
            <a:t>1</a:t>
          </a:r>
          <a:r>
            <a:rPr lang="zh-CN" altLang="en-US" sz="1400" b="1" kern="1200" dirty="0">
              <a:solidFill>
                <a:schemeClr val="tx1"/>
              </a:solidFill>
              <a:latin typeface="+mn-lt"/>
            </a:rPr>
            <a:t>、</a:t>
          </a:r>
          <a:r>
            <a:rPr lang="en-US" altLang="zh-CN" sz="1400" b="1" kern="1200" dirty="0">
              <a:solidFill>
                <a:schemeClr val="tx1"/>
              </a:solidFill>
              <a:latin typeface="+mn-lt"/>
            </a:rPr>
            <a:t>288 units;</a:t>
          </a:r>
        </a:p>
        <a:p>
          <a:pPr marL="0" lvl="0" indent="0" algn="l" defTabSz="711200">
            <a:lnSpc>
              <a:spcPts val="2500"/>
            </a:lnSpc>
            <a:spcBef>
              <a:spcPts val="0"/>
            </a:spcBef>
            <a:spcAft>
              <a:spcPts val="0"/>
            </a:spcAft>
            <a:buNone/>
          </a:pPr>
          <a:r>
            <a:rPr lang="en-US" altLang="zh-CN" sz="1400" b="1" kern="1200" dirty="0">
              <a:solidFill>
                <a:schemeClr val="tx1"/>
              </a:solidFill>
              <a:latin typeface="+mn-lt"/>
            </a:rPr>
            <a:t>2</a:t>
          </a:r>
          <a:r>
            <a:rPr lang="zh-CN" altLang="en-US" sz="1400" b="1" kern="1200" dirty="0">
              <a:solidFill>
                <a:schemeClr val="tx1"/>
              </a:solidFill>
              <a:latin typeface="+mn-lt"/>
            </a:rPr>
            <a:t>、</a:t>
          </a:r>
          <a:r>
            <a:rPr lang="en-US" altLang="zh-CN" sz="1400" b="1" kern="1200" dirty="0">
              <a:solidFill>
                <a:schemeClr val="tx1"/>
              </a:solidFill>
              <a:latin typeface="+mn-lt"/>
            </a:rPr>
            <a:t>19 IDs;</a:t>
          </a:r>
          <a:endParaRPr lang="zh-CN" altLang="en-US" sz="1400" b="1" kern="1200" dirty="0">
            <a:solidFill>
              <a:schemeClr val="tx1"/>
            </a:solidFill>
            <a:latin typeface="+mn-lt"/>
          </a:endParaRPr>
        </a:p>
      </dsp:txBody>
      <dsp:txXfrm>
        <a:off x="7542549" y="885406"/>
        <a:ext cx="1989686" cy="1000182"/>
      </dsp:txXfrm>
    </dsp:sp>
    <dsp:sp modelId="{F6E915C7-2A6C-4E72-8318-95CA3A81C6D1}">
      <dsp:nvSpPr>
        <dsp:cNvPr id="0" name=""/>
        <dsp:cNvSpPr/>
      </dsp:nvSpPr>
      <dsp:spPr>
        <a:xfrm>
          <a:off x="9935994" y="831298"/>
          <a:ext cx="2097902" cy="110839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schemeClr val="tx1"/>
              </a:solidFill>
              <a:latin typeface="+mn-lt"/>
            </a:rPr>
            <a:t>Commissioning and operation</a:t>
          </a:r>
        </a:p>
      </dsp:txBody>
      <dsp:txXfrm>
        <a:off x="9990102" y="885406"/>
        <a:ext cx="1989686" cy="1000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D14FB-7BE2-49A9-BA91-F5C383657F2E}">
      <dsp:nvSpPr>
        <dsp:cNvPr id="0" name=""/>
        <dsp:cNvSpPr/>
      </dsp:nvSpPr>
      <dsp:spPr>
        <a:xfrm>
          <a:off x="2226" y="617122"/>
          <a:ext cx="2011226" cy="120673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t>Initial full survey</a:t>
          </a:r>
          <a:endParaRPr lang="zh-CN" altLang="en-US" sz="2200" kern="1200" dirty="0"/>
        </a:p>
      </dsp:txBody>
      <dsp:txXfrm>
        <a:off x="37570" y="652466"/>
        <a:ext cx="1940538" cy="1136047"/>
      </dsp:txXfrm>
    </dsp:sp>
    <dsp:sp modelId="{31B2E0CB-7AEE-4258-B646-5F08AE10A233}">
      <dsp:nvSpPr>
        <dsp:cNvPr id="0" name=""/>
        <dsp:cNvSpPr/>
      </dsp:nvSpPr>
      <dsp:spPr>
        <a:xfrm>
          <a:off x="2214574" y="971097"/>
          <a:ext cx="426379" cy="498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2214574" y="1070854"/>
        <a:ext cx="298465" cy="299270"/>
      </dsp:txXfrm>
    </dsp:sp>
    <dsp:sp modelId="{95832253-6118-44B4-9E6F-C13BCEE496B7}">
      <dsp:nvSpPr>
        <dsp:cNvPr id="0" name=""/>
        <dsp:cNvSpPr/>
      </dsp:nvSpPr>
      <dsp:spPr>
        <a:xfrm>
          <a:off x="2817942" y="617122"/>
          <a:ext cx="2387848" cy="120673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t>Absolute deviation prediction</a:t>
          </a:r>
          <a:endParaRPr lang="zh-CN" altLang="en-US" sz="2200" kern="1200" dirty="0"/>
        </a:p>
      </dsp:txBody>
      <dsp:txXfrm>
        <a:off x="2853286" y="652466"/>
        <a:ext cx="2317160" cy="1136047"/>
      </dsp:txXfrm>
    </dsp:sp>
    <dsp:sp modelId="{8F5F009D-E078-4FE0-9654-1F22FAF20E64}">
      <dsp:nvSpPr>
        <dsp:cNvPr id="0" name=""/>
        <dsp:cNvSpPr/>
      </dsp:nvSpPr>
      <dsp:spPr>
        <a:xfrm>
          <a:off x="5406913" y="971097"/>
          <a:ext cx="426379" cy="498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5406913" y="1070854"/>
        <a:ext cx="298465" cy="299270"/>
      </dsp:txXfrm>
    </dsp:sp>
    <dsp:sp modelId="{2DE68500-0BE2-4872-8507-82E0E29528FB}">
      <dsp:nvSpPr>
        <dsp:cNvPr id="0" name=""/>
        <dsp:cNvSpPr/>
      </dsp:nvSpPr>
      <dsp:spPr>
        <a:xfrm>
          <a:off x="6010281" y="617122"/>
          <a:ext cx="2011226" cy="120673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t>Unit position adjustment</a:t>
          </a:r>
          <a:endParaRPr lang="zh-CN" altLang="en-US" sz="2200" kern="1200" dirty="0"/>
        </a:p>
      </dsp:txBody>
      <dsp:txXfrm>
        <a:off x="6045625" y="652466"/>
        <a:ext cx="1940538" cy="1136047"/>
      </dsp:txXfrm>
    </dsp:sp>
    <dsp:sp modelId="{2066DE13-BA7C-4750-BAD0-99942AB83665}">
      <dsp:nvSpPr>
        <dsp:cNvPr id="0" name=""/>
        <dsp:cNvSpPr/>
      </dsp:nvSpPr>
      <dsp:spPr>
        <a:xfrm>
          <a:off x="8222629" y="971097"/>
          <a:ext cx="426379" cy="498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8222629" y="1070854"/>
        <a:ext cx="298465" cy="299270"/>
      </dsp:txXfrm>
    </dsp:sp>
    <dsp:sp modelId="{569C8900-50E5-44F0-ADE2-37560CA355CF}">
      <dsp:nvSpPr>
        <dsp:cNvPr id="0" name=""/>
        <dsp:cNvSpPr/>
      </dsp:nvSpPr>
      <dsp:spPr>
        <a:xfrm>
          <a:off x="8825997" y="617122"/>
          <a:ext cx="2011226" cy="120673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t>Final full survey</a:t>
          </a:r>
          <a:endParaRPr lang="zh-CN" altLang="en-US" sz="2200" kern="1200" dirty="0"/>
        </a:p>
      </dsp:txBody>
      <dsp:txXfrm>
        <a:off x="8861341" y="652466"/>
        <a:ext cx="1940538" cy="11360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5F34B60D-7E29-4005-8B97-02FFE858B326}" type="datetimeFigureOut">
              <a:rPr lang="zh-CN" altLang="en-US" smtClean="0"/>
              <a:t>2026/7/12</a:t>
            </a:fld>
            <a:endParaRPr lang="zh-CN" altLang="en-US"/>
          </a:p>
        </p:txBody>
      </p:sp>
      <p:sp>
        <p:nvSpPr>
          <p:cNvPr id="4" name="幻灯片图像占位符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05442C1D-DC17-4A8E-A5EB-AEC0A5FDC4AE}" type="slidenum">
              <a:rPr lang="zh-CN" altLang="en-US" smtClean="0"/>
              <a:t>‹#›</a:t>
            </a:fld>
            <a:endParaRPr lang="zh-CN" altLang="en-US"/>
          </a:p>
        </p:txBody>
      </p:sp>
    </p:spTree>
    <p:extLst>
      <p:ext uri="{BB962C8B-B14F-4D97-AF65-F5344CB8AC3E}">
        <p14:creationId xmlns:p14="http://schemas.microsoft.com/office/powerpoint/2010/main" val="802112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4</a:t>
            </a:fld>
            <a:endParaRPr lang="zh-CN" altLang="en-US"/>
          </a:p>
        </p:txBody>
      </p:sp>
    </p:spTree>
    <p:extLst>
      <p:ext uri="{BB962C8B-B14F-4D97-AF65-F5344CB8AC3E}">
        <p14:creationId xmlns:p14="http://schemas.microsoft.com/office/powerpoint/2010/main" val="247811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20</a:t>
            </a:fld>
            <a:endParaRPr lang="zh-CN" altLang="en-US"/>
          </a:p>
        </p:txBody>
      </p:sp>
    </p:spTree>
    <p:extLst>
      <p:ext uri="{BB962C8B-B14F-4D97-AF65-F5344CB8AC3E}">
        <p14:creationId xmlns:p14="http://schemas.microsoft.com/office/powerpoint/2010/main" val="370316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21</a:t>
            </a:fld>
            <a:endParaRPr lang="zh-CN" altLang="en-US"/>
          </a:p>
        </p:txBody>
      </p:sp>
    </p:spTree>
    <p:extLst>
      <p:ext uri="{BB962C8B-B14F-4D97-AF65-F5344CB8AC3E}">
        <p14:creationId xmlns:p14="http://schemas.microsoft.com/office/powerpoint/2010/main" val="77878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22</a:t>
            </a:fld>
            <a:endParaRPr lang="zh-CN" altLang="en-US"/>
          </a:p>
        </p:txBody>
      </p:sp>
    </p:spTree>
    <p:extLst>
      <p:ext uri="{BB962C8B-B14F-4D97-AF65-F5344CB8AC3E}">
        <p14:creationId xmlns:p14="http://schemas.microsoft.com/office/powerpoint/2010/main" val="217317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23</a:t>
            </a:fld>
            <a:endParaRPr lang="zh-CN" altLang="en-US"/>
          </a:p>
        </p:txBody>
      </p:sp>
    </p:spTree>
    <p:extLst>
      <p:ext uri="{BB962C8B-B14F-4D97-AF65-F5344CB8AC3E}">
        <p14:creationId xmlns:p14="http://schemas.microsoft.com/office/powerpoint/2010/main" val="3370578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24</a:t>
            </a:fld>
            <a:endParaRPr lang="zh-CN" altLang="en-US"/>
          </a:p>
        </p:txBody>
      </p:sp>
    </p:spTree>
    <p:extLst>
      <p:ext uri="{BB962C8B-B14F-4D97-AF65-F5344CB8AC3E}">
        <p14:creationId xmlns:p14="http://schemas.microsoft.com/office/powerpoint/2010/main" val="131758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25</a:t>
            </a:fld>
            <a:endParaRPr lang="zh-CN" altLang="en-US"/>
          </a:p>
        </p:txBody>
      </p:sp>
    </p:spTree>
    <p:extLst>
      <p:ext uri="{BB962C8B-B14F-4D97-AF65-F5344CB8AC3E}">
        <p14:creationId xmlns:p14="http://schemas.microsoft.com/office/powerpoint/2010/main" val="68677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26</a:t>
            </a:fld>
            <a:endParaRPr lang="zh-CN" altLang="en-US"/>
          </a:p>
        </p:txBody>
      </p:sp>
    </p:spTree>
    <p:extLst>
      <p:ext uri="{BB962C8B-B14F-4D97-AF65-F5344CB8AC3E}">
        <p14:creationId xmlns:p14="http://schemas.microsoft.com/office/powerpoint/2010/main" val="2328771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27</a:t>
            </a:fld>
            <a:endParaRPr lang="zh-CN" altLang="en-US"/>
          </a:p>
        </p:txBody>
      </p:sp>
    </p:spTree>
    <p:extLst>
      <p:ext uri="{BB962C8B-B14F-4D97-AF65-F5344CB8AC3E}">
        <p14:creationId xmlns:p14="http://schemas.microsoft.com/office/powerpoint/2010/main" val="127784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D86A-0DE0-80C5-659F-D9CC09DD7F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1A326C-14A0-8F27-3D34-7C73EBC58A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959923-3E8A-96E7-6205-183C66D28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91FF2C54-E51C-A79E-213D-95F465836CAE}"/>
              </a:ext>
            </a:extLst>
          </p:cNvPr>
          <p:cNvSpPr>
            <a:spLocks noGrp="1"/>
          </p:cNvSpPr>
          <p:nvPr>
            <p:ph type="sldNum" sz="quarter" idx="5"/>
          </p:nvPr>
        </p:nvSpPr>
        <p:spPr/>
        <p:txBody>
          <a:bodyPr/>
          <a:lstStyle/>
          <a:p>
            <a:fld id="{05442C1D-DC17-4A8E-A5EB-AEC0A5FDC4AE}" type="slidenum">
              <a:rPr lang="zh-CN" altLang="en-US" smtClean="0"/>
              <a:t>5</a:t>
            </a:fld>
            <a:endParaRPr lang="zh-CN" altLang="en-US"/>
          </a:p>
        </p:txBody>
      </p:sp>
    </p:spTree>
    <p:extLst>
      <p:ext uri="{BB962C8B-B14F-4D97-AF65-F5344CB8AC3E}">
        <p14:creationId xmlns:p14="http://schemas.microsoft.com/office/powerpoint/2010/main" val="282549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AADA3-40E6-C63F-05FB-2E269312668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8487FD0-5B74-A301-55FC-A7B7C3BA3E0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C38A933-8AC7-D232-4D65-BE76145D16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333F57DE-C73C-1304-5B77-404E87ECC1CD}"/>
              </a:ext>
            </a:extLst>
          </p:cNvPr>
          <p:cNvSpPr>
            <a:spLocks noGrp="1"/>
          </p:cNvSpPr>
          <p:nvPr>
            <p:ph type="sldNum" sz="quarter" idx="5"/>
          </p:nvPr>
        </p:nvSpPr>
        <p:spPr/>
        <p:txBody>
          <a:bodyPr/>
          <a:lstStyle/>
          <a:p>
            <a:fld id="{05442C1D-DC17-4A8E-A5EB-AEC0A5FDC4AE}" type="slidenum">
              <a:rPr lang="zh-CN" altLang="en-US" smtClean="0"/>
              <a:t>7</a:t>
            </a:fld>
            <a:endParaRPr lang="zh-CN" altLang="en-US"/>
          </a:p>
        </p:txBody>
      </p:sp>
    </p:spTree>
    <p:extLst>
      <p:ext uri="{BB962C8B-B14F-4D97-AF65-F5344CB8AC3E}">
        <p14:creationId xmlns:p14="http://schemas.microsoft.com/office/powerpoint/2010/main" val="8324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3C46B-317E-10C8-463C-74526B74001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92140E-24F5-1AAB-D242-881D556979B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73C694E-744E-D409-49D0-A3A61730A6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1E1369A7-7ECC-39C5-661D-16181979356F}"/>
              </a:ext>
            </a:extLst>
          </p:cNvPr>
          <p:cNvSpPr>
            <a:spLocks noGrp="1"/>
          </p:cNvSpPr>
          <p:nvPr>
            <p:ph type="sldNum" sz="quarter" idx="5"/>
          </p:nvPr>
        </p:nvSpPr>
        <p:spPr/>
        <p:txBody>
          <a:bodyPr/>
          <a:lstStyle/>
          <a:p>
            <a:fld id="{05442C1D-DC17-4A8E-A5EB-AEC0A5FDC4AE}" type="slidenum">
              <a:rPr lang="zh-CN" altLang="en-US" smtClean="0"/>
              <a:t>8</a:t>
            </a:fld>
            <a:endParaRPr lang="zh-CN" altLang="en-US"/>
          </a:p>
        </p:txBody>
      </p:sp>
    </p:spTree>
    <p:extLst>
      <p:ext uri="{BB962C8B-B14F-4D97-AF65-F5344CB8AC3E}">
        <p14:creationId xmlns:p14="http://schemas.microsoft.com/office/powerpoint/2010/main" val="183274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1018-C62E-AD33-7927-481EC56152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183FA55-920E-56BE-26E2-A36FB50BE3E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A9FD2D-F104-D80D-8D41-EE9BBFD8CD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7353021A-FAE6-9AD1-3ADC-76923E0ED936}"/>
              </a:ext>
            </a:extLst>
          </p:cNvPr>
          <p:cNvSpPr>
            <a:spLocks noGrp="1"/>
          </p:cNvSpPr>
          <p:nvPr>
            <p:ph type="sldNum" sz="quarter" idx="5"/>
          </p:nvPr>
        </p:nvSpPr>
        <p:spPr/>
        <p:txBody>
          <a:bodyPr/>
          <a:lstStyle/>
          <a:p>
            <a:fld id="{05442C1D-DC17-4A8E-A5EB-AEC0A5FDC4AE}" type="slidenum">
              <a:rPr lang="zh-CN" altLang="en-US" smtClean="0"/>
              <a:t>9</a:t>
            </a:fld>
            <a:endParaRPr lang="zh-CN" altLang="en-US"/>
          </a:p>
        </p:txBody>
      </p:sp>
    </p:spTree>
    <p:extLst>
      <p:ext uri="{BB962C8B-B14F-4D97-AF65-F5344CB8AC3E}">
        <p14:creationId xmlns:p14="http://schemas.microsoft.com/office/powerpoint/2010/main" val="145503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55A0-4391-FC9F-3B05-FDF9411042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E2F371-EB4E-72E5-50BC-8E41DB3178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D74813-26E9-E7B0-B521-3FD6BE575B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CD9AEB4C-D0F0-C2F2-9B49-AF1AC712F976}"/>
              </a:ext>
            </a:extLst>
          </p:cNvPr>
          <p:cNvSpPr>
            <a:spLocks noGrp="1"/>
          </p:cNvSpPr>
          <p:nvPr>
            <p:ph type="sldNum" sz="quarter" idx="5"/>
          </p:nvPr>
        </p:nvSpPr>
        <p:spPr/>
        <p:txBody>
          <a:bodyPr/>
          <a:lstStyle/>
          <a:p>
            <a:fld id="{05442C1D-DC17-4A8E-A5EB-AEC0A5FDC4AE}" type="slidenum">
              <a:rPr lang="zh-CN" altLang="en-US" smtClean="0"/>
              <a:t>10</a:t>
            </a:fld>
            <a:endParaRPr lang="zh-CN" altLang="en-US"/>
          </a:p>
        </p:txBody>
      </p:sp>
    </p:spTree>
    <p:extLst>
      <p:ext uri="{BB962C8B-B14F-4D97-AF65-F5344CB8AC3E}">
        <p14:creationId xmlns:p14="http://schemas.microsoft.com/office/powerpoint/2010/main" val="50488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E414B-6C33-7CA4-18C1-AC96CE4CE8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9416094-1DE9-5562-D728-C5F22C6350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603609-ADD7-DCA5-7A9F-A76A8F8AD9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000" b="1" kern="1200" dirty="0">
              <a:solidFill>
                <a:srgbClr val="FF0000"/>
              </a:solidFill>
              <a:latin typeface="+mn-lt"/>
              <a:ea typeface="黑体" pitchFamily="49" charset="-122"/>
              <a:cs typeface="+mn-cs"/>
            </a:endParaRPr>
          </a:p>
          <a:p>
            <a:endParaRPr lang="zh-CN" altLang="en-US" dirty="0"/>
          </a:p>
        </p:txBody>
      </p:sp>
      <p:sp>
        <p:nvSpPr>
          <p:cNvPr id="4" name="灯片编号占位符 3">
            <a:extLst>
              <a:ext uri="{FF2B5EF4-FFF2-40B4-BE49-F238E27FC236}">
                <a16:creationId xmlns:a16="http://schemas.microsoft.com/office/drawing/2014/main" id="{232B505F-C50D-6615-9C8D-6E6F48F0662F}"/>
              </a:ext>
            </a:extLst>
          </p:cNvPr>
          <p:cNvSpPr>
            <a:spLocks noGrp="1"/>
          </p:cNvSpPr>
          <p:nvPr>
            <p:ph type="sldNum" sz="quarter" idx="5"/>
          </p:nvPr>
        </p:nvSpPr>
        <p:spPr/>
        <p:txBody>
          <a:bodyPr/>
          <a:lstStyle/>
          <a:p>
            <a:fld id="{05442C1D-DC17-4A8E-A5EB-AEC0A5FDC4AE}" type="slidenum">
              <a:rPr lang="zh-CN" altLang="en-US" smtClean="0"/>
              <a:t>11</a:t>
            </a:fld>
            <a:endParaRPr lang="zh-CN" altLang="en-US"/>
          </a:p>
        </p:txBody>
      </p:sp>
    </p:spTree>
    <p:extLst>
      <p:ext uri="{BB962C8B-B14F-4D97-AF65-F5344CB8AC3E}">
        <p14:creationId xmlns:p14="http://schemas.microsoft.com/office/powerpoint/2010/main" val="321846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57200"/>
            <a:endParaRPr lang="en-US" altLang="zh-CN"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18</a:t>
            </a:fld>
            <a:endParaRPr lang="zh-CN" altLang="en-US"/>
          </a:p>
        </p:txBody>
      </p:sp>
    </p:spTree>
    <p:extLst>
      <p:ext uri="{BB962C8B-B14F-4D97-AF65-F5344CB8AC3E}">
        <p14:creationId xmlns:p14="http://schemas.microsoft.com/office/powerpoint/2010/main" val="258014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19</a:t>
            </a:fld>
            <a:endParaRPr lang="zh-CN" altLang="en-US"/>
          </a:p>
        </p:txBody>
      </p:sp>
    </p:spTree>
    <p:extLst>
      <p:ext uri="{BB962C8B-B14F-4D97-AF65-F5344CB8AC3E}">
        <p14:creationId xmlns:p14="http://schemas.microsoft.com/office/powerpoint/2010/main" val="2977576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tiff"/><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tif"/><Relationship Id="rId4" Type="http://schemas.openxmlformats.org/officeDocument/2006/relationships/image" Target="../media/image6.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9.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6_标题幻灯片">
    <p:spTree>
      <p:nvGrpSpPr>
        <p:cNvPr id="1" name=""/>
        <p:cNvGrpSpPr/>
        <p:nvPr/>
      </p:nvGrpSpPr>
      <p:grpSpPr>
        <a:xfrm>
          <a:off x="0" y="0"/>
          <a:ext cx="0" cy="0"/>
          <a:chOff x="0" y="0"/>
          <a:chExt cx="0" cy="0"/>
        </a:xfrm>
      </p:grpSpPr>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流程图: 手动输入 1">
            <a:extLst>
              <a:ext uri="{FF2B5EF4-FFF2-40B4-BE49-F238E27FC236}">
                <a16:creationId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D8D5928-DE81-4E23-8A76-88C2094FF9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52" name="图片 51">
            <a:extLst>
              <a:ext uri="{FF2B5EF4-FFF2-40B4-BE49-F238E27FC236}">
                <a16:creationId xmlns:a16="http://schemas.microsoft.com/office/drawing/2014/main" id="{04A1EA39-3242-42BD-B9FF-157F2C2C91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5498" y="5641699"/>
            <a:ext cx="2203686" cy="302942"/>
          </a:xfrm>
          <a:prstGeom prst="rect">
            <a:avLst/>
          </a:prstGeom>
        </p:spPr>
      </p:pic>
      <p:sp>
        <p:nvSpPr>
          <p:cNvPr id="30" name="Subtitle 2"/>
          <p:cNvSpPr>
            <a:spLocks noGrp="1"/>
          </p:cNvSpPr>
          <p:nvPr>
            <p:ph type="subTitle" idx="1" hasCustomPrompt="1"/>
          </p:nvPr>
        </p:nvSpPr>
        <p:spPr>
          <a:xfrm>
            <a:off x="1483360" y="4127158"/>
            <a:ext cx="3804060"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1483360" y="4530354"/>
            <a:ext cx="37993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483360" y="4966488"/>
            <a:ext cx="37993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25" name="图片 24">
            <a:extLst>
              <a:ext uri="{FF2B5EF4-FFF2-40B4-BE49-F238E27FC236}">
                <a16:creationId xmlns:a16="http://schemas.microsoft.com/office/drawing/2014/main" id="{374861F3-13E5-45F5-B254-5E916B3358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pic>
        <p:nvPicPr>
          <p:cNvPr id="26" name="图片 25">
            <a:extLst>
              <a:ext uri="{FF2B5EF4-FFF2-40B4-BE49-F238E27FC236}">
                <a16:creationId xmlns:a16="http://schemas.microsoft.com/office/drawing/2014/main" id="{7AF97306-6238-41F4-BBB4-2F0E96B9E3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27" name="图片 26">
            <a:extLst>
              <a:ext uri="{FF2B5EF4-FFF2-40B4-BE49-F238E27FC236}">
                <a16:creationId xmlns:a16="http://schemas.microsoft.com/office/drawing/2014/main" id="{AD06EAE2-71C6-441F-BD3B-D335E6207652}"/>
              </a:ext>
            </a:extLst>
          </p:cNvPr>
          <p:cNvPicPr>
            <a:picLocks noChangeAspect="1"/>
          </p:cNvPicPr>
          <p:nvPr/>
        </p:nvPicPr>
        <p:blipFill rotWithShape="1">
          <a:blip r:embed="rId6" cstate="hq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52494" y="6041"/>
            <a:ext cx="913331" cy="914748"/>
          </a:xfrm>
          <a:prstGeom prst="rect">
            <a:avLst/>
          </a:prstGeom>
        </p:spPr>
      </p:pic>
      <p:pic>
        <p:nvPicPr>
          <p:cNvPr id="9" name="图片 8">
            <a:extLst>
              <a:ext uri="{FF2B5EF4-FFF2-40B4-BE49-F238E27FC236}">
                <a16:creationId xmlns:a16="http://schemas.microsoft.com/office/drawing/2014/main" id="{93AA57B0-E397-4C31-B034-D4B594B5AF40}"/>
              </a:ext>
            </a:extLst>
          </p:cNvPr>
          <p:cNvPicPr>
            <a:picLocks noChangeAspect="1"/>
          </p:cNvPicPr>
          <p:nvPr/>
        </p:nvPicPr>
        <p:blipFill rotWithShape="1">
          <a:blip r:embed="rId7">
            <a:extLst>
              <a:ext uri="{28A0092B-C50C-407E-A947-70E740481C1C}">
                <a14:useLocalDpi xmlns:a14="http://schemas.microsoft.com/office/drawing/2010/main" val="0"/>
              </a:ext>
            </a:extLst>
          </a:blip>
          <a:srcRect b="11981"/>
          <a:stretch/>
        </p:blipFill>
        <p:spPr>
          <a:xfrm>
            <a:off x="6723445" y="1966231"/>
            <a:ext cx="5408496" cy="4358746"/>
          </a:xfrm>
          <a:prstGeom prst="rect">
            <a:avLst/>
          </a:prstGeom>
        </p:spPr>
      </p:pic>
      <p:sp>
        <p:nvSpPr>
          <p:cNvPr id="3" name="矩形: 圆角 2">
            <a:extLst>
              <a:ext uri="{FF2B5EF4-FFF2-40B4-BE49-F238E27FC236}">
                <a16:creationId xmlns:a16="http://schemas.microsoft.com/office/drawing/2014/main" id="{8CA51656-CB98-47CC-8A43-FD0C7C690EF2}"/>
              </a:ext>
            </a:extLst>
          </p:cNvPr>
          <p:cNvSpPr/>
          <p:nvPr/>
        </p:nvSpPr>
        <p:spPr>
          <a:xfrm>
            <a:off x="6591300" y="1721421"/>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itle 1"/>
          <p:cNvSpPr>
            <a:spLocks noGrp="1"/>
          </p:cNvSpPr>
          <p:nvPr>
            <p:ph type="ctrTitle" hasCustomPrompt="1"/>
          </p:nvPr>
        </p:nvSpPr>
        <p:spPr>
          <a:xfrm>
            <a:off x="390613" y="1967696"/>
            <a:ext cx="6200687"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20" name="文本占位符 19">
            <a:extLst>
              <a:ext uri="{FF2B5EF4-FFF2-40B4-BE49-F238E27FC236}">
                <a16:creationId xmlns:a16="http://schemas.microsoft.com/office/drawing/2014/main" id="{A44C1AB1-E880-4B10-B9E8-EC9EB6D8244F}"/>
              </a:ext>
            </a:extLst>
          </p:cNvPr>
          <p:cNvSpPr>
            <a:spLocks noGrp="1"/>
          </p:cNvSpPr>
          <p:nvPr>
            <p:ph type="body" sz="quarter" idx="13" hasCustomPrompt="1"/>
          </p:nvPr>
        </p:nvSpPr>
        <p:spPr>
          <a:xfrm>
            <a:off x="390613" y="6037867"/>
            <a:ext cx="6200687"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sp>
        <p:nvSpPr>
          <p:cNvPr id="31" name="文本框 30">
            <a:extLst>
              <a:ext uri="{FF2B5EF4-FFF2-40B4-BE49-F238E27FC236}">
                <a16:creationId xmlns:a16="http://schemas.microsoft.com/office/drawing/2014/main" id="{CB4BB99F-624D-438F-A872-B897031E1075}"/>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63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664234" y="269255"/>
            <a:ext cx="105390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270045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9" name="标题 4"/>
          <p:cNvSpPr txBox="1">
            <a:spLocks/>
          </p:cNvSpPr>
          <p:nvPr/>
        </p:nvSpPr>
        <p:spPr>
          <a:xfrm>
            <a:off x="646981" y="286508"/>
            <a:ext cx="10685384"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68473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6" name="标题 4"/>
          <p:cNvSpPr txBox="1">
            <a:spLocks/>
          </p:cNvSpPr>
          <p:nvPr/>
        </p:nvSpPr>
        <p:spPr>
          <a:xfrm>
            <a:off x="718458" y="269255"/>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628004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5" name="标题 4"/>
          <p:cNvSpPr txBox="1">
            <a:spLocks/>
          </p:cNvSpPr>
          <p:nvPr/>
        </p:nvSpPr>
        <p:spPr>
          <a:xfrm>
            <a:off x="638355" y="232291"/>
            <a:ext cx="10719889"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1804010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a:spLocks/>
          </p:cNvSpPr>
          <p:nvPr/>
        </p:nvSpPr>
        <p:spPr>
          <a:xfrm>
            <a:off x="650240" y="254394"/>
            <a:ext cx="10767951"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438353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a:spLocks/>
          </p:cNvSpPr>
          <p:nvPr/>
        </p:nvSpPr>
        <p:spPr>
          <a:xfrm>
            <a:off x="719281" y="252002"/>
            <a:ext cx="10753437"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2481906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垂直排列标题与&#10;文本">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D9403DD-F6F7-4AD1-A700-CD138ABD5F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65765" y="1232362"/>
            <a:ext cx="7465126" cy="4920788"/>
          </a:xfrm>
          <a:prstGeom prst="rect">
            <a:avLst/>
          </a:prstGeom>
        </p:spPr>
      </p:pic>
      <p:sp>
        <p:nvSpPr>
          <p:cNvPr id="7" name="文本框 6">
            <a:extLst>
              <a:ext uri="{FF2B5EF4-FFF2-40B4-BE49-F238E27FC236}">
                <a16:creationId xmlns:a16="http://schemas.microsoft.com/office/drawing/2014/main" id="{1DEEC7A7-C8D3-4AC1-8C27-E0FE0B09B0AA}"/>
              </a:ext>
            </a:extLst>
          </p:cNvPr>
          <p:cNvSpPr txBox="1"/>
          <p:nvPr/>
        </p:nvSpPr>
        <p:spPr>
          <a:xfrm>
            <a:off x="9315450" y="5625638"/>
            <a:ext cx="2162175" cy="369332"/>
          </a:xfrm>
          <a:prstGeom prst="rect">
            <a:avLst/>
          </a:prstGeom>
          <a:noFill/>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HEPS </a:t>
            </a:r>
            <a:r>
              <a:rPr lang="zh-CN" altLang="en-US" b="1" dirty="0">
                <a:solidFill>
                  <a:schemeClr val="bg1"/>
                </a:solidFill>
                <a:latin typeface="Arial" panose="020B0604020202020204" pitchFamily="34" charset="0"/>
                <a:cs typeface="Arial" panose="020B0604020202020204" pitchFamily="34" charset="0"/>
              </a:rPr>
              <a:t>工程效果图</a:t>
            </a:r>
          </a:p>
        </p:txBody>
      </p:sp>
      <p:sp>
        <p:nvSpPr>
          <p:cNvPr id="9" name="内容占位符 5">
            <a:extLst>
              <a:ext uri="{FF2B5EF4-FFF2-40B4-BE49-F238E27FC236}">
                <a16:creationId xmlns:a16="http://schemas.microsoft.com/office/drawing/2014/main" id="{DDDDD1E6-4D09-4F07-8220-C2877B2288F5}"/>
              </a:ext>
            </a:extLst>
          </p:cNvPr>
          <p:cNvSpPr>
            <a:spLocks noGrp="1"/>
          </p:cNvSpPr>
          <p:nvPr>
            <p:ph sz="quarter" idx="14" hasCustomPrompt="1"/>
          </p:nvPr>
        </p:nvSpPr>
        <p:spPr>
          <a:xfrm>
            <a:off x="685800" y="1232362"/>
            <a:ext cx="3086100" cy="492078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a:extLst>
              <a:ext uri="{FF2B5EF4-FFF2-40B4-BE49-F238E27FC236}">
                <a16:creationId xmlns:a16="http://schemas.microsoft.com/office/drawing/2014/main" id="{A71770A8-689A-492B-8E66-60C17D86ED3E}"/>
              </a:ext>
            </a:extLst>
          </p:cNvPr>
          <p:cNvSpPr txBox="1">
            <a:spLocks/>
          </p:cNvSpPr>
          <p:nvPr/>
        </p:nvSpPr>
        <p:spPr>
          <a:xfrm>
            <a:off x="685800" y="295134"/>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198576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垂直排列标题与&#10;文本">
    <p:spTree>
      <p:nvGrpSpPr>
        <p:cNvPr id="1" name=""/>
        <p:cNvGrpSpPr/>
        <p:nvPr/>
      </p:nvGrpSpPr>
      <p:grpSpPr>
        <a:xfrm>
          <a:off x="0" y="0"/>
          <a:ext cx="0" cy="0"/>
          <a:chOff x="0" y="0"/>
          <a:chExt cx="0" cy="0"/>
        </a:xfrm>
      </p:grpSpPr>
      <p:sp>
        <p:nvSpPr>
          <p:cNvPr id="9" name="内容占位符 5">
            <a:extLst>
              <a:ext uri="{FF2B5EF4-FFF2-40B4-BE49-F238E27FC236}">
                <a16:creationId xmlns:a16="http://schemas.microsoft.com/office/drawing/2014/main" id="{DDDDD1E6-4D09-4F07-8220-C2877B2288F5}"/>
              </a:ext>
            </a:extLst>
          </p:cNvPr>
          <p:cNvSpPr>
            <a:spLocks noGrp="1"/>
          </p:cNvSpPr>
          <p:nvPr>
            <p:ph sz="quarter" idx="14" hasCustomPrompt="1"/>
          </p:nvPr>
        </p:nvSpPr>
        <p:spPr>
          <a:xfrm>
            <a:off x="685799" y="1277257"/>
            <a:ext cx="4539343" cy="465771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a:extLst>
              <a:ext uri="{FF2B5EF4-FFF2-40B4-BE49-F238E27FC236}">
                <a16:creationId xmlns:a16="http://schemas.microsoft.com/office/drawing/2014/main" id="{A71770A8-689A-492B-8E66-60C17D86ED3E}"/>
              </a:ext>
            </a:extLst>
          </p:cNvPr>
          <p:cNvSpPr txBox="1">
            <a:spLocks/>
          </p:cNvSpPr>
          <p:nvPr/>
        </p:nvSpPr>
        <p:spPr>
          <a:xfrm>
            <a:off x="685799" y="277881"/>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pic>
        <p:nvPicPr>
          <p:cNvPr id="8" name="图片 7">
            <a:extLst>
              <a:ext uri="{FF2B5EF4-FFF2-40B4-BE49-F238E27FC236}">
                <a16:creationId xmlns:a16="http://schemas.microsoft.com/office/drawing/2014/main" id="{9DFB7985-9CDF-41AE-9135-F2492B0B9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393" y="487501"/>
            <a:ext cx="5022695" cy="6092618"/>
          </a:xfrm>
          <a:prstGeom prst="rect">
            <a:avLst/>
          </a:prstGeom>
        </p:spPr>
      </p:pic>
      <p:pic>
        <p:nvPicPr>
          <p:cNvPr id="11" name="图片 10">
            <a:extLst>
              <a:ext uri="{FF2B5EF4-FFF2-40B4-BE49-F238E27FC236}">
                <a16:creationId xmlns:a16="http://schemas.microsoft.com/office/drawing/2014/main" id="{C8DAFF0D-6C90-46CF-BD32-F0A0D3BCDB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32217" y="5180464"/>
            <a:ext cx="2203686" cy="302942"/>
          </a:xfrm>
          <a:prstGeom prst="rect">
            <a:avLst/>
          </a:prstGeom>
        </p:spPr>
      </p:pic>
    </p:spTree>
    <p:extLst>
      <p:ext uri="{BB962C8B-B14F-4D97-AF65-F5344CB8AC3E}">
        <p14:creationId xmlns:p14="http://schemas.microsoft.com/office/powerpoint/2010/main" val="312836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3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1" y="1721746"/>
            <a:ext cx="1219201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753531" y="3938393"/>
            <a:ext cx="7353094"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 name="文本占位符 5"/>
          <p:cNvSpPr>
            <a:spLocks noGrp="1"/>
          </p:cNvSpPr>
          <p:nvPr>
            <p:ph type="body" sz="quarter" idx="11" hasCustomPrompt="1"/>
          </p:nvPr>
        </p:nvSpPr>
        <p:spPr>
          <a:xfrm>
            <a:off x="2755433" y="4341589"/>
            <a:ext cx="73439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755433" y="4777723"/>
            <a:ext cx="73439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2" name="流程图: 手动输入 1">
            <a:extLst>
              <a:ext uri="{FF2B5EF4-FFF2-40B4-BE49-F238E27FC236}">
                <a16:creationId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D8D5928-DE81-4E23-8A76-88C2094FF9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32" name="图片 31">
            <a:extLst>
              <a:ext uri="{FF2B5EF4-FFF2-40B4-BE49-F238E27FC236}">
                <a16:creationId xmlns:a16="http://schemas.microsoft.com/office/drawing/2014/main" id="{E4144379-6A13-4956-B4F5-41114F71FB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sp>
        <p:nvSpPr>
          <p:cNvPr id="20" name="文本占位符 19">
            <a:extLst>
              <a:ext uri="{FF2B5EF4-FFF2-40B4-BE49-F238E27FC236}">
                <a16:creationId xmlns:a16="http://schemas.microsoft.com/office/drawing/2014/main" id="{A44C1AB1-E880-4B10-B9E8-EC9EB6D8244F}"/>
              </a:ext>
            </a:extLst>
          </p:cNvPr>
          <p:cNvSpPr>
            <a:spLocks noGrp="1"/>
          </p:cNvSpPr>
          <p:nvPr>
            <p:ph type="body" sz="quarter" idx="13" hasCustomPrompt="1"/>
          </p:nvPr>
        </p:nvSpPr>
        <p:spPr>
          <a:xfrm>
            <a:off x="-11" y="5791917"/>
            <a:ext cx="12192011" cy="703263"/>
          </a:xfrm>
        </p:spPr>
        <p:txBody>
          <a:bodyPr anchor="ctr">
            <a:normAutofit/>
          </a:bodyPr>
          <a:lstStyle>
            <a:lvl1pPr marL="0" indent="0" algn="ctr">
              <a:spcBef>
                <a:spcPts val="0"/>
              </a:spcBef>
              <a:buNone/>
              <a:defRPr sz="2400"/>
            </a:lvl1pPr>
          </a:lstStyle>
          <a:p>
            <a:pPr lvl="0"/>
            <a:r>
              <a:rPr lang="zh-CN" altLang="en-US" dirty="0"/>
              <a:t>会议名称 </a:t>
            </a:r>
            <a:r>
              <a:rPr lang="en-US" altLang="zh-CN" dirty="0"/>
              <a:t>· </a:t>
            </a:r>
            <a:r>
              <a:rPr lang="zh-CN" altLang="en-US" dirty="0"/>
              <a:t>地点</a:t>
            </a:r>
          </a:p>
        </p:txBody>
      </p:sp>
      <p:pic>
        <p:nvPicPr>
          <p:cNvPr id="49" name="图片 48">
            <a:extLst>
              <a:ext uri="{FF2B5EF4-FFF2-40B4-BE49-F238E27FC236}">
                <a16:creationId xmlns:a16="http://schemas.microsoft.com/office/drawing/2014/main" id="{56784279-DE3D-4802-BAB0-9BA908AAEB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51" name="图片 50">
            <a:extLst>
              <a:ext uri="{FF2B5EF4-FFF2-40B4-BE49-F238E27FC236}">
                <a16:creationId xmlns:a16="http://schemas.microsoft.com/office/drawing/2014/main" id="{CA19F85C-03C7-4478-9F13-746B66485DBF}"/>
              </a:ext>
            </a:extLst>
          </p:cNvPr>
          <p:cNvPicPr>
            <a:picLocks noChangeAspect="1"/>
          </p:cNvPicPr>
          <p:nvPr/>
        </p:nvPicPr>
        <p:blipFill rotWithShape="1">
          <a:blip r:embed="rId5" cstate="hq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52494" y="6041"/>
            <a:ext cx="913331" cy="914748"/>
          </a:xfrm>
          <a:prstGeom prst="rect">
            <a:avLst/>
          </a:prstGeom>
        </p:spPr>
      </p:pic>
      <p:sp>
        <p:nvSpPr>
          <p:cNvPr id="18" name="文本框 17">
            <a:extLst>
              <a:ext uri="{FF2B5EF4-FFF2-40B4-BE49-F238E27FC236}">
                <a16:creationId xmlns:a16="http://schemas.microsoft.com/office/drawing/2014/main" id="{A1CE28D0-770B-460A-8168-7632BF52F942}"/>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97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390612" y="1967696"/>
            <a:ext cx="823952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142309" y="4184343"/>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2142309" y="4587539"/>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142309" y="5023673"/>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40" name="图片 39">
            <a:extLst>
              <a:ext uri="{FF2B5EF4-FFF2-40B4-BE49-F238E27FC236}">
                <a16:creationId xmlns:a16="http://schemas.microsoft.com/office/drawing/2014/main" id="{D38B9550-2E66-453A-A306-F01117AA0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0491" y="3843658"/>
            <a:ext cx="2962231" cy="2100983"/>
          </a:xfrm>
          <a:prstGeom prst="rect">
            <a:avLst/>
          </a:prstGeom>
        </p:spPr>
      </p:pic>
      <p:sp>
        <p:nvSpPr>
          <p:cNvPr id="20" name="文本占位符 19">
            <a:extLst>
              <a:ext uri="{FF2B5EF4-FFF2-40B4-BE49-F238E27FC236}">
                <a16:creationId xmlns:a16="http://schemas.microsoft.com/office/drawing/2014/main" id="{A44C1AB1-E880-4B10-B9E8-EC9EB6D8244F}"/>
              </a:ext>
            </a:extLst>
          </p:cNvPr>
          <p:cNvSpPr>
            <a:spLocks noGrp="1"/>
          </p:cNvSpPr>
          <p:nvPr>
            <p:ph type="body" sz="quarter" idx="13" hasCustomPrompt="1"/>
          </p:nvPr>
        </p:nvSpPr>
        <p:spPr>
          <a:xfrm>
            <a:off x="390612" y="6037867"/>
            <a:ext cx="8239521"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grpSp>
        <p:nvGrpSpPr>
          <p:cNvPr id="28" name="组合 27">
            <a:extLst>
              <a:ext uri="{FF2B5EF4-FFF2-40B4-BE49-F238E27FC236}">
                <a16:creationId xmlns:a16="http://schemas.microsoft.com/office/drawing/2014/main" id="{A48CF694-8301-4504-990B-08E5ABE62CE8}"/>
              </a:ext>
            </a:extLst>
          </p:cNvPr>
          <p:cNvGrpSpPr/>
          <p:nvPr/>
        </p:nvGrpSpPr>
        <p:grpSpPr>
          <a:xfrm>
            <a:off x="0" y="913358"/>
            <a:ext cx="12192000" cy="110845"/>
            <a:chOff x="0" y="846226"/>
            <a:chExt cx="9144000" cy="110845"/>
          </a:xfrm>
        </p:grpSpPr>
        <p:sp>
          <p:nvSpPr>
            <p:cNvPr id="35" name="矩形 34">
              <a:extLst>
                <a:ext uri="{FF2B5EF4-FFF2-40B4-BE49-F238E27FC236}">
                  <a16:creationId xmlns:a16="http://schemas.microsoft.com/office/drawing/2014/main" id="{C874558C-23C8-4D39-8D3F-9C95A97B1491}"/>
                </a:ext>
              </a:extLst>
            </p:cNvPr>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3" name="矩形 32">
              <a:extLst>
                <a:ext uri="{FF2B5EF4-FFF2-40B4-BE49-F238E27FC236}">
                  <a16:creationId xmlns:a16="http://schemas.microsoft.com/office/drawing/2014/main" id="{0456B93F-51AD-433B-9481-2F4C2F3E3D5E}"/>
                </a:ext>
              </a:extLst>
            </p:cNvPr>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2" name="流程图: 手动输入 41">
            <a:extLst>
              <a:ext uri="{FF2B5EF4-FFF2-40B4-BE49-F238E27FC236}">
                <a16:creationId xmlns:a16="http://schemas.microsoft.com/office/drawing/2014/main" id="{F7B15B5C-0F14-498E-96D9-B7A218AC3DAD}"/>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id="{CD248033-7789-4252-B8DB-480FF72FCE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45" name="图片 44">
            <a:extLst>
              <a:ext uri="{FF2B5EF4-FFF2-40B4-BE49-F238E27FC236}">
                <a16:creationId xmlns:a16="http://schemas.microsoft.com/office/drawing/2014/main" id="{CC1C3FA7-7215-4724-AF6B-81DB83FE10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pic>
        <p:nvPicPr>
          <p:cNvPr id="47" name="图片 46">
            <a:extLst>
              <a:ext uri="{FF2B5EF4-FFF2-40B4-BE49-F238E27FC236}">
                <a16:creationId xmlns:a16="http://schemas.microsoft.com/office/drawing/2014/main" id="{04512C8A-1EC6-49DE-9D6A-0F9A03E086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48" name="图片 47">
            <a:extLst>
              <a:ext uri="{FF2B5EF4-FFF2-40B4-BE49-F238E27FC236}">
                <a16:creationId xmlns:a16="http://schemas.microsoft.com/office/drawing/2014/main" id="{D7CD90B0-53CC-4867-A19E-5043FFFFCD65}"/>
              </a:ext>
            </a:extLst>
          </p:cNvPr>
          <p:cNvPicPr>
            <a:picLocks noChangeAspect="1"/>
          </p:cNvPicPr>
          <p:nvPr/>
        </p:nvPicPr>
        <p:blipFill rotWithShape="1">
          <a:blip r:embed="rId6" cstate="hq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23466" y="6041"/>
            <a:ext cx="913331" cy="914748"/>
          </a:xfrm>
          <a:prstGeom prst="rect">
            <a:avLst/>
          </a:prstGeom>
        </p:spPr>
      </p:pic>
      <p:sp>
        <p:nvSpPr>
          <p:cNvPr id="25" name="文本框 24">
            <a:extLst>
              <a:ext uri="{FF2B5EF4-FFF2-40B4-BE49-F238E27FC236}">
                <a16:creationId xmlns:a16="http://schemas.microsoft.com/office/drawing/2014/main" id="{BCD6EF00-2B1D-4F61-8D9C-236B367BE950}"/>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83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10" name="文本占位符 9">
            <a:extLst>
              <a:ext uri="{FF2B5EF4-FFF2-40B4-BE49-F238E27FC236}">
                <a16:creationId xmlns:a16="http://schemas.microsoft.com/office/drawing/2014/main" id="{8182CDDE-4035-4F45-A8C9-C5FC31F37CAC}"/>
              </a:ext>
            </a:extLst>
          </p:cNvPr>
          <p:cNvSpPr>
            <a:spLocks noGrp="1"/>
          </p:cNvSpPr>
          <p:nvPr>
            <p:ph type="body" sz="quarter" idx="13" hasCustomPrompt="1"/>
          </p:nvPr>
        </p:nvSpPr>
        <p:spPr>
          <a:xfrm>
            <a:off x="165851" y="6227079"/>
            <a:ext cx="7512206" cy="465138"/>
          </a:xfrm>
        </p:spPr>
        <p:txBody>
          <a:bodyPr>
            <a:normAutofit/>
          </a:bodyPr>
          <a:lstStyle>
            <a:lvl1pPr marL="0" indent="0" algn="ctr">
              <a:buNone/>
              <a:defRPr sz="2000" b="1"/>
            </a:lvl1pPr>
          </a:lstStyle>
          <a:p>
            <a:pPr lvl="0"/>
            <a:r>
              <a:rPr lang="zh-CN" altLang="en-US" dirty="0"/>
              <a:t>会议名称 </a:t>
            </a:r>
            <a:r>
              <a:rPr lang="en-US" altLang="zh-CN" dirty="0"/>
              <a:t>· </a:t>
            </a:r>
            <a:r>
              <a:rPr lang="zh-CN" altLang="en-US" dirty="0"/>
              <a:t>地点</a:t>
            </a:r>
          </a:p>
        </p:txBody>
      </p:sp>
      <p:pic>
        <p:nvPicPr>
          <p:cNvPr id="28" name="图片 27">
            <a:extLst>
              <a:ext uri="{FF2B5EF4-FFF2-40B4-BE49-F238E27FC236}">
                <a16:creationId xmlns:a16="http://schemas.microsoft.com/office/drawing/2014/main" id="{0DB91757-43B8-4E3B-8AF6-5EBDA595166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p:blipFill>
        <p:spPr>
          <a:xfrm>
            <a:off x="3294711" y="1026332"/>
            <a:ext cx="1249185" cy="604649"/>
          </a:xfrm>
          <a:prstGeom prst="rect">
            <a:avLst/>
          </a:prstGeom>
        </p:spPr>
      </p:pic>
      <p:pic>
        <p:nvPicPr>
          <p:cNvPr id="32" name="图片 31">
            <a:extLst>
              <a:ext uri="{FF2B5EF4-FFF2-40B4-BE49-F238E27FC236}">
                <a16:creationId xmlns:a16="http://schemas.microsoft.com/office/drawing/2014/main" id="{B3A02D2D-6E44-409D-97E7-49EF2AE537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43896" y="1015704"/>
            <a:ext cx="1058545" cy="625904"/>
          </a:xfrm>
          <a:prstGeom prst="rect">
            <a:avLst/>
          </a:prstGeom>
        </p:spPr>
      </p:pic>
      <p:pic>
        <p:nvPicPr>
          <p:cNvPr id="40" name="图片 39">
            <a:extLst>
              <a:ext uri="{FF2B5EF4-FFF2-40B4-BE49-F238E27FC236}">
                <a16:creationId xmlns:a16="http://schemas.microsoft.com/office/drawing/2014/main" id="{3DB61A05-5B97-4335-BEFE-907340034885}"/>
              </a:ext>
            </a:extLst>
          </p:cNvPr>
          <p:cNvPicPr>
            <a:picLocks noChangeAspect="1"/>
          </p:cNvPicPr>
          <p:nvPr/>
        </p:nvPicPr>
        <p:blipFill rotWithShape="1">
          <a:blip r:embed="rId4" cstate="hq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2233719" y="883715"/>
            <a:ext cx="913331" cy="914748"/>
          </a:xfrm>
          <a:prstGeom prst="rect">
            <a:avLst/>
          </a:prstGeom>
        </p:spPr>
      </p:pic>
      <p:sp>
        <p:nvSpPr>
          <p:cNvPr id="29" name="Title 1"/>
          <p:cNvSpPr>
            <a:spLocks noGrp="1"/>
          </p:cNvSpPr>
          <p:nvPr>
            <p:ph type="ctrTitle" hasCustomPrompt="1"/>
          </p:nvPr>
        </p:nvSpPr>
        <p:spPr>
          <a:xfrm>
            <a:off x="165851" y="1967696"/>
            <a:ext cx="7512206"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pic>
        <p:nvPicPr>
          <p:cNvPr id="21" name="图片 20">
            <a:extLst>
              <a:ext uri="{FF2B5EF4-FFF2-40B4-BE49-F238E27FC236}">
                <a16:creationId xmlns:a16="http://schemas.microsoft.com/office/drawing/2014/main" id="{B559DC6E-69C2-4D2A-987F-4B2B79875AE2}"/>
              </a:ext>
            </a:extLst>
          </p:cNvPr>
          <p:cNvPicPr>
            <a:picLocks noChangeAspect="1"/>
          </p:cNvPicPr>
          <p:nvPr/>
        </p:nvPicPr>
        <p:blipFill rotWithShape="1">
          <a:blip r:embed="rId5">
            <a:extLst>
              <a:ext uri="{28A0092B-C50C-407E-A947-70E740481C1C}">
                <a14:useLocalDpi xmlns:a14="http://schemas.microsoft.com/office/drawing/2010/main" val="0"/>
              </a:ext>
            </a:extLst>
          </a:blip>
          <a:srcRect b="11981"/>
          <a:stretch/>
        </p:blipFill>
        <p:spPr>
          <a:xfrm>
            <a:off x="6723445" y="1597115"/>
            <a:ext cx="5408496" cy="4358746"/>
          </a:xfrm>
          <a:prstGeom prst="rect">
            <a:avLst/>
          </a:prstGeom>
        </p:spPr>
      </p:pic>
      <p:sp>
        <p:nvSpPr>
          <p:cNvPr id="22" name="矩形: 圆角 21">
            <a:extLst>
              <a:ext uri="{FF2B5EF4-FFF2-40B4-BE49-F238E27FC236}">
                <a16:creationId xmlns:a16="http://schemas.microsoft.com/office/drawing/2014/main" id="{2F8E0FF1-61A9-43B6-B46B-8386F94A8E09}"/>
              </a:ext>
            </a:extLst>
          </p:cNvPr>
          <p:cNvSpPr/>
          <p:nvPr/>
        </p:nvSpPr>
        <p:spPr>
          <a:xfrm>
            <a:off x="6683235" y="1730663"/>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9371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sp>
        <p:nvSpPr>
          <p:cNvPr id="51" name="任意多边形: 形状 50">
            <a:extLst>
              <a:ext uri="{FF2B5EF4-FFF2-40B4-BE49-F238E27FC236}">
                <a16:creationId xmlns:a16="http://schemas.microsoft.com/office/drawing/2014/main" id="{0D443D13-1219-4697-BC0A-D743702E034B}"/>
              </a:ext>
            </a:extLst>
          </p:cNvPr>
          <p:cNvSpPr/>
          <p:nvPr/>
        </p:nvSpPr>
        <p:spPr>
          <a:xfrm rot="12297228">
            <a:off x="-1285374" y="-408766"/>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rgbClr val="D5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a:extLst>
              <a:ext uri="{FF2B5EF4-FFF2-40B4-BE49-F238E27FC236}">
                <a16:creationId xmlns:a16="http://schemas.microsoft.com/office/drawing/2014/main" id="{C93C6674-ECC5-438E-B36A-464A3E6305D7}"/>
              </a:ext>
            </a:extLst>
          </p:cNvPr>
          <p:cNvPicPr>
            <a:picLocks noChangeAspect="1"/>
          </p:cNvPicPr>
          <p:nvPr/>
        </p:nvPicPr>
        <p:blipFill>
          <a:blip r:embed="rId2">
            <a:extLst>
              <a:ext uri="{28A0092B-C50C-407E-A947-70E740481C1C}">
                <a14:useLocalDpi xmlns:a14="http://schemas.microsoft.com/office/drawing/2010/main" val="0"/>
              </a:ext>
            </a:extLst>
          </a:blip>
          <a:srcRect r="23362"/>
          <a:stretch>
            <a:fillRect/>
          </a:stretch>
        </p:blipFill>
        <p:spPr>
          <a:xfrm>
            <a:off x="0" y="-1"/>
            <a:ext cx="6367082" cy="6858001"/>
          </a:xfrm>
          <a:custGeom>
            <a:avLst/>
            <a:gdLst>
              <a:gd name="connsiteX0" fmla="*/ 0 w 6367082"/>
              <a:gd name="connsiteY0" fmla="*/ 0 h 6858001"/>
              <a:gd name="connsiteX1" fmla="*/ 4115268 w 6367082"/>
              <a:gd name="connsiteY1" fmla="*/ 0 h 6858001"/>
              <a:gd name="connsiteX2" fmla="*/ 4137334 w 6367082"/>
              <a:gd name="connsiteY2" fmla="*/ 11546 h 6858001"/>
              <a:gd name="connsiteX3" fmla="*/ 5303037 w 6367082"/>
              <a:gd name="connsiteY3" fmla="*/ 980862 h 6858001"/>
              <a:gd name="connsiteX4" fmla="*/ 5391169 w 6367082"/>
              <a:gd name="connsiteY4" fmla="*/ 6401730 h 6858001"/>
              <a:gd name="connsiteX5" fmla="*/ 4988491 w 6367082"/>
              <a:gd name="connsiteY5" fmla="*/ 6789539 h 6858001"/>
              <a:gd name="connsiteX6" fmla="*/ 4901686 w 6367082"/>
              <a:gd name="connsiteY6" fmla="*/ 6858001 h 6858001"/>
              <a:gd name="connsiteX7" fmla="*/ 0 w 6367082"/>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7082" h="6858001">
                <a:moveTo>
                  <a:pt x="0" y="0"/>
                </a:moveTo>
                <a:lnTo>
                  <a:pt x="4115268" y="0"/>
                </a:lnTo>
                <a:lnTo>
                  <a:pt x="4137334" y="11546"/>
                </a:lnTo>
                <a:cubicBezTo>
                  <a:pt x="4566677" y="259527"/>
                  <a:pt x="4962790" y="584076"/>
                  <a:pt x="5303037" y="980862"/>
                </a:cubicBezTo>
                <a:cubicBezTo>
                  <a:pt x="6687517" y="2595403"/>
                  <a:pt x="6725179" y="4912011"/>
                  <a:pt x="5391169" y="6401730"/>
                </a:cubicBezTo>
                <a:cubicBezTo>
                  <a:pt x="5265077" y="6542541"/>
                  <a:pt x="5130425" y="6671845"/>
                  <a:pt x="4988491" y="6789539"/>
                </a:cubicBezTo>
                <a:lnTo>
                  <a:pt x="4901686" y="6858001"/>
                </a:lnTo>
                <a:lnTo>
                  <a:pt x="0" y="6858001"/>
                </a:lnTo>
                <a:close/>
              </a:path>
            </a:pathLst>
          </a:custGeom>
        </p:spPr>
      </p:pic>
      <p:sp>
        <p:nvSpPr>
          <p:cNvPr id="29" name="Title 1"/>
          <p:cNvSpPr>
            <a:spLocks noGrp="1"/>
          </p:cNvSpPr>
          <p:nvPr>
            <p:ph type="ctrTitle" hasCustomPrompt="1"/>
          </p:nvPr>
        </p:nvSpPr>
        <p:spPr>
          <a:xfrm>
            <a:off x="6792686" y="1982210"/>
            <a:ext cx="5022837" cy="1736086"/>
          </a:xfrm>
          <a:prstGeom prst="rect">
            <a:avLst/>
          </a:prstGeom>
        </p:spPr>
        <p:txBody>
          <a:bodyPr anchor="ctr">
            <a:normAutofit/>
          </a:bodyPr>
          <a:lstStyle>
            <a:lvl1pPr algn="ctr">
              <a:defRPr sz="6000" b="1">
                <a:solidFill>
                  <a:srgbClr val="D54027"/>
                </a:solidFill>
                <a:latin typeface="+mn-ea"/>
                <a:ea typeface="+mn-ea"/>
              </a:defRPr>
            </a:lvl1pPr>
          </a:lstStyle>
          <a:p>
            <a:r>
              <a:rPr lang="en-US" altLang="zh-CN" dirty="0"/>
              <a:t>Presentation Title</a:t>
            </a:r>
            <a:endParaRPr lang="en-US" dirty="0"/>
          </a:p>
        </p:txBody>
      </p:sp>
      <p:pic>
        <p:nvPicPr>
          <p:cNvPr id="40" name="图片 39">
            <a:extLst>
              <a:ext uri="{FF2B5EF4-FFF2-40B4-BE49-F238E27FC236}">
                <a16:creationId xmlns:a16="http://schemas.microsoft.com/office/drawing/2014/main" id="{348A776C-DB9B-4193-BD0F-2F40062AE81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p:blipFill>
        <p:spPr>
          <a:xfrm>
            <a:off x="8679511" y="874483"/>
            <a:ext cx="1249185" cy="604649"/>
          </a:xfrm>
          <a:prstGeom prst="rect">
            <a:avLst/>
          </a:prstGeom>
        </p:spPr>
      </p:pic>
      <p:sp>
        <p:nvSpPr>
          <p:cNvPr id="30" name="Subtitle 2"/>
          <p:cNvSpPr>
            <a:spLocks noGrp="1"/>
          </p:cNvSpPr>
          <p:nvPr>
            <p:ph type="subTitle" idx="1" hasCustomPrompt="1"/>
          </p:nvPr>
        </p:nvSpPr>
        <p:spPr>
          <a:xfrm>
            <a:off x="6792686" y="4118003"/>
            <a:ext cx="5022838" cy="373747"/>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rgbClr val="D54027"/>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6792686" y="4521200"/>
            <a:ext cx="5022838" cy="373753"/>
          </a:xfrm>
        </p:spPr>
        <p:txBody>
          <a:bodyPr anchor="ctr"/>
          <a:lstStyle>
            <a:lvl1pPr marL="0" indent="0" algn="ctr">
              <a:buNone/>
              <a:defRPr sz="2400" b="1">
                <a:solidFill>
                  <a:srgbClr val="D54027"/>
                </a:solidFill>
                <a:latin typeface="+mn-ea"/>
                <a:ea typeface="+mn-ea"/>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6792686" y="4957334"/>
            <a:ext cx="5022838" cy="373753"/>
          </a:xfrm>
        </p:spPr>
        <p:txBody>
          <a:bodyPr anchor="ctr">
            <a:normAutofit/>
          </a:bodyPr>
          <a:lstStyle>
            <a:lvl1pPr marL="0" indent="0" algn="ctr">
              <a:buNone/>
              <a:defRPr sz="2400" b="1">
                <a:solidFill>
                  <a:srgbClr val="D54027"/>
                </a:solidFill>
                <a:latin typeface="+mn-ea"/>
                <a:ea typeface="+mn-ea"/>
              </a:defRPr>
            </a:lvl1pPr>
          </a:lstStyle>
          <a:p>
            <a:pPr lvl="0"/>
            <a:r>
              <a:rPr lang="en-US" altLang="zh-CN" dirty="0"/>
              <a:t>date</a:t>
            </a:r>
            <a:endParaRPr lang="zh-CN" altLang="en-US" dirty="0"/>
          </a:p>
        </p:txBody>
      </p:sp>
      <p:pic>
        <p:nvPicPr>
          <p:cNvPr id="47" name="图片 46">
            <a:extLst>
              <a:ext uri="{FF2B5EF4-FFF2-40B4-BE49-F238E27FC236}">
                <a16:creationId xmlns:a16="http://schemas.microsoft.com/office/drawing/2014/main" id="{25841875-AE2A-41F6-AB39-9F3978DDF5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92542" y="6348173"/>
            <a:ext cx="2798774" cy="384749"/>
          </a:xfrm>
          <a:prstGeom prst="rect">
            <a:avLst/>
          </a:prstGeom>
        </p:spPr>
      </p:pic>
      <p:pic>
        <p:nvPicPr>
          <p:cNvPr id="49" name="图片 48">
            <a:extLst>
              <a:ext uri="{FF2B5EF4-FFF2-40B4-BE49-F238E27FC236}">
                <a16:creationId xmlns:a16="http://schemas.microsoft.com/office/drawing/2014/main" id="{24E6B98C-DC6F-44CC-A3A6-45E02EDCB8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28696" y="863855"/>
            <a:ext cx="1058545" cy="625904"/>
          </a:xfrm>
          <a:prstGeom prst="rect">
            <a:avLst/>
          </a:prstGeom>
        </p:spPr>
      </p:pic>
      <p:pic>
        <p:nvPicPr>
          <p:cNvPr id="50" name="图片 49">
            <a:extLst>
              <a:ext uri="{FF2B5EF4-FFF2-40B4-BE49-F238E27FC236}">
                <a16:creationId xmlns:a16="http://schemas.microsoft.com/office/drawing/2014/main" id="{8D3A0D69-3515-4796-969F-1637A97D67D4}"/>
              </a:ext>
            </a:extLst>
          </p:cNvPr>
          <p:cNvPicPr>
            <a:picLocks noChangeAspect="1"/>
          </p:cNvPicPr>
          <p:nvPr/>
        </p:nvPicPr>
        <p:blipFill rotWithShape="1">
          <a:blip r:embed="rId6" cstate="hq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7618519" y="731866"/>
            <a:ext cx="913331" cy="914748"/>
          </a:xfrm>
          <a:prstGeom prst="rect">
            <a:avLst/>
          </a:prstGeom>
        </p:spPr>
      </p:pic>
      <p:sp>
        <p:nvSpPr>
          <p:cNvPr id="16" name="文本占位符 15">
            <a:extLst>
              <a:ext uri="{FF2B5EF4-FFF2-40B4-BE49-F238E27FC236}">
                <a16:creationId xmlns:a16="http://schemas.microsoft.com/office/drawing/2014/main" id="{1C628473-EBA5-483F-AE59-5D5237B5C282}"/>
              </a:ext>
            </a:extLst>
          </p:cNvPr>
          <p:cNvSpPr>
            <a:spLocks noGrp="1"/>
          </p:cNvSpPr>
          <p:nvPr>
            <p:ph type="body" sz="quarter" idx="13" hasCustomPrompt="1"/>
          </p:nvPr>
        </p:nvSpPr>
        <p:spPr>
          <a:xfrm>
            <a:off x="6792685" y="5970123"/>
            <a:ext cx="5022838" cy="523875"/>
          </a:xfrm>
        </p:spPr>
        <p:txBody>
          <a:bodyPr>
            <a:normAutofit/>
          </a:bodyPr>
          <a:lstStyle>
            <a:lvl1pPr marL="0" indent="0" algn="ctr">
              <a:buNone/>
              <a:defRPr sz="2000" b="1">
                <a:solidFill>
                  <a:srgbClr val="D54027"/>
                </a:solidFill>
              </a:defRPr>
            </a:lvl1pPr>
          </a:lstStyle>
          <a:p>
            <a:pPr lvl="0"/>
            <a:r>
              <a:rPr lang="zh-CN" altLang="en-US" dirty="0"/>
              <a:t>会议名称 </a:t>
            </a:r>
            <a:r>
              <a:rPr lang="en-US" altLang="zh-CN" dirty="0"/>
              <a:t>· </a:t>
            </a:r>
            <a:r>
              <a:rPr lang="zh-CN" altLang="en-US" dirty="0"/>
              <a:t>地点</a:t>
            </a:r>
          </a:p>
        </p:txBody>
      </p:sp>
      <p:sp>
        <p:nvSpPr>
          <p:cNvPr id="13" name="任意多边形: 形状 12">
            <a:extLst>
              <a:ext uri="{FF2B5EF4-FFF2-40B4-BE49-F238E27FC236}">
                <a16:creationId xmlns:a16="http://schemas.microsoft.com/office/drawing/2014/main" id="{9E703BE5-1AE3-40CE-BC47-223E6E7C03B1}"/>
              </a:ext>
            </a:extLst>
          </p:cNvPr>
          <p:cNvSpPr/>
          <p:nvPr/>
        </p:nvSpPr>
        <p:spPr>
          <a:xfrm rot="12297228">
            <a:off x="-1385491" y="-408767"/>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785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 Click here to add text</a:t>
            </a:r>
            <a:endParaRPr lang="zh-CN" altLang="en-US" dirty="0"/>
          </a:p>
          <a:p>
            <a:pPr lvl="1">
              <a:buClrTx/>
              <a:buFont typeface="Wingdings" panose="05000000000000000000" pitchFamily="2" charset="2"/>
              <a:buChar char="n"/>
            </a:pPr>
            <a:r>
              <a:rPr lang="en-US" altLang="zh-CN" dirty="0"/>
              <a:t> Click here to add text</a:t>
            </a:r>
            <a:endParaRPr lang="zh-CN" altLang="en-US" dirty="0"/>
          </a:p>
          <a:p>
            <a:pPr lvl="2">
              <a:buClrTx/>
              <a:buFont typeface="Wingdings" panose="05000000000000000000" pitchFamily="2" charset="2"/>
              <a:buChar char="u"/>
            </a:pPr>
            <a:r>
              <a:rPr lang="en-US" altLang="zh-CN" dirty="0"/>
              <a:t> 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780288" y="260629"/>
            <a:ext cx="10718987"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3531322448"/>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832244" y="303760"/>
            <a:ext cx="10724408"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Tree>
    <p:extLst>
      <p:ext uri="{BB962C8B-B14F-4D97-AF65-F5344CB8AC3E}">
        <p14:creationId xmlns:p14="http://schemas.microsoft.com/office/powerpoint/2010/main" val="235872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45720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2" y="3460607"/>
            <a:ext cx="9628909" cy="2711593"/>
          </a:xfrm>
        </p:spPr>
        <p:txBody>
          <a:bodyPr/>
          <a:lstStyle>
            <a:lvl1pPr marL="361950" indent="-361950">
              <a:buClrTx/>
              <a:buSzPct val="100000"/>
              <a:buFont typeface="+mj-lt"/>
              <a:buAutoNum type="arabicPeriod"/>
              <a:defRPr/>
            </a:lvl1pPr>
            <a:lvl2pPr marL="806450" indent="-304800">
              <a:buClrTx/>
              <a:buSzPct val="100000"/>
              <a:buFont typeface="Wingdings" panose="05000000000000000000" pitchFamily="2" charset="2"/>
              <a:buChar char="Ø"/>
              <a:defRPr/>
            </a:lvl2pPr>
            <a:lvl3pPr marL="1168400" indent="-209550">
              <a:buClrTx/>
              <a:buSzPct val="100000"/>
              <a:buFont typeface="Wingdings" panose="05000000000000000000" pitchFamily="2" charset="2"/>
              <a:buChar char="l"/>
              <a:defRPr/>
            </a:lvl3pPr>
            <a:lvl4pPr marL="1701800" indent="-285750">
              <a:buClrTx/>
              <a:buSzPct val="100000"/>
              <a:buFont typeface="Wingdings" panose="05000000000000000000" pitchFamily="2" charset="2"/>
              <a:buChar char="u"/>
              <a:defRPr/>
            </a:lvl4pPr>
            <a:lvl5pPr marL="2217420" indent="-342900">
              <a:buClrTx/>
              <a:buSzPct val="100000"/>
              <a:buFont typeface="Wingdings" panose="05000000000000000000" pitchFamily="2" charset="2"/>
              <a:buChar char="u"/>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extLst>
      <p:ext uri="{BB962C8B-B14F-4D97-AF65-F5344CB8AC3E}">
        <p14:creationId xmlns:p14="http://schemas.microsoft.com/office/powerpoint/2010/main" val="1240826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hasCustomPrompt="1"/>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标题 4"/>
          <p:cNvSpPr>
            <a:spLocks noGrp="1"/>
          </p:cNvSpPr>
          <p:nvPr>
            <p:ph type="title" hasCustomPrompt="1"/>
          </p:nvPr>
        </p:nvSpPr>
        <p:spPr>
          <a:xfrm>
            <a:off x="659594" y="295134"/>
            <a:ext cx="10709894"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378870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1754056"/>
            <a:ext cx="11152909" cy="4185975"/>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sp>
        <p:nvSpPr>
          <p:cNvPr id="17" name="矩形 16"/>
          <p:cNvSpPr/>
          <p:nvPr/>
        </p:nvSpPr>
        <p:spPr>
          <a:xfrm flipV="1">
            <a:off x="2" y="181601"/>
            <a:ext cx="526210"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9" name="Slide Number Placeholder 5"/>
          <p:cNvSpPr txBox="1">
            <a:spLocks/>
          </p:cNvSpPr>
          <p:nvPr/>
        </p:nvSpPr>
        <p:spPr>
          <a:xfrm>
            <a:off x="10745069" y="6245891"/>
            <a:ext cx="1058080"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800" b="1" smtClean="0">
                <a:solidFill>
                  <a:schemeClr val="tx1"/>
                </a:solidFill>
                <a:latin typeface="+mn-ea"/>
                <a:ea typeface="+mn-ea"/>
                <a:cs typeface="Calibri" panose="020F0502020204030204" pitchFamily="34" charset="0"/>
              </a:rPr>
              <a:pPr/>
              <a:t>‹#›</a:t>
            </a:fld>
            <a:endParaRPr lang="zh-CN" altLang="en-US" sz="1800" b="1" dirty="0">
              <a:solidFill>
                <a:schemeClr val="tx1"/>
              </a:solidFill>
              <a:latin typeface="+mn-ea"/>
              <a:ea typeface="+mn-ea"/>
              <a:cs typeface="Calibri" panose="020F0502020204030204" pitchFamily="34" charset="0"/>
            </a:endParaRPr>
          </a:p>
        </p:txBody>
      </p:sp>
      <p:cxnSp>
        <p:nvCxnSpPr>
          <p:cNvPr id="22" name="直接连接符 21"/>
          <p:cNvCxnSpPr/>
          <p:nvPr/>
        </p:nvCxnSpPr>
        <p:spPr>
          <a:xfrm>
            <a:off x="11241909" y="649073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16587E4C-77C2-4AD7-A9DE-2AA0934B865C}"/>
              </a:ext>
            </a:extLst>
          </p:cNvPr>
          <p:cNvSpPr txBox="1"/>
          <p:nvPr/>
        </p:nvSpPr>
        <p:spPr>
          <a:xfrm>
            <a:off x="7929305" y="6287285"/>
            <a:ext cx="2815764" cy="338554"/>
          </a:xfrm>
          <a:prstGeom prst="rect">
            <a:avLst/>
          </a:prstGeom>
          <a:noFill/>
        </p:spPr>
        <p:txBody>
          <a:bodyPr wrap="square" rtlCol="0">
            <a:spAutoFit/>
          </a:bodyPr>
          <a:lstStyle/>
          <a:p>
            <a:pPr algn="ctr"/>
            <a:fld id="{5500DFB6-6689-4218-8C88-B372E3FEE18B}" type="datetime2">
              <a:rPr lang="zh-CN" altLang="en-US" sz="1600" b="0" smtClean="0">
                <a:solidFill>
                  <a:schemeClr val="tx1"/>
                </a:solidFill>
              </a:rPr>
              <a:pPr algn="ctr"/>
              <a:t>2026年7月12日</a:t>
            </a:fld>
            <a:endParaRPr lang="zh-CN" altLang="en-US" sz="1600" b="0" dirty="0">
              <a:solidFill>
                <a:schemeClr val="tx1"/>
              </a:solidFill>
            </a:endParaRPr>
          </a:p>
        </p:txBody>
      </p:sp>
      <p:sp>
        <p:nvSpPr>
          <p:cNvPr id="5" name="文本框 4">
            <a:extLst>
              <a:ext uri="{FF2B5EF4-FFF2-40B4-BE49-F238E27FC236}">
                <a16:creationId xmlns:a16="http://schemas.microsoft.com/office/drawing/2014/main" id="{DAB12549-6B4E-4F0A-BE62-F57F92D83AEE}"/>
              </a:ext>
            </a:extLst>
          </p:cNvPr>
          <p:cNvSpPr txBox="1"/>
          <p:nvPr/>
        </p:nvSpPr>
        <p:spPr>
          <a:xfrm>
            <a:off x="4684268" y="6287285"/>
            <a:ext cx="3874921" cy="338554"/>
          </a:xfrm>
          <a:prstGeom prst="rect">
            <a:avLst/>
          </a:prstGeom>
          <a:noFill/>
        </p:spPr>
        <p:txBody>
          <a:bodyPr wrap="square" rtlCol="0">
            <a:spAutoFit/>
          </a:bodyPr>
          <a:lstStyle/>
          <a:p>
            <a:r>
              <a:rPr lang="en-US" altLang="zh-CN" sz="1600" b="0" dirty="0">
                <a:solidFill>
                  <a:schemeClr val="tx1"/>
                </a:solidFill>
              </a:rPr>
              <a:t>HEPS IAC Meeting 2025</a:t>
            </a:r>
            <a:endParaRPr lang="zh-CN" altLang="en-US" sz="1600" b="0" dirty="0">
              <a:solidFill>
                <a:schemeClr val="tx1"/>
              </a:solidFill>
            </a:endParaRPr>
          </a:p>
        </p:txBody>
      </p:sp>
      <p:grpSp>
        <p:nvGrpSpPr>
          <p:cNvPr id="15" name="组合 14">
            <a:extLst>
              <a:ext uri="{FF2B5EF4-FFF2-40B4-BE49-F238E27FC236}">
                <a16:creationId xmlns:a16="http://schemas.microsoft.com/office/drawing/2014/main" id="{A30ED239-09A1-4282-B310-3AAAB3056A67}"/>
              </a:ext>
            </a:extLst>
          </p:cNvPr>
          <p:cNvGrpSpPr/>
          <p:nvPr/>
        </p:nvGrpSpPr>
        <p:grpSpPr>
          <a:xfrm>
            <a:off x="303185" y="6136469"/>
            <a:ext cx="4024944" cy="539928"/>
            <a:chOff x="7510939" y="4970998"/>
            <a:chExt cx="4024944" cy="539928"/>
          </a:xfrm>
        </p:grpSpPr>
        <p:pic>
          <p:nvPicPr>
            <p:cNvPr id="18" name="图片 17">
              <a:extLst>
                <a:ext uri="{FF2B5EF4-FFF2-40B4-BE49-F238E27FC236}">
                  <a16:creationId xmlns:a16="http://schemas.microsoft.com/office/drawing/2014/main" id="{B790F53E-FAFA-4F46-8DA9-73CA3EF59C2B}"/>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510939" y="4970998"/>
              <a:ext cx="913140" cy="539928"/>
            </a:xfrm>
            <a:prstGeom prst="rect">
              <a:avLst/>
            </a:prstGeom>
          </p:spPr>
        </p:pic>
        <p:sp>
          <p:nvSpPr>
            <p:cNvPr id="20" name="文本框 19">
              <a:extLst>
                <a:ext uri="{FF2B5EF4-FFF2-40B4-BE49-F238E27FC236}">
                  <a16:creationId xmlns:a16="http://schemas.microsoft.com/office/drawing/2014/main" id="{EF797D75-6CEE-4F49-9FFD-8D1F8493FE19}"/>
                </a:ext>
              </a:extLst>
            </p:cNvPr>
            <p:cNvSpPr txBox="1"/>
            <p:nvPr/>
          </p:nvSpPr>
          <p:spPr>
            <a:xfrm>
              <a:off x="9533169" y="4987706"/>
              <a:ext cx="2002714" cy="523220"/>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HIGH ENERGY </a:t>
              </a:r>
            </a:p>
            <a:p>
              <a:r>
                <a:rPr lang="en-US" altLang="zh-CN" sz="1400" b="1" dirty="0">
                  <a:latin typeface="Arial" panose="020B0604020202020204" pitchFamily="34" charset="0"/>
                  <a:cs typeface="Arial" panose="020B0604020202020204" pitchFamily="34" charset="0"/>
                </a:rPr>
                <a:t>PHOTON SOURCE</a:t>
              </a:r>
              <a:endParaRPr lang="zh-CN" altLang="en-US" sz="1400" b="1"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0473DDFD-D4E5-437C-B52B-150FC334CD90}"/>
                </a:ext>
              </a:extLst>
            </p:cNvPr>
            <p:cNvSpPr txBox="1"/>
            <p:nvPr/>
          </p:nvSpPr>
          <p:spPr>
            <a:xfrm>
              <a:off x="8314744" y="4978404"/>
              <a:ext cx="1218421" cy="523220"/>
            </a:xfrm>
            <a:prstGeom prst="rect">
              <a:avLst/>
            </a:prstGeom>
            <a:noFill/>
          </p:spPr>
          <p:txBody>
            <a:bodyPr wrap="square" rtlCol="0">
              <a:spAutoFit/>
            </a:bodyPr>
            <a:lstStyle/>
            <a:p>
              <a:pPr algn="r"/>
              <a:r>
                <a:rPr lang="en-US" altLang="zh-CN" sz="2800" b="1" dirty="0">
                  <a:latin typeface="Arial" panose="020B0604020202020204" pitchFamily="34" charset="0"/>
                  <a:cs typeface="Arial" panose="020B0604020202020204" pitchFamily="34" charset="0"/>
                </a:rPr>
                <a:t>HEPS</a:t>
              </a:r>
              <a:endParaRPr lang="zh-CN" altLang="en-US" sz="2800" b="1" dirty="0">
                <a:latin typeface="Arial" panose="020B0604020202020204" pitchFamily="34" charset="0"/>
                <a:cs typeface="Arial" panose="020B0604020202020204" pitchFamily="34" charset="0"/>
              </a:endParaRPr>
            </a:p>
          </p:txBody>
        </p:sp>
        <p:cxnSp>
          <p:nvCxnSpPr>
            <p:cNvPr id="24" name="直接连接符 23">
              <a:extLst>
                <a:ext uri="{FF2B5EF4-FFF2-40B4-BE49-F238E27FC236}">
                  <a16:creationId xmlns:a16="http://schemas.microsoft.com/office/drawing/2014/main" id="{58EC19E2-CB27-428F-B976-D2C2526B4983}"/>
                </a:ext>
              </a:extLst>
            </p:cNvPr>
            <p:cNvCxnSpPr/>
            <p:nvPr/>
          </p:nvCxnSpPr>
          <p:spPr>
            <a:xfrm>
              <a:off x="9530366" y="4970998"/>
              <a:ext cx="0" cy="52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a16="http://schemas.microsoft.com/office/drawing/2014/main" id="{BA2E5D81-8058-4F72-826D-8796799B424A}"/>
              </a:ext>
            </a:extLst>
          </p:cNvPr>
          <p:cNvSpPr/>
          <p:nvPr/>
        </p:nvSpPr>
        <p:spPr>
          <a:xfrm flipV="1">
            <a:off x="577971" y="181600"/>
            <a:ext cx="72269"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31991"/>
      </p:ext>
    </p:extLst>
  </p:cSld>
  <p:clrMap bg1="lt1" tx1="dk1" bg2="lt2" tx2="dk2" accent1="accent1" accent2="accent2" accent3="accent3" accent4="accent4" accent5="accent5" accent6="accent6" hlink="hlink" folHlink="folHlink"/>
  <p:sldLayoutIdLst>
    <p:sldLayoutId id="2147483702" r:id="rId1"/>
    <p:sldLayoutId id="2147483699" r:id="rId2"/>
    <p:sldLayoutId id="2147483698" r:id="rId3"/>
    <p:sldLayoutId id="2147483697" r:id="rId4"/>
    <p:sldLayoutId id="2147483695" r:id="rId5"/>
    <p:sldLayoutId id="2147483682" r:id="rId6"/>
    <p:sldLayoutId id="2147483694" r:id="rId7"/>
    <p:sldLayoutId id="2147483683" r:id="rId8"/>
    <p:sldLayoutId id="2147483684" r:id="rId9"/>
    <p:sldLayoutId id="2147483685" r:id="rId10"/>
    <p:sldLayoutId id="2147483686" r:id="rId11"/>
    <p:sldLayoutId id="2147483688" r:id="rId12"/>
    <p:sldLayoutId id="2147483689" r:id="rId13"/>
    <p:sldLayoutId id="2147483690" r:id="rId14"/>
    <p:sldLayoutId id="2147483691" r:id="rId15"/>
    <p:sldLayoutId id="2147483696" r:id="rId16"/>
    <p:sldLayoutId id="2147483700" r:id="rId17"/>
    <p:sldLayoutId id="2147483687" r:id="rId18"/>
  </p:sldLayoutIdLst>
  <p:hf sldNum="0" hdr="0" ft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4680D2D0-5915-4EF7-BB28-6040E0E1AB95}"/>
              </a:ext>
            </a:extLst>
          </p:cNvPr>
          <p:cNvSpPr>
            <a:spLocks noGrp="1"/>
          </p:cNvSpPr>
          <p:nvPr>
            <p:ph type="subTitle" idx="1"/>
          </p:nvPr>
        </p:nvSpPr>
        <p:spPr>
          <a:xfrm>
            <a:off x="1426800" y="4400535"/>
            <a:ext cx="3804060" cy="340814"/>
          </a:xfrm>
        </p:spPr>
        <p:txBody>
          <a:bodyPr>
            <a:normAutofit fontScale="92500" lnSpcReduction="20000"/>
          </a:bodyPr>
          <a:lstStyle/>
          <a:p>
            <a:r>
              <a:rPr lang="en-US" altLang="zh-CN" dirty="0">
                <a:latin typeface="+mj-lt"/>
              </a:rPr>
              <a:t>Luyan ZHANG</a:t>
            </a:r>
          </a:p>
        </p:txBody>
      </p:sp>
      <p:sp>
        <p:nvSpPr>
          <p:cNvPr id="3" name="文本占位符 2">
            <a:extLst>
              <a:ext uri="{FF2B5EF4-FFF2-40B4-BE49-F238E27FC236}">
                <a16:creationId xmlns:a16="http://schemas.microsoft.com/office/drawing/2014/main" id="{8D42D2E5-D62E-4818-8284-F3EAEE059438}"/>
              </a:ext>
            </a:extLst>
          </p:cNvPr>
          <p:cNvSpPr>
            <a:spLocks noGrp="1"/>
          </p:cNvSpPr>
          <p:nvPr>
            <p:ph type="body" sz="quarter" idx="11"/>
          </p:nvPr>
        </p:nvSpPr>
        <p:spPr>
          <a:xfrm>
            <a:off x="1426800" y="4803731"/>
            <a:ext cx="3799308" cy="373753"/>
          </a:xfrm>
        </p:spPr>
        <p:txBody>
          <a:bodyPr>
            <a:normAutofit fontScale="92500" lnSpcReduction="20000"/>
          </a:bodyPr>
          <a:lstStyle/>
          <a:p>
            <a:r>
              <a:rPr lang="en-US" altLang="zh-CN" dirty="0">
                <a:latin typeface="+mj-lt"/>
              </a:rPr>
              <a:t>On Behalf of Alignment System</a:t>
            </a:r>
            <a:endParaRPr lang="zh-CN" altLang="en-US" dirty="0">
              <a:latin typeface="+mj-lt"/>
            </a:endParaRPr>
          </a:p>
        </p:txBody>
      </p:sp>
      <p:sp>
        <p:nvSpPr>
          <p:cNvPr id="4" name="文本占位符 3">
            <a:extLst>
              <a:ext uri="{FF2B5EF4-FFF2-40B4-BE49-F238E27FC236}">
                <a16:creationId xmlns:a16="http://schemas.microsoft.com/office/drawing/2014/main" id="{CBF535B1-3CE9-4955-AE91-E40D2932657E}"/>
              </a:ext>
            </a:extLst>
          </p:cNvPr>
          <p:cNvSpPr>
            <a:spLocks noGrp="1"/>
          </p:cNvSpPr>
          <p:nvPr>
            <p:ph type="body" sz="quarter" idx="12"/>
          </p:nvPr>
        </p:nvSpPr>
        <p:spPr>
          <a:xfrm>
            <a:off x="1426800" y="5239865"/>
            <a:ext cx="3799308" cy="373753"/>
          </a:xfrm>
        </p:spPr>
        <p:txBody>
          <a:bodyPr>
            <a:normAutofit fontScale="92500" lnSpcReduction="20000"/>
          </a:bodyPr>
          <a:lstStyle/>
          <a:p>
            <a:r>
              <a:rPr lang="en-US" altLang="zh-CN" dirty="0">
                <a:latin typeface="+mj-lt"/>
              </a:rPr>
              <a:t>14 JUL 2026</a:t>
            </a:r>
            <a:endParaRPr lang="zh-CN" altLang="en-US" dirty="0">
              <a:latin typeface="+mj-lt"/>
            </a:endParaRPr>
          </a:p>
        </p:txBody>
      </p:sp>
      <p:sp>
        <p:nvSpPr>
          <p:cNvPr id="5" name="标题 4">
            <a:extLst>
              <a:ext uri="{FF2B5EF4-FFF2-40B4-BE49-F238E27FC236}">
                <a16:creationId xmlns:a16="http://schemas.microsoft.com/office/drawing/2014/main" id="{04642130-DD12-41A8-974B-0C70A2858BFF}"/>
              </a:ext>
            </a:extLst>
          </p:cNvPr>
          <p:cNvSpPr>
            <a:spLocks noGrp="1"/>
          </p:cNvSpPr>
          <p:nvPr>
            <p:ph type="ctrTitle"/>
          </p:nvPr>
        </p:nvSpPr>
        <p:spPr>
          <a:xfrm>
            <a:off x="0" y="2176590"/>
            <a:ext cx="6591300" cy="1461836"/>
          </a:xfrm>
        </p:spPr>
        <p:txBody>
          <a:bodyPr>
            <a:normAutofit/>
          </a:bodyPr>
          <a:lstStyle/>
          <a:p>
            <a:r>
              <a:rPr lang="en-US" altLang="zh-CN" sz="4800" dirty="0">
                <a:latin typeface="+mj-lt"/>
              </a:rPr>
              <a:t>HEPS ALIGNMENT STRATEGIES</a:t>
            </a:r>
            <a:endParaRPr lang="zh-CN" altLang="en-US" sz="4800" dirty="0">
              <a:latin typeface="+mj-lt"/>
            </a:endParaRPr>
          </a:p>
        </p:txBody>
      </p:sp>
      <p:sp>
        <p:nvSpPr>
          <p:cNvPr id="7" name="文本框 6">
            <a:extLst>
              <a:ext uri="{FF2B5EF4-FFF2-40B4-BE49-F238E27FC236}">
                <a16:creationId xmlns:a16="http://schemas.microsoft.com/office/drawing/2014/main" id="{F895118D-2F58-5D67-8516-3DE02DF76B64}"/>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EAA9D362-DFB5-9BE5-BBC3-EA5E14C0368D}"/>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370949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875E-D507-CECA-39D7-E051615D6CFB}"/>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54F8CC17-9AA9-5ED8-F94D-7B74F6BED638}"/>
              </a:ext>
            </a:extLst>
          </p:cNvPr>
          <p:cNvSpPr>
            <a:spLocks noGrp="1"/>
          </p:cNvSpPr>
          <p:nvPr>
            <p:ph type="title"/>
          </p:nvPr>
        </p:nvSpPr>
        <p:spPr/>
        <p:txBody>
          <a:bodyPr/>
          <a:lstStyle/>
          <a:p>
            <a:r>
              <a:rPr lang="en-US" altLang="zh-CN" dirty="0"/>
              <a:t>Control Network Establishment</a:t>
            </a:r>
            <a:endParaRPr lang="zh-CN" altLang="en-US" dirty="0"/>
          </a:p>
        </p:txBody>
      </p:sp>
      <p:sp>
        <p:nvSpPr>
          <p:cNvPr id="7" name="文本框 6">
            <a:extLst>
              <a:ext uri="{FF2B5EF4-FFF2-40B4-BE49-F238E27FC236}">
                <a16:creationId xmlns:a16="http://schemas.microsoft.com/office/drawing/2014/main" id="{BF177229-2019-43DD-D035-53CB8C507A7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EB66B1F2-8A8D-2CCE-F03D-B372037F11D8}"/>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4" name="文本框 3">
            <a:extLst>
              <a:ext uri="{FF2B5EF4-FFF2-40B4-BE49-F238E27FC236}">
                <a16:creationId xmlns:a16="http://schemas.microsoft.com/office/drawing/2014/main" id="{7464C93E-EC7B-3729-7306-776755744DEB}"/>
              </a:ext>
            </a:extLst>
          </p:cNvPr>
          <p:cNvSpPr txBox="1"/>
          <p:nvPr/>
        </p:nvSpPr>
        <p:spPr>
          <a:xfrm>
            <a:off x="438893" y="1133622"/>
            <a:ext cx="3115788" cy="400110"/>
          </a:xfrm>
          <a:prstGeom prst="rect">
            <a:avLst/>
          </a:prstGeom>
          <a:noFill/>
        </p:spPr>
        <p:txBody>
          <a:bodyPr wrap="square">
            <a:spAutoFit/>
          </a:bodyPr>
          <a:lstStyle/>
          <a:p>
            <a:r>
              <a:rPr lang="en-GB" altLang="zh-CN" sz="2000" b="1" dirty="0">
                <a:latin typeface="+mj-lt"/>
              </a:rPr>
              <a:t>Tunnel control network </a:t>
            </a:r>
            <a:endParaRPr lang="zh-CN" altLang="en-US" sz="2000" b="1" dirty="0">
              <a:latin typeface="+mj-lt"/>
            </a:endParaRPr>
          </a:p>
        </p:txBody>
      </p:sp>
      <p:pic>
        <p:nvPicPr>
          <p:cNvPr id="6" name="图片 5">
            <a:extLst>
              <a:ext uri="{FF2B5EF4-FFF2-40B4-BE49-F238E27FC236}">
                <a16:creationId xmlns:a16="http://schemas.microsoft.com/office/drawing/2014/main" id="{D4EB8394-7EBC-87C9-F7D9-AFD2AC39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906" y="4037201"/>
            <a:ext cx="7596263" cy="2042693"/>
          </a:xfrm>
          <a:prstGeom prst="rect">
            <a:avLst/>
          </a:prstGeom>
        </p:spPr>
      </p:pic>
      <p:pic>
        <p:nvPicPr>
          <p:cNvPr id="10" name="Picture 2">
            <a:extLst>
              <a:ext uri="{FF2B5EF4-FFF2-40B4-BE49-F238E27FC236}">
                <a16:creationId xmlns:a16="http://schemas.microsoft.com/office/drawing/2014/main" id="{5D6B49C3-7F3E-3AE3-921A-C489CBAAA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749" y="1457358"/>
            <a:ext cx="2016768" cy="179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本框 16">
            <a:extLst>
              <a:ext uri="{FF2B5EF4-FFF2-40B4-BE49-F238E27FC236}">
                <a16:creationId xmlns:a16="http://schemas.microsoft.com/office/drawing/2014/main" id="{F086E37C-5C93-D40B-181D-F6625ADE10D8}"/>
              </a:ext>
            </a:extLst>
          </p:cNvPr>
          <p:cNvSpPr txBox="1"/>
          <p:nvPr/>
        </p:nvSpPr>
        <p:spPr>
          <a:xfrm>
            <a:off x="1165020" y="2169578"/>
            <a:ext cx="2361705" cy="369332"/>
          </a:xfrm>
          <a:prstGeom prst="rect">
            <a:avLst/>
          </a:prstGeom>
          <a:noFill/>
        </p:spPr>
        <p:txBody>
          <a:bodyPr wrap="square">
            <a:spAutoFit/>
          </a:bodyPr>
          <a:lstStyle/>
          <a:p>
            <a:r>
              <a:rPr lang="zh-CN" altLang="en-US" dirty="0">
                <a:latin typeface="+mj-lt"/>
              </a:rPr>
              <a:t>240 segment</a:t>
            </a:r>
            <a:r>
              <a:rPr lang="en-US" altLang="zh-CN" dirty="0">
                <a:latin typeface="+mj-lt"/>
              </a:rPr>
              <a:t>s</a:t>
            </a:r>
            <a:r>
              <a:rPr lang="zh-CN" altLang="en-US" dirty="0">
                <a:latin typeface="+mj-lt"/>
              </a:rPr>
              <a:t> </a:t>
            </a:r>
            <a:r>
              <a:rPr lang="en-US" altLang="zh-CN" dirty="0">
                <a:latin typeface="+mj-lt"/>
              </a:rPr>
              <a:t>in the SR</a:t>
            </a:r>
            <a:endParaRPr lang="zh-CN" altLang="en-US" dirty="0">
              <a:latin typeface="+mj-lt"/>
            </a:endParaRPr>
          </a:p>
        </p:txBody>
      </p:sp>
      <p:pic>
        <p:nvPicPr>
          <p:cNvPr id="19" name="Picture 4">
            <a:extLst>
              <a:ext uri="{FF2B5EF4-FFF2-40B4-BE49-F238E27FC236}">
                <a16:creationId xmlns:a16="http://schemas.microsoft.com/office/drawing/2014/main" id="{0BCE1C58-1436-C6A0-6606-1348DE1C9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520" y="1239166"/>
            <a:ext cx="2614034" cy="234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矩形 19">
            <a:extLst>
              <a:ext uri="{FF2B5EF4-FFF2-40B4-BE49-F238E27FC236}">
                <a16:creationId xmlns:a16="http://schemas.microsoft.com/office/drawing/2014/main" id="{21720D23-50B8-7CE0-5957-ABF3A48C6506}"/>
              </a:ext>
            </a:extLst>
          </p:cNvPr>
          <p:cNvSpPr/>
          <p:nvPr/>
        </p:nvSpPr>
        <p:spPr>
          <a:xfrm>
            <a:off x="5933925" y="1172617"/>
            <a:ext cx="261257" cy="4001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929E1041-BB86-091F-3F3E-6F6AAD494403}"/>
              </a:ext>
            </a:extLst>
          </p:cNvPr>
          <p:cNvSpPr txBox="1"/>
          <p:nvPr/>
        </p:nvSpPr>
        <p:spPr>
          <a:xfrm>
            <a:off x="9169512" y="2169578"/>
            <a:ext cx="2761231" cy="369332"/>
          </a:xfrm>
          <a:prstGeom prst="rect">
            <a:avLst/>
          </a:prstGeom>
          <a:noFill/>
        </p:spPr>
        <p:txBody>
          <a:bodyPr wrap="square">
            <a:spAutoFit/>
          </a:bodyPr>
          <a:lstStyle/>
          <a:p>
            <a:r>
              <a:rPr lang="en-US" altLang="zh-CN" dirty="0">
                <a:latin typeface="+mj-lt"/>
              </a:rPr>
              <a:t>76</a:t>
            </a:r>
            <a:r>
              <a:rPr lang="zh-CN" altLang="en-US" dirty="0">
                <a:latin typeface="+mj-lt"/>
              </a:rPr>
              <a:t> segment</a:t>
            </a:r>
            <a:r>
              <a:rPr lang="en-US" altLang="zh-CN" dirty="0">
                <a:latin typeface="+mj-lt"/>
              </a:rPr>
              <a:t>s</a:t>
            </a:r>
            <a:r>
              <a:rPr lang="zh-CN" altLang="en-US" dirty="0">
                <a:latin typeface="+mj-lt"/>
              </a:rPr>
              <a:t> </a:t>
            </a:r>
            <a:r>
              <a:rPr lang="en-US" altLang="zh-CN" dirty="0">
                <a:latin typeface="+mj-lt"/>
              </a:rPr>
              <a:t>in the Booster</a:t>
            </a:r>
            <a:endParaRPr lang="zh-CN" altLang="en-US" dirty="0">
              <a:latin typeface="+mj-lt"/>
            </a:endParaRPr>
          </a:p>
        </p:txBody>
      </p:sp>
      <p:sp>
        <p:nvSpPr>
          <p:cNvPr id="23" name="椭圆 22">
            <a:extLst>
              <a:ext uri="{FF2B5EF4-FFF2-40B4-BE49-F238E27FC236}">
                <a16:creationId xmlns:a16="http://schemas.microsoft.com/office/drawing/2014/main" id="{31D5EFE5-47FD-C624-52DB-837AA3B8DA4C}"/>
              </a:ext>
            </a:extLst>
          </p:cNvPr>
          <p:cNvSpPr/>
          <p:nvPr/>
        </p:nvSpPr>
        <p:spPr>
          <a:xfrm rot="16392004">
            <a:off x="4713591" y="3302497"/>
            <a:ext cx="302820" cy="40011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1D5639D5-8F3E-63B2-4478-4B78A3BE4FB4}"/>
              </a:ext>
            </a:extLst>
          </p:cNvPr>
          <p:cNvCxnSpPr>
            <a:cxnSpLocks/>
            <a:stCxn id="23" idx="0"/>
          </p:cNvCxnSpPr>
          <p:nvPr/>
        </p:nvCxnSpPr>
        <p:spPr>
          <a:xfrm flipH="1">
            <a:off x="2724202" y="3491384"/>
            <a:ext cx="1941056" cy="5458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421E19D-7F34-CCF9-6548-724E2F1C8078}"/>
              </a:ext>
            </a:extLst>
          </p:cNvPr>
          <p:cNvCxnSpPr>
            <a:cxnSpLocks/>
            <a:stCxn id="23" idx="4"/>
          </p:cNvCxnSpPr>
          <p:nvPr/>
        </p:nvCxnSpPr>
        <p:spPr>
          <a:xfrm>
            <a:off x="5064744" y="3513720"/>
            <a:ext cx="1763532" cy="560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719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A29B0-6372-5A05-C939-027A5B7E3BC5}"/>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DB67AC3-B8EC-8936-C0FF-C7F9A6BF402B}"/>
              </a:ext>
            </a:extLst>
          </p:cNvPr>
          <p:cNvSpPr>
            <a:spLocks noGrp="1"/>
          </p:cNvSpPr>
          <p:nvPr>
            <p:ph type="title"/>
          </p:nvPr>
        </p:nvSpPr>
        <p:spPr/>
        <p:txBody>
          <a:bodyPr/>
          <a:lstStyle/>
          <a:p>
            <a:r>
              <a:rPr lang="en-US" altLang="zh-CN" dirty="0"/>
              <a:t>Control Network Establishment</a:t>
            </a:r>
            <a:endParaRPr lang="zh-CN" altLang="en-US" dirty="0"/>
          </a:p>
        </p:txBody>
      </p:sp>
      <p:sp>
        <p:nvSpPr>
          <p:cNvPr id="7" name="文本框 6">
            <a:extLst>
              <a:ext uri="{FF2B5EF4-FFF2-40B4-BE49-F238E27FC236}">
                <a16:creationId xmlns:a16="http://schemas.microsoft.com/office/drawing/2014/main" id="{AFE790BA-2A36-90C6-C238-1C251387102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3D8A17E6-D0FC-C415-235F-7850A8BF64F4}"/>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0" name="文本框 9">
            <a:extLst>
              <a:ext uri="{FF2B5EF4-FFF2-40B4-BE49-F238E27FC236}">
                <a16:creationId xmlns:a16="http://schemas.microsoft.com/office/drawing/2014/main" id="{BD7BA7E6-1F37-BA39-3CBA-D20B66686186}"/>
              </a:ext>
            </a:extLst>
          </p:cNvPr>
          <p:cNvSpPr txBox="1"/>
          <p:nvPr/>
        </p:nvSpPr>
        <p:spPr>
          <a:xfrm>
            <a:off x="384113" y="1142235"/>
            <a:ext cx="4391416" cy="400110"/>
          </a:xfrm>
          <a:prstGeom prst="rect">
            <a:avLst/>
          </a:prstGeom>
          <a:noFill/>
        </p:spPr>
        <p:txBody>
          <a:bodyPr wrap="square">
            <a:spAutoFit/>
          </a:bodyPr>
          <a:lstStyle/>
          <a:p>
            <a:r>
              <a:rPr lang="en-GB" altLang="zh-CN" sz="2000" b="1" dirty="0">
                <a:latin typeface="+mj-lt"/>
              </a:rPr>
              <a:t>Tunnel control network measurement</a:t>
            </a:r>
            <a:endParaRPr lang="zh-CN" altLang="en-US" sz="2000" b="1" dirty="0">
              <a:latin typeface="+mj-lt"/>
            </a:endParaRPr>
          </a:p>
        </p:txBody>
      </p:sp>
      <p:sp>
        <p:nvSpPr>
          <p:cNvPr id="14" name="文本框 13">
            <a:extLst>
              <a:ext uri="{FF2B5EF4-FFF2-40B4-BE49-F238E27FC236}">
                <a16:creationId xmlns:a16="http://schemas.microsoft.com/office/drawing/2014/main" id="{5E4B811E-8D57-DF73-195A-875BB6C95030}"/>
              </a:ext>
            </a:extLst>
          </p:cNvPr>
          <p:cNvSpPr txBox="1"/>
          <p:nvPr/>
        </p:nvSpPr>
        <p:spPr>
          <a:xfrm>
            <a:off x="675316" y="4634345"/>
            <a:ext cx="3724492" cy="369332"/>
          </a:xfrm>
          <a:prstGeom prst="rect">
            <a:avLst/>
          </a:prstGeom>
          <a:noFill/>
        </p:spPr>
        <p:txBody>
          <a:bodyPr wrap="square">
            <a:spAutoFit/>
          </a:bodyPr>
          <a:lstStyle/>
          <a:p>
            <a:r>
              <a:rPr lang="en-US" altLang="zh-CN" b="1" dirty="0">
                <a:latin typeface="+mj-lt"/>
              </a:rPr>
              <a:t>Laser tracker Leica AT403/AT930</a:t>
            </a:r>
            <a:endParaRPr lang="zh-CN" altLang="en-US" sz="1600" b="1" dirty="0">
              <a:latin typeface="+mj-lt"/>
            </a:endParaRPr>
          </a:p>
        </p:txBody>
      </p:sp>
      <p:sp>
        <p:nvSpPr>
          <p:cNvPr id="34" name="文本框 33">
            <a:extLst>
              <a:ext uri="{FF2B5EF4-FFF2-40B4-BE49-F238E27FC236}">
                <a16:creationId xmlns:a16="http://schemas.microsoft.com/office/drawing/2014/main" id="{FA60AC08-EBB1-92E5-C85E-AF6C3B6C3FBF}"/>
              </a:ext>
            </a:extLst>
          </p:cNvPr>
          <p:cNvSpPr txBox="1"/>
          <p:nvPr/>
        </p:nvSpPr>
        <p:spPr>
          <a:xfrm>
            <a:off x="1273535" y="5066597"/>
            <a:ext cx="1837800" cy="369332"/>
          </a:xfrm>
          <a:prstGeom prst="rect">
            <a:avLst/>
          </a:prstGeom>
          <a:noFill/>
        </p:spPr>
        <p:txBody>
          <a:bodyPr wrap="square">
            <a:spAutoFit/>
          </a:bodyPr>
          <a:lstStyle/>
          <a:p>
            <a:r>
              <a:rPr lang="en-US" altLang="zh-CN" b="1" dirty="0">
                <a:latin typeface="+mj-lt"/>
              </a:rPr>
              <a:t>15 </a:t>
            </a:r>
            <a:r>
              <a:rPr lang="en-US" altLang="zh-CN" b="1" dirty="0" err="1">
                <a:latin typeface="+mj-lt"/>
              </a:rPr>
              <a:t>μm</a:t>
            </a:r>
            <a:r>
              <a:rPr lang="en-US" altLang="zh-CN" b="1" dirty="0">
                <a:latin typeface="+mj-lt"/>
              </a:rPr>
              <a:t> + 6 </a:t>
            </a:r>
            <a:r>
              <a:rPr lang="en-US" altLang="zh-CN" b="1" dirty="0" err="1">
                <a:latin typeface="+mj-lt"/>
              </a:rPr>
              <a:t>μm</a:t>
            </a:r>
            <a:r>
              <a:rPr lang="en-US" altLang="zh-CN" b="1" dirty="0">
                <a:latin typeface="+mj-lt"/>
              </a:rPr>
              <a:t>/m</a:t>
            </a:r>
            <a:endParaRPr lang="zh-CN" altLang="en-US" b="1" dirty="0">
              <a:latin typeface="+mj-lt"/>
            </a:endParaRPr>
          </a:p>
        </p:txBody>
      </p:sp>
      <p:pic>
        <p:nvPicPr>
          <p:cNvPr id="4" name="Picture 2">
            <a:extLst>
              <a:ext uri="{FF2B5EF4-FFF2-40B4-BE49-F238E27FC236}">
                <a16:creationId xmlns:a16="http://schemas.microsoft.com/office/drawing/2014/main" id="{DFFDA8F2-0376-BD1F-3071-58F79999C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727" y="2012255"/>
            <a:ext cx="1835608" cy="220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a:extLst>
              <a:ext uri="{FF2B5EF4-FFF2-40B4-BE49-F238E27FC236}">
                <a16:creationId xmlns:a16="http://schemas.microsoft.com/office/drawing/2014/main" id="{25344446-9A53-1F6D-D066-4940F209D612}"/>
              </a:ext>
            </a:extLst>
          </p:cNvPr>
          <p:cNvGrpSpPr/>
          <p:nvPr/>
        </p:nvGrpSpPr>
        <p:grpSpPr>
          <a:xfrm>
            <a:off x="3807974" y="1615496"/>
            <a:ext cx="7550774" cy="3627007"/>
            <a:chOff x="1835696" y="1699235"/>
            <a:chExt cx="7260800" cy="3329220"/>
          </a:xfrm>
        </p:grpSpPr>
        <p:pic>
          <p:nvPicPr>
            <p:cNvPr id="6" name="Picture 4">
              <a:extLst>
                <a:ext uri="{FF2B5EF4-FFF2-40B4-BE49-F238E27FC236}">
                  <a16:creationId xmlns:a16="http://schemas.microsoft.com/office/drawing/2014/main" id="{0A976C6C-5F5F-18D5-271F-2903D111EF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98" b="9215"/>
            <a:stretch/>
          </p:blipFill>
          <p:spPr bwMode="auto">
            <a:xfrm>
              <a:off x="3738437" y="3075806"/>
              <a:ext cx="5358059" cy="195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AA907DA8-FA73-A311-505B-1EC0769146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24" b="22990"/>
            <a:stretch/>
          </p:blipFill>
          <p:spPr bwMode="auto">
            <a:xfrm>
              <a:off x="2826238" y="2482810"/>
              <a:ext cx="4896544" cy="146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C27297EA-04FC-C593-056C-8ABBF23430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341" b="30662"/>
            <a:stretch/>
          </p:blipFill>
          <p:spPr bwMode="auto">
            <a:xfrm>
              <a:off x="1835696" y="1699235"/>
              <a:ext cx="5004916" cy="111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文本框 12">
            <a:extLst>
              <a:ext uri="{FF2B5EF4-FFF2-40B4-BE49-F238E27FC236}">
                <a16:creationId xmlns:a16="http://schemas.microsoft.com/office/drawing/2014/main" id="{176BF962-1579-6227-C5D4-2E0E4F1E5D07}"/>
              </a:ext>
            </a:extLst>
          </p:cNvPr>
          <p:cNvSpPr txBox="1"/>
          <p:nvPr/>
        </p:nvSpPr>
        <p:spPr>
          <a:xfrm>
            <a:off x="4838075" y="5346081"/>
            <a:ext cx="5478081" cy="369332"/>
          </a:xfrm>
          <a:prstGeom prst="rect">
            <a:avLst/>
          </a:prstGeom>
          <a:noFill/>
        </p:spPr>
        <p:txBody>
          <a:bodyPr wrap="square">
            <a:spAutoFit/>
          </a:bodyPr>
          <a:lstStyle/>
          <a:p>
            <a:r>
              <a:rPr lang="en-US" altLang="zh-CN" b="1" dirty="0">
                <a:latin typeface="+mj-lt"/>
              </a:rPr>
              <a:t>Set up measurement stations between each segments</a:t>
            </a:r>
            <a:endParaRPr lang="zh-CN" altLang="en-US" sz="1600" b="1" dirty="0">
              <a:latin typeface="+mj-lt"/>
            </a:endParaRPr>
          </a:p>
        </p:txBody>
      </p:sp>
      <p:sp>
        <p:nvSpPr>
          <p:cNvPr id="16" name="文本框 15">
            <a:extLst>
              <a:ext uri="{FF2B5EF4-FFF2-40B4-BE49-F238E27FC236}">
                <a16:creationId xmlns:a16="http://schemas.microsoft.com/office/drawing/2014/main" id="{2626FF57-4B5A-CF2C-F7BB-B9B6D0D2BCD1}"/>
              </a:ext>
            </a:extLst>
          </p:cNvPr>
          <p:cNvSpPr txBox="1"/>
          <p:nvPr/>
        </p:nvSpPr>
        <p:spPr>
          <a:xfrm>
            <a:off x="4665391" y="5715413"/>
            <a:ext cx="5945212" cy="369332"/>
          </a:xfrm>
          <a:prstGeom prst="rect">
            <a:avLst/>
          </a:prstGeom>
          <a:noFill/>
        </p:spPr>
        <p:txBody>
          <a:bodyPr wrap="square">
            <a:spAutoFit/>
          </a:bodyPr>
          <a:lstStyle/>
          <a:p>
            <a:r>
              <a:rPr lang="zh-CN" altLang="en-US" b="1" dirty="0">
                <a:latin typeface="+mj-lt"/>
              </a:rPr>
              <a:t>The fitting accuracy of adjacent stations </a:t>
            </a:r>
            <a:r>
              <a:rPr lang="en-US" altLang="zh-CN" b="1" dirty="0">
                <a:latin typeface="+mj-lt"/>
              </a:rPr>
              <a:t>better than 60 </a:t>
            </a:r>
            <a:r>
              <a:rPr lang="en-US" altLang="zh-CN" b="1" dirty="0" err="1">
                <a:latin typeface="+mj-lt"/>
              </a:rPr>
              <a:t>μm</a:t>
            </a:r>
            <a:endParaRPr lang="zh-CN" altLang="en-US" b="1" dirty="0">
              <a:latin typeface="+mj-lt"/>
            </a:endParaRPr>
          </a:p>
        </p:txBody>
      </p:sp>
    </p:spTree>
    <p:extLst>
      <p:ext uri="{BB962C8B-B14F-4D97-AF65-F5344CB8AC3E}">
        <p14:creationId xmlns:p14="http://schemas.microsoft.com/office/powerpoint/2010/main" val="195435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FFB79-82E5-0E17-42C5-B00886D49B4C}"/>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ABEB214B-C5AF-FB19-92DA-C77BDC7CC11A}"/>
              </a:ext>
            </a:extLst>
          </p:cNvPr>
          <p:cNvSpPr>
            <a:spLocks noGrp="1"/>
          </p:cNvSpPr>
          <p:nvPr>
            <p:ph sz="quarter" idx="10"/>
          </p:nvPr>
        </p:nvSpPr>
        <p:spPr>
          <a:xfrm>
            <a:off x="0" y="1329893"/>
            <a:ext cx="11493500" cy="1912071"/>
          </a:xfrm>
        </p:spPr>
        <p:txBody>
          <a:bodyPr/>
          <a:lstStyle/>
          <a:p>
            <a:r>
              <a:rPr lang="en-US" altLang="zh-CN" dirty="0">
                <a:latin typeface="+mj-lt"/>
              </a:rPr>
              <a:t>3. Pre-alignment in laboratory</a:t>
            </a:r>
          </a:p>
        </p:txBody>
      </p:sp>
      <p:sp>
        <p:nvSpPr>
          <p:cNvPr id="4" name="文本框 3">
            <a:extLst>
              <a:ext uri="{FF2B5EF4-FFF2-40B4-BE49-F238E27FC236}">
                <a16:creationId xmlns:a16="http://schemas.microsoft.com/office/drawing/2014/main" id="{7E98A7E9-4BD3-8527-5966-EF7EA7B18C7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5" name="文本框 4">
            <a:extLst>
              <a:ext uri="{FF2B5EF4-FFF2-40B4-BE49-F238E27FC236}">
                <a16:creationId xmlns:a16="http://schemas.microsoft.com/office/drawing/2014/main" id="{AEC3985B-0854-F9AB-17DF-D87C7DEF7CF1}"/>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7" name="图片 6">
            <a:extLst>
              <a:ext uri="{FF2B5EF4-FFF2-40B4-BE49-F238E27FC236}">
                <a16:creationId xmlns:a16="http://schemas.microsoft.com/office/drawing/2014/main" id="{10C9E13D-0734-8678-4091-561A38EF6E21}"/>
              </a:ext>
            </a:extLst>
          </p:cNvPr>
          <p:cNvPicPr>
            <a:picLocks noChangeAspect="1"/>
          </p:cNvPicPr>
          <p:nvPr/>
        </p:nvPicPr>
        <p:blipFill>
          <a:blip r:embed="rId2"/>
          <a:stretch>
            <a:fillRect/>
          </a:stretch>
        </p:blipFill>
        <p:spPr>
          <a:xfrm>
            <a:off x="2511631" y="3535878"/>
            <a:ext cx="6479967" cy="2372096"/>
          </a:xfrm>
          <a:prstGeom prst="rect">
            <a:avLst/>
          </a:prstGeom>
        </p:spPr>
      </p:pic>
    </p:spTree>
    <p:extLst>
      <p:ext uri="{BB962C8B-B14F-4D97-AF65-F5344CB8AC3E}">
        <p14:creationId xmlns:p14="http://schemas.microsoft.com/office/powerpoint/2010/main" val="394243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E12D4AB-EF0B-4502-8C8E-DF12279EFD0C}"/>
              </a:ext>
            </a:extLst>
          </p:cNvPr>
          <p:cNvSpPr>
            <a:spLocks noGrp="1"/>
          </p:cNvSpPr>
          <p:nvPr>
            <p:ph idx="1"/>
          </p:nvPr>
        </p:nvSpPr>
        <p:spPr>
          <a:xfrm>
            <a:off x="409303" y="1071156"/>
            <a:ext cx="11234057" cy="592181"/>
          </a:xfrm>
        </p:spPr>
        <p:txBody>
          <a:bodyPr>
            <a:normAutofit/>
          </a:bodyPr>
          <a:lstStyle/>
          <a:p>
            <a:pPr marL="0" indent="0">
              <a:buNone/>
            </a:pPr>
            <a:r>
              <a:rPr lang="en-US" altLang="zh-CN" sz="2000" b="1" dirty="0">
                <a:solidFill>
                  <a:schemeClr val="tx1"/>
                </a:solidFill>
                <a:latin typeface="+mj-lt"/>
              </a:rPr>
              <a:t>Pre-alignment includes 4 steps</a:t>
            </a:r>
            <a:r>
              <a:rPr lang="zh-CN" altLang="en-US" sz="2000" b="1" dirty="0">
                <a:solidFill>
                  <a:schemeClr val="tx1"/>
                </a:solidFill>
                <a:latin typeface="+mj-lt"/>
              </a:rPr>
              <a:t>，</a:t>
            </a:r>
            <a:r>
              <a:rPr lang="en-US" altLang="zh-CN" sz="2000" b="1" dirty="0">
                <a:solidFill>
                  <a:schemeClr val="tx1"/>
                </a:solidFill>
                <a:latin typeface="+mj-lt"/>
              </a:rPr>
              <a:t>each has specified strict requirements.</a:t>
            </a:r>
          </a:p>
          <a:p>
            <a:endParaRPr lang="zh-CN" altLang="en-US" sz="2800" dirty="0"/>
          </a:p>
        </p:txBody>
      </p:sp>
      <p:sp>
        <p:nvSpPr>
          <p:cNvPr id="3" name="标题 2">
            <a:extLst>
              <a:ext uri="{FF2B5EF4-FFF2-40B4-BE49-F238E27FC236}">
                <a16:creationId xmlns:a16="http://schemas.microsoft.com/office/drawing/2014/main" id="{65F322A9-A62B-4D02-97E9-CD0C3944927F}"/>
              </a:ext>
            </a:extLst>
          </p:cNvPr>
          <p:cNvSpPr>
            <a:spLocks noGrp="1"/>
          </p:cNvSpPr>
          <p:nvPr>
            <p:ph type="title"/>
          </p:nvPr>
        </p:nvSpPr>
        <p:spPr/>
        <p:txBody>
          <a:bodyPr/>
          <a:lstStyle/>
          <a:p>
            <a:r>
              <a:rPr lang="en-US" altLang="zh-CN" dirty="0"/>
              <a:t>Pre-alignment in laboratory</a:t>
            </a:r>
            <a:endParaRPr lang="zh-CN" altLang="en-US" dirty="0"/>
          </a:p>
        </p:txBody>
      </p:sp>
      <p:graphicFrame>
        <p:nvGraphicFramePr>
          <p:cNvPr id="4" name="表格 3">
            <a:extLst>
              <a:ext uri="{FF2B5EF4-FFF2-40B4-BE49-F238E27FC236}">
                <a16:creationId xmlns:a16="http://schemas.microsoft.com/office/drawing/2014/main" id="{03DBCE03-94B7-4448-92D1-81D2EB37E48A}"/>
              </a:ext>
            </a:extLst>
          </p:cNvPr>
          <p:cNvGraphicFramePr>
            <a:graphicFrameLocks noGrp="1"/>
          </p:cNvGraphicFramePr>
          <p:nvPr>
            <p:extLst>
              <p:ext uri="{D42A27DB-BD31-4B8C-83A1-F6EECF244321}">
                <p14:modId xmlns:p14="http://schemas.microsoft.com/office/powerpoint/2010/main" val="1333173830"/>
              </p:ext>
            </p:extLst>
          </p:nvPr>
        </p:nvGraphicFramePr>
        <p:xfrm>
          <a:off x="1303433" y="1570503"/>
          <a:ext cx="9743391" cy="4486305"/>
        </p:xfrm>
        <a:graphic>
          <a:graphicData uri="http://schemas.openxmlformats.org/drawingml/2006/table">
            <a:tbl>
              <a:tblPr firstRow="1" bandRow="1">
                <a:tableStyleId>{5C22544A-7EE6-4342-B048-85BDC9FD1C3A}</a:tableStyleId>
              </a:tblPr>
              <a:tblGrid>
                <a:gridCol w="1495657">
                  <a:extLst>
                    <a:ext uri="{9D8B030D-6E8A-4147-A177-3AD203B41FA5}">
                      <a16:colId xmlns:a16="http://schemas.microsoft.com/office/drawing/2014/main" val="980469538"/>
                    </a:ext>
                  </a:extLst>
                </a:gridCol>
                <a:gridCol w="1357374">
                  <a:extLst>
                    <a:ext uri="{9D8B030D-6E8A-4147-A177-3AD203B41FA5}">
                      <a16:colId xmlns:a16="http://schemas.microsoft.com/office/drawing/2014/main" val="1924494431"/>
                    </a:ext>
                  </a:extLst>
                </a:gridCol>
                <a:gridCol w="1404839">
                  <a:extLst>
                    <a:ext uri="{9D8B030D-6E8A-4147-A177-3AD203B41FA5}">
                      <a16:colId xmlns:a16="http://schemas.microsoft.com/office/drawing/2014/main" val="84945510"/>
                    </a:ext>
                  </a:extLst>
                </a:gridCol>
                <a:gridCol w="4233287">
                  <a:extLst>
                    <a:ext uri="{9D8B030D-6E8A-4147-A177-3AD203B41FA5}">
                      <a16:colId xmlns:a16="http://schemas.microsoft.com/office/drawing/2014/main" val="342792579"/>
                    </a:ext>
                  </a:extLst>
                </a:gridCol>
                <a:gridCol w="1252234">
                  <a:extLst>
                    <a:ext uri="{9D8B030D-6E8A-4147-A177-3AD203B41FA5}">
                      <a16:colId xmlns:a16="http://schemas.microsoft.com/office/drawing/2014/main" val="4271652794"/>
                    </a:ext>
                  </a:extLst>
                </a:gridCol>
              </a:tblGrid>
              <a:tr h="1067906">
                <a:tc>
                  <a:txBody>
                    <a:bodyPr/>
                    <a:lstStyle/>
                    <a:p>
                      <a:pPr algn="ctr"/>
                      <a:r>
                        <a:rPr lang="en-US" altLang="zh-CN" sz="1600" b="1" dirty="0">
                          <a:latin typeface="+mj-lt"/>
                        </a:rPr>
                        <a:t>Procedure I</a:t>
                      </a:r>
                      <a:endParaRPr lang="zh-CN" altLang="en-US" sz="1600" b="1" dirty="0">
                        <a:latin typeface="+mj-lt"/>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600" b="1" dirty="0">
                          <a:latin typeface="+mj-lt"/>
                        </a:rPr>
                        <a:t>Tolerance requirement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600" b="1" dirty="0">
                          <a:latin typeface="+mj-lt"/>
                        </a:rPr>
                        <a:t>/</a:t>
                      </a:r>
                      <a:r>
                        <a:rPr lang="en-US" altLang="zh-CN" sz="1600" b="1" dirty="0" err="1">
                          <a:latin typeface="+mj-lt"/>
                        </a:rPr>
                        <a:t>μm</a:t>
                      </a:r>
                      <a:endParaRPr lang="zh-CN" altLang="en-US" sz="1600" b="1" dirty="0">
                        <a:latin typeface="+mj-lt"/>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600" b="1" dirty="0">
                          <a:latin typeface="+mj-lt"/>
                        </a:rPr>
                        <a:t>Steps</a:t>
                      </a:r>
                      <a:endParaRPr lang="zh-CN" altLang="en-US" sz="1600" b="1" dirty="0">
                        <a:latin typeface="+mj-lt"/>
                      </a:endParaRPr>
                    </a:p>
                  </a:txBody>
                  <a:tcPr anchor="ctr"/>
                </a:tc>
                <a:tc>
                  <a:txBody>
                    <a:bodyPr/>
                    <a:lstStyle/>
                    <a:p>
                      <a:pPr algn="ctr"/>
                      <a:r>
                        <a:rPr lang="en-US" altLang="zh-CN" sz="1600" b="1" dirty="0">
                          <a:latin typeface="+mj-lt"/>
                        </a:rPr>
                        <a:t>Specifications</a:t>
                      </a:r>
                      <a:endParaRPr lang="zh-CN" altLang="en-US" sz="1600" b="1" dirty="0">
                        <a:latin typeface="+mj-lt"/>
                      </a:endParaRPr>
                    </a:p>
                  </a:txBody>
                  <a:tcPr anchor="ctr"/>
                </a:tc>
                <a:tc>
                  <a:txBody>
                    <a:bodyPr/>
                    <a:lstStyle/>
                    <a:p>
                      <a:pPr algn="ctr"/>
                      <a:r>
                        <a:rPr lang="en-US" altLang="zh-CN" sz="1600" b="1" dirty="0">
                          <a:latin typeface="+mj-lt"/>
                        </a:rPr>
                        <a:t>Tolerance breakdown</a:t>
                      </a:r>
                    </a:p>
                    <a:p>
                      <a:pPr algn="ctr"/>
                      <a:r>
                        <a:rPr lang="en-US" altLang="zh-CN" sz="1600" b="1" kern="1200" dirty="0">
                          <a:solidFill>
                            <a:schemeClr val="lt1"/>
                          </a:solidFill>
                          <a:latin typeface="+mn-lt"/>
                          <a:ea typeface="+mn-ea"/>
                          <a:cs typeface="+mn-cs"/>
                        </a:rPr>
                        <a:t>/</a:t>
                      </a:r>
                      <a:r>
                        <a:rPr lang="en-US" altLang="zh-CN" sz="1600" b="1" dirty="0" err="1">
                          <a:latin typeface="+mj-lt"/>
                        </a:rPr>
                        <a:t>μm</a:t>
                      </a:r>
                      <a:endParaRPr lang="zh-CN" altLang="en-US" sz="1600" b="1" dirty="0">
                        <a:latin typeface="+mj-lt"/>
                      </a:endParaRPr>
                    </a:p>
                  </a:txBody>
                  <a:tcPr anchor="ctr"/>
                </a:tc>
                <a:extLst>
                  <a:ext uri="{0D108BD9-81ED-4DB2-BD59-A6C34878D82A}">
                    <a16:rowId xmlns:a16="http://schemas.microsoft.com/office/drawing/2014/main" val="3837938345"/>
                  </a:ext>
                </a:extLst>
              </a:tr>
              <a:tr h="594504">
                <a:tc rowSpan="7">
                  <a:txBody>
                    <a:bodyPr/>
                    <a:lstStyle/>
                    <a:p>
                      <a:pPr algn="ctr"/>
                      <a:r>
                        <a:rPr lang="en-US" altLang="zh-CN" sz="1600" b="1" dirty="0">
                          <a:latin typeface="+mj-lt"/>
                        </a:rPr>
                        <a:t>Magnets pre-alignment in temperature controlled room</a:t>
                      </a:r>
                    </a:p>
                    <a:p>
                      <a:pPr algn="ctr"/>
                      <a:r>
                        <a:rPr lang="zh-CN" altLang="en-US" sz="1600" b="1" kern="1200" dirty="0">
                          <a:solidFill>
                            <a:schemeClr val="dk1"/>
                          </a:solidFill>
                          <a:latin typeface="+mj-lt"/>
                          <a:ea typeface="+mn-ea"/>
                          <a:cs typeface="+mn-cs"/>
                        </a:rPr>
                        <a:t>（</a:t>
                      </a:r>
                      <a:r>
                        <a:rPr lang="en-US" altLang="zh-CN" sz="1600" b="1" kern="1200" dirty="0">
                          <a:solidFill>
                            <a:schemeClr val="dk1"/>
                          </a:solidFill>
                          <a:latin typeface="+mj-lt"/>
                          <a:ea typeface="+mn-ea"/>
                          <a:cs typeface="+mn-cs"/>
                        </a:rPr>
                        <a:t>25±0.1</a:t>
                      </a:r>
                      <a:r>
                        <a:rPr lang="zh-CN" altLang="en-US" sz="1600" b="1" kern="1200" dirty="0">
                          <a:solidFill>
                            <a:schemeClr val="dk1"/>
                          </a:solidFill>
                          <a:latin typeface="+mj-lt"/>
                          <a:ea typeface="+mn-ea"/>
                          <a:cs typeface="+mn-cs"/>
                        </a:rPr>
                        <a:t>℃）</a:t>
                      </a:r>
                    </a:p>
                  </a:txBody>
                  <a:tcPr anchor="ctr"/>
                </a:tc>
                <a:tc rowSpan="7">
                  <a:txBody>
                    <a:bodyPr/>
                    <a:lstStyle/>
                    <a:p>
                      <a:pPr algn="ctr"/>
                      <a:r>
                        <a:rPr lang="en-US" altLang="zh-CN" sz="1600" b="1" dirty="0">
                          <a:latin typeface="+mj-lt"/>
                        </a:rPr>
                        <a:t>30</a:t>
                      </a:r>
                      <a:endParaRPr lang="zh-CN" altLang="en-US" sz="1600" b="1" dirty="0">
                        <a:latin typeface="+mj-lt"/>
                      </a:endParaRPr>
                    </a:p>
                  </a:txBody>
                  <a:tcPr anchor="ctr"/>
                </a:tc>
                <a:tc>
                  <a:txBody>
                    <a:bodyPr/>
                    <a:lstStyle/>
                    <a:p>
                      <a:r>
                        <a:rPr lang="en-US" altLang="zh-CN" sz="1600" b="0" dirty="0" err="1">
                          <a:latin typeface="+mn-lt"/>
                        </a:rPr>
                        <a:t>Fiducialisation</a:t>
                      </a:r>
                      <a:endParaRPr lang="zh-CN" altLang="en-US" sz="1600" b="0" dirty="0">
                        <a:latin typeface="+mn-lt"/>
                      </a:endParaRPr>
                    </a:p>
                  </a:txBody>
                  <a:tcPr anchor="ctr"/>
                </a:tc>
                <a:tc>
                  <a:txBody>
                    <a:bodyPr/>
                    <a:lstStyle/>
                    <a:p>
                      <a:r>
                        <a:rPr lang="en-US" altLang="zh-CN" sz="1600" b="0" dirty="0" err="1">
                          <a:latin typeface="+mn-lt"/>
                        </a:rPr>
                        <a:t>Fiducialisation</a:t>
                      </a:r>
                      <a:r>
                        <a:rPr lang="en-US" altLang="zh-CN" sz="1600" b="0" dirty="0">
                          <a:latin typeface="+mn-lt"/>
                        </a:rPr>
                        <a:t> of individual magnet </a:t>
                      </a:r>
                      <a:r>
                        <a:rPr lang="en-US" altLang="zh-CN" sz="1600" kern="1200" dirty="0">
                          <a:solidFill>
                            <a:schemeClr val="dk1"/>
                          </a:solidFill>
                          <a:latin typeface="+mn-lt"/>
                          <a:ea typeface="黑体" pitchFamily="49" charset="-122"/>
                          <a:cs typeface="+mn-cs"/>
                        </a:rPr>
                        <a:t>by rotating coil and CMM system</a:t>
                      </a:r>
                      <a:endParaRPr lang="zh-CN" altLang="en-US" sz="1600" b="0" kern="1200" dirty="0">
                        <a:solidFill>
                          <a:schemeClr val="dk1"/>
                        </a:solidFill>
                        <a:latin typeface="+mn-lt"/>
                        <a:ea typeface="+mn-ea"/>
                        <a:cs typeface="+mn-cs"/>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2584312634"/>
                  </a:ext>
                </a:extLst>
              </a:tr>
              <a:tr h="842215">
                <a:tc vMerge="1">
                  <a:txBody>
                    <a:bodyPr/>
                    <a:lstStyle/>
                    <a:p>
                      <a:endParaRPr lang="zh-CN" altLang="en-US" dirty="0"/>
                    </a:p>
                  </a:txBody>
                  <a:tcPr/>
                </a:tc>
                <a:tc vMerge="1">
                  <a:txBody>
                    <a:bodyPr/>
                    <a:lstStyle/>
                    <a:p>
                      <a:endParaRPr lang="zh-CN" altLang="en-US"/>
                    </a:p>
                  </a:txBody>
                  <a:tcPr/>
                </a:tc>
                <a:tc>
                  <a:txBody>
                    <a:bodyPr/>
                    <a:lstStyle/>
                    <a:p>
                      <a:r>
                        <a:rPr lang="en-US" altLang="zh-CN" sz="1600" b="0" dirty="0">
                          <a:solidFill>
                            <a:srgbClr val="FF0000"/>
                          </a:solidFill>
                          <a:latin typeface="+mn-lt"/>
                        </a:rPr>
                        <a:t>Positioning measurement</a:t>
                      </a:r>
                      <a:endParaRPr lang="zh-CN" altLang="en-US" sz="1600" b="0" dirty="0">
                        <a:solidFill>
                          <a:srgbClr val="FF0000"/>
                        </a:solidFill>
                        <a:latin typeface="+mn-lt"/>
                      </a:endParaRPr>
                    </a:p>
                  </a:txBody>
                  <a:tcPr anchor="ctr"/>
                </a:tc>
                <a:tc>
                  <a:txBody>
                    <a:bodyPr/>
                    <a:lstStyle/>
                    <a:p>
                      <a:r>
                        <a:rPr lang="en-US" altLang="zh-CN" sz="1600" b="0" dirty="0">
                          <a:latin typeface="+mn-lt"/>
                        </a:rPr>
                        <a:t>measurement by laser multilateral system</a:t>
                      </a:r>
                      <a:r>
                        <a:rPr lang="en-US" altLang="zh-CN" sz="1600" b="0" baseline="0" dirty="0">
                          <a:latin typeface="+mn-lt"/>
                        </a:rPr>
                        <a:t> in</a:t>
                      </a:r>
                      <a:r>
                        <a:rPr lang="en-US" altLang="zh-CN" sz="1600" b="0" dirty="0">
                          <a:latin typeface="+mn-lt"/>
                        </a:rPr>
                        <a:t> real time relative to </a:t>
                      </a:r>
                      <a:r>
                        <a:rPr lang="en-US" altLang="zh-CN" sz="1600" b="0" kern="1200" dirty="0">
                          <a:solidFill>
                            <a:schemeClr val="dk1"/>
                          </a:solidFill>
                          <a:latin typeface="+mn-lt"/>
                          <a:ea typeface="+mn-ea"/>
                          <a:cs typeface="+mn-cs"/>
                        </a:rPr>
                        <a:t>the girder coordinate system during the adjustment</a:t>
                      </a:r>
                      <a:endParaRPr lang="zh-CN" altLang="en-US" sz="1600" b="0" kern="1200" dirty="0">
                        <a:solidFill>
                          <a:schemeClr val="dk1"/>
                        </a:solidFill>
                        <a:latin typeface="+mn-lt"/>
                        <a:ea typeface="+mn-ea"/>
                        <a:cs typeface="+mn-cs"/>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4250131990"/>
                  </a:ext>
                </a:extLst>
              </a:tr>
              <a:tr h="346794">
                <a:tc vMerge="1">
                  <a:txBody>
                    <a:bodyPr/>
                    <a:lstStyle/>
                    <a:p>
                      <a:endParaRPr lang="zh-CN" altLang="en-US" dirty="0"/>
                    </a:p>
                  </a:txBody>
                  <a:tcPr/>
                </a:tc>
                <a:tc vMerge="1">
                  <a:txBody>
                    <a:bodyPr/>
                    <a:lstStyle/>
                    <a:p>
                      <a:endParaRPr lang="zh-CN" altLang="en-US"/>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b="0" dirty="0">
                          <a:latin typeface="+mn-lt"/>
                        </a:rPr>
                        <a:t>Positioning adjustment</a:t>
                      </a:r>
                      <a:endParaRPr lang="zh-CN" altLang="en-US" sz="1600" b="0" dirty="0">
                        <a:latin typeface="+mn-lt"/>
                      </a:endParaRPr>
                    </a:p>
                  </a:txBody>
                  <a:tcPr anchor="ctr"/>
                </a:tc>
                <a:tc>
                  <a:txBody>
                    <a:bodyPr/>
                    <a:lstStyle/>
                    <a:p>
                      <a:r>
                        <a:rPr lang="en-US" altLang="zh-CN" sz="1600" b="0" dirty="0">
                          <a:latin typeface="+mn-lt"/>
                        </a:rPr>
                        <a:t>Magnet position adjustment offset</a:t>
                      </a:r>
                      <a:endParaRPr lang="zh-CN" altLang="en-US" sz="1600" b="0" dirty="0">
                        <a:latin typeface="+mn-lt"/>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2569953970"/>
                  </a:ext>
                </a:extLst>
              </a:tr>
              <a:tr h="346794">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nchor="ctr"/>
                </a:tc>
                <a:tc>
                  <a:txBody>
                    <a:bodyPr/>
                    <a:lstStyle/>
                    <a:p>
                      <a:r>
                        <a:rPr lang="en-US" altLang="zh-CN" sz="1600" b="0" dirty="0">
                          <a:latin typeface="+mn-lt"/>
                        </a:rPr>
                        <a:t>Magnet displacement after locking</a:t>
                      </a:r>
                      <a:endParaRPr lang="zh-CN" altLang="en-US" sz="1600" b="0" dirty="0">
                        <a:latin typeface="+mn-lt"/>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1041583831"/>
                  </a:ext>
                </a:extLst>
              </a:tr>
              <a:tr h="346794">
                <a:tc vMerge="1">
                  <a:txBody>
                    <a:bodyPr/>
                    <a:lstStyle/>
                    <a:p>
                      <a:endParaRPr lang="zh-CN" altLang="en-US" dirty="0"/>
                    </a:p>
                  </a:txBody>
                  <a:tcPr/>
                </a:tc>
                <a:tc vMerge="1">
                  <a:txBody>
                    <a:bodyPr/>
                    <a:lstStyle/>
                    <a:p>
                      <a:endParaRPr lang="zh-CN" altLang="en-US"/>
                    </a:p>
                  </a:txBody>
                  <a:tcPr/>
                </a:tc>
                <a:tc rowSpan="3">
                  <a:txBody>
                    <a:bodyPr/>
                    <a:lstStyle/>
                    <a:p>
                      <a:r>
                        <a:rPr lang="en-US" altLang="zh-CN" sz="1600" b="0" dirty="0">
                          <a:latin typeface="+mn-lt"/>
                        </a:rPr>
                        <a:t>Displacement and deformation</a:t>
                      </a:r>
                      <a:endParaRPr lang="zh-CN" altLang="en-US" sz="1600" b="0" dirty="0">
                        <a:latin typeface="+mn-lt"/>
                      </a:endParaRPr>
                    </a:p>
                  </a:txBody>
                  <a:tcPr anchor="ctr"/>
                </a:tc>
                <a:tc>
                  <a:txBody>
                    <a:bodyPr/>
                    <a:lstStyle/>
                    <a:p>
                      <a:r>
                        <a:rPr lang="en-US" altLang="zh-CN" sz="1600" b="0" dirty="0">
                          <a:latin typeface="+mn-lt"/>
                        </a:rPr>
                        <a:t>Open and close of magnet</a:t>
                      </a:r>
                      <a:endParaRPr lang="zh-CN" altLang="en-US" sz="1600" b="0" dirty="0">
                        <a:latin typeface="+mn-lt"/>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1404910056"/>
                  </a:ext>
                </a:extLst>
              </a:tr>
              <a:tr h="346794">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nchor="ctr"/>
                </a:tc>
                <a:tc>
                  <a:txBody>
                    <a:bodyPr/>
                    <a:lstStyle/>
                    <a:p>
                      <a:r>
                        <a:rPr lang="en-US" altLang="zh-CN" sz="1600" b="0" dirty="0">
                          <a:latin typeface="+mn-lt"/>
                        </a:rPr>
                        <a:t>Displacement after transportation</a:t>
                      </a:r>
                      <a:endParaRPr lang="zh-CN" altLang="en-US" sz="1600" b="0" dirty="0">
                        <a:latin typeface="+mn-lt"/>
                      </a:endParaRPr>
                    </a:p>
                  </a:txBody>
                  <a:tcPr anchor="ctr"/>
                </a:tc>
                <a:tc>
                  <a:txBody>
                    <a:bodyPr/>
                    <a:lstStyle/>
                    <a:p>
                      <a:pPr algn="ctr"/>
                      <a:r>
                        <a:rPr lang="en-US" altLang="zh-CN" sz="1600" b="0" dirty="0">
                          <a:latin typeface="+mj-lt"/>
                        </a:rPr>
                        <a:t>15</a:t>
                      </a:r>
                      <a:endParaRPr lang="zh-CN" altLang="en-US" sz="1600" b="0" dirty="0">
                        <a:latin typeface="+mj-lt"/>
                      </a:endParaRPr>
                    </a:p>
                  </a:txBody>
                  <a:tcPr anchor="ctr"/>
                </a:tc>
                <a:extLst>
                  <a:ext uri="{0D108BD9-81ED-4DB2-BD59-A6C34878D82A}">
                    <a16:rowId xmlns:a16="http://schemas.microsoft.com/office/drawing/2014/main" val="2033590938"/>
                  </a:ext>
                </a:extLst>
              </a:tr>
              <a:tr h="594504">
                <a:tc vMerge="1">
                  <a:txBody>
                    <a:bodyPr/>
                    <a:lstStyle/>
                    <a:p>
                      <a:endParaRPr lang="zh-CN" altLang="en-US" dirty="0"/>
                    </a:p>
                  </a:txBody>
                  <a:tcPr/>
                </a:tc>
                <a:tc vMerge="1">
                  <a:txBody>
                    <a:bodyPr/>
                    <a:lstStyle/>
                    <a:p>
                      <a:endParaRPr lang="zh-CN" altLang="en-US"/>
                    </a:p>
                  </a:txBody>
                  <a:tcPr/>
                </a:tc>
                <a:tc vMerge="1">
                  <a:txBody>
                    <a:bodyPr/>
                    <a:lstStyle/>
                    <a:p>
                      <a:endParaRPr lang="zh-CN" altLang="en-US" dirty="0"/>
                    </a:p>
                  </a:txBody>
                  <a:tcPr anchor="ctr"/>
                </a:tc>
                <a:tc>
                  <a:txBody>
                    <a:bodyPr/>
                    <a:lstStyle/>
                    <a:p>
                      <a:r>
                        <a:rPr lang="en-US" altLang="zh-CN" sz="1600" b="0" dirty="0">
                          <a:latin typeface="+mn-lt"/>
                        </a:rPr>
                        <a:t>Deformation due to girder uneven supported on plinth in tunnel</a:t>
                      </a:r>
                      <a:endParaRPr lang="zh-CN" altLang="en-US" sz="1600" b="0" dirty="0">
                        <a:latin typeface="+mn-lt"/>
                      </a:endParaRPr>
                    </a:p>
                  </a:txBody>
                  <a:tcPr anchor="ctr"/>
                </a:tc>
                <a:tc>
                  <a:txBody>
                    <a:bodyPr/>
                    <a:lstStyle/>
                    <a:p>
                      <a:pPr algn="ctr"/>
                      <a:r>
                        <a:rPr lang="en-US" altLang="zh-CN" sz="1600" b="0" dirty="0">
                          <a:latin typeface="+mj-lt"/>
                        </a:rPr>
                        <a:t>10</a:t>
                      </a:r>
                      <a:endParaRPr lang="zh-CN" altLang="en-US" sz="1600" b="0" dirty="0">
                        <a:latin typeface="+mj-lt"/>
                      </a:endParaRPr>
                    </a:p>
                  </a:txBody>
                  <a:tcPr anchor="ctr"/>
                </a:tc>
                <a:extLst>
                  <a:ext uri="{0D108BD9-81ED-4DB2-BD59-A6C34878D82A}">
                    <a16:rowId xmlns:a16="http://schemas.microsoft.com/office/drawing/2014/main" val="3855872589"/>
                  </a:ext>
                </a:extLst>
              </a:tr>
            </a:tbl>
          </a:graphicData>
        </a:graphic>
      </p:graphicFrame>
      <p:sp>
        <p:nvSpPr>
          <p:cNvPr id="6" name="文本框 5">
            <a:extLst>
              <a:ext uri="{FF2B5EF4-FFF2-40B4-BE49-F238E27FC236}">
                <a16:creationId xmlns:a16="http://schemas.microsoft.com/office/drawing/2014/main" id="{1CDF14B8-2801-4602-C64E-B560C5981C63}"/>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8" name="文本框 7">
            <a:extLst>
              <a:ext uri="{FF2B5EF4-FFF2-40B4-BE49-F238E27FC236}">
                <a16:creationId xmlns:a16="http://schemas.microsoft.com/office/drawing/2014/main" id="{22AD3474-EF78-A8A4-E8A5-42857978BFF7}"/>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261334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69B4-B4D5-9848-6CF3-D5926EA12EF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41833028-4226-40BF-0E38-1BCA1B0A0592}"/>
              </a:ext>
            </a:extLst>
          </p:cNvPr>
          <p:cNvSpPr>
            <a:spLocks noGrp="1"/>
          </p:cNvSpPr>
          <p:nvPr>
            <p:ph type="title"/>
          </p:nvPr>
        </p:nvSpPr>
        <p:spPr/>
        <p:txBody>
          <a:bodyPr/>
          <a:lstStyle/>
          <a:p>
            <a:r>
              <a:rPr lang="en-US" altLang="zh-CN" dirty="0"/>
              <a:t>Pre-alignment in laboratory</a:t>
            </a:r>
            <a:endParaRPr lang="zh-CN" altLang="en-US" dirty="0"/>
          </a:p>
        </p:txBody>
      </p:sp>
      <p:sp>
        <p:nvSpPr>
          <p:cNvPr id="6" name="文本框 5">
            <a:extLst>
              <a:ext uri="{FF2B5EF4-FFF2-40B4-BE49-F238E27FC236}">
                <a16:creationId xmlns:a16="http://schemas.microsoft.com/office/drawing/2014/main" id="{0F7E92FB-9118-4A31-D6D0-B57A479BC5C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8" name="文本框 7">
            <a:extLst>
              <a:ext uri="{FF2B5EF4-FFF2-40B4-BE49-F238E27FC236}">
                <a16:creationId xmlns:a16="http://schemas.microsoft.com/office/drawing/2014/main" id="{EAD81083-29B7-9BDB-547E-AA19F5777346}"/>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9" name="内容占位符 1">
            <a:extLst>
              <a:ext uri="{FF2B5EF4-FFF2-40B4-BE49-F238E27FC236}">
                <a16:creationId xmlns:a16="http://schemas.microsoft.com/office/drawing/2014/main" id="{F48389B9-F3E1-4EB8-7335-BDD8B63269B5}"/>
              </a:ext>
            </a:extLst>
          </p:cNvPr>
          <p:cNvSpPr>
            <a:spLocks noGrp="1"/>
          </p:cNvSpPr>
          <p:nvPr>
            <p:ph idx="1"/>
          </p:nvPr>
        </p:nvSpPr>
        <p:spPr>
          <a:xfrm>
            <a:off x="530904" y="1700158"/>
            <a:ext cx="10718987" cy="1818111"/>
          </a:xfrm>
        </p:spPr>
        <p:txBody>
          <a:bodyPr>
            <a:normAutofit/>
          </a:bodyPr>
          <a:lstStyle/>
          <a:p>
            <a:pPr marL="0" indent="0">
              <a:buNone/>
            </a:pPr>
            <a:r>
              <a:rPr lang="en-US" altLang="zh-CN" sz="1800" dirty="0">
                <a:solidFill>
                  <a:schemeClr val="tx1"/>
                </a:solidFill>
              </a:rPr>
              <a:t>    </a:t>
            </a:r>
            <a:r>
              <a:rPr lang="en-US" altLang="zh-CN" sz="1800" dirty="0">
                <a:solidFill>
                  <a:schemeClr val="tx1"/>
                </a:solidFill>
                <a:latin typeface="+mj-lt"/>
              </a:rPr>
              <a:t>For quadrupoles and octupoles, the </a:t>
            </a:r>
            <a:r>
              <a:rPr lang="en-US" altLang="zh-CN" sz="1800" dirty="0" err="1">
                <a:solidFill>
                  <a:schemeClr val="tx1"/>
                </a:solidFill>
                <a:latin typeface="+mj-lt"/>
              </a:rPr>
              <a:t>fiducialisation</a:t>
            </a:r>
            <a:r>
              <a:rPr lang="en-US" altLang="zh-CN" sz="1800" dirty="0">
                <a:solidFill>
                  <a:schemeClr val="tx1"/>
                </a:solidFill>
                <a:latin typeface="+mj-lt"/>
              </a:rPr>
              <a:t> based on magnetic center was implemented by rotating coil measurement system. </a:t>
            </a:r>
          </a:p>
          <a:p>
            <a:pPr marL="0" indent="0">
              <a:buNone/>
            </a:pPr>
            <a:r>
              <a:rPr lang="en-US" altLang="zh-CN" sz="1800" dirty="0">
                <a:solidFill>
                  <a:schemeClr val="tx1"/>
                </a:solidFill>
                <a:latin typeface="+mj-lt"/>
              </a:rPr>
              <a:t>    CMM </a:t>
            </a:r>
            <a:r>
              <a:rPr lang="en-US" altLang="zh-CN" sz="1800" b="1" dirty="0">
                <a:solidFill>
                  <a:schemeClr val="tx1"/>
                </a:solidFill>
                <a:latin typeface="+mj-lt"/>
              </a:rPr>
              <a:t>(3.5 </a:t>
            </a:r>
            <a:r>
              <a:rPr lang="en-US" altLang="zh-CN" sz="1800" b="1" dirty="0" err="1">
                <a:solidFill>
                  <a:schemeClr val="tx1"/>
                </a:solidFill>
                <a:latin typeface="+mj-lt"/>
              </a:rPr>
              <a:t>μm</a:t>
            </a:r>
            <a:r>
              <a:rPr lang="en-US" altLang="zh-CN" sz="1800" b="1" dirty="0">
                <a:solidFill>
                  <a:schemeClr val="tx1"/>
                </a:solidFill>
                <a:latin typeface="+mj-lt"/>
              </a:rPr>
              <a:t>+ 3.5 ppm) </a:t>
            </a:r>
            <a:r>
              <a:rPr lang="en-US" altLang="zh-CN" sz="1800" dirty="0">
                <a:solidFill>
                  <a:schemeClr val="tx1"/>
                </a:solidFill>
                <a:latin typeface="+mj-lt"/>
              </a:rPr>
              <a:t>was used to  measure the rotating coil representing the magnetic center and the 4 fiducials on the top of the magnet.</a:t>
            </a:r>
          </a:p>
          <a:p>
            <a:pPr marL="0" indent="0">
              <a:buNone/>
            </a:pPr>
            <a:r>
              <a:rPr lang="en-US" altLang="zh-CN" sz="1800" dirty="0">
                <a:solidFill>
                  <a:schemeClr val="tx1"/>
                </a:solidFill>
                <a:latin typeface="+mj-lt"/>
              </a:rPr>
              <a:t>    The </a:t>
            </a:r>
            <a:r>
              <a:rPr lang="en-US" altLang="zh-CN" sz="1800" dirty="0" err="1">
                <a:solidFill>
                  <a:schemeClr val="tx1"/>
                </a:solidFill>
                <a:latin typeface="+mj-lt"/>
              </a:rPr>
              <a:t>fiducialisation</a:t>
            </a:r>
            <a:r>
              <a:rPr lang="en-US" altLang="zh-CN" sz="1800" dirty="0">
                <a:solidFill>
                  <a:schemeClr val="tx1"/>
                </a:solidFill>
                <a:latin typeface="+mj-lt"/>
              </a:rPr>
              <a:t> error was less than </a:t>
            </a:r>
            <a:r>
              <a:rPr lang="en-US" altLang="zh-CN" sz="1800" b="1" dirty="0">
                <a:solidFill>
                  <a:schemeClr val="tx1"/>
                </a:solidFill>
                <a:latin typeface="+mj-lt"/>
              </a:rPr>
              <a:t>10μm</a:t>
            </a:r>
            <a:r>
              <a:rPr lang="en-US" altLang="zh-CN" sz="1800" dirty="0">
                <a:solidFill>
                  <a:schemeClr val="tx1"/>
                </a:solidFill>
                <a:latin typeface="+mj-lt"/>
              </a:rPr>
              <a:t>.</a:t>
            </a:r>
            <a:endParaRPr lang="zh-CN" altLang="en-US" sz="1800" dirty="0">
              <a:solidFill>
                <a:schemeClr val="tx1"/>
              </a:solidFill>
              <a:latin typeface="+mj-lt"/>
            </a:endParaRPr>
          </a:p>
        </p:txBody>
      </p:sp>
      <p:sp>
        <p:nvSpPr>
          <p:cNvPr id="11" name="文本框 10">
            <a:extLst>
              <a:ext uri="{FF2B5EF4-FFF2-40B4-BE49-F238E27FC236}">
                <a16:creationId xmlns:a16="http://schemas.microsoft.com/office/drawing/2014/main" id="{A4C547EA-5989-A7EB-C712-27BC53448A6E}"/>
              </a:ext>
            </a:extLst>
          </p:cNvPr>
          <p:cNvSpPr txBox="1"/>
          <p:nvPr/>
        </p:nvSpPr>
        <p:spPr>
          <a:xfrm>
            <a:off x="530904" y="1196635"/>
            <a:ext cx="2075730" cy="400110"/>
          </a:xfrm>
          <a:prstGeom prst="rect">
            <a:avLst/>
          </a:prstGeom>
          <a:noFill/>
        </p:spPr>
        <p:txBody>
          <a:bodyPr wrap="square">
            <a:spAutoFit/>
          </a:bodyPr>
          <a:lstStyle/>
          <a:p>
            <a:r>
              <a:rPr lang="en-US" altLang="zh-CN" sz="2000" b="1" dirty="0">
                <a:latin typeface="+mj-lt"/>
              </a:rPr>
              <a:t>1) </a:t>
            </a:r>
            <a:r>
              <a:rPr lang="en-US" altLang="zh-CN" sz="2000" b="1" dirty="0" err="1">
                <a:latin typeface="+mj-lt"/>
              </a:rPr>
              <a:t>Fiducialisation</a:t>
            </a:r>
            <a:endParaRPr lang="zh-CN" altLang="en-US" sz="2000" b="1" dirty="0">
              <a:latin typeface="+mj-lt"/>
            </a:endParaRPr>
          </a:p>
        </p:txBody>
      </p:sp>
      <p:pic>
        <p:nvPicPr>
          <p:cNvPr id="13" name="图片 12">
            <a:extLst>
              <a:ext uri="{FF2B5EF4-FFF2-40B4-BE49-F238E27FC236}">
                <a16:creationId xmlns:a16="http://schemas.microsoft.com/office/drawing/2014/main" id="{C401759A-0BCE-02F3-59E6-BC4E56760778}"/>
              </a:ext>
            </a:extLst>
          </p:cNvPr>
          <p:cNvPicPr>
            <a:picLocks noChangeAspect="1"/>
          </p:cNvPicPr>
          <p:nvPr/>
        </p:nvPicPr>
        <p:blipFill>
          <a:blip r:embed="rId2"/>
          <a:stretch>
            <a:fillRect/>
          </a:stretch>
        </p:blipFill>
        <p:spPr>
          <a:xfrm>
            <a:off x="2673603" y="3589521"/>
            <a:ext cx="5417034" cy="2437305"/>
          </a:xfrm>
          <a:prstGeom prst="rect">
            <a:avLst/>
          </a:prstGeom>
        </p:spPr>
      </p:pic>
    </p:spTree>
    <p:extLst>
      <p:ext uri="{BB962C8B-B14F-4D97-AF65-F5344CB8AC3E}">
        <p14:creationId xmlns:p14="http://schemas.microsoft.com/office/powerpoint/2010/main" val="110487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0CE71-7D57-A8C2-14B0-991167F1494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91ED1954-B5EE-A769-63AE-B387227B34B6}"/>
              </a:ext>
            </a:extLst>
          </p:cNvPr>
          <p:cNvSpPr>
            <a:spLocks noGrp="1"/>
          </p:cNvSpPr>
          <p:nvPr>
            <p:ph type="title"/>
          </p:nvPr>
        </p:nvSpPr>
        <p:spPr/>
        <p:txBody>
          <a:bodyPr/>
          <a:lstStyle/>
          <a:p>
            <a:r>
              <a:rPr lang="en-US" altLang="zh-CN" dirty="0"/>
              <a:t>Pre-alignment in laboratory</a:t>
            </a:r>
            <a:endParaRPr lang="zh-CN" altLang="en-US" dirty="0"/>
          </a:p>
        </p:txBody>
      </p:sp>
      <p:sp>
        <p:nvSpPr>
          <p:cNvPr id="6" name="文本框 5">
            <a:extLst>
              <a:ext uri="{FF2B5EF4-FFF2-40B4-BE49-F238E27FC236}">
                <a16:creationId xmlns:a16="http://schemas.microsoft.com/office/drawing/2014/main" id="{8CEEC727-6DDF-4D17-76F3-05A326D9738C}"/>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8" name="文本框 7">
            <a:extLst>
              <a:ext uri="{FF2B5EF4-FFF2-40B4-BE49-F238E27FC236}">
                <a16:creationId xmlns:a16="http://schemas.microsoft.com/office/drawing/2014/main" id="{BD7A1C29-EA6A-AD51-05CC-DA7D3050610D}"/>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1" name="文本框 10">
            <a:extLst>
              <a:ext uri="{FF2B5EF4-FFF2-40B4-BE49-F238E27FC236}">
                <a16:creationId xmlns:a16="http://schemas.microsoft.com/office/drawing/2014/main" id="{4132A0E8-CA85-3B87-D496-3EE58025215B}"/>
              </a:ext>
            </a:extLst>
          </p:cNvPr>
          <p:cNvSpPr txBox="1"/>
          <p:nvPr/>
        </p:nvSpPr>
        <p:spPr>
          <a:xfrm>
            <a:off x="530903" y="1196635"/>
            <a:ext cx="3500769" cy="400110"/>
          </a:xfrm>
          <a:prstGeom prst="rect">
            <a:avLst/>
          </a:prstGeom>
          <a:noFill/>
        </p:spPr>
        <p:txBody>
          <a:bodyPr wrap="square">
            <a:spAutoFit/>
          </a:bodyPr>
          <a:lstStyle/>
          <a:p>
            <a:r>
              <a:rPr lang="en-US" altLang="zh-CN" sz="2000" b="1" dirty="0">
                <a:latin typeface="+mj-lt"/>
              </a:rPr>
              <a:t>2) Positioning measurement</a:t>
            </a:r>
            <a:endParaRPr lang="zh-CN" altLang="en-US" sz="2000" b="1" dirty="0">
              <a:latin typeface="+mj-lt"/>
            </a:endParaRPr>
          </a:p>
        </p:txBody>
      </p:sp>
      <p:sp>
        <p:nvSpPr>
          <p:cNvPr id="5" name="内容占位符 1">
            <a:extLst>
              <a:ext uri="{FF2B5EF4-FFF2-40B4-BE49-F238E27FC236}">
                <a16:creationId xmlns:a16="http://schemas.microsoft.com/office/drawing/2014/main" id="{8B14FD32-4D38-5AEB-EE98-39ADF289F1BA}"/>
              </a:ext>
            </a:extLst>
          </p:cNvPr>
          <p:cNvSpPr>
            <a:spLocks noGrp="1"/>
          </p:cNvSpPr>
          <p:nvPr>
            <p:ph idx="1"/>
          </p:nvPr>
        </p:nvSpPr>
        <p:spPr>
          <a:xfrm>
            <a:off x="736506" y="1773925"/>
            <a:ext cx="10718987" cy="778319"/>
          </a:xfrm>
        </p:spPr>
        <p:txBody>
          <a:bodyPr>
            <a:normAutofit/>
          </a:bodyPr>
          <a:lstStyle/>
          <a:p>
            <a:pPr marL="0" indent="0">
              <a:buNone/>
            </a:pPr>
            <a:r>
              <a:rPr lang="en-US" altLang="zh-CN" sz="1800" b="1" dirty="0">
                <a:solidFill>
                  <a:schemeClr val="tx1"/>
                </a:solidFill>
              </a:rPr>
              <a:t>    </a:t>
            </a:r>
            <a:r>
              <a:rPr lang="en-US" altLang="zh-CN" sz="1800" dirty="0">
                <a:solidFill>
                  <a:schemeClr val="tx1"/>
                </a:solidFill>
                <a:latin typeface="+mj-lt"/>
              </a:rPr>
              <a:t>In order to realize the 10 </a:t>
            </a:r>
            <a:r>
              <a:rPr lang="en-US" altLang="zh-CN" sz="1800" dirty="0" err="1">
                <a:solidFill>
                  <a:schemeClr val="tx1"/>
                </a:solidFill>
                <a:latin typeface="+mj-lt"/>
              </a:rPr>
              <a:t>μm</a:t>
            </a:r>
            <a:r>
              <a:rPr lang="en-US" altLang="zh-CN" sz="1800" dirty="0">
                <a:solidFill>
                  <a:schemeClr val="tx1"/>
                </a:solidFill>
                <a:latin typeface="+mj-lt"/>
              </a:rPr>
              <a:t> accuracy of the spatial coordinates, a </a:t>
            </a:r>
            <a:r>
              <a:rPr lang="en-US" altLang="zh-CN" sz="1800" b="1" dirty="0">
                <a:solidFill>
                  <a:schemeClr val="tx1"/>
                </a:solidFill>
                <a:latin typeface="+mj-lt"/>
              </a:rPr>
              <a:t>multilateral measurement method </a:t>
            </a:r>
            <a:r>
              <a:rPr lang="en-US" altLang="zh-CN" sz="1800" dirty="0">
                <a:solidFill>
                  <a:schemeClr val="tx1"/>
                </a:solidFill>
                <a:latin typeface="+mj-lt"/>
              </a:rPr>
              <a:t>based on 4 laser trackers network was adopted. </a:t>
            </a:r>
          </a:p>
        </p:txBody>
      </p:sp>
      <p:pic>
        <p:nvPicPr>
          <p:cNvPr id="10" name="图片 9">
            <a:extLst>
              <a:ext uri="{FF2B5EF4-FFF2-40B4-BE49-F238E27FC236}">
                <a16:creationId xmlns:a16="http://schemas.microsoft.com/office/drawing/2014/main" id="{85481B16-06D7-4DB5-C67D-CE85C84FDA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439" y="2912974"/>
            <a:ext cx="2514365" cy="1668480"/>
          </a:xfrm>
          <a:prstGeom prst="rect">
            <a:avLst/>
          </a:prstGeom>
          <a:noFill/>
        </p:spPr>
      </p:pic>
      <p:pic>
        <p:nvPicPr>
          <p:cNvPr id="14" name="图片 13">
            <a:extLst>
              <a:ext uri="{FF2B5EF4-FFF2-40B4-BE49-F238E27FC236}">
                <a16:creationId xmlns:a16="http://schemas.microsoft.com/office/drawing/2014/main" id="{03DAF226-9A43-81B8-E7E5-8E6DDB7745EA}"/>
              </a:ext>
            </a:extLst>
          </p:cNvPr>
          <p:cNvPicPr>
            <a:picLocks noChangeAspect="1"/>
          </p:cNvPicPr>
          <p:nvPr/>
        </p:nvPicPr>
        <p:blipFill>
          <a:blip r:embed="rId3"/>
          <a:stretch>
            <a:fillRect/>
          </a:stretch>
        </p:blipFill>
        <p:spPr>
          <a:xfrm>
            <a:off x="2911804" y="3053558"/>
            <a:ext cx="3129273" cy="1387311"/>
          </a:xfrm>
          <a:prstGeom prst="rect">
            <a:avLst/>
          </a:prstGeom>
        </p:spPr>
      </p:pic>
      <p:pic>
        <p:nvPicPr>
          <p:cNvPr id="16" name="图片 15">
            <a:extLst>
              <a:ext uri="{FF2B5EF4-FFF2-40B4-BE49-F238E27FC236}">
                <a16:creationId xmlns:a16="http://schemas.microsoft.com/office/drawing/2014/main" id="{2457147B-BE0B-0BB0-3A2C-45618DFDAE78}"/>
              </a:ext>
            </a:extLst>
          </p:cNvPr>
          <p:cNvPicPr>
            <a:picLocks noChangeAspect="1"/>
          </p:cNvPicPr>
          <p:nvPr/>
        </p:nvPicPr>
        <p:blipFill rotWithShape="1">
          <a:blip r:embed="rId4">
            <a:extLst>
              <a:ext uri="{28A0092B-C50C-407E-A947-70E740481C1C}">
                <a14:useLocalDpi xmlns:a14="http://schemas.microsoft.com/office/drawing/2010/main" val="0"/>
              </a:ext>
            </a:extLst>
          </a:blip>
          <a:srcRect l="41154" t="14286" b="10000"/>
          <a:stretch/>
        </p:blipFill>
        <p:spPr>
          <a:xfrm>
            <a:off x="5953155" y="2355031"/>
            <a:ext cx="5276551" cy="3816424"/>
          </a:xfrm>
          <a:prstGeom prst="rect">
            <a:avLst/>
          </a:prstGeom>
        </p:spPr>
      </p:pic>
      <p:sp>
        <p:nvSpPr>
          <p:cNvPr id="17" name="内容占位符 1">
            <a:extLst>
              <a:ext uri="{FF2B5EF4-FFF2-40B4-BE49-F238E27FC236}">
                <a16:creationId xmlns:a16="http://schemas.microsoft.com/office/drawing/2014/main" id="{BF233AFE-A9A4-2464-EB27-F981A016A0CF}"/>
              </a:ext>
            </a:extLst>
          </p:cNvPr>
          <p:cNvSpPr txBox="1">
            <a:spLocks/>
          </p:cNvSpPr>
          <p:nvPr/>
        </p:nvSpPr>
        <p:spPr>
          <a:xfrm>
            <a:off x="692102" y="4942184"/>
            <a:ext cx="4775529" cy="476004"/>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None/>
            </a:pPr>
            <a:r>
              <a:rPr lang="en-US" altLang="zh-CN" sz="1800" dirty="0">
                <a:solidFill>
                  <a:schemeClr val="tx1"/>
                </a:solidFill>
                <a:latin typeface="+mj-lt"/>
              </a:rPr>
              <a:t>Achieve spatial measurement accuracy of </a:t>
            </a:r>
            <a:r>
              <a:rPr lang="en-US" altLang="zh-CN" sz="1800" b="1" dirty="0">
                <a:solidFill>
                  <a:srgbClr val="FF0000"/>
                </a:solidFill>
                <a:latin typeface="+mj-lt"/>
              </a:rPr>
              <a:t>10μm</a:t>
            </a:r>
            <a:r>
              <a:rPr lang="en-US" altLang="zh-CN" sz="1800" dirty="0">
                <a:solidFill>
                  <a:schemeClr val="tx1"/>
                </a:solidFill>
                <a:latin typeface="+mj-lt"/>
              </a:rPr>
              <a:t>.</a:t>
            </a:r>
          </a:p>
        </p:txBody>
      </p:sp>
    </p:spTree>
    <p:extLst>
      <p:ext uri="{BB962C8B-B14F-4D97-AF65-F5344CB8AC3E}">
        <p14:creationId xmlns:p14="http://schemas.microsoft.com/office/powerpoint/2010/main" val="394290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D832B-001F-3732-871C-777D394B7A0D}"/>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C2C4E21C-BDA3-CA13-7EA4-834AFE557A31}"/>
              </a:ext>
            </a:extLst>
          </p:cNvPr>
          <p:cNvSpPr>
            <a:spLocks noGrp="1"/>
          </p:cNvSpPr>
          <p:nvPr>
            <p:ph type="title"/>
          </p:nvPr>
        </p:nvSpPr>
        <p:spPr/>
        <p:txBody>
          <a:bodyPr/>
          <a:lstStyle/>
          <a:p>
            <a:r>
              <a:rPr lang="en-US" altLang="zh-CN" dirty="0"/>
              <a:t>Pre-alignment in laboratory</a:t>
            </a:r>
            <a:endParaRPr lang="zh-CN" altLang="en-US" dirty="0"/>
          </a:p>
        </p:txBody>
      </p:sp>
      <p:sp>
        <p:nvSpPr>
          <p:cNvPr id="6" name="文本框 5">
            <a:extLst>
              <a:ext uri="{FF2B5EF4-FFF2-40B4-BE49-F238E27FC236}">
                <a16:creationId xmlns:a16="http://schemas.microsoft.com/office/drawing/2014/main" id="{D6CCB9BC-C0B0-3E23-8229-0A5C2DEB8243}"/>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8" name="文本框 7">
            <a:extLst>
              <a:ext uri="{FF2B5EF4-FFF2-40B4-BE49-F238E27FC236}">
                <a16:creationId xmlns:a16="http://schemas.microsoft.com/office/drawing/2014/main" id="{668FBE14-52B2-70E4-B446-ADA155596B87}"/>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1" name="文本框 10">
            <a:extLst>
              <a:ext uri="{FF2B5EF4-FFF2-40B4-BE49-F238E27FC236}">
                <a16:creationId xmlns:a16="http://schemas.microsoft.com/office/drawing/2014/main" id="{2390F603-B15E-6F7D-8B68-8F3E92C6249B}"/>
              </a:ext>
            </a:extLst>
          </p:cNvPr>
          <p:cNvSpPr txBox="1"/>
          <p:nvPr/>
        </p:nvSpPr>
        <p:spPr>
          <a:xfrm>
            <a:off x="530903" y="1196635"/>
            <a:ext cx="3500769" cy="400110"/>
          </a:xfrm>
          <a:prstGeom prst="rect">
            <a:avLst/>
          </a:prstGeom>
          <a:noFill/>
        </p:spPr>
        <p:txBody>
          <a:bodyPr wrap="square">
            <a:spAutoFit/>
          </a:bodyPr>
          <a:lstStyle/>
          <a:p>
            <a:r>
              <a:rPr lang="en-US" altLang="zh-CN" sz="2000" b="1" dirty="0">
                <a:latin typeface="+mj-lt"/>
              </a:rPr>
              <a:t>3) Validation</a:t>
            </a:r>
            <a:endParaRPr lang="zh-CN" altLang="en-US" sz="2000" b="1" dirty="0">
              <a:latin typeface="+mj-lt"/>
            </a:endParaRPr>
          </a:p>
        </p:txBody>
      </p:sp>
      <p:sp>
        <p:nvSpPr>
          <p:cNvPr id="7" name="内容占位符 1">
            <a:extLst>
              <a:ext uri="{FF2B5EF4-FFF2-40B4-BE49-F238E27FC236}">
                <a16:creationId xmlns:a16="http://schemas.microsoft.com/office/drawing/2014/main" id="{DE9D3BFF-A574-D153-D5F9-F4E9A44053CD}"/>
              </a:ext>
            </a:extLst>
          </p:cNvPr>
          <p:cNvSpPr txBox="1">
            <a:spLocks/>
          </p:cNvSpPr>
          <p:nvPr/>
        </p:nvSpPr>
        <p:spPr>
          <a:xfrm>
            <a:off x="736506" y="1726172"/>
            <a:ext cx="10718987" cy="1147658"/>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None/>
            </a:pPr>
            <a:r>
              <a:rPr lang="en-US" altLang="zh-CN" sz="1800" b="1" dirty="0">
                <a:solidFill>
                  <a:schemeClr val="tx1"/>
                </a:solidFill>
              </a:rPr>
              <a:t>    </a:t>
            </a:r>
            <a:r>
              <a:rPr lang="en-US" altLang="zh-CN" sz="1800" dirty="0" err="1">
                <a:solidFill>
                  <a:schemeClr val="tx1"/>
                </a:solidFill>
                <a:latin typeface="+mj-lt"/>
              </a:rPr>
              <a:t>Vibriation</a:t>
            </a:r>
            <a:r>
              <a:rPr lang="en-US" altLang="zh-CN" sz="1800" dirty="0">
                <a:solidFill>
                  <a:schemeClr val="tx1"/>
                </a:solidFill>
                <a:latin typeface="+mj-lt"/>
              </a:rPr>
              <a:t> wire system(VWS) was established to validate the accuracy of pre-alignment. </a:t>
            </a:r>
          </a:p>
          <a:p>
            <a:pPr marL="0" indent="0">
              <a:buNone/>
            </a:pPr>
            <a:r>
              <a:rPr lang="en-US" altLang="zh-CN" sz="1800" dirty="0">
                <a:solidFill>
                  <a:schemeClr val="tx1"/>
                </a:solidFill>
                <a:latin typeface="+mj-lt"/>
              </a:rPr>
              <a:t>    First the </a:t>
            </a:r>
            <a:r>
              <a:rPr lang="en-US" altLang="zh-CN" sz="1800" dirty="0" err="1">
                <a:solidFill>
                  <a:schemeClr val="tx1"/>
                </a:solidFill>
                <a:latin typeface="+mj-lt"/>
              </a:rPr>
              <a:t>mangets</a:t>
            </a:r>
            <a:r>
              <a:rPr lang="en-US" altLang="zh-CN" sz="1800" dirty="0">
                <a:solidFill>
                  <a:schemeClr val="tx1"/>
                </a:solidFill>
                <a:latin typeface="+mj-lt"/>
              </a:rPr>
              <a:t> were pre-aligned into a straight line by the previous multilateral method, then VWS was used to measure the offset of the magnetic center. The result showed that both methods match well of </a:t>
            </a:r>
            <a:r>
              <a:rPr lang="en-US" altLang="zh-CN" sz="1800" b="1" dirty="0">
                <a:solidFill>
                  <a:srgbClr val="FF0000"/>
                </a:solidFill>
                <a:latin typeface="+mj-lt"/>
              </a:rPr>
              <a:t>30 </a:t>
            </a:r>
            <a:r>
              <a:rPr lang="en-US" altLang="zh-CN" sz="1800" b="1" dirty="0" err="1">
                <a:solidFill>
                  <a:srgbClr val="FF0000"/>
                </a:solidFill>
                <a:latin typeface="+mj-lt"/>
              </a:rPr>
              <a:t>μm</a:t>
            </a:r>
            <a:r>
              <a:rPr lang="en-US" altLang="zh-CN" sz="1800" dirty="0">
                <a:solidFill>
                  <a:schemeClr val="tx1"/>
                </a:solidFill>
                <a:latin typeface="+mj-lt"/>
              </a:rPr>
              <a:t>.</a:t>
            </a:r>
          </a:p>
        </p:txBody>
      </p:sp>
      <p:graphicFrame>
        <p:nvGraphicFramePr>
          <p:cNvPr id="12" name="表格 11">
            <a:extLst>
              <a:ext uri="{FF2B5EF4-FFF2-40B4-BE49-F238E27FC236}">
                <a16:creationId xmlns:a16="http://schemas.microsoft.com/office/drawing/2014/main" id="{3859A195-AF20-3122-7E12-1D51DF260FFE}"/>
              </a:ext>
            </a:extLst>
          </p:cNvPr>
          <p:cNvGraphicFramePr>
            <a:graphicFrameLocks noGrp="1"/>
          </p:cNvGraphicFramePr>
          <p:nvPr>
            <p:extLst>
              <p:ext uri="{D42A27DB-BD31-4B8C-83A1-F6EECF244321}">
                <p14:modId xmlns:p14="http://schemas.microsoft.com/office/powerpoint/2010/main" val="180165203"/>
              </p:ext>
            </p:extLst>
          </p:nvPr>
        </p:nvGraphicFramePr>
        <p:xfrm>
          <a:off x="1090781" y="3277590"/>
          <a:ext cx="4193738" cy="2298624"/>
        </p:xfrm>
        <a:graphic>
          <a:graphicData uri="http://schemas.openxmlformats.org/drawingml/2006/table">
            <a:tbl>
              <a:tblPr/>
              <a:tblGrid>
                <a:gridCol w="1550626">
                  <a:extLst>
                    <a:ext uri="{9D8B030D-6E8A-4147-A177-3AD203B41FA5}">
                      <a16:colId xmlns:a16="http://schemas.microsoft.com/office/drawing/2014/main" val="372917770"/>
                    </a:ext>
                  </a:extLst>
                </a:gridCol>
                <a:gridCol w="1315682">
                  <a:extLst>
                    <a:ext uri="{9D8B030D-6E8A-4147-A177-3AD203B41FA5}">
                      <a16:colId xmlns:a16="http://schemas.microsoft.com/office/drawing/2014/main" val="3956551243"/>
                    </a:ext>
                  </a:extLst>
                </a:gridCol>
                <a:gridCol w="1327430">
                  <a:extLst>
                    <a:ext uri="{9D8B030D-6E8A-4147-A177-3AD203B41FA5}">
                      <a16:colId xmlns:a16="http://schemas.microsoft.com/office/drawing/2014/main" val="3755069661"/>
                    </a:ext>
                  </a:extLst>
                </a:gridCol>
              </a:tblGrid>
              <a:tr h="254340">
                <a:tc gridSpan="3">
                  <a:txBody>
                    <a:bodyPr/>
                    <a:lstStyle/>
                    <a:p>
                      <a:pPr algn="ctr" fontAlgn="b"/>
                      <a:r>
                        <a:rPr lang="en-US" altLang="zh-CN" sz="1600" b="0" i="0" u="none" strike="noStrike" dirty="0">
                          <a:solidFill>
                            <a:srgbClr val="000000"/>
                          </a:solidFill>
                          <a:effectLst/>
                          <a:latin typeface="+mj-lt"/>
                          <a:ea typeface="黑体" panose="02010609060101010101" pitchFamily="49" charset="-122"/>
                        </a:rPr>
                        <a:t>A FODO module</a:t>
                      </a:r>
                      <a:r>
                        <a:rPr lang="zh-CN" altLang="en-US" sz="1600" b="0" i="0" u="none" strike="noStrike" dirty="0">
                          <a:solidFill>
                            <a:srgbClr val="000000"/>
                          </a:solidFill>
                          <a:effectLst/>
                          <a:latin typeface="+mj-lt"/>
                          <a:ea typeface="黑体" panose="02010609060101010101" pitchFamily="49" charset="-122"/>
                        </a:rPr>
                        <a:t> </a:t>
                      </a:r>
                      <a:r>
                        <a:rPr lang="en-US" altLang="zh-CN" sz="1600" b="0" i="0" u="none" strike="noStrike" dirty="0">
                          <a:solidFill>
                            <a:srgbClr val="000000"/>
                          </a:solidFill>
                          <a:effectLst/>
                          <a:latin typeface="+mj-lt"/>
                          <a:ea typeface="黑体" panose="02010609060101010101" pitchFamily="49" charset="-122"/>
                        </a:rPr>
                        <a:t>measurement</a:t>
                      </a:r>
                      <a:r>
                        <a:rPr lang="zh-CN" altLang="en-US" sz="1600" b="0" i="0" u="none" strike="noStrike" dirty="0">
                          <a:solidFill>
                            <a:srgbClr val="000000"/>
                          </a:solidFill>
                          <a:effectLst/>
                          <a:latin typeface="+mj-lt"/>
                          <a:ea typeface="黑体" panose="02010609060101010101" pitchFamily="49" charset="-122"/>
                        </a:rPr>
                        <a:t> </a:t>
                      </a:r>
                      <a:r>
                        <a:rPr lang="en-US" altLang="zh-CN" sz="1600" b="0" i="0" u="none" strike="noStrike" dirty="0">
                          <a:solidFill>
                            <a:srgbClr val="000000"/>
                          </a:solidFill>
                          <a:effectLst/>
                          <a:latin typeface="+mj-lt"/>
                          <a:ea typeface="黑体" panose="02010609060101010101" pitchFamily="49" charset="-122"/>
                        </a:rPr>
                        <a:t>results</a:t>
                      </a:r>
                      <a:endParaRPr lang="zh-CN" altLang="en-US" sz="1600" b="0" i="0" u="none" strike="noStrike" dirty="0">
                        <a:solidFill>
                          <a:srgbClr val="000000"/>
                        </a:solidFill>
                        <a:effectLst/>
                        <a:latin typeface="+mj-lt"/>
                        <a:ea typeface="黑体" panose="02010609060101010101" pitchFamily="49"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23885670"/>
                  </a:ext>
                </a:extLst>
              </a:tr>
              <a:tr h="254340">
                <a:tc>
                  <a:txBody>
                    <a:bodyPr/>
                    <a:lstStyle/>
                    <a:p>
                      <a:pPr algn="ctr" fontAlgn="b"/>
                      <a:r>
                        <a:rPr lang="en-US" altLang="zh-CN" sz="1600" b="0" i="0" u="none" strike="noStrike" dirty="0">
                          <a:solidFill>
                            <a:srgbClr val="000000"/>
                          </a:solidFill>
                          <a:effectLst/>
                          <a:latin typeface="+mj-lt"/>
                          <a:ea typeface="黑体" panose="02010609060101010101" pitchFamily="49" charset="-122"/>
                        </a:rPr>
                        <a:t>Entrance/Exit</a:t>
                      </a:r>
                      <a:endParaRPr lang="zh-CN" altLang="en-US" sz="1600" b="0" i="0" u="none" strike="noStrike" dirty="0">
                        <a:solidFill>
                          <a:srgbClr val="000000"/>
                        </a:solidFill>
                        <a:effectLst/>
                        <a:latin typeface="+mj-lt"/>
                        <a:ea typeface="黑体" panose="02010609060101010101" pitchFamily="49" charset="-122"/>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黑体" panose="02010609060101010101" pitchFamily="49" charset="-122"/>
                          <a:ea typeface="黑体" panose="02010609060101010101" pitchFamily="49" charset="-122"/>
                        </a:rPr>
                        <a:t>X/mm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黑体" panose="02010609060101010101" pitchFamily="49" charset="-122"/>
                          <a:ea typeface="黑体" panose="02010609060101010101" pitchFamily="49" charset="-122"/>
                        </a:rPr>
                        <a:t>Y/mm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358365"/>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R29QF3EN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a:solidFill>
                            <a:srgbClr val="000000"/>
                          </a:solidFill>
                          <a:effectLst/>
                          <a:latin typeface="等线" panose="02010600030101010101" pitchFamily="2" charset="-122"/>
                          <a:ea typeface="等线" panose="02010600030101010101" pitchFamily="2" charset="-122"/>
                        </a:rPr>
                        <a:t>-0.017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4870687"/>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R29QF3EX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0.021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a:solidFill>
                            <a:srgbClr val="000000"/>
                          </a:solidFill>
                          <a:effectLst/>
                          <a:latin typeface="等线" panose="02010600030101010101" pitchFamily="2" charset="-122"/>
                          <a:ea typeface="等线" panose="02010600030101010101" pitchFamily="2" charset="-122"/>
                        </a:rPr>
                        <a:t>-0.021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37147"/>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R29BD1EN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等线" panose="02010600030101010101" pitchFamily="2" charset="-122"/>
                          <a:ea typeface="等线" panose="02010600030101010101" pitchFamily="2" charset="-122"/>
                        </a:rPr>
                        <a:t>0.000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912264"/>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R29BD1EX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2864499"/>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R29ABF2EN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0.011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6813538"/>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R29ABF2EX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371278"/>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R29QD4EN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32044"/>
                  </a:ext>
                </a:extLst>
              </a:tr>
              <a:tr h="223743">
                <a:tc>
                  <a:txBody>
                    <a:bodyPr/>
                    <a:lstStyle/>
                    <a:p>
                      <a:pPr algn="ctr" fontAlgn="b"/>
                      <a:r>
                        <a:rPr lang="en-US" sz="1400" b="0" i="0" u="none" strike="noStrike" dirty="0">
                          <a:solidFill>
                            <a:srgbClr val="000000"/>
                          </a:solidFill>
                          <a:effectLst/>
                          <a:latin typeface="+mj-lt"/>
                          <a:ea typeface="等线" panose="02010600030101010101" pitchFamily="2" charset="-122"/>
                        </a:rPr>
                        <a:t>R29QD4EX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0.006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zh-CN" sz="1400" b="1" i="0" u="none" strike="noStrike" dirty="0">
                          <a:solidFill>
                            <a:srgbClr val="FF0000"/>
                          </a:solidFill>
                          <a:effectLst/>
                          <a:latin typeface="等线" panose="02010600030101010101" pitchFamily="2" charset="-122"/>
                          <a:ea typeface="等线" panose="02010600030101010101" pitchFamily="2" charset="-122"/>
                        </a:rPr>
                        <a:t>-0.030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9351387"/>
                  </a:ext>
                </a:extLst>
              </a:tr>
            </a:tbl>
          </a:graphicData>
        </a:graphic>
      </p:graphicFrame>
      <p:pic>
        <p:nvPicPr>
          <p:cNvPr id="15" name="图片 14">
            <a:extLst>
              <a:ext uri="{FF2B5EF4-FFF2-40B4-BE49-F238E27FC236}">
                <a16:creationId xmlns:a16="http://schemas.microsoft.com/office/drawing/2014/main" id="{27D13475-4AD2-6067-086E-125C366D1A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0812" y="3195955"/>
            <a:ext cx="3409002" cy="256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990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1B21-BEAA-1326-6C20-8B354510C235}"/>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4474D76C-EBF3-C91F-D15D-258A6CFCEE0B}"/>
              </a:ext>
            </a:extLst>
          </p:cNvPr>
          <p:cNvSpPr>
            <a:spLocks noGrp="1"/>
          </p:cNvSpPr>
          <p:nvPr>
            <p:ph sz="quarter" idx="10"/>
          </p:nvPr>
        </p:nvSpPr>
        <p:spPr>
          <a:xfrm>
            <a:off x="0" y="1329893"/>
            <a:ext cx="11493500" cy="1912071"/>
          </a:xfrm>
        </p:spPr>
        <p:txBody>
          <a:bodyPr/>
          <a:lstStyle/>
          <a:p>
            <a:r>
              <a:rPr lang="en-US" altLang="zh-CN" dirty="0">
                <a:latin typeface="+mj-lt"/>
              </a:rPr>
              <a:t>4. Alignment in tunnel</a:t>
            </a:r>
          </a:p>
        </p:txBody>
      </p:sp>
      <p:sp>
        <p:nvSpPr>
          <p:cNvPr id="4" name="文本框 3">
            <a:extLst>
              <a:ext uri="{FF2B5EF4-FFF2-40B4-BE49-F238E27FC236}">
                <a16:creationId xmlns:a16="http://schemas.microsoft.com/office/drawing/2014/main" id="{D14E293F-6447-5577-D499-D131E2D9A941}"/>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5" name="文本框 4">
            <a:extLst>
              <a:ext uri="{FF2B5EF4-FFF2-40B4-BE49-F238E27FC236}">
                <a16:creationId xmlns:a16="http://schemas.microsoft.com/office/drawing/2014/main" id="{64A182D4-48C9-8337-DB36-1020DBFA3C23}"/>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6" name="图片 5">
            <a:extLst>
              <a:ext uri="{FF2B5EF4-FFF2-40B4-BE49-F238E27FC236}">
                <a16:creationId xmlns:a16="http://schemas.microsoft.com/office/drawing/2014/main" id="{70B8118F-4018-B2C7-EEC2-F3CA9CC22EA6}"/>
              </a:ext>
            </a:extLst>
          </p:cNvPr>
          <p:cNvPicPr>
            <a:picLocks noChangeAspect="1"/>
          </p:cNvPicPr>
          <p:nvPr/>
        </p:nvPicPr>
        <p:blipFill>
          <a:blip r:embed="rId2"/>
          <a:stretch>
            <a:fillRect/>
          </a:stretch>
        </p:blipFill>
        <p:spPr>
          <a:xfrm>
            <a:off x="3880750" y="3429000"/>
            <a:ext cx="3731999" cy="2520000"/>
          </a:xfrm>
          <a:prstGeom prst="rect">
            <a:avLst/>
          </a:prstGeom>
        </p:spPr>
      </p:pic>
    </p:spTree>
    <p:extLst>
      <p:ext uri="{BB962C8B-B14F-4D97-AF65-F5344CB8AC3E}">
        <p14:creationId xmlns:p14="http://schemas.microsoft.com/office/powerpoint/2010/main" val="513094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57BDDAAA-368D-466E-8D4B-B00FD1EEC8E3}"/>
              </a:ext>
            </a:extLst>
          </p:cNvPr>
          <p:cNvGraphicFramePr>
            <a:graphicFrameLocks noGrp="1"/>
          </p:cNvGraphicFramePr>
          <p:nvPr>
            <p:ph idx="1"/>
            <p:extLst>
              <p:ext uri="{D42A27DB-BD31-4B8C-83A1-F6EECF244321}">
                <p14:modId xmlns:p14="http://schemas.microsoft.com/office/powerpoint/2010/main" val="1089874019"/>
              </p:ext>
            </p:extLst>
          </p:nvPr>
        </p:nvGraphicFramePr>
        <p:xfrm>
          <a:off x="78486" y="2323518"/>
          <a:ext cx="12035028" cy="2770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组合 27">
            <a:extLst>
              <a:ext uri="{FF2B5EF4-FFF2-40B4-BE49-F238E27FC236}">
                <a16:creationId xmlns:a16="http://schemas.microsoft.com/office/drawing/2014/main" id="{AC25B000-3125-4EF8-B7B6-C417EE74AD0F}"/>
              </a:ext>
            </a:extLst>
          </p:cNvPr>
          <p:cNvGrpSpPr/>
          <p:nvPr/>
        </p:nvGrpSpPr>
        <p:grpSpPr>
          <a:xfrm>
            <a:off x="5235540" y="1174688"/>
            <a:ext cx="2077869" cy="1685891"/>
            <a:chOff x="5272946" y="361846"/>
            <a:chExt cx="2118547" cy="1777000"/>
          </a:xfrm>
        </p:grpSpPr>
        <p:sp>
          <p:nvSpPr>
            <p:cNvPr id="8" name="矩形: 圆角 7">
              <a:extLst>
                <a:ext uri="{FF2B5EF4-FFF2-40B4-BE49-F238E27FC236}">
                  <a16:creationId xmlns:a16="http://schemas.microsoft.com/office/drawing/2014/main" id="{381034EF-EAC7-4F89-8875-01664F1184AB}"/>
                </a:ext>
              </a:extLst>
            </p:cNvPr>
            <p:cNvSpPr/>
            <p:nvPr/>
          </p:nvSpPr>
          <p:spPr>
            <a:xfrm>
              <a:off x="5272946" y="361846"/>
              <a:ext cx="2118547" cy="12711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箭头: 右 16">
              <a:extLst>
                <a:ext uri="{FF2B5EF4-FFF2-40B4-BE49-F238E27FC236}">
                  <a16:creationId xmlns:a16="http://schemas.microsoft.com/office/drawing/2014/main" id="{6FCD9CB9-9591-4755-89DD-76ADA757B1FA}"/>
                </a:ext>
              </a:extLst>
            </p:cNvPr>
            <p:cNvSpPr/>
            <p:nvPr/>
          </p:nvSpPr>
          <p:spPr>
            <a:xfrm rot="16200000">
              <a:off x="6069554" y="1651580"/>
              <a:ext cx="449132" cy="52539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6" name="组合 25">
              <a:extLst>
                <a:ext uri="{FF2B5EF4-FFF2-40B4-BE49-F238E27FC236}">
                  <a16:creationId xmlns:a16="http://schemas.microsoft.com/office/drawing/2014/main" id="{F559A4C4-C4AD-4AA9-A81C-BDBE350B76B8}"/>
                </a:ext>
              </a:extLst>
            </p:cNvPr>
            <p:cNvGrpSpPr/>
            <p:nvPr/>
          </p:nvGrpSpPr>
          <p:grpSpPr>
            <a:xfrm>
              <a:off x="5310176" y="411275"/>
              <a:ext cx="2044087" cy="1727571"/>
              <a:chOff x="5310176" y="411275"/>
              <a:chExt cx="2044087" cy="1727571"/>
            </a:xfrm>
          </p:grpSpPr>
          <p:sp>
            <p:nvSpPr>
              <p:cNvPr id="9" name="矩形: 圆角 4">
                <a:extLst>
                  <a:ext uri="{FF2B5EF4-FFF2-40B4-BE49-F238E27FC236}">
                    <a16:creationId xmlns:a16="http://schemas.microsoft.com/office/drawing/2014/main" id="{6EFF8E31-DCBF-4C24-8389-3E17E9BAFBDE}"/>
                  </a:ext>
                </a:extLst>
              </p:cNvPr>
              <p:cNvSpPr txBox="1"/>
              <p:nvPr/>
            </p:nvSpPr>
            <p:spPr>
              <a:xfrm>
                <a:off x="5310176" y="411275"/>
                <a:ext cx="2044087" cy="1196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2000" b="1" dirty="0">
                    <a:solidFill>
                      <a:schemeClr val="tx1"/>
                    </a:solidFill>
                  </a:rPr>
                  <a:t>SR Beam commissioning</a:t>
                </a:r>
              </a:p>
              <a:p>
                <a:pPr marL="0" lvl="0" indent="0" algn="ctr" defTabSz="844550">
                  <a:lnSpc>
                    <a:spcPct val="90000"/>
                  </a:lnSpc>
                  <a:spcBef>
                    <a:spcPct val="0"/>
                  </a:spcBef>
                  <a:spcAft>
                    <a:spcPct val="35000"/>
                  </a:spcAft>
                  <a:buNone/>
                </a:pPr>
                <a:r>
                  <a:rPr lang="en-US" altLang="zh-CN" sz="1400" b="1" dirty="0">
                    <a:solidFill>
                      <a:srgbClr val="000000"/>
                    </a:solidFill>
                    <a:ea typeface="微软雅黑"/>
                  </a:rPr>
                  <a:t>Started on 2024.07.23</a:t>
                </a:r>
                <a:endParaRPr lang="zh-CN" altLang="en-US" sz="1400" b="1" dirty="0">
                  <a:solidFill>
                    <a:srgbClr val="000000"/>
                  </a:solidFill>
                  <a:ea typeface="微软雅黑"/>
                </a:endParaRPr>
              </a:p>
            </p:txBody>
          </p:sp>
          <p:sp>
            <p:nvSpPr>
              <p:cNvPr id="18" name="箭头: 右 4">
                <a:extLst>
                  <a:ext uri="{FF2B5EF4-FFF2-40B4-BE49-F238E27FC236}">
                    <a16:creationId xmlns:a16="http://schemas.microsoft.com/office/drawing/2014/main" id="{4046E1CD-BD28-4F40-B64A-306A07F2684E}"/>
                  </a:ext>
                </a:extLst>
              </p:cNvPr>
              <p:cNvSpPr txBox="1"/>
              <p:nvPr/>
            </p:nvSpPr>
            <p:spPr>
              <a:xfrm rot="16200000">
                <a:off x="6136924" y="1824030"/>
                <a:ext cx="314392" cy="3152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kern="1200"/>
              </a:p>
            </p:txBody>
          </p:sp>
        </p:grpSp>
      </p:grpSp>
      <p:sp>
        <p:nvSpPr>
          <p:cNvPr id="6" name="文本框 5">
            <a:extLst>
              <a:ext uri="{FF2B5EF4-FFF2-40B4-BE49-F238E27FC236}">
                <a16:creationId xmlns:a16="http://schemas.microsoft.com/office/drawing/2014/main" id="{E06117F2-E6BF-369B-F192-6CB7F2C2C3A1}"/>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0" name="标题 9">
            <a:extLst>
              <a:ext uri="{FF2B5EF4-FFF2-40B4-BE49-F238E27FC236}">
                <a16:creationId xmlns:a16="http://schemas.microsoft.com/office/drawing/2014/main" id="{E1F53A7D-1A56-7804-F4C7-30CEF9B11473}"/>
              </a:ext>
            </a:extLst>
          </p:cNvPr>
          <p:cNvSpPr>
            <a:spLocks noGrp="1"/>
          </p:cNvSpPr>
          <p:nvPr>
            <p:ph type="title"/>
          </p:nvPr>
        </p:nvSpPr>
        <p:spPr/>
        <p:txBody>
          <a:bodyPr/>
          <a:lstStyle/>
          <a:p>
            <a:r>
              <a:rPr lang="en-US" altLang="zh-CN" dirty="0"/>
              <a:t>Alignment in tunnel</a:t>
            </a:r>
            <a:endParaRPr lang="zh-CN" altLang="en-US" dirty="0"/>
          </a:p>
        </p:txBody>
      </p:sp>
      <p:sp>
        <p:nvSpPr>
          <p:cNvPr id="12" name="文本框 11">
            <a:extLst>
              <a:ext uri="{FF2B5EF4-FFF2-40B4-BE49-F238E27FC236}">
                <a16:creationId xmlns:a16="http://schemas.microsoft.com/office/drawing/2014/main" id="{497EFB51-29E7-88C0-D47A-448A31D5A381}"/>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3" name="矩形 12">
            <a:extLst>
              <a:ext uri="{FF2B5EF4-FFF2-40B4-BE49-F238E27FC236}">
                <a16:creationId xmlns:a16="http://schemas.microsoft.com/office/drawing/2014/main" id="{892FDBED-28E9-C843-45EA-5519198A872A}"/>
              </a:ext>
            </a:extLst>
          </p:cNvPr>
          <p:cNvSpPr/>
          <p:nvPr/>
        </p:nvSpPr>
        <p:spPr>
          <a:xfrm>
            <a:off x="7496105" y="3034145"/>
            <a:ext cx="2253537" cy="13240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18510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Alignment in tunnel</a:t>
            </a:r>
            <a:endParaRPr lang="zh-CN" altLang="en-US" dirty="0"/>
          </a:p>
        </p:txBody>
      </p:sp>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0" y="1144277"/>
            <a:ext cx="12192000" cy="757037"/>
          </a:xfrm>
        </p:spPr>
        <p:txBody>
          <a:bodyPr wrap="square">
            <a:noAutofit/>
          </a:bodyPr>
          <a:lstStyle/>
          <a:p>
            <a:pPr marL="0" indent="457200">
              <a:buNone/>
            </a:pPr>
            <a:r>
              <a:rPr lang="en-US" altLang="zh-CN" sz="2000" b="1" dirty="0">
                <a:solidFill>
                  <a:schemeClr val="tx1"/>
                </a:solidFill>
                <a:latin typeface="+mj-lt"/>
              </a:rPr>
              <a:t>Alignment procedure:</a:t>
            </a:r>
          </a:p>
          <a:p>
            <a:pPr marL="0" indent="457200">
              <a:spcBef>
                <a:spcPts val="0"/>
              </a:spcBef>
              <a:buNone/>
            </a:pPr>
            <a:endParaRPr lang="en-US" altLang="zh-CN" sz="2000" dirty="0">
              <a:solidFill>
                <a:schemeClr val="tx1"/>
              </a:solidFill>
              <a:latin typeface="+mj-lt"/>
            </a:endParaRPr>
          </a:p>
          <a:p>
            <a:pPr marL="0" indent="457200">
              <a:spcBef>
                <a:spcPts val="0"/>
              </a:spcBef>
              <a:buNone/>
            </a:pPr>
            <a:endParaRPr lang="en-US" altLang="zh-CN" sz="1600" dirty="0">
              <a:solidFill>
                <a:schemeClr val="tx1"/>
              </a:solidFill>
              <a:latin typeface="+mj-lt"/>
            </a:endParaRPr>
          </a:p>
          <a:p>
            <a:pPr marL="0" indent="457200">
              <a:spcBef>
                <a:spcPts val="0"/>
              </a:spcBef>
              <a:buNone/>
            </a:pPr>
            <a:endParaRPr lang="en-US" altLang="zh-CN" sz="1600" dirty="0">
              <a:solidFill>
                <a:schemeClr val="tx1"/>
              </a:solidFill>
              <a:latin typeface="+mj-lt"/>
            </a:endParaRPr>
          </a:p>
          <a:p>
            <a:pPr marL="0" indent="457200">
              <a:spcBef>
                <a:spcPts val="0"/>
              </a:spcBef>
              <a:buNone/>
            </a:pPr>
            <a:endParaRPr lang="en-US" altLang="zh-CN" sz="1600" dirty="0">
              <a:solidFill>
                <a:schemeClr val="tx1"/>
              </a:solidFill>
              <a:latin typeface="+mj-lt"/>
            </a:endParaRPr>
          </a:p>
          <a:p>
            <a:pPr marL="0" indent="457200">
              <a:spcBef>
                <a:spcPts val="0"/>
              </a:spcBef>
              <a:buNone/>
            </a:pPr>
            <a:endParaRPr lang="en-US" altLang="zh-CN" sz="1600" dirty="0">
              <a:latin typeface="+mj-lt"/>
            </a:endParaRPr>
          </a:p>
        </p:txBody>
      </p:sp>
      <p:graphicFrame>
        <p:nvGraphicFramePr>
          <p:cNvPr id="7" name="图示 6">
            <a:extLst>
              <a:ext uri="{FF2B5EF4-FFF2-40B4-BE49-F238E27FC236}">
                <a16:creationId xmlns:a16="http://schemas.microsoft.com/office/drawing/2014/main" id="{CF111813-6168-4ADB-8414-E41855C7BA32}"/>
              </a:ext>
            </a:extLst>
          </p:cNvPr>
          <p:cNvGraphicFramePr/>
          <p:nvPr>
            <p:extLst>
              <p:ext uri="{D42A27DB-BD31-4B8C-83A1-F6EECF244321}">
                <p14:modId xmlns:p14="http://schemas.microsoft.com/office/powerpoint/2010/main" val="660536295"/>
              </p:ext>
            </p:extLst>
          </p:nvPr>
        </p:nvGraphicFramePr>
        <p:xfrm>
          <a:off x="720056" y="1229802"/>
          <a:ext cx="10839450" cy="2440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a:extLst>
              <a:ext uri="{FF2B5EF4-FFF2-40B4-BE49-F238E27FC236}">
                <a16:creationId xmlns:a16="http://schemas.microsoft.com/office/drawing/2014/main" id="{9C707FD0-CE0A-AB35-D66A-961BEC7B9989}"/>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grpSp>
        <p:nvGrpSpPr>
          <p:cNvPr id="6" name="组合 5">
            <a:extLst>
              <a:ext uri="{FF2B5EF4-FFF2-40B4-BE49-F238E27FC236}">
                <a16:creationId xmlns:a16="http://schemas.microsoft.com/office/drawing/2014/main" id="{6A7331AB-0B84-3BA2-1150-BDC5F2177415}"/>
              </a:ext>
            </a:extLst>
          </p:cNvPr>
          <p:cNvGrpSpPr/>
          <p:nvPr/>
        </p:nvGrpSpPr>
        <p:grpSpPr>
          <a:xfrm>
            <a:off x="5184592" y="3693694"/>
            <a:ext cx="3555647" cy="2038334"/>
            <a:chOff x="6456040" y="2972984"/>
            <a:chExt cx="4545962" cy="2420971"/>
          </a:xfrm>
        </p:grpSpPr>
        <p:pic>
          <p:nvPicPr>
            <p:cNvPr id="8" name="图片 7">
              <a:extLst>
                <a:ext uri="{FF2B5EF4-FFF2-40B4-BE49-F238E27FC236}">
                  <a16:creationId xmlns:a16="http://schemas.microsoft.com/office/drawing/2014/main" id="{ECB6EDC3-15E7-FB3D-323F-2B3ABEDD41C0}"/>
                </a:ext>
              </a:extLst>
            </p:cNvPr>
            <p:cNvPicPr>
              <a:picLocks noChangeAspect="1"/>
            </p:cNvPicPr>
            <p:nvPr/>
          </p:nvPicPr>
          <p:blipFill>
            <a:blip r:embed="rId8"/>
            <a:stretch>
              <a:fillRect/>
            </a:stretch>
          </p:blipFill>
          <p:spPr>
            <a:xfrm>
              <a:off x="6456040" y="3010595"/>
              <a:ext cx="4085040" cy="1786355"/>
            </a:xfrm>
            <a:prstGeom prst="rect">
              <a:avLst/>
            </a:prstGeom>
          </p:spPr>
        </p:pic>
        <p:sp>
          <p:nvSpPr>
            <p:cNvPr id="9" name="Text Box 5">
              <a:extLst>
                <a:ext uri="{FF2B5EF4-FFF2-40B4-BE49-F238E27FC236}">
                  <a16:creationId xmlns:a16="http://schemas.microsoft.com/office/drawing/2014/main" id="{141B9A16-D5F5-5619-1D5E-6D98E1B99F60}"/>
                </a:ext>
              </a:extLst>
            </p:cNvPr>
            <p:cNvSpPr txBox="1">
              <a:spLocks noChangeArrowheads="1"/>
            </p:cNvSpPr>
            <p:nvPr/>
          </p:nvSpPr>
          <p:spPr bwMode="auto">
            <a:xfrm>
              <a:off x="7436906" y="4796950"/>
              <a:ext cx="2348527" cy="597005"/>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anose="020B0604020202020204"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algn="ctr">
                <a:lnSpc>
                  <a:spcPts val="1900"/>
                </a:lnSpc>
              </a:pPr>
              <a:r>
                <a:rPr lang="en-US" altLang="zh-CN" sz="1400" dirty="0">
                  <a:solidFill>
                    <a:srgbClr val="0000FF"/>
                  </a:solidFill>
                  <a:latin typeface="+mn-lt"/>
                </a:rPr>
                <a:t>The intersection angle approaches 180°</a:t>
              </a:r>
              <a:endParaRPr lang="zh-CN" altLang="en-US" sz="1400" dirty="0">
                <a:solidFill>
                  <a:srgbClr val="0000FF"/>
                </a:solidFill>
                <a:latin typeface="+mn-lt"/>
              </a:endParaRPr>
            </a:p>
          </p:txBody>
        </p:sp>
        <p:cxnSp>
          <p:nvCxnSpPr>
            <p:cNvPr id="10" name="直接箭头连接符 9">
              <a:extLst>
                <a:ext uri="{FF2B5EF4-FFF2-40B4-BE49-F238E27FC236}">
                  <a16:creationId xmlns:a16="http://schemas.microsoft.com/office/drawing/2014/main" id="{4AC3AF71-AE9C-8A89-57C9-7513F6662708}"/>
                </a:ext>
              </a:extLst>
            </p:cNvPr>
            <p:cNvCxnSpPr>
              <a:cxnSpLocks/>
            </p:cNvCxnSpPr>
            <p:nvPr/>
          </p:nvCxnSpPr>
          <p:spPr>
            <a:xfrm flipH="1" flipV="1">
              <a:off x="6777580" y="4056106"/>
              <a:ext cx="1838700" cy="740844"/>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F47C35B8-9CDB-A424-21D7-4627921B0A75}"/>
                </a:ext>
              </a:extLst>
            </p:cNvPr>
            <p:cNvSpPr txBox="1">
              <a:spLocks noChangeArrowheads="1"/>
            </p:cNvSpPr>
            <p:nvPr/>
          </p:nvSpPr>
          <p:spPr bwMode="auto">
            <a:xfrm>
              <a:off x="8162813" y="2972984"/>
              <a:ext cx="2839189" cy="67238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anose="020B0604020202020204"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algn="ctr">
                <a:lnSpc>
                  <a:spcPts val="1900"/>
                </a:lnSpc>
              </a:pPr>
              <a:r>
                <a:rPr lang="en-US" altLang="zh-CN" sz="1400" dirty="0">
                  <a:solidFill>
                    <a:srgbClr val="0000FF"/>
                  </a:solidFill>
                  <a:latin typeface="+mn-lt"/>
                </a:rPr>
                <a:t>Every point was measured by at least 8 stations</a:t>
              </a:r>
              <a:endParaRPr lang="zh-CN" altLang="en-US" sz="1400" dirty="0">
                <a:solidFill>
                  <a:srgbClr val="0000FF"/>
                </a:solidFill>
                <a:latin typeface="+mn-lt"/>
              </a:endParaRPr>
            </a:p>
          </p:txBody>
        </p:sp>
        <p:cxnSp>
          <p:nvCxnSpPr>
            <p:cNvPr id="12" name="直接箭头连接符 11">
              <a:extLst>
                <a:ext uri="{FF2B5EF4-FFF2-40B4-BE49-F238E27FC236}">
                  <a16:creationId xmlns:a16="http://schemas.microsoft.com/office/drawing/2014/main" id="{CF433C1C-1B90-3E05-7C73-DDCE6061B30E}"/>
                </a:ext>
              </a:extLst>
            </p:cNvPr>
            <p:cNvCxnSpPr>
              <a:cxnSpLocks/>
            </p:cNvCxnSpPr>
            <p:nvPr/>
          </p:nvCxnSpPr>
          <p:spPr>
            <a:xfrm flipV="1">
              <a:off x="8611169" y="4365106"/>
              <a:ext cx="1822681" cy="431844"/>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sp>
        <p:nvSpPr>
          <p:cNvPr id="13" name="内容占位符 1">
            <a:extLst>
              <a:ext uri="{FF2B5EF4-FFF2-40B4-BE49-F238E27FC236}">
                <a16:creationId xmlns:a16="http://schemas.microsoft.com/office/drawing/2014/main" id="{B58B4A75-26F8-362C-60A0-DC2D5ED96CB1}"/>
              </a:ext>
            </a:extLst>
          </p:cNvPr>
          <p:cNvSpPr txBox="1">
            <a:spLocks/>
          </p:cNvSpPr>
          <p:nvPr/>
        </p:nvSpPr>
        <p:spPr>
          <a:xfrm>
            <a:off x="303438" y="3381182"/>
            <a:ext cx="5111709" cy="2663358"/>
          </a:xfrm>
          <a:prstGeom prst="rect">
            <a:avLst/>
          </a:prstGeom>
        </p:spPr>
        <p:txBody>
          <a:bodyPr vert="horz" wrap="square"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nSpc>
                <a:spcPct val="150000"/>
              </a:lnSpc>
              <a:spcBef>
                <a:spcPts val="0"/>
              </a:spcBef>
              <a:buFont typeface="Wingdings" panose="05000000000000000000" pitchFamily="2" charset="2"/>
              <a:buNone/>
            </a:pPr>
            <a:r>
              <a:rPr lang="en-US" altLang="zh-CN" sz="1800" b="1" dirty="0">
                <a:solidFill>
                  <a:srgbClr val="0000FF"/>
                </a:solidFill>
              </a:rPr>
              <a:t>    </a:t>
            </a:r>
            <a:r>
              <a:rPr lang="en-US" altLang="zh-CN" sz="1800" dirty="0">
                <a:solidFill>
                  <a:schemeClr val="tx1"/>
                </a:solidFill>
                <a:latin typeface="+mj-lt"/>
              </a:rPr>
              <a:t>The full survey aimed to obtain the positions of all control points and magnets.</a:t>
            </a:r>
          </a:p>
          <a:p>
            <a:pPr marL="0" indent="0">
              <a:lnSpc>
                <a:spcPct val="150000"/>
              </a:lnSpc>
              <a:spcBef>
                <a:spcPts val="0"/>
              </a:spcBef>
              <a:buNone/>
            </a:pPr>
            <a:r>
              <a:rPr lang="en-US" altLang="zh-CN" sz="1800" dirty="0">
                <a:solidFill>
                  <a:schemeClr val="tx1"/>
                </a:solidFill>
                <a:latin typeface="+mj-lt"/>
              </a:rPr>
              <a:t>    To ensure the reliability of observations, two independent teams carried out separate measurements and obtained two sets of measurement data.</a:t>
            </a:r>
          </a:p>
        </p:txBody>
      </p:sp>
      <p:sp>
        <p:nvSpPr>
          <p:cNvPr id="15" name="文本框 14">
            <a:extLst>
              <a:ext uri="{FF2B5EF4-FFF2-40B4-BE49-F238E27FC236}">
                <a16:creationId xmlns:a16="http://schemas.microsoft.com/office/drawing/2014/main" id="{EB61FC36-E1D9-C80D-DF85-DB2E2ECD21E9}"/>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17" name="图片 16">
            <a:extLst>
              <a:ext uri="{FF2B5EF4-FFF2-40B4-BE49-F238E27FC236}">
                <a16:creationId xmlns:a16="http://schemas.microsoft.com/office/drawing/2014/main" id="{29F188EB-EED2-B938-9D67-2F6BC505F3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6039" y="3670782"/>
            <a:ext cx="3039953" cy="2279072"/>
          </a:xfrm>
          <a:prstGeom prst="rect">
            <a:avLst/>
          </a:prstGeom>
        </p:spPr>
      </p:pic>
    </p:spTree>
    <p:extLst>
      <p:ext uri="{BB962C8B-B14F-4D97-AF65-F5344CB8AC3E}">
        <p14:creationId xmlns:p14="http://schemas.microsoft.com/office/powerpoint/2010/main" val="212575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07BA506-1238-4F3A-9116-5506BB9598F6}"/>
              </a:ext>
            </a:extLst>
          </p:cNvPr>
          <p:cNvSpPr>
            <a:spLocks noGrp="1"/>
          </p:cNvSpPr>
          <p:nvPr>
            <p:ph sz="quarter" idx="10"/>
          </p:nvPr>
        </p:nvSpPr>
        <p:spPr>
          <a:xfrm>
            <a:off x="700644" y="190004"/>
            <a:ext cx="8783781" cy="825335"/>
          </a:xfrm>
        </p:spPr>
        <p:txBody>
          <a:bodyPr/>
          <a:lstStyle/>
          <a:p>
            <a:r>
              <a:rPr lang="en-US" altLang="zh-CN" dirty="0">
                <a:latin typeface="+mj-lt"/>
              </a:rPr>
              <a:t>Content</a:t>
            </a:r>
            <a:endParaRPr lang="zh-CN" altLang="en-US" dirty="0">
              <a:latin typeface="+mj-lt"/>
            </a:endParaRPr>
          </a:p>
        </p:txBody>
      </p:sp>
      <p:sp>
        <p:nvSpPr>
          <p:cNvPr id="3" name="文本占位符 2">
            <a:extLst>
              <a:ext uri="{FF2B5EF4-FFF2-40B4-BE49-F238E27FC236}">
                <a16:creationId xmlns:a16="http://schemas.microsoft.com/office/drawing/2014/main" id="{9A566AB4-C8CA-4BCA-92A7-69E5137D6A27}"/>
              </a:ext>
            </a:extLst>
          </p:cNvPr>
          <p:cNvSpPr>
            <a:spLocks noGrp="1"/>
          </p:cNvSpPr>
          <p:nvPr>
            <p:ph type="body" sz="quarter" idx="11"/>
          </p:nvPr>
        </p:nvSpPr>
        <p:spPr>
          <a:xfrm>
            <a:off x="981697" y="1506065"/>
            <a:ext cx="6624448" cy="3855643"/>
          </a:xfrm>
        </p:spPr>
        <p:txBody>
          <a:bodyPr>
            <a:normAutofit/>
          </a:bodyPr>
          <a:lstStyle/>
          <a:p>
            <a:r>
              <a:rPr lang="en-US" altLang="zh-CN" dirty="0">
                <a:latin typeface="+mj-lt"/>
              </a:rPr>
              <a:t>Overview</a:t>
            </a:r>
          </a:p>
          <a:p>
            <a:r>
              <a:rPr lang="en-US" altLang="zh-CN" dirty="0">
                <a:latin typeface="+mj-lt"/>
              </a:rPr>
              <a:t>Control network establishment</a:t>
            </a:r>
          </a:p>
          <a:p>
            <a:r>
              <a:rPr lang="en-US" altLang="zh-CN" dirty="0">
                <a:latin typeface="+mj-lt"/>
              </a:rPr>
              <a:t>Pre-alignment in experimental hall</a:t>
            </a:r>
          </a:p>
          <a:p>
            <a:r>
              <a:rPr lang="en-US" altLang="zh-CN" dirty="0">
                <a:latin typeface="+mj-lt"/>
              </a:rPr>
              <a:t>Alignment in tunnel</a:t>
            </a:r>
          </a:p>
          <a:p>
            <a:r>
              <a:rPr lang="en-US" altLang="zh-CN" dirty="0">
                <a:latin typeface="+mj-lt"/>
              </a:rPr>
              <a:t>Insertion devices installation alignment</a:t>
            </a:r>
          </a:p>
          <a:p>
            <a:r>
              <a:rPr lang="en-US" altLang="zh-CN" dirty="0">
                <a:latin typeface="+mj-lt"/>
              </a:rPr>
              <a:t>HLS operation</a:t>
            </a:r>
          </a:p>
        </p:txBody>
      </p:sp>
      <p:sp>
        <p:nvSpPr>
          <p:cNvPr id="5" name="文本框 4">
            <a:extLst>
              <a:ext uri="{FF2B5EF4-FFF2-40B4-BE49-F238E27FC236}">
                <a16:creationId xmlns:a16="http://schemas.microsoft.com/office/drawing/2014/main" id="{B9D2F481-526B-A16C-97F8-1B4B344301A5}"/>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7" name="文本框 6">
            <a:extLst>
              <a:ext uri="{FF2B5EF4-FFF2-40B4-BE49-F238E27FC236}">
                <a16:creationId xmlns:a16="http://schemas.microsoft.com/office/drawing/2014/main" id="{FEA1BC4D-E307-970E-FC50-CF57893043E4}"/>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492604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0" y="1472939"/>
            <a:ext cx="7145713" cy="2195536"/>
          </a:xfrm>
        </p:spPr>
        <p:txBody>
          <a:bodyPr wrap="square">
            <a:noAutofit/>
          </a:bodyPr>
          <a:lstStyle/>
          <a:p>
            <a:pPr marL="0" indent="0">
              <a:buNone/>
            </a:pPr>
            <a:r>
              <a:rPr lang="en-US" altLang="zh-CN" sz="1800" b="1" dirty="0">
                <a:solidFill>
                  <a:srgbClr val="0000FF"/>
                </a:solidFill>
              </a:rPr>
              <a:t>    </a:t>
            </a:r>
            <a:r>
              <a:rPr lang="en-US" altLang="zh-CN" sz="1800" dirty="0">
                <a:solidFill>
                  <a:schemeClr val="tx1"/>
                </a:solidFill>
                <a:latin typeface="+mj-lt"/>
              </a:rPr>
              <a:t>The self-developed program VECTOR was used for adjustment calculation. The two sets of survey measurement data from 480 stations were combined together to determine the coordinates of the points.</a:t>
            </a:r>
          </a:p>
          <a:p>
            <a:pPr marL="0" indent="0">
              <a:buNone/>
            </a:pPr>
            <a:r>
              <a:rPr lang="en-US" altLang="zh-CN" sz="1800" b="1" dirty="0">
                <a:solidFill>
                  <a:srgbClr val="0000FF"/>
                </a:solidFill>
                <a:latin typeface="+mj-lt"/>
              </a:rPr>
              <a:t>    </a:t>
            </a:r>
            <a:r>
              <a:rPr lang="en-US" altLang="zh-CN" sz="1800" dirty="0">
                <a:solidFill>
                  <a:schemeClr val="tx1"/>
                </a:solidFill>
                <a:latin typeface="+mj-lt"/>
              </a:rPr>
              <a:t>The absolute deviations of entry and exit points of each unit were calculated ,and the range was </a:t>
            </a:r>
            <a:r>
              <a:rPr lang="en-US" altLang="zh-CN" sz="1800" b="1" dirty="0">
                <a:solidFill>
                  <a:srgbClr val="FF0000"/>
                </a:solidFill>
                <a:latin typeface="+mj-lt"/>
              </a:rPr>
              <a:t>-0.21~0.61mm</a:t>
            </a:r>
            <a:r>
              <a:rPr lang="en-US" altLang="zh-CN" sz="1800" dirty="0">
                <a:solidFill>
                  <a:srgbClr val="FF0000"/>
                </a:solidFill>
                <a:latin typeface="+mj-lt"/>
              </a:rPr>
              <a:t> </a:t>
            </a:r>
            <a:r>
              <a:rPr lang="en-US" altLang="zh-CN" sz="1800" dirty="0">
                <a:solidFill>
                  <a:schemeClr val="tx1"/>
                </a:solidFill>
                <a:latin typeface="+mj-lt"/>
              </a:rPr>
              <a:t>in radial,</a:t>
            </a:r>
            <a:r>
              <a:rPr lang="en-US" altLang="zh-CN" sz="1800" dirty="0">
                <a:solidFill>
                  <a:srgbClr val="FF0000"/>
                </a:solidFill>
                <a:latin typeface="+mj-lt"/>
              </a:rPr>
              <a:t> </a:t>
            </a:r>
            <a:r>
              <a:rPr lang="en-US" altLang="zh-CN" sz="1800" b="1" dirty="0">
                <a:solidFill>
                  <a:srgbClr val="FF0000"/>
                </a:solidFill>
                <a:latin typeface="+mj-lt"/>
              </a:rPr>
              <a:t>-0.65~0.45mm </a:t>
            </a:r>
            <a:r>
              <a:rPr lang="en-US" altLang="zh-CN" sz="1800" dirty="0">
                <a:solidFill>
                  <a:schemeClr val="tx1"/>
                </a:solidFill>
                <a:latin typeface="+mj-lt"/>
              </a:rPr>
              <a:t>in vertical.</a:t>
            </a:r>
            <a:r>
              <a:rPr lang="en-US" altLang="zh-CN" sz="1800" dirty="0">
                <a:solidFill>
                  <a:srgbClr val="FF0000"/>
                </a:solidFill>
                <a:latin typeface="+mj-lt"/>
              </a:rPr>
              <a:t> </a:t>
            </a:r>
            <a:endParaRPr lang="en-US" altLang="zh-CN" sz="1800" dirty="0">
              <a:solidFill>
                <a:schemeClr val="tx1"/>
              </a:solidFill>
              <a:latin typeface="+mj-lt"/>
            </a:endParaRPr>
          </a:p>
          <a:p>
            <a:endParaRPr lang="en-US" altLang="zh-CN" sz="1600" dirty="0"/>
          </a:p>
        </p:txBody>
      </p:sp>
      <p:grpSp>
        <p:nvGrpSpPr>
          <p:cNvPr id="6" name="组合 5">
            <a:extLst>
              <a:ext uri="{FF2B5EF4-FFF2-40B4-BE49-F238E27FC236}">
                <a16:creationId xmlns:a16="http://schemas.microsoft.com/office/drawing/2014/main" id="{72EB3B20-2688-4C2C-97AA-AB415BF080C8}"/>
              </a:ext>
            </a:extLst>
          </p:cNvPr>
          <p:cNvGrpSpPr/>
          <p:nvPr/>
        </p:nvGrpSpPr>
        <p:grpSpPr>
          <a:xfrm>
            <a:off x="262339" y="3506578"/>
            <a:ext cx="11017224" cy="3246530"/>
            <a:chOff x="1170656" y="3419835"/>
            <a:chExt cx="11017224" cy="3246530"/>
          </a:xfrm>
        </p:grpSpPr>
        <p:pic>
          <p:nvPicPr>
            <p:cNvPr id="19" name="图片 18">
              <a:extLst>
                <a:ext uri="{FF2B5EF4-FFF2-40B4-BE49-F238E27FC236}">
                  <a16:creationId xmlns:a16="http://schemas.microsoft.com/office/drawing/2014/main" id="{D9D13B4C-D501-4AB4-9565-E608538D19FA}"/>
                </a:ext>
              </a:extLst>
            </p:cNvPr>
            <p:cNvPicPr>
              <a:picLocks noChangeAspect="1"/>
            </p:cNvPicPr>
            <p:nvPr/>
          </p:nvPicPr>
          <p:blipFill>
            <a:blip r:embed="rId3"/>
            <a:stretch>
              <a:fillRect/>
            </a:stretch>
          </p:blipFill>
          <p:spPr>
            <a:xfrm>
              <a:off x="1170656" y="3494740"/>
              <a:ext cx="11017224" cy="3171625"/>
            </a:xfrm>
            <a:prstGeom prst="rect">
              <a:avLst/>
            </a:prstGeom>
          </p:spPr>
        </p:pic>
        <p:sp>
          <p:nvSpPr>
            <p:cNvPr id="20" name="文本框 19">
              <a:extLst>
                <a:ext uri="{FF2B5EF4-FFF2-40B4-BE49-F238E27FC236}">
                  <a16:creationId xmlns:a16="http://schemas.microsoft.com/office/drawing/2014/main" id="{6675CDAC-763E-467C-967D-4D96AF80404E}"/>
                </a:ext>
              </a:extLst>
            </p:cNvPr>
            <p:cNvSpPr txBox="1"/>
            <p:nvPr/>
          </p:nvSpPr>
          <p:spPr>
            <a:xfrm>
              <a:off x="8777210" y="3419835"/>
              <a:ext cx="206568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Radial deviations</a:t>
              </a:r>
              <a:endParaRPr lang="zh-CN" altLang="en-US" sz="1600" b="1" dirty="0">
                <a:latin typeface="黑体" panose="02010609060101010101" pitchFamily="49" charset="-122"/>
                <a:ea typeface="黑体" panose="02010609060101010101" pitchFamily="49" charset="-122"/>
              </a:endParaRPr>
            </a:p>
          </p:txBody>
        </p:sp>
        <p:cxnSp>
          <p:nvCxnSpPr>
            <p:cNvPr id="21" name="直接箭头连接符 20">
              <a:extLst>
                <a:ext uri="{FF2B5EF4-FFF2-40B4-BE49-F238E27FC236}">
                  <a16:creationId xmlns:a16="http://schemas.microsoft.com/office/drawing/2014/main" id="{71802755-E902-4781-88F5-C9AC854EC50D}"/>
                </a:ext>
              </a:extLst>
            </p:cNvPr>
            <p:cNvCxnSpPr/>
            <p:nvPr/>
          </p:nvCxnSpPr>
          <p:spPr>
            <a:xfrm flipH="1">
              <a:off x="9091536" y="3734461"/>
              <a:ext cx="360040" cy="576064"/>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8BEF8215-4367-4A4A-972F-4D7EB73D76F2}"/>
                </a:ext>
              </a:extLst>
            </p:cNvPr>
            <p:cNvSpPr txBox="1"/>
            <p:nvPr/>
          </p:nvSpPr>
          <p:spPr>
            <a:xfrm>
              <a:off x="5589039" y="3929386"/>
              <a:ext cx="2539227"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Tangential deviations</a:t>
              </a:r>
              <a:endParaRPr lang="zh-CN" altLang="en-US" sz="1600" b="1" dirty="0">
                <a:latin typeface="黑体" panose="02010609060101010101" pitchFamily="49" charset="-122"/>
                <a:ea typeface="黑体" panose="02010609060101010101" pitchFamily="49" charset="-122"/>
              </a:endParaRPr>
            </a:p>
          </p:txBody>
        </p:sp>
        <p:cxnSp>
          <p:nvCxnSpPr>
            <p:cNvPr id="23" name="直接箭头连接符 22">
              <a:extLst>
                <a:ext uri="{FF2B5EF4-FFF2-40B4-BE49-F238E27FC236}">
                  <a16:creationId xmlns:a16="http://schemas.microsoft.com/office/drawing/2014/main" id="{37CD20A2-27F5-41D7-BBC7-13D1015BE6BA}"/>
                </a:ext>
              </a:extLst>
            </p:cNvPr>
            <p:cNvCxnSpPr>
              <a:cxnSpLocks/>
            </p:cNvCxnSpPr>
            <p:nvPr/>
          </p:nvCxnSpPr>
          <p:spPr>
            <a:xfrm flipH="1">
              <a:off x="6355232" y="4171337"/>
              <a:ext cx="432048" cy="643244"/>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0E4D2CF0-FF5A-41FB-9C4E-79EA72A570E5}"/>
                </a:ext>
              </a:extLst>
            </p:cNvPr>
            <p:cNvCxnSpPr>
              <a:cxnSpLocks/>
            </p:cNvCxnSpPr>
            <p:nvPr/>
          </p:nvCxnSpPr>
          <p:spPr>
            <a:xfrm flipV="1">
              <a:off x="8645893" y="5852559"/>
              <a:ext cx="576064" cy="221414"/>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C0E613E-B91A-460E-A624-1D28F5763737}"/>
                </a:ext>
              </a:extLst>
            </p:cNvPr>
            <p:cNvSpPr txBox="1"/>
            <p:nvPr/>
          </p:nvSpPr>
          <p:spPr>
            <a:xfrm>
              <a:off x="6550209" y="5864259"/>
              <a:ext cx="239731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Vertical deviations</a:t>
              </a:r>
              <a:endParaRPr lang="zh-CN" altLang="en-US" sz="1600" b="1" dirty="0">
                <a:latin typeface="黑体" panose="02010609060101010101" pitchFamily="49" charset="-122"/>
                <a:ea typeface="黑体" panose="02010609060101010101" pitchFamily="49" charset="-122"/>
              </a:endParaRPr>
            </a:p>
          </p:txBody>
        </p:sp>
      </p:grpSp>
      <p:graphicFrame>
        <p:nvGraphicFramePr>
          <p:cNvPr id="18" name="表格 5">
            <a:extLst>
              <a:ext uri="{FF2B5EF4-FFF2-40B4-BE49-F238E27FC236}">
                <a16:creationId xmlns:a16="http://schemas.microsoft.com/office/drawing/2014/main" id="{F213769E-1ACA-4AB9-94BF-5EDE9541FE9B}"/>
              </a:ext>
            </a:extLst>
          </p:cNvPr>
          <p:cNvGraphicFramePr>
            <a:graphicFrameLocks noGrp="1"/>
          </p:cNvGraphicFramePr>
          <p:nvPr>
            <p:extLst>
              <p:ext uri="{D42A27DB-BD31-4B8C-83A1-F6EECF244321}">
                <p14:modId xmlns:p14="http://schemas.microsoft.com/office/powerpoint/2010/main" val="2631688526"/>
              </p:ext>
            </p:extLst>
          </p:nvPr>
        </p:nvGraphicFramePr>
        <p:xfrm>
          <a:off x="7145714" y="968618"/>
          <a:ext cx="4648200" cy="2545080"/>
        </p:xfrm>
        <a:graphic>
          <a:graphicData uri="http://schemas.openxmlformats.org/drawingml/2006/table">
            <a:tbl>
              <a:tblPr firstRow="1" bandRow="1"/>
              <a:tblGrid>
                <a:gridCol w="1933576">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1026626">
                  <a:extLst>
                    <a:ext uri="{9D8B030D-6E8A-4147-A177-3AD203B41FA5}">
                      <a16:colId xmlns:a16="http://schemas.microsoft.com/office/drawing/2014/main" val="20002"/>
                    </a:ext>
                  </a:extLst>
                </a:gridCol>
                <a:gridCol w="783123">
                  <a:extLst>
                    <a:ext uri="{9D8B030D-6E8A-4147-A177-3AD203B41FA5}">
                      <a16:colId xmlns:a16="http://schemas.microsoft.com/office/drawing/2014/main" val="20003"/>
                    </a:ext>
                  </a:extLst>
                </a:gridCol>
              </a:tblGrid>
              <a:tr h="433167">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b="1" dirty="0">
                          <a:solidFill>
                            <a:srgbClr val="FF0000"/>
                          </a:solidFill>
                          <a:latin typeface="+mj-lt"/>
                          <a:ea typeface="黑体" panose="02010609060101010101" pitchFamily="49" charset="-122"/>
                        </a:rPr>
                        <a:t>Absolute deviations of  all units </a:t>
                      </a:r>
                    </a:p>
                    <a:p>
                      <a:pPr algn="ctr"/>
                      <a:r>
                        <a:rPr lang="en-US" altLang="zh-CN" sz="2000" b="1" dirty="0">
                          <a:solidFill>
                            <a:srgbClr val="FF0000"/>
                          </a:solidFill>
                          <a:latin typeface="+mj-lt"/>
                          <a:ea typeface="黑体" panose="02010609060101010101" pitchFamily="49" charset="-122"/>
                        </a:rPr>
                        <a:t>of initial full survey</a:t>
                      </a:r>
                      <a:endParaRPr lang="zh-CN" altLang="en-US" sz="1800" b="1" dirty="0">
                        <a:solidFill>
                          <a:srgbClr val="FF0000"/>
                        </a:solidFill>
                        <a:latin typeface="+mj-lt"/>
                        <a:ea typeface="黑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647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300" b="1" kern="1200" dirty="0">
                          <a:solidFill>
                            <a:schemeClr val="tx1"/>
                          </a:solidFill>
                          <a:latin typeface="+mj-lt"/>
                          <a:ea typeface="+mn-ea"/>
                          <a:cs typeface="+mn-cs"/>
                        </a:rPr>
                        <a:t>D</a:t>
                      </a:r>
                      <a:r>
                        <a:rPr lang="en-US" altLang="zh-CN" sz="1300" b="1" dirty="0">
                          <a:latin typeface="+mj-lt"/>
                        </a:rPr>
                        <a:t>eviation statistics</a:t>
                      </a:r>
                      <a:endParaRPr lang="zh-CN" altLang="en-US" sz="1300" b="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300" b="1" dirty="0">
                          <a:solidFill>
                            <a:schemeClr val="tx1"/>
                          </a:solidFill>
                          <a:latin typeface="+mj-lt"/>
                        </a:rPr>
                        <a:t>Radial</a:t>
                      </a:r>
                    </a:p>
                    <a:p>
                      <a:pPr algn="ctr"/>
                      <a:r>
                        <a:rPr lang="en-US" altLang="zh-CN" sz="1300" b="0" dirty="0">
                          <a:solidFill>
                            <a:schemeClr val="tx1"/>
                          </a:solidFill>
                          <a:latin typeface="+mj-lt"/>
                        </a:rPr>
                        <a:t>MR/mm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300" b="1" dirty="0">
                          <a:solidFill>
                            <a:schemeClr val="tx1"/>
                          </a:solidFill>
                          <a:latin typeface="+mj-lt"/>
                        </a:rPr>
                        <a:t>Tangential</a:t>
                      </a:r>
                    </a:p>
                    <a:p>
                      <a:pPr algn="ctr"/>
                      <a:r>
                        <a:rPr lang="en-US" altLang="zh-CN" sz="1300" b="0" dirty="0">
                          <a:solidFill>
                            <a:schemeClr val="tx1"/>
                          </a:solidFill>
                          <a:latin typeface="+mj-lt"/>
                        </a:rPr>
                        <a:t>MT/mm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300" b="1" dirty="0">
                          <a:solidFill>
                            <a:schemeClr val="tx1"/>
                          </a:solidFill>
                          <a:latin typeface="+mj-lt"/>
                        </a:rPr>
                        <a:t>Vertical</a:t>
                      </a:r>
                    </a:p>
                    <a:p>
                      <a:pPr algn="ctr"/>
                      <a:r>
                        <a:rPr lang="en-US" altLang="zh-CN" sz="1300" b="0" dirty="0">
                          <a:solidFill>
                            <a:schemeClr val="tx1"/>
                          </a:solidFill>
                          <a:latin typeface="+mj-lt"/>
                        </a:rPr>
                        <a:t>MZ/mm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65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Maximum deviation</a:t>
                      </a:r>
                      <a:endParaRPr lang="zh-CN" altLang="en-US" sz="13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600" b="1" i="0" u="none" strike="noStrike" dirty="0">
                          <a:solidFill>
                            <a:schemeClr val="tx1"/>
                          </a:solidFill>
                          <a:effectLst/>
                          <a:highlight>
                            <a:srgbClr val="FFFF00"/>
                          </a:highlight>
                          <a:latin typeface="+mj-lt"/>
                          <a:ea typeface="等线" panose="02010600030101010101" pitchFamily="2" charset="-122"/>
                        </a:rPr>
                        <a:t>0.608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300" b="0" i="0" u="none" strike="noStrike" dirty="0">
                          <a:solidFill>
                            <a:schemeClr val="tx1"/>
                          </a:solidFill>
                          <a:effectLst/>
                          <a:latin typeface="+mj-lt"/>
                          <a:ea typeface="等线" panose="02010600030101010101" pitchFamily="2" charset="-122"/>
                        </a:rPr>
                        <a:t>0.401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600" b="1" i="0" u="none" strike="noStrike" dirty="0">
                          <a:solidFill>
                            <a:schemeClr val="tx1"/>
                          </a:solidFill>
                          <a:effectLst/>
                          <a:highlight>
                            <a:srgbClr val="FFFF00"/>
                          </a:highlight>
                          <a:latin typeface="+mj-lt"/>
                          <a:ea typeface="等线" panose="02010600030101010101" pitchFamily="2" charset="-122"/>
                        </a:rPr>
                        <a:t>0.454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65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Minimum deviation</a:t>
                      </a:r>
                      <a:endParaRPr lang="zh-CN" altLang="en-US" sz="13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600" b="1" i="0" u="none" strike="noStrike" dirty="0">
                          <a:solidFill>
                            <a:schemeClr val="tx1"/>
                          </a:solidFill>
                          <a:effectLst/>
                          <a:highlight>
                            <a:srgbClr val="FFFF00"/>
                          </a:highlight>
                          <a:latin typeface="+mj-lt"/>
                          <a:ea typeface="等线" panose="02010600030101010101" pitchFamily="2" charset="-122"/>
                        </a:rPr>
                        <a:t>-0.211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300" b="0" i="0" u="none" strike="noStrike" dirty="0">
                          <a:solidFill>
                            <a:schemeClr val="tx1"/>
                          </a:solidFill>
                          <a:effectLst/>
                          <a:latin typeface="+mj-lt"/>
                          <a:ea typeface="等线" panose="02010600030101010101" pitchFamily="2" charset="-122"/>
                        </a:rPr>
                        <a:t>-0.425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600" b="1" i="0" u="none" strike="noStrike" dirty="0">
                          <a:solidFill>
                            <a:schemeClr val="tx1"/>
                          </a:solidFill>
                          <a:effectLst/>
                          <a:highlight>
                            <a:srgbClr val="FFFF00"/>
                          </a:highlight>
                          <a:latin typeface="+mj-lt"/>
                          <a:ea typeface="等线" panose="02010600030101010101" pitchFamily="2" charset="-122"/>
                        </a:rPr>
                        <a:t>-0.648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47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300" b="0" kern="1200" dirty="0">
                          <a:solidFill>
                            <a:schemeClr val="tx1"/>
                          </a:solidFill>
                          <a:latin typeface="+mj-lt"/>
                          <a:ea typeface="黑体" panose="02010609060101010101" pitchFamily="49" charset="-122"/>
                          <a:cs typeface="+mn-cs"/>
                        </a:rPr>
                        <a:t>Overall RMS of  deviations of all points</a:t>
                      </a:r>
                      <a:endParaRPr lang="zh-CN" altLang="en-US" sz="1300" b="0" kern="1200" dirty="0">
                        <a:solidFill>
                          <a:schemeClr val="tx1"/>
                        </a:solidFill>
                        <a:latin typeface="+mj-lt"/>
                        <a:ea typeface="黑体" panose="02010609060101010101" pitchFamily="49"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300" b="0" i="0" u="none" strike="noStrike" dirty="0">
                          <a:solidFill>
                            <a:schemeClr val="tx1"/>
                          </a:solidFill>
                          <a:effectLst/>
                          <a:latin typeface="+mj-lt"/>
                          <a:ea typeface="等线" panose="02010600030101010101" pitchFamily="2" charset="-122"/>
                        </a:rPr>
                        <a:t>0.276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300" b="0" i="0" u="none" strike="noStrike" dirty="0">
                          <a:solidFill>
                            <a:schemeClr val="tx1"/>
                          </a:solidFill>
                          <a:effectLst/>
                          <a:latin typeface="+mj-lt"/>
                          <a:ea typeface="等线" panose="02010600030101010101" pitchFamily="2" charset="-122"/>
                        </a:rPr>
                        <a:t>0.155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300" b="0" i="0" u="none" strike="noStrike" dirty="0">
                          <a:solidFill>
                            <a:schemeClr val="tx1"/>
                          </a:solidFill>
                          <a:effectLst/>
                          <a:latin typeface="+mj-lt"/>
                          <a:ea typeface="等线" panose="02010600030101010101" pitchFamily="2" charset="-122"/>
                        </a:rPr>
                        <a:t>0.229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65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Average deviation</a:t>
                      </a:r>
                      <a:endParaRPr lang="zh-CN" altLang="en-US" sz="13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altLang="zh-CN" sz="1300" b="0" i="0" u="none" strike="noStrike" dirty="0">
                          <a:solidFill>
                            <a:schemeClr val="tx1"/>
                          </a:solidFill>
                          <a:effectLst/>
                          <a:latin typeface="+mj-lt"/>
                          <a:ea typeface="等线" panose="02010600030101010101" pitchFamily="2" charset="-122"/>
                        </a:rPr>
                        <a:t>0.188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altLang="zh-CN" sz="1300" b="0" i="0" u="none" strike="noStrike" dirty="0">
                          <a:solidFill>
                            <a:schemeClr val="tx1"/>
                          </a:solidFill>
                          <a:effectLst/>
                          <a:latin typeface="+mj-lt"/>
                          <a:ea typeface="等线" panose="02010600030101010101" pitchFamily="2" charset="-122"/>
                        </a:rPr>
                        <a:t>0.004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altLang="zh-CN" sz="1300" b="0" i="0" u="none" strike="noStrike" dirty="0">
                          <a:solidFill>
                            <a:schemeClr val="tx1"/>
                          </a:solidFill>
                          <a:effectLst/>
                          <a:latin typeface="+mj-lt"/>
                          <a:ea typeface="等线" panose="02010600030101010101" pitchFamily="2" charset="-122"/>
                        </a:rPr>
                        <a:t>-0.118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标题 2">
            <a:extLst>
              <a:ext uri="{FF2B5EF4-FFF2-40B4-BE49-F238E27FC236}">
                <a16:creationId xmlns:a16="http://schemas.microsoft.com/office/drawing/2014/main" id="{8B4D2281-E742-0E23-F8CE-A5D0703C1385}"/>
              </a:ext>
            </a:extLst>
          </p:cNvPr>
          <p:cNvSpPr>
            <a:spLocks noGrp="1"/>
          </p:cNvSpPr>
          <p:nvPr>
            <p:ph type="title"/>
          </p:nvPr>
        </p:nvSpPr>
        <p:spPr>
          <a:xfrm>
            <a:off x="781050" y="260350"/>
            <a:ext cx="10718800" cy="663575"/>
          </a:xfrm>
        </p:spPr>
        <p:txBody>
          <a:bodyPr/>
          <a:lstStyle/>
          <a:p>
            <a:r>
              <a:rPr lang="en-US" altLang="zh-CN" dirty="0"/>
              <a:t>Alignment in tunnel</a:t>
            </a:r>
            <a:endParaRPr lang="zh-CN" altLang="en-US" dirty="0"/>
          </a:p>
        </p:txBody>
      </p:sp>
      <p:sp>
        <p:nvSpPr>
          <p:cNvPr id="10" name="内容占位符 1">
            <a:extLst>
              <a:ext uri="{FF2B5EF4-FFF2-40B4-BE49-F238E27FC236}">
                <a16:creationId xmlns:a16="http://schemas.microsoft.com/office/drawing/2014/main" id="{DC801516-1378-A35C-4A5D-7C5E8E761AAC}"/>
              </a:ext>
            </a:extLst>
          </p:cNvPr>
          <p:cNvSpPr txBox="1">
            <a:spLocks/>
          </p:cNvSpPr>
          <p:nvPr/>
        </p:nvSpPr>
        <p:spPr>
          <a:xfrm>
            <a:off x="262339" y="987036"/>
            <a:ext cx="2860871" cy="384564"/>
          </a:xfrm>
          <a:prstGeom prst="rect">
            <a:avLst/>
          </a:prstGeom>
        </p:spPr>
        <p:txBody>
          <a:bodyPr vert="horz" wrap="square"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457200">
              <a:buFont typeface="Wingdings" panose="05000000000000000000" pitchFamily="2" charset="2"/>
              <a:buNone/>
            </a:pPr>
            <a:r>
              <a:rPr lang="en-US" altLang="zh-CN" sz="2000" b="1" dirty="0">
                <a:solidFill>
                  <a:schemeClr val="tx1"/>
                </a:solidFill>
                <a:latin typeface="+mj-lt"/>
              </a:rPr>
              <a:t>Initial full survey</a:t>
            </a:r>
          </a:p>
          <a:p>
            <a:pPr marL="0" indent="457200">
              <a:spcBef>
                <a:spcPts val="0"/>
              </a:spcBef>
              <a:buFont typeface="Wingdings" panose="05000000000000000000" pitchFamily="2" charset="2"/>
              <a:buNone/>
            </a:pPr>
            <a:endParaRPr lang="en-US" altLang="zh-CN" sz="1600" dirty="0">
              <a:solidFill>
                <a:schemeClr val="tx1"/>
              </a:solidFill>
              <a:latin typeface="+mj-lt"/>
            </a:endParaRPr>
          </a:p>
          <a:p>
            <a:pPr marL="0" indent="457200">
              <a:spcBef>
                <a:spcPts val="0"/>
              </a:spcBef>
              <a:buFont typeface="Wingdings" panose="05000000000000000000" pitchFamily="2" charset="2"/>
              <a:buNone/>
            </a:pPr>
            <a:endParaRPr lang="en-US" altLang="zh-CN" sz="1600" dirty="0">
              <a:solidFill>
                <a:schemeClr val="tx1"/>
              </a:solidFill>
              <a:latin typeface="+mj-lt"/>
            </a:endParaRPr>
          </a:p>
          <a:p>
            <a:pPr marL="0" indent="457200">
              <a:spcBef>
                <a:spcPts val="0"/>
              </a:spcBef>
              <a:buFont typeface="Wingdings" panose="05000000000000000000" pitchFamily="2" charset="2"/>
              <a:buNone/>
            </a:pPr>
            <a:endParaRPr lang="en-US" altLang="zh-CN" sz="1600" dirty="0">
              <a:solidFill>
                <a:schemeClr val="tx1"/>
              </a:solidFill>
              <a:latin typeface="+mj-lt"/>
            </a:endParaRPr>
          </a:p>
          <a:p>
            <a:pPr marL="0" indent="457200">
              <a:spcBef>
                <a:spcPts val="0"/>
              </a:spcBef>
              <a:buFont typeface="Wingdings" panose="05000000000000000000" pitchFamily="2" charset="2"/>
              <a:buNone/>
            </a:pPr>
            <a:endParaRPr lang="en-US" altLang="zh-CN" sz="1600" dirty="0">
              <a:solidFill>
                <a:schemeClr val="tx1"/>
              </a:solidFill>
              <a:latin typeface="+mj-lt"/>
            </a:endParaRPr>
          </a:p>
          <a:p>
            <a:pPr marL="0" indent="457200">
              <a:spcBef>
                <a:spcPts val="0"/>
              </a:spcBef>
              <a:buFont typeface="Wingdings" panose="05000000000000000000" pitchFamily="2" charset="2"/>
              <a:buNone/>
            </a:pPr>
            <a:endParaRPr lang="en-US" altLang="zh-CN" sz="1600" dirty="0">
              <a:latin typeface="+mj-lt"/>
            </a:endParaRPr>
          </a:p>
        </p:txBody>
      </p:sp>
    </p:spTree>
    <p:extLst>
      <p:ext uri="{BB962C8B-B14F-4D97-AF65-F5344CB8AC3E}">
        <p14:creationId xmlns:p14="http://schemas.microsoft.com/office/powerpoint/2010/main" val="295543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Alignment in tunnel</a:t>
            </a:r>
            <a:endParaRPr lang="zh-CN" altLang="en-US" dirty="0"/>
          </a:p>
        </p:txBody>
      </p:sp>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510682" y="1417820"/>
            <a:ext cx="11170636" cy="2066844"/>
          </a:xfrm>
        </p:spPr>
        <p:txBody>
          <a:bodyPr wrap="square">
            <a:noAutofit/>
          </a:bodyPr>
          <a:lstStyle/>
          <a:p>
            <a:pPr marL="0" indent="0">
              <a:buNone/>
              <a:defRPr/>
            </a:pPr>
            <a:r>
              <a:rPr lang="en-US" altLang="zh-CN" sz="1800" b="1" dirty="0">
                <a:solidFill>
                  <a:srgbClr val="0000FF"/>
                </a:solidFill>
              </a:rPr>
              <a:t>    </a:t>
            </a:r>
            <a:r>
              <a:rPr lang="en-US" altLang="zh-CN" sz="1800" dirty="0">
                <a:solidFill>
                  <a:schemeClr val="tx1"/>
                </a:solidFill>
                <a:latin typeface="+mj-lt"/>
              </a:rPr>
              <a:t>Measurement uncertainty is calculated from coordinate differences between the two sets of measurement. The RMS of the coordinates differences were </a:t>
            </a:r>
            <a:r>
              <a:rPr lang="en-US" altLang="zh-CN" sz="1800" b="1" dirty="0">
                <a:solidFill>
                  <a:srgbClr val="FF0000"/>
                </a:solidFill>
                <a:latin typeface="+mj-lt"/>
              </a:rPr>
              <a:t>0.18mm</a:t>
            </a:r>
            <a:r>
              <a:rPr lang="en-US" altLang="zh-CN" sz="1800" dirty="0">
                <a:solidFill>
                  <a:schemeClr val="tx1"/>
                </a:solidFill>
                <a:latin typeface="+mj-lt"/>
              </a:rPr>
              <a:t> in radial and </a:t>
            </a:r>
            <a:r>
              <a:rPr lang="en-US" altLang="zh-CN" sz="1800" b="1" dirty="0">
                <a:solidFill>
                  <a:srgbClr val="FF0000"/>
                </a:solidFill>
                <a:latin typeface="+mj-lt"/>
              </a:rPr>
              <a:t>0.17mm</a:t>
            </a:r>
            <a:r>
              <a:rPr lang="en-US" altLang="zh-CN" sz="1800" dirty="0">
                <a:solidFill>
                  <a:schemeClr val="tx1"/>
                </a:solidFill>
                <a:latin typeface="+mj-lt"/>
              </a:rPr>
              <a:t> in vertical.</a:t>
            </a:r>
          </a:p>
          <a:p>
            <a:pPr marL="0" indent="0">
              <a:buNone/>
              <a:defRPr/>
            </a:pPr>
            <a:r>
              <a:rPr lang="en-US" altLang="zh-CN" sz="1800" dirty="0">
                <a:solidFill>
                  <a:schemeClr val="tx1"/>
                </a:solidFill>
              </a:rPr>
              <a:t>    </a:t>
            </a:r>
            <a:r>
              <a:rPr lang="en-US" altLang="zh-CN" sz="1800" dirty="0">
                <a:solidFill>
                  <a:schemeClr val="tx1"/>
                </a:solidFill>
                <a:latin typeface="+mj-lt"/>
              </a:rPr>
              <a:t>For 480 stations, point uncertainty equals half the RMS of coordinate differences from two independent sets of 240 measurements, which enables a more accurate statistical evaluation. </a:t>
            </a:r>
          </a:p>
          <a:p>
            <a:pPr marL="0" indent="0">
              <a:buNone/>
              <a:defRPr/>
            </a:pPr>
            <a:r>
              <a:rPr lang="en-US" altLang="zh-CN" sz="1800" b="1" dirty="0">
                <a:solidFill>
                  <a:schemeClr val="tx1"/>
                </a:solidFill>
              </a:rPr>
              <a:t>    </a:t>
            </a:r>
            <a:r>
              <a:rPr lang="en-US" altLang="zh-CN" sz="1800" dirty="0">
                <a:solidFill>
                  <a:schemeClr val="tx1"/>
                </a:solidFill>
                <a:latin typeface="+mj-lt"/>
              </a:rPr>
              <a:t>The point uncertainty of initial full survey was </a:t>
            </a:r>
            <a:r>
              <a:rPr lang="en-US" altLang="zh-CN" sz="1800" b="1" dirty="0">
                <a:solidFill>
                  <a:srgbClr val="FF0000"/>
                </a:solidFill>
                <a:latin typeface="+mj-lt"/>
              </a:rPr>
              <a:t>0.09mm</a:t>
            </a:r>
            <a:r>
              <a:rPr lang="en-US" altLang="zh-CN" sz="1800" dirty="0">
                <a:solidFill>
                  <a:schemeClr val="tx1"/>
                </a:solidFill>
                <a:latin typeface="+mj-lt"/>
              </a:rPr>
              <a:t> in radial and </a:t>
            </a:r>
            <a:r>
              <a:rPr lang="en-US" altLang="zh-CN" sz="1800" b="1" dirty="0">
                <a:solidFill>
                  <a:srgbClr val="FF0000"/>
                </a:solidFill>
                <a:latin typeface="+mj-lt"/>
              </a:rPr>
              <a:t>0.08mm</a:t>
            </a:r>
            <a:r>
              <a:rPr lang="en-US" altLang="zh-CN" sz="1800" dirty="0">
                <a:solidFill>
                  <a:schemeClr val="tx1"/>
                </a:solidFill>
                <a:latin typeface="+mj-lt"/>
              </a:rPr>
              <a:t> in vertical.</a:t>
            </a:r>
          </a:p>
          <a:p>
            <a:pPr>
              <a:defRPr/>
            </a:pPr>
            <a:endParaRPr lang="en-US" altLang="zh-CN" sz="1800" dirty="0">
              <a:solidFill>
                <a:schemeClr val="tx1"/>
              </a:solidFill>
            </a:endParaRPr>
          </a:p>
          <a:p>
            <a:r>
              <a:rPr lang="en-US" altLang="zh-CN" sz="1600" b="1" dirty="0">
                <a:solidFill>
                  <a:schemeClr val="lt1"/>
                </a:solidFill>
                <a:ea typeface="黑体" pitchFamily="49" charset="-122"/>
              </a:rPr>
              <a:t>”</a:t>
            </a:r>
            <a:endParaRPr lang="en-US" altLang="zh-CN" sz="1600" dirty="0"/>
          </a:p>
        </p:txBody>
      </p:sp>
      <p:graphicFrame>
        <p:nvGraphicFramePr>
          <p:cNvPr id="17" name="表格 16">
            <a:extLst>
              <a:ext uri="{FF2B5EF4-FFF2-40B4-BE49-F238E27FC236}">
                <a16:creationId xmlns:a16="http://schemas.microsoft.com/office/drawing/2014/main" id="{B112F2E3-21BD-4317-A15F-1E953D3D5E41}"/>
              </a:ext>
            </a:extLst>
          </p:cNvPr>
          <p:cNvGraphicFramePr>
            <a:graphicFrameLocks noGrp="1"/>
          </p:cNvGraphicFramePr>
          <p:nvPr>
            <p:extLst>
              <p:ext uri="{D42A27DB-BD31-4B8C-83A1-F6EECF244321}">
                <p14:modId xmlns:p14="http://schemas.microsoft.com/office/powerpoint/2010/main" val="878415056"/>
              </p:ext>
            </p:extLst>
          </p:nvPr>
        </p:nvGraphicFramePr>
        <p:xfrm>
          <a:off x="1908398" y="3377786"/>
          <a:ext cx="7645298" cy="2337022"/>
        </p:xfrm>
        <a:graphic>
          <a:graphicData uri="http://schemas.openxmlformats.org/drawingml/2006/table">
            <a:tbl>
              <a:tblPr firstRow="1" bandRow="1">
                <a:tableStyleId>{5C22544A-7EE6-4342-B048-85BDC9FD1C3A}</a:tableStyleId>
              </a:tblPr>
              <a:tblGrid>
                <a:gridCol w="2950819">
                  <a:extLst>
                    <a:ext uri="{9D8B030D-6E8A-4147-A177-3AD203B41FA5}">
                      <a16:colId xmlns:a16="http://schemas.microsoft.com/office/drawing/2014/main" val="2477728271"/>
                    </a:ext>
                  </a:extLst>
                </a:gridCol>
                <a:gridCol w="1475408">
                  <a:extLst>
                    <a:ext uri="{9D8B030D-6E8A-4147-A177-3AD203B41FA5}">
                      <a16:colId xmlns:a16="http://schemas.microsoft.com/office/drawing/2014/main" val="3433305064"/>
                    </a:ext>
                  </a:extLst>
                </a:gridCol>
                <a:gridCol w="1743663">
                  <a:extLst>
                    <a:ext uri="{9D8B030D-6E8A-4147-A177-3AD203B41FA5}">
                      <a16:colId xmlns:a16="http://schemas.microsoft.com/office/drawing/2014/main" val="1878946758"/>
                    </a:ext>
                  </a:extLst>
                </a:gridCol>
                <a:gridCol w="1475408">
                  <a:extLst>
                    <a:ext uri="{9D8B030D-6E8A-4147-A177-3AD203B41FA5}">
                      <a16:colId xmlns:a16="http://schemas.microsoft.com/office/drawing/2014/main" val="3631472255"/>
                    </a:ext>
                  </a:extLst>
                </a:gridCol>
              </a:tblGrid>
              <a:tr h="368606">
                <a:tc gridSpan="4">
                  <a:txBody>
                    <a:bodyPr/>
                    <a:lstStyle/>
                    <a:p>
                      <a:pPr algn="ctr"/>
                      <a:r>
                        <a:rPr lang="en-US" altLang="zh-CN" sz="2000" b="1" kern="1200" dirty="0">
                          <a:solidFill>
                            <a:srgbClr val="FF0000"/>
                          </a:solidFill>
                          <a:latin typeface="Times New Roman" panose="02020603050405020304" pitchFamily="18" charset="0"/>
                          <a:ea typeface="黑体" panose="02010609060101010101" pitchFamily="49" charset="-122"/>
                          <a:cs typeface="+mn-cs"/>
                        </a:rPr>
                        <a:t>Point coordinate differences of two sets survey</a:t>
                      </a:r>
                      <a:endParaRPr lang="zh-CN" altLang="en-US" sz="2000" b="1" kern="1200" dirty="0">
                        <a:solidFill>
                          <a:srgbClr val="FF0000"/>
                        </a:solidFill>
                        <a:latin typeface="Times New Roman" panose="02020603050405020304" pitchFamily="18" charset="0"/>
                        <a:ea typeface="黑体" panose="02010609060101010101" pitchFamily="49" charset="-122"/>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591093158"/>
                  </a:ext>
                </a:extLst>
              </a:tr>
              <a:tr h="311898">
                <a:tc>
                  <a:txBody>
                    <a:bodyPr/>
                    <a:lstStyle/>
                    <a:p>
                      <a:pPr marL="0" algn="l" defTabSz="685800" rtl="0" eaLnBrk="1" latinLnBrk="0" hangingPunct="1"/>
                      <a:r>
                        <a:rPr lang="en-US" altLang="zh-CN" sz="1600" b="1" kern="1200" dirty="0">
                          <a:solidFill>
                            <a:schemeClr val="dk1"/>
                          </a:solidFill>
                          <a:latin typeface="+mn-lt"/>
                          <a:ea typeface="+mn-ea"/>
                          <a:cs typeface="+mn-cs"/>
                        </a:rPr>
                        <a:t>Statistical analysis</a:t>
                      </a:r>
                      <a:endParaRPr lang="zh-CN" altLang="en-US" sz="1600" b="1" kern="1200" dirty="0">
                        <a:solidFill>
                          <a:schemeClr val="dk1"/>
                        </a:solidFill>
                        <a:latin typeface="+mn-lt"/>
                        <a:ea typeface="+mn-ea"/>
                        <a:cs typeface="+mn-c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1" dirty="0"/>
                        <a:t>Radial</a:t>
                      </a:r>
                      <a:r>
                        <a:rPr lang="en-US" altLang="zh-CN" sz="1600" dirty="0"/>
                        <a:t>/mm</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1" dirty="0"/>
                        <a:t>Tangential</a:t>
                      </a:r>
                      <a:r>
                        <a:rPr lang="en-US" altLang="zh-CN" sz="1600" dirty="0"/>
                        <a:t>/mm</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1" dirty="0"/>
                        <a:t>Vertical</a:t>
                      </a:r>
                      <a:r>
                        <a:rPr lang="en-US" altLang="zh-CN" sz="1600" dirty="0"/>
                        <a:t>/mm</a:t>
                      </a:r>
                      <a:endParaRPr lang="zh-CN" altLang="en-US" sz="1600" dirty="0"/>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511779"/>
                  </a:ext>
                </a:extLst>
              </a:tr>
              <a:tr h="467471">
                <a:tc>
                  <a:txBody>
                    <a:bodyPr/>
                    <a:lstStyle/>
                    <a:p>
                      <a:r>
                        <a:rPr lang="en-US" altLang="zh-CN" sz="1600" dirty="0"/>
                        <a:t>Maximum </a:t>
                      </a:r>
                      <a:r>
                        <a:rPr lang="en-US" altLang="zh-CN" sz="1600" kern="1200" dirty="0">
                          <a:solidFill>
                            <a:schemeClr val="dk1"/>
                          </a:solidFill>
                          <a:latin typeface="+mn-lt"/>
                          <a:ea typeface="+mn-ea"/>
                          <a:cs typeface="+mn-cs"/>
                        </a:rPr>
                        <a:t>difference of </a:t>
                      </a:r>
                      <a:r>
                        <a:rPr lang="en-US" altLang="zh-CN" sz="1600" dirty="0"/>
                        <a:t>all </a:t>
                      </a:r>
                      <a:r>
                        <a:rPr lang="en-US" altLang="zh-CN" sz="1600" kern="1200" dirty="0">
                          <a:solidFill>
                            <a:schemeClr val="dk1"/>
                          </a:solidFill>
                          <a:latin typeface="+mn-lt"/>
                          <a:ea typeface="+mn-ea"/>
                          <a:cs typeface="+mn-cs"/>
                        </a:rPr>
                        <a:t>points</a:t>
                      </a:r>
                      <a:endParaRPr lang="zh-CN" altLang="en-US" sz="1600" kern="1200" dirty="0">
                        <a:solidFill>
                          <a:schemeClr val="dk1"/>
                        </a:solidFill>
                        <a:latin typeface="+mn-lt"/>
                        <a:ea typeface="+mn-ea"/>
                        <a:cs typeface="+mn-c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0.356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0.231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0.313 </a:t>
                      </a: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5404022"/>
                  </a:ext>
                </a:extLst>
              </a:tr>
              <a:tr h="46747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dirty="0"/>
                        <a:t>Minimum </a:t>
                      </a:r>
                      <a:r>
                        <a:rPr lang="en-US" altLang="zh-CN" sz="1600" kern="1200" dirty="0">
                          <a:solidFill>
                            <a:schemeClr val="dk1"/>
                          </a:solidFill>
                          <a:latin typeface="+mn-lt"/>
                          <a:ea typeface="+mn-ea"/>
                          <a:cs typeface="+mn-cs"/>
                        </a:rPr>
                        <a:t>difference of </a:t>
                      </a:r>
                      <a:r>
                        <a:rPr lang="en-US" altLang="zh-CN" sz="1600" dirty="0"/>
                        <a:t>all </a:t>
                      </a:r>
                      <a:r>
                        <a:rPr lang="en-US" altLang="zh-CN" sz="1600" kern="1200" dirty="0">
                          <a:solidFill>
                            <a:schemeClr val="dk1"/>
                          </a:solidFill>
                          <a:latin typeface="+mn-lt"/>
                          <a:ea typeface="+mn-ea"/>
                          <a:cs typeface="+mn-cs"/>
                        </a:rPr>
                        <a:t>points</a:t>
                      </a:r>
                      <a:endParaRPr lang="zh-CN" altLang="en-US" sz="1600" dirty="0"/>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-0.304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-0.390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-0.071 </a:t>
                      </a: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83614"/>
                  </a:ext>
                </a:extLst>
              </a:tr>
              <a:tr h="311898">
                <a:tc>
                  <a:txBody>
                    <a:bodyPr/>
                    <a:lstStyle/>
                    <a:p>
                      <a:r>
                        <a:rPr lang="en-US" altLang="zh-CN" sz="1600" b="1" dirty="0">
                          <a:highlight>
                            <a:srgbClr val="FFFF00"/>
                          </a:highlight>
                        </a:rPr>
                        <a:t>RMS of  </a:t>
                      </a:r>
                      <a:r>
                        <a:rPr lang="en-US" altLang="zh-CN" sz="1600" b="1" kern="1200" dirty="0">
                          <a:solidFill>
                            <a:schemeClr val="dk1"/>
                          </a:solidFill>
                          <a:highlight>
                            <a:srgbClr val="FFFF00"/>
                          </a:highlight>
                          <a:latin typeface="+mn-lt"/>
                          <a:ea typeface="+mn-ea"/>
                          <a:cs typeface="+mn-cs"/>
                        </a:rPr>
                        <a:t>differences of </a:t>
                      </a:r>
                      <a:r>
                        <a:rPr lang="en-US" altLang="zh-CN" sz="1600" b="1" dirty="0">
                          <a:highlight>
                            <a:srgbClr val="FFFF00"/>
                          </a:highlight>
                        </a:rPr>
                        <a:t>all points </a:t>
                      </a:r>
                      <a:endParaRPr lang="zh-CN" altLang="en-US" sz="1600" b="1" dirty="0">
                        <a:highlight>
                          <a:srgbClr val="FFFF00"/>
                        </a:highlight>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1" i="0" u="none" strike="noStrike" dirty="0">
                          <a:solidFill>
                            <a:schemeClr val="tx1"/>
                          </a:solidFill>
                          <a:effectLst/>
                          <a:highlight>
                            <a:srgbClr val="FFFF00"/>
                          </a:highlight>
                          <a:latin typeface="Times New Roman" panose="02020603050405020304" pitchFamily="18" charset="0"/>
                          <a:ea typeface="等线" panose="02010600030101010101" pitchFamily="2" charset="-122"/>
                        </a:rPr>
                        <a:t>0.175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0" i="0" u="none" strike="noStrike" dirty="0">
                          <a:solidFill>
                            <a:schemeClr val="tx1"/>
                          </a:solidFill>
                          <a:effectLst/>
                          <a:latin typeface="Times New Roman" panose="02020603050405020304" pitchFamily="18" charset="0"/>
                          <a:ea typeface="等线" panose="02010600030101010101" pitchFamily="2" charset="-122"/>
                        </a:rPr>
                        <a:t>0.172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600" b="1" i="0" u="none" strike="noStrike" dirty="0">
                          <a:solidFill>
                            <a:schemeClr val="tx1"/>
                          </a:solidFill>
                          <a:effectLst/>
                          <a:highlight>
                            <a:srgbClr val="FFFF00"/>
                          </a:highlight>
                          <a:latin typeface="Times New Roman" panose="02020603050405020304" pitchFamily="18" charset="0"/>
                          <a:ea typeface="等线" panose="02010600030101010101" pitchFamily="2" charset="-122"/>
                        </a:rPr>
                        <a:t>0.168 </a:t>
                      </a: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3041149"/>
                  </a:ext>
                </a:extLst>
              </a:tr>
              <a:tr h="311898">
                <a:tc>
                  <a:txBody>
                    <a:bodyPr/>
                    <a:lstStyle/>
                    <a:p>
                      <a:r>
                        <a:rPr lang="en-US" altLang="zh-CN" sz="1600" dirty="0"/>
                        <a:t>Average </a:t>
                      </a:r>
                      <a:r>
                        <a:rPr lang="en-US" altLang="zh-CN" sz="1600" kern="1200" dirty="0">
                          <a:solidFill>
                            <a:schemeClr val="dk1"/>
                          </a:solidFill>
                          <a:latin typeface="+mn-lt"/>
                          <a:ea typeface="+mn-ea"/>
                          <a:cs typeface="+mn-cs"/>
                        </a:rPr>
                        <a:t>difference of </a:t>
                      </a:r>
                      <a:r>
                        <a:rPr lang="en-US" altLang="zh-CN" sz="1600" dirty="0"/>
                        <a:t>all</a:t>
                      </a:r>
                      <a:r>
                        <a:rPr lang="en-US" altLang="zh-CN" sz="1600" kern="1200" dirty="0">
                          <a:solidFill>
                            <a:schemeClr val="dk1"/>
                          </a:solidFill>
                          <a:latin typeface="+mn-lt"/>
                          <a:ea typeface="+mn-ea"/>
                          <a:cs typeface="+mn-cs"/>
                        </a:rPr>
                        <a:t> points</a:t>
                      </a:r>
                      <a:endParaRPr lang="zh-CN" altLang="en-US" sz="1600" dirty="0"/>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rgbClr val="000000"/>
                          </a:solidFill>
                          <a:effectLst/>
                          <a:latin typeface="Times New Roman" panose="02020603050405020304" pitchFamily="18" charset="0"/>
                          <a:ea typeface="等线" panose="02010600030101010101" pitchFamily="2" charset="-122"/>
                        </a:rPr>
                        <a:t>0.054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rgbClr val="000000"/>
                          </a:solidFill>
                          <a:effectLst/>
                          <a:latin typeface="Times New Roman" panose="02020603050405020304" pitchFamily="18" charset="0"/>
                          <a:ea typeface="等线" panose="02010600030101010101" pitchFamily="2" charset="-122"/>
                        </a:rPr>
                        <a:t>-0.039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600" b="0" i="0" u="none" strike="noStrike" dirty="0">
                          <a:solidFill>
                            <a:srgbClr val="000000"/>
                          </a:solidFill>
                          <a:effectLst/>
                          <a:latin typeface="Times New Roman" panose="02020603050405020304" pitchFamily="18" charset="0"/>
                          <a:ea typeface="等线" panose="02010600030101010101" pitchFamily="2" charset="-122"/>
                        </a:rPr>
                        <a:t>0.159 </a:t>
                      </a: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198502"/>
                  </a:ext>
                </a:extLst>
              </a:tr>
            </a:tbl>
          </a:graphicData>
        </a:graphic>
      </p:graphicFrame>
      <p:sp>
        <p:nvSpPr>
          <p:cNvPr id="6" name="文本框 5">
            <a:extLst>
              <a:ext uri="{FF2B5EF4-FFF2-40B4-BE49-F238E27FC236}">
                <a16:creationId xmlns:a16="http://schemas.microsoft.com/office/drawing/2014/main" id="{39C66884-EEA6-62AA-D032-92719C343875}"/>
              </a:ext>
            </a:extLst>
          </p:cNvPr>
          <p:cNvSpPr txBox="1"/>
          <p:nvPr/>
        </p:nvSpPr>
        <p:spPr>
          <a:xfrm>
            <a:off x="697161" y="1017710"/>
            <a:ext cx="3097006" cy="400110"/>
          </a:xfrm>
          <a:prstGeom prst="rect">
            <a:avLst/>
          </a:prstGeom>
          <a:noFill/>
        </p:spPr>
        <p:txBody>
          <a:bodyPr wrap="square">
            <a:spAutoFit/>
          </a:bodyPr>
          <a:lstStyle/>
          <a:p>
            <a:r>
              <a:rPr lang="en-US" altLang="zh-CN" sz="2000" b="1" dirty="0">
                <a:latin typeface="+mj-lt"/>
              </a:rPr>
              <a:t>Measurement uncertainty </a:t>
            </a:r>
            <a:endParaRPr lang="zh-CN" altLang="en-US" sz="2000" dirty="0">
              <a:latin typeface="+mj-lt"/>
            </a:endParaRPr>
          </a:p>
        </p:txBody>
      </p:sp>
      <p:sp>
        <p:nvSpPr>
          <p:cNvPr id="8" name="文本框 7">
            <a:extLst>
              <a:ext uri="{FF2B5EF4-FFF2-40B4-BE49-F238E27FC236}">
                <a16:creationId xmlns:a16="http://schemas.microsoft.com/office/drawing/2014/main" id="{28C538B5-1716-2DF2-7DCB-8B044715B1B1}"/>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0" name="文本框 9">
            <a:extLst>
              <a:ext uri="{FF2B5EF4-FFF2-40B4-BE49-F238E27FC236}">
                <a16:creationId xmlns:a16="http://schemas.microsoft.com/office/drawing/2014/main" id="{624C3474-4FEF-7C8E-8E85-A77A1B66D946}"/>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150898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Alignment in tunnel</a:t>
            </a:r>
            <a:endParaRPr lang="zh-CN" altLang="en-US" dirty="0"/>
          </a:p>
        </p:txBody>
      </p:sp>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419036" y="1733659"/>
            <a:ext cx="11441490" cy="1510664"/>
          </a:xfrm>
        </p:spPr>
        <p:txBody>
          <a:bodyPr wrap="square">
            <a:noAutofit/>
          </a:bodyPr>
          <a:lstStyle/>
          <a:p>
            <a:pPr marL="0" indent="0">
              <a:buNone/>
            </a:pPr>
            <a:r>
              <a:rPr lang="en-US" altLang="zh-CN" sz="1800" b="1" dirty="0">
                <a:solidFill>
                  <a:schemeClr val="tx1"/>
                </a:solidFill>
              </a:rPr>
              <a:t>    </a:t>
            </a:r>
            <a:r>
              <a:rPr lang="en-US" altLang="zh-CN" sz="1800" dirty="0">
                <a:solidFill>
                  <a:schemeClr val="tx1"/>
                </a:solidFill>
                <a:latin typeface="+mj-lt"/>
              </a:rPr>
              <a:t>Considering the achievable measurement uncertainty, recall that the RMS of the point uncertainty were 0.09mm in radial and 0.08mm in vertical. The adjustment offset was set to 15μm.  </a:t>
            </a:r>
          </a:p>
          <a:p>
            <a:endParaRPr lang="en-US" altLang="zh-CN" sz="1800" dirty="0">
              <a:solidFill>
                <a:schemeClr val="tx1"/>
              </a:solidFill>
            </a:endParaRPr>
          </a:p>
          <a:p>
            <a:pPr marL="0" indent="0">
              <a:buNone/>
              <a:defRPr/>
            </a:pPr>
            <a:r>
              <a:rPr lang="en-US" altLang="zh-CN" sz="1800" b="1" dirty="0">
                <a:solidFill>
                  <a:schemeClr val="tx1"/>
                </a:solidFill>
              </a:rPr>
              <a:t>    </a:t>
            </a:r>
            <a:r>
              <a:rPr lang="en-US" altLang="zh-CN" sz="1800" dirty="0">
                <a:solidFill>
                  <a:schemeClr val="tx1"/>
                </a:solidFill>
                <a:latin typeface="+mj-lt"/>
              </a:rPr>
              <a:t>For the theoretical positions alignment, the best achievable result is as follows : the absolute deviation was 0.09mm in radial,  0.08mm in vertical. The  maximum and minimum deviations are then estimated as </a:t>
            </a:r>
            <a:r>
              <a:rPr lang="en-US" altLang="zh-CN" sz="1800" b="1" dirty="0">
                <a:solidFill>
                  <a:schemeClr val="tx1"/>
                </a:solidFill>
                <a:latin typeface="+mj-lt"/>
              </a:rPr>
              <a:t>3 times </a:t>
            </a:r>
            <a:r>
              <a:rPr lang="en-US" altLang="zh-CN" sz="1800" dirty="0">
                <a:solidFill>
                  <a:schemeClr val="tx1"/>
                </a:solidFill>
                <a:latin typeface="+mj-lt"/>
              </a:rPr>
              <a:t>the RMS.</a:t>
            </a:r>
          </a:p>
          <a:p>
            <a:r>
              <a:rPr lang="en-US" altLang="zh-CN" sz="1600" b="1" dirty="0">
                <a:solidFill>
                  <a:schemeClr val="lt1"/>
                </a:solidFill>
                <a:ea typeface="黑体" pitchFamily="49" charset="-122"/>
              </a:rPr>
              <a:t>”</a:t>
            </a:r>
            <a:endParaRPr lang="en-US" altLang="zh-CN" sz="1600" dirty="0"/>
          </a:p>
        </p:txBody>
      </p:sp>
      <p:graphicFrame>
        <p:nvGraphicFramePr>
          <p:cNvPr id="9" name="表格 5">
            <a:extLst>
              <a:ext uri="{FF2B5EF4-FFF2-40B4-BE49-F238E27FC236}">
                <a16:creationId xmlns:a16="http://schemas.microsoft.com/office/drawing/2014/main" id="{28A31F2D-AAD0-4643-80B0-EA481FF995A0}"/>
              </a:ext>
            </a:extLst>
          </p:cNvPr>
          <p:cNvGraphicFramePr>
            <a:graphicFrameLocks noGrp="1"/>
          </p:cNvGraphicFramePr>
          <p:nvPr>
            <p:extLst>
              <p:ext uri="{D42A27DB-BD31-4B8C-83A1-F6EECF244321}">
                <p14:modId xmlns:p14="http://schemas.microsoft.com/office/powerpoint/2010/main" val="3968519993"/>
              </p:ext>
            </p:extLst>
          </p:nvPr>
        </p:nvGraphicFramePr>
        <p:xfrm>
          <a:off x="3771899" y="3791299"/>
          <a:ext cx="4648201" cy="1950720"/>
        </p:xfrm>
        <a:graphic>
          <a:graphicData uri="http://schemas.openxmlformats.org/drawingml/2006/table">
            <a:tbl>
              <a:tblPr firstRow="1" bandRow="1">
                <a:tableStyleId>{5C22544A-7EE6-4342-B048-85BDC9FD1C3A}</a:tableStyleId>
              </a:tblPr>
              <a:tblGrid>
                <a:gridCol w="1873967">
                  <a:extLst>
                    <a:ext uri="{9D8B030D-6E8A-4147-A177-3AD203B41FA5}">
                      <a16:colId xmlns:a16="http://schemas.microsoft.com/office/drawing/2014/main" val="20000"/>
                    </a:ext>
                  </a:extLst>
                </a:gridCol>
                <a:gridCol w="962025">
                  <a:extLst>
                    <a:ext uri="{9D8B030D-6E8A-4147-A177-3AD203B41FA5}">
                      <a16:colId xmlns:a16="http://schemas.microsoft.com/office/drawing/2014/main" val="84228306"/>
                    </a:ext>
                  </a:extLst>
                </a:gridCol>
                <a:gridCol w="1057275">
                  <a:extLst>
                    <a:ext uri="{9D8B030D-6E8A-4147-A177-3AD203B41FA5}">
                      <a16:colId xmlns:a16="http://schemas.microsoft.com/office/drawing/2014/main" val="1624290951"/>
                    </a:ext>
                  </a:extLst>
                </a:gridCol>
                <a:gridCol w="754934">
                  <a:extLst>
                    <a:ext uri="{9D8B030D-6E8A-4147-A177-3AD203B41FA5}">
                      <a16:colId xmlns:a16="http://schemas.microsoft.com/office/drawing/2014/main" val="504265437"/>
                    </a:ext>
                  </a:extLst>
                </a:gridCol>
              </a:tblGrid>
              <a:tr h="275909">
                <a:tc gridSpan="4">
                  <a:txBody>
                    <a:bodyPr/>
                    <a:lstStyle/>
                    <a:p>
                      <a:pPr algn="ctr"/>
                      <a:r>
                        <a:rPr lang="en-US" altLang="zh-CN" sz="2000" b="1" kern="1200" dirty="0">
                          <a:solidFill>
                            <a:srgbClr val="FF0000"/>
                          </a:solidFill>
                          <a:latin typeface="+mj-lt"/>
                          <a:ea typeface="黑体" panose="02010609060101010101" pitchFamily="49" charset="-122"/>
                          <a:cs typeface="+mn-cs"/>
                        </a:rPr>
                        <a:t>Absolute deviations prediction</a:t>
                      </a:r>
                      <a:endParaRPr lang="zh-CN" altLang="en-US" sz="1800" b="1" kern="1200" dirty="0">
                        <a:solidFill>
                          <a:srgbClr val="FF0000"/>
                        </a:solidFill>
                        <a:latin typeface="+mj-lt"/>
                        <a:ea typeface="黑体" panose="02010609060101010101" pitchFamily="49"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ctr" defTabSz="914400" rtl="0" eaLnBrk="1" fontAlgn="ctr" latinLnBrk="0" hangingPunct="1"/>
                      <a:endParaRPr lang="zh-CN" altLang="en-US" sz="1200" b="1" i="0" u="none" strike="noStrike" kern="1200" dirty="0">
                        <a:solidFill>
                          <a:schemeClr val="tx1"/>
                        </a:solidFill>
                        <a:effectLst/>
                        <a:latin typeface="Times New Roman" panose="02020603050405020304" pitchFamily="18" charset="0"/>
                        <a:ea typeface="等线" panose="02010600030101010101" pitchFamily="2"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CN" sz="2000" dirty="0"/>
                    </a:p>
                  </a:txBody>
                  <a:tcPr anchor="ctr"/>
                </a:tc>
                <a:tc hMerge="1">
                  <a:txBody>
                    <a:bodyPr/>
                    <a:lstStyle/>
                    <a:p>
                      <a:pPr algn="ctr"/>
                      <a:endParaRPr lang="zh-CN" sz="2000" dirty="0"/>
                    </a:p>
                  </a:txBody>
                  <a:tcPr anchor="ctr"/>
                </a:tc>
                <a:extLst>
                  <a:ext uri="{0D108BD9-81ED-4DB2-BD59-A6C34878D82A}">
                    <a16:rowId xmlns:a16="http://schemas.microsoft.com/office/drawing/2014/main" val="10000"/>
                  </a:ext>
                </a:extLst>
              </a:tr>
              <a:tr h="3395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300" b="1" kern="1200" dirty="0">
                          <a:solidFill>
                            <a:schemeClr val="tx1"/>
                          </a:solidFill>
                          <a:latin typeface="+mj-lt"/>
                          <a:ea typeface="+mn-ea"/>
                          <a:cs typeface="+mn-cs"/>
                        </a:rPr>
                        <a:t>D</a:t>
                      </a:r>
                      <a:r>
                        <a:rPr lang="en-US" altLang="zh-CN" sz="1300" b="1" dirty="0">
                          <a:latin typeface="+mj-lt"/>
                        </a:rPr>
                        <a:t>eviation statistics</a:t>
                      </a:r>
                      <a:endParaRPr lang="zh-CN" altLang="en-US" sz="1300" b="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300" b="1" dirty="0">
                          <a:solidFill>
                            <a:schemeClr val="tx1"/>
                          </a:solidFill>
                          <a:latin typeface="+mj-lt"/>
                        </a:rPr>
                        <a:t>Radial</a:t>
                      </a:r>
                    </a:p>
                    <a:p>
                      <a:pPr algn="ctr"/>
                      <a:r>
                        <a:rPr lang="en-US" altLang="zh-CN" sz="1300" b="0" dirty="0">
                          <a:solidFill>
                            <a:schemeClr val="tx1"/>
                          </a:solidFill>
                          <a:latin typeface="+mj-lt"/>
                        </a:rPr>
                        <a:t>MR/mm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300" b="1" dirty="0">
                          <a:solidFill>
                            <a:schemeClr val="tx1"/>
                          </a:solidFill>
                          <a:latin typeface="+mj-lt"/>
                        </a:rPr>
                        <a:t>Tangential</a:t>
                      </a:r>
                    </a:p>
                    <a:p>
                      <a:pPr algn="ctr"/>
                      <a:r>
                        <a:rPr lang="en-US" altLang="zh-CN" sz="1300" b="0" dirty="0">
                          <a:solidFill>
                            <a:schemeClr val="tx1"/>
                          </a:solidFill>
                          <a:latin typeface="+mj-lt"/>
                        </a:rPr>
                        <a:t>MT/mm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300" b="1" dirty="0">
                          <a:solidFill>
                            <a:schemeClr val="tx1"/>
                          </a:solidFill>
                          <a:latin typeface="+mj-lt"/>
                        </a:rPr>
                        <a:t>Vertical</a:t>
                      </a:r>
                    </a:p>
                    <a:p>
                      <a:pPr algn="ctr"/>
                      <a:r>
                        <a:rPr lang="en-US" altLang="zh-CN" sz="1300" b="0" dirty="0">
                          <a:solidFill>
                            <a:schemeClr val="tx1"/>
                          </a:solidFill>
                          <a:latin typeface="+mj-lt"/>
                        </a:rPr>
                        <a:t>MZ/mm</a:t>
                      </a:r>
                      <a:endParaRPr lang="zh-CN" altLang="en-US" sz="13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882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Maximum deviation</a:t>
                      </a:r>
                      <a:endParaRPr lang="zh-CN" altLang="en-US" sz="13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882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Minimum deviation</a:t>
                      </a:r>
                      <a:endParaRPr lang="zh-CN" altLang="en-US" sz="13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等线" panose="02010600030101010101" pitchFamily="2" charset="-122"/>
                          <a:cs typeface="+mn-cs"/>
                        </a:rPr>
                        <a:t>-0.24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775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300" b="0" kern="1200" dirty="0">
                          <a:solidFill>
                            <a:schemeClr val="tx1"/>
                          </a:solidFill>
                          <a:latin typeface="+mj-lt"/>
                          <a:ea typeface="黑体" panose="02010609060101010101" pitchFamily="49" charset="-122"/>
                          <a:cs typeface="+mn-cs"/>
                        </a:rPr>
                        <a:t>Overall RMS of  deviations of all points</a:t>
                      </a:r>
                      <a:endParaRPr lang="zh-CN" altLang="en-US" sz="1300" b="0" kern="1200" dirty="0">
                        <a:solidFill>
                          <a:schemeClr val="tx1"/>
                        </a:solidFill>
                        <a:latin typeface="+mj-lt"/>
                        <a:ea typeface="黑体" panose="02010609060101010101" pitchFamily="49"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600" b="1" i="0" u="none" strike="noStrike" kern="1200" dirty="0">
                          <a:solidFill>
                            <a:schemeClr val="tx1"/>
                          </a:solidFill>
                          <a:effectLst/>
                          <a:highlight>
                            <a:srgbClr val="FFFF00"/>
                          </a:highlight>
                          <a:latin typeface="Times New Roman" panose="02020603050405020304" pitchFamily="18" charset="0"/>
                          <a:ea typeface="等线" panose="02010600030101010101" pitchFamily="2" charset="-122"/>
                          <a:cs typeface="+mn-cs"/>
                        </a:rPr>
                        <a:t>0.09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600" b="1" i="0" u="none" strike="noStrike" kern="1200" dirty="0">
                          <a:solidFill>
                            <a:schemeClr val="tx1"/>
                          </a:solidFill>
                          <a:effectLst/>
                          <a:latin typeface="Times New Roman" panose="02020603050405020304" pitchFamily="18" charset="0"/>
                          <a:ea typeface="等线" panose="02010600030101010101" pitchFamily="2" charset="-122"/>
                          <a:cs typeface="+mn-cs"/>
                        </a:rPr>
                        <a:t>0.09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600" b="1" i="0" u="none" strike="noStrike" kern="1200" dirty="0">
                          <a:solidFill>
                            <a:schemeClr val="tx1"/>
                          </a:solidFill>
                          <a:effectLst/>
                          <a:highlight>
                            <a:srgbClr val="FFFF00"/>
                          </a:highlight>
                          <a:latin typeface="Times New Roman" panose="02020603050405020304" pitchFamily="18" charset="0"/>
                          <a:ea typeface="等线" panose="02010600030101010101" pitchFamily="2" charset="-122"/>
                          <a:cs typeface="+mn-cs"/>
                        </a:rPr>
                        <a:t>0.08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AFED8E83-753C-41C0-8E64-38DCD9C1F3EC}"/>
                  </a:ext>
                </a:extLst>
              </p:cNvPr>
              <p:cNvSpPr txBox="1"/>
              <p:nvPr/>
            </p:nvSpPr>
            <p:spPr>
              <a:xfrm>
                <a:off x="1846997" y="2360698"/>
                <a:ext cx="7641258"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1600" b="1" i="1" smtClean="0">
                          <a:solidFill>
                            <a:schemeClr val="tx1"/>
                          </a:solidFill>
                          <a:latin typeface="Cambria Math" panose="02040503050406030204" pitchFamily="18" charset="0"/>
                        </a:rPr>
                        <m:t>𝑹</m:t>
                      </m:r>
                      <m:r>
                        <a:rPr lang="en-US" altLang="zh-CN" sz="1600" b="1" i="1" smtClean="0">
                          <a:solidFill>
                            <a:schemeClr val="tx1"/>
                          </a:solidFill>
                          <a:latin typeface="Cambria Math" panose="02040503050406030204" pitchFamily="18" charset="0"/>
                        </a:rPr>
                        <m:t>𝑴𝑺</m:t>
                      </m:r>
                      <m:r>
                        <a:rPr lang="en-US" altLang="zh-CN" sz="1600" b="1" i="1" smtClean="0">
                          <a:solidFill>
                            <a:schemeClr val="tx1"/>
                          </a:solidFill>
                          <a:latin typeface="Cambria Math" panose="02040503050406030204" pitchFamily="18" charset="0"/>
                        </a:rPr>
                        <m:t> </m:t>
                      </m:r>
                      <m:r>
                        <a:rPr lang="en-US" altLang="zh-CN" sz="1600" b="1" i="1" smtClean="0">
                          <a:solidFill>
                            <a:schemeClr val="tx1"/>
                          </a:solidFill>
                          <a:latin typeface="Cambria Math" panose="02040503050406030204" pitchFamily="18" charset="0"/>
                        </a:rPr>
                        <m:t>𝒐𝒇</m:t>
                      </m:r>
                      <m:r>
                        <a:rPr lang="en-US" altLang="zh-CN" sz="1600" b="1" i="1" smtClean="0">
                          <a:solidFill>
                            <a:schemeClr val="tx1"/>
                          </a:solidFill>
                          <a:latin typeface="Cambria Math" panose="02040503050406030204" pitchFamily="18" charset="0"/>
                        </a:rPr>
                        <m:t> </m:t>
                      </m:r>
                      <m:r>
                        <a:rPr lang="en-US" altLang="zh-CN" sz="1600" b="1" i="1" smtClean="0">
                          <a:solidFill>
                            <a:schemeClr val="tx1"/>
                          </a:solidFill>
                          <a:latin typeface="Cambria Math" panose="02040503050406030204" pitchFamily="18" charset="0"/>
                        </a:rPr>
                        <m:t>𝒂𝒃𝒔𝒐𝒖𝒍𝒕𝒆</m:t>
                      </m:r>
                      <m:r>
                        <a:rPr lang="en-US" altLang="zh-CN" sz="1600" b="1" i="1" smtClean="0">
                          <a:solidFill>
                            <a:schemeClr val="tx1"/>
                          </a:solidFill>
                          <a:latin typeface="Cambria Math" panose="02040503050406030204" pitchFamily="18" charset="0"/>
                        </a:rPr>
                        <m:t> </m:t>
                      </m:r>
                      <m:r>
                        <a:rPr lang="en-US" altLang="zh-CN" sz="1600" b="1" i="1" smtClean="0">
                          <a:solidFill>
                            <a:schemeClr val="tx1"/>
                          </a:solidFill>
                          <a:latin typeface="Cambria Math" panose="02040503050406030204" pitchFamily="18" charset="0"/>
                        </a:rPr>
                        <m:t>𝒅𝒆𝒗𝒊𝒂𝒕𝒊𝒐𝒏𝒔</m:t>
                      </m:r>
                      <m:r>
                        <a:rPr lang="zh-CN" altLang="en-US" sz="1600" b="1" i="1" smtClean="0">
                          <a:solidFill>
                            <a:schemeClr val="tx1"/>
                          </a:solidFill>
                          <a:latin typeface="Cambria Math" panose="02040503050406030204" pitchFamily="18" charset="0"/>
                        </a:rPr>
                        <m:t>=</m:t>
                      </m:r>
                      <m:rad>
                        <m:radPr>
                          <m:degHide m:val="on"/>
                          <m:ctrlPr>
                            <a:rPr lang="zh-CN" altLang="en-US" sz="1600" b="1" i="1" smtClean="0">
                              <a:solidFill>
                                <a:schemeClr val="tx1"/>
                              </a:solidFill>
                              <a:latin typeface="Cambria Math" panose="02040503050406030204" pitchFamily="18" charset="0"/>
                            </a:rPr>
                          </m:ctrlPr>
                        </m:radPr>
                        <m:deg/>
                        <m:e>
                          <m:sSup>
                            <m:sSupPr>
                              <m:ctrlPr>
                                <a:rPr lang="en-US" altLang="zh-CN" sz="1600" b="1" i="1" smtClean="0">
                                  <a:solidFill>
                                    <a:schemeClr val="tx1"/>
                                  </a:solidFill>
                                  <a:latin typeface="Cambria Math" panose="02040503050406030204" pitchFamily="18" charset="0"/>
                                </a:rPr>
                              </m:ctrlPr>
                            </m:sSupPr>
                            <m:e>
                              <m:r>
                                <a:rPr lang="en-US" altLang="zh-CN" sz="1600" b="1" i="1" smtClean="0">
                                  <a:solidFill>
                                    <a:schemeClr val="tx1"/>
                                  </a:solidFill>
                                  <a:latin typeface="Cambria Math" panose="02040503050406030204" pitchFamily="18" charset="0"/>
                                </a:rPr>
                                <m:t>(</m:t>
                              </m:r>
                              <m:r>
                                <a:rPr lang="en-US" altLang="zh-CN" sz="1600" b="1" i="1">
                                  <a:solidFill>
                                    <a:schemeClr val="tx1"/>
                                  </a:solidFill>
                                  <a:latin typeface="Cambria Math" panose="02040503050406030204" pitchFamily="18" charset="0"/>
                                </a:rPr>
                                <m:t>𝒑𝒐𝒊𝒏𝒕</m:t>
                              </m:r>
                              <m:r>
                                <a:rPr lang="en-US" altLang="zh-CN" sz="1600" b="1" i="1">
                                  <a:solidFill>
                                    <a:schemeClr val="tx1"/>
                                  </a:solidFill>
                                  <a:latin typeface="Cambria Math" panose="02040503050406030204" pitchFamily="18" charset="0"/>
                                </a:rPr>
                                <m:t> </m:t>
                              </m:r>
                              <m:r>
                                <a:rPr lang="en-US" altLang="zh-CN" sz="1600" b="1" i="1">
                                  <a:solidFill>
                                    <a:schemeClr val="tx1"/>
                                  </a:solidFill>
                                  <a:latin typeface="Cambria Math" panose="02040503050406030204" pitchFamily="18" charset="0"/>
                                </a:rPr>
                                <m:t>𝒖𝒏𝒄𝒆𝒓𝒕𝒂𝒊𝒏𝒕𝒚</m:t>
                              </m:r>
                              <m:r>
                                <a:rPr lang="en-US" altLang="zh-CN" sz="1600" b="1" i="1" smtClean="0">
                                  <a:solidFill>
                                    <a:schemeClr val="tx1"/>
                                  </a:solidFill>
                                  <a:latin typeface="Cambria Math" panose="02040503050406030204" pitchFamily="18" charset="0"/>
                                </a:rPr>
                                <m:t>)</m:t>
                              </m:r>
                            </m:e>
                            <m:sup>
                              <m:r>
                                <a:rPr lang="en-US" altLang="zh-CN" sz="1600" b="1" i="1" smtClean="0">
                                  <a:solidFill>
                                    <a:schemeClr val="tx1"/>
                                  </a:solidFill>
                                  <a:latin typeface="Cambria Math" panose="02040503050406030204" pitchFamily="18" charset="0"/>
                                </a:rPr>
                                <m:t>𝟐</m:t>
                              </m:r>
                            </m:sup>
                          </m:sSup>
                          <m:r>
                            <a:rPr lang="en-US" altLang="zh-CN" sz="1600" b="1" i="0" smtClean="0">
                              <a:solidFill>
                                <a:schemeClr val="tx1"/>
                              </a:solidFill>
                              <a:latin typeface="Cambria Math" panose="02040503050406030204" pitchFamily="18" charset="0"/>
                            </a:rPr>
                            <m:t>+</m:t>
                          </m:r>
                          <m:sSup>
                            <m:sSupPr>
                              <m:ctrlPr>
                                <a:rPr lang="en-US" altLang="zh-CN" sz="1600" b="1" i="1" smtClean="0">
                                  <a:solidFill>
                                    <a:schemeClr val="tx1"/>
                                  </a:solidFill>
                                  <a:latin typeface="Cambria Math" panose="02040503050406030204" pitchFamily="18" charset="0"/>
                                </a:rPr>
                              </m:ctrlPr>
                            </m:sSupPr>
                            <m:e>
                              <m:r>
                                <a:rPr lang="en-US" altLang="zh-CN" sz="1600" b="1" i="1" smtClean="0">
                                  <a:solidFill>
                                    <a:schemeClr val="tx1"/>
                                  </a:solidFill>
                                  <a:latin typeface="Cambria Math" panose="02040503050406030204" pitchFamily="18" charset="0"/>
                                </a:rPr>
                                <m:t>(</m:t>
                              </m:r>
                              <m:r>
                                <a:rPr lang="en-US" altLang="zh-CN" sz="1600" b="1" i="1">
                                  <a:solidFill>
                                    <a:schemeClr val="tx1"/>
                                  </a:solidFill>
                                  <a:latin typeface="Cambria Math" panose="02040503050406030204" pitchFamily="18" charset="0"/>
                                </a:rPr>
                                <m:t>𝒂𝒅𝒋𝒖𝒔𝒕𝒎𝒆𝒏𝒕</m:t>
                              </m:r>
                              <m:r>
                                <a:rPr lang="en-US" altLang="zh-CN" sz="1600" b="1" i="1">
                                  <a:solidFill>
                                    <a:schemeClr val="tx1"/>
                                  </a:solidFill>
                                  <a:latin typeface="Cambria Math" panose="02040503050406030204" pitchFamily="18" charset="0"/>
                                </a:rPr>
                                <m:t> </m:t>
                              </m:r>
                              <m:r>
                                <a:rPr lang="en-US" altLang="zh-CN" sz="1600" b="1" i="1">
                                  <a:solidFill>
                                    <a:schemeClr val="tx1"/>
                                  </a:solidFill>
                                  <a:latin typeface="Cambria Math" panose="02040503050406030204" pitchFamily="18" charset="0"/>
                                </a:rPr>
                                <m:t>𝒐𝒇𝒇𝒔𝒆𝒕</m:t>
                              </m:r>
                              <m:r>
                                <a:rPr lang="en-US" altLang="zh-CN" sz="1600" b="1" i="1" smtClean="0">
                                  <a:solidFill>
                                    <a:schemeClr val="tx1"/>
                                  </a:solidFill>
                                  <a:latin typeface="Cambria Math" panose="02040503050406030204" pitchFamily="18" charset="0"/>
                                </a:rPr>
                                <m:t>)</m:t>
                              </m:r>
                            </m:e>
                            <m:sup>
                              <m:r>
                                <a:rPr lang="en-US" altLang="zh-CN" sz="1600" b="1" i="1" smtClean="0">
                                  <a:solidFill>
                                    <a:schemeClr val="tx1"/>
                                  </a:solidFill>
                                  <a:latin typeface="Cambria Math" panose="02040503050406030204" pitchFamily="18" charset="0"/>
                                </a:rPr>
                                <m:t>𝟐</m:t>
                              </m:r>
                            </m:sup>
                          </m:sSup>
                        </m:e>
                      </m:rad>
                    </m:oMath>
                  </m:oMathPara>
                </a14:m>
                <a:endParaRPr lang="zh-CN" altLang="en-US" b="1" dirty="0">
                  <a:solidFill>
                    <a:srgbClr val="0000FF"/>
                  </a:solidFill>
                </a:endParaRPr>
              </a:p>
            </p:txBody>
          </p:sp>
        </mc:Choice>
        <mc:Fallback>
          <p:sp>
            <p:nvSpPr>
              <p:cNvPr id="28" name="文本框 27">
                <a:extLst>
                  <a:ext uri="{FF2B5EF4-FFF2-40B4-BE49-F238E27FC236}">
                    <a16:creationId xmlns:a16="http://schemas.microsoft.com/office/drawing/2014/main" id="{AFED8E83-753C-41C0-8E64-38DCD9C1F3EC}"/>
                  </a:ext>
                </a:extLst>
              </p:cNvPr>
              <p:cNvSpPr txBox="1">
                <a:spLocks noRot="1" noChangeAspect="1" noMove="1" noResize="1" noEditPoints="1" noAdjustHandles="1" noChangeArrowheads="1" noChangeShapeType="1" noTextEdit="1"/>
              </p:cNvSpPr>
              <p:nvPr/>
            </p:nvSpPr>
            <p:spPr>
              <a:xfrm>
                <a:off x="1846997" y="2360698"/>
                <a:ext cx="7641258" cy="501099"/>
              </a:xfrm>
              <a:prstGeom prst="rect">
                <a:avLst/>
              </a:prstGeom>
              <a:blipFill>
                <a:blip r:embed="rId3"/>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8B507D85-3B00-F253-2FE8-30B4582DD6F1}"/>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7" name="文本框 6">
            <a:extLst>
              <a:ext uri="{FF2B5EF4-FFF2-40B4-BE49-F238E27FC236}">
                <a16:creationId xmlns:a16="http://schemas.microsoft.com/office/drawing/2014/main" id="{0B3D2B59-B63D-F591-4654-364E68B617EF}"/>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0" name="文本框 9">
            <a:extLst>
              <a:ext uri="{FF2B5EF4-FFF2-40B4-BE49-F238E27FC236}">
                <a16:creationId xmlns:a16="http://schemas.microsoft.com/office/drawing/2014/main" id="{4D7A8CC0-103C-15D3-1C8A-C68586581AEE}"/>
              </a:ext>
            </a:extLst>
          </p:cNvPr>
          <p:cNvSpPr txBox="1"/>
          <p:nvPr/>
        </p:nvSpPr>
        <p:spPr>
          <a:xfrm>
            <a:off x="669472" y="1098928"/>
            <a:ext cx="3754087" cy="400110"/>
          </a:xfrm>
          <a:prstGeom prst="rect">
            <a:avLst/>
          </a:prstGeom>
          <a:noFill/>
        </p:spPr>
        <p:txBody>
          <a:bodyPr wrap="square">
            <a:spAutoFit/>
          </a:bodyPr>
          <a:lstStyle/>
          <a:p>
            <a:pPr marL="0" indent="0">
              <a:buNone/>
            </a:pPr>
            <a:r>
              <a:rPr lang="en-US" altLang="zh-CN" sz="2000" b="1" dirty="0">
                <a:latin typeface="+mj-lt"/>
              </a:rPr>
              <a:t>Absolute deviation prediction</a:t>
            </a:r>
            <a:endParaRPr lang="en-US" altLang="zh-CN" sz="2000" b="1" dirty="0">
              <a:solidFill>
                <a:srgbClr val="0000FF"/>
              </a:solidFill>
              <a:latin typeface="+mj-lt"/>
            </a:endParaRPr>
          </a:p>
        </p:txBody>
      </p:sp>
    </p:spTree>
    <p:extLst>
      <p:ext uri="{BB962C8B-B14F-4D97-AF65-F5344CB8AC3E}">
        <p14:creationId xmlns:p14="http://schemas.microsoft.com/office/powerpoint/2010/main" val="698698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Alignment in tunnel</a:t>
            </a:r>
            <a:endParaRPr lang="zh-CN" altLang="en-US" dirty="0"/>
          </a:p>
        </p:txBody>
      </p:sp>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207818" y="1673762"/>
            <a:ext cx="11776364" cy="2613599"/>
          </a:xfrm>
        </p:spPr>
        <p:txBody>
          <a:bodyPr wrap="square">
            <a:noAutofit/>
          </a:bodyPr>
          <a:lstStyle/>
          <a:p>
            <a:pPr marL="0" indent="0" algn="just">
              <a:buNone/>
            </a:pPr>
            <a:r>
              <a:rPr lang="en-US" altLang="zh-CN" sz="1800" b="1" dirty="0">
                <a:solidFill>
                  <a:schemeClr val="tx1"/>
                </a:solidFill>
              </a:rPr>
              <a:t>    </a:t>
            </a:r>
            <a:r>
              <a:rPr lang="en-US" altLang="zh-CN" sz="1800" b="1" dirty="0">
                <a:solidFill>
                  <a:schemeClr val="tx1"/>
                </a:solidFill>
                <a:latin typeface="+mj-lt"/>
              </a:rPr>
              <a:t>Traditional adjustment method: </a:t>
            </a:r>
            <a:r>
              <a:rPr lang="en-US" altLang="zh-CN" sz="1800" dirty="0">
                <a:solidFill>
                  <a:schemeClr val="tx1"/>
                </a:solidFill>
                <a:latin typeface="+mj-lt"/>
              </a:rPr>
              <a:t>The unit alignment in tunnel was measured by single laser tracker. The laser tracker was located by the surrounding control points, and measure the fiducials of magnets to guide the adjustment in real-time.</a:t>
            </a:r>
          </a:p>
          <a:p>
            <a:pPr marL="0" indent="0" algn="just">
              <a:buNone/>
            </a:pPr>
            <a:r>
              <a:rPr lang="en-US" altLang="zh-CN" sz="1800" dirty="0">
                <a:solidFill>
                  <a:schemeClr val="tx1"/>
                </a:solidFill>
                <a:latin typeface="+mj-lt"/>
              </a:rPr>
              <a:t>    </a:t>
            </a:r>
            <a:r>
              <a:rPr lang="en-US" altLang="zh-CN" sz="1800" b="1" dirty="0">
                <a:solidFill>
                  <a:schemeClr val="tx1"/>
                </a:solidFill>
                <a:latin typeface="+mj-lt"/>
              </a:rPr>
              <a:t>Shortcoming: </a:t>
            </a:r>
            <a:r>
              <a:rPr lang="en-US" altLang="zh-CN" sz="1800" dirty="0">
                <a:solidFill>
                  <a:schemeClr val="tx1"/>
                </a:solidFill>
                <a:latin typeface="+mj-lt"/>
              </a:rPr>
              <a:t>Traditional methods rely on single-station observations of control points to locate the instrument. This differs from the global calculation from multi-stations in full surveys, and introduces slight instrument positioning errors that cannot meet the requirements for ultra-precision alignment.</a:t>
            </a:r>
          </a:p>
          <a:p>
            <a:pPr marL="0" indent="0" algn="just">
              <a:buNone/>
              <a:defRPr/>
            </a:pPr>
            <a:r>
              <a:rPr lang="en-US" altLang="zh-CN" sz="1800" dirty="0">
                <a:solidFill>
                  <a:schemeClr val="tx1"/>
                </a:solidFill>
                <a:latin typeface="+mj-lt"/>
              </a:rPr>
              <a:t>    </a:t>
            </a:r>
            <a:r>
              <a:rPr lang="en-US" altLang="zh-CN" sz="1800" b="1" dirty="0">
                <a:solidFill>
                  <a:schemeClr val="tx1"/>
                </a:solidFill>
                <a:latin typeface="+mj-lt"/>
              </a:rPr>
              <a:t>New displacement adjustment method: </a:t>
            </a:r>
            <a:r>
              <a:rPr lang="en-US" altLang="zh-CN" sz="1800" dirty="0">
                <a:solidFill>
                  <a:schemeClr val="tx1"/>
                </a:solidFill>
                <a:latin typeface="+mj-lt"/>
              </a:rPr>
              <a:t>A deviation‑displacement adjustment method is proposed for the first time. Independent of control network positioning, this method takes full advantage of the high ranging accuracy of laser tracker and directly performs displacement adjustment on the unit.</a:t>
            </a:r>
            <a:r>
              <a:rPr lang="zh-CN" altLang="en-US" sz="1800" dirty="0">
                <a:solidFill>
                  <a:schemeClr val="tx1"/>
                </a:solidFill>
                <a:latin typeface="+mj-lt"/>
              </a:rPr>
              <a:t> </a:t>
            </a:r>
            <a:endParaRPr lang="en-US" altLang="zh-CN" sz="1800" dirty="0">
              <a:solidFill>
                <a:schemeClr val="tx1"/>
              </a:solidFill>
              <a:latin typeface="+mj-lt"/>
            </a:endParaRPr>
          </a:p>
          <a:p>
            <a:pPr marL="0" indent="0">
              <a:buNone/>
              <a:defRPr/>
            </a:pPr>
            <a:endParaRPr lang="en-US" altLang="zh-CN" sz="1800" dirty="0">
              <a:solidFill>
                <a:srgbClr val="0000FF"/>
              </a:solidFill>
            </a:endParaRPr>
          </a:p>
        </p:txBody>
      </p:sp>
      <p:sp>
        <p:nvSpPr>
          <p:cNvPr id="8" name="文本框 7">
            <a:extLst>
              <a:ext uri="{FF2B5EF4-FFF2-40B4-BE49-F238E27FC236}">
                <a16:creationId xmlns:a16="http://schemas.microsoft.com/office/drawing/2014/main" id="{286522FD-4F62-9409-A012-00E2EF39F851}"/>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2" name="文本框 11">
            <a:extLst>
              <a:ext uri="{FF2B5EF4-FFF2-40B4-BE49-F238E27FC236}">
                <a16:creationId xmlns:a16="http://schemas.microsoft.com/office/drawing/2014/main" id="{157E827A-418D-5B20-38F9-3E90BFB08F90}"/>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14" name="文本框 13">
            <a:extLst>
              <a:ext uri="{FF2B5EF4-FFF2-40B4-BE49-F238E27FC236}">
                <a16:creationId xmlns:a16="http://schemas.microsoft.com/office/drawing/2014/main" id="{8E86FC75-4188-BBCA-6F3A-72DA9F42719F}"/>
              </a:ext>
            </a:extLst>
          </p:cNvPr>
          <p:cNvSpPr txBox="1"/>
          <p:nvPr/>
        </p:nvSpPr>
        <p:spPr>
          <a:xfrm>
            <a:off x="669472" y="1098928"/>
            <a:ext cx="3754087" cy="400110"/>
          </a:xfrm>
          <a:prstGeom prst="rect">
            <a:avLst/>
          </a:prstGeom>
          <a:noFill/>
        </p:spPr>
        <p:txBody>
          <a:bodyPr wrap="square">
            <a:spAutoFit/>
          </a:bodyPr>
          <a:lstStyle/>
          <a:p>
            <a:r>
              <a:rPr lang="en-US" altLang="zh-CN" sz="2000" b="1" dirty="0">
                <a:latin typeface="+mj-lt"/>
              </a:rPr>
              <a:t>Theoretical position adjustment</a:t>
            </a:r>
          </a:p>
        </p:txBody>
      </p:sp>
      <p:pic>
        <p:nvPicPr>
          <p:cNvPr id="16" name="图片 15">
            <a:extLst>
              <a:ext uri="{FF2B5EF4-FFF2-40B4-BE49-F238E27FC236}">
                <a16:creationId xmlns:a16="http://schemas.microsoft.com/office/drawing/2014/main" id="{30290791-4E16-6C2A-A2F4-B11AB992BE66}"/>
              </a:ext>
            </a:extLst>
          </p:cNvPr>
          <p:cNvPicPr>
            <a:picLocks noChangeAspect="1"/>
          </p:cNvPicPr>
          <p:nvPr/>
        </p:nvPicPr>
        <p:blipFill rotWithShape="1">
          <a:blip r:embed="rId3"/>
          <a:srcRect b="55887"/>
          <a:stretch/>
        </p:blipFill>
        <p:spPr>
          <a:xfrm>
            <a:off x="945973" y="4310259"/>
            <a:ext cx="4307451" cy="1747957"/>
          </a:xfrm>
          <a:prstGeom prst="rect">
            <a:avLst/>
          </a:prstGeom>
        </p:spPr>
      </p:pic>
      <p:pic>
        <p:nvPicPr>
          <p:cNvPr id="18" name="图片 17">
            <a:extLst>
              <a:ext uri="{FF2B5EF4-FFF2-40B4-BE49-F238E27FC236}">
                <a16:creationId xmlns:a16="http://schemas.microsoft.com/office/drawing/2014/main" id="{A00E9AF4-D8F7-455D-0136-910AC953A55C}"/>
              </a:ext>
            </a:extLst>
          </p:cNvPr>
          <p:cNvPicPr>
            <a:picLocks noChangeAspect="1"/>
          </p:cNvPicPr>
          <p:nvPr/>
        </p:nvPicPr>
        <p:blipFill rotWithShape="1">
          <a:blip r:embed="rId3"/>
          <a:srcRect t="51360" b="5702"/>
          <a:stretch/>
        </p:blipFill>
        <p:spPr>
          <a:xfrm>
            <a:off x="6286567" y="4287361"/>
            <a:ext cx="4425347" cy="1770855"/>
          </a:xfrm>
          <a:prstGeom prst="rect">
            <a:avLst/>
          </a:prstGeom>
        </p:spPr>
      </p:pic>
      <p:sp>
        <p:nvSpPr>
          <p:cNvPr id="20" name="箭头: 右 19">
            <a:extLst>
              <a:ext uri="{FF2B5EF4-FFF2-40B4-BE49-F238E27FC236}">
                <a16:creationId xmlns:a16="http://schemas.microsoft.com/office/drawing/2014/main" id="{B76F4189-089F-2A4B-EF03-69789D437794}"/>
              </a:ext>
            </a:extLst>
          </p:cNvPr>
          <p:cNvSpPr/>
          <p:nvPr/>
        </p:nvSpPr>
        <p:spPr>
          <a:xfrm>
            <a:off x="5449484" y="4943853"/>
            <a:ext cx="641023" cy="480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0327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436657" y="1570534"/>
            <a:ext cx="11406248" cy="790738"/>
          </a:xfrm>
        </p:spPr>
        <p:txBody>
          <a:bodyPr wrap="square">
            <a:noAutofit/>
          </a:bodyPr>
          <a:lstStyle/>
          <a:p>
            <a:pPr marL="0" indent="457200">
              <a:spcBef>
                <a:spcPts val="0"/>
              </a:spcBef>
              <a:buNone/>
            </a:pPr>
            <a:r>
              <a:rPr lang="en-US" altLang="zh-CN" sz="1800" dirty="0">
                <a:solidFill>
                  <a:schemeClr val="tx1"/>
                </a:solidFill>
                <a:latin typeface="+mj-lt"/>
              </a:rPr>
              <a:t>After displacement adjustment of all the units, a full survey was conducted with two independent measurements again to check the final results. </a:t>
            </a:r>
          </a:p>
        </p:txBody>
      </p:sp>
      <p:sp>
        <p:nvSpPr>
          <p:cNvPr id="7" name="内容占位符 1">
            <a:extLst>
              <a:ext uri="{FF2B5EF4-FFF2-40B4-BE49-F238E27FC236}">
                <a16:creationId xmlns:a16="http://schemas.microsoft.com/office/drawing/2014/main" id="{560301F0-2B3A-4FE2-8C1E-4869164A233E}"/>
              </a:ext>
            </a:extLst>
          </p:cNvPr>
          <p:cNvSpPr txBox="1">
            <a:spLocks/>
          </p:cNvSpPr>
          <p:nvPr/>
        </p:nvSpPr>
        <p:spPr>
          <a:xfrm>
            <a:off x="0" y="2035474"/>
            <a:ext cx="11558154" cy="1664727"/>
          </a:xfrm>
          <a:prstGeom prst="rect">
            <a:avLst/>
          </a:prstGeom>
        </p:spPr>
        <p:txBody>
          <a:bodyPr vert="horz" wrap="square"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457200">
              <a:spcBef>
                <a:spcPts val="0"/>
              </a:spcBef>
              <a:buFont typeface="Wingdings" panose="05000000000000000000" pitchFamily="2" charset="2"/>
              <a:buNone/>
            </a:pPr>
            <a:endParaRPr lang="en-US" altLang="zh-CN" sz="2000" dirty="0">
              <a:solidFill>
                <a:schemeClr val="tx1"/>
              </a:solidFill>
              <a:latin typeface="+mj-lt"/>
            </a:endParaRPr>
          </a:p>
        </p:txBody>
      </p:sp>
      <p:sp>
        <p:nvSpPr>
          <p:cNvPr id="4" name="矩形 3">
            <a:extLst>
              <a:ext uri="{FF2B5EF4-FFF2-40B4-BE49-F238E27FC236}">
                <a16:creationId xmlns:a16="http://schemas.microsoft.com/office/drawing/2014/main" id="{67DE7DB2-B7D5-4478-922D-8CC7CC615C87}"/>
              </a:ext>
            </a:extLst>
          </p:cNvPr>
          <p:cNvSpPr/>
          <p:nvPr/>
        </p:nvSpPr>
        <p:spPr>
          <a:xfrm>
            <a:off x="-78798" y="2139980"/>
            <a:ext cx="11715750" cy="1781513"/>
          </a:xfrm>
          <a:prstGeom prst="rect">
            <a:avLst/>
          </a:prstGeom>
        </p:spPr>
        <p:txBody>
          <a:bodyPr wrap="square">
            <a:spAutoFit/>
          </a:bodyPr>
          <a:lstStyle/>
          <a:p>
            <a:pPr indent="457200">
              <a:lnSpc>
                <a:spcPct val="150000"/>
              </a:lnSpc>
              <a:spcBef>
                <a:spcPts val="600"/>
              </a:spcBef>
              <a:spcAft>
                <a:spcPts val="600"/>
              </a:spcAft>
            </a:pPr>
            <a:r>
              <a:rPr lang="en-US" altLang="zh-CN" dirty="0">
                <a:latin typeface="+mj-lt"/>
              </a:rPr>
              <a:t>Alignment evaluating indicators after full survey:</a:t>
            </a:r>
          </a:p>
          <a:p>
            <a:pPr indent="457200">
              <a:lnSpc>
                <a:spcPct val="150000"/>
              </a:lnSpc>
            </a:pPr>
            <a:r>
              <a:rPr lang="en-US" altLang="zh-CN" b="1" dirty="0">
                <a:latin typeface="+mj-lt"/>
              </a:rPr>
              <a:t>1. Theoretical position deviations of units : </a:t>
            </a:r>
            <a:r>
              <a:rPr lang="en-US" altLang="zh-CN" dirty="0">
                <a:latin typeface="+mj-lt"/>
              </a:rPr>
              <a:t>Deviation of all units relative to the theoretical positions.</a:t>
            </a:r>
          </a:p>
          <a:p>
            <a:pPr indent="457200" algn="just">
              <a:lnSpc>
                <a:spcPct val="150000"/>
              </a:lnSpc>
            </a:pPr>
            <a:r>
              <a:rPr lang="en-US" altLang="zh-CN" b="1" dirty="0">
                <a:latin typeface="+mj-lt"/>
              </a:rPr>
              <a:t>2. Smooth position deviations of units : </a:t>
            </a:r>
            <a:r>
              <a:rPr lang="en-US" altLang="zh-CN" dirty="0">
                <a:latin typeface="+mj-lt"/>
              </a:rPr>
              <a:t>Deviation of all units relative to the adjacent units.</a:t>
            </a:r>
          </a:p>
          <a:p>
            <a:pPr indent="457200" algn="just">
              <a:lnSpc>
                <a:spcPct val="150000"/>
              </a:lnSpc>
            </a:pPr>
            <a:r>
              <a:rPr lang="en-US" altLang="zh-CN" b="1" dirty="0">
                <a:latin typeface="+mj-lt"/>
              </a:rPr>
              <a:t>3. Magnets deviations within unit: </a:t>
            </a:r>
            <a:r>
              <a:rPr lang="en-US" altLang="zh-CN" dirty="0">
                <a:latin typeface="+mj-lt"/>
              </a:rPr>
              <a:t>Mutual deviation between magnets contained within a unit.</a:t>
            </a:r>
          </a:p>
        </p:txBody>
      </p:sp>
      <p:sp>
        <p:nvSpPr>
          <p:cNvPr id="6" name="文本框 5">
            <a:extLst>
              <a:ext uri="{FF2B5EF4-FFF2-40B4-BE49-F238E27FC236}">
                <a16:creationId xmlns:a16="http://schemas.microsoft.com/office/drawing/2014/main" id="{BA4D9EA7-18BB-A868-881A-C6C76213A052}"/>
              </a:ext>
            </a:extLst>
          </p:cNvPr>
          <p:cNvSpPr txBox="1"/>
          <p:nvPr/>
        </p:nvSpPr>
        <p:spPr>
          <a:xfrm>
            <a:off x="669472" y="1098928"/>
            <a:ext cx="3754087" cy="400110"/>
          </a:xfrm>
          <a:prstGeom prst="rect">
            <a:avLst/>
          </a:prstGeom>
          <a:noFill/>
        </p:spPr>
        <p:txBody>
          <a:bodyPr wrap="square">
            <a:spAutoFit/>
          </a:bodyPr>
          <a:lstStyle/>
          <a:p>
            <a:r>
              <a:rPr lang="en-US" altLang="zh-CN" sz="2000" b="1" dirty="0">
                <a:latin typeface="+mj-lt"/>
              </a:rPr>
              <a:t>Final full survey</a:t>
            </a:r>
          </a:p>
        </p:txBody>
      </p:sp>
      <p:sp>
        <p:nvSpPr>
          <p:cNvPr id="10" name="标题 2">
            <a:extLst>
              <a:ext uri="{FF2B5EF4-FFF2-40B4-BE49-F238E27FC236}">
                <a16:creationId xmlns:a16="http://schemas.microsoft.com/office/drawing/2014/main" id="{FF9B065F-3C9D-3995-6720-C394E68CDF2B}"/>
              </a:ext>
            </a:extLst>
          </p:cNvPr>
          <p:cNvSpPr>
            <a:spLocks noGrp="1"/>
          </p:cNvSpPr>
          <p:nvPr>
            <p:ph type="title"/>
          </p:nvPr>
        </p:nvSpPr>
        <p:spPr>
          <a:xfrm>
            <a:off x="780288" y="260629"/>
            <a:ext cx="10718987" cy="663575"/>
          </a:xfrm>
        </p:spPr>
        <p:txBody>
          <a:bodyPr/>
          <a:lstStyle/>
          <a:p>
            <a:r>
              <a:rPr lang="en-US" altLang="zh-CN" dirty="0"/>
              <a:t>Alignment in tunnel</a:t>
            </a:r>
            <a:endParaRPr lang="zh-CN" altLang="en-US" dirty="0"/>
          </a:p>
        </p:txBody>
      </p:sp>
      <p:sp>
        <p:nvSpPr>
          <p:cNvPr id="17" name="文本框 16">
            <a:extLst>
              <a:ext uri="{FF2B5EF4-FFF2-40B4-BE49-F238E27FC236}">
                <a16:creationId xmlns:a16="http://schemas.microsoft.com/office/drawing/2014/main" id="{28040FD0-63E6-A007-84A8-92157F89C53C}"/>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9" name="文本框 18">
            <a:extLst>
              <a:ext uri="{FF2B5EF4-FFF2-40B4-BE49-F238E27FC236}">
                <a16:creationId xmlns:a16="http://schemas.microsoft.com/office/drawing/2014/main" id="{3E4B1F03-B165-C894-E925-5A22C41FEDE3}"/>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graphicFrame>
        <p:nvGraphicFramePr>
          <p:cNvPr id="21" name="表格 5">
            <a:extLst>
              <a:ext uri="{FF2B5EF4-FFF2-40B4-BE49-F238E27FC236}">
                <a16:creationId xmlns:a16="http://schemas.microsoft.com/office/drawing/2014/main" id="{2D6BB6D6-29A8-A2CB-CA13-AB8AB74420D1}"/>
              </a:ext>
            </a:extLst>
          </p:cNvPr>
          <p:cNvGraphicFramePr>
            <a:graphicFrameLocks noGrp="1"/>
          </p:cNvGraphicFramePr>
          <p:nvPr>
            <p:extLst>
              <p:ext uri="{D42A27DB-BD31-4B8C-83A1-F6EECF244321}">
                <p14:modId xmlns:p14="http://schemas.microsoft.com/office/powerpoint/2010/main" val="3173311468"/>
              </p:ext>
            </p:extLst>
          </p:nvPr>
        </p:nvGraphicFramePr>
        <p:xfrm>
          <a:off x="509155" y="4093880"/>
          <a:ext cx="4637663" cy="1737360"/>
        </p:xfrm>
        <a:graphic>
          <a:graphicData uri="http://schemas.openxmlformats.org/drawingml/2006/table">
            <a:tbl>
              <a:tblPr firstRow="1" bandRow="1"/>
              <a:tblGrid>
                <a:gridCol w="1955804">
                  <a:extLst>
                    <a:ext uri="{9D8B030D-6E8A-4147-A177-3AD203B41FA5}">
                      <a16:colId xmlns:a16="http://schemas.microsoft.com/office/drawing/2014/main" val="20000"/>
                    </a:ext>
                  </a:extLst>
                </a:gridCol>
                <a:gridCol w="801188">
                  <a:extLst>
                    <a:ext uri="{9D8B030D-6E8A-4147-A177-3AD203B41FA5}">
                      <a16:colId xmlns:a16="http://schemas.microsoft.com/office/drawing/2014/main" val="20001"/>
                    </a:ext>
                  </a:extLst>
                </a:gridCol>
                <a:gridCol w="1045029">
                  <a:extLst>
                    <a:ext uri="{9D8B030D-6E8A-4147-A177-3AD203B41FA5}">
                      <a16:colId xmlns:a16="http://schemas.microsoft.com/office/drawing/2014/main" val="20002"/>
                    </a:ext>
                  </a:extLst>
                </a:gridCol>
                <a:gridCol w="835642">
                  <a:extLst>
                    <a:ext uri="{9D8B030D-6E8A-4147-A177-3AD203B41FA5}">
                      <a16:colId xmlns:a16="http://schemas.microsoft.com/office/drawing/2014/main" val="20003"/>
                    </a:ext>
                  </a:extLst>
                </a:gridCol>
              </a:tblGrid>
              <a:tr h="235790">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200" b="1" kern="1200" dirty="0">
                          <a:solidFill>
                            <a:srgbClr val="FF0000"/>
                          </a:solidFill>
                          <a:latin typeface="Calibri"/>
                          <a:ea typeface="黑体" panose="02010609060101010101" pitchFamily="49" charset="-122"/>
                          <a:cs typeface="+mn-cs"/>
                        </a:rPr>
                        <a:t>Absolute deviations of final full survey</a:t>
                      </a:r>
                      <a:endParaRPr lang="zh-CN" altLang="en-US" sz="1200" b="1" dirty="0">
                        <a:latin typeface="黑体" panose="02010609060101010101" pitchFamily="49" charset="-122"/>
                        <a:ea typeface="黑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1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200" b="1" kern="1200" dirty="0">
                          <a:solidFill>
                            <a:schemeClr val="tx1"/>
                          </a:solidFill>
                          <a:latin typeface="+mj-lt"/>
                          <a:ea typeface="+mn-ea"/>
                          <a:cs typeface="+mn-cs"/>
                        </a:rPr>
                        <a:t>D</a:t>
                      </a:r>
                      <a:r>
                        <a:rPr lang="en-US" altLang="zh-CN" sz="1200" b="1" dirty="0">
                          <a:latin typeface="+mj-lt"/>
                        </a:rPr>
                        <a:t>eviation statistics</a:t>
                      </a:r>
                      <a:endParaRPr lang="zh-CN" altLang="en-US" sz="1200" b="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Radial</a:t>
                      </a:r>
                    </a:p>
                    <a:p>
                      <a:pPr algn="ctr"/>
                      <a:r>
                        <a:rPr lang="en-US" altLang="zh-CN" sz="1200" b="0" dirty="0">
                          <a:solidFill>
                            <a:schemeClr val="tx1"/>
                          </a:solidFill>
                          <a:latin typeface="+mj-lt"/>
                        </a:rPr>
                        <a:t>MR/mm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Tangential</a:t>
                      </a:r>
                    </a:p>
                    <a:p>
                      <a:pPr algn="ctr"/>
                      <a:r>
                        <a:rPr lang="en-US" altLang="zh-CN" sz="1200" b="0" dirty="0">
                          <a:solidFill>
                            <a:schemeClr val="tx1"/>
                          </a:solidFill>
                          <a:latin typeface="+mj-lt"/>
                        </a:rPr>
                        <a:t>MT/mm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Vertical</a:t>
                      </a:r>
                    </a:p>
                    <a:p>
                      <a:pPr algn="ctr"/>
                      <a:r>
                        <a:rPr lang="en-US" altLang="zh-CN" sz="1200" b="0" dirty="0">
                          <a:solidFill>
                            <a:schemeClr val="tx1"/>
                          </a:solidFill>
                          <a:latin typeface="+mj-lt"/>
                        </a:rPr>
                        <a:t>MZ/mm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8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Maximum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0.169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8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Minimum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-0.121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a:solidFill>
                            <a:srgbClr val="000000"/>
                          </a:solidFill>
                          <a:effectLst/>
                          <a:latin typeface="等线" panose="02010600030101010101" pitchFamily="2" charset="-122"/>
                          <a:ea typeface="等线" panose="02010600030101010101" pitchFamily="2" charset="-122"/>
                        </a:rPr>
                        <a:t>-0.110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200" b="0" kern="1200" dirty="0">
                          <a:solidFill>
                            <a:schemeClr val="tx1"/>
                          </a:solidFill>
                          <a:latin typeface="+mj-lt"/>
                          <a:ea typeface="黑体" panose="02010609060101010101" pitchFamily="49" charset="-122"/>
                          <a:cs typeface="+mn-cs"/>
                        </a:rPr>
                        <a:t>Overall RMS of  deviations of all points</a:t>
                      </a:r>
                      <a:endParaRPr lang="zh-CN" altLang="en-US" sz="1200" b="0" kern="1200" dirty="0">
                        <a:solidFill>
                          <a:schemeClr val="tx1"/>
                        </a:solidFill>
                        <a:latin typeface="+mj-lt"/>
                        <a:ea typeface="黑体" panose="02010609060101010101" pitchFamily="49"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0.137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0.056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0.061</a:t>
                      </a:r>
                      <a:r>
                        <a:rPr lang="en-US" altLang="zh-CN" sz="1200" b="1"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22" name="组合 21">
            <a:extLst>
              <a:ext uri="{FF2B5EF4-FFF2-40B4-BE49-F238E27FC236}">
                <a16:creationId xmlns:a16="http://schemas.microsoft.com/office/drawing/2014/main" id="{5BAB25BE-A8C8-D16E-6563-00FE39B41719}"/>
              </a:ext>
            </a:extLst>
          </p:cNvPr>
          <p:cNvGrpSpPr/>
          <p:nvPr/>
        </p:nvGrpSpPr>
        <p:grpSpPr>
          <a:xfrm>
            <a:off x="5569007" y="4025999"/>
            <a:ext cx="5930268" cy="1972892"/>
            <a:chOff x="6703100" y="4804371"/>
            <a:chExt cx="5400000" cy="1507952"/>
          </a:xfrm>
        </p:grpSpPr>
        <p:grpSp>
          <p:nvGrpSpPr>
            <p:cNvPr id="23" name="组合 22">
              <a:extLst>
                <a:ext uri="{FF2B5EF4-FFF2-40B4-BE49-F238E27FC236}">
                  <a16:creationId xmlns:a16="http://schemas.microsoft.com/office/drawing/2014/main" id="{E3756684-515F-D720-4B07-EF84CBD4B59E}"/>
                </a:ext>
              </a:extLst>
            </p:cNvPr>
            <p:cNvGrpSpPr>
              <a:grpSpLocks noChangeAspect="1"/>
            </p:cNvGrpSpPr>
            <p:nvPr/>
          </p:nvGrpSpPr>
          <p:grpSpPr>
            <a:xfrm>
              <a:off x="6703100" y="4804371"/>
              <a:ext cx="5400000" cy="1503797"/>
              <a:chOff x="551384" y="3745430"/>
              <a:chExt cx="11017224" cy="3068088"/>
            </a:xfrm>
          </p:grpSpPr>
          <p:grpSp>
            <p:nvGrpSpPr>
              <p:cNvPr id="27" name="组合 26">
                <a:extLst>
                  <a:ext uri="{FF2B5EF4-FFF2-40B4-BE49-F238E27FC236}">
                    <a16:creationId xmlns:a16="http://schemas.microsoft.com/office/drawing/2014/main" id="{D9A8B63D-2179-D44B-E0AF-F38400905E1A}"/>
                  </a:ext>
                </a:extLst>
              </p:cNvPr>
              <p:cNvGrpSpPr/>
              <p:nvPr/>
            </p:nvGrpSpPr>
            <p:grpSpPr>
              <a:xfrm>
                <a:off x="551384" y="3745430"/>
                <a:ext cx="11017224" cy="3068088"/>
                <a:chOff x="551384" y="3745430"/>
                <a:chExt cx="11017224" cy="3068088"/>
              </a:xfrm>
            </p:grpSpPr>
            <p:pic>
              <p:nvPicPr>
                <p:cNvPr id="30" name="图片 29">
                  <a:extLst>
                    <a:ext uri="{FF2B5EF4-FFF2-40B4-BE49-F238E27FC236}">
                      <a16:creationId xmlns:a16="http://schemas.microsoft.com/office/drawing/2014/main" id="{D676C724-8CCE-9307-1965-B6729D3F80A5}"/>
                    </a:ext>
                  </a:extLst>
                </p:cNvPr>
                <p:cNvPicPr>
                  <a:picLocks noChangeAspect="1"/>
                </p:cNvPicPr>
                <p:nvPr/>
              </p:nvPicPr>
              <p:blipFill>
                <a:blip r:embed="rId3"/>
                <a:stretch>
                  <a:fillRect/>
                </a:stretch>
              </p:blipFill>
              <p:spPr>
                <a:xfrm>
                  <a:off x="551384" y="3745430"/>
                  <a:ext cx="11017224" cy="3068088"/>
                </a:xfrm>
                <a:prstGeom prst="rect">
                  <a:avLst/>
                </a:prstGeom>
              </p:spPr>
            </p:pic>
            <p:cxnSp>
              <p:nvCxnSpPr>
                <p:cNvPr id="31" name="直接箭头连接符 30">
                  <a:extLst>
                    <a:ext uri="{FF2B5EF4-FFF2-40B4-BE49-F238E27FC236}">
                      <a16:creationId xmlns:a16="http://schemas.microsoft.com/office/drawing/2014/main" id="{0B4874C7-6A58-7A8A-F8FA-FC8DBCAE12DB}"/>
                    </a:ext>
                  </a:extLst>
                </p:cNvPr>
                <p:cNvCxnSpPr>
                  <a:cxnSpLocks/>
                </p:cNvCxnSpPr>
                <p:nvPr/>
              </p:nvCxnSpPr>
              <p:spPr>
                <a:xfrm flipH="1">
                  <a:off x="7680176" y="4581128"/>
                  <a:ext cx="91622" cy="504056"/>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grpSp>
          <p:cxnSp>
            <p:nvCxnSpPr>
              <p:cNvPr id="28" name="直接箭头连接符 27">
                <a:extLst>
                  <a:ext uri="{FF2B5EF4-FFF2-40B4-BE49-F238E27FC236}">
                    <a16:creationId xmlns:a16="http://schemas.microsoft.com/office/drawing/2014/main" id="{6D18DBFE-A1F4-3C8D-8848-3F38F3FB840B}"/>
                  </a:ext>
                </a:extLst>
              </p:cNvPr>
              <p:cNvCxnSpPr>
                <a:cxnSpLocks/>
              </p:cNvCxnSpPr>
              <p:nvPr/>
            </p:nvCxnSpPr>
            <p:spPr>
              <a:xfrm flipV="1">
                <a:off x="7680176" y="5469852"/>
                <a:ext cx="648072" cy="689718"/>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A1F9EB9E-803E-FEB9-664F-C159D192A5DC}"/>
                  </a:ext>
                </a:extLst>
              </p:cNvPr>
              <p:cNvCxnSpPr>
                <a:cxnSpLocks/>
              </p:cNvCxnSpPr>
              <p:nvPr/>
            </p:nvCxnSpPr>
            <p:spPr>
              <a:xfrm flipH="1">
                <a:off x="4049778" y="4581128"/>
                <a:ext cx="340429" cy="678306"/>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4" name="文本框 23">
              <a:extLst>
                <a:ext uri="{FF2B5EF4-FFF2-40B4-BE49-F238E27FC236}">
                  <a16:creationId xmlns:a16="http://schemas.microsoft.com/office/drawing/2014/main" id="{C474710F-5062-8290-B432-94D621E4E4DE}"/>
                </a:ext>
              </a:extLst>
            </p:cNvPr>
            <p:cNvSpPr txBox="1"/>
            <p:nvPr/>
          </p:nvSpPr>
          <p:spPr>
            <a:xfrm>
              <a:off x="9164076" y="5973769"/>
              <a:ext cx="239731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Vertical deviations</a:t>
              </a:r>
              <a:endParaRPr lang="zh-CN" altLang="en-US" sz="1600" b="1" dirty="0">
                <a:latin typeface="黑体" panose="02010609060101010101" pitchFamily="49" charset="-122"/>
                <a:ea typeface="黑体" panose="02010609060101010101" pitchFamily="49" charset="-122"/>
              </a:endParaRPr>
            </a:p>
          </p:txBody>
        </p:sp>
        <p:sp>
          <p:nvSpPr>
            <p:cNvPr id="25" name="文本框 24">
              <a:extLst>
                <a:ext uri="{FF2B5EF4-FFF2-40B4-BE49-F238E27FC236}">
                  <a16:creationId xmlns:a16="http://schemas.microsoft.com/office/drawing/2014/main" id="{4F38EA6B-A17A-EBBB-A62A-D403F73287EE}"/>
                </a:ext>
              </a:extLst>
            </p:cNvPr>
            <p:cNvSpPr txBox="1"/>
            <p:nvPr/>
          </p:nvSpPr>
          <p:spPr>
            <a:xfrm>
              <a:off x="9659388" y="4919777"/>
              <a:ext cx="206568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Radial deviations</a:t>
              </a:r>
              <a:endParaRPr lang="zh-CN" altLang="en-US" sz="1600" b="1" dirty="0">
                <a:latin typeface="黑体" panose="02010609060101010101" pitchFamily="49" charset="-122"/>
                <a:ea typeface="黑体" panose="02010609060101010101" pitchFamily="49" charset="-122"/>
              </a:endParaRPr>
            </a:p>
          </p:txBody>
        </p:sp>
        <p:sp>
          <p:nvSpPr>
            <p:cNvPr id="26" name="文本框 25">
              <a:extLst>
                <a:ext uri="{FF2B5EF4-FFF2-40B4-BE49-F238E27FC236}">
                  <a16:creationId xmlns:a16="http://schemas.microsoft.com/office/drawing/2014/main" id="{50BF8290-766D-6137-40A7-20E36B6D3FAA}"/>
                </a:ext>
              </a:extLst>
            </p:cNvPr>
            <p:cNvSpPr txBox="1"/>
            <p:nvPr/>
          </p:nvSpPr>
          <p:spPr>
            <a:xfrm>
              <a:off x="7066630" y="4907593"/>
              <a:ext cx="2539227"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Tangential deviations</a:t>
              </a:r>
              <a:endParaRPr lang="zh-CN" altLang="en-US" sz="1600" b="1" dirty="0">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94106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格 5">
            <a:extLst>
              <a:ext uri="{FF2B5EF4-FFF2-40B4-BE49-F238E27FC236}">
                <a16:creationId xmlns:a16="http://schemas.microsoft.com/office/drawing/2014/main" id="{6E20EBF9-3516-48E6-8390-41A215E6A61E}"/>
              </a:ext>
            </a:extLst>
          </p:cNvPr>
          <p:cNvGraphicFramePr>
            <a:graphicFrameLocks noGrp="1"/>
          </p:cNvGraphicFramePr>
          <p:nvPr>
            <p:extLst>
              <p:ext uri="{D42A27DB-BD31-4B8C-83A1-F6EECF244321}">
                <p14:modId xmlns:p14="http://schemas.microsoft.com/office/powerpoint/2010/main" val="2592979283"/>
              </p:ext>
            </p:extLst>
          </p:nvPr>
        </p:nvGraphicFramePr>
        <p:xfrm>
          <a:off x="2248606" y="2694995"/>
          <a:ext cx="4648201" cy="1630680"/>
        </p:xfrm>
        <a:graphic>
          <a:graphicData uri="http://schemas.openxmlformats.org/drawingml/2006/table">
            <a:tbl>
              <a:tblPr firstRow="1" bandRow="1">
                <a:tableStyleId>{5C22544A-7EE6-4342-B048-85BDC9FD1C3A}</a:tableStyleId>
              </a:tblPr>
              <a:tblGrid>
                <a:gridCol w="2008117">
                  <a:extLst>
                    <a:ext uri="{9D8B030D-6E8A-4147-A177-3AD203B41FA5}">
                      <a16:colId xmlns:a16="http://schemas.microsoft.com/office/drawing/2014/main" val="20000"/>
                    </a:ext>
                  </a:extLst>
                </a:gridCol>
                <a:gridCol w="776357">
                  <a:extLst>
                    <a:ext uri="{9D8B030D-6E8A-4147-A177-3AD203B41FA5}">
                      <a16:colId xmlns:a16="http://schemas.microsoft.com/office/drawing/2014/main" val="84228306"/>
                    </a:ext>
                  </a:extLst>
                </a:gridCol>
                <a:gridCol w="1094848">
                  <a:extLst>
                    <a:ext uri="{9D8B030D-6E8A-4147-A177-3AD203B41FA5}">
                      <a16:colId xmlns:a16="http://schemas.microsoft.com/office/drawing/2014/main" val="1624290951"/>
                    </a:ext>
                  </a:extLst>
                </a:gridCol>
                <a:gridCol w="768879">
                  <a:extLst>
                    <a:ext uri="{9D8B030D-6E8A-4147-A177-3AD203B41FA5}">
                      <a16:colId xmlns:a16="http://schemas.microsoft.com/office/drawing/2014/main" val="504265437"/>
                    </a:ext>
                  </a:extLst>
                </a:gridCol>
              </a:tblGrid>
              <a:tr h="156511">
                <a:tc gridSpan="4">
                  <a:txBody>
                    <a:bodyPr/>
                    <a:lstStyle/>
                    <a:p>
                      <a:pPr marL="0" algn="ctr" defTabSz="914400" rtl="0" eaLnBrk="1" fontAlgn="ctr" latinLnBrk="0" hangingPunct="1"/>
                      <a:r>
                        <a:rPr lang="en-US" altLang="zh-CN" sz="1200" b="1" kern="1200" dirty="0">
                          <a:solidFill>
                            <a:srgbClr val="FF0000"/>
                          </a:solidFill>
                          <a:latin typeface="+mn-lt"/>
                          <a:ea typeface="黑体" panose="02010609060101010101" pitchFamily="49" charset="-122"/>
                          <a:cs typeface="+mn-cs"/>
                        </a:rPr>
                        <a:t>Absolute deviations prediction</a:t>
                      </a:r>
                      <a:endParaRPr lang="zh-CN" altLang="en-US" sz="1200" b="1" i="0" u="none" strike="noStrike" kern="1200" dirty="0">
                        <a:solidFill>
                          <a:schemeClr val="tx1"/>
                        </a:solidFill>
                        <a:effectLst/>
                        <a:latin typeface="Times New Roman" panose="02020603050405020304" pitchFamily="18" charset="0"/>
                        <a:ea typeface="等线" panose="02010600030101010101" pitchFamily="2" charset="-122"/>
                        <a:cs typeface="+mn-cs"/>
                      </a:endParaRPr>
                    </a:p>
                  </a:txBody>
                  <a:tcPr anchor="ctr"/>
                </a:tc>
                <a:tc hMerge="1">
                  <a:txBody>
                    <a:bodyPr/>
                    <a:lstStyle/>
                    <a:p>
                      <a:pPr marL="0" algn="ctr" defTabSz="914400" rtl="0" eaLnBrk="1" fontAlgn="ctr" latinLnBrk="0" hangingPunct="1"/>
                      <a:endParaRPr lang="zh-CN" altLang="en-US" sz="1200" b="1" i="0" u="none" strike="noStrike" kern="1200" dirty="0">
                        <a:solidFill>
                          <a:schemeClr val="tx1"/>
                        </a:solidFill>
                        <a:effectLst/>
                        <a:latin typeface="Times New Roman" panose="02020603050405020304" pitchFamily="18" charset="0"/>
                        <a:ea typeface="等线" panose="02010600030101010101" pitchFamily="2" charset="-122"/>
                        <a:cs typeface="+mn-cs"/>
                      </a:endParaRPr>
                    </a:p>
                  </a:txBody>
                  <a:tcPr anchor="ctr"/>
                </a:tc>
                <a:tc hMerge="1">
                  <a:txBody>
                    <a:bodyPr/>
                    <a:lstStyle/>
                    <a:p>
                      <a:pPr algn="ctr"/>
                      <a:endParaRPr lang="zh-CN" sz="2000" dirty="0"/>
                    </a:p>
                  </a:txBody>
                  <a:tcPr anchor="ctr"/>
                </a:tc>
                <a:tc hMerge="1">
                  <a:txBody>
                    <a:bodyPr/>
                    <a:lstStyle/>
                    <a:p>
                      <a:pPr algn="ctr"/>
                      <a:endParaRPr lang="zh-CN" sz="2000" dirty="0"/>
                    </a:p>
                  </a:txBody>
                  <a:tcPr anchor="ctr"/>
                </a:tc>
                <a:extLst>
                  <a:ext uri="{0D108BD9-81ED-4DB2-BD59-A6C34878D82A}">
                    <a16:rowId xmlns:a16="http://schemas.microsoft.com/office/drawing/2014/main" val="10000"/>
                  </a:ext>
                </a:extLst>
              </a:tr>
              <a:tr h="2782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300" b="1" kern="1200" dirty="0">
                          <a:solidFill>
                            <a:schemeClr val="tx1"/>
                          </a:solidFill>
                          <a:latin typeface="+mj-lt"/>
                          <a:ea typeface="+mn-ea"/>
                          <a:cs typeface="+mn-cs"/>
                        </a:rPr>
                        <a:t>D</a:t>
                      </a:r>
                      <a:r>
                        <a:rPr lang="en-US" altLang="zh-CN" sz="1300" b="1" dirty="0">
                          <a:latin typeface="+mj-lt"/>
                        </a:rPr>
                        <a:t>eviation statistics</a:t>
                      </a:r>
                      <a:endParaRPr lang="zh-CN" altLang="en-US" sz="1300" b="1" kern="1200" dirty="0">
                        <a:solidFill>
                          <a:schemeClr val="tx1"/>
                        </a:solidFill>
                        <a:latin typeface="+mj-lt"/>
                        <a:ea typeface="+mn-ea"/>
                        <a:cs typeface="+mn-cs"/>
                      </a:endParaRPr>
                    </a:p>
                  </a:txBody>
                  <a:tcPr anchor="ctr"/>
                </a:tc>
                <a:tc>
                  <a:txBody>
                    <a:bodyPr/>
                    <a:lstStyle/>
                    <a:p>
                      <a:pPr algn="ctr"/>
                      <a:r>
                        <a:rPr lang="en-US" altLang="zh-CN" sz="1300" b="1" dirty="0">
                          <a:solidFill>
                            <a:schemeClr val="tx1"/>
                          </a:solidFill>
                          <a:latin typeface="+mj-lt"/>
                        </a:rPr>
                        <a:t>Radial</a:t>
                      </a:r>
                    </a:p>
                    <a:p>
                      <a:pPr algn="ctr"/>
                      <a:r>
                        <a:rPr lang="en-US" altLang="zh-CN" sz="1300" b="0" dirty="0">
                          <a:solidFill>
                            <a:schemeClr val="tx1"/>
                          </a:solidFill>
                          <a:latin typeface="+mj-lt"/>
                        </a:rPr>
                        <a:t>MR/mm</a:t>
                      </a:r>
                      <a:endParaRPr lang="zh-CN" altLang="en-US" sz="1300" b="0" dirty="0">
                        <a:solidFill>
                          <a:schemeClr val="tx1"/>
                        </a:solidFill>
                        <a:latin typeface="+mj-lt"/>
                      </a:endParaRPr>
                    </a:p>
                  </a:txBody>
                  <a:tcPr anchor="ctr"/>
                </a:tc>
                <a:tc>
                  <a:txBody>
                    <a:bodyPr/>
                    <a:lstStyle/>
                    <a:p>
                      <a:pPr algn="ctr"/>
                      <a:r>
                        <a:rPr lang="en-US" altLang="zh-CN" sz="1300" b="1" dirty="0">
                          <a:solidFill>
                            <a:schemeClr val="tx1"/>
                          </a:solidFill>
                          <a:latin typeface="+mj-lt"/>
                        </a:rPr>
                        <a:t>Tangential</a:t>
                      </a:r>
                    </a:p>
                    <a:p>
                      <a:pPr algn="ctr"/>
                      <a:r>
                        <a:rPr lang="en-US" altLang="zh-CN" sz="1300" b="0" dirty="0">
                          <a:solidFill>
                            <a:schemeClr val="tx1"/>
                          </a:solidFill>
                          <a:latin typeface="+mj-lt"/>
                        </a:rPr>
                        <a:t>MT/mm</a:t>
                      </a:r>
                      <a:endParaRPr lang="zh-CN" altLang="en-US" sz="1300" b="0" dirty="0">
                        <a:solidFill>
                          <a:schemeClr val="tx1"/>
                        </a:solidFill>
                        <a:latin typeface="+mj-lt"/>
                      </a:endParaRPr>
                    </a:p>
                  </a:txBody>
                  <a:tcPr anchor="ctr"/>
                </a:tc>
                <a:tc>
                  <a:txBody>
                    <a:bodyPr/>
                    <a:lstStyle/>
                    <a:p>
                      <a:pPr algn="ctr"/>
                      <a:r>
                        <a:rPr lang="en-US" altLang="zh-CN" sz="1300" b="1" dirty="0">
                          <a:solidFill>
                            <a:schemeClr val="tx1"/>
                          </a:solidFill>
                          <a:latin typeface="+mj-lt"/>
                        </a:rPr>
                        <a:t>Vertical</a:t>
                      </a:r>
                    </a:p>
                    <a:p>
                      <a:pPr algn="ctr"/>
                      <a:r>
                        <a:rPr lang="en-US" altLang="zh-CN" sz="1300" b="0" dirty="0">
                          <a:solidFill>
                            <a:schemeClr val="tx1"/>
                          </a:solidFill>
                          <a:latin typeface="+mj-lt"/>
                        </a:rPr>
                        <a:t>MZ/mm</a:t>
                      </a:r>
                      <a:endParaRPr lang="zh-CN" altLang="en-US" sz="1300" b="0" dirty="0">
                        <a:solidFill>
                          <a:schemeClr val="tx1"/>
                        </a:solidFill>
                        <a:latin typeface="+mj-lt"/>
                      </a:endParaRPr>
                    </a:p>
                  </a:txBody>
                  <a:tcPr anchor="ctr"/>
                </a:tc>
                <a:extLst>
                  <a:ext uri="{0D108BD9-81ED-4DB2-BD59-A6C34878D82A}">
                    <a16:rowId xmlns:a16="http://schemas.microsoft.com/office/drawing/2014/main" val="10001"/>
                  </a:ext>
                </a:extLst>
              </a:tr>
              <a:tr h="1652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Maximum deviation</a:t>
                      </a:r>
                      <a:endParaRPr lang="zh-CN" altLang="en-US" sz="1300" b="0" dirty="0">
                        <a:solidFill>
                          <a:schemeClr val="tx1"/>
                        </a:solidFill>
                        <a:latin typeface="+mj-lt"/>
                        <a:ea typeface="黑体" panose="02010609060101010101" pitchFamily="49" charset="-122"/>
                      </a:endParaRPr>
                    </a:p>
                  </a:txBody>
                  <a:tcP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0.24</a:t>
                      </a:r>
                    </a:p>
                  </a:txBody>
                  <a:tcPr marL="6350" marR="6350" marT="6350" marB="0" anchor="ctr"/>
                </a:tc>
                <a:extLst>
                  <a:ext uri="{0D108BD9-81ED-4DB2-BD59-A6C34878D82A}">
                    <a16:rowId xmlns:a16="http://schemas.microsoft.com/office/drawing/2014/main" val="10002"/>
                  </a:ext>
                </a:extLst>
              </a:tr>
              <a:tr h="1652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300" b="0" dirty="0">
                          <a:solidFill>
                            <a:schemeClr val="tx1"/>
                          </a:solidFill>
                          <a:latin typeface="+mj-lt"/>
                          <a:ea typeface="黑体" panose="02010609060101010101" pitchFamily="49" charset="-122"/>
                        </a:rPr>
                        <a:t>Minimum deviation</a:t>
                      </a:r>
                      <a:endParaRPr lang="zh-CN" altLang="en-US" sz="1300" b="0" dirty="0">
                        <a:solidFill>
                          <a:schemeClr val="tx1"/>
                        </a:solidFill>
                        <a:latin typeface="+mj-lt"/>
                        <a:ea typeface="黑体" panose="02010609060101010101" pitchFamily="49" charset="-122"/>
                      </a:endParaRPr>
                    </a:p>
                  </a:txBody>
                  <a:tcP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-0.27</a:t>
                      </a:r>
                    </a:p>
                  </a:txBody>
                  <a:tcPr marL="6350" marR="6350" marT="6350" marB="0" anchor="ct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-0.24</a:t>
                      </a:r>
                    </a:p>
                  </a:txBody>
                  <a:tcPr marL="6350" marR="6350" marT="6350" marB="0" anchor="ctr"/>
                </a:tc>
                <a:extLst>
                  <a:ext uri="{0D108BD9-81ED-4DB2-BD59-A6C34878D82A}">
                    <a16:rowId xmlns:a16="http://schemas.microsoft.com/office/drawing/2014/main" val="10003"/>
                  </a:ext>
                </a:extLst>
              </a:tr>
              <a:tr h="1837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300" b="0" kern="1200" dirty="0">
                          <a:solidFill>
                            <a:schemeClr val="tx1"/>
                          </a:solidFill>
                          <a:latin typeface="+mj-lt"/>
                          <a:ea typeface="黑体" panose="02010609060101010101" pitchFamily="49" charset="-122"/>
                          <a:cs typeface="+mn-cs"/>
                        </a:rPr>
                        <a:t>Overall RMS of  deviations</a:t>
                      </a:r>
                      <a:endParaRPr lang="zh-CN" altLang="en-US" sz="1300" b="0" kern="1200" dirty="0">
                        <a:solidFill>
                          <a:schemeClr val="tx1"/>
                        </a:solidFill>
                        <a:latin typeface="+mj-lt"/>
                        <a:ea typeface="黑体" panose="02010609060101010101" pitchFamily="49" charset="-122"/>
                        <a:cs typeface="+mn-cs"/>
                      </a:endParaRPr>
                    </a:p>
                  </a:txBody>
                  <a:tcPr/>
                </a:tc>
                <a:tc>
                  <a:txBody>
                    <a:bodyPr/>
                    <a:lstStyle/>
                    <a:p>
                      <a:pPr marL="0" algn="ctr" defTabSz="914400" rtl="0" eaLnBrk="1" fontAlgn="ctr" latinLnBrk="0" hangingPunct="1"/>
                      <a:r>
                        <a:rPr lang="en-US" altLang="zh-CN" sz="1200" b="1" i="0" u="none" strike="noStrike" kern="1200" dirty="0">
                          <a:solidFill>
                            <a:schemeClr val="tx1"/>
                          </a:solidFill>
                          <a:effectLst/>
                          <a:highlight>
                            <a:srgbClr val="FFFF00"/>
                          </a:highlight>
                          <a:latin typeface="Times New Roman" panose="02020603050405020304" pitchFamily="18" charset="0"/>
                          <a:ea typeface="等线" panose="02010600030101010101" pitchFamily="2" charset="-122"/>
                          <a:cs typeface="+mn-cs"/>
                        </a:rPr>
                        <a:t>0.09</a:t>
                      </a:r>
                    </a:p>
                  </a:txBody>
                  <a:tcPr marL="6350" marR="6350" marT="6350" marB="0" anchor="ctr"/>
                </a:tc>
                <a:tc>
                  <a:txBody>
                    <a:bodyPr/>
                    <a:lstStyle/>
                    <a:p>
                      <a:pPr marL="0" algn="ctr" defTabSz="914400" rtl="0" eaLnBrk="1" fontAlgn="ctr" latinLnBrk="0" hangingPunct="1"/>
                      <a:r>
                        <a:rPr lang="en-US" altLang="zh-CN" sz="1200" b="0" i="0" u="none" strike="noStrike" kern="1200" dirty="0">
                          <a:solidFill>
                            <a:schemeClr val="tx1"/>
                          </a:solidFill>
                          <a:effectLst/>
                          <a:latin typeface="Times New Roman" panose="02020603050405020304" pitchFamily="18" charset="0"/>
                          <a:ea typeface="等线" panose="02010600030101010101" pitchFamily="2" charset="-122"/>
                          <a:cs typeface="+mn-cs"/>
                        </a:rPr>
                        <a:t>0.09</a:t>
                      </a:r>
                    </a:p>
                  </a:txBody>
                  <a:tcPr marL="6350" marR="6350" marT="6350" marB="0" anchor="ctr"/>
                </a:tc>
                <a:tc>
                  <a:txBody>
                    <a:bodyPr/>
                    <a:lstStyle/>
                    <a:p>
                      <a:pPr marL="0" algn="ctr" defTabSz="914400" rtl="0" eaLnBrk="1" fontAlgn="ctr" latinLnBrk="0" hangingPunct="1"/>
                      <a:r>
                        <a:rPr lang="en-US" altLang="zh-CN" sz="1200" b="1" i="0" u="none" strike="noStrike" kern="1200" dirty="0">
                          <a:solidFill>
                            <a:schemeClr val="tx1"/>
                          </a:solidFill>
                          <a:effectLst/>
                          <a:highlight>
                            <a:srgbClr val="FFFF00"/>
                          </a:highlight>
                          <a:latin typeface="Times New Roman" panose="02020603050405020304" pitchFamily="18" charset="0"/>
                          <a:ea typeface="等线" panose="02010600030101010101" pitchFamily="2" charset="-122"/>
                          <a:cs typeface="+mn-cs"/>
                        </a:rPr>
                        <a:t>0.08</a:t>
                      </a:r>
                    </a:p>
                  </a:txBody>
                  <a:tcPr marL="6350" marR="6350" marT="6350" marB="0" anchor="ctr"/>
                </a:tc>
                <a:extLst>
                  <a:ext uri="{0D108BD9-81ED-4DB2-BD59-A6C34878D82A}">
                    <a16:rowId xmlns:a16="http://schemas.microsoft.com/office/drawing/2014/main" val="10004"/>
                  </a:ext>
                </a:extLst>
              </a:tr>
            </a:tbl>
          </a:graphicData>
        </a:graphic>
      </p:graphicFrame>
      <p:grpSp>
        <p:nvGrpSpPr>
          <p:cNvPr id="23" name="组合 22">
            <a:extLst>
              <a:ext uri="{FF2B5EF4-FFF2-40B4-BE49-F238E27FC236}">
                <a16:creationId xmlns:a16="http://schemas.microsoft.com/office/drawing/2014/main" id="{9BD63483-7B68-41F6-A50D-75F8E23F103A}"/>
              </a:ext>
            </a:extLst>
          </p:cNvPr>
          <p:cNvGrpSpPr>
            <a:grpSpLocks noChangeAspect="1"/>
          </p:cNvGrpSpPr>
          <p:nvPr/>
        </p:nvGrpSpPr>
        <p:grpSpPr>
          <a:xfrm>
            <a:off x="6703100" y="1140164"/>
            <a:ext cx="5400000" cy="1487652"/>
            <a:chOff x="1170656" y="3494740"/>
            <a:chExt cx="11017224" cy="3171625"/>
          </a:xfrm>
        </p:grpSpPr>
        <p:pic>
          <p:nvPicPr>
            <p:cNvPr id="25" name="图片 24">
              <a:extLst>
                <a:ext uri="{FF2B5EF4-FFF2-40B4-BE49-F238E27FC236}">
                  <a16:creationId xmlns:a16="http://schemas.microsoft.com/office/drawing/2014/main" id="{B2493047-5DA8-48A9-8F14-186B2875D6C6}"/>
                </a:ext>
              </a:extLst>
            </p:cNvPr>
            <p:cNvPicPr>
              <a:picLocks noChangeAspect="1"/>
            </p:cNvPicPr>
            <p:nvPr/>
          </p:nvPicPr>
          <p:blipFill>
            <a:blip r:embed="rId3"/>
            <a:stretch>
              <a:fillRect/>
            </a:stretch>
          </p:blipFill>
          <p:spPr>
            <a:xfrm>
              <a:off x="1170656" y="3494740"/>
              <a:ext cx="11017224" cy="3171625"/>
            </a:xfrm>
            <a:prstGeom prst="rect">
              <a:avLst/>
            </a:prstGeom>
          </p:spPr>
        </p:pic>
        <p:cxnSp>
          <p:nvCxnSpPr>
            <p:cNvPr id="27" name="直接箭头连接符 26">
              <a:extLst>
                <a:ext uri="{FF2B5EF4-FFF2-40B4-BE49-F238E27FC236}">
                  <a16:creationId xmlns:a16="http://schemas.microsoft.com/office/drawing/2014/main" id="{151087DF-3D94-4454-90C5-1BC311EC6D1C}"/>
                </a:ext>
              </a:extLst>
            </p:cNvPr>
            <p:cNvCxnSpPr/>
            <p:nvPr/>
          </p:nvCxnSpPr>
          <p:spPr>
            <a:xfrm flipH="1">
              <a:off x="9309381" y="3882875"/>
              <a:ext cx="360041" cy="576064"/>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CA9FD925-84B7-4C10-A280-AC26230CB2D2}"/>
                </a:ext>
              </a:extLst>
            </p:cNvPr>
            <p:cNvCxnSpPr>
              <a:cxnSpLocks/>
            </p:cNvCxnSpPr>
            <p:nvPr/>
          </p:nvCxnSpPr>
          <p:spPr>
            <a:xfrm flipH="1">
              <a:off x="6355233" y="3844794"/>
              <a:ext cx="471700" cy="969787"/>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F045132-886E-442E-BC6B-65A4CA95BB1E}"/>
                </a:ext>
              </a:extLst>
            </p:cNvPr>
            <p:cNvCxnSpPr>
              <a:cxnSpLocks/>
            </p:cNvCxnSpPr>
            <p:nvPr/>
          </p:nvCxnSpPr>
          <p:spPr>
            <a:xfrm flipV="1">
              <a:off x="8637133" y="5861790"/>
              <a:ext cx="562415" cy="405172"/>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 name="箭头: 下 3">
            <a:extLst>
              <a:ext uri="{FF2B5EF4-FFF2-40B4-BE49-F238E27FC236}">
                <a16:creationId xmlns:a16="http://schemas.microsoft.com/office/drawing/2014/main" id="{512B04A7-681E-4188-B4B8-3BA17F3EDA5F}"/>
              </a:ext>
            </a:extLst>
          </p:cNvPr>
          <p:cNvSpPr/>
          <p:nvPr/>
        </p:nvSpPr>
        <p:spPr>
          <a:xfrm>
            <a:off x="1653328" y="2815240"/>
            <a:ext cx="414780" cy="441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32">
            <a:extLst>
              <a:ext uri="{FF2B5EF4-FFF2-40B4-BE49-F238E27FC236}">
                <a16:creationId xmlns:a16="http://schemas.microsoft.com/office/drawing/2014/main" id="{E48D709A-AC43-4FE5-AC7D-539EC52F3299}"/>
              </a:ext>
            </a:extLst>
          </p:cNvPr>
          <p:cNvSpPr/>
          <p:nvPr/>
        </p:nvSpPr>
        <p:spPr>
          <a:xfrm>
            <a:off x="1643885" y="4574925"/>
            <a:ext cx="414780" cy="441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A48553C-00C6-4442-B992-2637B4896601}"/>
              </a:ext>
            </a:extLst>
          </p:cNvPr>
          <p:cNvSpPr txBox="1"/>
          <p:nvPr/>
        </p:nvSpPr>
        <p:spPr>
          <a:xfrm>
            <a:off x="123823" y="1566697"/>
            <a:ext cx="2074607" cy="400110"/>
          </a:xfrm>
          <a:prstGeom prst="rect">
            <a:avLst/>
          </a:prstGeom>
          <a:noFill/>
        </p:spPr>
        <p:txBody>
          <a:bodyPr wrap="none" rtlCol="0">
            <a:spAutoFit/>
          </a:bodyPr>
          <a:lstStyle/>
          <a:p>
            <a:r>
              <a:rPr lang="en-US" altLang="zh-CN" sz="2000" b="1" dirty="0">
                <a:solidFill>
                  <a:srgbClr val="FF0000"/>
                </a:solidFill>
                <a:highlight>
                  <a:srgbClr val="FFFF00"/>
                </a:highlight>
                <a:latin typeface="+mj-lt"/>
              </a:rPr>
              <a:t>Initial full survey</a:t>
            </a:r>
            <a:endParaRPr lang="zh-CN" altLang="en-US" sz="2000" b="1" dirty="0">
              <a:solidFill>
                <a:srgbClr val="FF0000"/>
              </a:solidFill>
              <a:highlight>
                <a:srgbClr val="FFFF00"/>
              </a:highlight>
              <a:latin typeface="+mj-lt"/>
            </a:endParaRPr>
          </a:p>
        </p:txBody>
      </p:sp>
      <p:sp>
        <p:nvSpPr>
          <p:cNvPr id="34" name="文本框 33">
            <a:extLst>
              <a:ext uri="{FF2B5EF4-FFF2-40B4-BE49-F238E27FC236}">
                <a16:creationId xmlns:a16="http://schemas.microsoft.com/office/drawing/2014/main" id="{CED34AA0-FFC5-4CF9-9B8D-EA93EAFCEBEA}"/>
              </a:ext>
            </a:extLst>
          </p:cNvPr>
          <p:cNvSpPr txBox="1"/>
          <p:nvPr/>
        </p:nvSpPr>
        <p:spPr>
          <a:xfrm>
            <a:off x="807086" y="3429000"/>
            <a:ext cx="1318181" cy="400110"/>
          </a:xfrm>
          <a:prstGeom prst="rect">
            <a:avLst/>
          </a:prstGeom>
          <a:noFill/>
        </p:spPr>
        <p:txBody>
          <a:bodyPr wrap="none" rtlCol="0">
            <a:spAutoFit/>
          </a:bodyPr>
          <a:lstStyle/>
          <a:p>
            <a:r>
              <a:rPr lang="en-US" altLang="zh-CN" sz="2000" b="1" dirty="0">
                <a:solidFill>
                  <a:srgbClr val="FF0000"/>
                </a:solidFill>
                <a:highlight>
                  <a:srgbClr val="FFFF00"/>
                </a:highlight>
                <a:latin typeface="+mj-lt"/>
              </a:rPr>
              <a:t>Prediction</a:t>
            </a:r>
            <a:endParaRPr lang="zh-CN" altLang="en-US" sz="2000" b="1" dirty="0">
              <a:solidFill>
                <a:srgbClr val="FF0000"/>
              </a:solidFill>
              <a:highlight>
                <a:srgbClr val="FFFF00"/>
              </a:highlight>
              <a:latin typeface="+mj-lt"/>
            </a:endParaRPr>
          </a:p>
        </p:txBody>
      </p:sp>
      <p:sp>
        <p:nvSpPr>
          <p:cNvPr id="35" name="文本框 34">
            <a:extLst>
              <a:ext uri="{FF2B5EF4-FFF2-40B4-BE49-F238E27FC236}">
                <a16:creationId xmlns:a16="http://schemas.microsoft.com/office/drawing/2014/main" id="{7F57323E-AE1C-4C90-8B86-1F9B2C589D04}"/>
              </a:ext>
            </a:extLst>
          </p:cNvPr>
          <p:cNvSpPr txBox="1"/>
          <p:nvPr/>
        </p:nvSpPr>
        <p:spPr>
          <a:xfrm>
            <a:off x="261681" y="5076978"/>
            <a:ext cx="1976823" cy="400110"/>
          </a:xfrm>
          <a:prstGeom prst="rect">
            <a:avLst/>
          </a:prstGeom>
          <a:noFill/>
        </p:spPr>
        <p:txBody>
          <a:bodyPr wrap="none" rtlCol="0">
            <a:spAutoFit/>
          </a:bodyPr>
          <a:lstStyle/>
          <a:p>
            <a:r>
              <a:rPr lang="en-US" altLang="zh-CN" sz="2000" b="1" dirty="0">
                <a:solidFill>
                  <a:srgbClr val="FF0000"/>
                </a:solidFill>
                <a:highlight>
                  <a:srgbClr val="FFFF00"/>
                </a:highlight>
                <a:latin typeface="+mj-lt"/>
              </a:rPr>
              <a:t>Final full survey</a:t>
            </a:r>
            <a:endParaRPr lang="zh-CN" altLang="en-US" sz="2000" b="1" dirty="0">
              <a:solidFill>
                <a:srgbClr val="FF0000"/>
              </a:solidFill>
              <a:highlight>
                <a:srgbClr val="FFFF00"/>
              </a:highlight>
              <a:latin typeface="+mj-lt"/>
            </a:endParaRPr>
          </a:p>
        </p:txBody>
      </p:sp>
      <p:graphicFrame>
        <p:nvGraphicFramePr>
          <p:cNvPr id="36" name="表格 5">
            <a:extLst>
              <a:ext uri="{FF2B5EF4-FFF2-40B4-BE49-F238E27FC236}">
                <a16:creationId xmlns:a16="http://schemas.microsoft.com/office/drawing/2014/main" id="{829C38CB-EA41-4A26-95BD-57287FC6ED70}"/>
              </a:ext>
            </a:extLst>
          </p:cNvPr>
          <p:cNvGraphicFramePr>
            <a:graphicFrameLocks noGrp="1"/>
          </p:cNvGraphicFramePr>
          <p:nvPr>
            <p:extLst>
              <p:ext uri="{D42A27DB-BD31-4B8C-83A1-F6EECF244321}">
                <p14:modId xmlns:p14="http://schemas.microsoft.com/office/powerpoint/2010/main" val="2174039209"/>
              </p:ext>
            </p:extLst>
          </p:nvPr>
        </p:nvGraphicFramePr>
        <p:xfrm>
          <a:off x="2248606" y="871941"/>
          <a:ext cx="4648202" cy="1737360"/>
        </p:xfrm>
        <a:graphic>
          <a:graphicData uri="http://schemas.openxmlformats.org/drawingml/2006/table">
            <a:tbl>
              <a:tblPr firstRow="1" bandRow="1"/>
              <a:tblGrid>
                <a:gridCol w="1856763">
                  <a:extLst>
                    <a:ext uri="{9D8B030D-6E8A-4147-A177-3AD203B41FA5}">
                      <a16:colId xmlns:a16="http://schemas.microsoft.com/office/drawing/2014/main" val="20000"/>
                    </a:ext>
                  </a:extLst>
                </a:gridCol>
                <a:gridCol w="971728">
                  <a:extLst>
                    <a:ext uri="{9D8B030D-6E8A-4147-A177-3AD203B41FA5}">
                      <a16:colId xmlns:a16="http://schemas.microsoft.com/office/drawing/2014/main" val="20001"/>
                    </a:ext>
                  </a:extLst>
                </a:gridCol>
                <a:gridCol w="956268">
                  <a:extLst>
                    <a:ext uri="{9D8B030D-6E8A-4147-A177-3AD203B41FA5}">
                      <a16:colId xmlns:a16="http://schemas.microsoft.com/office/drawing/2014/main" val="20002"/>
                    </a:ext>
                  </a:extLst>
                </a:gridCol>
                <a:gridCol w="863443">
                  <a:extLst>
                    <a:ext uri="{9D8B030D-6E8A-4147-A177-3AD203B41FA5}">
                      <a16:colId xmlns:a16="http://schemas.microsoft.com/office/drawing/2014/main" val="20003"/>
                    </a:ext>
                  </a:extLst>
                </a:gridCol>
              </a:tblGrid>
              <a:tr h="273794">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200" b="1" kern="1200" dirty="0">
                          <a:solidFill>
                            <a:srgbClr val="FF0000"/>
                          </a:solidFill>
                          <a:latin typeface="Calibri"/>
                          <a:ea typeface="黑体" panose="02010609060101010101" pitchFamily="49" charset="-122"/>
                          <a:cs typeface="+mn-cs"/>
                        </a:rPr>
                        <a:t>Absolute deviations of initial full survey</a:t>
                      </a:r>
                      <a:endParaRPr lang="zh-CN" altLang="en-US" sz="1200" b="1" dirty="0">
                        <a:latin typeface="黑体" panose="02010609060101010101" pitchFamily="49" charset="-122"/>
                        <a:ea typeface="黑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563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200" b="1" kern="1200" dirty="0">
                          <a:solidFill>
                            <a:schemeClr val="tx1"/>
                          </a:solidFill>
                          <a:latin typeface="+mj-lt"/>
                          <a:ea typeface="+mn-ea"/>
                          <a:cs typeface="+mn-cs"/>
                        </a:rPr>
                        <a:t>D</a:t>
                      </a:r>
                      <a:r>
                        <a:rPr lang="en-US" altLang="zh-CN" sz="1200" b="1" dirty="0">
                          <a:latin typeface="+mj-lt"/>
                        </a:rPr>
                        <a:t>eviation statistics</a:t>
                      </a:r>
                      <a:endParaRPr lang="zh-CN" altLang="en-US" sz="1200" b="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Radial</a:t>
                      </a:r>
                    </a:p>
                    <a:p>
                      <a:pPr algn="ctr"/>
                      <a:r>
                        <a:rPr lang="en-US" altLang="zh-CN" sz="1200" b="0" dirty="0">
                          <a:solidFill>
                            <a:schemeClr val="tx1"/>
                          </a:solidFill>
                          <a:latin typeface="+mj-lt"/>
                        </a:rPr>
                        <a:t>MR/mm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Tangential</a:t>
                      </a:r>
                    </a:p>
                    <a:p>
                      <a:pPr algn="ctr"/>
                      <a:r>
                        <a:rPr lang="en-US" altLang="zh-CN" sz="1200" b="0" dirty="0">
                          <a:solidFill>
                            <a:schemeClr val="tx1"/>
                          </a:solidFill>
                          <a:latin typeface="+mj-lt"/>
                        </a:rPr>
                        <a:t>MT/mm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Vertical</a:t>
                      </a:r>
                    </a:p>
                    <a:p>
                      <a:pPr algn="ctr"/>
                      <a:r>
                        <a:rPr lang="en-US" altLang="zh-CN" sz="1200" b="0" dirty="0">
                          <a:solidFill>
                            <a:schemeClr val="tx1"/>
                          </a:solidFill>
                          <a:latin typeface="+mj-lt"/>
                        </a:rPr>
                        <a:t>MZ/mm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37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Maximum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0.608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0.401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0.454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37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Minimum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-0.211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-0.425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-0.648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63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200" b="0" kern="1200" dirty="0">
                          <a:solidFill>
                            <a:schemeClr val="tx1"/>
                          </a:solidFill>
                          <a:latin typeface="+mj-lt"/>
                          <a:ea typeface="黑体" panose="02010609060101010101" pitchFamily="49" charset="-122"/>
                          <a:cs typeface="+mn-cs"/>
                        </a:rPr>
                        <a:t>Overall RMS of  deviations of all points</a:t>
                      </a:r>
                      <a:endParaRPr lang="zh-CN" altLang="en-US" sz="1200" b="0" kern="1200" dirty="0">
                        <a:solidFill>
                          <a:schemeClr val="tx1"/>
                        </a:solidFill>
                        <a:latin typeface="+mj-lt"/>
                        <a:ea typeface="黑体" panose="02010609060101010101" pitchFamily="49"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1" i="0" u="none" strike="noStrike" dirty="0">
                          <a:solidFill>
                            <a:schemeClr val="tx1"/>
                          </a:solidFill>
                          <a:effectLst/>
                          <a:highlight>
                            <a:srgbClr val="FFFF00"/>
                          </a:highlight>
                          <a:latin typeface="Times New Roman" panose="02020603050405020304" pitchFamily="18" charset="0"/>
                          <a:ea typeface="等线" panose="02010600030101010101" pitchFamily="2" charset="-122"/>
                        </a:rPr>
                        <a:t>0.276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0" i="0" u="none" strike="noStrike" dirty="0">
                          <a:solidFill>
                            <a:schemeClr val="tx1"/>
                          </a:solidFill>
                          <a:effectLst/>
                          <a:latin typeface="Times New Roman" panose="02020603050405020304" pitchFamily="18" charset="0"/>
                          <a:ea typeface="等线" panose="02010600030101010101" pitchFamily="2" charset="-122"/>
                        </a:rPr>
                        <a:t>0.155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200" b="1" i="0" u="none" strike="noStrike" dirty="0">
                          <a:solidFill>
                            <a:schemeClr val="tx1"/>
                          </a:solidFill>
                          <a:effectLst/>
                          <a:highlight>
                            <a:srgbClr val="FFFF00"/>
                          </a:highlight>
                          <a:latin typeface="Times New Roman" panose="02020603050405020304" pitchFamily="18" charset="0"/>
                          <a:ea typeface="等线" panose="02010600030101010101" pitchFamily="2" charset="-122"/>
                        </a:rPr>
                        <a:t>0.229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7" name="矩形 36">
            <a:extLst>
              <a:ext uri="{FF2B5EF4-FFF2-40B4-BE49-F238E27FC236}">
                <a16:creationId xmlns:a16="http://schemas.microsoft.com/office/drawing/2014/main" id="{52076AE3-C7A1-4BA0-A62B-3EDFB4CFF791}"/>
              </a:ext>
            </a:extLst>
          </p:cNvPr>
          <p:cNvSpPr/>
          <p:nvPr/>
        </p:nvSpPr>
        <p:spPr>
          <a:xfrm>
            <a:off x="7128756" y="2775292"/>
            <a:ext cx="4974344" cy="1600438"/>
          </a:xfrm>
          <a:prstGeom prst="rect">
            <a:avLst/>
          </a:prstGeom>
        </p:spPr>
        <p:txBody>
          <a:bodyPr wrap="square">
            <a:spAutoFit/>
          </a:bodyPr>
          <a:lstStyle/>
          <a:p>
            <a:pPr indent="457200" algn="just"/>
            <a:r>
              <a:rPr lang="en-US" altLang="zh-CN" sz="1400" b="1" dirty="0">
                <a:solidFill>
                  <a:srgbClr val="FF0000"/>
                </a:solidFill>
                <a:latin typeface="+mj-lt"/>
              </a:rPr>
              <a:t>Achievements: </a:t>
            </a:r>
            <a:r>
              <a:rPr lang="en-US" altLang="zh-CN" sz="1400" dirty="0">
                <a:latin typeface="+mj-lt"/>
              </a:rPr>
              <a:t>the absolute position deviation obtained from the final full survey is basically consistent with the predicted deviation results.</a:t>
            </a:r>
          </a:p>
          <a:p>
            <a:pPr indent="457200" algn="just"/>
            <a:r>
              <a:rPr lang="en-US" altLang="zh-CN" sz="1400" dirty="0">
                <a:latin typeface="+mj-lt"/>
              </a:rPr>
              <a:t>Compared with the initial full survey, the RMS absolute position deviations have been reduced horizontally from </a:t>
            </a:r>
            <a:r>
              <a:rPr lang="en-US" altLang="zh-CN" sz="1400" b="1" dirty="0">
                <a:solidFill>
                  <a:srgbClr val="FF0000"/>
                </a:solidFill>
                <a:latin typeface="+mj-lt"/>
              </a:rPr>
              <a:t>0.28 mm to 0.14 mm</a:t>
            </a:r>
            <a:r>
              <a:rPr lang="en-US" altLang="zh-CN" sz="1400" dirty="0">
                <a:latin typeface="+mj-lt"/>
              </a:rPr>
              <a:t>, vertically from </a:t>
            </a:r>
            <a:r>
              <a:rPr lang="en-US" altLang="zh-CN" sz="1400" b="1" dirty="0">
                <a:solidFill>
                  <a:srgbClr val="FF0000"/>
                </a:solidFill>
                <a:latin typeface="+mj-lt"/>
              </a:rPr>
              <a:t>0.16 mm to 0.06 mm</a:t>
            </a:r>
            <a:r>
              <a:rPr lang="en-US" altLang="zh-CN" sz="1400" dirty="0">
                <a:latin typeface="+mj-lt"/>
              </a:rPr>
              <a:t>, verifying the success of the theoretical alignment method.</a:t>
            </a:r>
          </a:p>
        </p:txBody>
      </p:sp>
      <p:grpSp>
        <p:nvGrpSpPr>
          <p:cNvPr id="43" name="组合 42">
            <a:extLst>
              <a:ext uri="{FF2B5EF4-FFF2-40B4-BE49-F238E27FC236}">
                <a16:creationId xmlns:a16="http://schemas.microsoft.com/office/drawing/2014/main" id="{676CC217-4725-4E09-A05D-717B0A61D31E}"/>
              </a:ext>
            </a:extLst>
          </p:cNvPr>
          <p:cNvGrpSpPr/>
          <p:nvPr/>
        </p:nvGrpSpPr>
        <p:grpSpPr>
          <a:xfrm>
            <a:off x="6703100" y="4804371"/>
            <a:ext cx="5400000" cy="1507952"/>
            <a:chOff x="6703100" y="4804371"/>
            <a:chExt cx="5400000" cy="1507952"/>
          </a:xfrm>
        </p:grpSpPr>
        <p:grpSp>
          <p:nvGrpSpPr>
            <p:cNvPr id="9" name="组合 8">
              <a:extLst>
                <a:ext uri="{FF2B5EF4-FFF2-40B4-BE49-F238E27FC236}">
                  <a16:creationId xmlns:a16="http://schemas.microsoft.com/office/drawing/2014/main" id="{AEC2AFA1-2688-41C6-8980-709D8333B342}"/>
                </a:ext>
              </a:extLst>
            </p:cNvPr>
            <p:cNvGrpSpPr>
              <a:grpSpLocks noChangeAspect="1"/>
            </p:cNvGrpSpPr>
            <p:nvPr/>
          </p:nvGrpSpPr>
          <p:grpSpPr>
            <a:xfrm>
              <a:off x="6703100" y="4804371"/>
              <a:ext cx="5400000" cy="1503797"/>
              <a:chOff x="551384" y="3745430"/>
              <a:chExt cx="11017224" cy="3068088"/>
            </a:xfrm>
          </p:grpSpPr>
          <p:grpSp>
            <p:nvGrpSpPr>
              <p:cNvPr id="10" name="组合 9">
                <a:extLst>
                  <a:ext uri="{FF2B5EF4-FFF2-40B4-BE49-F238E27FC236}">
                    <a16:creationId xmlns:a16="http://schemas.microsoft.com/office/drawing/2014/main" id="{B2AE14BA-CC18-4125-981B-5923C67C5309}"/>
                  </a:ext>
                </a:extLst>
              </p:cNvPr>
              <p:cNvGrpSpPr/>
              <p:nvPr/>
            </p:nvGrpSpPr>
            <p:grpSpPr>
              <a:xfrm>
                <a:off x="551384" y="3745430"/>
                <a:ext cx="11017224" cy="3068088"/>
                <a:chOff x="551384" y="3745430"/>
                <a:chExt cx="11017224" cy="3068088"/>
              </a:xfrm>
            </p:grpSpPr>
            <p:pic>
              <p:nvPicPr>
                <p:cNvPr id="17" name="图片 16">
                  <a:extLst>
                    <a:ext uri="{FF2B5EF4-FFF2-40B4-BE49-F238E27FC236}">
                      <a16:creationId xmlns:a16="http://schemas.microsoft.com/office/drawing/2014/main" id="{073271ED-4340-4372-AF0F-44915195F3F8}"/>
                    </a:ext>
                  </a:extLst>
                </p:cNvPr>
                <p:cNvPicPr>
                  <a:picLocks noChangeAspect="1"/>
                </p:cNvPicPr>
                <p:nvPr/>
              </p:nvPicPr>
              <p:blipFill>
                <a:blip r:embed="rId4"/>
                <a:stretch>
                  <a:fillRect/>
                </a:stretch>
              </p:blipFill>
              <p:spPr>
                <a:xfrm>
                  <a:off x="551384" y="3745430"/>
                  <a:ext cx="11017224" cy="3068088"/>
                </a:xfrm>
                <a:prstGeom prst="rect">
                  <a:avLst/>
                </a:prstGeom>
              </p:spPr>
            </p:pic>
            <p:cxnSp>
              <p:nvCxnSpPr>
                <p:cNvPr id="18" name="直接箭头连接符 17">
                  <a:extLst>
                    <a:ext uri="{FF2B5EF4-FFF2-40B4-BE49-F238E27FC236}">
                      <a16:creationId xmlns:a16="http://schemas.microsoft.com/office/drawing/2014/main" id="{50C1DC11-B9E3-4B13-B41E-9FB66E1FA553}"/>
                    </a:ext>
                  </a:extLst>
                </p:cNvPr>
                <p:cNvCxnSpPr>
                  <a:cxnSpLocks/>
                </p:cNvCxnSpPr>
                <p:nvPr/>
              </p:nvCxnSpPr>
              <p:spPr>
                <a:xfrm flipH="1">
                  <a:off x="7680176" y="4581128"/>
                  <a:ext cx="91622" cy="504056"/>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grpSp>
          <p:cxnSp>
            <p:nvCxnSpPr>
              <p:cNvPr id="12" name="直接箭头连接符 11">
                <a:extLst>
                  <a:ext uri="{FF2B5EF4-FFF2-40B4-BE49-F238E27FC236}">
                    <a16:creationId xmlns:a16="http://schemas.microsoft.com/office/drawing/2014/main" id="{8DC7539A-ADEE-4FE6-B27F-A8DD4FBA7ABE}"/>
                  </a:ext>
                </a:extLst>
              </p:cNvPr>
              <p:cNvCxnSpPr>
                <a:cxnSpLocks/>
              </p:cNvCxnSpPr>
              <p:nvPr/>
            </p:nvCxnSpPr>
            <p:spPr>
              <a:xfrm flipV="1">
                <a:off x="7680176" y="5469852"/>
                <a:ext cx="648072" cy="689718"/>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D09F7BCF-5021-4B8C-A163-7D8350C9D222}"/>
                  </a:ext>
                </a:extLst>
              </p:cNvPr>
              <p:cNvCxnSpPr>
                <a:cxnSpLocks/>
              </p:cNvCxnSpPr>
              <p:nvPr/>
            </p:nvCxnSpPr>
            <p:spPr>
              <a:xfrm flipH="1">
                <a:off x="4049778" y="4581128"/>
                <a:ext cx="340429" cy="678306"/>
              </a:xfrm>
              <a:prstGeom prst="straightConnector1">
                <a:avLst/>
              </a:prstGeom>
              <a:ln w="19050">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A05F0D56-573F-4717-85D0-F1BF986A0E7B}"/>
                </a:ext>
              </a:extLst>
            </p:cNvPr>
            <p:cNvSpPr txBox="1"/>
            <p:nvPr/>
          </p:nvSpPr>
          <p:spPr>
            <a:xfrm>
              <a:off x="9164076" y="5973769"/>
              <a:ext cx="239731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Vertical deviations</a:t>
              </a:r>
              <a:endParaRPr lang="zh-CN" altLang="en-US" sz="1600" b="1" dirty="0">
                <a:latin typeface="黑体" panose="02010609060101010101" pitchFamily="49" charset="-122"/>
                <a:ea typeface="黑体" panose="02010609060101010101" pitchFamily="49" charset="-122"/>
              </a:endParaRPr>
            </a:p>
          </p:txBody>
        </p:sp>
        <p:sp>
          <p:nvSpPr>
            <p:cNvPr id="41" name="文本框 40">
              <a:extLst>
                <a:ext uri="{FF2B5EF4-FFF2-40B4-BE49-F238E27FC236}">
                  <a16:creationId xmlns:a16="http://schemas.microsoft.com/office/drawing/2014/main" id="{3C9722FE-2D78-4261-9990-BB86E94BC007}"/>
                </a:ext>
              </a:extLst>
            </p:cNvPr>
            <p:cNvSpPr txBox="1"/>
            <p:nvPr/>
          </p:nvSpPr>
          <p:spPr>
            <a:xfrm>
              <a:off x="9659388" y="4919777"/>
              <a:ext cx="206568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Radial deviations</a:t>
              </a:r>
              <a:endParaRPr lang="zh-CN" altLang="en-US" sz="1600" b="1" dirty="0">
                <a:latin typeface="黑体" panose="02010609060101010101" pitchFamily="49" charset="-122"/>
                <a:ea typeface="黑体" panose="02010609060101010101" pitchFamily="49" charset="-122"/>
              </a:endParaRPr>
            </a:p>
          </p:txBody>
        </p:sp>
        <p:sp>
          <p:nvSpPr>
            <p:cNvPr id="42" name="文本框 41">
              <a:extLst>
                <a:ext uri="{FF2B5EF4-FFF2-40B4-BE49-F238E27FC236}">
                  <a16:creationId xmlns:a16="http://schemas.microsoft.com/office/drawing/2014/main" id="{AA5EA627-627E-41D3-A1C0-66C865478662}"/>
                </a:ext>
              </a:extLst>
            </p:cNvPr>
            <p:cNvSpPr txBox="1"/>
            <p:nvPr/>
          </p:nvSpPr>
          <p:spPr>
            <a:xfrm>
              <a:off x="7066630" y="4907593"/>
              <a:ext cx="2539227"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Tangential deviations</a:t>
              </a:r>
              <a:endParaRPr lang="zh-CN" altLang="en-US" sz="1600" b="1" dirty="0">
                <a:latin typeface="黑体" panose="02010609060101010101" pitchFamily="49" charset="-122"/>
                <a:ea typeface="黑体" panose="02010609060101010101" pitchFamily="49" charset="-122"/>
              </a:endParaRPr>
            </a:p>
          </p:txBody>
        </p:sp>
      </p:grpSp>
      <p:sp>
        <p:nvSpPr>
          <p:cNvPr id="32" name="文本框 31">
            <a:extLst>
              <a:ext uri="{FF2B5EF4-FFF2-40B4-BE49-F238E27FC236}">
                <a16:creationId xmlns:a16="http://schemas.microsoft.com/office/drawing/2014/main" id="{47ADDBEF-1430-471D-ABCC-27A3E1A238B2}"/>
              </a:ext>
            </a:extLst>
          </p:cNvPr>
          <p:cNvSpPr txBox="1"/>
          <p:nvPr/>
        </p:nvSpPr>
        <p:spPr>
          <a:xfrm>
            <a:off x="7816814" y="1014267"/>
            <a:ext cx="2539227"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Tangential deviations</a:t>
            </a:r>
            <a:endParaRPr lang="zh-CN" altLang="en-US" sz="1600" b="1" dirty="0">
              <a:latin typeface="黑体" panose="02010609060101010101" pitchFamily="49" charset="-122"/>
              <a:ea typeface="黑体" panose="02010609060101010101" pitchFamily="49" charset="-122"/>
            </a:endParaRPr>
          </a:p>
        </p:txBody>
      </p:sp>
      <p:sp>
        <p:nvSpPr>
          <p:cNvPr id="38" name="文本框 37">
            <a:extLst>
              <a:ext uri="{FF2B5EF4-FFF2-40B4-BE49-F238E27FC236}">
                <a16:creationId xmlns:a16="http://schemas.microsoft.com/office/drawing/2014/main" id="{85F6FE03-4BDB-4E57-8934-75454B049963}"/>
              </a:ext>
            </a:extLst>
          </p:cNvPr>
          <p:cNvSpPr txBox="1"/>
          <p:nvPr/>
        </p:nvSpPr>
        <p:spPr>
          <a:xfrm>
            <a:off x="10356041" y="1033394"/>
            <a:ext cx="206568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Radial deviations</a:t>
            </a:r>
            <a:endParaRPr lang="zh-CN" altLang="en-US" sz="1600" b="1" dirty="0">
              <a:latin typeface="黑体" panose="02010609060101010101" pitchFamily="49" charset="-122"/>
              <a:ea typeface="黑体" panose="02010609060101010101" pitchFamily="49" charset="-122"/>
            </a:endParaRPr>
          </a:p>
        </p:txBody>
      </p:sp>
      <p:sp>
        <p:nvSpPr>
          <p:cNvPr id="39" name="文本框 38">
            <a:extLst>
              <a:ext uri="{FF2B5EF4-FFF2-40B4-BE49-F238E27FC236}">
                <a16:creationId xmlns:a16="http://schemas.microsoft.com/office/drawing/2014/main" id="{41BEE6B3-73F6-45A8-8C03-0C23599B8887}"/>
              </a:ext>
            </a:extLst>
          </p:cNvPr>
          <p:cNvSpPr txBox="1"/>
          <p:nvPr/>
        </p:nvSpPr>
        <p:spPr>
          <a:xfrm>
            <a:off x="8998562" y="2333516"/>
            <a:ext cx="2397311" cy="338554"/>
          </a:xfrm>
          <a:prstGeom prst="rect">
            <a:avLst/>
          </a:prstGeom>
          <a:noFill/>
        </p:spPr>
        <p:txBody>
          <a:bodyPr wrap="square" rtlCol="0">
            <a:spAutoFit/>
          </a:bodyPr>
          <a:lstStyle/>
          <a:p>
            <a:pPr algn="l"/>
            <a:r>
              <a:rPr lang="en-US" altLang="zh-CN" sz="1600" b="1" dirty="0">
                <a:latin typeface="黑体" panose="02010609060101010101" pitchFamily="49" charset="-122"/>
                <a:ea typeface="黑体" panose="02010609060101010101" pitchFamily="49" charset="-122"/>
              </a:rPr>
              <a:t>Vertical deviations</a:t>
            </a:r>
            <a:endParaRPr lang="zh-CN" altLang="en-US" sz="1600" b="1" dirty="0">
              <a:latin typeface="黑体" panose="02010609060101010101" pitchFamily="49" charset="-122"/>
              <a:ea typeface="黑体" panose="02010609060101010101" pitchFamily="49" charset="-122"/>
            </a:endParaRPr>
          </a:p>
        </p:txBody>
      </p:sp>
      <p:sp>
        <p:nvSpPr>
          <p:cNvPr id="7" name="椭圆 6">
            <a:extLst>
              <a:ext uri="{FF2B5EF4-FFF2-40B4-BE49-F238E27FC236}">
                <a16:creationId xmlns:a16="http://schemas.microsoft.com/office/drawing/2014/main" id="{F6597148-F5AC-4ED5-A2F1-77013D6A1106}"/>
              </a:ext>
            </a:extLst>
          </p:cNvPr>
          <p:cNvSpPr/>
          <p:nvPr/>
        </p:nvSpPr>
        <p:spPr>
          <a:xfrm>
            <a:off x="4348972" y="3432718"/>
            <a:ext cx="584112" cy="8929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44" name="表格 5">
            <a:extLst>
              <a:ext uri="{FF2B5EF4-FFF2-40B4-BE49-F238E27FC236}">
                <a16:creationId xmlns:a16="http://schemas.microsoft.com/office/drawing/2014/main" id="{1ADD8B16-8F44-417D-A1B0-F253AE404ADD}"/>
              </a:ext>
            </a:extLst>
          </p:cNvPr>
          <p:cNvGraphicFramePr>
            <a:graphicFrameLocks noGrp="1"/>
          </p:cNvGraphicFramePr>
          <p:nvPr>
            <p:extLst>
              <p:ext uri="{D42A27DB-BD31-4B8C-83A1-F6EECF244321}">
                <p14:modId xmlns:p14="http://schemas.microsoft.com/office/powerpoint/2010/main" val="1825135321"/>
              </p:ext>
            </p:extLst>
          </p:nvPr>
        </p:nvGraphicFramePr>
        <p:xfrm>
          <a:off x="2247202" y="4491703"/>
          <a:ext cx="4637663" cy="1737360"/>
        </p:xfrm>
        <a:graphic>
          <a:graphicData uri="http://schemas.openxmlformats.org/drawingml/2006/table">
            <a:tbl>
              <a:tblPr firstRow="1" bandRow="1"/>
              <a:tblGrid>
                <a:gridCol w="1955804">
                  <a:extLst>
                    <a:ext uri="{9D8B030D-6E8A-4147-A177-3AD203B41FA5}">
                      <a16:colId xmlns:a16="http://schemas.microsoft.com/office/drawing/2014/main" val="20000"/>
                    </a:ext>
                  </a:extLst>
                </a:gridCol>
                <a:gridCol w="801188">
                  <a:extLst>
                    <a:ext uri="{9D8B030D-6E8A-4147-A177-3AD203B41FA5}">
                      <a16:colId xmlns:a16="http://schemas.microsoft.com/office/drawing/2014/main" val="20001"/>
                    </a:ext>
                  </a:extLst>
                </a:gridCol>
                <a:gridCol w="1045029">
                  <a:extLst>
                    <a:ext uri="{9D8B030D-6E8A-4147-A177-3AD203B41FA5}">
                      <a16:colId xmlns:a16="http://schemas.microsoft.com/office/drawing/2014/main" val="20002"/>
                    </a:ext>
                  </a:extLst>
                </a:gridCol>
                <a:gridCol w="835642">
                  <a:extLst>
                    <a:ext uri="{9D8B030D-6E8A-4147-A177-3AD203B41FA5}">
                      <a16:colId xmlns:a16="http://schemas.microsoft.com/office/drawing/2014/main" val="20003"/>
                    </a:ext>
                  </a:extLst>
                </a:gridCol>
              </a:tblGrid>
              <a:tr h="235790">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200" b="1" kern="1200" dirty="0">
                          <a:solidFill>
                            <a:srgbClr val="FF0000"/>
                          </a:solidFill>
                          <a:latin typeface="Calibri"/>
                          <a:ea typeface="黑体" panose="02010609060101010101" pitchFamily="49" charset="-122"/>
                          <a:cs typeface="+mn-cs"/>
                        </a:rPr>
                        <a:t>Absolute deviations of final full survey</a:t>
                      </a:r>
                      <a:endParaRPr lang="zh-CN" altLang="en-US" sz="1200" b="1" dirty="0">
                        <a:latin typeface="黑体" panose="02010609060101010101" pitchFamily="49" charset="-122"/>
                        <a:ea typeface="黑体" panose="020106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1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685800" rtl="0" eaLnBrk="1" latinLnBrk="0" hangingPunct="1"/>
                      <a:r>
                        <a:rPr lang="en-US" altLang="zh-CN" sz="1200" b="1" kern="1200" dirty="0">
                          <a:solidFill>
                            <a:schemeClr val="tx1"/>
                          </a:solidFill>
                          <a:latin typeface="+mj-lt"/>
                          <a:ea typeface="+mn-ea"/>
                          <a:cs typeface="+mn-cs"/>
                        </a:rPr>
                        <a:t>D</a:t>
                      </a:r>
                      <a:r>
                        <a:rPr lang="en-US" altLang="zh-CN" sz="1200" b="1" dirty="0">
                          <a:latin typeface="+mj-lt"/>
                        </a:rPr>
                        <a:t>eviation statistics</a:t>
                      </a:r>
                      <a:endParaRPr lang="zh-CN" altLang="en-US" sz="1200" b="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Radial</a:t>
                      </a:r>
                    </a:p>
                    <a:p>
                      <a:pPr algn="ctr"/>
                      <a:r>
                        <a:rPr lang="en-US" altLang="zh-CN" sz="1200" b="0" dirty="0">
                          <a:solidFill>
                            <a:schemeClr val="tx1"/>
                          </a:solidFill>
                          <a:latin typeface="+mj-lt"/>
                        </a:rPr>
                        <a:t>MR/mm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Tangential</a:t>
                      </a:r>
                    </a:p>
                    <a:p>
                      <a:pPr algn="ctr"/>
                      <a:r>
                        <a:rPr lang="en-US" altLang="zh-CN" sz="1200" b="0" dirty="0">
                          <a:solidFill>
                            <a:schemeClr val="tx1"/>
                          </a:solidFill>
                          <a:latin typeface="+mj-lt"/>
                        </a:rPr>
                        <a:t>MT/mm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tx1"/>
                          </a:solidFill>
                          <a:latin typeface="+mj-lt"/>
                        </a:rPr>
                        <a:t>Vertical</a:t>
                      </a:r>
                    </a:p>
                    <a:p>
                      <a:pPr algn="ctr"/>
                      <a:r>
                        <a:rPr lang="en-US" altLang="zh-CN" sz="1200" b="0" dirty="0">
                          <a:solidFill>
                            <a:schemeClr val="tx1"/>
                          </a:solidFill>
                          <a:latin typeface="+mj-lt"/>
                        </a:rPr>
                        <a:t>MZ/mm</a:t>
                      </a:r>
                      <a:endParaRPr lang="zh-CN" alt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8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Maximum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0.169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8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200" b="0" dirty="0">
                          <a:solidFill>
                            <a:schemeClr val="tx1"/>
                          </a:solidFill>
                          <a:latin typeface="+mj-lt"/>
                          <a:ea typeface="黑体" panose="02010609060101010101" pitchFamily="49" charset="-122"/>
                        </a:rPr>
                        <a:t>Minimum deviation</a:t>
                      </a:r>
                      <a:endParaRPr lang="zh-CN" altLang="en-US" sz="1200" b="0" dirty="0">
                        <a:solidFill>
                          <a:schemeClr val="tx1"/>
                        </a:solidFill>
                        <a:latin typeface="+mj-lt"/>
                        <a:ea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-0.294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-0.121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a:solidFill>
                            <a:srgbClr val="000000"/>
                          </a:solidFill>
                          <a:effectLst/>
                          <a:latin typeface="等线" panose="02010600030101010101" pitchFamily="2" charset="-122"/>
                          <a:ea typeface="等线" panose="02010600030101010101" pitchFamily="2" charset="-122"/>
                        </a:rPr>
                        <a:t>-0.110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altLang="zh-CN" sz="1200" b="0" kern="1200" dirty="0">
                          <a:solidFill>
                            <a:schemeClr val="tx1"/>
                          </a:solidFill>
                          <a:latin typeface="+mj-lt"/>
                          <a:ea typeface="黑体" panose="02010609060101010101" pitchFamily="49" charset="-122"/>
                          <a:cs typeface="+mn-cs"/>
                        </a:rPr>
                        <a:t>Overall RMS of  deviations of all points</a:t>
                      </a:r>
                      <a:endParaRPr lang="zh-CN" altLang="en-US" sz="1200" b="0" kern="1200" dirty="0">
                        <a:solidFill>
                          <a:schemeClr val="tx1"/>
                        </a:solidFill>
                        <a:latin typeface="+mj-lt"/>
                        <a:ea typeface="黑体" panose="02010609060101010101" pitchFamily="49"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0.137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0.056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1" i="0" u="none" strike="noStrike" dirty="0">
                          <a:solidFill>
                            <a:srgbClr val="000000"/>
                          </a:solidFill>
                          <a:effectLst/>
                          <a:highlight>
                            <a:srgbClr val="FFFF00"/>
                          </a:highlight>
                          <a:latin typeface="等线" panose="02010600030101010101" pitchFamily="2" charset="-122"/>
                          <a:ea typeface="等线" panose="02010600030101010101" pitchFamily="2" charset="-122"/>
                        </a:rPr>
                        <a:t>0.061</a:t>
                      </a:r>
                      <a:r>
                        <a:rPr lang="en-US" altLang="zh-CN" sz="1200" b="1"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6" name="椭圆 45">
            <a:extLst>
              <a:ext uri="{FF2B5EF4-FFF2-40B4-BE49-F238E27FC236}">
                <a16:creationId xmlns:a16="http://schemas.microsoft.com/office/drawing/2014/main" id="{4F538FE0-AB2C-4036-A076-2B9F321BA0F6}"/>
              </a:ext>
            </a:extLst>
          </p:cNvPr>
          <p:cNvSpPr/>
          <p:nvPr/>
        </p:nvSpPr>
        <p:spPr>
          <a:xfrm>
            <a:off x="6250196" y="3419305"/>
            <a:ext cx="584112" cy="8929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a:extLst>
              <a:ext uri="{FF2B5EF4-FFF2-40B4-BE49-F238E27FC236}">
                <a16:creationId xmlns:a16="http://schemas.microsoft.com/office/drawing/2014/main" id="{D9771627-6B21-4CC1-94D2-E9B3294C143A}"/>
              </a:ext>
            </a:extLst>
          </p:cNvPr>
          <p:cNvSpPr/>
          <p:nvPr/>
        </p:nvSpPr>
        <p:spPr>
          <a:xfrm>
            <a:off x="4302903" y="5277033"/>
            <a:ext cx="584112" cy="8929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a:extLst>
              <a:ext uri="{FF2B5EF4-FFF2-40B4-BE49-F238E27FC236}">
                <a16:creationId xmlns:a16="http://schemas.microsoft.com/office/drawing/2014/main" id="{E09C0A09-D13C-4288-A666-7D08D65AFBE5}"/>
              </a:ext>
            </a:extLst>
          </p:cNvPr>
          <p:cNvSpPr/>
          <p:nvPr/>
        </p:nvSpPr>
        <p:spPr>
          <a:xfrm>
            <a:off x="6177520" y="5267518"/>
            <a:ext cx="584112" cy="8929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a:extLst>
              <a:ext uri="{FF2B5EF4-FFF2-40B4-BE49-F238E27FC236}">
                <a16:creationId xmlns:a16="http://schemas.microsoft.com/office/drawing/2014/main" id="{2077F30D-BC3E-4C93-A6DA-926C04287379}"/>
              </a:ext>
            </a:extLst>
          </p:cNvPr>
          <p:cNvSpPr/>
          <p:nvPr/>
        </p:nvSpPr>
        <p:spPr>
          <a:xfrm>
            <a:off x="0" y="2613147"/>
            <a:ext cx="12192000" cy="169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DB27E58F-77C2-4B5E-B971-6A9CC4E8C4BF}"/>
              </a:ext>
            </a:extLst>
          </p:cNvPr>
          <p:cNvSpPr/>
          <p:nvPr/>
        </p:nvSpPr>
        <p:spPr>
          <a:xfrm>
            <a:off x="-8340" y="4321969"/>
            <a:ext cx="12192000" cy="169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2">
            <a:extLst>
              <a:ext uri="{FF2B5EF4-FFF2-40B4-BE49-F238E27FC236}">
                <a16:creationId xmlns:a16="http://schemas.microsoft.com/office/drawing/2014/main" id="{5B8AC74B-46C4-42F9-88E5-EFBC31FDDC79}"/>
              </a:ext>
            </a:extLst>
          </p:cNvPr>
          <p:cNvSpPr>
            <a:spLocks noGrp="1"/>
          </p:cNvSpPr>
          <p:nvPr>
            <p:ph type="title"/>
          </p:nvPr>
        </p:nvSpPr>
        <p:spPr>
          <a:xfrm>
            <a:off x="780288" y="260629"/>
            <a:ext cx="10718987" cy="663575"/>
          </a:xfrm>
        </p:spPr>
        <p:txBody>
          <a:bodyPr/>
          <a:lstStyle/>
          <a:p>
            <a:r>
              <a:rPr lang="en-US" altLang="zh-CN" dirty="0"/>
              <a:t>Alignment in tunnel</a:t>
            </a:r>
            <a:endParaRPr lang="zh-CN" altLang="en-US" dirty="0"/>
          </a:p>
        </p:txBody>
      </p:sp>
      <p:sp>
        <p:nvSpPr>
          <p:cNvPr id="14" name="文本框 13">
            <a:extLst>
              <a:ext uri="{FF2B5EF4-FFF2-40B4-BE49-F238E27FC236}">
                <a16:creationId xmlns:a16="http://schemas.microsoft.com/office/drawing/2014/main" id="{D3381520-2203-27CB-76BE-A24A1669AC70}"/>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9" name="文本框 18">
            <a:extLst>
              <a:ext uri="{FF2B5EF4-FFF2-40B4-BE49-F238E27FC236}">
                <a16:creationId xmlns:a16="http://schemas.microsoft.com/office/drawing/2014/main" id="{C399F727-87C5-6BB4-C790-A6B3125BFDCB}"/>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1322138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18444" y="1409790"/>
            <a:ext cx="8536395" cy="2150613"/>
          </a:xfrm>
        </p:spPr>
        <p:txBody>
          <a:bodyPr wrap="square">
            <a:noAutofit/>
          </a:bodyPr>
          <a:lstStyle/>
          <a:p>
            <a:pPr marL="0" indent="0" algn="just">
              <a:spcBef>
                <a:spcPts val="0"/>
              </a:spcBef>
              <a:spcAft>
                <a:spcPts val="600"/>
              </a:spcAft>
              <a:buNone/>
            </a:pPr>
            <a:r>
              <a:rPr lang="en-US" altLang="zh-CN" sz="1800" b="1" dirty="0">
                <a:solidFill>
                  <a:schemeClr val="tx1"/>
                </a:solidFill>
                <a:latin typeface="+mj-lt"/>
              </a:rPr>
              <a:t>    </a:t>
            </a:r>
            <a:r>
              <a:rPr lang="en-US" altLang="zh-CN" sz="1800" dirty="0">
                <a:solidFill>
                  <a:schemeClr val="tx1"/>
                </a:solidFill>
                <a:latin typeface="+mj-lt"/>
              </a:rPr>
              <a:t>After full survey, the entry and exit points of each girder were obtained. Based on the deviation of actual and nominal position of girders, smooth deviations called ‘Bidirectional difference’  were calculated.</a:t>
            </a:r>
          </a:p>
          <a:p>
            <a:pPr marL="0" indent="0" algn="just">
              <a:spcBef>
                <a:spcPts val="0"/>
              </a:spcBef>
              <a:spcAft>
                <a:spcPts val="600"/>
              </a:spcAft>
              <a:buNone/>
            </a:pPr>
            <a:r>
              <a:rPr lang="en-US" altLang="zh-CN" sz="1800" dirty="0">
                <a:solidFill>
                  <a:schemeClr val="tx1"/>
                </a:solidFill>
                <a:latin typeface="+mj-lt"/>
              </a:rPr>
              <a:t>    Bidirectional difference: Based on the line connecting the upstream and downstream girders, calculate the differences δ1 of the entry and δ2 of the exit points of the current girder relative to the baseline.</a:t>
            </a:r>
            <a:endParaRPr lang="en-US" altLang="zh-CN" sz="1800" dirty="0">
              <a:solidFill>
                <a:schemeClr val="tx1"/>
              </a:solidFill>
              <a:latin typeface="+mj-lt"/>
              <a:ea typeface="黑体" pitchFamily="49" charset="-122"/>
            </a:endParaRPr>
          </a:p>
          <a:p>
            <a:pPr marL="0" indent="0" algn="just">
              <a:spcBef>
                <a:spcPts val="0"/>
              </a:spcBef>
              <a:spcAft>
                <a:spcPts val="600"/>
              </a:spcAft>
              <a:buNone/>
            </a:pPr>
            <a:r>
              <a:rPr lang="en-US" altLang="zh-CN" sz="1800" dirty="0">
                <a:solidFill>
                  <a:schemeClr val="tx1"/>
                </a:solidFill>
                <a:latin typeface="+mj-lt"/>
              </a:rPr>
              <a:t>    The smooth deviations were within </a:t>
            </a:r>
            <a:r>
              <a:rPr lang="en-US" altLang="zh-CN" sz="1800" b="1" dirty="0">
                <a:solidFill>
                  <a:srgbClr val="FF0000"/>
                </a:solidFill>
                <a:latin typeface="+mj-lt"/>
              </a:rPr>
              <a:t>±0.034mm </a:t>
            </a:r>
            <a:r>
              <a:rPr lang="en-US" altLang="zh-CN" sz="1800" dirty="0">
                <a:solidFill>
                  <a:schemeClr val="tx1"/>
                </a:solidFill>
                <a:latin typeface="+mj-lt"/>
              </a:rPr>
              <a:t>in radial, and </a:t>
            </a:r>
            <a:r>
              <a:rPr lang="en-US" altLang="zh-CN" sz="1800" b="1" dirty="0">
                <a:solidFill>
                  <a:srgbClr val="FF0000"/>
                </a:solidFill>
                <a:latin typeface="+mj-lt"/>
              </a:rPr>
              <a:t>±0.057mm </a:t>
            </a:r>
            <a:r>
              <a:rPr lang="en-US" altLang="zh-CN" sz="1800" dirty="0">
                <a:solidFill>
                  <a:schemeClr val="tx1"/>
                </a:solidFill>
                <a:latin typeface="+mj-lt"/>
              </a:rPr>
              <a:t>in vertical. </a:t>
            </a:r>
            <a:endParaRPr lang="zh-CN" altLang="en-US" sz="1800" dirty="0">
              <a:solidFill>
                <a:schemeClr val="tx1"/>
              </a:solidFill>
              <a:latin typeface="+mj-lt"/>
            </a:endParaRPr>
          </a:p>
        </p:txBody>
      </p:sp>
      <p:graphicFrame>
        <p:nvGraphicFramePr>
          <p:cNvPr id="4" name="表格 3">
            <a:extLst>
              <a:ext uri="{FF2B5EF4-FFF2-40B4-BE49-F238E27FC236}">
                <a16:creationId xmlns:a16="http://schemas.microsoft.com/office/drawing/2014/main" id="{04938D80-AED8-4237-A294-4DC5EBE8C254}"/>
              </a:ext>
            </a:extLst>
          </p:cNvPr>
          <p:cNvGraphicFramePr>
            <a:graphicFrameLocks noGrp="1"/>
          </p:cNvGraphicFramePr>
          <p:nvPr>
            <p:extLst>
              <p:ext uri="{D42A27DB-BD31-4B8C-83A1-F6EECF244321}">
                <p14:modId xmlns:p14="http://schemas.microsoft.com/office/powerpoint/2010/main" val="2245591285"/>
              </p:ext>
            </p:extLst>
          </p:nvPr>
        </p:nvGraphicFramePr>
        <p:xfrm>
          <a:off x="204587" y="3663387"/>
          <a:ext cx="5689600" cy="2499360"/>
        </p:xfrm>
        <a:graphic>
          <a:graphicData uri="http://schemas.openxmlformats.org/drawingml/2006/table">
            <a:tbl>
              <a:tblPr firstRow="1" bandRow="1">
                <a:tableStyleId>{5C22544A-7EE6-4342-B048-85BDC9FD1C3A}</a:tableStyleId>
              </a:tblPr>
              <a:tblGrid>
                <a:gridCol w="2105709">
                  <a:extLst>
                    <a:ext uri="{9D8B030D-6E8A-4147-A177-3AD203B41FA5}">
                      <a16:colId xmlns:a16="http://schemas.microsoft.com/office/drawing/2014/main" val="1874568025"/>
                    </a:ext>
                  </a:extLst>
                </a:gridCol>
                <a:gridCol w="1798918">
                  <a:extLst>
                    <a:ext uri="{9D8B030D-6E8A-4147-A177-3AD203B41FA5}">
                      <a16:colId xmlns:a16="http://schemas.microsoft.com/office/drawing/2014/main" val="997288968"/>
                    </a:ext>
                  </a:extLst>
                </a:gridCol>
                <a:gridCol w="1784973">
                  <a:extLst>
                    <a:ext uri="{9D8B030D-6E8A-4147-A177-3AD203B41FA5}">
                      <a16:colId xmlns:a16="http://schemas.microsoft.com/office/drawing/2014/main" val="4107238853"/>
                    </a:ext>
                  </a:extLst>
                </a:gridCol>
              </a:tblGrid>
              <a:tr h="304385">
                <a:tc gridSpan="3">
                  <a:txBody>
                    <a:bodyPr/>
                    <a:lstStyle/>
                    <a:p>
                      <a:pPr algn="ctr"/>
                      <a:r>
                        <a:rPr lang="en-US" altLang="zh-CN" sz="1600" dirty="0"/>
                        <a:t>Smooth deviations</a:t>
                      </a:r>
                      <a:endParaRPr lang="zh-CN" altLang="en-US" sz="1600" dirty="0"/>
                    </a:p>
                  </a:txBody>
                  <a:tcPr anchor="ctr"/>
                </a:tc>
                <a:tc hMerge="1">
                  <a:txBody>
                    <a:bodyPr/>
                    <a:lstStyle/>
                    <a:p>
                      <a:pPr algn="ctr"/>
                      <a:endParaRPr lang="zh-CN" altLang="en-US" dirty="0"/>
                    </a:p>
                  </a:txBody>
                  <a:tcPr>
                    <a:lnB w="12700" cap="flat" cmpd="sng" algn="ctr">
                      <a:noFill/>
                      <a:prstDash val="solid"/>
                      <a:round/>
                      <a:headEnd type="none" w="med" len="med"/>
                      <a:tailEnd type="none" w="med" len="med"/>
                    </a:lnB>
                  </a:tcPr>
                </a:tc>
                <a:tc hMerge="1">
                  <a:txBody>
                    <a:bodyPr/>
                    <a:lstStyle/>
                    <a:p>
                      <a:endParaRPr lang="zh-CN" altLang="en-US" dirty="0"/>
                    </a:p>
                  </a:txBody>
                  <a:tcPr/>
                </a:tc>
                <a:extLst>
                  <a:ext uri="{0D108BD9-81ED-4DB2-BD59-A6C34878D82A}">
                    <a16:rowId xmlns:a16="http://schemas.microsoft.com/office/drawing/2014/main" val="1328824546"/>
                  </a:ext>
                </a:extLst>
              </a:tr>
              <a:tr h="3043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tx1"/>
                          </a:solidFill>
                          <a:latin typeface="+mn-lt"/>
                          <a:ea typeface="+mn-ea"/>
                          <a:cs typeface="+mn-cs"/>
                        </a:rPr>
                        <a:t>D</a:t>
                      </a:r>
                      <a:r>
                        <a:rPr lang="en-US" altLang="zh-CN" sz="1600" b="1" kern="1200" dirty="0">
                          <a:solidFill>
                            <a:schemeClr val="dk1"/>
                          </a:solidFill>
                          <a:latin typeface="+mn-lt"/>
                          <a:ea typeface="+mn-ea"/>
                          <a:cs typeface="+mn-cs"/>
                        </a:rPr>
                        <a:t>eviation statistics</a:t>
                      </a:r>
                      <a:endParaRPr lang="zh-CN" altLang="en-US" sz="1600" b="1" kern="1200" dirty="0">
                        <a:solidFill>
                          <a:schemeClr val="tx1"/>
                        </a:solidFill>
                        <a:latin typeface="+mn-lt"/>
                        <a:ea typeface="+mn-ea"/>
                        <a:cs typeface="+mn-cs"/>
                      </a:endParaRPr>
                    </a:p>
                  </a:txBody>
                  <a:tcPr anchor="ctr"/>
                </a:tc>
                <a:tc>
                  <a:txBody>
                    <a:bodyPr/>
                    <a:lstStyle/>
                    <a:p>
                      <a:pPr algn="ctr"/>
                      <a:r>
                        <a:rPr lang="en-US" altLang="zh-CN" sz="1600" b="1" kern="1200" dirty="0">
                          <a:solidFill>
                            <a:schemeClr val="tx1"/>
                          </a:solidFill>
                          <a:latin typeface="+mn-lt"/>
                          <a:ea typeface="+mn-ea"/>
                          <a:cs typeface="+mn-cs"/>
                        </a:rPr>
                        <a:t>Radial</a:t>
                      </a:r>
                      <a:r>
                        <a:rPr lang="en-US" altLang="zh-CN" sz="1600" b="1" dirty="0"/>
                        <a:t>/mm</a:t>
                      </a:r>
                      <a:endParaRPr lang="zh-CN" altLang="en-US" sz="1600" b="1" kern="1200" dirty="0">
                        <a:solidFill>
                          <a:schemeClr val="tx1"/>
                        </a:solidFill>
                        <a:latin typeface="+mn-lt"/>
                        <a:ea typeface="+mn-ea"/>
                        <a:cs typeface="+mn-cs"/>
                      </a:endParaRPr>
                    </a:p>
                  </a:txBody>
                  <a:tcP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1" kern="1200" dirty="0">
                          <a:solidFill>
                            <a:schemeClr val="tx1"/>
                          </a:solidFill>
                          <a:latin typeface="+mn-lt"/>
                          <a:ea typeface="+mn-ea"/>
                          <a:cs typeface="+mn-cs"/>
                        </a:rPr>
                        <a:t>Vertical/</a:t>
                      </a:r>
                      <a:r>
                        <a:rPr lang="en-US" altLang="zh-CN" sz="1600" b="1" dirty="0"/>
                        <a:t>mm</a:t>
                      </a:r>
                      <a:endParaRPr lang="zh-CN" altLang="en-US" sz="1600" b="1" kern="1200" dirty="0">
                        <a:solidFill>
                          <a:schemeClr val="tx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8948563"/>
                  </a:ext>
                </a:extLst>
              </a:tr>
              <a:tr h="3043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600" b="0" dirty="0">
                          <a:solidFill>
                            <a:schemeClr val="tx1"/>
                          </a:solidFill>
                          <a:latin typeface="+mj-lt"/>
                          <a:ea typeface="黑体" panose="02010609060101010101" pitchFamily="49" charset="-122"/>
                        </a:rPr>
                        <a:t>Maximum deviation</a:t>
                      </a:r>
                      <a:endParaRPr lang="zh-CN" altLang="en-US" sz="1600" b="0" dirty="0">
                        <a:solidFill>
                          <a:schemeClr val="tx1"/>
                        </a:solidFill>
                        <a:latin typeface="+mj-lt"/>
                        <a:ea typeface="黑体" panose="02010609060101010101" pitchFamily="49" charset="-122"/>
                      </a:endParaRPr>
                    </a:p>
                  </a:txBody>
                  <a:tcPr/>
                </a:tc>
                <a:tc>
                  <a:txBody>
                    <a:bodyPr/>
                    <a:lstStyle/>
                    <a:p>
                      <a:pPr marL="0" algn="ctr" defTabSz="914400" rtl="0" eaLnBrk="1" fontAlgn="ctr" latinLnBrk="0" hangingPunct="1"/>
                      <a:r>
                        <a:rPr lang="en-US" altLang="zh-CN" sz="1600" b="1" i="0" u="none" strike="noStrike" kern="1200" dirty="0">
                          <a:solidFill>
                            <a:schemeClr val="tx1"/>
                          </a:solidFill>
                          <a:effectLst/>
                          <a:latin typeface="Times New Roman" panose="02020603050405020304" pitchFamily="18" charset="0"/>
                          <a:ea typeface="等线" panose="02010600030101010101" pitchFamily="2" charset="-122"/>
                          <a:cs typeface="+mn-cs"/>
                        </a:rPr>
                        <a:t>0.034 </a:t>
                      </a:r>
                    </a:p>
                  </a:txBody>
                  <a:tcPr marL="6350" marR="6350" marT="6350" marB="0" anchor="ctr">
                    <a:lnT w="12700" cap="flat" cmpd="sng" algn="ctr">
                      <a:noFill/>
                      <a:prstDash val="solid"/>
                      <a:round/>
                      <a:headEnd type="none" w="med" len="med"/>
                      <a:tailEnd type="none" w="med" len="med"/>
                    </a:lnT>
                  </a:tcPr>
                </a:tc>
                <a:tc>
                  <a:txBody>
                    <a:bodyPr/>
                    <a:lstStyle/>
                    <a:p>
                      <a:pPr marL="0" algn="ctr" defTabSz="914400" rtl="0" eaLnBrk="1" fontAlgn="ctr" latinLnBrk="0" hangingPunct="1"/>
                      <a:r>
                        <a:rPr lang="en-US" altLang="zh-CN" sz="1600" b="1" i="0" u="none" strike="noStrike" kern="1200" dirty="0">
                          <a:solidFill>
                            <a:schemeClr val="tx1"/>
                          </a:solidFill>
                          <a:effectLst/>
                          <a:latin typeface="Times New Roman" panose="02020603050405020304" pitchFamily="18" charset="0"/>
                          <a:ea typeface="等线" panose="02010600030101010101" pitchFamily="2" charset="-122"/>
                          <a:cs typeface="+mn-cs"/>
                        </a:rPr>
                        <a:t>0.057 </a:t>
                      </a:r>
                    </a:p>
                  </a:txBody>
                  <a:tcPr marL="6350" marR="6350" marT="6350" marB="0" anchor="ctr">
                    <a:lnT w="12700" cap="flat" cmpd="sng" algn="ctr">
                      <a:noFill/>
                      <a:prstDash val="solid"/>
                      <a:round/>
                      <a:headEnd type="none" w="med" len="med"/>
                      <a:tailEnd type="none" w="med" len="med"/>
                    </a:lnT>
                  </a:tcPr>
                </a:tc>
                <a:extLst>
                  <a:ext uri="{0D108BD9-81ED-4DB2-BD59-A6C34878D82A}">
                    <a16:rowId xmlns:a16="http://schemas.microsoft.com/office/drawing/2014/main" val="1686605597"/>
                  </a:ext>
                </a:extLst>
              </a:tr>
              <a:tr h="3043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600" b="0" dirty="0">
                          <a:solidFill>
                            <a:schemeClr val="tx1"/>
                          </a:solidFill>
                          <a:latin typeface="+mj-lt"/>
                          <a:ea typeface="黑体" panose="02010609060101010101" pitchFamily="49" charset="-122"/>
                        </a:rPr>
                        <a:t>Minimum deviation</a:t>
                      </a:r>
                      <a:endParaRPr lang="zh-CN" altLang="en-US" sz="1600" b="0" dirty="0">
                        <a:solidFill>
                          <a:schemeClr val="tx1"/>
                        </a:solidFill>
                        <a:latin typeface="+mj-lt"/>
                        <a:ea typeface="黑体" panose="02010609060101010101" pitchFamily="49" charset="-122"/>
                      </a:endParaRPr>
                    </a:p>
                  </a:txBody>
                  <a:tcPr/>
                </a:tc>
                <a:tc>
                  <a:txBody>
                    <a:bodyPr/>
                    <a:lstStyle/>
                    <a:p>
                      <a:pPr marL="0" algn="ctr" defTabSz="914400" rtl="0" eaLnBrk="1" fontAlgn="ctr" latinLnBrk="0" hangingPunct="1"/>
                      <a:r>
                        <a:rPr lang="en-US" altLang="zh-CN" sz="1600" b="1" i="0" u="none" strike="noStrike" kern="1200" dirty="0">
                          <a:solidFill>
                            <a:schemeClr val="tx1"/>
                          </a:solidFill>
                          <a:effectLst/>
                          <a:latin typeface="Times New Roman" panose="02020603050405020304" pitchFamily="18" charset="0"/>
                          <a:ea typeface="等线" panose="02010600030101010101" pitchFamily="2" charset="-122"/>
                          <a:cs typeface="+mn-cs"/>
                        </a:rPr>
                        <a:t>-0.033 </a:t>
                      </a:r>
                    </a:p>
                  </a:txBody>
                  <a:tcPr marL="6350" marR="6350" marT="6350" marB="0" anchor="ctr"/>
                </a:tc>
                <a:tc>
                  <a:txBody>
                    <a:bodyPr/>
                    <a:lstStyle/>
                    <a:p>
                      <a:pPr marL="0" algn="ctr" defTabSz="914400" rtl="0" eaLnBrk="1" fontAlgn="ctr" latinLnBrk="0" hangingPunct="1"/>
                      <a:r>
                        <a:rPr lang="en-US" altLang="zh-CN" sz="1600" b="1" i="0" u="none" strike="noStrike" kern="1200" dirty="0">
                          <a:solidFill>
                            <a:schemeClr val="tx1"/>
                          </a:solidFill>
                          <a:effectLst/>
                          <a:latin typeface="Times New Roman" panose="02020603050405020304" pitchFamily="18" charset="0"/>
                          <a:ea typeface="等线" panose="02010600030101010101" pitchFamily="2" charset="-122"/>
                          <a:cs typeface="+mn-cs"/>
                        </a:rPr>
                        <a:t>-0.054 </a:t>
                      </a:r>
                    </a:p>
                  </a:txBody>
                  <a:tcPr marL="6350" marR="6350" marT="6350" marB="0" anchor="ctr"/>
                </a:tc>
                <a:extLst>
                  <a:ext uri="{0D108BD9-81ED-4DB2-BD59-A6C34878D82A}">
                    <a16:rowId xmlns:a16="http://schemas.microsoft.com/office/drawing/2014/main" val="611418576"/>
                  </a:ext>
                </a:extLst>
              </a:tr>
              <a:tr h="304385">
                <a:tc>
                  <a:txBody>
                    <a:bodyPr/>
                    <a:lstStyle/>
                    <a:p>
                      <a:pPr algn="ctr"/>
                      <a:r>
                        <a:rPr lang="en-US" altLang="zh-CN" sz="1600" b="0" dirty="0"/>
                        <a:t>RMS of  </a:t>
                      </a:r>
                      <a:r>
                        <a:rPr lang="en-US" altLang="zh-CN" sz="1600" b="0" kern="1200" dirty="0">
                          <a:solidFill>
                            <a:schemeClr val="tx1"/>
                          </a:solidFill>
                          <a:latin typeface="+mn-lt"/>
                          <a:ea typeface="黑体" panose="02010609060101010101" pitchFamily="49" charset="-122"/>
                          <a:cs typeface="+mn-cs"/>
                        </a:rPr>
                        <a:t>deviation</a:t>
                      </a:r>
                      <a:r>
                        <a:rPr lang="en-US" altLang="zh-CN" sz="1600" b="0" kern="1200" dirty="0">
                          <a:solidFill>
                            <a:schemeClr val="dk1"/>
                          </a:solidFill>
                          <a:latin typeface="+mn-lt"/>
                          <a:ea typeface="+mn-ea"/>
                          <a:cs typeface="+mn-cs"/>
                        </a:rPr>
                        <a:t>s of </a:t>
                      </a:r>
                      <a:r>
                        <a:rPr lang="en-US" altLang="zh-CN" sz="1600" b="0" dirty="0"/>
                        <a:t>all points </a:t>
                      </a:r>
                      <a:endParaRPr lang="zh-CN" altLang="en-US" sz="1600" b="0" dirty="0"/>
                    </a:p>
                  </a:txBody>
                  <a:tcPr anchor="ctr"/>
                </a:tc>
                <a:tc>
                  <a:txBody>
                    <a:bodyPr/>
                    <a:lstStyle/>
                    <a:p>
                      <a:pPr marL="0" algn="ctr"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等线" panose="02010600030101010101" pitchFamily="2" charset="-122"/>
                          <a:cs typeface="+mn-cs"/>
                        </a:rPr>
                        <a:t>0.013 </a:t>
                      </a:r>
                    </a:p>
                  </a:txBody>
                  <a:tcPr marL="6350" marR="6350" marT="6350" marB="0" anchor="ctr"/>
                </a:tc>
                <a:tc>
                  <a:txBody>
                    <a:bodyPr/>
                    <a:lstStyle/>
                    <a:p>
                      <a:pPr marL="0" algn="ctr"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等线" panose="02010600030101010101" pitchFamily="2" charset="-122"/>
                          <a:cs typeface="+mn-cs"/>
                        </a:rPr>
                        <a:t>0.016 </a:t>
                      </a:r>
                    </a:p>
                  </a:txBody>
                  <a:tcPr marL="6350" marR="6350" marT="6350" marB="0" anchor="ctr"/>
                </a:tc>
                <a:extLst>
                  <a:ext uri="{0D108BD9-81ED-4DB2-BD59-A6C34878D82A}">
                    <a16:rowId xmlns:a16="http://schemas.microsoft.com/office/drawing/2014/main" val="2213398984"/>
                  </a:ext>
                </a:extLst>
              </a:tr>
              <a:tr h="304385">
                <a:tc>
                  <a:txBody>
                    <a:bodyPr/>
                    <a:lstStyle/>
                    <a:p>
                      <a:pPr algn="ctr"/>
                      <a:r>
                        <a:rPr lang="en-US" altLang="zh-CN" sz="1600" b="0" dirty="0"/>
                        <a:t>Average </a:t>
                      </a:r>
                      <a:r>
                        <a:rPr lang="en-US" altLang="zh-CN" sz="1600" b="0" kern="1200" dirty="0">
                          <a:solidFill>
                            <a:schemeClr val="tx1"/>
                          </a:solidFill>
                          <a:latin typeface="+mn-lt"/>
                          <a:ea typeface="黑体" panose="02010609060101010101" pitchFamily="49" charset="-122"/>
                          <a:cs typeface="+mn-cs"/>
                        </a:rPr>
                        <a:t>deviation</a:t>
                      </a:r>
                      <a:r>
                        <a:rPr lang="en-US" altLang="zh-CN" sz="1600" b="0" kern="1200" dirty="0">
                          <a:solidFill>
                            <a:schemeClr val="dk1"/>
                          </a:solidFill>
                          <a:latin typeface="+mn-lt"/>
                          <a:ea typeface="+mn-ea"/>
                          <a:cs typeface="+mn-cs"/>
                        </a:rPr>
                        <a:t> of </a:t>
                      </a:r>
                      <a:r>
                        <a:rPr lang="en-US" altLang="zh-CN" sz="1600" b="0" dirty="0"/>
                        <a:t>all</a:t>
                      </a:r>
                      <a:r>
                        <a:rPr lang="en-US" altLang="zh-CN" sz="1600" b="0" kern="1200" dirty="0">
                          <a:solidFill>
                            <a:schemeClr val="dk1"/>
                          </a:solidFill>
                          <a:latin typeface="+mn-lt"/>
                          <a:ea typeface="+mn-ea"/>
                          <a:cs typeface="+mn-cs"/>
                        </a:rPr>
                        <a:t> points</a:t>
                      </a:r>
                      <a:endParaRPr lang="zh-CN" altLang="en-US" sz="1600" b="0" dirty="0"/>
                    </a:p>
                  </a:txBody>
                  <a:tcPr anchor="ctr"/>
                </a:tc>
                <a:tc>
                  <a:txBody>
                    <a:bodyPr/>
                    <a:lstStyle/>
                    <a:p>
                      <a:pPr marL="0" algn="ctr" defTabSz="914400" rtl="0" eaLnBrk="1" fontAlgn="ctr" latinLnBrk="0" hangingPunct="1"/>
                      <a:r>
                        <a:rPr lang="en-US" altLang="zh-CN" sz="1600" b="0" i="0" u="none" strike="noStrike" kern="1200">
                          <a:solidFill>
                            <a:schemeClr val="tx1"/>
                          </a:solidFill>
                          <a:effectLst/>
                          <a:latin typeface="Times New Roman" panose="02020603050405020304" pitchFamily="18" charset="0"/>
                          <a:ea typeface="等线" panose="02010600030101010101" pitchFamily="2" charset="-122"/>
                          <a:cs typeface="+mn-cs"/>
                        </a:rPr>
                        <a:t>0.000 </a:t>
                      </a:r>
                    </a:p>
                  </a:txBody>
                  <a:tcPr marL="6350" marR="6350" marT="6350" marB="0" anchor="ctr"/>
                </a:tc>
                <a:tc>
                  <a:txBody>
                    <a:bodyPr/>
                    <a:lstStyle/>
                    <a:p>
                      <a:pPr marL="0" algn="ctr"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等线" panose="02010600030101010101" pitchFamily="2" charset="-122"/>
                          <a:cs typeface="+mn-cs"/>
                        </a:rPr>
                        <a:t>-0.001 </a:t>
                      </a:r>
                    </a:p>
                  </a:txBody>
                  <a:tcPr marL="6350" marR="6350" marT="6350" marB="0" anchor="ctr"/>
                </a:tc>
                <a:extLst>
                  <a:ext uri="{0D108BD9-81ED-4DB2-BD59-A6C34878D82A}">
                    <a16:rowId xmlns:a16="http://schemas.microsoft.com/office/drawing/2014/main" val="2983150278"/>
                  </a:ext>
                </a:extLst>
              </a:tr>
            </a:tbl>
          </a:graphicData>
        </a:graphic>
      </p:graphicFrame>
      <p:pic>
        <p:nvPicPr>
          <p:cNvPr id="19" name="图片 18">
            <a:extLst>
              <a:ext uri="{FF2B5EF4-FFF2-40B4-BE49-F238E27FC236}">
                <a16:creationId xmlns:a16="http://schemas.microsoft.com/office/drawing/2014/main" id="{005EF8A9-C235-40D9-B415-364AB04C1990}"/>
              </a:ext>
            </a:extLst>
          </p:cNvPr>
          <p:cNvPicPr>
            <a:picLocks noChangeAspect="1"/>
          </p:cNvPicPr>
          <p:nvPr/>
        </p:nvPicPr>
        <p:blipFill rotWithShape="1">
          <a:blip r:embed="rId3"/>
          <a:srcRect t="12950" b="11342"/>
          <a:stretch/>
        </p:blipFill>
        <p:spPr>
          <a:xfrm>
            <a:off x="6096000" y="3660581"/>
            <a:ext cx="6013678" cy="1220148"/>
          </a:xfrm>
          <a:prstGeom prst="rect">
            <a:avLst/>
          </a:prstGeom>
        </p:spPr>
      </p:pic>
      <p:pic>
        <p:nvPicPr>
          <p:cNvPr id="21" name="图片 20">
            <a:extLst>
              <a:ext uri="{FF2B5EF4-FFF2-40B4-BE49-F238E27FC236}">
                <a16:creationId xmlns:a16="http://schemas.microsoft.com/office/drawing/2014/main" id="{F604AD8C-C9FD-4054-80BA-74801FD1BF18}"/>
              </a:ext>
            </a:extLst>
          </p:cNvPr>
          <p:cNvPicPr>
            <a:picLocks noChangeAspect="1"/>
          </p:cNvPicPr>
          <p:nvPr/>
        </p:nvPicPr>
        <p:blipFill rotWithShape="1">
          <a:blip r:embed="rId4"/>
          <a:srcRect t="13111" b="9204"/>
          <a:stretch/>
        </p:blipFill>
        <p:spPr>
          <a:xfrm>
            <a:off x="6105288" y="5039286"/>
            <a:ext cx="6013678" cy="1291114"/>
          </a:xfrm>
          <a:prstGeom prst="rect">
            <a:avLst/>
          </a:prstGeom>
        </p:spPr>
      </p:pic>
      <p:grpSp>
        <p:nvGrpSpPr>
          <p:cNvPr id="22" name="组合 21">
            <a:extLst>
              <a:ext uri="{FF2B5EF4-FFF2-40B4-BE49-F238E27FC236}">
                <a16:creationId xmlns:a16="http://schemas.microsoft.com/office/drawing/2014/main" id="{298E5F11-38CB-479D-BECE-9832B98E9CDE}"/>
              </a:ext>
            </a:extLst>
          </p:cNvPr>
          <p:cNvGrpSpPr>
            <a:grpSpLocks noChangeAspect="1"/>
          </p:cNvGrpSpPr>
          <p:nvPr/>
        </p:nvGrpSpPr>
        <p:grpSpPr>
          <a:xfrm>
            <a:off x="8554839" y="1329935"/>
            <a:ext cx="3831719" cy="1632529"/>
            <a:chOff x="5697427" y="3856829"/>
            <a:chExt cx="5153364" cy="2195624"/>
          </a:xfrm>
        </p:grpSpPr>
        <p:pic>
          <p:nvPicPr>
            <p:cNvPr id="23" name="Picture 4" descr="1677480654(1)">
              <a:extLst>
                <a:ext uri="{FF2B5EF4-FFF2-40B4-BE49-F238E27FC236}">
                  <a16:creationId xmlns:a16="http://schemas.microsoft.com/office/drawing/2014/main" id="{2EAA9471-AC33-4B42-82F0-32FE8D79E0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2" t="17172" r="8749"/>
            <a:stretch/>
          </p:blipFill>
          <p:spPr bwMode="auto">
            <a:xfrm>
              <a:off x="5817648" y="4035065"/>
              <a:ext cx="4531667" cy="188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3">
              <a:extLst>
                <a:ext uri="{FF2B5EF4-FFF2-40B4-BE49-F238E27FC236}">
                  <a16:creationId xmlns:a16="http://schemas.microsoft.com/office/drawing/2014/main" id="{6271D430-1889-4FC3-AB24-2246F4471207}"/>
                </a:ext>
              </a:extLst>
            </p:cNvPr>
            <p:cNvSpPr txBox="1"/>
            <p:nvPr/>
          </p:nvSpPr>
          <p:spPr>
            <a:xfrm>
              <a:off x="5697427" y="3899234"/>
              <a:ext cx="2794574" cy="786477"/>
            </a:xfrm>
            <a:prstGeom prst="rect">
              <a:avLst/>
            </a:prstGeom>
            <a:noFill/>
          </p:spPr>
          <p:txBody>
            <a:bodyPr wrap="square" rtlCol="0">
              <a:spAutoFit/>
            </a:bodyPr>
            <a:lstStyle/>
            <a:p>
              <a:r>
                <a:rPr lang="en-US" altLang="zh-CN" sz="1600" dirty="0"/>
                <a:t>Bidirectional difference δ1 </a:t>
              </a:r>
              <a:endParaRPr lang="zh-CN" altLang="en-US" sz="1600" dirty="0"/>
            </a:p>
          </p:txBody>
        </p:sp>
        <p:sp>
          <p:nvSpPr>
            <p:cNvPr id="25" name="文本框 24">
              <a:extLst>
                <a:ext uri="{FF2B5EF4-FFF2-40B4-BE49-F238E27FC236}">
                  <a16:creationId xmlns:a16="http://schemas.microsoft.com/office/drawing/2014/main" id="{2A6E639D-652D-4469-B2EA-99EDD9A8A338}"/>
                </a:ext>
              </a:extLst>
            </p:cNvPr>
            <p:cNvSpPr txBox="1"/>
            <p:nvPr/>
          </p:nvSpPr>
          <p:spPr>
            <a:xfrm>
              <a:off x="7709351" y="3856829"/>
              <a:ext cx="3141440" cy="786477"/>
            </a:xfrm>
            <a:prstGeom prst="rect">
              <a:avLst/>
            </a:prstGeom>
            <a:noFill/>
          </p:spPr>
          <p:txBody>
            <a:bodyPr wrap="square" rtlCol="0">
              <a:spAutoFit/>
            </a:bodyPr>
            <a:lstStyle/>
            <a:p>
              <a:r>
                <a:rPr lang="en-US" altLang="zh-CN" sz="1600" dirty="0"/>
                <a:t>Bidirectional difference δ2</a:t>
              </a:r>
              <a:endParaRPr lang="zh-CN" altLang="en-US" sz="1600" dirty="0"/>
            </a:p>
          </p:txBody>
        </p:sp>
        <p:sp>
          <p:nvSpPr>
            <p:cNvPr id="26" name="文本框 25">
              <a:extLst>
                <a:ext uri="{FF2B5EF4-FFF2-40B4-BE49-F238E27FC236}">
                  <a16:creationId xmlns:a16="http://schemas.microsoft.com/office/drawing/2014/main" id="{5B6FF8ED-E31F-4ABE-B362-33EBABCDDE75}"/>
                </a:ext>
              </a:extLst>
            </p:cNvPr>
            <p:cNvSpPr txBox="1"/>
            <p:nvPr/>
          </p:nvSpPr>
          <p:spPr>
            <a:xfrm>
              <a:off x="7584894" y="5683121"/>
              <a:ext cx="1814215" cy="369332"/>
            </a:xfrm>
            <a:prstGeom prst="rect">
              <a:avLst/>
            </a:prstGeom>
            <a:noFill/>
          </p:spPr>
          <p:txBody>
            <a:bodyPr wrap="none" rtlCol="0">
              <a:spAutoFit/>
            </a:bodyPr>
            <a:lstStyle/>
            <a:p>
              <a:r>
                <a:rPr lang="en-US" altLang="zh-CN" b="1" dirty="0">
                  <a:solidFill>
                    <a:srgbClr val="FF0000"/>
                  </a:solidFill>
                </a:rPr>
                <a:t>theoretical beam</a:t>
              </a:r>
              <a:endParaRPr lang="zh-CN" altLang="en-US" b="1" dirty="0">
                <a:solidFill>
                  <a:srgbClr val="FF0000"/>
                </a:solidFill>
              </a:endParaRPr>
            </a:p>
          </p:txBody>
        </p:sp>
      </p:grpSp>
      <p:sp>
        <p:nvSpPr>
          <p:cNvPr id="12" name="文本框 11">
            <a:extLst>
              <a:ext uri="{FF2B5EF4-FFF2-40B4-BE49-F238E27FC236}">
                <a16:creationId xmlns:a16="http://schemas.microsoft.com/office/drawing/2014/main" id="{05B52CE7-A353-42A5-9C07-7A73FFAB30A8}"/>
              </a:ext>
            </a:extLst>
          </p:cNvPr>
          <p:cNvSpPr txBox="1"/>
          <p:nvPr/>
        </p:nvSpPr>
        <p:spPr>
          <a:xfrm>
            <a:off x="8080984" y="3513636"/>
            <a:ext cx="2980742" cy="338554"/>
          </a:xfrm>
          <a:prstGeom prst="rect">
            <a:avLst/>
          </a:prstGeom>
          <a:noFill/>
        </p:spPr>
        <p:txBody>
          <a:bodyPr wrap="square" rtlCol="0">
            <a:spAutoFit/>
          </a:bodyPr>
          <a:lstStyle/>
          <a:p>
            <a:r>
              <a:rPr lang="en-US" altLang="zh-CN" sz="1600" b="1" dirty="0">
                <a:ea typeface="黑体" panose="02010609060101010101" pitchFamily="49" charset="-122"/>
              </a:rPr>
              <a:t>smooth deviations in radial</a:t>
            </a:r>
            <a:endParaRPr lang="zh-CN" altLang="en-US" sz="1600" b="1" dirty="0">
              <a:ea typeface="黑体" panose="02010609060101010101" pitchFamily="49" charset="-122"/>
            </a:endParaRPr>
          </a:p>
        </p:txBody>
      </p:sp>
      <p:sp>
        <p:nvSpPr>
          <p:cNvPr id="13" name="文本框 12">
            <a:extLst>
              <a:ext uri="{FF2B5EF4-FFF2-40B4-BE49-F238E27FC236}">
                <a16:creationId xmlns:a16="http://schemas.microsoft.com/office/drawing/2014/main" id="{7F455FB2-6DCA-4C60-90EB-0631C2A72E9F}"/>
              </a:ext>
            </a:extLst>
          </p:cNvPr>
          <p:cNvSpPr txBox="1"/>
          <p:nvPr/>
        </p:nvSpPr>
        <p:spPr>
          <a:xfrm>
            <a:off x="8307113" y="5158892"/>
            <a:ext cx="2980742" cy="338554"/>
          </a:xfrm>
          <a:prstGeom prst="rect">
            <a:avLst/>
          </a:prstGeom>
          <a:noFill/>
        </p:spPr>
        <p:txBody>
          <a:bodyPr wrap="square" rtlCol="0">
            <a:spAutoFit/>
          </a:bodyPr>
          <a:lstStyle/>
          <a:p>
            <a:r>
              <a:rPr lang="en-US" altLang="zh-CN" sz="1600" b="1" dirty="0">
                <a:ea typeface="黑体" panose="02010609060101010101" pitchFamily="49" charset="-122"/>
              </a:rPr>
              <a:t>smooth deviations in vertical</a:t>
            </a:r>
            <a:endParaRPr lang="zh-CN" altLang="en-US" sz="1600" b="1" dirty="0">
              <a:ea typeface="黑体" panose="02010609060101010101" pitchFamily="49" charset="-122"/>
            </a:endParaRPr>
          </a:p>
        </p:txBody>
      </p:sp>
      <p:sp>
        <p:nvSpPr>
          <p:cNvPr id="6" name="文本框 5">
            <a:extLst>
              <a:ext uri="{FF2B5EF4-FFF2-40B4-BE49-F238E27FC236}">
                <a16:creationId xmlns:a16="http://schemas.microsoft.com/office/drawing/2014/main" id="{3A893BF6-7AE2-AAED-FCC5-915470664D43}"/>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8" name="文本框 7">
            <a:extLst>
              <a:ext uri="{FF2B5EF4-FFF2-40B4-BE49-F238E27FC236}">
                <a16:creationId xmlns:a16="http://schemas.microsoft.com/office/drawing/2014/main" id="{A79C96D5-9F9E-E40A-56C6-936D20729B4F}"/>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1" name="标题 2">
            <a:extLst>
              <a:ext uri="{FF2B5EF4-FFF2-40B4-BE49-F238E27FC236}">
                <a16:creationId xmlns:a16="http://schemas.microsoft.com/office/drawing/2014/main" id="{8BC7BE9D-6656-F5EC-5A9E-AB9F31845C41}"/>
              </a:ext>
            </a:extLst>
          </p:cNvPr>
          <p:cNvSpPr>
            <a:spLocks noGrp="1"/>
          </p:cNvSpPr>
          <p:nvPr>
            <p:ph type="title"/>
          </p:nvPr>
        </p:nvSpPr>
        <p:spPr>
          <a:xfrm>
            <a:off x="780288" y="260629"/>
            <a:ext cx="10718987" cy="663575"/>
          </a:xfrm>
        </p:spPr>
        <p:txBody>
          <a:bodyPr/>
          <a:lstStyle/>
          <a:p>
            <a:r>
              <a:rPr lang="en-US" altLang="zh-CN" dirty="0"/>
              <a:t>Alignment in tunnel</a:t>
            </a:r>
            <a:endParaRPr lang="zh-CN" altLang="en-US" dirty="0"/>
          </a:p>
        </p:txBody>
      </p:sp>
      <p:sp>
        <p:nvSpPr>
          <p:cNvPr id="15" name="文本框 14">
            <a:extLst>
              <a:ext uri="{FF2B5EF4-FFF2-40B4-BE49-F238E27FC236}">
                <a16:creationId xmlns:a16="http://schemas.microsoft.com/office/drawing/2014/main" id="{E869C84B-8E6F-6F30-0087-400848ADD7CF}"/>
              </a:ext>
            </a:extLst>
          </p:cNvPr>
          <p:cNvSpPr txBox="1"/>
          <p:nvPr/>
        </p:nvSpPr>
        <p:spPr>
          <a:xfrm>
            <a:off x="664541" y="1036506"/>
            <a:ext cx="6486896" cy="400110"/>
          </a:xfrm>
          <a:prstGeom prst="rect">
            <a:avLst/>
          </a:prstGeom>
          <a:noFill/>
        </p:spPr>
        <p:txBody>
          <a:bodyPr wrap="square">
            <a:spAutoFit/>
          </a:bodyPr>
          <a:lstStyle/>
          <a:p>
            <a:r>
              <a:rPr lang="en-US" altLang="zh-CN" sz="2000" b="1" dirty="0">
                <a:latin typeface="+mj-lt"/>
              </a:rPr>
              <a:t>Smooth position deviations of units</a:t>
            </a:r>
            <a:endParaRPr lang="zh-CN" altLang="en-US" sz="2000" dirty="0"/>
          </a:p>
        </p:txBody>
      </p:sp>
    </p:spTree>
    <p:extLst>
      <p:ext uri="{BB962C8B-B14F-4D97-AF65-F5344CB8AC3E}">
        <p14:creationId xmlns:p14="http://schemas.microsoft.com/office/powerpoint/2010/main" val="2666118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4487B6-EA6B-412C-9665-16F9F36ACCA9}"/>
              </a:ext>
            </a:extLst>
          </p:cNvPr>
          <p:cNvSpPr>
            <a:spLocks noGrp="1"/>
          </p:cNvSpPr>
          <p:nvPr>
            <p:ph idx="1"/>
          </p:nvPr>
        </p:nvSpPr>
        <p:spPr>
          <a:xfrm>
            <a:off x="0" y="1604532"/>
            <a:ext cx="12192000" cy="1258634"/>
          </a:xfrm>
        </p:spPr>
        <p:txBody>
          <a:bodyPr wrap="square">
            <a:noAutofit/>
          </a:bodyPr>
          <a:lstStyle/>
          <a:p>
            <a:pPr indent="0" algn="just" eaLnBrk="0" hangingPunct="0">
              <a:buNone/>
              <a:defRPr/>
            </a:pPr>
            <a:r>
              <a:rPr lang="en-US" altLang="zh-CN" sz="1800" dirty="0">
                <a:solidFill>
                  <a:schemeClr val="tx1"/>
                </a:solidFill>
                <a:latin typeface="+mj-lt"/>
              </a:rPr>
              <a:t>    To evaluate the pre-alignment status of each unit, it is necessary to analyze each unit individually and calculate the deviations of the magnets within each unit</a:t>
            </a:r>
            <a:r>
              <a:rPr lang="en-US" altLang="zh-CN" sz="1800" dirty="0">
                <a:solidFill>
                  <a:schemeClr val="tx1"/>
                </a:solidFill>
                <a:latin typeface="+mj-lt"/>
                <a:ea typeface="黑体" pitchFamily="49" charset="-122"/>
              </a:rPr>
              <a:t>. </a:t>
            </a:r>
          </a:p>
          <a:p>
            <a:pPr indent="0" algn="just" eaLnBrk="0" hangingPunct="0">
              <a:buNone/>
              <a:defRPr/>
            </a:pPr>
            <a:r>
              <a:rPr lang="en-US" altLang="zh-CN" sz="1800" dirty="0">
                <a:solidFill>
                  <a:schemeClr val="tx1"/>
                </a:solidFill>
                <a:latin typeface="+mj-lt"/>
                <a:ea typeface="黑体" pitchFamily="49" charset="-122"/>
              </a:rPr>
              <a:t>    The RMS of the magnets deviations for all the units were almost below </a:t>
            </a:r>
            <a:r>
              <a:rPr lang="en-US" altLang="zh-CN" sz="1800" b="1" dirty="0">
                <a:solidFill>
                  <a:srgbClr val="FF0000"/>
                </a:solidFill>
                <a:latin typeface="+mj-lt"/>
                <a:ea typeface="黑体" pitchFamily="49" charset="-122"/>
              </a:rPr>
              <a:t>0.02mm</a:t>
            </a:r>
            <a:r>
              <a:rPr lang="en-US" altLang="zh-CN" sz="1800" dirty="0">
                <a:solidFill>
                  <a:schemeClr val="tx1"/>
                </a:solidFill>
                <a:latin typeface="+mj-lt"/>
                <a:ea typeface="黑体" pitchFamily="49" charset="-122"/>
              </a:rPr>
              <a:t> in both the radial and vertical direction.</a:t>
            </a:r>
          </a:p>
        </p:txBody>
      </p:sp>
      <p:pic>
        <p:nvPicPr>
          <p:cNvPr id="4" name="图片 3">
            <a:extLst>
              <a:ext uri="{FF2B5EF4-FFF2-40B4-BE49-F238E27FC236}">
                <a16:creationId xmlns:a16="http://schemas.microsoft.com/office/drawing/2014/main" id="{AF736CE6-BF95-478D-B77C-4AB3CB12CCD3}"/>
              </a:ext>
            </a:extLst>
          </p:cNvPr>
          <p:cNvPicPr>
            <a:picLocks noChangeAspect="1"/>
          </p:cNvPicPr>
          <p:nvPr/>
        </p:nvPicPr>
        <p:blipFill>
          <a:blip r:embed="rId3"/>
          <a:stretch>
            <a:fillRect/>
          </a:stretch>
        </p:blipFill>
        <p:spPr>
          <a:xfrm>
            <a:off x="2500000" y="3127307"/>
            <a:ext cx="7192000" cy="2871863"/>
          </a:xfrm>
          <a:prstGeom prst="rect">
            <a:avLst/>
          </a:prstGeom>
        </p:spPr>
      </p:pic>
      <p:sp>
        <p:nvSpPr>
          <p:cNvPr id="6" name="文本框 5">
            <a:extLst>
              <a:ext uri="{FF2B5EF4-FFF2-40B4-BE49-F238E27FC236}">
                <a16:creationId xmlns:a16="http://schemas.microsoft.com/office/drawing/2014/main" id="{A1CE9731-6AF3-B3C9-ACB5-3C835FEA571F}"/>
              </a:ext>
            </a:extLst>
          </p:cNvPr>
          <p:cNvSpPr txBox="1"/>
          <p:nvPr/>
        </p:nvSpPr>
        <p:spPr>
          <a:xfrm>
            <a:off x="646063" y="1064313"/>
            <a:ext cx="6486896" cy="400110"/>
          </a:xfrm>
          <a:prstGeom prst="rect">
            <a:avLst/>
          </a:prstGeom>
          <a:noFill/>
        </p:spPr>
        <p:txBody>
          <a:bodyPr wrap="square">
            <a:spAutoFit/>
          </a:bodyPr>
          <a:lstStyle/>
          <a:p>
            <a:r>
              <a:rPr lang="en-US" altLang="zh-CN" sz="2000" b="1" dirty="0">
                <a:latin typeface="+mj-lt"/>
              </a:rPr>
              <a:t>Magnets deviations within unit</a:t>
            </a:r>
            <a:endParaRPr lang="zh-CN" altLang="en-US" sz="2000" b="1" dirty="0">
              <a:latin typeface="+mj-lt"/>
            </a:endParaRPr>
          </a:p>
        </p:txBody>
      </p:sp>
      <p:sp>
        <p:nvSpPr>
          <p:cNvPr id="9" name="标题 2">
            <a:extLst>
              <a:ext uri="{FF2B5EF4-FFF2-40B4-BE49-F238E27FC236}">
                <a16:creationId xmlns:a16="http://schemas.microsoft.com/office/drawing/2014/main" id="{F0C36524-A997-50D5-7E4C-DE87A01C3475}"/>
              </a:ext>
            </a:extLst>
          </p:cNvPr>
          <p:cNvSpPr>
            <a:spLocks noGrp="1"/>
          </p:cNvSpPr>
          <p:nvPr>
            <p:ph type="title"/>
          </p:nvPr>
        </p:nvSpPr>
        <p:spPr>
          <a:xfrm>
            <a:off x="780288" y="260629"/>
            <a:ext cx="10718987" cy="663575"/>
          </a:xfrm>
        </p:spPr>
        <p:txBody>
          <a:bodyPr/>
          <a:lstStyle/>
          <a:p>
            <a:r>
              <a:rPr lang="en-US" altLang="zh-CN" dirty="0"/>
              <a:t>Alignment in tunnel</a:t>
            </a:r>
            <a:endParaRPr lang="zh-CN" altLang="en-US" dirty="0"/>
          </a:p>
        </p:txBody>
      </p:sp>
      <p:sp>
        <p:nvSpPr>
          <p:cNvPr id="11" name="文本框 10">
            <a:extLst>
              <a:ext uri="{FF2B5EF4-FFF2-40B4-BE49-F238E27FC236}">
                <a16:creationId xmlns:a16="http://schemas.microsoft.com/office/drawing/2014/main" id="{63F25755-897D-DA04-9323-8A5B701FDD4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14" name="文本框 13">
            <a:extLst>
              <a:ext uri="{FF2B5EF4-FFF2-40B4-BE49-F238E27FC236}">
                <a16:creationId xmlns:a16="http://schemas.microsoft.com/office/drawing/2014/main" id="{88858869-13E2-0E64-87C8-54399F95296F}"/>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362026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6233581-9F3F-4587-90CF-DC50F5FF11B8}"/>
              </a:ext>
            </a:extLst>
          </p:cNvPr>
          <p:cNvSpPr>
            <a:spLocks noGrp="1"/>
          </p:cNvSpPr>
          <p:nvPr>
            <p:ph sz="quarter" idx="10"/>
          </p:nvPr>
        </p:nvSpPr>
        <p:spPr>
          <a:xfrm>
            <a:off x="0" y="1329893"/>
            <a:ext cx="10322351" cy="1912071"/>
          </a:xfrm>
        </p:spPr>
        <p:txBody>
          <a:bodyPr>
            <a:normAutofit/>
          </a:bodyPr>
          <a:lstStyle/>
          <a:p>
            <a:r>
              <a:rPr lang="en-US" altLang="zh-CN" dirty="0"/>
              <a:t>5. Insertion devices installation alignment</a:t>
            </a:r>
          </a:p>
        </p:txBody>
      </p:sp>
      <p:sp>
        <p:nvSpPr>
          <p:cNvPr id="4" name="文本框 3">
            <a:extLst>
              <a:ext uri="{FF2B5EF4-FFF2-40B4-BE49-F238E27FC236}">
                <a16:creationId xmlns:a16="http://schemas.microsoft.com/office/drawing/2014/main" id="{B4292AE9-52E4-2D47-0C56-3832FA1E9DEB}"/>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6" name="文本框 5">
            <a:extLst>
              <a:ext uri="{FF2B5EF4-FFF2-40B4-BE49-F238E27FC236}">
                <a16:creationId xmlns:a16="http://schemas.microsoft.com/office/drawing/2014/main" id="{8DF9433C-FD1C-B002-AD96-23F8EDF9B237}"/>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1668512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IDs installation alignment</a:t>
            </a:r>
            <a:endParaRPr lang="zh-CN" altLang="en-US" dirty="0"/>
          </a:p>
        </p:txBody>
      </p:sp>
      <p:sp>
        <p:nvSpPr>
          <p:cNvPr id="9" name="文本框 8">
            <a:extLst>
              <a:ext uri="{FF2B5EF4-FFF2-40B4-BE49-F238E27FC236}">
                <a16:creationId xmlns:a16="http://schemas.microsoft.com/office/drawing/2014/main" id="{527A92D9-2934-4B14-81C5-67EB298F5430}"/>
              </a:ext>
            </a:extLst>
          </p:cNvPr>
          <p:cNvSpPr txBox="1"/>
          <p:nvPr/>
        </p:nvSpPr>
        <p:spPr>
          <a:xfrm>
            <a:off x="-1" y="1393723"/>
            <a:ext cx="6145482" cy="2108269"/>
          </a:xfrm>
          <a:prstGeom prst="rect">
            <a:avLst/>
          </a:prstGeom>
          <a:noFill/>
        </p:spPr>
        <p:txBody>
          <a:bodyPr wrap="square">
            <a:spAutoFit/>
          </a:bodyPr>
          <a:lstStyle/>
          <a:p>
            <a:pPr indent="457200" algn="just">
              <a:spcBef>
                <a:spcPts val="600"/>
              </a:spcBef>
            </a:pPr>
            <a:r>
              <a:rPr lang="en-US" altLang="zh-CN" b="1" dirty="0">
                <a:latin typeface="+mj-lt"/>
                <a:ea typeface="黑体" pitchFamily="49" charset="-122"/>
              </a:rPr>
              <a:t>Method: </a:t>
            </a:r>
            <a:r>
              <a:rPr lang="en-US" altLang="zh-CN" dirty="0">
                <a:latin typeface="+mj-lt"/>
                <a:ea typeface="黑体" pitchFamily="49" charset="-122"/>
              </a:rPr>
              <a:t>The points source and the angle of the beamlines are determined by the magnets of upstream and downstream, the IDs were aligned to the theoretical positions on the straight line between the entrance and exit of the adjacent DQ units.</a:t>
            </a:r>
          </a:p>
          <a:p>
            <a:pPr indent="457200" algn="just">
              <a:spcBef>
                <a:spcPts val="600"/>
              </a:spcBef>
            </a:pPr>
            <a:r>
              <a:rPr lang="en-US" altLang="zh-CN" b="1" dirty="0">
                <a:latin typeface="+mj-lt"/>
                <a:ea typeface="黑体" pitchFamily="49" charset="-122"/>
              </a:rPr>
              <a:t>Result:</a:t>
            </a:r>
            <a:r>
              <a:rPr lang="zh-CN" altLang="en-US" b="1" dirty="0">
                <a:latin typeface="+mj-lt"/>
                <a:ea typeface="黑体" pitchFamily="49" charset="-122"/>
              </a:rPr>
              <a:t> </a:t>
            </a:r>
            <a:r>
              <a:rPr lang="en-US" altLang="zh-CN" dirty="0">
                <a:latin typeface="+mj-lt"/>
                <a:ea typeface="黑体" pitchFamily="49" charset="-122"/>
              </a:rPr>
              <a:t>The relative position deviations of the 19 IDs after alignment are shown in the figure below. All deviations are within </a:t>
            </a:r>
            <a:r>
              <a:rPr lang="en-US" altLang="zh-CN" b="1" dirty="0">
                <a:solidFill>
                  <a:srgbClr val="FF0000"/>
                </a:solidFill>
                <a:latin typeface="+mj-lt"/>
                <a:ea typeface="黑体" pitchFamily="49" charset="-122"/>
              </a:rPr>
              <a:t>±0.05 mm</a:t>
            </a:r>
            <a:r>
              <a:rPr lang="en-US" altLang="zh-CN" dirty="0">
                <a:latin typeface="+mj-lt"/>
                <a:ea typeface="黑体" pitchFamily="49" charset="-122"/>
              </a:rPr>
              <a:t>.</a:t>
            </a:r>
          </a:p>
        </p:txBody>
      </p:sp>
      <p:graphicFrame>
        <p:nvGraphicFramePr>
          <p:cNvPr id="10" name="表格 9">
            <a:extLst>
              <a:ext uri="{FF2B5EF4-FFF2-40B4-BE49-F238E27FC236}">
                <a16:creationId xmlns:a16="http://schemas.microsoft.com/office/drawing/2014/main" id="{64B23518-55C2-4B2C-AC51-195BBE0EEDD4}"/>
              </a:ext>
            </a:extLst>
          </p:cNvPr>
          <p:cNvGraphicFramePr>
            <a:graphicFrameLocks noGrp="1"/>
          </p:cNvGraphicFramePr>
          <p:nvPr>
            <p:extLst>
              <p:ext uri="{D42A27DB-BD31-4B8C-83A1-F6EECF244321}">
                <p14:modId xmlns:p14="http://schemas.microsoft.com/office/powerpoint/2010/main" val="3749224639"/>
              </p:ext>
            </p:extLst>
          </p:nvPr>
        </p:nvGraphicFramePr>
        <p:xfrm>
          <a:off x="6936129" y="1495791"/>
          <a:ext cx="4018516" cy="1871586"/>
        </p:xfrm>
        <a:graphic>
          <a:graphicData uri="http://schemas.openxmlformats.org/drawingml/2006/table">
            <a:tbl>
              <a:tblPr firstRow="1" firstCol="1" bandRow="1">
                <a:tableStyleId>{9D7B26C5-4107-4FEC-AEDC-1716B250A1EF}</a:tableStyleId>
              </a:tblPr>
              <a:tblGrid>
                <a:gridCol w="1043134">
                  <a:extLst>
                    <a:ext uri="{9D8B030D-6E8A-4147-A177-3AD203B41FA5}">
                      <a16:colId xmlns:a16="http://schemas.microsoft.com/office/drawing/2014/main" val="3571913450"/>
                    </a:ext>
                  </a:extLst>
                </a:gridCol>
                <a:gridCol w="843952">
                  <a:extLst>
                    <a:ext uri="{9D8B030D-6E8A-4147-A177-3AD203B41FA5}">
                      <a16:colId xmlns:a16="http://schemas.microsoft.com/office/drawing/2014/main" val="741493939"/>
                    </a:ext>
                  </a:extLst>
                </a:gridCol>
                <a:gridCol w="982167">
                  <a:extLst>
                    <a:ext uri="{9D8B030D-6E8A-4147-A177-3AD203B41FA5}">
                      <a16:colId xmlns:a16="http://schemas.microsoft.com/office/drawing/2014/main" val="3936423684"/>
                    </a:ext>
                  </a:extLst>
                </a:gridCol>
                <a:gridCol w="1149263">
                  <a:extLst>
                    <a:ext uri="{9D8B030D-6E8A-4147-A177-3AD203B41FA5}">
                      <a16:colId xmlns:a16="http://schemas.microsoft.com/office/drawing/2014/main" val="325478716"/>
                    </a:ext>
                  </a:extLst>
                </a:gridCol>
              </a:tblGrid>
              <a:tr h="430822">
                <a:tc>
                  <a:txBody>
                    <a:bodyPr/>
                    <a:lstStyle/>
                    <a:p>
                      <a:pPr algn="ctr">
                        <a:buNone/>
                      </a:pPr>
                      <a:r>
                        <a:rPr lang="en-US" altLang="zh-CN" sz="1600" kern="100" dirty="0">
                          <a:effectLst/>
                          <a:latin typeface="Times New Roman" panose="02020603050405020304" pitchFamily="18" charset="0"/>
                          <a:cs typeface="Times New Roman" panose="02020603050405020304" pitchFamily="18" charset="0"/>
                        </a:rPr>
                        <a:t>Statistics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1" kern="1200" dirty="0">
                          <a:solidFill>
                            <a:schemeClr val="tx1"/>
                          </a:solidFill>
                          <a:latin typeface="+mn-lt"/>
                          <a:ea typeface="+mn-ea"/>
                          <a:cs typeface="+mn-cs"/>
                        </a:rPr>
                        <a:t>Radial</a:t>
                      </a:r>
                    </a:p>
                    <a:p>
                      <a:pPr algn="ctr"/>
                      <a:r>
                        <a:rPr lang="en-US" altLang="zh-CN" sz="1600" b="1" dirty="0"/>
                        <a:t>/mm</a:t>
                      </a:r>
                      <a:endParaRPr lang="zh-CN" altLang="en-US" sz="16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1" kern="1200" dirty="0">
                          <a:solidFill>
                            <a:schemeClr val="tx1"/>
                          </a:solidFill>
                          <a:latin typeface="+mn-lt"/>
                          <a:ea typeface="+mn-ea"/>
                          <a:cs typeface="+mn-cs"/>
                        </a:rPr>
                        <a:t>Vertical</a:t>
                      </a:r>
                    </a:p>
                    <a:p>
                      <a:pPr algn="ctr"/>
                      <a:r>
                        <a:rPr lang="en-US" altLang="zh-CN" sz="1600" b="1" kern="1200" dirty="0">
                          <a:solidFill>
                            <a:schemeClr val="tx1"/>
                          </a:solidFill>
                          <a:latin typeface="+mn-lt"/>
                          <a:ea typeface="+mn-ea"/>
                          <a:cs typeface="+mn-cs"/>
                        </a:rPr>
                        <a:t>/</a:t>
                      </a:r>
                      <a:r>
                        <a:rPr lang="en-US" altLang="zh-CN" sz="1600" b="1" dirty="0"/>
                        <a:t>mm</a:t>
                      </a:r>
                      <a:endParaRPr lang="zh-CN" altLang="en-US" sz="16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600" kern="100" dirty="0">
                          <a:effectLst/>
                          <a:latin typeface="Times New Roman" panose="02020603050405020304" pitchFamily="18" charset="0"/>
                          <a:cs typeface="Times New Roman" panose="02020603050405020304" pitchFamily="18" charset="0"/>
                        </a:rPr>
                        <a:t>Tangential</a:t>
                      </a:r>
                    </a:p>
                    <a:p>
                      <a:pPr algn="ctr">
                        <a:buNone/>
                      </a:pPr>
                      <a:r>
                        <a:rPr lang="en-US" altLang="zh-CN" sz="1600" b="1" kern="1200" dirty="0">
                          <a:solidFill>
                            <a:schemeClr val="tx1"/>
                          </a:solidFill>
                          <a:latin typeface="+mn-lt"/>
                          <a:ea typeface="+mn-ea"/>
                          <a:cs typeface="+mn-cs"/>
                        </a:rPr>
                        <a:t>/mm</a:t>
                      </a:r>
                      <a:endParaRPr lang="zh-CN" altLang="en-US" sz="1600" b="1" kern="1200" dirty="0">
                        <a:solidFill>
                          <a:schemeClr val="tx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852885"/>
                  </a:ext>
                </a:extLst>
              </a:tr>
              <a:tr h="430822">
                <a:tc>
                  <a:txBody>
                    <a:bodyPr/>
                    <a:lstStyle/>
                    <a:p>
                      <a:pPr algn="ctr">
                        <a:buNone/>
                      </a:pPr>
                      <a:r>
                        <a:rPr lang="en-US" altLang="zh-CN" sz="1600" kern="100" dirty="0">
                          <a:effectLst/>
                          <a:latin typeface="Times New Roman" panose="02020603050405020304" pitchFamily="18" charset="0"/>
                          <a:cs typeface="Times New Roman" panose="02020603050405020304" pitchFamily="18" charset="0"/>
                        </a:rPr>
                        <a:t>Maximum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0.042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0.039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1.956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86783"/>
                  </a:ext>
                </a:extLst>
              </a:tr>
              <a:tr h="430822">
                <a:tc>
                  <a:txBody>
                    <a:bodyPr/>
                    <a:lstStyle/>
                    <a:p>
                      <a:pPr algn="ctr">
                        <a:buNone/>
                      </a:pPr>
                      <a:r>
                        <a:rPr lang="en-US" altLang="zh-CN" sz="1600" kern="100" dirty="0">
                          <a:effectLst/>
                          <a:latin typeface="Times New Roman" panose="02020603050405020304" pitchFamily="18" charset="0"/>
                          <a:cs typeface="Times New Roman" panose="02020603050405020304" pitchFamily="18" charset="0"/>
                        </a:rPr>
                        <a:t>Minimum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-0.047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-0.048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-4.019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367339"/>
                  </a:ext>
                </a:extLst>
              </a:tr>
              <a:tr h="430822">
                <a:tc>
                  <a:txBody>
                    <a:bodyPr/>
                    <a:lstStyle/>
                    <a:p>
                      <a:pPr algn="ctr">
                        <a:buNone/>
                      </a:pPr>
                      <a:r>
                        <a:rPr lang="en-US" sz="1600" kern="100" dirty="0">
                          <a:effectLst/>
                          <a:latin typeface="Times New Roman" panose="02020603050405020304" pitchFamily="18" charset="0"/>
                          <a:cs typeface="Times New Roman" panose="02020603050405020304" pitchFamily="18" charset="0"/>
                        </a:rPr>
                        <a:t>RMS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0.025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0.019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kern="100" dirty="0">
                          <a:effectLst/>
                          <a:latin typeface="Times New Roman" panose="02020603050405020304" pitchFamily="18" charset="0"/>
                          <a:cs typeface="Times New Roman" panose="02020603050405020304" pitchFamily="18" charset="0"/>
                        </a:rPr>
                        <a:t>1.029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7326286"/>
                  </a:ext>
                </a:extLst>
              </a:tr>
            </a:tbl>
          </a:graphicData>
        </a:graphic>
      </p:graphicFrame>
      <p:pic>
        <p:nvPicPr>
          <p:cNvPr id="13" name="图片 12">
            <a:extLst>
              <a:ext uri="{FF2B5EF4-FFF2-40B4-BE49-F238E27FC236}">
                <a16:creationId xmlns:a16="http://schemas.microsoft.com/office/drawing/2014/main" id="{91A49F6F-E537-445D-8B6B-50A06BC57B07}"/>
              </a:ext>
            </a:extLst>
          </p:cNvPr>
          <p:cNvPicPr>
            <a:picLocks noChangeAspect="1"/>
          </p:cNvPicPr>
          <p:nvPr/>
        </p:nvPicPr>
        <p:blipFill>
          <a:blip r:embed="rId2"/>
          <a:stretch>
            <a:fillRect/>
          </a:stretch>
        </p:blipFill>
        <p:spPr>
          <a:xfrm>
            <a:off x="5417177" y="3971511"/>
            <a:ext cx="6774823" cy="1778952"/>
          </a:xfrm>
          <a:prstGeom prst="rect">
            <a:avLst/>
          </a:prstGeom>
        </p:spPr>
      </p:pic>
      <p:pic>
        <p:nvPicPr>
          <p:cNvPr id="14" name="图片 13">
            <a:extLst>
              <a:ext uri="{FF2B5EF4-FFF2-40B4-BE49-F238E27FC236}">
                <a16:creationId xmlns:a16="http://schemas.microsoft.com/office/drawing/2014/main" id="{37193ACB-232F-4A0F-BAC7-940DB57C748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019301" y="3653194"/>
            <a:ext cx="2468605" cy="2071973"/>
          </a:xfrm>
          <a:prstGeom prst="rect">
            <a:avLst/>
          </a:prstGeom>
        </p:spPr>
      </p:pic>
      <p:pic>
        <p:nvPicPr>
          <p:cNvPr id="15" name="图片 14">
            <a:extLst>
              <a:ext uri="{FF2B5EF4-FFF2-40B4-BE49-F238E27FC236}">
                <a16:creationId xmlns:a16="http://schemas.microsoft.com/office/drawing/2014/main" id="{6F512A90-7E54-42B0-BABF-1F66E9DC4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8" y="3653194"/>
            <a:ext cx="2760165" cy="2071973"/>
          </a:xfrm>
          <a:prstGeom prst="rect">
            <a:avLst/>
          </a:prstGeom>
        </p:spPr>
      </p:pic>
      <p:sp>
        <p:nvSpPr>
          <p:cNvPr id="4" name="文本框 3">
            <a:extLst>
              <a:ext uri="{FF2B5EF4-FFF2-40B4-BE49-F238E27FC236}">
                <a16:creationId xmlns:a16="http://schemas.microsoft.com/office/drawing/2014/main" id="{CD3FAC78-FFC9-213F-BA81-7E2034A5F1AC}"/>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6" name="文本框 5">
            <a:extLst>
              <a:ext uri="{FF2B5EF4-FFF2-40B4-BE49-F238E27FC236}">
                <a16:creationId xmlns:a16="http://schemas.microsoft.com/office/drawing/2014/main" id="{275B3AD5-3E1D-C8A1-1F3A-91E6CA86B1E4}"/>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356494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0A38-ADB1-D981-8F57-C4E03B3C8A8A}"/>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58780AF9-55B6-F7F6-FFBD-DB8CC5D21204}"/>
              </a:ext>
            </a:extLst>
          </p:cNvPr>
          <p:cNvSpPr>
            <a:spLocks noGrp="1"/>
          </p:cNvSpPr>
          <p:nvPr>
            <p:ph sz="quarter" idx="10"/>
          </p:nvPr>
        </p:nvSpPr>
        <p:spPr>
          <a:xfrm>
            <a:off x="0" y="1329893"/>
            <a:ext cx="11493500" cy="1912071"/>
          </a:xfrm>
        </p:spPr>
        <p:txBody>
          <a:bodyPr/>
          <a:lstStyle/>
          <a:p>
            <a:r>
              <a:rPr lang="en-US" altLang="zh-CN" dirty="0">
                <a:latin typeface="+mj-lt"/>
              </a:rPr>
              <a:t>1. Overview</a:t>
            </a:r>
          </a:p>
        </p:txBody>
      </p:sp>
      <p:sp>
        <p:nvSpPr>
          <p:cNvPr id="4" name="文本框 3">
            <a:extLst>
              <a:ext uri="{FF2B5EF4-FFF2-40B4-BE49-F238E27FC236}">
                <a16:creationId xmlns:a16="http://schemas.microsoft.com/office/drawing/2014/main" id="{CA334FA2-53AA-EDB1-4633-6FAAF9B12B22}"/>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grpSp>
        <p:nvGrpSpPr>
          <p:cNvPr id="6" name="组合 5">
            <a:extLst>
              <a:ext uri="{FF2B5EF4-FFF2-40B4-BE49-F238E27FC236}">
                <a16:creationId xmlns:a16="http://schemas.microsoft.com/office/drawing/2014/main" id="{FDE00E2B-7AB8-A63C-4F29-2C567B11DE4F}"/>
              </a:ext>
            </a:extLst>
          </p:cNvPr>
          <p:cNvGrpSpPr/>
          <p:nvPr/>
        </p:nvGrpSpPr>
        <p:grpSpPr>
          <a:xfrm>
            <a:off x="2385226" y="3697759"/>
            <a:ext cx="6472595" cy="1981061"/>
            <a:chOff x="780288" y="2270154"/>
            <a:chExt cx="10300957" cy="3962122"/>
          </a:xfrm>
        </p:grpSpPr>
        <p:pic>
          <p:nvPicPr>
            <p:cNvPr id="7" name="图片 6">
              <a:extLst>
                <a:ext uri="{FF2B5EF4-FFF2-40B4-BE49-F238E27FC236}">
                  <a16:creationId xmlns:a16="http://schemas.microsoft.com/office/drawing/2014/main" id="{9C7E8F25-96F6-BEF2-BC95-1F3566CB0552}"/>
                </a:ext>
              </a:extLst>
            </p:cNvPr>
            <p:cNvPicPr>
              <a:picLocks noChangeAspect="1"/>
            </p:cNvPicPr>
            <p:nvPr/>
          </p:nvPicPr>
          <p:blipFill rotWithShape="1">
            <a:blip r:embed="rId2">
              <a:extLst>
                <a:ext uri="{28A0092B-C50C-407E-A947-70E740481C1C}">
                  <a14:useLocalDpi xmlns:a14="http://schemas.microsoft.com/office/drawing/2010/main" val="0"/>
                </a:ext>
              </a:extLst>
            </a:blip>
            <a:srcRect l="8061" r="6248" b="29661"/>
            <a:stretch/>
          </p:blipFill>
          <p:spPr>
            <a:xfrm>
              <a:off x="4248118" y="2287935"/>
              <a:ext cx="5049431" cy="3490401"/>
            </a:xfrm>
            <a:prstGeom prst="rect">
              <a:avLst/>
            </a:prstGeom>
          </p:spPr>
        </p:pic>
        <p:pic>
          <p:nvPicPr>
            <p:cNvPr id="8" name="图片 7">
              <a:extLst>
                <a:ext uri="{FF2B5EF4-FFF2-40B4-BE49-F238E27FC236}">
                  <a16:creationId xmlns:a16="http://schemas.microsoft.com/office/drawing/2014/main" id="{ADBC4A0F-7341-9499-CC84-7586770A8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9339277" y="3597161"/>
              <a:ext cx="1741968" cy="1306475"/>
            </a:xfrm>
            <a:prstGeom prst="rect">
              <a:avLst/>
            </a:prstGeom>
          </p:spPr>
        </p:pic>
        <p:cxnSp>
          <p:nvCxnSpPr>
            <p:cNvPr id="9" name="直接箭头连接符 8">
              <a:extLst>
                <a:ext uri="{FF2B5EF4-FFF2-40B4-BE49-F238E27FC236}">
                  <a16:creationId xmlns:a16="http://schemas.microsoft.com/office/drawing/2014/main" id="{B8CA2567-BDFA-BD7D-E839-583B05E3666B}"/>
                </a:ext>
              </a:extLst>
            </p:cNvPr>
            <p:cNvCxnSpPr>
              <a:cxnSpLocks/>
              <a:stCxn id="10" idx="5"/>
              <a:endCxn id="7" idx="3"/>
            </p:cNvCxnSpPr>
            <p:nvPr/>
          </p:nvCxnSpPr>
          <p:spPr>
            <a:xfrm>
              <a:off x="8498632" y="2748423"/>
              <a:ext cx="798917" cy="128471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EF108DD4-C48E-D47F-01A1-644B61AECA8D}"/>
                </a:ext>
              </a:extLst>
            </p:cNvPr>
            <p:cNvSpPr/>
            <p:nvPr/>
          </p:nvSpPr>
          <p:spPr>
            <a:xfrm>
              <a:off x="8149830" y="2495888"/>
              <a:ext cx="408647" cy="29586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5DFC40D0-E1BF-5A22-C842-0059984F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80288" y="2343230"/>
              <a:ext cx="1998851" cy="1499138"/>
            </a:xfrm>
            <a:prstGeom prst="rect">
              <a:avLst/>
            </a:prstGeom>
          </p:spPr>
        </p:pic>
        <p:cxnSp>
          <p:nvCxnSpPr>
            <p:cNvPr id="12" name="直接箭头连接符 11">
              <a:extLst>
                <a:ext uri="{FF2B5EF4-FFF2-40B4-BE49-F238E27FC236}">
                  <a16:creationId xmlns:a16="http://schemas.microsoft.com/office/drawing/2014/main" id="{0619488F-66F5-E9B6-93EB-04232689BA4A}"/>
                </a:ext>
              </a:extLst>
            </p:cNvPr>
            <p:cNvCxnSpPr>
              <a:cxnSpLocks/>
            </p:cNvCxnSpPr>
            <p:nvPr/>
          </p:nvCxnSpPr>
          <p:spPr>
            <a:xfrm flipH="1" flipV="1">
              <a:off x="2774774" y="3560612"/>
              <a:ext cx="1494249" cy="24962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08FC7687-9B4B-BCEB-6C1C-90A63468BB61}"/>
                </a:ext>
              </a:extLst>
            </p:cNvPr>
            <p:cNvSpPr/>
            <p:nvPr/>
          </p:nvSpPr>
          <p:spPr>
            <a:xfrm>
              <a:off x="4269023" y="3666367"/>
              <a:ext cx="408647" cy="35200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1C483907-8DAA-19A4-AB57-0D62A0D8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339276" y="2270154"/>
              <a:ext cx="1736709" cy="1302532"/>
            </a:xfrm>
            <a:prstGeom prst="rect">
              <a:avLst/>
            </a:prstGeom>
          </p:spPr>
        </p:pic>
        <p:cxnSp>
          <p:nvCxnSpPr>
            <p:cNvPr id="15" name="直接箭头连接符 14">
              <a:extLst>
                <a:ext uri="{FF2B5EF4-FFF2-40B4-BE49-F238E27FC236}">
                  <a16:creationId xmlns:a16="http://schemas.microsoft.com/office/drawing/2014/main" id="{B2F034CE-2837-E678-8146-5A73452E367B}"/>
                </a:ext>
              </a:extLst>
            </p:cNvPr>
            <p:cNvCxnSpPr>
              <a:cxnSpLocks/>
              <a:stCxn id="16" idx="7"/>
            </p:cNvCxnSpPr>
            <p:nvPr/>
          </p:nvCxnSpPr>
          <p:spPr>
            <a:xfrm flipV="1">
              <a:off x="7277579" y="2370323"/>
              <a:ext cx="3111301" cy="120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5BB67D8C-9195-8494-29C7-5AC0F2776470}"/>
                </a:ext>
              </a:extLst>
            </p:cNvPr>
            <p:cNvSpPr/>
            <p:nvPr/>
          </p:nvSpPr>
          <p:spPr>
            <a:xfrm>
              <a:off x="6928777" y="2439748"/>
              <a:ext cx="408647" cy="35200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B353AF07-891B-62D6-3240-0798B2E01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339277" y="4925800"/>
              <a:ext cx="1741968" cy="1306476"/>
            </a:xfrm>
            <a:prstGeom prst="rect">
              <a:avLst/>
            </a:prstGeom>
          </p:spPr>
        </p:pic>
        <p:cxnSp>
          <p:nvCxnSpPr>
            <p:cNvPr id="18" name="直接箭头连接符 17">
              <a:extLst>
                <a:ext uri="{FF2B5EF4-FFF2-40B4-BE49-F238E27FC236}">
                  <a16:creationId xmlns:a16="http://schemas.microsoft.com/office/drawing/2014/main" id="{4500E752-0CEB-E3CD-E9DA-F14614BE0E92}"/>
                </a:ext>
              </a:extLst>
            </p:cNvPr>
            <p:cNvCxnSpPr>
              <a:cxnSpLocks/>
            </p:cNvCxnSpPr>
            <p:nvPr/>
          </p:nvCxnSpPr>
          <p:spPr>
            <a:xfrm>
              <a:off x="6127990" y="5673506"/>
              <a:ext cx="3169559" cy="2464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DF2D7404-07B6-4756-458A-B3C48A582BC9}"/>
                </a:ext>
              </a:extLst>
            </p:cNvPr>
            <p:cNvSpPr/>
            <p:nvPr/>
          </p:nvSpPr>
          <p:spPr>
            <a:xfrm>
              <a:off x="5722219" y="5474575"/>
              <a:ext cx="389839" cy="30376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E5BD7600-50A8-2292-1153-0C915ED71C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88" y="3927734"/>
              <a:ext cx="2045581" cy="1534185"/>
            </a:xfrm>
            <a:prstGeom prst="rect">
              <a:avLst/>
            </a:prstGeom>
          </p:spPr>
        </p:pic>
        <p:cxnSp>
          <p:nvCxnSpPr>
            <p:cNvPr id="21" name="直接箭头连接符 20">
              <a:extLst>
                <a:ext uri="{FF2B5EF4-FFF2-40B4-BE49-F238E27FC236}">
                  <a16:creationId xmlns:a16="http://schemas.microsoft.com/office/drawing/2014/main" id="{774B5263-7396-1C1A-995E-59608B7FC523}"/>
                </a:ext>
              </a:extLst>
            </p:cNvPr>
            <p:cNvCxnSpPr>
              <a:cxnSpLocks/>
              <a:stCxn id="22" idx="2"/>
            </p:cNvCxnSpPr>
            <p:nvPr/>
          </p:nvCxnSpPr>
          <p:spPr>
            <a:xfrm flipH="1">
              <a:off x="2825870" y="4234216"/>
              <a:ext cx="1443152" cy="23671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1C060244-0A82-CA0D-2E06-6467F00D22C2}"/>
                </a:ext>
              </a:extLst>
            </p:cNvPr>
            <p:cNvSpPr/>
            <p:nvPr/>
          </p:nvSpPr>
          <p:spPr>
            <a:xfrm>
              <a:off x="4269022" y="4058214"/>
              <a:ext cx="408647" cy="35200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9E46F376-FA00-714F-A2DC-9B4F7D9692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7597" y="4803781"/>
              <a:ext cx="1741968" cy="1306476"/>
            </a:xfrm>
            <a:prstGeom prst="rect">
              <a:avLst/>
            </a:prstGeom>
          </p:spPr>
        </p:pic>
        <p:cxnSp>
          <p:nvCxnSpPr>
            <p:cNvPr id="24" name="直接箭头连接符 23">
              <a:extLst>
                <a:ext uri="{FF2B5EF4-FFF2-40B4-BE49-F238E27FC236}">
                  <a16:creationId xmlns:a16="http://schemas.microsoft.com/office/drawing/2014/main" id="{66268FE6-06C8-190E-6EE1-0319499428B8}"/>
                </a:ext>
              </a:extLst>
            </p:cNvPr>
            <p:cNvCxnSpPr>
              <a:cxnSpLocks/>
            </p:cNvCxnSpPr>
            <p:nvPr/>
          </p:nvCxnSpPr>
          <p:spPr>
            <a:xfrm flipH="1">
              <a:off x="4610389" y="5078221"/>
              <a:ext cx="219467" cy="4000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497D1512-B7F6-4DA0-2A03-57CD6E2727D1}"/>
                </a:ext>
              </a:extLst>
            </p:cNvPr>
            <p:cNvSpPr/>
            <p:nvPr/>
          </p:nvSpPr>
          <p:spPr>
            <a:xfrm>
              <a:off x="4651293" y="4774459"/>
              <a:ext cx="389839" cy="30376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7FF9C196-AE67-55B0-CBBF-8084E3BB57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5869" y="2281098"/>
              <a:ext cx="1507166" cy="1130375"/>
            </a:xfrm>
            <a:prstGeom prst="rect">
              <a:avLst/>
            </a:prstGeom>
          </p:spPr>
        </p:pic>
        <p:cxnSp>
          <p:nvCxnSpPr>
            <p:cNvPr id="27" name="直接箭头连接符 26">
              <a:extLst>
                <a:ext uri="{FF2B5EF4-FFF2-40B4-BE49-F238E27FC236}">
                  <a16:creationId xmlns:a16="http://schemas.microsoft.com/office/drawing/2014/main" id="{DDD4755F-E5FD-5F05-E532-8B349BE7B687}"/>
                </a:ext>
              </a:extLst>
            </p:cNvPr>
            <p:cNvCxnSpPr>
              <a:cxnSpLocks/>
              <a:stCxn id="28" idx="0"/>
              <a:endCxn id="26" idx="3"/>
            </p:cNvCxnSpPr>
            <p:nvPr/>
          </p:nvCxnSpPr>
          <p:spPr>
            <a:xfrm flipH="1" flipV="1">
              <a:off x="4333035" y="2846286"/>
              <a:ext cx="232116" cy="41056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0F03E6FA-4F7E-6965-B8C2-3E5656885156}"/>
                </a:ext>
              </a:extLst>
            </p:cNvPr>
            <p:cNvSpPr/>
            <p:nvPr/>
          </p:nvSpPr>
          <p:spPr>
            <a:xfrm>
              <a:off x="4370231" y="3256850"/>
              <a:ext cx="389839" cy="30376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41245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6233581-9F3F-4587-90CF-DC50F5FF11B8}"/>
              </a:ext>
            </a:extLst>
          </p:cNvPr>
          <p:cNvSpPr>
            <a:spLocks noGrp="1"/>
          </p:cNvSpPr>
          <p:nvPr>
            <p:ph sz="quarter" idx="10"/>
          </p:nvPr>
        </p:nvSpPr>
        <p:spPr>
          <a:xfrm>
            <a:off x="0" y="1329893"/>
            <a:ext cx="10322351" cy="1912071"/>
          </a:xfrm>
        </p:spPr>
        <p:txBody>
          <a:bodyPr>
            <a:normAutofit/>
          </a:bodyPr>
          <a:lstStyle/>
          <a:p>
            <a:r>
              <a:rPr lang="en-US" altLang="zh-CN" dirty="0"/>
              <a:t>6. HLS operation</a:t>
            </a:r>
          </a:p>
        </p:txBody>
      </p:sp>
      <p:sp>
        <p:nvSpPr>
          <p:cNvPr id="4" name="文本框 3">
            <a:extLst>
              <a:ext uri="{FF2B5EF4-FFF2-40B4-BE49-F238E27FC236}">
                <a16:creationId xmlns:a16="http://schemas.microsoft.com/office/drawing/2014/main" id="{4B5EFE6D-3BF8-DDC0-F6AB-62F24FDD4DA7}"/>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6" name="文本框 5">
            <a:extLst>
              <a:ext uri="{FF2B5EF4-FFF2-40B4-BE49-F238E27FC236}">
                <a16:creationId xmlns:a16="http://schemas.microsoft.com/office/drawing/2014/main" id="{813E0833-ECD9-FAE5-62F9-D590716A1E6C}"/>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1389857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7F88D-F31F-4C98-8711-C7D83CCD560E}"/>
              </a:ext>
            </a:extLst>
          </p:cNvPr>
          <p:cNvSpPr>
            <a:spLocks noGrp="1"/>
          </p:cNvSpPr>
          <p:nvPr>
            <p:ph type="title"/>
          </p:nvPr>
        </p:nvSpPr>
        <p:spPr/>
        <p:txBody>
          <a:bodyPr/>
          <a:lstStyle/>
          <a:p>
            <a:r>
              <a:rPr lang="en-US" altLang="zh-CN" dirty="0"/>
              <a:t>HLS operation</a:t>
            </a:r>
            <a:endParaRPr lang="zh-CN" altLang="en-US" dirty="0"/>
          </a:p>
        </p:txBody>
      </p:sp>
      <p:sp>
        <p:nvSpPr>
          <p:cNvPr id="9" name="文本框 8">
            <a:extLst>
              <a:ext uri="{FF2B5EF4-FFF2-40B4-BE49-F238E27FC236}">
                <a16:creationId xmlns:a16="http://schemas.microsoft.com/office/drawing/2014/main" id="{527A92D9-2934-4B14-81C5-67EB298F5430}"/>
              </a:ext>
            </a:extLst>
          </p:cNvPr>
          <p:cNvSpPr txBox="1"/>
          <p:nvPr/>
        </p:nvSpPr>
        <p:spPr>
          <a:xfrm>
            <a:off x="0" y="1059675"/>
            <a:ext cx="6580095" cy="923330"/>
          </a:xfrm>
          <a:prstGeom prst="rect">
            <a:avLst/>
          </a:prstGeom>
          <a:noFill/>
        </p:spPr>
        <p:txBody>
          <a:bodyPr wrap="square">
            <a:spAutoFit/>
          </a:bodyPr>
          <a:lstStyle/>
          <a:p>
            <a:pPr indent="457200" algn="just">
              <a:spcBef>
                <a:spcPts val="600"/>
              </a:spcBef>
            </a:pPr>
            <a:r>
              <a:rPr lang="en-US" altLang="zh-CN" dirty="0">
                <a:latin typeface="+mj-lt"/>
                <a:ea typeface="黑体" pitchFamily="49" charset="-122"/>
              </a:rPr>
              <a:t>A total of 48 hydrostatic leveling sensors are deployed around the SR. Specifically, one hydrostatic leveling sensor was installed under the bending magnet in each unit.</a:t>
            </a:r>
          </a:p>
        </p:txBody>
      </p:sp>
      <p:pic>
        <p:nvPicPr>
          <p:cNvPr id="8" name="图片 7">
            <a:extLst>
              <a:ext uri="{FF2B5EF4-FFF2-40B4-BE49-F238E27FC236}">
                <a16:creationId xmlns:a16="http://schemas.microsoft.com/office/drawing/2014/main" id="{D41789BF-C3A9-4682-A5A9-6F444685599B}"/>
              </a:ext>
            </a:extLst>
          </p:cNvPr>
          <p:cNvPicPr>
            <a:picLocks noChangeAspect="1"/>
          </p:cNvPicPr>
          <p:nvPr/>
        </p:nvPicPr>
        <p:blipFill>
          <a:blip r:embed="rId2"/>
          <a:stretch>
            <a:fillRect/>
          </a:stretch>
        </p:blipFill>
        <p:spPr>
          <a:xfrm>
            <a:off x="9372954" y="709778"/>
            <a:ext cx="2655439" cy="2218072"/>
          </a:xfrm>
          <a:prstGeom prst="rect">
            <a:avLst/>
          </a:prstGeom>
        </p:spPr>
      </p:pic>
      <p:pic>
        <p:nvPicPr>
          <p:cNvPr id="11" name="图片 10">
            <a:extLst>
              <a:ext uri="{FF2B5EF4-FFF2-40B4-BE49-F238E27FC236}">
                <a16:creationId xmlns:a16="http://schemas.microsoft.com/office/drawing/2014/main" id="{1E643E7C-97F8-4397-9199-CE1EFB58CB3D}"/>
              </a:ext>
            </a:extLst>
          </p:cNvPr>
          <p:cNvPicPr>
            <a:picLocks noChangeAspect="1"/>
          </p:cNvPicPr>
          <p:nvPr/>
        </p:nvPicPr>
        <p:blipFill>
          <a:blip r:embed="rId3"/>
          <a:stretch>
            <a:fillRect/>
          </a:stretch>
        </p:blipFill>
        <p:spPr>
          <a:xfrm>
            <a:off x="7053349" y="850952"/>
            <a:ext cx="2092704" cy="2076898"/>
          </a:xfrm>
          <a:prstGeom prst="rect">
            <a:avLst/>
          </a:prstGeom>
        </p:spPr>
      </p:pic>
      <p:pic>
        <p:nvPicPr>
          <p:cNvPr id="12" name="图片 11">
            <a:extLst>
              <a:ext uri="{FF2B5EF4-FFF2-40B4-BE49-F238E27FC236}">
                <a16:creationId xmlns:a16="http://schemas.microsoft.com/office/drawing/2014/main" id="{BF9CC6C9-CF2A-475D-888A-62535FED98D0}"/>
              </a:ext>
            </a:extLst>
          </p:cNvPr>
          <p:cNvPicPr>
            <a:picLocks noChangeAspect="1"/>
          </p:cNvPicPr>
          <p:nvPr/>
        </p:nvPicPr>
        <p:blipFill>
          <a:blip r:embed="rId4"/>
          <a:stretch>
            <a:fillRect/>
          </a:stretch>
        </p:blipFill>
        <p:spPr>
          <a:xfrm>
            <a:off x="146713" y="4567048"/>
            <a:ext cx="5211730" cy="1440000"/>
          </a:xfrm>
          <a:prstGeom prst="rect">
            <a:avLst/>
          </a:prstGeom>
        </p:spPr>
      </p:pic>
      <p:pic>
        <p:nvPicPr>
          <p:cNvPr id="16" name="图片 15">
            <a:extLst>
              <a:ext uri="{FF2B5EF4-FFF2-40B4-BE49-F238E27FC236}">
                <a16:creationId xmlns:a16="http://schemas.microsoft.com/office/drawing/2014/main" id="{9BE20EFE-D999-41EF-BB69-8B73C4824D11}"/>
              </a:ext>
            </a:extLst>
          </p:cNvPr>
          <p:cNvPicPr>
            <a:picLocks noChangeAspect="1"/>
          </p:cNvPicPr>
          <p:nvPr/>
        </p:nvPicPr>
        <p:blipFill>
          <a:blip r:embed="rId5"/>
          <a:stretch>
            <a:fillRect/>
          </a:stretch>
        </p:blipFill>
        <p:spPr>
          <a:xfrm>
            <a:off x="5808658" y="4567048"/>
            <a:ext cx="6383342" cy="1440000"/>
          </a:xfrm>
          <a:prstGeom prst="rect">
            <a:avLst/>
          </a:prstGeom>
        </p:spPr>
      </p:pic>
      <p:sp>
        <p:nvSpPr>
          <p:cNvPr id="18" name="矩形 17">
            <a:extLst>
              <a:ext uri="{FF2B5EF4-FFF2-40B4-BE49-F238E27FC236}">
                <a16:creationId xmlns:a16="http://schemas.microsoft.com/office/drawing/2014/main" id="{11162543-7650-4454-AA85-673F907D1D04}"/>
              </a:ext>
            </a:extLst>
          </p:cNvPr>
          <p:cNvSpPr>
            <a:spLocks noChangeArrowheads="1"/>
          </p:cNvSpPr>
          <p:nvPr/>
        </p:nvSpPr>
        <p:spPr bwMode="auto">
          <a:xfrm>
            <a:off x="246353" y="1983587"/>
            <a:ext cx="6580095" cy="100027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Ins="144000">
            <a:spAutoFit/>
          </a:bodyPr>
          <a:lstStyle/>
          <a:p>
            <a:pPr algn="just">
              <a:spcBef>
                <a:spcPts val="600"/>
              </a:spcBef>
              <a:buClr>
                <a:srgbClr val="3366FF"/>
              </a:buClr>
            </a:pPr>
            <a:r>
              <a:rPr lang="en-US" altLang="zh-CN" dirty="0">
                <a:latin typeface="+mj-lt"/>
                <a:cs typeface="Times New Roman" panose="02020603050405020304" pitchFamily="18" charset="0"/>
              </a:rPr>
              <a:t>Sensor type: Capacitive;  Range</a:t>
            </a:r>
            <a:r>
              <a:rPr lang="zh-CN" altLang="en-US" dirty="0">
                <a:latin typeface="+mj-lt"/>
                <a:cs typeface="Times New Roman" panose="02020603050405020304" pitchFamily="18" charset="0"/>
              </a:rPr>
              <a:t>：</a:t>
            </a:r>
            <a:r>
              <a:rPr lang="en-US" altLang="zh-CN" dirty="0">
                <a:latin typeface="+mj-lt"/>
                <a:cs typeface="Times New Roman" panose="02020603050405020304" pitchFamily="18" charset="0"/>
              </a:rPr>
              <a:t>±5 mm;  Precision: </a:t>
            </a:r>
            <a:r>
              <a:rPr lang="en-US" altLang="zh-CN" b="1" dirty="0">
                <a:solidFill>
                  <a:srgbClr val="FF0000"/>
                </a:solidFill>
                <a:latin typeface="+mj-lt"/>
                <a:cs typeface="Times New Roman" panose="02020603050405020304" pitchFamily="18" charset="0"/>
              </a:rPr>
              <a:t>5 </a:t>
            </a:r>
            <a:r>
              <a:rPr lang="en-US" altLang="zh-CN" b="1" dirty="0" err="1">
                <a:solidFill>
                  <a:srgbClr val="FF0000"/>
                </a:solidFill>
                <a:latin typeface="+mj-lt"/>
                <a:cs typeface="Times New Roman" panose="02020603050405020304" pitchFamily="18" charset="0"/>
              </a:rPr>
              <a:t>μm</a:t>
            </a:r>
            <a:r>
              <a:rPr lang="en-US" altLang="zh-CN" dirty="0">
                <a:latin typeface="+mj-lt"/>
                <a:cs typeface="Times New Roman" panose="02020603050405020304" pitchFamily="18" charset="0"/>
              </a:rPr>
              <a:t>;</a:t>
            </a:r>
          </a:p>
          <a:p>
            <a:pPr algn="just">
              <a:spcBef>
                <a:spcPts val="600"/>
              </a:spcBef>
              <a:buClr>
                <a:srgbClr val="3366FF"/>
              </a:buClr>
            </a:pPr>
            <a:r>
              <a:rPr lang="en-US" altLang="zh-CN" dirty="0">
                <a:latin typeface="+mj-lt"/>
                <a:cs typeface="Times New Roman" panose="02020603050405020304" pitchFamily="18" charset="0"/>
              </a:rPr>
              <a:t>Water pipeline</a:t>
            </a:r>
            <a:r>
              <a:rPr lang="zh-CN" altLang="en-US" dirty="0">
                <a:latin typeface="+mj-lt"/>
                <a:cs typeface="Times New Roman" panose="02020603050405020304" pitchFamily="18" charset="0"/>
              </a:rPr>
              <a:t>：</a:t>
            </a:r>
            <a:r>
              <a:rPr lang="en-US" altLang="zh-CN" dirty="0">
                <a:latin typeface="+mj-lt"/>
                <a:cs typeface="Times New Roman" panose="02020603050405020304" pitchFamily="18" charset="0"/>
              </a:rPr>
              <a:t>Press-fitted stainless steel pipe with a diameter of 50 mm;</a:t>
            </a:r>
          </a:p>
        </p:txBody>
      </p:sp>
      <p:sp>
        <p:nvSpPr>
          <p:cNvPr id="2" name="矩形 1">
            <a:extLst>
              <a:ext uri="{FF2B5EF4-FFF2-40B4-BE49-F238E27FC236}">
                <a16:creationId xmlns:a16="http://schemas.microsoft.com/office/drawing/2014/main" id="{EE2E1F9D-2644-494F-A853-994EC7E4ABC4}"/>
              </a:ext>
            </a:extLst>
          </p:cNvPr>
          <p:cNvSpPr/>
          <p:nvPr/>
        </p:nvSpPr>
        <p:spPr>
          <a:xfrm>
            <a:off x="146713" y="3275317"/>
            <a:ext cx="10202632" cy="1000274"/>
          </a:xfrm>
          <a:prstGeom prst="rect">
            <a:avLst/>
          </a:prstGeom>
        </p:spPr>
        <p:txBody>
          <a:bodyPr wrap="square">
            <a:spAutoFit/>
          </a:bodyPr>
          <a:lstStyle/>
          <a:p>
            <a:pPr indent="457200" algn="just">
              <a:spcBef>
                <a:spcPts val="600"/>
              </a:spcBef>
            </a:pPr>
            <a:r>
              <a:rPr lang="en-US" altLang="zh-CN" dirty="0">
                <a:latin typeface="+mj-lt"/>
                <a:ea typeface="黑体" pitchFamily="49" charset="-122"/>
              </a:rPr>
              <a:t>Since the system was put into operation, two sets of monitoring data have been obtained in 2025. </a:t>
            </a:r>
          </a:p>
          <a:p>
            <a:pPr indent="457200" algn="just">
              <a:spcBef>
                <a:spcPts val="600"/>
              </a:spcBef>
            </a:pPr>
            <a:r>
              <a:rPr lang="en-US" altLang="zh-CN" dirty="0">
                <a:latin typeface="+mj-lt"/>
                <a:ea typeface="黑体" pitchFamily="49" charset="-122"/>
              </a:rPr>
              <a:t>From the data results, the maximum settlement in the elevation was </a:t>
            </a:r>
            <a:r>
              <a:rPr lang="en-US" altLang="zh-CN" b="1" dirty="0">
                <a:solidFill>
                  <a:srgbClr val="FF0000"/>
                </a:solidFill>
                <a:latin typeface="+mj-lt"/>
                <a:ea typeface="黑体" pitchFamily="49" charset="-122"/>
              </a:rPr>
              <a:t>300μm</a:t>
            </a:r>
            <a:r>
              <a:rPr lang="en-US" altLang="zh-CN" dirty="0">
                <a:latin typeface="+mj-lt"/>
                <a:ea typeface="黑体" pitchFamily="49" charset="-122"/>
              </a:rPr>
              <a:t>. The settlement shows a relatively gentle downward trend, and more attention will be needed in the future.</a:t>
            </a:r>
            <a:endParaRPr lang="zh-CN" altLang="en-US" dirty="0">
              <a:latin typeface="+mj-lt"/>
              <a:ea typeface="黑体" pitchFamily="49" charset="-122"/>
            </a:endParaRPr>
          </a:p>
        </p:txBody>
      </p:sp>
      <p:sp>
        <p:nvSpPr>
          <p:cNvPr id="5" name="文本框 4">
            <a:extLst>
              <a:ext uri="{FF2B5EF4-FFF2-40B4-BE49-F238E27FC236}">
                <a16:creationId xmlns:a16="http://schemas.microsoft.com/office/drawing/2014/main" id="{E01A5F55-6E95-DAB4-8C58-6B4FEC360194}"/>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7" name="文本框 6">
            <a:extLst>
              <a:ext uri="{FF2B5EF4-FFF2-40B4-BE49-F238E27FC236}">
                <a16:creationId xmlns:a16="http://schemas.microsoft.com/office/drawing/2014/main" id="{5B13CE99-2ED3-F57A-3D78-EA34C5C7F97A}"/>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2593257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FADDCA5-3609-4E0D-ACEC-33DD2BC98069}"/>
              </a:ext>
            </a:extLst>
          </p:cNvPr>
          <p:cNvSpPr>
            <a:spLocks noGrp="1"/>
          </p:cNvSpPr>
          <p:nvPr>
            <p:ph idx="1"/>
          </p:nvPr>
        </p:nvSpPr>
        <p:spPr>
          <a:xfrm>
            <a:off x="3172319" y="2945877"/>
            <a:ext cx="5847361" cy="966245"/>
          </a:xfrm>
        </p:spPr>
        <p:txBody>
          <a:bodyPr>
            <a:normAutofit/>
          </a:bodyPr>
          <a:lstStyle/>
          <a:p>
            <a:pPr marL="0" indent="0">
              <a:buNone/>
            </a:pPr>
            <a:r>
              <a:rPr lang="en-US" altLang="zh-CN" sz="4000" b="1" dirty="0"/>
              <a:t>Thanks for your attention!</a:t>
            </a:r>
            <a:endParaRPr lang="zh-CN" altLang="en-US" sz="4000" b="1" dirty="0"/>
          </a:p>
        </p:txBody>
      </p:sp>
      <p:sp>
        <p:nvSpPr>
          <p:cNvPr id="4" name="文本框 3">
            <a:extLst>
              <a:ext uri="{FF2B5EF4-FFF2-40B4-BE49-F238E27FC236}">
                <a16:creationId xmlns:a16="http://schemas.microsoft.com/office/drawing/2014/main" id="{B5001856-D90D-3E51-A8DB-B98192186020}"/>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6" name="文本框 5">
            <a:extLst>
              <a:ext uri="{FF2B5EF4-FFF2-40B4-BE49-F238E27FC236}">
                <a16:creationId xmlns:a16="http://schemas.microsoft.com/office/drawing/2014/main" id="{0E41BCB3-0B05-40DD-BFAA-3F16EF41147B}"/>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84023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5D53439-6AA5-44FC-AC37-36573E0B3043}"/>
              </a:ext>
            </a:extLst>
          </p:cNvPr>
          <p:cNvSpPr>
            <a:spLocks noGrp="1"/>
          </p:cNvSpPr>
          <p:nvPr>
            <p:ph type="title"/>
          </p:nvPr>
        </p:nvSpPr>
        <p:spPr/>
        <p:txBody>
          <a:bodyPr/>
          <a:lstStyle/>
          <a:p>
            <a:r>
              <a:rPr lang="en-US" altLang="zh-CN" dirty="0"/>
              <a:t>Overview</a:t>
            </a:r>
            <a:endParaRPr lang="zh-CN" altLang="en-US" dirty="0"/>
          </a:p>
        </p:txBody>
      </p:sp>
      <p:sp>
        <p:nvSpPr>
          <p:cNvPr id="7" name="文本框 6">
            <a:extLst>
              <a:ext uri="{FF2B5EF4-FFF2-40B4-BE49-F238E27FC236}">
                <a16:creationId xmlns:a16="http://schemas.microsoft.com/office/drawing/2014/main" id="{914B4FA5-7182-A43D-C6F7-9E603F9A3AB6}"/>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9DF31D95-2897-BA0A-57C9-2C3E04BC182A}"/>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13" name="图片 12">
            <a:extLst>
              <a:ext uri="{FF2B5EF4-FFF2-40B4-BE49-F238E27FC236}">
                <a16:creationId xmlns:a16="http://schemas.microsoft.com/office/drawing/2014/main" id="{27247317-A447-B72E-F891-76EF60A25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66" y="1717943"/>
            <a:ext cx="3566131" cy="3422114"/>
          </a:xfrm>
          <a:prstGeom prst="rect">
            <a:avLst/>
          </a:prstGeom>
        </p:spPr>
      </p:pic>
      <p:sp>
        <p:nvSpPr>
          <p:cNvPr id="14" name="文本框 13">
            <a:extLst>
              <a:ext uri="{FF2B5EF4-FFF2-40B4-BE49-F238E27FC236}">
                <a16:creationId xmlns:a16="http://schemas.microsoft.com/office/drawing/2014/main" id="{949342C2-17B6-7BB4-6756-28A9644D8C3B}"/>
              </a:ext>
            </a:extLst>
          </p:cNvPr>
          <p:cNvSpPr txBox="1"/>
          <p:nvPr/>
        </p:nvSpPr>
        <p:spPr>
          <a:xfrm>
            <a:off x="4405746" y="924204"/>
            <a:ext cx="1696298" cy="400110"/>
          </a:xfrm>
          <a:prstGeom prst="rect">
            <a:avLst/>
          </a:prstGeom>
          <a:noFill/>
        </p:spPr>
        <p:txBody>
          <a:bodyPr wrap="none" rtlCol="0">
            <a:spAutoFit/>
          </a:bodyPr>
          <a:lstStyle/>
          <a:p>
            <a:r>
              <a:rPr lang="en-US" altLang="zh-CN" sz="2000" b="1" dirty="0">
                <a:latin typeface="+mj-lt"/>
              </a:rPr>
              <a:t>LINAC: 50 m</a:t>
            </a:r>
            <a:endParaRPr lang="zh-CN" altLang="en-US" sz="2000" b="1" dirty="0">
              <a:latin typeface="+mj-lt"/>
            </a:endParaRPr>
          </a:p>
        </p:txBody>
      </p:sp>
      <p:sp>
        <p:nvSpPr>
          <p:cNvPr id="16" name="文本框 15">
            <a:extLst>
              <a:ext uri="{FF2B5EF4-FFF2-40B4-BE49-F238E27FC236}">
                <a16:creationId xmlns:a16="http://schemas.microsoft.com/office/drawing/2014/main" id="{2BEF9D84-1AF0-F0D0-E0BA-4F1265C8609B}"/>
              </a:ext>
            </a:extLst>
          </p:cNvPr>
          <p:cNvSpPr txBox="1"/>
          <p:nvPr/>
        </p:nvSpPr>
        <p:spPr>
          <a:xfrm>
            <a:off x="6380177" y="920963"/>
            <a:ext cx="1835759" cy="400110"/>
          </a:xfrm>
          <a:prstGeom prst="rect">
            <a:avLst/>
          </a:prstGeom>
          <a:noFill/>
        </p:spPr>
        <p:txBody>
          <a:bodyPr wrap="none" rtlCol="0">
            <a:spAutoFit/>
          </a:bodyPr>
          <a:lstStyle/>
          <a:p>
            <a:r>
              <a:rPr lang="en-US" altLang="zh-CN" sz="2000" b="1" dirty="0">
                <a:latin typeface="+mj-lt"/>
              </a:rPr>
              <a:t>Booster: 440 m</a:t>
            </a:r>
            <a:endParaRPr lang="zh-CN" altLang="en-US" sz="2000" b="1" dirty="0">
              <a:latin typeface="+mj-lt"/>
            </a:endParaRPr>
          </a:p>
        </p:txBody>
      </p:sp>
      <p:sp>
        <p:nvSpPr>
          <p:cNvPr id="18" name="文本框 17">
            <a:extLst>
              <a:ext uri="{FF2B5EF4-FFF2-40B4-BE49-F238E27FC236}">
                <a16:creationId xmlns:a16="http://schemas.microsoft.com/office/drawing/2014/main" id="{CFC13BB1-7350-1DA8-5A2A-85ECE995A093}"/>
              </a:ext>
            </a:extLst>
          </p:cNvPr>
          <p:cNvSpPr txBox="1"/>
          <p:nvPr/>
        </p:nvSpPr>
        <p:spPr>
          <a:xfrm>
            <a:off x="8540213" y="924204"/>
            <a:ext cx="2981907" cy="400110"/>
          </a:xfrm>
          <a:prstGeom prst="rect">
            <a:avLst/>
          </a:prstGeom>
          <a:noFill/>
        </p:spPr>
        <p:txBody>
          <a:bodyPr wrap="none" rtlCol="0">
            <a:spAutoFit/>
          </a:bodyPr>
          <a:lstStyle/>
          <a:p>
            <a:r>
              <a:rPr lang="en-US" altLang="zh-CN" sz="2000" b="1" dirty="0">
                <a:latin typeface="+mj-lt"/>
              </a:rPr>
              <a:t>Storage ring(SR): 1360 m</a:t>
            </a:r>
            <a:endParaRPr lang="zh-CN" altLang="en-US" sz="2000" b="1" dirty="0">
              <a:latin typeface="+mj-lt"/>
            </a:endParaRPr>
          </a:p>
        </p:txBody>
      </p:sp>
      <p:sp>
        <p:nvSpPr>
          <p:cNvPr id="20" name="文本框 19">
            <a:extLst>
              <a:ext uri="{FF2B5EF4-FFF2-40B4-BE49-F238E27FC236}">
                <a16:creationId xmlns:a16="http://schemas.microsoft.com/office/drawing/2014/main" id="{EA312A3B-8773-177E-6028-8DBB2E340637}"/>
              </a:ext>
            </a:extLst>
          </p:cNvPr>
          <p:cNvSpPr txBox="1"/>
          <p:nvPr/>
        </p:nvSpPr>
        <p:spPr>
          <a:xfrm>
            <a:off x="5523853" y="1392112"/>
            <a:ext cx="4288353" cy="400110"/>
          </a:xfrm>
          <a:prstGeom prst="rect">
            <a:avLst/>
          </a:prstGeom>
          <a:noFill/>
        </p:spPr>
        <p:txBody>
          <a:bodyPr wrap="none" rtlCol="0">
            <a:spAutoFit/>
          </a:bodyPr>
          <a:lstStyle/>
          <a:p>
            <a:r>
              <a:rPr lang="en-US" altLang="zh-CN" sz="2000" b="1" dirty="0">
                <a:latin typeface="+mj-lt"/>
              </a:rPr>
              <a:t>2 transmission lines and 15 beamlines</a:t>
            </a:r>
            <a:endParaRPr lang="zh-CN" altLang="en-US" sz="2000" b="1" dirty="0">
              <a:latin typeface="+mj-lt"/>
            </a:endParaRPr>
          </a:p>
        </p:txBody>
      </p:sp>
      <p:pic>
        <p:nvPicPr>
          <p:cNvPr id="22" name="图片 21">
            <a:extLst>
              <a:ext uri="{FF2B5EF4-FFF2-40B4-BE49-F238E27FC236}">
                <a16:creationId xmlns:a16="http://schemas.microsoft.com/office/drawing/2014/main" id="{120413C0-7E81-2B5A-626D-A61F844BA517}"/>
              </a:ext>
            </a:extLst>
          </p:cNvPr>
          <p:cNvPicPr>
            <a:picLocks noChangeAspect="1"/>
          </p:cNvPicPr>
          <p:nvPr/>
        </p:nvPicPr>
        <p:blipFill rotWithShape="1">
          <a:blip r:embed="rId4"/>
          <a:srcRect r="344"/>
          <a:stretch/>
        </p:blipFill>
        <p:spPr>
          <a:xfrm>
            <a:off x="4982264" y="2123564"/>
            <a:ext cx="6957845" cy="1884358"/>
          </a:xfrm>
          <a:prstGeom prst="rect">
            <a:avLst/>
          </a:prstGeom>
        </p:spPr>
      </p:pic>
      <p:sp>
        <p:nvSpPr>
          <p:cNvPr id="23" name="椭圆 22">
            <a:extLst>
              <a:ext uri="{FF2B5EF4-FFF2-40B4-BE49-F238E27FC236}">
                <a16:creationId xmlns:a16="http://schemas.microsoft.com/office/drawing/2014/main" id="{64CC10A4-F8DD-CE3E-3099-8498FF854F25}"/>
              </a:ext>
            </a:extLst>
          </p:cNvPr>
          <p:cNvSpPr/>
          <p:nvPr/>
        </p:nvSpPr>
        <p:spPr>
          <a:xfrm>
            <a:off x="4019797" y="2899661"/>
            <a:ext cx="385949" cy="415637"/>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88DACEDC-D77E-65F0-7F8A-87C3DF230389}"/>
              </a:ext>
            </a:extLst>
          </p:cNvPr>
          <p:cNvCxnSpPr>
            <a:stCxn id="23" idx="0"/>
          </p:cNvCxnSpPr>
          <p:nvPr/>
        </p:nvCxnSpPr>
        <p:spPr>
          <a:xfrm flipV="1">
            <a:off x="4212772" y="2416629"/>
            <a:ext cx="822366" cy="48303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87EA1D75-F07B-040F-4782-7EBC915C7934}"/>
              </a:ext>
            </a:extLst>
          </p:cNvPr>
          <p:cNvCxnSpPr>
            <a:cxnSpLocks/>
          </p:cNvCxnSpPr>
          <p:nvPr/>
        </p:nvCxnSpPr>
        <p:spPr>
          <a:xfrm>
            <a:off x="4223930" y="3315298"/>
            <a:ext cx="800049" cy="34440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内容占位符 1">
            <a:extLst>
              <a:ext uri="{FF2B5EF4-FFF2-40B4-BE49-F238E27FC236}">
                <a16:creationId xmlns:a16="http://schemas.microsoft.com/office/drawing/2014/main" id="{EADF9F63-2755-212D-DF54-D3D54D7B2AC2}"/>
              </a:ext>
            </a:extLst>
          </p:cNvPr>
          <p:cNvSpPr>
            <a:spLocks noGrp="1"/>
          </p:cNvSpPr>
          <p:nvPr>
            <p:ph idx="1"/>
          </p:nvPr>
        </p:nvSpPr>
        <p:spPr>
          <a:xfrm>
            <a:off x="4623954" y="4335728"/>
            <a:ext cx="7183965" cy="1277243"/>
          </a:xfrm>
        </p:spPr>
        <p:txBody>
          <a:bodyPr>
            <a:normAutofit/>
          </a:bodyPr>
          <a:lstStyle/>
          <a:p>
            <a:pPr marL="0" indent="0">
              <a:buNone/>
            </a:pPr>
            <a:r>
              <a:rPr lang="en-US" altLang="zh-CN" sz="2000" dirty="0">
                <a:solidFill>
                  <a:schemeClr val="tx1"/>
                </a:solidFill>
                <a:latin typeface="+mj-lt"/>
              </a:rPr>
              <a:t>The SR consist of 48 hybrid-7BA cells.</a:t>
            </a:r>
          </a:p>
          <a:p>
            <a:pPr marL="0" indent="0">
              <a:buNone/>
            </a:pPr>
            <a:r>
              <a:rPr lang="en-US" altLang="zh-CN" sz="2000" dirty="0">
                <a:solidFill>
                  <a:schemeClr val="tx1"/>
                </a:solidFill>
                <a:latin typeface="+mj-lt"/>
              </a:rPr>
              <a:t>Each cell contains 6 girders of three types: DQ</a:t>
            </a:r>
            <a:r>
              <a:rPr lang="zh-CN" altLang="en-US" sz="2000" dirty="0">
                <a:solidFill>
                  <a:schemeClr val="tx1"/>
                </a:solidFill>
                <a:latin typeface="+mj-lt"/>
              </a:rPr>
              <a:t>、</a:t>
            </a:r>
            <a:r>
              <a:rPr lang="en-US" altLang="zh-CN" sz="2000" dirty="0">
                <a:solidFill>
                  <a:schemeClr val="tx1"/>
                </a:solidFill>
                <a:latin typeface="+mj-lt"/>
              </a:rPr>
              <a:t>MP</a:t>
            </a:r>
            <a:r>
              <a:rPr lang="zh-CN" altLang="en-US" sz="2000" dirty="0">
                <a:solidFill>
                  <a:schemeClr val="tx1"/>
                </a:solidFill>
                <a:latin typeface="+mj-lt"/>
              </a:rPr>
              <a:t>、</a:t>
            </a:r>
            <a:r>
              <a:rPr lang="en-US" altLang="zh-CN" sz="2000" dirty="0">
                <a:solidFill>
                  <a:schemeClr val="tx1"/>
                </a:solidFill>
                <a:latin typeface="+mj-lt"/>
              </a:rPr>
              <a:t>FODO</a:t>
            </a:r>
            <a:r>
              <a:rPr lang="zh-CN" altLang="en-US" sz="2000" dirty="0">
                <a:solidFill>
                  <a:schemeClr val="tx1"/>
                </a:solidFill>
                <a:latin typeface="+mj-lt"/>
              </a:rPr>
              <a:t>，</a:t>
            </a:r>
            <a:r>
              <a:rPr lang="en-US" altLang="zh-CN" sz="2000" dirty="0">
                <a:solidFill>
                  <a:schemeClr val="tx1"/>
                </a:solidFill>
                <a:latin typeface="+mj-lt"/>
              </a:rPr>
              <a:t>and distribute in symmetry. The number of girders is 48*6=288.</a:t>
            </a:r>
          </a:p>
        </p:txBody>
      </p:sp>
    </p:spTree>
    <p:extLst>
      <p:ext uri="{BB962C8B-B14F-4D97-AF65-F5344CB8AC3E}">
        <p14:creationId xmlns:p14="http://schemas.microsoft.com/office/powerpoint/2010/main" val="63747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9192-8C1C-CCB6-5CB6-B08C878FCB99}"/>
            </a:ext>
          </a:extLst>
        </p:cNvPr>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AF29B72-D17E-C993-EF22-39CB78B753C3}"/>
              </a:ext>
            </a:extLst>
          </p:cNvPr>
          <p:cNvGraphicFramePr>
            <a:graphicFrameLocks noGrp="1"/>
          </p:cNvGraphicFramePr>
          <p:nvPr/>
        </p:nvGraphicFramePr>
        <p:xfrm>
          <a:off x="989816" y="1668795"/>
          <a:ext cx="10058400" cy="4288231"/>
        </p:xfrm>
        <a:graphic>
          <a:graphicData uri="http://schemas.openxmlformats.org/drawingml/2006/table">
            <a:tbl>
              <a:tblPr firstRow="1" bandRow="1">
                <a:tableStyleId>{5C22544A-7EE6-4342-B048-85BDC9FD1C3A}</a:tableStyleId>
              </a:tblPr>
              <a:tblGrid>
                <a:gridCol w="2251870">
                  <a:extLst>
                    <a:ext uri="{9D8B030D-6E8A-4147-A177-3AD203B41FA5}">
                      <a16:colId xmlns:a16="http://schemas.microsoft.com/office/drawing/2014/main" val="20000"/>
                    </a:ext>
                  </a:extLst>
                </a:gridCol>
                <a:gridCol w="3585839">
                  <a:extLst>
                    <a:ext uri="{9D8B030D-6E8A-4147-A177-3AD203B41FA5}">
                      <a16:colId xmlns:a16="http://schemas.microsoft.com/office/drawing/2014/main" val="20001"/>
                    </a:ext>
                  </a:extLst>
                </a:gridCol>
                <a:gridCol w="4220691">
                  <a:extLst>
                    <a:ext uri="{9D8B030D-6E8A-4147-A177-3AD203B41FA5}">
                      <a16:colId xmlns:a16="http://schemas.microsoft.com/office/drawing/2014/main" val="20002"/>
                    </a:ext>
                  </a:extLst>
                </a:gridCol>
              </a:tblGrid>
              <a:tr h="799292">
                <a:tc>
                  <a:txBody>
                    <a:bodyPr/>
                    <a:lstStyle/>
                    <a:p>
                      <a:pPr algn="ctr"/>
                      <a:r>
                        <a:rPr lang="en-US" altLang="zh-CN" sz="2000" b="1" dirty="0">
                          <a:latin typeface="黑体" pitchFamily="49" charset="-122"/>
                          <a:ea typeface="黑体" pitchFamily="49" charset="-122"/>
                        </a:rPr>
                        <a:t>Photon Source</a:t>
                      </a:r>
                      <a:endParaRPr lang="zh-CN" altLang="en-US" sz="2000" b="1" dirty="0">
                        <a:latin typeface="黑体" pitchFamily="49" charset="-122"/>
                        <a:ea typeface="黑体" pitchFamily="49" charset="-122"/>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algn="ctr"/>
                      <a:r>
                        <a:rPr lang="en-US" altLang="zh-CN" sz="2000" b="1" kern="1200" dirty="0">
                          <a:solidFill>
                            <a:schemeClr val="lt1"/>
                          </a:solidFill>
                          <a:latin typeface="+mn-lt"/>
                          <a:ea typeface="黑体" pitchFamily="49" charset="-122"/>
                          <a:cs typeface="+mn-cs"/>
                        </a:rPr>
                        <a:t>Tolerance of magnet to magnet within a girder</a:t>
                      </a:r>
                      <a:r>
                        <a:rPr lang="en-US" altLang="zh-CN" sz="2000" b="1" i="0" kern="1200" dirty="0">
                          <a:solidFill>
                            <a:schemeClr val="lt1"/>
                          </a:solidFill>
                          <a:latin typeface="黑体" pitchFamily="49" charset="-122"/>
                          <a:ea typeface="黑体" pitchFamily="49" charset="-122"/>
                          <a:cs typeface="+mn-cs"/>
                        </a:rPr>
                        <a:t>/</a:t>
                      </a:r>
                      <a:r>
                        <a:rPr lang="en-US" altLang="zh-CN" sz="2000" b="1" i="0" kern="1200" dirty="0" err="1">
                          <a:solidFill>
                            <a:schemeClr val="lt1"/>
                          </a:solidFill>
                          <a:latin typeface="黑体" pitchFamily="49" charset="-122"/>
                          <a:ea typeface="黑体" pitchFamily="49" charset="-122"/>
                          <a:cs typeface="+mn-cs"/>
                        </a:rPr>
                        <a:t>μm</a:t>
                      </a:r>
                      <a:r>
                        <a:rPr lang="en-US" altLang="zh-CN" sz="2000" b="1" i="0" kern="1200" dirty="0">
                          <a:solidFill>
                            <a:schemeClr val="lt1"/>
                          </a:solidFill>
                          <a:latin typeface="黑体" pitchFamily="49" charset="-122"/>
                          <a:ea typeface="黑体" pitchFamily="49" charset="-122"/>
                          <a:cs typeface="+mn-cs"/>
                        </a:rPr>
                        <a:t> @ 1</a:t>
                      </a:r>
                      <a:r>
                        <a:rPr lang="el-GR" altLang="zh-CN" sz="2000" b="1" i="0" kern="1200" dirty="0">
                          <a:solidFill>
                            <a:schemeClr val="lt1"/>
                          </a:solidFill>
                          <a:latin typeface="黑体" pitchFamily="49" charset="-122"/>
                          <a:ea typeface="黑体" pitchFamily="49" charset="-122"/>
                          <a:cs typeface="+mn-cs"/>
                        </a:rPr>
                        <a:t>σ</a:t>
                      </a:r>
                      <a:endParaRPr lang="zh-CN" altLang="en-US" sz="2000" b="1" dirty="0">
                        <a:latin typeface="黑体" pitchFamily="49" charset="-122"/>
                        <a:ea typeface="黑体" pitchFamily="49" charset="-122"/>
                      </a:endParaRPr>
                    </a:p>
                  </a:txBody>
                  <a:tcPr anchor="ctr">
                    <a:lnT w="19050" cap="flat" cmpd="sng" algn="ctr">
                      <a:solidFill>
                        <a:schemeClr val="tx1"/>
                      </a:solidFill>
                      <a:prstDash val="solid"/>
                      <a:round/>
                      <a:headEnd type="none" w="med" len="med"/>
                      <a:tailEnd type="none" w="med" len="med"/>
                    </a:lnT>
                  </a:tcPr>
                </a:tc>
                <a:tc>
                  <a:txBody>
                    <a:bodyPr/>
                    <a:lstStyle/>
                    <a:p>
                      <a:pPr algn="ctr"/>
                      <a:r>
                        <a:rPr lang="en-US" altLang="zh-CN" sz="2000" b="1" kern="1200" dirty="0">
                          <a:solidFill>
                            <a:schemeClr val="lt1"/>
                          </a:solidFill>
                          <a:latin typeface="+mn-lt"/>
                          <a:ea typeface="黑体" pitchFamily="49" charset="-122"/>
                          <a:cs typeface="+mn-cs"/>
                        </a:rPr>
                        <a:t>Tolerance of girder to girder within the Ring</a:t>
                      </a:r>
                      <a:r>
                        <a:rPr lang="en-US" altLang="zh-CN" sz="2000" b="1" i="0" kern="1200" dirty="0">
                          <a:solidFill>
                            <a:schemeClr val="lt1"/>
                          </a:solidFill>
                          <a:latin typeface="黑体" pitchFamily="49" charset="-122"/>
                          <a:ea typeface="黑体" pitchFamily="49" charset="-122"/>
                          <a:cs typeface="+mn-cs"/>
                        </a:rPr>
                        <a:t>/</a:t>
                      </a:r>
                      <a:r>
                        <a:rPr lang="en-US" altLang="zh-CN" sz="2000" b="1" i="0" kern="1200" dirty="0" err="1">
                          <a:solidFill>
                            <a:schemeClr val="lt1"/>
                          </a:solidFill>
                          <a:latin typeface="黑体" pitchFamily="49" charset="-122"/>
                          <a:ea typeface="黑体" pitchFamily="49" charset="-122"/>
                          <a:cs typeface="+mn-cs"/>
                        </a:rPr>
                        <a:t>μm</a:t>
                      </a:r>
                      <a:r>
                        <a:rPr lang="en-US" altLang="zh-CN" sz="2000" b="1" i="0" kern="1200" dirty="0">
                          <a:solidFill>
                            <a:schemeClr val="lt1"/>
                          </a:solidFill>
                          <a:latin typeface="黑体" pitchFamily="49" charset="-122"/>
                          <a:ea typeface="黑体" pitchFamily="49" charset="-122"/>
                          <a:cs typeface="+mn-cs"/>
                        </a:rPr>
                        <a:t>@ 1</a:t>
                      </a:r>
                      <a:r>
                        <a:rPr lang="el-GR" altLang="zh-CN" sz="2000" b="1" i="0" kern="1200" dirty="0">
                          <a:solidFill>
                            <a:schemeClr val="lt1"/>
                          </a:solidFill>
                          <a:latin typeface="黑体" pitchFamily="49" charset="-122"/>
                          <a:ea typeface="黑体" pitchFamily="49" charset="-122"/>
                          <a:cs typeface="+mn-cs"/>
                        </a:rPr>
                        <a:t>σ</a:t>
                      </a:r>
                      <a:endParaRPr lang="zh-CN" altLang="en-US" sz="2000" b="1" dirty="0">
                        <a:latin typeface="黑体" pitchFamily="49" charset="-122"/>
                        <a:ea typeface="黑体" pitchFamily="49" charset="-122"/>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14873">
                <a:tc>
                  <a:txBody>
                    <a:bodyPr/>
                    <a:lstStyle/>
                    <a:p>
                      <a:pPr algn="l"/>
                      <a:r>
                        <a:rPr lang="en-US" altLang="zh-CN" sz="2000" dirty="0"/>
                        <a:t>MAX-IV</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t>20~30</a:t>
                      </a:r>
                      <a:endParaRPr lang="zh-CN" altLang="en-US" sz="2000" dirty="0">
                        <a:solidFill>
                          <a:srgbClr val="FF0000"/>
                        </a:solidFill>
                      </a:endParaRPr>
                    </a:p>
                  </a:txBody>
                  <a:tcPr anchor="ctr"/>
                </a:tc>
                <a:tc>
                  <a:txBody>
                    <a:bodyPr/>
                    <a:lstStyle/>
                    <a:p>
                      <a:pPr algn="ctr"/>
                      <a:r>
                        <a:rPr lang="en-US" altLang="zh-CN" sz="2000" dirty="0"/>
                        <a:t>100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9042935"/>
                  </a:ext>
                </a:extLst>
              </a:tr>
              <a:tr h="314873">
                <a:tc>
                  <a:txBody>
                    <a:bodyPr/>
                    <a:lstStyle/>
                    <a:p>
                      <a:pPr algn="l"/>
                      <a:r>
                        <a:rPr lang="en-US" altLang="zh-CN" sz="2000" dirty="0"/>
                        <a:t>BNL-NSLSII</a:t>
                      </a:r>
                      <a:r>
                        <a:rPr lang="en-US" altLang="zh-CN" sz="2000" baseline="30000" dirty="0"/>
                        <a:t>3rd</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30</a:t>
                      </a:r>
                      <a:endParaRPr lang="zh-CN" altLang="en-US" sz="2000" dirty="0"/>
                    </a:p>
                  </a:txBody>
                  <a:tcPr anchor="ctr"/>
                </a:tc>
                <a:tc>
                  <a:txBody>
                    <a:bodyPr/>
                    <a:lstStyle/>
                    <a:p>
                      <a:pPr algn="ctr"/>
                      <a:r>
                        <a:rPr lang="en-US" altLang="zh-CN" sz="2000" dirty="0"/>
                        <a:t>100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15259">
                <a:tc>
                  <a:txBody>
                    <a:bodyPr/>
                    <a:lstStyle/>
                    <a:p>
                      <a:pPr algn="l"/>
                      <a:r>
                        <a:rPr lang="en-US" altLang="zh-CN" sz="2000" dirty="0"/>
                        <a:t>ANL-APSU</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30</a:t>
                      </a:r>
                      <a:endParaRPr lang="zh-CN" altLang="en-US" sz="2000" dirty="0">
                        <a:solidFill>
                          <a:srgbClr val="FF0000"/>
                        </a:solidFill>
                      </a:endParaRPr>
                    </a:p>
                  </a:txBody>
                  <a:tcPr anchor="ctr"/>
                </a:tc>
                <a:tc>
                  <a:txBody>
                    <a:bodyPr/>
                    <a:lstStyle/>
                    <a:p>
                      <a:pPr algn="ctr"/>
                      <a:r>
                        <a:rPr lang="en-US" altLang="zh-CN" sz="2000" dirty="0"/>
                        <a:t>100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14873">
                <a:tc>
                  <a:txBody>
                    <a:bodyPr/>
                    <a:lstStyle/>
                    <a:p>
                      <a:pPr algn="l"/>
                      <a:r>
                        <a:rPr lang="en-US" altLang="zh-CN" sz="2000" dirty="0"/>
                        <a:t>ESRF-EBS</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50</a:t>
                      </a:r>
                      <a:endParaRPr lang="zh-CN" altLang="en-US" sz="2000" dirty="0"/>
                    </a:p>
                  </a:txBody>
                  <a:tcPr anchor="ctr"/>
                </a:tc>
                <a:tc>
                  <a:txBody>
                    <a:bodyPr/>
                    <a:lstStyle/>
                    <a:p>
                      <a:pPr algn="ctr"/>
                      <a:r>
                        <a:rPr lang="en-US" altLang="zh-CN" sz="2000" dirty="0"/>
                        <a:t>50</a:t>
                      </a:r>
                      <a:endParaRPr lang="zh-CN" altLang="en-US" sz="2000" dirty="0">
                        <a:solidFill>
                          <a:srgbClr val="FF0000"/>
                        </a:solidFill>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14873">
                <a:tc>
                  <a:txBody>
                    <a:bodyPr/>
                    <a:lstStyle/>
                    <a:p>
                      <a:pPr algn="l"/>
                      <a:r>
                        <a:rPr lang="en-US" sz="2000" b="0" i="0" kern="1200" dirty="0">
                          <a:solidFill>
                            <a:schemeClr val="dk1"/>
                          </a:solidFill>
                          <a:latin typeface="+mn-lt"/>
                          <a:ea typeface="+mn-ea"/>
                          <a:cs typeface="+mn-cs"/>
                        </a:rPr>
                        <a:t>LNLS- Sirius</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40</a:t>
                      </a:r>
                      <a:endParaRPr lang="zh-CN" altLang="en-US" sz="2000" dirty="0"/>
                    </a:p>
                  </a:txBody>
                  <a:tcPr anchor="ctr"/>
                </a:tc>
                <a:tc>
                  <a:txBody>
                    <a:bodyPr/>
                    <a:lstStyle/>
                    <a:p>
                      <a:pPr algn="ctr"/>
                      <a:r>
                        <a:rPr lang="en-US" altLang="zh-CN" sz="2000" dirty="0"/>
                        <a:t>80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6975288"/>
                  </a:ext>
                </a:extLst>
              </a:tr>
              <a:tr h="314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latin typeface="+mn-lt"/>
                          <a:ea typeface="+mn-ea"/>
                          <a:cs typeface="+mn-cs"/>
                        </a:rPr>
                        <a:t>SPring8-II</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30</a:t>
                      </a:r>
                      <a:endParaRPr lang="zh-CN" altLang="en-US" sz="2000" dirty="0"/>
                    </a:p>
                  </a:txBody>
                  <a:tcPr anchor="ctr"/>
                </a:tc>
                <a:tc>
                  <a:txBody>
                    <a:bodyPr/>
                    <a:lstStyle/>
                    <a:p>
                      <a:pPr algn="ctr"/>
                      <a:r>
                        <a:rPr lang="en-US" altLang="zh-CN" sz="2000" dirty="0"/>
                        <a:t>90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14873">
                <a:tc>
                  <a:txBody>
                    <a:bodyPr/>
                    <a:lstStyle/>
                    <a:p>
                      <a:pPr algn="l"/>
                      <a:r>
                        <a:rPr lang="en-US" altLang="zh-CN" sz="2000" dirty="0"/>
                        <a:t>DESY-PETRA IV</a:t>
                      </a:r>
                      <a:endParaRPr lang="zh-CN" altLang="en-US" sz="2000" dirty="0"/>
                    </a:p>
                  </a:txBody>
                  <a:tcPr anchor="ctr">
                    <a:lnL w="19050" cap="flat" cmpd="sng" algn="ctr">
                      <a:solidFill>
                        <a:schemeClr val="tx1"/>
                      </a:solidFill>
                      <a:prstDash val="solid"/>
                      <a:round/>
                      <a:headEnd type="none" w="med" len="med"/>
                      <a:tailEnd type="none" w="med" len="med"/>
                    </a:lnL>
                  </a:tcPr>
                </a:tc>
                <a:tc>
                  <a:txBody>
                    <a:bodyPr/>
                    <a:lstStyle/>
                    <a:p>
                      <a:pPr algn="ctr"/>
                      <a:r>
                        <a:rPr lang="en-US" altLang="zh-CN" sz="2000" dirty="0"/>
                        <a:t>30</a:t>
                      </a:r>
                      <a:endParaRPr lang="zh-CN" altLang="en-US" sz="2000" dirty="0"/>
                    </a:p>
                  </a:txBody>
                  <a:tcPr anchor="ctr"/>
                </a:tc>
                <a:tc>
                  <a:txBody>
                    <a:bodyPr/>
                    <a:lstStyle/>
                    <a:p>
                      <a:pPr algn="ctr"/>
                      <a:r>
                        <a:rPr lang="en-US" altLang="zh-CN" sz="2000" dirty="0"/>
                        <a:t>50</a:t>
                      </a:r>
                      <a:endParaRPr lang="zh-CN" altLang="en-US" sz="2000" dirty="0"/>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73352188"/>
                  </a:ext>
                </a:extLst>
              </a:tr>
              <a:tr h="314873">
                <a:tc>
                  <a:txBody>
                    <a:bodyPr/>
                    <a:lstStyle/>
                    <a:p>
                      <a:pPr algn="l"/>
                      <a:r>
                        <a:rPr lang="en-US" altLang="zh-CN" sz="2000" b="1" dirty="0">
                          <a:solidFill>
                            <a:srgbClr val="FF0000"/>
                          </a:solidFill>
                        </a:rPr>
                        <a:t>IHEP-HEPS</a:t>
                      </a:r>
                      <a:endParaRPr lang="zh-CN" altLang="en-US" sz="2000" b="1" dirty="0">
                        <a:solidFill>
                          <a:srgbClr val="FF0000"/>
                        </a:solidFill>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algn="ctr"/>
                      <a:r>
                        <a:rPr lang="en-US" altLang="zh-CN" sz="2000" b="1" dirty="0">
                          <a:solidFill>
                            <a:srgbClr val="FF0000"/>
                          </a:solidFill>
                        </a:rPr>
                        <a:t>30</a:t>
                      </a:r>
                      <a:r>
                        <a:rPr lang="en-US" altLang="zh-CN" sz="2000" dirty="0">
                          <a:solidFill>
                            <a:srgbClr val="FF0000"/>
                          </a:solidFill>
                          <a:latin typeface="宋体"/>
                          <a:ea typeface="+mn-ea"/>
                        </a:rPr>
                        <a:t>★</a:t>
                      </a:r>
                      <a:endParaRPr lang="zh-CN" altLang="en-US" sz="2000" b="1" dirty="0">
                        <a:solidFill>
                          <a:srgbClr val="FF0000"/>
                        </a:solidFill>
                      </a:endParaRPr>
                    </a:p>
                  </a:txBody>
                  <a:tcPr anchor="ctr">
                    <a:lnB w="19050" cap="flat" cmpd="sng" algn="ctr">
                      <a:solidFill>
                        <a:schemeClr val="tx1"/>
                      </a:solidFill>
                      <a:prstDash val="solid"/>
                      <a:round/>
                      <a:headEnd type="none" w="med" len="med"/>
                      <a:tailEnd type="none" w="med" len="med"/>
                    </a:lnB>
                  </a:tcPr>
                </a:tc>
                <a:tc>
                  <a:txBody>
                    <a:bodyPr/>
                    <a:lstStyle/>
                    <a:p>
                      <a:pPr algn="ctr"/>
                      <a:r>
                        <a:rPr lang="en-US" altLang="zh-CN" sz="2000" b="1" dirty="0">
                          <a:solidFill>
                            <a:srgbClr val="FF0000"/>
                          </a:solidFill>
                        </a:rPr>
                        <a:t>50</a:t>
                      </a:r>
                      <a:r>
                        <a:rPr lang="en-US" altLang="zh-CN" sz="2000" dirty="0">
                          <a:solidFill>
                            <a:srgbClr val="FF0000"/>
                          </a:solidFill>
                          <a:latin typeface="宋体"/>
                          <a:ea typeface="+mn-ea"/>
                        </a:rPr>
                        <a:t>★</a:t>
                      </a:r>
                      <a:endParaRPr lang="zh-CN" altLang="en-US" sz="2000" b="1" dirty="0">
                        <a:solidFill>
                          <a:srgbClr val="FF0000"/>
                        </a:solidFill>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内容占位符 1">
            <a:extLst>
              <a:ext uri="{FF2B5EF4-FFF2-40B4-BE49-F238E27FC236}">
                <a16:creationId xmlns:a16="http://schemas.microsoft.com/office/drawing/2014/main" id="{6085B2F5-54C4-C83B-6F59-6ECA57AF6D64}"/>
              </a:ext>
            </a:extLst>
          </p:cNvPr>
          <p:cNvSpPr>
            <a:spLocks noGrp="1"/>
          </p:cNvSpPr>
          <p:nvPr>
            <p:ph idx="1"/>
          </p:nvPr>
        </p:nvSpPr>
        <p:spPr>
          <a:xfrm>
            <a:off x="839664" y="1098721"/>
            <a:ext cx="10718987" cy="663576"/>
          </a:xfrm>
        </p:spPr>
        <p:txBody>
          <a:bodyPr>
            <a:normAutofit/>
          </a:bodyPr>
          <a:lstStyle/>
          <a:p>
            <a:pPr marL="0" indent="0">
              <a:buNone/>
            </a:pPr>
            <a:r>
              <a:rPr lang="en-US" altLang="zh-CN" sz="2000" b="1" dirty="0">
                <a:solidFill>
                  <a:schemeClr val="tx1"/>
                </a:solidFill>
                <a:latin typeface="+mj-lt"/>
              </a:rPr>
              <a:t>The 4th photon source demand high accuracy to the alignment. </a:t>
            </a:r>
          </a:p>
        </p:txBody>
      </p:sp>
      <p:sp>
        <p:nvSpPr>
          <p:cNvPr id="3" name="标题 2">
            <a:extLst>
              <a:ext uri="{FF2B5EF4-FFF2-40B4-BE49-F238E27FC236}">
                <a16:creationId xmlns:a16="http://schemas.microsoft.com/office/drawing/2014/main" id="{46EF1FCA-B41A-3815-BF03-53A24DFE3D30}"/>
              </a:ext>
            </a:extLst>
          </p:cNvPr>
          <p:cNvSpPr>
            <a:spLocks noGrp="1"/>
          </p:cNvSpPr>
          <p:nvPr>
            <p:ph type="title"/>
          </p:nvPr>
        </p:nvSpPr>
        <p:spPr/>
        <p:txBody>
          <a:bodyPr/>
          <a:lstStyle/>
          <a:p>
            <a:r>
              <a:rPr lang="en-US" altLang="zh-CN" dirty="0"/>
              <a:t>Overview</a:t>
            </a:r>
            <a:endParaRPr lang="zh-CN" altLang="en-US" dirty="0"/>
          </a:p>
        </p:txBody>
      </p:sp>
      <p:sp>
        <p:nvSpPr>
          <p:cNvPr id="7" name="文本框 6">
            <a:extLst>
              <a:ext uri="{FF2B5EF4-FFF2-40B4-BE49-F238E27FC236}">
                <a16:creationId xmlns:a16="http://schemas.microsoft.com/office/drawing/2014/main" id="{11BEF8CA-6250-19BC-62C2-0586854E335A}"/>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E0F8E9A4-D9FA-E746-A1CC-33ED52E21103}"/>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Tree>
    <p:extLst>
      <p:ext uri="{BB962C8B-B14F-4D97-AF65-F5344CB8AC3E}">
        <p14:creationId xmlns:p14="http://schemas.microsoft.com/office/powerpoint/2010/main" val="100869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B4CFE-A8DC-E772-064A-214BAB398B08}"/>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DE2BB0D2-EDE9-A9A4-AA03-2487F2BFAF54}"/>
              </a:ext>
            </a:extLst>
          </p:cNvPr>
          <p:cNvSpPr>
            <a:spLocks noGrp="1"/>
          </p:cNvSpPr>
          <p:nvPr>
            <p:ph sz="quarter" idx="10"/>
          </p:nvPr>
        </p:nvSpPr>
        <p:spPr>
          <a:xfrm>
            <a:off x="0" y="1329893"/>
            <a:ext cx="11493500" cy="1912071"/>
          </a:xfrm>
        </p:spPr>
        <p:txBody>
          <a:bodyPr/>
          <a:lstStyle/>
          <a:p>
            <a:r>
              <a:rPr lang="en-US" altLang="zh-CN" dirty="0">
                <a:latin typeface="+mj-lt"/>
              </a:rPr>
              <a:t>2. Control network establishment</a:t>
            </a:r>
          </a:p>
        </p:txBody>
      </p:sp>
      <p:sp>
        <p:nvSpPr>
          <p:cNvPr id="4" name="文本框 3">
            <a:extLst>
              <a:ext uri="{FF2B5EF4-FFF2-40B4-BE49-F238E27FC236}">
                <a16:creationId xmlns:a16="http://schemas.microsoft.com/office/drawing/2014/main" id="{C40ED3A7-8424-06E9-B7D8-37EE795E9EDA}"/>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pic>
        <p:nvPicPr>
          <p:cNvPr id="5" name="图片 4">
            <a:extLst>
              <a:ext uri="{FF2B5EF4-FFF2-40B4-BE49-F238E27FC236}">
                <a16:creationId xmlns:a16="http://schemas.microsoft.com/office/drawing/2014/main" id="{CF206FC8-B662-E7BA-412F-3A1EA012D3CC}"/>
              </a:ext>
            </a:extLst>
          </p:cNvPr>
          <p:cNvPicPr>
            <a:picLocks noChangeAspect="1"/>
          </p:cNvPicPr>
          <p:nvPr/>
        </p:nvPicPr>
        <p:blipFill>
          <a:blip r:embed="rId2"/>
          <a:stretch>
            <a:fillRect/>
          </a:stretch>
        </p:blipFill>
        <p:spPr>
          <a:xfrm>
            <a:off x="3970364" y="3312041"/>
            <a:ext cx="3552771" cy="2705528"/>
          </a:xfrm>
          <a:prstGeom prst="rect">
            <a:avLst/>
          </a:prstGeom>
        </p:spPr>
      </p:pic>
    </p:spTree>
    <p:extLst>
      <p:ext uri="{BB962C8B-B14F-4D97-AF65-F5344CB8AC3E}">
        <p14:creationId xmlns:p14="http://schemas.microsoft.com/office/powerpoint/2010/main" val="70221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C687-A88B-5569-E799-22E13236B27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66ED6A7E-5963-966B-C446-48D1A78788E0}"/>
              </a:ext>
            </a:extLst>
          </p:cNvPr>
          <p:cNvSpPr>
            <a:spLocks noGrp="1"/>
          </p:cNvSpPr>
          <p:nvPr>
            <p:ph type="title"/>
          </p:nvPr>
        </p:nvSpPr>
        <p:spPr/>
        <p:txBody>
          <a:bodyPr/>
          <a:lstStyle/>
          <a:p>
            <a:r>
              <a:rPr lang="en-US" altLang="zh-CN" dirty="0"/>
              <a:t>Control Network Establishment</a:t>
            </a:r>
            <a:endParaRPr lang="zh-CN" altLang="en-US" dirty="0"/>
          </a:p>
        </p:txBody>
      </p:sp>
      <p:sp>
        <p:nvSpPr>
          <p:cNvPr id="7" name="文本框 6">
            <a:extLst>
              <a:ext uri="{FF2B5EF4-FFF2-40B4-BE49-F238E27FC236}">
                <a16:creationId xmlns:a16="http://schemas.microsoft.com/office/drawing/2014/main" id="{BC52A5C7-E656-014C-6912-548886DD8267}"/>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0790AD15-0472-9F4A-6FA8-F49801072720}"/>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sp>
        <p:nvSpPr>
          <p:cNvPr id="32" name="文本框 31">
            <a:extLst>
              <a:ext uri="{FF2B5EF4-FFF2-40B4-BE49-F238E27FC236}">
                <a16:creationId xmlns:a16="http://schemas.microsoft.com/office/drawing/2014/main" id="{37A0E6CA-5FF8-D6D8-9448-9FB42C55D8C9}"/>
              </a:ext>
            </a:extLst>
          </p:cNvPr>
          <p:cNvSpPr txBox="1"/>
          <p:nvPr/>
        </p:nvSpPr>
        <p:spPr>
          <a:xfrm>
            <a:off x="1099950" y="1383935"/>
            <a:ext cx="9777847" cy="707886"/>
          </a:xfrm>
          <a:prstGeom prst="rect">
            <a:avLst/>
          </a:prstGeom>
          <a:noFill/>
        </p:spPr>
        <p:txBody>
          <a:bodyPr wrap="square">
            <a:spAutoFit/>
          </a:bodyPr>
          <a:lstStyle/>
          <a:p>
            <a:pPr algn="just">
              <a:buNone/>
            </a:pPr>
            <a:r>
              <a:rPr lang="en-GB" altLang="zh-CN" sz="2000" b="1" dirty="0"/>
              <a:t>    </a:t>
            </a:r>
            <a:r>
              <a:rPr lang="en-GB" altLang="zh-CN" sz="2000" b="1" dirty="0">
                <a:latin typeface="+mj-lt"/>
              </a:rPr>
              <a:t>The control network forms the basis of precision measurement and plays a critical role in mitigating cumulative errors during on-site equipment alignment. </a:t>
            </a:r>
          </a:p>
        </p:txBody>
      </p:sp>
      <p:sp>
        <p:nvSpPr>
          <p:cNvPr id="34" name="文本框 33">
            <a:extLst>
              <a:ext uri="{FF2B5EF4-FFF2-40B4-BE49-F238E27FC236}">
                <a16:creationId xmlns:a16="http://schemas.microsoft.com/office/drawing/2014/main" id="{5DCF48CA-824C-C2CC-BC39-4812E4630482}"/>
              </a:ext>
            </a:extLst>
          </p:cNvPr>
          <p:cNvSpPr txBox="1"/>
          <p:nvPr/>
        </p:nvSpPr>
        <p:spPr>
          <a:xfrm>
            <a:off x="2980212" y="2699508"/>
            <a:ext cx="3115788" cy="400110"/>
          </a:xfrm>
          <a:prstGeom prst="rect">
            <a:avLst/>
          </a:prstGeom>
          <a:noFill/>
        </p:spPr>
        <p:txBody>
          <a:bodyPr wrap="square">
            <a:spAutoFit/>
          </a:bodyPr>
          <a:lstStyle/>
          <a:p>
            <a:r>
              <a:rPr lang="en-GB" altLang="zh-CN" b="1" dirty="0">
                <a:latin typeface="+mj-lt"/>
              </a:rPr>
              <a:t>Ground </a:t>
            </a:r>
            <a:r>
              <a:rPr lang="en-GB" altLang="zh-CN" sz="2000" b="1" dirty="0">
                <a:latin typeface="+mj-lt"/>
              </a:rPr>
              <a:t>control network </a:t>
            </a:r>
            <a:endParaRPr lang="zh-CN" altLang="en-US" sz="2000" b="1" dirty="0">
              <a:latin typeface="+mj-lt"/>
            </a:endParaRPr>
          </a:p>
        </p:txBody>
      </p:sp>
      <p:sp>
        <p:nvSpPr>
          <p:cNvPr id="36" name="文本框 35">
            <a:extLst>
              <a:ext uri="{FF2B5EF4-FFF2-40B4-BE49-F238E27FC236}">
                <a16:creationId xmlns:a16="http://schemas.microsoft.com/office/drawing/2014/main" id="{B6186253-966C-E37D-A8EA-A81D00185B56}"/>
              </a:ext>
            </a:extLst>
          </p:cNvPr>
          <p:cNvSpPr txBox="1"/>
          <p:nvPr/>
        </p:nvSpPr>
        <p:spPr>
          <a:xfrm>
            <a:off x="2980212" y="3498950"/>
            <a:ext cx="2959232" cy="400110"/>
          </a:xfrm>
          <a:prstGeom prst="rect">
            <a:avLst/>
          </a:prstGeom>
          <a:noFill/>
        </p:spPr>
        <p:txBody>
          <a:bodyPr wrap="square">
            <a:spAutoFit/>
          </a:bodyPr>
          <a:lstStyle/>
          <a:p>
            <a:r>
              <a:rPr lang="en-GB" altLang="zh-CN" sz="2000" b="1" dirty="0">
                <a:latin typeface="+mj-lt"/>
              </a:rPr>
              <a:t>Tunnel control network</a:t>
            </a:r>
            <a:endParaRPr lang="zh-CN" altLang="en-US" sz="2000" b="1" dirty="0">
              <a:latin typeface="+mj-lt"/>
            </a:endParaRPr>
          </a:p>
        </p:txBody>
      </p:sp>
      <p:sp>
        <p:nvSpPr>
          <p:cNvPr id="38" name="文本框 37">
            <a:extLst>
              <a:ext uri="{FF2B5EF4-FFF2-40B4-BE49-F238E27FC236}">
                <a16:creationId xmlns:a16="http://schemas.microsoft.com/office/drawing/2014/main" id="{B3667FB8-93DE-B2C7-9595-C7587BC0B5E6}"/>
              </a:ext>
            </a:extLst>
          </p:cNvPr>
          <p:cNvSpPr txBox="1"/>
          <p:nvPr/>
        </p:nvSpPr>
        <p:spPr>
          <a:xfrm>
            <a:off x="6245925" y="2699508"/>
            <a:ext cx="3115787" cy="369332"/>
          </a:xfrm>
          <a:prstGeom prst="rect">
            <a:avLst/>
          </a:prstGeom>
          <a:noFill/>
        </p:spPr>
        <p:txBody>
          <a:bodyPr wrap="square">
            <a:spAutoFit/>
          </a:bodyPr>
          <a:lstStyle/>
          <a:p>
            <a:r>
              <a:rPr lang="zh-CN" altLang="en-US" dirty="0">
                <a:solidFill>
                  <a:srgbClr val="FF0000"/>
                </a:solidFill>
                <a:latin typeface="+mj-lt"/>
              </a:rPr>
              <a:t>Low quantity </a:t>
            </a:r>
            <a:r>
              <a:rPr lang="en-US" altLang="zh-CN" dirty="0">
                <a:solidFill>
                  <a:srgbClr val="FF0000"/>
                </a:solidFill>
                <a:latin typeface="+mj-lt"/>
              </a:rPr>
              <a:t>but</a:t>
            </a:r>
            <a:r>
              <a:rPr lang="zh-CN" altLang="en-US" dirty="0">
                <a:solidFill>
                  <a:srgbClr val="FF0000"/>
                </a:solidFill>
                <a:latin typeface="+mj-lt"/>
              </a:rPr>
              <a:t> high stability</a:t>
            </a:r>
          </a:p>
        </p:txBody>
      </p:sp>
      <p:sp>
        <p:nvSpPr>
          <p:cNvPr id="40" name="文本框 39">
            <a:extLst>
              <a:ext uri="{FF2B5EF4-FFF2-40B4-BE49-F238E27FC236}">
                <a16:creationId xmlns:a16="http://schemas.microsoft.com/office/drawing/2014/main" id="{7F285D85-0B48-DE1D-DE4E-E6659D5F2BF8}"/>
              </a:ext>
            </a:extLst>
          </p:cNvPr>
          <p:cNvSpPr txBox="1"/>
          <p:nvPr/>
        </p:nvSpPr>
        <p:spPr>
          <a:xfrm>
            <a:off x="6245925" y="3529728"/>
            <a:ext cx="2795156" cy="369332"/>
          </a:xfrm>
          <a:prstGeom prst="rect">
            <a:avLst/>
          </a:prstGeom>
          <a:noFill/>
        </p:spPr>
        <p:txBody>
          <a:bodyPr wrap="square">
            <a:spAutoFit/>
          </a:bodyPr>
          <a:lstStyle/>
          <a:p>
            <a:r>
              <a:rPr lang="zh-CN" altLang="en-US" dirty="0">
                <a:solidFill>
                  <a:srgbClr val="FF0000"/>
                </a:solidFill>
                <a:latin typeface="+mj-lt"/>
              </a:rPr>
              <a:t>Cover all facilities</a:t>
            </a:r>
          </a:p>
        </p:txBody>
      </p:sp>
      <p:sp>
        <p:nvSpPr>
          <p:cNvPr id="42" name="文本框 41">
            <a:extLst>
              <a:ext uri="{FF2B5EF4-FFF2-40B4-BE49-F238E27FC236}">
                <a16:creationId xmlns:a16="http://schemas.microsoft.com/office/drawing/2014/main" id="{592C6090-5C83-A42C-0B25-1BC8B8C5C60E}"/>
              </a:ext>
            </a:extLst>
          </p:cNvPr>
          <p:cNvSpPr txBox="1"/>
          <p:nvPr/>
        </p:nvSpPr>
        <p:spPr>
          <a:xfrm>
            <a:off x="1026720" y="4309744"/>
            <a:ext cx="1138549" cy="400110"/>
          </a:xfrm>
          <a:prstGeom prst="rect">
            <a:avLst/>
          </a:prstGeom>
          <a:noFill/>
        </p:spPr>
        <p:txBody>
          <a:bodyPr wrap="square">
            <a:spAutoFit/>
          </a:bodyPr>
          <a:lstStyle/>
          <a:p>
            <a:r>
              <a:rPr lang="en-US" altLang="zh-CN" sz="2000" b="1" dirty="0">
                <a:latin typeface="+mj-lt"/>
              </a:rPr>
              <a:t>LINAC</a:t>
            </a:r>
            <a:endParaRPr lang="zh-CN" altLang="en-US" dirty="0">
              <a:latin typeface="+mj-lt"/>
            </a:endParaRPr>
          </a:p>
        </p:txBody>
      </p:sp>
      <p:sp>
        <p:nvSpPr>
          <p:cNvPr id="44" name="文本框 43">
            <a:extLst>
              <a:ext uri="{FF2B5EF4-FFF2-40B4-BE49-F238E27FC236}">
                <a16:creationId xmlns:a16="http://schemas.microsoft.com/office/drawing/2014/main" id="{CEC12705-9E1C-BFB2-3621-1FAB7870E62B}"/>
              </a:ext>
            </a:extLst>
          </p:cNvPr>
          <p:cNvSpPr txBox="1"/>
          <p:nvPr/>
        </p:nvSpPr>
        <p:spPr>
          <a:xfrm>
            <a:off x="2123756" y="4298392"/>
            <a:ext cx="1138549" cy="400110"/>
          </a:xfrm>
          <a:prstGeom prst="rect">
            <a:avLst/>
          </a:prstGeom>
          <a:noFill/>
        </p:spPr>
        <p:txBody>
          <a:bodyPr wrap="square">
            <a:spAutoFit/>
          </a:bodyPr>
          <a:lstStyle/>
          <a:p>
            <a:r>
              <a:rPr lang="en-US" altLang="zh-CN" sz="2000" b="1" dirty="0">
                <a:latin typeface="+mj-lt"/>
              </a:rPr>
              <a:t>Booster</a:t>
            </a:r>
            <a:endParaRPr lang="zh-CN" altLang="en-US" dirty="0">
              <a:latin typeface="+mj-lt"/>
            </a:endParaRPr>
          </a:p>
        </p:txBody>
      </p:sp>
      <p:sp>
        <p:nvSpPr>
          <p:cNvPr id="46" name="文本框 45">
            <a:extLst>
              <a:ext uri="{FF2B5EF4-FFF2-40B4-BE49-F238E27FC236}">
                <a16:creationId xmlns:a16="http://schemas.microsoft.com/office/drawing/2014/main" id="{8B29919D-F8D0-D48D-8741-3D5D8023C97F}"/>
              </a:ext>
            </a:extLst>
          </p:cNvPr>
          <p:cNvSpPr txBox="1"/>
          <p:nvPr/>
        </p:nvSpPr>
        <p:spPr>
          <a:xfrm>
            <a:off x="3277544" y="4309744"/>
            <a:ext cx="618207" cy="400110"/>
          </a:xfrm>
          <a:prstGeom prst="rect">
            <a:avLst/>
          </a:prstGeom>
          <a:noFill/>
        </p:spPr>
        <p:txBody>
          <a:bodyPr wrap="square">
            <a:spAutoFit/>
          </a:bodyPr>
          <a:lstStyle/>
          <a:p>
            <a:r>
              <a:rPr lang="en-US" altLang="zh-CN" sz="2000" b="1" dirty="0">
                <a:latin typeface="+mj-lt"/>
              </a:rPr>
              <a:t>SR</a:t>
            </a:r>
            <a:endParaRPr lang="zh-CN" altLang="en-US" dirty="0">
              <a:latin typeface="+mj-lt"/>
            </a:endParaRPr>
          </a:p>
        </p:txBody>
      </p:sp>
      <p:sp>
        <p:nvSpPr>
          <p:cNvPr id="48" name="文本框 47">
            <a:extLst>
              <a:ext uri="{FF2B5EF4-FFF2-40B4-BE49-F238E27FC236}">
                <a16:creationId xmlns:a16="http://schemas.microsoft.com/office/drawing/2014/main" id="{B154AA29-9F5A-0503-4B4B-57EB08D42270}"/>
              </a:ext>
            </a:extLst>
          </p:cNvPr>
          <p:cNvSpPr txBox="1"/>
          <p:nvPr/>
        </p:nvSpPr>
        <p:spPr>
          <a:xfrm>
            <a:off x="3895751" y="4309744"/>
            <a:ext cx="2096685" cy="400110"/>
          </a:xfrm>
          <a:prstGeom prst="rect">
            <a:avLst/>
          </a:prstGeom>
          <a:noFill/>
        </p:spPr>
        <p:txBody>
          <a:bodyPr wrap="square">
            <a:spAutoFit/>
          </a:bodyPr>
          <a:lstStyle/>
          <a:p>
            <a:r>
              <a:rPr lang="en-US" altLang="zh-CN" sz="2000" b="1" dirty="0">
                <a:latin typeface="+mj-lt"/>
              </a:rPr>
              <a:t>Beamline stations</a:t>
            </a:r>
            <a:endParaRPr lang="zh-CN" altLang="en-US" dirty="0">
              <a:latin typeface="+mj-lt"/>
            </a:endParaRPr>
          </a:p>
        </p:txBody>
      </p:sp>
      <p:sp>
        <p:nvSpPr>
          <p:cNvPr id="50" name="文本框 49">
            <a:extLst>
              <a:ext uri="{FF2B5EF4-FFF2-40B4-BE49-F238E27FC236}">
                <a16:creationId xmlns:a16="http://schemas.microsoft.com/office/drawing/2014/main" id="{B23CAB9B-F70E-4C52-CC0B-9FC03D158A8A}"/>
              </a:ext>
            </a:extLst>
          </p:cNvPr>
          <p:cNvSpPr txBox="1"/>
          <p:nvPr/>
        </p:nvSpPr>
        <p:spPr>
          <a:xfrm>
            <a:off x="6191398" y="4298392"/>
            <a:ext cx="2162893" cy="400110"/>
          </a:xfrm>
          <a:prstGeom prst="rect">
            <a:avLst/>
          </a:prstGeom>
          <a:noFill/>
        </p:spPr>
        <p:txBody>
          <a:bodyPr wrap="square">
            <a:spAutoFit/>
          </a:bodyPr>
          <a:lstStyle/>
          <a:p>
            <a:r>
              <a:rPr lang="en-US" altLang="zh-CN" sz="2000" b="1" dirty="0">
                <a:latin typeface="+mj-lt"/>
              </a:rPr>
              <a:t>Experimental hall </a:t>
            </a:r>
            <a:endParaRPr lang="zh-CN" altLang="en-US" dirty="0">
              <a:latin typeface="+mj-lt"/>
            </a:endParaRPr>
          </a:p>
        </p:txBody>
      </p:sp>
      <p:sp>
        <p:nvSpPr>
          <p:cNvPr id="51" name="箭头: 下 50">
            <a:extLst>
              <a:ext uri="{FF2B5EF4-FFF2-40B4-BE49-F238E27FC236}">
                <a16:creationId xmlns:a16="http://schemas.microsoft.com/office/drawing/2014/main" id="{519AF3C4-7E87-E4F4-E71D-CB374AF30A9D}"/>
              </a:ext>
            </a:extLst>
          </p:cNvPr>
          <p:cNvSpPr/>
          <p:nvPr/>
        </p:nvSpPr>
        <p:spPr>
          <a:xfrm>
            <a:off x="4195256" y="3159303"/>
            <a:ext cx="261257" cy="280738"/>
          </a:xfrm>
          <a:prstGeom prst="downArrow">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下 52">
            <a:extLst>
              <a:ext uri="{FF2B5EF4-FFF2-40B4-BE49-F238E27FC236}">
                <a16:creationId xmlns:a16="http://schemas.microsoft.com/office/drawing/2014/main" id="{A441DA3C-77E2-7070-2686-5087453224B7}"/>
              </a:ext>
            </a:extLst>
          </p:cNvPr>
          <p:cNvSpPr/>
          <p:nvPr/>
        </p:nvSpPr>
        <p:spPr>
          <a:xfrm>
            <a:off x="4195255" y="3957969"/>
            <a:ext cx="261257" cy="280738"/>
          </a:xfrm>
          <a:prstGeom prst="downArrow">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896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B02B-CF93-EE2C-1283-EEBBA4D421F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3041235-BD10-D576-8148-1B6971EF2800}"/>
              </a:ext>
            </a:extLst>
          </p:cNvPr>
          <p:cNvSpPr>
            <a:spLocks noGrp="1"/>
          </p:cNvSpPr>
          <p:nvPr>
            <p:ph type="title"/>
          </p:nvPr>
        </p:nvSpPr>
        <p:spPr/>
        <p:txBody>
          <a:bodyPr/>
          <a:lstStyle/>
          <a:p>
            <a:r>
              <a:rPr lang="en-US" altLang="zh-CN" dirty="0"/>
              <a:t>Control Network Establishment</a:t>
            </a:r>
            <a:endParaRPr lang="zh-CN" altLang="en-US" dirty="0"/>
          </a:p>
        </p:txBody>
      </p:sp>
      <p:sp>
        <p:nvSpPr>
          <p:cNvPr id="7" name="文本框 6">
            <a:extLst>
              <a:ext uri="{FF2B5EF4-FFF2-40B4-BE49-F238E27FC236}">
                <a16:creationId xmlns:a16="http://schemas.microsoft.com/office/drawing/2014/main" id="{2590EDFE-F410-359A-02DF-986385281E99}"/>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5E8D8C21-74B9-1E5E-1510-808C3A301BED}"/>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30" name="图片 29">
            <a:extLst>
              <a:ext uri="{FF2B5EF4-FFF2-40B4-BE49-F238E27FC236}">
                <a16:creationId xmlns:a16="http://schemas.microsoft.com/office/drawing/2014/main" id="{3136701B-9E07-88FB-2361-6846E3D5C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78" y="1709597"/>
            <a:ext cx="5832742" cy="3438805"/>
          </a:xfrm>
          <a:prstGeom prst="rect">
            <a:avLst/>
          </a:prstGeom>
        </p:spPr>
      </p:pic>
      <p:sp>
        <p:nvSpPr>
          <p:cNvPr id="4" name="文本框 3">
            <a:extLst>
              <a:ext uri="{FF2B5EF4-FFF2-40B4-BE49-F238E27FC236}">
                <a16:creationId xmlns:a16="http://schemas.microsoft.com/office/drawing/2014/main" id="{C7CCF985-2E41-F957-4D66-33EB2490C752}"/>
              </a:ext>
            </a:extLst>
          </p:cNvPr>
          <p:cNvSpPr txBox="1"/>
          <p:nvPr/>
        </p:nvSpPr>
        <p:spPr>
          <a:xfrm>
            <a:off x="7795656" y="1141935"/>
            <a:ext cx="3115788" cy="400110"/>
          </a:xfrm>
          <a:prstGeom prst="rect">
            <a:avLst/>
          </a:prstGeom>
          <a:noFill/>
        </p:spPr>
        <p:txBody>
          <a:bodyPr wrap="square">
            <a:spAutoFit/>
          </a:bodyPr>
          <a:lstStyle/>
          <a:p>
            <a:r>
              <a:rPr lang="en-GB" altLang="zh-CN" b="1" dirty="0">
                <a:latin typeface="+mj-lt"/>
              </a:rPr>
              <a:t>Ground </a:t>
            </a:r>
            <a:r>
              <a:rPr lang="en-GB" altLang="zh-CN" sz="2000" b="1" dirty="0">
                <a:latin typeface="+mj-lt"/>
              </a:rPr>
              <a:t>control network </a:t>
            </a:r>
            <a:endParaRPr lang="zh-CN" altLang="en-US" sz="2000" b="1" dirty="0">
              <a:latin typeface="+mj-lt"/>
            </a:endParaRPr>
          </a:p>
        </p:txBody>
      </p:sp>
      <p:pic>
        <p:nvPicPr>
          <p:cNvPr id="5" name="图片 4">
            <a:extLst>
              <a:ext uri="{FF2B5EF4-FFF2-40B4-BE49-F238E27FC236}">
                <a16:creationId xmlns:a16="http://schemas.microsoft.com/office/drawing/2014/main" id="{02D586D6-9CC5-604A-B36A-266D4CB609F0}"/>
              </a:ext>
            </a:extLst>
          </p:cNvPr>
          <p:cNvPicPr>
            <a:picLocks noChangeAspect="1"/>
          </p:cNvPicPr>
          <p:nvPr/>
        </p:nvPicPr>
        <p:blipFill>
          <a:blip r:embed="rId4"/>
          <a:stretch>
            <a:fillRect/>
          </a:stretch>
        </p:blipFill>
        <p:spPr>
          <a:xfrm>
            <a:off x="6341338" y="3776704"/>
            <a:ext cx="3644908" cy="2140922"/>
          </a:xfrm>
          <a:prstGeom prst="rect">
            <a:avLst/>
          </a:prstGeom>
        </p:spPr>
      </p:pic>
      <p:sp>
        <p:nvSpPr>
          <p:cNvPr id="8" name="文本框 7">
            <a:extLst>
              <a:ext uri="{FF2B5EF4-FFF2-40B4-BE49-F238E27FC236}">
                <a16:creationId xmlns:a16="http://schemas.microsoft.com/office/drawing/2014/main" id="{CDA2D5FB-75E0-0F07-386F-41EA31EE2B19}"/>
              </a:ext>
            </a:extLst>
          </p:cNvPr>
          <p:cNvSpPr txBox="1"/>
          <p:nvPr/>
        </p:nvSpPr>
        <p:spPr>
          <a:xfrm>
            <a:off x="6341338" y="1743150"/>
            <a:ext cx="3115788" cy="369332"/>
          </a:xfrm>
          <a:prstGeom prst="rect">
            <a:avLst/>
          </a:prstGeom>
          <a:noFill/>
        </p:spPr>
        <p:txBody>
          <a:bodyPr wrap="square">
            <a:spAutoFit/>
          </a:bodyPr>
          <a:lstStyle/>
          <a:p>
            <a:r>
              <a:rPr lang="en-GB" altLang="zh-CN" b="1" dirty="0">
                <a:latin typeface="+mj-lt"/>
              </a:rPr>
              <a:t>P1-P2: LINAC - 20 m</a:t>
            </a:r>
            <a:endParaRPr lang="zh-CN" altLang="en-US" sz="2000" b="1" dirty="0">
              <a:latin typeface="+mj-lt"/>
            </a:endParaRPr>
          </a:p>
        </p:txBody>
      </p:sp>
      <p:sp>
        <p:nvSpPr>
          <p:cNvPr id="11" name="文本框 10">
            <a:extLst>
              <a:ext uri="{FF2B5EF4-FFF2-40B4-BE49-F238E27FC236}">
                <a16:creationId xmlns:a16="http://schemas.microsoft.com/office/drawing/2014/main" id="{5937BC0D-79FF-0F66-E920-28EC42A45FFF}"/>
              </a:ext>
            </a:extLst>
          </p:cNvPr>
          <p:cNvSpPr txBox="1"/>
          <p:nvPr/>
        </p:nvSpPr>
        <p:spPr>
          <a:xfrm>
            <a:off x="6341338" y="2174101"/>
            <a:ext cx="3115788" cy="369332"/>
          </a:xfrm>
          <a:prstGeom prst="rect">
            <a:avLst/>
          </a:prstGeom>
          <a:noFill/>
        </p:spPr>
        <p:txBody>
          <a:bodyPr wrap="square">
            <a:spAutoFit/>
          </a:bodyPr>
          <a:lstStyle/>
          <a:p>
            <a:r>
              <a:rPr lang="en-GB" altLang="zh-CN" b="1" dirty="0">
                <a:latin typeface="+mj-lt"/>
              </a:rPr>
              <a:t>P3-P4: Booster - 20 m</a:t>
            </a:r>
            <a:endParaRPr lang="zh-CN" altLang="en-US" sz="2000" b="1" dirty="0">
              <a:latin typeface="+mj-lt"/>
            </a:endParaRPr>
          </a:p>
        </p:txBody>
      </p:sp>
      <p:sp>
        <p:nvSpPr>
          <p:cNvPr id="13" name="文本框 12">
            <a:extLst>
              <a:ext uri="{FF2B5EF4-FFF2-40B4-BE49-F238E27FC236}">
                <a16:creationId xmlns:a16="http://schemas.microsoft.com/office/drawing/2014/main" id="{F7097AAE-801B-E872-6089-088C37B35320}"/>
              </a:ext>
            </a:extLst>
          </p:cNvPr>
          <p:cNvSpPr txBox="1"/>
          <p:nvPr/>
        </p:nvSpPr>
        <p:spPr>
          <a:xfrm>
            <a:off x="6341338" y="3036003"/>
            <a:ext cx="3188610" cy="369332"/>
          </a:xfrm>
          <a:prstGeom prst="rect">
            <a:avLst/>
          </a:prstGeom>
          <a:noFill/>
        </p:spPr>
        <p:txBody>
          <a:bodyPr wrap="square">
            <a:spAutoFit/>
          </a:bodyPr>
          <a:lstStyle/>
          <a:p>
            <a:r>
              <a:rPr lang="en-GB" altLang="zh-CN" b="1" dirty="0">
                <a:latin typeface="+mj-lt"/>
              </a:rPr>
              <a:t>P9-P12: Long beamline - 10 m</a:t>
            </a:r>
            <a:endParaRPr lang="zh-CN" altLang="en-US" sz="2000" b="1" dirty="0">
              <a:latin typeface="+mj-lt"/>
            </a:endParaRPr>
          </a:p>
        </p:txBody>
      </p:sp>
      <p:sp>
        <p:nvSpPr>
          <p:cNvPr id="15" name="文本框 14">
            <a:extLst>
              <a:ext uri="{FF2B5EF4-FFF2-40B4-BE49-F238E27FC236}">
                <a16:creationId xmlns:a16="http://schemas.microsoft.com/office/drawing/2014/main" id="{A8F7B4F9-807E-C401-F9B2-FF636AC4EC2D}"/>
              </a:ext>
            </a:extLst>
          </p:cNvPr>
          <p:cNvSpPr txBox="1"/>
          <p:nvPr/>
        </p:nvSpPr>
        <p:spPr>
          <a:xfrm>
            <a:off x="6341338" y="2605052"/>
            <a:ext cx="3115788" cy="369332"/>
          </a:xfrm>
          <a:prstGeom prst="rect">
            <a:avLst/>
          </a:prstGeom>
          <a:noFill/>
        </p:spPr>
        <p:txBody>
          <a:bodyPr wrap="square">
            <a:spAutoFit/>
          </a:bodyPr>
          <a:lstStyle/>
          <a:p>
            <a:r>
              <a:rPr lang="en-GB" altLang="zh-CN" b="1" dirty="0">
                <a:latin typeface="+mj-lt"/>
              </a:rPr>
              <a:t>P5-P8: SR - 80 m</a:t>
            </a:r>
            <a:endParaRPr lang="zh-CN" altLang="en-US" sz="2000" b="1" dirty="0">
              <a:latin typeface="+mj-lt"/>
            </a:endParaRPr>
          </a:p>
        </p:txBody>
      </p:sp>
      <p:sp>
        <p:nvSpPr>
          <p:cNvPr id="16" name="椭圆 15">
            <a:extLst>
              <a:ext uri="{FF2B5EF4-FFF2-40B4-BE49-F238E27FC236}">
                <a16:creationId xmlns:a16="http://schemas.microsoft.com/office/drawing/2014/main" id="{1FFFDF98-7037-497F-9C7C-6C3E98534EE5}"/>
              </a:ext>
            </a:extLst>
          </p:cNvPr>
          <p:cNvSpPr/>
          <p:nvPr/>
        </p:nvSpPr>
        <p:spPr>
          <a:xfrm>
            <a:off x="6875813" y="4471060"/>
            <a:ext cx="1104405" cy="144656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D908808A-2A07-2D86-3901-FC139E0B120F}"/>
              </a:ext>
            </a:extLst>
          </p:cNvPr>
          <p:cNvSpPr txBox="1"/>
          <p:nvPr/>
        </p:nvSpPr>
        <p:spPr>
          <a:xfrm>
            <a:off x="8081158" y="4662499"/>
            <a:ext cx="3912919" cy="369332"/>
          </a:xfrm>
          <a:prstGeom prst="rect">
            <a:avLst/>
          </a:prstGeom>
          <a:noFill/>
        </p:spPr>
        <p:txBody>
          <a:bodyPr wrap="square">
            <a:spAutoFit/>
          </a:bodyPr>
          <a:lstStyle/>
          <a:p>
            <a:r>
              <a:rPr lang="en-US" altLang="zh-CN" dirty="0">
                <a:solidFill>
                  <a:srgbClr val="FF0000"/>
                </a:solidFill>
                <a:latin typeface="+mj-lt"/>
              </a:rPr>
              <a:t>One</a:t>
            </a:r>
            <a:r>
              <a:rPr lang="zh-CN" altLang="en-US" dirty="0">
                <a:solidFill>
                  <a:srgbClr val="FF0000"/>
                </a:solidFill>
                <a:latin typeface="+mj-lt"/>
              </a:rPr>
              <a:t> meter </a:t>
            </a:r>
            <a:r>
              <a:rPr lang="en-US" altLang="zh-CN" dirty="0">
                <a:solidFill>
                  <a:srgbClr val="FF0000"/>
                </a:solidFill>
                <a:latin typeface="+mj-lt"/>
              </a:rPr>
              <a:t>diameter</a:t>
            </a:r>
            <a:r>
              <a:rPr lang="zh-CN" altLang="en-US" dirty="0">
                <a:solidFill>
                  <a:srgbClr val="FF0000"/>
                </a:solidFill>
                <a:latin typeface="+mj-lt"/>
              </a:rPr>
              <a:t>, </a:t>
            </a:r>
            <a:r>
              <a:rPr lang="en-US" altLang="zh-CN" dirty="0">
                <a:solidFill>
                  <a:srgbClr val="FF0000"/>
                </a:solidFill>
                <a:latin typeface="+mj-lt"/>
              </a:rPr>
              <a:t>deep</a:t>
            </a:r>
            <a:r>
              <a:rPr lang="zh-CN" altLang="en-US" dirty="0">
                <a:solidFill>
                  <a:srgbClr val="FF0000"/>
                </a:solidFill>
                <a:latin typeface="+mj-lt"/>
              </a:rPr>
              <a:t> into bedrock</a:t>
            </a:r>
          </a:p>
        </p:txBody>
      </p:sp>
    </p:spTree>
    <p:extLst>
      <p:ext uri="{BB962C8B-B14F-4D97-AF65-F5344CB8AC3E}">
        <p14:creationId xmlns:p14="http://schemas.microsoft.com/office/powerpoint/2010/main" val="144706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BA24D-3B46-9340-9310-E0CEE1D5D9EE}"/>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22293BB5-47D3-2C54-83FD-20B97E51C6A0}"/>
              </a:ext>
            </a:extLst>
          </p:cNvPr>
          <p:cNvSpPr>
            <a:spLocks noGrp="1"/>
          </p:cNvSpPr>
          <p:nvPr>
            <p:ph type="title"/>
          </p:nvPr>
        </p:nvSpPr>
        <p:spPr/>
        <p:txBody>
          <a:bodyPr/>
          <a:lstStyle/>
          <a:p>
            <a:r>
              <a:rPr lang="en-US" altLang="zh-CN" dirty="0"/>
              <a:t>Control Network Establishment</a:t>
            </a:r>
            <a:endParaRPr lang="zh-CN" altLang="en-US" dirty="0"/>
          </a:p>
        </p:txBody>
      </p:sp>
      <p:sp>
        <p:nvSpPr>
          <p:cNvPr id="7" name="文本框 6">
            <a:extLst>
              <a:ext uri="{FF2B5EF4-FFF2-40B4-BE49-F238E27FC236}">
                <a16:creationId xmlns:a16="http://schemas.microsoft.com/office/drawing/2014/main" id="{8DBC3CD6-881A-C072-4BAF-D20DA9FF3D55}"/>
              </a:ext>
            </a:extLst>
          </p:cNvPr>
          <p:cNvSpPr txBox="1"/>
          <p:nvPr/>
        </p:nvSpPr>
        <p:spPr>
          <a:xfrm>
            <a:off x="4775529" y="6288996"/>
            <a:ext cx="2728504" cy="369332"/>
          </a:xfrm>
          <a:prstGeom prst="rect">
            <a:avLst/>
          </a:prstGeom>
          <a:solidFill>
            <a:schemeClr val="bg1"/>
          </a:solidFill>
        </p:spPr>
        <p:txBody>
          <a:bodyPr wrap="none" rtlCol="0">
            <a:spAutoFit/>
          </a:bodyPr>
          <a:lstStyle/>
          <a:p>
            <a:r>
              <a:rPr lang="en-US" altLang="zh-CN" dirty="0"/>
              <a:t>ALBA-HEPS Joint Workshop</a:t>
            </a:r>
            <a:endParaRPr lang="zh-CN" altLang="en-US" dirty="0"/>
          </a:p>
        </p:txBody>
      </p:sp>
      <p:sp>
        <p:nvSpPr>
          <p:cNvPr id="9" name="文本框 8">
            <a:extLst>
              <a:ext uri="{FF2B5EF4-FFF2-40B4-BE49-F238E27FC236}">
                <a16:creationId xmlns:a16="http://schemas.microsoft.com/office/drawing/2014/main" id="{29DD97BB-7990-813C-0B63-71A72A044D69}"/>
              </a:ext>
            </a:extLst>
          </p:cNvPr>
          <p:cNvSpPr txBox="1"/>
          <p:nvPr/>
        </p:nvSpPr>
        <p:spPr>
          <a:xfrm>
            <a:off x="8656320" y="6288996"/>
            <a:ext cx="1394460" cy="369332"/>
          </a:xfrm>
          <a:prstGeom prst="rect">
            <a:avLst/>
          </a:prstGeom>
          <a:solidFill>
            <a:schemeClr val="bg1"/>
          </a:solidFill>
        </p:spPr>
        <p:txBody>
          <a:bodyPr wrap="square" rtlCol="0">
            <a:spAutoFit/>
          </a:bodyPr>
          <a:lstStyle/>
          <a:p>
            <a:r>
              <a:rPr lang="en-US" altLang="zh-CN" dirty="0"/>
              <a:t>2026-07-14</a:t>
            </a:r>
            <a:endParaRPr lang="zh-CN" altLang="en-US" dirty="0"/>
          </a:p>
        </p:txBody>
      </p:sp>
      <p:pic>
        <p:nvPicPr>
          <p:cNvPr id="2" name="Picture 2">
            <a:extLst>
              <a:ext uri="{FF2B5EF4-FFF2-40B4-BE49-F238E27FC236}">
                <a16:creationId xmlns:a16="http://schemas.microsoft.com/office/drawing/2014/main" id="{3B5FC24C-E46F-84A5-A294-1E099CDDE5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91" t="29099" b="35450"/>
          <a:stretch/>
        </p:blipFill>
        <p:spPr bwMode="auto">
          <a:xfrm>
            <a:off x="461302" y="1647358"/>
            <a:ext cx="2080017" cy="1781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本框 9">
            <a:extLst>
              <a:ext uri="{FF2B5EF4-FFF2-40B4-BE49-F238E27FC236}">
                <a16:creationId xmlns:a16="http://schemas.microsoft.com/office/drawing/2014/main" id="{A884317F-9CF2-1DDC-8807-207763690024}"/>
              </a:ext>
            </a:extLst>
          </p:cNvPr>
          <p:cNvSpPr txBox="1"/>
          <p:nvPr/>
        </p:nvSpPr>
        <p:spPr>
          <a:xfrm>
            <a:off x="384113" y="1142235"/>
            <a:ext cx="4391416" cy="400110"/>
          </a:xfrm>
          <a:prstGeom prst="rect">
            <a:avLst/>
          </a:prstGeom>
          <a:noFill/>
        </p:spPr>
        <p:txBody>
          <a:bodyPr wrap="square">
            <a:spAutoFit/>
          </a:bodyPr>
          <a:lstStyle/>
          <a:p>
            <a:r>
              <a:rPr lang="en-GB" altLang="zh-CN" sz="2000" b="1" dirty="0">
                <a:latin typeface="+mj-lt"/>
              </a:rPr>
              <a:t>Ground control network measurement</a:t>
            </a:r>
            <a:endParaRPr lang="zh-CN" altLang="en-US" sz="2000" b="1" dirty="0">
              <a:latin typeface="+mj-lt"/>
            </a:endParaRPr>
          </a:p>
        </p:txBody>
      </p:sp>
      <p:sp>
        <p:nvSpPr>
          <p:cNvPr id="14" name="文本框 13">
            <a:extLst>
              <a:ext uri="{FF2B5EF4-FFF2-40B4-BE49-F238E27FC236}">
                <a16:creationId xmlns:a16="http://schemas.microsoft.com/office/drawing/2014/main" id="{2D409F7D-9F71-C2B8-539F-7AB62F78EEB6}"/>
              </a:ext>
            </a:extLst>
          </p:cNvPr>
          <p:cNvSpPr txBox="1"/>
          <p:nvPr/>
        </p:nvSpPr>
        <p:spPr>
          <a:xfrm>
            <a:off x="633752" y="3429000"/>
            <a:ext cx="1946069" cy="369332"/>
          </a:xfrm>
          <a:prstGeom prst="rect">
            <a:avLst/>
          </a:prstGeom>
          <a:noFill/>
        </p:spPr>
        <p:txBody>
          <a:bodyPr wrap="square">
            <a:spAutoFit/>
          </a:bodyPr>
          <a:lstStyle/>
          <a:p>
            <a:r>
              <a:rPr lang="en-US" altLang="zh-CN" b="1" dirty="0"/>
              <a:t>GPS: Leica GS10</a:t>
            </a:r>
            <a:endParaRPr lang="zh-CN" altLang="en-US" sz="1600" b="1" dirty="0"/>
          </a:p>
        </p:txBody>
      </p:sp>
      <p:pic>
        <p:nvPicPr>
          <p:cNvPr id="17" name="Picture 2" descr="IM001536">
            <a:extLst>
              <a:ext uri="{FF2B5EF4-FFF2-40B4-BE49-F238E27FC236}">
                <a16:creationId xmlns:a16="http://schemas.microsoft.com/office/drawing/2014/main" id="{D6CC9F2C-BDD6-AC42-E424-F267921521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6134"/>
          <a:stretch>
            <a:fillRect/>
          </a:stretch>
        </p:blipFill>
        <p:spPr bwMode="auto">
          <a:xfrm>
            <a:off x="461302" y="4098578"/>
            <a:ext cx="2077421" cy="133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a:extLst>
              <a:ext uri="{FF2B5EF4-FFF2-40B4-BE49-F238E27FC236}">
                <a16:creationId xmlns:a16="http://schemas.microsoft.com/office/drawing/2014/main" id="{4316442E-5FA9-A353-6D89-4734B445EF24}"/>
              </a:ext>
            </a:extLst>
          </p:cNvPr>
          <p:cNvSpPr txBox="1"/>
          <p:nvPr/>
        </p:nvSpPr>
        <p:spPr>
          <a:xfrm>
            <a:off x="927125" y="5404121"/>
            <a:ext cx="1143177" cy="369332"/>
          </a:xfrm>
          <a:prstGeom prst="rect">
            <a:avLst/>
          </a:prstGeom>
          <a:noFill/>
        </p:spPr>
        <p:txBody>
          <a:bodyPr wrap="square">
            <a:spAutoFit/>
          </a:bodyPr>
          <a:lstStyle/>
          <a:p>
            <a:r>
              <a:rPr lang="en-US" altLang="zh-CN" b="1" dirty="0"/>
              <a:t>NA2 level</a:t>
            </a:r>
            <a:endParaRPr lang="zh-CN" altLang="en-US" b="1" dirty="0"/>
          </a:p>
        </p:txBody>
      </p:sp>
      <p:pic>
        <p:nvPicPr>
          <p:cNvPr id="21" name="Picture 3">
            <a:extLst>
              <a:ext uri="{FF2B5EF4-FFF2-40B4-BE49-F238E27FC236}">
                <a16:creationId xmlns:a16="http://schemas.microsoft.com/office/drawing/2014/main" id="{88849E4B-E9B4-44B3-6140-131DA3937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789" y="991712"/>
            <a:ext cx="1487095" cy="283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a:extLst>
              <a:ext uri="{FF2B5EF4-FFF2-40B4-BE49-F238E27FC236}">
                <a16:creationId xmlns:a16="http://schemas.microsoft.com/office/drawing/2014/main" id="{14102990-4E37-C343-2F7A-35BE5D6777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05" t="3404" r="48220" b="-3404"/>
          <a:stretch/>
        </p:blipFill>
        <p:spPr bwMode="auto">
          <a:xfrm>
            <a:off x="8142144" y="1019004"/>
            <a:ext cx="1718780" cy="203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椭圆 22">
            <a:extLst>
              <a:ext uri="{FF2B5EF4-FFF2-40B4-BE49-F238E27FC236}">
                <a16:creationId xmlns:a16="http://schemas.microsoft.com/office/drawing/2014/main" id="{7FD8410B-2CC5-C60A-8128-5052D11ABF19}"/>
              </a:ext>
            </a:extLst>
          </p:cNvPr>
          <p:cNvSpPr/>
          <p:nvPr/>
        </p:nvSpPr>
        <p:spPr>
          <a:xfrm>
            <a:off x="6305798" y="1019004"/>
            <a:ext cx="712520" cy="89658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A04206DE-6E82-8301-70CD-3B139E397F50}"/>
              </a:ext>
            </a:extLst>
          </p:cNvPr>
          <p:cNvCxnSpPr>
            <a:stCxn id="23" idx="0"/>
          </p:cNvCxnSpPr>
          <p:nvPr/>
        </p:nvCxnSpPr>
        <p:spPr>
          <a:xfrm>
            <a:off x="6662058" y="1019004"/>
            <a:ext cx="150222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756D1F7-1FC0-C99E-E5ED-6CFFAE73A969}"/>
              </a:ext>
            </a:extLst>
          </p:cNvPr>
          <p:cNvCxnSpPr>
            <a:cxnSpLocks/>
          </p:cNvCxnSpPr>
          <p:nvPr/>
        </p:nvCxnSpPr>
        <p:spPr>
          <a:xfrm>
            <a:off x="6639915" y="1915591"/>
            <a:ext cx="1502229" cy="10509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D21CA5F0-2D53-FF3B-7569-758ABED40394}"/>
              </a:ext>
            </a:extLst>
          </p:cNvPr>
          <p:cNvSpPr txBox="1"/>
          <p:nvPr/>
        </p:nvSpPr>
        <p:spPr>
          <a:xfrm>
            <a:off x="5371655" y="1856561"/>
            <a:ext cx="2770489" cy="646331"/>
          </a:xfrm>
          <a:prstGeom prst="rect">
            <a:avLst/>
          </a:prstGeom>
          <a:noFill/>
        </p:spPr>
        <p:txBody>
          <a:bodyPr wrap="square">
            <a:spAutoFit/>
          </a:bodyPr>
          <a:lstStyle/>
          <a:p>
            <a:pPr algn="ctr"/>
            <a:r>
              <a:rPr lang="zh-CN" altLang="en-US" dirty="0">
                <a:solidFill>
                  <a:srgbClr val="FF0000"/>
                </a:solidFill>
                <a:latin typeface="+mj-lt"/>
              </a:rPr>
              <a:t>18 meters high</a:t>
            </a:r>
            <a:endParaRPr lang="en-US" altLang="zh-CN" dirty="0">
              <a:solidFill>
                <a:srgbClr val="FF0000"/>
              </a:solidFill>
              <a:latin typeface="+mj-lt"/>
            </a:endParaRPr>
          </a:p>
          <a:p>
            <a:pPr algn="ctr"/>
            <a:r>
              <a:rPr lang="zh-CN" altLang="en-US" dirty="0">
                <a:solidFill>
                  <a:srgbClr val="FF0000"/>
                </a:solidFill>
                <a:latin typeface="+mj-lt"/>
              </a:rPr>
              <a:t>facing the permanent point</a:t>
            </a:r>
          </a:p>
        </p:txBody>
      </p:sp>
      <p:sp>
        <p:nvSpPr>
          <p:cNvPr id="34" name="文本框 33">
            <a:extLst>
              <a:ext uri="{FF2B5EF4-FFF2-40B4-BE49-F238E27FC236}">
                <a16:creationId xmlns:a16="http://schemas.microsoft.com/office/drawing/2014/main" id="{27A54910-3AFE-6B36-5238-882F1C6E1A1B}"/>
              </a:ext>
            </a:extLst>
          </p:cNvPr>
          <p:cNvSpPr txBox="1"/>
          <p:nvPr/>
        </p:nvSpPr>
        <p:spPr>
          <a:xfrm>
            <a:off x="2628247" y="2038822"/>
            <a:ext cx="2804282" cy="369332"/>
          </a:xfrm>
          <a:prstGeom prst="rect">
            <a:avLst/>
          </a:prstGeom>
          <a:noFill/>
        </p:spPr>
        <p:txBody>
          <a:bodyPr wrap="square">
            <a:spAutoFit/>
          </a:bodyPr>
          <a:lstStyle/>
          <a:p>
            <a:r>
              <a:rPr lang="en-US" altLang="zh-CN" b="1" dirty="0">
                <a:latin typeface="+mj-lt"/>
              </a:rPr>
              <a:t>2 mm horizontal accuracy</a:t>
            </a:r>
            <a:endParaRPr lang="zh-CN" altLang="en-US" b="1" dirty="0">
              <a:latin typeface="+mj-lt"/>
            </a:endParaRPr>
          </a:p>
        </p:txBody>
      </p:sp>
      <p:sp>
        <p:nvSpPr>
          <p:cNvPr id="36" name="文本框 35">
            <a:extLst>
              <a:ext uri="{FF2B5EF4-FFF2-40B4-BE49-F238E27FC236}">
                <a16:creationId xmlns:a16="http://schemas.microsoft.com/office/drawing/2014/main" id="{5E629450-B64D-878A-C284-55A09A744B50}"/>
              </a:ext>
            </a:extLst>
          </p:cNvPr>
          <p:cNvSpPr txBox="1"/>
          <p:nvPr/>
        </p:nvSpPr>
        <p:spPr>
          <a:xfrm>
            <a:off x="2628247" y="2408154"/>
            <a:ext cx="2743408" cy="369332"/>
          </a:xfrm>
          <a:prstGeom prst="rect">
            <a:avLst/>
          </a:prstGeom>
          <a:noFill/>
        </p:spPr>
        <p:txBody>
          <a:bodyPr wrap="square">
            <a:spAutoFit/>
          </a:bodyPr>
          <a:lstStyle/>
          <a:p>
            <a:r>
              <a:rPr lang="en-US" altLang="zh-CN" b="1" dirty="0">
                <a:latin typeface="+mj-lt"/>
              </a:rPr>
              <a:t>5 mm elevation accuracy</a:t>
            </a:r>
            <a:endParaRPr lang="zh-CN" altLang="en-US" b="1" dirty="0">
              <a:latin typeface="+mj-lt"/>
            </a:endParaRPr>
          </a:p>
        </p:txBody>
      </p:sp>
      <p:sp>
        <p:nvSpPr>
          <p:cNvPr id="38" name="文本框 37">
            <a:extLst>
              <a:ext uri="{FF2B5EF4-FFF2-40B4-BE49-F238E27FC236}">
                <a16:creationId xmlns:a16="http://schemas.microsoft.com/office/drawing/2014/main" id="{EA5DF78E-C8F2-3623-6BC6-B1F01F4A6A3D}"/>
              </a:ext>
            </a:extLst>
          </p:cNvPr>
          <p:cNvSpPr txBox="1"/>
          <p:nvPr/>
        </p:nvSpPr>
        <p:spPr>
          <a:xfrm>
            <a:off x="2628247" y="4587077"/>
            <a:ext cx="2612572" cy="369332"/>
          </a:xfrm>
          <a:prstGeom prst="rect">
            <a:avLst/>
          </a:prstGeom>
          <a:noFill/>
        </p:spPr>
        <p:txBody>
          <a:bodyPr wrap="square">
            <a:spAutoFit/>
          </a:bodyPr>
          <a:lstStyle/>
          <a:p>
            <a:r>
              <a:rPr lang="en-US" altLang="zh-CN" b="1" dirty="0">
                <a:latin typeface="+mj-lt"/>
              </a:rPr>
              <a:t>0.3 mm/km </a:t>
            </a:r>
            <a:endParaRPr lang="zh-CN" altLang="en-US" b="1" dirty="0">
              <a:latin typeface="+mj-lt"/>
            </a:endParaRPr>
          </a:p>
        </p:txBody>
      </p:sp>
      <p:pic>
        <p:nvPicPr>
          <p:cNvPr id="39" name="Picture 2">
            <a:extLst>
              <a:ext uri="{FF2B5EF4-FFF2-40B4-BE49-F238E27FC236}">
                <a16:creationId xmlns:a16="http://schemas.microsoft.com/office/drawing/2014/main" id="{4603CAB0-877B-7200-D1F9-A417C92F4A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4287" y="3919334"/>
            <a:ext cx="1265539" cy="22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a:extLst>
              <a:ext uri="{FF2B5EF4-FFF2-40B4-BE49-F238E27FC236}">
                <a16:creationId xmlns:a16="http://schemas.microsoft.com/office/drawing/2014/main" id="{20A3F71F-8280-864A-9583-A1E1BF05B6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258" y="3914162"/>
            <a:ext cx="2410156" cy="224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251879"/>
      </p:ext>
    </p:extLst>
  </p:cSld>
  <p:clrMapOvr>
    <a:masterClrMapping/>
  </p:clrMapOvr>
</p:sld>
</file>

<file path=ppt/theme/theme1.xml><?xml version="1.0" encoding="utf-8"?>
<a:theme xmlns:a="http://schemas.openxmlformats.org/drawingml/2006/main" name="HEPS-PPT主题-V5-蓝色">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HEPS-PPT主题-V5-蓝色" id="{6C636641-4C2C-4680-9355-58EDE5677CA7}" vid="{4E11FAF6-8F1B-49B9-8FA3-DD707ABD790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HEPS-PPT主题-V5-蓝色</Template>
  <TotalTime>8083</TotalTime>
  <Words>2252</Words>
  <Application>Microsoft Office PowerPoint</Application>
  <PresentationFormat>宽屏</PresentationFormat>
  <Paragraphs>528</Paragraphs>
  <Slides>32</Slides>
  <Notes>17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等线</vt:lpstr>
      <vt:lpstr>黑体</vt:lpstr>
      <vt:lpstr>宋体</vt:lpstr>
      <vt:lpstr>微软雅黑</vt:lpstr>
      <vt:lpstr>Arial</vt:lpstr>
      <vt:lpstr>Calibri</vt:lpstr>
      <vt:lpstr>Cambria Math</vt:lpstr>
      <vt:lpstr>Times New Roman</vt:lpstr>
      <vt:lpstr>Wingdings</vt:lpstr>
      <vt:lpstr>Wingdings 2</vt:lpstr>
      <vt:lpstr>HEPS-PPT主题-V5-蓝色</vt:lpstr>
      <vt:lpstr>HEPS ALIGNMENT STRATEGIES</vt:lpstr>
      <vt:lpstr>PowerPoint 演示文稿</vt:lpstr>
      <vt:lpstr>PowerPoint 演示文稿</vt:lpstr>
      <vt:lpstr>Overview</vt:lpstr>
      <vt:lpstr>Overview</vt:lpstr>
      <vt:lpstr>PowerPoint 演示文稿</vt:lpstr>
      <vt:lpstr>Control Network Establishment</vt:lpstr>
      <vt:lpstr>Control Network Establishment</vt:lpstr>
      <vt:lpstr>Control Network Establishment</vt:lpstr>
      <vt:lpstr>Control Network Establishment</vt:lpstr>
      <vt:lpstr>Control Network Establishment</vt:lpstr>
      <vt:lpstr>PowerPoint 演示文稿</vt:lpstr>
      <vt:lpstr>Pre-alignment in laboratory</vt:lpstr>
      <vt:lpstr>Pre-alignment in laboratory</vt:lpstr>
      <vt:lpstr>Pre-alignment in laboratory</vt:lpstr>
      <vt:lpstr>Pre-alignment in laboratory</vt:lpstr>
      <vt:lpstr>PowerPoint 演示文稿</vt:lpstr>
      <vt:lpstr>Alignment in tunnel</vt:lpstr>
      <vt:lpstr>Alignment in tunnel</vt:lpstr>
      <vt:lpstr>Alignment in tunnel</vt:lpstr>
      <vt:lpstr>Alignment in tunnel</vt:lpstr>
      <vt:lpstr>Alignment in tunnel</vt:lpstr>
      <vt:lpstr>Alignment in tunnel</vt:lpstr>
      <vt:lpstr>Alignment in tunnel</vt:lpstr>
      <vt:lpstr>Alignment in tunnel</vt:lpstr>
      <vt:lpstr>Alignment in tunnel</vt:lpstr>
      <vt:lpstr>Alignment in tunnel</vt:lpstr>
      <vt:lpstr>PowerPoint 演示文稿</vt:lpstr>
      <vt:lpstr>IDs installation alignment</vt:lpstr>
      <vt:lpstr>PowerPoint 演示文稿</vt:lpstr>
      <vt:lpstr>HLS operation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苑梦尧</dc:creator>
  <cp:lastModifiedBy>Luyan Zhang</cp:lastModifiedBy>
  <cp:revision>432</cp:revision>
  <dcterms:created xsi:type="dcterms:W3CDTF">2023-03-22T12:32:58Z</dcterms:created>
  <dcterms:modified xsi:type="dcterms:W3CDTF">2026-07-12T08:50:24Z</dcterms:modified>
</cp:coreProperties>
</file>