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265" r:id="rId3"/>
    <p:sldId id="277" r:id="rId4"/>
    <p:sldId id="266" r:id="rId5"/>
    <p:sldId id="316" r:id="rId6"/>
    <p:sldId id="270" r:id="rId7"/>
    <p:sldId id="314" r:id="rId8"/>
    <p:sldId id="267" r:id="rId9"/>
    <p:sldId id="318" r:id="rId10"/>
    <p:sldId id="268" r:id="rId11"/>
    <p:sldId id="315" r:id="rId12"/>
    <p:sldId id="317" r:id="rId13"/>
    <p:sldId id="273" r:id="rId14"/>
    <p:sldId id="275" r:id="rId15"/>
    <p:sldId id="289" r:id="rId16"/>
    <p:sldId id="279" r:id="rId17"/>
    <p:sldId id="297" r:id="rId18"/>
    <p:sldId id="319" r:id="rId19"/>
    <p:sldId id="281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7061" userDrawn="1">
          <p15:clr>
            <a:srgbClr val="A4A3A4"/>
          </p15:clr>
        </p15:guide>
        <p15:guide id="3" pos="61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2341" userDrawn="1">
          <p15:clr>
            <a:srgbClr val="A4A3A4"/>
          </p15:clr>
        </p15:guide>
        <p15:guide id="6" pos="2230" userDrawn="1">
          <p15:clr>
            <a:srgbClr val="A4A3A4"/>
          </p15:clr>
        </p15:guide>
        <p15:guide id="7" pos="54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hEuVugvRcfxdUNCmBE//4UgA0o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A3A"/>
    <a:srgbClr val="122E4F"/>
    <a:srgbClr val="009383"/>
    <a:srgbClr val="04FE04"/>
    <a:srgbClr val="009E97"/>
    <a:srgbClr val="E37912"/>
    <a:srgbClr val="FFCCCC"/>
    <a:srgbClr val="BD660F"/>
    <a:srgbClr val="6BBAA1"/>
    <a:srgbClr val="BCE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3" autoAdjust="0"/>
    <p:restoredTop sz="94817" autoAdjust="0"/>
  </p:normalViewPr>
  <p:slideViewPr>
    <p:cSldViewPr snapToGrid="0">
      <p:cViewPr>
        <p:scale>
          <a:sx n="100" d="100"/>
          <a:sy n="100" d="100"/>
        </p:scale>
        <p:origin x="162" y="156"/>
      </p:cViewPr>
      <p:guideLst>
        <p:guide orient="horz" pos="1003"/>
        <p:guide pos="7061"/>
        <p:guide pos="619"/>
        <p:guide orient="horz" pos="3680"/>
        <p:guide orient="horz" pos="2341"/>
        <p:guide pos="2230"/>
        <p:guide pos="54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36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1935D3-641B-B0F5-214E-86881175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256CF8-01B9-E4A1-EFD6-38EFC3FAFD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32857-A362-1742-B055-6EFA920A4D69}" type="datetimeFigureOut">
              <a:rPr lang="es-ES" smtClean="0"/>
              <a:t>13/07/2026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549FBF-FC6A-6D33-7EB1-E95408CC3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BD1E75-B10A-522F-2F48-C87F4C8613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D6846-1F2C-FD46-A748-FF238CA7DF3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6880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65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77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37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44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;p28">
            <a:extLst>
              <a:ext uri="{FF2B5EF4-FFF2-40B4-BE49-F238E27FC236}">
                <a16:creationId xmlns:a16="http://schemas.microsoft.com/office/drawing/2014/main" id="{8A7EBAC0-9FB4-B306-598C-670C1A76E6CE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59DA6-DFF7-401B-BA2F-6D0FE50E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548" y="995793"/>
            <a:ext cx="4006800" cy="17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CA49E-58B2-45E3-9D93-16FE91FDA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0730DF-6801-4FB2-A09B-CAC30C1048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3423819"/>
            <a:ext cx="6155006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959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B4A89-23D1-4C17-9510-9658861B7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7D520-32CA-4D44-A4A0-ED9A675CC5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1605881"/>
            <a:ext cx="4743691" cy="4121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E5F790-725D-417D-A2EE-BC74E4FF02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51077" y="1606896"/>
            <a:ext cx="4743691" cy="4121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808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BAB5443-CB80-5685-6A70-0D9463CFB6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2E62C969-960E-3169-7C6E-BC47DBF59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C4833458-533D-55F5-427A-AF2479875D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7FDE1F8A-0E4B-BE47-D257-8594B1670B4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54D24-6031-4A8E-A2F0-25B5A6D0B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2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4_Solo el título">
    <p:bg>
      <p:bgPr>
        <a:solidFill>
          <a:srgbClr val="F2F2F2">
            <a:alpha val="23529"/>
          </a:srgb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AAB1C-7EEC-42CA-9A25-31DC90B05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087" y="240225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C45B7-0B30-4EB0-BDE7-FB368E996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3_Diapositiva de título">
    <p:bg>
      <p:bgPr>
        <a:solidFill>
          <a:srgbClr val="122E4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1C95DC-8195-38D5-87E3-8245B7A1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4"/>
            <a:ext cx="1070365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F7A10A99-0C4D-171C-60E0-47D26F8F0E7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B85F3-03D1-472C-9AE7-BC1698D3E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8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2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4_Diapositiva de título">
    <p:bg>
      <p:bgPr>
        <a:solidFill>
          <a:srgbClr val="122E4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0FDEC-0EAB-4165-BC05-75912C002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FAD371-AB89-407F-9705-F48754C2B7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4299127"/>
            <a:ext cx="4290359" cy="14565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3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4_Diapositiva de título">
    <p:bg>
      <p:bgPr>
        <a:solidFill>
          <a:srgbClr val="122E4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A0702-99E2-4C38-A3C7-9326F5EBA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FC7951-9C91-4989-BD12-BA1E2E12CF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5089447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7558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1833A-E468-461F-821A-36D40CEE6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57159-D7A8-4B88-B812-399DEFA06E3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1605880"/>
            <a:ext cx="1019170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1553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91015-2591-4AAA-AE41-4048524BA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43742-AD62-448A-A10B-49A0210865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2419454"/>
            <a:ext cx="10204517" cy="19366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566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4FF08FD-BA69-6A1B-AF78-F3869C5A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636925"/>
            <a:ext cx="106858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6A1CBBAC-92A7-2361-3357-B3F02F0C568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C278D-B4DF-411D-8FE9-A5040DAB0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036" y="102111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0ABFE-9D64-4A5B-8DE6-82AC611F4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65F46C-D603-434E-8194-AC2F97BD9D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392888"/>
            <a:ext cx="48963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8540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660731-3FDE-42B7-A446-8CADFBEC6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98BDAF-AEAB-41C7-A681-E6FB9211FC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4909118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8097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25A0B-B64C-46B4-9B50-5C27E122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D75D0B-9CFF-4C5C-AAB8-D8A55EC6C5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415695"/>
            <a:ext cx="6158499" cy="3339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916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A2639-B19F-4739-B5C2-2B16976CB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309E24-A294-4947-883E-11BB0ADAFE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6145686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2445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43702-DE5B-485C-8812-D8E7B1451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C24BE8-541C-4916-ADF0-EBAC4892C7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2" y="1605880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EC3CBD-A790-4BC6-A410-604A6C933D6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1600674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567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" name="Marcador de posición de imagen 1">
            <a:extLst>
              <a:ext uri="{FF2B5EF4-FFF2-40B4-BE49-F238E27FC236}">
                <a16:creationId xmlns:a16="http://schemas.microsoft.com/office/drawing/2014/main" id="{349CEC94-BDF6-0848-D9A5-CDC5392E71B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50;p32">
            <a:extLst>
              <a:ext uri="{FF2B5EF4-FFF2-40B4-BE49-F238E27FC236}">
                <a16:creationId xmlns:a16="http://schemas.microsoft.com/office/drawing/2014/main" id="{B16E8CE1-B9C8-0F23-2B9B-94885900F9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51;p32">
            <a:extLst>
              <a:ext uri="{FF2B5EF4-FFF2-40B4-BE49-F238E27FC236}">
                <a16:creationId xmlns:a16="http://schemas.microsoft.com/office/drawing/2014/main" id="{516D581B-5C35-ACE4-B2B5-AAB174212E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85076296-AC4C-0DFA-E152-F2171C5B7D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5AFE4-3E08-4AD5-A69B-935B01190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32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B0916-FD53-493F-8F0B-C70036E98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2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CAEE-FAF2-4E79-98DC-DA2BBDACC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2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CFE09D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895B890-099E-8624-DC78-EE9E4D2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40" y="2521518"/>
            <a:ext cx="10268646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264A4FD0-C9EC-A9E6-F423-17CD5208155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400303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DB3FC-5F51-4F43-B44D-51CFC527A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35" y="1056584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993740" y="4303164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6E858-1BF6-4C16-89D7-6117F5F18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2F2D0-7209-4542-800D-46748F9BB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E9548B-063E-4A78-AF5F-624AAB3544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4049491"/>
            <a:ext cx="4286866" cy="17238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820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993740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99526-48EF-4D4F-87DC-80D7669A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DC867-A61B-4118-A105-A31EBFB07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7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88DC991E-08EE-54E8-E478-12415C250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4AD6F-7FCD-4813-9A5A-07A16CDD0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69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32C76-0589-4DD0-9FCA-613E7959D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5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83466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12976-A4E8-42CE-AF21-4BAA8601D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29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07710-A7D2-4501-A386-21C1D4653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8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BB965-AA0B-47D6-8AF8-23A03F8E1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>
  <p:cSld name="7_Diapositiva de título">
    <p:bg>
      <p:bgPr>
        <a:solidFill>
          <a:srgbClr val="CFE09D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D54B7-F017-4AE9-87F4-F91B33D9F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9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E103577-136D-3532-31C5-E32DEF668DB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" name="Google Shape;50;p32">
            <a:extLst>
              <a:ext uri="{FF2B5EF4-FFF2-40B4-BE49-F238E27FC236}">
                <a16:creationId xmlns:a16="http://schemas.microsoft.com/office/drawing/2014/main" id="{3E9612EC-3A47-1C69-087F-67010A09B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51;p32">
            <a:extLst>
              <a:ext uri="{FF2B5EF4-FFF2-40B4-BE49-F238E27FC236}">
                <a16:creationId xmlns:a16="http://schemas.microsoft.com/office/drawing/2014/main" id="{E3D46A15-454C-4B2D-864E-0BD380309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id="{B9C871E6-72C7-909B-A39D-8631E91A675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2BB1D-F757-408D-904F-C2CF12843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81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714" y="2160871"/>
            <a:ext cx="3356251" cy="151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59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83467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4535F-73FA-4A15-ABAD-DC29AF102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68F64-DE50-4A35-8626-C21BB627C8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3436815"/>
            <a:ext cx="5098767" cy="22991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2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FFFD4-8409-4FF4-980F-DFA2981CF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1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182B460-7573-A7A0-93F9-5B1F7D2A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5"/>
            <a:ext cx="1032191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E22E2B4E-7BB3-6E2E-A0FF-C83FE39B62F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34526-CB53-4C54-BD28-7EF340AD1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02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E280-62CA-408E-A7FF-AA7CEAB9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F4F8D-A731-48BA-9F86-4439EE8DF4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4299127"/>
            <a:ext cx="4290359" cy="14565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0091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5CF4-9F9F-4D38-85AD-B6B7058A6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31B7F6-B3EE-4DF4-B908-AE52D75974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5089447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729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63C32-7E58-48F7-85D0-D7E323DD2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D50063-809C-461A-8471-01485DC3D3A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1605880"/>
            <a:ext cx="1019170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6753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E2513-C109-408C-BE9E-EF4B3BD29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F86B9D-5436-4475-8DE2-07F0549ECB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2419454"/>
            <a:ext cx="10204517" cy="19366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29719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9BAC-9870-4E37-B697-CA6418A8E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AEE839-AD57-42FB-AAA9-5FA3EA229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392888"/>
            <a:ext cx="48963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49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AA91D-74E9-4B5C-B4F9-D0837A218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79A4C0-5D2E-4C31-804A-1808DB89FB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4909118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4006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E1E96-64C6-436B-A09B-83B513E05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565BA9-7B2F-4BDC-A6B2-53BC06E976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415695"/>
            <a:ext cx="6158499" cy="3339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445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96231-27F8-44C1-B9EA-FCDC05135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8C47B6-6E6B-43D5-8AED-5B039ADCCB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6145686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801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7DFA-245A-46B3-AA23-62EB38AC3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BB293B-60CD-4EE8-BE8E-ACE46C172E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1605880"/>
            <a:ext cx="1020102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661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7023C-AABB-435A-82FA-729D567C0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15648-1C72-45B0-9C98-59D789A241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2" y="1605880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CA8F86-5D2C-4C53-89E6-196FEA87B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1600674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5169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5ADE74CA-63E0-4800-9C5A-D53C74EAD8F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43FF1917-611A-DB2A-561E-C2F271B248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A74F6255-DE3A-460D-38C4-11DCAE9F1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6" name="Marcador de posición de imagen 1">
            <a:extLst>
              <a:ext uri="{FF2B5EF4-FFF2-40B4-BE49-F238E27FC236}">
                <a16:creationId xmlns:a16="http://schemas.microsoft.com/office/drawing/2014/main" id="{98A0C22A-CB0A-A9B7-5D31-4F4BFCF348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39410-E17E-47BB-8FB5-FB428B45D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19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1C021-C35A-4DC7-9EB3-7C977ECEB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22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5D6E2-B2DA-4247-8D0B-942A428B2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7C484-E0FA-4CE3-816C-A2FFDE96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0045BB-2888-4654-862E-4E0A2870F2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8" y="2415695"/>
            <a:ext cx="10204517" cy="19404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428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2_Solo el título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06A46-41D9-4E71-8590-0242312C6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70CC9F-CE06-4EB5-9289-12C0B0AAC2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2410514"/>
            <a:ext cx="490562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3373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F290C-714F-4D71-9C51-8A6158E7C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C4D69C-8816-43D6-BDD5-4FDA1E82B1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3517902"/>
            <a:ext cx="4905626" cy="2255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903963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A6436-4BEF-4946-88FC-021CA6BB5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EE7BD8-771E-402D-906B-C1A8DF5CAE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2410514"/>
            <a:ext cx="61550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61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754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97" r:id="rId12"/>
    <p:sldLayoutId id="2147483720" r:id="rId13"/>
    <p:sldLayoutId id="2147483694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08" r:id="rId25"/>
    <p:sldLayoutId id="2147483731" r:id="rId26"/>
    <p:sldLayoutId id="2147483709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681" r:id="rId38"/>
    <p:sldLayoutId id="2147483742" r:id="rId39"/>
    <p:sldLayoutId id="2147483707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04" r:id="rId51"/>
    <p:sldLayoutId id="2147483753" r:id="rId52"/>
    <p:sldLayoutId id="2147483705" r:id="rId5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Relationship Id="rId9" Type="http://schemas.openxmlformats.org/officeDocument/2006/relationships/image" Target="../media/image5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AE38-421B-4352-8694-1A71724D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636924"/>
            <a:ext cx="10685897" cy="278416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92F56"/>
                </a:solidFill>
                <a:cs typeface="Arial" panose="020B0604020202020204" pitchFamily="34" charset="0"/>
              </a:rPr>
              <a:t>Vacuum system design and prototyping</a:t>
            </a:r>
            <a:br>
              <a:rPr lang="en-US" sz="4800" b="1" dirty="0">
                <a:solidFill>
                  <a:srgbClr val="092F56"/>
                </a:solidFill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092F56"/>
                </a:solidFill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092F56"/>
                </a:solidFill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092F56"/>
                </a:solidFill>
                <a:cs typeface="Arial" panose="020B0604020202020204" pitchFamily="34" charset="0"/>
              </a:rPr>
            </a:br>
            <a:r>
              <a:rPr lang="en-US" sz="1600" b="1" kern="1200" dirty="0">
                <a:solidFill>
                  <a:srgbClr val="092F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2F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F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Ricardo Parise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 behalf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ALBA01-WP2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ALBAII WP20102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groups</a:t>
            </a:r>
            <a:br>
              <a:rPr lang="en-US" sz="1600" kern="1200" dirty="0">
                <a:solidFill>
                  <a:srgbClr val="0093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38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F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92F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18E3ED-1860-404F-8593-4790F1BB5DAD}"/>
              </a:ext>
            </a:extLst>
          </p:cNvPr>
          <p:cNvGrpSpPr/>
          <p:nvPr/>
        </p:nvGrpSpPr>
        <p:grpSpPr>
          <a:xfrm>
            <a:off x="10483879" y="5612660"/>
            <a:ext cx="1590675" cy="1119505"/>
            <a:chOff x="0" y="390850"/>
            <a:chExt cx="2426918" cy="17078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8E35C1-2470-4548-9332-33F95DD7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90850"/>
              <a:ext cx="2364829" cy="939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F0B718-19D9-45D5-BDD6-9F89D92C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04633"/>
              <a:ext cx="2364829" cy="6940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9D08B6-54AB-4C5D-93B7-B26A3CA0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9" y="930030"/>
              <a:ext cx="2364829" cy="53539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185066-C475-48AB-9938-6B2B4CB28F02}"/>
              </a:ext>
            </a:extLst>
          </p:cNvPr>
          <p:cNvSpPr txBox="1"/>
          <p:nvPr/>
        </p:nvSpPr>
        <p:spPr>
          <a:xfrm>
            <a:off x="5331207" y="6424388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rparise@cells.es</a:t>
            </a:r>
          </a:p>
        </p:txBody>
      </p:sp>
    </p:spTree>
    <p:extLst>
      <p:ext uri="{BB962C8B-B14F-4D97-AF65-F5344CB8AC3E}">
        <p14:creationId xmlns:p14="http://schemas.microsoft.com/office/powerpoint/2010/main" val="72301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C30CC97-656A-409C-BED1-A2B3DF73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1503">
            <a:off x="197956" y="591204"/>
            <a:ext cx="11614796" cy="429598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455EF3C-E966-4ADC-8209-E488201C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63AA2-1354-4810-86EC-07037DD52BA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3B3E31-30D5-48F5-BA85-8A73DFF6EFFD}"/>
              </a:ext>
            </a:extLst>
          </p:cNvPr>
          <p:cNvCxnSpPr>
            <a:cxnSpLocks/>
          </p:cNvCxnSpPr>
          <p:nvPr/>
        </p:nvCxnSpPr>
        <p:spPr>
          <a:xfrm>
            <a:off x="3128201" y="2594511"/>
            <a:ext cx="107992" cy="237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A4062A7-45A1-4124-8BF4-C0BC329565CE}"/>
              </a:ext>
            </a:extLst>
          </p:cNvPr>
          <p:cNvSpPr txBox="1"/>
          <p:nvPr/>
        </p:nvSpPr>
        <p:spPr>
          <a:xfrm>
            <a:off x="2603141" y="2203176"/>
            <a:ext cx="117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EB Welding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1E3C1B-50CE-4C99-8E10-5A889CE785A0}"/>
              </a:ext>
            </a:extLst>
          </p:cNvPr>
          <p:cNvCxnSpPr>
            <a:cxnSpLocks/>
          </p:cNvCxnSpPr>
          <p:nvPr/>
        </p:nvCxnSpPr>
        <p:spPr>
          <a:xfrm>
            <a:off x="4401223" y="2513175"/>
            <a:ext cx="107992" cy="237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60D0CA-314F-4AF8-90F8-CB8AB7A8DD26}"/>
              </a:ext>
            </a:extLst>
          </p:cNvPr>
          <p:cNvCxnSpPr>
            <a:cxnSpLocks/>
          </p:cNvCxnSpPr>
          <p:nvPr/>
        </p:nvCxnSpPr>
        <p:spPr>
          <a:xfrm flipH="1" flipV="1">
            <a:off x="7036567" y="3128419"/>
            <a:ext cx="146570" cy="2308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7DDE96-3A02-4FEB-9AAD-09EC14CD7299}"/>
              </a:ext>
            </a:extLst>
          </p:cNvPr>
          <p:cNvCxnSpPr>
            <a:cxnSpLocks/>
          </p:cNvCxnSpPr>
          <p:nvPr/>
        </p:nvCxnSpPr>
        <p:spPr>
          <a:xfrm flipV="1">
            <a:off x="8146304" y="3151519"/>
            <a:ext cx="107992" cy="237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8FFCC3-5070-4E5C-8D40-1C992E01DCDE}"/>
              </a:ext>
            </a:extLst>
          </p:cNvPr>
          <p:cNvCxnSpPr>
            <a:cxnSpLocks/>
          </p:cNvCxnSpPr>
          <p:nvPr/>
        </p:nvCxnSpPr>
        <p:spPr>
          <a:xfrm flipH="1" flipV="1">
            <a:off x="10919481" y="3025084"/>
            <a:ext cx="180000" cy="396000"/>
          </a:xfrm>
          <a:prstGeom prst="straightConnector1">
            <a:avLst/>
          </a:prstGeom>
          <a:ln>
            <a:solidFill>
              <a:srgbClr val="DE7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395156-C5EA-48EE-9880-11CAD181BCE5}"/>
              </a:ext>
            </a:extLst>
          </p:cNvPr>
          <p:cNvSpPr txBox="1"/>
          <p:nvPr/>
        </p:nvSpPr>
        <p:spPr>
          <a:xfrm>
            <a:off x="10079427" y="3386304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DE7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machined parts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51786A-49A2-4E36-A5C1-B5ADA8F7D330}"/>
              </a:ext>
            </a:extLst>
          </p:cNvPr>
          <p:cNvCxnSpPr>
            <a:cxnSpLocks/>
          </p:cNvCxnSpPr>
          <p:nvPr/>
        </p:nvCxnSpPr>
        <p:spPr>
          <a:xfrm>
            <a:off x="10829539" y="2265864"/>
            <a:ext cx="121171" cy="266576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44DD0EA-DC25-4C88-9F40-935A75FB5E23}"/>
              </a:ext>
            </a:extLst>
          </p:cNvPr>
          <p:cNvSpPr txBox="1"/>
          <p:nvPr/>
        </p:nvSpPr>
        <p:spPr>
          <a:xfrm>
            <a:off x="10299608" y="1680885"/>
            <a:ext cx="141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cooling circuit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EE27B4-45F1-47E7-AC51-1616DBFFA31B}"/>
              </a:ext>
            </a:extLst>
          </p:cNvPr>
          <p:cNvCxnSpPr>
            <a:cxnSpLocks/>
          </p:cNvCxnSpPr>
          <p:nvPr/>
        </p:nvCxnSpPr>
        <p:spPr>
          <a:xfrm>
            <a:off x="1552862" y="2580369"/>
            <a:ext cx="238133" cy="333810"/>
          </a:xfrm>
          <a:prstGeom prst="straightConnector1">
            <a:avLst/>
          </a:prstGeom>
          <a:ln>
            <a:solidFill>
              <a:srgbClr val="DE7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8C6DC3-982F-49E4-82E8-ED8559C24936}"/>
              </a:ext>
            </a:extLst>
          </p:cNvPr>
          <p:cNvCxnSpPr>
            <a:cxnSpLocks/>
          </p:cNvCxnSpPr>
          <p:nvPr/>
        </p:nvCxnSpPr>
        <p:spPr>
          <a:xfrm>
            <a:off x="7325379" y="2440868"/>
            <a:ext cx="72000" cy="180000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65FF09D-0D04-4130-A0F7-466CF3D9007D}"/>
              </a:ext>
            </a:extLst>
          </p:cNvPr>
          <p:cNvSpPr txBox="1"/>
          <p:nvPr/>
        </p:nvSpPr>
        <p:spPr>
          <a:xfrm>
            <a:off x="6057318" y="1906156"/>
            <a:ext cx="2548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Cooling: Low-temperature brazing alloy + clamping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E2243-04AF-4412-9C85-C6B6543AC667}"/>
              </a:ext>
            </a:extLst>
          </p:cNvPr>
          <p:cNvSpPr txBox="1"/>
          <p:nvPr/>
        </p:nvSpPr>
        <p:spPr>
          <a:xfrm>
            <a:off x="804995" y="2286734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DE7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tube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901D6B52-3E7E-4A7C-812C-BC08E3889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321" y="4324894"/>
            <a:ext cx="2758382" cy="126982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855A427-F5F3-4B02-B095-55969A04E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571" y="4324894"/>
            <a:ext cx="2106021" cy="126982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0DC0309-C6BA-4C6A-A889-956D1F7AF6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8935" y="3863223"/>
            <a:ext cx="2158070" cy="20261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A3C188-BD5D-4F2F-8994-0A08714F9C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995" y="4081410"/>
            <a:ext cx="2897441" cy="2046088"/>
          </a:xfrm>
          <a:prstGeom prst="rect">
            <a:avLst/>
          </a:prstGeom>
        </p:spPr>
      </p:pic>
      <p:sp>
        <p:nvSpPr>
          <p:cNvPr id="96" name="Footer Placeholder 4">
            <a:extLst>
              <a:ext uri="{FF2B5EF4-FFF2-40B4-BE49-F238E27FC236}">
                <a16:creationId xmlns:a16="http://schemas.microsoft.com/office/drawing/2014/main" id="{60263D4D-809D-47CC-956F-0E9ECE52896E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7" name="Date Placeholder 3">
            <a:extLst>
              <a:ext uri="{FF2B5EF4-FFF2-40B4-BE49-F238E27FC236}">
                <a16:creationId xmlns:a16="http://schemas.microsoft.com/office/drawing/2014/main" id="{8F4363EB-274F-4B36-B8AA-37746DF9FFA7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6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F3EAFE0-C687-4227-BBF9-E6769D1F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</a:t>
            </a:r>
            <a:endParaRPr lang="en-GB" sz="2400" b="0" dirty="0">
              <a:solidFill>
                <a:srgbClr val="009383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96F5ED4-4BCD-4957-8D0E-C7A13E154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67" y="855385"/>
            <a:ext cx="4495028" cy="16625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79CAF0-226C-44A1-B822-7CD820CA2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43" b="24658"/>
          <a:stretch/>
        </p:blipFill>
        <p:spPr>
          <a:xfrm>
            <a:off x="2476778" y="2189962"/>
            <a:ext cx="7156168" cy="17067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79F97D-9CFD-4E3D-98EA-BBD4FBF77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733" y="4013083"/>
            <a:ext cx="3536946" cy="19895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B2E5DAD-49D0-4BEC-9F09-82132A6A1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13082"/>
            <a:ext cx="3536946" cy="1989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FD373-CC36-4313-9EA8-E99310811C83}"/>
              </a:ext>
            </a:extLst>
          </p:cNvPr>
          <p:cNvSpPr txBox="1"/>
          <p:nvPr/>
        </p:nvSpPr>
        <p:spPr>
          <a:xfrm>
            <a:off x="11256183" y="6418986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7CEB7A-2167-4BFA-9688-D4D24F3FFC6C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96EFF45-75DC-4A58-9057-E5BD86E3566D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8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0455EF3C-E966-4ADC-8209-E488201C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5D11E-EB5E-4D21-A8DB-0AD85F530400}"/>
              </a:ext>
            </a:extLst>
          </p:cNvPr>
          <p:cNvSpPr txBox="1"/>
          <p:nvPr/>
        </p:nvSpPr>
        <p:spPr>
          <a:xfrm>
            <a:off x="9468000" y="4644000"/>
            <a:ext cx="1728000" cy="1188000"/>
          </a:xfrm>
          <a:prstGeom prst="rect">
            <a:avLst/>
          </a:prstGeom>
          <a:solidFill>
            <a:srgbClr val="F3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/>
          </a:bodyPr>
          <a:lstStyle>
            <a:defPPr>
              <a:defRPr lang="es-ES"/>
            </a:defPPr>
            <a:lvl1pPr>
              <a:defRPr sz="1400" i="1">
                <a:solidFill>
                  <a:srgbClr val="0093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1200" b="1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QD Chamber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CuCrZr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brazing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ABS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 coated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51665-4C75-4104-A419-AC33A97DB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3502" y="1437180"/>
            <a:ext cx="3805382" cy="4808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8BA62A-CA53-4CA8-A602-781A4A5609C6}"/>
              </a:ext>
            </a:extLst>
          </p:cNvPr>
          <p:cNvSpPr txBox="1"/>
          <p:nvPr/>
        </p:nvSpPr>
        <p:spPr>
          <a:xfrm>
            <a:off x="993739" y="1603179"/>
            <a:ext cx="583976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phase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FDR Approval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 procurement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Cooling unit	Finished</a:t>
            </a:r>
          </a:p>
          <a:p>
            <a:pPr marL="2246313" indent="-2246313"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EB-Welding tests	On going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EB-Welding	Jul.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 coating	Sep.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	Sep.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Delivery	Oct.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	Nov. 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63AA2-1354-4810-86EC-07037DD52BA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68EDA3D-1136-49C5-9087-80BB7AD4420A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52CD07-C7BF-4FA4-866E-89DECDDB7AA1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9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12672CE-0308-4BB4-A41D-45D6B95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 testing setup</a:t>
            </a:r>
            <a:endParaRPr lang="en-GB" sz="2400" b="0" dirty="0">
              <a:solidFill>
                <a:srgbClr val="00938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198A9-0A98-4973-9997-D87EC6521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44" y="1279577"/>
            <a:ext cx="8207449" cy="40849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996970-EBB8-4BB7-B9A0-0A08E57EC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002" y="1724464"/>
            <a:ext cx="6496907" cy="414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22E522-17B1-4D12-BD32-725C8F0B8110}"/>
              </a:ext>
            </a:extLst>
          </p:cNvPr>
          <p:cNvSpPr txBox="1"/>
          <p:nvPr/>
        </p:nvSpPr>
        <p:spPr>
          <a:xfrm>
            <a:off x="7900716" y="5620940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By Juan Carlos </a:t>
            </a:r>
            <a:r>
              <a:rPr lang="en-GB" dirty="0" err="1"/>
              <a:t>Giraldo</a:t>
            </a:r>
            <a:r>
              <a:rPr lang="en-GB" dirty="0"/>
              <a:t>, from Project 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DC274-A5CB-4AE2-846D-A9A291F85323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7B16ED9-D6D3-4A34-8EF6-3A760E97AC0F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2C1BCA2-FD62-49C9-9818-7F042FDCEE5B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8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FE0CF-4AE8-44D2-A215-4131A76C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333" y="1603179"/>
            <a:ext cx="10290927" cy="417624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12672CE-0308-4BB4-A41D-45D6B95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 integration setup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10BCD-F462-4164-A949-6F3A2124FA8E}"/>
              </a:ext>
            </a:extLst>
          </p:cNvPr>
          <p:cNvSpPr txBox="1"/>
          <p:nvPr/>
        </p:nvSpPr>
        <p:spPr>
          <a:xfrm>
            <a:off x="7900716" y="5620940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By José María Álvarez, from Project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86D45-8E54-4EEE-A161-585F12B9B055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3F4518F-8E64-4AC8-AE6E-DBD28A401724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F88ABB9-57CC-4AFD-966E-C331B14594E5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C4424-EB85-44A6-BDB2-A7A889F9929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93740" y="4303164"/>
            <a:ext cx="4639617" cy="1456566"/>
          </a:xfrm>
          <a:prstGeom prst="rect">
            <a:avLst/>
          </a:prstGeom>
        </p:spPr>
        <p:txBody>
          <a:bodyPr/>
          <a:lstStyle/>
          <a:p>
            <a:r>
              <a:rPr lang="en-US" sz="1800" kern="1200" dirty="0">
                <a:solidFill>
                  <a:srgbClr val="009E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system overview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Dipole chamber design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Chamber cross section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Synchrotron power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50C31-976E-4F5D-BC94-2556E178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51114"/>
            <a:ext cx="4290359" cy="604383"/>
          </a:xfrm>
        </p:spPr>
        <p:txBody>
          <a:bodyPr/>
          <a:lstStyle/>
          <a:p>
            <a:r>
              <a:rPr lang="en-US" dirty="0"/>
              <a:t>ALBAII: Lattice A2L007c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38A56-AD41-4EB1-96DF-3F367EFA6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898" y="1"/>
            <a:ext cx="7044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7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12672CE-0308-4BB4-A41D-45D6B95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ALBAII: Lattice A2L007c</a:t>
            </a:r>
            <a:br>
              <a:rPr lang="en-GB" sz="2800" dirty="0"/>
            </a:br>
            <a:r>
              <a:rPr lang="en-US" sz="2400" b="0" kern="1200" dirty="0">
                <a:solidFill>
                  <a:srgbClr val="009E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system overview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02767-D490-4976-B398-862AAE9D5A13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222A064F-3542-4C28-A149-0E4327E3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33698" b="32153"/>
          <a:stretch/>
        </p:blipFill>
        <p:spPr bwMode="auto">
          <a:xfrm>
            <a:off x="12000" y="1976379"/>
            <a:ext cx="12168000" cy="30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1A08E5-4186-4F97-A2CB-AA707D5834FF}"/>
              </a:ext>
            </a:extLst>
          </p:cNvPr>
          <p:cNvSpPr txBox="1"/>
          <p:nvPr/>
        </p:nvSpPr>
        <p:spPr>
          <a:xfrm>
            <a:off x="6244083" y="4052086"/>
            <a:ext cx="5509842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Per arc:</a:t>
            </a:r>
          </a:p>
          <a:p>
            <a:pPr marL="85725"/>
            <a:r>
              <a:rPr lang="en-GB" dirty="0">
                <a:latin typeface="Outfit" pitchFamily="2" charset="0"/>
              </a:rPr>
              <a:t>1 vacuum section (2 gate valves)</a:t>
            </a:r>
          </a:p>
          <a:p>
            <a:pPr marL="85725"/>
            <a:r>
              <a:rPr lang="en-GB" dirty="0">
                <a:latin typeface="Outfit" pitchFamily="2" charset="0"/>
              </a:rPr>
              <a:t>5 dipole chambers in some Cu alloy, NEG coated, </a:t>
            </a:r>
            <a:r>
              <a:rPr lang="en-GB" i="1" dirty="0">
                <a:latin typeface="Outfit" pitchFamily="2" charset="0"/>
              </a:rPr>
              <a:t>ex situ</a:t>
            </a:r>
            <a:r>
              <a:rPr lang="en-GB" dirty="0">
                <a:latin typeface="Outfit" pitchFamily="2" charset="0"/>
              </a:rPr>
              <a:t> activation</a:t>
            </a:r>
          </a:p>
          <a:p>
            <a:pPr marL="85725"/>
            <a:r>
              <a:rPr lang="en-GB" dirty="0">
                <a:latin typeface="Outfit" pitchFamily="2" charset="0"/>
              </a:rPr>
              <a:t>5 pumping locations</a:t>
            </a:r>
          </a:p>
          <a:p>
            <a:pPr marL="85725"/>
            <a:r>
              <a:rPr lang="en-GB" dirty="0">
                <a:latin typeface="Outfit" pitchFamily="2" charset="0"/>
              </a:rPr>
              <a:t>5 crotch absorbers + distributed absorbers</a:t>
            </a:r>
          </a:p>
          <a:p>
            <a:pPr marL="85725"/>
            <a:r>
              <a:rPr lang="en-GB" dirty="0">
                <a:latin typeface="Outfit" pitchFamily="2" charset="0"/>
              </a:rPr>
              <a:t>11 BPMs</a:t>
            </a:r>
          </a:p>
          <a:p>
            <a:pPr marL="266700"/>
            <a:r>
              <a:rPr lang="en-GB" dirty="0">
                <a:latin typeface="Outfit" pitchFamily="2" charset="0"/>
              </a:rPr>
              <a:t>7 standalone (BPM + bellows)</a:t>
            </a:r>
          </a:p>
          <a:p>
            <a:pPr marL="266700"/>
            <a:r>
              <a:rPr lang="en-GB" dirty="0">
                <a:latin typeface="Outfit" pitchFamily="2" charset="0"/>
              </a:rPr>
              <a:t>4 integrated in the dipole chambers</a:t>
            </a:r>
          </a:p>
          <a:p>
            <a:pPr marL="85725"/>
            <a:r>
              <a:rPr lang="en-GB" dirty="0">
                <a:latin typeface="Outfit" pitchFamily="2" charset="0"/>
              </a:rPr>
              <a:t>Minimum one bellows between every two BPMs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D85E31C-23E6-4C10-BD92-7FFED3E3CEDD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70DD7A9-2566-444A-8495-76F18CD95EC0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7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3">
            <a:extLst>
              <a:ext uri="{FF2B5EF4-FFF2-40B4-BE49-F238E27FC236}">
                <a16:creationId xmlns:a16="http://schemas.microsoft.com/office/drawing/2014/main" id="{6792CBD2-1C60-42E7-9BEF-50608F04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ALBAII: Lattice A2L007c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chambers design</a:t>
            </a:r>
            <a:br>
              <a:rPr lang="en-AU" sz="2400" b="0" dirty="0">
                <a:solidFill>
                  <a:srgbClr val="009383"/>
                </a:solidFill>
              </a:rPr>
            </a:b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2CCB16-E75D-43F5-B9F4-2E4634C785C2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9F879C3-4CEE-4FF3-BA23-87A492840A0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8735" y="764035"/>
            <a:ext cx="5235903" cy="358303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909BF9-B875-4A7B-A629-A2E2357E43A0}"/>
              </a:ext>
            </a:extLst>
          </p:cNvPr>
          <p:cNvSpPr txBox="1"/>
          <p:nvPr/>
        </p:nvSpPr>
        <p:spPr>
          <a:xfrm>
            <a:off x="98394" y="4223957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 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E9392-D0DC-4D20-831B-B2DE97BC66FE}"/>
              </a:ext>
            </a:extLst>
          </p:cNvPr>
          <p:cNvSpPr txBox="1"/>
          <p:nvPr/>
        </p:nvSpPr>
        <p:spPr>
          <a:xfrm>
            <a:off x="5347281" y="4198824"/>
            <a:ext cx="3515536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Dipole chambers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Cu alloy: OFS-Cu, CuCrZr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Rhombic cross section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Integrated cooling and absorber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Integrated BPMs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Block for pumping + crotch absorber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MO and/or CF flanges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dirty="0">
                <a:latin typeface="Outfit" pitchFamily="2" charset="0"/>
              </a:rPr>
              <a:t>NEG coated</a:t>
            </a:r>
          </a:p>
          <a:p>
            <a:pPr marL="180975" indent="-95250">
              <a:buFont typeface="Arial" panose="020B0604020202020204" pitchFamily="34" charset="0"/>
              <a:buChar char="•"/>
            </a:pPr>
            <a:r>
              <a:rPr lang="en-GB" i="1" dirty="0">
                <a:latin typeface="Outfit" pitchFamily="2" charset="0"/>
              </a:rPr>
              <a:t>Ex situ</a:t>
            </a:r>
            <a:r>
              <a:rPr lang="en-GB" dirty="0">
                <a:latin typeface="Outfit" pitchFamily="2" charset="0"/>
              </a:rPr>
              <a:t> activation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0A61E9-A08C-4E69-B20D-85C3DF2E6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620" y="4896936"/>
            <a:ext cx="1672405" cy="1158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B34789-E5D9-4F9B-BCD1-15D8A9B8E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92" y="3538512"/>
            <a:ext cx="1796262" cy="1324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25703-CC50-4767-9D02-C0C809ECA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" y="4548224"/>
            <a:ext cx="1348411" cy="13484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C8035A-F7DF-4851-A97A-5D41105B19BF}"/>
              </a:ext>
            </a:extLst>
          </p:cNvPr>
          <p:cNvSpPr txBox="1"/>
          <p:nvPr/>
        </p:nvSpPr>
        <p:spPr>
          <a:xfrm>
            <a:off x="267492" y="5806412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KF25 clamp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18B069-AB04-4B7B-B1F2-BB02BE3C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69" y="4800512"/>
            <a:ext cx="1598426" cy="1300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20E340-80B4-4F49-BFBB-857C00DEFE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295" y="3459827"/>
            <a:ext cx="1355357" cy="13588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6CA1F5-1567-44D2-94FF-6F636013FA9B}"/>
              </a:ext>
            </a:extLst>
          </p:cNvPr>
          <p:cNvSpPr txBox="1"/>
          <p:nvPr/>
        </p:nvSpPr>
        <p:spPr>
          <a:xfrm>
            <a:off x="2299871" y="5633089"/>
            <a:ext cx="620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90B68F-BB86-4A75-909A-DA1685C36A20}"/>
              </a:ext>
            </a:extLst>
          </p:cNvPr>
          <p:cNvSpPr txBox="1"/>
          <p:nvPr/>
        </p:nvSpPr>
        <p:spPr>
          <a:xfrm>
            <a:off x="4440557" y="5633088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6634-51DC-4DEF-AFEB-526A2765BE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683" y="1363397"/>
            <a:ext cx="5746942" cy="21605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8AE3C2-0CAF-49E9-A081-92599A54059E}"/>
              </a:ext>
            </a:extLst>
          </p:cNvPr>
          <p:cNvSpPr txBox="1"/>
          <p:nvPr/>
        </p:nvSpPr>
        <p:spPr>
          <a:xfrm>
            <a:off x="4556710" y="366579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CF 25</a:t>
            </a:r>
          </a:p>
          <a:p>
            <a:pPr algn="ctr"/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cooling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0236C-5817-4971-BB16-E3000C66D5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667" y="2437666"/>
            <a:ext cx="4178253" cy="2384724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1BCF45A-5D8C-4542-A2A5-9B5793406988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0A8E741B-ED6F-498E-AECD-8924C50CC753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2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12672CE-0308-4BB4-A41D-45D6B95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ALBAII: Lattice A2L007c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Chamber cross section</a:t>
            </a:r>
            <a:endParaRPr lang="en-GB" sz="2400" b="0" dirty="0">
              <a:solidFill>
                <a:srgbClr val="009383"/>
              </a:solidFill>
            </a:endParaRPr>
          </a:p>
        </p:txBody>
      </p:sp>
      <p:pic>
        <p:nvPicPr>
          <p:cNvPr id="25" name="Graphic 47">
            <a:extLst>
              <a:ext uri="{FF2B5EF4-FFF2-40B4-BE49-F238E27FC236}">
                <a16:creationId xmlns:a16="http://schemas.microsoft.com/office/drawing/2014/main" id="{506B24FC-3178-4ACE-AF5D-C32F44468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3030"/>
          <a:stretch>
            <a:fillRect/>
          </a:stretch>
        </p:blipFill>
        <p:spPr bwMode="auto">
          <a:xfrm>
            <a:off x="1252185" y="1534159"/>
            <a:ext cx="4373245" cy="437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03">
            <a:extLst>
              <a:ext uri="{FF2B5EF4-FFF2-40B4-BE49-F238E27FC236}">
                <a16:creationId xmlns:a16="http://schemas.microsoft.com/office/drawing/2014/main" id="{6461184B-7280-4F58-8C53-83A351D60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514" y="1613042"/>
            <a:ext cx="5480686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77800"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8799513" indent="-6513513" defTabSz="41703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9256713" indent="-6513513" defTabSz="41703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9713913" indent="-6513513" defTabSz="41703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10171113" indent="-6513513" defTabSz="41703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s-ES" sz="1600" dirty="0"/>
              <a:t>Previously planned:</a:t>
            </a:r>
            <a:br>
              <a:rPr lang="en-US" altLang="es-ES" sz="1600" dirty="0"/>
            </a:br>
            <a:r>
              <a:rPr lang="en-US" altLang="es-ES" sz="1600" dirty="0"/>
              <a:t>	16 mm circular aperture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s-ES" sz="1600" dirty="0"/>
              <a:t>Injection studies required larger horizontal aperture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s-ES" sz="1600" dirty="0"/>
              <a:t>Magnet poles remained fixed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s-ES" sz="1600" dirty="0"/>
              <a:t>Minimum 1 mm chamber-to-magnet clearance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s-ES" sz="1600" dirty="0"/>
              <a:t>Main geometric constraint: Available chamber envelope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02767-D490-4976-B398-862AAE9D5A13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36C5FE4-FAF0-4E76-BD3B-6AAC63A3A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7132468" y="3698986"/>
            <a:ext cx="3292687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47E3052-1B33-49ED-8735-D65FC11FB944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00527A5-62A2-47B1-A91D-0B895726620F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9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12672CE-0308-4BB4-A41D-45D6B959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ALBAII: Lattice A2L007c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Synchrotron radiation total power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50C24-CFA9-4161-8AD5-E4EA39A3ED96}"/>
              </a:ext>
            </a:extLst>
          </p:cNvPr>
          <p:cNvSpPr txBox="1"/>
          <p:nvPr/>
        </p:nvSpPr>
        <p:spPr>
          <a:xfrm>
            <a:off x="6968366" y="2360442"/>
            <a:ext cx="3716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deal with those power?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Antechamber and crotch absorber;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absorbers (chamber walls);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“Conical” absorbers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C8F72F-D58D-4F25-8BE8-DE40A4000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868299"/>
              </p:ext>
            </p:extLst>
          </p:nvPr>
        </p:nvGraphicFramePr>
        <p:xfrm>
          <a:off x="2301796" y="1651983"/>
          <a:ext cx="3837987" cy="4191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0312">
                  <a:extLst>
                    <a:ext uri="{9D8B030D-6E8A-4147-A177-3AD203B41FA5}">
                      <a16:colId xmlns:a16="http://schemas.microsoft.com/office/drawing/2014/main" val="1613526674"/>
                    </a:ext>
                  </a:extLst>
                </a:gridCol>
                <a:gridCol w="447675">
                  <a:extLst>
                    <a:ext uri="{9D8B030D-6E8A-4147-A177-3AD203B41FA5}">
                      <a16:colId xmlns:a16="http://schemas.microsoft.com/office/drawing/2014/main" val="152104905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3289416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5690784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2180964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51338230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QDS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QD</a:t>
                      </a:r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QFS</a:t>
                      </a:r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QF</a:t>
                      </a:r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64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noProof="0" dirty="0">
                        <a:solidFill>
                          <a:srgbClr val="122E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7778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Energy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[GeV]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0869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[mA]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424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Field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[T]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0,48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2838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Length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[mm]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71607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Angle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[deg]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3,67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6,26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0,44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4539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[kW]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2,71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4,54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12836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5175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cap="non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Cell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6351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 per cell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712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 magnet type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[kW]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1159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Power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[kW]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20,3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937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9737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cap="none" noProof="0" dirty="0">
                          <a:solidFill>
                            <a:srgbClr val="122E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Ring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9227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 of cells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en-US" sz="1200" b="0" i="0" u="none" strike="noStrike" cap="non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13,8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0,7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224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power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noProof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[kW]</a:t>
                      </a:r>
                      <a:endParaRPr lang="en-US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0" i="0" u="none" strike="noStrike" cap="non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0" i="0" u="none" strike="noStrike" cap="non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200" b="0" i="0" u="none" strike="noStrike" cap="none" noProof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82562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FE94163-3603-4594-AE13-BA7EB849C0F0}"/>
              </a:ext>
            </a:extLst>
          </p:cNvPr>
          <p:cNvSpPr txBox="1"/>
          <p:nvPr/>
        </p:nvSpPr>
        <p:spPr>
          <a:xfrm>
            <a:off x="11074391" y="6409752"/>
            <a:ext cx="46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C596FD-E3A0-49C0-B6E8-FA4411A5AC47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6892FE4-0690-4BD1-9612-D7B44AC2366D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2A91D8-2EF5-4677-A7A8-3943B6FC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4000" b="1" dirty="0">
                <a:solidFill>
                  <a:srgbClr val="092F56"/>
                </a:solidFill>
                <a:cs typeface="Arial" panose="020B0604020202020204" pitchFamily="34" charset="0"/>
              </a:rPr>
              <a:t>Table of contents</a:t>
            </a:r>
            <a:br>
              <a:rPr lang="en-GB" sz="1600" b="1" dirty="0">
                <a:solidFill>
                  <a:srgbClr val="092F56"/>
                </a:solidFill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ALBA01 Prototyping: 6BA Lattice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Vacuum chambers </a:t>
            </a:r>
            <a:r>
              <a:rPr lang="en-US" sz="1600" kern="1200" dirty="0">
                <a:solidFill>
                  <a:srgbClr val="009E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prototypes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Vacuum chamber prototypes testing setup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ALBAII: Lattice A2L007c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lang="en-US" sz="1600" kern="1200" dirty="0">
                <a:solidFill>
                  <a:srgbClr val="009E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system overview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Dipole chamber design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Chamber cross section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Synchrotron power 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endParaRPr lang="en-GB" sz="4400" dirty="0">
              <a:solidFill>
                <a:srgbClr val="009E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D1D1F-F7D1-47A5-AE2C-3E374C79B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22" y="3151158"/>
            <a:ext cx="7051364" cy="26081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2BA258-739B-450B-AED7-2076C6F20947}"/>
              </a:ext>
            </a:extLst>
          </p:cNvPr>
          <p:cNvSpPr txBox="1">
            <a:spLocks/>
          </p:cNvSpPr>
          <p:nvPr/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743299-CBF4-4343-AAB3-45BE83BE76AA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4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4D47F9-415E-4BBB-A2E9-7F2A1638A82F}"/>
              </a:ext>
            </a:extLst>
          </p:cNvPr>
          <p:cNvSpPr txBox="1"/>
          <p:nvPr/>
        </p:nvSpPr>
        <p:spPr>
          <a:xfrm>
            <a:off x="5426586" y="5062313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rparise@cells.es</a:t>
            </a:r>
          </a:p>
        </p:txBody>
      </p:sp>
    </p:spTree>
    <p:extLst>
      <p:ext uri="{BB962C8B-B14F-4D97-AF65-F5344CB8AC3E}">
        <p14:creationId xmlns:p14="http://schemas.microsoft.com/office/powerpoint/2010/main" val="154276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C4424-EB85-44A6-BDB2-A7A889F9929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93740" y="4303164"/>
            <a:ext cx="4883185" cy="1456566"/>
          </a:xfrm>
          <a:prstGeom prst="rect">
            <a:avLst/>
          </a:prstGeom>
        </p:spPr>
        <p:txBody>
          <a:bodyPr/>
          <a:lstStyle/>
          <a:p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Vacuum chambers prototypes</a:t>
            </a:r>
          </a:p>
          <a:p>
            <a:pPr marL="180975"/>
            <a:r>
              <a:rPr lang="en-US" sz="1800" kern="1200" dirty="0">
                <a:solidFill>
                  <a:srgbClr val="009E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dipole chamber prototype</a:t>
            </a:r>
          </a:p>
          <a:p>
            <a:pPr marL="180975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9E9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Long dipole chamber prototype</a:t>
            </a:r>
            <a:endParaRPr lang="en-US" sz="1800" kern="1200" dirty="0">
              <a:solidFill>
                <a:srgbClr val="009E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1800" b="0" dirty="0">
                <a:solidFill>
                  <a:srgbClr val="0093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Vacuum chamber prototypes testing setup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50C31-976E-4F5D-BC94-2556E178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51114"/>
            <a:ext cx="4290359" cy="604383"/>
          </a:xfrm>
        </p:spPr>
        <p:txBody>
          <a:bodyPr/>
          <a:lstStyle/>
          <a:p>
            <a:r>
              <a:rPr lang="en-US" dirty="0"/>
              <a:t>ALBA01 Prototyping: 6BA Lattice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A58E18-6E64-41AA-A1A0-0044CECCB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665" y="0"/>
            <a:ext cx="6080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00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E8D192-A3E3-439D-8A78-160A27C6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2800" dirty="0"/>
              <a:t>ALBA01 Prototyping: 6BA Lattice</a:t>
            </a:r>
            <a:br>
              <a:rPr lang="en-GB" sz="40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 status: Recapitulating…</a:t>
            </a:r>
            <a:endParaRPr lang="en-GB" sz="40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20509-FCBA-475B-9E91-55415E5A1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2714"/>
            <a:ext cx="12192000" cy="221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8704B-864E-4DA9-8573-76661CA41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7" b="88387" l="3512" r="99052">
                        <a14:foregroundMark x1="3512" y1="69677" x2="3512" y2="69677"/>
                        <a14:foregroundMark x1="98439" y1="21935" x2="98439" y2="21935"/>
                        <a14:foregroundMark x1="99052" y1="20645" x2="99052" y2="20645"/>
                        <a14:foregroundMark x1="96990" y1="50968" x2="96990" y2="5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953">
            <a:off x="2824612" y="2636793"/>
            <a:ext cx="1800000" cy="155525"/>
          </a:xfrm>
          <a:prstGeom prst="rect">
            <a:avLst/>
          </a:prstGeom>
          <a:effectLst>
            <a:glow rad="165100">
              <a:schemeClr val="bg1">
                <a:alpha val="75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FB3071-7248-4B43-9691-99160176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2" b="95618" l="566" r="98529">
                        <a14:foregroundMark x1="7296" y1="54582" x2="7296" y2="54582"/>
                        <a14:foregroundMark x1="3111" y1="55378" x2="3111" y2="55378"/>
                        <a14:foregroundMark x1="566" y1="56972" x2="566" y2="56972"/>
                        <a14:foregroundMark x1="51810" y1="11554" x2="51810" y2="11554"/>
                        <a14:foregroundMark x1="51471" y1="95618" x2="51471" y2="95618"/>
                        <a14:foregroundMark x1="94287" y1="81275" x2="94287" y2="81275"/>
                        <a14:foregroundMark x1="98529" y1="85259" x2="98529" y2="85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110">
            <a:off x="1333664" y="2854360"/>
            <a:ext cx="1224000" cy="173766"/>
          </a:xfrm>
          <a:prstGeom prst="rect">
            <a:avLst/>
          </a:prstGeom>
          <a:effectLst>
            <a:glow rad="165100">
              <a:schemeClr val="bg1">
                <a:alpha val="75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B5CD3-569C-4193-8D88-6C3A3AC3B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14"/>
          <a:stretch/>
        </p:blipFill>
        <p:spPr>
          <a:xfrm>
            <a:off x="2093894" y="3744078"/>
            <a:ext cx="8004212" cy="982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F8040-1822-41CC-B592-997F27953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67" y="4811162"/>
            <a:ext cx="5916666" cy="982316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AB8D2F-FCDB-494F-9D92-7E0CAFD3060D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4629A-A687-4862-A6B9-8EE63CA0BA4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BE6C2F1-5DD9-4015-8626-A82601956567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0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4C3EAF52-CC0D-4043-A708-954916767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429" y="1932249"/>
            <a:ext cx="2550812" cy="207785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67F0B39-5043-443A-A8DC-B9A017E6C94D}"/>
              </a:ext>
            </a:extLst>
          </p:cNvPr>
          <p:cNvSpPr txBox="1"/>
          <p:nvPr/>
        </p:nvSpPr>
        <p:spPr>
          <a:xfrm>
            <a:off x="8313071" y="3643004"/>
            <a:ext cx="2193443" cy="646331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Conical absorber:</a:t>
            </a:r>
          </a:p>
          <a:p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Shadows gaskets and BPM;</a:t>
            </a:r>
          </a:p>
          <a:p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Smooth 1:10 slope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FC9619-3D73-4139-853E-3855FBC7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774700"/>
            <a:ext cx="10204450" cy="581025"/>
          </a:xfrm>
        </p:spPr>
        <p:txBody>
          <a:bodyPr/>
          <a:lstStyle/>
          <a:p>
            <a:pPr algn="r"/>
            <a:r>
              <a:rPr lang="en-GB" sz="2800" dirty="0"/>
              <a:t>ALBA01 Prototyping: 6BA Lattice</a:t>
            </a:r>
            <a:br>
              <a:rPr lang="en-GB" sz="40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QDS</a:t>
            </a:r>
            <a:endParaRPr lang="en-GB" sz="40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50FCC-9AB9-49CF-8352-EF4F5951B26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BCD59-3AE6-4B2E-845A-D5A9ED7A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61" b="40422"/>
          <a:stretch/>
        </p:blipFill>
        <p:spPr>
          <a:xfrm>
            <a:off x="156000" y="4503127"/>
            <a:ext cx="11880000" cy="165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A1A2195-9997-49C3-B3A4-4BC615AC4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880" y="1566191"/>
            <a:ext cx="1993884" cy="25472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2BB2707-0D10-4F60-BC44-9DBCC52BA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594" y="2001962"/>
            <a:ext cx="2550812" cy="165257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D29D643-029F-44CE-8EAA-E59D2CDE247A}"/>
              </a:ext>
            </a:extLst>
          </p:cNvPr>
          <p:cNvSpPr txBox="1"/>
          <p:nvPr/>
        </p:nvSpPr>
        <p:spPr>
          <a:xfrm>
            <a:off x="3224402" y="3289021"/>
            <a:ext cx="1080000" cy="646331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en-US" sz="1200" b="0" i="1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Straight-</a:t>
            </a:r>
            <a:r>
              <a:rPr lang="en-US" sz="1200" b="0" i="1" dirty="0" err="1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ish</a:t>
            </a:r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electron beam path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2DD4F70-1862-40D1-856D-4647F47E480B}"/>
              </a:ext>
            </a:extLst>
          </p:cNvPr>
          <p:cNvSpPr txBox="1"/>
          <p:nvPr/>
        </p:nvSpPr>
        <p:spPr>
          <a:xfrm>
            <a:off x="299336" y="1430508"/>
            <a:ext cx="2367662" cy="646331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aperture to fit them all: </a:t>
            </a:r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unified design for</a:t>
            </a:r>
          </a:p>
          <a:p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ID beamlines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225BD3-213C-4B85-8309-5E2F7F84A476}"/>
              </a:ext>
            </a:extLst>
          </p:cNvPr>
          <p:cNvSpPr txBox="1"/>
          <p:nvPr/>
        </p:nvSpPr>
        <p:spPr>
          <a:xfrm>
            <a:off x="4878365" y="3682588"/>
            <a:ext cx="2435269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7-8 mm vertical aperture: </a:t>
            </a:r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needed to extract the ID light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B4A0E7-41A7-4273-A69F-6E1BE0C8DDFB}"/>
              </a:ext>
            </a:extLst>
          </p:cNvPr>
          <p:cNvCxnSpPr>
            <a:cxnSpLocks/>
          </p:cNvCxnSpPr>
          <p:nvPr/>
        </p:nvCxnSpPr>
        <p:spPr>
          <a:xfrm>
            <a:off x="2420040" y="1791361"/>
            <a:ext cx="0" cy="463298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7552B59-34A7-4E7F-B033-F080A83CD2C7}"/>
              </a:ext>
            </a:extLst>
          </p:cNvPr>
          <p:cNvCxnSpPr>
            <a:cxnSpLocks/>
          </p:cNvCxnSpPr>
          <p:nvPr/>
        </p:nvCxnSpPr>
        <p:spPr>
          <a:xfrm flipV="1">
            <a:off x="5593147" y="2895454"/>
            <a:ext cx="0" cy="787134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AFEF750-45DD-47A2-BA3C-71C62C597740}"/>
              </a:ext>
            </a:extLst>
          </p:cNvPr>
          <p:cNvCxnSpPr>
            <a:cxnSpLocks/>
          </p:cNvCxnSpPr>
          <p:nvPr/>
        </p:nvCxnSpPr>
        <p:spPr>
          <a:xfrm flipV="1">
            <a:off x="9492200" y="3502368"/>
            <a:ext cx="0" cy="180220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oter Placeholder 4">
            <a:extLst>
              <a:ext uri="{FF2B5EF4-FFF2-40B4-BE49-F238E27FC236}">
                <a16:creationId xmlns:a16="http://schemas.microsoft.com/office/drawing/2014/main" id="{2EB3AD7F-6BDB-46A8-93A1-8002AEE98464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Date Placeholder 3">
            <a:extLst>
              <a:ext uri="{FF2B5EF4-FFF2-40B4-BE49-F238E27FC236}">
                <a16:creationId xmlns:a16="http://schemas.microsoft.com/office/drawing/2014/main" id="{1146B9C4-2CDE-4AD3-9926-DE3CD8CA5A03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5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FC9619-3D73-4139-853E-3855FBC7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774700"/>
            <a:ext cx="10204450" cy="581025"/>
          </a:xfrm>
        </p:spPr>
        <p:txBody>
          <a:bodyPr/>
          <a:lstStyle/>
          <a:p>
            <a:pPr algn="r"/>
            <a:r>
              <a:rPr lang="en-GB" sz="2800" dirty="0"/>
              <a:t>ALBA01 Prototyping: 6BA Lattice</a:t>
            </a:r>
            <a:br>
              <a:rPr lang="en-GB" sz="40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QDS</a:t>
            </a:r>
            <a:endParaRPr lang="en-GB" sz="40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50FCC-9AB9-49CF-8352-EF4F5951B26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BCD59-3AE6-4B2E-845A-D5A9ED7AD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61" b="40422"/>
          <a:stretch/>
        </p:blipFill>
        <p:spPr>
          <a:xfrm>
            <a:off x="156000" y="1721145"/>
            <a:ext cx="11880000" cy="165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AC03F7-9550-45F0-8373-0EE9F37FAE13}"/>
              </a:ext>
            </a:extLst>
          </p:cNvPr>
          <p:cNvCxnSpPr/>
          <p:nvPr/>
        </p:nvCxnSpPr>
        <p:spPr>
          <a:xfrm>
            <a:off x="930275" y="1895223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3C6EFE-AAA2-4295-9305-76B831DADA3A}"/>
              </a:ext>
            </a:extLst>
          </p:cNvPr>
          <p:cNvCxnSpPr/>
          <p:nvPr/>
        </p:nvCxnSpPr>
        <p:spPr>
          <a:xfrm>
            <a:off x="3198527" y="1925285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21E221-D000-498E-85F8-957FFF6F77A9}"/>
              </a:ext>
            </a:extLst>
          </p:cNvPr>
          <p:cNvCxnSpPr/>
          <p:nvPr/>
        </p:nvCxnSpPr>
        <p:spPr>
          <a:xfrm>
            <a:off x="5322763" y="1787211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3D6069-7061-4E97-B4F0-A8253A75180B}"/>
              </a:ext>
            </a:extLst>
          </p:cNvPr>
          <p:cNvCxnSpPr>
            <a:cxnSpLocks/>
          </p:cNvCxnSpPr>
          <p:nvPr/>
        </p:nvCxnSpPr>
        <p:spPr>
          <a:xfrm flipH="1">
            <a:off x="6636060" y="2003263"/>
            <a:ext cx="324000" cy="252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28B53F-3D76-487D-AEE8-C3A76D997912}"/>
              </a:ext>
            </a:extLst>
          </p:cNvPr>
          <p:cNvCxnSpPr>
            <a:cxnSpLocks/>
          </p:cNvCxnSpPr>
          <p:nvPr/>
        </p:nvCxnSpPr>
        <p:spPr>
          <a:xfrm flipH="1">
            <a:off x="8796320" y="2219259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EB0AE1E-21DB-4D69-BDEB-4C75118B6E6C}"/>
              </a:ext>
            </a:extLst>
          </p:cNvPr>
          <p:cNvSpPr txBox="1"/>
          <p:nvPr/>
        </p:nvSpPr>
        <p:spPr>
          <a:xfrm>
            <a:off x="2777578" y="1588066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A1C9DD-B1ED-444F-B4AF-5448EA52C138}"/>
              </a:ext>
            </a:extLst>
          </p:cNvPr>
          <p:cNvCxnSpPr/>
          <p:nvPr/>
        </p:nvCxnSpPr>
        <p:spPr>
          <a:xfrm>
            <a:off x="7710127" y="1932513"/>
            <a:ext cx="180000" cy="396000"/>
          </a:xfrm>
          <a:prstGeom prst="straightConnector1">
            <a:avLst/>
          </a:prstGeom>
          <a:ln>
            <a:solidFill>
              <a:srgbClr val="0093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FF5786-D6C9-468B-B62A-BC9F10B49D9F}"/>
              </a:ext>
            </a:extLst>
          </p:cNvPr>
          <p:cNvSpPr txBox="1"/>
          <p:nvPr/>
        </p:nvSpPr>
        <p:spPr>
          <a:xfrm>
            <a:off x="7248128" y="1608135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rgbClr val="0093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cooling circuit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CEA7B7-BB46-46A4-B5D5-FB5127847698}"/>
              </a:ext>
            </a:extLst>
          </p:cNvPr>
          <p:cNvCxnSpPr/>
          <p:nvPr/>
        </p:nvCxnSpPr>
        <p:spPr>
          <a:xfrm>
            <a:off x="10056460" y="2327315"/>
            <a:ext cx="180000" cy="396000"/>
          </a:xfrm>
          <a:prstGeom prst="straightConnector1">
            <a:avLst/>
          </a:prstGeom>
          <a:ln>
            <a:solidFill>
              <a:srgbClr val="0093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494F1A-B393-475C-AA51-9F0FAB8997A7}"/>
              </a:ext>
            </a:extLst>
          </p:cNvPr>
          <p:cNvCxnSpPr>
            <a:cxnSpLocks/>
            <a:stCxn id="23" idx="1"/>
          </p:cNvCxnSpPr>
          <p:nvPr/>
        </p:nvCxnSpPr>
        <p:spPr>
          <a:xfrm flipV="1">
            <a:off x="7907365" y="3000296"/>
            <a:ext cx="90000" cy="337876"/>
          </a:xfrm>
          <a:prstGeom prst="straightConnector1">
            <a:avLst/>
          </a:prstGeom>
          <a:ln>
            <a:solidFill>
              <a:srgbClr val="DE7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E243D2-DB6E-4435-A260-32952CABB56C}"/>
              </a:ext>
            </a:extLst>
          </p:cNvPr>
          <p:cNvSpPr txBox="1"/>
          <p:nvPr/>
        </p:nvSpPr>
        <p:spPr>
          <a:xfrm>
            <a:off x="7907365" y="3184283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defTabSz="914400" eaLnBrk="1" latinLnBrk="0" hangingPunct="1">
              <a:defRPr b="1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rgbClr val="DE7A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 machined parts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5B218F-1231-4BEA-BF4E-C4846E1142AD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9980368" y="3089872"/>
            <a:ext cx="76092" cy="248300"/>
          </a:xfrm>
          <a:prstGeom prst="straightConnector1">
            <a:avLst/>
          </a:prstGeom>
          <a:ln>
            <a:solidFill>
              <a:srgbClr val="DE7A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89E46A-A6AE-4E5B-B5F6-BFD93DB215D4}"/>
              </a:ext>
            </a:extLst>
          </p:cNvPr>
          <p:cNvCxnSpPr/>
          <p:nvPr/>
        </p:nvCxnSpPr>
        <p:spPr>
          <a:xfrm>
            <a:off x="119336" y="1932513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C972A7-FA8A-482B-99A0-DBD1DA52E5BB}"/>
              </a:ext>
            </a:extLst>
          </p:cNvPr>
          <p:cNvCxnSpPr>
            <a:cxnSpLocks/>
          </p:cNvCxnSpPr>
          <p:nvPr/>
        </p:nvCxnSpPr>
        <p:spPr>
          <a:xfrm flipH="1" flipV="1">
            <a:off x="6744108" y="2939367"/>
            <a:ext cx="324000" cy="252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0F8FFC-7685-4A96-8432-732565CDCBF5}"/>
              </a:ext>
            </a:extLst>
          </p:cNvPr>
          <p:cNvCxnSpPr>
            <a:cxnSpLocks/>
          </p:cNvCxnSpPr>
          <p:nvPr/>
        </p:nvCxnSpPr>
        <p:spPr>
          <a:xfrm flipH="1" flipV="1">
            <a:off x="6420072" y="2975371"/>
            <a:ext cx="324000" cy="252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E92B2C-582B-483E-982C-F8594437B40C}"/>
              </a:ext>
            </a:extLst>
          </p:cNvPr>
          <p:cNvCxnSpPr>
            <a:cxnSpLocks/>
          </p:cNvCxnSpPr>
          <p:nvPr/>
        </p:nvCxnSpPr>
        <p:spPr>
          <a:xfrm flipH="1">
            <a:off x="11712624" y="2410401"/>
            <a:ext cx="180000" cy="396000"/>
          </a:xfrm>
          <a:prstGeom prst="straightConnector1">
            <a:avLst/>
          </a:prstGeom>
          <a:ln>
            <a:solidFill>
              <a:srgbClr val="122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2CC34FE-9958-4CAA-BEC7-2077DC0F5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7" t="63106" r="70581" b="25847"/>
          <a:stretch/>
        </p:blipFill>
        <p:spPr>
          <a:xfrm>
            <a:off x="3179191" y="3451090"/>
            <a:ext cx="2392498" cy="1324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3A6C9B-4C8D-4A20-B732-DB69919F7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" t="75538" r="90684" b="13630"/>
          <a:stretch/>
        </p:blipFill>
        <p:spPr>
          <a:xfrm>
            <a:off x="150448" y="5291562"/>
            <a:ext cx="1407747" cy="1298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B5DE30-0987-4DB4-A533-B16DC0F0A6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58" r="83375" b="14576"/>
          <a:stretch/>
        </p:blipFill>
        <p:spPr>
          <a:xfrm>
            <a:off x="837714" y="4339699"/>
            <a:ext cx="2788721" cy="1668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06B584-8EC5-4345-BB6B-95CC23C1A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55506" r="67207" b="22658"/>
          <a:stretch/>
        </p:blipFill>
        <p:spPr>
          <a:xfrm>
            <a:off x="5412763" y="3683348"/>
            <a:ext cx="2522007" cy="25899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4B0262-587F-4521-846E-928F82A97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131" y="5006492"/>
            <a:ext cx="1373761" cy="129845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36402B-6E85-4C21-9D33-22769CC181E7}"/>
              </a:ext>
            </a:extLst>
          </p:cNvPr>
          <p:cNvSpPr txBox="1"/>
          <p:nvPr/>
        </p:nvSpPr>
        <p:spPr>
          <a:xfrm>
            <a:off x="3721772" y="6184808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Brazing joints detail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C221EB-920C-4754-B234-9B801A7C6F29}"/>
              </a:ext>
            </a:extLst>
          </p:cNvPr>
          <p:cNvSpPr txBox="1"/>
          <p:nvPr/>
        </p:nvSpPr>
        <p:spPr>
          <a:xfrm>
            <a:off x="8180568" y="4820128"/>
            <a:ext cx="2896088" cy="1031051"/>
          </a:xfrm>
          <a:prstGeom prst="rect">
            <a:avLst/>
          </a:prstGeom>
          <a:solidFill>
            <a:srgbClr val="F3F4F4"/>
          </a:solidFill>
          <a:ln>
            <a:solidFill>
              <a:srgbClr val="F3F4F4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DE7A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 machined parts</a:t>
            </a:r>
          </a:p>
          <a:p>
            <a:pPr marL="265113" indent="-179388">
              <a:buFont typeface="Wingdings" panose="05000000000000000000" pitchFamily="2" charset="2"/>
              <a:buChar char="ü"/>
            </a:pPr>
            <a:r>
              <a:rPr lang="en-AU" sz="1400" dirty="0">
                <a:solidFill>
                  <a:srgbClr val="DE7A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fit the magnets </a:t>
            </a:r>
            <a:r>
              <a:rPr lang="en-AU" sz="1200" dirty="0">
                <a:solidFill>
                  <a:srgbClr val="DE7A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(Quad. and Sext.)</a:t>
            </a:r>
            <a:endParaRPr lang="en-AU" sz="1400" dirty="0">
              <a:solidFill>
                <a:srgbClr val="DE7A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5113" indent="-17938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AU" sz="1400" dirty="0">
                <a:solidFill>
                  <a:srgbClr val="DE7A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cooling circuit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3DCD326-BC8F-4856-97D0-E879CE7D6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39859" r="45379" b="40261"/>
          <a:stretch/>
        </p:blipFill>
        <p:spPr>
          <a:xfrm>
            <a:off x="9162589" y="4328721"/>
            <a:ext cx="2977343" cy="2357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3F6760-F7F4-4DA3-8002-65DBD1452F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50000" r="56128" b="36351"/>
          <a:stretch/>
        </p:blipFill>
        <p:spPr>
          <a:xfrm>
            <a:off x="8314381" y="3270975"/>
            <a:ext cx="2522007" cy="16361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B34A0C8-43FA-48A9-B077-E318A9C68965}"/>
              </a:ext>
            </a:extLst>
          </p:cNvPr>
          <p:cNvGrpSpPr/>
          <p:nvPr/>
        </p:nvGrpSpPr>
        <p:grpSpPr>
          <a:xfrm>
            <a:off x="279665" y="3088439"/>
            <a:ext cx="3404697" cy="1998473"/>
            <a:chOff x="241565" y="2993189"/>
            <a:chExt cx="3404697" cy="199847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3501E2-CADA-4761-A406-D6DADACB4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565" y="2993189"/>
              <a:ext cx="3404697" cy="199847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22BE6E-52EA-42D0-A801-C3AE73F28961}"/>
                </a:ext>
              </a:extLst>
            </p:cNvPr>
            <p:cNvSpPr txBox="1"/>
            <p:nvPr/>
          </p:nvSpPr>
          <p:spPr>
            <a:xfrm>
              <a:off x="262269" y="4575222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B0B576-8CAB-4F8C-BDB7-636D76B0AE79}"/>
                </a:ext>
              </a:extLst>
            </p:cNvPr>
            <p:cNvSpPr txBox="1"/>
            <p:nvPr/>
          </p:nvSpPr>
          <p:spPr>
            <a:xfrm>
              <a:off x="641520" y="4342742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C2D966-8A16-4076-AB23-F5F0FC31E237}"/>
                </a:ext>
              </a:extLst>
            </p:cNvPr>
            <p:cNvSpPr txBox="1"/>
            <p:nvPr/>
          </p:nvSpPr>
          <p:spPr>
            <a:xfrm>
              <a:off x="1127862" y="413324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189AE3-8F6C-4965-B8AE-4B13BFEA7ED2}"/>
                </a:ext>
              </a:extLst>
            </p:cNvPr>
            <p:cNvSpPr txBox="1"/>
            <p:nvPr/>
          </p:nvSpPr>
          <p:spPr>
            <a:xfrm>
              <a:off x="1341798" y="372682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1ED7CA-BE31-4BDC-9A00-E623B6D11069}"/>
                </a:ext>
              </a:extLst>
            </p:cNvPr>
            <p:cNvSpPr txBox="1"/>
            <p:nvPr/>
          </p:nvSpPr>
          <p:spPr>
            <a:xfrm>
              <a:off x="2013111" y="355140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F719120-76CD-4B91-AE9F-E7D73F2BED53}"/>
                </a:ext>
              </a:extLst>
            </p:cNvPr>
            <p:cNvSpPr txBox="1"/>
            <p:nvPr/>
          </p:nvSpPr>
          <p:spPr>
            <a:xfrm>
              <a:off x="2814635" y="3338172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  <a:endParaRPr lang="es-E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A451731-0425-4341-B36D-22F0FAA1502A}"/>
              </a:ext>
            </a:extLst>
          </p:cNvPr>
          <p:cNvSpPr txBox="1"/>
          <p:nvPr/>
        </p:nvSpPr>
        <p:spPr>
          <a:xfrm>
            <a:off x="599552" y="5563538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EE83B-50F1-4AD6-ABF3-F443D07E0311}"/>
              </a:ext>
            </a:extLst>
          </p:cNvPr>
          <p:cNvSpPr txBox="1"/>
          <p:nvPr/>
        </p:nvSpPr>
        <p:spPr>
          <a:xfrm>
            <a:off x="1895931" y="4833988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770652-8A5E-4528-A089-72B5B9AAE33F}"/>
              </a:ext>
            </a:extLst>
          </p:cNvPr>
          <p:cNvSpPr txBox="1"/>
          <p:nvPr/>
        </p:nvSpPr>
        <p:spPr>
          <a:xfrm>
            <a:off x="3837923" y="3665972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02DA94-A1FA-47F9-865A-6C10AABB3E0E}"/>
              </a:ext>
            </a:extLst>
          </p:cNvPr>
          <p:cNvSpPr txBox="1"/>
          <p:nvPr/>
        </p:nvSpPr>
        <p:spPr>
          <a:xfrm>
            <a:off x="5755191" y="5555693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11E465-FDEB-4BFA-BF90-20EAFF97561F}"/>
              </a:ext>
            </a:extLst>
          </p:cNvPr>
          <p:cNvSpPr txBox="1"/>
          <p:nvPr/>
        </p:nvSpPr>
        <p:spPr>
          <a:xfrm>
            <a:off x="8859140" y="3861029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164E87-A723-4270-B025-2CE05C7127F9}"/>
              </a:ext>
            </a:extLst>
          </p:cNvPr>
          <p:cNvSpPr txBox="1"/>
          <p:nvPr/>
        </p:nvSpPr>
        <p:spPr>
          <a:xfrm>
            <a:off x="10656780" y="5993567"/>
            <a:ext cx="234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s-E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19F23D3-F026-45E7-9241-26F7B27867B6}"/>
              </a:ext>
            </a:extLst>
          </p:cNvPr>
          <p:cNvCxnSpPr>
            <a:cxnSpLocks/>
          </p:cNvCxnSpPr>
          <p:nvPr/>
        </p:nvCxnSpPr>
        <p:spPr>
          <a:xfrm flipH="1" flipV="1">
            <a:off x="1509820" y="5782937"/>
            <a:ext cx="434093" cy="243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5DD7C52C-11AC-4626-B6C7-9DF2186572ED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362BD487-1996-42AD-B6E4-2D53CF0115D6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8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FC9619-3D73-4139-853E-3855FBC7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774700"/>
            <a:ext cx="10204450" cy="581025"/>
          </a:xfrm>
        </p:spPr>
        <p:txBody>
          <a:bodyPr/>
          <a:lstStyle/>
          <a:p>
            <a:pPr algn="r"/>
            <a:r>
              <a:rPr lang="en-GB" sz="2800" dirty="0"/>
              <a:t>ALBA01 Prototyping: 6BA Lattice</a:t>
            </a:r>
            <a:br>
              <a:rPr lang="en-GB" sz="40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QDS</a:t>
            </a:r>
            <a:endParaRPr lang="en-GB" sz="4000" b="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87FB7AB-EEA4-49CC-9088-96DB5183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408" y="1274409"/>
            <a:ext cx="4273801" cy="17029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3952C5-BAF9-4939-96DC-077348864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0" b="24614"/>
          <a:stretch/>
        </p:blipFill>
        <p:spPr>
          <a:xfrm>
            <a:off x="5850294" y="1605880"/>
            <a:ext cx="5344473" cy="20456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26D4FA-53A0-4C13-AF11-E3E9C46ED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3" t="33735" b="24197"/>
          <a:stretch/>
        </p:blipFill>
        <p:spPr>
          <a:xfrm>
            <a:off x="2855962" y="2420504"/>
            <a:ext cx="2994332" cy="9039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4C9C4C-302F-4D3A-948C-CA001ADF62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069" b="41253"/>
          <a:stretch/>
        </p:blipFill>
        <p:spPr>
          <a:xfrm>
            <a:off x="993739" y="3441767"/>
            <a:ext cx="5770340" cy="2511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A3C73-49C0-45B2-A88B-28305803F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5" t="30725" r="39511" b="23416"/>
          <a:stretch/>
        </p:blipFill>
        <p:spPr>
          <a:xfrm>
            <a:off x="9316279" y="2977326"/>
            <a:ext cx="1878488" cy="1547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850FCC-9AB9-49CF-8352-EF4F5951B26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686F1-19C2-4435-A847-DD975D55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1" t="19769" r="6403" b="5324"/>
          <a:stretch/>
        </p:blipFill>
        <p:spPr>
          <a:xfrm>
            <a:off x="6470599" y="4189221"/>
            <a:ext cx="3725714" cy="176377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597BF14-C377-436C-A215-C7FC2F9E3B36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D1A968F-67DB-4602-8442-7EA463E920AC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3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B780AE4-E7AC-44F2-868C-9B2D0FC9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2800" dirty="0"/>
              <a:t>ALBA01 Prototyping: 6BA Lattice</a:t>
            </a:r>
            <a:br>
              <a:rPr lang="en-GB" sz="40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QDS</a:t>
            </a:r>
            <a:endParaRPr lang="en-GB" sz="40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B2B9C-E40C-4CF4-810F-685336B5FB42}"/>
              </a:ext>
            </a:extLst>
          </p:cNvPr>
          <p:cNvSpPr txBox="1"/>
          <p:nvPr/>
        </p:nvSpPr>
        <p:spPr>
          <a:xfrm>
            <a:off x="9468000" y="4644000"/>
            <a:ext cx="1728000" cy="1188000"/>
          </a:xfrm>
          <a:prstGeom prst="rect">
            <a:avLst/>
          </a:prstGeom>
          <a:solidFill>
            <a:srgbClr val="F3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es-ES"/>
            </a:defPPr>
            <a:lvl1pPr>
              <a:defRPr sz="1400" i="1">
                <a:solidFill>
                  <a:srgbClr val="0093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1200" b="1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QDS Chamber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OFHC-Cu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Brazed flanges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Conventional ABS</a:t>
            </a:r>
          </a:p>
          <a:p>
            <a:pPr marL="285750" indent="-196850">
              <a:buFont typeface="Wingdings" panose="05000000000000000000" pitchFamily="2" charset="2"/>
              <a:buChar char="ü"/>
            </a:pPr>
            <a:r>
              <a:rPr lang="en-AU" sz="1200" i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 coated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BF374-0631-4A8B-BD21-29A25B2E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130" y="1617703"/>
            <a:ext cx="4421573" cy="4595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4D1E5-2C67-49E5-A2A5-DE1C4BACAC8D}"/>
              </a:ext>
            </a:extLst>
          </p:cNvPr>
          <p:cNvSpPr txBox="1"/>
          <p:nvPr/>
        </p:nvSpPr>
        <p:spPr>
          <a:xfrm>
            <a:off x="993739" y="1603179"/>
            <a:ext cx="5531001" cy="3100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phase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FDR Approval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 procurement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	Finished – Issues during EDM 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Brazing – 1</a:t>
            </a:r>
            <a:r>
              <a:rPr lang="en-GB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step	Finished – Took longer that expected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Milling	Finished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Brazing – 2</a:t>
            </a:r>
            <a:r>
              <a:rPr lang="en-GB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step	On going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TIG welding (flanges)	Jul.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 coating	Sep.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	Sep.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Delivery	Oct. 26</a:t>
            </a:r>
          </a:p>
          <a:p>
            <a:pPr defTabSz="898525">
              <a:spcBef>
                <a:spcPts val="300"/>
              </a:spcBef>
              <a:tabLst>
                <a:tab pos="2246313" algn="l"/>
              </a:tabLs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	Nov. 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BB1B3-9B6D-4089-A34C-B6109E811DD7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7D38B2-63E8-40DC-B704-B5D7A509F179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7839CE6-7357-4BE3-996B-E105798A4FED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C30CC97-656A-409C-BED1-A2B3DF73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1503">
            <a:off x="197956" y="3118504"/>
            <a:ext cx="11614796" cy="4295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7C8388-8832-4CF9-BBA7-21B989CFE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14" y="1649132"/>
            <a:ext cx="2323935" cy="265217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455EF3C-E966-4ADC-8209-E488201C9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rgbClr val="F2F2F2"/>
              </a:buClr>
              <a:buSzPts val="4400"/>
            </a:pPr>
            <a:r>
              <a:rPr lang="en-GB" sz="2800" dirty="0"/>
              <a:t>ALBA01 Prototyping: 6BA Lattice</a:t>
            </a:r>
            <a:br>
              <a:rPr lang="en-GB" sz="2800" dirty="0"/>
            </a:br>
            <a:r>
              <a:rPr lang="en-AU" sz="2400" b="0" dirty="0">
                <a:solidFill>
                  <a:srgbClr val="009383"/>
                </a:solidFill>
              </a:rPr>
              <a:t>Vacuum chamber prototypes: QD</a:t>
            </a:r>
            <a:endParaRPr lang="en-GB" sz="2400" b="0" dirty="0">
              <a:solidFill>
                <a:srgbClr val="00938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63AA2-1354-4810-86EC-07037DD52BAD}"/>
              </a:ext>
            </a:extLst>
          </p:cNvPr>
          <p:cNvSpPr txBox="1"/>
          <p:nvPr/>
        </p:nvSpPr>
        <p:spPr>
          <a:xfrm>
            <a:off x="11256183" y="6409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34BE87-8F88-40CA-B668-04CDCE7739D9}"/>
              </a:ext>
            </a:extLst>
          </p:cNvPr>
          <p:cNvSpPr txBox="1"/>
          <p:nvPr/>
        </p:nvSpPr>
        <p:spPr>
          <a:xfrm>
            <a:off x="38265" y="3190440"/>
            <a:ext cx="1073992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absorbers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754E20-EFE8-41BD-8D81-65F508D27F14}"/>
              </a:ext>
            </a:extLst>
          </p:cNvPr>
          <p:cNvCxnSpPr>
            <a:cxnSpLocks/>
          </p:cNvCxnSpPr>
          <p:nvPr/>
        </p:nvCxnSpPr>
        <p:spPr>
          <a:xfrm>
            <a:off x="421584" y="2157466"/>
            <a:ext cx="430509" cy="133727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315218-1053-4E5B-984C-1756513BC891}"/>
              </a:ext>
            </a:extLst>
          </p:cNvPr>
          <p:cNvCxnSpPr>
            <a:cxnSpLocks/>
          </p:cNvCxnSpPr>
          <p:nvPr/>
        </p:nvCxnSpPr>
        <p:spPr>
          <a:xfrm flipV="1">
            <a:off x="636837" y="2928964"/>
            <a:ext cx="443524" cy="153280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F19CB4-4A1B-4A4F-9CE9-D7BB5B9D15F6}"/>
              </a:ext>
            </a:extLst>
          </p:cNvPr>
          <p:cNvCxnSpPr>
            <a:cxnSpLocks/>
          </p:cNvCxnSpPr>
          <p:nvPr/>
        </p:nvCxnSpPr>
        <p:spPr>
          <a:xfrm>
            <a:off x="432713" y="2457839"/>
            <a:ext cx="408249" cy="115830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148E796-644F-413F-9D1F-B8DD7609CBAC}"/>
              </a:ext>
            </a:extLst>
          </p:cNvPr>
          <p:cNvSpPr txBox="1"/>
          <p:nvPr/>
        </p:nvSpPr>
        <p:spPr>
          <a:xfrm>
            <a:off x="2162352" y="2069275"/>
            <a:ext cx="1030044" cy="400110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solidFill>
                  <a:srgbClr val="0093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Curved beam, straight path</a:t>
            </a:r>
            <a:endParaRPr lang="en-GB" b="0" dirty="0">
              <a:solidFill>
                <a:srgbClr val="0093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2A6521-6F07-4D88-9891-AE0A07962D5C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1760174" y="2263794"/>
            <a:ext cx="402178" cy="5536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CB4C74B-D50C-4F6A-A20D-F005153E89BC}"/>
              </a:ext>
            </a:extLst>
          </p:cNvPr>
          <p:cNvSpPr txBox="1"/>
          <p:nvPr/>
        </p:nvSpPr>
        <p:spPr>
          <a:xfrm>
            <a:off x="2071757" y="2651314"/>
            <a:ext cx="1097929" cy="400110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solidFill>
                  <a:srgbClr val="0093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Curved beam, polygonal path</a:t>
            </a:r>
            <a:endParaRPr lang="en-GB" b="0" dirty="0">
              <a:solidFill>
                <a:srgbClr val="0093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7251123-1A27-48D6-A77E-94523978A6F6}"/>
              </a:ext>
            </a:extLst>
          </p:cNvPr>
          <p:cNvCxnSpPr>
            <a:cxnSpLocks/>
          </p:cNvCxnSpPr>
          <p:nvPr/>
        </p:nvCxnSpPr>
        <p:spPr>
          <a:xfrm flipH="1">
            <a:off x="2097750" y="3140117"/>
            <a:ext cx="351014" cy="459921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BC3909C-C141-4990-9FF7-A878EE164D97}"/>
              </a:ext>
            </a:extLst>
          </p:cNvPr>
          <p:cNvCxnSpPr>
            <a:cxnSpLocks/>
          </p:cNvCxnSpPr>
          <p:nvPr/>
        </p:nvCxnSpPr>
        <p:spPr>
          <a:xfrm flipH="1">
            <a:off x="1979580" y="3117207"/>
            <a:ext cx="469184" cy="252871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C2AB2DD-6607-4C80-85AA-5B3F91B745B2}"/>
              </a:ext>
            </a:extLst>
          </p:cNvPr>
          <p:cNvCxnSpPr>
            <a:cxnSpLocks/>
          </p:cNvCxnSpPr>
          <p:nvPr/>
        </p:nvCxnSpPr>
        <p:spPr>
          <a:xfrm flipH="1">
            <a:off x="1875940" y="3106609"/>
            <a:ext cx="572824" cy="0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6915CB93-AFD5-45F9-A925-6C3C3901A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0" r="4830"/>
          <a:stretch/>
        </p:blipFill>
        <p:spPr>
          <a:xfrm>
            <a:off x="8911712" y="2159999"/>
            <a:ext cx="3073930" cy="172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698F3E-29AB-4A82-877E-A21B9BDDC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1" r="4241"/>
          <a:stretch/>
        </p:blipFill>
        <p:spPr>
          <a:xfrm>
            <a:off x="5657848" y="2156333"/>
            <a:ext cx="3166981" cy="172800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C7FD131-A024-45B0-BA0E-1A1CA7489F48}"/>
              </a:ext>
            </a:extLst>
          </p:cNvPr>
          <p:cNvSpPr txBox="1"/>
          <p:nvPr/>
        </p:nvSpPr>
        <p:spPr>
          <a:xfrm>
            <a:off x="4823796" y="1673993"/>
            <a:ext cx="2169240" cy="830997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material removal: </a:t>
            </a:r>
            <a:r>
              <a:rPr lang="en-US" sz="1200" b="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space for QF without losing much strength 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DFC5EB3-9E18-466F-B7A4-3919A3800D03}"/>
              </a:ext>
            </a:extLst>
          </p:cNvPr>
          <p:cNvCxnSpPr>
            <a:cxnSpLocks/>
          </p:cNvCxnSpPr>
          <p:nvPr/>
        </p:nvCxnSpPr>
        <p:spPr>
          <a:xfrm>
            <a:off x="6765983" y="2462658"/>
            <a:ext cx="0" cy="359838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E92AE549-4D3B-45AF-AE9F-BB4BB0231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77"/>
          <a:stretch/>
        </p:blipFill>
        <p:spPr>
          <a:xfrm>
            <a:off x="3213614" y="2544093"/>
            <a:ext cx="1547240" cy="10508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0BE52D0-A3C6-4776-8DE1-7EE80FCC7A3E}"/>
              </a:ext>
            </a:extLst>
          </p:cNvPr>
          <p:cNvSpPr txBox="1"/>
          <p:nvPr/>
        </p:nvSpPr>
        <p:spPr>
          <a:xfrm>
            <a:off x="10591488" y="1829643"/>
            <a:ext cx="1594305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Constant 3mm vertical aperture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874E78-0535-435D-99F5-4DA7B58BEC1F}"/>
              </a:ext>
            </a:extLst>
          </p:cNvPr>
          <p:cNvCxnSpPr>
            <a:cxnSpLocks/>
          </p:cNvCxnSpPr>
          <p:nvPr/>
        </p:nvCxnSpPr>
        <p:spPr>
          <a:xfrm flipH="1">
            <a:off x="10667693" y="2263794"/>
            <a:ext cx="408962" cy="891575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A6C9BB3-68E2-41FE-B9CD-E2B6F5E2D951}"/>
              </a:ext>
            </a:extLst>
          </p:cNvPr>
          <p:cNvSpPr txBox="1"/>
          <p:nvPr/>
        </p:nvSpPr>
        <p:spPr>
          <a:xfrm>
            <a:off x="9084853" y="1810383"/>
            <a:ext cx="1368000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1mm wall thickness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EFDA82-8F52-4CA7-B4F4-244BC6CB9E6E}"/>
              </a:ext>
            </a:extLst>
          </p:cNvPr>
          <p:cNvCxnSpPr>
            <a:cxnSpLocks/>
          </p:cNvCxnSpPr>
          <p:nvPr/>
        </p:nvCxnSpPr>
        <p:spPr>
          <a:xfrm>
            <a:off x="10201157" y="2272048"/>
            <a:ext cx="244175" cy="755334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D74FE52-9CCA-4634-8BC7-C1C3BCC5EDEF}"/>
              </a:ext>
            </a:extLst>
          </p:cNvPr>
          <p:cNvSpPr txBox="1"/>
          <p:nvPr/>
        </p:nvSpPr>
        <p:spPr>
          <a:xfrm>
            <a:off x="3261705" y="2021527"/>
            <a:ext cx="1186695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cooling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2D138B6-222D-4EE7-B3E7-8A2A78A92267}"/>
              </a:ext>
            </a:extLst>
          </p:cNvPr>
          <p:cNvCxnSpPr>
            <a:cxnSpLocks/>
          </p:cNvCxnSpPr>
          <p:nvPr/>
        </p:nvCxnSpPr>
        <p:spPr>
          <a:xfrm>
            <a:off x="3359643" y="2295122"/>
            <a:ext cx="0" cy="506631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092E539-DFD9-45D1-9BB0-BDF56D0EC263}"/>
              </a:ext>
            </a:extLst>
          </p:cNvPr>
          <p:cNvSpPr txBox="1"/>
          <p:nvPr/>
        </p:nvSpPr>
        <p:spPr>
          <a:xfrm>
            <a:off x="4823909" y="2999511"/>
            <a:ext cx="1272091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6mm vertical antechamber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BC5EAE5-61AB-4AE3-8BAB-7826C0ECF19D}"/>
              </a:ext>
            </a:extLst>
          </p:cNvPr>
          <p:cNvCxnSpPr>
            <a:cxnSpLocks/>
          </p:cNvCxnSpPr>
          <p:nvPr/>
        </p:nvCxnSpPr>
        <p:spPr>
          <a:xfrm flipV="1">
            <a:off x="5906666" y="2804377"/>
            <a:ext cx="362277" cy="197980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4B5F89D-E80D-444E-A8D3-DCA7D2599FE1}"/>
              </a:ext>
            </a:extLst>
          </p:cNvPr>
          <p:cNvSpPr txBox="1"/>
          <p:nvPr/>
        </p:nvSpPr>
        <p:spPr>
          <a:xfrm>
            <a:off x="8884115" y="3465633"/>
            <a:ext cx="1368000" cy="461665"/>
          </a:xfrm>
          <a:prstGeom prst="rect">
            <a:avLst/>
          </a:prstGeom>
          <a:solidFill>
            <a:srgbClr val="F3F4F4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wall thickness</a:t>
            </a:r>
            <a:endParaRPr lang="en-GB" sz="1200" b="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40AF667-D6B3-4865-998D-D952DED37B1A}"/>
              </a:ext>
            </a:extLst>
          </p:cNvPr>
          <p:cNvCxnSpPr>
            <a:cxnSpLocks/>
          </p:cNvCxnSpPr>
          <p:nvPr/>
        </p:nvCxnSpPr>
        <p:spPr>
          <a:xfrm flipV="1">
            <a:off x="10201157" y="3176587"/>
            <a:ext cx="0" cy="453706"/>
          </a:xfrm>
          <a:prstGeom prst="straightConnector1">
            <a:avLst/>
          </a:prstGeom>
          <a:ln w="19050">
            <a:solidFill>
              <a:srgbClr val="003057"/>
            </a:solidFill>
            <a:tailEnd type="triangle"/>
          </a:ln>
          <a:effectLst>
            <a:glow rad="63500">
              <a:srgbClr val="009383">
                <a:alpha val="25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5920DE69-60C3-41D0-AA57-CB479007506E}"/>
              </a:ext>
            </a:extLst>
          </p:cNvPr>
          <p:cNvSpPr txBox="1">
            <a:spLocks/>
          </p:cNvSpPr>
          <p:nvPr/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ALBA-HEPS Workshop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Date Placeholder 3">
            <a:extLst>
              <a:ext uri="{FF2B5EF4-FFF2-40B4-BE49-F238E27FC236}">
                <a16:creationId xmlns:a16="http://schemas.microsoft.com/office/drawing/2014/main" id="{56B309BC-E093-424F-82A9-B2DA3302D663}"/>
              </a:ext>
            </a:extLst>
          </p:cNvPr>
          <p:cNvSpPr txBox="1">
            <a:spLocks/>
          </p:cNvSpPr>
          <p:nvPr/>
        </p:nvSpPr>
        <p:spPr>
          <a:xfrm>
            <a:off x="8333456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000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14/07/2026</a:t>
            </a:r>
          </a:p>
          <a:p>
            <a:pPr algn="ctr"/>
            <a:endParaRPr lang="es-ES" sz="1000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39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LBA II">
      <a:dk1>
        <a:srgbClr val="000000"/>
      </a:dk1>
      <a:lt1>
        <a:srgbClr val="FFFFFF"/>
      </a:lt1>
      <a:dk2>
        <a:srgbClr val="122E4F"/>
      </a:dk2>
      <a:lt2>
        <a:srgbClr val="009E97"/>
      </a:lt2>
      <a:accent1>
        <a:srgbClr val="D3DA9A"/>
      </a:accent1>
      <a:accent2>
        <a:srgbClr val="F6F6F6"/>
      </a:accent2>
      <a:accent3>
        <a:srgbClr val="9D9D9C"/>
      </a:accent3>
      <a:accent4>
        <a:srgbClr val="676B85"/>
      </a:accent4>
      <a:accent5>
        <a:srgbClr val="93C3C0"/>
      </a:accent5>
      <a:accent6>
        <a:srgbClr val="E6E9C5"/>
      </a:accent6>
      <a:hlink>
        <a:srgbClr val="C3C2C1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{84E938C3-D772-AC46-ADBA-D80C3D62C845}tf10001121</Template>
  <TotalTime>0</TotalTime>
  <Words>871</Words>
  <Application>Microsoft Office PowerPoint</Application>
  <PresentationFormat>Widescreen</PresentationFormat>
  <Paragraphs>240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Open Sans</vt:lpstr>
      <vt:lpstr>Outfit</vt:lpstr>
      <vt:lpstr>Wingdings</vt:lpstr>
      <vt:lpstr>Tema de Office</vt:lpstr>
      <vt:lpstr>Vacuum system design and prototyping    ALBA-HEPS Workshop Ricardo Parise, on behalf of the ALBA01-WP2 and the ALBAII WP20102 working groups    14/07/2026</vt:lpstr>
      <vt:lpstr>Table of contents ALBA01 Prototyping: 6BA Lattice Vacuum chambers prototypes Vacuum chamber prototypes testing setup  ALBAII: Lattice A2L007c Vacuum system overview Dipole chamber design Chamber cross section Synchrotron power   </vt:lpstr>
      <vt:lpstr>ALBA01 Prototyping: 6BA Lattice</vt:lpstr>
      <vt:lpstr>ALBA01 Prototyping: 6BA Lattice Vacuum chamber prototypes status: Recapitulating…</vt:lpstr>
      <vt:lpstr>ALBA01 Prototyping: 6BA Lattice Vacuum chamber prototypes: QDS</vt:lpstr>
      <vt:lpstr>ALBA01 Prototyping: 6BA Lattice Vacuum chamber prototypes: QDS</vt:lpstr>
      <vt:lpstr>ALBA01 Prototyping: 6BA Lattice Vacuum chamber prototypes: QDS</vt:lpstr>
      <vt:lpstr>ALBA01 Prototyping: 6BA Lattice Vacuum chamber prototypes: QDS</vt:lpstr>
      <vt:lpstr>ALBA01 Prototyping: 6BA Lattice Vacuum chamber prototypes: QD</vt:lpstr>
      <vt:lpstr>ALBA01 Prototyping: 6BA Lattice Vacuum chamber prototypes: QD</vt:lpstr>
      <vt:lpstr>ALBA01 Prototyping: 6BA Lattice Vacuum chamber prototypes: QD</vt:lpstr>
      <vt:lpstr>ALBA01 Prototyping: 6BA Lattice Vacuum chamber prototypes: QD</vt:lpstr>
      <vt:lpstr>ALBA01 Prototyping: 6BA Lattice Vacuum chamber prototypes testing setup</vt:lpstr>
      <vt:lpstr>ALBA01 Prototyping: 6BA Lattice Vacuum chamber prototypes integration setup</vt:lpstr>
      <vt:lpstr>ALBAII: Lattice A2L007c</vt:lpstr>
      <vt:lpstr>ALBAII: Lattice A2L007c Vacuum system overview</vt:lpstr>
      <vt:lpstr>ALBAII: Lattice A2L007c Vacuum chambers design </vt:lpstr>
      <vt:lpstr>ALBAII: Lattice A2L007c Chamber cross section</vt:lpstr>
      <vt:lpstr>ALBAII: Lattice A2L007c Synchrotron radiation total power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II Project</dc:title>
  <dc:creator>ALBA Communications and Outreach Office</dc:creator>
  <cp:lastModifiedBy>Ricardo Parise</cp:lastModifiedBy>
  <cp:revision>254</cp:revision>
  <dcterms:created xsi:type="dcterms:W3CDTF">2024-02-07T09:48:03Z</dcterms:created>
  <dcterms:modified xsi:type="dcterms:W3CDTF">2026-07-13T18:18:40Z</dcterms:modified>
</cp:coreProperties>
</file>