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33"/>
  </p:notesMasterIdLst>
  <p:sldIdLst>
    <p:sldId id="256" r:id="rId2"/>
    <p:sldId id="257" r:id="rId3"/>
    <p:sldId id="1351" r:id="rId4"/>
    <p:sldId id="272" r:id="rId5"/>
    <p:sldId id="274" r:id="rId6"/>
    <p:sldId id="276" r:id="rId7"/>
    <p:sldId id="1352" r:id="rId8"/>
    <p:sldId id="277" r:id="rId9"/>
    <p:sldId id="348" r:id="rId10"/>
    <p:sldId id="429" r:id="rId11"/>
    <p:sldId id="1284" r:id="rId12"/>
    <p:sldId id="1346" r:id="rId13"/>
    <p:sldId id="431" r:id="rId14"/>
    <p:sldId id="1276" r:id="rId15"/>
    <p:sldId id="278" r:id="rId16"/>
    <p:sldId id="437" r:id="rId17"/>
    <p:sldId id="1056" r:id="rId18"/>
    <p:sldId id="1272" r:id="rId19"/>
    <p:sldId id="443" r:id="rId20"/>
    <p:sldId id="445" r:id="rId21"/>
    <p:sldId id="1273" r:id="rId22"/>
    <p:sldId id="920" r:id="rId23"/>
    <p:sldId id="872" r:id="rId24"/>
    <p:sldId id="449" r:id="rId25"/>
    <p:sldId id="1278" r:id="rId26"/>
    <p:sldId id="1353" r:id="rId27"/>
    <p:sldId id="1348" r:id="rId28"/>
    <p:sldId id="1349" r:id="rId29"/>
    <p:sldId id="1350" r:id="rId30"/>
    <p:sldId id="1279" r:id="rId31"/>
    <p:sldId id="1283" r:id="rId32"/>
  </p:sldIdLst>
  <p:sldSz cx="12192000" cy="6858000"/>
  <p:notesSz cx="6797675" cy="987266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380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9" autoAdjust="0"/>
    <p:restoredTop sz="94660"/>
  </p:normalViewPr>
  <p:slideViewPr>
    <p:cSldViewPr snapToGrid="0">
      <p:cViewPr varScale="1">
        <p:scale>
          <a:sx n="99" d="100"/>
          <a:sy n="99" d="100"/>
        </p:scale>
        <p:origin x="404" y="44"/>
      </p:cViewPr>
      <p:guideLst>
        <p:guide orient="horz" pos="2183"/>
        <p:guide pos="380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CD9BB50D-0883-4865-AD9E-C7B721D6286C}" type="datetimeFigureOut">
              <a:rPr lang="zh-CN" altLang="en-US" smtClean="0"/>
              <a:t>2026/7/9</a:t>
            </a:fld>
            <a:endParaRPr lang="zh-CN" altLang="en-US"/>
          </a:p>
        </p:txBody>
      </p:sp>
      <p:sp>
        <p:nvSpPr>
          <p:cNvPr id="4" name="幻灯片图像占位符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A87852FA-352B-4551-8CDA-C30E301A4006}" type="slidenum">
              <a:rPr lang="zh-CN" altLang="en-US" smtClean="0"/>
              <a:t>‹#›</a:t>
            </a:fld>
            <a:endParaRPr lang="zh-CN" altLang="en-US"/>
          </a:p>
        </p:txBody>
      </p:sp>
    </p:spTree>
    <p:extLst>
      <p:ext uri="{BB962C8B-B14F-4D97-AF65-F5344CB8AC3E}">
        <p14:creationId xmlns:p14="http://schemas.microsoft.com/office/powerpoint/2010/main" val="723119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23</a:t>
            </a:fld>
            <a:endParaRPr lang="zh-CN" altLang="en-US"/>
          </a:p>
        </p:txBody>
      </p:sp>
    </p:spTree>
    <p:extLst>
      <p:ext uri="{BB962C8B-B14F-4D97-AF65-F5344CB8AC3E}">
        <p14:creationId xmlns:p14="http://schemas.microsoft.com/office/powerpoint/2010/main" val="35053835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tif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tiff"/><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6.tiff"/><Relationship Id="rId5" Type="http://schemas.openxmlformats.org/officeDocument/2006/relationships/image" Target="../media/image9.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6_标题幻灯片">
    <p:bg>
      <p:bgPr>
        <a:solidFill>
          <a:schemeClr val="bg1"/>
        </a:solidFill>
        <a:effectLst/>
      </p:bgPr>
    </p:bg>
    <p:spTree>
      <p:nvGrpSpPr>
        <p:cNvPr id="1" name=""/>
        <p:cNvGrpSpPr/>
        <p:nvPr/>
      </p:nvGrpSpPr>
      <p:grpSpPr>
        <a:xfrm>
          <a:off x="0" y="0"/>
          <a:ext cx="0" cy="0"/>
          <a:chOff x="0" y="0"/>
          <a:chExt cx="0" cy="0"/>
        </a:xfrm>
      </p:grpSpPr>
      <p:grpSp>
        <p:nvGrpSpPr>
          <p:cNvPr id="34" name="组合 33"/>
          <p:cNvGrpSpPr/>
          <p:nvPr/>
        </p:nvGrpSpPr>
        <p:grpSpPr>
          <a:xfrm>
            <a:off x="0" y="913358"/>
            <a:ext cx="12192000" cy="110845"/>
            <a:chOff x="0" y="846226"/>
            <a:chExt cx="9144000" cy="110845"/>
          </a:xfrm>
        </p:grpSpPr>
        <p:sp>
          <p:nvSpPr>
            <p:cNvPr id="38" name="矩形 37"/>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7" name="矩形 36"/>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流程图: 手动输入 1"/>
          <p:cNvSpPr/>
          <p:nvPr/>
        </p:nvSpPr>
        <p:spPr>
          <a:xfrm rot="5400000">
            <a:off x="2584351" y="-2584356"/>
            <a:ext cx="927289" cy="6096012"/>
          </a:xfrm>
          <a:prstGeom prst="flowChartManualInpu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854" y="91450"/>
            <a:ext cx="3598383" cy="494671"/>
          </a:xfrm>
          <a:prstGeom prst="rect">
            <a:avLst/>
          </a:prstGeom>
        </p:spPr>
      </p:pic>
      <p:pic>
        <p:nvPicPr>
          <p:cNvPr id="52" name="图片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5498" y="5641699"/>
            <a:ext cx="2203686" cy="302942"/>
          </a:xfrm>
          <a:prstGeom prst="rect">
            <a:avLst/>
          </a:prstGeom>
        </p:spPr>
      </p:pic>
      <p:sp>
        <p:nvSpPr>
          <p:cNvPr id="30" name="Subtitle 2"/>
          <p:cNvSpPr>
            <a:spLocks noGrp="1"/>
          </p:cNvSpPr>
          <p:nvPr>
            <p:ph type="subTitle" idx="1" hasCustomPrompt="1"/>
          </p:nvPr>
        </p:nvSpPr>
        <p:spPr>
          <a:xfrm>
            <a:off x="1483360" y="4127158"/>
            <a:ext cx="3804060" cy="340814"/>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23" name="文本占位符 5"/>
          <p:cNvSpPr>
            <a:spLocks noGrp="1"/>
          </p:cNvSpPr>
          <p:nvPr>
            <p:ph type="body" sz="quarter" idx="11" hasCustomPrompt="1"/>
          </p:nvPr>
        </p:nvSpPr>
        <p:spPr>
          <a:xfrm>
            <a:off x="1483360" y="4530354"/>
            <a:ext cx="3799308" cy="373753"/>
          </a:xfrm>
        </p:spPr>
        <p:txBody>
          <a:bodyPr anchor="ctr"/>
          <a:lstStyle>
            <a:lvl1pPr marL="0" indent="0" algn="ctr">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1483360" y="4966488"/>
            <a:ext cx="3799308" cy="373753"/>
          </a:xfrm>
        </p:spPr>
        <p:txBody>
          <a:bodyPr anchor="ctr">
            <a:normAutofit/>
          </a:bodyPr>
          <a:lstStyle>
            <a:lvl1pPr marL="0" indent="0" algn="ctr">
              <a:buNone/>
              <a:defRPr sz="2400" b="0">
                <a:solidFill>
                  <a:srgbClr val="A40000"/>
                </a:solidFill>
              </a:defRPr>
            </a:lvl1pPr>
          </a:lstStyle>
          <a:p>
            <a:pPr lvl="0"/>
            <a:r>
              <a:rPr lang="en-US" altLang="zh-CN" dirty="0"/>
              <a:t>date</a:t>
            </a:r>
            <a:endParaRPr lang="zh-CN" altLang="en-US" dirty="0"/>
          </a:p>
        </p:txBody>
      </p:sp>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r="70653"/>
          <a:stretch>
            <a:fillRect/>
          </a:stretch>
        </p:blipFill>
        <p:spPr>
          <a:xfrm>
            <a:off x="9270639" y="147953"/>
            <a:ext cx="1310968" cy="634554"/>
          </a:xfrm>
          <a:prstGeom prst="rect">
            <a:avLst/>
          </a:prstGeom>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2369" y="86965"/>
            <a:ext cx="1279463" cy="756530"/>
          </a:xfrm>
          <a:prstGeom prst="rect">
            <a:avLst/>
          </a:prstGeom>
        </p:spPr>
      </p:pic>
      <p:pic>
        <p:nvPicPr>
          <p:cNvPr id="27" name="图片 26"/>
          <p:cNvPicPr>
            <a:picLocks noChangeAspect="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r="73503"/>
          <a:stretch>
            <a:fillRect/>
          </a:stretch>
        </p:blipFill>
        <p:spPr>
          <a:xfrm>
            <a:off x="8052494" y="6041"/>
            <a:ext cx="913331" cy="914748"/>
          </a:xfrm>
          <a:prstGeom prst="rect">
            <a:avLst/>
          </a:prstGeom>
        </p:spPr>
      </p:pic>
      <p:pic>
        <p:nvPicPr>
          <p:cNvPr id="9" name="图片 8"/>
          <p:cNvPicPr>
            <a:picLocks noChangeAspect="1"/>
          </p:cNvPicPr>
          <p:nvPr/>
        </p:nvPicPr>
        <p:blipFill rotWithShape="1">
          <a:blip r:embed="rId7">
            <a:extLst>
              <a:ext uri="{28A0092B-C50C-407E-A947-70E740481C1C}">
                <a14:useLocalDpi xmlns:a14="http://schemas.microsoft.com/office/drawing/2010/main" val="0"/>
              </a:ext>
            </a:extLst>
          </a:blip>
          <a:srcRect b="11981"/>
          <a:stretch>
            <a:fillRect/>
          </a:stretch>
        </p:blipFill>
        <p:spPr>
          <a:xfrm>
            <a:off x="6723445" y="1966231"/>
            <a:ext cx="5408496" cy="4358746"/>
          </a:xfrm>
          <a:prstGeom prst="rect">
            <a:avLst/>
          </a:prstGeom>
        </p:spPr>
      </p:pic>
      <p:sp>
        <p:nvSpPr>
          <p:cNvPr id="3" name="矩形: 圆角 2"/>
          <p:cNvSpPr/>
          <p:nvPr/>
        </p:nvSpPr>
        <p:spPr>
          <a:xfrm>
            <a:off x="6591300" y="1721421"/>
            <a:ext cx="5566040" cy="4561444"/>
          </a:xfrm>
          <a:prstGeom prst="roundRect">
            <a:avLst>
              <a:gd name="adj" fmla="val 3680"/>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itle 1"/>
          <p:cNvSpPr>
            <a:spLocks noGrp="1"/>
          </p:cNvSpPr>
          <p:nvPr>
            <p:ph type="ctrTitle" hasCustomPrompt="1"/>
          </p:nvPr>
        </p:nvSpPr>
        <p:spPr>
          <a:xfrm>
            <a:off x="390613" y="1967696"/>
            <a:ext cx="6200687"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31" name="文本框 30"/>
          <p:cNvSpPr txBox="1"/>
          <p:nvPr/>
        </p:nvSpPr>
        <p:spPr>
          <a:xfrm>
            <a:off x="586739" y="549869"/>
            <a:ext cx="3512997" cy="369332"/>
          </a:xfrm>
          <a:prstGeom prst="rect">
            <a:avLst/>
          </a:prstGeom>
          <a:noFill/>
        </p:spPr>
        <p:txBody>
          <a:bodyPr wrap="square" rtlCol="0">
            <a:spAutoFit/>
          </a:bodyPr>
          <a:lstStyle/>
          <a:p>
            <a:pPr algn="dist"/>
            <a:r>
              <a:rPr lang="en-US" altLang="zh-CN" b="1" dirty="0">
                <a:solidFill>
                  <a:schemeClr val="bg1"/>
                </a:solidFill>
                <a:latin typeface="Arial" panose="020B0604020202020204" pitchFamily="34" charset="0"/>
                <a:cs typeface="Arial" panose="020B0604020202020204" pitchFamily="34" charset="0"/>
              </a:rPr>
              <a:t>High Energy Photon Source</a:t>
            </a:r>
            <a:endParaRPr lang="zh-CN" alt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49797" y="1235858"/>
            <a:ext cx="3474720" cy="807720"/>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449797"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400348" y="1235860"/>
            <a:ext cx="347472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4400348"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3" name="标题 4"/>
          <p:cNvSpPr>
            <a:spLocks noGrp="1"/>
          </p:cNvSpPr>
          <p:nvPr>
            <p:ph type="title" hasCustomPrompt="1"/>
          </p:nvPr>
        </p:nvSpPr>
        <p:spPr>
          <a:xfrm>
            <a:off x="664234" y="269255"/>
            <a:ext cx="105390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4" name="Text Placeholder 4"/>
          <p:cNvSpPr>
            <a:spLocks noGrp="1"/>
          </p:cNvSpPr>
          <p:nvPr>
            <p:ph type="body" sz="quarter" idx="10" hasCustomPrompt="1"/>
          </p:nvPr>
        </p:nvSpPr>
        <p:spPr>
          <a:xfrm>
            <a:off x="8350899" y="1235860"/>
            <a:ext cx="347472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15" name="Content Placeholder 5"/>
          <p:cNvSpPr>
            <a:spLocks noGrp="1"/>
          </p:cNvSpPr>
          <p:nvPr>
            <p:ph sz="quarter" idx="11" hasCustomPrompt="1"/>
          </p:nvPr>
        </p:nvSpPr>
        <p:spPr>
          <a:xfrm>
            <a:off x="8350899"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a:xfrm>
            <a:off x="252919" y="1123839"/>
            <a:ext cx="2947483" cy="4601183"/>
          </a:xfrm>
          <a:prstGeom prst="rect">
            <a:avLst/>
          </a:prstGeom>
        </p:spPr>
        <p:txBody>
          <a:bodyPr/>
          <a:lstStyle/>
          <a:p>
            <a:r>
              <a:rPr lang="zh-CN" altLang="en-US"/>
              <a:t>单击此处编辑母版标题样式</a:t>
            </a:r>
            <a:endParaRPr lang="en-US" dirty="0"/>
          </a:p>
        </p:txBody>
      </p:sp>
      <p:sp>
        <p:nvSpPr>
          <p:cNvPr id="9" name="标题 4"/>
          <p:cNvSpPr txBox="1"/>
          <p:nvPr/>
        </p:nvSpPr>
        <p:spPr>
          <a:xfrm>
            <a:off x="646981" y="286508"/>
            <a:ext cx="10685384"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内容与标题">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911456" y="1273629"/>
            <a:ext cx="7670944" cy="51019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1" name="内容占位符 5"/>
          <p:cNvSpPr>
            <a:spLocks noGrp="1"/>
          </p:cNvSpPr>
          <p:nvPr>
            <p:ph sz="quarter" idx="13" hasCustomPrompt="1"/>
          </p:nvPr>
        </p:nvSpPr>
        <p:spPr>
          <a:xfrm>
            <a:off x="718458" y="1273629"/>
            <a:ext cx="2834217" cy="2374901"/>
          </a:xfrm>
        </p:spPr>
        <p:txBody>
          <a:bodyPr anchor="t"/>
          <a:lstStyle>
            <a:lvl1pPr>
              <a:defRPr baseline="0">
                <a:solidFill>
                  <a:srgbClr val="000099"/>
                </a:solidFill>
              </a:defRPr>
            </a:lvl1pPr>
          </a:lstStyle>
          <a:p>
            <a:pPr lvl="0"/>
            <a:r>
              <a:rPr lang="en-US" altLang="zh-CN" dirty="0"/>
              <a:t> Click here to add key words</a:t>
            </a:r>
            <a:endParaRPr lang="zh-CN" altLang="en-US" dirty="0"/>
          </a:p>
        </p:txBody>
      </p:sp>
      <p:sp>
        <p:nvSpPr>
          <p:cNvPr id="12" name="内容占位符 5"/>
          <p:cNvSpPr>
            <a:spLocks noGrp="1"/>
          </p:cNvSpPr>
          <p:nvPr>
            <p:ph sz="quarter" idx="14" hasCustomPrompt="1"/>
          </p:nvPr>
        </p:nvSpPr>
        <p:spPr>
          <a:xfrm>
            <a:off x="718458" y="3840473"/>
            <a:ext cx="2834217" cy="2535092"/>
          </a:xfrm>
        </p:spPr>
        <p:txBody>
          <a:bodyPr anchor="t"/>
          <a:lstStyle>
            <a:lvl1pPr>
              <a:defRPr baseline="0">
                <a:solidFill>
                  <a:srgbClr val="000099"/>
                </a:solidFill>
              </a:defRPr>
            </a:lvl1pPr>
          </a:lstStyle>
          <a:p>
            <a:pPr lvl="0"/>
            <a:r>
              <a:rPr lang="en-US" altLang="zh-CN" dirty="0"/>
              <a:t> Click here to add key words</a:t>
            </a:r>
            <a:endParaRPr lang="zh-CN" altLang="en-US" dirty="0"/>
          </a:p>
        </p:txBody>
      </p:sp>
      <p:sp>
        <p:nvSpPr>
          <p:cNvPr id="6" name="标题 4"/>
          <p:cNvSpPr txBox="1"/>
          <p:nvPr/>
        </p:nvSpPr>
        <p:spPr>
          <a:xfrm>
            <a:off x="718458" y="269255"/>
            <a:ext cx="10738923"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图片与标题">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3603301" y="1191984"/>
            <a:ext cx="8115231" cy="5101937"/>
          </a:xfrm>
          <a:solidFill>
            <a:schemeClr val="bg1">
              <a:lumMod val="75000"/>
            </a:schemeClr>
          </a:solidFill>
        </p:spPr>
        <p:txBody>
          <a:bodyPr anchor="t"/>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dirty="0"/>
              <a:t>Click here to add picture</a:t>
            </a:r>
            <a:endParaRPr lang="en-US" dirty="0"/>
          </a:p>
        </p:txBody>
      </p:sp>
      <p:sp>
        <p:nvSpPr>
          <p:cNvPr id="6" name="内容占位符 5"/>
          <p:cNvSpPr>
            <a:spLocks noGrp="1"/>
          </p:cNvSpPr>
          <p:nvPr>
            <p:ph sz="quarter" idx="13" hasCustomPrompt="1"/>
          </p:nvPr>
        </p:nvSpPr>
        <p:spPr>
          <a:xfrm>
            <a:off x="413657" y="1191984"/>
            <a:ext cx="2834217" cy="2374901"/>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1" name="内容占位符 5"/>
          <p:cNvSpPr>
            <a:spLocks noGrp="1"/>
          </p:cNvSpPr>
          <p:nvPr>
            <p:ph sz="quarter" idx="14" hasCustomPrompt="1"/>
          </p:nvPr>
        </p:nvSpPr>
        <p:spPr>
          <a:xfrm>
            <a:off x="413657" y="3758828"/>
            <a:ext cx="2834217" cy="2535092"/>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5" name="标题 4"/>
          <p:cNvSpPr txBox="1"/>
          <p:nvPr/>
        </p:nvSpPr>
        <p:spPr>
          <a:xfrm>
            <a:off x="638355" y="232291"/>
            <a:ext cx="10719889"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标题和竖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hasCustomPrompt="1"/>
          </p:nvPr>
        </p:nvSpPr>
        <p:spPr/>
        <p:txBody>
          <a:bodyPr vert="eaVert"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标题 4"/>
          <p:cNvSpPr txBox="1"/>
          <p:nvPr/>
        </p:nvSpPr>
        <p:spPr>
          <a:xfrm>
            <a:off x="650240" y="254394"/>
            <a:ext cx="10767951"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1109" y="1232362"/>
            <a:ext cx="2819400" cy="5120640"/>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4048021" y="1232362"/>
            <a:ext cx="7315200" cy="5120640"/>
          </a:xfrm>
        </p:spPr>
        <p:txBody>
          <a:bodyPr vert="eaVert"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标题 4"/>
          <p:cNvSpPr txBox="1"/>
          <p:nvPr/>
        </p:nvSpPr>
        <p:spPr>
          <a:xfrm>
            <a:off x="719281" y="252002"/>
            <a:ext cx="10753437"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垂直排列标题与&#10;文本">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5765" y="1232362"/>
            <a:ext cx="7465126" cy="4920788"/>
          </a:xfrm>
          <a:prstGeom prst="rect">
            <a:avLst/>
          </a:prstGeom>
        </p:spPr>
      </p:pic>
      <p:sp>
        <p:nvSpPr>
          <p:cNvPr id="7" name="文本框 6"/>
          <p:cNvSpPr txBox="1"/>
          <p:nvPr/>
        </p:nvSpPr>
        <p:spPr>
          <a:xfrm>
            <a:off x="9315450" y="5625638"/>
            <a:ext cx="2162175" cy="369332"/>
          </a:xfrm>
          <a:prstGeom prst="rect">
            <a:avLst/>
          </a:prstGeom>
          <a:noFill/>
        </p:spPr>
        <p:txBody>
          <a:bodyPr wrap="square" rtlCol="0">
            <a:spAutoFit/>
          </a:bodyPr>
          <a:lstStyle/>
          <a:p>
            <a:pPr algn="ctr"/>
            <a:r>
              <a:rPr lang="en-US" altLang="zh-CN" b="1" dirty="0">
                <a:solidFill>
                  <a:schemeClr val="bg1"/>
                </a:solidFill>
                <a:latin typeface="Arial" panose="020B0604020202020204" pitchFamily="34" charset="0"/>
                <a:cs typeface="Arial" panose="020B0604020202020204" pitchFamily="34" charset="0"/>
              </a:rPr>
              <a:t>HEPS </a:t>
            </a:r>
            <a:r>
              <a:rPr lang="zh-CN" altLang="en-US" b="1" dirty="0">
                <a:solidFill>
                  <a:schemeClr val="bg1"/>
                </a:solidFill>
                <a:latin typeface="Arial" panose="020B0604020202020204" pitchFamily="34" charset="0"/>
                <a:cs typeface="Arial" panose="020B0604020202020204" pitchFamily="34" charset="0"/>
              </a:rPr>
              <a:t>工程效果图</a:t>
            </a:r>
          </a:p>
        </p:txBody>
      </p:sp>
      <p:sp>
        <p:nvSpPr>
          <p:cNvPr id="9" name="内容占位符 5"/>
          <p:cNvSpPr>
            <a:spLocks noGrp="1"/>
          </p:cNvSpPr>
          <p:nvPr>
            <p:ph sz="quarter" idx="14" hasCustomPrompt="1"/>
          </p:nvPr>
        </p:nvSpPr>
        <p:spPr>
          <a:xfrm>
            <a:off x="685800" y="1232362"/>
            <a:ext cx="3086100" cy="4920788"/>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0" name="标题 4"/>
          <p:cNvSpPr txBox="1"/>
          <p:nvPr/>
        </p:nvSpPr>
        <p:spPr>
          <a:xfrm>
            <a:off x="685800" y="295134"/>
            <a:ext cx="10738923"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垂直排列标题与&#10;文本">
    <p:spTree>
      <p:nvGrpSpPr>
        <p:cNvPr id="1" name=""/>
        <p:cNvGrpSpPr/>
        <p:nvPr/>
      </p:nvGrpSpPr>
      <p:grpSpPr>
        <a:xfrm>
          <a:off x="0" y="0"/>
          <a:ext cx="0" cy="0"/>
          <a:chOff x="0" y="0"/>
          <a:chExt cx="0" cy="0"/>
        </a:xfrm>
      </p:grpSpPr>
      <p:sp>
        <p:nvSpPr>
          <p:cNvPr id="9" name="内容占位符 5"/>
          <p:cNvSpPr>
            <a:spLocks noGrp="1"/>
          </p:cNvSpPr>
          <p:nvPr>
            <p:ph sz="quarter" idx="14" hasCustomPrompt="1"/>
          </p:nvPr>
        </p:nvSpPr>
        <p:spPr>
          <a:xfrm>
            <a:off x="685799" y="1277257"/>
            <a:ext cx="4539343" cy="4657718"/>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0" name="标题 4"/>
          <p:cNvSpPr txBox="1"/>
          <p:nvPr/>
        </p:nvSpPr>
        <p:spPr>
          <a:xfrm>
            <a:off x="685799" y="277881"/>
            <a:ext cx="10738923"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4393" y="487501"/>
            <a:ext cx="5022695" cy="6092618"/>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2217" y="5180464"/>
            <a:ext cx="2203686" cy="30294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4_标题幻灯片">
    <p:bg>
      <p:bgPr>
        <a:solidFill>
          <a:schemeClr val="bg1"/>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1" y="1721746"/>
            <a:ext cx="12192011"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30" name="Subtitle 2"/>
          <p:cNvSpPr>
            <a:spLocks noGrp="1"/>
          </p:cNvSpPr>
          <p:nvPr>
            <p:ph type="subTitle" idx="1" hasCustomPrompt="1"/>
          </p:nvPr>
        </p:nvSpPr>
        <p:spPr>
          <a:xfrm>
            <a:off x="2753531" y="3938393"/>
            <a:ext cx="7353094" cy="340814"/>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grpSp>
        <p:nvGrpSpPr>
          <p:cNvPr id="34" name="组合 33"/>
          <p:cNvGrpSpPr/>
          <p:nvPr/>
        </p:nvGrpSpPr>
        <p:grpSpPr>
          <a:xfrm>
            <a:off x="0" y="913358"/>
            <a:ext cx="12192000" cy="110845"/>
            <a:chOff x="0" y="846226"/>
            <a:chExt cx="9144000" cy="110845"/>
          </a:xfrm>
        </p:grpSpPr>
        <p:sp>
          <p:nvSpPr>
            <p:cNvPr id="38" name="矩形 37"/>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7" name="矩形 36"/>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3" name="文本占位符 5"/>
          <p:cNvSpPr>
            <a:spLocks noGrp="1"/>
          </p:cNvSpPr>
          <p:nvPr>
            <p:ph type="body" sz="quarter" idx="11" hasCustomPrompt="1"/>
          </p:nvPr>
        </p:nvSpPr>
        <p:spPr>
          <a:xfrm>
            <a:off x="2755433" y="4341589"/>
            <a:ext cx="7343908" cy="373753"/>
          </a:xfrm>
        </p:spPr>
        <p:txBody>
          <a:bodyPr anchor="ctr"/>
          <a:lstStyle>
            <a:lvl1pPr marL="0" indent="0" algn="ctr">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2755433" y="4777723"/>
            <a:ext cx="7343908" cy="373753"/>
          </a:xfrm>
        </p:spPr>
        <p:txBody>
          <a:bodyPr anchor="ctr">
            <a:normAutofit/>
          </a:bodyPr>
          <a:lstStyle>
            <a:lvl1pPr marL="0" indent="0" algn="ctr">
              <a:buNone/>
              <a:defRPr sz="2400" b="0">
                <a:solidFill>
                  <a:srgbClr val="A40000"/>
                </a:solidFill>
              </a:defRPr>
            </a:lvl1pPr>
          </a:lstStyle>
          <a:p>
            <a:pPr lvl="0"/>
            <a:r>
              <a:rPr lang="en-US" altLang="zh-CN" dirty="0"/>
              <a:t>date</a:t>
            </a:r>
            <a:endParaRPr lang="zh-CN" altLang="en-US" dirty="0"/>
          </a:p>
        </p:txBody>
      </p:sp>
      <p:sp>
        <p:nvSpPr>
          <p:cNvPr id="2" name="流程图: 手动输入 1"/>
          <p:cNvSpPr/>
          <p:nvPr/>
        </p:nvSpPr>
        <p:spPr>
          <a:xfrm rot="5400000">
            <a:off x="2584351" y="-2584356"/>
            <a:ext cx="927289" cy="6096012"/>
          </a:xfrm>
          <a:prstGeom prst="flowChartManualInpu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854" y="91450"/>
            <a:ext cx="3598383" cy="494671"/>
          </a:xfrm>
          <a:prstGeom prst="rect">
            <a:avLst/>
          </a:prstGeom>
        </p:spPr>
      </p:pic>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r="70653"/>
          <a:stretch>
            <a:fillRect/>
          </a:stretch>
        </p:blipFill>
        <p:spPr>
          <a:xfrm>
            <a:off x="9270639" y="147953"/>
            <a:ext cx="1310968" cy="634554"/>
          </a:xfrm>
          <a:prstGeom prst="rect">
            <a:avLst/>
          </a:prstGeom>
        </p:spPr>
      </p:pic>
      <p:sp>
        <p:nvSpPr>
          <p:cNvPr id="20" name="文本占位符 19"/>
          <p:cNvSpPr>
            <a:spLocks noGrp="1"/>
          </p:cNvSpPr>
          <p:nvPr>
            <p:ph type="body" sz="quarter" idx="13" hasCustomPrompt="1"/>
          </p:nvPr>
        </p:nvSpPr>
        <p:spPr>
          <a:xfrm>
            <a:off x="-11" y="5791917"/>
            <a:ext cx="12192011" cy="703263"/>
          </a:xfrm>
        </p:spPr>
        <p:txBody>
          <a:bodyPr anchor="ctr">
            <a:normAutofit/>
          </a:bodyPr>
          <a:lstStyle>
            <a:lvl1pPr marL="0" indent="0" algn="ctr">
              <a:spcBef>
                <a:spcPts val="0"/>
              </a:spcBef>
              <a:buNone/>
              <a:defRPr sz="2400"/>
            </a:lvl1pPr>
          </a:lstStyle>
          <a:p>
            <a:pPr lvl="0"/>
            <a:r>
              <a:rPr lang="zh-CN" altLang="en-US" dirty="0"/>
              <a:t>会议名称 </a:t>
            </a:r>
            <a:r>
              <a:rPr lang="en-US" altLang="zh-CN" dirty="0"/>
              <a:t>· </a:t>
            </a:r>
            <a:r>
              <a:rPr lang="zh-CN" altLang="en-US" dirty="0"/>
              <a:t>地点</a:t>
            </a:r>
          </a:p>
        </p:txBody>
      </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2369" y="86965"/>
            <a:ext cx="1279463" cy="756530"/>
          </a:xfrm>
          <a:prstGeom prst="rect">
            <a:avLst/>
          </a:prstGeom>
        </p:spPr>
      </p:pic>
      <p:pic>
        <p:nvPicPr>
          <p:cNvPr id="51" name="图片 50"/>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r="73503"/>
          <a:stretch>
            <a:fillRect/>
          </a:stretch>
        </p:blipFill>
        <p:spPr>
          <a:xfrm>
            <a:off x="8052494" y="6041"/>
            <a:ext cx="913331" cy="914748"/>
          </a:xfrm>
          <a:prstGeom prst="rect">
            <a:avLst/>
          </a:prstGeom>
        </p:spPr>
      </p:pic>
      <p:sp>
        <p:nvSpPr>
          <p:cNvPr id="18" name="文本框 17"/>
          <p:cNvSpPr txBox="1"/>
          <p:nvPr/>
        </p:nvSpPr>
        <p:spPr>
          <a:xfrm>
            <a:off x="586739" y="549869"/>
            <a:ext cx="3512997" cy="369332"/>
          </a:xfrm>
          <a:prstGeom prst="rect">
            <a:avLst/>
          </a:prstGeom>
          <a:noFill/>
        </p:spPr>
        <p:txBody>
          <a:bodyPr wrap="square" rtlCol="0">
            <a:spAutoFit/>
          </a:bodyPr>
          <a:lstStyle/>
          <a:p>
            <a:pPr algn="dist"/>
            <a:r>
              <a:rPr lang="en-US" altLang="zh-CN" b="1" dirty="0">
                <a:solidFill>
                  <a:schemeClr val="bg1"/>
                </a:solidFill>
                <a:latin typeface="Arial" panose="020B0604020202020204" pitchFamily="34" charset="0"/>
                <a:cs typeface="Arial" panose="020B0604020202020204" pitchFamily="34" charset="0"/>
              </a:rPr>
              <a:t>High Energy Photon Source</a:t>
            </a:r>
            <a:endParaRPr lang="zh-CN" alt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标题幻灯片">
    <p:bg>
      <p:bgPr>
        <a:solidFill>
          <a:schemeClr val="bg1"/>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390612" y="1967696"/>
            <a:ext cx="8239521"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30" name="Subtitle 2"/>
          <p:cNvSpPr>
            <a:spLocks noGrp="1"/>
          </p:cNvSpPr>
          <p:nvPr>
            <p:ph type="subTitle" idx="1" hasCustomPrompt="1"/>
          </p:nvPr>
        </p:nvSpPr>
        <p:spPr>
          <a:xfrm>
            <a:off x="2142309" y="4184343"/>
            <a:ext cx="4561433" cy="340814"/>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23" name="文本占位符 5"/>
          <p:cNvSpPr>
            <a:spLocks noGrp="1"/>
          </p:cNvSpPr>
          <p:nvPr>
            <p:ph type="body" sz="quarter" idx="11" hasCustomPrompt="1"/>
          </p:nvPr>
        </p:nvSpPr>
        <p:spPr>
          <a:xfrm>
            <a:off x="2142309" y="4587539"/>
            <a:ext cx="4555735" cy="373753"/>
          </a:xfrm>
        </p:spPr>
        <p:txBody>
          <a:bodyPr anchor="ctr"/>
          <a:lstStyle>
            <a:lvl1pPr marL="0" indent="0" algn="ctr">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2142309" y="5023673"/>
            <a:ext cx="4555735" cy="373753"/>
          </a:xfrm>
        </p:spPr>
        <p:txBody>
          <a:bodyPr anchor="ctr">
            <a:normAutofit/>
          </a:bodyPr>
          <a:lstStyle>
            <a:lvl1pPr marL="0" indent="0" algn="ctr">
              <a:buNone/>
              <a:defRPr sz="2400" b="0">
                <a:solidFill>
                  <a:srgbClr val="A40000"/>
                </a:solidFill>
              </a:defRPr>
            </a:lvl1pPr>
          </a:lstStyle>
          <a:p>
            <a:pPr lvl="0"/>
            <a:r>
              <a:rPr lang="en-US" altLang="zh-CN" dirty="0"/>
              <a:t>date</a:t>
            </a:r>
            <a:endParaRPr lang="zh-CN" altLang="en-US" dirty="0"/>
          </a:p>
        </p:txBody>
      </p:sp>
      <p:pic>
        <p:nvPicPr>
          <p:cNvPr id="40" name="图片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0491" y="3843658"/>
            <a:ext cx="2962231" cy="2100983"/>
          </a:xfrm>
          <a:prstGeom prst="rect">
            <a:avLst/>
          </a:prstGeom>
        </p:spPr>
      </p:pic>
      <p:sp>
        <p:nvSpPr>
          <p:cNvPr id="20" name="文本占位符 19"/>
          <p:cNvSpPr>
            <a:spLocks noGrp="1"/>
          </p:cNvSpPr>
          <p:nvPr>
            <p:ph type="body" sz="quarter" idx="13" hasCustomPrompt="1"/>
          </p:nvPr>
        </p:nvSpPr>
        <p:spPr>
          <a:xfrm>
            <a:off x="390612" y="6037867"/>
            <a:ext cx="8239521" cy="703263"/>
          </a:xfrm>
        </p:spPr>
        <p:txBody>
          <a:bodyPr anchor="ctr">
            <a:normAutofit/>
          </a:bodyPr>
          <a:lstStyle>
            <a:lvl1pPr marL="0" indent="0" algn="ctr">
              <a:spcBef>
                <a:spcPts val="0"/>
              </a:spcBef>
              <a:buNone/>
              <a:defRPr sz="2400" b="1"/>
            </a:lvl1pPr>
          </a:lstStyle>
          <a:p>
            <a:pPr lvl="0"/>
            <a:r>
              <a:rPr lang="zh-CN" altLang="en-US" dirty="0"/>
              <a:t>会议名称 </a:t>
            </a:r>
            <a:r>
              <a:rPr lang="en-US" altLang="zh-CN" dirty="0"/>
              <a:t>· </a:t>
            </a:r>
            <a:r>
              <a:rPr lang="zh-CN" altLang="en-US" dirty="0"/>
              <a:t>地点</a:t>
            </a:r>
          </a:p>
        </p:txBody>
      </p:sp>
      <p:grpSp>
        <p:nvGrpSpPr>
          <p:cNvPr id="28" name="组合 27"/>
          <p:cNvGrpSpPr/>
          <p:nvPr/>
        </p:nvGrpSpPr>
        <p:grpSpPr>
          <a:xfrm>
            <a:off x="0" y="913358"/>
            <a:ext cx="12192000" cy="110845"/>
            <a:chOff x="0" y="846226"/>
            <a:chExt cx="9144000" cy="110845"/>
          </a:xfrm>
        </p:grpSpPr>
        <p:sp>
          <p:nvSpPr>
            <p:cNvPr id="35" name="矩形 34"/>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3" name="矩形 32"/>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42" name="流程图: 手动输入 41"/>
          <p:cNvSpPr/>
          <p:nvPr/>
        </p:nvSpPr>
        <p:spPr>
          <a:xfrm rot="5400000">
            <a:off x="2584351" y="-2584356"/>
            <a:ext cx="927289" cy="6096012"/>
          </a:xfrm>
          <a:prstGeom prst="flowChartManualInpu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54" y="91450"/>
            <a:ext cx="3598383" cy="494671"/>
          </a:xfrm>
          <a:prstGeom prst="rect">
            <a:avLst/>
          </a:prstGeom>
        </p:spPr>
      </p:pic>
      <p:pic>
        <p:nvPicPr>
          <p:cNvPr id="45" name="图片 44"/>
          <p:cNvPicPr>
            <a:picLocks noChangeAspect="1"/>
          </p:cNvPicPr>
          <p:nvPr/>
        </p:nvPicPr>
        <p:blipFill rotWithShape="1">
          <a:blip r:embed="rId4" cstate="print">
            <a:extLst>
              <a:ext uri="{28A0092B-C50C-407E-A947-70E740481C1C}">
                <a14:useLocalDpi xmlns:a14="http://schemas.microsoft.com/office/drawing/2010/main" val="0"/>
              </a:ext>
            </a:extLst>
          </a:blip>
          <a:srcRect r="70653"/>
          <a:stretch>
            <a:fillRect/>
          </a:stretch>
        </p:blipFill>
        <p:spPr>
          <a:xfrm>
            <a:off x="9270639" y="147953"/>
            <a:ext cx="1310968" cy="634554"/>
          </a:xfrm>
          <a:prstGeom prst="rect">
            <a:avLst/>
          </a:prstGeom>
        </p:spPr>
      </p:pic>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2369" y="86965"/>
            <a:ext cx="1279463" cy="756530"/>
          </a:xfrm>
          <a:prstGeom prst="rect">
            <a:avLst/>
          </a:prstGeom>
        </p:spPr>
      </p:pic>
      <p:pic>
        <p:nvPicPr>
          <p:cNvPr id="48" name="图片 47"/>
          <p:cNvPicPr>
            <a:picLocks noChangeAspect="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r="73503"/>
          <a:stretch>
            <a:fillRect/>
          </a:stretch>
        </p:blipFill>
        <p:spPr>
          <a:xfrm>
            <a:off x="8023466" y="6041"/>
            <a:ext cx="913331" cy="914748"/>
          </a:xfrm>
          <a:prstGeom prst="rect">
            <a:avLst/>
          </a:prstGeom>
        </p:spPr>
      </p:pic>
      <p:sp>
        <p:nvSpPr>
          <p:cNvPr id="25" name="文本框 24"/>
          <p:cNvSpPr txBox="1"/>
          <p:nvPr/>
        </p:nvSpPr>
        <p:spPr>
          <a:xfrm>
            <a:off x="586739" y="549869"/>
            <a:ext cx="3512997" cy="369332"/>
          </a:xfrm>
          <a:prstGeom prst="rect">
            <a:avLst/>
          </a:prstGeom>
          <a:noFill/>
        </p:spPr>
        <p:txBody>
          <a:bodyPr wrap="square" rtlCol="0">
            <a:spAutoFit/>
          </a:bodyPr>
          <a:lstStyle/>
          <a:p>
            <a:pPr algn="dist"/>
            <a:r>
              <a:rPr lang="en-US" altLang="zh-CN" b="1" dirty="0">
                <a:solidFill>
                  <a:schemeClr val="bg1"/>
                </a:solidFill>
                <a:latin typeface="Arial" panose="020B0604020202020204" pitchFamily="34" charset="0"/>
                <a:cs typeface="Arial" panose="020B0604020202020204" pitchFamily="34" charset="0"/>
              </a:rPr>
              <a:t>High Energy Photon Source</a:t>
            </a:r>
            <a:endParaRPr lang="zh-CN" alt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2_标题幻灯片">
    <p:spTree>
      <p:nvGrpSpPr>
        <p:cNvPr id="1" name=""/>
        <p:cNvGrpSpPr/>
        <p:nvPr/>
      </p:nvGrpSpPr>
      <p:grpSpPr>
        <a:xfrm>
          <a:off x="0" y="0"/>
          <a:ext cx="0" cy="0"/>
          <a:chOff x="0" y="0"/>
          <a:chExt cx="0" cy="0"/>
        </a:xfrm>
      </p:grpSpPr>
      <p:sp>
        <p:nvSpPr>
          <p:cNvPr id="30" name="Subtitle 2"/>
          <p:cNvSpPr>
            <a:spLocks noGrp="1"/>
          </p:cNvSpPr>
          <p:nvPr>
            <p:ph type="subTitle" idx="1" hasCustomPrompt="1"/>
          </p:nvPr>
        </p:nvSpPr>
        <p:spPr>
          <a:xfrm>
            <a:off x="1300481" y="4013936"/>
            <a:ext cx="4561433" cy="340814"/>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43" name="菱形 42"/>
          <p:cNvSpPr/>
          <p:nvPr/>
        </p:nvSpPr>
        <p:spPr>
          <a:xfrm>
            <a:off x="6003008" y="6379860"/>
            <a:ext cx="826581" cy="400110"/>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文本占位符 5"/>
          <p:cNvSpPr>
            <a:spLocks noGrp="1"/>
          </p:cNvSpPr>
          <p:nvPr>
            <p:ph type="body" sz="quarter" idx="11" hasCustomPrompt="1"/>
          </p:nvPr>
        </p:nvSpPr>
        <p:spPr>
          <a:xfrm>
            <a:off x="1300481" y="4417132"/>
            <a:ext cx="4555735" cy="373753"/>
          </a:xfrm>
        </p:spPr>
        <p:txBody>
          <a:bodyPr anchor="ctr"/>
          <a:lstStyle>
            <a:lvl1pPr marL="0" indent="0" algn="ctr">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1300481" y="4853266"/>
            <a:ext cx="4555735" cy="373753"/>
          </a:xfrm>
        </p:spPr>
        <p:txBody>
          <a:bodyPr anchor="ctr">
            <a:normAutofit/>
          </a:bodyPr>
          <a:lstStyle>
            <a:lvl1pPr marL="0" indent="0" algn="ctr">
              <a:buNone/>
              <a:defRPr sz="2400" b="0">
                <a:solidFill>
                  <a:srgbClr val="A40000"/>
                </a:solidFill>
              </a:defRPr>
            </a:lvl1pPr>
          </a:lstStyle>
          <a:p>
            <a:pPr lvl="0"/>
            <a:r>
              <a:rPr lang="en-US" altLang="zh-CN" dirty="0"/>
              <a:t>date</a:t>
            </a:r>
            <a:endParaRPr lang="zh-CN" altLang="en-US" dirty="0"/>
          </a:p>
        </p:txBody>
      </p:sp>
      <p:sp>
        <p:nvSpPr>
          <p:cNvPr id="10" name="文本占位符 9"/>
          <p:cNvSpPr>
            <a:spLocks noGrp="1"/>
          </p:cNvSpPr>
          <p:nvPr>
            <p:ph type="body" sz="quarter" idx="13" hasCustomPrompt="1"/>
          </p:nvPr>
        </p:nvSpPr>
        <p:spPr>
          <a:xfrm>
            <a:off x="165851" y="6227079"/>
            <a:ext cx="7512206" cy="465138"/>
          </a:xfrm>
        </p:spPr>
        <p:txBody>
          <a:bodyPr>
            <a:normAutofit/>
          </a:bodyPr>
          <a:lstStyle>
            <a:lvl1pPr marL="0" indent="0" algn="ctr">
              <a:buNone/>
              <a:defRPr sz="2000" b="1"/>
            </a:lvl1pPr>
          </a:lstStyle>
          <a:p>
            <a:pPr lvl="0"/>
            <a:r>
              <a:rPr lang="zh-CN" altLang="en-US" dirty="0"/>
              <a:t>会议名称 </a:t>
            </a:r>
            <a:r>
              <a:rPr lang="en-US" altLang="zh-CN" dirty="0"/>
              <a:t>· </a:t>
            </a:r>
            <a:r>
              <a:rPr lang="zh-CN" altLang="en-US" dirty="0"/>
              <a:t>地点</a:t>
            </a:r>
          </a:p>
        </p:txBody>
      </p:sp>
      <p:pic>
        <p:nvPicPr>
          <p:cNvPr id="28" name="图片 2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70653"/>
          <a:stretch>
            <a:fillRect/>
          </a:stretch>
        </p:blipFill>
        <p:spPr>
          <a:xfrm>
            <a:off x="3294711" y="1026332"/>
            <a:ext cx="1249185" cy="604649"/>
          </a:xfrm>
          <a:prstGeom prst="rect">
            <a:avLst/>
          </a:prstGeom>
        </p:spPr>
      </p:pic>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896" y="1015704"/>
            <a:ext cx="1058545" cy="625904"/>
          </a:xfrm>
          <a:prstGeom prst="rect">
            <a:avLst/>
          </a:prstGeom>
        </p:spPr>
      </p:pic>
      <p:pic>
        <p:nvPicPr>
          <p:cNvPr id="40" name="图片 39"/>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r="73503"/>
          <a:stretch>
            <a:fillRect/>
          </a:stretch>
        </p:blipFill>
        <p:spPr>
          <a:xfrm>
            <a:off x="2233719" y="883715"/>
            <a:ext cx="913331" cy="914748"/>
          </a:xfrm>
          <a:prstGeom prst="rect">
            <a:avLst/>
          </a:prstGeom>
        </p:spPr>
      </p:pic>
      <p:sp>
        <p:nvSpPr>
          <p:cNvPr id="29" name="Title 1"/>
          <p:cNvSpPr>
            <a:spLocks noGrp="1"/>
          </p:cNvSpPr>
          <p:nvPr>
            <p:ph type="ctrTitle" hasCustomPrompt="1"/>
          </p:nvPr>
        </p:nvSpPr>
        <p:spPr>
          <a:xfrm>
            <a:off x="165851" y="1967696"/>
            <a:ext cx="7512206"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b="11981"/>
          <a:stretch>
            <a:fillRect/>
          </a:stretch>
        </p:blipFill>
        <p:spPr>
          <a:xfrm>
            <a:off x="6723445" y="1597115"/>
            <a:ext cx="5408496" cy="4358746"/>
          </a:xfrm>
          <a:prstGeom prst="rect">
            <a:avLst/>
          </a:prstGeom>
        </p:spPr>
      </p:pic>
      <p:sp>
        <p:nvSpPr>
          <p:cNvPr id="22" name="矩形: 圆角 21"/>
          <p:cNvSpPr/>
          <p:nvPr/>
        </p:nvSpPr>
        <p:spPr>
          <a:xfrm>
            <a:off x="6683235" y="1730663"/>
            <a:ext cx="5566040" cy="4561444"/>
          </a:xfrm>
          <a:prstGeom prst="roundRect">
            <a:avLst>
              <a:gd name="adj" fmla="val 3680"/>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标题幻灯片">
    <p:bg>
      <p:bgPr>
        <a:solidFill>
          <a:schemeClr val="bg1">
            <a:alpha val="90000"/>
          </a:schemeClr>
        </a:solidFill>
        <a:effectLst/>
      </p:bgPr>
    </p:bg>
    <p:spTree>
      <p:nvGrpSpPr>
        <p:cNvPr id="1" name=""/>
        <p:cNvGrpSpPr/>
        <p:nvPr/>
      </p:nvGrpSpPr>
      <p:grpSpPr>
        <a:xfrm>
          <a:off x="0" y="0"/>
          <a:ext cx="0" cy="0"/>
          <a:chOff x="0" y="0"/>
          <a:chExt cx="0" cy="0"/>
        </a:xfrm>
      </p:grpSpPr>
      <p:sp>
        <p:nvSpPr>
          <p:cNvPr id="51" name="任意多边形: 形状 50"/>
          <p:cNvSpPr/>
          <p:nvPr/>
        </p:nvSpPr>
        <p:spPr>
          <a:xfrm rot="12297228">
            <a:off x="-1285374" y="-408766"/>
            <a:ext cx="7912011" cy="8092847"/>
          </a:xfrm>
          <a:custGeom>
            <a:avLst/>
            <a:gdLst>
              <a:gd name="connsiteX0" fmla="*/ 7912011 w 7912011"/>
              <a:gd name="connsiteY0" fmla="*/ 6217795 h 8092847"/>
              <a:gd name="connsiteX1" fmla="*/ 3882467 w 7912011"/>
              <a:gd name="connsiteY1" fmla="*/ 8092847 h 8092847"/>
              <a:gd name="connsiteX2" fmla="*/ 3754790 w 7912011"/>
              <a:gd name="connsiteY2" fmla="*/ 8070158 h 8092847"/>
              <a:gd name="connsiteX3" fmla="*/ 3103506 w 7912011"/>
              <a:gd name="connsiteY3" fmla="*/ 7892013 h 8092847"/>
              <a:gd name="connsiteX4" fmla="*/ 247569 w 7912011"/>
              <a:gd name="connsiteY4" fmla="*/ 2226294 h 8092847"/>
              <a:gd name="connsiteX5" fmla="*/ 250420 w 7912011"/>
              <a:gd name="connsiteY5" fmla="*/ 2218810 h 8092847"/>
              <a:gd name="connsiteX6" fmla="*/ 5018707 w 7912011"/>
              <a:gd name="connsiteY6" fmla="*/ 0 h 80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011" h="8092847">
                <a:moveTo>
                  <a:pt x="7912011" y="6217795"/>
                </a:moveTo>
                <a:lnTo>
                  <a:pt x="3882467" y="8092847"/>
                </a:lnTo>
                <a:lnTo>
                  <a:pt x="3754790" y="8070158"/>
                </a:lnTo>
                <a:cubicBezTo>
                  <a:pt x="3536376" y="8026236"/>
                  <a:pt x="3318793" y="7967046"/>
                  <a:pt x="3103506" y="7892013"/>
                </a:cubicBezTo>
                <a:cubicBezTo>
                  <a:pt x="697941" y="7053619"/>
                  <a:pt x="-568785" y="4540638"/>
                  <a:pt x="247569" y="2226294"/>
                </a:cubicBezTo>
                <a:lnTo>
                  <a:pt x="250420" y="2218810"/>
                </a:lnTo>
                <a:lnTo>
                  <a:pt x="5018707" y="0"/>
                </a:lnTo>
                <a:close/>
              </a:path>
            </a:pathLst>
          </a:custGeom>
          <a:solidFill>
            <a:srgbClr val="D54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p:cNvPicPr>
            <a:picLocks noChangeAspect="1"/>
          </p:cNvPicPr>
          <p:nvPr/>
        </p:nvPicPr>
        <p:blipFill>
          <a:blip r:embed="rId2">
            <a:extLst>
              <a:ext uri="{28A0092B-C50C-407E-A947-70E740481C1C}">
                <a14:useLocalDpi xmlns:a14="http://schemas.microsoft.com/office/drawing/2010/main" val="0"/>
              </a:ext>
            </a:extLst>
          </a:blip>
          <a:srcRect r="23362"/>
          <a:stretch>
            <a:fillRect/>
          </a:stretch>
        </p:blipFill>
        <p:spPr>
          <a:xfrm>
            <a:off x="0" y="-1"/>
            <a:ext cx="6367082" cy="6858001"/>
          </a:xfrm>
          <a:custGeom>
            <a:avLst/>
            <a:gdLst>
              <a:gd name="connsiteX0" fmla="*/ 0 w 6367082"/>
              <a:gd name="connsiteY0" fmla="*/ 0 h 6858001"/>
              <a:gd name="connsiteX1" fmla="*/ 4115268 w 6367082"/>
              <a:gd name="connsiteY1" fmla="*/ 0 h 6858001"/>
              <a:gd name="connsiteX2" fmla="*/ 4137334 w 6367082"/>
              <a:gd name="connsiteY2" fmla="*/ 11546 h 6858001"/>
              <a:gd name="connsiteX3" fmla="*/ 5303037 w 6367082"/>
              <a:gd name="connsiteY3" fmla="*/ 980862 h 6858001"/>
              <a:gd name="connsiteX4" fmla="*/ 5391169 w 6367082"/>
              <a:gd name="connsiteY4" fmla="*/ 6401730 h 6858001"/>
              <a:gd name="connsiteX5" fmla="*/ 4988491 w 6367082"/>
              <a:gd name="connsiteY5" fmla="*/ 6789539 h 6858001"/>
              <a:gd name="connsiteX6" fmla="*/ 4901686 w 6367082"/>
              <a:gd name="connsiteY6" fmla="*/ 6858001 h 6858001"/>
              <a:gd name="connsiteX7" fmla="*/ 0 w 6367082"/>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7082" h="6858001">
                <a:moveTo>
                  <a:pt x="0" y="0"/>
                </a:moveTo>
                <a:lnTo>
                  <a:pt x="4115268" y="0"/>
                </a:lnTo>
                <a:lnTo>
                  <a:pt x="4137334" y="11546"/>
                </a:lnTo>
                <a:cubicBezTo>
                  <a:pt x="4566677" y="259527"/>
                  <a:pt x="4962790" y="584076"/>
                  <a:pt x="5303037" y="980862"/>
                </a:cubicBezTo>
                <a:cubicBezTo>
                  <a:pt x="6687517" y="2595403"/>
                  <a:pt x="6725179" y="4912011"/>
                  <a:pt x="5391169" y="6401730"/>
                </a:cubicBezTo>
                <a:cubicBezTo>
                  <a:pt x="5265077" y="6542541"/>
                  <a:pt x="5130425" y="6671845"/>
                  <a:pt x="4988491" y="6789539"/>
                </a:cubicBezTo>
                <a:lnTo>
                  <a:pt x="4901686" y="6858001"/>
                </a:lnTo>
                <a:lnTo>
                  <a:pt x="0" y="6858001"/>
                </a:lnTo>
                <a:close/>
              </a:path>
            </a:pathLst>
          </a:custGeom>
        </p:spPr>
      </p:pic>
      <p:sp>
        <p:nvSpPr>
          <p:cNvPr id="29" name="Title 1"/>
          <p:cNvSpPr>
            <a:spLocks noGrp="1"/>
          </p:cNvSpPr>
          <p:nvPr>
            <p:ph type="ctrTitle" hasCustomPrompt="1"/>
          </p:nvPr>
        </p:nvSpPr>
        <p:spPr>
          <a:xfrm>
            <a:off x="6792686" y="1982210"/>
            <a:ext cx="5022837" cy="1736086"/>
          </a:xfrm>
          <a:prstGeom prst="rect">
            <a:avLst/>
          </a:prstGeom>
        </p:spPr>
        <p:txBody>
          <a:bodyPr anchor="ctr">
            <a:normAutofit/>
          </a:bodyPr>
          <a:lstStyle>
            <a:lvl1pPr algn="ctr">
              <a:defRPr sz="6000" b="1">
                <a:solidFill>
                  <a:srgbClr val="D54027"/>
                </a:solidFill>
                <a:latin typeface="+mn-ea"/>
                <a:ea typeface="+mn-ea"/>
              </a:defRPr>
            </a:lvl1pPr>
          </a:lstStyle>
          <a:p>
            <a:r>
              <a:rPr lang="en-US" altLang="zh-CN" dirty="0"/>
              <a:t>Presentation Title</a:t>
            </a:r>
            <a:endParaRPr lang="en-US" dirty="0"/>
          </a:p>
        </p:txBody>
      </p:sp>
      <p:pic>
        <p:nvPicPr>
          <p:cNvPr id="40" name="图片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70653"/>
          <a:stretch>
            <a:fillRect/>
          </a:stretch>
        </p:blipFill>
        <p:spPr>
          <a:xfrm>
            <a:off x="8679511" y="874483"/>
            <a:ext cx="1249185" cy="604649"/>
          </a:xfrm>
          <a:prstGeom prst="rect">
            <a:avLst/>
          </a:prstGeom>
        </p:spPr>
      </p:pic>
      <p:sp>
        <p:nvSpPr>
          <p:cNvPr id="30" name="Subtitle 2"/>
          <p:cNvSpPr>
            <a:spLocks noGrp="1"/>
          </p:cNvSpPr>
          <p:nvPr>
            <p:ph type="subTitle" idx="1" hasCustomPrompt="1"/>
          </p:nvPr>
        </p:nvSpPr>
        <p:spPr>
          <a:xfrm>
            <a:off x="6792686" y="4118003"/>
            <a:ext cx="5022838" cy="373747"/>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2400" b="1">
                <a:solidFill>
                  <a:srgbClr val="D54027"/>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23" name="文本占位符 5"/>
          <p:cNvSpPr>
            <a:spLocks noGrp="1"/>
          </p:cNvSpPr>
          <p:nvPr>
            <p:ph type="body" sz="quarter" idx="11" hasCustomPrompt="1"/>
          </p:nvPr>
        </p:nvSpPr>
        <p:spPr>
          <a:xfrm>
            <a:off x="6792686" y="4521200"/>
            <a:ext cx="5022838" cy="373753"/>
          </a:xfrm>
        </p:spPr>
        <p:txBody>
          <a:bodyPr anchor="ctr"/>
          <a:lstStyle>
            <a:lvl1pPr marL="0" indent="0" algn="ctr">
              <a:buNone/>
              <a:defRPr sz="2400" b="1">
                <a:solidFill>
                  <a:srgbClr val="D54027"/>
                </a:solidFill>
                <a:latin typeface="+mn-ea"/>
                <a:ea typeface="+mn-ea"/>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6792686" y="4957334"/>
            <a:ext cx="5022838" cy="373753"/>
          </a:xfrm>
        </p:spPr>
        <p:txBody>
          <a:bodyPr anchor="ctr">
            <a:normAutofit/>
          </a:bodyPr>
          <a:lstStyle>
            <a:lvl1pPr marL="0" indent="0" algn="ctr">
              <a:buNone/>
              <a:defRPr sz="2400" b="1">
                <a:solidFill>
                  <a:srgbClr val="D54027"/>
                </a:solidFill>
                <a:latin typeface="+mn-ea"/>
                <a:ea typeface="+mn-ea"/>
              </a:defRPr>
            </a:lvl1pPr>
          </a:lstStyle>
          <a:p>
            <a:pPr lvl="0"/>
            <a:r>
              <a:rPr lang="en-US" altLang="zh-CN" dirty="0"/>
              <a:t>date</a:t>
            </a:r>
            <a:endParaRPr lang="zh-CN" altLang="en-US" dirty="0"/>
          </a:p>
        </p:txBody>
      </p:sp>
      <p:pic>
        <p:nvPicPr>
          <p:cNvPr id="47" name="图片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2542" y="6348173"/>
            <a:ext cx="2798774" cy="384749"/>
          </a:xfrm>
          <a:prstGeom prst="rect">
            <a:avLst/>
          </a:prstGeom>
        </p:spPr>
      </p:pic>
      <p:pic>
        <p:nvPicPr>
          <p:cNvPr id="49" name="图片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8696" y="863855"/>
            <a:ext cx="1058545" cy="625904"/>
          </a:xfrm>
          <a:prstGeom prst="rect">
            <a:avLst/>
          </a:prstGeom>
        </p:spPr>
      </p:pic>
      <p:pic>
        <p:nvPicPr>
          <p:cNvPr id="50" name="图片 49"/>
          <p:cNvPicPr>
            <a:picLocks noChangeAspect="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r="73503"/>
          <a:stretch>
            <a:fillRect/>
          </a:stretch>
        </p:blipFill>
        <p:spPr>
          <a:xfrm>
            <a:off x="7618519" y="731866"/>
            <a:ext cx="913331" cy="914748"/>
          </a:xfrm>
          <a:prstGeom prst="rect">
            <a:avLst/>
          </a:prstGeom>
        </p:spPr>
      </p:pic>
      <p:sp>
        <p:nvSpPr>
          <p:cNvPr id="16" name="文本占位符 15"/>
          <p:cNvSpPr>
            <a:spLocks noGrp="1"/>
          </p:cNvSpPr>
          <p:nvPr>
            <p:ph type="body" sz="quarter" idx="13" hasCustomPrompt="1"/>
          </p:nvPr>
        </p:nvSpPr>
        <p:spPr>
          <a:xfrm>
            <a:off x="6792685" y="5970123"/>
            <a:ext cx="5022838" cy="523875"/>
          </a:xfrm>
        </p:spPr>
        <p:txBody>
          <a:bodyPr>
            <a:normAutofit/>
          </a:bodyPr>
          <a:lstStyle>
            <a:lvl1pPr marL="0" indent="0" algn="ctr">
              <a:buNone/>
              <a:defRPr sz="2000" b="1">
                <a:solidFill>
                  <a:srgbClr val="D54027"/>
                </a:solidFill>
              </a:defRPr>
            </a:lvl1pPr>
          </a:lstStyle>
          <a:p>
            <a:pPr lvl="0"/>
            <a:r>
              <a:rPr lang="zh-CN" altLang="en-US" dirty="0"/>
              <a:t>会议名称 </a:t>
            </a:r>
            <a:r>
              <a:rPr lang="en-US" altLang="zh-CN" dirty="0"/>
              <a:t>· </a:t>
            </a:r>
            <a:r>
              <a:rPr lang="zh-CN" altLang="en-US" dirty="0"/>
              <a:t>地点</a:t>
            </a:r>
          </a:p>
        </p:txBody>
      </p:sp>
      <p:sp>
        <p:nvSpPr>
          <p:cNvPr id="13" name="任意多边形: 形状 12"/>
          <p:cNvSpPr/>
          <p:nvPr/>
        </p:nvSpPr>
        <p:spPr>
          <a:xfrm rot="12297228">
            <a:off x="-1385491" y="-408767"/>
            <a:ext cx="7912011" cy="8092847"/>
          </a:xfrm>
          <a:custGeom>
            <a:avLst/>
            <a:gdLst>
              <a:gd name="connsiteX0" fmla="*/ 7912011 w 7912011"/>
              <a:gd name="connsiteY0" fmla="*/ 6217795 h 8092847"/>
              <a:gd name="connsiteX1" fmla="*/ 3882467 w 7912011"/>
              <a:gd name="connsiteY1" fmla="*/ 8092847 h 8092847"/>
              <a:gd name="connsiteX2" fmla="*/ 3754790 w 7912011"/>
              <a:gd name="connsiteY2" fmla="*/ 8070158 h 8092847"/>
              <a:gd name="connsiteX3" fmla="*/ 3103506 w 7912011"/>
              <a:gd name="connsiteY3" fmla="*/ 7892013 h 8092847"/>
              <a:gd name="connsiteX4" fmla="*/ 247569 w 7912011"/>
              <a:gd name="connsiteY4" fmla="*/ 2226294 h 8092847"/>
              <a:gd name="connsiteX5" fmla="*/ 250420 w 7912011"/>
              <a:gd name="connsiteY5" fmla="*/ 2218810 h 8092847"/>
              <a:gd name="connsiteX6" fmla="*/ 5018707 w 7912011"/>
              <a:gd name="connsiteY6" fmla="*/ 0 h 80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011" h="8092847">
                <a:moveTo>
                  <a:pt x="7912011" y="6217795"/>
                </a:moveTo>
                <a:lnTo>
                  <a:pt x="3882467" y="8092847"/>
                </a:lnTo>
                <a:lnTo>
                  <a:pt x="3754790" y="8070158"/>
                </a:lnTo>
                <a:cubicBezTo>
                  <a:pt x="3536376" y="8026236"/>
                  <a:pt x="3318793" y="7967046"/>
                  <a:pt x="3103506" y="7892013"/>
                </a:cubicBezTo>
                <a:cubicBezTo>
                  <a:pt x="697941" y="7053619"/>
                  <a:pt x="-568785" y="4540638"/>
                  <a:pt x="247569" y="2226294"/>
                </a:cubicBezTo>
                <a:lnTo>
                  <a:pt x="250420" y="2218810"/>
                </a:lnTo>
                <a:lnTo>
                  <a:pt x="5018707" y="0"/>
                </a:lnTo>
                <a:close/>
              </a:path>
            </a:pathLst>
          </a:cu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0288" y="1310641"/>
            <a:ext cx="10718987" cy="4804867"/>
          </a:xfrm>
        </p:spPr>
        <p:txBody>
          <a:bodyPr vert="horz" lIns="91440" tIns="45720" rIns="91440" bIns="45720" rtlCol="0" anchor="t">
            <a:normAutofit/>
          </a:bodyPr>
          <a:lstStyle>
            <a:lvl1pPr>
              <a:lnSpc>
                <a:spcPct val="100000"/>
              </a:lnSpc>
              <a:spcBef>
                <a:spcPts val="1200"/>
              </a:spcBef>
              <a:spcAft>
                <a:spcPts val="0"/>
              </a:spcAft>
              <a:defRPr lang="zh-CN" altLang="en-US" sz="3200" smtClean="0">
                <a:solidFill>
                  <a:srgbClr val="000099"/>
                </a:solidFill>
              </a:defRPr>
            </a:lvl1pPr>
            <a:lvl2pPr>
              <a:lnSpc>
                <a:spcPct val="100000"/>
              </a:lnSpc>
              <a:spcBef>
                <a:spcPts val="1200"/>
              </a:spcBef>
              <a:spcAft>
                <a:spcPts val="0"/>
              </a:spcAft>
              <a:defRPr lang="zh-CN" altLang="en-US" sz="2400" smtClean="0">
                <a:solidFill>
                  <a:schemeClr val="tx1"/>
                </a:solidFill>
              </a:defRPr>
            </a:lvl2pPr>
            <a:lvl3pPr>
              <a:lnSpc>
                <a:spcPct val="100000"/>
              </a:lnSpc>
              <a:spcBef>
                <a:spcPts val="1200"/>
              </a:spcBef>
              <a:spcAft>
                <a:spcPts val="0"/>
              </a:spcAft>
              <a:defRPr lang="zh-CN" altLang="en-US" sz="2000" smtClean="0">
                <a:solidFill>
                  <a:schemeClr val="tx1"/>
                </a:solidFill>
              </a:defRPr>
            </a:lvl3pPr>
            <a:lvl4pPr>
              <a:lnSpc>
                <a:spcPct val="100000"/>
              </a:lnSpc>
              <a:spcBef>
                <a:spcPts val="1200"/>
              </a:spcBef>
              <a:spcAft>
                <a:spcPts val="0"/>
              </a:spcAft>
              <a:defRPr lang="zh-CN" altLang="en-US" sz="1800" smtClean="0">
                <a:solidFill>
                  <a:schemeClr val="tx1"/>
                </a:solidFill>
              </a:defRPr>
            </a:lvl4pPr>
            <a:lvl5pPr>
              <a:lnSpc>
                <a:spcPct val="100000"/>
              </a:lnSpc>
              <a:spcBef>
                <a:spcPts val="1200"/>
              </a:spcBef>
              <a:spcAft>
                <a:spcPts val="0"/>
              </a:spcAft>
              <a:defRPr lang="en-US" sz="1800" dirty="0">
                <a:solidFill>
                  <a:schemeClr val="tx1"/>
                </a:solidFill>
              </a:defRPr>
            </a:lvl5pPr>
          </a:lstStyle>
          <a:p>
            <a:pPr lvl="0">
              <a:buClrTx/>
              <a:buFont typeface="Wingdings" panose="05000000000000000000" pitchFamily="2" charset="2"/>
              <a:buChar char="l"/>
            </a:pPr>
            <a:r>
              <a:rPr lang="en-US" altLang="zh-CN" dirty="0"/>
              <a:t> Click here to add text</a:t>
            </a:r>
            <a:endParaRPr lang="zh-CN" altLang="en-US" dirty="0"/>
          </a:p>
          <a:p>
            <a:pPr lvl="1">
              <a:buClrTx/>
              <a:buFont typeface="Wingdings" panose="05000000000000000000" pitchFamily="2" charset="2"/>
              <a:buChar char="n"/>
            </a:pPr>
            <a:r>
              <a:rPr lang="en-US" altLang="zh-CN" dirty="0"/>
              <a:t> Click here to add text</a:t>
            </a:r>
            <a:endParaRPr lang="zh-CN" altLang="en-US" dirty="0"/>
          </a:p>
          <a:p>
            <a:pPr lvl="2">
              <a:buClrTx/>
              <a:buFont typeface="Wingdings" panose="05000000000000000000" pitchFamily="2" charset="2"/>
              <a:buChar char="u"/>
            </a:pPr>
            <a:r>
              <a:rPr lang="en-US" altLang="zh-CN" dirty="0"/>
              <a:t> Click here to add text</a:t>
            </a:r>
            <a:endParaRPr lang="zh-CN" altLang="en-US" dirty="0"/>
          </a:p>
          <a:p>
            <a:pPr lvl="3">
              <a:buClrTx/>
              <a:buFont typeface="Wingdings" panose="05000000000000000000" pitchFamily="2" charset="2"/>
              <a:buChar char="Ø"/>
            </a:pPr>
            <a:r>
              <a:rPr lang="en-US" altLang="zh-CN" dirty="0"/>
              <a:t>Click here to add text</a:t>
            </a:r>
            <a:endParaRPr lang="zh-CN" altLang="en-US" dirty="0"/>
          </a:p>
          <a:p>
            <a:pPr lvl="4">
              <a:buClrTx/>
              <a:buFont typeface="Wingdings" panose="05000000000000000000" pitchFamily="2" charset="2"/>
              <a:buChar char="ü"/>
            </a:pPr>
            <a:r>
              <a:rPr lang="en-US" altLang="zh-CN" dirty="0"/>
              <a:t>Click here to add text</a:t>
            </a:r>
            <a:endParaRPr lang="en-US" dirty="0"/>
          </a:p>
        </p:txBody>
      </p:sp>
      <p:sp>
        <p:nvSpPr>
          <p:cNvPr id="10" name="标题 4"/>
          <p:cNvSpPr>
            <a:spLocks noGrp="1"/>
          </p:cNvSpPr>
          <p:nvPr>
            <p:ph type="title" hasCustomPrompt="1"/>
          </p:nvPr>
        </p:nvSpPr>
        <p:spPr>
          <a:xfrm>
            <a:off x="780288" y="260629"/>
            <a:ext cx="10718987"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标题和目录">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832244" y="303760"/>
            <a:ext cx="10724408"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1" name="文本占位符 10"/>
          <p:cNvSpPr>
            <a:spLocks noGrp="1"/>
          </p:cNvSpPr>
          <p:nvPr>
            <p:ph type="body" sz="quarter" idx="10" hasCustomPrompt="1"/>
          </p:nvPr>
        </p:nvSpPr>
        <p:spPr>
          <a:xfrm>
            <a:off x="2439365" y="2046723"/>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5" name="文本占位符 14"/>
          <p:cNvSpPr>
            <a:spLocks noGrp="1"/>
          </p:cNvSpPr>
          <p:nvPr>
            <p:ph type="body" sz="quarter" idx="11" hasCustomPrompt="1"/>
          </p:nvPr>
        </p:nvSpPr>
        <p:spPr>
          <a:xfrm>
            <a:off x="3270057" y="2046722"/>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6" name="文本占位符 10"/>
          <p:cNvSpPr>
            <a:spLocks noGrp="1"/>
          </p:cNvSpPr>
          <p:nvPr>
            <p:ph type="body" sz="quarter" idx="12" hasCustomPrompt="1"/>
          </p:nvPr>
        </p:nvSpPr>
        <p:spPr>
          <a:xfrm>
            <a:off x="2439365" y="2864141"/>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8" name="文本占位符 14"/>
          <p:cNvSpPr>
            <a:spLocks noGrp="1"/>
          </p:cNvSpPr>
          <p:nvPr>
            <p:ph type="body" sz="quarter" idx="13" hasCustomPrompt="1"/>
          </p:nvPr>
        </p:nvSpPr>
        <p:spPr>
          <a:xfrm>
            <a:off x="3270057" y="2864140"/>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9" name="文本占位符 10"/>
          <p:cNvSpPr>
            <a:spLocks noGrp="1"/>
          </p:cNvSpPr>
          <p:nvPr>
            <p:ph type="body" sz="quarter" idx="14" hasCustomPrompt="1"/>
          </p:nvPr>
        </p:nvSpPr>
        <p:spPr>
          <a:xfrm>
            <a:off x="2439365" y="3681558"/>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1" name="文本占位符 14"/>
          <p:cNvSpPr>
            <a:spLocks noGrp="1"/>
          </p:cNvSpPr>
          <p:nvPr>
            <p:ph type="body" sz="quarter" idx="15" hasCustomPrompt="1"/>
          </p:nvPr>
        </p:nvSpPr>
        <p:spPr>
          <a:xfrm>
            <a:off x="3270057" y="3681556"/>
            <a:ext cx="6318251" cy="561976"/>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22" name="文本占位符 10"/>
          <p:cNvSpPr>
            <a:spLocks noGrp="1"/>
          </p:cNvSpPr>
          <p:nvPr>
            <p:ph type="body" sz="quarter" idx="16" hasCustomPrompt="1"/>
          </p:nvPr>
        </p:nvSpPr>
        <p:spPr>
          <a:xfrm>
            <a:off x="2439365" y="4498974"/>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4" name="文本占位符 14"/>
          <p:cNvSpPr>
            <a:spLocks noGrp="1"/>
          </p:cNvSpPr>
          <p:nvPr>
            <p:ph type="body" sz="quarter" idx="17" hasCustomPrompt="1"/>
          </p:nvPr>
        </p:nvSpPr>
        <p:spPr>
          <a:xfrm>
            <a:off x="3270057" y="4498973"/>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节标题">
    <p:spTree>
      <p:nvGrpSpPr>
        <p:cNvPr id="1" name=""/>
        <p:cNvGrpSpPr/>
        <p:nvPr/>
      </p:nvGrpSpPr>
      <p:grpSpPr>
        <a:xfrm>
          <a:off x="0" y="0"/>
          <a:ext cx="0" cy="0"/>
          <a:chOff x="0" y="0"/>
          <a:chExt cx="0" cy="0"/>
        </a:xfrm>
      </p:grpSpPr>
      <p:sp>
        <p:nvSpPr>
          <p:cNvPr id="14" name="内容占位符 13"/>
          <p:cNvSpPr>
            <a:spLocks noGrp="1"/>
          </p:cNvSpPr>
          <p:nvPr>
            <p:ph sz="quarter" idx="10" hasCustomPrompt="1"/>
          </p:nvPr>
        </p:nvSpPr>
        <p:spPr>
          <a:xfrm>
            <a:off x="0" y="1329893"/>
            <a:ext cx="8783781" cy="1912071"/>
          </a:xfrm>
          <a:solidFill>
            <a:srgbClr val="000099"/>
          </a:solidFill>
        </p:spPr>
        <p:txBody>
          <a:bodyPr anchor="ctr">
            <a:normAutofit/>
          </a:bodyPr>
          <a:lstStyle>
            <a:lvl1pPr marL="0" indent="457200">
              <a:buNone/>
              <a:defRPr sz="4400" b="1" baseline="0">
                <a:solidFill>
                  <a:schemeClr val="bg1"/>
                </a:solidFill>
              </a:defRPr>
            </a:lvl1pPr>
          </a:lstStyle>
          <a:p>
            <a:pPr lvl="0"/>
            <a:r>
              <a:rPr lang="en-US" altLang="zh-CN" dirty="0"/>
              <a:t>Click here to add title</a:t>
            </a:r>
            <a:endParaRPr lang="zh-CN" altLang="en-US" dirty="0"/>
          </a:p>
        </p:txBody>
      </p:sp>
      <p:sp>
        <p:nvSpPr>
          <p:cNvPr id="16" name="文本占位符 15"/>
          <p:cNvSpPr>
            <a:spLocks noGrp="1"/>
          </p:cNvSpPr>
          <p:nvPr>
            <p:ph type="body" sz="quarter" idx="11" hasCustomPrompt="1"/>
          </p:nvPr>
        </p:nvSpPr>
        <p:spPr>
          <a:xfrm>
            <a:off x="1676402" y="3460607"/>
            <a:ext cx="9628909" cy="2711593"/>
          </a:xfrm>
        </p:spPr>
        <p:txBody>
          <a:bodyPr/>
          <a:lstStyle>
            <a:lvl1pPr marL="361950" indent="-361950">
              <a:buClrTx/>
              <a:buSzPct val="100000"/>
              <a:buFont typeface="+mj-lt"/>
              <a:buAutoNum type="arabicPeriod"/>
              <a:defRPr/>
            </a:lvl1pPr>
            <a:lvl2pPr marL="806450" indent="-304800">
              <a:buClrTx/>
              <a:buSzPct val="100000"/>
              <a:buFont typeface="Wingdings" panose="05000000000000000000" pitchFamily="2" charset="2"/>
              <a:buChar char="Ø"/>
              <a:defRPr/>
            </a:lvl2pPr>
            <a:lvl3pPr marL="1168400" indent="-209550">
              <a:buClrTx/>
              <a:buSzPct val="100000"/>
              <a:buFont typeface="Wingdings" panose="05000000000000000000" pitchFamily="2" charset="2"/>
              <a:buChar char="l"/>
              <a:defRPr/>
            </a:lvl3pPr>
            <a:lvl4pPr marL="1701800" indent="-285750">
              <a:buClrTx/>
              <a:buSzPct val="100000"/>
              <a:buFont typeface="Wingdings" panose="05000000000000000000" pitchFamily="2" charset="2"/>
              <a:buChar char="u"/>
              <a:defRPr/>
            </a:lvl4pPr>
            <a:lvl5pPr marL="2217420" indent="-342900">
              <a:buClrTx/>
              <a:buSzPct val="100000"/>
              <a:buFont typeface="Wingdings" panose="05000000000000000000" pitchFamily="2" charset="2"/>
              <a:buChar char="u"/>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59594" y="1240525"/>
            <a:ext cx="4985143" cy="5120640"/>
          </a:xfrm>
        </p:spPr>
        <p:txBody>
          <a:bodyPr anchor="t"/>
          <a:lstStyle>
            <a:lvl1pPr marL="182880" indent="-182880">
              <a:buClrTx/>
              <a:buFont typeface="Wingdings" panose="05000000000000000000" pitchFamily="2" charset="2"/>
              <a:buChar char="l"/>
              <a:defRPr sz="3200">
                <a:solidFill>
                  <a:schemeClr val="tx1"/>
                </a:solidFill>
              </a:defRPr>
            </a:lvl1pPr>
            <a:lvl2pPr marL="685800" indent="-182880">
              <a:buClrTx/>
              <a:buFont typeface="Wingdings" panose="05000000000000000000" pitchFamily="2" charset="2"/>
              <a:buChar char="n"/>
              <a:defRPr sz="2400">
                <a:solidFill>
                  <a:schemeClr val="tx1"/>
                </a:solidFill>
              </a:defRPr>
            </a:lvl2pPr>
            <a:lvl3pPr marL="1143000" indent="-182880">
              <a:buClrTx/>
              <a:buFont typeface="Wingdings" panose="05000000000000000000" pitchFamily="2" charset="2"/>
              <a:buChar char="u"/>
              <a:defRPr sz="2000">
                <a:solidFill>
                  <a:schemeClr val="tx1"/>
                </a:solidFill>
              </a:defRPr>
            </a:lvl3pPr>
            <a:lvl4pPr marL="1600200" indent="-182880">
              <a:buClrTx/>
              <a:buFont typeface="Wingdings" panose="05000000000000000000" pitchFamily="2" charset="2"/>
              <a:buChar char="Ø"/>
              <a:defRPr sz="1800">
                <a:solidFill>
                  <a:schemeClr val="tx1"/>
                </a:solidFill>
              </a:defRPr>
            </a:lvl4pPr>
            <a:lvl5pPr marL="2057400" indent="-182880">
              <a:buClrTx/>
              <a:buFont typeface="Wingdings" panose="05000000000000000000" pitchFamily="2" charset="2"/>
              <a:buChar char="ü"/>
              <a:defRPr sz="1800">
                <a:solidFill>
                  <a:schemeClr val="tx1"/>
                </a:solidFill>
              </a:defRPr>
            </a:lvl5pPr>
            <a:lvl6pPr>
              <a:defRPr sz="1300"/>
            </a:lvl6pPr>
            <a:lvl7pPr>
              <a:defRPr sz="1300"/>
            </a:lvl7pPr>
            <a:lvl8pPr>
              <a:defRPr sz="1300"/>
            </a:lvl8pPr>
            <a:lvl9pPr>
              <a:defRPr sz="1300"/>
            </a:lvl9pPr>
          </a:lstStyle>
          <a:p>
            <a:pPr lvl="0"/>
            <a:r>
              <a:rPr lang="zh-CN" altLang="en-US" dirty="0"/>
              <a:t> 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Content Placeholder 3"/>
          <p:cNvSpPr>
            <a:spLocks noGrp="1"/>
          </p:cNvSpPr>
          <p:nvPr>
            <p:ph sz="half" idx="2" hasCustomPrompt="1"/>
          </p:nvPr>
        </p:nvSpPr>
        <p:spPr>
          <a:xfrm>
            <a:off x="6507879" y="1240525"/>
            <a:ext cx="5025040" cy="5120640"/>
          </a:xfrm>
        </p:spPr>
        <p:txBody>
          <a:bodyPr vert="horz" lIns="91440" tIns="45720" rIns="91440" bIns="45720" rtlCol="0" anchor="t">
            <a:normAutofit/>
          </a:bodyPr>
          <a:lstStyle>
            <a:lvl1pPr>
              <a:defRPr lang="zh-CN" altLang="en-US" sz="3200" smtClean="0"/>
            </a:lvl1pPr>
            <a:lvl2pPr>
              <a:defRPr lang="zh-CN" altLang="en-US" smtClean="0"/>
            </a:lvl2pPr>
            <a:lvl3pPr>
              <a:defRPr lang="zh-CN" altLang="en-US" sz="2000" smtClean="0"/>
            </a:lvl3pPr>
            <a:lvl4pPr>
              <a:defRPr lang="zh-CN" altLang="en-US" smtClean="0"/>
            </a:lvl4pPr>
            <a:lvl5pPr>
              <a:defRPr lang="en-US" dirty="0"/>
            </a:lvl5pPr>
          </a:lstStyle>
          <a:p>
            <a:pPr lvl="0"/>
            <a:r>
              <a:rPr lang="zh-CN" altLang="en-US" dirty="0"/>
              <a:t> 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5" name="标题 4"/>
          <p:cNvSpPr>
            <a:spLocks noGrp="1"/>
          </p:cNvSpPr>
          <p:nvPr>
            <p:ph type="title" hasCustomPrompt="1"/>
          </p:nvPr>
        </p:nvSpPr>
        <p:spPr>
          <a:xfrm>
            <a:off x="659594" y="295134"/>
            <a:ext cx="10709894"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0240" y="1754056"/>
            <a:ext cx="11152909" cy="4185975"/>
          </a:xfrm>
          <a:prstGeom prst="rect">
            <a:avLst/>
          </a:prstGeom>
        </p:spPr>
        <p:txBody>
          <a:bodyPr vert="horz" lIns="91440" tIns="45720" rIns="91440" bIns="45720" rtlCol="0" anchor="t">
            <a:normAutofit/>
          </a:bodyPr>
          <a:lstStyle/>
          <a:p>
            <a:pPr lvl="0"/>
            <a:r>
              <a:rPr lang="en-US" altLang="zh-CN" dirty="0"/>
              <a:t>Click here to add text</a:t>
            </a:r>
            <a:endParaRPr lang="zh-CN" altLang="en-US" dirty="0"/>
          </a:p>
          <a:p>
            <a:pPr lvl="1"/>
            <a:r>
              <a:rPr lang="en-US" altLang="zh-CN" dirty="0"/>
              <a:t>Click here to add text</a:t>
            </a:r>
            <a:endParaRPr lang="zh-CN" altLang="en-US" dirty="0"/>
          </a:p>
          <a:p>
            <a:pPr lvl="2"/>
            <a:r>
              <a:rPr lang="en-US" altLang="zh-CN" dirty="0"/>
              <a:t>Click here to add text</a:t>
            </a:r>
            <a:endParaRPr lang="zh-CN" altLang="en-US" dirty="0"/>
          </a:p>
          <a:p>
            <a:pPr lvl="3"/>
            <a:r>
              <a:rPr lang="en-US" altLang="zh-CN" dirty="0"/>
              <a:t>Click here to add text</a:t>
            </a:r>
            <a:endParaRPr lang="zh-CN" altLang="en-US" dirty="0"/>
          </a:p>
          <a:p>
            <a:pPr lvl="4"/>
            <a:r>
              <a:rPr lang="en-US" altLang="zh-CN" dirty="0"/>
              <a:t>Click here to add text</a:t>
            </a:r>
            <a:endParaRPr lang="en-US" dirty="0"/>
          </a:p>
        </p:txBody>
      </p:sp>
      <p:sp>
        <p:nvSpPr>
          <p:cNvPr id="17" name="矩形 16"/>
          <p:cNvSpPr/>
          <p:nvPr/>
        </p:nvSpPr>
        <p:spPr>
          <a:xfrm flipV="1">
            <a:off x="2" y="181601"/>
            <a:ext cx="526210" cy="836313"/>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19" name="Slide Number Placeholder 5"/>
          <p:cNvSpPr txBox="1"/>
          <p:nvPr/>
        </p:nvSpPr>
        <p:spPr>
          <a:xfrm>
            <a:off x="10745069" y="6245891"/>
            <a:ext cx="1058080"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800" b="1" smtClean="0">
                <a:solidFill>
                  <a:schemeClr val="tx1"/>
                </a:solidFill>
                <a:latin typeface="+mn-ea"/>
                <a:ea typeface="+mn-ea"/>
                <a:cs typeface="Calibri" panose="020F0502020204030204" pitchFamily="34" charset="0"/>
              </a:rPr>
              <a:t>‹#›</a:t>
            </a:fld>
            <a:endParaRPr lang="zh-CN" altLang="en-US" sz="1800" b="1" dirty="0">
              <a:solidFill>
                <a:schemeClr val="tx1"/>
              </a:solidFill>
              <a:latin typeface="+mn-ea"/>
              <a:ea typeface="+mn-ea"/>
              <a:cs typeface="Calibri" panose="020F0502020204030204" pitchFamily="34" charset="0"/>
            </a:endParaRPr>
          </a:p>
        </p:txBody>
      </p:sp>
      <p:cxnSp>
        <p:nvCxnSpPr>
          <p:cNvPr id="22" name="直接连接符 21"/>
          <p:cNvCxnSpPr/>
          <p:nvPr/>
        </p:nvCxnSpPr>
        <p:spPr>
          <a:xfrm>
            <a:off x="11241909" y="6490735"/>
            <a:ext cx="0" cy="4213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7929305" y="6287285"/>
            <a:ext cx="2815764" cy="338554"/>
          </a:xfrm>
          <a:prstGeom prst="rect">
            <a:avLst/>
          </a:prstGeom>
          <a:noFill/>
        </p:spPr>
        <p:txBody>
          <a:bodyPr wrap="square" rtlCol="0">
            <a:spAutoFit/>
          </a:bodyPr>
          <a:lstStyle/>
          <a:p>
            <a:pPr algn="ctr"/>
            <a:fld id="{678D9637-F3A6-4231-9ACC-6BC3DF5BC324}" type="datetime4">
              <a:rPr lang="en-US" altLang="zh-CN" sz="1600" b="0" smtClean="0">
                <a:solidFill>
                  <a:schemeClr val="tx1"/>
                </a:solidFill>
                <a:latin typeface="+mj-ea"/>
                <a:ea typeface="+mj-ea"/>
              </a:rPr>
              <a:t>July 9, 2026</a:t>
            </a:fld>
            <a:endParaRPr lang="zh-CN" altLang="en-US" sz="1600" b="0" dirty="0">
              <a:solidFill>
                <a:schemeClr val="tx1"/>
              </a:solidFill>
              <a:latin typeface="+mj-ea"/>
              <a:ea typeface="+mj-ea"/>
            </a:endParaRPr>
          </a:p>
        </p:txBody>
      </p:sp>
      <p:grpSp>
        <p:nvGrpSpPr>
          <p:cNvPr id="15" name="组合 14"/>
          <p:cNvGrpSpPr/>
          <p:nvPr/>
        </p:nvGrpSpPr>
        <p:grpSpPr>
          <a:xfrm>
            <a:off x="303185" y="6136469"/>
            <a:ext cx="4024944" cy="539928"/>
            <a:chOff x="7510939" y="4970998"/>
            <a:chExt cx="4024944" cy="539928"/>
          </a:xfrm>
        </p:grpSpPr>
        <p:pic>
          <p:nvPicPr>
            <p:cNvPr id="18" name="图片 1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10939" y="4970998"/>
              <a:ext cx="913140" cy="539928"/>
            </a:xfrm>
            <a:prstGeom prst="rect">
              <a:avLst/>
            </a:prstGeom>
          </p:spPr>
        </p:pic>
        <p:sp>
          <p:nvSpPr>
            <p:cNvPr id="20" name="文本框 19"/>
            <p:cNvSpPr txBox="1"/>
            <p:nvPr/>
          </p:nvSpPr>
          <p:spPr>
            <a:xfrm>
              <a:off x="9533169" y="4987706"/>
              <a:ext cx="2002714" cy="523220"/>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rPr>
                <a:t>HIGH ENERGY </a:t>
              </a:r>
            </a:p>
            <a:p>
              <a:r>
                <a:rPr lang="en-US" altLang="zh-CN" sz="1400" b="1" dirty="0">
                  <a:latin typeface="Arial" panose="020B0604020202020204" pitchFamily="34" charset="0"/>
                  <a:cs typeface="Arial" panose="020B0604020202020204" pitchFamily="34" charset="0"/>
                </a:rPr>
                <a:t>PHOTON SOURCE</a:t>
              </a:r>
              <a:endParaRPr lang="zh-CN" altLang="en-US" sz="1400" b="1" dirty="0">
                <a:latin typeface="Arial" panose="020B0604020202020204" pitchFamily="34" charset="0"/>
                <a:cs typeface="Arial" panose="020B0604020202020204" pitchFamily="34" charset="0"/>
              </a:endParaRPr>
            </a:p>
          </p:txBody>
        </p:sp>
        <p:sp>
          <p:nvSpPr>
            <p:cNvPr id="23" name="文本框 22"/>
            <p:cNvSpPr txBox="1"/>
            <p:nvPr/>
          </p:nvSpPr>
          <p:spPr>
            <a:xfrm>
              <a:off x="8314744" y="4978404"/>
              <a:ext cx="1218421" cy="523220"/>
            </a:xfrm>
            <a:prstGeom prst="rect">
              <a:avLst/>
            </a:prstGeom>
            <a:noFill/>
          </p:spPr>
          <p:txBody>
            <a:bodyPr wrap="square" rtlCol="0">
              <a:spAutoFit/>
            </a:bodyPr>
            <a:lstStyle/>
            <a:p>
              <a:pPr algn="r"/>
              <a:r>
                <a:rPr lang="en-US" altLang="zh-CN" sz="2800" b="1" dirty="0">
                  <a:latin typeface="Arial" panose="020B0604020202020204" pitchFamily="34" charset="0"/>
                  <a:cs typeface="Arial" panose="020B0604020202020204" pitchFamily="34" charset="0"/>
                </a:rPr>
                <a:t>HEPS</a:t>
              </a:r>
              <a:endParaRPr lang="zh-CN" altLang="en-US" sz="2800" b="1" dirty="0">
                <a:latin typeface="Arial" panose="020B0604020202020204" pitchFamily="34" charset="0"/>
                <a:cs typeface="Arial" panose="020B0604020202020204" pitchFamily="34" charset="0"/>
              </a:endParaRPr>
            </a:p>
          </p:txBody>
        </p:sp>
        <p:cxnSp>
          <p:nvCxnSpPr>
            <p:cNvPr id="24" name="直接连接符 23"/>
            <p:cNvCxnSpPr/>
            <p:nvPr/>
          </p:nvCxnSpPr>
          <p:spPr>
            <a:xfrm>
              <a:off x="9530366" y="5063002"/>
              <a:ext cx="0" cy="3799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flipV="1">
            <a:off x="577971" y="181600"/>
            <a:ext cx="72269" cy="836313"/>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sz="2800" kern="1200" baseline="0">
          <a:solidFill>
            <a:schemeClr val="tx1"/>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sz="2400" kern="120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sz="1800" kern="120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sz="1800" kern="120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80.jpe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84.png"/><Relationship Id="rId7" Type="http://schemas.openxmlformats.org/officeDocument/2006/relationships/image" Target="../media/image82.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3.wmf"/></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2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normAutofit fontScale="85000" lnSpcReduction="20000"/>
          </a:bodyPr>
          <a:lstStyle/>
          <a:p>
            <a:r>
              <a:rPr lang="en-US" altLang="zh-CN" dirty="0"/>
              <a:t>Haiyi Dong</a:t>
            </a:r>
            <a:endParaRPr lang="zh-CN" altLang="en-US" dirty="0"/>
          </a:p>
        </p:txBody>
      </p:sp>
      <p:sp>
        <p:nvSpPr>
          <p:cNvPr id="3" name="文本占位符 2"/>
          <p:cNvSpPr>
            <a:spLocks noGrp="1"/>
          </p:cNvSpPr>
          <p:nvPr>
            <p:ph type="body" sz="quarter" idx="11"/>
          </p:nvPr>
        </p:nvSpPr>
        <p:spPr/>
        <p:txBody>
          <a:bodyPr>
            <a:normAutofit fontScale="62500" lnSpcReduction="20000"/>
          </a:bodyPr>
          <a:lstStyle/>
          <a:p>
            <a:r>
              <a:rPr lang="en-US" altLang="zh-CN" dirty="0"/>
              <a:t>Vacuum Group</a:t>
            </a:r>
            <a:r>
              <a:rPr lang="zh-CN" altLang="en-US" dirty="0"/>
              <a:t>，</a:t>
            </a:r>
            <a:r>
              <a:rPr lang="en-US" altLang="zh-CN" dirty="0"/>
              <a:t>Accelerator Division</a:t>
            </a:r>
            <a:r>
              <a:rPr lang="zh-CN" altLang="en-US" dirty="0"/>
              <a:t>，</a:t>
            </a:r>
            <a:r>
              <a:rPr lang="en-US" altLang="zh-CN" dirty="0"/>
              <a:t>IHEP</a:t>
            </a:r>
            <a:endParaRPr lang="zh-CN" altLang="en-US" dirty="0"/>
          </a:p>
        </p:txBody>
      </p:sp>
      <p:sp>
        <p:nvSpPr>
          <p:cNvPr id="4" name="文本占位符 3"/>
          <p:cNvSpPr>
            <a:spLocks noGrp="1"/>
          </p:cNvSpPr>
          <p:nvPr>
            <p:ph type="body" sz="quarter" idx="12"/>
          </p:nvPr>
        </p:nvSpPr>
        <p:spPr/>
        <p:txBody>
          <a:bodyPr>
            <a:normAutofit fontScale="92500" lnSpcReduction="20000"/>
          </a:bodyPr>
          <a:lstStyle/>
          <a:p>
            <a:fld id="{A4BF08ED-67A2-4880-87BA-5E3FFF05D592}" type="datetime4">
              <a:rPr lang="en-US" altLang="zh-CN" smtClean="0"/>
              <a:t>July 9, 2026</a:t>
            </a:fld>
            <a:endParaRPr lang="zh-CN" altLang="en-US" dirty="0"/>
          </a:p>
        </p:txBody>
      </p:sp>
      <p:sp>
        <p:nvSpPr>
          <p:cNvPr id="5" name="标题 4"/>
          <p:cNvSpPr>
            <a:spLocks noGrp="1"/>
          </p:cNvSpPr>
          <p:nvPr>
            <p:ph type="ctrTitle"/>
          </p:nvPr>
        </p:nvSpPr>
        <p:spPr/>
        <p:txBody>
          <a:bodyPr>
            <a:normAutofit/>
          </a:bodyPr>
          <a:lstStyle/>
          <a:p>
            <a:r>
              <a:rPr lang="en-US" altLang="zh-CN" sz="4800" dirty="0"/>
              <a:t>HEPS Vacuum  System and NEG Coating</a:t>
            </a:r>
            <a:endParaRPr lang="zh-CN" altLang="en-US" sz="4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High</a:t>
            </a:r>
            <a:r>
              <a:rPr lang="zh-CN" altLang="en-US" dirty="0"/>
              <a:t> </a:t>
            </a:r>
            <a:r>
              <a:rPr lang="en-US" altLang="zh-CN" dirty="0"/>
              <a:t>Energy Transport Line Vacuum System</a:t>
            </a:r>
            <a:endParaRPr lang="zh-CN" altLang="en-US" dirty="0"/>
          </a:p>
        </p:txBody>
      </p:sp>
      <p:sp>
        <p:nvSpPr>
          <p:cNvPr id="3" name="内容占位符 2"/>
          <p:cNvSpPr>
            <a:spLocks noGrp="1"/>
          </p:cNvSpPr>
          <p:nvPr>
            <p:ph idx="1"/>
          </p:nvPr>
        </p:nvSpPr>
        <p:spPr>
          <a:xfrm>
            <a:off x="245578" y="4914904"/>
            <a:ext cx="7210967" cy="1217157"/>
          </a:xfrm>
        </p:spPr>
        <p:txBody>
          <a:bodyPr>
            <a:normAutofit fontScale="62500" lnSpcReduction="20000"/>
          </a:bodyPr>
          <a:lstStyle/>
          <a:p>
            <a:r>
              <a:rPr lang="en-US" altLang="zh-CN" sz="1700" dirty="0"/>
              <a:t>BR &amp; RB consist of two lines with a length of 105 m each and one dump electron beam line of  about 18 m long.</a:t>
            </a:r>
          </a:p>
          <a:p>
            <a:r>
              <a:rPr lang="en-US" altLang="zh-CN" sz="1700" dirty="0"/>
              <a:t>Each line is divided into 5 vacuum sections, with a total of 54 ion pumps, 15 cold-cathode gauges, and 6 gate valves.</a:t>
            </a:r>
          </a:p>
          <a:p>
            <a:r>
              <a:rPr lang="en-US" altLang="zh-CN" sz="1700" dirty="0"/>
              <a:t>There are 126 vacuum chambers for the BR line, 129 for the RB line, and 12 for the dump line. </a:t>
            </a:r>
          </a:p>
          <a:p>
            <a:r>
              <a:rPr lang="en-US" altLang="zh-CN" sz="1700" dirty="0"/>
              <a:t>High-precision thin-walled rectangular bending vacuum chambers (26×26) were manufactured.</a:t>
            </a:r>
          </a:p>
          <a:p>
            <a:endParaRPr lang="en-US" altLang="zh-CN" sz="1600" dirty="0"/>
          </a:p>
          <a:p>
            <a:endParaRPr lang="en-US" altLang="zh-CN" sz="1600" dirty="0"/>
          </a:p>
          <a:p>
            <a:endParaRPr lang="zh-CN" altLang="en-US" dirty="0"/>
          </a:p>
        </p:txBody>
      </p:sp>
      <p:pic>
        <p:nvPicPr>
          <p:cNvPr id="6" name="图片 5"/>
          <p:cNvPicPr>
            <a:picLocks noChangeAspect="1"/>
          </p:cNvPicPr>
          <p:nvPr/>
        </p:nvPicPr>
        <p:blipFill>
          <a:blip r:embed="rId2"/>
          <a:stretch>
            <a:fillRect/>
          </a:stretch>
        </p:blipFill>
        <p:spPr>
          <a:xfrm rot="5400000">
            <a:off x="1987358" y="-809140"/>
            <a:ext cx="3727409" cy="7542376"/>
          </a:xfrm>
          <a:prstGeom prst="rect">
            <a:avLst/>
          </a:prstGeom>
          <a:scene3d>
            <a:camera prst="orthographicFront">
              <a:rot lat="0" lon="0" rev="0"/>
            </a:camera>
            <a:lightRig rig="threePt" dir="t"/>
          </a:scene3d>
        </p:spPr>
      </p:pic>
      <p:sp>
        <p:nvSpPr>
          <p:cNvPr id="9" name="文本框 8"/>
          <p:cNvSpPr txBox="1"/>
          <p:nvPr/>
        </p:nvSpPr>
        <p:spPr>
          <a:xfrm>
            <a:off x="3311002" y="3522525"/>
            <a:ext cx="1080120" cy="369332"/>
          </a:xfrm>
          <a:prstGeom prst="rect">
            <a:avLst/>
          </a:prstGeom>
          <a:solidFill>
            <a:schemeClr val="bg1"/>
          </a:solidFill>
        </p:spPr>
        <p:txBody>
          <a:bodyPr wrap="square" rtlCol="0">
            <a:spAutoFit/>
          </a:bodyPr>
          <a:lstStyle/>
          <a:p>
            <a:r>
              <a:rPr lang="en-US" altLang="zh-CN" dirty="0"/>
              <a:t>Booster</a:t>
            </a:r>
            <a:endParaRPr lang="zh-CN" altLang="en-US" dirty="0"/>
          </a:p>
        </p:txBody>
      </p:sp>
      <p:sp>
        <p:nvSpPr>
          <p:cNvPr id="10" name="文本框 9"/>
          <p:cNvSpPr txBox="1"/>
          <p:nvPr/>
        </p:nvSpPr>
        <p:spPr>
          <a:xfrm>
            <a:off x="3511683" y="1521567"/>
            <a:ext cx="821840" cy="369332"/>
          </a:xfrm>
          <a:prstGeom prst="rect">
            <a:avLst/>
          </a:prstGeom>
          <a:solidFill>
            <a:schemeClr val="bg1"/>
          </a:solidFill>
        </p:spPr>
        <p:txBody>
          <a:bodyPr wrap="square" rtlCol="0">
            <a:spAutoFit/>
          </a:bodyPr>
          <a:lstStyle/>
          <a:p>
            <a:r>
              <a:rPr lang="en-US" altLang="zh-CN" dirty="0"/>
              <a:t>Ring</a:t>
            </a:r>
            <a:endParaRPr lang="zh-CN" altLang="en-US" dirty="0"/>
          </a:p>
        </p:txBody>
      </p:sp>
      <p:sp>
        <p:nvSpPr>
          <p:cNvPr id="11" name="文本框 10"/>
          <p:cNvSpPr txBox="1"/>
          <p:nvPr/>
        </p:nvSpPr>
        <p:spPr>
          <a:xfrm>
            <a:off x="2927648" y="2411997"/>
            <a:ext cx="531676" cy="276999"/>
          </a:xfrm>
          <a:prstGeom prst="rect">
            <a:avLst/>
          </a:prstGeom>
          <a:solidFill>
            <a:schemeClr val="bg1"/>
          </a:solidFill>
        </p:spPr>
        <p:txBody>
          <a:bodyPr wrap="square" rtlCol="0">
            <a:spAutoFit/>
          </a:bodyPr>
          <a:lstStyle/>
          <a:p>
            <a:r>
              <a:rPr lang="en-US" altLang="zh-CN" sz="1200" dirty="0"/>
              <a:t> BR</a:t>
            </a:r>
            <a:endParaRPr lang="zh-CN" altLang="en-US" sz="1200" dirty="0"/>
          </a:p>
        </p:txBody>
      </p:sp>
      <p:sp>
        <p:nvSpPr>
          <p:cNvPr id="12" name="文本框 11"/>
          <p:cNvSpPr txBox="1"/>
          <p:nvPr/>
        </p:nvSpPr>
        <p:spPr>
          <a:xfrm>
            <a:off x="4336386" y="2411997"/>
            <a:ext cx="531676" cy="276999"/>
          </a:xfrm>
          <a:prstGeom prst="rect">
            <a:avLst/>
          </a:prstGeom>
          <a:solidFill>
            <a:schemeClr val="bg1"/>
          </a:solidFill>
        </p:spPr>
        <p:txBody>
          <a:bodyPr wrap="square" rtlCol="0">
            <a:spAutoFit/>
          </a:bodyPr>
          <a:lstStyle/>
          <a:p>
            <a:r>
              <a:rPr lang="en-US" altLang="zh-CN" sz="1200" dirty="0"/>
              <a:t> RB</a:t>
            </a:r>
            <a:endParaRPr lang="zh-CN" altLang="en-US" sz="1200" dirty="0"/>
          </a:p>
        </p:txBody>
      </p:sp>
      <p:pic>
        <p:nvPicPr>
          <p:cNvPr id="4" name="图片 3">
            <a:extLst>
              <a:ext uri="{FF2B5EF4-FFF2-40B4-BE49-F238E27FC236}">
                <a16:creationId xmlns:a16="http://schemas.microsoft.com/office/drawing/2014/main" id="{2AD0430F-9A04-4800-B4DF-4A8AA78FB047}"/>
              </a:ext>
            </a:extLst>
          </p:cNvPr>
          <p:cNvPicPr>
            <a:picLocks noChangeAspect="1"/>
          </p:cNvPicPr>
          <p:nvPr/>
        </p:nvPicPr>
        <p:blipFill>
          <a:blip r:embed="rId3"/>
          <a:stretch>
            <a:fillRect/>
          </a:stretch>
        </p:blipFill>
        <p:spPr>
          <a:xfrm>
            <a:off x="7569007" y="1000108"/>
            <a:ext cx="4657748" cy="2310584"/>
          </a:xfrm>
          <a:prstGeom prst="rect">
            <a:avLst/>
          </a:prstGeom>
        </p:spPr>
      </p:pic>
      <p:pic>
        <p:nvPicPr>
          <p:cNvPr id="5" name="图片 4">
            <a:extLst>
              <a:ext uri="{FF2B5EF4-FFF2-40B4-BE49-F238E27FC236}">
                <a16:creationId xmlns:a16="http://schemas.microsoft.com/office/drawing/2014/main" id="{D4DD3CB7-7834-4E55-A969-1B13CC84E783}"/>
              </a:ext>
            </a:extLst>
          </p:cNvPr>
          <p:cNvPicPr>
            <a:picLocks noChangeAspect="1"/>
          </p:cNvPicPr>
          <p:nvPr/>
        </p:nvPicPr>
        <p:blipFill>
          <a:blip r:embed="rId4"/>
          <a:stretch>
            <a:fillRect/>
          </a:stretch>
        </p:blipFill>
        <p:spPr>
          <a:xfrm>
            <a:off x="7569007" y="3142149"/>
            <a:ext cx="4657748" cy="2176461"/>
          </a:xfrm>
          <a:prstGeom prst="rect">
            <a:avLst/>
          </a:prstGeom>
        </p:spPr>
      </p:pic>
      <p:pic>
        <p:nvPicPr>
          <p:cNvPr id="7" name="图片 6">
            <a:extLst>
              <a:ext uri="{FF2B5EF4-FFF2-40B4-BE49-F238E27FC236}">
                <a16:creationId xmlns:a16="http://schemas.microsoft.com/office/drawing/2014/main" id="{1D38F0FD-9FA2-4714-89C6-B74B714B5D0A}"/>
              </a:ext>
            </a:extLst>
          </p:cNvPr>
          <p:cNvPicPr>
            <a:picLocks noChangeAspect="1"/>
          </p:cNvPicPr>
          <p:nvPr/>
        </p:nvPicPr>
        <p:blipFill>
          <a:blip r:embed="rId5"/>
          <a:stretch>
            <a:fillRect/>
          </a:stretch>
        </p:blipFill>
        <p:spPr>
          <a:xfrm>
            <a:off x="8184232" y="5157192"/>
            <a:ext cx="2985983" cy="1113853"/>
          </a:xfrm>
          <a:prstGeom prst="rect">
            <a:avLst/>
          </a:prstGeom>
        </p:spPr>
      </p:pic>
    </p:spTree>
    <p:extLst>
      <p:ext uri="{BB962C8B-B14F-4D97-AF65-F5344CB8AC3E}">
        <p14:creationId xmlns:p14="http://schemas.microsoft.com/office/powerpoint/2010/main" val="3793088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E531F54-59AC-4A4E-A4E3-B0E335E9530C}"/>
              </a:ext>
            </a:extLst>
          </p:cNvPr>
          <p:cNvSpPr>
            <a:spLocks noGrp="1"/>
          </p:cNvSpPr>
          <p:nvPr>
            <p:ph type="title"/>
          </p:nvPr>
        </p:nvSpPr>
        <p:spPr>
          <a:xfrm>
            <a:off x="780289" y="260629"/>
            <a:ext cx="8846670" cy="663575"/>
          </a:xfrm>
        </p:spPr>
        <p:txBody>
          <a:bodyPr/>
          <a:lstStyle/>
          <a:p>
            <a:r>
              <a:rPr lang="en-US" altLang="zh-CN" dirty="0"/>
              <a:t>Vacuum Status of Booster and RB &amp;BR </a:t>
            </a:r>
            <a:endParaRPr lang="zh-CN" altLang="en-US" dirty="0"/>
          </a:p>
        </p:txBody>
      </p:sp>
      <p:sp>
        <p:nvSpPr>
          <p:cNvPr id="5" name="文本框 4">
            <a:extLst>
              <a:ext uri="{FF2B5EF4-FFF2-40B4-BE49-F238E27FC236}">
                <a16:creationId xmlns:a16="http://schemas.microsoft.com/office/drawing/2014/main" id="{F5C799F0-B949-4D71-8000-7FEE7669C7FE}"/>
              </a:ext>
            </a:extLst>
          </p:cNvPr>
          <p:cNvSpPr txBox="1"/>
          <p:nvPr/>
        </p:nvSpPr>
        <p:spPr>
          <a:xfrm>
            <a:off x="9719659" y="2351782"/>
            <a:ext cx="2174120" cy="1077218"/>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solidFill>
                  <a:srgbClr val="FF0000"/>
                </a:solidFill>
              </a:rPr>
              <a:t>Average Dynamic Pressure is</a:t>
            </a:r>
            <a:r>
              <a:rPr lang="en-US" altLang="zh-CN" sz="1600" dirty="0">
                <a:solidFill>
                  <a:srgbClr val="FF0000"/>
                </a:solidFill>
                <a:sym typeface="Symbol" panose="05050102010706020507" pitchFamily="18" charset="2"/>
              </a:rPr>
              <a:t> 1.2E-7Pa;</a:t>
            </a:r>
          </a:p>
          <a:p>
            <a:pPr marL="285750" indent="-285750">
              <a:buFont typeface="Arial" panose="020B0604020202020204" pitchFamily="34" charset="0"/>
              <a:buChar char="•"/>
            </a:pPr>
            <a:r>
              <a:rPr lang="en-US" altLang="zh-CN" sz="1600" dirty="0">
                <a:solidFill>
                  <a:srgbClr val="FF0000"/>
                </a:solidFill>
                <a:sym typeface="Symbol" panose="05050102010706020507" pitchFamily="18" charset="2"/>
              </a:rPr>
              <a:t>Design Average Pressure:  2E-6 Pa.</a:t>
            </a:r>
            <a:endParaRPr lang="zh-CN" altLang="en-US" sz="1600" dirty="0">
              <a:solidFill>
                <a:srgbClr val="FF0000"/>
              </a:solidFill>
            </a:endParaRPr>
          </a:p>
        </p:txBody>
      </p:sp>
      <p:pic>
        <p:nvPicPr>
          <p:cNvPr id="7" name="图片 6">
            <a:extLst>
              <a:ext uri="{FF2B5EF4-FFF2-40B4-BE49-F238E27FC236}">
                <a16:creationId xmlns:a16="http://schemas.microsoft.com/office/drawing/2014/main" id="{79676336-B6ED-4726-8DF5-E006FB28201A}"/>
              </a:ext>
            </a:extLst>
          </p:cNvPr>
          <p:cNvPicPr>
            <a:picLocks noChangeAspect="1"/>
          </p:cNvPicPr>
          <p:nvPr/>
        </p:nvPicPr>
        <p:blipFill>
          <a:blip r:embed="rId2"/>
          <a:stretch>
            <a:fillRect/>
          </a:stretch>
        </p:blipFill>
        <p:spPr>
          <a:xfrm>
            <a:off x="734098" y="924204"/>
            <a:ext cx="9037078" cy="5229412"/>
          </a:xfrm>
          <a:prstGeom prst="rect">
            <a:avLst/>
          </a:prstGeom>
        </p:spPr>
      </p:pic>
    </p:spTree>
    <p:extLst>
      <p:ext uri="{BB962C8B-B14F-4D97-AF65-F5344CB8AC3E}">
        <p14:creationId xmlns:p14="http://schemas.microsoft.com/office/powerpoint/2010/main" val="2435841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9500DA-70B3-4AF6-9220-F9D9C1BAF985}"/>
              </a:ext>
            </a:extLst>
          </p:cNvPr>
          <p:cNvPicPr>
            <a:picLocks noChangeAspect="1"/>
          </p:cNvPicPr>
          <p:nvPr/>
        </p:nvPicPr>
        <p:blipFill>
          <a:blip r:embed="rId2"/>
          <a:stretch>
            <a:fillRect/>
          </a:stretch>
        </p:blipFill>
        <p:spPr>
          <a:xfrm>
            <a:off x="7256346" y="924204"/>
            <a:ext cx="4749196" cy="4029805"/>
          </a:xfrm>
          <a:prstGeom prst="rect">
            <a:avLst/>
          </a:prstGeom>
        </p:spPr>
      </p:pic>
      <p:sp>
        <p:nvSpPr>
          <p:cNvPr id="5" name="文本框 4">
            <a:extLst>
              <a:ext uri="{FF2B5EF4-FFF2-40B4-BE49-F238E27FC236}">
                <a16:creationId xmlns:a16="http://schemas.microsoft.com/office/drawing/2014/main" id="{D3521C04-71FD-48B5-9999-1A381C408BBC}"/>
              </a:ext>
            </a:extLst>
          </p:cNvPr>
          <p:cNvSpPr txBox="1"/>
          <p:nvPr/>
        </p:nvSpPr>
        <p:spPr>
          <a:xfrm>
            <a:off x="10795210" y="2343183"/>
            <a:ext cx="834139" cy="276999"/>
          </a:xfrm>
          <a:prstGeom prst="rect">
            <a:avLst/>
          </a:prstGeom>
          <a:noFill/>
        </p:spPr>
        <p:txBody>
          <a:bodyPr wrap="none" rtlCol="0">
            <a:spAutoFit/>
          </a:bodyPr>
          <a:lstStyle/>
          <a:p>
            <a:pPr algn="l"/>
            <a:r>
              <a:rPr lang="en-US" altLang="zh-CN" sz="1200" dirty="0">
                <a:solidFill>
                  <a:srgbClr val="FF0000"/>
                </a:solidFill>
              </a:rPr>
              <a:t>BS1CCG01</a:t>
            </a:r>
            <a:endParaRPr lang="zh-CN" altLang="en-US" sz="1200" dirty="0">
              <a:solidFill>
                <a:srgbClr val="FF0000"/>
              </a:solidFill>
            </a:endParaRPr>
          </a:p>
        </p:txBody>
      </p:sp>
      <p:sp>
        <p:nvSpPr>
          <p:cNvPr id="2" name="标题 1">
            <a:extLst>
              <a:ext uri="{FF2B5EF4-FFF2-40B4-BE49-F238E27FC236}">
                <a16:creationId xmlns:a16="http://schemas.microsoft.com/office/drawing/2014/main" id="{467F85BB-35C8-46A7-B34F-76D11CB997FA}"/>
              </a:ext>
            </a:extLst>
          </p:cNvPr>
          <p:cNvSpPr>
            <a:spLocks noGrp="1"/>
          </p:cNvSpPr>
          <p:nvPr>
            <p:ph type="title"/>
          </p:nvPr>
        </p:nvSpPr>
        <p:spPr/>
        <p:txBody>
          <a:bodyPr/>
          <a:lstStyle/>
          <a:p>
            <a:r>
              <a:rPr lang="en-US" altLang="zh-CN" dirty="0"/>
              <a:t>Lessons Learned: Pressure Spikes in the Booster</a:t>
            </a:r>
            <a:endParaRPr lang="zh-CN" altLang="en-US" dirty="0"/>
          </a:p>
        </p:txBody>
      </p:sp>
      <p:sp>
        <p:nvSpPr>
          <p:cNvPr id="7" name="文本框 6">
            <a:extLst>
              <a:ext uri="{FF2B5EF4-FFF2-40B4-BE49-F238E27FC236}">
                <a16:creationId xmlns:a16="http://schemas.microsoft.com/office/drawing/2014/main" id="{3F3D590D-99AF-476B-8ECB-CF5A96A47F1B}"/>
              </a:ext>
            </a:extLst>
          </p:cNvPr>
          <p:cNvSpPr txBox="1"/>
          <p:nvPr/>
        </p:nvSpPr>
        <p:spPr>
          <a:xfrm>
            <a:off x="193418" y="5007590"/>
            <a:ext cx="10450971" cy="1200329"/>
          </a:xfrm>
          <a:prstGeom prst="rect">
            <a:avLst/>
          </a:prstGeom>
          <a:noFill/>
        </p:spPr>
        <p:txBody>
          <a:bodyPr wrap="square" rtlCol="0">
            <a:spAutoFit/>
          </a:bodyPr>
          <a:lstStyle/>
          <a:p>
            <a:pPr marL="171450" indent="-171450">
              <a:buFont typeface="Arial" panose="020B0604020202020204" pitchFamily="34" charset="0"/>
              <a:buChar char="•"/>
            </a:pPr>
            <a:r>
              <a:rPr lang="en-US" altLang="zh-CN" sz="1200" dirty="0">
                <a:solidFill>
                  <a:srgbClr val="0070C0"/>
                </a:solidFill>
              </a:rPr>
              <a:t>There are periodic pressure spikes in the Booster injection sector. The pressure rise measured by the Cold-Cathode Gauge (BS1CCG01) reaches about 5×10⁻³ Pa and triggers overcurrent protection on the Sputter Ion Pumps (BS1SIP04/05/06/07).</a:t>
            </a:r>
          </a:p>
          <a:p>
            <a:pPr marL="171450" indent="-171450">
              <a:buFont typeface="Arial" panose="020B0604020202020204" pitchFamily="34" charset="0"/>
              <a:buChar char="•"/>
            </a:pPr>
            <a:r>
              <a:rPr lang="en-US" altLang="zh-CN" sz="1200" dirty="0">
                <a:solidFill>
                  <a:srgbClr val="0070C0"/>
                </a:solidFill>
              </a:rPr>
              <a:t>This phenomenon is usually referred to as “argon instability” for diode ion pumps, and the burst gas is mostly Ar.</a:t>
            </a:r>
          </a:p>
          <a:p>
            <a:pPr marL="171450" indent="-171450">
              <a:buFont typeface="Arial" panose="020B0604020202020204" pitchFamily="34" charset="0"/>
              <a:buChar char="•"/>
            </a:pPr>
            <a:r>
              <a:rPr lang="en-US" altLang="zh-CN" sz="1200" dirty="0">
                <a:solidFill>
                  <a:srgbClr val="0070C0"/>
                </a:solidFill>
              </a:rPr>
              <a:t>Whichever pump among BS1SIP04, 05, 06, or 07 is turned off, a pressure spike still remains.</a:t>
            </a:r>
          </a:p>
          <a:p>
            <a:pPr marL="171450" indent="-171450">
              <a:buFont typeface="Arial" panose="020B0604020202020204" pitchFamily="34" charset="0"/>
              <a:buChar char="•"/>
            </a:pPr>
            <a:r>
              <a:rPr lang="en-US" altLang="zh-CN" sz="1200" dirty="0">
                <a:solidFill>
                  <a:srgbClr val="0070C0"/>
                </a:solidFill>
              </a:rPr>
              <a:t>When BS1SIP04/05/06/07 were all turned off, no pressure spike was observed over a one-month period, and the pressure of BS1CCG01 maintained at 1.8 ×10</a:t>
            </a:r>
            <a:r>
              <a:rPr lang="en-US" altLang="zh-CN" sz="1200" baseline="30000" dirty="0">
                <a:solidFill>
                  <a:srgbClr val="0070C0"/>
                </a:solidFill>
              </a:rPr>
              <a:t>-6 </a:t>
            </a:r>
            <a:r>
              <a:rPr lang="en-US" altLang="zh-CN" sz="1200" dirty="0">
                <a:solidFill>
                  <a:srgbClr val="0070C0"/>
                </a:solidFill>
              </a:rPr>
              <a:t>Pa.</a:t>
            </a:r>
          </a:p>
          <a:p>
            <a:pPr marL="171450" indent="-171450">
              <a:buFont typeface="Arial" panose="020B0604020202020204" pitchFamily="34" charset="0"/>
              <a:buChar char="•"/>
            </a:pPr>
            <a:r>
              <a:rPr lang="en-US" altLang="zh-CN" sz="1200" dirty="0">
                <a:solidFill>
                  <a:srgbClr val="0070C0"/>
                </a:solidFill>
              </a:rPr>
              <a:t>It can be concluded that the pressure spikes were caused by two or more ion pumps.</a:t>
            </a:r>
          </a:p>
        </p:txBody>
      </p:sp>
      <p:pic>
        <p:nvPicPr>
          <p:cNvPr id="10" name="图片 9">
            <a:extLst>
              <a:ext uri="{FF2B5EF4-FFF2-40B4-BE49-F238E27FC236}">
                <a16:creationId xmlns:a16="http://schemas.microsoft.com/office/drawing/2014/main" id="{CA05A511-9E19-46C0-8292-1F6FF40C8B53}"/>
              </a:ext>
            </a:extLst>
          </p:cNvPr>
          <p:cNvPicPr>
            <a:picLocks noChangeAspect="1"/>
          </p:cNvPicPr>
          <p:nvPr/>
        </p:nvPicPr>
        <p:blipFill>
          <a:blip r:embed="rId3"/>
          <a:stretch>
            <a:fillRect/>
          </a:stretch>
        </p:blipFill>
        <p:spPr>
          <a:xfrm>
            <a:off x="130478" y="1310748"/>
            <a:ext cx="7072747" cy="3402020"/>
          </a:xfrm>
          <a:prstGeom prst="rect">
            <a:avLst/>
          </a:prstGeom>
        </p:spPr>
      </p:pic>
      <p:cxnSp>
        <p:nvCxnSpPr>
          <p:cNvPr id="15" name="直接箭头连接符 14">
            <a:extLst>
              <a:ext uri="{FF2B5EF4-FFF2-40B4-BE49-F238E27FC236}">
                <a16:creationId xmlns:a16="http://schemas.microsoft.com/office/drawing/2014/main" id="{4FFB62F2-48BD-4146-A9BC-A6088793122E}"/>
              </a:ext>
            </a:extLst>
          </p:cNvPr>
          <p:cNvCxnSpPr/>
          <p:nvPr/>
        </p:nvCxnSpPr>
        <p:spPr>
          <a:xfrm>
            <a:off x="1348576" y="2769514"/>
            <a:ext cx="2151142"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6A0573AB-BF9F-40A4-94D4-4DA0182CA69D}"/>
              </a:ext>
            </a:extLst>
          </p:cNvPr>
          <p:cNvCxnSpPr/>
          <p:nvPr/>
        </p:nvCxnSpPr>
        <p:spPr>
          <a:xfrm>
            <a:off x="3499718" y="2776093"/>
            <a:ext cx="2401224"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20CEE6D7-6D84-47FD-BD34-10E18248C593}"/>
              </a:ext>
            </a:extLst>
          </p:cNvPr>
          <p:cNvSpPr txBox="1"/>
          <p:nvPr/>
        </p:nvSpPr>
        <p:spPr>
          <a:xfrm>
            <a:off x="1502381" y="2345206"/>
            <a:ext cx="1944216" cy="430887"/>
          </a:xfrm>
          <a:prstGeom prst="rect">
            <a:avLst/>
          </a:prstGeom>
          <a:noFill/>
        </p:spPr>
        <p:txBody>
          <a:bodyPr wrap="square" rtlCol="0">
            <a:spAutoFit/>
          </a:bodyPr>
          <a:lstStyle/>
          <a:p>
            <a:pPr algn="ctr"/>
            <a:r>
              <a:rPr lang="en-US" altLang="zh-CN" sz="1100" dirty="0"/>
              <a:t>2025.10.15-2025.12.10</a:t>
            </a:r>
          </a:p>
          <a:p>
            <a:pPr algn="ctr"/>
            <a:r>
              <a:rPr lang="en-US" altLang="zh-CN" sz="1100" dirty="0"/>
              <a:t> Turn off BS1SIP06 , 07 or 05 </a:t>
            </a:r>
            <a:endParaRPr lang="zh-CN" altLang="en-US" sz="1100" dirty="0"/>
          </a:p>
        </p:txBody>
      </p:sp>
      <p:sp>
        <p:nvSpPr>
          <p:cNvPr id="13" name="文本框 12">
            <a:extLst>
              <a:ext uri="{FF2B5EF4-FFF2-40B4-BE49-F238E27FC236}">
                <a16:creationId xmlns:a16="http://schemas.microsoft.com/office/drawing/2014/main" id="{D5410777-CD55-4992-B559-7308D0206ED8}"/>
              </a:ext>
            </a:extLst>
          </p:cNvPr>
          <p:cNvSpPr txBox="1"/>
          <p:nvPr/>
        </p:nvSpPr>
        <p:spPr>
          <a:xfrm>
            <a:off x="3653523" y="2347991"/>
            <a:ext cx="1944216" cy="430887"/>
          </a:xfrm>
          <a:prstGeom prst="rect">
            <a:avLst/>
          </a:prstGeom>
          <a:noFill/>
        </p:spPr>
        <p:txBody>
          <a:bodyPr wrap="square" rtlCol="0">
            <a:spAutoFit/>
          </a:bodyPr>
          <a:lstStyle/>
          <a:p>
            <a:pPr algn="ctr"/>
            <a:r>
              <a:rPr lang="en-US" altLang="zh-CN" sz="1100" dirty="0"/>
              <a:t>2025.12.10-2026.2.12</a:t>
            </a:r>
          </a:p>
          <a:p>
            <a:pPr algn="ctr"/>
            <a:r>
              <a:rPr lang="en-US" altLang="zh-CN" sz="1100" dirty="0"/>
              <a:t> Turn off BS1SIP04 </a:t>
            </a:r>
            <a:endParaRPr lang="zh-CN" altLang="en-US" sz="1100" dirty="0"/>
          </a:p>
        </p:txBody>
      </p:sp>
      <p:sp>
        <p:nvSpPr>
          <p:cNvPr id="14" name="文本框 13">
            <a:extLst>
              <a:ext uri="{FF2B5EF4-FFF2-40B4-BE49-F238E27FC236}">
                <a16:creationId xmlns:a16="http://schemas.microsoft.com/office/drawing/2014/main" id="{5E5FC707-CA28-498E-ACE4-B7EA65E53FAC}"/>
              </a:ext>
            </a:extLst>
          </p:cNvPr>
          <p:cNvSpPr txBox="1"/>
          <p:nvPr/>
        </p:nvSpPr>
        <p:spPr>
          <a:xfrm>
            <a:off x="5579976" y="2345206"/>
            <a:ext cx="1944216" cy="430887"/>
          </a:xfrm>
          <a:prstGeom prst="rect">
            <a:avLst/>
          </a:prstGeom>
          <a:noFill/>
        </p:spPr>
        <p:txBody>
          <a:bodyPr wrap="square" rtlCol="0">
            <a:spAutoFit/>
          </a:bodyPr>
          <a:lstStyle/>
          <a:p>
            <a:pPr algn="ctr"/>
            <a:r>
              <a:rPr lang="en-US" altLang="zh-CN" sz="1100" dirty="0"/>
              <a:t>2026.2.12-</a:t>
            </a:r>
          </a:p>
          <a:p>
            <a:pPr algn="ctr"/>
            <a:r>
              <a:rPr lang="en-US" altLang="zh-CN" sz="1100" dirty="0"/>
              <a:t> Off SIP04/05/06/07 </a:t>
            </a:r>
            <a:endParaRPr lang="zh-CN" altLang="en-US" sz="1100" dirty="0"/>
          </a:p>
        </p:txBody>
      </p:sp>
    </p:spTree>
    <p:extLst>
      <p:ext uri="{BB962C8B-B14F-4D97-AF65-F5344CB8AC3E}">
        <p14:creationId xmlns:p14="http://schemas.microsoft.com/office/powerpoint/2010/main" val="496437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Layout</a:t>
            </a:r>
            <a:r>
              <a:rPr lang="zh-CN" altLang="en-US" dirty="0"/>
              <a:t> </a:t>
            </a:r>
            <a:r>
              <a:rPr lang="en-US" altLang="zh-CN" dirty="0"/>
              <a:t>of</a:t>
            </a:r>
            <a:r>
              <a:rPr lang="zh-CN" altLang="en-US" dirty="0"/>
              <a:t> </a:t>
            </a:r>
            <a:r>
              <a:rPr lang="en-US" altLang="zh-CN" dirty="0"/>
              <a:t>Storage</a:t>
            </a:r>
            <a:r>
              <a:rPr lang="zh-CN" altLang="en-US" dirty="0"/>
              <a:t> </a:t>
            </a:r>
            <a:r>
              <a:rPr lang="en-US" altLang="zh-CN" dirty="0"/>
              <a:t>Ring Vacuum system</a:t>
            </a:r>
            <a:endParaRPr lang="zh-CN" altLang="en-US" dirty="0"/>
          </a:p>
        </p:txBody>
      </p:sp>
      <p:sp>
        <p:nvSpPr>
          <p:cNvPr id="3" name="内容占位符 2"/>
          <p:cNvSpPr>
            <a:spLocks noGrp="1"/>
          </p:cNvSpPr>
          <p:nvPr>
            <p:ph idx="1"/>
          </p:nvPr>
        </p:nvSpPr>
        <p:spPr>
          <a:xfrm>
            <a:off x="5933560" y="3744336"/>
            <a:ext cx="5844157" cy="2348650"/>
          </a:xfrm>
        </p:spPr>
        <p:txBody>
          <a:bodyPr>
            <a:normAutofit/>
          </a:bodyPr>
          <a:lstStyle/>
          <a:p>
            <a:r>
              <a:rPr lang="en-US" altLang="zh-CN" sz="1600" dirty="0"/>
              <a:t>The 6 GeV storage ring has a circumference of 1360.4 m and adopts a 24‑dual‑7BA‑cell achromat lattice.</a:t>
            </a:r>
          </a:p>
          <a:p>
            <a:r>
              <a:rPr lang="en-US" altLang="zh-CN" sz="1600" dirty="0"/>
              <a:t>Among the 48 cells, the long straight sections are located at the beginnings and are mainly used for installing insertion devices, injection and extraction equipment, RF cavities, and other components.</a:t>
            </a:r>
          </a:p>
          <a:p>
            <a:r>
              <a:rPr lang="en-US" altLang="zh-CN" sz="1600" dirty="0"/>
              <a:t> RF all‑metal gate valves are installed at both ends of the long straight sections, dividing the entire ring into 101 vacuum sectors.</a:t>
            </a:r>
          </a:p>
        </p:txBody>
      </p:sp>
      <p:pic>
        <p:nvPicPr>
          <p:cNvPr id="4" name="图片 3"/>
          <p:cNvPicPr>
            <a:picLocks noChangeAspect="1"/>
          </p:cNvPicPr>
          <p:nvPr/>
        </p:nvPicPr>
        <p:blipFill>
          <a:blip r:embed="rId2"/>
          <a:stretch>
            <a:fillRect/>
          </a:stretch>
        </p:blipFill>
        <p:spPr>
          <a:xfrm>
            <a:off x="1" y="1052736"/>
            <a:ext cx="5621627" cy="4987358"/>
          </a:xfrm>
          <a:prstGeom prst="rect">
            <a:avLst/>
          </a:prstGeom>
        </p:spPr>
      </p:pic>
      <p:pic>
        <p:nvPicPr>
          <p:cNvPr id="5" name="图片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33560" y="1854355"/>
            <a:ext cx="6228196" cy="1846613"/>
          </a:xfrm>
          <a:prstGeom prst="rect">
            <a:avLst/>
          </a:prstGeom>
        </p:spPr>
      </p:pic>
      <p:pic>
        <p:nvPicPr>
          <p:cNvPr id="6" name="图片 5"/>
          <p:cNvPicPr>
            <a:picLocks noChangeAspect="1"/>
          </p:cNvPicPr>
          <p:nvPr/>
        </p:nvPicPr>
        <p:blipFill>
          <a:blip r:embed="rId4"/>
          <a:stretch>
            <a:fillRect/>
          </a:stretch>
        </p:blipFill>
        <p:spPr>
          <a:xfrm>
            <a:off x="5835542" y="897757"/>
            <a:ext cx="6212452" cy="913230"/>
          </a:xfrm>
          <a:prstGeom prst="rect">
            <a:avLst/>
          </a:prstGeom>
        </p:spPr>
      </p:pic>
      <p:sp>
        <p:nvSpPr>
          <p:cNvPr id="7" name="文本框 6"/>
          <p:cNvSpPr txBox="1"/>
          <p:nvPr/>
        </p:nvSpPr>
        <p:spPr>
          <a:xfrm>
            <a:off x="10289337" y="3168654"/>
            <a:ext cx="1398240" cy="369332"/>
          </a:xfrm>
          <a:prstGeom prst="rect">
            <a:avLst/>
          </a:prstGeom>
          <a:noFill/>
        </p:spPr>
        <p:txBody>
          <a:bodyPr wrap="square" rtlCol="0">
            <a:spAutoFit/>
          </a:bodyPr>
          <a:lstStyle/>
          <a:p>
            <a:r>
              <a:rPr lang="en-US" altLang="zh-CN" dirty="0">
                <a:solidFill>
                  <a:srgbClr val="FF0000"/>
                </a:solidFill>
              </a:rPr>
              <a:t>R46</a:t>
            </a:r>
            <a:r>
              <a:rPr lang="zh-CN" altLang="en-US" dirty="0">
                <a:solidFill>
                  <a:srgbClr val="FF0000"/>
                </a:solidFill>
              </a:rPr>
              <a:t> </a:t>
            </a:r>
            <a:r>
              <a:rPr lang="en-US" altLang="zh-CN" dirty="0">
                <a:solidFill>
                  <a:srgbClr val="FF0000"/>
                </a:solidFill>
              </a:rPr>
              <a:t>Arc Cell</a:t>
            </a:r>
            <a:endParaRPr lang="zh-CN" altLang="en-US" dirty="0">
              <a:solidFill>
                <a:srgbClr val="FF0000"/>
              </a:solidFill>
            </a:endParaRPr>
          </a:p>
        </p:txBody>
      </p:sp>
    </p:spTree>
    <p:extLst>
      <p:ext uri="{BB962C8B-B14F-4D97-AF65-F5344CB8AC3E}">
        <p14:creationId xmlns:p14="http://schemas.microsoft.com/office/powerpoint/2010/main" val="13056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A8776476-B960-4877-9FBA-B44CD5CC6219}"/>
              </a:ext>
            </a:extLst>
          </p:cNvPr>
          <p:cNvSpPr>
            <a:spLocks noGrp="1"/>
          </p:cNvSpPr>
          <p:nvPr>
            <p:ph idx="1"/>
          </p:nvPr>
        </p:nvSpPr>
        <p:spPr>
          <a:xfrm>
            <a:off x="682581" y="1133877"/>
            <a:ext cx="3913322" cy="4804867"/>
          </a:xfrm>
        </p:spPr>
        <p:txBody>
          <a:bodyPr/>
          <a:lstStyle/>
          <a:p>
            <a:pPr marL="0" indent="0">
              <a:buNone/>
            </a:pPr>
            <a:r>
              <a:rPr lang="en-US" altLang="zh-CN" sz="1800" dirty="0"/>
              <a:t>One arc cell includes the following components:</a:t>
            </a:r>
          </a:p>
          <a:p>
            <a:r>
              <a:rPr lang="en-US" altLang="zh-CN" sz="1600" dirty="0">
                <a:solidFill>
                  <a:schemeClr val="tx1"/>
                </a:solidFill>
              </a:rPr>
              <a:t>Vacuum chambers: 18+6 (Ring + Beamline)</a:t>
            </a:r>
          </a:p>
          <a:p>
            <a:r>
              <a:rPr lang="en-US" altLang="zh-CN" sz="1600" dirty="0">
                <a:solidFill>
                  <a:schemeClr val="tx1"/>
                </a:solidFill>
              </a:rPr>
              <a:t>RF shielding bellows: 14</a:t>
            </a:r>
          </a:p>
          <a:p>
            <a:r>
              <a:rPr lang="en-US" altLang="zh-CN" sz="1600" dirty="0">
                <a:solidFill>
                  <a:schemeClr val="tx1"/>
                </a:solidFill>
              </a:rPr>
              <a:t>Photon absorbers: 4+2</a:t>
            </a:r>
          </a:p>
          <a:p>
            <a:r>
              <a:rPr lang="en-US" altLang="zh-CN" sz="1600" dirty="0">
                <a:solidFill>
                  <a:schemeClr val="tx1"/>
                </a:solidFill>
              </a:rPr>
              <a:t>Ion Pumps (25L/s): 14+2 </a:t>
            </a:r>
          </a:p>
          <a:p>
            <a:r>
              <a:rPr lang="en-US" altLang="zh-CN" sz="1600" dirty="0">
                <a:solidFill>
                  <a:schemeClr val="tx1"/>
                </a:solidFill>
              </a:rPr>
              <a:t>NEG pumps (Z 400): 3</a:t>
            </a:r>
          </a:p>
          <a:p>
            <a:r>
              <a:rPr lang="en-US" altLang="zh-CN" sz="1600" dirty="0">
                <a:solidFill>
                  <a:schemeClr val="tx1"/>
                </a:solidFill>
              </a:rPr>
              <a:t>Cold cathode gauges: 2+2</a:t>
            </a:r>
          </a:p>
          <a:p>
            <a:r>
              <a:rPr lang="en-US" altLang="zh-CN" sz="1600" dirty="0">
                <a:solidFill>
                  <a:schemeClr val="tx1"/>
                </a:solidFill>
              </a:rPr>
              <a:t>Residual gas analyzer: 1</a:t>
            </a:r>
          </a:p>
          <a:p>
            <a:r>
              <a:rPr lang="en-US" altLang="zh-CN" sz="1600" dirty="0">
                <a:solidFill>
                  <a:schemeClr val="tx1"/>
                </a:solidFill>
              </a:rPr>
              <a:t>All-metal gate valves: 2+2</a:t>
            </a:r>
          </a:p>
          <a:p>
            <a:r>
              <a:rPr lang="en-US" altLang="zh-CN" sz="1600" dirty="0">
                <a:solidFill>
                  <a:schemeClr val="tx1"/>
                </a:solidFill>
              </a:rPr>
              <a:t>All-metal angle valves: 2</a:t>
            </a:r>
          </a:p>
          <a:p>
            <a:r>
              <a:rPr lang="en-US" altLang="zh-CN" sz="1600" dirty="0">
                <a:solidFill>
                  <a:schemeClr val="tx1"/>
                </a:solidFill>
              </a:rPr>
              <a:t>Transition pipes and bellows: 8</a:t>
            </a:r>
          </a:p>
          <a:p>
            <a:endParaRPr lang="en-US" altLang="zh-CN" sz="1600" dirty="0">
              <a:solidFill>
                <a:schemeClr val="tx1"/>
              </a:solidFill>
            </a:endParaRPr>
          </a:p>
          <a:p>
            <a:endParaRPr lang="en-US" altLang="zh-CN" sz="1600" dirty="0">
              <a:solidFill>
                <a:schemeClr val="tx1"/>
              </a:solidFill>
            </a:endParaRPr>
          </a:p>
          <a:p>
            <a:endParaRPr lang="en-US" altLang="zh-CN" sz="1600" dirty="0">
              <a:solidFill>
                <a:schemeClr val="tx1"/>
              </a:solidFill>
            </a:endParaRPr>
          </a:p>
          <a:p>
            <a:pPr marL="0" indent="0">
              <a:buNone/>
            </a:pPr>
            <a:endParaRPr lang="zh-CN" altLang="en-US" sz="1600" dirty="0">
              <a:solidFill>
                <a:schemeClr val="tx1"/>
              </a:solidFill>
            </a:endParaRPr>
          </a:p>
        </p:txBody>
      </p:sp>
      <p:sp>
        <p:nvSpPr>
          <p:cNvPr id="3" name="标题 2">
            <a:extLst>
              <a:ext uri="{FF2B5EF4-FFF2-40B4-BE49-F238E27FC236}">
                <a16:creationId xmlns:a16="http://schemas.microsoft.com/office/drawing/2014/main" id="{BD068885-EEDC-4FA8-91B2-7AEA21030380}"/>
              </a:ext>
            </a:extLst>
          </p:cNvPr>
          <p:cNvSpPr>
            <a:spLocks noGrp="1"/>
          </p:cNvSpPr>
          <p:nvPr>
            <p:ph type="title"/>
          </p:nvPr>
        </p:nvSpPr>
        <p:spPr>
          <a:xfrm>
            <a:off x="780288" y="260629"/>
            <a:ext cx="10718987" cy="663575"/>
          </a:xfrm>
        </p:spPr>
        <p:txBody>
          <a:bodyPr/>
          <a:lstStyle/>
          <a:p>
            <a:r>
              <a:rPr lang="en-US" altLang="zh-CN" sz="3600" dirty="0"/>
              <a:t>Vacuum Components in an Arc Cell of Storage Ring</a:t>
            </a:r>
            <a:endParaRPr lang="zh-CN" altLang="en-US" sz="3600" dirty="0"/>
          </a:p>
        </p:txBody>
      </p:sp>
      <p:pic>
        <p:nvPicPr>
          <p:cNvPr id="9" name="图片 8">
            <a:extLst>
              <a:ext uri="{FF2B5EF4-FFF2-40B4-BE49-F238E27FC236}">
                <a16:creationId xmlns:a16="http://schemas.microsoft.com/office/drawing/2014/main" id="{C2B9213D-3A3B-474B-9727-6D47642216AF}"/>
              </a:ext>
            </a:extLst>
          </p:cNvPr>
          <p:cNvPicPr>
            <a:picLocks noChangeAspect="1"/>
          </p:cNvPicPr>
          <p:nvPr/>
        </p:nvPicPr>
        <p:blipFill>
          <a:blip r:embed="rId2"/>
          <a:stretch>
            <a:fillRect/>
          </a:stretch>
        </p:blipFill>
        <p:spPr>
          <a:xfrm>
            <a:off x="4796034" y="1133877"/>
            <a:ext cx="6403360" cy="4154689"/>
          </a:xfrm>
          <a:prstGeom prst="rect">
            <a:avLst/>
          </a:prstGeom>
        </p:spPr>
      </p:pic>
      <p:pic>
        <p:nvPicPr>
          <p:cNvPr id="6" name="图片 5">
            <a:extLst>
              <a:ext uri="{FF2B5EF4-FFF2-40B4-BE49-F238E27FC236}">
                <a16:creationId xmlns:a16="http://schemas.microsoft.com/office/drawing/2014/main" id="{69924A70-8F31-4913-9F19-8C45A37DABA8}"/>
              </a:ext>
            </a:extLst>
          </p:cNvPr>
          <p:cNvPicPr>
            <a:picLocks noChangeAspect="1"/>
          </p:cNvPicPr>
          <p:nvPr/>
        </p:nvPicPr>
        <p:blipFill>
          <a:blip r:embed="rId3"/>
          <a:stretch>
            <a:fillRect/>
          </a:stretch>
        </p:blipFill>
        <p:spPr>
          <a:xfrm>
            <a:off x="6628498" y="4623385"/>
            <a:ext cx="1646848" cy="1454907"/>
          </a:xfrm>
          <a:prstGeom prst="rect">
            <a:avLst/>
          </a:prstGeom>
        </p:spPr>
      </p:pic>
    </p:spTree>
    <p:extLst>
      <p:ext uri="{BB962C8B-B14F-4D97-AF65-F5344CB8AC3E}">
        <p14:creationId xmlns:p14="http://schemas.microsoft.com/office/powerpoint/2010/main" val="375940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D36CD69-6423-406F-B8E6-6517DF0FAC47}"/>
              </a:ext>
            </a:extLst>
          </p:cNvPr>
          <p:cNvSpPr>
            <a:spLocks noGrp="1"/>
          </p:cNvSpPr>
          <p:nvPr>
            <p:ph type="title"/>
          </p:nvPr>
        </p:nvSpPr>
        <p:spPr>
          <a:xfrm>
            <a:off x="1438144" y="260629"/>
            <a:ext cx="8943261" cy="663575"/>
          </a:xfrm>
        </p:spPr>
        <p:txBody>
          <a:bodyPr/>
          <a:lstStyle/>
          <a:p>
            <a:r>
              <a:rPr lang="en-US" altLang="zh-CN" sz="2400" dirty="0"/>
              <a:t>Specifications of the vacuum chambers in an arc cell in the storage ring</a:t>
            </a:r>
            <a:endParaRPr lang="zh-CN" altLang="en-US" sz="2400" dirty="0"/>
          </a:p>
        </p:txBody>
      </p:sp>
      <p:graphicFrame>
        <p:nvGraphicFramePr>
          <p:cNvPr id="7" name="内容占位符 6">
            <a:extLst>
              <a:ext uri="{FF2B5EF4-FFF2-40B4-BE49-F238E27FC236}">
                <a16:creationId xmlns:a16="http://schemas.microsoft.com/office/drawing/2014/main" id="{7CA8F72F-FAA3-4ADA-8E9B-EBAD27491493}"/>
              </a:ext>
            </a:extLst>
          </p:cNvPr>
          <p:cNvGraphicFramePr>
            <a:graphicFrameLocks noGrp="1"/>
          </p:cNvGraphicFramePr>
          <p:nvPr>
            <p:ph idx="1"/>
            <p:extLst/>
          </p:nvPr>
        </p:nvGraphicFramePr>
        <p:xfrm>
          <a:off x="830688" y="798488"/>
          <a:ext cx="9923168" cy="5261023"/>
        </p:xfrm>
        <a:graphic>
          <a:graphicData uri="http://schemas.openxmlformats.org/drawingml/2006/table">
            <a:tbl>
              <a:tblPr firstRow="1" firstCol="1" bandRow="1">
                <a:tableStyleId>{5C22544A-7EE6-4342-B048-85BDC9FD1C3A}</a:tableStyleId>
              </a:tblPr>
              <a:tblGrid>
                <a:gridCol w="1441467">
                  <a:extLst>
                    <a:ext uri="{9D8B030D-6E8A-4147-A177-3AD203B41FA5}">
                      <a16:colId xmlns:a16="http://schemas.microsoft.com/office/drawing/2014/main" val="3303412592"/>
                    </a:ext>
                  </a:extLst>
                </a:gridCol>
                <a:gridCol w="1441467">
                  <a:extLst>
                    <a:ext uri="{9D8B030D-6E8A-4147-A177-3AD203B41FA5}">
                      <a16:colId xmlns:a16="http://schemas.microsoft.com/office/drawing/2014/main" val="3356086611"/>
                    </a:ext>
                  </a:extLst>
                </a:gridCol>
                <a:gridCol w="1586034">
                  <a:extLst>
                    <a:ext uri="{9D8B030D-6E8A-4147-A177-3AD203B41FA5}">
                      <a16:colId xmlns:a16="http://schemas.microsoft.com/office/drawing/2014/main" val="2051493163"/>
                    </a:ext>
                  </a:extLst>
                </a:gridCol>
                <a:gridCol w="1380478">
                  <a:extLst>
                    <a:ext uri="{9D8B030D-6E8A-4147-A177-3AD203B41FA5}">
                      <a16:colId xmlns:a16="http://schemas.microsoft.com/office/drawing/2014/main" val="750999047"/>
                    </a:ext>
                  </a:extLst>
                </a:gridCol>
                <a:gridCol w="1190788">
                  <a:extLst>
                    <a:ext uri="{9D8B030D-6E8A-4147-A177-3AD203B41FA5}">
                      <a16:colId xmlns:a16="http://schemas.microsoft.com/office/drawing/2014/main" val="1057355897"/>
                    </a:ext>
                  </a:extLst>
                </a:gridCol>
                <a:gridCol w="1441467">
                  <a:extLst>
                    <a:ext uri="{9D8B030D-6E8A-4147-A177-3AD203B41FA5}">
                      <a16:colId xmlns:a16="http://schemas.microsoft.com/office/drawing/2014/main" val="578705546"/>
                    </a:ext>
                  </a:extLst>
                </a:gridCol>
                <a:gridCol w="1441467">
                  <a:extLst>
                    <a:ext uri="{9D8B030D-6E8A-4147-A177-3AD203B41FA5}">
                      <a16:colId xmlns:a16="http://schemas.microsoft.com/office/drawing/2014/main" val="431836655"/>
                    </a:ext>
                  </a:extLst>
                </a:gridCol>
              </a:tblGrid>
              <a:tr h="389705">
                <a:tc>
                  <a:txBody>
                    <a:bodyPr/>
                    <a:lstStyle/>
                    <a:p>
                      <a:pPr algn="ctr">
                        <a:spcAft>
                          <a:spcPts val="0"/>
                        </a:spcAft>
                      </a:pPr>
                      <a:r>
                        <a:rPr lang="en-US" sz="1000" kern="1200" dirty="0">
                          <a:effectLst/>
                        </a:rPr>
                        <a:t>No.</a:t>
                      </a:r>
                      <a:endParaRPr lang="zh-CN" sz="10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1000" kern="1200" dirty="0">
                          <a:effectLst/>
                        </a:rPr>
                        <a:t>Related magnets</a:t>
                      </a:r>
                      <a:endParaRPr lang="zh-CN" sz="10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1000" kern="1200" dirty="0">
                          <a:effectLst/>
                        </a:rPr>
                        <a:t>Size of cross section</a:t>
                      </a:r>
                      <a:r>
                        <a:rPr lang="zh-CN" sz="1000" kern="1200" dirty="0">
                          <a:effectLst/>
                        </a:rPr>
                        <a:t>（</a:t>
                      </a:r>
                      <a:r>
                        <a:rPr lang="en-US" sz="1000" kern="1200" dirty="0">
                          <a:effectLst/>
                        </a:rPr>
                        <a:t>mm</a:t>
                      </a:r>
                      <a:r>
                        <a:rPr lang="zh-CN" sz="1000" kern="1200" dirty="0">
                          <a:effectLst/>
                        </a:rPr>
                        <a:t>）</a:t>
                      </a:r>
                      <a:endParaRPr lang="zh-CN" sz="10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1000" kern="1200">
                          <a:effectLst/>
                        </a:rPr>
                        <a:t>Material</a:t>
                      </a:r>
                      <a:endParaRPr lang="zh-CN" sz="10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1000" kern="1200">
                          <a:effectLst/>
                        </a:rPr>
                        <a:t>Length(mm)</a:t>
                      </a:r>
                      <a:endParaRPr lang="zh-CN" sz="10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1000" kern="1200" dirty="0">
                          <a:effectLst/>
                        </a:rPr>
                        <a:t>Bending</a:t>
                      </a:r>
                      <a:r>
                        <a:rPr lang="zh-CN" sz="1000" kern="1200" dirty="0">
                          <a:effectLst/>
                        </a:rPr>
                        <a:t>（°）</a:t>
                      </a:r>
                      <a:endParaRPr lang="zh-CN" sz="10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1000" kern="1200" dirty="0">
                          <a:effectLst/>
                        </a:rPr>
                        <a:t>In/Out Flange type</a:t>
                      </a:r>
                      <a:endParaRPr lang="zh-CN" sz="10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1170078641"/>
                  </a:ext>
                </a:extLst>
              </a:tr>
              <a:tr h="194853">
                <a:tc>
                  <a:txBody>
                    <a:bodyPr/>
                    <a:lstStyle/>
                    <a:p>
                      <a:pPr algn="ctr">
                        <a:spcAft>
                          <a:spcPts val="0"/>
                        </a:spcAft>
                      </a:pPr>
                      <a:r>
                        <a:rPr lang="en-US" sz="900" kern="1200">
                          <a:effectLst/>
                        </a:rPr>
                        <a:t>VC1</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QF1-FC1-QD1</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ø22</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C18150&amp;Inconel625</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956.9/988.3</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900" kern="1200" dirty="0">
                          <a:effectLst/>
                        </a:rPr>
                        <a:t>0</a:t>
                      </a:r>
                      <a:endParaRPr lang="zh-CN" sz="9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marL="347345" indent="-347345" algn="ctr">
                        <a:spcAft>
                          <a:spcPts val="0"/>
                        </a:spcAft>
                      </a:pPr>
                      <a:r>
                        <a:rPr lang="en-US" sz="900" kern="1200" dirty="0">
                          <a:effectLst/>
                        </a:rPr>
                        <a:t>CF63R/CF63</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3714681710"/>
                  </a:ext>
                </a:extLst>
              </a:tr>
              <a:tr h="389705">
                <a:tc>
                  <a:txBody>
                    <a:bodyPr/>
                    <a:lstStyle/>
                    <a:p>
                      <a:pPr algn="ctr">
                        <a:spcAft>
                          <a:spcPts val="0"/>
                        </a:spcAft>
                      </a:pPr>
                      <a:r>
                        <a:rPr lang="en-US" sz="900" kern="1200">
                          <a:effectLst/>
                        </a:rPr>
                        <a:t>VC2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BLG1</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In ø22/Out (11+39) Width</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316LN/C18150</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1587.1</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1.2373</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CF63R/CF63R</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3667601195"/>
                  </a:ext>
                </a:extLst>
              </a:tr>
              <a:tr h="389705">
                <a:tc>
                  <a:txBody>
                    <a:bodyPr/>
                    <a:lstStyle/>
                    <a:p>
                      <a:pPr algn="ctr">
                        <a:spcAft>
                          <a:spcPts val="0"/>
                        </a:spcAft>
                      </a:pPr>
                      <a:r>
                        <a:rPr lang="en-US" sz="900" kern="1200">
                          <a:effectLst/>
                        </a:rPr>
                        <a:t>VC3</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QD2-SD1-ABF1</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In (11+53.3) W /Out (11+56) W</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dirty="0">
                          <a:effectLst/>
                        </a:rPr>
                        <a:t>C18150</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1020.3</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-0.0768</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CF63R/CF63</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1778262259"/>
                  </a:ext>
                </a:extLst>
              </a:tr>
              <a:tr h="389705">
                <a:tc>
                  <a:txBody>
                    <a:bodyPr/>
                    <a:lstStyle/>
                    <a:p>
                      <a:pPr algn="ctr">
                        <a:spcAft>
                          <a:spcPts val="0"/>
                        </a:spcAft>
                      </a:pPr>
                      <a:r>
                        <a:rPr lang="en-US" sz="900" kern="1200">
                          <a:effectLst/>
                        </a:rPr>
                        <a:t>VC4</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900" kern="1200">
                          <a:effectLst/>
                        </a:rPr>
                        <a:t>-</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In (11+56) W/Out (11+13) W</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316LN</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900" kern="1200" dirty="0">
                          <a:effectLst/>
                        </a:rPr>
                        <a:t>134</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900" kern="1200">
                          <a:effectLst/>
                        </a:rPr>
                        <a:t>0</a:t>
                      </a:r>
                      <a:endParaRPr lang="zh-CN" sz="9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marL="347345" indent="-347345" algn="ctr">
                        <a:spcAft>
                          <a:spcPts val="0"/>
                        </a:spcAft>
                      </a:pPr>
                      <a:r>
                        <a:rPr lang="en-US" sz="900" kern="1200">
                          <a:effectLst/>
                        </a:rPr>
                        <a:t>CF63/CF25R</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362324896"/>
                  </a:ext>
                </a:extLst>
              </a:tr>
              <a:tr h="389705">
                <a:tc>
                  <a:txBody>
                    <a:bodyPr/>
                    <a:lstStyle/>
                    <a:p>
                      <a:pPr algn="ctr">
                        <a:spcAft>
                          <a:spcPts val="0"/>
                        </a:spcAft>
                      </a:pPr>
                      <a:r>
                        <a:rPr lang="en-US" sz="900" kern="1200">
                          <a:effectLst/>
                        </a:rPr>
                        <a:t>VC5</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900" kern="1200">
                          <a:effectLst/>
                        </a:rPr>
                        <a:t>SF1</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In (11+12.8) W/Out ø22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C18150</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497</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900" kern="1200" dirty="0">
                          <a:effectLst/>
                        </a:rPr>
                        <a:t>0</a:t>
                      </a:r>
                      <a:endParaRPr lang="zh-CN" sz="9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marL="347345" indent="-347345" algn="ctr">
                        <a:spcAft>
                          <a:spcPts val="0"/>
                        </a:spcAft>
                      </a:pPr>
                      <a:r>
                        <a:rPr lang="en-US" sz="900" kern="1200">
                          <a:effectLst/>
                        </a:rPr>
                        <a:t>CF25/CF40R</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2168106759"/>
                  </a:ext>
                </a:extLst>
              </a:tr>
              <a:tr h="194853">
                <a:tc>
                  <a:txBody>
                    <a:bodyPr/>
                    <a:lstStyle/>
                    <a:p>
                      <a:pPr algn="ctr">
                        <a:spcAft>
                          <a:spcPts val="0"/>
                        </a:spcAft>
                      </a:pPr>
                      <a:r>
                        <a:rPr lang="en-US" sz="900" kern="1200">
                          <a:effectLst/>
                        </a:rPr>
                        <a:t>VC6</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900" kern="1200">
                          <a:effectLst/>
                        </a:rPr>
                        <a:t>QF2-OCT1-SD2-QD3</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ø22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C18150</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1667.8</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900" kern="1200" dirty="0">
                          <a:effectLst/>
                        </a:rPr>
                        <a:t>0</a:t>
                      </a:r>
                      <a:endParaRPr lang="zh-CN" sz="9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marL="347345" indent="-347345" algn="ctr">
                        <a:spcAft>
                          <a:spcPts val="0"/>
                        </a:spcAft>
                      </a:pPr>
                      <a:r>
                        <a:rPr lang="en-US" sz="900" kern="1200">
                          <a:effectLst/>
                        </a:rPr>
                        <a:t>CF40R/CF63</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194089718"/>
                  </a:ext>
                </a:extLst>
              </a:tr>
              <a:tr h="194853">
                <a:tc>
                  <a:txBody>
                    <a:bodyPr/>
                    <a:lstStyle/>
                    <a:p>
                      <a:pPr algn="ctr">
                        <a:spcAft>
                          <a:spcPts val="0"/>
                        </a:spcAft>
                      </a:pPr>
                      <a:r>
                        <a:rPr lang="en-US" sz="900" kern="1200">
                          <a:effectLst/>
                        </a:rPr>
                        <a:t>VC7</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BLG2-QF3</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ø22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C18150</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1697.8</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0.8369</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CF63R/CF63</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89964914"/>
                  </a:ext>
                </a:extLst>
              </a:tr>
              <a:tr h="194853">
                <a:tc>
                  <a:txBody>
                    <a:bodyPr/>
                    <a:lstStyle/>
                    <a:p>
                      <a:pPr algn="ctr">
                        <a:spcAft>
                          <a:spcPts val="0"/>
                        </a:spcAft>
                      </a:pPr>
                      <a:r>
                        <a:rPr lang="en-US" sz="900" kern="1200">
                          <a:effectLst/>
                        </a:rPr>
                        <a:t>VC8</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BD1</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ø22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C18150</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1202.5</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1.3676</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CF63R/CF40</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3843793063"/>
                  </a:ext>
                </a:extLst>
              </a:tr>
              <a:tr h="194853">
                <a:tc>
                  <a:txBody>
                    <a:bodyPr/>
                    <a:lstStyle/>
                    <a:p>
                      <a:pPr algn="ctr">
                        <a:spcAft>
                          <a:spcPts val="0"/>
                        </a:spcAft>
                      </a:pPr>
                      <a:r>
                        <a:rPr lang="en-US" sz="900" kern="1200">
                          <a:effectLst/>
                        </a:rPr>
                        <a:t>VC9</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FC2/ABF2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In (11+14) W/Out ø22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C18150&amp;Inconel625</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930.8</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-0.3081</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CF40R/CF63</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3809979794"/>
                  </a:ext>
                </a:extLst>
              </a:tr>
              <a:tr h="194853">
                <a:tc>
                  <a:txBody>
                    <a:bodyPr/>
                    <a:lstStyle/>
                    <a:p>
                      <a:pPr algn="ctr">
                        <a:spcAft>
                          <a:spcPts val="0"/>
                        </a:spcAft>
                      </a:pPr>
                      <a:r>
                        <a:rPr lang="en-US" sz="900" kern="1200">
                          <a:effectLst/>
                        </a:rPr>
                        <a:t>VC10</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QD4-BLG3-QD5</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ø22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C18150</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1666.8</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1.3862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CF63R/CF63</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2598186818"/>
                  </a:ext>
                </a:extLst>
              </a:tr>
              <a:tr h="389705">
                <a:tc>
                  <a:txBody>
                    <a:bodyPr/>
                    <a:lstStyle/>
                    <a:p>
                      <a:pPr algn="ctr">
                        <a:spcAft>
                          <a:spcPts val="0"/>
                        </a:spcAft>
                      </a:pPr>
                      <a:r>
                        <a:rPr lang="en-US" sz="900" kern="1200">
                          <a:effectLst/>
                        </a:rPr>
                        <a:t>VC11</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ABF3</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In (11+28) W/Out (11+28) W</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C18150</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725.2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-0.3081</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CF63R/CF40</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1309425253"/>
                  </a:ext>
                </a:extLst>
              </a:tr>
              <a:tr h="389705">
                <a:tc>
                  <a:txBody>
                    <a:bodyPr/>
                    <a:lstStyle/>
                    <a:p>
                      <a:pPr algn="ctr">
                        <a:spcAft>
                          <a:spcPts val="0"/>
                        </a:spcAft>
                      </a:pPr>
                      <a:r>
                        <a:rPr lang="en-US" sz="900" kern="1200">
                          <a:effectLst/>
                        </a:rPr>
                        <a:t>VC12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FC3</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In (11+28) W/Out (11+28) W</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Inconel625</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210</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0</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CF40R/CF40</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1097062585"/>
                  </a:ext>
                </a:extLst>
              </a:tr>
              <a:tr h="389705">
                <a:tc>
                  <a:txBody>
                    <a:bodyPr/>
                    <a:lstStyle/>
                    <a:p>
                      <a:pPr algn="ctr">
                        <a:spcAft>
                          <a:spcPts val="0"/>
                        </a:spcAft>
                      </a:pPr>
                      <a:r>
                        <a:rPr lang="en-US" sz="900" kern="1200">
                          <a:effectLst/>
                        </a:rPr>
                        <a:t>VC13</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BD2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In (11+28)/Out (11+48) W</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C18150</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1178.8</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1.3676</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CF40R/CF125</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4078502350"/>
                  </a:ext>
                </a:extLst>
              </a:tr>
              <a:tr h="194853">
                <a:tc>
                  <a:txBody>
                    <a:bodyPr/>
                    <a:lstStyle/>
                    <a:p>
                      <a:pPr algn="ctr">
                        <a:spcAft>
                          <a:spcPts val="0"/>
                        </a:spcAft>
                      </a:pPr>
                      <a:r>
                        <a:rPr lang="en-US" sz="900" kern="1200">
                          <a:effectLst/>
                        </a:rPr>
                        <a:t>VC14</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BLG4-QF4</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In (11+55) W/Out ø22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316LN</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1808.5</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0.8369</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CF125R/CF63R</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965064601"/>
                  </a:ext>
                </a:extLst>
              </a:tr>
              <a:tr h="194853">
                <a:tc>
                  <a:txBody>
                    <a:bodyPr/>
                    <a:lstStyle/>
                    <a:p>
                      <a:pPr algn="ctr">
                        <a:spcAft>
                          <a:spcPts val="0"/>
                        </a:spcAft>
                      </a:pPr>
                      <a:r>
                        <a:rPr lang="en-US" sz="900" kern="1200">
                          <a:effectLst/>
                        </a:rPr>
                        <a:t>VC15</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QD6-SD3-OCT2-QF5</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ø22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C18150</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1555.8</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0</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CF63R/CF63</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3995661473"/>
                  </a:ext>
                </a:extLst>
              </a:tr>
              <a:tr h="194853">
                <a:tc>
                  <a:txBody>
                    <a:bodyPr/>
                    <a:lstStyle/>
                    <a:p>
                      <a:pPr algn="ctr">
                        <a:spcAft>
                          <a:spcPts val="0"/>
                        </a:spcAft>
                      </a:pPr>
                      <a:r>
                        <a:rPr lang="en-US" sz="900" kern="1200">
                          <a:effectLst/>
                        </a:rPr>
                        <a:t>VC16</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SF2-ABF4-SD4-QD7</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Bef>
                          <a:spcPts val="290"/>
                        </a:spcBef>
                        <a:spcAft>
                          <a:spcPts val="0"/>
                        </a:spcAft>
                      </a:pPr>
                      <a:r>
                        <a:rPr lang="en-US" sz="900" kern="1200">
                          <a:effectLst/>
                        </a:rPr>
                        <a:t>ø22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C18150</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1647.1</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-0.0768</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CF63R/CF25</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3175791813"/>
                  </a:ext>
                </a:extLst>
              </a:tr>
              <a:tr h="194853">
                <a:tc>
                  <a:txBody>
                    <a:bodyPr/>
                    <a:lstStyle/>
                    <a:p>
                      <a:pPr algn="ctr">
                        <a:spcAft>
                          <a:spcPts val="0"/>
                        </a:spcAft>
                      </a:pPr>
                      <a:r>
                        <a:rPr lang="en-US" sz="900" kern="1200">
                          <a:effectLst/>
                        </a:rPr>
                        <a:t>VC17</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BLG5</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ø22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316LN</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1589.1</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1.2373</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CF25R/CF63R</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2442734929"/>
                  </a:ext>
                </a:extLst>
              </a:tr>
              <a:tr h="194853">
                <a:tc>
                  <a:txBody>
                    <a:bodyPr/>
                    <a:lstStyle/>
                    <a:p>
                      <a:pPr algn="ctr">
                        <a:spcAft>
                          <a:spcPts val="0"/>
                        </a:spcAft>
                      </a:pPr>
                      <a:r>
                        <a:rPr lang="en-US" sz="900" kern="1200">
                          <a:effectLst/>
                        </a:rPr>
                        <a:t>VC18</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QD8-FC4-QF6</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ø22</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C18150&amp;Inconel625</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988.3/956.9</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a:effectLst/>
                        </a:rPr>
                        <a:t>0</a:t>
                      </a:r>
                      <a:endParaRPr lang="zh-CN" sz="9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marL="347345" indent="-347345" algn="ctr">
                        <a:spcAft>
                          <a:spcPts val="0"/>
                        </a:spcAft>
                      </a:pPr>
                      <a:r>
                        <a:rPr lang="en-US" sz="900" kern="1200" dirty="0">
                          <a:effectLst/>
                        </a:rPr>
                        <a:t>CF63R/CF63</a:t>
                      </a:r>
                      <a:endParaRPr lang="zh-CN" sz="9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1142135161"/>
                  </a:ext>
                </a:extLst>
              </a:tr>
            </a:tbl>
          </a:graphicData>
        </a:graphic>
      </p:graphicFrame>
    </p:spTree>
    <p:extLst>
      <p:ext uri="{BB962C8B-B14F-4D97-AF65-F5344CB8AC3E}">
        <p14:creationId xmlns:p14="http://schemas.microsoft.com/office/powerpoint/2010/main" val="3867131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Stainless Steel</a:t>
            </a:r>
            <a:r>
              <a:rPr lang="zh-CN" altLang="en-US" dirty="0"/>
              <a:t> </a:t>
            </a:r>
            <a:r>
              <a:rPr lang="en-US" altLang="zh-CN" dirty="0"/>
              <a:t>Vacuum</a:t>
            </a:r>
            <a:r>
              <a:rPr lang="zh-CN" altLang="en-US" dirty="0"/>
              <a:t> </a:t>
            </a:r>
            <a:r>
              <a:rPr lang="en-US" altLang="zh-CN" dirty="0"/>
              <a:t>Chamber</a:t>
            </a:r>
            <a:endParaRPr lang="zh-CN" altLang="en-US" dirty="0"/>
          </a:p>
        </p:txBody>
      </p:sp>
      <p:pic>
        <p:nvPicPr>
          <p:cNvPr id="4" name="内容占位符 3"/>
          <p:cNvPicPr>
            <a:picLocks noGrp="1" noChangeAspect="1"/>
          </p:cNvPicPr>
          <p:nvPr>
            <p:ph idx="1"/>
          </p:nvPr>
        </p:nvPicPr>
        <p:blipFill>
          <a:blip r:embed="rId2"/>
          <a:stretch>
            <a:fillRect/>
          </a:stretch>
        </p:blipFill>
        <p:spPr>
          <a:xfrm>
            <a:off x="407368" y="1031755"/>
            <a:ext cx="9031769" cy="4285051"/>
          </a:xfrm>
          <a:prstGeom prst="rect">
            <a:avLst/>
          </a:prstGeom>
        </p:spPr>
      </p:pic>
      <p:sp>
        <p:nvSpPr>
          <p:cNvPr id="6" name="文本框 5"/>
          <p:cNvSpPr txBox="1"/>
          <p:nvPr/>
        </p:nvSpPr>
        <p:spPr>
          <a:xfrm>
            <a:off x="257577" y="5295319"/>
            <a:ext cx="11618755" cy="954107"/>
          </a:xfrm>
          <a:prstGeom prst="rect">
            <a:avLst/>
          </a:prstGeom>
          <a:noFill/>
        </p:spPr>
        <p:txBody>
          <a:bodyPr wrap="square" rtlCol="0">
            <a:spAutoFit/>
          </a:bodyPr>
          <a:lstStyle/>
          <a:p>
            <a:pPr marL="285750" indent="-285750">
              <a:buFont typeface="Arial" panose="020B0604020202020204" pitchFamily="34" charset="0"/>
              <a:buChar char="•"/>
            </a:pPr>
            <a:r>
              <a:rPr lang="en-US" altLang="zh-CN" sz="1400" dirty="0">
                <a:solidFill>
                  <a:srgbClr val="0070C0"/>
                </a:solidFill>
              </a:rPr>
              <a:t>Multi-channel stainless steel vacuum chambers have been fabricated, allowing vacuum pumps, gauges, valves, and photon absorbers to be installed in the available space.</a:t>
            </a:r>
          </a:p>
          <a:p>
            <a:pPr marL="285750" indent="-285750">
              <a:buFont typeface="Arial" panose="020B0604020202020204" pitchFamily="34" charset="0"/>
              <a:buChar char="•"/>
            </a:pPr>
            <a:r>
              <a:rPr lang="en-US" altLang="zh-CN" sz="1400" dirty="0">
                <a:solidFill>
                  <a:srgbClr val="0070C0"/>
                </a:solidFill>
              </a:rPr>
              <a:t>The welding methods include laser welding, electron beam welding and TIG welding.</a:t>
            </a:r>
          </a:p>
          <a:p>
            <a:pPr marL="285750" indent="-285750">
              <a:buFont typeface="Arial" panose="020B0604020202020204" pitchFamily="34" charset="0"/>
              <a:buChar char="•"/>
            </a:pPr>
            <a:r>
              <a:rPr lang="en-US" altLang="zh-CN" sz="1400" dirty="0">
                <a:solidFill>
                  <a:srgbClr val="0070C0"/>
                </a:solidFill>
              </a:rPr>
              <a:t>The inner surface of the electron beam pipe is copper-plated to a thickness of 20 </a:t>
            </a:r>
            <a:r>
              <a:rPr lang="en-US" altLang="zh-CN" sz="1400" dirty="0" err="1">
                <a:solidFill>
                  <a:srgbClr val="0070C0"/>
                </a:solidFill>
              </a:rPr>
              <a:t>μm</a:t>
            </a:r>
            <a:r>
              <a:rPr lang="en-US" altLang="zh-CN" sz="1400" dirty="0">
                <a:solidFill>
                  <a:srgbClr val="0070C0"/>
                </a:solidFill>
              </a:rPr>
              <a:t>, with a magnetic permeability of less than 1.02.</a:t>
            </a:r>
          </a:p>
        </p:txBody>
      </p:sp>
      <p:pic>
        <p:nvPicPr>
          <p:cNvPr id="7" name="图片 6"/>
          <p:cNvPicPr>
            <a:picLocks noChangeAspect="1"/>
          </p:cNvPicPr>
          <p:nvPr/>
        </p:nvPicPr>
        <p:blipFill>
          <a:blip r:embed="rId3"/>
          <a:stretch>
            <a:fillRect/>
          </a:stretch>
        </p:blipFill>
        <p:spPr>
          <a:xfrm>
            <a:off x="9767028" y="2566098"/>
            <a:ext cx="2109304" cy="1582982"/>
          </a:xfrm>
          <a:prstGeom prst="rect">
            <a:avLst/>
          </a:prstGeom>
        </p:spPr>
      </p:pic>
      <p:pic>
        <p:nvPicPr>
          <p:cNvPr id="3" name="图片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159896" y="1068457"/>
            <a:ext cx="6980764" cy="1429292"/>
          </a:xfrm>
          <a:prstGeom prst="rect">
            <a:avLst/>
          </a:prstGeom>
        </p:spPr>
      </p:pic>
      <p:sp>
        <p:nvSpPr>
          <p:cNvPr id="8" name="文本框 7">
            <a:extLst>
              <a:ext uri="{FF2B5EF4-FFF2-40B4-BE49-F238E27FC236}">
                <a16:creationId xmlns:a16="http://schemas.microsoft.com/office/drawing/2014/main" id="{7BFCFCA4-1DC1-4400-ACFE-81142C583F0B}"/>
              </a:ext>
            </a:extLst>
          </p:cNvPr>
          <p:cNvSpPr txBox="1"/>
          <p:nvPr/>
        </p:nvSpPr>
        <p:spPr>
          <a:xfrm>
            <a:off x="2243138" y="4687546"/>
            <a:ext cx="1943100" cy="369332"/>
          </a:xfrm>
          <a:prstGeom prst="rect">
            <a:avLst/>
          </a:prstGeom>
          <a:noFill/>
          <a:ln>
            <a:solidFill>
              <a:schemeClr val="accent1"/>
            </a:solidFill>
          </a:ln>
        </p:spPr>
        <p:txBody>
          <a:bodyPr wrap="square" rtlCol="0">
            <a:spAutoFit/>
          </a:bodyPr>
          <a:lstStyle/>
          <a:p>
            <a:r>
              <a:rPr lang="en-US" altLang="zh-CN" dirty="0">
                <a:solidFill>
                  <a:srgbClr val="FF0000"/>
                </a:solidFill>
              </a:rPr>
              <a:t>VC14</a:t>
            </a:r>
            <a:r>
              <a:rPr lang="zh-CN" altLang="en-US" dirty="0">
                <a:solidFill>
                  <a:srgbClr val="FF0000"/>
                </a:solidFill>
              </a:rPr>
              <a:t>（</a:t>
            </a:r>
            <a:r>
              <a:rPr lang="en-US" altLang="zh-CN" dirty="0">
                <a:solidFill>
                  <a:srgbClr val="FF0000"/>
                </a:solidFill>
              </a:rPr>
              <a:t>BLG4+QF4)</a:t>
            </a:r>
            <a:endParaRPr lang="zh-CN" altLang="en-US" dirty="0">
              <a:solidFill>
                <a:srgbClr val="FF0000"/>
              </a:solidFill>
            </a:endParaRPr>
          </a:p>
        </p:txBody>
      </p:sp>
    </p:spTree>
    <p:extLst>
      <p:ext uri="{BB962C8B-B14F-4D97-AF65-F5344CB8AC3E}">
        <p14:creationId xmlns:p14="http://schemas.microsoft.com/office/powerpoint/2010/main" val="507728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59514" y="1121974"/>
            <a:ext cx="7212836" cy="1306406"/>
          </a:xfrm>
          <a:prstGeom prst="rect">
            <a:avLst/>
          </a:prstGeom>
        </p:spPr>
      </p:pic>
      <p:pic>
        <p:nvPicPr>
          <p:cNvPr id="3" name="图片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6675" y="2489031"/>
            <a:ext cx="7258512" cy="1314680"/>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2973206" y="1039131"/>
            <a:ext cx="1631126" cy="7258511"/>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9513" y="5483950"/>
            <a:ext cx="4548936" cy="1289605"/>
          </a:xfrm>
          <a:prstGeom prst="rect">
            <a:avLst/>
          </a:prstGeom>
        </p:spPr>
      </p:pic>
      <p:sp>
        <p:nvSpPr>
          <p:cNvPr id="6" name="标题 1"/>
          <p:cNvSpPr txBox="1">
            <a:spLocks/>
          </p:cNvSpPr>
          <p:nvPr/>
        </p:nvSpPr>
        <p:spPr>
          <a:xfrm>
            <a:off x="785205" y="188640"/>
            <a:ext cx="9240998" cy="720254"/>
          </a:xfrm>
          <a:prstGeom prst="rect">
            <a:avLst/>
          </a:prstGeom>
        </p:spPr>
        <p:txBody>
          <a:bodyPr/>
          <a:lstStyle>
            <a:lvl1pPr algn="l" rtl="0" eaLnBrk="1" fontAlgn="base" hangingPunct="1">
              <a:spcBef>
                <a:spcPct val="0"/>
              </a:spcBef>
              <a:spcAft>
                <a:spcPct val="0"/>
              </a:spcAft>
              <a:defRPr sz="3600" b="1" baseline="0">
                <a:solidFill>
                  <a:schemeClr val="bg1"/>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3600" b="1">
                <a:solidFill>
                  <a:srgbClr val="FF0000"/>
                </a:solidFill>
                <a:latin typeface="Arial" charset="0"/>
                <a:ea typeface="华文中宋" pitchFamily="2" charset="-122"/>
              </a:defRPr>
            </a:lvl2pPr>
            <a:lvl3pPr algn="ctr" rtl="0" eaLnBrk="1" fontAlgn="base" hangingPunct="1">
              <a:spcBef>
                <a:spcPct val="0"/>
              </a:spcBef>
              <a:spcAft>
                <a:spcPct val="0"/>
              </a:spcAft>
              <a:defRPr sz="3600" b="1">
                <a:solidFill>
                  <a:srgbClr val="FF0000"/>
                </a:solidFill>
                <a:latin typeface="Arial" charset="0"/>
                <a:ea typeface="华文中宋" pitchFamily="2" charset="-122"/>
              </a:defRPr>
            </a:lvl3pPr>
            <a:lvl4pPr algn="ctr" rtl="0" eaLnBrk="1" fontAlgn="base" hangingPunct="1">
              <a:spcBef>
                <a:spcPct val="0"/>
              </a:spcBef>
              <a:spcAft>
                <a:spcPct val="0"/>
              </a:spcAft>
              <a:defRPr sz="3600" b="1">
                <a:solidFill>
                  <a:srgbClr val="FF0000"/>
                </a:solidFill>
                <a:latin typeface="Arial" charset="0"/>
                <a:ea typeface="华文中宋" pitchFamily="2" charset="-122"/>
              </a:defRPr>
            </a:lvl4pPr>
            <a:lvl5pPr algn="ctr" rtl="0" eaLnBrk="1" fontAlgn="base" hangingPunct="1">
              <a:spcBef>
                <a:spcPct val="0"/>
              </a:spcBef>
              <a:spcAft>
                <a:spcPct val="0"/>
              </a:spcAft>
              <a:defRPr sz="3600" b="1">
                <a:solidFill>
                  <a:srgbClr val="FF0000"/>
                </a:solidFill>
                <a:latin typeface="Arial" charset="0"/>
                <a:ea typeface="华文中宋" pitchFamily="2" charset="-122"/>
              </a:defRPr>
            </a:lvl5pPr>
            <a:lvl6pPr marL="457200" algn="ctr" rtl="0" eaLnBrk="1" fontAlgn="base" hangingPunct="1">
              <a:spcBef>
                <a:spcPct val="0"/>
              </a:spcBef>
              <a:spcAft>
                <a:spcPct val="0"/>
              </a:spcAft>
              <a:defRPr sz="3600" b="1">
                <a:solidFill>
                  <a:srgbClr val="FF0000"/>
                </a:solidFill>
                <a:latin typeface="Arial" charset="0"/>
                <a:ea typeface="华文中宋" pitchFamily="2" charset="-122"/>
              </a:defRPr>
            </a:lvl6pPr>
            <a:lvl7pPr marL="914400" algn="ctr" rtl="0" eaLnBrk="1" fontAlgn="base" hangingPunct="1">
              <a:spcBef>
                <a:spcPct val="0"/>
              </a:spcBef>
              <a:spcAft>
                <a:spcPct val="0"/>
              </a:spcAft>
              <a:defRPr sz="3600" b="1">
                <a:solidFill>
                  <a:srgbClr val="FF0000"/>
                </a:solidFill>
                <a:latin typeface="Arial" charset="0"/>
                <a:ea typeface="华文中宋" pitchFamily="2" charset="-122"/>
              </a:defRPr>
            </a:lvl7pPr>
            <a:lvl8pPr marL="1371600" algn="ctr" rtl="0" eaLnBrk="1" fontAlgn="base" hangingPunct="1">
              <a:spcBef>
                <a:spcPct val="0"/>
              </a:spcBef>
              <a:spcAft>
                <a:spcPct val="0"/>
              </a:spcAft>
              <a:defRPr sz="3600" b="1">
                <a:solidFill>
                  <a:srgbClr val="FF0000"/>
                </a:solidFill>
                <a:latin typeface="Arial" charset="0"/>
                <a:ea typeface="华文中宋" pitchFamily="2" charset="-122"/>
              </a:defRPr>
            </a:lvl8pPr>
            <a:lvl9pPr marL="1828800" algn="ctr" rtl="0" eaLnBrk="1" fontAlgn="base" hangingPunct="1">
              <a:spcBef>
                <a:spcPct val="0"/>
              </a:spcBef>
              <a:spcAft>
                <a:spcPct val="0"/>
              </a:spcAft>
              <a:defRPr sz="3600" b="1">
                <a:solidFill>
                  <a:srgbClr val="FF0000"/>
                </a:solidFill>
                <a:latin typeface="Arial" charset="0"/>
                <a:ea typeface="华文中宋" pitchFamily="2" charset="-122"/>
              </a:defRPr>
            </a:lvl9pPr>
          </a:lstStyle>
          <a:p>
            <a:r>
              <a:rPr lang="en-US" altLang="zh-CN" sz="4000" kern="0" spc="-60" dirty="0" err="1">
                <a:solidFill>
                  <a:srgbClr val="C00000"/>
                </a:solidFill>
              </a:rPr>
              <a:t>CuCrZr</a:t>
            </a:r>
            <a:r>
              <a:rPr lang="en-US" altLang="zh-CN" sz="4000" kern="0" spc="-60" dirty="0">
                <a:solidFill>
                  <a:srgbClr val="C00000"/>
                </a:solidFill>
              </a:rPr>
              <a:t> &amp; Inconel</a:t>
            </a:r>
            <a:r>
              <a:rPr lang="zh-CN" altLang="en-US" sz="4000" kern="0" spc="-60" dirty="0">
                <a:solidFill>
                  <a:srgbClr val="C00000"/>
                </a:solidFill>
              </a:rPr>
              <a:t> </a:t>
            </a:r>
            <a:r>
              <a:rPr lang="en-US" altLang="zh-CN" sz="4000" kern="0" spc="-60" dirty="0">
                <a:solidFill>
                  <a:srgbClr val="C00000"/>
                </a:solidFill>
              </a:rPr>
              <a:t>Vacuum</a:t>
            </a:r>
            <a:r>
              <a:rPr lang="zh-CN" altLang="en-US" sz="4000" kern="0" spc="-60" dirty="0">
                <a:solidFill>
                  <a:srgbClr val="C00000"/>
                </a:solidFill>
              </a:rPr>
              <a:t> </a:t>
            </a:r>
            <a:r>
              <a:rPr lang="en-US" altLang="zh-CN" sz="4000" kern="0" spc="-60" dirty="0">
                <a:solidFill>
                  <a:srgbClr val="C00000"/>
                </a:solidFill>
              </a:rPr>
              <a:t>Chamber</a:t>
            </a:r>
            <a:endParaRPr lang="zh-CN" altLang="en-US" sz="4000" kern="0" spc="-60" dirty="0">
              <a:solidFill>
                <a:srgbClr val="C00000"/>
              </a:solidFill>
            </a:endParaRPr>
          </a:p>
        </p:txBody>
      </p:sp>
      <p:sp>
        <p:nvSpPr>
          <p:cNvPr id="7" name="文本框 6"/>
          <p:cNvSpPr txBox="1"/>
          <p:nvPr/>
        </p:nvSpPr>
        <p:spPr>
          <a:xfrm>
            <a:off x="5334141" y="2000516"/>
            <a:ext cx="868184" cy="369332"/>
          </a:xfrm>
          <a:prstGeom prst="rect">
            <a:avLst/>
          </a:prstGeom>
          <a:noFill/>
          <a:ln>
            <a:solidFill>
              <a:schemeClr val="accent1"/>
            </a:solidFill>
          </a:ln>
        </p:spPr>
        <p:txBody>
          <a:bodyPr wrap="square" rtlCol="0">
            <a:spAutoFit/>
          </a:bodyPr>
          <a:lstStyle/>
          <a:p>
            <a:r>
              <a:rPr lang="en-US" altLang="zh-CN" dirty="0">
                <a:solidFill>
                  <a:srgbClr val="FF0000"/>
                </a:solidFill>
              </a:rPr>
              <a:t>VC01</a:t>
            </a:r>
            <a:endParaRPr lang="zh-CN" altLang="en-US" dirty="0">
              <a:solidFill>
                <a:srgbClr val="FF0000"/>
              </a:solidFill>
            </a:endParaRPr>
          </a:p>
        </p:txBody>
      </p:sp>
      <p:sp>
        <p:nvSpPr>
          <p:cNvPr id="8" name="文本框 7"/>
          <p:cNvSpPr txBox="1"/>
          <p:nvPr/>
        </p:nvSpPr>
        <p:spPr>
          <a:xfrm>
            <a:off x="5994549" y="3424959"/>
            <a:ext cx="868184" cy="369332"/>
          </a:xfrm>
          <a:prstGeom prst="rect">
            <a:avLst/>
          </a:prstGeom>
          <a:noFill/>
          <a:ln>
            <a:solidFill>
              <a:schemeClr val="accent1"/>
            </a:solidFill>
          </a:ln>
        </p:spPr>
        <p:txBody>
          <a:bodyPr wrap="square" rtlCol="0">
            <a:spAutoFit/>
          </a:bodyPr>
          <a:lstStyle/>
          <a:p>
            <a:r>
              <a:rPr lang="en-US" altLang="zh-CN" dirty="0">
                <a:solidFill>
                  <a:srgbClr val="FF0000"/>
                </a:solidFill>
              </a:rPr>
              <a:t>VC03</a:t>
            </a:r>
            <a:endParaRPr lang="zh-CN" altLang="en-US" dirty="0">
              <a:solidFill>
                <a:srgbClr val="FF0000"/>
              </a:solidFill>
            </a:endParaRPr>
          </a:p>
        </p:txBody>
      </p:sp>
      <p:sp>
        <p:nvSpPr>
          <p:cNvPr id="9" name="文本框 8"/>
          <p:cNvSpPr txBox="1"/>
          <p:nvPr/>
        </p:nvSpPr>
        <p:spPr>
          <a:xfrm>
            <a:off x="1926332" y="6404223"/>
            <a:ext cx="868184" cy="369332"/>
          </a:xfrm>
          <a:prstGeom prst="rect">
            <a:avLst/>
          </a:prstGeom>
          <a:noFill/>
          <a:ln>
            <a:solidFill>
              <a:schemeClr val="accent1"/>
            </a:solidFill>
          </a:ln>
        </p:spPr>
        <p:txBody>
          <a:bodyPr wrap="square" rtlCol="0">
            <a:spAutoFit/>
          </a:bodyPr>
          <a:lstStyle/>
          <a:p>
            <a:r>
              <a:rPr lang="en-US" altLang="zh-CN" dirty="0">
                <a:solidFill>
                  <a:srgbClr val="FF0000"/>
                </a:solidFill>
              </a:rPr>
              <a:t>VC12</a:t>
            </a:r>
            <a:endParaRPr lang="zh-CN" altLang="en-US" dirty="0">
              <a:solidFill>
                <a:srgbClr val="FF0000"/>
              </a:solidFill>
            </a:endParaRPr>
          </a:p>
        </p:txBody>
      </p:sp>
      <p:sp>
        <p:nvSpPr>
          <p:cNvPr id="10" name="文本框 9"/>
          <p:cNvSpPr txBox="1"/>
          <p:nvPr/>
        </p:nvSpPr>
        <p:spPr>
          <a:xfrm>
            <a:off x="6096000" y="4939831"/>
            <a:ext cx="868184" cy="369332"/>
          </a:xfrm>
          <a:prstGeom prst="rect">
            <a:avLst/>
          </a:prstGeom>
          <a:noFill/>
          <a:ln>
            <a:solidFill>
              <a:schemeClr val="accent1"/>
            </a:solidFill>
          </a:ln>
        </p:spPr>
        <p:txBody>
          <a:bodyPr wrap="square" rtlCol="0">
            <a:spAutoFit/>
          </a:bodyPr>
          <a:lstStyle/>
          <a:p>
            <a:r>
              <a:rPr lang="en-US" altLang="zh-CN" dirty="0">
                <a:solidFill>
                  <a:srgbClr val="FF0000"/>
                </a:solidFill>
              </a:rPr>
              <a:t>VC07</a:t>
            </a:r>
            <a:endParaRPr lang="zh-CN" altLang="en-US" dirty="0">
              <a:solidFill>
                <a:srgbClr val="FF0000"/>
              </a:solidFill>
            </a:endParaRPr>
          </a:p>
        </p:txBody>
      </p:sp>
      <p:sp>
        <p:nvSpPr>
          <p:cNvPr id="11" name="矩形 10">
            <a:extLst>
              <a:ext uri="{FF2B5EF4-FFF2-40B4-BE49-F238E27FC236}">
                <a16:creationId xmlns:a16="http://schemas.microsoft.com/office/drawing/2014/main" id="{A6E9E301-50B2-4E0A-85EA-3FA79507C06C}"/>
              </a:ext>
            </a:extLst>
          </p:cNvPr>
          <p:cNvSpPr/>
          <p:nvPr/>
        </p:nvSpPr>
        <p:spPr>
          <a:xfrm>
            <a:off x="7608609" y="1072373"/>
            <a:ext cx="3983392" cy="4832092"/>
          </a:xfrm>
          <a:prstGeom prst="rect">
            <a:avLst/>
          </a:prstGeom>
        </p:spPr>
        <p:txBody>
          <a:bodyPr wrap="square">
            <a:spAutoFit/>
          </a:bodyPr>
          <a:lstStyle/>
          <a:p>
            <a:pPr marL="285750" indent="-285750">
              <a:buFont typeface="Arial" panose="020B0604020202020204" pitchFamily="34" charset="0"/>
              <a:buChar char="•"/>
            </a:pPr>
            <a:r>
              <a:rPr lang="en-US" altLang="zh-CN" sz="1400" dirty="0">
                <a:solidFill>
                  <a:srgbClr val="0070C0"/>
                </a:solidFill>
              </a:rPr>
              <a:t>Cu-Cr-</a:t>
            </a:r>
            <a:r>
              <a:rPr lang="en-US" altLang="zh-CN" sz="1400" dirty="0" err="1">
                <a:solidFill>
                  <a:srgbClr val="0070C0"/>
                </a:solidFill>
              </a:rPr>
              <a:t>Zr</a:t>
            </a:r>
            <a:r>
              <a:rPr lang="en-US" altLang="zh-CN" sz="1400" dirty="0">
                <a:solidFill>
                  <a:srgbClr val="0070C0"/>
                </a:solidFill>
              </a:rPr>
              <a:t> (C18150) alloy with higher strength and hardness is extruded and drawn into a specific shape for the HEPS vacuum chamber.</a:t>
            </a:r>
          </a:p>
          <a:p>
            <a:pPr marL="285750" indent="-285750">
              <a:buFont typeface="Arial" panose="020B0604020202020204" pitchFamily="34" charset="0"/>
              <a:buChar char="•"/>
            </a:pPr>
            <a:r>
              <a:rPr lang="en-US" altLang="zh-CN" sz="1400" dirty="0">
                <a:solidFill>
                  <a:srgbClr val="0070C0"/>
                </a:solidFill>
              </a:rPr>
              <a:t>The fast corrector vacuum chamber is made of Inconel with low electrical conductivity and has a wall thickness of 0.5 mm to reduce the eddy current effect.</a:t>
            </a:r>
          </a:p>
          <a:p>
            <a:pPr marL="285750" indent="-285750">
              <a:buFont typeface="Arial" panose="020B0604020202020204" pitchFamily="34" charset="0"/>
              <a:buChar char="•"/>
            </a:pPr>
            <a:r>
              <a:rPr lang="en-US" altLang="zh-CN" sz="1400" dirty="0">
                <a:solidFill>
                  <a:srgbClr val="0070C0"/>
                </a:solidFill>
              </a:rPr>
              <a:t>At the end of the circular vacuum chamber, there is a synchrotron light mask with a cooling water jacket.</a:t>
            </a:r>
          </a:p>
          <a:p>
            <a:pPr marL="285750" indent="-285750">
              <a:buFont typeface="Arial" panose="020B0604020202020204" pitchFamily="34" charset="0"/>
              <a:buChar char="•"/>
            </a:pPr>
            <a:r>
              <a:rPr lang="en-US" altLang="zh-CN" sz="1400" dirty="0">
                <a:solidFill>
                  <a:srgbClr val="0070C0"/>
                </a:solidFill>
              </a:rPr>
              <a:t>Electron beam welding is adopted for vacuum tightness, and low-temperature (&gt;300°C) brazing is used for cooling water pipes and heating wire slots to prevent the Cu-Cr-</a:t>
            </a:r>
            <a:r>
              <a:rPr lang="en-US" altLang="zh-CN" sz="1400" dirty="0" err="1">
                <a:solidFill>
                  <a:srgbClr val="0070C0"/>
                </a:solidFill>
              </a:rPr>
              <a:t>Zr</a:t>
            </a:r>
            <a:r>
              <a:rPr lang="en-US" altLang="zh-CN" sz="1400" dirty="0">
                <a:solidFill>
                  <a:srgbClr val="0070C0"/>
                </a:solidFill>
              </a:rPr>
              <a:t> alloy from softening.</a:t>
            </a:r>
          </a:p>
          <a:p>
            <a:pPr marL="285750" indent="-285750">
              <a:buFont typeface="Arial" panose="020B0604020202020204" pitchFamily="34" charset="0"/>
              <a:buChar char="•"/>
            </a:pPr>
            <a:r>
              <a:rPr lang="en-US" altLang="zh-CN" sz="1400" dirty="0">
                <a:solidFill>
                  <a:srgbClr val="0070C0"/>
                </a:solidFill>
              </a:rPr>
              <a:t>Most of the electron beam pipe has an inner diameter of 22 mm (min. 8 mm) and a wall thickness of 1 mm (min. 0.5 mm).  The gap between the magnetic pole and the vacuum chamber is 1 mm (min. 0.5 mm). Therefore, the vacuum chamber is required to have extremely high mechanical precision.</a:t>
            </a:r>
          </a:p>
        </p:txBody>
      </p:sp>
      <p:pic>
        <p:nvPicPr>
          <p:cNvPr id="12" name="图片 11">
            <a:extLst>
              <a:ext uri="{FF2B5EF4-FFF2-40B4-BE49-F238E27FC236}">
                <a16:creationId xmlns:a16="http://schemas.microsoft.com/office/drawing/2014/main" id="{47E008F7-4319-451D-9DA3-79FFC9571D7F}"/>
              </a:ext>
            </a:extLst>
          </p:cNvPr>
          <p:cNvPicPr>
            <a:picLocks noChangeAspect="1"/>
          </p:cNvPicPr>
          <p:nvPr/>
        </p:nvPicPr>
        <p:blipFill>
          <a:blip r:embed="rId6"/>
          <a:stretch>
            <a:fillRect/>
          </a:stretch>
        </p:blipFill>
        <p:spPr>
          <a:xfrm>
            <a:off x="4819859" y="5372309"/>
            <a:ext cx="2436699" cy="1234667"/>
          </a:xfrm>
          <a:prstGeom prst="rect">
            <a:avLst/>
          </a:prstGeom>
        </p:spPr>
      </p:pic>
      <p:sp>
        <p:nvSpPr>
          <p:cNvPr id="13" name="文本框 10">
            <a:extLst>
              <a:ext uri="{FF2B5EF4-FFF2-40B4-BE49-F238E27FC236}">
                <a16:creationId xmlns:a16="http://schemas.microsoft.com/office/drawing/2014/main" id="{FF7862C9-9CCE-4B60-A8C5-11E700A646FB}"/>
              </a:ext>
            </a:extLst>
          </p:cNvPr>
          <p:cNvSpPr txBox="1">
            <a:spLocks noChangeArrowheads="1"/>
          </p:cNvSpPr>
          <p:nvPr/>
        </p:nvSpPr>
        <p:spPr bwMode="auto">
          <a:xfrm>
            <a:off x="5282329" y="6588889"/>
            <a:ext cx="1627342" cy="253916"/>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050" b="1" dirty="0">
                <a:solidFill>
                  <a:srgbClr val="002060"/>
                </a:solidFill>
                <a:latin typeface="华文新魏" pitchFamily="2" charset="-122"/>
                <a:ea typeface="华文新魏" pitchFamily="2" charset="-122"/>
              </a:rPr>
              <a:t>Gasket with RF shielding</a:t>
            </a:r>
            <a:endParaRPr lang="zh-CN" altLang="en-US" sz="1050" b="1" dirty="0">
              <a:solidFill>
                <a:srgbClr val="002060"/>
              </a:solidFill>
              <a:latin typeface="华文新魏" pitchFamily="2" charset="-122"/>
              <a:ea typeface="华文新魏" pitchFamily="2" charset="-122"/>
            </a:endParaRPr>
          </a:p>
        </p:txBody>
      </p:sp>
    </p:spTree>
    <p:extLst>
      <p:ext uri="{BB962C8B-B14F-4D97-AF65-F5344CB8AC3E}">
        <p14:creationId xmlns:p14="http://schemas.microsoft.com/office/powerpoint/2010/main" val="71384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BB49B8-599F-4268-B5A2-2B11709161D3}"/>
              </a:ext>
            </a:extLst>
          </p:cNvPr>
          <p:cNvSpPr>
            <a:spLocks noGrp="1"/>
          </p:cNvSpPr>
          <p:nvPr>
            <p:ph type="title"/>
          </p:nvPr>
        </p:nvSpPr>
        <p:spPr>
          <a:xfrm>
            <a:off x="780288" y="260629"/>
            <a:ext cx="10171081" cy="663575"/>
          </a:xfrm>
        </p:spPr>
        <p:txBody>
          <a:bodyPr/>
          <a:lstStyle/>
          <a:p>
            <a:r>
              <a:rPr lang="en-US" altLang="zh-CN" sz="3600" dirty="0"/>
              <a:t>In-Air</a:t>
            </a:r>
            <a:r>
              <a:rPr lang="zh-CN" altLang="en-US" sz="3600" dirty="0"/>
              <a:t> </a:t>
            </a:r>
            <a:r>
              <a:rPr lang="en-US" altLang="zh-CN" sz="3600" dirty="0"/>
              <a:t>ID</a:t>
            </a:r>
            <a:r>
              <a:rPr lang="zh-CN" altLang="en-US" sz="3600" dirty="0"/>
              <a:t> </a:t>
            </a:r>
            <a:r>
              <a:rPr lang="en-US" altLang="zh-CN" sz="3600" dirty="0"/>
              <a:t>Vacuum Chamber </a:t>
            </a:r>
            <a:r>
              <a:rPr lang="en-US" altLang="zh-CN" sz="3200" dirty="0">
                <a:solidFill>
                  <a:srgbClr val="0070C0"/>
                </a:solidFill>
              </a:rPr>
              <a:t>(IAU: 4; IAW: 2; A-K: 1)</a:t>
            </a:r>
            <a:endParaRPr lang="zh-CN" altLang="en-US" sz="3200" dirty="0">
              <a:solidFill>
                <a:srgbClr val="0070C0"/>
              </a:solidFill>
            </a:endParaRPr>
          </a:p>
        </p:txBody>
      </p:sp>
      <p:pic>
        <p:nvPicPr>
          <p:cNvPr id="9" name="图片 8">
            <a:extLst>
              <a:ext uri="{FF2B5EF4-FFF2-40B4-BE49-F238E27FC236}">
                <a16:creationId xmlns:a16="http://schemas.microsoft.com/office/drawing/2014/main" id="{82CB16A4-F045-4083-9E88-F47C134946D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72353" y="1088694"/>
            <a:ext cx="3451060" cy="1754520"/>
          </a:xfrm>
          <a:prstGeom prst="rect">
            <a:avLst/>
          </a:prstGeom>
        </p:spPr>
      </p:pic>
      <p:pic>
        <p:nvPicPr>
          <p:cNvPr id="10" name="图片 9">
            <a:extLst>
              <a:ext uri="{FF2B5EF4-FFF2-40B4-BE49-F238E27FC236}">
                <a16:creationId xmlns:a16="http://schemas.microsoft.com/office/drawing/2014/main" id="{859053A0-1AAE-4FA8-B136-CBC8A402FDA2}"/>
              </a:ext>
            </a:extLst>
          </p:cNvPr>
          <p:cNvPicPr>
            <a:picLocks noChangeAspect="1"/>
          </p:cNvPicPr>
          <p:nvPr/>
        </p:nvPicPr>
        <p:blipFill>
          <a:blip r:embed="rId3"/>
          <a:stretch>
            <a:fillRect/>
          </a:stretch>
        </p:blipFill>
        <p:spPr>
          <a:xfrm>
            <a:off x="8765972" y="3169075"/>
            <a:ext cx="2733303" cy="3202969"/>
          </a:xfrm>
          <a:prstGeom prst="rect">
            <a:avLst/>
          </a:prstGeom>
        </p:spPr>
      </p:pic>
      <p:sp>
        <p:nvSpPr>
          <p:cNvPr id="11" name="矩形 10">
            <a:extLst>
              <a:ext uri="{FF2B5EF4-FFF2-40B4-BE49-F238E27FC236}">
                <a16:creationId xmlns:a16="http://schemas.microsoft.com/office/drawing/2014/main" id="{86444C0D-7029-496C-B2B9-B6822E42D483}"/>
              </a:ext>
            </a:extLst>
          </p:cNvPr>
          <p:cNvSpPr/>
          <p:nvPr/>
        </p:nvSpPr>
        <p:spPr>
          <a:xfrm>
            <a:off x="223167" y="3997346"/>
            <a:ext cx="7050291" cy="1815882"/>
          </a:xfrm>
          <a:prstGeom prst="rect">
            <a:avLst/>
          </a:prstGeom>
        </p:spPr>
        <p:txBody>
          <a:bodyPr wrap="square">
            <a:spAutoFit/>
          </a:bodyPr>
          <a:lstStyle/>
          <a:p>
            <a:pPr marL="171450" indent="-171450">
              <a:buFont typeface="Arial" panose="020B0604020202020204" pitchFamily="34" charset="0"/>
              <a:buChar char="•"/>
            </a:pPr>
            <a:r>
              <a:rPr lang="en-US" altLang="zh-CN" sz="1400" dirty="0"/>
              <a:t>The main material of the ID vacuum chamber is aluminum alloy (AL6061-T6), with a total length of about 5.4 meters. </a:t>
            </a:r>
          </a:p>
          <a:p>
            <a:pPr marL="171450" indent="-171450">
              <a:buFont typeface="Arial" panose="020B0604020202020204" pitchFamily="34" charset="0"/>
              <a:buChar char="•"/>
            </a:pPr>
            <a:r>
              <a:rPr lang="en-US" altLang="zh-CN" sz="1400" dirty="0"/>
              <a:t>The flange is made of the composite material SUS316L/AL5083-H321.</a:t>
            </a:r>
          </a:p>
          <a:p>
            <a:pPr marL="171450" indent="-171450">
              <a:buFont typeface="Arial" panose="020B0604020202020204" pitchFamily="34" charset="0"/>
              <a:buChar char="•"/>
            </a:pPr>
            <a:r>
              <a:rPr lang="en-US" altLang="zh-CN" sz="1400" dirty="0"/>
              <a:t>The electron beam channel has an ellipse cross-section of 7.3×22 mm,  a minimum wall thickness of 1 mm, and the gap between permanent magnet poles is only 11mm. </a:t>
            </a:r>
          </a:p>
          <a:p>
            <a:pPr marL="171450" indent="-171450">
              <a:buFont typeface="Arial" panose="020B0604020202020204" pitchFamily="34" charset="0"/>
              <a:buChar char="•"/>
            </a:pPr>
            <a:r>
              <a:rPr lang="en-US" altLang="zh-CN" sz="1400" dirty="0"/>
              <a:t>The straightness of the central axis of the beam channel is better than 0.15 mm. </a:t>
            </a:r>
          </a:p>
          <a:p>
            <a:pPr marL="171450" indent="-171450">
              <a:buFont typeface="Arial" panose="020B0604020202020204" pitchFamily="34" charset="0"/>
              <a:buChar char="•"/>
            </a:pPr>
            <a:r>
              <a:rPr lang="en-US" altLang="zh-CN" sz="1400" dirty="0"/>
              <a:t>ID chambers are divided into upper and lower halves, which are machined separately by numerical control and then welded together. </a:t>
            </a:r>
          </a:p>
        </p:txBody>
      </p:sp>
      <p:pic>
        <p:nvPicPr>
          <p:cNvPr id="3" name="图片 2">
            <a:extLst>
              <a:ext uri="{FF2B5EF4-FFF2-40B4-BE49-F238E27FC236}">
                <a16:creationId xmlns:a16="http://schemas.microsoft.com/office/drawing/2014/main" id="{5ABDCF01-65D9-45E0-8567-5822661A8692}"/>
              </a:ext>
            </a:extLst>
          </p:cNvPr>
          <p:cNvPicPr>
            <a:picLocks noChangeAspect="1"/>
          </p:cNvPicPr>
          <p:nvPr/>
        </p:nvPicPr>
        <p:blipFill rotWithShape="1">
          <a:blip r:embed="rId4"/>
          <a:srcRect b="15846"/>
          <a:stretch/>
        </p:blipFill>
        <p:spPr>
          <a:xfrm>
            <a:off x="88995" y="1321100"/>
            <a:ext cx="8408086" cy="2279350"/>
          </a:xfrm>
          <a:prstGeom prst="rect">
            <a:avLst/>
          </a:prstGeom>
        </p:spPr>
      </p:pic>
    </p:spTree>
    <p:extLst>
      <p:ext uri="{BB962C8B-B14F-4D97-AF65-F5344CB8AC3E}">
        <p14:creationId xmlns:p14="http://schemas.microsoft.com/office/powerpoint/2010/main" val="3924793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66718"/>
            <a:ext cx="10515600" cy="695924"/>
          </a:xfrm>
        </p:spPr>
        <p:txBody>
          <a:bodyPr>
            <a:normAutofit/>
          </a:bodyPr>
          <a:lstStyle/>
          <a:p>
            <a:r>
              <a:rPr lang="en-US" altLang="zh-CN" sz="3600" dirty="0"/>
              <a:t> </a:t>
            </a:r>
            <a:r>
              <a:rPr lang="en-US" altLang="zh-CN" kern="0" dirty="0">
                <a:effectLst>
                  <a:outerShdw blurRad="38100" dist="38100" dir="2700000" algn="tl">
                    <a:srgbClr val="000000">
                      <a:alpha val="43137"/>
                    </a:srgbClr>
                  </a:outerShdw>
                </a:effectLst>
              </a:rPr>
              <a:t>Photon Absorbers</a:t>
            </a:r>
            <a:endParaRPr lang="zh-CN" altLang="en-US" kern="0" dirty="0">
              <a:effectLst>
                <a:outerShdw blurRad="38100" dist="38100" dir="2700000" algn="tl">
                  <a:srgbClr val="000000">
                    <a:alpha val="43137"/>
                  </a:srgbClr>
                </a:outerShdw>
              </a:effectLst>
            </a:endParaRPr>
          </a:p>
        </p:txBody>
      </p:sp>
      <p:grpSp>
        <p:nvGrpSpPr>
          <p:cNvPr id="89" name="组合 88"/>
          <p:cNvGrpSpPr/>
          <p:nvPr/>
        </p:nvGrpSpPr>
        <p:grpSpPr>
          <a:xfrm>
            <a:off x="103414" y="989010"/>
            <a:ext cx="11985171" cy="4005943"/>
            <a:chOff x="0" y="1322126"/>
            <a:chExt cx="12192000" cy="3911019"/>
          </a:xfrm>
        </p:grpSpPr>
        <p:grpSp>
          <p:nvGrpSpPr>
            <p:cNvPr id="47" name="组合 46"/>
            <p:cNvGrpSpPr/>
            <p:nvPr/>
          </p:nvGrpSpPr>
          <p:grpSpPr>
            <a:xfrm>
              <a:off x="0" y="2027414"/>
              <a:ext cx="12192000" cy="1950774"/>
              <a:chOff x="1" y="2132721"/>
              <a:chExt cx="12192000" cy="1950774"/>
            </a:xfrm>
          </p:grpSpPr>
          <p:pic>
            <p:nvPicPr>
              <p:cNvPr id="4" name="图片 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2461299"/>
                <a:ext cx="12192000" cy="1261616"/>
              </a:xfrm>
              <a:prstGeom prst="rect">
                <a:avLst/>
              </a:prstGeom>
            </p:spPr>
          </p:pic>
          <p:sp>
            <p:nvSpPr>
              <p:cNvPr id="7" name="文本框 6"/>
              <p:cNvSpPr txBox="1"/>
              <p:nvPr/>
            </p:nvSpPr>
            <p:spPr>
              <a:xfrm>
                <a:off x="8669909" y="3722915"/>
                <a:ext cx="691729" cy="360580"/>
              </a:xfrm>
              <a:prstGeom prst="rect">
                <a:avLst/>
              </a:prstGeom>
              <a:noFill/>
              <a:ln>
                <a:solidFill>
                  <a:srgbClr val="FF0000"/>
                </a:solidFill>
              </a:ln>
            </p:spPr>
            <p:txBody>
              <a:bodyPr wrap="none" rtlCol="0">
                <a:spAutoFit/>
              </a:bodyPr>
              <a:lstStyle/>
              <a:p>
                <a:r>
                  <a:rPr lang="en-US" altLang="zh-CN" b="1" i="1" dirty="0">
                    <a:solidFill>
                      <a:srgbClr val="FF0000"/>
                    </a:solidFill>
                  </a:rPr>
                  <a:t>ABS1</a:t>
                </a:r>
              </a:p>
            </p:txBody>
          </p:sp>
          <p:sp>
            <p:nvSpPr>
              <p:cNvPr id="8" name="文本框 7"/>
              <p:cNvSpPr txBox="1"/>
              <p:nvPr/>
            </p:nvSpPr>
            <p:spPr>
              <a:xfrm>
                <a:off x="4735578" y="3722915"/>
                <a:ext cx="691729" cy="360580"/>
              </a:xfrm>
              <a:prstGeom prst="rect">
                <a:avLst/>
              </a:prstGeom>
              <a:noFill/>
              <a:ln>
                <a:solidFill>
                  <a:srgbClr val="FF0000"/>
                </a:solidFill>
              </a:ln>
            </p:spPr>
            <p:txBody>
              <a:bodyPr wrap="none" rtlCol="0">
                <a:spAutoFit/>
              </a:bodyPr>
              <a:lstStyle/>
              <a:p>
                <a:r>
                  <a:rPr lang="en-US" altLang="zh-CN" b="1" i="1" dirty="0">
                    <a:solidFill>
                      <a:srgbClr val="FF0000"/>
                    </a:solidFill>
                  </a:rPr>
                  <a:t>ABS2</a:t>
                </a:r>
              </a:p>
            </p:txBody>
          </p:sp>
          <p:sp>
            <p:nvSpPr>
              <p:cNvPr id="9" name="文本框 8"/>
              <p:cNvSpPr txBox="1"/>
              <p:nvPr/>
            </p:nvSpPr>
            <p:spPr>
              <a:xfrm>
                <a:off x="3911314" y="3722915"/>
                <a:ext cx="691729" cy="360580"/>
              </a:xfrm>
              <a:prstGeom prst="rect">
                <a:avLst/>
              </a:prstGeom>
              <a:noFill/>
              <a:ln>
                <a:solidFill>
                  <a:srgbClr val="FF0000"/>
                </a:solidFill>
              </a:ln>
            </p:spPr>
            <p:txBody>
              <a:bodyPr wrap="none" rtlCol="0">
                <a:spAutoFit/>
              </a:bodyPr>
              <a:lstStyle/>
              <a:p>
                <a:r>
                  <a:rPr lang="en-US" altLang="zh-CN" b="1" i="1" dirty="0">
                    <a:solidFill>
                      <a:srgbClr val="FF0000"/>
                    </a:solidFill>
                  </a:rPr>
                  <a:t>ABS3</a:t>
                </a:r>
              </a:p>
            </p:txBody>
          </p:sp>
          <p:sp>
            <p:nvSpPr>
              <p:cNvPr id="10" name="文本框 9"/>
              <p:cNvSpPr txBox="1"/>
              <p:nvPr/>
            </p:nvSpPr>
            <p:spPr>
              <a:xfrm>
                <a:off x="2102846" y="3722915"/>
                <a:ext cx="691729" cy="360580"/>
              </a:xfrm>
              <a:prstGeom prst="rect">
                <a:avLst/>
              </a:prstGeom>
              <a:noFill/>
              <a:ln>
                <a:solidFill>
                  <a:srgbClr val="FF0000"/>
                </a:solidFill>
              </a:ln>
            </p:spPr>
            <p:txBody>
              <a:bodyPr wrap="none" rtlCol="0">
                <a:spAutoFit/>
              </a:bodyPr>
              <a:lstStyle/>
              <a:p>
                <a:r>
                  <a:rPr lang="en-US" altLang="zh-CN" b="1" i="1" dirty="0">
                    <a:solidFill>
                      <a:srgbClr val="FF0000"/>
                    </a:solidFill>
                  </a:rPr>
                  <a:t>ABS4</a:t>
                </a:r>
              </a:p>
            </p:txBody>
          </p:sp>
          <p:sp>
            <p:nvSpPr>
              <p:cNvPr id="11" name="文本框 10"/>
              <p:cNvSpPr txBox="1"/>
              <p:nvPr/>
            </p:nvSpPr>
            <p:spPr>
              <a:xfrm>
                <a:off x="627161" y="3722915"/>
                <a:ext cx="822238" cy="360580"/>
              </a:xfrm>
              <a:prstGeom prst="rect">
                <a:avLst/>
              </a:prstGeom>
              <a:noFill/>
              <a:ln>
                <a:solidFill>
                  <a:srgbClr val="FF0000"/>
                </a:solidFill>
              </a:ln>
            </p:spPr>
            <p:txBody>
              <a:bodyPr wrap="square" rtlCol="0">
                <a:spAutoFit/>
              </a:bodyPr>
              <a:lstStyle/>
              <a:p>
                <a:r>
                  <a:rPr lang="en-US" altLang="zh-CN" b="1" i="1" dirty="0">
                    <a:solidFill>
                      <a:srgbClr val="FF0000"/>
                    </a:solidFill>
                  </a:rPr>
                  <a:t>ABS5</a:t>
                </a:r>
              </a:p>
            </p:txBody>
          </p:sp>
          <p:sp>
            <p:nvSpPr>
              <p:cNvPr id="12" name="文本框 11"/>
              <p:cNvSpPr txBox="1"/>
              <p:nvPr/>
            </p:nvSpPr>
            <p:spPr>
              <a:xfrm>
                <a:off x="5881289" y="2132721"/>
                <a:ext cx="790601" cy="369332"/>
              </a:xfrm>
              <a:prstGeom prst="rect">
                <a:avLst/>
              </a:prstGeom>
              <a:noFill/>
              <a:ln>
                <a:solidFill>
                  <a:srgbClr val="FF0000"/>
                </a:solidFill>
              </a:ln>
            </p:spPr>
            <p:txBody>
              <a:bodyPr wrap="none" rtlCol="0">
                <a:spAutoFit/>
              </a:bodyPr>
              <a:lstStyle/>
              <a:p>
                <a:r>
                  <a:rPr lang="en-US" altLang="zh-CN" dirty="0"/>
                  <a:t>ABSR1</a:t>
                </a:r>
              </a:p>
            </p:txBody>
          </p:sp>
          <p:sp>
            <p:nvSpPr>
              <p:cNvPr id="14" name="文本框 13"/>
              <p:cNvSpPr txBox="1"/>
              <p:nvPr/>
            </p:nvSpPr>
            <p:spPr>
              <a:xfrm>
                <a:off x="3786280" y="2134523"/>
                <a:ext cx="790601" cy="369332"/>
              </a:xfrm>
              <a:prstGeom prst="rect">
                <a:avLst/>
              </a:prstGeom>
              <a:noFill/>
              <a:ln>
                <a:solidFill>
                  <a:srgbClr val="FF0000"/>
                </a:solidFill>
              </a:ln>
            </p:spPr>
            <p:txBody>
              <a:bodyPr wrap="none" rtlCol="0">
                <a:spAutoFit/>
              </a:bodyPr>
              <a:lstStyle/>
              <a:p>
                <a:r>
                  <a:rPr lang="en-US" altLang="zh-CN" dirty="0"/>
                  <a:t>ABSR2</a:t>
                </a:r>
              </a:p>
            </p:txBody>
          </p:sp>
          <p:cxnSp>
            <p:nvCxnSpPr>
              <p:cNvPr id="16" name="直接箭头连接符 15"/>
              <p:cNvCxnSpPr/>
              <p:nvPr/>
            </p:nvCxnSpPr>
            <p:spPr>
              <a:xfrm flipH="1">
                <a:off x="4296146" y="2502053"/>
                <a:ext cx="4184" cy="5824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6308035" y="2502053"/>
                <a:ext cx="0" cy="4631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11" idx="0"/>
              </p:cNvCxnSpPr>
              <p:nvPr/>
            </p:nvCxnSpPr>
            <p:spPr>
              <a:xfrm flipH="1" flipV="1">
                <a:off x="919006" y="3319672"/>
                <a:ext cx="142076" cy="4032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10" idx="0"/>
              </p:cNvCxnSpPr>
              <p:nvPr/>
            </p:nvCxnSpPr>
            <p:spPr>
              <a:xfrm flipH="1" flipV="1">
                <a:off x="2434267" y="3193383"/>
                <a:ext cx="14444" cy="5295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4351219" y="3142244"/>
                <a:ext cx="3327" cy="5806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4794451" y="3103932"/>
                <a:ext cx="13" cy="6189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stCxn id="7" idx="0"/>
              </p:cNvCxnSpPr>
              <p:nvPr/>
            </p:nvCxnSpPr>
            <p:spPr>
              <a:xfrm flipV="1">
                <a:off x="9015773" y="3142248"/>
                <a:ext cx="15584" cy="5806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文本框 48"/>
            <p:cNvSpPr txBox="1"/>
            <p:nvPr/>
          </p:nvSpPr>
          <p:spPr>
            <a:xfrm>
              <a:off x="9728373" y="4238978"/>
              <a:ext cx="665054" cy="369332"/>
            </a:xfrm>
            <a:prstGeom prst="rect">
              <a:avLst/>
            </a:prstGeom>
            <a:solidFill>
              <a:schemeClr val="accent1">
                <a:lumMod val="20000"/>
                <a:lumOff val="80000"/>
              </a:schemeClr>
            </a:solidFill>
            <a:ln>
              <a:solidFill>
                <a:srgbClr val="0070C0"/>
              </a:solidFill>
            </a:ln>
          </p:spPr>
          <p:txBody>
            <a:bodyPr wrap="none" rtlCol="0">
              <a:spAutoFit/>
            </a:bodyPr>
            <a:lstStyle/>
            <a:p>
              <a:r>
                <a:rPr lang="en-US" altLang="zh-CN" dirty="0"/>
                <a:t>BLG1</a:t>
              </a:r>
            </a:p>
          </p:txBody>
        </p:sp>
        <p:sp>
          <p:nvSpPr>
            <p:cNvPr id="50" name="文本框 49"/>
            <p:cNvSpPr txBox="1"/>
            <p:nvPr/>
          </p:nvSpPr>
          <p:spPr>
            <a:xfrm>
              <a:off x="6854214" y="4863813"/>
              <a:ext cx="569387" cy="369332"/>
            </a:xfrm>
            <a:prstGeom prst="rect">
              <a:avLst/>
            </a:prstGeom>
            <a:solidFill>
              <a:srgbClr val="CC99FF"/>
            </a:solidFill>
            <a:ln>
              <a:solidFill>
                <a:srgbClr val="7030A0"/>
              </a:solidFill>
            </a:ln>
          </p:spPr>
          <p:txBody>
            <a:bodyPr wrap="none" rtlCol="0">
              <a:spAutoFit/>
            </a:bodyPr>
            <a:lstStyle/>
            <a:p>
              <a:r>
                <a:rPr lang="en-US" altLang="zh-CN" dirty="0"/>
                <a:t>BD1</a:t>
              </a:r>
            </a:p>
          </p:txBody>
        </p:sp>
        <p:sp>
          <p:nvSpPr>
            <p:cNvPr id="51" name="文本框 50"/>
            <p:cNvSpPr txBox="1"/>
            <p:nvPr/>
          </p:nvSpPr>
          <p:spPr>
            <a:xfrm>
              <a:off x="7620525" y="4238978"/>
              <a:ext cx="665054" cy="369332"/>
            </a:xfrm>
            <a:prstGeom prst="rect">
              <a:avLst/>
            </a:prstGeom>
            <a:solidFill>
              <a:schemeClr val="accent1">
                <a:lumMod val="20000"/>
                <a:lumOff val="80000"/>
              </a:schemeClr>
            </a:solidFill>
            <a:ln>
              <a:solidFill>
                <a:srgbClr val="0070C0"/>
              </a:solidFill>
            </a:ln>
          </p:spPr>
          <p:txBody>
            <a:bodyPr wrap="none" rtlCol="0">
              <a:spAutoFit/>
            </a:bodyPr>
            <a:lstStyle/>
            <a:p>
              <a:r>
                <a:rPr lang="en-US" altLang="zh-CN" dirty="0"/>
                <a:t>BLG2</a:t>
              </a:r>
            </a:p>
          </p:txBody>
        </p:sp>
        <p:sp>
          <p:nvSpPr>
            <p:cNvPr id="52" name="文本框 51"/>
            <p:cNvSpPr txBox="1"/>
            <p:nvPr/>
          </p:nvSpPr>
          <p:spPr>
            <a:xfrm>
              <a:off x="5889919" y="4243086"/>
              <a:ext cx="665054" cy="369332"/>
            </a:xfrm>
            <a:prstGeom prst="rect">
              <a:avLst/>
            </a:prstGeom>
            <a:solidFill>
              <a:schemeClr val="accent1">
                <a:lumMod val="20000"/>
                <a:lumOff val="80000"/>
              </a:schemeClr>
            </a:solidFill>
            <a:ln>
              <a:solidFill>
                <a:srgbClr val="0070C0"/>
              </a:solidFill>
            </a:ln>
          </p:spPr>
          <p:txBody>
            <a:bodyPr wrap="none" rtlCol="0">
              <a:spAutoFit/>
            </a:bodyPr>
            <a:lstStyle/>
            <a:p>
              <a:r>
                <a:rPr lang="en-US" altLang="zh-CN" dirty="0"/>
                <a:t>BLG3</a:t>
              </a:r>
            </a:p>
          </p:txBody>
        </p:sp>
        <p:sp>
          <p:nvSpPr>
            <p:cNvPr id="53" name="文本框 52"/>
            <p:cNvSpPr txBox="1"/>
            <p:nvPr/>
          </p:nvSpPr>
          <p:spPr>
            <a:xfrm>
              <a:off x="4244096" y="4243086"/>
              <a:ext cx="665054" cy="369332"/>
            </a:xfrm>
            <a:prstGeom prst="rect">
              <a:avLst/>
            </a:prstGeom>
            <a:solidFill>
              <a:schemeClr val="accent1">
                <a:lumMod val="20000"/>
                <a:lumOff val="80000"/>
              </a:schemeClr>
            </a:solidFill>
            <a:ln>
              <a:solidFill>
                <a:srgbClr val="0070C0"/>
              </a:solidFill>
            </a:ln>
          </p:spPr>
          <p:txBody>
            <a:bodyPr wrap="none" rtlCol="0">
              <a:spAutoFit/>
            </a:bodyPr>
            <a:lstStyle/>
            <a:p>
              <a:r>
                <a:rPr lang="en-US" altLang="zh-CN" dirty="0"/>
                <a:t>BLG4</a:t>
              </a:r>
            </a:p>
          </p:txBody>
        </p:sp>
        <p:sp>
          <p:nvSpPr>
            <p:cNvPr id="54" name="文本框 53"/>
            <p:cNvSpPr txBox="1"/>
            <p:nvPr/>
          </p:nvSpPr>
          <p:spPr>
            <a:xfrm>
              <a:off x="2434266" y="4243086"/>
              <a:ext cx="665054" cy="369332"/>
            </a:xfrm>
            <a:prstGeom prst="rect">
              <a:avLst/>
            </a:prstGeom>
            <a:solidFill>
              <a:schemeClr val="accent1">
                <a:lumMod val="20000"/>
                <a:lumOff val="80000"/>
              </a:schemeClr>
            </a:solidFill>
            <a:ln>
              <a:solidFill>
                <a:srgbClr val="0070C0"/>
              </a:solidFill>
            </a:ln>
          </p:spPr>
          <p:txBody>
            <a:bodyPr wrap="none" rtlCol="0">
              <a:spAutoFit/>
            </a:bodyPr>
            <a:lstStyle/>
            <a:p>
              <a:r>
                <a:rPr lang="en-US" altLang="zh-CN" dirty="0"/>
                <a:t>BLG5</a:t>
              </a:r>
            </a:p>
          </p:txBody>
        </p:sp>
        <p:sp>
          <p:nvSpPr>
            <p:cNvPr id="55" name="文本框 54"/>
            <p:cNvSpPr txBox="1"/>
            <p:nvPr/>
          </p:nvSpPr>
          <p:spPr>
            <a:xfrm>
              <a:off x="5011298" y="4863813"/>
              <a:ext cx="569387" cy="369332"/>
            </a:xfrm>
            <a:prstGeom prst="rect">
              <a:avLst/>
            </a:prstGeom>
            <a:solidFill>
              <a:srgbClr val="CC99FF"/>
            </a:solidFill>
            <a:ln>
              <a:solidFill>
                <a:srgbClr val="7030A0"/>
              </a:solidFill>
            </a:ln>
          </p:spPr>
          <p:txBody>
            <a:bodyPr wrap="none" rtlCol="0">
              <a:spAutoFit/>
            </a:bodyPr>
            <a:lstStyle/>
            <a:p>
              <a:r>
                <a:rPr lang="en-US" altLang="zh-CN" dirty="0"/>
                <a:t>BD2</a:t>
              </a:r>
            </a:p>
          </p:txBody>
        </p:sp>
        <p:sp>
          <p:nvSpPr>
            <p:cNvPr id="56" name="文本框 55"/>
            <p:cNvSpPr txBox="1"/>
            <p:nvPr/>
          </p:nvSpPr>
          <p:spPr>
            <a:xfrm>
              <a:off x="8855079" y="1332272"/>
              <a:ext cx="665567" cy="369332"/>
            </a:xfrm>
            <a:prstGeom prst="rect">
              <a:avLst/>
            </a:prstGeom>
            <a:solidFill>
              <a:schemeClr val="accent2">
                <a:lumMod val="20000"/>
                <a:lumOff val="80000"/>
              </a:schemeClr>
            </a:solidFill>
            <a:ln>
              <a:solidFill>
                <a:schemeClr val="accent2">
                  <a:lumMod val="50000"/>
                </a:schemeClr>
              </a:solidFill>
            </a:ln>
          </p:spPr>
          <p:txBody>
            <a:bodyPr wrap="none" rtlCol="0">
              <a:spAutoFit/>
            </a:bodyPr>
            <a:lstStyle/>
            <a:p>
              <a:r>
                <a:rPr lang="en-US" altLang="zh-CN" dirty="0"/>
                <a:t>ABF1</a:t>
              </a:r>
            </a:p>
          </p:txBody>
        </p:sp>
        <p:sp>
          <p:nvSpPr>
            <p:cNvPr id="57" name="文本框 56"/>
            <p:cNvSpPr txBox="1"/>
            <p:nvPr/>
          </p:nvSpPr>
          <p:spPr>
            <a:xfrm>
              <a:off x="6473340" y="1327334"/>
              <a:ext cx="665567" cy="369332"/>
            </a:xfrm>
            <a:prstGeom prst="rect">
              <a:avLst/>
            </a:prstGeom>
            <a:solidFill>
              <a:schemeClr val="accent2">
                <a:lumMod val="20000"/>
                <a:lumOff val="80000"/>
              </a:schemeClr>
            </a:solidFill>
            <a:ln>
              <a:solidFill>
                <a:schemeClr val="accent2">
                  <a:lumMod val="50000"/>
                </a:schemeClr>
              </a:solidFill>
            </a:ln>
          </p:spPr>
          <p:txBody>
            <a:bodyPr wrap="none" rtlCol="0">
              <a:spAutoFit/>
            </a:bodyPr>
            <a:lstStyle/>
            <a:p>
              <a:r>
                <a:rPr lang="en-US" altLang="zh-CN" dirty="0"/>
                <a:t>ABF2</a:t>
              </a:r>
            </a:p>
          </p:txBody>
        </p:sp>
        <p:sp>
          <p:nvSpPr>
            <p:cNvPr id="58" name="文本框 57"/>
            <p:cNvSpPr txBox="1"/>
            <p:nvPr/>
          </p:nvSpPr>
          <p:spPr>
            <a:xfrm>
              <a:off x="5064648" y="1327334"/>
              <a:ext cx="665567" cy="369332"/>
            </a:xfrm>
            <a:prstGeom prst="rect">
              <a:avLst/>
            </a:prstGeom>
            <a:solidFill>
              <a:schemeClr val="accent2">
                <a:lumMod val="20000"/>
                <a:lumOff val="80000"/>
              </a:schemeClr>
            </a:solidFill>
            <a:ln>
              <a:solidFill>
                <a:schemeClr val="accent2">
                  <a:lumMod val="50000"/>
                </a:schemeClr>
              </a:solidFill>
            </a:ln>
          </p:spPr>
          <p:txBody>
            <a:bodyPr wrap="none" rtlCol="0">
              <a:spAutoFit/>
            </a:bodyPr>
            <a:lstStyle/>
            <a:p>
              <a:r>
                <a:rPr lang="en-US" altLang="zh-CN" dirty="0"/>
                <a:t>ABF3</a:t>
              </a:r>
            </a:p>
          </p:txBody>
        </p:sp>
        <p:sp>
          <p:nvSpPr>
            <p:cNvPr id="59" name="文本框 58"/>
            <p:cNvSpPr txBox="1"/>
            <p:nvPr/>
          </p:nvSpPr>
          <p:spPr>
            <a:xfrm>
              <a:off x="2810997" y="1322126"/>
              <a:ext cx="665567" cy="369332"/>
            </a:xfrm>
            <a:prstGeom prst="rect">
              <a:avLst/>
            </a:prstGeom>
            <a:solidFill>
              <a:schemeClr val="accent2">
                <a:lumMod val="20000"/>
                <a:lumOff val="80000"/>
              </a:schemeClr>
            </a:solidFill>
            <a:ln>
              <a:solidFill>
                <a:schemeClr val="accent2">
                  <a:lumMod val="50000"/>
                </a:schemeClr>
              </a:solidFill>
            </a:ln>
          </p:spPr>
          <p:txBody>
            <a:bodyPr wrap="none" rtlCol="0">
              <a:spAutoFit/>
            </a:bodyPr>
            <a:lstStyle/>
            <a:p>
              <a:r>
                <a:rPr lang="en-US" altLang="zh-CN" dirty="0"/>
                <a:t>ABF4</a:t>
              </a:r>
            </a:p>
          </p:txBody>
        </p:sp>
        <p:cxnSp>
          <p:nvCxnSpPr>
            <p:cNvPr id="61" name="直接箭头连接符 60"/>
            <p:cNvCxnSpPr/>
            <p:nvPr/>
          </p:nvCxnSpPr>
          <p:spPr>
            <a:xfrm flipV="1">
              <a:off x="9910354" y="3132279"/>
              <a:ext cx="8709" cy="1106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a:stCxn id="51" idx="0"/>
            </p:cNvCxnSpPr>
            <p:nvPr/>
          </p:nvCxnSpPr>
          <p:spPr>
            <a:xfrm flipH="1" flipV="1">
              <a:off x="7902742" y="3056079"/>
              <a:ext cx="50310" cy="1182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flipH="1" flipV="1">
              <a:off x="2810997" y="3173322"/>
              <a:ext cx="115448" cy="1063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flipH="1" flipV="1">
              <a:off x="4653341" y="3075362"/>
              <a:ext cx="37239" cy="11612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stCxn id="52" idx="0"/>
            </p:cNvCxnSpPr>
            <p:nvPr/>
          </p:nvCxnSpPr>
          <p:spPr>
            <a:xfrm flipV="1">
              <a:off x="6222446" y="3063529"/>
              <a:ext cx="30118" cy="1179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p:nvPr/>
          </p:nvCxnSpPr>
          <p:spPr>
            <a:xfrm flipV="1">
              <a:off x="7149789" y="3173321"/>
              <a:ext cx="55671" cy="172413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a:xfrm flipV="1">
              <a:off x="5439157" y="3117341"/>
              <a:ext cx="20860" cy="174647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nvCxnSpPr>
          <p:spPr>
            <a:xfrm flipH="1">
              <a:off x="9144000" y="1691458"/>
              <a:ext cx="191475" cy="1287761"/>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a:off x="3207133" y="1697914"/>
              <a:ext cx="141343" cy="1281305"/>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a:stCxn id="58" idx="2"/>
            </p:cNvCxnSpPr>
            <p:nvPr/>
          </p:nvCxnSpPr>
          <p:spPr>
            <a:xfrm>
              <a:off x="5397432" y="1696666"/>
              <a:ext cx="331456" cy="1163201"/>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p:cNvCxnSpPr>
              <a:stCxn id="57" idx="2"/>
            </p:cNvCxnSpPr>
            <p:nvPr/>
          </p:nvCxnSpPr>
          <p:spPr>
            <a:xfrm flipH="1">
              <a:off x="6742736" y="1696666"/>
              <a:ext cx="63388" cy="1180380"/>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 name="文本框 5"/>
          <p:cNvSpPr txBox="1"/>
          <p:nvPr/>
        </p:nvSpPr>
        <p:spPr>
          <a:xfrm>
            <a:off x="103414" y="4994953"/>
            <a:ext cx="11814794" cy="1107996"/>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t>Approximately half of the synchrotron radiation power generated by the bending magnet is deposited onto the photon absorbers (ABS). The power of each arc cell is 12.05 kW (@200</a:t>
            </a:r>
            <a:r>
              <a:rPr lang="zh-CN" altLang="en-US" sz="1600" dirty="0"/>
              <a:t> </a:t>
            </a:r>
            <a:r>
              <a:rPr lang="en-US" altLang="zh-CN" sz="1600" dirty="0"/>
              <a:t>mA).</a:t>
            </a:r>
          </a:p>
          <a:p>
            <a:pPr marL="285750" indent="-285750">
              <a:buFont typeface="Arial" panose="020B0604020202020204" pitchFamily="34" charset="0"/>
              <a:buChar char="•"/>
            </a:pPr>
            <a:r>
              <a:rPr lang="en-US" altLang="zh-CN" sz="1600" dirty="0"/>
              <a:t>There are 4 photon absorbers (ABS1-4) in each arc sector,  three of which are located at the synchrotron radiation extraction crotch.</a:t>
            </a:r>
          </a:p>
          <a:p>
            <a:pPr marL="285750" indent="-285750">
              <a:buFont typeface="Arial" panose="020B0604020202020204" pitchFamily="34" charset="0"/>
              <a:buChar char="•"/>
            </a:pPr>
            <a:r>
              <a:rPr lang="en-US" altLang="zh-CN" sz="1600" dirty="0"/>
              <a:t>Techniques such as CNC machining, slow wire-electrode cutting, and gold-copper brazing are adopted.</a:t>
            </a:r>
            <a:endParaRPr lang="zh-CN" altLang="en-US" sz="1600" dirty="0"/>
          </a:p>
        </p:txBody>
      </p:sp>
    </p:spTree>
    <p:extLst>
      <p:ext uri="{BB962C8B-B14F-4D97-AF65-F5344CB8AC3E}">
        <p14:creationId xmlns:p14="http://schemas.microsoft.com/office/powerpoint/2010/main" val="114472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0"/>
          </p:nvPr>
        </p:nvSpPr>
        <p:spPr/>
        <p:txBody>
          <a:bodyPr/>
          <a:lstStyle/>
          <a:p>
            <a:r>
              <a:rPr lang="en-US" altLang="zh-CN" dirty="0">
                <a:latin typeface="+mn-ea"/>
              </a:rPr>
              <a:t>CONTENT</a:t>
            </a:r>
            <a:endParaRPr lang="zh-CN" altLang="en-US" dirty="0">
              <a:latin typeface="+mn-ea"/>
            </a:endParaRPr>
          </a:p>
        </p:txBody>
      </p:sp>
      <p:sp>
        <p:nvSpPr>
          <p:cNvPr id="3" name="文本占位符 2"/>
          <p:cNvSpPr>
            <a:spLocks noGrp="1"/>
          </p:cNvSpPr>
          <p:nvPr>
            <p:ph type="body" sz="quarter" idx="11"/>
          </p:nvPr>
        </p:nvSpPr>
        <p:spPr>
          <a:xfrm>
            <a:off x="1676402" y="3460607"/>
            <a:ext cx="4363790" cy="2992444"/>
          </a:xfrm>
        </p:spPr>
        <p:txBody>
          <a:bodyPr>
            <a:normAutofit/>
          </a:bodyPr>
          <a:lstStyle/>
          <a:p>
            <a:r>
              <a:rPr lang="en-US" altLang="zh-CN" sz="1600" dirty="0"/>
              <a:t>Brief Introduction</a:t>
            </a:r>
          </a:p>
          <a:p>
            <a:r>
              <a:rPr lang="en-US" altLang="zh-CN" sz="1600" dirty="0"/>
              <a:t>Injector Vacuum</a:t>
            </a:r>
          </a:p>
          <a:p>
            <a:r>
              <a:rPr lang="en-US" altLang="zh-CN" sz="1600" dirty="0"/>
              <a:t>Storage Ring Vacuum</a:t>
            </a:r>
          </a:p>
          <a:p>
            <a:r>
              <a:rPr lang="en-US" altLang="zh-CN" sz="1600" dirty="0"/>
              <a:t>NEG Coating</a:t>
            </a:r>
          </a:p>
          <a:p>
            <a:r>
              <a:rPr lang="en-US" altLang="zh-CN" sz="1600" dirty="0"/>
              <a:t>Summary</a:t>
            </a:r>
            <a:endParaRPr lang="zh-CN" alt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1124744"/>
            <a:ext cx="6168008" cy="2664296"/>
            <a:chOff x="192317" y="497008"/>
            <a:chExt cx="11730394" cy="6121294"/>
          </a:xfrm>
        </p:grpSpPr>
        <p:pic>
          <p:nvPicPr>
            <p:cNvPr id="2" name="图片 1"/>
            <p:cNvPicPr>
              <a:picLocks noChangeAspect="1"/>
            </p:cNvPicPr>
            <p:nvPr/>
          </p:nvPicPr>
          <p:blipFill>
            <a:blip r:embed="rId2"/>
            <a:stretch>
              <a:fillRect/>
            </a:stretch>
          </p:blipFill>
          <p:spPr>
            <a:xfrm>
              <a:off x="192317" y="497008"/>
              <a:ext cx="6862248" cy="6121294"/>
            </a:xfrm>
            <a:prstGeom prst="rect">
              <a:avLst/>
            </a:prstGeom>
          </p:spPr>
        </p:pic>
        <p:pic>
          <p:nvPicPr>
            <p:cNvPr id="3" name="图片 2"/>
            <p:cNvPicPr>
              <a:picLocks noChangeAspect="1"/>
            </p:cNvPicPr>
            <p:nvPr/>
          </p:nvPicPr>
          <p:blipFill>
            <a:blip r:embed="rId3"/>
            <a:stretch>
              <a:fillRect/>
            </a:stretch>
          </p:blipFill>
          <p:spPr>
            <a:xfrm>
              <a:off x="6441213" y="497008"/>
              <a:ext cx="5481498" cy="6121294"/>
            </a:xfrm>
            <a:prstGeom prst="rect">
              <a:avLst/>
            </a:prstGeom>
          </p:spPr>
        </p:pic>
      </p:grpSp>
      <p:pic>
        <p:nvPicPr>
          <p:cNvPr id="4" name="图片 3"/>
          <p:cNvPicPr>
            <a:picLocks noChangeAspect="1"/>
          </p:cNvPicPr>
          <p:nvPr/>
        </p:nvPicPr>
        <p:blipFill>
          <a:blip r:embed="rId4"/>
          <a:stretch>
            <a:fillRect/>
          </a:stretch>
        </p:blipFill>
        <p:spPr>
          <a:xfrm>
            <a:off x="6600056" y="1046801"/>
            <a:ext cx="5400600" cy="3142521"/>
          </a:xfrm>
          <a:prstGeom prst="rect">
            <a:avLst/>
          </a:prstGeom>
        </p:spPr>
      </p:pic>
      <p:sp>
        <p:nvSpPr>
          <p:cNvPr id="12" name="标题 1"/>
          <p:cNvSpPr>
            <a:spLocks noGrp="1"/>
          </p:cNvSpPr>
          <p:nvPr>
            <p:ph type="title"/>
          </p:nvPr>
        </p:nvSpPr>
        <p:spPr>
          <a:xfrm>
            <a:off x="695399" y="188484"/>
            <a:ext cx="10515600" cy="695924"/>
          </a:xfrm>
        </p:spPr>
        <p:txBody>
          <a:bodyPr>
            <a:normAutofit/>
          </a:bodyPr>
          <a:lstStyle/>
          <a:p>
            <a:r>
              <a:rPr lang="en-US" altLang="zh-CN" dirty="0"/>
              <a:t>Crotch</a:t>
            </a:r>
            <a:r>
              <a:rPr lang="zh-CN" altLang="en-US" dirty="0"/>
              <a:t> </a:t>
            </a:r>
            <a:r>
              <a:rPr lang="en-US" altLang="zh-CN" dirty="0"/>
              <a:t>Photon</a:t>
            </a:r>
            <a:r>
              <a:rPr lang="zh-CN" altLang="en-US" dirty="0"/>
              <a:t> </a:t>
            </a:r>
            <a:r>
              <a:rPr lang="en-US" altLang="zh-CN" dirty="0"/>
              <a:t>Absorber</a:t>
            </a:r>
            <a:endParaRPr lang="zh-CN" altLang="en-US" dirty="0"/>
          </a:p>
        </p:txBody>
      </p:sp>
      <p:pic>
        <p:nvPicPr>
          <p:cNvPr id="14" name="图片 13">
            <a:extLst>
              <a:ext uri="{FF2B5EF4-FFF2-40B4-BE49-F238E27FC236}">
                <a16:creationId xmlns:a16="http://schemas.microsoft.com/office/drawing/2014/main" id="{A511EFFE-AB5B-4B83-AAE7-43684F769C8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95399" y="3937553"/>
            <a:ext cx="3485155" cy="1588319"/>
          </a:xfrm>
          <a:prstGeom prst="rect">
            <a:avLst/>
          </a:prstGeom>
        </p:spPr>
      </p:pic>
      <p:sp>
        <p:nvSpPr>
          <p:cNvPr id="15" name="文本框 14">
            <a:extLst>
              <a:ext uri="{FF2B5EF4-FFF2-40B4-BE49-F238E27FC236}">
                <a16:creationId xmlns:a16="http://schemas.microsoft.com/office/drawing/2014/main" id="{3DF12A11-EDDF-430C-8816-D1D1E3D8331F}"/>
              </a:ext>
            </a:extLst>
          </p:cNvPr>
          <p:cNvSpPr txBox="1"/>
          <p:nvPr/>
        </p:nvSpPr>
        <p:spPr>
          <a:xfrm>
            <a:off x="1410642" y="5656352"/>
            <a:ext cx="1832748" cy="369332"/>
          </a:xfrm>
          <a:prstGeom prst="rect">
            <a:avLst/>
          </a:prstGeom>
          <a:noFill/>
        </p:spPr>
        <p:txBody>
          <a:bodyPr wrap="square" rtlCol="0">
            <a:spAutoFit/>
          </a:bodyPr>
          <a:lstStyle/>
          <a:p>
            <a:r>
              <a:rPr lang="en-US" altLang="zh-CN" dirty="0">
                <a:solidFill>
                  <a:srgbClr val="FF0000"/>
                </a:solidFill>
              </a:rPr>
              <a:t>ABS1</a:t>
            </a:r>
            <a:r>
              <a:rPr lang="zh-CN" altLang="en-US" dirty="0">
                <a:solidFill>
                  <a:srgbClr val="FF0000"/>
                </a:solidFill>
              </a:rPr>
              <a:t>（</a:t>
            </a:r>
            <a:r>
              <a:rPr lang="en-US" altLang="zh-CN" dirty="0" err="1">
                <a:solidFill>
                  <a:srgbClr val="FF0000"/>
                </a:solidFill>
              </a:rPr>
              <a:t>CuCrZr</a:t>
            </a:r>
            <a:r>
              <a:rPr lang="zh-CN" altLang="en-US" dirty="0">
                <a:solidFill>
                  <a:srgbClr val="FF0000"/>
                </a:solidFill>
              </a:rPr>
              <a:t>）</a:t>
            </a:r>
          </a:p>
        </p:txBody>
      </p:sp>
      <p:pic>
        <p:nvPicPr>
          <p:cNvPr id="17" name="图片 16">
            <a:extLst>
              <a:ext uri="{FF2B5EF4-FFF2-40B4-BE49-F238E27FC236}">
                <a16:creationId xmlns:a16="http://schemas.microsoft.com/office/drawing/2014/main" id="{CB4A26E0-2829-4DF3-8679-5A799ED0755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224634" y="3951433"/>
            <a:ext cx="2376263" cy="1574440"/>
          </a:xfrm>
          <a:prstGeom prst="rect">
            <a:avLst/>
          </a:prstGeom>
        </p:spPr>
      </p:pic>
      <p:sp>
        <p:nvSpPr>
          <p:cNvPr id="18" name="文本框 17">
            <a:extLst>
              <a:ext uri="{FF2B5EF4-FFF2-40B4-BE49-F238E27FC236}">
                <a16:creationId xmlns:a16="http://schemas.microsoft.com/office/drawing/2014/main" id="{27C25964-63DC-4BAD-8948-B57A0F747380}"/>
              </a:ext>
            </a:extLst>
          </p:cNvPr>
          <p:cNvSpPr txBox="1"/>
          <p:nvPr/>
        </p:nvSpPr>
        <p:spPr>
          <a:xfrm>
            <a:off x="9112219" y="5620147"/>
            <a:ext cx="3079781" cy="615553"/>
          </a:xfrm>
          <a:prstGeom prst="rect">
            <a:avLst/>
          </a:prstGeom>
          <a:noFill/>
        </p:spPr>
        <p:txBody>
          <a:bodyPr wrap="square" rtlCol="0">
            <a:spAutoFit/>
          </a:bodyPr>
          <a:lstStyle/>
          <a:p>
            <a:r>
              <a:rPr lang="en-US" altLang="zh-CN" dirty="0">
                <a:solidFill>
                  <a:srgbClr val="FF0000"/>
                </a:solidFill>
              </a:rPr>
              <a:t>ABS3</a:t>
            </a:r>
            <a:r>
              <a:rPr lang="zh-CN" altLang="en-US" sz="1600" dirty="0">
                <a:solidFill>
                  <a:srgbClr val="FF0000"/>
                </a:solidFill>
              </a:rPr>
              <a:t>（</a:t>
            </a:r>
            <a:r>
              <a:rPr lang="en-US" altLang="zh-CN" sz="1600" dirty="0">
                <a:solidFill>
                  <a:srgbClr val="FF0000"/>
                </a:solidFill>
              </a:rPr>
              <a:t>dispersion-strengthened copper </a:t>
            </a:r>
            <a:r>
              <a:rPr lang="zh-CN" altLang="en-US" sz="1600" dirty="0">
                <a:solidFill>
                  <a:srgbClr val="FF0000"/>
                </a:solidFill>
              </a:rPr>
              <a:t>）</a:t>
            </a:r>
            <a:r>
              <a:rPr lang="en-US" altLang="zh-CN" sz="1600" dirty="0">
                <a:solidFill>
                  <a:srgbClr val="FF0000"/>
                </a:solidFill>
              </a:rPr>
              <a:t>(C15715)</a:t>
            </a:r>
            <a:endParaRPr lang="zh-CN" altLang="en-US" sz="1600" dirty="0">
              <a:solidFill>
                <a:srgbClr val="FF0000"/>
              </a:solidFill>
            </a:endParaRPr>
          </a:p>
        </p:txBody>
      </p:sp>
      <p:pic>
        <p:nvPicPr>
          <p:cNvPr id="20" name="图片 19">
            <a:extLst>
              <a:ext uri="{FF2B5EF4-FFF2-40B4-BE49-F238E27FC236}">
                <a16:creationId xmlns:a16="http://schemas.microsoft.com/office/drawing/2014/main" id="{C56D003B-711C-4743-B925-CA36274796B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976320" y="4260009"/>
            <a:ext cx="3076124" cy="1419544"/>
          </a:xfrm>
          <a:prstGeom prst="rect">
            <a:avLst/>
          </a:prstGeom>
        </p:spPr>
      </p:pic>
      <p:sp>
        <p:nvSpPr>
          <p:cNvPr id="21" name="文本框 20">
            <a:extLst>
              <a:ext uri="{FF2B5EF4-FFF2-40B4-BE49-F238E27FC236}">
                <a16:creationId xmlns:a16="http://schemas.microsoft.com/office/drawing/2014/main" id="{596EBC9C-6EC6-4FAE-8DC3-1CA000300C16}"/>
              </a:ext>
            </a:extLst>
          </p:cNvPr>
          <p:cNvSpPr txBox="1"/>
          <p:nvPr/>
        </p:nvSpPr>
        <p:spPr>
          <a:xfrm>
            <a:off x="4583832" y="5632124"/>
            <a:ext cx="1872208" cy="369332"/>
          </a:xfrm>
          <a:prstGeom prst="rect">
            <a:avLst/>
          </a:prstGeom>
          <a:noFill/>
        </p:spPr>
        <p:txBody>
          <a:bodyPr wrap="square" rtlCol="0">
            <a:spAutoFit/>
          </a:bodyPr>
          <a:lstStyle/>
          <a:p>
            <a:r>
              <a:rPr lang="en-US" altLang="zh-CN" dirty="0">
                <a:solidFill>
                  <a:srgbClr val="FF0000"/>
                </a:solidFill>
              </a:rPr>
              <a:t>ABS2</a:t>
            </a:r>
            <a:r>
              <a:rPr lang="zh-CN" altLang="en-US" dirty="0">
                <a:solidFill>
                  <a:srgbClr val="FF0000"/>
                </a:solidFill>
              </a:rPr>
              <a:t>（</a:t>
            </a:r>
            <a:r>
              <a:rPr lang="en-US" altLang="zh-CN" dirty="0" err="1">
                <a:solidFill>
                  <a:srgbClr val="FF0000"/>
                </a:solidFill>
              </a:rPr>
              <a:t>CuCrZr</a:t>
            </a:r>
            <a:r>
              <a:rPr lang="zh-CN" altLang="en-US" dirty="0">
                <a:solidFill>
                  <a:srgbClr val="FF0000"/>
                </a:solidFill>
              </a:rPr>
              <a:t>）</a:t>
            </a:r>
          </a:p>
        </p:txBody>
      </p:sp>
      <p:pic>
        <p:nvPicPr>
          <p:cNvPr id="6" name="图片 5">
            <a:extLst>
              <a:ext uri="{FF2B5EF4-FFF2-40B4-BE49-F238E27FC236}">
                <a16:creationId xmlns:a16="http://schemas.microsoft.com/office/drawing/2014/main" id="{24D6EFBF-43E8-4493-83D6-51FC8165FA30}"/>
              </a:ext>
            </a:extLst>
          </p:cNvPr>
          <p:cNvPicPr>
            <a:picLocks noChangeAspect="1"/>
          </p:cNvPicPr>
          <p:nvPr/>
        </p:nvPicPr>
        <p:blipFill>
          <a:blip r:embed="rId8"/>
          <a:stretch>
            <a:fillRect/>
          </a:stretch>
        </p:blipFill>
        <p:spPr>
          <a:xfrm>
            <a:off x="6647446" y="4214001"/>
            <a:ext cx="2328874" cy="2243522"/>
          </a:xfrm>
          <a:prstGeom prst="rect">
            <a:avLst/>
          </a:prstGeom>
        </p:spPr>
      </p:pic>
      <p:cxnSp>
        <p:nvCxnSpPr>
          <p:cNvPr id="8" name="直接箭头连接符 7">
            <a:extLst>
              <a:ext uri="{FF2B5EF4-FFF2-40B4-BE49-F238E27FC236}">
                <a16:creationId xmlns:a16="http://schemas.microsoft.com/office/drawing/2014/main" id="{8A4C72A1-564D-4C7A-9FDC-62AD6DDBB2B2}"/>
              </a:ext>
            </a:extLst>
          </p:cNvPr>
          <p:cNvCxnSpPr/>
          <p:nvPr/>
        </p:nvCxnSpPr>
        <p:spPr>
          <a:xfrm flipV="1">
            <a:off x="3243390" y="2204864"/>
            <a:ext cx="1772490" cy="18722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042F3CE8-7571-4FBB-8CF9-A56017909500}"/>
              </a:ext>
            </a:extLst>
          </p:cNvPr>
          <p:cNvCxnSpPr/>
          <p:nvPr/>
        </p:nvCxnSpPr>
        <p:spPr>
          <a:xfrm flipV="1">
            <a:off x="6096000" y="1948174"/>
            <a:ext cx="1440160" cy="21288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AE6F6491-4A0A-4DFB-835E-0540AA6881B9}"/>
              </a:ext>
            </a:extLst>
          </p:cNvPr>
          <p:cNvCxnSpPr/>
          <p:nvPr/>
        </p:nvCxnSpPr>
        <p:spPr>
          <a:xfrm flipV="1">
            <a:off x="10200456" y="3356992"/>
            <a:ext cx="721290" cy="11402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616FBA82-CF76-42DD-B46F-EC627A35AB0C}"/>
              </a:ext>
            </a:extLst>
          </p:cNvPr>
          <p:cNvPicPr>
            <a:picLocks noChangeAspect="1"/>
          </p:cNvPicPr>
          <p:nvPr/>
        </p:nvPicPr>
        <p:blipFill>
          <a:blip r:embed="rId9"/>
          <a:stretch>
            <a:fillRect/>
          </a:stretch>
        </p:blipFill>
        <p:spPr>
          <a:xfrm>
            <a:off x="6483273" y="124250"/>
            <a:ext cx="5257891" cy="861361"/>
          </a:xfrm>
          <a:prstGeom prst="rect">
            <a:avLst/>
          </a:prstGeom>
        </p:spPr>
      </p:pic>
    </p:spTree>
    <p:extLst>
      <p:ext uri="{BB962C8B-B14F-4D97-AF65-F5344CB8AC3E}">
        <p14:creationId xmlns:p14="http://schemas.microsoft.com/office/powerpoint/2010/main" val="3169403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81054" y="946289"/>
            <a:ext cx="2335447" cy="2052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2093" y="1043144"/>
            <a:ext cx="2048114" cy="2052000"/>
          </a:xfrm>
          <a:prstGeom prst="rect">
            <a:avLst/>
          </a:prstGeom>
        </p:spPr>
      </p:pic>
      <p:sp>
        <p:nvSpPr>
          <p:cNvPr id="3" name="灯片编号占位符 2"/>
          <p:cNvSpPr>
            <a:spLocks noGrp="1"/>
          </p:cNvSpPr>
          <p:nvPr>
            <p:ph type="sldNum" sz="quarter" idx="10"/>
          </p:nvPr>
        </p:nvSpPr>
        <p:spPr>
          <a:xfrm>
            <a:off x="1524000" y="6669360"/>
            <a:ext cx="424300" cy="188640"/>
          </a:xfrm>
        </p:spPr>
        <p:txBody>
          <a:bodyPr/>
          <a:lstStyle/>
          <a:p>
            <a:fld id="{4C795D28-3F51-44A6-8B1C-DCD03ECF77C9}" type="slidenum">
              <a:rPr lang="zh-CN" altLang="en-US" smtClean="0"/>
              <a:pPr/>
              <a:t>21</a:t>
            </a:fld>
            <a:endParaRPr lang="zh-CN" altLang="en-US"/>
          </a:p>
        </p:txBody>
      </p:sp>
      <p:sp>
        <p:nvSpPr>
          <p:cNvPr id="26" name="标题 6"/>
          <p:cNvSpPr txBox="1">
            <a:spLocks/>
          </p:cNvSpPr>
          <p:nvPr/>
        </p:nvSpPr>
        <p:spPr>
          <a:xfrm>
            <a:off x="820702" y="159266"/>
            <a:ext cx="10886194" cy="955658"/>
          </a:xfrm>
          <a:prstGeom prst="rect">
            <a:avLst/>
          </a:prstGeom>
        </p:spPr>
        <p:txBody>
          <a:bodyPr/>
          <a:lstStyle>
            <a:lvl1pPr algn="l" rtl="0" eaLnBrk="1" fontAlgn="base" hangingPunct="1">
              <a:spcBef>
                <a:spcPct val="0"/>
              </a:spcBef>
              <a:spcAft>
                <a:spcPct val="0"/>
              </a:spcAft>
              <a:defRPr sz="3600" b="1" baseline="0">
                <a:solidFill>
                  <a:schemeClr val="bg1"/>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3600" b="1">
                <a:solidFill>
                  <a:srgbClr val="FF0000"/>
                </a:solidFill>
                <a:latin typeface="Arial" charset="0"/>
                <a:ea typeface="华文中宋" pitchFamily="2" charset="-122"/>
              </a:defRPr>
            </a:lvl2pPr>
            <a:lvl3pPr algn="ctr" rtl="0" eaLnBrk="1" fontAlgn="base" hangingPunct="1">
              <a:spcBef>
                <a:spcPct val="0"/>
              </a:spcBef>
              <a:spcAft>
                <a:spcPct val="0"/>
              </a:spcAft>
              <a:defRPr sz="3600" b="1">
                <a:solidFill>
                  <a:srgbClr val="FF0000"/>
                </a:solidFill>
                <a:latin typeface="Arial" charset="0"/>
                <a:ea typeface="华文中宋" pitchFamily="2" charset="-122"/>
              </a:defRPr>
            </a:lvl3pPr>
            <a:lvl4pPr algn="ctr" rtl="0" eaLnBrk="1" fontAlgn="base" hangingPunct="1">
              <a:spcBef>
                <a:spcPct val="0"/>
              </a:spcBef>
              <a:spcAft>
                <a:spcPct val="0"/>
              </a:spcAft>
              <a:defRPr sz="3600" b="1">
                <a:solidFill>
                  <a:srgbClr val="FF0000"/>
                </a:solidFill>
                <a:latin typeface="Arial" charset="0"/>
                <a:ea typeface="华文中宋" pitchFamily="2" charset="-122"/>
              </a:defRPr>
            </a:lvl4pPr>
            <a:lvl5pPr algn="ctr" rtl="0" eaLnBrk="1" fontAlgn="base" hangingPunct="1">
              <a:spcBef>
                <a:spcPct val="0"/>
              </a:spcBef>
              <a:spcAft>
                <a:spcPct val="0"/>
              </a:spcAft>
              <a:defRPr sz="3600" b="1">
                <a:solidFill>
                  <a:srgbClr val="FF0000"/>
                </a:solidFill>
                <a:latin typeface="Arial" charset="0"/>
                <a:ea typeface="华文中宋" pitchFamily="2" charset="-122"/>
              </a:defRPr>
            </a:lvl5pPr>
            <a:lvl6pPr marL="457200" algn="ctr" rtl="0" eaLnBrk="1" fontAlgn="base" hangingPunct="1">
              <a:spcBef>
                <a:spcPct val="0"/>
              </a:spcBef>
              <a:spcAft>
                <a:spcPct val="0"/>
              </a:spcAft>
              <a:defRPr sz="3600" b="1">
                <a:solidFill>
                  <a:srgbClr val="FF0000"/>
                </a:solidFill>
                <a:latin typeface="Arial" charset="0"/>
                <a:ea typeface="华文中宋" pitchFamily="2" charset="-122"/>
              </a:defRPr>
            </a:lvl6pPr>
            <a:lvl7pPr marL="914400" algn="ctr" rtl="0" eaLnBrk="1" fontAlgn="base" hangingPunct="1">
              <a:spcBef>
                <a:spcPct val="0"/>
              </a:spcBef>
              <a:spcAft>
                <a:spcPct val="0"/>
              </a:spcAft>
              <a:defRPr sz="3600" b="1">
                <a:solidFill>
                  <a:srgbClr val="FF0000"/>
                </a:solidFill>
                <a:latin typeface="Arial" charset="0"/>
                <a:ea typeface="华文中宋" pitchFamily="2" charset="-122"/>
              </a:defRPr>
            </a:lvl7pPr>
            <a:lvl8pPr marL="1371600" algn="ctr" rtl="0" eaLnBrk="1" fontAlgn="base" hangingPunct="1">
              <a:spcBef>
                <a:spcPct val="0"/>
              </a:spcBef>
              <a:spcAft>
                <a:spcPct val="0"/>
              </a:spcAft>
              <a:defRPr sz="3600" b="1">
                <a:solidFill>
                  <a:srgbClr val="FF0000"/>
                </a:solidFill>
                <a:latin typeface="Arial" charset="0"/>
                <a:ea typeface="华文中宋" pitchFamily="2" charset="-122"/>
              </a:defRPr>
            </a:lvl8pPr>
            <a:lvl9pPr marL="1828800" algn="ctr" rtl="0" eaLnBrk="1" fontAlgn="base" hangingPunct="1">
              <a:spcBef>
                <a:spcPct val="0"/>
              </a:spcBef>
              <a:spcAft>
                <a:spcPct val="0"/>
              </a:spcAft>
              <a:defRPr sz="3600" b="1">
                <a:solidFill>
                  <a:srgbClr val="FF0000"/>
                </a:solidFill>
                <a:latin typeface="Arial" charset="0"/>
                <a:ea typeface="华文中宋" pitchFamily="2" charset="-122"/>
              </a:defRPr>
            </a:lvl9pPr>
          </a:lstStyle>
          <a:p>
            <a:pPr>
              <a:lnSpc>
                <a:spcPct val="90000"/>
              </a:lnSpc>
            </a:pPr>
            <a:r>
              <a:rPr lang="en-US" altLang="zh-CN" sz="4000" spc="-60" dirty="0">
                <a:solidFill>
                  <a:srgbClr val="C00000"/>
                </a:solidFill>
              </a:rPr>
              <a:t>RF Shielding Bellows of Storage Ring</a:t>
            </a:r>
          </a:p>
        </p:txBody>
      </p:sp>
      <p:pic>
        <p:nvPicPr>
          <p:cNvPr id="2" name="图片 1">
            <a:extLst>
              <a:ext uri="{FF2B5EF4-FFF2-40B4-BE49-F238E27FC236}">
                <a16:creationId xmlns:a16="http://schemas.microsoft.com/office/drawing/2014/main" id="{E942A850-8C41-48B2-820A-669D3E0ED348}"/>
              </a:ext>
            </a:extLst>
          </p:cNvPr>
          <p:cNvPicPr>
            <a:picLocks noChangeAspect="1"/>
          </p:cNvPicPr>
          <p:nvPr/>
        </p:nvPicPr>
        <p:blipFill>
          <a:blip r:embed="rId5"/>
          <a:stretch>
            <a:fillRect/>
          </a:stretch>
        </p:blipFill>
        <p:spPr>
          <a:xfrm>
            <a:off x="366251" y="4105796"/>
            <a:ext cx="3164098" cy="1737511"/>
          </a:xfrm>
          <a:prstGeom prst="rect">
            <a:avLst/>
          </a:prstGeom>
        </p:spPr>
      </p:pic>
      <p:pic>
        <p:nvPicPr>
          <p:cNvPr id="5" name="图片 4">
            <a:extLst>
              <a:ext uri="{FF2B5EF4-FFF2-40B4-BE49-F238E27FC236}">
                <a16:creationId xmlns:a16="http://schemas.microsoft.com/office/drawing/2014/main" id="{4841464E-FF2E-4F31-841B-5B6CA3A58CA5}"/>
              </a:ext>
            </a:extLst>
          </p:cNvPr>
          <p:cNvPicPr>
            <a:picLocks noChangeAspect="1"/>
          </p:cNvPicPr>
          <p:nvPr/>
        </p:nvPicPr>
        <p:blipFill>
          <a:blip r:embed="rId6"/>
          <a:stretch>
            <a:fillRect/>
          </a:stretch>
        </p:blipFill>
        <p:spPr>
          <a:xfrm>
            <a:off x="3696727" y="4105796"/>
            <a:ext cx="2834886" cy="2030144"/>
          </a:xfrm>
          <a:prstGeom prst="rect">
            <a:avLst/>
          </a:prstGeom>
        </p:spPr>
      </p:pic>
      <p:pic>
        <p:nvPicPr>
          <p:cNvPr id="14" name="图片 13">
            <a:extLst>
              <a:ext uri="{FF2B5EF4-FFF2-40B4-BE49-F238E27FC236}">
                <a16:creationId xmlns:a16="http://schemas.microsoft.com/office/drawing/2014/main" id="{EFB93A81-C000-4F0F-9E0F-9347E4113E61}"/>
              </a:ext>
            </a:extLst>
          </p:cNvPr>
          <p:cNvPicPr>
            <a:picLocks noChangeAspect="1"/>
          </p:cNvPicPr>
          <p:nvPr/>
        </p:nvPicPr>
        <p:blipFill>
          <a:blip r:embed="rId7"/>
          <a:stretch>
            <a:fillRect/>
          </a:stretch>
        </p:blipFill>
        <p:spPr>
          <a:xfrm>
            <a:off x="6748817" y="4156217"/>
            <a:ext cx="2804377" cy="1929301"/>
          </a:xfrm>
          <a:prstGeom prst="rect">
            <a:avLst/>
          </a:prstGeom>
        </p:spPr>
      </p:pic>
      <p:pic>
        <p:nvPicPr>
          <p:cNvPr id="17" name="图片 16">
            <a:extLst>
              <a:ext uri="{FF2B5EF4-FFF2-40B4-BE49-F238E27FC236}">
                <a16:creationId xmlns:a16="http://schemas.microsoft.com/office/drawing/2014/main" id="{70222E73-1024-42C6-9467-CE0842784BCC}"/>
              </a:ext>
            </a:extLst>
          </p:cNvPr>
          <p:cNvPicPr>
            <a:picLocks noChangeAspect="1"/>
          </p:cNvPicPr>
          <p:nvPr/>
        </p:nvPicPr>
        <p:blipFill>
          <a:blip r:embed="rId8"/>
          <a:stretch>
            <a:fillRect/>
          </a:stretch>
        </p:blipFill>
        <p:spPr>
          <a:xfrm>
            <a:off x="5628067" y="862705"/>
            <a:ext cx="3289626" cy="1974667"/>
          </a:xfrm>
          <a:prstGeom prst="rect">
            <a:avLst/>
          </a:prstGeom>
        </p:spPr>
      </p:pic>
      <p:pic>
        <p:nvPicPr>
          <p:cNvPr id="23" name="图片 22">
            <a:extLst>
              <a:ext uri="{FF2B5EF4-FFF2-40B4-BE49-F238E27FC236}">
                <a16:creationId xmlns:a16="http://schemas.microsoft.com/office/drawing/2014/main" id="{81EF152A-2307-4A70-9B70-B2E3C888B7EA}"/>
              </a:ext>
            </a:extLst>
          </p:cNvPr>
          <p:cNvPicPr>
            <a:picLocks noChangeAspect="1"/>
          </p:cNvPicPr>
          <p:nvPr/>
        </p:nvPicPr>
        <p:blipFill>
          <a:blip r:embed="rId9"/>
          <a:stretch>
            <a:fillRect/>
          </a:stretch>
        </p:blipFill>
        <p:spPr>
          <a:xfrm>
            <a:off x="9078323" y="772482"/>
            <a:ext cx="2840139" cy="2017096"/>
          </a:xfrm>
          <a:prstGeom prst="rect">
            <a:avLst/>
          </a:prstGeom>
        </p:spPr>
      </p:pic>
      <p:pic>
        <p:nvPicPr>
          <p:cNvPr id="24" name="图片 23">
            <a:extLst>
              <a:ext uri="{FF2B5EF4-FFF2-40B4-BE49-F238E27FC236}">
                <a16:creationId xmlns:a16="http://schemas.microsoft.com/office/drawing/2014/main" id="{459BAB90-7285-490C-9B41-AF1E6F87D3A0}"/>
              </a:ext>
            </a:extLst>
          </p:cNvPr>
          <p:cNvPicPr>
            <a:picLocks noChangeAspect="1"/>
          </p:cNvPicPr>
          <p:nvPr/>
        </p:nvPicPr>
        <p:blipFill>
          <a:blip r:embed="rId10"/>
          <a:stretch>
            <a:fillRect/>
          </a:stretch>
        </p:blipFill>
        <p:spPr>
          <a:xfrm>
            <a:off x="9719572" y="3774381"/>
            <a:ext cx="2174759" cy="2437229"/>
          </a:xfrm>
          <a:prstGeom prst="rect">
            <a:avLst/>
          </a:prstGeom>
        </p:spPr>
      </p:pic>
      <p:pic>
        <p:nvPicPr>
          <p:cNvPr id="25" name="图片 24">
            <a:extLst>
              <a:ext uri="{FF2B5EF4-FFF2-40B4-BE49-F238E27FC236}">
                <a16:creationId xmlns:a16="http://schemas.microsoft.com/office/drawing/2014/main" id="{2F059AE7-8FCB-4363-9AFC-603C045EE300}"/>
              </a:ext>
            </a:extLst>
          </p:cNvPr>
          <p:cNvPicPr>
            <a:picLocks noChangeAspect="1"/>
          </p:cNvPicPr>
          <p:nvPr/>
        </p:nvPicPr>
        <p:blipFill>
          <a:blip r:embed="rId11"/>
          <a:stretch>
            <a:fillRect/>
          </a:stretch>
        </p:blipFill>
        <p:spPr>
          <a:xfrm>
            <a:off x="6888625" y="2739565"/>
            <a:ext cx="4058135" cy="711157"/>
          </a:xfrm>
          <a:prstGeom prst="rect">
            <a:avLst/>
          </a:prstGeom>
        </p:spPr>
      </p:pic>
    </p:spTree>
    <p:custDataLst>
      <p:tags r:id="rId1"/>
    </p:custDataLst>
    <p:extLst>
      <p:ext uri="{BB962C8B-B14F-4D97-AF65-F5344CB8AC3E}">
        <p14:creationId xmlns:p14="http://schemas.microsoft.com/office/powerpoint/2010/main" val="2669949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776681" y="58100"/>
            <a:ext cx="7808002" cy="914685"/>
          </a:xfrm>
        </p:spPr>
        <p:txBody>
          <a:bodyPr>
            <a:normAutofit/>
          </a:bodyPr>
          <a:lstStyle/>
          <a:p>
            <a:r>
              <a:rPr lang="en-US" altLang="zh-CN" sz="3600" dirty="0"/>
              <a:t>Mass-produced</a:t>
            </a:r>
            <a:r>
              <a:rPr lang="zh-CN" altLang="en-US" sz="3600" dirty="0"/>
              <a:t> </a:t>
            </a:r>
            <a:r>
              <a:rPr lang="en-US" altLang="zh-CN" sz="3600" dirty="0"/>
              <a:t>NEG</a:t>
            </a:r>
            <a:r>
              <a:rPr lang="zh-CN" altLang="en-US" sz="3600" dirty="0"/>
              <a:t> </a:t>
            </a:r>
            <a:r>
              <a:rPr lang="en-US" altLang="zh-CN" sz="3600" dirty="0"/>
              <a:t>Coating</a:t>
            </a:r>
            <a:r>
              <a:rPr lang="zh-CN" altLang="en-US" sz="3600" dirty="0"/>
              <a:t> </a:t>
            </a:r>
            <a:r>
              <a:rPr lang="en-US" altLang="zh-CN" sz="3600" dirty="0"/>
              <a:t>Setups</a:t>
            </a:r>
            <a:endParaRPr lang="zh-CN" altLang="en-US" sz="3600" dirty="0"/>
          </a:p>
        </p:txBody>
      </p:sp>
      <p:sp>
        <p:nvSpPr>
          <p:cNvPr id="20" name="内容占位符 1"/>
          <p:cNvSpPr txBox="1"/>
          <p:nvPr/>
        </p:nvSpPr>
        <p:spPr>
          <a:xfrm>
            <a:off x="119129" y="1068839"/>
            <a:ext cx="4660410" cy="2788924"/>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anose="05000000000000000000" pitchFamily="2" charset="2"/>
              <a:buChar char="n"/>
              <a:defRPr sz="2800" b="0" kern="1200" baseline="0">
                <a:solidFill>
                  <a:schemeClr val="tx1"/>
                </a:solidFill>
                <a:latin typeface="Arial" panose="020B0604020202020204" pitchFamily="34" charset="0"/>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1400" dirty="0"/>
              <a:t>There sets of coating systems have been built.</a:t>
            </a:r>
          </a:p>
          <a:p>
            <a:r>
              <a:rPr lang="en-US" altLang="zh-CN" sz="1400" dirty="0"/>
              <a:t>There are a total of 918 vacuum chambers in the HEPS storage ring, with a total length of about 1,200 meters, all of which have been coated. </a:t>
            </a:r>
          </a:p>
          <a:p>
            <a:r>
              <a:rPr lang="en-US" altLang="zh-CN" sz="1400" dirty="0"/>
              <a:t>Coating of the 6 mm slit in the 1200 mm-long antechamber has been achieved by means such as applying a multi-segmented solenoidal magnetic field, increasing the magnetic field intensity of the end solenoids, and adjusting the discharge parameters.</a:t>
            </a:r>
          </a:p>
          <a:p>
            <a:endParaRPr lang="en-US" altLang="zh-CN" sz="1400" b="1" dirty="0"/>
          </a:p>
        </p:txBody>
      </p:sp>
      <p:sp>
        <p:nvSpPr>
          <p:cNvPr id="21" name="Slide Number Placeholder 2"/>
          <p:cNvSpPr>
            <a:spLocks noGrp="1"/>
          </p:cNvSpPr>
          <p:nvPr>
            <p:ph type="sldNum" sz="quarter" idx="12"/>
          </p:nvPr>
        </p:nvSpPr>
        <p:spPr>
          <a:xfrm>
            <a:off x="8737600" y="6356351"/>
            <a:ext cx="2844800" cy="365125"/>
          </a:xfrm>
        </p:spPr>
        <p:txBody>
          <a:bodyPr/>
          <a:lstStyle/>
          <a:p>
            <a:fld id="{5C27AF4A-446D-47BA-A15A-9054C05911CB}" type="slidenum">
              <a:rPr lang="en-US" smtClean="0"/>
              <a:t>22</a:t>
            </a:fld>
            <a:endParaRPr lang="en-US" dirty="0"/>
          </a:p>
        </p:txBody>
      </p:sp>
      <p:pic>
        <p:nvPicPr>
          <p:cNvPr id="22" name="图片 21"/>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483577" y="3950299"/>
            <a:ext cx="4233120" cy="2840112"/>
          </a:xfrm>
          <a:prstGeom prst="rect">
            <a:avLst/>
          </a:prstGeom>
        </p:spPr>
      </p:pic>
      <p:sp>
        <p:nvSpPr>
          <p:cNvPr id="23" name="矩形 22"/>
          <p:cNvSpPr/>
          <p:nvPr/>
        </p:nvSpPr>
        <p:spPr>
          <a:xfrm>
            <a:off x="1464092" y="6437444"/>
            <a:ext cx="2189351" cy="260431"/>
          </a:xfrm>
          <a:prstGeom prst="rect">
            <a:avLst/>
          </a:prstGeom>
          <a:solidFill>
            <a:schemeClr val="bg1"/>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defRPr/>
            </a:pPr>
            <a:r>
              <a:rPr lang="en-US" altLang="zh-CN" sz="1000" b="1" dirty="0">
                <a:solidFill>
                  <a:schemeClr val="dk1"/>
                </a:solidFill>
                <a:latin typeface="微软雅黑" panose="020B0503020204020204" pitchFamily="34" charset="-122"/>
                <a:ea typeface="微软雅黑" panose="020B0503020204020204" pitchFamily="34" charset="-122"/>
              </a:rPr>
              <a:t>Power</a:t>
            </a:r>
            <a:r>
              <a:rPr lang="zh-CN" altLang="en-US" sz="1000" b="1" dirty="0">
                <a:solidFill>
                  <a:schemeClr val="dk1"/>
                </a:solidFill>
                <a:latin typeface="微软雅黑" panose="020B0503020204020204" pitchFamily="34" charset="-122"/>
                <a:ea typeface="微软雅黑" panose="020B0503020204020204" pitchFamily="34" charset="-122"/>
              </a:rPr>
              <a:t> </a:t>
            </a:r>
            <a:r>
              <a:rPr lang="en-US" altLang="zh-CN" sz="1000" b="1" dirty="0">
                <a:solidFill>
                  <a:schemeClr val="dk1"/>
                </a:solidFill>
                <a:latin typeface="微软雅黑" panose="020B0503020204020204" pitchFamily="34" charset="-122"/>
                <a:ea typeface="微软雅黑" panose="020B0503020204020204" pitchFamily="34" charset="-122"/>
              </a:rPr>
              <a:t>Supply</a:t>
            </a:r>
            <a:r>
              <a:rPr lang="zh-CN" altLang="en-US" sz="1000" b="1" dirty="0">
                <a:solidFill>
                  <a:schemeClr val="dk1"/>
                </a:solidFill>
                <a:latin typeface="微软雅黑" panose="020B0503020204020204" pitchFamily="34" charset="-122"/>
                <a:ea typeface="微软雅黑" panose="020B0503020204020204" pitchFamily="34" charset="-122"/>
              </a:rPr>
              <a:t> </a:t>
            </a:r>
            <a:r>
              <a:rPr lang="en-US" altLang="zh-CN" sz="1000" b="1" dirty="0">
                <a:solidFill>
                  <a:schemeClr val="dk1"/>
                </a:solidFill>
                <a:latin typeface="微软雅黑" panose="020B0503020204020204" pitchFamily="34" charset="-122"/>
                <a:ea typeface="微软雅黑" panose="020B0503020204020204" pitchFamily="34" charset="-122"/>
              </a:rPr>
              <a:t>and</a:t>
            </a:r>
            <a:r>
              <a:rPr lang="zh-CN" altLang="en-US" sz="1000" b="1" dirty="0">
                <a:solidFill>
                  <a:schemeClr val="dk1"/>
                </a:solidFill>
                <a:latin typeface="微软雅黑" panose="020B0503020204020204" pitchFamily="34" charset="-122"/>
                <a:ea typeface="微软雅黑" panose="020B0503020204020204" pitchFamily="34" charset="-122"/>
              </a:rPr>
              <a:t> </a:t>
            </a:r>
            <a:r>
              <a:rPr lang="en-US" altLang="zh-CN" sz="1000" b="1" dirty="0">
                <a:solidFill>
                  <a:schemeClr val="dk1"/>
                </a:solidFill>
                <a:latin typeface="微软雅黑" panose="020B0503020204020204" pitchFamily="34" charset="-122"/>
                <a:ea typeface="微软雅黑" panose="020B0503020204020204" pitchFamily="34" charset="-122"/>
              </a:rPr>
              <a:t>Controller</a:t>
            </a:r>
            <a:endParaRPr lang="zh-CN" altLang="en-US" sz="1000" b="1" dirty="0">
              <a:solidFill>
                <a:schemeClr val="dk1"/>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A20C0254-F3F4-4EA5-A7F9-8E6EB972CAFF}"/>
              </a:ext>
            </a:extLst>
          </p:cNvPr>
          <p:cNvPicPr>
            <a:picLocks noChangeAspect="1"/>
          </p:cNvPicPr>
          <p:nvPr/>
        </p:nvPicPr>
        <p:blipFill>
          <a:blip r:embed="rId3"/>
          <a:stretch>
            <a:fillRect/>
          </a:stretch>
        </p:blipFill>
        <p:spPr>
          <a:xfrm>
            <a:off x="8961629" y="2532809"/>
            <a:ext cx="3111242" cy="4148324"/>
          </a:xfrm>
          <a:prstGeom prst="rect">
            <a:avLst/>
          </a:prstGeom>
        </p:spPr>
      </p:pic>
      <p:pic>
        <p:nvPicPr>
          <p:cNvPr id="4" name="图片 3">
            <a:extLst>
              <a:ext uri="{FF2B5EF4-FFF2-40B4-BE49-F238E27FC236}">
                <a16:creationId xmlns:a16="http://schemas.microsoft.com/office/drawing/2014/main" id="{66D4E37B-87D3-499F-B56B-0A2FF32AC3A5}"/>
              </a:ext>
            </a:extLst>
          </p:cNvPr>
          <p:cNvPicPr>
            <a:picLocks noChangeAspect="1"/>
          </p:cNvPicPr>
          <p:nvPr/>
        </p:nvPicPr>
        <p:blipFill>
          <a:blip r:embed="rId4"/>
          <a:stretch>
            <a:fillRect/>
          </a:stretch>
        </p:blipFill>
        <p:spPr>
          <a:xfrm>
            <a:off x="4779540" y="2532809"/>
            <a:ext cx="4119248" cy="2635011"/>
          </a:xfrm>
          <a:prstGeom prst="rect">
            <a:avLst/>
          </a:prstGeom>
        </p:spPr>
      </p:pic>
      <p:pic>
        <p:nvPicPr>
          <p:cNvPr id="5" name="图片 4">
            <a:extLst>
              <a:ext uri="{FF2B5EF4-FFF2-40B4-BE49-F238E27FC236}">
                <a16:creationId xmlns:a16="http://schemas.microsoft.com/office/drawing/2014/main" id="{F048D12F-1F66-4142-B409-D030424B3691}"/>
              </a:ext>
            </a:extLst>
          </p:cNvPr>
          <p:cNvPicPr>
            <a:picLocks noChangeAspect="1"/>
          </p:cNvPicPr>
          <p:nvPr/>
        </p:nvPicPr>
        <p:blipFill>
          <a:blip r:embed="rId5"/>
          <a:stretch>
            <a:fillRect/>
          </a:stretch>
        </p:blipFill>
        <p:spPr>
          <a:xfrm>
            <a:off x="4779539" y="5224162"/>
            <a:ext cx="4119248" cy="1497314"/>
          </a:xfrm>
          <a:prstGeom prst="rect">
            <a:avLst/>
          </a:prstGeom>
        </p:spPr>
      </p:pic>
      <p:sp>
        <p:nvSpPr>
          <p:cNvPr id="14" name="文本框 13"/>
          <p:cNvSpPr txBox="1"/>
          <p:nvPr/>
        </p:nvSpPr>
        <p:spPr>
          <a:xfrm>
            <a:off x="5614582" y="2823600"/>
            <a:ext cx="1568734"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000" b="1" dirty="0">
                <a:highlight>
                  <a:srgbClr val="FFFF00"/>
                </a:highlight>
                <a:latin typeface="微软雅黑" panose="020B0503020204020204" pitchFamily="34" charset="-122"/>
                <a:ea typeface="微软雅黑" panose="020B0503020204020204" pitchFamily="34" charset="-122"/>
              </a:rPr>
              <a:t>A</a:t>
            </a:r>
            <a:r>
              <a:rPr lang="zh-CN" altLang="en-US" sz="1000" b="1" dirty="0">
                <a:highlight>
                  <a:srgbClr val="FFFF00"/>
                </a:highlight>
                <a:latin typeface="微软雅黑" panose="020B0503020204020204" pitchFamily="34" charset="-122"/>
                <a:ea typeface="微软雅黑" panose="020B0503020204020204" pitchFamily="34" charset="-122"/>
              </a:rPr>
              <a:t>：</a:t>
            </a:r>
            <a:r>
              <a:rPr lang="en-US" altLang="zh-CN" sz="1000" b="1" dirty="0">
                <a:highlight>
                  <a:srgbClr val="FFFF00"/>
                </a:highlight>
                <a:latin typeface="微软雅黑" panose="020B0503020204020204" pitchFamily="34" charset="-122"/>
                <a:ea typeface="微软雅黑" panose="020B0503020204020204" pitchFamily="34" charset="-122"/>
              </a:rPr>
              <a:t>Circular chamber </a:t>
            </a:r>
            <a:endParaRPr lang="zh-CN" altLang="en-US" sz="1000" b="1" dirty="0">
              <a:highlight>
                <a:srgbClr val="FFFF00"/>
              </a:highlight>
              <a:latin typeface="微软雅黑" panose="020B0503020204020204" pitchFamily="34" charset="-122"/>
              <a:ea typeface="微软雅黑" panose="020B0503020204020204" pitchFamily="34" charset="-122"/>
            </a:endParaRPr>
          </a:p>
        </p:txBody>
      </p:sp>
      <p:sp>
        <p:nvSpPr>
          <p:cNvPr id="18" name="文本框 17"/>
          <p:cNvSpPr txBox="1"/>
          <p:nvPr/>
        </p:nvSpPr>
        <p:spPr>
          <a:xfrm>
            <a:off x="6995945" y="3344630"/>
            <a:ext cx="1965684"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000" b="1" dirty="0">
                <a:highlight>
                  <a:srgbClr val="FFFF00"/>
                </a:highlight>
                <a:latin typeface="微软雅黑" panose="020B0503020204020204" pitchFamily="34" charset="-122"/>
                <a:ea typeface="微软雅黑" panose="020B0503020204020204" pitchFamily="34" charset="-122"/>
              </a:rPr>
              <a:t>Clean</a:t>
            </a:r>
            <a:r>
              <a:rPr lang="zh-CN" altLang="en-US" sz="1000" b="1" dirty="0">
                <a:highlight>
                  <a:srgbClr val="FFFF00"/>
                </a:highlight>
                <a:latin typeface="微软雅黑" panose="020B0503020204020204" pitchFamily="34" charset="-122"/>
                <a:ea typeface="微软雅黑" panose="020B0503020204020204" pitchFamily="34" charset="-122"/>
              </a:rPr>
              <a:t> </a:t>
            </a:r>
            <a:r>
              <a:rPr lang="en-US" altLang="zh-CN" sz="1000" b="1" dirty="0">
                <a:highlight>
                  <a:srgbClr val="FFFF00"/>
                </a:highlight>
                <a:latin typeface="微软雅黑" panose="020B0503020204020204" pitchFamily="34" charset="-122"/>
                <a:ea typeface="微软雅黑" panose="020B0503020204020204" pitchFamily="34" charset="-122"/>
              </a:rPr>
              <a:t>Room</a:t>
            </a:r>
            <a:endParaRPr lang="zh-CN" altLang="en-US" sz="1000" b="1" dirty="0">
              <a:highlight>
                <a:srgbClr val="FFFF00"/>
              </a:highlight>
              <a:latin typeface="微软雅黑" panose="020B0503020204020204" pitchFamily="34" charset="-122"/>
              <a:ea typeface="微软雅黑" panose="020B0503020204020204" pitchFamily="34" charset="-122"/>
            </a:endParaRPr>
          </a:p>
        </p:txBody>
      </p:sp>
      <p:sp>
        <p:nvSpPr>
          <p:cNvPr id="15" name="文本框 14"/>
          <p:cNvSpPr txBox="1"/>
          <p:nvPr/>
        </p:nvSpPr>
        <p:spPr>
          <a:xfrm>
            <a:off x="5130198" y="3384167"/>
            <a:ext cx="1452248"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000" b="1" dirty="0">
                <a:highlight>
                  <a:srgbClr val="FFFF00"/>
                </a:highlight>
                <a:latin typeface="微软雅黑" panose="020B0503020204020204" pitchFamily="34" charset="-122"/>
                <a:ea typeface="微软雅黑" panose="020B0503020204020204" pitchFamily="34" charset="-122"/>
              </a:rPr>
              <a:t>B</a:t>
            </a:r>
            <a:r>
              <a:rPr lang="zh-CN" altLang="en-US" sz="1000" b="1" dirty="0">
                <a:highlight>
                  <a:srgbClr val="FFFF00"/>
                </a:highlight>
                <a:latin typeface="微软雅黑" panose="020B0503020204020204" pitchFamily="34" charset="-122"/>
                <a:ea typeface="微软雅黑" panose="020B0503020204020204" pitchFamily="34" charset="-122"/>
              </a:rPr>
              <a:t>：</a:t>
            </a:r>
            <a:r>
              <a:rPr lang="en-US" altLang="zh-CN" sz="1000" b="1" dirty="0">
                <a:highlight>
                  <a:srgbClr val="FFFF00"/>
                </a:highlight>
                <a:latin typeface="微软雅黑" panose="020B0503020204020204" pitchFamily="34" charset="-122"/>
                <a:ea typeface="微软雅黑" panose="020B0503020204020204" pitchFamily="34" charset="-122"/>
              </a:rPr>
              <a:t>Antechamber</a:t>
            </a:r>
            <a:r>
              <a:rPr lang="zh-CN" altLang="en-US" sz="1000" b="1" dirty="0">
                <a:highlight>
                  <a:srgbClr val="FFFF00"/>
                </a:highlight>
                <a:latin typeface="微软雅黑" panose="020B0503020204020204" pitchFamily="34" charset="-122"/>
                <a:ea typeface="微软雅黑" panose="020B0503020204020204" pitchFamily="34" charset="-122"/>
              </a:rPr>
              <a:t> </a:t>
            </a:r>
          </a:p>
        </p:txBody>
      </p:sp>
      <p:sp>
        <p:nvSpPr>
          <p:cNvPr id="24" name="文本框 23"/>
          <p:cNvSpPr txBox="1"/>
          <p:nvPr/>
        </p:nvSpPr>
        <p:spPr>
          <a:xfrm>
            <a:off x="6211327" y="6237389"/>
            <a:ext cx="209601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000" b="1" dirty="0">
                <a:latin typeface="微软雅黑" panose="020B0503020204020204" pitchFamily="34" charset="-122"/>
                <a:ea typeface="微软雅黑" panose="020B0503020204020204" pitchFamily="34" charset="-122"/>
              </a:rPr>
              <a:t>6 groups of vacuum chambers in parallel</a:t>
            </a:r>
            <a:endParaRPr lang="zh-CN" altLang="en-US" sz="1000" b="1" dirty="0">
              <a:highlight>
                <a:srgbClr val="FFFF00"/>
              </a:highlight>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0AE5D9CA-442A-428E-8892-56428A59D03D}"/>
              </a:ext>
            </a:extLst>
          </p:cNvPr>
          <p:cNvSpPr txBox="1"/>
          <p:nvPr/>
        </p:nvSpPr>
        <p:spPr>
          <a:xfrm>
            <a:off x="9798751" y="6283759"/>
            <a:ext cx="1631249"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000" b="1" dirty="0">
                <a:highlight>
                  <a:srgbClr val="FFFF00"/>
                </a:highlight>
                <a:latin typeface="微软雅黑" panose="020B0503020204020204" pitchFamily="34" charset="-122"/>
                <a:ea typeface="微软雅黑" panose="020B0503020204020204" pitchFamily="34" charset="-122"/>
              </a:rPr>
              <a:t>C:</a:t>
            </a:r>
            <a:r>
              <a:rPr lang="zh-CN" altLang="en-US" sz="1000" b="1" dirty="0">
                <a:highlight>
                  <a:srgbClr val="FFFF00"/>
                </a:highlight>
                <a:latin typeface="微软雅黑" panose="020B0503020204020204" pitchFamily="34" charset="-122"/>
                <a:ea typeface="微软雅黑" panose="020B0503020204020204" pitchFamily="34" charset="-122"/>
              </a:rPr>
              <a:t> </a:t>
            </a:r>
            <a:r>
              <a:rPr lang="en-US" altLang="zh-CN" sz="1000" b="1" dirty="0">
                <a:highlight>
                  <a:srgbClr val="FFFF00"/>
                </a:highlight>
                <a:latin typeface="微软雅黑" panose="020B0503020204020204" pitchFamily="34" charset="-122"/>
                <a:ea typeface="微软雅黑" panose="020B0503020204020204" pitchFamily="34" charset="-122"/>
              </a:rPr>
              <a:t>Movable Solenoid</a:t>
            </a:r>
            <a:endParaRPr lang="zh-CN" altLang="en-US" sz="1000" b="1" dirty="0">
              <a:highlight>
                <a:srgbClr val="FFFF00"/>
              </a:highlight>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C5BB55A7-6168-427B-ABD9-F90BEA22C487}"/>
              </a:ext>
            </a:extLst>
          </p:cNvPr>
          <p:cNvPicPr>
            <a:picLocks noChangeAspect="1"/>
          </p:cNvPicPr>
          <p:nvPr/>
        </p:nvPicPr>
        <p:blipFill>
          <a:blip r:embed="rId6"/>
          <a:stretch>
            <a:fillRect/>
          </a:stretch>
        </p:blipFill>
        <p:spPr>
          <a:xfrm>
            <a:off x="7725073" y="685561"/>
            <a:ext cx="1719221" cy="1847248"/>
          </a:xfrm>
          <a:prstGeom prst="rect">
            <a:avLst/>
          </a:prstGeom>
        </p:spPr>
      </p:pic>
      <p:pic>
        <p:nvPicPr>
          <p:cNvPr id="7" name="图片 6">
            <a:extLst>
              <a:ext uri="{FF2B5EF4-FFF2-40B4-BE49-F238E27FC236}">
                <a16:creationId xmlns:a16="http://schemas.microsoft.com/office/drawing/2014/main" id="{547D12E2-C060-4411-A6EA-DD2B78D75819}"/>
              </a:ext>
            </a:extLst>
          </p:cNvPr>
          <p:cNvPicPr>
            <a:picLocks noChangeAspect="1"/>
          </p:cNvPicPr>
          <p:nvPr/>
        </p:nvPicPr>
        <p:blipFill>
          <a:blip r:embed="rId7"/>
          <a:stretch>
            <a:fillRect/>
          </a:stretch>
        </p:blipFill>
        <p:spPr>
          <a:xfrm>
            <a:off x="5656663" y="986031"/>
            <a:ext cx="1755800" cy="1408298"/>
          </a:xfrm>
          <a:prstGeom prst="rect">
            <a:avLst/>
          </a:prstGeom>
        </p:spPr>
      </p:pic>
      <p:pic>
        <p:nvPicPr>
          <p:cNvPr id="8" name="图片 7">
            <a:extLst>
              <a:ext uri="{FF2B5EF4-FFF2-40B4-BE49-F238E27FC236}">
                <a16:creationId xmlns:a16="http://schemas.microsoft.com/office/drawing/2014/main" id="{A9CF8CDF-D954-468F-87F3-98051DD9523F}"/>
              </a:ext>
            </a:extLst>
          </p:cNvPr>
          <p:cNvPicPr>
            <a:picLocks noChangeAspect="1"/>
          </p:cNvPicPr>
          <p:nvPr/>
        </p:nvPicPr>
        <p:blipFill>
          <a:blip r:embed="rId8"/>
          <a:stretch>
            <a:fillRect/>
          </a:stretch>
        </p:blipFill>
        <p:spPr>
          <a:xfrm>
            <a:off x="9734067" y="670834"/>
            <a:ext cx="1313645" cy="139508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44353" y="217822"/>
            <a:ext cx="8072437" cy="725488"/>
          </a:xfrm>
        </p:spPr>
        <p:txBody>
          <a:bodyPr>
            <a:normAutofit/>
          </a:bodyPr>
          <a:lstStyle/>
          <a:p>
            <a:pPr>
              <a:defRPr/>
            </a:pPr>
            <a:r>
              <a:rPr lang="en-US" altLang="zh-CN" sz="3200" dirty="0">
                <a:latin typeface="微软雅黑" panose="020B0503020204020204" pitchFamily="34" charset="-122"/>
              </a:rPr>
              <a:t>   </a:t>
            </a:r>
            <a:r>
              <a:rPr lang="en-US" altLang="zh-CN" dirty="0"/>
              <a:t>NEG</a:t>
            </a:r>
            <a:r>
              <a:rPr lang="zh-CN" altLang="en-US" dirty="0"/>
              <a:t> </a:t>
            </a:r>
            <a:r>
              <a:rPr lang="en-US" altLang="zh-CN" dirty="0"/>
              <a:t>Coating</a:t>
            </a:r>
            <a:r>
              <a:rPr lang="zh-CN" altLang="en-US" dirty="0"/>
              <a:t> </a:t>
            </a:r>
            <a:r>
              <a:rPr lang="en-US" altLang="zh-CN" dirty="0"/>
              <a:t>Specifications</a:t>
            </a:r>
            <a:endParaRPr lang="zh-CN" altLang="en-US" dirty="0"/>
          </a:p>
        </p:txBody>
      </p:sp>
      <p:sp>
        <p:nvSpPr>
          <p:cNvPr id="8195" name="灯片编号占位符 5"/>
          <p:cNvSpPr>
            <a:spLocks noGrp="1"/>
          </p:cNvSpPr>
          <p:nvPr>
            <p:ph type="sldNum" sz="quarter" idx="12"/>
          </p:nvPr>
        </p:nvSpPr>
        <p:spPr bwMode="auto">
          <a:xfrm>
            <a:off x="11352584" y="6538755"/>
            <a:ext cx="816372" cy="3454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652B7FE-3A86-49BA-B5FF-9CB94A48CC70}" type="slidenum">
              <a:rPr lang="en-US" altLang="zh-CN">
                <a:solidFill>
                  <a:srgbClr val="000000"/>
                </a:solidFill>
              </a:rPr>
              <a:pPr/>
              <a:t>23</a:t>
            </a:fld>
            <a:endParaRPr lang="en-US" altLang="zh-CN" dirty="0">
              <a:solidFill>
                <a:srgbClr val="000000"/>
              </a:solidFill>
            </a:endParaRPr>
          </a:p>
        </p:txBody>
      </p:sp>
      <p:graphicFrame>
        <p:nvGraphicFramePr>
          <p:cNvPr id="5" name="表格 4"/>
          <p:cNvGraphicFramePr>
            <a:graphicFrameLocks noGrp="1"/>
          </p:cNvGraphicFramePr>
          <p:nvPr>
            <p:extLst/>
          </p:nvPr>
        </p:nvGraphicFramePr>
        <p:xfrm>
          <a:off x="944353" y="1058726"/>
          <a:ext cx="9718353" cy="2031730"/>
        </p:xfrm>
        <a:graphic>
          <a:graphicData uri="http://schemas.openxmlformats.org/drawingml/2006/table">
            <a:tbl>
              <a:tblPr firstRow="1" firstCol="1" bandRow="1">
                <a:tableStyleId>{5940675A-B579-460E-94D1-54222C63F5DA}</a:tableStyleId>
              </a:tblPr>
              <a:tblGrid>
                <a:gridCol w="4461770">
                  <a:extLst>
                    <a:ext uri="{9D8B030D-6E8A-4147-A177-3AD203B41FA5}">
                      <a16:colId xmlns:a16="http://schemas.microsoft.com/office/drawing/2014/main" val="20000"/>
                    </a:ext>
                  </a:extLst>
                </a:gridCol>
                <a:gridCol w="2282619">
                  <a:extLst>
                    <a:ext uri="{9D8B030D-6E8A-4147-A177-3AD203B41FA5}">
                      <a16:colId xmlns:a16="http://schemas.microsoft.com/office/drawing/2014/main" val="20001"/>
                    </a:ext>
                  </a:extLst>
                </a:gridCol>
                <a:gridCol w="2973964">
                  <a:extLst>
                    <a:ext uri="{9D8B030D-6E8A-4147-A177-3AD203B41FA5}">
                      <a16:colId xmlns:a16="http://schemas.microsoft.com/office/drawing/2014/main" val="2525350088"/>
                    </a:ext>
                  </a:extLst>
                </a:gridCol>
              </a:tblGrid>
              <a:tr h="408862">
                <a:tc>
                  <a:txBody>
                    <a:bodyPr/>
                    <a:lstStyle/>
                    <a:p>
                      <a:pPr indent="266700" algn="ctr">
                        <a:lnSpc>
                          <a:spcPts val="2300"/>
                        </a:lnSpc>
                        <a:spcAft>
                          <a:spcPts val="600"/>
                        </a:spcAft>
                      </a:pPr>
                      <a:r>
                        <a:rPr lang="en-US" altLang="zh-CN" sz="1600" b="1" kern="100" dirty="0">
                          <a:solidFill>
                            <a:srgbClr val="0070C0"/>
                          </a:solidFill>
                          <a:effectLst/>
                          <a:latin typeface="微软雅黑" panose="020B0503020204020204" pitchFamily="34" charset="-122"/>
                          <a:ea typeface="微软雅黑" panose="020B0503020204020204" pitchFamily="34" charset="-122"/>
                        </a:rPr>
                        <a:t>Parameter</a:t>
                      </a:r>
                      <a:endParaRPr lang="zh-CN" sz="1600" b="1" kern="100" dirty="0">
                        <a:solidFill>
                          <a:srgbClr val="0070C0"/>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266700" algn="ctr">
                        <a:lnSpc>
                          <a:spcPts val="2300"/>
                        </a:lnSpc>
                        <a:spcAft>
                          <a:spcPts val="600"/>
                        </a:spcAft>
                      </a:pPr>
                      <a:r>
                        <a:rPr lang="en-US" altLang="zh-CN" sz="1600" b="1" kern="100" dirty="0">
                          <a:solidFill>
                            <a:srgbClr val="0070C0"/>
                          </a:solidFill>
                          <a:effectLst/>
                          <a:latin typeface="微软雅黑" panose="020B0503020204020204" pitchFamily="34" charset="-122"/>
                          <a:ea typeface="微软雅黑" panose="020B0503020204020204" pitchFamily="34" charset="-122"/>
                        </a:rPr>
                        <a:t>Design Objective</a:t>
                      </a:r>
                      <a:endParaRPr lang="zh-CN" sz="1600" b="1" kern="100" dirty="0">
                        <a:solidFill>
                          <a:srgbClr val="0070C0"/>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266700" algn="ctr">
                        <a:lnSpc>
                          <a:spcPts val="2300"/>
                        </a:lnSpc>
                        <a:spcAft>
                          <a:spcPts val="600"/>
                        </a:spcAft>
                      </a:pPr>
                      <a:r>
                        <a:rPr lang="en-US" altLang="zh-CN" sz="1600" b="1" kern="100" dirty="0">
                          <a:solidFill>
                            <a:srgbClr val="0070C0"/>
                          </a:solidFill>
                          <a:effectLst/>
                          <a:latin typeface="微软雅黑" panose="020B0503020204020204" pitchFamily="34" charset="-122"/>
                          <a:ea typeface="微软雅黑" panose="020B0503020204020204" pitchFamily="34" charset="-122"/>
                        </a:rPr>
                        <a:t>Achieved</a:t>
                      </a:r>
                      <a:r>
                        <a:rPr lang="zh-CN" altLang="en-US" sz="1600" b="1" kern="100" dirty="0">
                          <a:solidFill>
                            <a:srgbClr val="0070C0"/>
                          </a:solidFill>
                          <a:effectLst/>
                          <a:latin typeface="微软雅黑" panose="020B0503020204020204" pitchFamily="34" charset="-122"/>
                          <a:ea typeface="微软雅黑" panose="020B0503020204020204" pitchFamily="34" charset="-122"/>
                        </a:rPr>
                        <a:t> </a:t>
                      </a:r>
                      <a:r>
                        <a:rPr lang="en-US" altLang="zh-CN" sz="1600" b="1" kern="100" dirty="0">
                          <a:solidFill>
                            <a:srgbClr val="0070C0"/>
                          </a:solidFill>
                          <a:effectLst/>
                          <a:latin typeface="微软雅黑" panose="020B0503020204020204" pitchFamily="34" charset="-122"/>
                          <a:ea typeface="微软雅黑" panose="020B0503020204020204" pitchFamily="34" charset="-122"/>
                        </a:rPr>
                        <a:t>Target</a:t>
                      </a:r>
                      <a:endParaRPr lang="zh-CN" sz="1600" b="1" kern="100" dirty="0">
                        <a:solidFill>
                          <a:srgbClr val="0070C0"/>
                        </a:solidFill>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0"/>
                  </a:ext>
                </a:extLst>
              </a:tr>
              <a:tr h="405717">
                <a:tc>
                  <a:txBody>
                    <a:bodyPr/>
                    <a:lstStyle/>
                    <a:p>
                      <a:pPr indent="266700" algn="ctr">
                        <a:lnSpc>
                          <a:spcPts val="2300"/>
                        </a:lnSpc>
                        <a:spcAft>
                          <a:spcPts val="600"/>
                        </a:spcAft>
                      </a:pPr>
                      <a:r>
                        <a:rPr lang="en-US" altLang="zh-CN" sz="1800" b="1" kern="100" dirty="0">
                          <a:solidFill>
                            <a:srgbClr val="0070C0"/>
                          </a:solidFill>
                          <a:effectLst/>
                        </a:rPr>
                        <a:t>Pumping Speed for H</a:t>
                      </a:r>
                      <a:r>
                        <a:rPr lang="en-US" altLang="zh-CN" sz="1800" b="1" kern="100" baseline="-25000" dirty="0">
                          <a:solidFill>
                            <a:srgbClr val="0070C0"/>
                          </a:solidFill>
                          <a:effectLst/>
                        </a:rPr>
                        <a:t>2</a:t>
                      </a:r>
                      <a:r>
                        <a:rPr lang="en-US" altLang="zh-CN" sz="1800" b="1" kern="100" dirty="0">
                          <a:solidFill>
                            <a:srgbClr val="0070C0"/>
                          </a:solidFill>
                          <a:effectLst/>
                        </a:rPr>
                        <a:t> </a:t>
                      </a:r>
                      <a:r>
                        <a:rPr lang="en-US" sz="1800" b="1" kern="100" dirty="0">
                          <a:solidFill>
                            <a:srgbClr val="0070C0"/>
                          </a:solidFill>
                          <a:effectLst/>
                        </a:rPr>
                        <a:t>L/(s</a:t>
                      </a:r>
                      <a:r>
                        <a:rPr lang="en-US" sz="1800" b="1" kern="100" dirty="0">
                          <a:solidFill>
                            <a:srgbClr val="0070C0"/>
                          </a:solidFill>
                          <a:effectLst/>
                          <a:sym typeface="Symbol" panose="05050102010706020507" pitchFamily="18" charset="2"/>
                        </a:rPr>
                        <a:t>.</a:t>
                      </a:r>
                      <a:r>
                        <a:rPr lang="en-US" sz="1800" b="1" kern="100" dirty="0">
                          <a:solidFill>
                            <a:srgbClr val="0070C0"/>
                          </a:solidFill>
                          <a:effectLst/>
                        </a:rPr>
                        <a:t>cm</a:t>
                      </a:r>
                      <a:r>
                        <a:rPr lang="en-US" sz="1800" b="1" kern="100" baseline="30000" dirty="0">
                          <a:solidFill>
                            <a:srgbClr val="0070C0"/>
                          </a:solidFill>
                          <a:effectLst/>
                        </a:rPr>
                        <a:t>2</a:t>
                      </a:r>
                      <a:r>
                        <a:rPr lang="en-US" sz="1800" b="1" kern="100" baseline="0" dirty="0">
                          <a:solidFill>
                            <a:srgbClr val="0070C0"/>
                          </a:solidFill>
                          <a:effectLst/>
                        </a:rPr>
                        <a:t>)</a:t>
                      </a:r>
                      <a:endParaRPr lang="zh-CN" sz="1800" b="1" kern="100" baseline="0" dirty="0">
                        <a:solidFill>
                          <a:srgbClr val="0070C0"/>
                        </a:solidFill>
                        <a:effectLst/>
                        <a:latin typeface="+mn-ea"/>
                        <a:ea typeface="+mn-ea"/>
                      </a:endParaRPr>
                    </a:p>
                  </a:txBody>
                  <a:tcPr marL="68580" marR="68580" marT="0" marB="0" anchor="ctr"/>
                </a:tc>
                <a:tc>
                  <a:txBody>
                    <a:bodyPr/>
                    <a:lstStyle/>
                    <a:p>
                      <a:pPr indent="266700" algn="ctr">
                        <a:lnSpc>
                          <a:spcPts val="2300"/>
                        </a:lnSpc>
                        <a:spcAft>
                          <a:spcPts val="600"/>
                        </a:spcAft>
                      </a:pPr>
                      <a:r>
                        <a:rPr lang="en-US" sz="1800" b="1" kern="100" dirty="0">
                          <a:solidFill>
                            <a:schemeClr val="tx1"/>
                          </a:solidFill>
                          <a:effectLst/>
                          <a:latin typeface="+mn-lt"/>
                        </a:rPr>
                        <a:t>0.5</a:t>
                      </a:r>
                      <a:endParaRPr lang="zh-CN" sz="1800" b="1" kern="100" dirty="0">
                        <a:solidFill>
                          <a:schemeClr val="tx1"/>
                        </a:solidFill>
                        <a:effectLst/>
                        <a:latin typeface="+mn-lt"/>
                        <a:ea typeface="+mn-ea"/>
                      </a:endParaRPr>
                    </a:p>
                  </a:txBody>
                  <a:tcPr marL="68580" marR="68580" marT="0" marB="0" anchor="ctr"/>
                </a:tc>
                <a:tc>
                  <a:txBody>
                    <a:bodyPr/>
                    <a:lstStyle/>
                    <a:p>
                      <a:pPr indent="266700" algn="ctr">
                        <a:lnSpc>
                          <a:spcPts val="2300"/>
                        </a:lnSpc>
                        <a:spcAft>
                          <a:spcPts val="600"/>
                        </a:spcAft>
                      </a:pPr>
                      <a:r>
                        <a:rPr lang="en-US" sz="1800" b="1" kern="100" dirty="0">
                          <a:solidFill>
                            <a:schemeClr val="tx1"/>
                          </a:solidFill>
                          <a:effectLst/>
                          <a:latin typeface="+mn-lt"/>
                        </a:rPr>
                        <a:t>0.72</a:t>
                      </a:r>
                      <a:endParaRPr lang="zh-CN" sz="1800" b="1" kern="100" dirty="0">
                        <a:solidFill>
                          <a:schemeClr val="tx1"/>
                        </a:solidFill>
                        <a:effectLst/>
                        <a:latin typeface="+mn-lt"/>
                        <a:ea typeface="+mn-ea"/>
                      </a:endParaRPr>
                    </a:p>
                  </a:txBody>
                  <a:tcPr marL="68580" marR="68580" marT="0" marB="0" anchor="ctr"/>
                </a:tc>
                <a:extLst>
                  <a:ext uri="{0D108BD9-81ED-4DB2-BD59-A6C34878D82A}">
                    <a16:rowId xmlns:a16="http://schemas.microsoft.com/office/drawing/2014/main" val="10001"/>
                  </a:ext>
                </a:extLst>
              </a:tr>
              <a:tr h="405717">
                <a:tc>
                  <a:txBody>
                    <a:bodyPr/>
                    <a:lstStyle/>
                    <a:p>
                      <a:pPr indent="266700" algn="ctr">
                        <a:lnSpc>
                          <a:spcPts val="2300"/>
                        </a:lnSpc>
                        <a:spcAft>
                          <a:spcPts val="600"/>
                        </a:spcAft>
                      </a:pPr>
                      <a:r>
                        <a:rPr lang="en-US" altLang="zh-CN" sz="1800" b="1" kern="100" dirty="0">
                          <a:solidFill>
                            <a:srgbClr val="0070C0"/>
                          </a:solidFill>
                          <a:effectLst/>
                        </a:rPr>
                        <a:t>Min.</a:t>
                      </a:r>
                      <a:r>
                        <a:rPr lang="zh-CN" altLang="en-US" sz="1800" b="1" kern="100" dirty="0">
                          <a:solidFill>
                            <a:srgbClr val="0070C0"/>
                          </a:solidFill>
                          <a:effectLst/>
                        </a:rPr>
                        <a:t> </a:t>
                      </a:r>
                      <a:r>
                        <a:rPr lang="en-US" altLang="zh-CN" sz="1800" b="1" kern="100" dirty="0">
                          <a:solidFill>
                            <a:srgbClr val="0070C0"/>
                          </a:solidFill>
                          <a:effectLst/>
                        </a:rPr>
                        <a:t>Activation</a:t>
                      </a:r>
                      <a:r>
                        <a:rPr lang="zh-CN" altLang="en-US" sz="1800" b="1" kern="100" dirty="0">
                          <a:solidFill>
                            <a:srgbClr val="0070C0"/>
                          </a:solidFill>
                          <a:effectLst/>
                        </a:rPr>
                        <a:t> </a:t>
                      </a:r>
                      <a:r>
                        <a:rPr lang="en-US" altLang="zh-CN" sz="1800" b="1" kern="100" dirty="0">
                          <a:solidFill>
                            <a:srgbClr val="0070C0"/>
                          </a:solidFill>
                          <a:effectLst/>
                        </a:rPr>
                        <a:t>Temperature</a:t>
                      </a:r>
                      <a:r>
                        <a:rPr lang="zh-CN" altLang="en-US" sz="1800" b="1" kern="100" dirty="0">
                          <a:solidFill>
                            <a:srgbClr val="0070C0"/>
                          </a:solidFill>
                          <a:effectLst/>
                        </a:rPr>
                        <a:t> ℃</a:t>
                      </a:r>
                      <a:endParaRPr lang="zh-CN" sz="1800" b="1" kern="100" dirty="0">
                        <a:solidFill>
                          <a:srgbClr val="0070C0"/>
                        </a:solidFill>
                        <a:effectLst/>
                        <a:latin typeface="+mn-ea"/>
                        <a:ea typeface="+mn-ea"/>
                      </a:endParaRPr>
                    </a:p>
                  </a:txBody>
                  <a:tcPr marL="68580" marR="68580" marT="0" marB="0" anchor="ctr"/>
                </a:tc>
                <a:tc>
                  <a:txBody>
                    <a:bodyPr/>
                    <a:lstStyle/>
                    <a:p>
                      <a:pPr indent="266700" algn="ctr">
                        <a:lnSpc>
                          <a:spcPts val="2300"/>
                        </a:lnSpc>
                        <a:spcAft>
                          <a:spcPts val="600"/>
                        </a:spcAft>
                      </a:pPr>
                      <a:r>
                        <a:rPr lang="en-US" sz="1800" b="1" kern="100" dirty="0">
                          <a:solidFill>
                            <a:schemeClr val="tx1"/>
                          </a:solidFill>
                          <a:effectLst/>
                          <a:latin typeface="+mn-lt"/>
                          <a:sym typeface="Symbol" panose="05050102010706020507" pitchFamily="18" charset="2"/>
                        </a:rPr>
                        <a:t>180</a:t>
                      </a:r>
                      <a:endParaRPr lang="zh-CN" sz="1800" b="1" kern="100" dirty="0">
                        <a:solidFill>
                          <a:schemeClr val="tx1"/>
                        </a:solidFill>
                        <a:effectLst/>
                        <a:latin typeface="+mn-lt"/>
                        <a:ea typeface="+mn-ea"/>
                      </a:endParaRPr>
                    </a:p>
                  </a:txBody>
                  <a:tcPr marL="68580" marR="68580" marT="0" marB="0" anchor="ctr"/>
                </a:tc>
                <a:tc>
                  <a:txBody>
                    <a:bodyPr/>
                    <a:lstStyle/>
                    <a:p>
                      <a:pPr indent="266700" algn="ctr">
                        <a:lnSpc>
                          <a:spcPts val="2300"/>
                        </a:lnSpc>
                        <a:spcAft>
                          <a:spcPts val="600"/>
                        </a:spcAft>
                      </a:pPr>
                      <a:r>
                        <a:rPr lang="en-US" altLang="zh-CN" sz="1800" b="1" kern="100" dirty="0">
                          <a:solidFill>
                            <a:schemeClr val="tx1"/>
                          </a:solidFill>
                          <a:effectLst/>
                          <a:latin typeface="+mn-lt"/>
                          <a:ea typeface="微软雅黑" panose="020B0503020204020204" pitchFamily="34" charset="-122"/>
                          <a:sym typeface="Symbol" panose="05050102010706020507" pitchFamily="18" charset="2"/>
                        </a:rPr>
                        <a:t>160</a:t>
                      </a:r>
                      <a:endParaRPr lang="zh-CN" sz="1800" b="1" kern="100" dirty="0">
                        <a:solidFill>
                          <a:schemeClr val="tx1"/>
                        </a:solidFill>
                        <a:effectLst/>
                        <a:latin typeface="+mn-lt"/>
                        <a:ea typeface="微软雅黑" panose="020B0503020204020204" pitchFamily="34" charset="-122"/>
                      </a:endParaRPr>
                    </a:p>
                  </a:txBody>
                  <a:tcPr marL="68580" marR="68580" marT="0" marB="0" anchor="ctr"/>
                </a:tc>
                <a:extLst>
                  <a:ext uri="{0D108BD9-81ED-4DB2-BD59-A6C34878D82A}">
                    <a16:rowId xmlns:a16="http://schemas.microsoft.com/office/drawing/2014/main" val="10002"/>
                  </a:ext>
                </a:extLst>
              </a:tr>
              <a:tr h="405717">
                <a:tc>
                  <a:txBody>
                    <a:bodyPr/>
                    <a:lstStyle/>
                    <a:p>
                      <a:pPr indent="266700" algn="ctr">
                        <a:lnSpc>
                          <a:spcPts val="2300"/>
                        </a:lnSpc>
                        <a:spcAft>
                          <a:spcPts val="600"/>
                        </a:spcAft>
                      </a:pPr>
                      <a:r>
                        <a:rPr lang="en-US" altLang="zh-CN" sz="1800" b="1" kern="100" dirty="0">
                          <a:solidFill>
                            <a:srgbClr val="0070C0"/>
                          </a:solidFill>
                          <a:effectLst/>
                        </a:rPr>
                        <a:t>Absorbed</a:t>
                      </a:r>
                      <a:r>
                        <a:rPr lang="zh-CN" altLang="en-US" sz="1800" b="1" kern="100" dirty="0">
                          <a:solidFill>
                            <a:srgbClr val="0070C0"/>
                          </a:solidFill>
                          <a:effectLst/>
                        </a:rPr>
                        <a:t> </a:t>
                      </a:r>
                      <a:r>
                        <a:rPr lang="en-US" altLang="zh-CN" sz="1800" b="1" kern="100" dirty="0">
                          <a:solidFill>
                            <a:srgbClr val="0070C0"/>
                          </a:solidFill>
                          <a:effectLst/>
                        </a:rPr>
                        <a:t>Capacity</a:t>
                      </a:r>
                      <a:r>
                        <a:rPr lang="zh-CN" altLang="en-US" sz="1800" b="1" kern="100" dirty="0">
                          <a:solidFill>
                            <a:srgbClr val="0070C0"/>
                          </a:solidFill>
                          <a:effectLst/>
                        </a:rPr>
                        <a:t> </a:t>
                      </a:r>
                      <a:r>
                        <a:rPr lang="en-US" altLang="zh-CN" sz="1800" b="1" kern="100" dirty="0">
                          <a:solidFill>
                            <a:srgbClr val="0070C0"/>
                          </a:solidFill>
                          <a:effectLst/>
                        </a:rPr>
                        <a:t>for</a:t>
                      </a:r>
                      <a:r>
                        <a:rPr lang="zh-CN" altLang="en-US" sz="1800" b="1" kern="100" dirty="0">
                          <a:solidFill>
                            <a:srgbClr val="0070C0"/>
                          </a:solidFill>
                          <a:effectLst/>
                        </a:rPr>
                        <a:t> </a:t>
                      </a:r>
                      <a:r>
                        <a:rPr lang="en-US" altLang="zh-CN" sz="1800" b="1" kern="100" dirty="0">
                          <a:solidFill>
                            <a:srgbClr val="0070C0"/>
                          </a:solidFill>
                          <a:effectLst/>
                        </a:rPr>
                        <a:t>CO</a:t>
                      </a:r>
                      <a:r>
                        <a:rPr lang="zh-CN" altLang="en-US" sz="1800" b="1" kern="100" dirty="0">
                          <a:solidFill>
                            <a:srgbClr val="0070C0"/>
                          </a:solidFill>
                          <a:effectLst/>
                        </a:rPr>
                        <a:t> </a:t>
                      </a:r>
                      <a:r>
                        <a:rPr lang="en-US" altLang="zh-CN" b="1" dirty="0" err="1">
                          <a:solidFill>
                            <a:srgbClr val="0070C0"/>
                          </a:solidFill>
                        </a:rPr>
                        <a:t>mbar·L</a:t>
                      </a:r>
                      <a:r>
                        <a:rPr lang="en-US" altLang="zh-CN" b="1" dirty="0">
                          <a:solidFill>
                            <a:srgbClr val="0070C0"/>
                          </a:solidFill>
                        </a:rPr>
                        <a:t>/cm</a:t>
                      </a:r>
                      <a:r>
                        <a:rPr lang="en-US" altLang="zh-CN" b="1" baseline="30000" dirty="0">
                          <a:solidFill>
                            <a:srgbClr val="0070C0"/>
                          </a:solidFill>
                        </a:rPr>
                        <a:t>2</a:t>
                      </a:r>
                      <a:endParaRPr lang="zh-CN" sz="1800" b="1" kern="100" dirty="0">
                        <a:solidFill>
                          <a:srgbClr val="0070C0"/>
                        </a:solidFill>
                        <a:effectLst/>
                        <a:latin typeface="+mn-ea"/>
                        <a:ea typeface="+mn-ea"/>
                      </a:endParaRPr>
                    </a:p>
                  </a:txBody>
                  <a:tcPr marL="68580" marR="68580" marT="0" marB="0" anchor="ctr"/>
                </a:tc>
                <a:tc>
                  <a:txBody>
                    <a:bodyPr/>
                    <a:lstStyle/>
                    <a:p>
                      <a:pPr algn="ctr"/>
                      <a:r>
                        <a:rPr lang="en-US" altLang="zh-CN" b="1" dirty="0">
                          <a:solidFill>
                            <a:schemeClr val="tx1"/>
                          </a:solidFill>
                          <a:latin typeface="+mn-lt"/>
                        </a:rPr>
                        <a:t>&gt;1.0 ×10</a:t>
                      </a:r>
                      <a:r>
                        <a:rPr lang="en-US" altLang="zh-CN" b="1" baseline="30000" dirty="0">
                          <a:solidFill>
                            <a:schemeClr val="tx1"/>
                          </a:solidFill>
                          <a:latin typeface="+mn-lt"/>
                        </a:rPr>
                        <a:t>-5</a:t>
                      </a:r>
                      <a:endParaRPr lang="zh-CN" altLang="en-US" b="1" baseline="30000" dirty="0">
                        <a:solidFill>
                          <a:schemeClr val="tx1"/>
                        </a:solidFill>
                        <a:latin typeface="+mn-lt"/>
                        <a:ea typeface="微软雅黑" panose="020B0503020204020204" pitchFamily="34" charset="-122"/>
                      </a:endParaRPr>
                    </a:p>
                  </a:txBody>
                  <a:tcPr marL="68580" marR="68580" marT="0" marB="0" anchor="ctr"/>
                </a:tc>
                <a:tc>
                  <a:txBody>
                    <a:bodyPr/>
                    <a:lstStyle/>
                    <a:p>
                      <a:pPr algn="ctr"/>
                      <a:r>
                        <a:rPr lang="en-US" altLang="zh-CN" b="1" dirty="0">
                          <a:solidFill>
                            <a:schemeClr val="tx1"/>
                          </a:solidFill>
                          <a:latin typeface="+mn-lt"/>
                        </a:rPr>
                        <a:t>1.8 ×10</a:t>
                      </a:r>
                      <a:r>
                        <a:rPr lang="en-US" altLang="zh-CN" b="1" baseline="30000" dirty="0">
                          <a:solidFill>
                            <a:schemeClr val="tx1"/>
                          </a:solidFill>
                          <a:latin typeface="+mn-lt"/>
                        </a:rPr>
                        <a:t>-5</a:t>
                      </a:r>
                      <a:endParaRPr lang="zh-CN" altLang="en-US" b="1" baseline="30000" dirty="0">
                        <a:solidFill>
                          <a:schemeClr val="tx1"/>
                        </a:solidFill>
                        <a:latin typeface="+mn-lt"/>
                        <a:ea typeface="微软雅黑" panose="020B0503020204020204" pitchFamily="34" charset="-122"/>
                      </a:endParaRPr>
                    </a:p>
                  </a:txBody>
                  <a:tcPr marL="68580" marR="68580" marT="0" marB="0" anchor="ctr"/>
                </a:tc>
                <a:extLst>
                  <a:ext uri="{0D108BD9-81ED-4DB2-BD59-A6C34878D82A}">
                    <a16:rowId xmlns:a16="http://schemas.microsoft.com/office/drawing/2014/main" val="10003"/>
                  </a:ext>
                </a:extLst>
              </a:tr>
              <a:tr h="405717">
                <a:tc>
                  <a:txBody>
                    <a:bodyPr/>
                    <a:lstStyle/>
                    <a:p>
                      <a:pPr indent="266700" algn="ctr">
                        <a:lnSpc>
                          <a:spcPts val="2300"/>
                        </a:lnSpc>
                        <a:spcAft>
                          <a:spcPts val="600"/>
                        </a:spcAft>
                      </a:pPr>
                      <a:r>
                        <a:rPr lang="en-US" altLang="zh-CN" sz="1800" b="1" kern="100" dirty="0">
                          <a:solidFill>
                            <a:srgbClr val="0070C0"/>
                          </a:solidFill>
                          <a:effectLst/>
                        </a:rPr>
                        <a:t> Thickness of the film </a:t>
                      </a:r>
                      <a:endParaRPr lang="zh-CN" sz="1800" b="1" kern="100" dirty="0">
                        <a:solidFill>
                          <a:srgbClr val="0070C0"/>
                        </a:solidFill>
                        <a:effectLst/>
                        <a:latin typeface="+mn-ea"/>
                        <a:ea typeface="+mn-ea"/>
                      </a:endParaRPr>
                    </a:p>
                  </a:txBody>
                  <a:tcPr marL="68580" marR="68580" marT="0" marB="0" anchor="ctr"/>
                </a:tc>
                <a:tc>
                  <a:txBody>
                    <a:bodyPr/>
                    <a:lstStyle/>
                    <a:p>
                      <a:pPr indent="266700" algn="ctr">
                        <a:lnSpc>
                          <a:spcPts val="2300"/>
                        </a:lnSpc>
                        <a:spcAft>
                          <a:spcPts val="600"/>
                        </a:spcAft>
                      </a:pPr>
                      <a:r>
                        <a:rPr lang="el-GR" sz="1800" b="1" kern="100" dirty="0">
                          <a:solidFill>
                            <a:schemeClr val="tx1"/>
                          </a:solidFill>
                          <a:effectLst/>
                          <a:latin typeface="+mn-lt"/>
                          <a:sym typeface="Symbol" panose="05050102010706020507" pitchFamily="18" charset="2"/>
                        </a:rPr>
                        <a:t>1 μ</a:t>
                      </a:r>
                      <a:r>
                        <a:rPr lang="en-US" sz="1800" b="1" kern="100" dirty="0">
                          <a:solidFill>
                            <a:schemeClr val="tx1"/>
                          </a:solidFill>
                          <a:effectLst/>
                          <a:latin typeface="+mn-lt"/>
                          <a:sym typeface="Symbol" panose="05050102010706020507" pitchFamily="18" charset="2"/>
                        </a:rPr>
                        <a:t>m ± 30%</a:t>
                      </a:r>
                      <a:endParaRPr lang="zh-CN" sz="1800" b="1" kern="100" dirty="0">
                        <a:solidFill>
                          <a:schemeClr val="tx1"/>
                        </a:solidFill>
                        <a:effectLst/>
                        <a:latin typeface="+mn-lt"/>
                        <a:ea typeface="+mn-ea"/>
                      </a:endParaRPr>
                    </a:p>
                  </a:txBody>
                  <a:tcPr marL="68580" marR="68580" marT="0" marB="0" anchor="ctr"/>
                </a:tc>
                <a:tc>
                  <a:txBody>
                    <a:bodyPr/>
                    <a:lstStyle/>
                    <a:p>
                      <a:pPr indent="266700" algn="ctr">
                        <a:lnSpc>
                          <a:spcPts val="2300"/>
                        </a:lnSpc>
                        <a:spcAft>
                          <a:spcPts val="600"/>
                        </a:spcAft>
                      </a:pPr>
                      <a:r>
                        <a:rPr lang="el-GR" sz="1800" b="1" kern="100" dirty="0">
                          <a:solidFill>
                            <a:schemeClr val="tx1"/>
                          </a:solidFill>
                          <a:effectLst/>
                          <a:latin typeface="+mn-lt"/>
                          <a:sym typeface="Symbol" panose="05050102010706020507" pitchFamily="18" charset="2"/>
                        </a:rPr>
                        <a:t>1 μ</a:t>
                      </a:r>
                      <a:r>
                        <a:rPr lang="en-US" sz="1800" b="1" kern="100" dirty="0">
                          <a:solidFill>
                            <a:schemeClr val="tx1"/>
                          </a:solidFill>
                          <a:effectLst/>
                          <a:latin typeface="+mn-lt"/>
                          <a:sym typeface="Symbol" panose="05050102010706020507" pitchFamily="18" charset="2"/>
                        </a:rPr>
                        <a:t>m ± 30%</a:t>
                      </a:r>
                      <a:endParaRPr lang="zh-CN" sz="1800" b="1" kern="100" dirty="0">
                        <a:solidFill>
                          <a:schemeClr val="tx1"/>
                        </a:solidFill>
                        <a:effectLst/>
                        <a:latin typeface="+mn-lt"/>
                        <a:ea typeface="+mn-ea"/>
                      </a:endParaRPr>
                    </a:p>
                  </a:txBody>
                  <a:tcPr marL="68580" marR="68580" marT="0" marB="0" anchor="ctr"/>
                </a:tc>
                <a:extLst>
                  <a:ext uri="{0D108BD9-81ED-4DB2-BD59-A6C34878D82A}">
                    <a16:rowId xmlns:a16="http://schemas.microsoft.com/office/drawing/2014/main" val="10004"/>
                  </a:ext>
                </a:extLst>
              </a:tr>
            </a:tbl>
          </a:graphicData>
        </a:graphic>
      </p:graphicFrame>
      <p:pic>
        <p:nvPicPr>
          <p:cNvPr id="11" name="图片 10">
            <a:extLst>
              <a:ext uri="{FF2B5EF4-FFF2-40B4-BE49-F238E27FC236}">
                <a16:creationId xmlns:a16="http://schemas.microsoft.com/office/drawing/2014/main" id="{1FFF3520-9D44-4F7E-99AB-7DD9B538995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47543" y="3372559"/>
            <a:ext cx="2262450" cy="2400654"/>
          </a:xfrm>
          <a:prstGeom prst="rect">
            <a:avLst/>
          </a:prstGeom>
        </p:spPr>
      </p:pic>
      <p:grpSp>
        <p:nvGrpSpPr>
          <p:cNvPr id="17" name="组合 16">
            <a:extLst>
              <a:ext uri="{FF2B5EF4-FFF2-40B4-BE49-F238E27FC236}">
                <a16:creationId xmlns:a16="http://schemas.microsoft.com/office/drawing/2014/main" id="{5CDC5478-A6DF-4224-9FC0-AF4A7310BFA8}"/>
              </a:ext>
            </a:extLst>
          </p:cNvPr>
          <p:cNvGrpSpPr/>
          <p:nvPr/>
        </p:nvGrpSpPr>
        <p:grpSpPr>
          <a:xfrm>
            <a:off x="1860448" y="3346946"/>
            <a:ext cx="1401684" cy="2578630"/>
            <a:chOff x="8983206" y="3863683"/>
            <a:chExt cx="1401684" cy="2578630"/>
          </a:xfrm>
        </p:grpSpPr>
        <p:pic>
          <p:nvPicPr>
            <p:cNvPr id="8194" name="Picture 2">
              <a:extLst>
                <a:ext uri="{FF2B5EF4-FFF2-40B4-BE49-F238E27FC236}">
                  <a16:creationId xmlns:a16="http://schemas.microsoft.com/office/drawing/2014/main" id="{BA076D8D-57CA-4CB5-A982-8E9D42F1B2E7}"/>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983206" y="3863683"/>
              <a:ext cx="1401684" cy="257863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圆角 5">
              <a:extLst>
                <a:ext uri="{FF2B5EF4-FFF2-40B4-BE49-F238E27FC236}">
                  <a16:creationId xmlns:a16="http://schemas.microsoft.com/office/drawing/2014/main" id="{2F1E8FA5-5623-46D3-A332-3773B4FF0AF5}"/>
                </a:ext>
              </a:extLst>
            </p:cNvPr>
            <p:cNvSpPr/>
            <p:nvPr/>
          </p:nvSpPr>
          <p:spPr>
            <a:xfrm>
              <a:off x="9192344" y="4365104"/>
              <a:ext cx="1008112" cy="1788868"/>
            </a:xfrm>
            <a:prstGeom prst="roundRect">
              <a:avLst/>
            </a:prstGeom>
            <a:noFill/>
            <a:ln w="571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041ADEB3-B2FA-4BDB-990F-049ECAEC535F}"/>
              </a:ext>
            </a:extLst>
          </p:cNvPr>
          <p:cNvGrpSpPr/>
          <p:nvPr/>
        </p:nvGrpSpPr>
        <p:grpSpPr>
          <a:xfrm>
            <a:off x="3347584" y="3215085"/>
            <a:ext cx="4644950" cy="2802827"/>
            <a:chOff x="4668085" y="3828264"/>
            <a:chExt cx="4644950" cy="2802827"/>
          </a:xfrm>
        </p:grpSpPr>
        <p:pic>
          <p:nvPicPr>
            <p:cNvPr id="822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10979" y="4059097"/>
              <a:ext cx="2849384" cy="238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75E1A3E8-6BDB-4D92-8D75-73A86E535999}"/>
                </a:ext>
              </a:extLst>
            </p:cNvPr>
            <p:cNvSpPr txBox="1"/>
            <p:nvPr/>
          </p:nvSpPr>
          <p:spPr>
            <a:xfrm>
              <a:off x="6501584" y="3828264"/>
              <a:ext cx="1121192"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b="1" dirty="0" err="1">
                  <a:latin typeface="微软雅黑" panose="020B0503020204020204" pitchFamily="34" charset="-122"/>
                  <a:ea typeface="微软雅黑" panose="020B0503020204020204" pitchFamily="34" charset="-122"/>
                </a:rPr>
                <a:t>Ti</a:t>
              </a:r>
              <a:r>
                <a:rPr lang="en-US" altLang="zh-CN" sz="2400" b="1" dirty="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钛</a:t>
              </a:r>
            </a:p>
          </p:txBody>
        </p:sp>
        <p:sp>
          <p:nvSpPr>
            <p:cNvPr id="12" name="文本框 11">
              <a:extLst>
                <a:ext uri="{FF2B5EF4-FFF2-40B4-BE49-F238E27FC236}">
                  <a16:creationId xmlns:a16="http://schemas.microsoft.com/office/drawing/2014/main" id="{26E297A4-6BED-455F-9B88-305EEC29B896}"/>
                </a:ext>
              </a:extLst>
            </p:cNvPr>
            <p:cNvSpPr txBox="1"/>
            <p:nvPr/>
          </p:nvSpPr>
          <p:spPr>
            <a:xfrm>
              <a:off x="7823580" y="6169426"/>
              <a:ext cx="1121192"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b="1" dirty="0">
                  <a:latin typeface="微软雅黑" panose="020B0503020204020204" pitchFamily="34" charset="-122"/>
                  <a:ea typeface="微软雅黑" panose="020B0503020204020204" pitchFamily="34" charset="-122"/>
                </a:rPr>
                <a:t>Zr </a:t>
              </a:r>
              <a:r>
                <a:rPr lang="zh-CN" altLang="en-US" sz="2400" b="1" dirty="0">
                  <a:latin typeface="微软雅黑" panose="020B0503020204020204" pitchFamily="34" charset="-122"/>
                  <a:ea typeface="微软雅黑" panose="020B0503020204020204" pitchFamily="34" charset="-122"/>
                </a:rPr>
                <a:t>锆</a:t>
              </a:r>
            </a:p>
          </p:txBody>
        </p:sp>
        <p:sp>
          <p:nvSpPr>
            <p:cNvPr id="13" name="文本框 12">
              <a:extLst>
                <a:ext uri="{FF2B5EF4-FFF2-40B4-BE49-F238E27FC236}">
                  <a16:creationId xmlns:a16="http://schemas.microsoft.com/office/drawing/2014/main" id="{A52D3C29-7004-4B75-8E95-441178DC540B}"/>
                </a:ext>
              </a:extLst>
            </p:cNvPr>
            <p:cNvSpPr txBox="1"/>
            <p:nvPr/>
          </p:nvSpPr>
          <p:spPr>
            <a:xfrm>
              <a:off x="4668085" y="6077090"/>
              <a:ext cx="853739"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altLang="zh-CN" sz="2400" b="1" dirty="0">
                  <a:latin typeface="微软雅黑" panose="020B0503020204020204" pitchFamily="34" charset="-122"/>
                  <a:ea typeface="微软雅黑" panose="020B0503020204020204" pitchFamily="34" charset="-122"/>
                </a:rPr>
                <a:t>V </a:t>
              </a:r>
              <a:r>
                <a:rPr lang="zh-CN" altLang="en-US" sz="2400" b="1" dirty="0">
                  <a:latin typeface="微软雅黑" panose="020B0503020204020204" pitchFamily="34" charset="-122"/>
                  <a:ea typeface="微软雅黑" panose="020B0503020204020204" pitchFamily="34" charset="-122"/>
                </a:rPr>
                <a:t>钒</a:t>
              </a:r>
            </a:p>
          </p:txBody>
        </p:sp>
        <p:sp>
          <p:nvSpPr>
            <p:cNvPr id="16" name="文本框 15">
              <a:extLst>
                <a:ext uri="{FF2B5EF4-FFF2-40B4-BE49-F238E27FC236}">
                  <a16:creationId xmlns:a16="http://schemas.microsoft.com/office/drawing/2014/main" id="{F2606015-F13F-4B4E-8FC4-7FB862751F04}"/>
                </a:ext>
              </a:extLst>
            </p:cNvPr>
            <p:cNvSpPr txBox="1"/>
            <p:nvPr/>
          </p:nvSpPr>
          <p:spPr>
            <a:xfrm>
              <a:off x="8077923" y="5005663"/>
              <a:ext cx="1235112"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Cathode</a:t>
              </a:r>
              <a:endParaRPr lang="zh-CN" altLang="en-US" b="1" dirty="0">
                <a:latin typeface="微软雅黑" panose="020B0503020204020204" pitchFamily="34" charset="-122"/>
                <a:ea typeface="微软雅黑" panose="020B0503020204020204" pitchFamily="34" charset="-122"/>
              </a:endParaRPr>
            </a:p>
          </p:txBody>
        </p:sp>
      </p:grpSp>
      <p:cxnSp>
        <p:nvCxnSpPr>
          <p:cNvPr id="15" name="直接箭头连接符 14">
            <a:extLst>
              <a:ext uri="{FF2B5EF4-FFF2-40B4-BE49-F238E27FC236}">
                <a16:creationId xmlns:a16="http://schemas.microsoft.com/office/drawing/2014/main" id="{06C30B74-3CEA-45F2-AEDE-4455B29D2F0B}"/>
              </a:ext>
            </a:extLst>
          </p:cNvPr>
          <p:cNvCxnSpPr>
            <a:cxnSpLocks/>
          </p:cNvCxnSpPr>
          <p:nvPr/>
        </p:nvCxnSpPr>
        <p:spPr>
          <a:xfrm>
            <a:off x="6503079" y="4872600"/>
            <a:ext cx="2475460" cy="24009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32718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790C962-45F9-4FAA-96B2-F6954B71AA14}"/>
              </a:ext>
            </a:extLst>
          </p:cNvPr>
          <p:cNvSpPr>
            <a:spLocks noGrp="1"/>
          </p:cNvSpPr>
          <p:nvPr>
            <p:ph type="title"/>
          </p:nvPr>
        </p:nvSpPr>
        <p:spPr/>
        <p:txBody>
          <a:bodyPr/>
          <a:lstStyle/>
          <a:p>
            <a:r>
              <a:rPr lang="en-US" altLang="zh-CN" dirty="0"/>
              <a:t>Results of Mass NEG Coating Tests</a:t>
            </a:r>
            <a:endParaRPr lang="zh-CN" altLang="en-US" dirty="0"/>
          </a:p>
        </p:txBody>
      </p:sp>
      <p:pic>
        <p:nvPicPr>
          <p:cNvPr id="4" name="图片 3">
            <a:extLst>
              <a:ext uri="{FF2B5EF4-FFF2-40B4-BE49-F238E27FC236}">
                <a16:creationId xmlns:a16="http://schemas.microsoft.com/office/drawing/2014/main" id="{1A1FE293-FBF8-4CB8-9449-1956D70E9F7D}"/>
              </a:ext>
            </a:extLst>
          </p:cNvPr>
          <p:cNvPicPr>
            <a:picLocks noChangeAspect="1"/>
          </p:cNvPicPr>
          <p:nvPr/>
        </p:nvPicPr>
        <p:blipFill>
          <a:blip r:embed="rId3"/>
          <a:stretch>
            <a:fillRect/>
          </a:stretch>
        </p:blipFill>
        <p:spPr>
          <a:xfrm>
            <a:off x="7817641" y="4013739"/>
            <a:ext cx="2495056" cy="2187025"/>
          </a:xfrm>
          <a:prstGeom prst="rect">
            <a:avLst/>
          </a:prstGeom>
        </p:spPr>
      </p:pic>
      <p:pic>
        <p:nvPicPr>
          <p:cNvPr id="5" name="图片 4">
            <a:extLst>
              <a:ext uri="{FF2B5EF4-FFF2-40B4-BE49-F238E27FC236}">
                <a16:creationId xmlns:a16="http://schemas.microsoft.com/office/drawing/2014/main" id="{0AB97B0B-6859-4439-B433-B825AF807553}"/>
              </a:ext>
            </a:extLst>
          </p:cNvPr>
          <p:cNvPicPr>
            <a:picLocks noChangeAspect="1"/>
          </p:cNvPicPr>
          <p:nvPr/>
        </p:nvPicPr>
        <p:blipFill>
          <a:blip r:embed="rId4"/>
          <a:stretch>
            <a:fillRect/>
          </a:stretch>
        </p:blipFill>
        <p:spPr>
          <a:xfrm>
            <a:off x="1142398" y="4134737"/>
            <a:ext cx="2495057" cy="1877636"/>
          </a:xfrm>
          <a:prstGeom prst="rect">
            <a:avLst/>
          </a:prstGeom>
        </p:spPr>
      </p:pic>
      <p:pic>
        <p:nvPicPr>
          <p:cNvPr id="11" name="图片 10">
            <a:extLst>
              <a:ext uri="{FF2B5EF4-FFF2-40B4-BE49-F238E27FC236}">
                <a16:creationId xmlns:a16="http://schemas.microsoft.com/office/drawing/2014/main" id="{B424A643-BF02-4DEA-A85A-E5ABC75944C7}"/>
              </a:ext>
            </a:extLst>
          </p:cNvPr>
          <p:cNvPicPr>
            <a:picLocks noChangeAspect="1"/>
          </p:cNvPicPr>
          <p:nvPr/>
        </p:nvPicPr>
        <p:blipFill>
          <a:blip r:embed="rId5"/>
          <a:stretch>
            <a:fillRect/>
          </a:stretch>
        </p:blipFill>
        <p:spPr>
          <a:xfrm>
            <a:off x="3644724" y="4145037"/>
            <a:ext cx="2495057" cy="1867336"/>
          </a:xfrm>
          <a:prstGeom prst="rect">
            <a:avLst/>
          </a:prstGeom>
        </p:spPr>
      </p:pic>
      <p:sp>
        <p:nvSpPr>
          <p:cNvPr id="8" name="Rectangle 2">
            <a:extLst>
              <a:ext uri="{FF2B5EF4-FFF2-40B4-BE49-F238E27FC236}">
                <a16:creationId xmlns:a16="http://schemas.microsoft.com/office/drawing/2014/main" id="{9A21B62C-DF99-45A1-89C4-4BD0C1684547}"/>
              </a:ext>
            </a:extLst>
          </p:cNvPr>
          <p:cNvSpPr>
            <a:spLocks noChangeArrowheads="1"/>
          </p:cNvSpPr>
          <p:nvPr/>
        </p:nvSpPr>
        <p:spPr bwMode="auto">
          <a:xfrm>
            <a:off x="5386113" y="176276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9" name="对象 8">
            <a:extLst>
              <a:ext uri="{FF2B5EF4-FFF2-40B4-BE49-F238E27FC236}">
                <a16:creationId xmlns:a16="http://schemas.microsoft.com/office/drawing/2014/main" id="{266DA54E-4147-4A17-BD78-FEEB9A425F4F}"/>
              </a:ext>
            </a:extLst>
          </p:cNvPr>
          <p:cNvGraphicFramePr>
            <a:graphicFrameLocks noChangeAspect="1"/>
          </p:cNvGraphicFramePr>
          <p:nvPr>
            <p:extLst/>
          </p:nvPr>
        </p:nvGraphicFramePr>
        <p:xfrm>
          <a:off x="1403795" y="928119"/>
          <a:ext cx="3982317" cy="3052884"/>
        </p:xfrm>
        <a:graphic>
          <a:graphicData uri="http://schemas.openxmlformats.org/presentationml/2006/ole">
            <mc:AlternateContent xmlns:mc="http://schemas.openxmlformats.org/markup-compatibility/2006">
              <mc:Choice xmlns:v="urn:schemas-microsoft-com:vml" Requires="v">
                <p:oleObj spid="_x0000_s1062" r:id="rId6" imgW="5347716" imgH="4098036" progId="Unknown">
                  <p:embed/>
                </p:oleObj>
              </mc:Choice>
              <mc:Fallback>
                <p:oleObj r:id="rId6" imgW="5347716" imgH="4098036" progId="Unknown">
                  <p:embed/>
                  <p:pic>
                    <p:nvPicPr>
                      <p:cNvPr id="9" name="对象 8">
                        <a:extLst>
                          <a:ext uri="{FF2B5EF4-FFF2-40B4-BE49-F238E27FC236}">
                            <a16:creationId xmlns:a16="http://schemas.microsoft.com/office/drawing/2014/main" id="{266DA54E-4147-4A17-BD78-FEEB9A425F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795" y="928119"/>
                        <a:ext cx="3982317" cy="3052884"/>
                      </a:xfrm>
                      <a:prstGeom prst="rect">
                        <a:avLst/>
                      </a:prstGeom>
                      <a:noFill/>
                    </p:spPr>
                  </p:pic>
                </p:oleObj>
              </mc:Fallback>
            </mc:AlternateContent>
          </a:graphicData>
        </a:graphic>
      </p:graphicFrame>
      <p:sp>
        <p:nvSpPr>
          <p:cNvPr id="14" name="Rectangle 4">
            <a:extLst>
              <a:ext uri="{FF2B5EF4-FFF2-40B4-BE49-F238E27FC236}">
                <a16:creationId xmlns:a16="http://schemas.microsoft.com/office/drawing/2014/main" id="{BFED5CC1-EA8D-4CCC-A886-BFA19DCAF5C9}"/>
              </a:ext>
            </a:extLst>
          </p:cNvPr>
          <p:cNvSpPr>
            <a:spLocks noChangeArrowheads="1"/>
          </p:cNvSpPr>
          <p:nvPr/>
        </p:nvSpPr>
        <p:spPr bwMode="auto">
          <a:xfrm>
            <a:off x="4159876" y="1088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5" name="对象 14">
            <a:extLst>
              <a:ext uri="{FF2B5EF4-FFF2-40B4-BE49-F238E27FC236}">
                <a16:creationId xmlns:a16="http://schemas.microsoft.com/office/drawing/2014/main" id="{6EAB53EB-9C0A-4620-B4CC-6B93A3972B98}"/>
              </a:ext>
            </a:extLst>
          </p:cNvPr>
          <p:cNvGraphicFramePr>
            <a:graphicFrameLocks noChangeAspect="1"/>
          </p:cNvGraphicFramePr>
          <p:nvPr>
            <p:extLst/>
          </p:nvPr>
        </p:nvGraphicFramePr>
        <p:xfrm>
          <a:off x="6877319" y="657236"/>
          <a:ext cx="4165600" cy="3200400"/>
        </p:xfrm>
        <a:graphic>
          <a:graphicData uri="http://schemas.openxmlformats.org/presentationml/2006/ole">
            <mc:AlternateContent xmlns:mc="http://schemas.openxmlformats.org/markup-compatibility/2006">
              <mc:Choice xmlns:v="urn:schemas-microsoft-com:vml" Requires="v">
                <p:oleObj spid="_x0000_s1063" r:id="rId8" imgW="6089904" imgH="4669536" progId="Unknown">
                  <p:embed/>
                </p:oleObj>
              </mc:Choice>
              <mc:Fallback>
                <p:oleObj r:id="rId8" imgW="6089904" imgH="4669536" progId="Unknown">
                  <p:embed/>
                  <p:pic>
                    <p:nvPicPr>
                      <p:cNvPr id="15" name="对象 14">
                        <a:extLst>
                          <a:ext uri="{FF2B5EF4-FFF2-40B4-BE49-F238E27FC236}">
                            <a16:creationId xmlns:a16="http://schemas.microsoft.com/office/drawing/2014/main" id="{6EAB53EB-9C0A-4620-B4CC-6B93A3972B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7319" y="657236"/>
                        <a:ext cx="4165600" cy="320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97311671"/>
      </p:ext>
    </p:extLst>
  </p:cSld>
  <p:clrMapOvr>
    <a:masterClrMapping/>
  </p:clrMapOvr>
  <mc:AlternateContent xmlns:mc="http://schemas.openxmlformats.org/markup-compatibility/2006" xmlns:p14="http://schemas.microsoft.com/office/powerpoint/2010/main">
    <mc:Choice Requires="p14">
      <p:transition spd="slow" p14:dur="2000" advTm="16603"/>
    </mc:Choice>
    <mc:Fallback xmlns="">
      <p:transition spd="slow" advTm="1660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81D7403F-CD12-472F-BC82-5681626C6E84}"/>
              </a:ext>
            </a:extLst>
          </p:cNvPr>
          <p:cNvSpPr>
            <a:spLocks noGrp="1"/>
          </p:cNvSpPr>
          <p:nvPr>
            <p:ph idx="1"/>
          </p:nvPr>
        </p:nvSpPr>
        <p:spPr>
          <a:xfrm>
            <a:off x="619301" y="1027236"/>
            <a:ext cx="4738309" cy="2752713"/>
          </a:xfrm>
        </p:spPr>
        <p:txBody>
          <a:bodyPr>
            <a:normAutofit/>
          </a:bodyPr>
          <a:lstStyle/>
          <a:p>
            <a:r>
              <a:rPr lang="en-US" altLang="zh-CN" sz="1600" dirty="0"/>
              <a:t>Thin 0.4 mm polyimide Heating tapes wrapped around the vacuum chambers  or jacketed heating wires clamped to the inboard side of vacuum chambers were used in-situ.</a:t>
            </a:r>
          </a:p>
          <a:p>
            <a:r>
              <a:rPr lang="en-US" altLang="zh-CN" sz="1600" dirty="0"/>
              <a:t>Customized heating jackets were employed for complex-shaped vacuum components. </a:t>
            </a:r>
          </a:p>
          <a:p>
            <a:r>
              <a:rPr lang="en-US" altLang="zh-CN" sz="1600" dirty="0"/>
              <a:t>The aluminum layer on the heating tape shields heating radiation and provides uniform temperature distribution. </a:t>
            </a:r>
          </a:p>
          <a:p>
            <a:pPr marL="0" indent="0">
              <a:buNone/>
            </a:pPr>
            <a:endParaRPr lang="zh-CN" altLang="en-US" dirty="0"/>
          </a:p>
        </p:txBody>
      </p:sp>
      <p:sp>
        <p:nvSpPr>
          <p:cNvPr id="3" name="标题 2">
            <a:extLst>
              <a:ext uri="{FF2B5EF4-FFF2-40B4-BE49-F238E27FC236}">
                <a16:creationId xmlns:a16="http://schemas.microsoft.com/office/drawing/2014/main" id="{8A1A581F-9D8F-4987-A17C-8B57BE9F7B27}"/>
              </a:ext>
            </a:extLst>
          </p:cNvPr>
          <p:cNvSpPr>
            <a:spLocks noGrp="1"/>
          </p:cNvSpPr>
          <p:nvPr>
            <p:ph type="title"/>
          </p:nvPr>
        </p:nvSpPr>
        <p:spPr/>
        <p:txBody>
          <a:bodyPr/>
          <a:lstStyle/>
          <a:p>
            <a:r>
              <a:rPr lang="en-US" altLang="zh-CN" dirty="0"/>
              <a:t>Bakeout and NEG Activation of Storage Ring </a:t>
            </a:r>
            <a:endParaRPr lang="zh-CN" altLang="en-US" dirty="0"/>
          </a:p>
        </p:txBody>
      </p:sp>
      <p:pic>
        <p:nvPicPr>
          <p:cNvPr id="4" name="图片 3">
            <a:extLst>
              <a:ext uri="{FF2B5EF4-FFF2-40B4-BE49-F238E27FC236}">
                <a16:creationId xmlns:a16="http://schemas.microsoft.com/office/drawing/2014/main" id="{28B41FD4-73BE-4F91-B642-E8646BC7E4EF}"/>
              </a:ext>
            </a:extLst>
          </p:cNvPr>
          <p:cNvPicPr/>
          <p:nvPr/>
        </p:nvPicPr>
        <p:blipFill>
          <a:blip r:embed="rId2">
            <a:extLst>
              <a:ext uri="{28A0092B-C50C-407E-A947-70E740481C1C}">
                <a14:useLocalDpi xmlns:a14="http://schemas.microsoft.com/office/drawing/2010/main"/>
              </a:ext>
            </a:extLst>
          </a:blip>
          <a:stretch>
            <a:fillRect/>
          </a:stretch>
        </p:blipFill>
        <p:spPr>
          <a:xfrm>
            <a:off x="5651093" y="1407537"/>
            <a:ext cx="6294121" cy="4416543"/>
          </a:xfrm>
          <a:prstGeom prst="rect">
            <a:avLst/>
          </a:prstGeom>
        </p:spPr>
      </p:pic>
      <p:sp>
        <p:nvSpPr>
          <p:cNvPr id="5" name="文本框 4">
            <a:extLst>
              <a:ext uri="{FF2B5EF4-FFF2-40B4-BE49-F238E27FC236}">
                <a16:creationId xmlns:a16="http://schemas.microsoft.com/office/drawing/2014/main" id="{4CA104CD-16C5-40F9-98AC-51FD383E8328}"/>
              </a:ext>
            </a:extLst>
          </p:cNvPr>
          <p:cNvSpPr txBox="1"/>
          <p:nvPr/>
        </p:nvSpPr>
        <p:spPr>
          <a:xfrm>
            <a:off x="7146017" y="1911635"/>
            <a:ext cx="2022763" cy="461665"/>
          </a:xfrm>
          <a:prstGeom prst="rect">
            <a:avLst/>
          </a:prstGeom>
          <a:noFill/>
        </p:spPr>
        <p:txBody>
          <a:bodyPr wrap="square" rtlCol="0">
            <a:spAutoFit/>
          </a:bodyPr>
          <a:lstStyle/>
          <a:p>
            <a:pPr marL="0" marR="0" lvl="0" indent="0" algn="l" defTabSz="914082" rtl="0" eaLnBrk="1" fontAlgn="auto" latinLnBrk="0" hangingPunct="1">
              <a:lnSpc>
                <a:spcPct val="100000"/>
              </a:lnSpc>
              <a:spcBef>
                <a:spcPts val="0"/>
              </a:spcBef>
              <a:spcAft>
                <a:spcPts val="0"/>
              </a:spcAft>
              <a:buClrTx/>
              <a:buSzTx/>
              <a:buFontTx/>
              <a:buNone/>
              <a:tabLst/>
              <a:defRPr/>
            </a:pPr>
            <a:r>
              <a:rPr lang="en-US" altLang="zh-CN" sz="2400" b="1" dirty="0">
                <a:solidFill>
                  <a:prstClr val="black"/>
                </a:solidFill>
                <a:latin typeface="Calibri"/>
                <a:ea typeface="宋体" panose="02010600030101010101" pitchFamily="2" charset="-122"/>
              </a:rPr>
              <a:t>Total </a:t>
            </a:r>
            <a:r>
              <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66</a:t>
            </a:r>
            <a:r>
              <a:rPr lang="zh-CN" altLang="en-US" sz="2400" b="1" dirty="0">
                <a:solidFill>
                  <a:prstClr val="black"/>
                </a:solidFill>
                <a:latin typeface="Calibri"/>
                <a:ea typeface="宋体" panose="02010600030101010101" pitchFamily="2" charset="-122"/>
              </a:rPr>
              <a:t> </a:t>
            </a:r>
            <a:r>
              <a:rPr lang="en-US" altLang="zh-CN" sz="2400" b="1" dirty="0" err="1">
                <a:solidFill>
                  <a:prstClr val="black"/>
                </a:solidFill>
                <a:latin typeface="Calibri"/>
                <a:ea typeface="宋体" panose="02010600030101010101" pitchFamily="2" charset="-122"/>
              </a:rPr>
              <a:t>Hrs</a:t>
            </a:r>
            <a:endPar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图片 5">
            <a:extLst>
              <a:ext uri="{FF2B5EF4-FFF2-40B4-BE49-F238E27FC236}">
                <a16:creationId xmlns:a16="http://schemas.microsoft.com/office/drawing/2014/main" id="{B93157B5-CE61-44BA-B6BE-C7C848692941}"/>
              </a:ext>
            </a:extLst>
          </p:cNvPr>
          <p:cNvPicPr>
            <a:picLocks noChangeAspect="1"/>
          </p:cNvPicPr>
          <p:nvPr/>
        </p:nvPicPr>
        <p:blipFill>
          <a:blip r:embed="rId3"/>
          <a:stretch>
            <a:fillRect/>
          </a:stretch>
        </p:blipFill>
        <p:spPr>
          <a:xfrm>
            <a:off x="737291" y="3671918"/>
            <a:ext cx="4913802" cy="1182727"/>
          </a:xfrm>
          <a:prstGeom prst="rect">
            <a:avLst/>
          </a:prstGeom>
        </p:spPr>
      </p:pic>
      <p:pic>
        <p:nvPicPr>
          <p:cNvPr id="7" name="图片 6">
            <a:extLst>
              <a:ext uri="{FF2B5EF4-FFF2-40B4-BE49-F238E27FC236}">
                <a16:creationId xmlns:a16="http://schemas.microsoft.com/office/drawing/2014/main" id="{93467883-F248-499D-82A7-A7C8393931A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37290" y="5054854"/>
            <a:ext cx="4928511" cy="611850"/>
          </a:xfrm>
          <a:prstGeom prst="rect">
            <a:avLst/>
          </a:prstGeom>
        </p:spPr>
      </p:pic>
    </p:spTree>
    <p:extLst>
      <p:ext uri="{BB962C8B-B14F-4D97-AF65-F5344CB8AC3E}">
        <p14:creationId xmlns:p14="http://schemas.microsoft.com/office/powerpoint/2010/main" val="982527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E531F54-59AC-4A4E-A4E3-B0E335E9530C}"/>
              </a:ext>
            </a:extLst>
          </p:cNvPr>
          <p:cNvSpPr>
            <a:spLocks noGrp="1"/>
          </p:cNvSpPr>
          <p:nvPr>
            <p:ph type="title"/>
          </p:nvPr>
        </p:nvSpPr>
        <p:spPr>
          <a:xfrm>
            <a:off x="780289" y="260629"/>
            <a:ext cx="9477734" cy="663575"/>
          </a:xfrm>
        </p:spPr>
        <p:txBody>
          <a:bodyPr/>
          <a:lstStyle/>
          <a:p>
            <a:r>
              <a:rPr lang="en-US" altLang="zh-CN" dirty="0"/>
              <a:t>Vacuum Status of Storage Ring</a:t>
            </a:r>
            <a:endParaRPr lang="zh-CN" altLang="en-US" dirty="0"/>
          </a:p>
        </p:txBody>
      </p:sp>
      <p:sp>
        <p:nvSpPr>
          <p:cNvPr id="5" name="文本框 4">
            <a:extLst>
              <a:ext uri="{FF2B5EF4-FFF2-40B4-BE49-F238E27FC236}">
                <a16:creationId xmlns:a16="http://schemas.microsoft.com/office/drawing/2014/main" id="{F5C799F0-B949-4D71-8000-7FEE7669C7FE}"/>
              </a:ext>
            </a:extLst>
          </p:cNvPr>
          <p:cNvSpPr txBox="1"/>
          <p:nvPr/>
        </p:nvSpPr>
        <p:spPr>
          <a:xfrm>
            <a:off x="2678806" y="5743979"/>
            <a:ext cx="6593983" cy="338554"/>
          </a:xfrm>
          <a:prstGeom prst="rect">
            <a:avLst/>
          </a:prstGeom>
          <a:noFill/>
        </p:spPr>
        <p:txBody>
          <a:bodyPr wrap="square" rtlCol="0">
            <a:spAutoFit/>
          </a:bodyPr>
          <a:lstStyle/>
          <a:p>
            <a:r>
              <a:rPr lang="en-US" altLang="zh-CN" sz="1600" dirty="0">
                <a:solidFill>
                  <a:srgbClr val="FF0000"/>
                </a:solidFill>
              </a:rPr>
              <a:t>Average Dynamic Pressure is</a:t>
            </a:r>
            <a:r>
              <a:rPr lang="en-US" altLang="zh-CN" sz="1600" dirty="0">
                <a:solidFill>
                  <a:srgbClr val="FF0000"/>
                </a:solidFill>
                <a:sym typeface="Symbol" panose="05050102010706020507" pitchFamily="18" charset="2"/>
              </a:rPr>
              <a:t> 1.4E-7Pa (Specification:  :   1.3E-7 Pa @200mA) </a:t>
            </a:r>
            <a:r>
              <a:rPr lang="zh-CN" altLang="en-US" sz="1600" dirty="0">
                <a:solidFill>
                  <a:srgbClr val="FF0000"/>
                </a:solidFill>
                <a:sym typeface="Symbol" panose="05050102010706020507" pitchFamily="18" charset="2"/>
              </a:rPr>
              <a:t> </a:t>
            </a:r>
            <a:endParaRPr lang="en-US" altLang="zh-CN" sz="1600" dirty="0">
              <a:solidFill>
                <a:srgbClr val="FF0000"/>
              </a:solidFill>
              <a:sym typeface="Symbol" panose="05050102010706020507" pitchFamily="18" charset="2"/>
            </a:endParaRPr>
          </a:p>
        </p:txBody>
      </p:sp>
      <p:pic>
        <p:nvPicPr>
          <p:cNvPr id="2" name="图片 1">
            <a:extLst>
              <a:ext uri="{FF2B5EF4-FFF2-40B4-BE49-F238E27FC236}">
                <a16:creationId xmlns:a16="http://schemas.microsoft.com/office/drawing/2014/main" id="{A6C41D68-C587-4F69-A866-CEE07A590A45}"/>
              </a:ext>
            </a:extLst>
          </p:cNvPr>
          <p:cNvPicPr>
            <a:picLocks noChangeAspect="1"/>
          </p:cNvPicPr>
          <p:nvPr/>
        </p:nvPicPr>
        <p:blipFill>
          <a:blip r:embed="rId2"/>
          <a:stretch>
            <a:fillRect/>
          </a:stretch>
        </p:blipFill>
        <p:spPr>
          <a:xfrm>
            <a:off x="940156" y="924204"/>
            <a:ext cx="9204319" cy="4819775"/>
          </a:xfrm>
          <a:prstGeom prst="rect">
            <a:avLst/>
          </a:prstGeom>
        </p:spPr>
      </p:pic>
      <p:sp>
        <p:nvSpPr>
          <p:cNvPr id="6" name="文本框 5">
            <a:extLst>
              <a:ext uri="{FF2B5EF4-FFF2-40B4-BE49-F238E27FC236}">
                <a16:creationId xmlns:a16="http://schemas.microsoft.com/office/drawing/2014/main" id="{911C013C-1C44-4AF8-8544-62D9C5AA2B3E}"/>
              </a:ext>
            </a:extLst>
          </p:cNvPr>
          <p:cNvSpPr txBox="1"/>
          <p:nvPr/>
        </p:nvSpPr>
        <p:spPr>
          <a:xfrm>
            <a:off x="10144474" y="1693573"/>
            <a:ext cx="2047525" cy="1754326"/>
          </a:xfrm>
          <a:prstGeom prst="rect">
            <a:avLst/>
          </a:prstGeom>
          <a:noFill/>
        </p:spPr>
        <p:txBody>
          <a:bodyPr wrap="square" rtlCol="0">
            <a:spAutoFit/>
          </a:bodyPr>
          <a:lstStyle/>
          <a:p>
            <a:pPr marL="171450" indent="-171450">
              <a:buFont typeface="Arial" panose="020B0604020202020204" pitchFamily="34" charset="0"/>
              <a:buChar char="•"/>
            </a:pPr>
            <a:r>
              <a:rPr lang="en-US" altLang="zh-CN" sz="1200" dirty="0"/>
              <a:t>CCG01/02 gauges in the arc cells are located close to photon absorbers with maximum  gas desorption.</a:t>
            </a:r>
          </a:p>
          <a:p>
            <a:pPr marL="171450" indent="-171450">
              <a:buFont typeface="Arial" panose="020B0604020202020204" pitchFamily="34" charset="0"/>
              <a:buChar char="•"/>
            </a:pPr>
            <a:r>
              <a:rPr lang="en-US" altLang="zh-CN" sz="1200" dirty="0"/>
              <a:t>CCG01S gauges are installed in the straight sectors.</a:t>
            </a:r>
          </a:p>
          <a:p>
            <a:pPr marL="171450" indent="-171450">
              <a:buFont typeface="Arial" panose="020B0604020202020204" pitchFamily="34" charset="0"/>
              <a:buChar char="•"/>
            </a:pPr>
            <a:r>
              <a:rPr lang="en-US" altLang="zh-CN" sz="1200" dirty="0"/>
              <a:t>CCG03/04 gauges are installed in the  beamlines.</a:t>
            </a:r>
            <a:endParaRPr lang="zh-CN" altLang="en-US" sz="1200" dirty="0"/>
          </a:p>
        </p:txBody>
      </p:sp>
      <p:sp>
        <p:nvSpPr>
          <p:cNvPr id="4" name="文本框 3">
            <a:extLst>
              <a:ext uri="{FF2B5EF4-FFF2-40B4-BE49-F238E27FC236}">
                <a16:creationId xmlns:a16="http://schemas.microsoft.com/office/drawing/2014/main" id="{A6359D88-8B41-4A12-AF34-E9CF880F17EF}"/>
              </a:ext>
            </a:extLst>
          </p:cNvPr>
          <p:cNvSpPr txBox="1"/>
          <p:nvPr/>
        </p:nvSpPr>
        <p:spPr>
          <a:xfrm>
            <a:off x="8068614" y="618186"/>
            <a:ext cx="1867437" cy="369332"/>
          </a:xfrm>
          <a:prstGeom prst="rect">
            <a:avLst/>
          </a:prstGeom>
          <a:noFill/>
        </p:spPr>
        <p:txBody>
          <a:bodyPr wrap="square" rtlCol="0">
            <a:spAutoFit/>
          </a:bodyPr>
          <a:lstStyle/>
          <a:p>
            <a:r>
              <a:rPr lang="en-US" altLang="zh-CN" dirty="0">
                <a:solidFill>
                  <a:srgbClr val="FF0000"/>
                </a:solidFill>
              </a:rPr>
              <a:t>@ 6GeV, 100mA</a:t>
            </a:r>
            <a:endParaRPr lang="zh-CN" altLang="en-US" dirty="0">
              <a:solidFill>
                <a:srgbClr val="FF0000"/>
              </a:solidFill>
            </a:endParaRPr>
          </a:p>
        </p:txBody>
      </p:sp>
    </p:spTree>
    <p:extLst>
      <p:ext uri="{BB962C8B-B14F-4D97-AF65-F5344CB8AC3E}">
        <p14:creationId xmlns:p14="http://schemas.microsoft.com/office/powerpoint/2010/main" val="2891063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2">
            <a:extLst>
              <a:ext uri="{FF2B5EF4-FFF2-40B4-BE49-F238E27FC236}">
                <a16:creationId xmlns:a16="http://schemas.microsoft.com/office/drawing/2014/main" id="{76FCF59B-6228-4967-8AAF-841DCE3806B6}"/>
              </a:ext>
            </a:extLst>
          </p:cNvPr>
          <p:cNvSpPr>
            <a:spLocks noGrp="1"/>
          </p:cNvSpPr>
          <p:nvPr>
            <p:ph type="title"/>
          </p:nvPr>
        </p:nvSpPr>
        <p:spPr>
          <a:xfrm>
            <a:off x="780288" y="479226"/>
            <a:ext cx="10718800" cy="663575"/>
          </a:xfrm>
        </p:spPr>
        <p:txBody>
          <a:bodyPr/>
          <a:lstStyle/>
          <a:p>
            <a:br>
              <a:rPr lang="en-US" altLang="zh-CN" sz="2800" dirty="0"/>
            </a:br>
            <a:r>
              <a:rPr lang="en-US" altLang="zh-CN" sz="2800" dirty="0"/>
              <a:t>Normalized Average Pressure as a Function of Integrated Beam Current</a:t>
            </a:r>
            <a:br>
              <a:rPr lang="zh-CN" altLang="en-US" sz="2800" dirty="0"/>
            </a:br>
            <a:endParaRPr lang="zh-CN" altLang="en-US" sz="2800" dirty="0"/>
          </a:p>
        </p:txBody>
      </p:sp>
      <p:pic>
        <p:nvPicPr>
          <p:cNvPr id="2" name="图片 1">
            <a:extLst>
              <a:ext uri="{FF2B5EF4-FFF2-40B4-BE49-F238E27FC236}">
                <a16:creationId xmlns:a16="http://schemas.microsoft.com/office/drawing/2014/main" id="{911E7526-5390-442D-93A0-05FF2B997807}"/>
              </a:ext>
            </a:extLst>
          </p:cNvPr>
          <p:cNvPicPr>
            <a:picLocks noChangeAspect="1"/>
          </p:cNvPicPr>
          <p:nvPr/>
        </p:nvPicPr>
        <p:blipFill>
          <a:blip r:embed="rId2"/>
          <a:stretch>
            <a:fillRect/>
          </a:stretch>
        </p:blipFill>
        <p:spPr>
          <a:xfrm>
            <a:off x="2060619" y="1142801"/>
            <a:ext cx="7321640" cy="4778216"/>
          </a:xfrm>
          <a:prstGeom prst="rect">
            <a:avLst/>
          </a:prstGeom>
        </p:spPr>
      </p:pic>
    </p:spTree>
    <p:extLst>
      <p:ext uri="{BB962C8B-B14F-4D97-AF65-F5344CB8AC3E}">
        <p14:creationId xmlns:p14="http://schemas.microsoft.com/office/powerpoint/2010/main" val="463691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25CC616-616F-447B-BFE3-09F7B7A3B726}"/>
              </a:ext>
            </a:extLst>
          </p:cNvPr>
          <p:cNvSpPr>
            <a:spLocks noGrp="1"/>
          </p:cNvSpPr>
          <p:nvPr>
            <p:ph type="title"/>
          </p:nvPr>
        </p:nvSpPr>
        <p:spPr/>
        <p:txBody>
          <a:bodyPr/>
          <a:lstStyle/>
          <a:p>
            <a:r>
              <a:rPr lang="en-US" altLang="zh-CN" dirty="0"/>
              <a:t>Residual Gas Analysis</a:t>
            </a:r>
            <a:endParaRPr lang="zh-CN" altLang="en-US" dirty="0"/>
          </a:p>
        </p:txBody>
      </p:sp>
      <p:pic>
        <p:nvPicPr>
          <p:cNvPr id="4" name="图片 3">
            <a:extLst>
              <a:ext uri="{FF2B5EF4-FFF2-40B4-BE49-F238E27FC236}">
                <a16:creationId xmlns:a16="http://schemas.microsoft.com/office/drawing/2014/main" id="{D52A9649-8BE2-45BE-A863-E31891CC4036}"/>
              </a:ext>
            </a:extLst>
          </p:cNvPr>
          <p:cNvPicPr>
            <a:picLocks noChangeAspect="1"/>
          </p:cNvPicPr>
          <p:nvPr/>
        </p:nvPicPr>
        <p:blipFill rotWithShape="1">
          <a:blip r:embed="rId2"/>
          <a:srcRect t="9099" r="10888" b="5070"/>
          <a:stretch/>
        </p:blipFill>
        <p:spPr>
          <a:xfrm>
            <a:off x="47413" y="1156139"/>
            <a:ext cx="5686739" cy="3422634"/>
          </a:xfrm>
          <a:prstGeom prst="rect">
            <a:avLst/>
          </a:prstGeom>
        </p:spPr>
      </p:pic>
      <p:pic>
        <p:nvPicPr>
          <p:cNvPr id="6" name="图片 5">
            <a:extLst>
              <a:ext uri="{FF2B5EF4-FFF2-40B4-BE49-F238E27FC236}">
                <a16:creationId xmlns:a16="http://schemas.microsoft.com/office/drawing/2014/main" id="{8DB1BFE4-505B-4776-959C-45A110918BC4}"/>
              </a:ext>
            </a:extLst>
          </p:cNvPr>
          <p:cNvPicPr>
            <a:picLocks noChangeAspect="1"/>
          </p:cNvPicPr>
          <p:nvPr/>
        </p:nvPicPr>
        <p:blipFill rotWithShape="1">
          <a:blip r:embed="rId3"/>
          <a:srcRect r="7181"/>
          <a:stretch/>
        </p:blipFill>
        <p:spPr>
          <a:xfrm>
            <a:off x="5841904" y="1156139"/>
            <a:ext cx="6209253" cy="3471813"/>
          </a:xfrm>
          <a:prstGeom prst="rect">
            <a:avLst/>
          </a:prstGeom>
        </p:spPr>
      </p:pic>
      <p:sp>
        <p:nvSpPr>
          <p:cNvPr id="7" name="文本框 6">
            <a:extLst>
              <a:ext uri="{FF2B5EF4-FFF2-40B4-BE49-F238E27FC236}">
                <a16:creationId xmlns:a16="http://schemas.microsoft.com/office/drawing/2014/main" id="{DDE982B7-64F3-46B4-81D2-09139224B407}"/>
              </a:ext>
            </a:extLst>
          </p:cNvPr>
          <p:cNvSpPr txBox="1"/>
          <p:nvPr/>
        </p:nvSpPr>
        <p:spPr>
          <a:xfrm>
            <a:off x="385413" y="4627952"/>
            <a:ext cx="4077547" cy="1384995"/>
          </a:xfrm>
          <a:prstGeom prst="rect">
            <a:avLst/>
          </a:prstGeom>
          <a:noFill/>
        </p:spPr>
        <p:txBody>
          <a:bodyPr wrap="square" rtlCol="0">
            <a:spAutoFit/>
          </a:bodyPr>
          <a:lstStyle/>
          <a:p>
            <a:r>
              <a:rPr lang="en-US" altLang="zh-CN" dirty="0">
                <a:solidFill>
                  <a:srgbClr val="FF0000"/>
                </a:solidFill>
              </a:rPr>
              <a:t>Static Vacuum (0 mA):</a:t>
            </a:r>
          </a:p>
          <a:p>
            <a:r>
              <a:rPr lang="en-US" altLang="zh-CN" dirty="0"/>
              <a:t>Ion Current Ratio:</a:t>
            </a:r>
          </a:p>
          <a:p>
            <a:r>
              <a:rPr lang="en-US" altLang="zh-CN" sz="1600" dirty="0"/>
              <a:t>H</a:t>
            </a:r>
            <a:r>
              <a:rPr lang="en-US" altLang="zh-CN" sz="1600" baseline="-25000" dirty="0"/>
              <a:t>2</a:t>
            </a:r>
            <a:r>
              <a:rPr lang="en-US" altLang="zh-CN" sz="1600" dirty="0"/>
              <a:t>/(H</a:t>
            </a:r>
            <a:r>
              <a:rPr lang="en-US" altLang="zh-CN" sz="1600" baseline="-25000" dirty="0"/>
              <a:t>2</a:t>
            </a:r>
            <a:r>
              <a:rPr lang="en-US" altLang="zh-CN" sz="1600" dirty="0"/>
              <a:t>+H</a:t>
            </a:r>
            <a:r>
              <a:rPr lang="en-US" altLang="zh-CN" sz="1600" baseline="-25000" dirty="0"/>
              <a:t>2</a:t>
            </a:r>
            <a:r>
              <a:rPr lang="en-US" altLang="zh-CN" sz="1600" dirty="0"/>
              <a:t>O+CO+O</a:t>
            </a:r>
            <a:r>
              <a:rPr lang="en-US" altLang="zh-CN" sz="1600" baseline="-25000" dirty="0"/>
              <a:t>2</a:t>
            </a:r>
            <a:r>
              <a:rPr lang="en-US" altLang="zh-CN" sz="1600" dirty="0"/>
              <a:t>+Ar+CO</a:t>
            </a:r>
            <a:r>
              <a:rPr lang="en-US" altLang="zh-CN" sz="1600" baseline="-25000" dirty="0"/>
              <a:t>2</a:t>
            </a:r>
            <a:r>
              <a:rPr lang="en-US" altLang="zh-CN" sz="1600" dirty="0"/>
              <a:t>)</a:t>
            </a:r>
          </a:p>
          <a:p>
            <a:r>
              <a:rPr lang="en-US" altLang="zh-CN" sz="1600" dirty="0"/>
              <a:t>=8.58/(8.58+0.42+1.17+0.03+0.04+0.23)</a:t>
            </a:r>
          </a:p>
          <a:p>
            <a:r>
              <a:rPr lang="en-US" altLang="zh-CN" sz="1600" dirty="0"/>
              <a:t>=81.95</a:t>
            </a:r>
            <a:r>
              <a:rPr lang="zh-CN" altLang="en-US" sz="1600" dirty="0">
                <a:latin typeface="SimSun" panose="02010600030101010101" pitchFamily="2" charset="-122"/>
                <a:ea typeface="SimSun" panose="02010600030101010101" pitchFamily="2" charset="-122"/>
              </a:rPr>
              <a:t>％</a:t>
            </a:r>
            <a:endParaRPr lang="zh-CN" altLang="en-US" sz="1600" dirty="0"/>
          </a:p>
        </p:txBody>
      </p:sp>
      <p:sp>
        <p:nvSpPr>
          <p:cNvPr id="8" name="文本框 7">
            <a:extLst>
              <a:ext uri="{FF2B5EF4-FFF2-40B4-BE49-F238E27FC236}">
                <a16:creationId xmlns:a16="http://schemas.microsoft.com/office/drawing/2014/main" id="{02031BED-1964-4D53-AE2B-43159806BF6B}"/>
              </a:ext>
            </a:extLst>
          </p:cNvPr>
          <p:cNvSpPr txBox="1"/>
          <p:nvPr/>
        </p:nvSpPr>
        <p:spPr>
          <a:xfrm>
            <a:off x="6254595" y="4627951"/>
            <a:ext cx="4921073" cy="1384995"/>
          </a:xfrm>
          <a:prstGeom prst="rect">
            <a:avLst/>
          </a:prstGeom>
          <a:noFill/>
        </p:spPr>
        <p:txBody>
          <a:bodyPr wrap="square" rtlCol="0">
            <a:spAutoFit/>
          </a:bodyPr>
          <a:lstStyle/>
          <a:p>
            <a:r>
              <a:rPr lang="en-US" altLang="zh-CN" dirty="0">
                <a:solidFill>
                  <a:srgbClr val="FF0000"/>
                </a:solidFill>
              </a:rPr>
              <a:t>Dynamic Vacuum (100 mA):</a:t>
            </a:r>
          </a:p>
          <a:p>
            <a:r>
              <a:rPr lang="en-US" altLang="zh-CN" dirty="0"/>
              <a:t>Ion Current Ratio:</a:t>
            </a:r>
          </a:p>
          <a:p>
            <a:r>
              <a:rPr lang="en-US" altLang="zh-CN" sz="1600" dirty="0"/>
              <a:t>H</a:t>
            </a:r>
            <a:r>
              <a:rPr lang="en-US" altLang="zh-CN" sz="1600" baseline="-25000" dirty="0"/>
              <a:t>2</a:t>
            </a:r>
            <a:r>
              <a:rPr lang="en-US" altLang="zh-CN" sz="1600" dirty="0"/>
              <a:t>/(H</a:t>
            </a:r>
            <a:r>
              <a:rPr lang="en-US" altLang="zh-CN" sz="1600" baseline="-25000" dirty="0"/>
              <a:t>2</a:t>
            </a:r>
            <a:r>
              <a:rPr lang="en-US" altLang="zh-CN" sz="1600" dirty="0"/>
              <a:t>+H</a:t>
            </a:r>
            <a:r>
              <a:rPr lang="en-US" altLang="zh-CN" sz="1600" baseline="-25000" dirty="0"/>
              <a:t>2</a:t>
            </a:r>
            <a:r>
              <a:rPr lang="en-US" altLang="zh-CN" sz="1600" dirty="0"/>
              <a:t>O+CO+O</a:t>
            </a:r>
            <a:r>
              <a:rPr lang="en-US" altLang="zh-CN" sz="1600" baseline="-25000" dirty="0"/>
              <a:t>2</a:t>
            </a:r>
            <a:r>
              <a:rPr lang="en-US" altLang="zh-CN" sz="1600" dirty="0"/>
              <a:t>+Ar+CO</a:t>
            </a:r>
            <a:r>
              <a:rPr lang="en-US" altLang="zh-CN" sz="1600" baseline="-25000" dirty="0"/>
              <a:t>2</a:t>
            </a:r>
            <a:r>
              <a:rPr lang="en-US" altLang="zh-CN" sz="1600" dirty="0"/>
              <a:t>)</a:t>
            </a:r>
          </a:p>
          <a:p>
            <a:r>
              <a:rPr lang="en-US" altLang="zh-CN" sz="1600" dirty="0"/>
              <a:t>=2.33/(2.33+0.006+0.02+0.0004+0.0006+0.004)</a:t>
            </a:r>
          </a:p>
          <a:p>
            <a:r>
              <a:rPr lang="en-US" altLang="zh-CN" sz="1600" dirty="0"/>
              <a:t>=98.69</a:t>
            </a:r>
            <a:r>
              <a:rPr lang="zh-CN" altLang="en-US" sz="1600" dirty="0">
                <a:latin typeface="SimSun" panose="02010600030101010101" pitchFamily="2" charset="-122"/>
                <a:ea typeface="SimSun" panose="02010600030101010101" pitchFamily="2" charset="-122"/>
              </a:rPr>
              <a:t>％</a:t>
            </a:r>
            <a:endParaRPr lang="zh-CN" altLang="en-US" sz="1600" dirty="0"/>
          </a:p>
        </p:txBody>
      </p:sp>
    </p:spTree>
    <p:extLst>
      <p:ext uri="{BB962C8B-B14F-4D97-AF65-F5344CB8AC3E}">
        <p14:creationId xmlns:p14="http://schemas.microsoft.com/office/powerpoint/2010/main" val="62630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693145C-4F1B-4CA2-98A7-A149288A06FD}"/>
              </a:ext>
            </a:extLst>
          </p:cNvPr>
          <p:cNvSpPr>
            <a:spLocks noGrp="1"/>
          </p:cNvSpPr>
          <p:nvPr>
            <p:ph type="title"/>
          </p:nvPr>
        </p:nvSpPr>
        <p:spPr/>
        <p:txBody>
          <a:bodyPr/>
          <a:lstStyle/>
          <a:p>
            <a:r>
              <a:rPr lang="en-US" altLang="zh-CN" dirty="0"/>
              <a:t>Lessons Learned: Temperature Abnormality </a:t>
            </a:r>
            <a:endParaRPr lang="zh-CN" altLang="en-US" dirty="0"/>
          </a:p>
        </p:txBody>
      </p:sp>
      <p:pic>
        <p:nvPicPr>
          <p:cNvPr id="4" name="图片 3">
            <a:extLst>
              <a:ext uri="{FF2B5EF4-FFF2-40B4-BE49-F238E27FC236}">
                <a16:creationId xmlns:a16="http://schemas.microsoft.com/office/drawing/2014/main" id="{4ED2A8A4-F15F-4B4D-A2DF-221E93EE2888}"/>
              </a:ext>
            </a:extLst>
          </p:cNvPr>
          <p:cNvPicPr>
            <a:picLocks noChangeAspect="1"/>
          </p:cNvPicPr>
          <p:nvPr/>
        </p:nvPicPr>
        <p:blipFill>
          <a:blip r:embed="rId2"/>
          <a:stretch>
            <a:fillRect/>
          </a:stretch>
        </p:blipFill>
        <p:spPr>
          <a:xfrm>
            <a:off x="780288" y="2217841"/>
            <a:ext cx="4184518" cy="2423445"/>
          </a:xfrm>
          <a:prstGeom prst="rect">
            <a:avLst/>
          </a:prstGeom>
        </p:spPr>
      </p:pic>
      <p:pic>
        <p:nvPicPr>
          <p:cNvPr id="5" name="图片 4">
            <a:extLst>
              <a:ext uri="{FF2B5EF4-FFF2-40B4-BE49-F238E27FC236}">
                <a16:creationId xmlns:a16="http://schemas.microsoft.com/office/drawing/2014/main" id="{6E68A687-6022-4F61-A484-4507BD615393}"/>
              </a:ext>
            </a:extLst>
          </p:cNvPr>
          <p:cNvPicPr>
            <a:picLocks noChangeAspect="1"/>
          </p:cNvPicPr>
          <p:nvPr/>
        </p:nvPicPr>
        <p:blipFill>
          <a:blip r:embed="rId3"/>
          <a:stretch>
            <a:fillRect/>
          </a:stretch>
        </p:blipFill>
        <p:spPr>
          <a:xfrm>
            <a:off x="830686" y="4715786"/>
            <a:ext cx="1759611" cy="1384694"/>
          </a:xfrm>
          <a:prstGeom prst="rect">
            <a:avLst/>
          </a:prstGeom>
        </p:spPr>
      </p:pic>
      <p:sp>
        <p:nvSpPr>
          <p:cNvPr id="6" name="文本框 5">
            <a:extLst>
              <a:ext uri="{FF2B5EF4-FFF2-40B4-BE49-F238E27FC236}">
                <a16:creationId xmlns:a16="http://schemas.microsoft.com/office/drawing/2014/main" id="{DEA19A02-91A3-4C78-8025-8325370B7620}"/>
              </a:ext>
            </a:extLst>
          </p:cNvPr>
          <p:cNvSpPr txBox="1"/>
          <p:nvPr/>
        </p:nvSpPr>
        <p:spPr>
          <a:xfrm>
            <a:off x="692725" y="857152"/>
            <a:ext cx="11151988" cy="1323439"/>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solidFill>
                  <a:srgbClr val="000099"/>
                </a:solidFill>
              </a:rPr>
              <a:t>A notably higher temperature was detected on the flange of an RF shielding bellows in the R36 cell when the beam current reached 100 mA;</a:t>
            </a:r>
          </a:p>
          <a:p>
            <a:pPr marL="285750" indent="-285750">
              <a:buFont typeface="Arial" panose="020B0604020202020204" pitchFamily="34" charset="0"/>
              <a:buChar char="•"/>
            </a:pPr>
            <a:r>
              <a:rPr lang="en-US" altLang="zh-CN" sz="1600" dirty="0">
                <a:solidFill>
                  <a:srgbClr val="000099"/>
                </a:solidFill>
              </a:rPr>
              <a:t>A deviation of 0.45 mm (allowable tolerance </a:t>
            </a:r>
            <a:r>
              <a:rPr lang="zh-CN" altLang="en-US" sz="1600" dirty="0">
                <a:solidFill>
                  <a:srgbClr val="000099"/>
                </a:solidFill>
                <a:sym typeface="Symbol" panose="05050102010706020507" pitchFamily="18" charset="2"/>
              </a:rPr>
              <a:t> </a:t>
            </a:r>
            <a:r>
              <a:rPr lang="en-US" altLang="zh-CN" sz="1600" dirty="0">
                <a:solidFill>
                  <a:srgbClr val="000099"/>
                </a:solidFill>
                <a:sym typeface="Symbol" panose="05050102010706020507" pitchFamily="18" charset="2"/>
              </a:rPr>
              <a:t>0.3) </a:t>
            </a:r>
            <a:r>
              <a:rPr lang="en-US" altLang="zh-CN" sz="1600" dirty="0">
                <a:solidFill>
                  <a:srgbClr val="000099"/>
                </a:solidFill>
              </a:rPr>
              <a:t>toward the inner ring was found by alignment measurement;</a:t>
            </a:r>
          </a:p>
          <a:p>
            <a:pPr marL="285750" indent="-285750">
              <a:buFont typeface="Arial" panose="020B0604020202020204" pitchFamily="34" charset="0"/>
              <a:buChar char="•"/>
            </a:pPr>
            <a:r>
              <a:rPr lang="en-US" altLang="zh-CN" sz="1600" dirty="0">
                <a:solidFill>
                  <a:srgbClr val="000099"/>
                </a:solidFill>
              </a:rPr>
              <a:t>The flange temperature dropped from 62 </a:t>
            </a:r>
            <a:r>
              <a:rPr lang="en-US" altLang="zh-CN" sz="1600" dirty="0">
                <a:solidFill>
                  <a:srgbClr val="000099"/>
                </a:solidFill>
                <a:sym typeface="Symbol" panose="05050102010706020507" pitchFamily="18" charset="2"/>
              </a:rPr>
              <a:t></a:t>
            </a:r>
            <a:r>
              <a:rPr lang="en-US" altLang="zh-CN" sz="1600" dirty="0">
                <a:solidFill>
                  <a:srgbClr val="000099"/>
                </a:solidFill>
              </a:rPr>
              <a:t>C to 43 </a:t>
            </a:r>
            <a:r>
              <a:rPr lang="en-US" altLang="zh-CN" sz="1600" dirty="0">
                <a:solidFill>
                  <a:srgbClr val="000099"/>
                </a:solidFill>
                <a:sym typeface="Symbol" panose="05050102010706020507" pitchFamily="18" charset="2"/>
              </a:rPr>
              <a:t></a:t>
            </a:r>
            <a:r>
              <a:rPr lang="en-US" altLang="zh-CN" sz="1600" dirty="0">
                <a:solidFill>
                  <a:srgbClr val="000099"/>
                </a:solidFill>
              </a:rPr>
              <a:t>C at 100 mA after repositioning the flange;</a:t>
            </a:r>
          </a:p>
          <a:p>
            <a:pPr marL="285750" indent="-285750">
              <a:buFont typeface="Arial" panose="020B0604020202020204" pitchFamily="34" charset="0"/>
              <a:buChar char="•"/>
            </a:pPr>
            <a:r>
              <a:rPr lang="en-US" altLang="zh-CN" sz="1600" dirty="0">
                <a:solidFill>
                  <a:srgbClr val="000099"/>
                </a:solidFill>
              </a:rPr>
              <a:t>It is therefore concluded that the temperature rise of the flange resulted from synchrotron radiation.</a:t>
            </a:r>
          </a:p>
        </p:txBody>
      </p:sp>
      <p:pic>
        <p:nvPicPr>
          <p:cNvPr id="8" name="图片 7">
            <a:extLst>
              <a:ext uri="{FF2B5EF4-FFF2-40B4-BE49-F238E27FC236}">
                <a16:creationId xmlns:a16="http://schemas.microsoft.com/office/drawing/2014/main" id="{3558DA33-ABC4-49D1-9584-BF2791EBF8A6}"/>
              </a:ext>
            </a:extLst>
          </p:cNvPr>
          <p:cNvPicPr>
            <a:picLocks noChangeAspect="1"/>
          </p:cNvPicPr>
          <p:nvPr/>
        </p:nvPicPr>
        <p:blipFill>
          <a:blip r:embed="rId4"/>
          <a:stretch>
            <a:fillRect/>
          </a:stretch>
        </p:blipFill>
        <p:spPr>
          <a:xfrm>
            <a:off x="2998093" y="4715786"/>
            <a:ext cx="1634577" cy="1445544"/>
          </a:xfrm>
          <a:prstGeom prst="rect">
            <a:avLst/>
          </a:prstGeom>
        </p:spPr>
      </p:pic>
      <p:pic>
        <p:nvPicPr>
          <p:cNvPr id="9" name="图片 8">
            <a:extLst>
              <a:ext uri="{FF2B5EF4-FFF2-40B4-BE49-F238E27FC236}">
                <a16:creationId xmlns:a16="http://schemas.microsoft.com/office/drawing/2014/main" id="{C9B6FCE5-115A-41DB-89CA-6AC498C3C5BD}"/>
              </a:ext>
            </a:extLst>
          </p:cNvPr>
          <p:cNvPicPr>
            <a:picLocks noChangeAspect="1"/>
          </p:cNvPicPr>
          <p:nvPr/>
        </p:nvPicPr>
        <p:blipFill>
          <a:blip r:embed="rId5"/>
          <a:stretch>
            <a:fillRect/>
          </a:stretch>
        </p:blipFill>
        <p:spPr>
          <a:xfrm>
            <a:off x="5372602" y="2507492"/>
            <a:ext cx="6245176" cy="2886426"/>
          </a:xfrm>
          <a:prstGeom prst="rect">
            <a:avLst/>
          </a:prstGeom>
        </p:spPr>
      </p:pic>
    </p:spTree>
    <p:extLst>
      <p:ext uri="{BB962C8B-B14F-4D97-AF65-F5344CB8AC3E}">
        <p14:creationId xmlns:p14="http://schemas.microsoft.com/office/powerpoint/2010/main" val="3801054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B653A21-BD50-4BEA-9EC0-C3DC5582AE72}"/>
              </a:ext>
            </a:extLst>
          </p:cNvPr>
          <p:cNvSpPr>
            <a:spLocks noGrp="1"/>
          </p:cNvSpPr>
          <p:nvPr>
            <p:ph idx="1"/>
          </p:nvPr>
        </p:nvSpPr>
        <p:spPr>
          <a:xfrm>
            <a:off x="736506" y="5268391"/>
            <a:ext cx="10718987" cy="843567"/>
          </a:xfrm>
        </p:spPr>
        <p:txBody>
          <a:bodyPr>
            <a:normAutofit/>
          </a:bodyPr>
          <a:lstStyle/>
          <a:p>
            <a:pPr marL="0" indent="0">
              <a:buNone/>
            </a:pPr>
            <a:r>
              <a:rPr lang="en-US" altLang="zh-CN" sz="2000" dirty="0"/>
              <a:t>HEPS accelerator consists of a </a:t>
            </a:r>
            <a:r>
              <a:rPr lang="en-US" altLang="zh-CN" sz="2000" dirty="0" err="1"/>
              <a:t>linac</a:t>
            </a:r>
            <a:r>
              <a:rPr lang="en-US" altLang="zh-CN" sz="2000" dirty="0"/>
              <a:t>, a booster, a storage ring, and three transport lines connecting the </a:t>
            </a:r>
            <a:r>
              <a:rPr lang="en-US" altLang="zh-CN" sz="2000" dirty="0" err="1"/>
              <a:t>linac</a:t>
            </a:r>
            <a:r>
              <a:rPr lang="en-US" altLang="zh-CN" sz="2000" dirty="0"/>
              <a:t>, booster and storage ring. </a:t>
            </a:r>
            <a:endParaRPr lang="zh-CN" altLang="en-US" sz="2000" dirty="0"/>
          </a:p>
        </p:txBody>
      </p:sp>
      <p:sp>
        <p:nvSpPr>
          <p:cNvPr id="3" name="标题 2">
            <a:extLst>
              <a:ext uri="{FF2B5EF4-FFF2-40B4-BE49-F238E27FC236}">
                <a16:creationId xmlns:a16="http://schemas.microsoft.com/office/drawing/2014/main" id="{B564CFBA-ED28-47F4-824C-3356AAFAD488}"/>
              </a:ext>
            </a:extLst>
          </p:cNvPr>
          <p:cNvSpPr>
            <a:spLocks noGrp="1"/>
          </p:cNvSpPr>
          <p:nvPr>
            <p:ph type="title"/>
          </p:nvPr>
        </p:nvSpPr>
        <p:spPr/>
        <p:txBody>
          <a:bodyPr/>
          <a:lstStyle/>
          <a:p>
            <a:r>
              <a:rPr lang="en-US" altLang="zh-CN" dirty="0"/>
              <a:t>Schematic layout of the HEPS accelerator</a:t>
            </a:r>
            <a:endParaRPr lang="zh-CN" altLang="en-US" dirty="0"/>
          </a:p>
        </p:txBody>
      </p:sp>
      <p:pic>
        <p:nvPicPr>
          <p:cNvPr id="4" name="图片 3">
            <a:extLst>
              <a:ext uri="{FF2B5EF4-FFF2-40B4-BE49-F238E27FC236}">
                <a16:creationId xmlns:a16="http://schemas.microsoft.com/office/drawing/2014/main" id="{84AC89B8-0165-4E86-A5CE-D526367E01F6}"/>
              </a:ext>
            </a:extLst>
          </p:cNvPr>
          <p:cNvPicPr>
            <a:picLocks noChangeAspect="1"/>
          </p:cNvPicPr>
          <p:nvPr/>
        </p:nvPicPr>
        <p:blipFill>
          <a:blip r:embed="rId2"/>
          <a:stretch>
            <a:fillRect/>
          </a:stretch>
        </p:blipFill>
        <p:spPr>
          <a:xfrm>
            <a:off x="3309870" y="1167825"/>
            <a:ext cx="4020277" cy="3938648"/>
          </a:xfrm>
          <a:prstGeom prst="rect">
            <a:avLst/>
          </a:prstGeom>
        </p:spPr>
      </p:pic>
    </p:spTree>
    <p:extLst>
      <p:ext uri="{BB962C8B-B14F-4D97-AF65-F5344CB8AC3E}">
        <p14:creationId xmlns:p14="http://schemas.microsoft.com/office/powerpoint/2010/main" val="1659220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A6318F8-C3B1-4198-9523-C6C453EDFD2F}"/>
              </a:ext>
            </a:extLst>
          </p:cNvPr>
          <p:cNvSpPr>
            <a:spLocks noGrp="1"/>
          </p:cNvSpPr>
          <p:nvPr>
            <p:ph idx="1"/>
          </p:nvPr>
        </p:nvSpPr>
        <p:spPr>
          <a:xfrm>
            <a:off x="660378" y="1291323"/>
            <a:ext cx="10958805" cy="4804867"/>
          </a:xfrm>
        </p:spPr>
        <p:txBody>
          <a:bodyPr>
            <a:normAutofit/>
          </a:bodyPr>
          <a:lstStyle/>
          <a:p>
            <a:r>
              <a:rPr lang="en-US" altLang="zh-CN" sz="2200" dirty="0"/>
              <a:t>The vacuum system runs smoothly during pilot operation, with no failures other than vacuum alarms due to pressure spikes.</a:t>
            </a:r>
          </a:p>
          <a:p>
            <a:r>
              <a:rPr lang="en-US" altLang="zh-CN" sz="2200" dirty="0"/>
              <a:t>The causes of the gas burst in the Booster and the temperature abnormality in the storage ring have been identified.</a:t>
            </a:r>
          </a:p>
          <a:p>
            <a:r>
              <a:rPr lang="en-US" altLang="zh-CN" sz="2200" dirty="0"/>
              <a:t>All types of spare vacuum components in the storage ring have been prepared.</a:t>
            </a:r>
            <a:endParaRPr lang="zh-CN" altLang="en-US" sz="2200" dirty="0"/>
          </a:p>
          <a:p>
            <a:r>
              <a:rPr lang="en-US" altLang="zh-CN" sz="2200" dirty="0"/>
              <a:t>The dynamic pressure of</a:t>
            </a:r>
            <a:r>
              <a:rPr lang="zh-CN" altLang="en-US" sz="2200" dirty="0"/>
              <a:t> </a:t>
            </a:r>
            <a:r>
              <a:rPr lang="en-US" altLang="zh-CN" sz="2200" dirty="0"/>
              <a:t>the</a:t>
            </a:r>
            <a:r>
              <a:rPr lang="zh-CN" altLang="en-US" sz="2200" dirty="0"/>
              <a:t> </a:t>
            </a:r>
            <a:r>
              <a:rPr lang="en-US" altLang="zh-CN" sz="2200" dirty="0"/>
              <a:t>storage</a:t>
            </a:r>
            <a:r>
              <a:rPr lang="zh-CN" altLang="en-US" sz="2200" dirty="0"/>
              <a:t> </a:t>
            </a:r>
            <a:r>
              <a:rPr lang="en-US" altLang="zh-CN" sz="2200" dirty="0"/>
              <a:t>ring</a:t>
            </a:r>
            <a:r>
              <a:rPr lang="zh-CN" altLang="en-US" sz="2200" dirty="0"/>
              <a:t> </a:t>
            </a:r>
            <a:r>
              <a:rPr lang="en-US" altLang="zh-CN" sz="2200" dirty="0"/>
              <a:t>is</a:t>
            </a:r>
            <a:r>
              <a:rPr lang="zh-CN" altLang="en-US" sz="2200" dirty="0"/>
              <a:t> </a:t>
            </a:r>
            <a:r>
              <a:rPr lang="en-US" altLang="zh-CN" sz="2200" dirty="0"/>
              <a:t>expected</a:t>
            </a:r>
            <a:r>
              <a:rPr lang="zh-CN" altLang="en-US" sz="2200" dirty="0"/>
              <a:t> </a:t>
            </a:r>
            <a:r>
              <a:rPr lang="en-US" altLang="zh-CN" sz="2200" dirty="0"/>
              <a:t>to</a:t>
            </a:r>
            <a:r>
              <a:rPr lang="zh-CN" altLang="en-US" sz="2200" dirty="0"/>
              <a:t> </a:t>
            </a:r>
            <a:r>
              <a:rPr lang="en-US" altLang="zh-CN" sz="2200" dirty="0"/>
              <a:t>improve</a:t>
            </a:r>
            <a:r>
              <a:rPr lang="zh-CN" altLang="en-US" sz="2200" dirty="0"/>
              <a:t> </a:t>
            </a:r>
            <a:r>
              <a:rPr lang="en-US" altLang="zh-CN" sz="2200" dirty="0"/>
              <a:t>further with the increase of accumulated beam dose.</a:t>
            </a:r>
            <a:endParaRPr lang="zh-CN" altLang="en-US" dirty="0"/>
          </a:p>
        </p:txBody>
      </p:sp>
      <p:sp>
        <p:nvSpPr>
          <p:cNvPr id="3" name="标题 2">
            <a:extLst>
              <a:ext uri="{FF2B5EF4-FFF2-40B4-BE49-F238E27FC236}">
                <a16:creationId xmlns:a16="http://schemas.microsoft.com/office/drawing/2014/main" id="{8B9349CA-4F5A-4C33-9119-8BEEF1DF9C79}"/>
              </a:ext>
            </a:extLst>
          </p:cNvPr>
          <p:cNvSpPr>
            <a:spLocks noGrp="1"/>
          </p:cNvSpPr>
          <p:nvPr>
            <p:ph type="title"/>
          </p:nvPr>
        </p:nvSpPr>
        <p:spPr/>
        <p:txBody>
          <a:bodyPr/>
          <a:lstStyle/>
          <a:p>
            <a:r>
              <a:rPr lang="en-US" altLang="zh-CN" dirty="0"/>
              <a:t>Summary</a:t>
            </a:r>
            <a:endParaRPr lang="zh-CN" altLang="en-US" dirty="0"/>
          </a:p>
        </p:txBody>
      </p:sp>
    </p:spTree>
    <p:extLst>
      <p:ext uri="{BB962C8B-B14F-4D97-AF65-F5344CB8AC3E}">
        <p14:creationId xmlns:p14="http://schemas.microsoft.com/office/powerpoint/2010/main" val="2372272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CD0158B-5DD7-4E7C-ACBA-48C38D398D68}"/>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518219" y="2820472"/>
            <a:ext cx="6733386" cy="92298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9124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9296CEC-21CB-4ADE-A56B-52A290B50A55}"/>
              </a:ext>
            </a:extLst>
          </p:cNvPr>
          <p:cNvSpPr>
            <a:spLocks noGrp="1"/>
          </p:cNvSpPr>
          <p:nvPr>
            <p:ph idx="1"/>
          </p:nvPr>
        </p:nvSpPr>
        <p:spPr/>
        <p:txBody>
          <a:bodyPr>
            <a:normAutofit fontScale="62500" lnSpcReduction="20000"/>
          </a:bodyPr>
          <a:lstStyle/>
          <a:p>
            <a:r>
              <a:rPr lang="en-US" altLang="zh-CN" dirty="0"/>
              <a:t>The operating pressure of the HEPS injector needs to be less than 2</a:t>
            </a:r>
            <a:r>
              <a:rPr lang="zh-CN" altLang="en-US" dirty="0">
                <a:sym typeface="Symbol" panose="05050102010706020507" pitchFamily="18" charset="2"/>
              </a:rPr>
              <a:t></a:t>
            </a:r>
            <a:r>
              <a:rPr lang="en-US" altLang="zh-CN" dirty="0"/>
              <a:t>10</a:t>
            </a:r>
            <a:r>
              <a:rPr lang="en-US" altLang="zh-CN" baseline="30000" dirty="0"/>
              <a:t>-6</a:t>
            </a:r>
            <a:r>
              <a:rPr lang="en-US" altLang="zh-CN" dirty="0"/>
              <a:t> Pa .</a:t>
            </a:r>
          </a:p>
          <a:p>
            <a:r>
              <a:rPr lang="en-US" altLang="zh-CN" dirty="0"/>
              <a:t>A thin-walled stainless steel chamber with cooling water channels in the booster has been developed to suppress the eddy current effects and dissipate synchrotron radiation power.</a:t>
            </a:r>
          </a:p>
          <a:p>
            <a:r>
              <a:rPr lang="en-US" altLang="zh-CN" dirty="0"/>
              <a:t>A dynamic vacuum level lower than 1.3</a:t>
            </a:r>
            <a:r>
              <a:rPr lang="zh-CN" altLang="en-US" dirty="0">
                <a:sym typeface="Symbol" panose="05050102010706020507" pitchFamily="18" charset="2"/>
              </a:rPr>
              <a:t></a:t>
            </a:r>
            <a:r>
              <a:rPr lang="en-US" altLang="zh-CN" dirty="0"/>
              <a:t>10</a:t>
            </a:r>
            <a:r>
              <a:rPr lang="en-US" altLang="zh-CN" baseline="30000" dirty="0"/>
              <a:t>-7</a:t>
            </a:r>
            <a:r>
              <a:rPr lang="en-US" altLang="zh-CN" dirty="0"/>
              <a:t> Pa is required when a beam is circulating in the storage ring. Calculations indicate that the beam lifetime can exceed 100 hours when only beam–gas interaction losses are considered. Meanwhile, low dynamic pressure effectively minimize radiation exposure to insertion devices and beamline personnel.</a:t>
            </a:r>
          </a:p>
          <a:p>
            <a:r>
              <a:rPr lang="en-US" altLang="zh-CN" dirty="0"/>
              <a:t>The chamber wall is designed with gradual profile transitions (taper </a:t>
            </a:r>
            <a:r>
              <a:rPr lang="en-US" altLang="zh-CN" dirty="0">
                <a:sym typeface="Symbol" panose="05050102010706020507" pitchFamily="18" charset="2"/>
              </a:rPr>
              <a:t></a:t>
            </a:r>
            <a:r>
              <a:rPr lang="en-US" altLang="zh-CN" dirty="0"/>
              <a:t> 1/10, step </a:t>
            </a:r>
            <a:r>
              <a:rPr lang="en-US" altLang="zh-CN" dirty="0">
                <a:sym typeface="Symbol" panose="05050102010706020507" pitchFamily="18" charset="2"/>
              </a:rPr>
              <a:t></a:t>
            </a:r>
            <a:r>
              <a:rPr lang="en-US" altLang="zh-CN" dirty="0"/>
              <a:t> 0.1 mm) to reduce the beam impedance and higher-order mode losses. The overall allowable tolerance of  vacuum chambers in vertical and horizontal directions must be lower than 0.3 mm.</a:t>
            </a:r>
          </a:p>
          <a:p>
            <a:r>
              <a:rPr lang="en-US" altLang="zh-CN" dirty="0"/>
              <a:t>Due to very limited pumping conductance of the storage ring vacuum chambers, NEG coating is adopted to suppress electron </a:t>
            </a:r>
            <a:r>
              <a:rPr lang="en-US" altLang="zh-CN" dirty="0" err="1"/>
              <a:t>multipacting</a:t>
            </a:r>
            <a:r>
              <a:rPr lang="en-US" altLang="zh-CN" dirty="0"/>
              <a:t> and synchrotron radiation-induced pressure rises, as well as to provides distributed pumping. </a:t>
            </a:r>
          </a:p>
          <a:p>
            <a:r>
              <a:rPr lang="en-US" altLang="zh-CN" dirty="0"/>
              <a:t>Sufficient cooling is required to safely dissipate the heat load associated with both synchrotron radiation and higher-order-mode (HOM) losses.</a:t>
            </a:r>
          </a:p>
        </p:txBody>
      </p:sp>
      <p:sp>
        <p:nvSpPr>
          <p:cNvPr id="3" name="标题 2">
            <a:extLst>
              <a:ext uri="{FF2B5EF4-FFF2-40B4-BE49-F238E27FC236}">
                <a16:creationId xmlns:a16="http://schemas.microsoft.com/office/drawing/2014/main" id="{F39609F6-43C0-455F-9C74-80004DAC4CB8}"/>
              </a:ext>
            </a:extLst>
          </p:cNvPr>
          <p:cNvSpPr>
            <a:spLocks noGrp="1"/>
          </p:cNvSpPr>
          <p:nvPr>
            <p:ph type="title"/>
          </p:nvPr>
        </p:nvSpPr>
        <p:spPr/>
        <p:txBody>
          <a:bodyPr/>
          <a:lstStyle/>
          <a:p>
            <a:r>
              <a:rPr lang="en-US" altLang="zh-CN" dirty="0"/>
              <a:t>Brief Introduction</a:t>
            </a:r>
            <a:endParaRPr lang="zh-CN" altLang="en-US" dirty="0"/>
          </a:p>
        </p:txBody>
      </p:sp>
    </p:spTree>
    <p:extLst>
      <p:ext uri="{BB962C8B-B14F-4D97-AF65-F5344CB8AC3E}">
        <p14:creationId xmlns:p14="http://schemas.microsoft.com/office/powerpoint/2010/main" val="1642518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FEBA1E3-E5C0-4A88-8BF1-CEA75CAE725D}"/>
              </a:ext>
            </a:extLst>
          </p:cNvPr>
          <p:cNvSpPr>
            <a:spLocks noGrp="1"/>
          </p:cNvSpPr>
          <p:nvPr>
            <p:ph type="title"/>
          </p:nvPr>
        </p:nvSpPr>
        <p:spPr>
          <a:xfrm>
            <a:off x="780287" y="260629"/>
            <a:ext cx="11280777" cy="663575"/>
          </a:xfrm>
        </p:spPr>
        <p:txBody>
          <a:bodyPr/>
          <a:lstStyle/>
          <a:p>
            <a:r>
              <a:rPr lang="en-US" altLang="zh-CN" sz="3200" dirty="0"/>
              <a:t>Layout of Vacuum Systems for </a:t>
            </a:r>
            <a:r>
              <a:rPr lang="en-US" altLang="zh-CN" sz="3200" dirty="0" err="1"/>
              <a:t>Linac</a:t>
            </a:r>
            <a:r>
              <a:rPr lang="en-US" altLang="zh-CN" sz="3200" dirty="0"/>
              <a:t> and Low‑Energy Beam Line</a:t>
            </a:r>
            <a:endParaRPr lang="zh-CN" altLang="en-US" sz="3200" dirty="0"/>
          </a:p>
        </p:txBody>
      </p:sp>
      <p:pic>
        <p:nvPicPr>
          <p:cNvPr id="4" name="图片 3">
            <a:extLst>
              <a:ext uri="{FF2B5EF4-FFF2-40B4-BE49-F238E27FC236}">
                <a16:creationId xmlns:a16="http://schemas.microsoft.com/office/drawing/2014/main" id="{8A24DB93-4AF0-490C-AC60-9731DB3A89B3}"/>
              </a:ext>
            </a:extLst>
          </p:cNvPr>
          <p:cNvPicPr>
            <a:picLocks noChangeAspect="1"/>
          </p:cNvPicPr>
          <p:nvPr/>
        </p:nvPicPr>
        <p:blipFill>
          <a:blip r:embed="rId2"/>
          <a:stretch>
            <a:fillRect/>
          </a:stretch>
        </p:blipFill>
        <p:spPr>
          <a:xfrm>
            <a:off x="582121" y="1040572"/>
            <a:ext cx="4363056" cy="4618551"/>
          </a:xfrm>
          <a:prstGeom prst="rect">
            <a:avLst/>
          </a:prstGeom>
        </p:spPr>
      </p:pic>
      <p:pic>
        <p:nvPicPr>
          <p:cNvPr id="5" name="图片 4">
            <a:extLst>
              <a:ext uri="{FF2B5EF4-FFF2-40B4-BE49-F238E27FC236}">
                <a16:creationId xmlns:a16="http://schemas.microsoft.com/office/drawing/2014/main" id="{6893DCF7-6B27-4160-ABC9-409E40C25CBE}"/>
              </a:ext>
            </a:extLst>
          </p:cNvPr>
          <p:cNvPicPr>
            <a:picLocks noChangeAspect="1"/>
          </p:cNvPicPr>
          <p:nvPr/>
        </p:nvPicPr>
        <p:blipFill>
          <a:blip r:embed="rId3"/>
          <a:stretch>
            <a:fillRect/>
          </a:stretch>
        </p:blipFill>
        <p:spPr>
          <a:xfrm>
            <a:off x="5042079" y="1040572"/>
            <a:ext cx="6922584" cy="3750928"/>
          </a:xfrm>
          <a:prstGeom prst="rect">
            <a:avLst/>
          </a:prstGeom>
        </p:spPr>
      </p:pic>
      <p:sp>
        <p:nvSpPr>
          <p:cNvPr id="6" name="矩形 5">
            <a:extLst>
              <a:ext uri="{FF2B5EF4-FFF2-40B4-BE49-F238E27FC236}">
                <a16:creationId xmlns:a16="http://schemas.microsoft.com/office/drawing/2014/main" id="{DBB8FD99-93D4-4876-A22B-C46BD3829DC8}"/>
              </a:ext>
            </a:extLst>
          </p:cNvPr>
          <p:cNvSpPr/>
          <p:nvPr/>
        </p:nvSpPr>
        <p:spPr>
          <a:xfrm>
            <a:off x="5455371" y="4781489"/>
            <a:ext cx="6096000" cy="1815882"/>
          </a:xfrm>
          <a:prstGeom prst="rect">
            <a:avLst/>
          </a:prstGeom>
        </p:spPr>
        <p:txBody>
          <a:bodyPr>
            <a:spAutoFit/>
          </a:bodyPr>
          <a:lstStyle/>
          <a:p>
            <a:pPr marL="285750" indent="-285750">
              <a:buFont typeface="Arial" panose="020B0604020202020204" pitchFamily="34" charset="0"/>
              <a:buChar char="•"/>
            </a:pPr>
            <a:r>
              <a:rPr lang="en-US" altLang="zh-CN" sz="1600" dirty="0">
                <a:solidFill>
                  <a:srgbClr val="0070C0"/>
                </a:solidFill>
              </a:rPr>
              <a:t>The </a:t>
            </a:r>
            <a:r>
              <a:rPr lang="en-US" altLang="zh-CN" sz="1600" dirty="0" err="1">
                <a:solidFill>
                  <a:srgbClr val="0070C0"/>
                </a:solidFill>
              </a:rPr>
              <a:t>linac</a:t>
            </a:r>
            <a:r>
              <a:rPr lang="en-US" altLang="zh-CN" sz="1600" dirty="0">
                <a:solidFill>
                  <a:srgbClr val="0070C0"/>
                </a:solidFill>
              </a:rPr>
              <a:t> and low-energy transport line (LB) are divided into 8 vacuum sections by eight gate valves.</a:t>
            </a:r>
          </a:p>
          <a:p>
            <a:pPr marL="285750" indent="-285750">
              <a:buFont typeface="Arial" panose="020B0604020202020204" pitchFamily="34" charset="0"/>
              <a:buChar char="•"/>
            </a:pPr>
            <a:r>
              <a:rPr lang="en-US" altLang="zh-CN" sz="1600" dirty="0">
                <a:solidFill>
                  <a:srgbClr val="0070C0"/>
                </a:solidFill>
              </a:rPr>
              <a:t>The vacuum chambers and bellows are made of stainless steel, with a total of 103 components.</a:t>
            </a:r>
          </a:p>
          <a:p>
            <a:pPr marL="285750" indent="-285750">
              <a:buFont typeface="Arial" panose="020B0604020202020204" pitchFamily="34" charset="0"/>
              <a:buChar char="•"/>
            </a:pPr>
            <a:r>
              <a:rPr lang="en-US" altLang="zh-CN" sz="1600" dirty="0">
                <a:solidFill>
                  <a:srgbClr val="0070C0"/>
                </a:solidFill>
              </a:rPr>
              <a:t>Electron Beam Windows are fabricated from 0.1 mm-thick titanium films.</a:t>
            </a:r>
          </a:p>
          <a:p>
            <a:pPr marL="285750" indent="-285750">
              <a:buFont typeface="Arial" panose="020B0604020202020204" pitchFamily="34" charset="0"/>
              <a:buChar char="•"/>
            </a:pPr>
            <a:endParaRPr lang="en-US" altLang="zh-CN" sz="1600" dirty="0">
              <a:solidFill>
                <a:srgbClr val="0070C0"/>
              </a:solidFill>
            </a:endParaRPr>
          </a:p>
        </p:txBody>
      </p:sp>
      <p:pic>
        <p:nvPicPr>
          <p:cNvPr id="2" name="图片 1">
            <a:extLst>
              <a:ext uri="{FF2B5EF4-FFF2-40B4-BE49-F238E27FC236}">
                <a16:creationId xmlns:a16="http://schemas.microsoft.com/office/drawing/2014/main" id="{AE07B9D4-781E-476C-BC3F-3E035F57526D}"/>
              </a:ext>
            </a:extLst>
          </p:cNvPr>
          <p:cNvPicPr>
            <a:picLocks noChangeAspect="1"/>
          </p:cNvPicPr>
          <p:nvPr/>
        </p:nvPicPr>
        <p:blipFill>
          <a:blip r:embed="rId4"/>
          <a:stretch>
            <a:fillRect/>
          </a:stretch>
        </p:blipFill>
        <p:spPr>
          <a:xfrm>
            <a:off x="2865549" y="4263656"/>
            <a:ext cx="2599879" cy="1850220"/>
          </a:xfrm>
          <a:prstGeom prst="rect">
            <a:avLst/>
          </a:prstGeom>
        </p:spPr>
      </p:pic>
    </p:spTree>
    <p:extLst>
      <p:ext uri="{BB962C8B-B14F-4D97-AF65-F5344CB8AC3E}">
        <p14:creationId xmlns:p14="http://schemas.microsoft.com/office/powerpoint/2010/main" val="2907849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55B668E1-3A1A-4115-AADA-852A9802FAD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882"/>
          <a:stretch/>
        </p:blipFill>
        <p:spPr>
          <a:xfrm>
            <a:off x="351913" y="1326524"/>
            <a:ext cx="11604083" cy="4204952"/>
          </a:xfrm>
        </p:spPr>
      </p:pic>
      <p:sp>
        <p:nvSpPr>
          <p:cNvPr id="3" name="标题 2">
            <a:extLst>
              <a:ext uri="{FF2B5EF4-FFF2-40B4-BE49-F238E27FC236}">
                <a16:creationId xmlns:a16="http://schemas.microsoft.com/office/drawing/2014/main" id="{C5DEE82F-7B2F-4F10-A8AE-8E22EDBE0426}"/>
              </a:ext>
            </a:extLst>
          </p:cNvPr>
          <p:cNvSpPr>
            <a:spLocks noGrp="1"/>
          </p:cNvSpPr>
          <p:nvPr>
            <p:ph type="title"/>
          </p:nvPr>
        </p:nvSpPr>
        <p:spPr>
          <a:xfrm>
            <a:off x="780288" y="260629"/>
            <a:ext cx="11248580" cy="663575"/>
          </a:xfrm>
        </p:spPr>
        <p:txBody>
          <a:bodyPr/>
          <a:lstStyle/>
          <a:p>
            <a:r>
              <a:rPr lang="en-US" altLang="zh-CN" sz="3600" dirty="0" err="1"/>
              <a:t>Linac</a:t>
            </a:r>
            <a:r>
              <a:rPr lang="en-US" altLang="zh-CN" sz="3600" dirty="0"/>
              <a:t> Schematic Diagram of Vacuum Device Distribution</a:t>
            </a:r>
            <a:endParaRPr lang="zh-CN" altLang="en-US" sz="3600" dirty="0"/>
          </a:p>
        </p:txBody>
      </p:sp>
      <p:sp>
        <p:nvSpPr>
          <p:cNvPr id="2" name="矩形 1">
            <a:extLst>
              <a:ext uri="{FF2B5EF4-FFF2-40B4-BE49-F238E27FC236}">
                <a16:creationId xmlns:a16="http://schemas.microsoft.com/office/drawing/2014/main" id="{EEA41D5A-4B01-4578-86D0-F6A5199FD46B}"/>
              </a:ext>
            </a:extLst>
          </p:cNvPr>
          <p:cNvSpPr/>
          <p:nvPr/>
        </p:nvSpPr>
        <p:spPr>
          <a:xfrm>
            <a:off x="351913" y="5614047"/>
            <a:ext cx="4468916" cy="338554"/>
          </a:xfrm>
          <a:prstGeom prst="rect">
            <a:avLst/>
          </a:prstGeom>
        </p:spPr>
        <p:txBody>
          <a:bodyPr wrap="none">
            <a:spAutoFit/>
          </a:bodyPr>
          <a:lstStyle/>
          <a:p>
            <a:pPr marL="285750" indent="-285750">
              <a:buFont typeface="Arial" panose="020B0604020202020204" pitchFamily="34" charset="0"/>
              <a:buChar char="•"/>
            </a:pPr>
            <a:r>
              <a:rPr lang="en-US" altLang="zh-CN" sz="1600" dirty="0">
                <a:solidFill>
                  <a:srgbClr val="3366FF"/>
                </a:solidFill>
              </a:rPr>
              <a:t>Total 45 ion pumps and 25 cold-cathode gauges.</a:t>
            </a:r>
          </a:p>
        </p:txBody>
      </p:sp>
    </p:spTree>
    <p:extLst>
      <p:ext uri="{BB962C8B-B14F-4D97-AF65-F5344CB8AC3E}">
        <p14:creationId xmlns:p14="http://schemas.microsoft.com/office/powerpoint/2010/main" val="948336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2367D5B-24CD-45C3-9D30-EF12B7297540}"/>
              </a:ext>
            </a:extLst>
          </p:cNvPr>
          <p:cNvSpPr>
            <a:spLocks noGrp="1"/>
          </p:cNvSpPr>
          <p:nvPr>
            <p:ph type="title"/>
          </p:nvPr>
        </p:nvSpPr>
        <p:spPr/>
        <p:txBody>
          <a:bodyPr/>
          <a:lstStyle/>
          <a:p>
            <a:r>
              <a:rPr lang="en-US" altLang="zh-CN" dirty="0"/>
              <a:t>Vacuum Status of </a:t>
            </a:r>
            <a:r>
              <a:rPr lang="en-US" altLang="zh-CN" dirty="0" err="1"/>
              <a:t>Linac</a:t>
            </a:r>
            <a:r>
              <a:rPr lang="en-US" altLang="zh-CN" dirty="0"/>
              <a:t> and LB</a:t>
            </a:r>
            <a:endParaRPr lang="zh-CN" altLang="en-US" dirty="0"/>
          </a:p>
        </p:txBody>
      </p:sp>
      <p:sp>
        <p:nvSpPr>
          <p:cNvPr id="5" name="文本框 4">
            <a:extLst>
              <a:ext uri="{FF2B5EF4-FFF2-40B4-BE49-F238E27FC236}">
                <a16:creationId xmlns:a16="http://schemas.microsoft.com/office/drawing/2014/main" id="{7692B7C8-5938-45CA-97E6-62EBEDA76FA8}"/>
              </a:ext>
            </a:extLst>
          </p:cNvPr>
          <p:cNvSpPr txBox="1"/>
          <p:nvPr/>
        </p:nvSpPr>
        <p:spPr>
          <a:xfrm>
            <a:off x="2582213" y="5775686"/>
            <a:ext cx="7643612" cy="369332"/>
          </a:xfrm>
          <a:prstGeom prst="rect">
            <a:avLst/>
          </a:prstGeom>
          <a:noFill/>
        </p:spPr>
        <p:txBody>
          <a:bodyPr wrap="square" rtlCol="0">
            <a:spAutoFit/>
          </a:bodyPr>
          <a:lstStyle/>
          <a:p>
            <a:r>
              <a:rPr lang="en-US" altLang="zh-CN" dirty="0">
                <a:solidFill>
                  <a:srgbClr val="FF0000"/>
                </a:solidFill>
              </a:rPr>
              <a:t>Dynamic Pressure: 5.8E-7 Pa </a:t>
            </a:r>
            <a:r>
              <a:rPr lang="en-US" altLang="zh-CN" dirty="0">
                <a:solidFill>
                  <a:srgbClr val="FF0000"/>
                </a:solidFill>
                <a:sym typeface="Symbol" panose="05050102010706020507" pitchFamily="18" charset="2"/>
              </a:rPr>
              <a:t> 3.0E-8 Pa (Design Average Pressure:  2E-6 Pa )</a:t>
            </a:r>
            <a:endParaRPr lang="zh-CN" altLang="en-US" dirty="0">
              <a:solidFill>
                <a:srgbClr val="FF0000"/>
              </a:solidFill>
            </a:endParaRPr>
          </a:p>
        </p:txBody>
      </p:sp>
      <p:pic>
        <p:nvPicPr>
          <p:cNvPr id="2" name="图片 1">
            <a:extLst>
              <a:ext uri="{FF2B5EF4-FFF2-40B4-BE49-F238E27FC236}">
                <a16:creationId xmlns:a16="http://schemas.microsoft.com/office/drawing/2014/main" id="{3A818371-0A04-4922-BFD9-36919CB646FD}"/>
              </a:ext>
            </a:extLst>
          </p:cNvPr>
          <p:cNvPicPr>
            <a:picLocks noChangeAspect="1"/>
          </p:cNvPicPr>
          <p:nvPr/>
        </p:nvPicPr>
        <p:blipFill>
          <a:blip r:embed="rId2"/>
          <a:stretch>
            <a:fillRect/>
          </a:stretch>
        </p:blipFill>
        <p:spPr>
          <a:xfrm>
            <a:off x="914400" y="940303"/>
            <a:ext cx="9732692" cy="4657395"/>
          </a:xfrm>
          <a:prstGeom prst="rect">
            <a:avLst/>
          </a:prstGeom>
        </p:spPr>
      </p:pic>
    </p:spTree>
    <p:extLst>
      <p:ext uri="{BB962C8B-B14F-4D97-AF65-F5344CB8AC3E}">
        <p14:creationId xmlns:p14="http://schemas.microsoft.com/office/powerpoint/2010/main" val="2390625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1B870389-ED42-496A-902C-BC1B244D0FDD}"/>
              </a:ext>
            </a:extLst>
          </p:cNvPr>
          <p:cNvSpPr>
            <a:spLocks noGrp="1"/>
          </p:cNvSpPr>
          <p:nvPr>
            <p:ph idx="1"/>
          </p:nvPr>
        </p:nvSpPr>
        <p:spPr>
          <a:xfrm>
            <a:off x="548467" y="1026566"/>
            <a:ext cx="10718987" cy="4804867"/>
          </a:xfrm>
        </p:spPr>
        <p:txBody>
          <a:bodyPr>
            <a:normAutofit/>
          </a:bodyPr>
          <a:lstStyle/>
          <a:p>
            <a:r>
              <a:rPr lang="en-US" altLang="zh-CN" sz="1800" dirty="0"/>
              <a:t>The booster is divided into 14 sections by RF all-metal gate valves. Each RF cavity is equipped with valves at both ends, giving a total of 26 valves.</a:t>
            </a:r>
          </a:p>
          <a:p>
            <a:r>
              <a:rPr lang="en-US" altLang="zh-CN" sz="1800" dirty="0"/>
              <a:t>There are 407 vacuum chambers in total, covering 83 types.</a:t>
            </a:r>
          </a:p>
          <a:p>
            <a:r>
              <a:rPr lang="en-US" altLang="zh-CN" sz="1800" dirty="0"/>
              <a:t>A total of 160 RF‑shielding bellows of 19 types are installed in the booster.</a:t>
            </a:r>
          </a:p>
          <a:p>
            <a:r>
              <a:rPr lang="en-US" altLang="zh-CN" sz="1800" dirty="0"/>
              <a:t>Total: 145 ion pumps and 39 cold-cathode gauges.</a:t>
            </a:r>
          </a:p>
          <a:p>
            <a:endParaRPr lang="zh-CN" altLang="en-US" sz="1800" dirty="0"/>
          </a:p>
        </p:txBody>
      </p:sp>
      <p:sp>
        <p:nvSpPr>
          <p:cNvPr id="3" name="标题 2">
            <a:extLst>
              <a:ext uri="{FF2B5EF4-FFF2-40B4-BE49-F238E27FC236}">
                <a16:creationId xmlns:a16="http://schemas.microsoft.com/office/drawing/2014/main" id="{6EE8887E-30B8-4474-A3E0-98A1C433261D}"/>
              </a:ext>
            </a:extLst>
          </p:cNvPr>
          <p:cNvSpPr>
            <a:spLocks noGrp="1"/>
          </p:cNvSpPr>
          <p:nvPr>
            <p:ph type="title"/>
          </p:nvPr>
        </p:nvSpPr>
        <p:spPr/>
        <p:txBody>
          <a:bodyPr/>
          <a:lstStyle/>
          <a:p>
            <a:r>
              <a:rPr lang="en-US" altLang="zh-CN" dirty="0"/>
              <a:t>Booster Vacuum System</a:t>
            </a:r>
            <a:endParaRPr lang="zh-CN" altLang="en-US" dirty="0"/>
          </a:p>
        </p:txBody>
      </p:sp>
      <p:pic>
        <p:nvPicPr>
          <p:cNvPr id="5" name="图片 4">
            <a:extLst>
              <a:ext uri="{FF2B5EF4-FFF2-40B4-BE49-F238E27FC236}">
                <a16:creationId xmlns:a16="http://schemas.microsoft.com/office/drawing/2014/main" id="{B0A7E2F4-3B71-4F1D-B576-72F76BB7C25D}"/>
              </a:ext>
            </a:extLst>
          </p:cNvPr>
          <p:cNvPicPr>
            <a:picLocks noChangeAspect="1"/>
          </p:cNvPicPr>
          <p:nvPr/>
        </p:nvPicPr>
        <p:blipFill>
          <a:blip r:embed="rId2"/>
          <a:stretch>
            <a:fillRect/>
          </a:stretch>
        </p:blipFill>
        <p:spPr>
          <a:xfrm>
            <a:off x="6775161" y="2889682"/>
            <a:ext cx="3623121" cy="3097037"/>
          </a:xfrm>
          <a:prstGeom prst="rect">
            <a:avLst/>
          </a:prstGeom>
        </p:spPr>
      </p:pic>
      <p:pic>
        <p:nvPicPr>
          <p:cNvPr id="6" name="图片 5">
            <a:extLst>
              <a:ext uri="{FF2B5EF4-FFF2-40B4-BE49-F238E27FC236}">
                <a16:creationId xmlns:a16="http://schemas.microsoft.com/office/drawing/2014/main" id="{435DDCBA-0ACD-4DBE-98DC-269EA3914AEC}"/>
              </a:ext>
            </a:extLst>
          </p:cNvPr>
          <p:cNvPicPr>
            <a:picLocks noChangeAspect="1"/>
          </p:cNvPicPr>
          <p:nvPr/>
        </p:nvPicPr>
        <p:blipFill>
          <a:blip r:embed="rId3"/>
          <a:stretch>
            <a:fillRect/>
          </a:stretch>
        </p:blipFill>
        <p:spPr>
          <a:xfrm>
            <a:off x="873615" y="2997782"/>
            <a:ext cx="5359759" cy="3013245"/>
          </a:xfrm>
          <a:prstGeom prst="rect">
            <a:avLst/>
          </a:prstGeom>
        </p:spPr>
      </p:pic>
    </p:spTree>
    <p:extLst>
      <p:ext uri="{BB962C8B-B14F-4D97-AF65-F5344CB8AC3E}">
        <p14:creationId xmlns:p14="http://schemas.microsoft.com/office/powerpoint/2010/main" val="1322508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A55DF32-C833-430D-A83B-00FA5B1F4696}"/>
              </a:ext>
            </a:extLst>
          </p:cNvPr>
          <p:cNvSpPr>
            <a:spLocks noGrp="1"/>
          </p:cNvSpPr>
          <p:nvPr>
            <p:ph idx="1"/>
          </p:nvPr>
        </p:nvSpPr>
        <p:spPr>
          <a:xfrm>
            <a:off x="386557" y="924204"/>
            <a:ext cx="8435280" cy="5553090"/>
          </a:xfrm>
        </p:spPr>
        <p:txBody>
          <a:bodyPr>
            <a:normAutofit/>
          </a:bodyPr>
          <a:lstStyle/>
          <a:p>
            <a:r>
              <a:rPr lang="en-US" altLang="zh-CN" sz="1600" dirty="0"/>
              <a:t>The wall thickness of the elliptical vacuum chamber</a:t>
            </a:r>
            <a:r>
              <a:rPr lang="zh-CN" altLang="en-US" sz="1600" dirty="0"/>
              <a:t>（</a:t>
            </a:r>
            <a:r>
              <a:rPr lang="pt-BR" altLang="zh-CN" sz="1600" dirty="0"/>
              <a:t>36 mm × 30 mm H×V) </a:t>
            </a:r>
            <a:r>
              <a:rPr lang="en-US" altLang="zh-CN" sz="1600" dirty="0"/>
              <a:t> is 0.7 mm, its magnetic permeability ≤ 1.02, perpendicularity ≤ 0.1 mm, and straightness ≤ 0.2 mm.</a:t>
            </a:r>
          </a:p>
          <a:p>
            <a:r>
              <a:rPr lang="en-US" altLang="zh-CN" sz="1600" dirty="0"/>
              <a:t>The RF shielding structure of the bellows consists of multiple contact fingers and spring fingers, with a maximum allowable lateral offset of ±2 mm.</a:t>
            </a:r>
            <a:endParaRPr lang="zh-CN" altLang="en-US" sz="1600" dirty="0"/>
          </a:p>
        </p:txBody>
      </p:sp>
      <p:sp>
        <p:nvSpPr>
          <p:cNvPr id="3" name="标题 2">
            <a:extLst>
              <a:ext uri="{FF2B5EF4-FFF2-40B4-BE49-F238E27FC236}">
                <a16:creationId xmlns:a16="http://schemas.microsoft.com/office/drawing/2014/main" id="{87B9F9C0-678A-4CE0-9A3A-CF611BB36AFD}"/>
              </a:ext>
            </a:extLst>
          </p:cNvPr>
          <p:cNvSpPr>
            <a:spLocks noGrp="1"/>
          </p:cNvSpPr>
          <p:nvPr>
            <p:ph type="title"/>
          </p:nvPr>
        </p:nvSpPr>
        <p:spPr/>
        <p:txBody>
          <a:bodyPr>
            <a:normAutofit/>
          </a:bodyPr>
          <a:lstStyle/>
          <a:p>
            <a:r>
              <a:rPr lang="en-US" altLang="zh-CN" dirty="0"/>
              <a:t>Booster</a:t>
            </a:r>
            <a:r>
              <a:rPr lang="zh-CN" altLang="en-US" dirty="0"/>
              <a:t> </a:t>
            </a:r>
            <a:r>
              <a:rPr lang="en-US" altLang="zh-CN" dirty="0"/>
              <a:t>Vacuum</a:t>
            </a:r>
            <a:r>
              <a:rPr lang="zh-CN" altLang="en-US" dirty="0"/>
              <a:t> </a:t>
            </a:r>
            <a:r>
              <a:rPr lang="en-US" altLang="zh-CN" dirty="0"/>
              <a:t>Components</a:t>
            </a:r>
            <a:endParaRPr lang="zh-CN" altLang="en-US" dirty="0"/>
          </a:p>
        </p:txBody>
      </p:sp>
      <p:pic>
        <p:nvPicPr>
          <p:cNvPr id="13" name="图片 12">
            <a:extLst>
              <a:ext uri="{FF2B5EF4-FFF2-40B4-BE49-F238E27FC236}">
                <a16:creationId xmlns:a16="http://schemas.microsoft.com/office/drawing/2014/main" id="{33E53D82-EEFF-48F3-B44C-50005B4FFA1C}"/>
              </a:ext>
            </a:extLst>
          </p:cNvPr>
          <p:cNvPicPr>
            <a:picLocks noChangeAspect="1"/>
          </p:cNvPicPr>
          <p:nvPr/>
        </p:nvPicPr>
        <p:blipFill>
          <a:blip r:embed="rId2" cstate="print"/>
          <a:stretch>
            <a:fillRect/>
          </a:stretch>
        </p:blipFill>
        <p:spPr>
          <a:xfrm>
            <a:off x="3126884" y="2151022"/>
            <a:ext cx="3406997" cy="1701474"/>
          </a:xfrm>
          <a:prstGeom prst="rect">
            <a:avLst/>
          </a:prstGeom>
        </p:spPr>
      </p:pic>
      <p:pic>
        <p:nvPicPr>
          <p:cNvPr id="14" name="图片 13">
            <a:extLst>
              <a:ext uri="{FF2B5EF4-FFF2-40B4-BE49-F238E27FC236}">
                <a16:creationId xmlns:a16="http://schemas.microsoft.com/office/drawing/2014/main" id="{04772E34-6FC0-4FC8-92E6-A3783143E635}"/>
              </a:ext>
            </a:extLst>
          </p:cNvPr>
          <p:cNvPicPr>
            <a:picLocks noChangeAspect="1"/>
          </p:cNvPicPr>
          <p:nvPr/>
        </p:nvPicPr>
        <p:blipFill>
          <a:blip r:embed="rId3" cstate="print">
            <a:clrChange>
              <a:clrFrom>
                <a:srgbClr val="E8EAF1"/>
              </a:clrFrom>
              <a:clrTo>
                <a:srgbClr val="E8EAF1">
                  <a:alpha val="0"/>
                </a:srgbClr>
              </a:clrTo>
            </a:clrChange>
          </a:blip>
          <a:stretch>
            <a:fillRect/>
          </a:stretch>
        </p:blipFill>
        <p:spPr>
          <a:xfrm>
            <a:off x="449446" y="2356286"/>
            <a:ext cx="2127460" cy="1327595"/>
          </a:xfrm>
          <a:prstGeom prst="rect">
            <a:avLst/>
          </a:prstGeom>
        </p:spPr>
      </p:pic>
      <p:pic>
        <p:nvPicPr>
          <p:cNvPr id="15" name="图片 14">
            <a:extLst>
              <a:ext uri="{FF2B5EF4-FFF2-40B4-BE49-F238E27FC236}">
                <a16:creationId xmlns:a16="http://schemas.microsoft.com/office/drawing/2014/main" id="{F8F2AB79-C8DB-40D7-AA3C-43C236232904}"/>
              </a:ext>
            </a:extLst>
          </p:cNvPr>
          <p:cNvPicPr>
            <a:picLocks noChangeAspect="1"/>
          </p:cNvPicPr>
          <p:nvPr/>
        </p:nvPicPr>
        <p:blipFill>
          <a:blip r:embed="rId4" cstate="print"/>
          <a:stretch>
            <a:fillRect/>
          </a:stretch>
        </p:blipFill>
        <p:spPr>
          <a:xfrm>
            <a:off x="5862056" y="4334679"/>
            <a:ext cx="3129499" cy="1701474"/>
          </a:xfrm>
          <a:prstGeom prst="rect">
            <a:avLst/>
          </a:prstGeom>
        </p:spPr>
      </p:pic>
      <p:pic>
        <p:nvPicPr>
          <p:cNvPr id="7" name="图片 6">
            <a:extLst>
              <a:ext uri="{FF2B5EF4-FFF2-40B4-BE49-F238E27FC236}">
                <a16:creationId xmlns:a16="http://schemas.microsoft.com/office/drawing/2014/main" id="{533ABEC6-8A0E-47BC-B639-6E737D069D3D}"/>
              </a:ext>
            </a:extLst>
          </p:cNvPr>
          <p:cNvPicPr>
            <a:picLocks noChangeAspect="1"/>
          </p:cNvPicPr>
          <p:nvPr/>
        </p:nvPicPr>
        <p:blipFill>
          <a:blip r:embed="rId5"/>
          <a:stretch>
            <a:fillRect/>
          </a:stretch>
        </p:blipFill>
        <p:spPr>
          <a:xfrm>
            <a:off x="386557" y="4020084"/>
            <a:ext cx="3406997" cy="2035095"/>
          </a:xfrm>
          <a:prstGeom prst="rect">
            <a:avLst/>
          </a:prstGeom>
        </p:spPr>
      </p:pic>
      <p:pic>
        <p:nvPicPr>
          <p:cNvPr id="8" name="图片 7">
            <a:extLst>
              <a:ext uri="{FF2B5EF4-FFF2-40B4-BE49-F238E27FC236}">
                <a16:creationId xmlns:a16="http://schemas.microsoft.com/office/drawing/2014/main" id="{C13DA325-4AB4-40D4-8441-DCD4F163587A}"/>
              </a:ext>
            </a:extLst>
          </p:cNvPr>
          <p:cNvPicPr>
            <a:picLocks noChangeAspect="1"/>
          </p:cNvPicPr>
          <p:nvPr/>
        </p:nvPicPr>
        <p:blipFill>
          <a:blip r:embed="rId6"/>
          <a:stretch>
            <a:fillRect/>
          </a:stretch>
        </p:blipFill>
        <p:spPr>
          <a:xfrm>
            <a:off x="4132990" y="4020084"/>
            <a:ext cx="1583505" cy="2158785"/>
          </a:xfrm>
          <a:prstGeom prst="rect">
            <a:avLst/>
          </a:prstGeom>
        </p:spPr>
      </p:pic>
      <p:pic>
        <p:nvPicPr>
          <p:cNvPr id="4" name="图片 3">
            <a:extLst>
              <a:ext uri="{FF2B5EF4-FFF2-40B4-BE49-F238E27FC236}">
                <a16:creationId xmlns:a16="http://schemas.microsoft.com/office/drawing/2014/main" id="{6A26C260-07BE-4A52-A100-4A80AEBE2242}"/>
              </a:ext>
            </a:extLst>
          </p:cNvPr>
          <p:cNvPicPr>
            <a:picLocks noChangeAspect="1"/>
          </p:cNvPicPr>
          <p:nvPr/>
        </p:nvPicPr>
        <p:blipFill>
          <a:blip r:embed="rId7"/>
          <a:stretch>
            <a:fillRect/>
          </a:stretch>
        </p:blipFill>
        <p:spPr>
          <a:xfrm>
            <a:off x="9310278" y="792332"/>
            <a:ext cx="2414225" cy="2414225"/>
          </a:xfrm>
          <a:prstGeom prst="rect">
            <a:avLst/>
          </a:prstGeom>
        </p:spPr>
      </p:pic>
      <p:pic>
        <p:nvPicPr>
          <p:cNvPr id="9" name="图片 8">
            <a:extLst>
              <a:ext uri="{FF2B5EF4-FFF2-40B4-BE49-F238E27FC236}">
                <a16:creationId xmlns:a16="http://schemas.microsoft.com/office/drawing/2014/main" id="{1A9A1E17-FD50-4FE2-AA44-C78961ACFB50}"/>
              </a:ext>
            </a:extLst>
          </p:cNvPr>
          <p:cNvPicPr>
            <a:picLocks noChangeAspect="1"/>
          </p:cNvPicPr>
          <p:nvPr/>
        </p:nvPicPr>
        <p:blipFill>
          <a:blip r:embed="rId8"/>
          <a:stretch>
            <a:fillRect/>
          </a:stretch>
        </p:blipFill>
        <p:spPr>
          <a:xfrm>
            <a:off x="7083859" y="1999444"/>
            <a:ext cx="2085013" cy="2164268"/>
          </a:xfrm>
          <a:prstGeom prst="rect">
            <a:avLst/>
          </a:prstGeom>
        </p:spPr>
      </p:pic>
      <p:pic>
        <p:nvPicPr>
          <p:cNvPr id="10" name="图片 9">
            <a:extLst>
              <a:ext uri="{FF2B5EF4-FFF2-40B4-BE49-F238E27FC236}">
                <a16:creationId xmlns:a16="http://schemas.microsoft.com/office/drawing/2014/main" id="{F87E1329-85C1-4475-8BA8-525292327B96}"/>
              </a:ext>
            </a:extLst>
          </p:cNvPr>
          <p:cNvPicPr>
            <a:picLocks noChangeAspect="1"/>
          </p:cNvPicPr>
          <p:nvPr/>
        </p:nvPicPr>
        <p:blipFill>
          <a:blip r:embed="rId9"/>
          <a:stretch>
            <a:fillRect/>
          </a:stretch>
        </p:blipFill>
        <p:spPr>
          <a:xfrm>
            <a:off x="9824186" y="3232002"/>
            <a:ext cx="1630574" cy="2646891"/>
          </a:xfrm>
          <a:prstGeom prst="rect">
            <a:avLst/>
          </a:prstGeom>
        </p:spPr>
      </p:pic>
      <p:pic>
        <p:nvPicPr>
          <p:cNvPr id="11" name="图片 10">
            <a:extLst>
              <a:ext uri="{FF2B5EF4-FFF2-40B4-BE49-F238E27FC236}">
                <a16:creationId xmlns:a16="http://schemas.microsoft.com/office/drawing/2014/main" id="{DC7C188A-B24F-468B-B2C4-D064AB6E5981}"/>
              </a:ext>
            </a:extLst>
          </p:cNvPr>
          <p:cNvPicPr>
            <a:picLocks noChangeAspect="1"/>
          </p:cNvPicPr>
          <p:nvPr/>
        </p:nvPicPr>
        <p:blipFill>
          <a:blip r:embed="rId10"/>
          <a:stretch>
            <a:fillRect/>
          </a:stretch>
        </p:blipFill>
        <p:spPr>
          <a:xfrm>
            <a:off x="9462928" y="5874595"/>
            <a:ext cx="2395936" cy="323116"/>
          </a:xfrm>
          <a:prstGeom prst="rect">
            <a:avLst/>
          </a:prstGeom>
        </p:spPr>
      </p:pic>
    </p:spTree>
    <p:extLst>
      <p:ext uri="{BB962C8B-B14F-4D97-AF65-F5344CB8AC3E}">
        <p14:creationId xmlns:p14="http://schemas.microsoft.com/office/powerpoint/2010/main" val="12336058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
</p:tagLst>
</file>

<file path=ppt/theme/theme1.xml><?xml version="1.0" encoding="utf-8"?>
<a:theme xmlns:a="http://schemas.openxmlformats.org/drawingml/2006/main" name="HEPS-PPT主题-V5-蓝色">
  <a:themeElements>
    <a:clrScheme name="框架">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HEPSTF">
      <a:majorFont>
        <a:latin typeface="Times New Roman"/>
        <a:ea typeface="微软雅黑"/>
        <a:cs typeface=""/>
      </a:majorFont>
      <a:minorFont>
        <a:latin typeface="Calibri"/>
        <a:ea typeface="微软雅黑"/>
        <a:cs typeface=""/>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2724</TotalTime>
  <Words>2309</Words>
  <Application>Microsoft Office PowerPoint</Application>
  <PresentationFormat>宽屏</PresentationFormat>
  <Paragraphs>331</Paragraphs>
  <Slides>31</Slides>
  <Notes>1</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31</vt:i4>
      </vt:variant>
    </vt:vector>
  </HeadingPairs>
  <TitlesOfParts>
    <vt:vector size="45" baseType="lpstr">
      <vt:lpstr>等线</vt:lpstr>
      <vt:lpstr>黑体</vt:lpstr>
      <vt:lpstr>华文新魏</vt:lpstr>
      <vt:lpstr>宋体</vt:lpstr>
      <vt:lpstr>宋体</vt:lpstr>
      <vt:lpstr>微软雅黑</vt:lpstr>
      <vt:lpstr>Arial</vt:lpstr>
      <vt:lpstr>Calibri</vt:lpstr>
      <vt:lpstr>Symbol</vt:lpstr>
      <vt:lpstr>Times New Roman</vt:lpstr>
      <vt:lpstr>Wingdings</vt:lpstr>
      <vt:lpstr>Wingdings 2</vt:lpstr>
      <vt:lpstr>HEPS-PPT主题-V5-蓝色</vt:lpstr>
      <vt:lpstr>Unknown</vt:lpstr>
      <vt:lpstr>HEPS Vacuum  System and NEG Coating</vt:lpstr>
      <vt:lpstr>PowerPoint 演示文稿</vt:lpstr>
      <vt:lpstr>Schematic layout of the HEPS accelerator</vt:lpstr>
      <vt:lpstr>Brief Introduction</vt:lpstr>
      <vt:lpstr>Layout of Vacuum Systems for Linac and Low‑Energy Beam Line</vt:lpstr>
      <vt:lpstr>Linac Schematic Diagram of Vacuum Device Distribution</vt:lpstr>
      <vt:lpstr>Vacuum Status of Linac and LB</vt:lpstr>
      <vt:lpstr>Booster Vacuum System</vt:lpstr>
      <vt:lpstr>Booster Vacuum Components</vt:lpstr>
      <vt:lpstr>High Energy Transport Line Vacuum System</vt:lpstr>
      <vt:lpstr>Vacuum Status of Booster and RB &amp;BR </vt:lpstr>
      <vt:lpstr>Lessons Learned: Pressure Spikes in the Booster</vt:lpstr>
      <vt:lpstr>Layout of Storage Ring Vacuum system</vt:lpstr>
      <vt:lpstr>Vacuum Components in an Arc Cell of Storage Ring</vt:lpstr>
      <vt:lpstr>Specifications of the vacuum chambers in an arc cell in the storage ring</vt:lpstr>
      <vt:lpstr>Stainless Steel Vacuum Chamber</vt:lpstr>
      <vt:lpstr>PowerPoint 演示文稿</vt:lpstr>
      <vt:lpstr>In-Air ID Vacuum Chamber (IAU: 4; IAW: 2; A-K: 1)</vt:lpstr>
      <vt:lpstr> Photon Absorbers</vt:lpstr>
      <vt:lpstr>Crotch Photon Absorber</vt:lpstr>
      <vt:lpstr>PowerPoint 演示文稿</vt:lpstr>
      <vt:lpstr>Mass-produced NEG Coating Setups</vt:lpstr>
      <vt:lpstr>   NEG Coating Specifications</vt:lpstr>
      <vt:lpstr>Results of Mass NEG Coating Tests</vt:lpstr>
      <vt:lpstr>Bakeout and NEG Activation of Storage Ring </vt:lpstr>
      <vt:lpstr>Vacuum Status of Storage Ring</vt:lpstr>
      <vt:lpstr> Normalized Average Pressure as a Function of Integrated Beam Current </vt:lpstr>
      <vt:lpstr>Residual Gas Analysis</vt:lpstr>
      <vt:lpstr>Lessons Learned: Temperature Abnormality </vt:lpstr>
      <vt:lpstr>Summary</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苑梦尧</dc:creator>
  <cp:lastModifiedBy>Haiyi Dong</cp:lastModifiedBy>
  <cp:revision>143</cp:revision>
  <dcterms:created xsi:type="dcterms:W3CDTF">2026-03-01T14:42:42Z</dcterms:created>
  <dcterms:modified xsi:type="dcterms:W3CDTF">2026-07-09T12:33:46Z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
  </property>
  <property fmtid="{D5CDD505-2E9C-101B-9397-08002B2CF9AE}" pid="3" name="KSOProductBuildVer">
    <vt:lpwstr>2052-0.0.0.0</vt:lpwstr>
  </property>
</Properties>
</file>