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sldIdLst>
    <p:sldId id="256" r:id="rId2"/>
    <p:sldId id="302" r:id="rId3"/>
    <p:sldId id="303" r:id="rId4"/>
    <p:sldId id="305" r:id="rId5"/>
    <p:sldId id="323" r:id="rId6"/>
    <p:sldId id="321" r:id="rId7"/>
    <p:sldId id="383" r:id="rId8"/>
    <p:sldId id="312" r:id="rId9"/>
    <p:sldId id="317" r:id="rId10"/>
    <p:sldId id="384" r:id="rId11"/>
    <p:sldId id="378" r:id="rId12"/>
    <p:sldId id="379" r:id="rId13"/>
    <p:sldId id="380" r:id="rId14"/>
    <p:sldId id="311" r:id="rId15"/>
    <p:sldId id="324" r:id="rId16"/>
    <p:sldId id="377" r:id="rId17"/>
    <p:sldId id="314" r:id="rId18"/>
    <p:sldId id="381" r:id="rId19"/>
    <p:sldId id="316" r:id="rId20"/>
    <p:sldId id="313" r:id="rId21"/>
    <p:sldId id="310" r:id="rId22"/>
    <p:sldId id="319" r:id="rId23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9E65"/>
    <a:srgbClr val="5B9BD5"/>
    <a:srgbClr val="FF00FF"/>
    <a:srgbClr val="F5B70F"/>
    <a:srgbClr val="FE0000"/>
    <a:srgbClr val="EAD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F97306-6238-41F4-BBB4-2F0E96B9E3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A57B0-E397-4C31-B034-D4B594B5AF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4BB99F-624D-438F-A872-B897031E1075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6743" y="1027611"/>
            <a:ext cx="10718987" cy="508789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736743" y="26062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832244" y="303760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754056"/>
            <a:ext cx="11152909" cy="418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 flipV="1">
            <a:off x="2" y="181601"/>
            <a:ext cx="526210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745069" y="6245891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200" b="1" smtClean="0">
                <a:solidFill>
                  <a:srgbClr val="0070C0"/>
                </a:solidFill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r>
              <a:rPr lang="en-US" altLang="zh-CN" sz="1200" b="1" dirty="0">
                <a:solidFill>
                  <a:srgbClr val="0070C0"/>
                </a:solidFill>
                <a:latin typeface="+mn-ea"/>
                <a:ea typeface="+mn-ea"/>
                <a:cs typeface="Calibri" panose="020F0502020204030204" pitchFamily="34" charset="0"/>
              </a:rPr>
              <a:t>/22</a:t>
            </a:r>
            <a:endParaRPr lang="zh-CN" altLang="en-US" sz="1200" b="1" dirty="0">
              <a:solidFill>
                <a:srgbClr val="0070C0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9073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16587E4C-77C2-4AD7-A9DE-2AA0934B865C}"/>
              </a:ext>
            </a:extLst>
          </p:cNvPr>
          <p:cNvSpPr txBox="1"/>
          <p:nvPr/>
        </p:nvSpPr>
        <p:spPr>
          <a:xfrm>
            <a:off x="7929305" y="6287285"/>
            <a:ext cx="2815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0" dirty="0">
                <a:solidFill>
                  <a:schemeClr val="tx1"/>
                </a:solidFill>
              </a:rPr>
              <a:t>July 13, 2026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B12549-6B4E-4F0A-BE62-F57F92D83AEE}"/>
              </a:ext>
            </a:extLst>
          </p:cNvPr>
          <p:cNvSpPr txBox="1"/>
          <p:nvPr/>
        </p:nvSpPr>
        <p:spPr>
          <a:xfrm>
            <a:off x="5268686" y="6287284"/>
            <a:ext cx="266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ALBA-HEPS joint-workshop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30ED239-09A1-4282-B310-3AAAB3056A67}"/>
              </a:ext>
            </a:extLst>
          </p:cNvPr>
          <p:cNvGrpSpPr/>
          <p:nvPr/>
        </p:nvGrpSpPr>
        <p:grpSpPr>
          <a:xfrm>
            <a:off x="303185" y="6136469"/>
            <a:ext cx="4024944" cy="539928"/>
            <a:chOff x="7510939" y="4970998"/>
            <a:chExt cx="4024944" cy="53992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790F53E-FAFA-4F46-8DA9-73CA3EF59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939" y="4970998"/>
              <a:ext cx="913140" cy="539928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F797D75-6CEE-4F49-9FFD-8D1F8493FE19}"/>
                </a:ext>
              </a:extLst>
            </p:cNvPr>
            <p:cNvSpPr txBox="1"/>
            <p:nvPr/>
          </p:nvSpPr>
          <p:spPr>
            <a:xfrm>
              <a:off x="9533169" y="4987706"/>
              <a:ext cx="2002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HIGH ENERGY </a:t>
              </a:r>
            </a:p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PHOTON SOURCE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473DDFD-D4E5-437C-B52B-150FC334CD90}"/>
                </a:ext>
              </a:extLst>
            </p:cNvPr>
            <p:cNvSpPr txBox="1"/>
            <p:nvPr/>
          </p:nvSpPr>
          <p:spPr>
            <a:xfrm>
              <a:off x="8314744" y="4978404"/>
              <a:ext cx="12184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HEPS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8EC19E2-CB27-428F-B976-D2C2526B4983}"/>
                </a:ext>
              </a:extLst>
            </p:cNvPr>
            <p:cNvCxnSpPr>
              <a:cxnSpLocks/>
            </p:cNvCxnSpPr>
            <p:nvPr/>
          </p:nvCxnSpPr>
          <p:spPr>
            <a:xfrm>
              <a:off x="9530366" y="5063002"/>
              <a:ext cx="0" cy="379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BA2E5D81-8058-4F72-826D-8796799B424A}"/>
              </a:ext>
            </a:extLst>
          </p:cNvPr>
          <p:cNvSpPr/>
          <p:nvPr/>
        </p:nvSpPr>
        <p:spPr>
          <a:xfrm flipV="1">
            <a:off x="577971" y="181600"/>
            <a:ext cx="72269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2" r:id="rId2"/>
    <p:sldLayoutId id="2147483694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6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4680D2D0-5915-4EF7-BB28-6040E0E1A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360" y="4228751"/>
            <a:ext cx="3804060" cy="340814"/>
          </a:xfrm>
        </p:spPr>
        <p:txBody>
          <a:bodyPr>
            <a:noAutofit/>
          </a:bodyPr>
          <a:lstStyle/>
          <a:p>
            <a:r>
              <a:rPr lang="en-US" altLang="zh-CN" sz="2200" dirty="0"/>
              <a:t>CHEN, Fusan</a:t>
            </a:r>
            <a:endParaRPr lang="zh-CN" altLang="en-US" sz="220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F535B1-3CE9-4955-AE91-E40D293265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8112" y="4743086"/>
            <a:ext cx="3799308" cy="37375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July 13, 2026</a:t>
            </a:r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4642130-DD12-41A8-974B-0C70A2858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559" y="1975956"/>
            <a:ext cx="6704779" cy="1461836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HEPS magnet production and magnetic field measurement</a:t>
            </a:r>
            <a:endParaRPr lang="zh-CN" altLang="en-US" sz="48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8EEBD16-23D5-437A-BDA0-03EFBD742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/>
              <a:t>ALBA-HEPS joint-workshop · Barcelona &amp; Beijing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70949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82038DE-EB38-45FB-91FC-1A5B4AF1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Permanent magnet block sifting and sorting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6730B2-3883-4626-9002-867AFE5B8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2" y="3507229"/>
            <a:ext cx="5400000" cy="2290673"/>
          </a:xfrm>
          <a:prstGeom prst="rect">
            <a:avLst/>
          </a:prstGeom>
        </p:spPr>
      </p:pic>
      <p:sp>
        <p:nvSpPr>
          <p:cNvPr id="9" name="内容占位符 8">
            <a:extLst>
              <a:ext uri="{FF2B5EF4-FFF2-40B4-BE49-F238E27FC236}">
                <a16:creationId xmlns:a16="http://schemas.microsoft.com/office/drawing/2014/main" id="{F0747794-BE6D-480F-B714-3CEE878EF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Purchase quantity of PM blocks is 110% of usage quantity.</a:t>
            </a:r>
          </a:p>
          <a:p>
            <a:pPr lvl="1"/>
            <a:r>
              <a:rPr lang="en-US" altLang="zh-CN" dirty="0"/>
              <a:t>For each block, magnetic moment is measured 6 times with Helmholtz coil</a:t>
            </a:r>
          </a:p>
          <a:p>
            <a:pPr lvl="1"/>
            <a:r>
              <a:rPr lang="en-US" altLang="zh-CN" dirty="0"/>
              <a:t>Blocks which have large deviations are spare for damage</a:t>
            </a:r>
          </a:p>
          <a:p>
            <a:pPr lvl="1"/>
            <a:r>
              <a:rPr lang="en-US" altLang="zh-CN" dirty="0"/>
              <a:t>Block with high moment matches block with low moment</a:t>
            </a:r>
          </a:p>
        </p:txBody>
      </p:sp>
      <p:pic>
        <p:nvPicPr>
          <p:cNvPr id="10" name="内容占位符 5">
            <a:extLst>
              <a:ext uri="{FF2B5EF4-FFF2-40B4-BE49-F238E27FC236}">
                <a16:creationId xmlns:a16="http://schemas.microsoft.com/office/drawing/2014/main" id="{FBBA9541-56F1-4832-930E-EC5EACBD8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89" y="3189624"/>
            <a:ext cx="5400000" cy="29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9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2939C6F-E216-404A-8F55-C03C62B7E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/>
              <a:t>The field quality of BLG proves the</a:t>
            </a:r>
            <a:br>
              <a:rPr lang="en-US" altLang="zh-CN" dirty="0"/>
            </a:br>
            <a:r>
              <a:rPr lang="en-US" altLang="zh-CN" dirty="0"/>
              <a:t>advantage of the permanent magnet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F07DDBA-811A-4700-8FC9-71D1973D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Measurement result – BLG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0B6AED-5596-42ED-8023-A5F69CC7E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850" y="1191650"/>
            <a:ext cx="5040000" cy="20194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72A0F79-FDA7-4B0B-9929-23B636CA5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850" y="3214504"/>
            <a:ext cx="5040000" cy="30251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72B4E4-7554-4AF8-9426-97E387558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09" y="2049141"/>
            <a:ext cx="5818776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4F612F-C556-4649-BF53-CB414EB75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09" y="4003212"/>
            <a:ext cx="58187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8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8EA816C7-A319-4AF6-A317-BFF642F3C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About 12% of quadrupoles need</a:t>
            </a:r>
            <a:br>
              <a:rPr lang="en-US" altLang="zh-CN" dirty="0"/>
            </a:br>
            <a:r>
              <a:rPr lang="en-US" altLang="zh-CN" dirty="0"/>
              <a:t>to reassembly or compensation</a:t>
            </a:r>
          </a:p>
          <a:p>
            <a:pPr lvl="1"/>
            <a:r>
              <a:rPr lang="en-US" altLang="zh-CN" dirty="0"/>
              <a:t>‘Magic finger’ technology</a:t>
            </a:r>
          </a:p>
          <a:p>
            <a:r>
              <a:rPr lang="en-US" altLang="zh-CN" dirty="0"/>
              <a:t>Deviation of the magnetic center</a:t>
            </a:r>
            <a:br>
              <a:rPr lang="en-US" altLang="zh-CN" dirty="0"/>
            </a:br>
            <a:r>
              <a:rPr lang="en-US" altLang="zh-CN" dirty="0"/>
              <a:t>conforms to normal distribution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27883EF-0478-4D39-8F6A-9DCB99E7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Measurement result – quad. &amp; </a:t>
            </a:r>
            <a:r>
              <a:rPr lang="en-US" altLang="zh-CN" dirty="0" err="1"/>
              <a:t>dipo</a:t>
            </a:r>
            <a:r>
              <a:rPr lang="en-US" altLang="zh-CN" dirty="0"/>
              <a:t>./quad.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BB6514-E3FE-4A62-9155-CDA33974A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49" y="1067934"/>
            <a:ext cx="4978208" cy="27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FFC7BF-04EE-4FF9-BA8D-3598306E8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95" y="3880866"/>
            <a:ext cx="2535153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C045B2-CA0C-46F2-95E5-802402101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98" y="3880866"/>
            <a:ext cx="3909435" cy="2160000"/>
          </a:xfrm>
          <a:prstGeom prst="rect">
            <a:avLst/>
          </a:prstGeom>
        </p:spPr>
      </p:pic>
      <p:pic>
        <p:nvPicPr>
          <p:cNvPr id="13" name="内容占位符 4">
            <a:extLst>
              <a:ext uri="{FF2B5EF4-FFF2-40B4-BE49-F238E27FC236}">
                <a16:creationId xmlns:a16="http://schemas.microsoft.com/office/drawing/2014/main" id="{6371C3C0-CD15-482A-BBB9-F828E5615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083" y="3880866"/>
            <a:ext cx="399417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5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3F1B561-321F-437F-BED6-FF06B58CB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/>
              <a:t>Most gap errors are within a</a:t>
            </a:r>
            <a:br>
              <a:rPr lang="en-US" altLang="zh-CN" dirty="0"/>
            </a:br>
            <a:r>
              <a:rPr lang="en-US" altLang="zh-CN" dirty="0"/>
              <a:t>tolerance range of ±30</a:t>
            </a:r>
            <a:r>
              <a:rPr lang="el-GR" altLang="zh-CN" dirty="0"/>
              <a:t> μ</a:t>
            </a:r>
            <a:r>
              <a:rPr lang="en-US" altLang="zh-CN" dirty="0"/>
              <a:t>m</a:t>
            </a:r>
          </a:p>
          <a:p>
            <a:pPr>
              <a:spcBef>
                <a:spcPts val="600"/>
              </a:spcBef>
            </a:pPr>
            <a:r>
              <a:rPr lang="en-US" altLang="zh-CN" dirty="0" err="1"/>
              <a:t>Sextupoles</a:t>
            </a:r>
            <a:r>
              <a:rPr lang="en-US" altLang="zh-CN" dirty="0"/>
              <a:t> and octupoles are</a:t>
            </a:r>
            <a:br>
              <a:rPr lang="en-US" altLang="zh-CN" dirty="0"/>
            </a:br>
            <a:r>
              <a:rPr lang="en-US" altLang="zh-CN" dirty="0"/>
              <a:t>sorted and divided into 4</a:t>
            </a:r>
            <a:br>
              <a:rPr lang="en-US" altLang="zh-CN" dirty="0"/>
            </a:br>
            <a:r>
              <a:rPr lang="en-US" altLang="zh-CN" dirty="0"/>
              <a:t>groups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D2F296-CAF6-41FD-8E1A-320440130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205" y="1231442"/>
            <a:ext cx="5400000" cy="2312363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3F90D0E-B94A-4493-BEF6-6528D3A9F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Measurement result – </a:t>
            </a:r>
            <a:r>
              <a:rPr lang="en-US" altLang="zh-CN" dirty="0" err="1"/>
              <a:t>sextupole</a:t>
            </a:r>
            <a:r>
              <a:rPr lang="en-US" altLang="zh-CN" dirty="0"/>
              <a:t> &amp; octupole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6E8780-0E37-410B-8CFA-DF525AF0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75" y="3571560"/>
            <a:ext cx="4700930" cy="25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C54FF7-9A8D-4E62-AE98-B96A970C0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71" y="3571560"/>
            <a:ext cx="579157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35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A2B1C9E-AEC2-4052-A00D-428EB94E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>
                <a:sym typeface="Wingdings" panose="05000000000000000000" pitchFamily="2" charset="2"/>
              </a:rPr>
              <a:t>Cross-talk is caused by leakage field</a:t>
            </a:r>
            <a:endParaRPr lang="en-US" altLang="zh-CN" dirty="0"/>
          </a:p>
          <a:p>
            <a:pPr>
              <a:spcBef>
                <a:spcPts val="600"/>
              </a:spcBef>
            </a:pPr>
            <a:r>
              <a:rPr lang="en-US" altLang="zh-CN" dirty="0"/>
              <a:t>Influence range (leakage field &gt; 10Gs)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32B09E1-A90A-4A75-B446-9130E88B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Cross-talk study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6599C2-5788-429A-B20E-4A808DA1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697" y="3978312"/>
            <a:ext cx="5712000" cy="216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E08B44-FC1F-484A-86CB-7A39D61AF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24" y="4061389"/>
            <a:ext cx="3763218" cy="20766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C6595A-9E37-47F0-9A6A-75300185F44A}"/>
              </a:ext>
            </a:extLst>
          </p:cNvPr>
          <p:cNvSpPr txBox="1"/>
          <p:nvPr/>
        </p:nvSpPr>
        <p:spPr>
          <a:xfrm>
            <a:off x="2386283" y="5783224"/>
            <a:ext cx="1150699" cy="355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BLG3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0659A1-D7A5-4B71-8E1D-2DAF7175EDB0}"/>
              </a:ext>
            </a:extLst>
          </p:cNvPr>
          <p:cNvSpPr txBox="1"/>
          <p:nvPr/>
        </p:nvSpPr>
        <p:spPr>
          <a:xfrm>
            <a:off x="1694050" y="4074146"/>
            <a:ext cx="1150699" cy="355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QD5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1A4B58-0911-4914-A1E7-088B4181CB25}"/>
              </a:ext>
            </a:extLst>
          </p:cNvPr>
          <p:cNvSpPr txBox="1"/>
          <p:nvPr/>
        </p:nvSpPr>
        <p:spPr>
          <a:xfrm>
            <a:off x="3044152" y="4057722"/>
            <a:ext cx="1150699" cy="355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QD4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A2C918B-C5F3-40FA-8DEB-9A24D54B7A9B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2961632" y="4975235"/>
            <a:ext cx="1" cy="80798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6E1C2FE8-0775-46A2-B20B-E28AABC63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459" y="1268289"/>
            <a:ext cx="3362838" cy="2700000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9F27F3F-F0E8-441A-BDD0-1473E2930878}"/>
              </a:ext>
            </a:extLst>
          </p:cNvPr>
          <p:cNvGraphicFramePr>
            <a:graphicFrameLocks noGrp="1"/>
          </p:cNvGraphicFramePr>
          <p:nvPr/>
        </p:nvGraphicFramePr>
        <p:xfrm>
          <a:off x="850895" y="2183431"/>
          <a:ext cx="6996502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9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96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Magnet type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BLG3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BD1/2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QD5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SD2/3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OCT1/2</a:t>
                      </a:r>
                      <a:endParaRPr lang="zh-CN" alt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Magnet aperture[mm]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26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45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26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26.6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30</a:t>
                      </a:r>
                      <a:endParaRPr lang="zh-CN" alt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Influence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/>
                        <a:t>range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/>
                        <a:t>[mm]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</a:rPr>
                        <a:t>30 *</a:t>
                      </a:r>
                      <a:endParaRPr lang="zh-CN" alt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260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240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130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145</a:t>
                      </a:r>
                      <a:endParaRPr lang="zh-CN" alt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BEE2B8-CBA2-4CC8-88DC-728A1A8150A1}"/>
              </a:ext>
            </a:extLst>
          </p:cNvPr>
          <p:cNvCxnSpPr/>
          <p:nvPr/>
        </p:nvCxnSpPr>
        <p:spPr>
          <a:xfrm>
            <a:off x="11275352" y="1143400"/>
            <a:ext cx="0" cy="39024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37852AE-6392-4B96-AF63-C4FEBCE95D13}"/>
              </a:ext>
            </a:extLst>
          </p:cNvPr>
          <p:cNvCxnSpPr/>
          <p:nvPr/>
        </p:nvCxnSpPr>
        <p:spPr>
          <a:xfrm>
            <a:off x="10351427" y="1143400"/>
            <a:ext cx="0" cy="39024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E3C8D2B-D332-4FB9-904C-09E6457A4618}"/>
              </a:ext>
            </a:extLst>
          </p:cNvPr>
          <p:cNvCxnSpPr>
            <a:cxnSpLocks/>
          </p:cNvCxnSpPr>
          <p:nvPr/>
        </p:nvCxnSpPr>
        <p:spPr>
          <a:xfrm flipH="1">
            <a:off x="10351427" y="1338523"/>
            <a:ext cx="920676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03E0BEA-F81F-41DF-8BDD-F23C13406BE4}"/>
              </a:ext>
            </a:extLst>
          </p:cNvPr>
          <p:cNvSpPr txBox="1"/>
          <p:nvPr/>
        </p:nvSpPr>
        <p:spPr>
          <a:xfrm>
            <a:off x="10363908" y="979986"/>
            <a:ext cx="92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240mm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32B6D837-9C90-4451-904D-38E1C8445DCD}"/>
              </a:ext>
            </a:extLst>
          </p:cNvPr>
          <p:cNvSpPr/>
          <p:nvPr/>
        </p:nvSpPr>
        <p:spPr>
          <a:xfrm>
            <a:off x="6562725" y="5379229"/>
            <a:ext cx="752475" cy="2690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B9B6DAF-C9C0-43CC-948B-E80DB50DA23E}"/>
              </a:ext>
            </a:extLst>
          </p:cNvPr>
          <p:cNvSpPr/>
          <p:nvPr/>
        </p:nvSpPr>
        <p:spPr>
          <a:xfrm>
            <a:off x="8226973" y="5379229"/>
            <a:ext cx="752475" cy="2690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0818BAB-70D9-4860-BC4B-3D88CEA9781D}"/>
              </a:ext>
            </a:extLst>
          </p:cNvPr>
          <p:cNvSpPr txBox="1"/>
          <p:nvPr/>
        </p:nvSpPr>
        <p:spPr>
          <a:xfrm>
            <a:off x="10630741" y="5146162"/>
            <a:ext cx="1308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Iron to Iron distance is ~62mm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2D1A387-ED9D-4838-8CC4-2B17355261BF}"/>
              </a:ext>
            </a:extLst>
          </p:cNvPr>
          <p:cNvSpPr txBox="1"/>
          <p:nvPr/>
        </p:nvSpPr>
        <p:spPr>
          <a:xfrm>
            <a:off x="850894" y="3774053"/>
            <a:ext cx="699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0000FF"/>
                </a:solidFill>
              </a:rPr>
              <a:t>* Leakage field of BLG magnet is suppressed by end shielding plate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24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7678840-7B03-4B7E-880C-3B8ABE2AC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Modelling for different</a:t>
            </a:r>
            <a:br>
              <a:rPr lang="en-US" altLang="zh-CN" dirty="0"/>
            </a:br>
            <a:r>
              <a:rPr lang="en-US" altLang="zh-CN" dirty="0"/>
              <a:t>situations in OPERA-3d</a:t>
            </a:r>
          </a:p>
          <a:p>
            <a:r>
              <a:rPr lang="en-US" altLang="zh-CN" dirty="0"/>
              <a:t>Calculate the variations of</a:t>
            </a:r>
            <a:br>
              <a:rPr lang="en-US" altLang="zh-CN" dirty="0"/>
            </a:br>
            <a:r>
              <a:rPr lang="en-US" altLang="zh-CN" dirty="0"/>
              <a:t>dipole and quadrupole</a:t>
            </a:r>
            <a:br>
              <a:rPr lang="en-US" altLang="zh-CN" dirty="0"/>
            </a:br>
            <a:r>
              <a:rPr lang="en-US" altLang="zh-CN" dirty="0"/>
              <a:t>along the beam direction</a:t>
            </a:r>
          </a:p>
          <a:p>
            <a:r>
              <a:rPr lang="en-US" altLang="zh-CN" dirty="0"/>
              <a:t>Correct before installation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DC70BF5-55BF-46E6-ABDF-F49B2973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Cross-talk simulation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D193682-6071-4FED-BE29-78D1189FE56A}"/>
              </a:ext>
            </a:extLst>
          </p:cNvPr>
          <p:cNvSpPr txBox="1"/>
          <p:nvPr/>
        </p:nvSpPr>
        <p:spPr>
          <a:xfrm>
            <a:off x="970288" y="5896129"/>
            <a:ext cx="99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QD4-only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7EE9D9F-8FD0-4007-925B-8E0C3C5139BA}"/>
              </a:ext>
            </a:extLst>
          </p:cNvPr>
          <p:cNvSpPr txBox="1"/>
          <p:nvPr/>
        </p:nvSpPr>
        <p:spPr>
          <a:xfrm>
            <a:off x="3744542" y="5896129"/>
            <a:ext cx="99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QD5-only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625225C-3E61-44C6-B125-91D4A306611A}"/>
              </a:ext>
            </a:extLst>
          </p:cNvPr>
          <p:cNvSpPr txBox="1"/>
          <p:nvPr/>
        </p:nvSpPr>
        <p:spPr>
          <a:xfrm>
            <a:off x="5973857" y="5896129"/>
            <a:ext cx="99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BLG3-only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B7FD4AC-4959-4A6C-94AA-2B9CE0CFD4BC}"/>
              </a:ext>
            </a:extLst>
          </p:cNvPr>
          <p:cNvSpPr txBox="1"/>
          <p:nvPr/>
        </p:nvSpPr>
        <p:spPr>
          <a:xfrm>
            <a:off x="7526142" y="5896129"/>
            <a:ext cx="99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BLG3+QD4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796156-DAFC-43B7-A5BF-91DC7C11C432}"/>
              </a:ext>
            </a:extLst>
          </p:cNvPr>
          <p:cNvSpPr txBox="1"/>
          <p:nvPr/>
        </p:nvSpPr>
        <p:spPr>
          <a:xfrm>
            <a:off x="9118463" y="5896129"/>
            <a:ext cx="99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BLG3+QD5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D7DB9E-347E-4A9E-99AF-4CC90B96BD82}"/>
              </a:ext>
            </a:extLst>
          </p:cNvPr>
          <p:cNvSpPr txBox="1"/>
          <p:nvPr/>
        </p:nvSpPr>
        <p:spPr>
          <a:xfrm>
            <a:off x="10488573" y="5896129"/>
            <a:ext cx="14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BLG3+QD4+QD5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80" name="图片 11">
            <a:extLst>
              <a:ext uri="{FF2B5EF4-FFF2-40B4-BE49-F238E27FC236}">
                <a16:creationId xmlns:a16="http://schemas.microsoft.com/office/drawing/2014/main" id="{3F899B31-F11D-4CED-B6F4-852A79B6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93" t="20227" r="28534" b="29859"/>
          <a:stretch>
            <a:fillRect/>
          </a:stretch>
        </p:blipFill>
        <p:spPr>
          <a:xfrm>
            <a:off x="210510" y="4446909"/>
            <a:ext cx="2516940" cy="1440000"/>
          </a:xfrm>
          <a:prstGeom prst="rect">
            <a:avLst/>
          </a:prstGeom>
        </p:spPr>
      </p:pic>
      <p:pic>
        <p:nvPicPr>
          <p:cNvPr id="81" name="图片 12">
            <a:extLst>
              <a:ext uri="{FF2B5EF4-FFF2-40B4-BE49-F238E27FC236}">
                <a16:creationId xmlns:a16="http://schemas.microsoft.com/office/drawing/2014/main" id="{DAB998DD-4ECB-4BD8-B617-B8D6FFC911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17" t="19906" r="27269" b="29538"/>
          <a:stretch>
            <a:fillRect/>
          </a:stretch>
        </p:blipFill>
        <p:spPr>
          <a:xfrm>
            <a:off x="2845300" y="4446909"/>
            <a:ext cx="2795868" cy="1440000"/>
          </a:xfrm>
          <a:prstGeom prst="rect">
            <a:avLst/>
          </a:prstGeom>
        </p:spPr>
      </p:pic>
      <p:pic>
        <p:nvPicPr>
          <p:cNvPr id="82" name="图片 1">
            <a:extLst>
              <a:ext uri="{FF2B5EF4-FFF2-40B4-BE49-F238E27FC236}">
                <a16:creationId xmlns:a16="http://schemas.microsoft.com/office/drawing/2014/main" id="{8DBE529F-8C81-4D86-8CD3-AF1D1011BD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05" t="20548" r="37202" b="16374"/>
          <a:stretch>
            <a:fillRect/>
          </a:stretch>
        </p:blipFill>
        <p:spPr>
          <a:xfrm>
            <a:off x="10488573" y="4446909"/>
            <a:ext cx="1492917" cy="1440000"/>
          </a:xfrm>
          <a:prstGeom prst="rect">
            <a:avLst/>
          </a:prstGeom>
        </p:spPr>
      </p:pic>
      <p:pic>
        <p:nvPicPr>
          <p:cNvPr id="83" name="图片 4">
            <a:extLst>
              <a:ext uri="{FF2B5EF4-FFF2-40B4-BE49-F238E27FC236}">
                <a16:creationId xmlns:a16="http://schemas.microsoft.com/office/drawing/2014/main" id="{47377660-2E4D-471F-A6BF-01005F511B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302" t="19264" r="37135" b="18622"/>
          <a:stretch>
            <a:fillRect/>
          </a:stretch>
        </p:blipFill>
        <p:spPr>
          <a:xfrm>
            <a:off x="5759018" y="4446909"/>
            <a:ext cx="1427063" cy="1440000"/>
          </a:xfrm>
          <a:prstGeom prst="rect">
            <a:avLst/>
          </a:prstGeom>
        </p:spPr>
      </p:pic>
      <p:pic>
        <p:nvPicPr>
          <p:cNvPr id="84" name="图片 14">
            <a:extLst>
              <a:ext uri="{FF2B5EF4-FFF2-40B4-BE49-F238E27FC236}">
                <a16:creationId xmlns:a16="http://schemas.microsoft.com/office/drawing/2014/main" id="{DA141B73-3491-4324-8422-B193BCE406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581" t="19585" r="36414" b="16374"/>
          <a:stretch>
            <a:fillRect/>
          </a:stretch>
        </p:blipFill>
        <p:spPr>
          <a:xfrm>
            <a:off x="7303931" y="4446909"/>
            <a:ext cx="1441807" cy="1440000"/>
          </a:xfrm>
          <a:prstGeom prst="rect">
            <a:avLst/>
          </a:prstGeom>
        </p:spPr>
      </p:pic>
      <p:pic>
        <p:nvPicPr>
          <p:cNvPr id="85" name="图片 15">
            <a:extLst>
              <a:ext uri="{FF2B5EF4-FFF2-40B4-BE49-F238E27FC236}">
                <a16:creationId xmlns:a16="http://schemas.microsoft.com/office/drawing/2014/main" id="{004B4171-6D0D-4339-B176-FFF86FD0C6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380" t="18943" r="37924" b="17016"/>
          <a:stretch>
            <a:fillRect/>
          </a:stretch>
        </p:blipFill>
        <p:spPr>
          <a:xfrm>
            <a:off x="8863588" y="4446909"/>
            <a:ext cx="1507134" cy="1440000"/>
          </a:xfrm>
          <a:prstGeom prst="rect">
            <a:avLst/>
          </a:prstGeom>
        </p:spPr>
      </p:pic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4C4E6DDF-F809-4523-8CEE-3DD683410ECB}"/>
              </a:ext>
            </a:extLst>
          </p:cNvPr>
          <p:cNvGrpSpPr/>
          <p:nvPr/>
        </p:nvGrpSpPr>
        <p:grpSpPr>
          <a:xfrm>
            <a:off x="5689089" y="1027611"/>
            <a:ext cx="6220349" cy="3288802"/>
            <a:chOff x="5689089" y="1027611"/>
            <a:chExt cx="6220349" cy="3288802"/>
          </a:xfrm>
        </p:grpSpPr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E7FC50CD-2DCD-47B0-BAF1-3037FBB4D296}"/>
                </a:ext>
              </a:extLst>
            </p:cNvPr>
            <p:cNvGrpSpPr/>
            <p:nvPr/>
          </p:nvGrpSpPr>
          <p:grpSpPr>
            <a:xfrm>
              <a:off x="5689089" y="1027611"/>
              <a:ext cx="6220349" cy="3288802"/>
              <a:chOff x="5739545" y="978809"/>
              <a:chExt cx="6220349" cy="3288802"/>
            </a:xfrm>
          </p:grpSpPr>
          <p:pic>
            <p:nvPicPr>
              <p:cNvPr id="87" name="图片 86">
                <a:extLst>
                  <a:ext uri="{FF2B5EF4-FFF2-40B4-BE49-F238E27FC236}">
                    <a16:creationId xmlns:a16="http://schemas.microsoft.com/office/drawing/2014/main" id="{0A107A38-2DA8-42A7-BD06-A9239B1D8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39545" y="1027611"/>
                <a:ext cx="6220349" cy="3240000"/>
              </a:xfrm>
              <a:prstGeom prst="rect">
                <a:avLst/>
              </a:prstGeom>
            </p:spPr>
          </p:pic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78A0326C-A03E-45CF-92B5-667FDBAD45BF}"/>
                  </a:ext>
                </a:extLst>
              </p:cNvPr>
              <p:cNvSpPr/>
              <p:nvPr/>
            </p:nvSpPr>
            <p:spPr>
              <a:xfrm>
                <a:off x="7240835" y="1053011"/>
                <a:ext cx="3217768" cy="2062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5AAE6E0C-B178-48CE-B682-33E55E7AE27B}"/>
                  </a:ext>
                </a:extLst>
              </p:cNvPr>
              <p:cNvSpPr txBox="1"/>
              <p:nvPr/>
            </p:nvSpPr>
            <p:spPr>
              <a:xfrm>
                <a:off x="7198473" y="978809"/>
                <a:ext cx="33024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/>
                  <a:t>Dipole component induced by cross-talk</a:t>
                </a:r>
                <a:endParaRPr lang="zh-CN" altLang="en-US" sz="1400" b="1" dirty="0"/>
              </a:p>
            </p:txBody>
          </p:sp>
        </p:grp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B674806C-52B6-463F-9AC7-5E1807004E6A}"/>
                </a:ext>
              </a:extLst>
            </p:cNvPr>
            <p:cNvSpPr/>
            <p:nvPr/>
          </p:nvSpPr>
          <p:spPr>
            <a:xfrm>
              <a:off x="6397625" y="3114675"/>
              <a:ext cx="4237377" cy="960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79B381C1-66D3-454E-95E2-97C03175E478}"/>
                </a:ext>
              </a:extLst>
            </p:cNvPr>
            <p:cNvSpPr txBox="1"/>
            <p:nvPr/>
          </p:nvSpPr>
          <p:spPr>
            <a:xfrm>
              <a:off x="6850912" y="3110059"/>
              <a:ext cx="38126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(BLG3+QD4) – (BLG3-only) – (QD4-only)</a:t>
              </a:r>
            </a:p>
            <a:p>
              <a:endParaRPr lang="en-US" altLang="zh-CN" sz="1200" dirty="0"/>
            </a:p>
            <a:p>
              <a:r>
                <a:rPr lang="en-US" altLang="zh-CN" sz="1200" dirty="0"/>
                <a:t>(BLG3+QD5) – (BLG3-only) – (QD5-only)</a:t>
              </a:r>
            </a:p>
            <a:p>
              <a:endParaRPr lang="en-US" altLang="zh-CN" sz="1200" dirty="0"/>
            </a:p>
            <a:p>
              <a:r>
                <a:rPr lang="en-US" altLang="zh-CN" sz="1200" dirty="0"/>
                <a:t>(BLG3+QD4+QD5) – (BLG3-only) – (QD4-only) – (QD5-only)</a:t>
              </a:r>
              <a:endParaRPr lang="zh-CN" altLang="en-US" sz="1200" dirty="0"/>
            </a:p>
          </p:txBody>
        </p: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36A2D338-EB14-456C-852F-4040DFFBA31C}"/>
                </a:ext>
              </a:extLst>
            </p:cNvPr>
            <p:cNvCxnSpPr>
              <a:cxnSpLocks/>
            </p:cNvCxnSpPr>
            <p:nvPr/>
          </p:nvCxnSpPr>
          <p:spPr>
            <a:xfrm>
              <a:off x="6445250" y="3251200"/>
              <a:ext cx="405662" cy="0"/>
            </a:xfrm>
            <a:prstGeom prst="line">
              <a:avLst/>
            </a:prstGeom>
            <a:ln w="1270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id="{C5764BEC-5189-4F18-8C67-FEB45C748F26}"/>
                </a:ext>
              </a:extLst>
            </p:cNvPr>
            <p:cNvCxnSpPr>
              <a:cxnSpLocks/>
            </p:cNvCxnSpPr>
            <p:nvPr/>
          </p:nvCxnSpPr>
          <p:spPr>
            <a:xfrm>
              <a:off x="6445250" y="3625850"/>
              <a:ext cx="405662" cy="0"/>
            </a:xfrm>
            <a:prstGeom prst="line">
              <a:avLst/>
            </a:prstGeom>
            <a:ln w="12700">
              <a:solidFill>
                <a:srgbClr val="F29E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>
              <a:extLst>
                <a:ext uri="{FF2B5EF4-FFF2-40B4-BE49-F238E27FC236}">
                  <a16:creationId xmlns:a16="http://schemas.microsoft.com/office/drawing/2014/main" id="{017CDF71-428A-4258-82CF-738E1CBE866C}"/>
                </a:ext>
              </a:extLst>
            </p:cNvPr>
            <p:cNvCxnSpPr>
              <a:cxnSpLocks/>
            </p:cNvCxnSpPr>
            <p:nvPr/>
          </p:nvCxnSpPr>
          <p:spPr>
            <a:xfrm>
              <a:off x="6445250" y="3989388"/>
              <a:ext cx="40566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043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0565" y="1421130"/>
            <a:ext cx="5273040" cy="445071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rgbClr val="0B1EFF"/>
                </a:solidFill>
              </a:rPr>
              <a:t>BLG magnet: </a:t>
            </a: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altLang="zh-CN" sz="2000" dirty="0">
                <a:solidFill>
                  <a:srgbClr val="FF0000"/>
                </a:solidFill>
              </a:rPr>
              <a:t>ermanent magnet</a:t>
            </a:r>
            <a:r>
              <a:rPr lang="en-US" altLang="zh-CN" sz="2000" dirty="0"/>
              <a:t>, need field correction </a:t>
            </a:r>
            <a:r>
              <a:rPr lang="en-US" altLang="zh-CN" sz="2000" dirty="0">
                <a:solidFill>
                  <a:srgbClr val="FF0000"/>
                </a:solidFill>
              </a:rPr>
              <a:t>before installtion</a:t>
            </a:r>
            <a:r>
              <a:rPr lang="en-US" altLang="zh-CN" sz="2000" dirty="0"/>
              <a:t> 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 to </a:t>
            </a: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compensate the cross-talk</a:t>
            </a:r>
            <a:r>
              <a:rPr lang="en-US" altLang="zh-CN" sz="2000" dirty="0"/>
              <a:t>.</a:t>
            </a:r>
          </a:p>
          <a:p>
            <a:pPr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charset="0"/>
              <a:buNone/>
            </a:pP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10605" y="1421130"/>
            <a:ext cx="5273040" cy="445071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rgbClr val="0500F0"/>
                </a:solidFill>
              </a:rPr>
              <a:t>BD magnet: </a:t>
            </a:r>
            <a:r>
              <a:rPr lang="en-US" sz="2000" dirty="0">
                <a:solidFill>
                  <a:srgbClr val="FF0000"/>
                </a:solidFill>
              </a:rPr>
              <a:t>quadrupole with offset</a:t>
            </a:r>
            <a:r>
              <a:rPr lang="en-US" sz="2000" dirty="0">
                <a:solidFill>
                  <a:schemeClr val="tx1"/>
                </a:solidFill>
              </a:rPr>
              <a:t>, need offset corrention </a:t>
            </a:r>
            <a:r>
              <a:rPr lang="en-US" altLang="zh-CN" sz="2000" dirty="0">
                <a:solidFill>
                  <a:srgbClr val="FF0000"/>
                </a:solidFill>
                <a:sym typeface="+mn-ea"/>
              </a:rPr>
              <a:t>before installtion</a:t>
            </a:r>
            <a:r>
              <a:rPr lang="en-US" sz="2000" dirty="0">
                <a:solidFill>
                  <a:schemeClr val="tx1"/>
                </a:solidFill>
              </a:rPr>
              <a:t> to </a:t>
            </a:r>
            <a:r>
              <a:rPr lang="en-US" altLang="zh-CN" sz="2000" dirty="0">
                <a:solidFill>
                  <a:schemeClr val="tx1"/>
                </a:solidFill>
              </a:rPr>
              <a:t>compensate the cross-talk.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altLang="zh-CN" sz="2000" dirty="0">
              <a:solidFill>
                <a:srgbClr val="0500F0"/>
              </a:solidFill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altLang="zh-CN" sz="2000" b="1" dirty="0">
              <a:solidFill>
                <a:srgbClr val="0500F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15" y="2374900"/>
            <a:ext cx="4425950" cy="22548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5" y="2519045"/>
            <a:ext cx="3174365" cy="21101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9955" y="5294630"/>
            <a:ext cx="4907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Maximal integral field change: </a:t>
            </a:r>
            <a:r>
              <a:rPr lang="en-US" altLang="zh-CN" sz="2000">
                <a:solidFill>
                  <a:srgbClr val="FF0000"/>
                </a:solidFill>
              </a:rPr>
              <a:t>4.2E-4 </a:t>
            </a:r>
            <a:r>
              <a:rPr lang="en-US" altLang="zh-CN" sz="2000">
                <a:solidFill>
                  <a:schemeClr val="tx1"/>
                </a:solidFill>
              </a:rPr>
              <a:t>(BLG3)</a:t>
            </a:r>
            <a:r>
              <a:rPr lang="en-US" altLang="zh-CN"/>
              <a:t>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79515" y="5087620"/>
            <a:ext cx="4919980" cy="67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Offset change: ~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µm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(fringe) ~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10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µm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(cross-talk)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Maximal Incident/exit angle change: ~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40 µrad</a:t>
            </a:r>
            <a:endParaRPr lang="zh-CN" altLang="en-US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1135" y="4750435"/>
            <a:ext cx="35471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/>
              <a:t>integral field correction of BLG magnets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17005" y="4636135"/>
            <a:ext cx="44850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/>
              <a:t>Schematic beam trace of a BD magnet</a:t>
            </a:r>
          </a:p>
        </p:txBody>
      </p:sp>
      <p:sp>
        <p:nvSpPr>
          <p:cNvPr id="11" name="标题 2"/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/>
              <a:t>Cross talk compensation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83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1EAB854-EA81-4BF0-9F9B-9BB4ABFF6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More than 1/3 storage ring magnets have trim coils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main field changes when trim coils are powered.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6B6A9F2-371A-49D2-A862-1E5F0DDC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Trim coil effect</a:t>
            </a:r>
            <a:endParaRPr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BD837BDA-488F-4E58-98C6-16E8761D8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06608"/>
              </p:ext>
            </p:extLst>
          </p:nvPr>
        </p:nvGraphicFramePr>
        <p:xfrm>
          <a:off x="736270" y="1692275"/>
          <a:ext cx="107189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03">
                  <a:extLst>
                    <a:ext uri="{9D8B030D-6E8A-4147-A177-3AD203B41FA5}">
                      <a16:colId xmlns:a16="http://schemas.microsoft.com/office/drawing/2014/main" val="3845565745"/>
                    </a:ext>
                  </a:extLst>
                </a:gridCol>
                <a:gridCol w="1288826">
                  <a:extLst>
                    <a:ext uri="{9D8B030D-6E8A-4147-A177-3AD203B41FA5}">
                      <a16:colId xmlns:a16="http://schemas.microsoft.com/office/drawing/2014/main" val="1541429532"/>
                    </a:ext>
                  </a:extLst>
                </a:gridCol>
                <a:gridCol w="1288826">
                  <a:extLst>
                    <a:ext uri="{9D8B030D-6E8A-4147-A177-3AD203B41FA5}">
                      <a16:colId xmlns:a16="http://schemas.microsoft.com/office/drawing/2014/main" val="3386486153"/>
                    </a:ext>
                  </a:extLst>
                </a:gridCol>
                <a:gridCol w="1288826">
                  <a:extLst>
                    <a:ext uri="{9D8B030D-6E8A-4147-A177-3AD203B41FA5}">
                      <a16:colId xmlns:a16="http://schemas.microsoft.com/office/drawing/2014/main" val="1537705837"/>
                    </a:ext>
                  </a:extLst>
                </a:gridCol>
                <a:gridCol w="1288826">
                  <a:extLst>
                    <a:ext uri="{9D8B030D-6E8A-4147-A177-3AD203B41FA5}">
                      <a16:colId xmlns:a16="http://schemas.microsoft.com/office/drawing/2014/main" val="4138038832"/>
                    </a:ext>
                  </a:extLst>
                </a:gridCol>
                <a:gridCol w="1288826">
                  <a:extLst>
                    <a:ext uri="{9D8B030D-6E8A-4147-A177-3AD203B41FA5}">
                      <a16:colId xmlns:a16="http://schemas.microsoft.com/office/drawing/2014/main" val="775818076"/>
                    </a:ext>
                  </a:extLst>
                </a:gridCol>
                <a:gridCol w="1288826">
                  <a:extLst>
                    <a:ext uri="{9D8B030D-6E8A-4147-A177-3AD203B41FA5}">
                      <a16:colId xmlns:a16="http://schemas.microsoft.com/office/drawing/2014/main" val="1062056034"/>
                    </a:ext>
                  </a:extLst>
                </a:gridCol>
                <a:gridCol w="1288826">
                  <a:extLst>
                    <a:ext uri="{9D8B030D-6E8A-4147-A177-3AD203B41FA5}">
                      <a16:colId xmlns:a16="http://schemas.microsoft.com/office/drawing/2014/main" val="3441496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Magnet type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QD1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QD8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QF3/4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SD1/4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SD2/3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OCT1/2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FC1/2/3/4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0692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Quantity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48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48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96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96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96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96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192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455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Trim coil type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H/V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H/V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H/V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H/V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H/V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Skew Q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Skew Q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90040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B126ECA7-09F4-4430-8903-E41EBBC72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09" y="3571560"/>
            <a:ext cx="5350053" cy="252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95286A-AE37-43FC-9131-FF408E44A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835" y="3571560"/>
            <a:ext cx="2733212" cy="252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5709" y="5753006"/>
            <a:ext cx="170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Sextupole SD1/4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66835" y="5753006"/>
            <a:ext cx="170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Octupole OCT1/2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32605" y="3862064"/>
            <a:ext cx="1990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The change ratio of the main field is up to 0.45% and related to the current of trim coils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change ratio of main field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𝛿𝜑</m:t>
                    </m:r>
                  </m:oMath>
                </a14:m>
                <a:br>
                  <a:rPr lang="en-US" altLang="zh-CN" dirty="0"/>
                </a:br>
                <a:r>
                  <a:rPr lang="en-US" altLang="zh-CN" dirty="0"/>
                  <a:t>depends on main coil current (</a:t>
                </a:r>
                <a:r>
                  <a:rPr lang="en-US" altLang="zh-CN" i="1" dirty="0"/>
                  <a:t>IM</a:t>
                </a:r>
                <a:r>
                  <a:rPr lang="en-US" altLang="zh-CN" dirty="0"/>
                  <a:t>)</a:t>
                </a:r>
                <a:br>
                  <a:rPr lang="en-US" altLang="zh-CN" dirty="0"/>
                </a:br>
                <a:r>
                  <a:rPr lang="en-US" altLang="zh-CN" dirty="0"/>
                  <a:t>and trim coil currents (</a:t>
                </a:r>
                <a:r>
                  <a:rPr lang="en-US" altLang="zh-CN" i="1" dirty="0"/>
                  <a:t>IH</a:t>
                </a:r>
                <a:r>
                  <a:rPr lang="en-US" altLang="zh-CN" dirty="0"/>
                  <a:t>/</a:t>
                </a:r>
                <a:r>
                  <a:rPr lang="en-US" altLang="zh-CN" i="1" dirty="0"/>
                  <a:t>IV</a:t>
                </a:r>
                <a:r>
                  <a:rPr lang="en-US" altLang="zh-CN" dirty="0"/>
                  <a:t>).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55" t="-1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Trim coil effect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C6E7AD-821C-450A-865C-9176852CC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35" y="546270"/>
            <a:ext cx="3794685" cy="28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738" y="3500181"/>
            <a:ext cx="4716842" cy="25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490" y="3500181"/>
            <a:ext cx="4719330" cy="2520000"/>
          </a:xfrm>
          <a:prstGeom prst="rect">
            <a:avLst/>
          </a:prstGeom>
        </p:spPr>
      </p:pic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01948"/>
              </p:ext>
            </p:extLst>
          </p:nvPr>
        </p:nvGraphicFramePr>
        <p:xfrm>
          <a:off x="1143738" y="2643453"/>
          <a:ext cx="4381200" cy="76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7" imgW="1752480" imgH="304560" progId="Equation.DSMT4">
                  <p:embed/>
                </p:oleObj>
              </mc:Choice>
              <mc:Fallback>
                <p:oleObj name="Equation" r:id="rId7" imgW="1752480" imgH="304560" progId="Equation.DSMT4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3738" y="2643453"/>
                        <a:ext cx="4381200" cy="76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301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01E3ED-525D-4734-B226-3D98094A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Sufficient warm up time is need before starting measurement</a:t>
            </a:r>
          </a:p>
          <a:p>
            <a:pPr lvl="1"/>
            <a:r>
              <a:rPr lang="en-US" altLang="zh-CN" dirty="0"/>
              <a:t>Quadrupoles &amp; octupoles: 40min</a:t>
            </a:r>
          </a:p>
          <a:p>
            <a:pPr lvl="1"/>
            <a:r>
              <a:rPr lang="en-US" altLang="zh-CN" dirty="0" err="1"/>
              <a:t>Sextupoles</a:t>
            </a:r>
            <a:r>
              <a:rPr lang="en-US" altLang="zh-CN" dirty="0"/>
              <a:t>: 180min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977CCAD-D4E2-487D-AFD9-A797806F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Lesson learnt – warm up before measurement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F398D7-8BAC-40AC-941A-BB2A046B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165" y="2796009"/>
            <a:ext cx="6117935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86D47A-9CB6-4131-8599-26ECDB2B1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439" y="3156009"/>
            <a:ext cx="2134286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073ACC3-ECCF-42E3-AB44-BA8B995CE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0" y="3156009"/>
            <a:ext cx="210573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6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7E9953E-5CF6-44FC-9CE4-357DF606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HEPS magnet system</a:t>
            </a:r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647B7B-CC37-41BC-8597-EC7A1CC99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0159" r="5898" b="4992"/>
          <a:stretch/>
        </p:blipFill>
        <p:spPr bwMode="auto">
          <a:xfrm>
            <a:off x="3797902" y="1749742"/>
            <a:ext cx="423735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内容占位符 1">
            <a:extLst>
              <a:ext uri="{FF2B5EF4-FFF2-40B4-BE49-F238E27FC236}">
                <a16:creationId xmlns:a16="http://schemas.microsoft.com/office/drawing/2014/main" id="{3E6DD50D-A7F1-48ED-9A59-C23D18B88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43" y="1027611"/>
            <a:ext cx="10718987" cy="5087898"/>
          </a:xfrm>
        </p:spPr>
        <p:txBody>
          <a:bodyPr/>
          <a:lstStyle/>
          <a:p>
            <a:r>
              <a:rPr lang="en-US" altLang="zh-CN" dirty="0"/>
              <a:t>HEPS has 2389 magnets installed in the tunnels </a:t>
            </a:r>
            <a:r>
              <a:rPr lang="en-US" altLang="zh-CN" sz="1600" dirty="0"/>
              <a:t>(excl. </a:t>
            </a:r>
            <a:r>
              <a:rPr lang="en-US" altLang="zh-CN" sz="1600" dirty="0" err="1"/>
              <a:t>Lambertson</a:t>
            </a:r>
            <a:r>
              <a:rPr lang="en-US" altLang="zh-CN" sz="1600" dirty="0"/>
              <a:t> magnets)</a:t>
            </a:r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EBEB55D-A26A-46D5-B1B6-BEEAE94AA979}"/>
              </a:ext>
            </a:extLst>
          </p:cNvPr>
          <p:cNvGrpSpPr/>
          <p:nvPr/>
        </p:nvGrpSpPr>
        <p:grpSpPr>
          <a:xfrm>
            <a:off x="830186" y="3843500"/>
            <a:ext cx="2880000" cy="2160000"/>
            <a:chOff x="-279299" y="3372136"/>
            <a:chExt cx="2880000" cy="2160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295C448-BFEE-49BD-9FFB-B4EBEB23A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299" y="3372136"/>
              <a:ext cx="2880000" cy="216000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A93C2E-B8F2-47F3-996E-079A8695A245}"/>
                </a:ext>
              </a:extLst>
            </p:cNvPr>
            <p:cNvSpPr txBox="1"/>
            <p:nvPr/>
          </p:nvSpPr>
          <p:spPr>
            <a:xfrm>
              <a:off x="-279299" y="3372136"/>
              <a:ext cx="658161" cy="338554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Linac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A2E788E-CE6E-4E6D-8DD8-0848E771279F}"/>
              </a:ext>
            </a:extLst>
          </p:cNvPr>
          <p:cNvGrpSpPr/>
          <p:nvPr/>
        </p:nvGrpSpPr>
        <p:grpSpPr>
          <a:xfrm>
            <a:off x="650186" y="1896371"/>
            <a:ext cx="3240000" cy="1822545"/>
            <a:chOff x="3789969" y="3938813"/>
            <a:chExt cx="3240000" cy="182254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65CA145-F35B-4471-BC9D-C525850E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969" y="3938813"/>
              <a:ext cx="3240000" cy="1822545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BAC5BD8-7513-4FF3-8AE6-1CC7E76EEBD6}"/>
                </a:ext>
              </a:extLst>
            </p:cNvPr>
            <p:cNvSpPr txBox="1"/>
            <p:nvPr/>
          </p:nvSpPr>
          <p:spPr>
            <a:xfrm>
              <a:off x="3789969" y="3943205"/>
              <a:ext cx="881065" cy="338554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altLang="zh-CN" sz="1600" dirty="0"/>
                <a:t>Booster</a:t>
              </a:r>
              <a:endParaRPr lang="zh-CN" altLang="en-US" sz="16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63D1479-3161-4238-98EF-AC710C8FF8D9}"/>
              </a:ext>
            </a:extLst>
          </p:cNvPr>
          <p:cNvGrpSpPr/>
          <p:nvPr/>
        </p:nvGrpSpPr>
        <p:grpSpPr>
          <a:xfrm>
            <a:off x="8215256" y="1749742"/>
            <a:ext cx="3240000" cy="1821818"/>
            <a:chOff x="7743041" y="3679866"/>
            <a:chExt cx="3240000" cy="1821818"/>
          </a:xfrm>
        </p:grpSpPr>
        <p:pic>
          <p:nvPicPr>
            <p:cNvPr id="27" name="内容占位符 4">
              <a:extLst>
                <a:ext uri="{FF2B5EF4-FFF2-40B4-BE49-F238E27FC236}">
                  <a16:creationId xmlns:a16="http://schemas.microsoft.com/office/drawing/2014/main" id="{33F54734-A28C-4CEB-9EAD-29F5A765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041" y="3679866"/>
              <a:ext cx="3240000" cy="1821818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9D0D194-67D2-43A6-9A82-72222A65619A}"/>
                </a:ext>
              </a:extLst>
            </p:cNvPr>
            <p:cNvSpPr txBox="1"/>
            <p:nvPr/>
          </p:nvSpPr>
          <p:spPr>
            <a:xfrm>
              <a:off x="7743041" y="3679866"/>
              <a:ext cx="1229420" cy="338554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altLang="zh-CN" sz="1600" dirty="0"/>
                <a:t>Storage ring</a:t>
              </a:r>
              <a:endParaRPr lang="zh-CN" altLang="en-US" sz="1600" dirty="0"/>
            </a:p>
          </p:txBody>
        </p:sp>
      </p:grpSp>
      <p:graphicFrame>
        <p:nvGraphicFramePr>
          <p:cNvPr id="2" name="表格 14">
            <a:extLst>
              <a:ext uri="{FF2B5EF4-FFF2-40B4-BE49-F238E27FC236}">
                <a16:creationId xmlns:a16="http://schemas.microsoft.com/office/drawing/2014/main" id="{37767DFE-2DC5-4531-84EF-746A8D818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428230"/>
              </p:ext>
            </p:extLst>
          </p:nvPr>
        </p:nvGraphicFramePr>
        <p:xfrm>
          <a:off x="8035256" y="3817066"/>
          <a:ext cx="3569678" cy="22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755">
                  <a:extLst>
                    <a:ext uri="{9D8B030D-6E8A-4147-A177-3AD203B41FA5}">
                      <a16:colId xmlns:a16="http://schemas.microsoft.com/office/drawing/2014/main" val="2346874463"/>
                    </a:ext>
                  </a:extLst>
                </a:gridCol>
                <a:gridCol w="1196923">
                  <a:extLst>
                    <a:ext uri="{9D8B030D-6E8A-4147-A177-3AD203B41FA5}">
                      <a16:colId xmlns:a16="http://schemas.microsoft.com/office/drawing/2014/main" val="2637419926"/>
                    </a:ext>
                  </a:extLst>
                </a:gridCol>
              </a:tblGrid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Location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Quantity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596481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Linac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110754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altLang="zh-CN" dirty="0"/>
                        <a:t>Low energy trans. line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04272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altLang="zh-CN" dirty="0"/>
                        <a:t>Booster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436 + 6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276384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altLang="zh-CN" dirty="0"/>
                        <a:t>High energy trans. line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326876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altLang="zh-CN" dirty="0"/>
                        <a:t>Storage ring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1776 +37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279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782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D6D67AD-44E5-4F7D-8F88-A46519C48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" y="2375388"/>
            <a:ext cx="10614660" cy="3805428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2CCA187-CD2C-4429-B23F-B2C595E29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measured value of field has correlation with the humidity of the lab. Situation is improved after sealing the measuring coils (moving/rotating coil ) with epoxy.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F49FB1B-FDB9-4095-BCFA-6F02B905E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Lesson learnt – the humidity of the laboratory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9622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6F0DB5A-5596-444C-BB85-51EB9A5D3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43" y="1027611"/>
            <a:ext cx="10792833" cy="5087898"/>
          </a:xfrm>
        </p:spPr>
        <p:txBody>
          <a:bodyPr/>
          <a:lstStyle/>
          <a:p>
            <a:r>
              <a:rPr lang="en-US" altLang="zh-CN" dirty="0"/>
              <a:t>The high order harmonics have different trends at high current</a:t>
            </a:r>
          </a:p>
          <a:p>
            <a:pPr lvl="1"/>
            <a:r>
              <a:rPr lang="en-US" altLang="zh-CN" dirty="0"/>
              <a:t>Magnet with lamination core remains almost unchanged with excitation current</a:t>
            </a:r>
          </a:p>
          <a:p>
            <a:pPr lvl="1"/>
            <a:r>
              <a:rPr lang="en-US" altLang="zh-CN" dirty="0"/>
              <a:t>Magnet with solid core changes obviously with saturation level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E639E5A-A6BF-4130-9F9C-99B80466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Lesson learnt – saturation of solid core magnet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B46070-9F6C-490F-AF69-1915390C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24" y="2750316"/>
            <a:ext cx="5396653" cy="324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957038-546B-4716-B64C-498CCB59A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923" y="2750316"/>
            <a:ext cx="539665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18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BA21AB5-CE71-4F89-A30A-3E347AB7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43" y="1027611"/>
            <a:ext cx="10718987" cy="5087898"/>
          </a:xfrm>
        </p:spPr>
        <p:txBody>
          <a:bodyPr>
            <a:normAutofit/>
          </a:bodyPr>
          <a:lstStyle/>
          <a:p>
            <a:r>
              <a:rPr lang="en-US" altLang="zh-CN" dirty="0"/>
              <a:t>Automation technologies improve the testing efficiency and measurement accuracy, ensuring the magnet developing progress</a:t>
            </a:r>
          </a:p>
          <a:p>
            <a:endParaRPr lang="en-US" altLang="zh-CN" sz="1200" dirty="0"/>
          </a:p>
          <a:p>
            <a:r>
              <a:rPr lang="en-US" altLang="zh-CN" dirty="0"/>
              <a:t>Studies on some important issues, such as cross-talk and trim coil effect, make us have a better understanding and clearer figure about the magnetic field</a:t>
            </a:r>
          </a:p>
          <a:p>
            <a:endParaRPr lang="en-US" altLang="zh-CN" sz="1200" dirty="0"/>
          </a:p>
          <a:p>
            <a:r>
              <a:rPr lang="en-US" altLang="zh-CN" dirty="0"/>
              <a:t>The various problems discovered and lessons learnt provide reference for the future development of magnet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6C4DC75-FD7A-47E8-B7A1-77D276E0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790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1155047-A312-45E3-95A4-C0279FB70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magnets development time: 4.5 years</a:t>
            </a:r>
          </a:p>
          <a:p>
            <a:pPr>
              <a:spcBef>
                <a:spcPts val="0"/>
              </a:spcBef>
            </a:pPr>
            <a:r>
              <a:rPr lang="en-US" altLang="zh-CN" dirty="0"/>
              <a:t>About 8 months delayed to the original plan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AC6F3BF-8A28-4322-ACBE-5686E306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Development schedule &amp; progress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5007391-9191-4E8B-A331-CBF92BDE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0" y="2144380"/>
            <a:ext cx="10440000" cy="390958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1214D8E4-129E-43B8-97FD-3EB80734BEBF}"/>
              </a:ext>
            </a:extLst>
          </p:cNvPr>
          <p:cNvSpPr/>
          <p:nvPr/>
        </p:nvSpPr>
        <p:spPr>
          <a:xfrm>
            <a:off x="7439025" y="4781550"/>
            <a:ext cx="971550" cy="533400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b="1" dirty="0">
                <a:solidFill>
                  <a:srgbClr val="7030A0"/>
                </a:solidFill>
              </a:rPr>
              <a:t>sorting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9A5DB8-3423-41E8-92DF-9D165234BEAC}"/>
              </a:ext>
            </a:extLst>
          </p:cNvPr>
          <p:cNvSpPr txBox="1"/>
          <p:nvPr/>
        </p:nvSpPr>
        <p:spPr>
          <a:xfrm>
            <a:off x="10271312" y="3648730"/>
            <a:ext cx="192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</a:rPr>
              <a:t>Contract: 27 months</a:t>
            </a:r>
          </a:p>
          <a:p>
            <a:pPr algn="ctr"/>
            <a:r>
              <a:rPr lang="en-US" altLang="zh-CN" sz="1400" b="1" dirty="0">
                <a:solidFill>
                  <a:srgbClr val="7030A0"/>
                </a:solidFill>
              </a:rPr>
              <a:t>Reality: 36 months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7077BBC-29AC-476A-924B-F8BE4506E199}"/>
              </a:ext>
            </a:extLst>
          </p:cNvPr>
          <p:cNvCxnSpPr>
            <a:cxnSpLocks/>
          </p:cNvCxnSpPr>
          <p:nvPr/>
        </p:nvCxnSpPr>
        <p:spPr>
          <a:xfrm flipH="1">
            <a:off x="10515601" y="4171950"/>
            <a:ext cx="200024" cy="31432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28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CD6532E-F425-43FB-8264-0632E3F1B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One 7BA cell consists of 37 magnets installed on 6 girders.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2D1DD8A-63AA-407D-9C6A-E7DB17CB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Storage ring magnet</a:t>
            </a:r>
            <a:endParaRPr lang="zh-CN" altLang="en-US" dirty="0"/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4EFE71E5-F829-4392-A276-3E0856D1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4496411"/>
            <a:ext cx="10800000" cy="1610306"/>
          </a:xfrm>
          <a:prstGeom prst="rect">
            <a:avLst/>
          </a:prstGeom>
        </p:spPr>
      </p:pic>
      <p:graphicFrame>
        <p:nvGraphicFramePr>
          <p:cNvPr id="82" name="表格 81">
            <a:extLst>
              <a:ext uri="{FF2B5EF4-FFF2-40B4-BE49-F238E27FC236}">
                <a16:creationId xmlns:a16="http://schemas.microsoft.com/office/drawing/2014/main" id="{5802111C-BD2F-43F9-A30E-7BE96558C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424054"/>
              </p:ext>
            </p:extLst>
          </p:nvPr>
        </p:nvGraphicFramePr>
        <p:xfrm>
          <a:off x="736270" y="1768650"/>
          <a:ext cx="1071898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4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8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Magnet type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Symbol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Quantity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Longitudinal gradient dipole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BLG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Permanent magnet, 5 strength levels along the beam direction.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Dipo</a:t>
                      </a:r>
                      <a:r>
                        <a:rPr lang="en-US" altLang="zh-CN" sz="1600" dirty="0"/>
                        <a:t>./Quad. Combined magnet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BD/ABF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2/4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Core saturation, quadrupole installed with horizontal offset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Quadrupole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QF/QD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6/8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Core saturation, some magnets have H/V trim coils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Sextupole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SF/SD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2/4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Core saturation, SD magnets have H/V trim coils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Octupole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OCT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Skew quadrupole trim coils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Fast corrector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FC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H/V combined skew quadrupole, slotted poles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05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02512D1-E7B7-4118-AE9A-124701D2B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DF0DDEA-CA29-4F1D-BE8D-51B15A2D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Photos of storage ring magnets</a:t>
            </a:r>
            <a:endParaRPr lang="zh-CN" altLang="en-US" dirty="0"/>
          </a:p>
        </p:txBody>
      </p: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485EB9AA-92D1-4C93-B851-AFDD5315635B}"/>
              </a:ext>
            </a:extLst>
          </p:cNvPr>
          <p:cNvSpPr txBox="1">
            <a:spLocks/>
          </p:cNvSpPr>
          <p:nvPr/>
        </p:nvSpPr>
        <p:spPr>
          <a:xfrm>
            <a:off x="1760962" y="1069491"/>
            <a:ext cx="8039240" cy="4804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的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101040-ABB5-467B-8B93-D9946FDA1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64" y="1023667"/>
            <a:ext cx="2880000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334F1A-5766-458E-995A-FE41237F0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" y="3619899"/>
            <a:ext cx="2880000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BE754C-6BB4-40E7-8936-3594B0DBB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" y="1023667"/>
            <a:ext cx="2880000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C70F50-2C2C-4940-AD63-6DE842B76A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257" y="1023667"/>
            <a:ext cx="2880000" cy="21577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8F6AE4-6819-4E5B-8557-8564641160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3673" y="3619899"/>
            <a:ext cx="2880320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FDDDC1-6308-4175-A38D-D18186BC63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95" y="3619899"/>
            <a:ext cx="2880000" cy="216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BEF133A-7595-4E55-9C02-9888449F51C1}"/>
              </a:ext>
            </a:extLst>
          </p:cNvPr>
          <p:cNvSpPr txBox="1"/>
          <p:nvPr/>
        </p:nvSpPr>
        <p:spPr>
          <a:xfrm>
            <a:off x="736270" y="3208451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Longitudinal gradient dipole BLG1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BB92F3F-FDBB-4A34-88EF-2E23FE8BD0B3}"/>
              </a:ext>
            </a:extLst>
          </p:cNvPr>
          <p:cNvSpPr txBox="1"/>
          <p:nvPr/>
        </p:nvSpPr>
        <p:spPr>
          <a:xfrm>
            <a:off x="4663673" y="3208451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D/Q combined magnet BD1/2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361F2A-E555-4E11-B1F3-A693BCC030AB}"/>
              </a:ext>
            </a:extLst>
          </p:cNvPr>
          <p:cNvSpPr txBox="1"/>
          <p:nvPr/>
        </p:nvSpPr>
        <p:spPr>
          <a:xfrm>
            <a:off x="8463974" y="3208451"/>
            <a:ext cx="3102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Anti-bend/Q combined magnet ABF2/3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51F8D50-50A3-4C53-8C50-945DC46EF182}"/>
              </a:ext>
            </a:extLst>
          </p:cNvPr>
          <p:cNvSpPr txBox="1"/>
          <p:nvPr/>
        </p:nvSpPr>
        <p:spPr>
          <a:xfrm>
            <a:off x="736270" y="5807732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err="1">
                <a:solidFill>
                  <a:srgbClr val="FF0000"/>
                </a:solidFill>
              </a:rPr>
              <a:t>Sextupole</a:t>
            </a:r>
            <a:r>
              <a:rPr lang="en-US" altLang="zh-CN" sz="1400" b="1" dirty="0">
                <a:solidFill>
                  <a:srgbClr val="FF0000"/>
                </a:solidFill>
              </a:rPr>
              <a:t> SD1/4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88A8BA-2651-43DD-A373-1FA7C569F928}"/>
              </a:ext>
            </a:extLst>
          </p:cNvPr>
          <p:cNvSpPr txBox="1"/>
          <p:nvPr/>
        </p:nvSpPr>
        <p:spPr>
          <a:xfrm>
            <a:off x="4655763" y="5807732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Octupole OCT1/2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FAA67E-4AEB-44EF-B640-DDB4E87D24AA}"/>
              </a:ext>
            </a:extLst>
          </p:cNvPr>
          <p:cNvSpPr txBox="1"/>
          <p:nvPr/>
        </p:nvSpPr>
        <p:spPr>
          <a:xfrm>
            <a:off x="8591394" y="5807732"/>
            <a:ext cx="2863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Fast corrector FC1/2/3/4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6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High magnetic performance for 4</a:t>
            </a:r>
            <a:r>
              <a:rPr lang="en-US" altLang="zh-CN" baseline="30000" dirty="0"/>
              <a:t>th</a:t>
            </a:r>
            <a:r>
              <a:rPr lang="en-US" altLang="zh-CN" dirty="0"/>
              <a:t> generation light source</a:t>
            </a:r>
          </a:p>
          <a:p>
            <a:pPr lvl="1"/>
            <a:r>
              <a:rPr lang="en-US" altLang="zh-CN" dirty="0"/>
              <a:t>High gradient results in saturation and field harmonics. (G</a:t>
            </a:r>
            <a:r>
              <a:rPr lang="zh-CN" altLang="en-US" dirty="0"/>
              <a:t>≥</a:t>
            </a:r>
            <a:r>
              <a:rPr lang="en-US" altLang="zh-CN" dirty="0"/>
              <a:t>80T/m)</a:t>
            </a:r>
          </a:p>
          <a:p>
            <a:pPr lvl="1"/>
            <a:r>
              <a:rPr lang="en-US" altLang="zh-CN" dirty="0"/>
              <a:t>Permanent magnet needs temperature compensation and field tuning. (</a:t>
            </a:r>
            <a:r>
              <a:rPr lang="el-GR" altLang="zh-CN" dirty="0"/>
              <a:t>α</a:t>
            </a:r>
            <a:r>
              <a:rPr lang="en-US" altLang="zh-CN" dirty="0"/>
              <a:t>&lt;50ppm/°C)</a:t>
            </a:r>
          </a:p>
          <a:p>
            <a:pPr lvl="1"/>
            <a:r>
              <a:rPr lang="en-US" altLang="zh-CN" dirty="0"/>
              <a:t>High precision measurement system (magnetic center to target positioning &lt;10μm)</a:t>
            </a:r>
          </a:p>
          <a:p>
            <a:r>
              <a:rPr lang="en-US" altLang="zh-CN" dirty="0"/>
              <a:t>Complex interface conditions</a:t>
            </a:r>
          </a:p>
          <a:p>
            <a:pPr lvl="1"/>
            <a:r>
              <a:rPr lang="en-US" altLang="zh-CN" dirty="0"/>
              <a:t>Beam injection/extraction and SR light extraction</a:t>
            </a:r>
          </a:p>
          <a:p>
            <a:pPr lvl="1"/>
            <a:r>
              <a:rPr lang="en-US" altLang="zh-CN" dirty="0"/>
              <a:t>Field cross talk between adjacent magnets</a:t>
            </a:r>
          </a:p>
          <a:p>
            <a:r>
              <a:rPr lang="en-US" altLang="zh-CN" dirty="0"/>
              <a:t>Large quantity (1800+ with spares)</a:t>
            </a:r>
          </a:p>
          <a:p>
            <a:pPr lvl="1"/>
            <a:r>
              <a:rPr lang="en-US" altLang="zh-CN" dirty="0"/>
              <a:t>Unqualified magnets improvement method</a:t>
            </a:r>
          </a:p>
          <a:p>
            <a:pPr lvl="1"/>
            <a:r>
              <a:rPr lang="en-US" altLang="zh-CN" dirty="0"/>
              <a:t>In-laboratory field measurement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 of storage ring 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758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6D12E6-D6C2-4173-89E8-BB5A64D24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12 sets of field measurement system</a:t>
            </a:r>
          </a:p>
          <a:p>
            <a:pPr lvl="1"/>
            <a:r>
              <a:rPr lang="en-US" altLang="zh-CN" dirty="0"/>
              <a:t>6 sets are self-developed to meet the high performance requirement and improve the efficiency of field measurement.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C05626D-A3D7-4171-8066-6F823F8D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Measurement system for storage ring magnet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D08BCBA-175D-4B06-A941-C93152267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56835"/>
              </p:ext>
            </p:extLst>
          </p:nvPr>
        </p:nvGraphicFramePr>
        <p:xfrm>
          <a:off x="1582101" y="2625487"/>
          <a:ext cx="8929373" cy="2952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2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56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Measurement system*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Quantity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Usage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982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Helmholtz coil system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Permanent magnet block sifting and sorting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97116"/>
                  </a:ext>
                </a:extLst>
              </a:tr>
              <a:tr h="378982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NMR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Perm. magnet temp. comp. and Hall probe calibration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67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Hall probe system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Field mapping and rotating coil calibration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569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Moving coil system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Integral field uniformity of dipole magnet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569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Stretched wire system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Integral field rolling angle of dipole magnet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569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Rotating coil system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High order components of quad., sext. and octupole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569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Picking coil system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Transient field measurement for fast corrector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A9D1204-2944-4871-9E1B-5FB56E6104CA}"/>
              </a:ext>
            </a:extLst>
          </p:cNvPr>
          <p:cNvSpPr txBox="1"/>
          <p:nvPr/>
        </p:nvSpPr>
        <p:spPr>
          <a:xfrm>
            <a:off x="1582101" y="5690210"/>
            <a:ext cx="892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* The </a:t>
            </a:r>
            <a:r>
              <a:rPr lang="en-US" altLang="zh-CN" b="1" dirty="0">
                <a:solidFill>
                  <a:srgbClr val="FF0000"/>
                </a:solidFill>
              </a:rPr>
              <a:t>red system </a:t>
            </a:r>
            <a:r>
              <a:rPr lang="en-US" altLang="zh-CN" dirty="0"/>
              <a:t>are commercial equipment and </a:t>
            </a:r>
            <a:r>
              <a:rPr lang="en-US" altLang="zh-CN" b="1" dirty="0">
                <a:solidFill>
                  <a:srgbClr val="0000FF"/>
                </a:solidFill>
              </a:rPr>
              <a:t>the blue system </a:t>
            </a:r>
            <a:r>
              <a:rPr lang="en-US" altLang="zh-CN" dirty="0"/>
              <a:t>are self-developed system.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498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70BAB7F-DEBA-4FA3-A5C0-F1722A74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Alignment requirement for quad./sext./octupoles</a:t>
            </a:r>
          </a:p>
          <a:p>
            <a:pPr lvl="1"/>
            <a:r>
              <a:rPr lang="en-US" altLang="zh-CN" dirty="0"/>
              <a:t>Magnet-to-magnet on one girder: </a:t>
            </a:r>
            <a:r>
              <a:rPr lang="zh-CN" altLang="en-US" dirty="0"/>
              <a:t>≤</a:t>
            </a:r>
            <a:r>
              <a:rPr lang="en-US" altLang="zh-CN" dirty="0"/>
              <a:t>30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</a:p>
          <a:p>
            <a:pPr lvl="1"/>
            <a:r>
              <a:rPr lang="en-US" altLang="zh-CN" dirty="0"/>
              <a:t>Magnetic center to fiducial target: </a:t>
            </a:r>
            <a:r>
              <a:rPr lang="zh-CN" altLang="en-US" dirty="0"/>
              <a:t>≤</a:t>
            </a:r>
            <a:r>
              <a:rPr lang="en-US" altLang="zh-CN" dirty="0"/>
              <a:t>10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</a:p>
          <a:p>
            <a:r>
              <a:rPr lang="en-US" altLang="zh-CN" dirty="0"/>
              <a:t>Multi-function measurement system</a:t>
            </a:r>
            <a:br>
              <a:rPr lang="en-US" altLang="zh-CN" dirty="0"/>
            </a:br>
            <a:r>
              <a:rPr lang="en-US" altLang="zh-CN" dirty="0"/>
              <a:t>based on coordinate measuring</a:t>
            </a:r>
            <a:br>
              <a:rPr lang="en-US" altLang="zh-CN" dirty="0"/>
            </a:br>
            <a:r>
              <a:rPr lang="en-US" altLang="zh-CN" dirty="0"/>
              <a:t>machine (CMM) is developed</a:t>
            </a:r>
          </a:p>
          <a:p>
            <a:pPr lvl="1"/>
            <a:r>
              <a:rPr lang="en-US" altLang="zh-CN" dirty="0"/>
              <a:t>Mechanical tolerance measurement</a:t>
            </a:r>
          </a:p>
          <a:p>
            <a:pPr lvl="1"/>
            <a:r>
              <a:rPr lang="en-US" altLang="zh-CN" dirty="0"/>
              <a:t>Rotating coil for high order harmonics</a:t>
            </a:r>
          </a:p>
          <a:p>
            <a:pPr lvl="1"/>
            <a:r>
              <a:rPr lang="en-US" altLang="zh-CN" dirty="0"/>
              <a:t>Stretched wire for dipole rolling angle</a:t>
            </a:r>
          </a:p>
          <a:p>
            <a:pPr lvl="1"/>
            <a:r>
              <a:rPr lang="en-US" altLang="zh-CN" dirty="0"/>
              <a:t>Automatic alignment field measurement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787AA55-1044-4C78-9F4D-3817DDF2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precision measurement system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E5BA67-C5F2-4C44-B791-EC41005DC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22" y="1809000"/>
            <a:ext cx="4320000" cy="3240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34AA9EF-5F7A-4B78-9085-E02B07D6B38A}"/>
              </a:ext>
            </a:extLst>
          </p:cNvPr>
          <p:cNvSpPr txBox="1"/>
          <p:nvPr/>
        </p:nvSpPr>
        <p:spPr>
          <a:xfrm>
            <a:off x="7232121" y="5152407"/>
            <a:ext cx="43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Positioning error of the CMM: </a:t>
            </a:r>
            <a:br>
              <a:rPr lang="en-US" altLang="zh-CN" sz="2000" b="1" dirty="0">
                <a:solidFill>
                  <a:srgbClr val="FF0000"/>
                </a:solidFill>
              </a:rPr>
            </a:br>
            <a:r>
              <a:rPr lang="en-US" altLang="zh-CN" sz="2000" b="1" dirty="0">
                <a:solidFill>
                  <a:srgbClr val="FF0000"/>
                </a:solidFill>
              </a:rPr>
              <a:t>3.3 + 3.3*L</a:t>
            </a:r>
            <a:r>
              <a:rPr lang="en-US" altLang="zh-CN" sz="2000" b="1" baseline="-25000" dirty="0">
                <a:solidFill>
                  <a:srgbClr val="FF0000"/>
                </a:solidFill>
              </a:rPr>
              <a:t>[mm]</a:t>
            </a:r>
            <a:r>
              <a:rPr lang="en-US" altLang="zh-CN" sz="2000" b="1" dirty="0">
                <a:solidFill>
                  <a:srgbClr val="FF0000"/>
                </a:solidFill>
              </a:rPr>
              <a:t>/1000 [</a:t>
            </a:r>
            <a:r>
              <a:rPr lang="el-GR" altLang="zh-CN" sz="2000" b="1" dirty="0">
                <a:solidFill>
                  <a:srgbClr val="FF0000"/>
                </a:solidFill>
              </a:rPr>
              <a:t>μ</a:t>
            </a:r>
            <a:r>
              <a:rPr lang="en-US" altLang="zh-CN" sz="2000" b="1" dirty="0">
                <a:solidFill>
                  <a:srgbClr val="FF0000"/>
                </a:solidFill>
              </a:rPr>
              <a:t>m]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65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70BAB7F-DEBA-4FA3-A5C0-F1722A74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/>
              <a:t>Automatic alignment for moving coil system</a:t>
            </a:r>
          </a:p>
          <a:p>
            <a:pPr lvl="1">
              <a:spcBef>
                <a:spcPts val="600"/>
              </a:spcBef>
            </a:pPr>
            <a:r>
              <a:rPr lang="en-US" altLang="zh-CN" dirty="0"/>
              <a:t>Integrated articulated arm CMM and 5d automatic adjustment support.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About 1000 quadrupoles measured in one year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787AA55-1044-4C78-9F4D-3817DDF2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Alignment automation for magnet measurement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34EC4A-1784-4AC3-83A9-F3D2A04C0D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07" y="2806536"/>
            <a:ext cx="6466344" cy="324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38112-D81B-4B88-B392-FEB3C82825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" y="2806536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0367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5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-PPT主题-V5-蓝色" id="{6C636641-4C2C-4680-9355-58EDE5677CA7}" vid="{4E11FAF6-8F1B-49B9-8FA3-DD707ABD79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HEPS-PPT主题-V5-蓝色</Template>
  <TotalTime>24571</TotalTime>
  <Words>1207</Words>
  <Application>Microsoft Office PowerPoint</Application>
  <PresentationFormat>宽屏</PresentationFormat>
  <Paragraphs>233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微软雅黑</vt:lpstr>
      <vt:lpstr>Arial</vt:lpstr>
      <vt:lpstr>Calibri</vt:lpstr>
      <vt:lpstr>Cambria Math</vt:lpstr>
      <vt:lpstr>Times New Roman</vt:lpstr>
      <vt:lpstr>Wingdings</vt:lpstr>
      <vt:lpstr>Wingdings 2</vt:lpstr>
      <vt:lpstr>HEPS-PPT主题-V5-蓝色</vt:lpstr>
      <vt:lpstr>Equation</vt:lpstr>
      <vt:lpstr>HEPS magnet production and magnetic field measurement</vt:lpstr>
      <vt:lpstr>Overview of HEPS magnet system</vt:lpstr>
      <vt:lpstr>Development schedule &amp; progress</vt:lpstr>
      <vt:lpstr>Storage ring magnet</vt:lpstr>
      <vt:lpstr>Photos of storage ring magnets</vt:lpstr>
      <vt:lpstr>Challenges of storage ring magnet</vt:lpstr>
      <vt:lpstr>Measurement system for storage ring magnet</vt:lpstr>
      <vt:lpstr>High precision measurement system</vt:lpstr>
      <vt:lpstr>Alignment automation for magnet measurement</vt:lpstr>
      <vt:lpstr>Permanent magnet block sifting and sorting</vt:lpstr>
      <vt:lpstr>Measurement result – BLG</vt:lpstr>
      <vt:lpstr>Measurement result – quad. &amp; dipo./quad.</vt:lpstr>
      <vt:lpstr>Measurement result – sextupole &amp; octupole</vt:lpstr>
      <vt:lpstr>Cross-talk study</vt:lpstr>
      <vt:lpstr>Cross-talk simulation</vt:lpstr>
      <vt:lpstr>Cross talk compensation</vt:lpstr>
      <vt:lpstr>Trim coil effect</vt:lpstr>
      <vt:lpstr>Trim coil effect</vt:lpstr>
      <vt:lpstr>Lesson learnt – warm up before measurement</vt:lpstr>
      <vt:lpstr>Lesson learnt – the humidity of the laboratory</vt:lpstr>
      <vt:lpstr>Lesson learnt – saturation of solid core magnet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苑梦尧</dc:creator>
  <cp:lastModifiedBy>CHEN Fusan</cp:lastModifiedBy>
  <cp:revision>313</cp:revision>
  <dcterms:created xsi:type="dcterms:W3CDTF">2023-03-22T12:32:58Z</dcterms:created>
  <dcterms:modified xsi:type="dcterms:W3CDTF">2026-07-10T08:06:02Z</dcterms:modified>
</cp:coreProperties>
</file>