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74" r:id="rId4"/>
    <p:sldId id="278" r:id="rId5"/>
    <p:sldId id="2039378242" r:id="rId6"/>
    <p:sldId id="294" r:id="rId7"/>
    <p:sldId id="2039378243" r:id="rId8"/>
    <p:sldId id="2039378244" r:id="rId9"/>
    <p:sldId id="279" r:id="rId10"/>
    <p:sldId id="275" r:id="rId11"/>
    <p:sldId id="2039378245" r:id="rId12"/>
    <p:sldId id="372" r:id="rId13"/>
    <p:sldId id="335" r:id="rId14"/>
    <p:sldId id="292" r:id="rId15"/>
    <p:sldId id="296" r:id="rId16"/>
    <p:sldId id="297" r:id="rId17"/>
    <p:sldId id="300" r:id="rId18"/>
    <p:sldId id="291" r:id="rId19"/>
    <p:sldId id="280" r:id="rId20"/>
    <p:sldId id="2039378236" r:id="rId21"/>
    <p:sldId id="2039378237" r:id="rId22"/>
    <p:sldId id="2039378235" r:id="rId23"/>
    <p:sldId id="2039378246" r:id="rId24"/>
    <p:sldId id="2039378247" r:id="rId25"/>
    <p:sldId id="2039378248" r:id="rId26"/>
    <p:sldId id="2039378249" r:id="rId27"/>
    <p:sldId id="277" r:id="rId28"/>
    <p:sldId id="273" r:id="rId29"/>
    <p:sldId id="287" r:id="rId30"/>
  </p:sldIdLst>
  <p:sldSz cx="12192000" cy="6858000"/>
  <p:notesSz cx="6797675" cy="98726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9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00" y="920"/>
      </p:cViewPr>
      <p:guideLst>
        <p:guide orient="horz" pos="2183"/>
        <p:guide pos="380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618F0-B22B-43F7-91B6-FB03977C67A4}" type="datetimeFigureOut">
              <a:rPr lang="zh-CN" altLang="en-US" smtClean="0"/>
              <a:t>2026/7/12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6ED273-2B57-4C96-A7BF-708DB32158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705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DF26-FF2F-4C0D-9C59-9AA306FE5B30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36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DF26-FF2F-4C0D-9C59-9AA306FE5B3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469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FCDF26-FF2F-4C0D-9C59-9AA306FE5B3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979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流程图: 手动输入 1"/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83360" y="4127158"/>
            <a:ext cx="3804060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83360" y="4530354"/>
            <a:ext cx="37993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83360" y="4966488"/>
            <a:ext cx="37993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>
            <a:fillRect/>
          </a:stretch>
        </p:blipFill>
        <p:spPr>
          <a:xfrm>
            <a:off x="6723445" y="1966231"/>
            <a:ext cx="5408496" cy="4358746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6591300" y="1721421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3" y="1967696"/>
            <a:ext cx="6200687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 hasCustomPrompt="1"/>
          </p:nvPr>
        </p:nvSpPr>
        <p:spPr>
          <a:xfrm>
            <a:off x="390613" y="6037867"/>
            <a:ext cx="6200687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9797" y="1235858"/>
            <a:ext cx="3474720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9797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00348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400348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664234" y="269255"/>
            <a:ext cx="105390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50899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8350899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标题 4"/>
          <p:cNvSpPr txBox="1"/>
          <p:nvPr/>
        </p:nvSpPr>
        <p:spPr>
          <a:xfrm>
            <a:off x="646981" y="286508"/>
            <a:ext cx="10685384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11456" y="1273629"/>
            <a:ext cx="7670944" cy="51019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718458" y="1273629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718458" y="3840473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6" name="标题 4"/>
          <p:cNvSpPr txBox="1"/>
          <p:nvPr/>
        </p:nvSpPr>
        <p:spPr>
          <a:xfrm>
            <a:off x="718458" y="269255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603301" y="1191984"/>
            <a:ext cx="8115231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413657" y="1191984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413657" y="3758828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5" name="标题 4"/>
          <p:cNvSpPr txBox="1"/>
          <p:nvPr/>
        </p:nvSpPr>
        <p:spPr>
          <a:xfrm>
            <a:off x="638355" y="232291"/>
            <a:ext cx="10719889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/>
          <p:nvPr/>
        </p:nvSpPr>
        <p:spPr>
          <a:xfrm>
            <a:off x="650240" y="254394"/>
            <a:ext cx="10767951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109" y="1232362"/>
            <a:ext cx="2819400" cy="512064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8021" y="1232362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/>
          <p:nvPr/>
        </p:nvSpPr>
        <p:spPr>
          <a:xfrm>
            <a:off x="719281" y="252002"/>
            <a:ext cx="10753437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65" y="1232362"/>
            <a:ext cx="7465126" cy="492078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15450" y="5625638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HEPS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工程效果图</a:t>
            </a:r>
          </a:p>
        </p:txBody>
      </p:sp>
      <p:sp>
        <p:nvSpPr>
          <p:cNvPr id="9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685800" y="1232362"/>
            <a:ext cx="3086100" cy="4920788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/>
          <p:cNvSpPr txBox="1"/>
          <p:nvPr/>
        </p:nvSpPr>
        <p:spPr>
          <a:xfrm>
            <a:off x="685800" y="295134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685799" y="1277257"/>
            <a:ext cx="4539343" cy="4657718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/>
          <p:cNvSpPr txBox="1"/>
          <p:nvPr/>
        </p:nvSpPr>
        <p:spPr>
          <a:xfrm>
            <a:off x="685799" y="277881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CN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93" y="487501"/>
            <a:ext cx="5022695" cy="60926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17" y="5180464"/>
            <a:ext cx="2203686" cy="3029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-11" y="1721746"/>
            <a:ext cx="1219201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53531" y="3938393"/>
            <a:ext cx="7353094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755433" y="4341589"/>
            <a:ext cx="73439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755433" y="4777723"/>
            <a:ext cx="73439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2" name="流程图: 手动输入 1"/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sp>
        <p:nvSpPr>
          <p:cNvPr id="20" name="文本占位符 19"/>
          <p:cNvSpPr>
            <a:spLocks noGrp="1"/>
          </p:cNvSpPr>
          <p:nvPr>
            <p:ph type="body" sz="quarter" idx="13" hasCustomPrompt="1"/>
          </p:nvPr>
        </p:nvSpPr>
        <p:spPr>
          <a:xfrm>
            <a:off x="-11" y="5791917"/>
            <a:ext cx="1219201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2" y="1967696"/>
            <a:ext cx="823952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2309" y="4184343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142309" y="4587539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142309" y="5023673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91" y="3843658"/>
            <a:ext cx="2962231" cy="2100983"/>
          </a:xfrm>
          <a:prstGeom prst="rect">
            <a:avLst/>
          </a:prstGeom>
        </p:spPr>
      </p:pic>
      <p:sp>
        <p:nvSpPr>
          <p:cNvPr id="20" name="文本占位符 19"/>
          <p:cNvSpPr>
            <a:spLocks noGrp="1"/>
          </p:cNvSpPr>
          <p:nvPr>
            <p:ph type="body" sz="quarter" idx="13" hasCustomPrompt="1"/>
          </p:nvPr>
        </p:nvSpPr>
        <p:spPr>
          <a:xfrm>
            <a:off x="390612" y="6037867"/>
            <a:ext cx="823952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5" name="矩形 34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3" name="矩形 32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2" name="流程图: 手动输入 41"/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8023466" y="6041"/>
            <a:ext cx="913331" cy="914748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165851" y="6227079"/>
            <a:ext cx="7512206" cy="465138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3294711" y="1026332"/>
            <a:ext cx="1249185" cy="60464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96" y="1015704"/>
            <a:ext cx="1058545" cy="62590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2233719" y="883715"/>
            <a:ext cx="913331" cy="914748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65851" y="1967696"/>
            <a:ext cx="7512206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>
            <a:fillRect/>
          </a:stretch>
        </p:blipFill>
        <p:spPr>
          <a:xfrm>
            <a:off x="6723445" y="1597115"/>
            <a:ext cx="5408496" cy="4358746"/>
          </a:xfrm>
          <a:prstGeom prst="rect">
            <a:avLst/>
          </a:prstGeom>
        </p:spPr>
      </p:pic>
      <p:sp>
        <p:nvSpPr>
          <p:cNvPr id="22" name="矩形: 圆角 21"/>
          <p:cNvSpPr/>
          <p:nvPr/>
        </p:nvSpPr>
        <p:spPr>
          <a:xfrm>
            <a:off x="6683235" y="1730663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标题幻灯片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: 形状 50"/>
          <p:cNvSpPr/>
          <p:nvPr/>
        </p:nvSpPr>
        <p:spPr>
          <a:xfrm rot="12297228">
            <a:off x="-1285374" y="-408766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rgbClr val="D54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2"/>
          <a:stretch>
            <a:fillRect/>
          </a:stretch>
        </p:blipFill>
        <p:spPr>
          <a:xfrm>
            <a:off x="0" y="-1"/>
            <a:ext cx="6367082" cy="6858001"/>
          </a:xfrm>
          <a:custGeom>
            <a:avLst/>
            <a:gdLst>
              <a:gd name="connsiteX0" fmla="*/ 0 w 6367082"/>
              <a:gd name="connsiteY0" fmla="*/ 0 h 6858001"/>
              <a:gd name="connsiteX1" fmla="*/ 4115268 w 6367082"/>
              <a:gd name="connsiteY1" fmla="*/ 0 h 6858001"/>
              <a:gd name="connsiteX2" fmla="*/ 4137334 w 6367082"/>
              <a:gd name="connsiteY2" fmla="*/ 11546 h 6858001"/>
              <a:gd name="connsiteX3" fmla="*/ 5303037 w 6367082"/>
              <a:gd name="connsiteY3" fmla="*/ 980862 h 6858001"/>
              <a:gd name="connsiteX4" fmla="*/ 5391169 w 6367082"/>
              <a:gd name="connsiteY4" fmla="*/ 6401730 h 6858001"/>
              <a:gd name="connsiteX5" fmla="*/ 4988491 w 6367082"/>
              <a:gd name="connsiteY5" fmla="*/ 6789539 h 6858001"/>
              <a:gd name="connsiteX6" fmla="*/ 4901686 w 6367082"/>
              <a:gd name="connsiteY6" fmla="*/ 6858001 h 6858001"/>
              <a:gd name="connsiteX7" fmla="*/ 0 w 6367082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082" h="6858001">
                <a:moveTo>
                  <a:pt x="0" y="0"/>
                </a:moveTo>
                <a:lnTo>
                  <a:pt x="4115268" y="0"/>
                </a:lnTo>
                <a:lnTo>
                  <a:pt x="4137334" y="11546"/>
                </a:lnTo>
                <a:cubicBezTo>
                  <a:pt x="4566677" y="259527"/>
                  <a:pt x="4962790" y="584076"/>
                  <a:pt x="5303037" y="980862"/>
                </a:cubicBezTo>
                <a:cubicBezTo>
                  <a:pt x="6687517" y="2595403"/>
                  <a:pt x="6725179" y="4912011"/>
                  <a:pt x="5391169" y="6401730"/>
                </a:cubicBezTo>
                <a:cubicBezTo>
                  <a:pt x="5265077" y="6542541"/>
                  <a:pt x="5130425" y="6671845"/>
                  <a:pt x="4988491" y="6789539"/>
                </a:cubicBezTo>
                <a:lnTo>
                  <a:pt x="4901686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6792686" y="1982210"/>
            <a:ext cx="5022837" cy="17360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8679511" y="874483"/>
            <a:ext cx="1249185" cy="604649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92686" y="4118003"/>
            <a:ext cx="5022838" cy="3737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6792686" y="4521200"/>
            <a:ext cx="5022838" cy="3737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2686" y="4957334"/>
            <a:ext cx="502283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42" y="6348173"/>
            <a:ext cx="2798774" cy="38474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96" y="863855"/>
            <a:ext cx="1058545" cy="62590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7618519" y="731866"/>
            <a:ext cx="913331" cy="914748"/>
          </a:xfrm>
          <a:prstGeom prst="rect">
            <a:avLst/>
          </a:prstGeom>
        </p:spPr>
      </p:pic>
      <p:sp>
        <p:nvSpPr>
          <p:cNvPr id="16" name="文本占位符 15"/>
          <p:cNvSpPr>
            <a:spLocks noGrp="1"/>
          </p:cNvSpPr>
          <p:nvPr>
            <p:ph type="body" sz="quarter" idx="13" hasCustomPrompt="1"/>
          </p:nvPr>
        </p:nvSpPr>
        <p:spPr>
          <a:xfrm>
            <a:off x="6792685" y="5970123"/>
            <a:ext cx="5022838" cy="5238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D54027"/>
                </a:solidFill>
              </a:defRPr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13" name="任意多边形: 形状 12"/>
          <p:cNvSpPr/>
          <p:nvPr/>
        </p:nvSpPr>
        <p:spPr>
          <a:xfrm rot="12297228">
            <a:off x="-1385491" y="-408767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780288" y="260629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832244" y="303760"/>
            <a:ext cx="10724408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45720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2" y="3460607"/>
            <a:ext cx="9628909" cy="2711593"/>
          </a:xfrm>
        </p:spPr>
        <p:txBody>
          <a:bodyPr/>
          <a:lstStyle>
            <a:lvl1pPr marL="361950" indent="-361950">
              <a:buClrTx/>
              <a:buSzPct val="100000"/>
              <a:buFont typeface="+mj-lt"/>
              <a:buAutoNum type="arabicPeriod"/>
              <a:defRPr/>
            </a:lvl1pPr>
            <a:lvl2pPr marL="806450" indent="-304800">
              <a:buClrTx/>
              <a:buSzPct val="100000"/>
              <a:buFont typeface="Wingdings" panose="05000000000000000000" pitchFamily="2" charset="2"/>
              <a:buChar char="Ø"/>
              <a:defRPr/>
            </a:lvl2pPr>
            <a:lvl3pPr marL="1168400" indent="-209550">
              <a:buClrTx/>
              <a:buSzPct val="100000"/>
              <a:buFont typeface="Wingdings" panose="05000000000000000000" pitchFamily="2" charset="2"/>
              <a:buChar char="l"/>
              <a:defRPr/>
            </a:lvl3pPr>
            <a:lvl4pPr marL="1701800" indent="-285750">
              <a:buClrTx/>
              <a:buSzPct val="100000"/>
              <a:buFont typeface="Wingdings" panose="05000000000000000000" pitchFamily="2" charset="2"/>
              <a:buChar char="u"/>
              <a:defRPr/>
            </a:lvl4pPr>
            <a:lvl5pPr marL="2217420" indent="-342900">
              <a:buClrTx/>
              <a:buSzPct val="100000"/>
              <a:buFont typeface="Wingdings" panose="05000000000000000000" pitchFamily="2" charset="2"/>
              <a:buChar char="u"/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9594" y="1240525"/>
            <a:ext cx="4985143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07879" y="1240525"/>
            <a:ext cx="502504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3200" smtClean="0"/>
            </a:lvl1pPr>
            <a:lvl2pPr>
              <a:defRPr lang="zh-CN" altLang="en-US" smtClean="0"/>
            </a:lvl2pPr>
            <a:lvl3pPr>
              <a:defRPr lang="zh-CN" altLang="en-US" sz="20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59594" y="295134"/>
            <a:ext cx="10709894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1754056"/>
            <a:ext cx="11152909" cy="418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7" name="矩形 16"/>
          <p:cNvSpPr/>
          <p:nvPr/>
        </p:nvSpPr>
        <p:spPr>
          <a:xfrm flipV="1">
            <a:off x="2" y="181601"/>
            <a:ext cx="526210" cy="83631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/>
          <p:nvPr/>
        </p:nvSpPr>
        <p:spPr>
          <a:xfrm>
            <a:off x="10745069" y="6245891"/>
            <a:ext cx="1058080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‹#›</a:t>
            </a:fld>
            <a:endParaRPr lang="zh-CN" altLang="en-US" sz="1800" b="1" dirty="0">
              <a:solidFill>
                <a:schemeClr val="tx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241909" y="649073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5268686" y="6283575"/>
            <a:ext cx="3741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ALBA-HEPS Virtual Workshop, July 13-14</a:t>
            </a:r>
            <a:endParaRPr lang="zh-CN" altLang="en-US" sz="1600" dirty="0"/>
          </a:p>
        </p:txBody>
      </p:sp>
      <p:grpSp>
        <p:nvGrpSpPr>
          <p:cNvPr id="15" name="组合 14"/>
          <p:cNvGrpSpPr/>
          <p:nvPr/>
        </p:nvGrpSpPr>
        <p:grpSpPr>
          <a:xfrm>
            <a:off x="303185" y="6136469"/>
            <a:ext cx="4024944" cy="539928"/>
            <a:chOff x="7510939" y="4970998"/>
            <a:chExt cx="4024944" cy="53992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939" y="4970998"/>
              <a:ext cx="913140" cy="53992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533169" y="4987706"/>
              <a:ext cx="20027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HIGH ENERGY </a:t>
              </a:r>
            </a:p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PHOTON SOURCE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314744" y="4978404"/>
              <a:ext cx="12184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HEPS</a:t>
              </a:r>
              <a:endPara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9530366" y="5063002"/>
              <a:ext cx="0" cy="3799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/>
          <p:cNvSpPr/>
          <p:nvPr/>
        </p:nvSpPr>
        <p:spPr>
          <a:xfrm flipV="1">
            <a:off x="577971" y="181600"/>
            <a:ext cx="72269" cy="83631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NUL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5.png"/><Relationship Id="rId7" Type="http://schemas.openxmlformats.org/officeDocument/2006/relationships/image" Target="../media/image6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0.png"/><Relationship Id="rId5" Type="http://schemas.openxmlformats.org/officeDocument/2006/relationships/image" Target="../media/image640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1483360" y="4911382"/>
            <a:ext cx="3804060" cy="340814"/>
          </a:xfrm>
        </p:spPr>
        <p:txBody>
          <a:bodyPr>
            <a:normAutofit fontScale="85000" lnSpcReduction="20000"/>
          </a:bodyPr>
          <a:lstStyle/>
          <a:p>
            <a:r>
              <a:rPr lang="en-US" altLang="zh-CN" dirty="0"/>
              <a:t>Haisheng Xu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166255" y="1852550"/>
            <a:ext cx="6425045" cy="249967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4800" dirty="0"/>
              <a:t>Beam Instabilities and Longitudinal Dynamics in HEPS</a:t>
            </a:r>
            <a:endParaRPr lang="zh-CN" altLang="en-US" sz="4800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1800" dirty="0"/>
              <a:t>ALBA-HEPS Virtual Workshop, July 13-14</a:t>
            </a:r>
            <a:endParaRPr lang="zh-CN" altLang="en-US" sz="1800" dirty="0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BF210BD2-FBA3-4B5C-B1EF-D9556CCBC1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83360" y="5346499"/>
            <a:ext cx="3799308" cy="373753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dirty="0"/>
              <a:t>July 13, 2026</a:t>
            </a:r>
            <a:endParaRPr lang="zh-CN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64EB14-AFDE-494E-831B-3C4592EEEF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329893"/>
            <a:ext cx="10005237" cy="1912071"/>
          </a:xfrm>
        </p:spPr>
        <p:txBody>
          <a:bodyPr/>
          <a:lstStyle/>
          <a:p>
            <a:pPr indent="180000"/>
            <a:r>
              <a:rPr lang="en-US" altLang="zh-CN" sz="4400" dirty="0"/>
              <a:t>Studies of Longitudinal Dynamics in HEPS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F1A1C0-1D97-4229-8342-B4171C25AC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717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>
            <a:extLst>
              <a:ext uri="{FF2B5EF4-FFF2-40B4-BE49-F238E27FC236}">
                <a16:creationId xmlns:a16="http://schemas.microsoft.com/office/drawing/2014/main" id="{6310F4A9-D04B-4C5B-80EA-C1730E7B2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916" y="1370650"/>
            <a:ext cx="3689498" cy="4804867"/>
          </a:xfrm>
        </p:spPr>
        <p:txBody>
          <a:bodyPr/>
          <a:lstStyle/>
          <a:p>
            <a:r>
              <a:rPr lang="en-US" altLang="zh-CN" dirty="0"/>
              <a:t>RF potential diff</a:t>
            </a:r>
          </a:p>
          <a:p>
            <a:r>
              <a:rPr lang="en-US" altLang="zh-CN" dirty="0" err="1"/>
              <a:t>Haissinski</a:t>
            </a:r>
            <a:r>
              <a:rPr lang="en-US" altLang="zh-CN" dirty="0"/>
              <a:t> solutions diff</a:t>
            </a:r>
          </a:p>
          <a:p>
            <a:r>
              <a:rPr lang="en-US" altLang="zh-CN" dirty="0"/>
              <a:t>Longitudinal motion </a:t>
            </a:r>
          </a:p>
          <a:p>
            <a:pPr lvl="1"/>
            <a:r>
              <a:rPr lang="en-US" altLang="zh-CN" dirty="0"/>
              <a:t>Linear: w/o HC</a:t>
            </a:r>
          </a:p>
          <a:p>
            <a:pPr lvl="1"/>
            <a:r>
              <a:rPr lang="en-US" altLang="zh-CN" dirty="0"/>
              <a:t>Nonlinear: w/ HC</a:t>
            </a:r>
          </a:p>
          <a:p>
            <a:endParaRPr lang="zh-CN" altLang="en-US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9BE9B87-C929-4426-8300-0EEE2D52A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Longitudinal dynamics w/ and w/o HC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4BDEB5D-42D5-427E-A1E6-04408EE3CB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9"/>
          <a:stretch/>
        </p:blipFill>
        <p:spPr>
          <a:xfrm>
            <a:off x="8942469" y="3972460"/>
            <a:ext cx="3146749" cy="273727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D9DE520-656B-4948-877D-AF5F0DFF4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9"/>
          <a:stretch/>
        </p:blipFill>
        <p:spPr>
          <a:xfrm>
            <a:off x="8942470" y="561703"/>
            <a:ext cx="3136642" cy="2706166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1388A1A7-D59B-471C-8C56-99AEF44181A6}"/>
              </a:ext>
            </a:extLst>
          </p:cNvPr>
          <p:cNvSpPr/>
          <p:nvPr/>
        </p:nvSpPr>
        <p:spPr>
          <a:xfrm>
            <a:off x="9492118" y="28831"/>
            <a:ext cx="2070000" cy="40787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w/o HC</a:t>
            </a:r>
            <a:endParaRPr lang="zh-CN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FFF520BE-DD56-4CEA-8129-847D877C22A3}"/>
              </a:ext>
            </a:extLst>
          </p:cNvPr>
          <p:cNvSpPr/>
          <p:nvPr/>
        </p:nvSpPr>
        <p:spPr>
          <a:xfrm>
            <a:off x="9492118" y="3590132"/>
            <a:ext cx="2070000" cy="40787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ideal HC</a:t>
            </a:r>
            <a:endParaRPr lang="zh-CN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CA85B6F-E7E0-4952-B517-588A11F1D6C6}"/>
              </a:ext>
            </a:extLst>
          </p:cNvPr>
          <p:cNvSpPr/>
          <p:nvPr/>
        </p:nvSpPr>
        <p:spPr>
          <a:xfrm>
            <a:off x="9707321" y="4136162"/>
            <a:ext cx="457941" cy="312970"/>
          </a:xfrm>
          <a:prstGeom prst="round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48577-238A-44FD-99DF-E6127EFD67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6"/>
          <a:stretch/>
        </p:blipFill>
        <p:spPr>
          <a:xfrm>
            <a:off x="8737159" y="4014508"/>
            <a:ext cx="3454841" cy="2695229"/>
          </a:xfrm>
          <a:prstGeom prst="rect">
            <a:avLst/>
          </a:prstGeom>
        </p:spPr>
      </p:pic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5A1847B1-4280-4267-97C9-DF2A656FB99A}"/>
              </a:ext>
            </a:extLst>
          </p:cNvPr>
          <p:cNvCxnSpPr>
            <a:cxnSpLocks/>
          </p:cNvCxnSpPr>
          <p:nvPr/>
        </p:nvCxnSpPr>
        <p:spPr>
          <a:xfrm>
            <a:off x="9965521" y="4988118"/>
            <a:ext cx="147132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0F8AD45D-280C-465D-ACBF-143DE40A4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643" y="1156002"/>
            <a:ext cx="4412001" cy="52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3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7AFED882-FA1C-4018-8B19-A34974B8C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20" y="829445"/>
            <a:ext cx="3143249" cy="2095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75ECE85-4769-465A-B55F-3D5C6ACBE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169" y="829445"/>
            <a:ext cx="3143249" cy="2095500"/>
          </a:xfrm>
          <a:prstGeom prst="rect">
            <a:avLst/>
          </a:prstGeom>
        </p:spPr>
      </p:pic>
      <p:sp>
        <p:nvSpPr>
          <p:cNvPr id="8" name="标题 7">
            <a:extLst>
              <a:ext uri="{FF2B5EF4-FFF2-40B4-BE49-F238E27FC236}">
                <a16:creationId xmlns:a16="http://schemas.microsoft.com/office/drawing/2014/main" id="{12273B3A-0FD7-4DC9-93FB-2659C213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Microwave Instability (simulations)</a:t>
            </a:r>
            <a:endParaRPr lang="zh-CN" altLang="en-US" dirty="0"/>
          </a:p>
        </p:txBody>
      </p:sp>
      <p:pic>
        <p:nvPicPr>
          <p:cNvPr id="11" name="内容占位符 10">
            <a:extLst>
              <a:ext uri="{FF2B5EF4-FFF2-40B4-BE49-F238E27FC236}">
                <a16:creationId xmlns:a16="http://schemas.microsoft.com/office/drawing/2014/main" id="{AE42BDD1-DBD2-4B47-92C7-F7665D035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16528" y="3009077"/>
            <a:ext cx="8786131" cy="329699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37E3D8A-1057-4873-B210-3A8374CC9C44}"/>
              </a:ext>
            </a:extLst>
          </p:cNvPr>
          <p:cNvSpPr txBox="1"/>
          <p:nvPr/>
        </p:nvSpPr>
        <p:spPr>
          <a:xfrm>
            <a:off x="162340" y="1461696"/>
            <a:ext cx="1985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Bunch Length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9F39636-4A2E-43B2-A554-4511DB057665}"/>
              </a:ext>
            </a:extLst>
          </p:cNvPr>
          <p:cNvSpPr txBox="1"/>
          <p:nvPr/>
        </p:nvSpPr>
        <p:spPr>
          <a:xfrm>
            <a:off x="9471841" y="1461696"/>
            <a:ext cx="2309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Spread</a:t>
            </a:r>
          </a:p>
        </p:txBody>
      </p:sp>
    </p:spTree>
    <p:extLst>
      <p:ext uri="{BB962C8B-B14F-4D97-AF65-F5344CB8AC3E}">
        <p14:creationId xmlns:p14="http://schemas.microsoft.com/office/powerpoint/2010/main" val="3772153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0288" y="260629"/>
            <a:ext cx="11090963" cy="663575"/>
          </a:xfrm>
        </p:spPr>
        <p:txBody>
          <a:bodyPr/>
          <a:lstStyle/>
          <a:p>
            <a:r>
              <a:rPr lang="en-US" sz="3600" dirty="0"/>
              <a:t>High-Charge Limit in the transient process after injection</a:t>
            </a: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7" y="1615156"/>
            <a:ext cx="5486400" cy="4231889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1" y="1615156"/>
            <a:ext cx="5486400" cy="42318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/>
              <p:cNvSpPr txBox="1">
                <a:spLocks/>
              </p:cNvSpPr>
              <p:nvPr/>
            </p:nvSpPr>
            <p:spPr bwMode="auto">
              <a:xfrm>
                <a:off x="418337" y="1119117"/>
                <a:ext cx="10515600" cy="4887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171450" indent="-171450" algn="l" rtl="0" eaLnBrk="1" fontAlgn="base" hangingPunct="1">
                  <a:lnSpc>
                    <a:spcPct val="90000"/>
                  </a:lnSpc>
                  <a:spcBef>
                    <a:spcPts val="75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100" kern="1200">
                    <a:solidFill>
                      <a:srgbClr val="00206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1pPr>
                <a:lvl2pPr marL="514350" indent="-171450" algn="l" rtl="0" eaLnBrk="1" fontAlgn="base" hangingPunct="1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微软雅黑" panose="020B0503020204020204" pitchFamily="34" charset="-122"/>
                  <a:buChar char="−"/>
                  <a:defRPr sz="1800" kern="1200">
                    <a:solidFill>
                      <a:srgbClr val="8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857250" indent="-171450" algn="l" rtl="0" eaLnBrk="1" fontAlgn="base" hangingPunct="1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Wingdings" panose="05000000000000000000" pitchFamily="2" charset="2"/>
                  <a:buChar char="Ø"/>
                  <a:defRPr sz="15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200150" indent="-171450" algn="l" rtl="0" eaLnBrk="1" fontAlgn="base" hangingPunct="1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rtl="0" eaLnBrk="1" fontAlgn="base" hangingPunct="1">
                  <a:lnSpc>
                    <a:spcPct val="90000"/>
                  </a:lnSpc>
                  <a:spcBef>
                    <a:spcPts val="375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Single-bunch 15 nC, initial vertical offset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𝑖𝑛𝑖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, initial bunch length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𝑖𝑛𝑖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=40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𝑝𝑠</m:t>
                    </m:r>
                  </m:oMath>
                </a14:m>
                <a:r>
                  <a:rPr lang="en-US" dirty="0"/>
                  <a:t>, initial energy spread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𝑖𝑛𝑖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</a:rPr>
                      <m:t>=0.001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内容占位符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8337" y="1119117"/>
                <a:ext cx="10515600" cy="4887407"/>
              </a:xfrm>
              <a:prstGeom prst="rect">
                <a:avLst/>
              </a:prstGeom>
              <a:blipFill rotWithShape="0">
                <a:blip r:embed="rId4"/>
                <a:stretch>
                  <a:fillRect l="-580" t="-149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1690693" y="5791202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Linear One-Turn Map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123167" y="5794355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Element-By-Element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3053977" y="3862274"/>
            <a:ext cx="2714034" cy="2020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圆角矩形 11"/>
          <p:cNvSpPr/>
          <p:nvPr/>
        </p:nvSpPr>
        <p:spPr>
          <a:xfrm>
            <a:off x="8897481" y="3862274"/>
            <a:ext cx="2714034" cy="20206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253932" y="6409904"/>
            <a:ext cx="405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/>
              <a:t>8</a:t>
            </a:r>
            <a:endParaRPr lang="zh-CN" altLang="en-US" dirty="0"/>
          </a:p>
        </p:txBody>
      </p:sp>
      <p:sp>
        <p:nvSpPr>
          <p:cNvPr id="13" name="文本框 1">
            <a:extLst>
              <a:ext uri="{FF2B5EF4-FFF2-40B4-BE49-F238E27FC236}">
                <a16:creationId xmlns:a16="http://schemas.microsoft.com/office/drawing/2014/main" id="{9C0479F6-D6F6-829A-60B0-31143C8D50C2}"/>
              </a:ext>
            </a:extLst>
          </p:cNvPr>
          <p:cNvSpPr txBox="1"/>
          <p:nvPr/>
        </p:nvSpPr>
        <p:spPr>
          <a:xfrm>
            <a:off x="9811274" y="40106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Courtesy of Zhe Duan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847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5DFD2BE4-FDA3-45B9-83DF-86CA2C8BE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Beam parameters at 200 mA design current (including impedance, IBS, etc.)</a:t>
            </a:r>
            <a:endParaRPr lang="zh-CN" altLang="en-US" sz="24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1C0057D-CC03-480A-B46D-19B4B6E23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Systematic Study of Collective Effects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AF76A5C-E412-4209-BA40-9BE48B9F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896" y="1848378"/>
            <a:ext cx="7094764" cy="431527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C019AAB-FD85-4944-A045-B336A54ECC0F}"/>
              </a:ext>
            </a:extLst>
          </p:cNvPr>
          <p:cNvSpPr txBox="1"/>
          <p:nvPr/>
        </p:nvSpPr>
        <p:spPr>
          <a:xfrm>
            <a:off x="9801225" y="5224193"/>
            <a:ext cx="2345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H.</a:t>
            </a:r>
            <a:r>
              <a:rPr lang="zh-CN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Xu, et al., </a:t>
            </a:r>
            <a:r>
              <a:rPr lang="en-US" altLang="zh-CN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RDTM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 279–287 (2023).</a:t>
            </a:r>
            <a:endParaRPr lang="zh-CN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301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16DAB01-1C4C-4D75-B533-8B4081BDD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Bunch lengthening commissioning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849CFE6-50E7-49FF-AA3E-5FBA393743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758" y="1898803"/>
            <a:ext cx="5702508" cy="41497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F42BB86-A9E3-475C-9D89-EBF0627DF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8778" y="1898803"/>
            <a:ext cx="6012558" cy="4149761"/>
          </a:xfrm>
          <a:prstGeom prst="rect">
            <a:avLst/>
          </a:prstGeom>
        </p:spPr>
      </p:pic>
      <p:sp>
        <p:nvSpPr>
          <p:cNvPr id="8" name="箭头: 下 7">
            <a:extLst>
              <a:ext uri="{FF2B5EF4-FFF2-40B4-BE49-F238E27FC236}">
                <a16:creationId xmlns:a16="http://schemas.microsoft.com/office/drawing/2014/main" id="{0BBB09B4-717E-4C33-83C8-C5C39E32911E}"/>
              </a:ext>
            </a:extLst>
          </p:cNvPr>
          <p:cNvSpPr/>
          <p:nvPr/>
        </p:nvSpPr>
        <p:spPr>
          <a:xfrm rot="16200000">
            <a:off x="5949277" y="2272913"/>
            <a:ext cx="360040" cy="2520282"/>
          </a:xfrm>
          <a:prstGeom prst="downArrow">
            <a:avLst>
              <a:gd name="adj1" fmla="val 50000"/>
              <a:gd name="adj2" fmla="val 144425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内容占位符 4">
            <a:extLst>
              <a:ext uri="{FF2B5EF4-FFF2-40B4-BE49-F238E27FC236}">
                <a16:creationId xmlns:a16="http://schemas.microsoft.com/office/drawing/2014/main" id="{BB713269-EE02-48DB-88D4-B6C64C0B97AB}"/>
              </a:ext>
            </a:extLst>
          </p:cNvPr>
          <p:cNvSpPr txBox="1">
            <a:spLocks/>
          </p:cNvSpPr>
          <p:nvPr/>
        </p:nvSpPr>
        <p:spPr>
          <a:xfrm>
            <a:off x="780288" y="976745"/>
            <a:ext cx="10718987" cy="51387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/>
              <a:t>Manage to reach nearly ideally flat bunch distribution at arbitrary beam current. </a:t>
            </a:r>
            <a:r>
              <a:rPr lang="en-US" sz="2800" dirty="0"/>
              <a:t>（</a:t>
            </a:r>
            <a:r>
              <a:rPr lang="en-US" altLang="zh-CN" sz="2800" dirty="0"/>
              <a:t>~1.2 </a:t>
            </a:r>
            <a:r>
              <a:rPr lang="en-US" altLang="zh-CN" sz="2800" dirty="0" err="1"/>
              <a:t>nC</a:t>
            </a:r>
            <a:r>
              <a:rPr lang="en-US" altLang="zh-CN" sz="2800" dirty="0"/>
              <a:t> / bunch</a:t>
            </a:r>
            <a:r>
              <a:rPr lang="en-US" sz="2800" dirty="0"/>
              <a:t>）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 3.2 times bunch lengthening</a:t>
            </a:r>
            <a:r>
              <a:rPr lang="en-US" sz="2800" dirty="0"/>
              <a:t> </a:t>
            </a:r>
            <a:endParaRPr lang="en-US" sz="2000" dirty="0"/>
          </a:p>
        </p:txBody>
      </p:sp>
      <p:sp>
        <p:nvSpPr>
          <p:cNvPr id="12" name="箭头: 左 11">
            <a:hlinkClick r:id="" action="ppaction://noaction"/>
            <a:extLst>
              <a:ext uri="{FF2B5EF4-FFF2-40B4-BE49-F238E27FC236}">
                <a16:creationId xmlns:a16="http://schemas.microsoft.com/office/drawing/2014/main" id="{86ED0396-D9AA-4BC0-83C4-757735F9AE75}"/>
              </a:ext>
            </a:extLst>
          </p:cNvPr>
          <p:cNvSpPr/>
          <p:nvPr/>
        </p:nvSpPr>
        <p:spPr>
          <a:xfrm>
            <a:off x="968991" y="2627194"/>
            <a:ext cx="1439840" cy="566382"/>
          </a:xfrm>
          <a:prstGeom prst="leftArrow">
            <a:avLst>
              <a:gd name="adj1" fmla="val 50000"/>
              <a:gd name="adj2" fmla="val 941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Raw data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F4AC9F3-E01E-411E-938B-9DC3ADE1F870}"/>
              </a:ext>
            </a:extLst>
          </p:cNvPr>
          <p:cNvSpPr txBox="1"/>
          <p:nvPr/>
        </p:nvSpPr>
        <p:spPr>
          <a:xfrm>
            <a:off x="3097751" y="2473305"/>
            <a:ext cx="136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10.21 mm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55C7A26-2359-4521-82E9-E3F8EDF4412A}"/>
              </a:ext>
            </a:extLst>
          </p:cNvPr>
          <p:cNvSpPr txBox="1"/>
          <p:nvPr/>
        </p:nvSpPr>
        <p:spPr>
          <a:xfrm>
            <a:off x="9502509" y="2462688"/>
            <a:ext cx="136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32.51 mm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68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1C74A04-A0CA-4EE0-9CE0-152F9044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2. Fine tuning of the cavities’ phase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7231A0A-7D20-4439-80B2-F2FD45DB5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73" y="2265528"/>
            <a:ext cx="10287726" cy="459247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5D6DC04E-4BBD-4066-B74E-5EF4F6D05E28}"/>
              </a:ext>
            </a:extLst>
          </p:cNvPr>
          <p:cNvSpPr/>
          <p:nvPr/>
        </p:nvSpPr>
        <p:spPr>
          <a:xfrm>
            <a:off x="992773" y="3248167"/>
            <a:ext cx="1184045" cy="16309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0969E82-EB81-4474-ABA1-78731E2EC412}"/>
              </a:ext>
            </a:extLst>
          </p:cNvPr>
          <p:cNvCxnSpPr>
            <a:cxnSpLocks/>
          </p:cNvCxnSpPr>
          <p:nvPr/>
        </p:nvCxnSpPr>
        <p:spPr>
          <a:xfrm flipH="1" flipV="1">
            <a:off x="2245057" y="3982355"/>
            <a:ext cx="549544" cy="81266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81DDD928-1592-4E66-B3FE-EE96EEF4DEA3}"/>
              </a:ext>
            </a:extLst>
          </p:cNvPr>
          <p:cNvSpPr txBox="1"/>
          <p:nvPr/>
        </p:nvSpPr>
        <p:spPr>
          <a:xfrm>
            <a:off x="2794600" y="3713497"/>
            <a:ext cx="3019345" cy="64633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Horizontal average orbit from the BPM turn-by-turn data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85C3EE06-60A4-427C-B0DC-1BED4B3FC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288" y="924205"/>
            <a:ext cx="10718987" cy="519130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/>
              <a:t>Rough tuning the cavities’ phase, we used the turn-by-turn </a:t>
            </a:r>
            <a:r>
              <a:rPr lang="en-US" altLang="zh-CN" sz="2000" b="1" dirty="0"/>
              <a:t>sum signal</a:t>
            </a:r>
            <a:r>
              <a:rPr lang="en-US" altLang="zh-CN" sz="2000" dirty="0"/>
              <a:t> of one BPM.</a:t>
            </a:r>
          </a:p>
          <a:p>
            <a:pPr>
              <a:spcBef>
                <a:spcPts val="600"/>
              </a:spcBef>
            </a:pPr>
            <a:r>
              <a:rPr lang="en-US" altLang="zh-CN" sz="2000" dirty="0"/>
              <a:t>Fine tuning the cavities’ phase, we used the </a:t>
            </a:r>
            <a:r>
              <a:rPr lang="en-US" altLang="zh-CN" sz="2000" b="1" dirty="0"/>
              <a:t>horizontal average orbit (trajectory) </a:t>
            </a:r>
            <a:r>
              <a:rPr lang="en-US" altLang="zh-CN" sz="2000" dirty="0"/>
              <a:t>from the BPM turn-by-turn data as an indicator to calibrate the phase of RF cavities. </a:t>
            </a:r>
          </a:p>
        </p:txBody>
      </p:sp>
    </p:spTree>
    <p:extLst>
      <p:ext uri="{BB962C8B-B14F-4D97-AF65-F5344CB8AC3E}">
        <p14:creationId xmlns:p14="http://schemas.microsoft.com/office/powerpoint/2010/main" val="358484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21C74A04-A0CA-4EE0-9CE0-152F90442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Fine tuning of the cavities’ phase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84F237D-94EA-48A6-80C4-67F74CDC95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18" y="2504363"/>
            <a:ext cx="5400000" cy="367726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535815-0BAC-499C-BACA-0A6798C810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0" y="2504363"/>
            <a:ext cx="5715191" cy="3677262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AFCA2F5-FCD7-4E15-949E-0FF0E4DD6551}"/>
              </a:ext>
            </a:extLst>
          </p:cNvPr>
          <p:cNvSpPr txBox="1"/>
          <p:nvPr/>
        </p:nvSpPr>
        <p:spPr>
          <a:xfrm>
            <a:off x="1238540" y="3429000"/>
            <a:ext cx="1900900" cy="3693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/>
                </a:solidFill>
              </a:rPr>
              <a:t>before calibration</a:t>
            </a:r>
            <a:endParaRPr lang="zh-CN" altLang="en-US" b="1" dirty="0">
              <a:solidFill>
                <a:schemeClr val="accent4"/>
              </a:solidFill>
            </a:endParaRPr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D82353A7-1FCC-4D57-900A-2AC91DD2B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288" y="924205"/>
            <a:ext cx="10718987" cy="5191304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CN" sz="2000" dirty="0"/>
              <a:t>Rough tuning the cavities’ phase, we used the turn-by-turn </a:t>
            </a:r>
            <a:r>
              <a:rPr lang="en-US" altLang="zh-CN" sz="2000" b="1" dirty="0"/>
              <a:t>sum signal</a:t>
            </a:r>
            <a:r>
              <a:rPr lang="en-US" altLang="zh-CN" sz="2000" dirty="0"/>
              <a:t> of one BPM.</a:t>
            </a:r>
          </a:p>
          <a:p>
            <a:pPr>
              <a:spcBef>
                <a:spcPts val="600"/>
              </a:spcBef>
            </a:pPr>
            <a:r>
              <a:rPr lang="en-US" altLang="zh-CN" sz="2000" dirty="0"/>
              <a:t>Fine tuning the cavities’ phase, we used the </a:t>
            </a:r>
            <a:r>
              <a:rPr lang="en-US" altLang="zh-CN" sz="2000" b="1" dirty="0"/>
              <a:t>horizontal average orbit (trajectory) </a:t>
            </a:r>
            <a:r>
              <a:rPr lang="en-US" altLang="zh-CN" sz="2000" dirty="0"/>
              <a:t>from the BPM turn-by-turn data as an indicator to calibrate the phase of RF cavities. </a:t>
            </a:r>
          </a:p>
          <a:p>
            <a:pPr>
              <a:spcBef>
                <a:spcPts val="600"/>
              </a:spcBef>
            </a:pPr>
            <a:r>
              <a:rPr lang="en-US" altLang="zh-CN" sz="2400" b="1" dirty="0"/>
              <a:t>After calibration, the bunch length (at same single-bunch current) became shorter.</a:t>
            </a:r>
            <a:endParaRPr lang="zh-CN" altLang="en-US" sz="2400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D2CE70C-F3B9-4175-8FD4-16A1CFE92207}"/>
              </a:ext>
            </a:extLst>
          </p:cNvPr>
          <p:cNvSpPr txBox="1"/>
          <p:nvPr/>
        </p:nvSpPr>
        <p:spPr>
          <a:xfrm>
            <a:off x="7145564" y="3429000"/>
            <a:ext cx="1754596" cy="369332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4"/>
                </a:solidFill>
              </a:rPr>
              <a:t>after calibration</a:t>
            </a:r>
            <a:endParaRPr lang="zh-CN" altLang="en-US" b="1" dirty="0">
              <a:solidFill>
                <a:schemeClr val="accent4"/>
              </a:solidFill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08D448A9-6715-4BA5-9965-C52AFC95F82F}"/>
              </a:ext>
            </a:extLst>
          </p:cNvPr>
          <p:cNvCxnSpPr>
            <a:cxnSpLocks/>
          </p:cNvCxnSpPr>
          <p:nvPr/>
        </p:nvCxnSpPr>
        <p:spPr>
          <a:xfrm flipV="1">
            <a:off x="2414016" y="2879460"/>
            <a:ext cx="256033" cy="48342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71C3B565-2BDA-4658-9EE4-CA0BE9CB9780}"/>
              </a:ext>
            </a:extLst>
          </p:cNvPr>
          <p:cNvCxnSpPr>
            <a:cxnSpLocks/>
          </p:cNvCxnSpPr>
          <p:nvPr/>
        </p:nvCxnSpPr>
        <p:spPr>
          <a:xfrm flipV="1">
            <a:off x="8479536" y="2945576"/>
            <a:ext cx="256033" cy="483424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B8D82331-66BE-4CE3-A981-EF956035CEAC}"/>
              </a:ext>
            </a:extLst>
          </p:cNvPr>
          <p:cNvSpPr/>
          <p:nvPr/>
        </p:nvSpPr>
        <p:spPr>
          <a:xfrm>
            <a:off x="2470826" y="2504362"/>
            <a:ext cx="902209" cy="3089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0C03DEA-2D45-423A-8348-A631E7723EFE}"/>
              </a:ext>
            </a:extLst>
          </p:cNvPr>
          <p:cNvSpPr/>
          <p:nvPr/>
        </p:nvSpPr>
        <p:spPr>
          <a:xfrm>
            <a:off x="8607552" y="2637266"/>
            <a:ext cx="983920" cy="3089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9EEDF87-BF22-4C5E-858F-3756E294B6AE}"/>
              </a:ext>
            </a:extLst>
          </p:cNvPr>
          <p:cNvSpPr txBox="1"/>
          <p:nvPr/>
        </p:nvSpPr>
        <p:spPr>
          <a:xfrm>
            <a:off x="3517212" y="2479350"/>
            <a:ext cx="136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9.48 mm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C9C25C5-F39A-4464-9EBD-CA24374D72A6}"/>
              </a:ext>
            </a:extLst>
          </p:cNvPr>
          <p:cNvSpPr txBox="1"/>
          <p:nvPr/>
        </p:nvSpPr>
        <p:spPr>
          <a:xfrm>
            <a:off x="9414443" y="2921117"/>
            <a:ext cx="13673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bg1"/>
                </a:solidFill>
              </a:rPr>
              <a:t>7.19 mm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986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16DAB01-1C4C-4D75-B533-8B4081BDD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Longitudinal Coupled-Bunch Oscillation (CBM0)</a:t>
            </a: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EB84CAF0-A9A7-407B-9808-BDB2401AE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036" y="1311275"/>
            <a:ext cx="8704827" cy="4803775"/>
          </a:xfr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DEA133B-4642-49FA-8EDC-AF44B726B0E9}"/>
              </a:ext>
            </a:extLst>
          </p:cNvPr>
          <p:cNvSpPr txBox="1"/>
          <p:nvPr/>
        </p:nvSpPr>
        <p:spPr>
          <a:xfrm>
            <a:off x="1957719" y="4153865"/>
            <a:ext cx="1367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振荡幅度约 </a:t>
            </a:r>
            <a:r>
              <a:rPr lang="en-US" altLang="zh-CN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168 mm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右大括号 12">
            <a:extLst>
              <a:ext uri="{FF2B5EF4-FFF2-40B4-BE49-F238E27FC236}">
                <a16:creationId xmlns:a16="http://schemas.microsoft.com/office/drawing/2014/main" id="{5D438633-1CC3-416B-9D11-700443C78B50}"/>
              </a:ext>
            </a:extLst>
          </p:cNvPr>
          <p:cNvSpPr/>
          <p:nvPr/>
        </p:nvSpPr>
        <p:spPr>
          <a:xfrm rot="5400000">
            <a:off x="2342406" y="3577448"/>
            <a:ext cx="213755" cy="682824"/>
          </a:xfrm>
          <a:prstGeom prst="rightBrace">
            <a:avLst>
              <a:gd name="adj1" fmla="val 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071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E6637D4-16E2-44FC-8B98-3428525C9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562" y="3844183"/>
            <a:ext cx="4980602" cy="1439500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 With mode zero instability</a:t>
            </a:r>
          </a:p>
          <a:p>
            <a:pPr marL="502920" lvl="1" indent="0">
              <a:buNone/>
            </a:pPr>
            <a:r>
              <a:rPr lang="en-US" altLang="zh-CN" sz="2200" dirty="0"/>
              <a:t>Mode zero arises and results in beam current threshold</a:t>
            </a:r>
            <a:endParaRPr lang="zh-CN" altLang="en-US" sz="22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F14394F-729D-49AC-B127-07D3CB883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Mode analysis with bunch-by-bunch feedback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ECECD8C-9CAF-4AA8-9284-4F0FB6344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164" y="3628348"/>
            <a:ext cx="5471482" cy="253730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D762B2AB-05CA-420E-82F3-192E088BD755}"/>
              </a:ext>
            </a:extLst>
          </p:cNvPr>
          <p:cNvSpPr txBox="1"/>
          <p:nvPr/>
        </p:nvSpPr>
        <p:spPr>
          <a:xfrm>
            <a:off x="3530228" y="5564882"/>
            <a:ext cx="241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LLRF </a:t>
            </a:r>
            <a:r>
              <a:rPr lang="en-US" altLang="zh-CN" dirty="0" err="1"/>
              <a:t>kp</a:t>
            </a:r>
            <a:r>
              <a:rPr lang="en-US" altLang="zh-CN" dirty="0"/>
              <a:t>=1 @56mA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3E8EEE5-968D-4B25-97EE-36B45244A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164" y="1048309"/>
            <a:ext cx="5471482" cy="2534346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9F72662-5E91-4BC5-8AB7-B71AEB2AD26E}"/>
              </a:ext>
            </a:extLst>
          </p:cNvPr>
          <p:cNvSpPr txBox="1"/>
          <p:nvPr/>
        </p:nvSpPr>
        <p:spPr>
          <a:xfrm>
            <a:off x="6497224" y="1802587"/>
            <a:ext cx="11776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Mode=0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4CB46608-D917-4F26-87F2-4B15DFE6AD05}"/>
              </a:ext>
            </a:extLst>
          </p:cNvPr>
          <p:cNvCxnSpPr/>
          <p:nvPr/>
        </p:nvCxnSpPr>
        <p:spPr>
          <a:xfrm flipH="1">
            <a:off x="6734491" y="2091610"/>
            <a:ext cx="216682" cy="135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B5F5DD5B-0C1E-4446-98C3-B09BE124C3DE}"/>
              </a:ext>
            </a:extLst>
          </p:cNvPr>
          <p:cNvSpPr txBox="1"/>
          <p:nvPr/>
        </p:nvSpPr>
        <p:spPr>
          <a:xfrm>
            <a:off x="9444828" y="2692694"/>
            <a:ext cx="11776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Mode=62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F3193969-CDB2-40C4-AEFF-2E12172D719C}"/>
              </a:ext>
            </a:extLst>
          </p:cNvPr>
          <p:cNvCxnSpPr>
            <a:cxnSpLocks/>
          </p:cNvCxnSpPr>
          <p:nvPr/>
        </p:nvCxnSpPr>
        <p:spPr>
          <a:xfrm flipH="1" flipV="1">
            <a:off x="9842441" y="2506140"/>
            <a:ext cx="116286" cy="293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D236D227-C5B1-4105-ACBF-C3CD22E6AE9A}"/>
              </a:ext>
            </a:extLst>
          </p:cNvPr>
          <p:cNvSpPr txBox="1"/>
          <p:nvPr/>
        </p:nvSpPr>
        <p:spPr>
          <a:xfrm>
            <a:off x="6692960" y="3844183"/>
            <a:ext cx="11776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Mode=0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89907561-7A72-4A71-9B46-C29CEF68D198}"/>
              </a:ext>
            </a:extLst>
          </p:cNvPr>
          <p:cNvCxnSpPr/>
          <p:nvPr/>
        </p:nvCxnSpPr>
        <p:spPr>
          <a:xfrm flipH="1">
            <a:off x="6930227" y="4133206"/>
            <a:ext cx="216682" cy="1358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8A507256-C362-4C82-A747-87691BFABE3F}"/>
              </a:ext>
            </a:extLst>
          </p:cNvPr>
          <p:cNvSpPr txBox="1"/>
          <p:nvPr/>
        </p:nvSpPr>
        <p:spPr>
          <a:xfrm>
            <a:off x="9562559" y="5272114"/>
            <a:ext cx="11776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/>
              <a:t>Mode=62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71B17C5B-9293-41D8-B873-CAD0319B33F8}"/>
              </a:ext>
            </a:extLst>
          </p:cNvPr>
          <p:cNvCxnSpPr>
            <a:cxnSpLocks/>
          </p:cNvCxnSpPr>
          <p:nvPr/>
        </p:nvCxnSpPr>
        <p:spPr>
          <a:xfrm flipH="1" flipV="1">
            <a:off x="10061111" y="5107186"/>
            <a:ext cx="116286" cy="2939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A6FF840C-6DAE-4E9F-8786-042FBC3B39E1}"/>
              </a:ext>
            </a:extLst>
          </p:cNvPr>
          <p:cNvSpPr txBox="1"/>
          <p:nvPr/>
        </p:nvSpPr>
        <p:spPr>
          <a:xfrm>
            <a:off x="3579089" y="2953037"/>
            <a:ext cx="2412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LLRF </a:t>
            </a:r>
            <a:r>
              <a:rPr lang="en-US" altLang="zh-CN" dirty="0" err="1"/>
              <a:t>kp</a:t>
            </a:r>
            <a:r>
              <a:rPr lang="en-US" altLang="zh-CN" dirty="0"/>
              <a:t>=4 @60mA</a:t>
            </a:r>
          </a:p>
        </p:txBody>
      </p:sp>
      <p:sp>
        <p:nvSpPr>
          <p:cNvPr id="23" name="内容占位符 1">
            <a:extLst>
              <a:ext uri="{FF2B5EF4-FFF2-40B4-BE49-F238E27FC236}">
                <a16:creationId xmlns:a16="http://schemas.microsoft.com/office/drawing/2014/main" id="{0A0BCA9A-2733-4DBC-AF41-9F7086D76626}"/>
              </a:ext>
            </a:extLst>
          </p:cNvPr>
          <p:cNvSpPr txBox="1">
            <a:spLocks/>
          </p:cNvSpPr>
          <p:nvPr/>
        </p:nvSpPr>
        <p:spPr>
          <a:xfrm>
            <a:off x="625562" y="1293118"/>
            <a:ext cx="4379207" cy="17381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l"/>
              <a:defRPr lang="zh-CN" altLang="en-US" sz="3200" kern="1200" baseline="0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lang="zh-CN" altLang="en-US" sz="2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lang="zh-CN" alt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400" dirty="0"/>
              <a:t> Without mode zero instability</a:t>
            </a:r>
          </a:p>
          <a:p>
            <a:pPr marL="502920" lvl="1" indent="0" algn="just">
              <a:buNone/>
            </a:pPr>
            <a:r>
              <a:rPr lang="en-US" sz="2200" dirty="0"/>
              <a:t>Several modes with much lower amplitude, the mode zero is not dominated</a:t>
            </a:r>
          </a:p>
        </p:txBody>
      </p:sp>
    </p:spTree>
    <p:extLst>
      <p:ext uri="{BB962C8B-B14F-4D97-AF65-F5344CB8AC3E}">
        <p14:creationId xmlns:p14="http://schemas.microsoft.com/office/powerpoint/2010/main" val="2493535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zh-CN" dirty="0">
                <a:latin typeface="+mn-ea"/>
              </a:rPr>
              <a:t>CONTENT</a:t>
            </a:r>
            <a:endParaRPr lang="zh-CN" altLang="en-US" dirty="0">
              <a:latin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676402" y="3460606"/>
            <a:ext cx="7742310" cy="3184033"/>
          </a:xfrm>
        </p:spPr>
        <p:txBody>
          <a:bodyPr>
            <a:normAutofit/>
          </a:bodyPr>
          <a:lstStyle/>
          <a:p>
            <a:r>
              <a:rPr lang="en-US" altLang="zh-CN" sz="3200" dirty="0"/>
              <a:t>Brief Introduction</a:t>
            </a:r>
          </a:p>
          <a:p>
            <a:r>
              <a:rPr lang="en-US" altLang="zh-CN" sz="3200" dirty="0"/>
              <a:t>Studies of Longitudinal Dynamics in HEPS</a:t>
            </a:r>
          </a:p>
          <a:p>
            <a:r>
              <a:rPr lang="en-US" altLang="zh-CN" sz="3200" dirty="0"/>
              <a:t>On-going Studies and Possible Next Step</a:t>
            </a:r>
          </a:p>
          <a:p>
            <a:r>
              <a:rPr lang="en-US" altLang="zh-CN" sz="3200" dirty="0"/>
              <a:t>Summary</a:t>
            </a:r>
            <a:endParaRPr lang="zh-CN" altLang="en-US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6E6637D4-16E2-44FC-8B98-3428525C961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24500" y="1310641"/>
                <a:ext cx="5555573" cy="4804867"/>
              </a:xfrm>
            </p:spPr>
            <p:txBody>
              <a:bodyPr>
                <a:normAutofit fontScale="92500"/>
              </a:bodyPr>
              <a:lstStyle/>
              <a:p>
                <a:pPr algn="just"/>
                <a:r>
                  <a:rPr lang="en-US" altLang="zh-CN" sz="2600" dirty="0"/>
                  <a:t> Slow instability with the fitted growth time of ~1.2 s (without counting the synchrotron radiation damping), indicating that the growth time of this instability is approximately 18.4 </a:t>
                </a:r>
                <a:r>
                  <a:rPr lang="en-US" altLang="zh-CN" sz="2600" dirty="0" err="1"/>
                  <a:t>ms.</a:t>
                </a:r>
                <a:endParaRPr lang="en-US" altLang="zh-CN" sz="2600" dirty="0"/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6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altLang="zh-CN" sz="26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600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en-US" altLang="zh-CN" sz="2600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sz="2600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𝑖𝑛𝑠𝑡𝑎𝑏𝑖𝑙𝑖𝑡𝑦</m:t>
                              </m:r>
                            </m:sub>
                          </m:sSub>
                        </m:den>
                      </m:f>
                      <m:r>
                        <a:rPr lang="en-US" altLang="zh-CN" sz="26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=</m:t>
                      </m:r>
                      <m:f>
                        <m:fPr>
                          <m:ctrlPr>
                            <a:rPr lang="en-US" altLang="zh-CN" sz="26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altLang="zh-CN" sz="26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600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en-US" altLang="zh-CN" sz="2600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sz="2600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𝑓𝑖𝑡𝑡𝑒𝑑</m:t>
                              </m:r>
                            </m:sub>
                          </m:sSub>
                        </m:den>
                      </m:f>
                      <m:r>
                        <a:rPr lang="en-US" altLang="zh-CN" sz="2600" b="0" i="1" smtClean="0">
                          <a:latin typeface="Cambria Math" panose="02040503050406030204" pitchFamily="18" charset="0"/>
                          <a:sym typeface="Symbol" panose="05050102010706020507" pitchFamily="18" charset="2"/>
                        </a:rPr>
                        <m:t>+</m:t>
                      </m:r>
                      <m:f>
                        <m:fPr>
                          <m:ctrlPr>
                            <a:rPr lang="en-US" altLang="zh-CN" sz="26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</m:ctrlPr>
                        </m:fPr>
                        <m:num>
                          <m:r>
                            <a:rPr lang="en-US" altLang="zh-CN" sz="2600" b="0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600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</m:ctrlPr>
                            </m:sSubPr>
                            <m:e>
                              <m:r>
                                <a:rPr lang="en-US" altLang="zh-CN" sz="2600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altLang="zh-CN" sz="2600" b="0" i="1" smtClean="0">
                                  <a:latin typeface="Cambria Math" panose="02040503050406030204" pitchFamily="18" charset="0"/>
                                  <a:sym typeface="Symbol" panose="05050102010706020507" pitchFamily="18" charset="2"/>
                                </a:rPr>
                                <m:t>𝑆𝑅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600" dirty="0">
                  <a:sym typeface="Symbol" panose="05050102010706020507" pitchFamily="18" charset="2"/>
                </a:endParaRPr>
              </a:p>
              <a:p>
                <a:pPr algn="just"/>
                <a:r>
                  <a:rPr lang="en-US" altLang="zh-CN" sz="2600" dirty="0">
                    <a:sym typeface="Symbol" panose="05050102010706020507" pitchFamily="18" charset="2"/>
                  </a:rPr>
                  <a:t> Likely coupling between coupled bunch instability and slow tuning mechanisms. </a:t>
                </a:r>
                <a:endParaRPr lang="en-US" altLang="zh-CN" sz="2600" dirty="0"/>
              </a:p>
              <a:p>
                <a:pPr algn="just"/>
                <a:r>
                  <a:rPr lang="en-US" altLang="zh-CN" sz="2600" dirty="0"/>
                  <a:t> Dipolar oscillation dominated with many higher order sidebands.</a:t>
                </a:r>
              </a:p>
              <a:p>
                <a:pPr algn="just"/>
                <a:endParaRPr lang="zh-CN" altLang="en-US" sz="2600" dirty="0"/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6E6637D4-16E2-44FC-8B98-3428525C96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24500" y="1310641"/>
                <a:ext cx="5555573" cy="4804867"/>
              </a:xfrm>
              <a:blipFill>
                <a:blip r:embed="rId3"/>
                <a:stretch>
                  <a:fillRect l="-219" t="-1015" r="-16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4F14394F-729D-49AC-B127-07D3CB883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/>
              <a:t>Instability growth time measured from FA data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C67751D-3357-427A-B8BD-B0D9D52FE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129" y="1310641"/>
            <a:ext cx="4919843" cy="437818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D336FB2-9E03-4B99-A204-EB375826449A}"/>
              </a:ext>
            </a:extLst>
          </p:cNvPr>
          <p:cNvSpPr txBox="1"/>
          <p:nvPr/>
        </p:nvSpPr>
        <p:spPr>
          <a:xfrm>
            <a:off x="3076547" y="853544"/>
            <a:ext cx="15176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</a:rPr>
              <a:t>Beam loss</a:t>
            </a:r>
            <a:endParaRPr lang="zh-CN" altLang="en-US" sz="2000" dirty="0">
              <a:solidFill>
                <a:srgbClr val="FF0000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E6EF726-55E0-4C6F-BEC1-0A90AF818ADC}"/>
              </a:ext>
            </a:extLst>
          </p:cNvPr>
          <p:cNvSpPr txBox="1"/>
          <p:nvPr/>
        </p:nvSpPr>
        <p:spPr>
          <a:xfrm>
            <a:off x="1433521" y="1360937"/>
            <a:ext cx="1820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Fitted growth time </a:t>
            </a:r>
            <a:r>
              <a:rPr lang="en-US" altLang="zh-CN" dirty="0">
                <a:solidFill>
                  <a:srgbClr val="FF0000"/>
                </a:solidFill>
                <a:sym typeface="Symbol" panose="05050102010706020507" pitchFamily="18" charset="2"/>
              </a:rPr>
              <a:t></a:t>
            </a:r>
            <a:r>
              <a:rPr lang="en-US" altLang="zh-CN" dirty="0">
                <a:solidFill>
                  <a:srgbClr val="FF0000"/>
                </a:solidFill>
              </a:rPr>
              <a:t> 1.2 s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4EF22B49-E511-4ED5-9B8B-E7D780E96391}"/>
              </a:ext>
            </a:extLst>
          </p:cNvPr>
          <p:cNvCxnSpPr>
            <a:cxnSpLocks/>
          </p:cNvCxnSpPr>
          <p:nvPr/>
        </p:nvCxnSpPr>
        <p:spPr>
          <a:xfrm flipH="1">
            <a:off x="3432250" y="1204755"/>
            <a:ext cx="229684" cy="312364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3F50FC98-6F7E-4E46-934C-CBD0B66CDA46}"/>
              </a:ext>
            </a:extLst>
          </p:cNvPr>
          <p:cNvSpPr txBox="1"/>
          <p:nvPr/>
        </p:nvSpPr>
        <p:spPr>
          <a:xfrm>
            <a:off x="729137" y="5746176"/>
            <a:ext cx="5662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Harmonic RF cavities detuned to around 70kHz~100kHz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2990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E6637D4-16E2-44FC-8B98-3428525C9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altLang="zh-CN" sz="2400" dirty="0"/>
              <a:t> </a:t>
            </a:r>
            <a:r>
              <a:rPr lang="en-US" altLang="zh-CN" sz="2400" b="1" dirty="0"/>
              <a:t>Tuning the </a:t>
            </a:r>
            <a:r>
              <a:rPr lang="en-US" altLang="zh-CN" sz="2400" b="1" dirty="0" err="1"/>
              <a:t>kp</a:t>
            </a:r>
            <a:r>
              <a:rPr lang="en-US" altLang="zh-CN" sz="2400" b="1" dirty="0"/>
              <a:t> parameter of the cavity LLRF can damp the mode zero instability</a:t>
            </a:r>
          </a:p>
          <a:p>
            <a:pPr>
              <a:spcBef>
                <a:spcPts val="600"/>
              </a:spcBef>
            </a:pPr>
            <a:r>
              <a:rPr lang="en-US" altLang="zh-CN" sz="2400" dirty="0"/>
              <a:t> Bunch-by-bunch feedback can provide extra damping to the instability</a:t>
            </a:r>
            <a:endParaRPr lang="zh-CN" altLang="en-US" sz="2400" dirty="0"/>
          </a:p>
          <a:p>
            <a:pPr>
              <a:spcBef>
                <a:spcPts val="600"/>
              </a:spcBef>
            </a:pPr>
            <a:r>
              <a:rPr lang="en-US" altLang="zh-CN" sz="2400" dirty="0"/>
              <a:t> Since the synchrotron frequency is quite low (less than 100 Hz), FOFB show damping effects on the coupled bunch modes (without zero mode). 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F14394F-729D-49AC-B127-07D3CB883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/>
              <a:t>Mitigation strategies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2F82E8-4B70-47EA-892F-098541EA2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624" y="3096986"/>
            <a:ext cx="5604851" cy="273281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7ED74E5-8C72-4072-8176-0407EA377FAB}"/>
              </a:ext>
            </a:extLst>
          </p:cNvPr>
          <p:cNvSpPr txBox="1"/>
          <p:nvPr/>
        </p:nvSpPr>
        <p:spPr>
          <a:xfrm>
            <a:off x="3505922" y="5860054"/>
            <a:ext cx="3510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Oscillation amplitude with FOFB 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036A2D24-22A4-48B8-B6F1-0E306DEDE1B5}"/>
              </a:ext>
            </a:extLst>
          </p:cNvPr>
          <p:cNvCxnSpPr>
            <a:cxnSpLocks/>
            <a:endCxn id="6" idx="0"/>
          </p:cNvCxnSpPr>
          <p:nvPr/>
        </p:nvCxnSpPr>
        <p:spPr>
          <a:xfrm flipH="1">
            <a:off x="5261050" y="5433812"/>
            <a:ext cx="780060" cy="426242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BE75645-2FC7-4CE3-8BFF-AAACE7892D56}"/>
              </a:ext>
            </a:extLst>
          </p:cNvPr>
          <p:cNvCxnSpPr>
            <a:cxnSpLocks/>
          </p:cNvCxnSpPr>
          <p:nvPr/>
        </p:nvCxnSpPr>
        <p:spPr>
          <a:xfrm>
            <a:off x="4320648" y="5369391"/>
            <a:ext cx="618190" cy="518361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041C4418-C830-49E5-B2A3-7B0614835F30}"/>
              </a:ext>
            </a:extLst>
          </p:cNvPr>
          <p:cNvSpPr txBox="1"/>
          <p:nvPr/>
        </p:nvSpPr>
        <p:spPr>
          <a:xfrm>
            <a:off x="4668745" y="3067420"/>
            <a:ext cx="1591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FOFB off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49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2F4DB12-2AB9-4D97-A9E8-1BA278AB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Dedicated beam time for studying the CBM0</a:t>
            </a:r>
            <a:endParaRPr lang="zh-CN" altLang="en-US" dirty="0"/>
          </a:p>
        </p:txBody>
      </p:sp>
      <p:pic>
        <p:nvPicPr>
          <p:cNvPr id="4" name="内容占位符 8">
            <a:extLst>
              <a:ext uri="{FF2B5EF4-FFF2-40B4-BE49-F238E27FC236}">
                <a16:creationId xmlns:a16="http://schemas.microsoft.com/office/drawing/2014/main" id="{42B10FB6-56A8-44BF-8F5A-32F3F1862C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1314999"/>
            <a:ext cx="10718800" cy="4796327"/>
          </a:xfr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690D143-2AEE-459E-B7B6-7979CA2BFC12}"/>
              </a:ext>
            </a:extLst>
          </p:cNvPr>
          <p:cNvSpPr txBox="1"/>
          <p:nvPr/>
        </p:nvSpPr>
        <p:spPr>
          <a:xfrm>
            <a:off x="4473237" y="2965006"/>
            <a:ext cx="324552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/>
              <a:t>Kp</a:t>
            </a:r>
            <a:r>
              <a:rPr lang="en-US" altLang="zh-CN" sz="2400" dirty="0"/>
              <a:t> of 166.6 MHz cavities</a:t>
            </a: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26E61E52-B77C-416B-ADDB-B52856961936}"/>
              </a:ext>
            </a:extLst>
          </p:cNvPr>
          <p:cNvCxnSpPr>
            <a:cxnSpLocks/>
          </p:cNvCxnSpPr>
          <p:nvPr/>
        </p:nvCxnSpPr>
        <p:spPr>
          <a:xfrm>
            <a:off x="6504039" y="3426671"/>
            <a:ext cx="353961" cy="761871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EFD9C5B6-5287-43FF-88E6-567D7702E2E5}"/>
              </a:ext>
            </a:extLst>
          </p:cNvPr>
          <p:cNvSpPr txBox="1"/>
          <p:nvPr/>
        </p:nvSpPr>
        <p:spPr>
          <a:xfrm>
            <a:off x="4881276" y="4845845"/>
            <a:ext cx="324552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err="1"/>
              <a:t>Kp</a:t>
            </a:r>
            <a:r>
              <a:rPr lang="en-US" altLang="zh-CN" sz="2400" dirty="0"/>
              <a:t> of 499.8 MHz cavities</a:t>
            </a:r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D9F41FD3-A0DC-46BB-822A-3AEE76D7E75D}"/>
              </a:ext>
            </a:extLst>
          </p:cNvPr>
          <p:cNvCxnSpPr>
            <a:cxnSpLocks/>
          </p:cNvCxnSpPr>
          <p:nvPr/>
        </p:nvCxnSpPr>
        <p:spPr>
          <a:xfrm>
            <a:off x="6912078" y="5307510"/>
            <a:ext cx="344128" cy="390795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A3B9532D-72D7-4015-82E5-2BABE16EC1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15614" r="50000" b="31930"/>
          <a:stretch/>
        </p:blipFill>
        <p:spPr>
          <a:xfrm>
            <a:off x="7195746" y="893660"/>
            <a:ext cx="4836665" cy="3342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912E563-C681-4C80-8DA3-D17225692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14958" r="50000" b="32928"/>
          <a:stretch/>
        </p:blipFill>
        <p:spPr>
          <a:xfrm>
            <a:off x="182003" y="919460"/>
            <a:ext cx="4868311" cy="3342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C90CDFDF-E816-4FE6-A075-6DA004901749}"/>
              </a:ext>
            </a:extLst>
          </p:cNvPr>
          <p:cNvSpPr txBox="1"/>
          <p:nvPr/>
        </p:nvSpPr>
        <p:spPr>
          <a:xfrm>
            <a:off x="10005212" y="799984"/>
            <a:ext cx="218549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63mA, stable</a:t>
            </a:r>
            <a:endParaRPr lang="zh-CN" altLang="en-US" sz="2400" dirty="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4BA5F828-3136-489A-9F96-0F739B3FD610}"/>
              </a:ext>
            </a:extLst>
          </p:cNvPr>
          <p:cNvSpPr/>
          <p:nvPr/>
        </p:nvSpPr>
        <p:spPr>
          <a:xfrm>
            <a:off x="10135434" y="2479491"/>
            <a:ext cx="962526" cy="16530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9A9BDC01-52C7-44D2-9924-17477C764D81}"/>
              </a:ext>
            </a:extLst>
          </p:cNvPr>
          <p:cNvCxnSpPr/>
          <p:nvPr/>
        </p:nvCxnSpPr>
        <p:spPr>
          <a:xfrm>
            <a:off x="7584739" y="2720124"/>
            <a:ext cx="3164305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椭圆 16">
            <a:extLst>
              <a:ext uri="{FF2B5EF4-FFF2-40B4-BE49-F238E27FC236}">
                <a16:creationId xmlns:a16="http://schemas.microsoft.com/office/drawing/2014/main" id="{71E3E946-D30A-4D62-A13C-13AA18E056EF}"/>
              </a:ext>
            </a:extLst>
          </p:cNvPr>
          <p:cNvSpPr/>
          <p:nvPr/>
        </p:nvSpPr>
        <p:spPr>
          <a:xfrm>
            <a:off x="3021516" y="2557050"/>
            <a:ext cx="962526" cy="16530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56D4E37B-0289-48FB-B2A5-F9952FA30A9D}"/>
              </a:ext>
            </a:extLst>
          </p:cNvPr>
          <p:cNvCxnSpPr/>
          <p:nvPr/>
        </p:nvCxnSpPr>
        <p:spPr>
          <a:xfrm>
            <a:off x="470821" y="2797683"/>
            <a:ext cx="3164305" cy="0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25BC79E-B9B9-4962-A0E7-D3933E7D5D94}"/>
                  </a:ext>
                </a:extLst>
              </p:cNvPr>
              <p:cNvSpPr txBox="1"/>
              <p:nvPr/>
            </p:nvSpPr>
            <p:spPr>
              <a:xfrm>
                <a:off x="7874698" y="2096494"/>
                <a:ext cx="2949329" cy="33855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Amplitude of the peak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1600" dirty="0"/>
                  <a:t>~10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A25BC79E-B9B9-4962-A0E7-D3933E7D5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4698" y="2096494"/>
                <a:ext cx="2949329" cy="338554"/>
              </a:xfrm>
              <a:prstGeom prst="rect">
                <a:avLst/>
              </a:prstGeom>
              <a:blipFill>
                <a:blip r:embed="rId5"/>
                <a:stretch>
                  <a:fillRect l="-1240" t="-5455"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643BB7E-4BD4-4F26-8167-BE7DD02A583C}"/>
                  </a:ext>
                </a:extLst>
              </p:cNvPr>
              <p:cNvSpPr txBox="1"/>
              <p:nvPr/>
            </p:nvSpPr>
            <p:spPr>
              <a:xfrm>
                <a:off x="470821" y="2191799"/>
                <a:ext cx="3200929" cy="33855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Amplitude of the peak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1600" dirty="0"/>
                  <a:t>~1000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643BB7E-4BD4-4F26-8167-BE7DD02A5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21" y="2191799"/>
                <a:ext cx="3200929" cy="338554"/>
              </a:xfrm>
              <a:prstGeom prst="rect">
                <a:avLst/>
              </a:prstGeom>
              <a:blipFill>
                <a:blip r:embed="rId6"/>
                <a:stretch>
                  <a:fillRect l="-952" t="-5455"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2ED77C2B-7D69-4434-83F5-E2B43EE396CD}"/>
              </a:ext>
            </a:extLst>
          </p:cNvPr>
          <p:cNvCxnSpPr>
            <a:cxnSpLocks/>
          </p:cNvCxnSpPr>
          <p:nvPr/>
        </p:nvCxnSpPr>
        <p:spPr>
          <a:xfrm>
            <a:off x="1974251" y="1133759"/>
            <a:ext cx="0" cy="1017762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AA5F8BE2-952E-464E-8EC9-CEFB7DDB228A}"/>
              </a:ext>
            </a:extLst>
          </p:cNvPr>
          <p:cNvSpPr txBox="1"/>
          <p:nvPr/>
        </p:nvSpPr>
        <p:spPr>
          <a:xfrm>
            <a:off x="3021516" y="919460"/>
            <a:ext cx="2185495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95mA, unstable</a:t>
            </a:r>
            <a:endParaRPr lang="zh-CN" altLang="en-US" sz="2400" dirty="0"/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C0D49712-8E91-424C-BD41-1BE83D390297}"/>
              </a:ext>
            </a:extLst>
          </p:cNvPr>
          <p:cNvCxnSpPr>
            <a:cxnSpLocks/>
          </p:cNvCxnSpPr>
          <p:nvPr/>
        </p:nvCxnSpPr>
        <p:spPr>
          <a:xfrm>
            <a:off x="9415910" y="1150292"/>
            <a:ext cx="0" cy="827665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45149A3C-2608-4F66-BF54-3E74592A47B2}"/>
              </a:ext>
            </a:extLst>
          </p:cNvPr>
          <p:cNvSpPr txBox="1"/>
          <p:nvPr/>
        </p:nvSpPr>
        <p:spPr>
          <a:xfrm>
            <a:off x="5197846" y="1039082"/>
            <a:ext cx="194384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/>
              <a:t>Beam current</a:t>
            </a:r>
          </a:p>
        </p:txBody>
      </p: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1C6144F7-0BBE-4D7B-B284-6E1554299AD6}"/>
              </a:ext>
            </a:extLst>
          </p:cNvPr>
          <p:cNvCxnSpPr>
            <a:cxnSpLocks/>
          </p:cNvCxnSpPr>
          <p:nvPr/>
        </p:nvCxnSpPr>
        <p:spPr>
          <a:xfrm>
            <a:off x="6021240" y="1470731"/>
            <a:ext cx="240097" cy="38121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53C61FF-3D9C-4379-BB17-93975F2CC85F}"/>
                  </a:ext>
                </a:extLst>
              </p:cNvPr>
              <p:cNvSpPr txBox="1"/>
              <p:nvPr/>
            </p:nvSpPr>
            <p:spPr>
              <a:xfrm>
                <a:off x="2052973" y="1517485"/>
                <a:ext cx="1576746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0000"/>
                    </a:solidFill>
                  </a:rPr>
                  <a:t>amp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≈110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753C61FF-3D9C-4379-BB17-93975F2CC8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2973" y="1517485"/>
                <a:ext cx="1576746" cy="369332"/>
              </a:xfrm>
              <a:prstGeom prst="rect">
                <a:avLst/>
              </a:prstGeom>
              <a:blipFill>
                <a:blip r:embed="rId7"/>
                <a:stretch>
                  <a:fillRect l="-1938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976A0A52-4108-4DF8-8FEA-4A519EACD1D6}"/>
                  </a:ext>
                </a:extLst>
              </p:cNvPr>
              <p:cNvSpPr txBox="1"/>
              <p:nvPr/>
            </p:nvSpPr>
            <p:spPr>
              <a:xfrm>
                <a:off x="9521213" y="1440161"/>
                <a:ext cx="1576746" cy="369332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dirty="0">
                    <a:solidFill>
                      <a:srgbClr val="FF0000"/>
                    </a:solidFill>
                  </a:rPr>
                  <a:t>amp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≈15</m:t>
                    </m:r>
                    <m:r>
                      <m:rPr>
                        <m:sty m:val="p"/>
                      </m:rPr>
                      <a:rPr lang="en-US" altLang="zh-CN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μm</m:t>
                    </m:r>
                  </m:oMath>
                </a14:m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976A0A52-4108-4DF8-8FEA-4A519EACD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1213" y="1440161"/>
                <a:ext cx="1576746" cy="369332"/>
              </a:xfrm>
              <a:prstGeom prst="rect">
                <a:avLst/>
              </a:prstGeom>
              <a:blipFill>
                <a:blip r:embed="rId8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098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4" grpId="0" animBg="1"/>
      <p:bldP spid="15" grpId="0" animBg="1"/>
      <p:bldP spid="17" grpId="0" animBg="1"/>
      <p:bldP spid="19" grpId="0" animBg="1"/>
      <p:bldP spid="20" grpId="0" animBg="1"/>
      <p:bldP spid="24" grpId="0" animBg="1"/>
      <p:bldP spid="27" grpId="0" animBg="1"/>
      <p:bldP spid="32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E9E2029-9636-4C1A-9828-22CD84251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Cavity field &amp; resonance control: I/Q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E546F0F-4495-4294-884D-E190A73C6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052736"/>
            <a:ext cx="5280702" cy="280831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648493E-9B10-46E1-A1A0-216A644A3554}"/>
              </a:ext>
            </a:extLst>
          </p:cNvPr>
          <p:cNvSpPr txBox="1"/>
          <p:nvPr/>
        </p:nvSpPr>
        <p:spPr>
          <a:xfrm>
            <a:off x="551384" y="4091416"/>
            <a:ext cx="513668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IQ vector control (field)</a:t>
            </a:r>
          </a:p>
          <a:p>
            <a:pPr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- Sample ref. &amp; pickup signals</a:t>
            </a:r>
          </a:p>
          <a:p>
            <a:pPr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- Non-IQ demodulate to IQ</a:t>
            </a:r>
          </a:p>
          <a:p>
            <a:pPr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- IQ errors to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PI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controller </a:t>
            </a:r>
          </a:p>
          <a:p>
            <a:pPr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- DDS output IF drive signal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0B8D87B-B8B9-46CB-9435-3EFD662C6D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1053615"/>
            <a:ext cx="4543715" cy="28803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F583FBC-47E5-4C27-B231-EEE150E2CA41}"/>
              </a:ext>
            </a:extLst>
          </p:cNvPr>
          <p:cNvSpPr txBox="1"/>
          <p:nvPr/>
        </p:nvSpPr>
        <p:spPr>
          <a:xfrm>
            <a:off x="6384032" y="4091416"/>
            <a:ext cx="54006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IQ vector control (resonance)</a:t>
            </a:r>
          </a:p>
          <a:p>
            <a:pPr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- Sample fwd. &amp; pickup signals</a:t>
            </a:r>
          </a:p>
          <a:p>
            <a:pPr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- Demodulate to IQ -&gt; phase error</a:t>
            </a:r>
          </a:p>
          <a:p>
            <a:pPr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- SC cavity tuner: Motor &amp; Piezo</a:t>
            </a:r>
          </a:p>
          <a:p>
            <a:pPr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- NC cavity tuner: Motor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">
            <a:extLst>
              <a:ext uri="{FF2B5EF4-FFF2-40B4-BE49-F238E27FC236}">
                <a16:creationId xmlns:a16="http://schemas.microsoft.com/office/drawing/2014/main" id="{9C0479F6-D6F6-829A-60B0-31143C8D50C2}"/>
              </a:ext>
            </a:extLst>
          </p:cNvPr>
          <p:cNvSpPr txBox="1"/>
          <p:nvPr/>
        </p:nvSpPr>
        <p:spPr>
          <a:xfrm>
            <a:off x="9354074" y="103148"/>
            <a:ext cx="2681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Courtesy of </a:t>
            </a:r>
            <a:r>
              <a:rPr lang="en-US" altLang="zh-CN" dirty="0" err="1"/>
              <a:t>Qunyao</a:t>
            </a:r>
            <a:r>
              <a:rPr lang="en-US" altLang="zh-CN" dirty="0"/>
              <a:t> Wang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5344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9F69532B-5E1A-4EFB-B0AB-D0248F8EB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3C7F433-A479-4BF6-850D-C64BD6EC3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88" y="260629"/>
            <a:ext cx="11197289" cy="663575"/>
          </a:xfrm>
        </p:spPr>
        <p:txBody>
          <a:bodyPr/>
          <a:lstStyle/>
          <a:p>
            <a:r>
              <a:rPr lang="en-US" altLang="zh-CN" dirty="0"/>
              <a:t>A different LLRF control strategy of the HC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FE32AB-F7AB-4ECD-B9CB-9CB62CFB7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0" y="846289"/>
            <a:ext cx="8803793" cy="424456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732A93A-8527-4149-A58A-630C2D6B1F06}"/>
              </a:ext>
            </a:extLst>
          </p:cNvPr>
          <p:cNvSpPr/>
          <p:nvPr/>
        </p:nvSpPr>
        <p:spPr>
          <a:xfrm>
            <a:off x="551384" y="5263964"/>
            <a:ext cx="81070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This scheme was tested and verified!</a:t>
            </a:r>
          </a:p>
          <a:p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More efforts needed to make it operates more stable. </a:t>
            </a:r>
            <a:endParaRPr lang="zh-CN" altLang="en-US" sz="2400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64294333-CCA0-4F77-B2A4-0593F1957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2" y="840624"/>
            <a:ext cx="3214545" cy="376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710782D-5BF7-4D0A-BC4B-226D379010BC}"/>
              </a:ext>
            </a:extLst>
          </p:cNvPr>
          <p:cNvSpPr txBox="1"/>
          <p:nvPr/>
        </p:nvSpPr>
        <p:spPr>
          <a:xfrm>
            <a:off x="9120336" y="4602245"/>
            <a:ext cx="237926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Ib</a:t>
            </a:r>
            <a:r>
              <a:rPr lang="en-US" altLang="zh-CN" dirty="0"/>
              <a:t>	=24.5mA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Pb	=-15kW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Vc</a:t>
            </a:r>
            <a:r>
              <a:rPr lang="en-US" altLang="zh-CN" dirty="0"/>
              <a:t>	=1.25MV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Vb</a:t>
            </a:r>
            <a:r>
              <a:rPr lang="en-US" altLang="zh-CN" dirty="0"/>
              <a:t>	=0.13MV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Vg	=1.20MV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i="1" dirty="0" err="1"/>
              <a:t>φ</a:t>
            </a:r>
            <a:r>
              <a:rPr lang="en-US" altLang="zh-CN" sz="2000" i="1" baseline="-25000" dirty="0" err="1">
                <a:latin typeface="宋体" panose="02010600030101010101" pitchFamily="2" charset="-122"/>
                <a:ea typeface="宋体" panose="02010600030101010101" pitchFamily="2" charset="-122"/>
              </a:rPr>
              <a:t>s</a:t>
            </a:r>
            <a:r>
              <a:rPr lang="en-US" altLang="zh-CN" sz="2000" i="1" dirty="0">
                <a:latin typeface="宋体" panose="02010600030101010101" pitchFamily="2" charset="-122"/>
                <a:ea typeface="宋体" panose="02010600030101010101" pitchFamily="2" charset="-122"/>
              </a:rPr>
              <a:t>	</a:t>
            </a:r>
            <a:r>
              <a:rPr lang="en-US" altLang="zh-CN" dirty="0"/>
              <a:t>=240°	</a:t>
            </a:r>
            <a:endParaRPr lang="zh-CN" altLang="en-US" sz="2000" i="1" baseline="-25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0490F71-6F06-488F-B853-EF1593B0B3AB}"/>
              </a:ext>
            </a:extLst>
          </p:cNvPr>
          <p:cNvSpPr txBox="1"/>
          <p:nvPr/>
        </p:nvSpPr>
        <p:spPr>
          <a:xfrm>
            <a:off x="551383" y="6228039"/>
            <a:ext cx="841186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dirty="0"/>
              <a:t>Ignasi Bellafont, </a:t>
            </a:r>
            <a:r>
              <a:rPr lang="en-US" altLang="zh-CN" dirty="0"/>
              <a:t>talk in the 9th Low Emittance Rings Workshop, CERN, 2024</a:t>
            </a:r>
          </a:p>
          <a:p>
            <a:r>
              <a:rPr lang="en-US" altLang="zh-CN" dirty="0"/>
              <a:t>F. Perez, et al., NIMA, 2025.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04453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64EB14-AFDE-494E-831B-3C4592EEEF4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1329893"/>
            <a:ext cx="9813851" cy="1912071"/>
          </a:xfrm>
        </p:spPr>
        <p:txBody>
          <a:bodyPr/>
          <a:lstStyle/>
          <a:p>
            <a:pPr indent="180000"/>
            <a:r>
              <a:rPr lang="en-US" altLang="zh-CN" dirty="0"/>
              <a:t>On-going studies and possible next step</a:t>
            </a:r>
            <a:endParaRPr lang="en-US" altLang="zh-CN" sz="4400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8D80DA-7AF0-4C26-A208-6BBF160ECA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879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F00BEF7-A326-4196-ABBC-1D74C62B3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10" y="1147864"/>
            <a:ext cx="11147896" cy="5064867"/>
          </a:xfrm>
        </p:spPr>
        <p:txBody>
          <a:bodyPr>
            <a:normAutofit lnSpcReduction="10000"/>
          </a:bodyPr>
          <a:lstStyle/>
          <a:p>
            <a:r>
              <a:rPr lang="en-US" altLang="zh-CN" sz="3000" dirty="0"/>
              <a:t>Control strategy of the HCs at high beam current</a:t>
            </a:r>
          </a:p>
          <a:p>
            <a:r>
              <a:rPr lang="en-US" altLang="zh-CN" sz="3000" dirty="0"/>
              <a:t>Operation strategy when ID gaps changing </a:t>
            </a:r>
            <a:r>
              <a:rPr lang="zh-CN" altLang="en-US" sz="3000" dirty="0"/>
              <a:t>（</a:t>
            </a:r>
            <a:r>
              <a:rPr lang="en-US" altLang="zh-CN" sz="3000" dirty="0"/>
              <a:t>U0 feed-forward table</a:t>
            </a:r>
            <a:r>
              <a:rPr lang="zh-CN" altLang="en-US" sz="3000" dirty="0"/>
              <a:t>）</a:t>
            </a:r>
            <a:r>
              <a:rPr lang="en-US" altLang="zh-CN" sz="3000" dirty="0"/>
              <a:t>, how to operate two HCs stably</a:t>
            </a:r>
            <a:r>
              <a:rPr lang="zh-CN" altLang="en-US" sz="3000" dirty="0"/>
              <a:t>； </a:t>
            </a:r>
            <a:endParaRPr lang="en-US" altLang="zh-CN" sz="3000" dirty="0"/>
          </a:p>
          <a:p>
            <a:r>
              <a:rPr lang="en-US" altLang="zh-CN" sz="3000" dirty="0"/>
              <a:t>Trying to find out the physical reason of CBM0; </a:t>
            </a:r>
          </a:p>
          <a:p>
            <a:r>
              <a:rPr lang="en-US" altLang="zh-CN" sz="3000" dirty="0"/>
              <a:t>Cure the mode 0 via algorithm and  a mode 0 damper; </a:t>
            </a:r>
          </a:p>
          <a:p>
            <a:r>
              <a:rPr lang="en-US" altLang="zh-CN" sz="3000" dirty="0"/>
              <a:t>Studying the longitudinal coupled-bunch instability;</a:t>
            </a:r>
          </a:p>
          <a:p>
            <a:r>
              <a:rPr lang="en-US" altLang="zh-CN" sz="3000" dirty="0"/>
              <a:t>Carrying out experiments of collective beam instabilities with active harmonic cavities and cure them; </a:t>
            </a:r>
          </a:p>
          <a:p>
            <a:r>
              <a:rPr lang="en-US" altLang="zh-CN" sz="3000" dirty="0"/>
              <a:t>Influences of FOFB on longitudinal collective motions. 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22DE32C-7022-4BA0-9ABA-A91A732AB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On-going studies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4741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64EB14-AFDE-494E-831B-3C4592EEEF4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indent="180000"/>
            <a:r>
              <a:rPr lang="en-US" altLang="zh-CN" sz="4400" dirty="0"/>
              <a:t>Summary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8D80DA-7AF0-4C26-A208-6BBF160ECA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613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F00BEF7-A326-4196-ABBC-1D74C62B3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10" y="1147864"/>
            <a:ext cx="11147896" cy="5064867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/>
              <a:t> </a:t>
            </a:r>
            <a:r>
              <a:rPr lang="en-US" altLang="zh-CN" sz="3000" dirty="0"/>
              <a:t>Systematic studies of longitudinal dynamics were carried out in the design stage of HEPS.</a:t>
            </a:r>
          </a:p>
          <a:p>
            <a:r>
              <a:rPr lang="en-US" altLang="zh-CN" sz="3000" dirty="0"/>
              <a:t>Commissioning of double-RF system were quite smooth at the beginning to reach ideal-lengthening. However, more attention was paid to increase beam current and operate the machine stably (HC setup and ID gaps; stabilize the HC synchronous phase, etc. )</a:t>
            </a:r>
          </a:p>
          <a:p>
            <a:r>
              <a:rPr lang="en-US" altLang="zh-CN" sz="3000" dirty="0"/>
              <a:t>More experimental studies of longitudinal dynamics in HEPS are planned in the future machine shifts. </a:t>
            </a:r>
          </a:p>
          <a:p>
            <a:r>
              <a:rPr lang="en-US" altLang="zh-CN" sz="3000" dirty="0"/>
              <a:t> Possible next step: </a:t>
            </a:r>
          </a:p>
          <a:p>
            <a:pPr lvl="1"/>
            <a:r>
              <a:rPr lang="en-US" altLang="zh-CN" sz="2600" dirty="0"/>
              <a:t>U0 feedforward;</a:t>
            </a:r>
          </a:p>
          <a:p>
            <a:pPr lvl="1"/>
            <a:r>
              <a:rPr lang="en-US" altLang="zh-CN" sz="2600" dirty="0"/>
              <a:t>Keep increasing beam current towards the designed current 200 mA; </a:t>
            </a:r>
          </a:p>
          <a:p>
            <a:pPr lvl="1"/>
            <a:r>
              <a:rPr lang="en-US" altLang="zh-CN" sz="2600" dirty="0"/>
              <a:t>keep stable operation at high current (</a:t>
            </a:r>
            <a:r>
              <a:rPr lang="en-US" altLang="zh-CN" sz="2600" dirty="0" err="1"/>
              <a:t>e.g</a:t>
            </a:r>
            <a:r>
              <a:rPr lang="en-US" altLang="zh-CN" sz="2600" dirty="0"/>
              <a:t>, find out the physical reason of CBM0); </a:t>
            </a:r>
          </a:p>
          <a:p>
            <a:pPr lvl="1"/>
            <a:r>
              <a:rPr lang="en-US" altLang="zh-CN" sz="2600" dirty="0"/>
              <a:t>mode 0 damper (algorithms is under test and would be tested in the next run); </a:t>
            </a:r>
          </a:p>
          <a:p>
            <a:pPr lvl="1"/>
            <a:r>
              <a:rPr lang="en-US" altLang="zh-CN" sz="2600" dirty="0"/>
              <a:t>experiments of collective beam instabilities with active harmonic cavities; </a:t>
            </a:r>
          </a:p>
          <a:p>
            <a:pPr lvl="1"/>
            <a:r>
              <a:rPr lang="en-US" altLang="zh-CN" sz="2600" dirty="0"/>
              <a:t>……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22DE32C-7022-4BA0-9ABA-A91A732AB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3624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>
            <a:extLst>
              <a:ext uri="{FF2B5EF4-FFF2-40B4-BE49-F238E27FC236}">
                <a16:creationId xmlns:a16="http://schemas.microsoft.com/office/drawing/2014/main" id="{8DC29121-ACF4-4EE8-BEC2-E1C6985F10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607" y="2698081"/>
            <a:ext cx="6611697" cy="3239631"/>
          </a:xfrm>
        </p:spPr>
        <p:txBody>
          <a:bodyPr>
            <a:normAutofit/>
          </a:bodyPr>
          <a:lstStyle/>
          <a:p>
            <a:r>
              <a:rPr lang="en-US" altLang="zh-CN" sz="8000" dirty="0"/>
              <a:t>Thank you!</a:t>
            </a:r>
            <a:br>
              <a:rPr lang="en-US" altLang="zh-CN" sz="6600" dirty="0"/>
            </a:br>
            <a:endParaRPr lang="zh-CN" altLang="en-US" sz="6600" dirty="0"/>
          </a:p>
        </p:txBody>
      </p:sp>
    </p:spTree>
    <p:extLst>
      <p:ext uri="{BB962C8B-B14F-4D97-AF65-F5344CB8AC3E}">
        <p14:creationId xmlns:p14="http://schemas.microsoft.com/office/powerpoint/2010/main" val="2894400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64EB14-AFDE-494E-831B-3C4592EEEF4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indent="180000"/>
            <a:r>
              <a:rPr lang="en-US" altLang="zh-CN" sz="4400" dirty="0"/>
              <a:t>Brief Introduction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6D3B191-3AE0-4691-8887-F0653A4870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614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464C3FB1-613B-4BB2-BEE4-466EB7CA3E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3" t="25881" r="14274" b="22949"/>
          <a:stretch/>
        </p:blipFill>
        <p:spPr>
          <a:xfrm rot="21281437">
            <a:off x="10869536" y="4194552"/>
            <a:ext cx="639527" cy="310756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716DAB01-1C4C-4D75-B533-8B4081BDD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Brief information of HEPS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D4F0A40-F9DE-4AFD-8DE8-BCBDF3488E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0" t="1562" r="1909" b="2258"/>
          <a:stretch/>
        </p:blipFill>
        <p:spPr>
          <a:xfrm>
            <a:off x="5577528" y="1355288"/>
            <a:ext cx="5269689" cy="448851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9FA1FD8-8FF7-46F1-B2D6-8F5364847D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837" y="1355288"/>
            <a:ext cx="4246668" cy="405176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42456C2-85D7-4A85-BD5A-25F37533EBD2}"/>
              </a:ext>
            </a:extLst>
          </p:cNvPr>
          <p:cNvSpPr txBox="1"/>
          <p:nvPr/>
        </p:nvSpPr>
        <p:spPr>
          <a:xfrm>
            <a:off x="1166902" y="5608645"/>
            <a:ext cx="3714538" cy="508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901" dirty="0">
                <a:latin typeface="Arial" panose="020B0604020202020204" pitchFamily="34" charset="0"/>
                <a:cs typeface="Arial" panose="020B0604020202020204" pitchFamily="34" charset="0"/>
              </a:rPr>
              <a:t>[1] Y. Jiao </a:t>
            </a:r>
            <a:r>
              <a:rPr lang="en-US" altLang="zh-CN" sz="901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altLang="zh-CN" sz="90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altLang="zh-CN" sz="901" i="1" dirty="0">
                <a:latin typeface="Arial" panose="020B0604020202020204" pitchFamily="34" charset="0"/>
                <a:cs typeface="Arial" panose="020B0604020202020204" pitchFamily="34" charset="0"/>
              </a:rPr>
              <a:t>J. Synchrotron Rad.</a:t>
            </a:r>
            <a:r>
              <a:rPr lang="sv-SE" altLang="zh-CN" sz="901" dirty="0">
                <a:latin typeface="Arial" panose="020B0604020202020204" pitchFamily="34" charset="0"/>
                <a:cs typeface="Arial" panose="020B0604020202020204" pitchFamily="34" charset="0"/>
              </a:rPr>
              <a:t> 25, 1611–1618 (2018).</a:t>
            </a:r>
          </a:p>
          <a:p>
            <a:r>
              <a:rPr lang="sv-SE" altLang="zh-CN" sz="901" dirty="0">
                <a:latin typeface="Arial" panose="020B0604020202020204" pitchFamily="34" charset="0"/>
                <a:cs typeface="Arial" panose="020B0604020202020204" pitchFamily="34" charset="0"/>
              </a:rPr>
              <a:t>[2] Y. Jiao, </a:t>
            </a:r>
            <a:r>
              <a:rPr lang="sv-SE" altLang="zh-CN" sz="901" i="1" dirty="0">
                <a:latin typeface="Arial" panose="020B0604020202020204" pitchFamily="34" charset="0"/>
                <a:cs typeface="Arial" panose="020B0604020202020204" pitchFamily="34" charset="0"/>
              </a:rPr>
              <a:t>RDTM</a:t>
            </a:r>
            <a:r>
              <a:rPr lang="sv-SE" altLang="zh-CN" sz="901" dirty="0">
                <a:latin typeface="Arial" panose="020B0604020202020204" pitchFamily="34" charset="0"/>
                <a:cs typeface="Arial" panose="020B0604020202020204" pitchFamily="34" charset="0"/>
              </a:rPr>
              <a:t> 4, 399 (2020).</a:t>
            </a:r>
            <a:endParaRPr lang="zh-CN" altLang="en-US" sz="90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sv-SE" altLang="zh-CN" sz="901" dirty="0">
                <a:latin typeface="Arial" panose="020B0604020202020204" pitchFamily="34" charset="0"/>
                <a:cs typeface="Arial" panose="020B0604020202020204" pitchFamily="34" charset="0"/>
              </a:rPr>
              <a:t>[3] H. Xu </a:t>
            </a:r>
            <a:r>
              <a:rPr lang="sv-SE" altLang="zh-CN" sz="901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sv-SE" altLang="zh-CN" sz="90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altLang="zh-CN" sz="901" i="1" dirty="0">
                <a:latin typeface="Arial" panose="020B0604020202020204" pitchFamily="34" charset="0"/>
                <a:cs typeface="Arial" panose="020B0604020202020204" pitchFamily="34" charset="0"/>
              </a:rPr>
              <a:t>RDTM</a:t>
            </a:r>
            <a:r>
              <a:rPr lang="sv-SE" altLang="zh-CN" sz="901" dirty="0">
                <a:latin typeface="Arial" panose="020B0604020202020204" pitchFamily="34" charset="0"/>
                <a:cs typeface="Arial" panose="020B0604020202020204" pitchFamily="34" charset="0"/>
              </a:rPr>
              <a:t> 7, 279–287 (2023).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82F6CAB-7A65-4ACA-9631-FB2F1F047F1F}"/>
              </a:ext>
            </a:extLst>
          </p:cNvPr>
          <p:cNvSpPr/>
          <p:nvPr/>
        </p:nvSpPr>
        <p:spPr>
          <a:xfrm>
            <a:off x="5768966" y="4108912"/>
            <a:ext cx="5042937" cy="3414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5D06815-60CA-49D6-99BD-AAE482FB4E88}"/>
              </a:ext>
            </a:extLst>
          </p:cNvPr>
          <p:cNvSpPr/>
          <p:nvPr/>
        </p:nvSpPr>
        <p:spPr>
          <a:xfrm>
            <a:off x="5768966" y="4805641"/>
            <a:ext cx="5042937" cy="3414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1CC15C3-6ABE-4DC7-A980-675386A142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3" t="25881" r="14274" b="22949"/>
          <a:stretch/>
        </p:blipFill>
        <p:spPr>
          <a:xfrm rot="18709440">
            <a:off x="10861362" y="4720752"/>
            <a:ext cx="639527" cy="31075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4D992A7-8042-499A-A158-39C71438F0A2}"/>
              </a:ext>
            </a:extLst>
          </p:cNvPr>
          <p:cNvSpPr txBox="1"/>
          <p:nvPr/>
        </p:nvSpPr>
        <p:spPr>
          <a:xfrm>
            <a:off x="10891844" y="4407591"/>
            <a:ext cx="1302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Challenging!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6A9B2C9-447A-4675-8B36-AB00CDAFEEE4}"/>
              </a:ext>
            </a:extLst>
          </p:cNvPr>
          <p:cNvSpPr/>
          <p:nvPr/>
        </p:nvSpPr>
        <p:spPr>
          <a:xfrm>
            <a:off x="2548030" y="3522929"/>
            <a:ext cx="1734613" cy="326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17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7C63665E-843E-4124-8A59-6BEBA7F42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/>
              <a:t>HEPS storage ring</a:t>
            </a:r>
          </a:p>
          <a:p>
            <a:pPr lvl="1">
              <a:lnSpc>
                <a:spcPct val="120000"/>
              </a:lnSpc>
            </a:pPr>
            <a:r>
              <a:rPr lang="en-US" altLang="zh-CN" sz="2200" dirty="0"/>
              <a:t>“high-bunch-charge mode"</a:t>
            </a:r>
          </a:p>
          <a:p>
            <a:pPr lvl="2">
              <a:lnSpc>
                <a:spcPct val="120000"/>
              </a:lnSpc>
            </a:pPr>
            <a:r>
              <a:rPr lang="en-US" altLang="zh-CN" sz="2000" dirty="0"/>
              <a:t> </a:t>
            </a:r>
            <a:r>
              <a:rPr lang="en-US" altLang="zh-CN" sz="2000" b="1" dirty="0"/>
              <a:t>14.4 </a:t>
            </a:r>
            <a:r>
              <a:rPr lang="en-US" altLang="zh-CN" sz="2000" b="1" dirty="0" err="1"/>
              <a:t>nC</a:t>
            </a:r>
            <a:r>
              <a:rPr lang="en-US" altLang="zh-CN" sz="2000" b="1" dirty="0"/>
              <a:t>/bunch </a:t>
            </a:r>
            <a:r>
              <a:rPr lang="en-US" altLang="zh-CN" sz="2000" dirty="0"/>
              <a:t>(200 mA, 63 bunches)</a:t>
            </a:r>
          </a:p>
          <a:p>
            <a:pPr lvl="1">
              <a:lnSpc>
                <a:spcPct val="120000"/>
              </a:lnSpc>
            </a:pPr>
            <a:r>
              <a:rPr lang="en-US" altLang="zh-CN" sz="2200" dirty="0"/>
              <a:t>“high-brightness mode”</a:t>
            </a:r>
          </a:p>
          <a:p>
            <a:pPr lvl="2">
              <a:lnSpc>
                <a:spcPct val="120000"/>
              </a:lnSpc>
            </a:pPr>
            <a:r>
              <a:rPr lang="en-US" altLang="zh-CN" sz="1900" dirty="0"/>
              <a:t> 1.33 </a:t>
            </a:r>
            <a:r>
              <a:rPr lang="en-US" altLang="zh-CN" sz="1900" dirty="0" err="1"/>
              <a:t>nC</a:t>
            </a:r>
            <a:r>
              <a:rPr lang="en-US" altLang="zh-CN" sz="1900" dirty="0"/>
              <a:t>/bunch (200mA, 680 bunches) </a:t>
            </a:r>
          </a:p>
          <a:p>
            <a:pPr lvl="1">
              <a:lnSpc>
                <a:spcPct val="120000"/>
              </a:lnSpc>
            </a:pPr>
            <a:r>
              <a:rPr lang="en-US" altLang="zh-CN" sz="2200" dirty="0"/>
              <a:t>  on-axis swap-out injection scheme + high energy accumulation in booster</a:t>
            </a:r>
          </a:p>
          <a:p>
            <a:pPr lvl="2">
              <a:lnSpc>
                <a:spcPct val="120000"/>
              </a:lnSpc>
            </a:pPr>
            <a:r>
              <a:rPr lang="en-US" altLang="zh-CN" sz="2000" dirty="0"/>
              <a:t> “full-charge bunch” injection --- </a:t>
            </a:r>
            <a:r>
              <a:rPr lang="en-US" altLang="zh-CN" b="1" dirty="0"/>
              <a:t>mismatched </a:t>
            </a:r>
            <a:r>
              <a:rPr lang="en-US" altLang="zh-CN" sz="2000" b="1" dirty="0"/>
              <a:t>injected bunch of 14.4 </a:t>
            </a:r>
            <a:r>
              <a:rPr lang="en-US" altLang="zh-CN" sz="2000" b="1" dirty="0" err="1"/>
              <a:t>nC</a:t>
            </a:r>
            <a:r>
              <a:rPr lang="en-US" altLang="zh-CN" sz="2000" b="1" dirty="0"/>
              <a:t> </a:t>
            </a:r>
            <a:r>
              <a:rPr lang="en-US" altLang="zh-CN" sz="2000" dirty="0"/>
              <a:t>/ 1.33 </a:t>
            </a:r>
            <a:r>
              <a:rPr lang="en-US" altLang="zh-CN" sz="2000" dirty="0" err="1"/>
              <a:t>nC</a:t>
            </a:r>
            <a:r>
              <a:rPr lang="en-US" altLang="zh-CN" sz="2000" dirty="0"/>
              <a:t>;</a:t>
            </a:r>
          </a:p>
          <a:p>
            <a:pPr lvl="2">
              <a:lnSpc>
                <a:spcPct val="120000"/>
              </a:lnSpc>
            </a:pPr>
            <a:r>
              <a:rPr lang="en-US" altLang="zh-CN" sz="2000" dirty="0"/>
              <a:t>   injection imperfection induced initial transverse offset;</a:t>
            </a:r>
          </a:p>
          <a:p>
            <a:pPr>
              <a:lnSpc>
                <a:spcPct val="120000"/>
              </a:lnSpc>
            </a:pPr>
            <a:r>
              <a:rPr lang="en-US" altLang="zh-CN" sz="2600" dirty="0"/>
              <a:t>HEPS booster</a:t>
            </a:r>
          </a:p>
          <a:p>
            <a:pPr lvl="1">
              <a:lnSpc>
                <a:spcPct val="120000"/>
              </a:lnSpc>
            </a:pPr>
            <a:r>
              <a:rPr lang="en-US" altLang="zh-CN" sz="2300" dirty="0"/>
              <a:t> need to provide high charge bunch (&gt;14.4 </a:t>
            </a:r>
            <a:r>
              <a:rPr lang="en-US" altLang="zh-CN" sz="2300" dirty="0" err="1"/>
              <a:t>nC</a:t>
            </a:r>
            <a:r>
              <a:rPr lang="en-US" altLang="zh-CN" sz="2300" dirty="0"/>
              <a:t>) to the storage ring</a:t>
            </a:r>
          </a:p>
          <a:p>
            <a:pPr lvl="1">
              <a:lnSpc>
                <a:spcPct val="120000"/>
              </a:lnSpc>
            </a:pPr>
            <a:r>
              <a:rPr lang="en-US" altLang="zh-CN" sz="2300" dirty="0"/>
              <a:t> ramping from 500 MeV to 6 GeV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48A8A05-2731-4716-8ADC-7BF4165CE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Brief information of HEPS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31DECED-57FC-4F25-A32A-4B97EA0DDBE9}"/>
              </a:ext>
            </a:extLst>
          </p:cNvPr>
          <p:cNvSpPr txBox="1"/>
          <p:nvPr/>
        </p:nvSpPr>
        <p:spPr>
          <a:xfrm>
            <a:off x="8534676" y="2158743"/>
            <a:ext cx="270106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/>
              <a:t>High bunch charge!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76402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1584B7BC-2D1E-4EF9-8208-F0B6C4BB7A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3" t="25881" r="14274" b="22949"/>
          <a:stretch/>
        </p:blipFill>
        <p:spPr>
          <a:xfrm rot="18297925">
            <a:off x="5252445" y="1537218"/>
            <a:ext cx="1440634" cy="700026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3F6618D6-8CEB-4AFD-A36B-B61D12214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Brief information of HEPS: RF system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3DDB094-6BC8-4A58-982D-F71BAD439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883" y="1641891"/>
            <a:ext cx="4673600" cy="3463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58A9D06-EFF5-401B-BDF4-88AF17D682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4004"/>
          <a:stretch/>
        </p:blipFill>
        <p:spPr>
          <a:xfrm>
            <a:off x="10209530" y="5080104"/>
            <a:ext cx="1391005" cy="7560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DA4CA6-937E-4370-A795-56D088963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4" y="1357449"/>
            <a:ext cx="7570874" cy="43924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6F25D09-6274-4D33-848E-8601175C2956}"/>
              </a:ext>
            </a:extLst>
          </p:cNvPr>
          <p:cNvSpPr txBox="1"/>
          <p:nvPr/>
        </p:nvSpPr>
        <p:spPr>
          <a:xfrm>
            <a:off x="9595884" y="284674"/>
            <a:ext cx="2540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dirty="0"/>
              <a:t>Courtesy of Pei Zhang</a:t>
            </a:r>
            <a:endParaRPr lang="zh-CN" altLang="en-US" sz="2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D5C08D5-01E8-4559-9FE3-B08BB2621391}"/>
              </a:ext>
            </a:extLst>
          </p:cNvPr>
          <p:cNvSpPr txBox="1"/>
          <p:nvPr/>
        </p:nvSpPr>
        <p:spPr>
          <a:xfrm>
            <a:off x="5746802" y="1089602"/>
            <a:ext cx="4793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</a:rPr>
              <a:t>Active dual-RF system for the storage ring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6D1E3CD-1F28-43F1-A114-7BB52B47EC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13" t="25881" r="14274" b="22949"/>
          <a:stretch/>
        </p:blipFill>
        <p:spPr>
          <a:xfrm rot="18476355">
            <a:off x="4979232" y="1468441"/>
            <a:ext cx="768319" cy="37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67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82700752-3F86-4A8A-BAC3-D8CA07D221F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80288" y="1310641"/>
                <a:ext cx="11099063" cy="4804867"/>
              </a:xfrm>
            </p:spPr>
            <p:txBody>
              <a:bodyPr/>
              <a:lstStyle/>
              <a:p>
                <a:r>
                  <a:rPr lang="en-US" altLang="zh-CN" dirty="0"/>
                  <a:t>Very small momentum compaction factor: ~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1.83×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−5</m:t>
                        </m:r>
                      </m:sup>
                    </m:sSup>
                  </m:oMath>
                </a14:m>
                <a:endParaRPr lang="en-US" altLang="zh-CN" dirty="0"/>
              </a:p>
              <a:p>
                <a:r>
                  <a:rPr lang="en-US" altLang="zh-CN" dirty="0"/>
                  <a:t>Very low synchrotron oscillation frequency: ~200 Hz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Need to use harmonic cavity to lengthen the bunch!</a:t>
                </a:r>
              </a:p>
              <a:p>
                <a:pPr lvl="1"/>
                <a:r>
                  <a:rPr lang="en-US" altLang="zh-CN" dirty="0"/>
                  <a:t>More complicated longitudinal dynamics!</a:t>
                </a:r>
              </a:p>
            </p:txBody>
          </p:sp>
        </mc:Choice>
        <mc:Fallback xmlns="">
          <p:sp>
            <p:nvSpPr>
              <p:cNvPr id="2" name="内容占位符 1">
                <a:extLst>
                  <a:ext uri="{FF2B5EF4-FFF2-40B4-BE49-F238E27FC236}">
                    <a16:creationId xmlns:a16="http://schemas.microsoft.com/office/drawing/2014/main" id="{82700752-3F86-4A8A-BAC3-D8CA07D221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80288" y="1310641"/>
                <a:ext cx="11099063" cy="4804867"/>
              </a:xfrm>
              <a:blipFill>
                <a:blip r:embed="rId2"/>
                <a:stretch>
                  <a:fillRect l="-384" t="-13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>
            <a:extLst>
              <a:ext uri="{FF2B5EF4-FFF2-40B4-BE49-F238E27FC236}">
                <a16:creationId xmlns:a16="http://schemas.microsoft.com/office/drawing/2014/main" id="{912DEF90-5BAC-4E77-B693-514315934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Brief information of HEPS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9CE0BD5-F33B-4A17-98F1-44EF240E0C5A}"/>
                  </a:ext>
                </a:extLst>
              </p:cNvPr>
              <p:cNvSpPr txBox="1"/>
              <p:nvPr/>
            </p:nvSpPr>
            <p:spPr>
              <a:xfrm>
                <a:off x="3755711" y="2629390"/>
                <a:ext cx="4254119" cy="1183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h𝑒𝑉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𝜂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func>
                                    <m:func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400" b="0" i="0" smtClean="0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</m:e>
                                  </m:func>
                                </m:e>
                              </m:d>
                            </m:num>
                            <m:den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9CE0BD5-F33B-4A17-98F1-44EF240E0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711" y="2629390"/>
                <a:ext cx="4254119" cy="1183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AE210D7-F3C1-4565-92FA-168B74B31399}"/>
                  </a:ext>
                </a:extLst>
              </p:cNvPr>
              <p:cNvSpPr txBox="1"/>
              <p:nvPr/>
            </p:nvSpPr>
            <p:spPr>
              <a:xfrm>
                <a:off x="7707344" y="3028572"/>
                <a:ext cx="3340700" cy="4901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zh-CN" altLang="en-US" sz="2400" i="1" dirty="0">
                          <a:latin typeface="Cambria Math" panose="02040503050406030204" pitchFamily="18" charset="0"/>
                        </a:rPr>
                        <m:t>↓</m:t>
                      </m:r>
                      <m:r>
                        <a:rPr lang="zh-CN" altLang="en-US" sz="2400" i="1" dirty="0" smtClean="0">
                          <a:latin typeface="Cambria Math" panose="02040503050406030204" pitchFamily="18" charset="0"/>
                        </a:rPr>
                        <m:t>，</m:t>
                      </m:r>
                      <m:sSub>
                        <m:sSub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sz="2400" i="1" dirty="0">
                          <a:latin typeface="Cambria Math" panose="02040503050406030204" pitchFamily="18" charset="0"/>
                        </a:rPr>
                        <m:t>↓</m:t>
                      </m:r>
                      <m:r>
                        <a:rPr lang="zh-CN" altLang="en-US" sz="2400" i="1" dirty="0" smtClean="0">
                          <a:latin typeface="Cambria Math" panose="02040503050406030204" pitchFamily="18" charset="0"/>
                        </a:rPr>
                        <m:t>，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zh-CN" altLang="en-US" sz="2400" i="1">
                          <a:latin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AE210D7-F3C1-4565-92FA-168B74B31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7344" y="3028572"/>
                <a:ext cx="3340700" cy="490199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8D458B5E-B048-478F-AF7D-C71CD9840F8A}"/>
              </a:ext>
            </a:extLst>
          </p:cNvPr>
          <p:cNvSpPr txBox="1"/>
          <p:nvPr/>
        </p:nvSpPr>
        <p:spPr>
          <a:xfrm>
            <a:off x="8056924" y="431835"/>
            <a:ext cx="3869521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/>
              <a:t>Slow longitudinal oscillation!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98430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id="{1C50098E-CAD5-45BF-8337-99D8B15DC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Double-RF system with active harmonic cavities </a:t>
            </a:r>
          </a:p>
          <a:p>
            <a:pPr lvl="1"/>
            <a:r>
              <a:rPr lang="en-US" altLang="zh-CN" dirty="0"/>
              <a:t>Nonlinear longitudinal motion</a:t>
            </a:r>
          </a:p>
          <a:p>
            <a:pPr lvl="1"/>
            <a:r>
              <a:rPr lang="en-US" altLang="zh-CN" dirty="0"/>
              <a:t>Longitudinal stability when adjusting ID gaps</a:t>
            </a:r>
          </a:p>
          <a:p>
            <a:pPr lvl="1"/>
            <a:r>
              <a:rPr lang="en-US" altLang="zh-CN" dirty="0"/>
              <a:t>Lower synchrotron tune and larger spread</a:t>
            </a:r>
          </a:p>
          <a:p>
            <a:pPr lvl="2"/>
            <a:r>
              <a:rPr lang="en-US" altLang="zh-CN" dirty="0"/>
              <a:t>Synchrotron frequency is in the FOFB bandwidth</a:t>
            </a:r>
          </a:p>
          <a:p>
            <a:r>
              <a:rPr lang="en-US" altLang="zh-CN" dirty="0"/>
              <a:t>High single-bunch charge induced collective effects</a:t>
            </a:r>
          </a:p>
          <a:p>
            <a:pPr lvl="1"/>
            <a:r>
              <a:rPr lang="en-US" altLang="zh-CN" dirty="0"/>
              <a:t>Possible beam induced heating problem</a:t>
            </a:r>
          </a:p>
          <a:p>
            <a:pPr lvl="1"/>
            <a:r>
              <a:rPr lang="en-US" altLang="zh-CN" dirty="0"/>
              <a:t>Bunch distribution distortion because of longitudinal impedance</a:t>
            </a:r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576CF093-FD04-4B67-BA68-82881BE66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More complicated longitudinal dynamics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1802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16DAB01-1C4C-4D75-B533-8B4081BDD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Storage ring impedance modeling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9EBB3EEB-16F0-4925-AFC4-CC3C1B7A0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799" y="1119118"/>
            <a:ext cx="10720754" cy="505784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/>
              <a:t>The coupling impedance model of the whole ring was developed based on element-by-element computations with analytical formulae or numerical simulations.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0D1DD47-F9F8-4604-945E-AAB96B573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630" y="1977822"/>
            <a:ext cx="9263344" cy="419914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9C0479F6-D6F6-829A-60B0-31143C8D50C2}"/>
              </a:ext>
            </a:extLst>
          </p:cNvPr>
          <p:cNvSpPr txBox="1"/>
          <p:nvPr/>
        </p:nvSpPr>
        <p:spPr>
          <a:xfrm>
            <a:off x="9138458" y="493222"/>
            <a:ext cx="252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Courtesy of Na Wang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684578"/>
      </p:ext>
    </p:extLst>
  </p:cSld>
  <p:clrMapOvr>
    <a:masterClrMapping/>
  </p:clrMapOvr>
</p:sld>
</file>

<file path=ppt/theme/theme1.xml><?xml version="1.0" encoding="utf-8"?>
<a:theme xmlns:a="http://schemas.openxmlformats.org/drawingml/2006/main" name="HEPS-PPT主题-V5-蓝色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8543</TotalTime>
  <Words>1317</Words>
  <Application>Microsoft Office PowerPoint</Application>
  <PresentationFormat>宽屏</PresentationFormat>
  <Paragraphs>177</Paragraphs>
  <Slides>29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9" baseType="lpstr">
      <vt:lpstr>等线</vt:lpstr>
      <vt:lpstr>宋体</vt:lpstr>
      <vt:lpstr>微软雅黑</vt:lpstr>
      <vt:lpstr>Arial</vt:lpstr>
      <vt:lpstr>Calibri</vt:lpstr>
      <vt:lpstr>Cambria Math</vt:lpstr>
      <vt:lpstr>Times New Roman</vt:lpstr>
      <vt:lpstr>Wingdings</vt:lpstr>
      <vt:lpstr>Wingdings 2</vt:lpstr>
      <vt:lpstr>HEPS-PPT主题-V5-蓝色</vt:lpstr>
      <vt:lpstr>Beam Instabilities and Longitudinal Dynamics in HEPS</vt:lpstr>
      <vt:lpstr>PowerPoint 演示文稿</vt:lpstr>
      <vt:lpstr>PowerPoint 演示文稿</vt:lpstr>
      <vt:lpstr>Brief information of HEPS</vt:lpstr>
      <vt:lpstr>Brief information of HEPS</vt:lpstr>
      <vt:lpstr>Brief information of HEPS: RF system</vt:lpstr>
      <vt:lpstr>Brief information of HEPS</vt:lpstr>
      <vt:lpstr>More complicated longitudinal dynamics</vt:lpstr>
      <vt:lpstr>Storage ring impedance modeling</vt:lpstr>
      <vt:lpstr>PowerPoint 演示文稿</vt:lpstr>
      <vt:lpstr>Longitudinal dynamics w/ and w/o HC</vt:lpstr>
      <vt:lpstr>Microwave Instability (simulations)</vt:lpstr>
      <vt:lpstr>High-Charge Limit in the transient process after injection</vt:lpstr>
      <vt:lpstr>Systematic Study of Collective Effects</vt:lpstr>
      <vt:lpstr>Bunch lengthening commissioning</vt:lpstr>
      <vt:lpstr>2. Fine tuning of the cavities’ phase</vt:lpstr>
      <vt:lpstr>Fine tuning of the cavities’ phase</vt:lpstr>
      <vt:lpstr>Longitudinal Coupled-Bunch Oscillation (CBM0)</vt:lpstr>
      <vt:lpstr>Mode analysis with bunch-by-bunch feedback</vt:lpstr>
      <vt:lpstr>Instability growth time measured from FA data</vt:lpstr>
      <vt:lpstr>Mitigation strategies</vt:lpstr>
      <vt:lpstr>Dedicated beam time for studying the CBM0</vt:lpstr>
      <vt:lpstr>Cavity field &amp; resonance control: I/Q</vt:lpstr>
      <vt:lpstr>A different LLRF control strategy of the HC</vt:lpstr>
      <vt:lpstr>PowerPoint 演示文稿</vt:lpstr>
      <vt:lpstr>On-going studies</vt:lpstr>
      <vt:lpstr>PowerPoint 演示文稿</vt:lpstr>
      <vt:lpstr>Summary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苑梦尧</dc:creator>
  <cp:lastModifiedBy>Haisheng Xu</cp:lastModifiedBy>
  <cp:revision>176</cp:revision>
  <dcterms:created xsi:type="dcterms:W3CDTF">2026-03-01T14:42:42Z</dcterms:created>
  <dcterms:modified xsi:type="dcterms:W3CDTF">2026-07-12T11:41:55Z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2052-0.0.0.0</vt:lpwstr>
  </property>
</Properties>
</file>