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emf" ContentType="image/x-emf"/>
  <Default Extension="wmf" ContentType="image/x-wmf"/>
  <Default Extension="tiff" ContentType="image/tif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8"/>
  </p:notesMasterIdLst>
  <p:sldIdLst>
    <p:sldId id="4114" r:id="rId3"/>
    <p:sldId id="4173" r:id="rId4"/>
    <p:sldId id="4344" r:id="rId5"/>
    <p:sldId id="4279" r:id="rId6"/>
    <p:sldId id="4280" r:id="rId7"/>
    <p:sldId id="4299" r:id="rId9"/>
    <p:sldId id="4286" r:id="rId10"/>
    <p:sldId id="4287" r:id="rId11"/>
    <p:sldId id="4302" r:id="rId12"/>
    <p:sldId id="4301" r:id="rId13"/>
    <p:sldId id="325" r:id="rId14"/>
    <p:sldId id="4052" r:id="rId15"/>
    <p:sldId id="4094" r:id="rId16"/>
    <p:sldId id="4348" r:id="rId17"/>
    <p:sldId id="4308" r:id="rId18"/>
    <p:sldId id="4123" r:id="rId19"/>
    <p:sldId id="4124" r:id="rId20"/>
    <p:sldId id="4125" r:id="rId21"/>
    <p:sldId id="4324" r:id="rId22"/>
    <p:sldId id="4325" r:id="rId23"/>
    <p:sldId id="4285" r:id="rId24"/>
    <p:sldId id="4320" r:id="rId25"/>
    <p:sldId id="4342" r:id="rId26"/>
    <p:sldId id="4151" r:id="rId27"/>
  </p:sldIdLst>
  <p:sldSz cx="12192000" cy="6858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arzyna Skorupska" initials="KS" lastIdx="2" clrIdx="0"/>
  <p:cmAuthor id="2" name="Juan Velasco" initials="JV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E64C8"/>
    <a:srgbClr val="0066FF"/>
    <a:srgbClr val="00B050"/>
    <a:srgbClr val="1E18F4"/>
    <a:srgbClr val="6600CC"/>
    <a:srgbClr val="404040"/>
    <a:srgbClr val="FFD200"/>
    <a:srgbClr val="F603FD"/>
    <a:srgbClr val="12FA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27" autoAdjust="0"/>
    <p:restoredTop sz="94694"/>
  </p:normalViewPr>
  <p:slideViewPr>
    <p:cSldViewPr snapToGrid="0">
      <p:cViewPr varScale="1">
        <p:scale>
          <a:sx n="114" d="100"/>
          <a:sy n="114" d="100"/>
        </p:scale>
        <p:origin x="9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2238" y="744538"/>
            <a:ext cx="6611937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92FAC1B9-66EE-4714-9323-32F4B1E1F574}" type="slidenum">
              <a:rPr lang="en-US" altLang="en-US" smtClean="0"/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tags" Target="../tags/tag2.xml"/><Relationship Id="rId4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wmf"/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030013"/>
            <a:ext cx="9144000" cy="2091559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rgbClr val="0432FF"/>
                </a:solidFill>
              </a:defRPr>
            </a:lvl1pPr>
          </a:lstStyle>
          <a:p>
            <a:r>
              <a:rPr lang="es-ES" dirty="0" err="1"/>
              <a:t>Title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2972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FDBE0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432080" y="168840"/>
            <a:ext cx="7960320" cy="531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060163"/>
            <a:ext cx="5994400" cy="2523703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09600" y="1143001"/>
            <a:ext cx="5994400" cy="1169551"/>
          </a:xfrm>
        </p:spPr>
        <p:txBody>
          <a:bodyPr/>
          <a:lstStyle>
            <a:lvl1pPr algn="l">
              <a:defRPr b="1">
                <a:solidFill>
                  <a:srgbClr val="112E5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6908800" y="1149172"/>
            <a:ext cx="4775200" cy="471822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11480801" y="304801"/>
            <a:ext cx="536899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3CF724-F9E0-44B8-95BD-D38D8B22F53D}" type="slidenum">
              <a:rPr kumimoji="0" lang="es-E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8205" y="6492875"/>
            <a:ext cx="1138747" cy="306167"/>
          </a:xfrm>
          <a:prstGeom prst="rect">
            <a:avLst/>
          </a:prstGeom>
        </p:spPr>
        <p:txBody>
          <a:bodyPr/>
          <a:lstStyle>
            <a:lvl1pPr>
              <a:defRPr sz="1200" i="1"/>
            </a:lvl1pPr>
          </a:lstStyle>
          <a:p>
            <a:r>
              <a:rPr lang="en-US"/>
              <a:t>21 July 2025 - SAC40</a:t>
            </a:r>
            <a:endParaRPr lang="es-E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2" name="think-cell Folie" r:id="rId3" imgW="6985" imgH="6985" progId="TCLayout.ActiveDocument.1">
                  <p:embed/>
                </p:oleObj>
              </mc:Choice>
              <mc:Fallback>
                <p:oleObj name="think-cell Folie" r:id="rId3" imgW="6985" imgH="6985" progId="TCLayout.ActiveDocument.1">
                  <p:embed/>
                  <p:pic>
                    <p:nvPicPr>
                      <p:cNvPr id="0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3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47739" y="692149"/>
            <a:ext cx="10296524" cy="140493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947739" y="6453188"/>
            <a:ext cx="10296524" cy="180000"/>
          </a:xfrm>
        </p:spPr>
        <p:txBody>
          <a:bodyPr/>
          <a:lstStyle/>
          <a:p>
            <a:pPr algn="l">
              <a:tabLst>
                <a:tab pos="9775825" algn="r"/>
                <a:tab pos="10226675" algn="r"/>
              </a:tabLst>
            </a:pPr>
            <a:r>
              <a:rPr lang="de-DE" dirty="0"/>
              <a:t>Fritz-haber-institut | Vorname Nachname	Kurztitel | TT.MM.JJJJ	</a:t>
            </a:r>
            <a:fld id="{4BB1897F-A1AE-4EDF-9F2D-8730C9693DB7}" type="slidenum">
              <a:rPr lang="de-DE" smtClean="0"/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 matchingName="5_Solo el título">
  <p:cSld name="6_Solo el títul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t="70876"/>
          <a:stretch>
            <a:fillRect/>
          </a:stretch>
        </p:blipFill>
        <p:spPr>
          <a:xfrm>
            <a:off x="346640" y="6363391"/>
            <a:ext cx="1940400" cy="247403"/>
          </a:xfrm>
          <a:prstGeom prst="rect">
            <a:avLst/>
          </a:prstGeom>
        </p:spPr>
      </p:pic>
      <p:sp>
        <p:nvSpPr>
          <p:cNvPr id="1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5328800" y="8657167"/>
            <a:ext cx="927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600" b="0" i="0" u="none" strike="noStrike" cap="none">
                <a:solidFill>
                  <a:srgbClr val="9D9D9C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86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86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86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86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86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86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86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86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r"/>
            <a:fld id="{D39E14B7-6958-4150-8D51-8AEA85349450}" type="slidenum">
              <a:rPr lang="en-US" smtClean="0"/>
            </a:fld>
            <a:endParaRPr lang="en-US" dirty="0"/>
          </a:p>
        </p:txBody>
      </p:sp>
      <p:sp>
        <p:nvSpPr>
          <p:cNvPr id="9" name="Footer Placeholder 2"/>
          <p:cNvSpPr txBox="1"/>
          <p:nvPr userDrawn="1"/>
        </p:nvSpPr>
        <p:spPr>
          <a:xfrm>
            <a:off x="11262771" y="6371167"/>
            <a:ext cx="9272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s-ES"/>
            </a:defPPr>
            <a:lvl1pPr marL="0" algn="ctr" defTabSz="914400" rtl="0" eaLnBrk="1" latinLnBrk="0" hangingPunct="1">
              <a:defRPr sz="1200" kern="1200">
                <a:solidFill>
                  <a:srgbClr val="9D9D9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39E14B7-6958-4150-8D51-8AEA85349450}" type="slidenum">
              <a:rPr lang="en-US" sz="1600" smtClean="0"/>
            </a:fld>
            <a:endParaRPr lang="en-US" sz="160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 matchingName="6_Diapositiva de título">
  <p:cSld name="6_Diapositiva de títul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346640" y="6363391"/>
            <a:ext cx="1940400" cy="2474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431465" y="116633"/>
            <a:ext cx="9144331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/>
          <p:nvPr userDrawn="1"/>
        </p:nvSpPr>
        <p:spPr>
          <a:xfrm>
            <a:off x="11575795" y="6550224"/>
            <a:ext cx="6096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3CF724-F9E0-44B8-95BD-D38D8B22F53D}" type="slidenum"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4"/>
          <p:cNvSpPr/>
          <p:nvPr/>
        </p:nvSpPr>
        <p:spPr>
          <a:xfrm>
            <a:off x="11470256" y="183537"/>
            <a:ext cx="635479" cy="336921"/>
          </a:xfrm>
          <a:prstGeom prst="snip2Diag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5" name="Slide Number Placeholder 5"/>
          <p:cNvSpPr txBox="1"/>
          <p:nvPr/>
        </p:nvSpPr>
        <p:spPr>
          <a:xfrm>
            <a:off x="11655004" y="242608"/>
            <a:ext cx="47660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000" b="1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9027AE-73FA-42C2-B385-6A457742FAD7}" type="slidenum">
              <a:rPr lang="en-US" smtClean="0"/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31985" y="586596"/>
            <a:ext cx="9816860" cy="0"/>
          </a:xfrm>
          <a:prstGeom prst="line">
            <a:avLst/>
          </a:prstGeom>
          <a:ln w="19050"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1431985" y="168666"/>
            <a:ext cx="7960743" cy="532022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rgbClr val="1E64C8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 txBox="1"/>
          <p:nvPr userDrawn="1"/>
        </p:nvSpPr>
        <p:spPr>
          <a:xfrm>
            <a:off x="6096000" y="3445553"/>
            <a:ext cx="3238747" cy="1114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s-ES" dirty="0"/>
              <a:t>TITLE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sz="1200" b="0" dirty="0">
                <a:effectLst/>
                <a:latin typeface="Roboto" panose="02000000000000000000" pitchFamily="2" charset="0"/>
              </a:rPr>
              <a:t>AUTHOR</a:t>
            </a:r>
            <a:endParaRPr lang="es-ES" sz="1200" b="0" dirty="0">
              <a:effectLst/>
              <a:latin typeface="Roboto" panose="02000000000000000000" pitchFamily="2" charset="0"/>
            </a:endParaRPr>
          </a:p>
          <a:p>
            <a:r>
              <a:rPr lang="es-ES" sz="1200" b="0" dirty="0">
                <a:effectLst/>
                <a:latin typeface="Roboto" panose="02000000000000000000" pitchFamily="2" charset="0"/>
              </a:rPr>
              <a:t>PLACE DATE</a:t>
            </a:r>
            <a:endParaRPr lang="es-ES" sz="1200" b="0" dirty="0">
              <a:effectLst/>
              <a:latin typeface="Roboto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15" name="Imagen 14" descr="Logotipo, nombre de la empresa&#10;&#10;Descripción generada automáticament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1553" y="241385"/>
            <a:ext cx="3753634" cy="17563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9068"/>
            <a:ext cx="2103120" cy="25178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8" r="4853"/>
          <a:stretch>
            <a:fillRect/>
          </a:stretch>
        </p:blipFill>
        <p:spPr>
          <a:xfrm>
            <a:off x="5233989" y="0"/>
            <a:ext cx="6960188" cy="64533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20164" y="2510635"/>
            <a:ext cx="8236352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92F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220788" y="4002088"/>
            <a:ext cx="5105400" cy="66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9282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>
              <a:buNone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 marL="914400" indent="0">
              <a:buNone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 marL="1371600" indent="0">
              <a:buNone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 marL="1828800" indent="0">
              <a:buNone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220788" y="4849813"/>
            <a:ext cx="2465387" cy="79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92F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solidFill>
                  <a:srgbClr val="092F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solidFill>
                  <a:srgbClr val="092F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solidFill>
                  <a:srgbClr val="092F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solidFill>
                  <a:srgbClr val="092F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90691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735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2800351"/>
            <a:ext cx="10515600" cy="41973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60960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el estilo de texto del patrón</a:t>
            </a:r>
            <a:endParaRPr lang="es-E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765788" y="6598308"/>
            <a:ext cx="2392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000" b="1" dirty="0"/>
              <a:t>FE15 Conceptual </a:t>
            </a:r>
            <a:r>
              <a:rPr lang="es-ES" sz="1000" b="1" dirty="0" err="1"/>
              <a:t>Design</a:t>
            </a:r>
            <a:r>
              <a:rPr lang="es-ES" sz="1000" b="1" dirty="0"/>
              <a:t> </a:t>
            </a:r>
            <a:r>
              <a:rPr lang="es-ES" sz="1000" b="1" dirty="0" err="1"/>
              <a:t>Report</a:t>
            </a:r>
            <a:endParaRPr lang="es-ES" sz="1000" b="1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5053" y="166277"/>
            <a:ext cx="9427028" cy="1325563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+mn-lt"/>
              </a:defRPr>
            </a:lvl1pPr>
          </a:lstStyle>
          <a:p>
            <a:r>
              <a:rPr lang="es-ES" dirty="0"/>
              <a:t>Haga clic para modificar </a:t>
            </a:r>
            <a:br>
              <a:rPr lang="es-ES" dirty="0"/>
            </a:br>
            <a:r>
              <a:rPr lang="es-ES" dirty="0"/>
              <a:t>el estilo de título del patrón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9765788" y="6598308"/>
            <a:ext cx="2392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000" b="1" dirty="0"/>
              <a:t>FE15 Conceptual </a:t>
            </a:r>
            <a:r>
              <a:rPr lang="es-ES" sz="1000" b="1" dirty="0" err="1"/>
              <a:t>Design</a:t>
            </a:r>
            <a:r>
              <a:rPr lang="es-ES" sz="1000" b="1" dirty="0"/>
              <a:t> </a:t>
            </a:r>
            <a:r>
              <a:rPr lang="es-ES" sz="1000" b="1" dirty="0" err="1"/>
              <a:t>Report</a:t>
            </a:r>
            <a:endParaRPr lang="es-ES" sz="1000" b="1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microsoft.com/office/2007/relationships/hdphoto" Target="../media/image8.wdp"/><Relationship Id="rId17" Type="http://schemas.openxmlformats.org/officeDocument/2006/relationships/image" Target="../media/image7.png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6616460"/>
            <a:ext cx="12192000" cy="24154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24" name="Footer Placeholder 4"/>
          <p:cNvSpPr txBox="1"/>
          <p:nvPr/>
        </p:nvSpPr>
        <p:spPr>
          <a:xfrm>
            <a:off x="4651075" y="6606425"/>
            <a:ext cx="304512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5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J. Velasco Vélez (jvelasco@cells.es)</a:t>
            </a:r>
            <a:endParaRPr lang="es-ES" sz="105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1" y="57021"/>
            <a:ext cx="1076403" cy="538202"/>
          </a:xfrm>
          <a:prstGeom prst="rect">
            <a:avLst/>
          </a:prstGeom>
        </p:spPr>
      </p:pic>
      <p:sp>
        <p:nvSpPr>
          <p:cNvPr id="16" name="Footer Placeholder 4"/>
          <p:cNvSpPr txBox="1"/>
          <p:nvPr/>
        </p:nvSpPr>
        <p:spPr>
          <a:xfrm>
            <a:off x="0" y="6616460"/>
            <a:ext cx="304512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50" b="0" dirty="0">
                <a:solidFill>
                  <a:srgbClr val="FFD200"/>
                </a:solidFill>
                <a:effectLst/>
              </a:rPr>
              <a:t>3SBar @ ALBA </a:t>
            </a:r>
            <a:r>
              <a:rPr lang="en-US" sz="1050" b="0" noProof="0" dirty="0">
                <a:solidFill>
                  <a:srgbClr val="FFD200"/>
                </a:solidFill>
                <a:effectLst/>
              </a:rPr>
              <a:t>synchrotron</a:t>
            </a:r>
            <a:endParaRPr lang="en-US" sz="1050" b="0" noProof="0" dirty="0">
              <a:solidFill>
                <a:srgbClr val="FFD200"/>
              </a:solidFill>
              <a:effectLst/>
            </a:endParaRPr>
          </a:p>
        </p:txBody>
      </p:sp>
      <p:sp>
        <p:nvSpPr>
          <p:cNvPr id="7" name="Text Placeholder 2"/>
          <p:cNvSpPr txBox="1"/>
          <p:nvPr/>
        </p:nvSpPr>
        <p:spPr>
          <a:xfrm>
            <a:off x="11102198" y="6609363"/>
            <a:ext cx="974784" cy="24863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anose="020B0604020202020204" pitchFamily="34" charset="0"/>
              <a:buNone/>
              <a:defRPr sz="10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 b="0" kern="1200" dirty="0">
              <a:solidFill>
                <a:srgbClr val="FFD2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8" name="Footer Placeholder 4"/>
          <p:cNvSpPr txBox="1"/>
          <p:nvPr userDrawn="1"/>
        </p:nvSpPr>
        <p:spPr>
          <a:xfrm>
            <a:off x="9740782" y="6616460"/>
            <a:ext cx="3045125" cy="2527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altLang="es-ES" sz="1050" b="0" dirty="0">
                <a:solidFill>
                  <a:srgbClr val="FFD200"/>
                </a:solidFill>
                <a:effectLst/>
              </a:rPr>
              <a:t>03/09</a:t>
            </a:r>
            <a:r>
              <a:rPr lang="es-ES" sz="1050" b="0" dirty="0">
                <a:solidFill>
                  <a:srgbClr val="FFD200"/>
                </a:solidFill>
                <a:effectLst/>
              </a:rPr>
              <a:t>/2025</a:t>
            </a:r>
            <a:endParaRPr lang="en-US" sz="1050" b="0" noProof="0" dirty="0">
              <a:solidFill>
                <a:srgbClr val="FFD200"/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914400" rtl="0" eaLnBrk="1" latinLnBrk="0" hangingPunct="1">
        <a:spcBef>
          <a:spcPct val="0"/>
        </a:spcBef>
        <a:buNone/>
        <a:defRPr lang="en-US" sz="3500" b="1" kern="1200" smtClean="0">
          <a:solidFill>
            <a:srgbClr val="112E5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Clr>
          <a:srgbClr val="959F38"/>
        </a:buClr>
        <a:buFont typeface="Arial" panose="020B0604020202020204" pitchFamily="34" charset="0"/>
        <a:buNone/>
        <a:defRPr lang="es-ES" sz="1050" b="0" kern="1200" dirty="0">
          <a:solidFill>
            <a:srgbClr val="FFD200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12E50"/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59F38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12E50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8A0B8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8.tiff"/><Relationship Id="rId5" Type="http://schemas.openxmlformats.org/officeDocument/2006/relationships/image" Target="../media/image47.tiff"/><Relationship Id="rId4" Type="http://schemas.openxmlformats.org/officeDocument/2006/relationships/image" Target="../media/image46.tiff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image" Target="../media/image61.png"/><Relationship Id="rId7" Type="http://schemas.openxmlformats.org/officeDocument/2006/relationships/image" Target="../media/image60.png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63.jpeg"/><Relationship Id="rId1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50.png"/><Relationship Id="rId1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74.png"/><Relationship Id="rId1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emf"/><Relationship Id="rId3" Type="http://schemas.openxmlformats.org/officeDocument/2006/relationships/image" Target="../media/image14.png"/><Relationship Id="rId2" Type="http://schemas.openxmlformats.org/officeDocument/2006/relationships/oleObject" Target="../embeddings/oleObject2.bin"/><Relationship Id="rId1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3" Type="http://schemas.openxmlformats.org/officeDocument/2006/relationships/image" Target="../media/image74.png"/><Relationship Id="rId2" Type="http://schemas.openxmlformats.org/officeDocument/2006/relationships/image" Target="../media/image76.png"/><Relationship Id="rId1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82.png"/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image" Target="../media/image79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85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image" Target="../media/image23.png"/><Relationship Id="rId7" Type="http://schemas.openxmlformats.org/officeDocument/2006/relationships/image" Target="../media/image22.emf"/><Relationship Id="rId6" Type="http://schemas.openxmlformats.org/officeDocument/2006/relationships/image" Target="../media/image21.jpeg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7" Type="http://schemas.openxmlformats.org/officeDocument/2006/relationships/image" Target="../media/image29.jpeg"/><Relationship Id="rId6" Type="http://schemas.openxmlformats.org/officeDocument/2006/relationships/image" Target="../media/image21.jpeg"/><Relationship Id="rId5" Type="http://schemas.openxmlformats.org/officeDocument/2006/relationships/image" Target="../media/image19.emf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8.emf"/><Relationship Id="rId3" Type="http://schemas.openxmlformats.org/officeDocument/2006/relationships/image" Target="../media/image37.emf"/><Relationship Id="rId2" Type="http://schemas.openxmlformats.org/officeDocument/2006/relationships/image" Target="../media/image36.wmf"/><Relationship Id="rId1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l Sincrotrón Alba, en Cerdanyola del Vallès | Ajuntament de Cerdanyola del Vallès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5" t="-2912" r="1651" b="2912"/>
          <a:stretch>
            <a:fillRect/>
          </a:stretch>
        </p:blipFill>
        <p:spPr bwMode="auto">
          <a:xfrm>
            <a:off x="-4423" y="-290097"/>
            <a:ext cx="12290460" cy="708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26365" y="2326640"/>
            <a:ext cx="11872595" cy="2091690"/>
          </a:xfrm>
        </p:spPr>
        <p:txBody>
          <a:bodyPr/>
          <a:lstStyle/>
          <a:p>
            <a:r>
              <a:rPr lang="en-US" altLang="en-US" sz="4000" dirty="0">
                <a:solidFill>
                  <a:schemeClr val="bg1"/>
                </a:solidFill>
                <a:latin typeface="Calibri" panose="020F0502020204030204" pitchFamily="34" charset="0"/>
              </a:rPr>
              <a:t>Surface Science Experiments under </a:t>
            </a:r>
            <a:r>
              <a:rPr lang="de-DE" altLang="en-US" sz="4000" dirty="0">
                <a:solidFill>
                  <a:schemeClr val="bg1"/>
                </a:solidFill>
                <a:latin typeface="Calibri" panose="020F0502020204030204" pitchFamily="34" charset="0"/>
              </a:rPr>
              <a:t>Ambient </a:t>
            </a:r>
            <a:r>
              <a:rPr lang="en-US" altLang="en-US" sz="4000" dirty="0">
                <a:solidFill>
                  <a:schemeClr val="bg1"/>
                </a:solidFill>
                <a:latin typeface="Calibri" panose="020F0502020204030204" pitchFamily="34" charset="0"/>
              </a:rPr>
              <a:t>Conditions at ALBA Synchrotron</a:t>
            </a:r>
            <a:br>
              <a:rPr lang="en-US" altLang="en-US" sz="40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en-US" altLang="en-US" sz="4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42570" y="3783648"/>
            <a:ext cx="9144000" cy="1655762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Juan Jesús Velasco </a:t>
            </a:r>
            <a:r>
              <a:rPr lang="en-US" sz="2800" dirty="0" err="1">
                <a:solidFill>
                  <a:schemeClr val="bg1"/>
                </a:solidFill>
              </a:rPr>
              <a:t>Vélez</a:t>
            </a:r>
            <a:endParaRPr lang="en-US" altLang="en-US" sz="2800" dirty="0" err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613900" y="4841875"/>
            <a:ext cx="2489835" cy="1733550"/>
            <a:chOff x="9765082" y="4759312"/>
            <a:chExt cx="2426918" cy="20986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5082" y="4759312"/>
              <a:ext cx="2364829" cy="133021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65082" y="6163945"/>
              <a:ext cx="2364829" cy="69405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27171" y="5689342"/>
              <a:ext cx="2364829" cy="5353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137022" y="859160"/>
            <a:ext cx="3211830" cy="386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>
                <a:solidFill>
                  <a:schemeClr val="tx1"/>
                </a:solidFill>
              </a:rPr>
              <a:t>Pd @ SiN</a:t>
            </a:r>
            <a:r>
              <a:rPr lang="en-US" sz="1920" baseline="-25000">
                <a:solidFill>
                  <a:schemeClr val="tx1"/>
                </a:solidFill>
              </a:rPr>
              <a:t>x</a:t>
            </a:r>
            <a:r>
              <a:rPr lang="en-US" sz="1920">
                <a:solidFill>
                  <a:schemeClr val="tx1"/>
                </a:solidFill>
              </a:rPr>
              <a:t> membrane; #34305 </a:t>
            </a:r>
            <a:endParaRPr lang="en-US" sz="1920">
              <a:solidFill>
                <a:schemeClr val="tx1"/>
              </a:solidFill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2139" y="1276477"/>
            <a:ext cx="5204051" cy="4499744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7970622" y="645512"/>
            <a:ext cx="2023745" cy="386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dirty="0">
                <a:solidFill>
                  <a:schemeClr val="tx1"/>
                </a:solidFill>
              </a:rPr>
              <a:t>RT; H</a:t>
            </a:r>
            <a:r>
              <a:rPr lang="en-US" sz="1920" baseline="-25000" dirty="0">
                <a:solidFill>
                  <a:schemeClr val="tx1"/>
                </a:solidFill>
              </a:rPr>
              <a:t>2 </a:t>
            </a:r>
            <a:r>
              <a:rPr lang="en-US" sz="1920" dirty="0">
                <a:solidFill>
                  <a:schemeClr val="tx1"/>
                </a:solidFill>
              </a:rPr>
              <a:t>: C</a:t>
            </a:r>
            <a:r>
              <a:rPr lang="en-US" sz="1920" baseline="-25000" dirty="0">
                <a:solidFill>
                  <a:schemeClr val="tx1"/>
                </a:solidFill>
              </a:rPr>
              <a:t>2</a:t>
            </a:r>
            <a:r>
              <a:rPr lang="en-US" sz="1920" dirty="0">
                <a:solidFill>
                  <a:schemeClr val="tx1"/>
                </a:solidFill>
              </a:rPr>
              <a:t>H</a:t>
            </a:r>
            <a:r>
              <a:rPr lang="en-US" sz="1920" baseline="-25000" dirty="0">
                <a:solidFill>
                  <a:schemeClr val="tx1"/>
                </a:solidFill>
              </a:rPr>
              <a:t>2</a:t>
            </a:r>
            <a:r>
              <a:rPr lang="en-US" sz="1920" dirty="0">
                <a:solidFill>
                  <a:schemeClr val="tx1"/>
                </a:solidFill>
              </a:rPr>
              <a:t> = 5 : 1</a:t>
            </a:r>
            <a:endParaRPr lang="en-US" sz="1920" dirty="0">
              <a:solidFill>
                <a:schemeClr val="tx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247" y="1079938"/>
            <a:ext cx="5992330" cy="467965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31465" y="-207"/>
            <a:ext cx="9144331" cy="663340"/>
          </a:xfrm>
        </p:spPr>
        <p:txBody>
          <a:bodyPr/>
          <a:lstStyle/>
          <a:p>
            <a:r>
              <a:rPr lang="de-DE" i="1" dirty="0" err="1"/>
              <a:t>operando</a:t>
            </a:r>
            <a:r>
              <a:rPr lang="de-DE" dirty="0"/>
              <a:t> NEXAFS - </a:t>
            </a:r>
            <a:r>
              <a:rPr lang="de-DE" dirty="0" err="1"/>
              <a:t>Reaction</a:t>
            </a:r>
            <a:endParaRPr lang="en-US" dirty="0"/>
          </a:p>
        </p:txBody>
      </p:sp>
      <p:sp>
        <p:nvSpPr>
          <p:cNvPr id="3073" name="Rectangle 7"/>
          <p:cNvSpPr>
            <a:spLocks noGrp="1"/>
          </p:cNvSpPr>
          <p:nvPr/>
        </p:nvSpPr>
        <p:spPr>
          <a:xfrm>
            <a:off x="1228090" y="5858510"/>
            <a:ext cx="9370695" cy="790575"/>
          </a:xfrm>
          <a:prstGeom prst="rect">
            <a:avLst/>
          </a:prstGeom>
          <a:noFill/>
          <a:ln w="9525">
            <a:noFill/>
          </a:ln>
        </p:spPr>
        <p:txBody>
          <a:bodyPr wrap="square" lIns="90000" tIns="46800" rIns="90000" bIns="46800" anchor="t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-1270" algn="ctr">
              <a:defRPr/>
            </a:lvl4pPr>
            <a:lvl5pPr marL="1828800" lvl="4" indent="0" algn="ctr">
              <a:defRPr/>
            </a:lvl5pPr>
          </a:lstStyle>
          <a:p>
            <a:pPr>
              <a:buNone/>
            </a:pPr>
            <a:r>
              <a:rPr lang="de-DE" altLang="en-US" sz="2000" dirty="0" smtClean="0">
                <a:solidFill>
                  <a:srgbClr val="FF0000"/>
                </a:solidFill>
                <a:latin typeface="Calibri" panose="020F0502020204030204" pitchFamily="34" charset="0"/>
                <a:sym typeface="+mn-ea"/>
              </a:rPr>
              <a:t>Pressure not enough to investigate the selective/unselective hydrogenation reaction of alkynes to alkenes/alkanes</a:t>
            </a:r>
            <a:endParaRPr lang="de-DE" altLang="en-US" sz="2000" b="1" dirty="0" smtClean="0">
              <a:solidFill>
                <a:srgbClr val="FF0000"/>
              </a:solidFill>
              <a:latin typeface="Calibri" panose="020F0502020204030204" pitchFamily="3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1985" y="157236"/>
            <a:ext cx="7960743" cy="532022"/>
          </a:xfrm>
        </p:spPr>
        <p:txBody>
          <a:bodyPr/>
          <a:lstStyle/>
          <a:p>
            <a:r>
              <a:rPr lang="en-US" dirty="0"/>
              <a:t>Higher working pressure</a:t>
            </a:r>
            <a:r>
              <a:rPr lang="de-DE" altLang="en-US" dirty="0"/>
              <a:t>s</a:t>
            </a:r>
            <a:endParaRPr lang="de-DE" altLang="en-US" dirty="0"/>
          </a:p>
        </p:txBody>
      </p:sp>
      <p:sp>
        <p:nvSpPr>
          <p:cNvPr id="7" name="Text Box 6"/>
          <p:cNvSpPr txBox="1"/>
          <p:nvPr/>
        </p:nvSpPr>
        <p:spPr>
          <a:xfrm>
            <a:off x="8629015" y="596900"/>
            <a:ext cx="309880" cy="3683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endParaRPr lang="en-US" baseline="0" dirty="0" err="1">
              <a:solidFill>
                <a:schemeClr val="tx1"/>
              </a:solidFill>
            </a:endParaRPr>
          </a:p>
        </p:txBody>
      </p:sp>
      <p:sp>
        <p:nvSpPr>
          <p:cNvPr id="3" name="Rectangle 49"/>
          <p:cNvSpPr>
            <a:spLocks noChangeAspect="1" noChangeArrowheads="1"/>
          </p:cNvSpPr>
          <p:nvPr/>
        </p:nvSpPr>
        <p:spPr bwMode="auto">
          <a:xfrm>
            <a:off x="766445" y="772795"/>
            <a:ext cx="419036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Electron scattering in gas phase</a:t>
            </a:r>
            <a:endParaRPr lang="en-GB" sz="2000" b="1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9" name="Grafik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072"/>
          <a:stretch>
            <a:fillRect/>
          </a:stretch>
        </p:blipFill>
        <p:spPr>
          <a:xfrm>
            <a:off x="1103630" y="1181735"/>
            <a:ext cx="3771900" cy="2555240"/>
          </a:xfrm>
          <a:prstGeom prst="rect">
            <a:avLst/>
          </a:prstGeom>
        </p:spPr>
      </p:pic>
      <p:sp>
        <p:nvSpPr>
          <p:cNvPr id="58376" name="Text Box 41"/>
          <p:cNvSpPr txBox="1"/>
          <p:nvPr/>
        </p:nvSpPr>
        <p:spPr>
          <a:xfrm>
            <a:off x="5939155" y="4474210"/>
            <a:ext cx="834390" cy="3860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866"/>
              </a:buClr>
              <a:buFont typeface="Arial" panose="020B0604020202020204" pitchFamily="34" charset="0"/>
              <a:buChar char="■"/>
              <a:defRPr sz="2400">
                <a:solidFill>
                  <a:srgbClr val="003866"/>
                </a:solidFill>
                <a:latin typeface="+mn-lt"/>
                <a:ea typeface="+mn-ea"/>
                <a:cs typeface="+mn-cs"/>
              </a:defRPr>
            </a:lvl1pPr>
            <a:lvl2pPr marL="741680" indent="-28448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000">
                <a:solidFill>
                  <a:srgbClr val="003866"/>
                </a:solidFill>
                <a:latin typeface="+mn-lt"/>
              </a:defRPr>
            </a:lvl2pPr>
            <a:lvl3pPr marL="1141730" indent="-22733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z"/>
              <a:defRPr>
                <a:solidFill>
                  <a:srgbClr val="003866"/>
                </a:solidFill>
                <a:latin typeface="+mn-lt"/>
              </a:defRPr>
            </a:lvl3pPr>
            <a:lvl4pPr marL="1600200" indent="-230505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>
                <a:solidFill>
                  <a:srgbClr val="003866"/>
                </a:solidFill>
                <a:latin typeface="+mn-lt"/>
              </a:defRPr>
            </a:lvl4pPr>
            <a:lvl5pPr marL="2056130" indent="-22733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«"/>
              <a:defRPr>
                <a:solidFill>
                  <a:srgbClr val="003866"/>
                </a:solidFill>
                <a:latin typeface="+mn-lt"/>
              </a:defRPr>
            </a:lvl5pPr>
          </a:lstStyle>
          <a:p>
            <a:pPr marL="228600" lvl="0" indent="-228600" defTabSz="457200">
              <a:lnSpc>
                <a:spcPct val="80000"/>
              </a:lnSpc>
              <a:buClr>
                <a:srgbClr val="99CCFF"/>
              </a:buClr>
              <a:buFont typeface="Wingdings" panose="05000000000000000000" pitchFamily="2" charset="2"/>
              <a:buNone/>
            </a:pPr>
            <a:r>
              <a:rPr lang="de-DE" altLang="en-US" b="1" dirty="0">
                <a:solidFill>
                  <a:srgbClr val="FF0000"/>
                </a:solidFill>
                <a:cs typeface="Arial" panose="020B0604020202020204" pitchFamily="34" charset="0"/>
              </a:rPr>
              <a:t>X-ray</a:t>
            </a:r>
            <a:endParaRPr lang="de-DE" altLang="en-US" b="1" dirty="0">
              <a:solidFill>
                <a:srgbClr val="FF0000"/>
              </a:solidFill>
              <a:ea typeface="Arial" panose="020B0604020202020204" pitchFamily="34" charset="0"/>
            </a:endParaRPr>
          </a:p>
        </p:txBody>
      </p:sp>
      <p:sp>
        <p:nvSpPr>
          <p:cNvPr id="58377" name="Line 42"/>
          <p:cNvSpPr/>
          <p:nvPr/>
        </p:nvSpPr>
        <p:spPr>
          <a:xfrm rot="5160000" flipH="1" flipV="1">
            <a:off x="7004050" y="5086985"/>
            <a:ext cx="115570" cy="763270"/>
          </a:xfrm>
          <a:prstGeom prst="line">
            <a:avLst/>
          </a:prstGeom>
          <a:ln w="38100" cap="flat" cmpd="sng">
            <a:solidFill>
              <a:schemeClr val="hlink"/>
            </a:solidFill>
            <a:prstDash val="sysDot"/>
            <a:headEnd type="none" w="med" len="med"/>
            <a:tailEnd type="triangle" w="med" len="med"/>
          </a:ln>
        </p:spPr>
      </p:sp>
      <p:sp>
        <p:nvSpPr>
          <p:cNvPr id="58378" name="Line 42"/>
          <p:cNvSpPr/>
          <p:nvPr/>
        </p:nvSpPr>
        <p:spPr>
          <a:xfrm rot="5400000" flipH="1" flipV="1">
            <a:off x="7075170" y="5041900"/>
            <a:ext cx="11430" cy="1005205"/>
          </a:xfrm>
          <a:prstGeom prst="line">
            <a:avLst/>
          </a:prstGeom>
          <a:ln w="38100" cap="flat" cmpd="sng">
            <a:solidFill>
              <a:schemeClr val="hlink"/>
            </a:solidFill>
            <a:prstDash val="sysDot"/>
            <a:headEnd type="none" w="med" len="med"/>
            <a:tailEnd type="triangle" w="med" len="med"/>
          </a:ln>
        </p:spPr>
      </p:sp>
      <p:sp>
        <p:nvSpPr>
          <p:cNvPr id="58379" name="Line 42"/>
          <p:cNvSpPr/>
          <p:nvPr/>
        </p:nvSpPr>
        <p:spPr>
          <a:xfrm rot="5700000" flipV="1">
            <a:off x="7069455" y="5293360"/>
            <a:ext cx="57150" cy="694690"/>
          </a:xfrm>
          <a:prstGeom prst="line">
            <a:avLst/>
          </a:prstGeom>
          <a:ln w="38100" cap="flat" cmpd="sng">
            <a:solidFill>
              <a:schemeClr val="hlink"/>
            </a:solidFill>
            <a:prstDash val="sysDot"/>
            <a:headEnd type="none" w="med" len="med"/>
            <a:tailEnd type="triangle" w="med" len="med"/>
          </a:ln>
        </p:spPr>
      </p:sp>
      <p:grpSp>
        <p:nvGrpSpPr>
          <p:cNvPr id="58389" name="Group 27"/>
          <p:cNvGrpSpPr/>
          <p:nvPr/>
        </p:nvGrpSpPr>
        <p:grpSpPr>
          <a:xfrm rot="10800000" flipV="1">
            <a:off x="6588125" y="4627574"/>
            <a:ext cx="768871" cy="950266"/>
            <a:chOff x="568" y="1930"/>
            <a:chExt cx="678" cy="819"/>
          </a:xfrm>
        </p:grpSpPr>
        <p:cxnSp>
          <p:nvCxnSpPr>
            <p:cNvPr id="58402" name="AutoShape 30"/>
            <p:cNvCxnSpPr/>
            <p:nvPr/>
          </p:nvCxnSpPr>
          <p:spPr>
            <a:xfrm rot="16200000" flipH="1">
              <a:off x="540" y="1958"/>
              <a:ext cx="278" cy="222"/>
            </a:xfrm>
            <a:prstGeom prst="curvedConnector3">
              <a:avLst>
                <a:gd name="adj1" fmla="val 50000"/>
              </a:avLst>
            </a:prstGeom>
            <a:ln w="508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cxnSp>
        <p:grpSp>
          <p:nvGrpSpPr>
            <p:cNvPr id="58398" name="Group 31"/>
            <p:cNvGrpSpPr/>
            <p:nvPr/>
          </p:nvGrpSpPr>
          <p:grpSpPr>
            <a:xfrm>
              <a:off x="793" y="2205"/>
              <a:ext cx="453" cy="544"/>
              <a:chOff x="340" y="1661"/>
              <a:chExt cx="453" cy="544"/>
            </a:xfrm>
          </p:grpSpPr>
          <p:cxnSp>
            <p:nvCxnSpPr>
              <p:cNvPr id="58399" name="AutoShape 32"/>
              <p:cNvCxnSpPr/>
              <p:nvPr/>
            </p:nvCxnSpPr>
            <p:spPr>
              <a:xfrm rot="-5400000" flipH="1">
                <a:off x="317" y="1683"/>
                <a:ext cx="272" cy="227"/>
              </a:xfrm>
              <a:prstGeom prst="curvedConnector3">
                <a:avLst>
                  <a:gd name="adj1" fmla="val 50000"/>
                </a:avLst>
              </a:prstGeom>
              <a:ln w="508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  <p:cxnSp>
            <p:nvCxnSpPr>
              <p:cNvPr id="58400" name="AutoShape 33"/>
              <p:cNvCxnSpPr/>
              <p:nvPr/>
            </p:nvCxnSpPr>
            <p:spPr>
              <a:xfrm rot="-5400000" flipH="1">
                <a:off x="543" y="1955"/>
                <a:ext cx="272" cy="227"/>
              </a:xfrm>
              <a:prstGeom prst="curvedConnector3">
                <a:avLst>
                  <a:gd name="adj1" fmla="val 50000"/>
                </a:avLst>
              </a:prstGeom>
              <a:ln w="50800" cap="flat" cmpd="sng">
                <a:solidFill>
                  <a:srgbClr val="FF0000"/>
                </a:solidFill>
                <a:prstDash val="solid"/>
                <a:headEnd type="none" w="med" len="med"/>
                <a:tailEnd type="triangle" w="lg" len="lg"/>
              </a:ln>
            </p:spPr>
          </p:cxnSp>
        </p:grpSp>
      </p:grpSp>
      <p:sp>
        <p:nvSpPr>
          <p:cNvPr id="58382" name="Text Box 32"/>
          <p:cNvSpPr txBox="1"/>
          <p:nvPr/>
        </p:nvSpPr>
        <p:spPr>
          <a:xfrm>
            <a:off x="7321550" y="4906645"/>
            <a:ext cx="4711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866"/>
              </a:buClr>
              <a:buFont typeface="Arial" panose="020B0604020202020204" pitchFamily="34" charset="0"/>
              <a:buChar char="■"/>
              <a:defRPr sz="2400">
                <a:solidFill>
                  <a:srgbClr val="003866"/>
                </a:solidFill>
                <a:latin typeface="+mn-lt"/>
                <a:ea typeface="+mn-ea"/>
                <a:cs typeface="+mn-cs"/>
              </a:defRPr>
            </a:lvl1pPr>
            <a:lvl2pPr marL="741680" indent="-28448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000">
                <a:solidFill>
                  <a:srgbClr val="003866"/>
                </a:solidFill>
                <a:latin typeface="+mn-lt"/>
              </a:defRPr>
            </a:lvl2pPr>
            <a:lvl3pPr marL="1141730" indent="-22733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z"/>
              <a:defRPr>
                <a:solidFill>
                  <a:srgbClr val="003866"/>
                </a:solidFill>
                <a:latin typeface="+mn-lt"/>
              </a:defRPr>
            </a:lvl3pPr>
            <a:lvl4pPr marL="1600200" indent="-230505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>
                <a:solidFill>
                  <a:srgbClr val="003866"/>
                </a:solidFill>
                <a:latin typeface="+mn-lt"/>
              </a:defRPr>
            </a:lvl4pPr>
            <a:lvl5pPr marL="2056130" indent="-22733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«"/>
              <a:defRPr>
                <a:solidFill>
                  <a:srgbClr val="003866"/>
                </a:solidFill>
                <a:latin typeface="+mn-lt"/>
              </a:defRPr>
            </a:lvl5pPr>
          </a:lstStyle>
          <a:p>
            <a:pPr marL="0" lvl="0" indent="0" defTabSz="457200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en-US" sz="28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altLang="en-US" sz="1600" b="1" baseline="30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de-DE" altLang="en-US" sz="1600" b="1" baseline="30000" dirty="0">
              <a:solidFill>
                <a:schemeClr val="hlin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2" name="Content Placeholder 11"/>
          <p:cNvPicPr>
            <a:picLocks noChangeAspect="1"/>
          </p:cNvPicPr>
          <p:nvPr/>
        </p:nvPicPr>
        <p:blipFill>
          <a:blip r:embed="rId2"/>
          <a:srcRect l="18198" t="7659" r="42594" b="71058"/>
          <a:stretch>
            <a:fillRect/>
          </a:stretch>
        </p:blipFill>
        <p:spPr>
          <a:xfrm rot="5400000">
            <a:off x="7298690" y="5095240"/>
            <a:ext cx="2059305" cy="74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Text Box 41"/>
          <p:cNvSpPr txBox="1"/>
          <p:nvPr/>
        </p:nvSpPr>
        <p:spPr>
          <a:xfrm>
            <a:off x="8603615" y="5053965"/>
            <a:ext cx="86233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866"/>
              </a:buClr>
              <a:buFont typeface="Arial" panose="020B0604020202020204" pitchFamily="34" charset="0"/>
              <a:buChar char="■"/>
              <a:defRPr sz="2400">
                <a:solidFill>
                  <a:srgbClr val="003866"/>
                </a:solidFill>
                <a:latin typeface="+mn-lt"/>
                <a:ea typeface="+mn-ea"/>
                <a:cs typeface="+mn-cs"/>
              </a:defRPr>
            </a:lvl1pPr>
            <a:lvl2pPr marL="741680" indent="-28448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000">
                <a:solidFill>
                  <a:srgbClr val="003866"/>
                </a:solidFill>
                <a:latin typeface="+mn-lt"/>
              </a:defRPr>
            </a:lvl2pPr>
            <a:lvl3pPr marL="1141730" indent="-22733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z"/>
              <a:defRPr>
                <a:solidFill>
                  <a:srgbClr val="003866"/>
                </a:solidFill>
                <a:latin typeface="+mn-lt"/>
              </a:defRPr>
            </a:lvl3pPr>
            <a:lvl4pPr marL="1600200" indent="-230505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>
                <a:solidFill>
                  <a:srgbClr val="003866"/>
                </a:solidFill>
                <a:latin typeface="+mn-lt"/>
              </a:defRPr>
            </a:lvl4pPr>
            <a:lvl5pPr marL="2056130" indent="-227330" algn="l" defTabSz="91313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«"/>
              <a:defRPr>
                <a:solidFill>
                  <a:srgbClr val="003866"/>
                </a:solidFill>
                <a:latin typeface="+mn-lt"/>
              </a:defRPr>
            </a:lvl5pPr>
          </a:lstStyle>
          <a:p>
            <a:pPr marL="228600" lvl="0" indent="-228600" defTabSz="457200">
              <a:lnSpc>
                <a:spcPct val="80000"/>
              </a:lnSpc>
              <a:buClr>
                <a:srgbClr val="99CCFF"/>
              </a:buClr>
              <a:buFont typeface="Wingdings" panose="05000000000000000000" pitchFamily="2" charset="2"/>
              <a:buNone/>
            </a:pPr>
            <a:r>
              <a:rPr lang="en-US" altLang="de-DE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APXPS</a:t>
            </a:r>
            <a:endParaRPr lang="en-US" altLang="de-DE" sz="20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28600" lvl="0" indent="-228600" defTabSz="457200">
              <a:lnSpc>
                <a:spcPct val="80000"/>
              </a:lnSpc>
              <a:buClr>
                <a:srgbClr val="99CCFF"/>
              </a:buClr>
              <a:buFont typeface="Wingdings" panose="05000000000000000000" pitchFamily="2" charset="2"/>
              <a:buNone/>
            </a:pPr>
            <a:r>
              <a:rPr lang="en-US" altLang="de-DE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Nozzle</a:t>
            </a:r>
            <a:endParaRPr lang="en-US" altLang="de-DE" sz="2000" dirty="0">
              <a:solidFill>
                <a:schemeClr val="bg1">
                  <a:lumMod val="50000"/>
                </a:schemeClr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s 12"/>
          <p:cNvSpPr/>
          <p:nvPr/>
        </p:nvSpPr>
        <p:spPr>
          <a:xfrm>
            <a:off x="6313805" y="5026025"/>
            <a:ext cx="287655" cy="1037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6711950" y="6019800"/>
            <a:ext cx="1584325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7883525" y="5269865"/>
            <a:ext cx="635" cy="459105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18"/>
          <p:cNvSpPr txBox="1"/>
          <p:nvPr/>
        </p:nvSpPr>
        <p:spPr>
          <a:xfrm>
            <a:off x="7332980" y="5987415"/>
            <a:ext cx="6299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D</a:t>
            </a:r>
            <a:endParaRPr lang="en-US" sz="2400" b="1"/>
          </a:p>
        </p:txBody>
      </p:sp>
      <p:sp>
        <p:nvSpPr>
          <p:cNvPr id="20" name="Text Box 19"/>
          <p:cNvSpPr txBox="1"/>
          <p:nvPr/>
        </p:nvSpPr>
        <p:spPr>
          <a:xfrm>
            <a:off x="7739380" y="4765675"/>
            <a:ext cx="6299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d</a:t>
            </a:r>
            <a:endParaRPr lang="en-US" sz="2400" b="1"/>
          </a:p>
        </p:txBody>
      </p:sp>
      <p:pic>
        <p:nvPicPr>
          <p:cNvPr id="14341" name="Picture 16" descr="sensitivity_dem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5080" y="1366520"/>
            <a:ext cx="3867150" cy="2729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342" name="Gerade Verbindung mit Pfeil 14"/>
          <p:cNvCxnSpPr>
            <a:cxnSpLocks noChangeShapeType="1"/>
          </p:cNvCxnSpPr>
          <p:nvPr/>
        </p:nvCxnSpPr>
        <p:spPr bwMode="auto">
          <a:xfrm>
            <a:off x="10573385" y="1395730"/>
            <a:ext cx="10795" cy="2605405"/>
          </a:xfrm>
          <a:prstGeom prst="straightConnector1">
            <a:avLst/>
          </a:prstGeom>
          <a:noFill/>
          <a:ln w="63500" algn="ctr">
            <a:solidFill>
              <a:srgbClr val="FFC000"/>
            </a:solidFill>
            <a:round/>
            <a:tailEnd type="arrow" w="med" len="med"/>
          </a:ln>
        </p:spPr>
      </p:cxnSp>
      <p:sp>
        <p:nvSpPr>
          <p:cNvPr id="14343" name="Text Box 17"/>
          <p:cNvSpPr txBox="1">
            <a:spLocks noChangeArrowheads="1"/>
          </p:cNvSpPr>
          <p:nvPr/>
        </p:nvSpPr>
        <p:spPr bwMode="auto">
          <a:xfrm>
            <a:off x="10712450" y="2233295"/>
            <a:ext cx="1375410" cy="1476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de-DE" altLang="en-GB" b="1" dirty="0">
                <a:solidFill>
                  <a:srgbClr val="FFC000"/>
                </a:solidFill>
                <a:latin typeface="Calibri" panose="020F0502020204030204" pitchFamily="34" charset="0"/>
              </a:rPr>
              <a:t>Reducing</a:t>
            </a:r>
            <a:endParaRPr lang="de-DE" altLang="en-GB" b="1" dirty="0">
              <a:solidFill>
                <a:srgbClr val="FFC000"/>
              </a:solidFill>
              <a:latin typeface="Calibri" panose="020F0502020204030204" pitchFamily="34" charset="0"/>
            </a:endParaRPr>
          </a:p>
          <a:p>
            <a:r>
              <a:rPr lang="de-DE" altLang="en-GB" b="1" dirty="0">
                <a:solidFill>
                  <a:srgbClr val="FFC000"/>
                </a:solidFill>
                <a:latin typeface="Calibri" panose="020F0502020204030204" pitchFamily="34" charset="0"/>
              </a:rPr>
              <a:t>surface</a:t>
            </a:r>
            <a:endParaRPr lang="de-DE" altLang="en-GB" b="1" dirty="0">
              <a:solidFill>
                <a:srgbClr val="FFC000"/>
              </a:solidFill>
              <a:latin typeface="Calibri" panose="020F0502020204030204" pitchFamily="34" charset="0"/>
            </a:endParaRPr>
          </a:p>
          <a:p>
            <a:r>
              <a:rPr lang="de-DE" altLang="en-GB" b="1" dirty="0">
                <a:solidFill>
                  <a:srgbClr val="FFC000"/>
                </a:solidFill>
                <a:latin typeface="Calibri" panose="020F0502020204030204" pitchFamily="34" charset="0"/>
              </a:rPr>
              <a:t>and chemical</a:t>
            </a:r>
            <a:endParaRPr lang="de-DE" altLang="en-GB" b="1" dirty="0">
              <a:solidFill>
                <a:srgbClr val="FFC000"/>
              </a:solidFill>
              <a:latin typeface="Calibri" panose="020F0502020204030204" pitchFamily="34" charset="0"/>
            </a:endParaRPr>
          </a:p>
          <a:p>
            <a:r>
              <a:rPr lang="de-DE" altLang="en-GB" b="1" dirty="0">
                <a:solidFill>
                  <a:srgbClr val="FFC000"/>
                </a:solidFill>
                <a:latin typeface="Calibri" panose="020F0502020204030204" pitchFamily="34" charset="0"/>
              </a:rPr>
              <a:t>sensitivity</a:t>
            </a:r>
            <a:endParaRPr lang="de-DE" altLang="en-GB" b="1" baseline="-25000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sp>
        <p:nvSpPr>
          <p:cNvPr id="14344" name="Rectangle 13"/>
          <p:cNvSpPr>
            <a:spLocks noChangeArrowheads="1"/>
          </p:cNvSpPr>
          <p:nvPr/>
        </p:nvSpPr>
        <p:spPr bwMode="auto">
          <a:xfrm>
            <a:off x="9698700" y="4530829"/>
            <a:ext cx="2087562" cy="156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it-IT" sz="1200" b="1" i="1"/>
              <a:t>Ionisation cross section:</a:t>
            </a:r>
            <a:endParaRPr lang="it-IT" sz="1200" b="1" i="1"/>
          </a:p>
          <a:p>
            <a:r>
              <a:rPr lang="it-IT" sz="1200" i="1"/>
              <a:t>J.J. Yeh and I. Lindau, Atomic Data Nucl. Tables </a:t>
            </a:r>
            <a:r>
              <a:rPr lang="it-IT" sz="1200" b="1" i="1"/>
              <a:t>32</a:t>
            </a:r>
            <a:r>
              <a:rPr lang="it-IT" sz="1200" i="1"/>
              <a:t> (1985) 1.</a:t>
            </a:r>
            <a:endParaRPr lang="it-IT" sz="1200" i="1"/>
          </a:p>
          <a:p>
            <a:endParaRPr lang="it-IT" sz="1200" i="1"/>
          </a:p>
          <a:p>
            <a:r>
              <a:rPr lang="it-IT" sz="1200" b="1" i="1"/>
              <a:t>Inelastic mean free path:</a:t>
            </a:r>
            <a:endParaRPr lang="it-IT" sz="1200" b="1" i="1"/>
          </a:p>
          <a:p>
            <a:r>
              <a:rPr lang="it-IT" sz="1200" i="1"/>
              <a:t>S. Tanuma, J. Powell, D.R. Penn, Surf. Interf. Anal. </a:t>
            </a:r>
            <a:r>
              <a:rPr lang="it-IT" sz="1200" b="1" i="1"/>
              <a:t>21</a:t>
            </a:r>
            <a:r>
              <a:rPr lang="it-IT" sz="1200" i="1"/>
              <a:t> (1993) 165.</a:t>
            </a:r>
            <a:endParaRPr lang="it-IT" sz="1200"/>
          </a:p>
        </p:txBody>
      </p:sp>
      <p:sp>
        <p:nvSpPr>
          <p:cNvPr id="4" name="Rectangle 49"/>
          <p:cNvSpPr>
            <a:spLocks noChangeAspect="1" noChangeArrowheads="1"/>
          </p:cNvSpPr>
          <p:nvPr/>
        </p:nvSpPr>
        <p:spPr bwMode="auto">
          <a:xfrm>
            <a:off x="6089015" y="688975"/>
            <a:ext cx="4190365" cy="7067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en-GB" sz="2000" b="1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Ionisation cross section</a:t>
            </a:r>
            <a:endParaRPr lang="en-US" altLang="en-GB" sz="2000" b="1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algn="ctr"/>
            <a:r>
              <a:rPr lang="en-US" altLang="en-GB" sz="2000" b="1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IMFP</a:t>
            </a:r>
            <a:endParaRPr lang="en-US" altLang="en-GB" sz="2000" b="1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260" y="3747135"/>
            <a:ext cx="3836035" cy="297624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984378" y="5134805"/>
            <a:ext cx="2541905" cy="381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260" y="3747135"/>
            <a:ext cx="3836035" cy="29762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945" y="3747135"/>
            <a:ext cx="3836035" cy="2976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343" grpId="0"/>
      <p:bldP spid="14343" grpId="1"/>
      <p:bldP spid="14344" grpId="0"/>
      <p:bldP spid="14344" grpId="1"/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9412_Y-58OrJXSvSFYGqPyl2uBw_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160" y="2145030"/>
            <a:ext cx="4194810" cy="21920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085"/>
            <a:ext cx="10515600" cy="1325563"/>
          </a:xfrm>
        </p:spPr>
        <p:txBody>
          <a:bodyPr/>
          <a:lstStyle/>
          <a:p>
            <a:r>
              <a:rPr lang="de-DE" altLang="en-US" dirty="0">
                <a:latin typeface="Calibri" panose="020F0502020204030204" pitchFamily="34" charset="0"/>
              </a:rPr>
              <a:t>3Sbar: New beamline for surface characterization</a:t>
            </a:r>
            <a:endParaRPr lang="de-DE" altLang="en-US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38226" y="1684277"/>
            <a:ext cx="79220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BL15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8629015" y="5969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endParaRPr lang="en-US" dirty="0" err="1"/>
          </a:p>
        </p:txBody>
      </p:sp>
      <p:sp>
        <p:nvSpPr>
          <p:cNvPr id="31" name="Rectangle 2"/>
          <p:cNvSpPr/>
          <p:nvPr/>
        </p:nvSpPr>
        <p:spPr>
          <a:xfrm>
            <a:off x="6995160" y="5952490"/>
            <a:ext cx="4965700" cy="6451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rgbClr val="1E64C8"/>
                </a:solidFill>
                <a:latin typeface="Calibri-Bold"/>
              </a:rPr>
              <a:t>		         </a:t>
            </a:r>
            <a:r>
              <a:rPr lang="de-DE" altLang="en-AU" sz="1200" dirty="0">
                <a:solidFill>
                  <a:srgbClr val="1E64C8"/>
                </a:solidFill>
                <a:latin typeface="Calibri" panose="020F0502020204030204" pitchFamily="34" charset="0"/>
              </a:rPr>
              <a:t>            </a:t>
            </a:r>
            <a:r>
              <a:rPr lang="en-AU" sz="1200" dirty="0">
                <a:solidFill>
                  <a:srgbClr val="1E64C8"/>
                </a:solidFill>
                <a:latin typeface="Calibri-Bold"/>
              </a:rPr>
              <a:t>Surface</a:t>
            </a:r>
            <a:r>
              <a:rPr lang="de-DE" altLang="en-AU" sz="1200" dirty="0">
                <a:solidFill>
                  <a:srgbClr val="1E64C8"/>
                </a:solidFill>
                <a:latin typeface="Calibri" panose="020F0502020204030204" pitchFamily="34" charset="0"/>
              </a:rPr>
              <a:t> s</a:t>
            </a:r>
            <a:r>
              <a:rPr lang="en-AU" sz="1200" dirty="0">
                <a:solidFill>
                  <a:srgbClr val="1E64C8"/>
                </a:solidFill>
                <a:latin typeface="Calibri-Bold"/>
              </a:rPr>
              <a:t>ensitivity </a:t>
            </a:r>
            <a:endParaRPr lang="en-AU" sz="1200" dirty="0">
              <a:solidFill>
                <a:srgbClr val="1E64C8"/>
              </a:solidFill>
              <a:latin typeface="Calibri-Bold"/>
            </a:endParaRPr>
          </a:p>
          <a:p>
            <a:r>
              <a:rPr lang="en-AU" sz="1200" dirty="0">
                <a:latin typeface="Calibri-Bold"/>
              </a:rPr>
              <a:t>Total external reflection: </a:t>
            </a:r>
            <a:r>
              <a:rPr lang="en-AU" sz="1200" dirty="0">
                <a:solidFill>
                  <a:srgbClr val="1E64C8"/>
                </a:solidFill>
                <a:latin typeface="Calibri-Bold"/>
              </a:rPr>
              <a:t>X-ray depth control</a:t>
            </a:r>
            <a:endParaRPr lang="en-AU" sz="1200" dirty="0">
              <a:solidFill>
                <a:srgbClr val="1E64C8"/>
              </a:solidFill>
              <a:latin typeface="Calibri-Bold"/>
            </a:endParaRPr>
          </a:p>
          <a:p>
            <a:r>
              <a:rPr lang="en-AU" sz="1200" dirty="0">
                <a:solidFill>
                  <a:srgbClr val="1E64C8"/>
                </a:solidFill>
                <a:latin typeface="Calibri-Bold"/>
              </a:rPr>
              <a:t>	                     </a:t>
            </a:r>
            <a:r>
              <a:rPr lang="en-AU" sz="1200" dirty="0">
                <a:solidFill>
                  <a:srgbClr val="FF0000"/>
                </a:solidFill>
                <a:latin typeface="Calibri-Bold"/>
              </a:rPr>
              <a:t>Signal </a:t>
            </a:r>
            <a:r>
              <a:rPr lang="en-AU" sz="1200" dirty="0">
                <a:solidFill>
                  <a:srgbClr val="FF0000"/>
                </a:solidFill>
                <a:latin typeface="Calibri-Bold"/>
                <a:sym typeface="+mn-ea"/>
              </a:rPr>
              <a:t>e</a:t>
            </a:r>
            <a:r>
              <a:rPr lang="en-AU" sz="1200" dirty="0">
                <a:solidFill>
                  <a:srgbClr val="FF0000"/>
                </a:solidFill>
                <a:latin typeface="Calibri-Bold"/>
              </a:rPr>
              <a:t>nhancement!</a:t>
            </a:r>
            <a:endParaRPr lang="en-AU" sz="1200" dirty="0">
              <a:solidFill>
                <a:srgbClr val="FF0000"/>
              </a:solidFill>
              <a:latin typeface="Calibri-Bold"/>
            </a:endParaRPr>
          </a:p>
        </p:txBody>
      </p:sp>
      <p:sp>
        <p:nvSpPr>
          <p:cNvPr id="17" name="Text Box 48"/>
          <p:cNvSpPr txBox="1"/>
          <p:nvPr/>
        </p:nvSpPr>
        <p:spPr>
          <a:xfrm>
            <a:off x="2157589" y="4635930"/>
            <a:ext cx="1109345" cy="6673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de-DE" altLang="en-US" sz="3200" dirty="0" err="1">
                <a:latin typeface="Times New Roman" panose="02020603050405020304" charset="0"/>
                <a:cs typeface="Times New Roman" panose="02020603050405020304" charset="0"/>
              </a:rPr>
              <a:t>α</a:t>
            </a:r>
            <a:r>
              <a:rPr lang="de-DE" altLang="en-US" sz="3200" baseline="-25000" dirty="0" err="1">
                <a:latin typeface="Times New Roman" panose="02020603050405020304" charset="0"/>
                <a:cs typeface="Times New Roman" panose="02020603050405020304" charset="0"/>
              </a:rPr>
              <a:t>i</a:t>
            </a:r>
            <a:r>
              <a:rPr lang="de-DE" altLang="en-US" sz="3200" dirty="0" err="1">
                <a:latin typeface="Calibri" panose="020F0502020204030204" pitchFamily="34" charset="0"/>
              </a:rPr>
              <a:t>&lt;</a:t>
            </a:r>
            <a:r>
              <a:rPr lang="de-DE" altLang="en-US" sz="3200" dirty="0" err="1">
                <a:latin typeface="Times New Roman" panose="02020603050405020304" charset="0"/>
                <a:cs typeface="Times New Roman" panose="02020603050405020304" charset="0"/>
              </a:rPr>
              <a:t>α</a:t>
            </a:r>
            <a:r>
              <a:rPr lang="de-DE" altLang="en-US" sz="3200" baseline="-25000" dirty="0" err="1">
                <a:latin typeface="Times New Roman" panose="02020603050405020304" charset="0"/>
                <a:cs typeface="Times New Roman" panose="02020603050405020304" charset="0"/>
              </a:rPr>
              <a:t>c</a:t>
            </a:r>
            <a:endParaRPr lang="de-DE" altLang="en-US" sz="3200" baseline="-25000" dirty="0" err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Rectangle 17"/>
          <p:cNvSpPr/>
          <p:nvPr/>
        </p:nvSpPr>
        <p:spPr>
          <a:xfrm rot="588368">
            <a:off x="446195" y="5193185"/>
            <a:ext cx="2996686" cy="29437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angle 18"/>
          <p:cNvSpPr/>
          <p:nvPr/>
        </p:nvSpPr>
        <p:spPr>
          <a:xfrm rot="20808025">
            <a:off x="1976034" y="5195970"/>
            <a:ext cx="2514969" cy="2922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angle 19"/>
          <p:cNvSpPr/>
          <p:nvPr/>
        </p:nvSpPr>
        <p:spPr>
          <a:xfrm>
            <a:off x="1201997" y="5435826"/>
            <a:ext cx="2995157" cy="1034258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Text Box 48"/>
          <p:cNvSpPr txBox="1"/>
          <p:nvPr/>
        </p:nvSpPr>
        <p:spPr>
          <a:xfrm>
            <a:off x="1807813" y="5602893"/>
            <a:ext cx="1806383" cy="7655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de-DE" altLang="en-US" sz="2000" dirty="0" err="1">
                <a:latin typeface="Times New Roman" panose="02020603050405020304" charset="0"/>
                <a:cs typeface="Times New Roman" panose="02020603050405020304" charset="0"/>
              </a:rPr>
              <a:t>Evanescent</a:t>
            </a:r>
            <a:r>
              <a:rPr lang="de-DE" altLang="en-US" sz="20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de-DE" altLang="en-US" sz="2000" dirty="0" err="1">
                <a:latin typeface="Times New Roman" panose="02020603050405020304" charset="0"/>
                <a:cs typeface="Times New Roman" panose="02020603050405020304" charset="0"/>
              </a:rPr>
              <a:t>regime</a:t>
            </a:r>
            <a:endParaRPr lang="de-DE" altLang="en-US" sz="2000" baseline="-25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1947288" y="5433469"/>
            <a:ext cx="1435314" cy="0"/>
          </a:xfrm>
          <a:prstGeom prst="straightConnector1">
            <a:avLst/>
          </a:prstGeom>
          <a:ln w="120650">
            <a:solidFill>
              <a:schemeClr val="tx1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5"/>
          <p:cNvSpPr txBox="1"/>
          <p:nvPr/>
        </p:nvSpPr>
        <p:spPr>
          <a:xfrm>
            <a:off x="2722670" y="1653161"/>
            <a:ext cx="1856105" cy="82994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en-US" sz="2400" b="1" baseline="0" dirty="0">
                <a:solidFill>
                  <a:srgbClr val="FF0000"/>
                </a:solidFill>
              </a:rPr>
              <a:t>BL15</a:t>
            </a:r>
            <a:r>
              <a:rPr lang="de-DE" altLang="en-US" sz="2400" b="1" baseline="0" dirty="0">
                <a:solidFill>
                  <a:srgbClr val="FF0000"/>
                </a:solidFill>
                <a:latin typeface="Calibri" panose="020F0502020204030204" pitchFamily="34" charset="0"/>
              </a:rPr>
              <a:t> (3Sbar):</a:t>
            </a:r>
            <a:endParaRPr lang="de-DE" altLang="en-US" sz="2400" b="1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l"/>
            <a:r>
              <a:rPr lang="de-DE" altLang="en-US" sz="2400" b="1" baseline="0" dirty="0">
                <a:solidFill>
                  <a:srgbClr val="FF0000"/>
                </a:solidFill>
                <a:latin typeface="Calibri" panose="020F0502020204030204" pitchFamily="34" charset="0"/>
              </a:rPr>
              <a:t>Endstation</a:t>
            </a:r>
            <a:endParaRPr lang="de-DE" altLang="en-US" sz="2400" b="1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570230" y="4333194"/>
            <a:ext cx="4142740" cy="4603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de-DE" sz="2400" b="1" baseline="0" dirty="0" err="1">
                <a:solidFill>
                  <a:srgbClr val="FF0000"/>
                </a:solidFill>
                <a:latin typeface="Calibri" panose="020F0502020204030204" pitchFamily="34" charset="0"/>
              </a:rPr>
              <a:t>Construction finish</a:t>
            </a:r>
            <a:r>
              <a:rPr lang="de-DE" sz="2400" b="1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de-DE" sz="2400" b="1" baseline="0" dirty="0" err="1">
                <a:solidFill>
                  <a:srgbClr val="FF0000"/>
                </a:solidFill>
                <a:latin typeface="Calibri" panose="020F0502020204030204" pitchFamily="34" charset="0"/>
              </a:rPr>
              <a:t>during</a:t>
            </a:r>
            <a:r>
              <a:rPr lang="de-DE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de-DE" sz="2400" b="1" baseline="0" dirty="0">
                <a:solidFill>
                  <a:srgbClr val="FF0000"/>
                </a:solidFill>
                <a:latin typeface="Calibri" panose="020F0502020204030204" pitchFamily="34" charset="0"/>
              </a:rPr>
              <a:t>2026</a:t>
            </a:r>
            <a:endParaRPr lang="de-DE" sz="2400" b="1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338041" y="3172853"/>
            <a:ext cx="1686560" cy="2857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3"/>
          <p:cNvSpPr txBox="1"/>
          <p:nvPr/>
        </p:nvSpPr>
        <p:spPr>
          <a:xfrm>
            <a:off x="4197097" y="2627044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>
                <a:solidFill>
                  <a:srgbClr val="FF0000"/>
                </a:solidFill>
              </a:rPr>
              <a:t>X-</a:t>
            </a:r>
            <a:r>
              <a:rPr lang="es-ES_tradnl" b="1" dirty="0" err="1">
                <a:solidFill>
                  <a:srgbClr val="FF0000"/>
                </a:solidFill>
              </a:rPr>
              <a:t>ray</a:t>
            </a:r>
            <a:r>
              <a:rPr lang="es-ES_tradnl" b="1" dirty="0">
                <a:solidFill>
                  <a:srgbClr val="FF0000"/>
                </a:solidFill>
              </a:rPr>
              <a:t> </a:t>
            </a:r>
            <a:r>
              <a:rPr lang="es-ES_tradnl" b="1" dirty="0" err="1">
                <a:solidFill>
                  <a:srgbClr val="FF0000"/>
                </a:solidFill>
              </a:rPr>
              <a:t>beam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24" name="Rectangle 2"/>
          <p:cNvSpPr/>
          <p:nvPr/>
        </p:nvSpPr>
        <p:spPr>
          <a:xfrm>
            <a:off x="853440" y="583787"/>
            <a:ext cx="1034796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E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3SBar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will combine</a:t>
            </a:r>
            <a:r>
              <a:rPr lang="de-DE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ambient pressure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X-ray Photoemission Spectroscopy (</a:t>
            </a:r>
            <a:r>
              <a:rPr lang="de-DE" altLang="en-US" dirty="0">
                <a:solidFill>
                  <a:srgbClr val="1E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AP-X</a:t>
            </a:r>
            <a:r>
              <a:rPr lang="en-US" dirty="0">
                <a:solidFill>
                  <a:srgbClr val="1E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at </a:t>
            </a:r>
            <a:r>
              <a:rPr lang="de-DE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pressures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>
                <a:solidFill>
                  <a:srgbClr val="1E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bar</a:t>
            </a:r>
            <a:r>
              <a:rPr lang="de-DE" altLang="en-US" dirty="0">
                <a:solidFill>
                  <a:srgbClr val="1E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 more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and surface X-ray diffraction (</a:t>
            </a:r>
            <a:r>
              <a:rPr lang="en-US" dirty="0">
                <a:solidFill>
                  <a:srgbClr val="1E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SXRD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</a:t>
            </a:r>
            <a:r>
              <a:rPr lang="de-DE" alt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 grazing incidence scattering  </a:t>
            </a:r>
            <a:r>
              <a:rPr lang="de-DE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(GISX)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angles (-3° to +15°).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en-US" dirty="0">
                <a:latin typeface="Calibri" panose="020F0502020204030204" pitchFamily="34" charset="0"/>
                <a:cs typeface="Calibri" panose="020F0502020204030204" pitchFamily="34" charset="0"/>
              </a:rPr>
              <a:t>First beamline optimized for operate in </a:t>
            </a:r>
            <a:r>
              <a:rPr lang="de-DE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ALBA II</a:t>
            </a:r>
            <a:r>
              <a:rPr lang="de-DE" alt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dirty="0"/>
            </a:br>
            <a:endParaRPr lang="en-US" dirty="0"/>
          </a:p>
        </p:txBody>
      </p:sp>
      <p:grpSp>
        <p:nvGrpSpPr>
          <p:cNvPr id="54" name="Group 53"/>
          <p:cNvGrpSpPr>
            <a:grpSpLocks noChangeAspect="1"/>
          </p:cNvGrpSpPr>
          <p:nvPr/>
        </p:nvGrpSpPr>
        <p:grpSpPr>
          <a:xfrm>
            <a:off x="5497195" y="1739900"/>
            <a:ext cx="5856605" cy="3500120"/>
            <a:chOff x="-384467" y="31397009"/>
            <a:chExt cx="7650277" cy="4572000"/>
          </a:xfrm>
        </p:grpSpPr>
        <p:sp>
          <p:nvSpPr>
            <p:cNvPr id="55" name="Google Shape;136;p7"/>
            <p:cNvSpPr/>
            <p:nvPr/>
          </p:nvSpPr>
          <p:spPr>
            <a:xfrm rot="10800000">
              <a:off x="3600843" y="33126658"/>
              <a:ext cx="2519551" cy="1672606"/>
            </a:xfrm>
            <a:prstGeom prst="trapezoid">
              <a:avLst>
                <a:gd name="adj" fmla="val 52711"/>
              </a:avLst>
            </a:pr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chemeClr val="bg2">
                    <a:lumMod val="60000"/>
                    <a:lumOff val="40000"/>
                  </a:schemeClr>
                </a:gs>
                <a:gs pos="81000">
                  <a:schemeClr val="bg1">
                    <a:lumMod val="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24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3417414" y="34939005"/>
              <a:ext cx="2886412" cy="632416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isometricOffAxis2Top">
                <a:rot lat="19462741" lon="21480000" rev="120000"/>
              </a:camera>
              <a:lightRig rig="threePt" dir="t"/>
            </a:scene3d>
            <a:sp3d extrusionH="635000" contourW="635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57" name="Google Shape;174;p7"/>
            <p:cNvCxnSpPr/>
            <p:nvPr/>
          </p:nvCxnSpPr>
          <p:spPr>
            <a:xfrm rot="21300000" flipH="1">
              <a:off x="4852593" y="35161441"/>
              <a:ext cx="2413217" cy="7487"/>
            </a:xfrm>
            <a:prstGeom prst="straightConnector1">
              <a:avLst/>
            </a:prstGeom>
            <a:noFill/>
            <a:ln w="76200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8" name="Google Shape;186;p7"/>
            <p:cNvSpPr/>
            <p:nvPr/>
          </p:nvSpPr>
          <p:spPr>
            <a:xfrm rot="15720000">
              <a:off x="6580266" y="34961859"/>
              <a:ext cx="293839" cy="265828"/>
            </a:xfrm>
            <a:prstGeom prst="roundRect">
              <a:avLst>
                <a:gd name="adj" fmla="val 16667"/>
              </a:avLst>
            </a:prstGeom>
            <a:gradFill>
              <a:gsLst>
                <a:gs pos="28000">
                  <a:srgbClr val="F28500"/>
                </a:gs>
                <a:gs pos="0">
                  <a:srgbClr val="E30000"/>
                </a:gs>
                <a:gs pos="80000">
                  <a:schemeClr val="bg1"/>
                </a:gs>
                <a:gs pos="68000">
                  <a:srgbClr val="FFFF00">
                    <a:alpha val="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24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4862484" y="33395627"/>
              <a:ext cx="624004" cy="1786147"/>
              <a:chOff x="5124470" y="2150667"/>
              <a:chExt cx="418896" cy="1199045"/>
            </a:xfrm>
          </p:grpSpPr>
          <p:cxnSp>
            <p:nvCxnSpPr>
              <p:cNvPr id="60" name="Straight Arrow Connector 59"/>
              <p:cNvCxnSpPr/>
              <p:nvPr/>
            </p:nvCxnSpPr>
            <p:spPr>
              <a:xfrm flipH="1" flipV="1">
                <a:off x="5124470" y="2150667"/>
                <a:ext cx="208" cy="1199045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22"/>
              <p:cNvSpPr txBox="1"/>
              <p:nvPr/>
            </p:nvSpPr>
            <p:spPr>
              <a:xfrm>
                <a:off x="5127266" y="2222681"/>
                <a:ext cx="416100" cy="511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i="1" dirty="0">
                    <a:ea typeface="Cambria" panose="02040503050406030204" pitchFamily="18" charset="0"/>
                  </a:rPr>
                  <a:t>e</a:t>
                </a:r>
                <a:r>
                  <a:rPr lang="en-US" sz="3200" i="1" baseline="30000" dirty="0">
                    <a:ea typeface="Cambria" panose="02040503050406030204" pitchFamily="18" charset="0"/>
                  </a:rPr>
                  <a:t>–</a:t>
                </a:r>
                <a:endParaRPr lang="en-US" sz="3200" i="1" baseline="30000" dirty="0"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59" t="49852" r="31234" b="20358"/>
            <a:stretch>
              <a:fillRect/>
            </a:stretch>
          </p:blipFill>
          <p:spPr>
            <a:xfrm>
              <a:off x="-384467" y="31397009"/>
              <a:ext cx="4795944" cy="4572000"/>
            </a:xfrm>
            <a:prstGeom prst="rect">
              <a:avLst/>
            </a:prstGeom>
            <a:scene3d>
              <a:camera prst="orthographicFront">
                <a:rot lat="20099998" lon="4200000" rev="0"/>
              </a:camera>
              <a:lightRig rig="threePt" dir="t">
                <a:rot lat="0" lon="0" rev="0"/>
              </a:lightRig>
            </a:scene3d>
            <a:sp3d>
              <a:bevelT w="0" h="0"/>
            </a:sp3d>
          </p:spPr>
        </p:pic>
        <p:cxnSp>
          <p:nvCxnSpPr>
            <p:cNvPr id="63" name="Google Shape;174;p7"/>
            <p:cNvCxnSpPr/>
            <p:nvPr/>
          </p:nvCxnSpPr>
          <p:spPr>
            <a:xfrm rot="300000" flipH="1">
              <a:off x="1947523" y="35130525"/>
              <a:ext cx="2976301" cy="7487"/>
            </a:xfrm>
            <a:prstGeom prst="straightConnector1">
              <a:avLst/>
            </a:prstGeom>
            <a:noFill/>
            <a:ln w="76200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" name="Google Shape;175;p7"/>
            <p:cNvCxnSpPr/>
            <p:nvPr/>
          </p:nvCxnSpPr>
          <p:spPr>
            <a:xfrm flipH="1" flipV="1">
              <a:off x="2483321" y="33829566"/>
              <a:ext cx="2351497" cy="1419836"/>
            </a:xfrm>
            <a:prstGeom prst="straightConnector1">
              <a:avLst/>
            </a:prstGeom>
            <a:noFill/>
            <a:ln w="76200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65" name="Group 64"/>
            <p:cNvGrpSpPr/>
            <p:nvPr/>
          </p:nvGrpSpPr>
          <p:grpSpPr>
            <a:xfrm>
              <a:off x="3557864" y="34978017"/>
              <a:ext cx="2825180" cy="493439"/>
              <a:chOff x="9094805" y="4244578"/>
              <a:chExt cx="2528736" cy="441662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9094805" y="4244578"/>
                <a:ext cx="2528736" cy="441662"/>
              </a:xfrm>
              <a:prstGeom prst="ellipse">
                <a:avLst/>
              </a:prstGeom>
              <a:gradFill flip="none" rotWithShape="1">
                <a:gsLst>
                  <a:gs pos="29000">
                    <a:srgbClr val="FFFF00"/>
                  </a:gs>
                  <a:gs pos="76000">
                    <a:schemeClr val="bg1">
                      <a:alpha val="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476132" y="4384415"/>
                <a:ext cx="1806296" cy="175390"/>
              </a:xfrm>
              <a:prstGeom prst="ellipse">
                <a:avLst/>
              </a:prstGeom>
              <a:gradFill flip="none" rotWithShape="1">
                <a:gsLst>
                  <a:gs pos="25000">
                    <a:schemeClr val="accent2">
                      <a:lumMod val="75000"/>
                    </a:schemeClr>
                  </a:gs>
                  <a:gs pos="76000">
                    <a:schemeClr val="bg1">
                      <a:alpha val="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68" name="Freeform: Shape 12"/>
            <p:cNvSpPr/>
            <p:nvPr/>
          </p:nvSpPr>
          <p:spPr>
            <a:xfrm>
              <a:off x="3603868" y="33144955"/>
              <a:ext cx="994992" cy="1657432"/>
            </a:xfrm>
            <a:custGeom>
              <a:avLst/>
              <a:gdLst>
                <a:gd name="connsiteX0" fmla="*/ 0 w 890588"/>
                <a:gd name="connsiteY0" fmla="*/ 2381 h 1483518"/>
                <a:gd name="connsiteX1" fmla="*/ 781050 w 890588"/>
                <a:gd name="connsiteY1" fmla="*/ 1476375 h 1483518"/>
                <a:gd name="connsiteX2" fmla="*/ 890588 w 890588"/>
                <a:gd name="connsiteY2" fmla="*/ 1483518 h 1483518"/>
                <a:gd name="connsiteX3" fmla="*/ 114300 w 890588"/>
                <a:gd name="connsiteY3" fmla="*/ 0 h 1483518"/>
                <a:gd name="connsiteX4" fmla="*/ 0 w 890588"/>
                <a:gd name="connsiteY4" fmla="*/ 2381 h 1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0588" h="1483518">
                  <a:moveTo>
                    <a:pt x="0" y="2381"/>
                  </a:moveTo>
                  <a:lnTo>
                    <a:pt x="781050" y="1476375"/>
                  </a:lnTo>
                  <a:lnTo>
                    <a:pt x="890588" y="1483518"/>
                  </a:lnTo>
                  <a:lnTo>
                    <a:pt x="114300" y="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9" name="Freeform: Shape 13"/>
            <p:cNvSpPr/>
            <p:nvPr/>
          </p:nvSpPr>
          <p:spPr>
            <a:xfrm flipH="1">
              <a:off x="5121523" y="33145261"/>
              <a:ext cx="993441" cy="1657432"/>
            </a:xfrm>
            <a:custGeom>
              <a:avLst/>
              <a:gdLst>
                <a:gd name="connsiteX0" fmla="*/ 0 w 890588"/>
                <a:gd name="connsiteY0" fmla="*/ 2381 h 1483518"/>
                <a:gd name="connsiteX1" fmla="*/ 781050 w 890588"/>
                <a:gd name="connsiteY1" fmla="*/ 1476375 h 1483518"/>
                <a:gd name="connsiteX2" fmla="*/ 890588 w 890588"/>
                <a:gd name="connsiteY2" fmla="*/ 1483518 h 1483518"/>
                <a:gd name="connsiteX3" fmla="*/ 114300 w 890588"/>
                <a:gd name="connsiteY3" fmla="*/ 0 h 1483518"/>
                <a:gd name="connsiteX4" fmla="*/ 0 w 890588"/>
                <a:gd name="connsiteY4" fmla="*/ 2381 h 1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0588" h="1483518">
                  <a:moveTo>
                    <a:pt x="0" y="2381"/>
                  </a:moveTo>
                  <a:lnTo>
                    <a:pt x="781050" y="1476375"/>
                  </a:lnTo>
                  <a:lnTo>
                    <a:pt x="890588" y="1483518"/>
                  </a:lnTo>
                  <a:lnTo>
                    <a:pt x="114300" y="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>
              <a:off x="3603868" y="33044254"/>
              <a:ext cx="264158" cy="490968"/>
            </a:xfrm>
            <a:prstGeom prst="straightConnector1">
              <a:avLst/>
            </a:prstGeom>
            <a:ln w="15875">
              <a:solidFill>
                <a:srgbClr val="122D4F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flipH="1">
              <a:off x="5849510" y="33044254"/>
              <a:ext cx="265454" cy="490688"/>
            </a:xfrm>
            <a:prstGeom prst="straightConnector1">
              <a:avLst/>
            </a:prstGeom>
            <a:ln w="15875">
              <a:solidFill>
                <a:srgbClr val="122D4F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16"/>
            <p:cNvSpPr txBox="1"/>
            <p:nvPr/>
          </p:nvSpPr>
          <p:spPr>
            <a:xfrm>
              <a:off x="3363115" y="32764793"/>
              <a:ext cx="1555272" cy="63122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GB" sz="3200" baseline="30000" dirty="0">
                  <a:solidFill>
                    <a:srgbClr val="003057"/>
                  </a:solidFill>
                  <a:ea typeface="Cambria" panose="02040503050406030204" pitchFamily="18" charset="0"/>
                </a:rPr>
                <a:t>Gas flow</a:t>
              </a:r>
              <a:endParaRPr lang="en-US" sz="3200" baseline="30000" dirty="0">
                <a:solidFill>
                  <a:srgbClr val="003057"/>
                </a:solidFill>
                <a:ea typeface="Cambria" panose="02040503050406030204" pitchFamily="18" charset="0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3765754" y="34794974"/>
              <a:ext cx="2199853" cy="590740"/>
            </a:xfrm>
            <a:prstGeom prst="ellipse">
              <a:avLst/>
            </a:prstGeom>
            <a:solidFill>
              <a:schemeClr val="bg1">
                <a:lumMod val="65000"/>
                <a:alpha val="14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4" name="TextBox 18"/>
            <p:cNvSpPr txBox="1"/>
            <p:nvPr/>
          </p:nvSpPr>
          <p:spPr>
            <a:xfrm rot="21246065">
              <a:off x="5990073" y="34668411"/>
              <a:ext cx="1091593" cy="5217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GB" sz="3200" baseline="30000" dirty="0">
                  <a:solidFill>
                    <a:srgbClr val="003057"/>
                  </a:solidFill>
                  <a:ea typeface="Cambria" panose="02040503050406030204" pitchFamily="18" charset="0"/>
                </a:rPr>
                <a:t>X-Ray</a:t>
              </a:r>
              <a:endParaRPr lang="en-US" sz="3200" baseline="30000" dirty="0">
                <a:solidFill>
                  <a:srgbClr val="003057"/>
                </a:solidFill>
                <a:ea typeface="Cambria" panose="020405030504060302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de-DE" altLang="en-US">
                <a:latin typeface="Calibri" panose="020F0502020204030204" pitchFamily="34" charset="0"/>
              </a:rPr>
              <a:t>Beamline layout</a:t>
            </a:r>
            <a:endParaRPr lang="de-DE" altLang="en-US"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rcRect t="8771" b="1952"/>
          <a:stretch>
            <a:fillRect/>
          </a:stretch>
        </p:blipFill>
        <p:spPr>
          <a:xfrm>
            <a:off x="335915" y="2876550"/>
            <a:ext cx="10974070" cy="2178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t="13198" b="16453"/>
          <a:stretch>
            <a:fillRect/>
          </a:stretch>
        </p:blipFill>
        <p:spPr>
          <a:xfrm>
            <a:off x="335915" y="5054600"/>
            <a:ext cx="11520170" cy="1536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53902" t="22524" r="3832" b="21153"/>
          <a:stretch>
            <a:fillRect/>
          </a:stretch>
        </p:blipFill>
        <p:spPr>
          <a:xfrm>
            <a:off x="486410" y="760730"/>
            <a:ext cx="5551805" cy="2080260"/>
          </a:xfrm>
          <a:prstGeom prst="rect">
            <a:avLst/>
          </a:prstGeom>
        </p:spPr>
      </p:pic>
      <p:sp>
        <p:nvSpPr>
          <p:cNvPr id="25" name="Text Box 7"/>
          <p:cNvSpPr txBox="1"/>
          <p:nvPr/>
        </p:nvSpPr>
        <p:spPr>
          <a:xfrm>
            <a:off x="9920605" y="2876550"/>
            <a:ext cx="492125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VCM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0485755" y="2711450"/>
            <a:ext cx="662940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DiagOn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7"/>
          <p:cNvSpPr txBox="1"/>
          <p:nvPr/>
        </p:nvSpPr>
        <p:spPr>
          <a:xfrm>
            <a:off x="8536305" y="2749550"/>
            <a:ext cx="492125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DCM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7"/>
          <p:cNvSpPr txBox="1"/>
          <p:nvPr/>
        </p:nvSpPr>
        <p:spPr>
          <a:xfrm>
            <a:off x="7482205" y="2848610"/>
            <a:ext cx="581025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Shutter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7"/>
          <p:cNvSpPr txBox="1"/>
          <p:nvPr/>
        </p:nvSpPr>
        <p:spPr>
          <a:xfrm>
            <a:off x="9265920" y="2488565"/>
            <a:ext cx="460375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Slits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7"/>
          <p:cNvSpPr txBox="1"/>
          <p:nvPr/>
        </p:nvSpPr>
        <p:spPr>
          <a:xfrm>
            <a:off x="8342630" y="4286885"/>
            <a:ext cx="542290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Diag1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7"/>
          <p:cNvSpPr txBox="1"/>
          <p:nvPr/>
        </p:nvSpPr>
        <p:spPr>
          <a:xfrm>
            <a:off x="4291330" y="4509770"/>
            <a:ext cx="542290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Diag2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7"/>
          <p:cNvSpPr txBox="1"/>
          <p:nvPr/>
        </p:nvSpPr>
        <p:spPr>
          <a:xfrm>
            <a:off x="3218180" y="3252470"/>
            <a:ext cx="339725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KB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7"/>
          <p:cNvSpPr txBox="1"/>
          <p:nvPr/>
        </p:nvSpPr>
        <p:spPr>
          <a:xfrm>
            <a:off x="3843655" y="3252470"/>
            <a:ext cx="631825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Chopper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7"/>
          <p:cNvSpPr txBox="1"/>
          <p:nvPr/>
        </p:nvSpPr>
        <p:spPr>
          <a:xfrm>
            <a:off x="2712085" y="4789805"/>
            <a:ext cx="845820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Endstation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7"/>
          <p:cNvSpPr txBox="1"/>
          <p:nvPr/>
        </p:nvSpPr>
        <p:spPr>
          <a:xfrm>
            <a:off x="7910830" y="3594100"/>
            <a:ext cx="542290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Attern.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7"/>
          <p:cNvSpPr txBox="1"/>
          <p:nvPr/>
        </p:nvSpPr>
        <p:spPr>
          <a:xfrm>
            <a:off x="1467485" y="3067050"/>
            <a:ext cx="991870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Detector table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7"/>
          <p:cNvSpPr txBox="1"/>
          <p:nvPr/>
        </p:nvSpPr>
        <p:spPr>
          <a:xfrm>
            <a:off x="635" y="3670300"/>
            <a:ext cx="1003935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GISAXS detec. detector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6" name="Table 5"/>
          <p:cNvGraphicFramePr>
            <a:graphicFrameLocks noGrp="1"/>
          </p:cNvGraphicFramePr>
          <p:nvPr/>
        </p:nvGraphicFramePr>
        <p:xfrm>
          <a:off x="6226043" y="953302"/>
          <a:ext cx="5857492" cy="195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6325"/>
                <a:gridCol w="2960251"/>
                <a:gridCol w="1130916"/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Parameter</a:t>
                      </a:r>
                      <a:endParaRPr lang="en-US" sz="120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Value</a:t>
                      </a:r>
                      <a:endParaRPr lang="en-US" sz="120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Remark</a:t>
                      </a:r>
                      <a:endParaRPr lang="en-US" sz="120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243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charset="0"/>
                          <a:ea typeface="Times New Roman" panose="02020603050405020304" charset="0"/>
                        </a:rPr>
                        <a:t>Energy range</a:t>
                      </a:r>
                      <a:endParaRPr lang="en-US" sz="12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charset="0"/>
                          <a:ea typeface="Times New Roman" panose="02020603050405020304" charset="0"/>
                        </a:rPr>
                        <a:t>2.0 keV up to 17.0 keV</a:t>
                      </a:r>
                      <a:endParaRPr lang="en-US" sz="12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2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243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Flux at 5 keV</a:t>
                      </a:r>
                      <a:endParaRPr lang="en-US" sz="12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1.76x10</a:t>
                      </a:r>
                      <a:r>
                        <a:rPr lang="en-US" sz="1200" baseline="30000">
                          <a:effectLst/>
                        </a:rPr>
                        <a:t>13</a:t>
                      </a:r>
                      <a:r>
                        <a:rPr lang="en-US" sz="1200">
                          <a:effectLst/>
                        </a:rPr>
                        <a:t> ph/s </a:t>
                      </a:r>
                      <a:endParaRPr lang="en-US" sz="120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Si(311)</a:t>
                      </a:r>
                      <a:endParaRPr lang="en-US" sz="12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Resolution at 5 keV</a:t>
                      </a:r>
                      <a:endParaRPr lang="en-US" sz="120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128 meV</a:t>
                      </a:r>
                      <a:endParaRPr lang="en-US" sz="120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Si(311)</a:t>
                      </a:r>
                      <a:endParaRPr lang="en-US" sz="12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Spot size on sample</a:t>
                      </a:r>
                      <a:endParaRPr lang="en-US" sz="120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1.27 x 3.66 µm</a:t>
                      </a:r>
                      <a:r>
                        <a:rPr lang="en-US" sz="1200" baseline="300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 FWHM</a:t>
                      </a:r>
                      <a:endParaRPr lang="en-US" sz="12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de-DE" altLang="en-US" sz="1200" dirty="0">
                          <a:effectLst/>
                          <a:latin typeface="Calibri" panose="020F0502020204030204" pitchFamily="34" charset="0"/>
                        </a:rPr>
                        <a:t>ALBA II</a:t>
                      </a:r>
                      <a:endParaRPr lang="de-DE" altLang="en-US" sz="1200" dirty="0">
                        <a:effectLst/>
                        <a:latin typeface="Calibri" panose="020F0502020204030204" pitchFamily="3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Divergence on Sample</a:t>
                      </a:r>
                      <a:endParaRPr lang="en-US" sz="12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0.76 x 0.30 mrad</a:t>
                      </a:r>
                      <a:r>
                        <a:rPr lang="en-US" sz="1200" baseline="300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 FWHM</a:t>
                      </a:r>
                      <a:endParaRPr lang="en-US" sz="1200" dirty="0">
                        <a:effectLst/>
                        <a:latin typeface="Times New Roman" panose="0202060305040502030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de-DE" altLang="en-US" sz="1200" dirty="0">
                          <a:effectLst/>
                          <a:latin typeface="Calibri" panose="020F0502020204030204" pitchFamily="34" charset="0"/>
                        </a:rPr>
                        <a:t>ALBA II</a:t>
                      </a:r>
                      <a:endParaRPr lang="de-DE" altLang="en-US" sz="1200" dirty="0">
                        <a:effectLst/>
                        <a:latin typeface="Calibri" panose="020F0502020204030204" pitchFamily="34" charset="0"/>
                        <a:ea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9" name="Text Box 38"/>
          <p:cNvSpPr txBox="1"/>
          <p:nvPr/>
        </p:nvSpPr>
        <p:spPr>
          <a:xfrm>
            <a:off x="10997565" y="6396355"/>
            <a:ext cx="1194435" cy="1625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de-DE" altLang="en-US" sz="1000">
                <a:latin typeface="Calibri" panose="020F0502020204030204" pitchFamily="34" charset="0"/>
              </a:rPr>
              <a:t>*Josep Nicolas</a:t>
            </a:r>
            <a:endParaRPr lang="de-DE" altLang="en-US" sz="100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95590" y="1097280"/>
            <a:ext cx="3090545" cy="21297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s-ES_tradnl" dirty="0" err="1"/>
              <a:t>3Sbar </a:t>
            </a:r>
            <a:r>
              <a:rPr lang="de-DE" altLang="en-US" dirty="0" err="1">
                <a:latin typeface="Calibri" panose="020F0502020204030204" pitchFamily="34" charset="0"/>
              </a:rPr>
              <a:t>detectors and gas environment</a:t>
            </a:r>
            <a:endParaRPr lang="de-DE" altLang="en-US" dirty="0">
              <a:latin typeface="Calibri" panose="020F050202020403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4491" y="849444"/>
            <a:ext cx="2540816" cy="2406793"/>
          </a:xfrm>
          <a:prstGeom prst="rect">
            <a:avLst/>
          </a:prstGeom>
        </p:spPr>
      </p:pic>
      <p:sp>
        <p:nvSpPr>
          <p:cNvPr id="27" name="Text Box 4"/>
          <p:cNvSpPr txBox="1"/>
          <p:nvPr/>
        </p:nvSpPr>
        <p:spPr>
          <a:xfrm>
            <a:off x="7125335" y="3256280"/>
            <a:ext cx="757555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Endstation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0" y="773296"/>
            <a:ext cx="4194161" cy="253490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276" y="1126607"/>
            <a:ext cx="1553146" cy="1034496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3609184" y="728230"/>
            <a:ext cx="2355691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ES" b="1" dirty="0"/>
              <a:t>AEOLOS 150 AD-CMOS</a:t>
            </a:r>
            <a:endParaRPr lang="es-ES" b="1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655" y="1273773"/>
            <a:ext cx="1584345" cy="887233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10365040" y="728628"/>
            <a:ext cx="2072399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ES" b="1" dirty="0"/>
              <a:t>PILATUS4 2M (Si)</a:t>
            </a:r>
            <a:endParaRPr lang="es-ES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166003" y="3210915"/>
            <a:ext cx="4029275" cy="37846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ES" sz="1200" b="1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Fully</a:t>
            </a:r>
            <a:r>
              <a:rPr lang="es-ES" sz="1200" b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s-ES" sz="1200" b="1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automatized</a:t>
            </a:r>
            <a:r>
              <a:rPr lang="es-ES" sz="1200" b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gas </a:t>
            </a:r>
            <a:r>
              <a:rPr lang="es-ES" sz="1200" b="1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delivery</a:t>
            </a:r>
            <a:r>
              <a:rPr lang="es-ES" sz="1200" b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s-ES" sz="1200" b="1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system</a:t>
            </a:r>
            <a:r>
              <a:rPr lang="es-ES" sz="1200" b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:</a:t>
            </a:r>
            <a:endParaRPr lang="es-ES" sz="1200" b="1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dirty="0" err="1">
                <a:solidFill>
                  <a:srgbClr val="000000"/>
                </a:solidFill>
                <a:latin typeface="Verdana" panose="020B0604030504040204" pitchFamily="34" charset="0"/>
              </a:rPr>
              <a:t>Two</a:t>
            </a: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</a:rPr>
              <a:t> full set </a:t>
            </a:r>
            <a:r>
              <a:rPr lang="es-ES" sz="1200" dirty="0" err="1">
                <a:solidFill>
                  <a:srgbClr val="000000"/>
                </a:solidFill>
                <a:latin typeface="Verdana" panose="020B0604030504040204" pitchFamily="34" charset="0"/>
              </a:rPr>
              <a:t>of</a:t>
            </a: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s-ES" sz="1200" dirty="0" err="1">
                <a:solidFill>
                  <a:srgbClr val="000000"/>
                </a:solidFill>
                <a:latin typeface="Verdana" panose="020B0604030504040204" pitchFamily="34" charset="0"/>
              </a:rPr>
              <a:t>MFCs</a:t>
            </a: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</a:rPr>
              <a:t> (ml/min and l/min)</a:t>
            </a:r>
            <a:endParaRPr lang="es-ES" sz="12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de-DE" altLang="es-ES" sz="1200" b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Gases:</a:t>
            </a:r>
            <a:endParaRPr lang="de-DE" altLang="es-ES" sz="1200" b="1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He, Ar, N</a:t>
            </a:r>
            <a:r>
              <a:rPr lang="de-DE" altLang="es-ES" sz="1200" u="none" strike="noStrike" baseline="-2500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de-DE" altLang="es-ES" sz="1200" u="none" strike="noStrike" baseline="-2500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de-DE" altLang="es-ES" sz="1200" u="none" strike="noStrike" baseline="-2500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de-DE" altLang="es-ES" sz="1200" u="none" strike="noStrike" baseline="-2500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CO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NH</a:t>
            </a:r>
            <a:r>
              <a:rPr lang="de-DE" altLang="es-ES" sz="1200" u="none" strike="noStrike" baseline="-2500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de-DE" altLang="es-ES" sz="1200" u="none" strike="noStrike" baseline="-2500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O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de-DE" altLang="es-ES" sz="1200" u="none" strike="noStrike" baseline="-2500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de-DE" altLang="es-ES" sz="1200" u="none" strike="noStrike" baseline="-2500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y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endParaRPr lang="de-DE" altLang="es-ES" sz="1200" b="1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altLang="es-ES" sz="1200" b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Vapours:</a:t>
            </a:r>
            <a:endParaRPr lang="de-DE" altLang="es-ES" sz="1200" b="1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de-DE" altLang="es-ES" sz="1200" u="none" strike="noStrike" baseline="-2500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O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alt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Et-OH; Met-OH; etc...</a:t>
            </a:r>
            <a:endParaRPr lang="de-DE" alt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200" b="1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b="1" i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b="1" i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es-ES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771900" y="3039110"/>
            <a:ext cx="3587115" cy="32302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endParaRPr lang="es-ES" sz="1200" b="1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b="1" dirty="0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Online gas </a:t>
            </a:r>
            <a:r>
              <a:rPr lang="es-ES" sz="1200" b="1" dirty="0" err="1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product</a:t>
            </a:r>
            <a:r>
              <a:rPr lang="es-ES" sz="1200" b="1" dirty="0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 </a:t>
            </a:r>
            <a:r>
              <a:rPr lang="es-ES" sz="1200" b="1" dirty="0" err="1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analysis</a:t>
            </a:r>
            <a:r>
              <a:rPr lang="es-ES" sz="1200" b="1" dirty="0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:</a:t>
            </a:r>
            <a:endParaRPr lang="es-ES" sz="1200" b="1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b="1" i="1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Gas </a:t>
            </a:r>
            <a:r>
              <a:rPr lang="es-ES" sz="1200" dirty="0" err="1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Chromatography</a:t>
            </a: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:</a:t>
            </a:r>
            <a:endParaRPr 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SHIMADZU GC-2030N BASIC</a:t>
            </a:r>
            <a:endParaRPr 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2 x QMS:</a:t>
            </a:r>
            <a:endParaRPr 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sym typeface="+mn-ea"/>
              </a:rPr>
              <a:t>Edwards WRA200S</a:t>
            </a:r>
            <a:endParaRPr 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b="1" u="none" strike="noStrike" baseline="0" dirty="0" err="1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b="1" u="none" strike="noStrike" baseline="0" dirty="0" err="1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b="1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Electrochemistry</a:t>
            </a:r>
            <a:r>
              <a:rPr lang="es-ES" sz="1200" b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:</a:t>
            </a:r>
            <a:endParaRPr lang="es-ES" sz="1200" b="1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b="1" i="1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Potentiostat</a:t>
            </a:r>
            <a:r>
              <a:rPr 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:</a:t>
            </a:r>
            <a:endParaRPr 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Biologic</a:t>
            </a:r>
            <a:r>
              <a:rPr 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SP-300 (2 </a:t>
            </a:r>
            <a:r>
              <a:rPr lang="es-ES" sz="1200" dirty="0" err="1">
                <a:solidFill>
                  <a:srgbClr val="000000"/>
                </a:solidFill>
                <a:latin typeface="Verdana" panose="020B0604030504040204" pitchFamily="34" charset="0"/>
              </a:rPr>
              <a:t>c</a:t>
            </a:r>
            <a:r>
              <a:rPr lang="es-ES" sz="120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hannels</a:t>
            </a:r>
            <a:r>
              <a:rPr lang="es-ES" sz="120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EIS)</a:t>
            </a:r>
            <a:endParaRPr 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200" b="1" i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ES" sz="1200" b="1" i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es-ES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6"/>
          <a:stretch>
            <a:fillRect/>
          </a:stretch>
        </p:blipFill>
        <p:spPr>
          <a:xfrm>
            <a:off x="7501890" y="664210"/>
            <a:ext cx="673100" cy="703580"/>
          </a:xfrm>
          <a:prstGeom prst="rect">
            <a:avLst/>
          </a:prstGeom>
        </p:spPr>
      </p:pic>
      <p:sp>
        <p:nvSpPr>
          <p:cNvPr id="5" name="TextBox 49"/>
          <p:cNvSpPr txBox="1"/>
          <p:nvPr/>
        </p:nvSpPr>
        <p:spPr>
          <a:xfrm>
            <a:off x="8292400" y="664493"/>
            <a:ext cx="2072399" cy="3683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altLang="es-ES" b="1" dirty="0">
                <a:latin typeface="Calibri" panose="020F0502020204030204" pitchFamily="34" charset="0"/>
              </a:rPr>
              <a:t>Lambda 750 (Si)</a:t>
            </a:r>
            <a:endParaRPr lang="de-DE" altLang="es-ES" b="1" dirty="0">
              <a:latin typeface="Calibri" panose="020F0502020204030204" pitchFamily="34" charset="0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10016490" y="3211195"/>
            <a:ext cx="956945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Detector table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rcRect t="24284"/>
          <a:stretch>
            <a:fillRect/>
          </a:stretch>
        </p:blipFill>
        <p:spPr>
          <a:xfrm>
            <a:off x="6743065" y="4137660"/>
            <a:ext cx="2107565" cy="2128520"/>
          </a:xfrm>
          <a:prstGeom prst="rect">
            <a:avLst/>
          </a:prstGeom>
        </p:spPr>
      </p:pic>
      <p:sp>
        <p:nvSpPr>
          <p:cNvPr id="10" name="Text Box 4"/>
          <p:cNvSpPr txBox="1"/>
          <p:nvPr/>
        </p:nvSpPr>
        <p:spPr>
          <a:xfrm>
            <a:off x="7584440" y="5945505"/>
            <a:ext cx="788670" cy="222885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e-DE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Gas system</a:t>
            </a:r>
            <a:endParaRPr lang="de-DE" altLang="en-US" sz="10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9530" y="4807585"/>
            <a:ext cx="3252470" cy="13608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940" y="3758565"/>
            <a:ext cx="899795" cy="9023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5" t="24616"/>
          <a:stretch>
            <a:fillRect/>
          </a:stretch>
        </p:blipFill>
        <p:spPr>
          <a:xfrm rot="5400000">
            <a:off x="10426700" y="3841115"/>
            <a:ext cx="1482725" cy="1251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" y="3389630"/>
            <a:ext cx="6654801" cy="32310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5" y="177665"/>
            <a:ext cx="5044665" cy="30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17092" y="177665"/>
            <a:ext cx="4212573" cy="2397760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noAutofit/>
          </a:bodyPr>
          <a:lstStyle/>
          <a:p>
            <a:r>
              <a:rPr lang="en-GB" sz="1865" b="1" dirty="0">
                <a:solidFill>
                  <a:srgbClr val="122D4F"/>
                </a:solidFill>
                <a:cs typeface="Arial" panose="020B0604020202020204" pitchFamily="34" charset="0"/>
              </a:rPr>
              <a:t>At the sample stage</a:t>
            </a:r>
            <a:endParaRPr lang="en-GB" sz="1865" b="1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Laser heater up to 1200 C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Gas delivery system </a:t>
            </a:r>
            <a:b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</a:b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mass flow controllers from low to high pressure (8 bars)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65" dirty="0">
                <a:solidFill>
                  <a:srgbClr val="122D4F"/>
                </a:solidFill>
                <a:cs typeface="Arial" panose="020B0604020202020204" pitchFamily="34" charset="0"/>
              </a:rPr>
              <a:t>Mass spectrometry</a:t>
            </a:r>
            <a:endParaRPr lang="en-US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65" dirty="0">
                <a:solidFill>
                  <a:srgbClr val="122D4F"/>
                </a:solidFill>
                <a:cs typeface="Arial" panose="020B0604020202020204" pitchFamily="34" charset="0"/>
              </a:rPr>
              <a:t>Gas chromatography</a:t>
            </a:r>
            <a:endParaRPr lang="en-US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65" dirty="0">
                <a:solidFill>
                  <a:srgbClr val="122D4F"/>
                </a:solidFill>
                <a:cs typeface="Arial" panose="020B0604020202020204" pitchFamily="34" charset="0"/>
              </a:rPr>
              <a:t>Vapor dosing</a:t>
            </a:r>
            <a:endParaRPr lang="en-US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endParaRPr lang="en-US" sz="1865" dirty="0">
              <a:solidFill>
                <a:srgbClr val="122D4F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5597" y="172451"/>
            <a:ext cx="2553099" cy="1734820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noAutofit/>
          </a:bodyPr>
          <a:lstStyle/>
          <a:p>
            <a:r>
              <a:rPr lang="en-GB" sz="1865" b="1" dirty="0">
                <a:solidFill>
                  <a:srgbClr val="122D4F"/>
                </a:solidFill>
                <a:cs typeface="Arial" panose="020B0604020202020204" pitchFamily="34" charset="0"/>
              </a:rPr>
              <a:t>Sample preparation</a:t>
            </a:r>
            <a:endParaRPr lang="en-GB" sz="1865" b="1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Sputtering 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Annealing up to 1400 C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Plasma treatment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PVD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endParaRPr lang="en-US" sz="1865" dirty="0">
              <a:solidFill>
                <a:srgbClr val="122D4F"/>
              </a:solidFill>
              <a:cs typeface="Arial" panose="020B0604020202020204" pitchFamily="34" charset="0"/>
            </a:endParaRPr>
          </a:p>
        </p:txBody>
      </p: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7421576" y="2333277"/>
            <a:ext cx="4052395" cy="2959100"/>
            <a:chOff x="5238752" y="1758330"/>
            <a:chExt cx="3382950" cy="247026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8752" y="1931569"/>
              <a:ext cx="3382950" cy="2297026"/>
            </a:xfrm>
            <a:prstGeom prst="rect">
              <a:avLst/>
            </a:prstGeom>
          </p:spPr>
        </p:pic>
        <p:cxnSp>
          <p:nvCxnSpPr>
            <p:cNvPr id="7" name="Straight Arrow Connector 6"/>
            <p:cNvCxnSpPr/>
            <p:nvPr/>
          </p:nvCxnSpPr>
          <p:spPr>
            <a:xfrm flipH="1">
              <a:off x="6930227" y="1758330"/>
              <a:ext cx="568024" cy="881914"/>
            </a:xfrm>
            <a:prstGeom prst="straightConnector1">
              <a:avLst/>
            </a:prstGeom>
            <a:ln w="28575">
              <a:solidFill>
                <a:srgbClr val="FFC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6187277" y="2891805"/>
              <a:ext cx="568024" cy="881914"/>
            </a:xfrm>
            <a:prstGeom prst="straightConnector1">
              <a:avLst/>
            </a:prstGeom>
            <a:ln w="28575">
              <a:solidFill>
                <a:srgbClr val="FFC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6930227" y="2748930"/>
              <a:ext cx="80962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2553772" y="124199"/>
            <a:ext cx="2052320" cy="1381760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noAutofit/>
          </a:bodyPr>
          <a:lstStyle/>
          <a:p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Possible transfer suitcase</a:t>
            </a:r>
            <a:endParaRPr lang="en-US" sz="1865" dirty="0">
              <a:solidFill>
                <a:srgbClr val="122D4F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33005" y="5328285"/>
            <a:ext cx="4510405" cy="1292225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Omicron plate (adaptable sample holder)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Multiple thermocouples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Gas dosing (possible flow reactor)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65" dirty="0">
                <a:solidFill>
                  <a:srgbClr val="122D4F"/>
                </a:solidFill>
                <a:cs typeface="Arial" panose="020B0604020202020204" pitchFamily="34" charset="0"/>
              </a:rPr>
              <a:t>6 pins free to use  </a:t>
            </a:r>
            <a:endParaRPr lang="en-GB" sz="186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endParaRPr lang="en-US" sz="1865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cxnSp>
        <p:nvCxnSpPr>
          <p:cNvPr id="19" name="Straight Arrow Connector 18"/>
          <p:cNvCxnSpPr>
            <a:stCxn id="5" idx="1"/>
          </p:cNvCxnSpPr>
          <p:nvPr/>
        </p:nvCxnSpPr>
        <p:spPr>
          <a:xfrm flipH="1">
            <a:off x="2553772" y="1039861"/>
            <a:ext cx="2131825" cy="92087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38"/>
          <p:cNvSpPr txBox="1"/>
          <p:nvPr/>
        </p:nvSpPr>
        <p:spPr>
          <a:xfrm>
            <a:off x="5259070" y="2087880"/>
            <a:ext cx="13957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en-US" sz="1000">
                <a:latin typeface="Calibri" panose="020F0502020204030204" pitchFamily="34" charset="0"/>
              </a:rPr>
              <a:t>*Christopher Goodwin</a:t>
            </a:r>
            <a:endParaRPr lang="de-DE" altLang="en-US" sz="1000">
              <a:latin typeface="Calibri" panose="020F0502020204030204" pitchFamily="34" charset="0"/>
            </a:endParaRPr>
          </a:p>
          <a:p>
            <a:r>
              <a:rPr lang="de-DE" altLang="en-US" sz="1000">
                <a:latin typeface="Calibri" panose="020F0502020204030204" pitchFamily="34" charset="0"/>
              </a:rPr>
              <a:t>*Nahikari Gonzalez</a:t>
            </a:r>
            <a:endParaRPr lang="de-DE" altLang="en-US" sz="1000">
              <a:latin typeface="Calibri" panose="020F050202020403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0727055" y="6339205"/>
            <a:ext cx="139573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en-US" sz="1000">
                <a:latin typeface="Calibri" panose="020F0502020204030204" pitchFamily="34" charset="0"/>
              </a:rPr>
              <a:t>*Antoni Garcia</a:t>
            </a:r>
            <a:endParaRPr lang="de-DE" altLang="en-US" sz="1000">
              <a:latin typeface="Calibri" panose="020F050202020403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0459720" y="2087880"/>
            <a:ext cx="139573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en-US" sz="1000">
                <a:latin typeface="Calibri" panose="020F0502020204030204" pitchFamily="34" charset="0"/>
              </a:rPr>
              <a:t>*Christopher Goodwin</a:t>
            </a:r>
            <a:endParaRPr lang="de-DE" altLang="en-US" sz="100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CO hydrogenation over Fe(110)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02" y="871137"/>
            <a:ext cx="6132755" cy="435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Iron is known to make long-chain hydrocarbons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Long chains deactivate the surface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Surface XRD and HP-XPS were performed independently to understand the process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9280" y="5980083"/>
            <a:ext cx="288607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ACS </a:t>
            </a:r>
            <a:r>
              <a:rPr lang="en-US" i="1" dirty="0" err="1"/>
              <a:t>Catal</a:t>
            </a:r>
            <a:r>
              <a:rPr lang="en-US" i="1" dirty="0"/>
              <a:t>.</a:t>
            </a:r>
            <a:r>
              <a:rPr lang="en-US" dirty="0"/>
              <a:t> 2022, 12, 13, 7609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6916" y="1899612"/>
            <a:ext cx="5633192" cy="3755461"/>
          </a:xfrm>
          <a:prstGeom prst="rect">
            <a:avLst/>
          </a:prstGeom>
        </p:spPr>
      </p:pic>
      <p:grpSp>
        <p:nvGrpSpPr>
          <p:cNvPr id="54" name="Group 53"/>
          <p:cNvGrpSpPr>
            <a:grpSpLocks noChangeAspect="1"/>
          </p:cNvGrpSpPr>
          <p:nvPr/>
        </p:nvGrpSpPr>
        <p:grpSpPr>
          <a:xfrm>
            <a:off x="-735330" y="2511425"/>
            <a:ext cx="5856605" cy="3500120"/>
            <a:chOff x="-384467" y="31397009"/>
            <a:chExt cx="7650277" cy="4572000"/>
          </a:xfrm>
        </p:grpSpPr>
        <p:sp>
          <p:nvSpPr>
            <p:cNvPr id="55" name="Google Shape;136;p7"/>
            <p:cNvSpPr/>
            <p:nvPr/>
          </p:nvSpPr>
          <p:spPr>
            <a:xfrm rot="10800000">
              <a:off x="3600843" y="33126658"/>
              <a:ext cx="2519551" cy="1672606"/>
            </a:xfrm>
            <a:prstGeom prst="trapezoid">
              <a:avLst>
                <a:gd name="adj" fmla="val 52711"/>
              </a:avLst>
            </a:pr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chemeClr val="bg2">
                    <a:lumMod val="60000"/>
                    <a:lumOff val="40000"/>
                  </a:schemeClr>
                </a:gs>
                <a:gs pos="81000">
                  <a:schemeClr val="bg1">
                    <a:lumMod val="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24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3417414" y="34939005"/>
              <a:ext cx="2886412" cy="632416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isometricOffAxis2Top">
                <a:rot lat="19462741" lon="21480000" rev="120000"/>
              </a:camera>
              <a:lightRig rig="threePt" dir="t"/>
            </a:scene3d>
            <a:sp3d extrusionH="635000" contourW="635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57" name="Google Shape;174;p7"/>
            <p:cNvCxnSpPr/>
            <p:nvPr/>
          </p:nvCxnSpPr>
          <p:spPr>
            <a:xfrm rot="21300000" flipH="1">
              <a:off x="4852593" y="35161441"/>
              <a:ext cx="2413217" cy="7487"/>
            </a:xfrm>
            <a:prstGeom prst="straightConnector1">
              <a:avLst/>
            </a:prstGeom>
            <a:noFill/>
            <a:ln w="76200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8" name="Google Shape;186;p7"/>
            <p:cNvSpPr/>
            <p:nvPr/>
          </p:nvSpPr>
          <p:spPr>
            <a:xfrm rot="15720000">
              <a:off x="6580266" y="34961859"/>
              <a:ext cx="293839" cy="265828"/>
            </a:xfrm>
            <a:prstGeom prst="roundRect">
              <a:avLst>
                <a:gd name="adj" fmla="val 16667"/>
              </a:avLst>
            </a:prstGeom>
            <a:gradFill>
              <a:gsLst>
                <a:gs pos="28000">
                  <a:srgbClr val="F28500"/>
                </a:gs>
                <a:gs pos="0">
                  <a:srgbClr val="E30000"/>
                </a:gs>
                <a:gs pos="80000">
                  <a:schemeClr val="bg1"/>
                </a:gs>
                <a:gs pos="68000">
                  <a:srgbClr val="FFFF00">
                    <a:alpha val="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24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4862484" y="33395627"/>
              <a:ext cx="624004" cy="1786147"/>
              <a:chOff x="5124470" y="2150667"/>
              <a:chExt cx="418896" cy="1199045"/>
            </a:xfrm>
          </p:grpSpPr>
          <p:cxnSp>
            <p:nvCxnSpPr>
              <p:cNvPr id="60" name="Straight Arrow Connector 59"/>
              <p:cNvCxnSpPr/>
              <p:nvPr/>
            </p:nvCxnSpPr>
            <p:spPr>
              <a:xfrm flipH="1" flipV="1">
                <a:off x="5124470" y="2150667"/>
                <a:ext cx="208" cy="1199045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22"/>
              <p:cNvSpPr txBox="1"/>
              <p:nvPr/>
            </p:nvSpPr>
            <p:spPr>
              <a:xfrm>
                <a:off x="5127266" y="2222681"/>
                <a:ext cx="416100" cy="511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i="1" dirty="0">
                    <a:ea typeface="Cambria" panose="02040503050406030204" pitchFamily="18" charset="0"/>
                  </a:rPr>
                  <a:t>e</a:t>
                </a:r>
                <a:r>
                  <a:rPr lang="en-US" sz="3200" i="1" baseline="30000" dirty="0">
                    <a:ea typeface="Cambria" panose="02040503050406030204" pitchFamily="18" charset="0"/>
                  </a:rPr>
                  <a:t>–</a:t>
                </a:r>
                <a:endParaRPr lang="en-US" sz="3200" i="1" baseline="30000" dirty="0"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59" t="49852" r="31234" b="20358"/>
            <a:stretch>
              <a:fillRect/>
            </a:stretch>
          </p:blipFill>
          <p:spPr>
            <a:xfrm>
              <a:off x="-384467" y="31397009"/>
              <a:ext cx="4795944" cy="4572000"/>
            </a:xfrm>
            <a:prstGeom prst="rect">
              <a:avLst/>
            </a:prstGeom>
            <a:scene3d>
              <a:camera prst="orthographicFront">
                <a:rot lat="20099998" lon="4200000" rev="0"/>
              </a:camera>
              <a:lightRig rig="threePt" dir="t">
                <a:rot lat="0" lon="0" rev="0"/>
              </a:lightRig>
            </a:scene3d>
            <a:sp3d>
              <a:bevelT w="0" h="0"/>
            </a:sp3d>
          </p:spPr>
        </p:pic>
        <p:cxnSp>
          <p:nvCxnSpPr>
            <p:cNvPr id="63" name="Google Shape;174;p7"/>
            <p:cNvCxnSpPr/>
            <p:nvPr/>
          </p:nvCxnSpPr>
          <p:spPr>
            <a:xfrm rot="300000" flipH="1">
              <a:off x="1947523" y="35130525"/>
              <a:ext cx="2976301" cy="7487"/>
            </a:xfrm>
            <a:prstGeom prst="straightConnector1">
              <a:avLst/>
            </a:prstGeom>
            <a:noFill/>
            <a:ln w="76200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" name="Google Shape;175;p7"/>
            <p:cNvCxnSpPr/>
            <p:nvPr/>
          </p:nvCxnSpPr>
          <p:spPr>
            <a:xfrm flipH="1" flipV="1">
              <a:off x="2483321" y="33829566"/>
              <a:ext cx="2351497" cy="1419836"/>
            </a:xfrm>
            <a:prstGeom prst="straightConnector1">
              <a:avLst/>
            </a:prstGeom>
            <a:noFill/>
            <a:ln w="76200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65" name="Group 64"/>
            <p:cNvGrpSpPr/>
            <p:nvPr/>
          </p:nvGrpSpPr>
          <p:grpSpPr>
            <a:xfrm>
              <a:off x="3557864" y="34978017"/>
              <a:ext cx="2825180" cy="493439"/>
              <a:chOff x="9094805" y="4244578"/>
              <a:chExt cx="2528736" cy="441662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9094805" y="4244578"/>
                <a:ext cx="2528736" cy="441662"/>
              </a:xfrm>
              <a:prstGeom prst="ellipse">
                <a:avLst/>
              </a:prstGeom>
              <a:gradFill flip="none" rotWithShape="1">
                <a:gsLst>
                  <a:gs pos="29000">
                    <a:srgbClr val="FFFF00"/>
                  </a:gs>
                  <a:gs pos="76000">
                    <a:schemeClr val="bg1">
                      <a:alpha val="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476132" y="4384415"/>
                <a:ext cx="1806296" cy="175390"/>
              </a:xfrm>
              <a:prstGeom prst="ellipse">
                <a:avLst/>
              </a:prstGeom>
              <a:gradFill flip="none" rotWithShape="1">
                <a:gsLst>
                  <a:gs pos="25000">
                    <a:schemeClr val="accent2">
                      <a:lumMod val="75000"/>
                    </a:schemeClr>
                  </a:gs>
                  <a:gs pos="76000">
                    <a:schemeClr val="bg1">
                      <a:alpha val="0"/>
                    </a:schemeClr>
                  </a:gs>
                </a:gsLst>
                <a:path path="rect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68" name="Freeform: Shape 12"/>
            <p:cNvSpPr/>
            <p:nvPr/>
          </p:nvSpPr>
          <p:spPr>
            <a:xfrm>
              <a:off x="3603868" y="33144955"/>
              <a:ext cx="994992" cy="1657432"/>
            </a:xfrm>
            <a:custGeom>
              <a:avLst/>
              <a:gdLst>
                <a:gd name="connsiteX0" fmla="*/ 0 w 890588"/>
                <a:gd name="connsiteY0" fmla="*/ 2381 h 1483518"/>
                <a:gd name="connsiteX1" fmla="*/ 781050 w 890588"/>
                <a:gd name="connsiteY1" fmla="*/ 1476375 h 1483518"/>
                <a:gd name="connsiteX2" fmla="*/ 890588 w 890588"/>
                <a:gd name="connsiteY2" fmla="*/ 1483518 h 1483518"/>
                <a:gd name="connsiteX3" fmla="*/ 114300 w 890588"/>
                <a:gd name="connsiteY3" fmla="*/ 0 h 1483518"/>
                <a:gd name="connsiteX4" fmla="*/ 0 w 890588"/>
                <a:gd name="connsiteY4" fmla="*/ 2381 h 1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0588" h="1483518">
                  <a:moveTo>
                    <a:pt x="0" y="2381"/>
                  </a:moveTo>
                  <a:lnTo>
                    <a:pt x="781050" y="1476375"/>
                  </a:lnTo>
                  <a:lnTo>
                    <a:pt x="890588" y="1483518"/>
                  </a:lnTo>
                  <a:lnTo>
                    <a:pt x="114300" y="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9" name="Freeform: Shape 13"/>
            <p:cNvSpPr/>
            <p:nvPr/>
          </p:nvSpPr>
          <p:spPr>
            <a:xfrm flipH="1">
              <a:off x="5121523" y="33145261"/>
              <a:ext cx="993441" cy="1657432"/>
            </a:xfrm>
            <a:custGeom>
              <a:avLst/>
              <a:gdLst>
                <a:gd name="connsiteX0" fmla="*/ 0 w 890588"/>
                <a:gd name="connsiteY0" fmla="*/ 2381 h 1483518"/>
                <a:gd name="connsiteX1" fmla="*/ 781050 w 890588"/>
                <a:gd name="connsiteY1" fmla="*/ 1476375 h 1483518"/>
                <a:gd name="connsiteX2" fmla="*/ 890588 w 890588"/>
                <a:gd name="connsiteY2" fmla="*/ 1483518 h 1483518"/>
                <a:gd name="connsiteX3" fmla="*/ 114300 w 890588"/>
                <a:gd name="connsiteY3" fmla="*/ 0 h 1483518"/>
                <a:gd name="connsiteX4" fmla="*/ 0 w 890588"/>
                <a:gd name="connsiteY4" fmla="*/ 2381 h 1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0588" h="1483518">
                  <a:moveTo>
                    <a:pt x="0" y="2381"/>
                  </a:moveTo>
                  <a:lnTo>
                    <a:pt x="781050" y="1476375"/>
                  </a:lnTo>
                  <a:lnTo>
                    <a:pt x="890588" y="1483518"/>
                  </a:lnTo>
                  <a:lnTo>
                    <a:pt x="114300" y="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>
              <a:off x="3603868" y="33044254"/>
              <a:ext cx="264158" cy="490968"/>
            </a:xfrm>
            <a:prstGeom prst="straightConnector1">
              <a:avLst/>
            </a:prstGeom>
            <a:ln w="15875">
              <a:solidFill>
                <a:srgbClr val="122D4F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flipH="1">
              <a:off x="5849510" y="33044254"/>
              <a:ext cx="265454" cy="490688"/>
            </a:xfrm>
            <a:prstGeom prst="straightConnector1">
              <a:avLst/>
            </a:prstGeom>
            <a:ln w="15875">
              <a:solidFill>
                <a:srgbClr val="122D4F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16"/>
            <p:cNvSpPr txBox="1"/>
            <p:nvPr/>
          </p:nvSpPr>
          <p:spPr>
            <a:xfrm>
              <a:off x="3363115" y="32764793"/>
              <a:ext cx="1555272" cy="63122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GB" sz="3200" baseline="30000" dirty="0">
                  <a:solidFill>
                    <a:srgbClr val="003057"/>
                  </a:solidFill>
                  <a:ea typeface="Cambria" panose="02040503050406030204" pitchFamily="18" charset="0"/>
                </a:rPr>
                <a:t>Gas flow</a:t>
              </a:r>
              <a:endParaRPr lang="en-US" sz="3200" baseline="30000" dirty="0">
                <a:solidFill>
                  <a:srgbClr val="003057"/>
                </a:solidFill>
                <a:ea typeface="Cambria" panose="02040503050406030204" pitchFamily="18" charset="0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3765754" y="34794974"/>
              <a:ext cx="2199853" cy="590740"/>
            </a:xfrm>
            <a:prstGeom prst="ellipse">
              <a:avLst/>
            </a:prstGeom>
            <a:solidFill>
              <a:schemeClr val="bg1">
                <a:lumMod val="65000"/>
                <a:alpha val="14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4" name="TextBox 18"/>
            <p:cNvSpPr txBox="1"/>
            <p:nvPr/>
          </p:nvSpPr>
          <p:spPr>
            <a:xfrm rot="21246065">
              <a:off x="5990073" y="34668411"/>
              <a:ext cx="1091593" cy="5217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GB" sz="3200" baseline="30000" dirty="0">
                  <a:solidFill>
                    <a:srgbClr val="003057"/>
                  </a:solidFill>
                  <a:ea typeface="Cambria" panose="02040503050406030204" pitchFamily="18" charset="0"/>
                </a:rPr>
                <a:t>X-Ray</a:t>
              </a:r>
              <a:endParaRPr lang="en-US" sz="3200" baseline="30000" dirty="0">
                <a:solidFill>
                  <a:srgbClr val="003057"/>
                </a:solidFill>
                <a:ea typeface="Cambria" panose="020405030504060302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Incomplete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666" y="1825625"/>
            <a:ext cx="4823413" cy="435133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By XPS, we know there are two ‘types’ of carbide</a:t>
            </a:r>
            <a:r>
              <a:rPr lang="de-DE" alt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 (Octahedral and trigonal-prismatic)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There are many structures that have these ‘types’ of carbide 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5661615" y="4068819"/>
            <a:ext cx="249318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174636" y="1884612"/>
            <a:ext cx="119507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O-carbide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175405" y="4118336"/>
            <a:ext cx="12820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TP-carbide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8600073" y="1587135"/>
            <a:ext cx="2553335" cy="4603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1:4 CO:H</a:t>
            </a:r>
            <a:r>
              <a:rPr lang="en-US" sz="2400" baseline="-25000" dirty="0"/>
              <a:t>2</a:t>
            </a:r>
            <a:r>
              <a:rPr lang="en-US" sz="2400" dirty="0"/>
              <a:t>, 85 mbar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63195" y="6234718"/>
            <a:ext cx="288607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ACS </a:t>
            </a:r>
            <a:r>
              <a:rPr lang="en-US" i="1" dirty="0" err="1"/>
              <a:t>Catal</a:t>
            </a:r>
            <a:r>
              <a:rPr lang="en-US" i="1" dirty="0"/>
              <a:t>.</a:t>
            </a:r>
            <a:r>
              <a:rPr lang="en-US" dirty="0"/>
              <a:t> 2022, 12, 13, 7609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4780" y="2163800"/>
            <a:ext cx="3649788" cy="42187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671" y="2337872"/>
            <a:ext cx="2471127" cy="413751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6225" y="715645"/>
            <a:ext cx="6750685" cy="4817110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2260" y="4763135"/>
            <a:ext cx="4785995" cy="1227455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SXRD suggests the only surface structure is </a:t>
            </a:r>
            <a:r>
              <a:rPr lang="el-GR" sz="1600" dirty="0">
                <a:solidFill>
                  <a:schemeClr val="tx1"/>
                </a:solidFill>
              </a:rPr>
              <a:t>θ</a:t>
            </a:r>
            <a:r>
              <a:rPr lang="en-US" sz="1600" dirty="0">
                <a:solidFill>
                  <a:schemeClr val="tx1"/>
                </a:solidFill>
              </a:rPr>
              <a:t>-Fe</a:t>
            </a:r>
            <a:r>
              <a:rPr lang="en-US" sz="1600" baseline="-25000" dirty="0">
                <a:solidFill>
                  <a:schemeClr val="tx1"/>
                </a:solidFill>
              </a:rPr>
              <a:t>3</a:t>
            </a:r>
            <a:r>
              <a:rPr lang="en-US" sz="1600" dirty="0">
                <a:solidFill>
                  <a:schemeClr val="tx1"/>
                </a:solidFill>
              </a:rPr>
              <a:t>C</a:t>
            </a: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SXRD will only detect crystal phases</a:t>
            </a: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O-carbide may not be crystalline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14208" t="45635" r="18903" b="47135"/>
          <a:stretch>
            <a:fillRect/>
          </a:stretch>
        </p:blipFill>
        <p:spPr>
          <a:xfrm>
            <a:off x="11147425" y="5890260"/>
            <a:ext cx="451485" cy="19558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2080" y="6163945"/>
            <a:ext cx="32727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ACS </a:t>
            </a:r>
            <a:r>
              <a:rPr lang="en-US" i="1" dirty="0" err="1"/>
              <a:t>Catal</a:t>
            </a:r>
            <a:r>
              <a:rPr lang="en-US" i="1" dirty="0"/>
              <a:t>.</a:t>
            </a:r>
            <a:r>
              <a:rPr lang="en-US" dirty="0"/>
              <a:t> 2022, 12, 13, 7609</a:t>
            </a:r>
            <a:endParaRPr lang="en-US" dirty="0"/>
          </a:p>
        </p:txBody>
      </p:sp>
      <p:sp>
        <p:nvSpPr>
          <p:cNvPr id="19" name="Title 1"/>
          <p:cNvSpPr txBox="1"/>
          <p:nvPr/>
        </p:nvSpPr>
        <p:spPr>
          <a:xfrm>
            <a:off x="799465" y="-82550"/>
            <a:ext cx="9119870" cy="1325880"/>
          </a:xfrm>
          <a:prstGeom prst="rect">
            <a:avLst/>
          </a:prstGeom>
        </p:spPr>
        <p:txBody>
          <a:bodyPr vert="horz" lIns="121920" tIns="60960" rIns="121920" bIns="6096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0" kern="1200">
                <a:solidFill>
                  <a:srgbClr val="323E4F"/>
                </a:solidFill>
                <a:latin typeface="Arial Black" panose="020B0A04020102020204" charset="0"/>
                <a:ea typeface="+mn-ea"/>
                <a:cs typeface="+mn-cs"/>
              </a:defRPr>
            </a:lvl1pPr>
          </a:lstStyle>
          <a:p>
            <a:pPr algn="ctr"/>
            <a:r>
              <a:rPr lang="en-US" sz="4265" dirty="0"/>
              <a:t>SXRD </a:t>
            </a:r>
            <a:endParaRPr lang="en-US" sz="4265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r="37778" b="31888"/>
          <a:stretch>
            <a:fillRect/>
          </a:stretch>
        </p:blipFill>
        <p:spPr>
          <a:xfrm>
            <a:off x="-111760" y="966470"/>
            <a:ext cx="4926965" cy="3510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0190" y="399415"/>
            <a:ext cx="27571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1:4 CO:H2, 350C, 150 mbar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55955" y="598170"/>
            <a:ext cx="2045970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1:4 CO:H2, 550 mbar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88945" y="598170"/>
            <a:ext cx="1934210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1:4 CO:H2, 85 mbar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fld id="{D39E14B7-6958-4150-8D51-8AEA85349450}" type="slidenum">
              <a:rPr lang="en-US" sz="2135" smtClean="0"/>
            </a:fld>
            <a:endParaRPr lang="en-US" sz="2135" dirty="0"/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96"/>
          <a:stretch>
            <a:fillRect/>
          </a:stretch>
        </p:blipFill>
        <p:spPr>
          <a:xfrm>
            <a:off x="6548669" y="1405754"/>
            <a:ext cx="4674956" cy="3834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090" y="1466215"/>
            <a:ext cx="5179060" cy="35864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246904"/>
            <a:ext cx="12192000" cy="1612900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noAutofit/>
          </a:bodyPr>
          <a:lstStyle/>
          <a:p>
            <a:pPr algn="ctr"/>
            <a:r>
              <a:rPr lang="es-ES" sz="3735" dirty="0" err="1">
                <a:solidFill>
                  <a:srgbClr val="122D4F"/>
                </a:solidFill>
                <a:cs typeface="Arial" panose="020B0604020202020204" pitchFamily="34" charset="0"/>
              </a:rPr>
              <a:t>Electrochemical</a:t>
            </a:r>
            <a:r>
              <a:rPr lang="es-ES" sz="3735" dirty="0">
                <a:solidFill>
                  <a:srgbClr val="122D4F"/>
                </a:solidFill>
                <a:cs typeface="Arial" panose="020B0604020202020204" pitchFamily="34" charset="0"/>
              </a:rPr>
              <a:t> set up</a:t>
            </a:r>
            <a:endParaRPr lang="es-ES" sz="3735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pPr algn="ctr"/>
            <a:endParaRPr lang="es-ES" sz="3735" dirty="0">
              <a:solidFill>
                <a:srgbClr val="122D4F"/>
              </a:solidFill>
              <a:cs typeface="Arial" panose="020B060402020202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0727055" y="6316345"/>
            <a:ext cx="139573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en-US" sz="1000">
                <a:latin typeface="Calibri" panose="020F0502020204030204" pitchFamily="34" charset="0"/>
              </a:rPr>
              <a:t>*Andrea Sartori</a:t>
            </a:r>
            <a:endParaRPr lang="de-DE" altLang="en-US" sz="100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1985" y="157236"/>
            <a:ext cx="7960743" cy="532022"/>
          </a:xfrm>
        </p:spPr>
        <p:txBody>
          <a:bodyPr/>
          <a:lstStyle/>
          <a:p>
            <a:r>
              <a:rPr lang="en-US" dirty="0"/>
              <a:t>Gaps in material</a:t>
            </a:r>
            <a:r>
              <a:rPr lang="de-DE" altLang="en-US" dirty="0"/>
              <a:t> science</a:t>
            </a:r>
            <a:endParaRPr lang="de-DE" altLang="en-US" dirty="0"/>
          </a:p>
        </p:txBody>
      </p:sp>
      <p:sp>
        <p:nvSpPr>
          <p:cNvPr id="7" name="Text Box 6"/>
          <p:cNvSpPr txBox="1"/>
          <p:nvPr/>
        </p:nvSpPr>
        <p:spPr>
          <a:xfrm>
            <a:off x="8629015" y="596900"/>
            <a:ext cx="309880" cy="3683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endParaRPr lang="en-US" baseline="0" dirty="0" err="1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7475" y="1778466"/>
            <a:ext cx="5131047" cy="3975269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1997075" y="5821680"/>
            <a:ext cx="466153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baseline="0" dirty="0" err="1">
                <a:solidFill>
                  <a:schemeClr val="tx1"/>
                </a:solidFill>
              </a:rPr>
              <a:t>R. Schlögl, Angew. Chem. Int. Ed. 2015, 54, 2–58</a:t>
            </a:r>
            <a:endParaRPr lang="en-US" baseline="0" dirty="0" err="1">
              <a:solidFill>
                <a:schemeClr val="tx1"/>
              </a:solidFill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5691506" y="757203"/>
          <a:ext cx="2345368" cy="1387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" r:id="rId2" imgW="4062730" imgH="1900555" progId="Paint.Picture">
                  <p:embed/>
                </p:oleObj>
              </mc:Choice>
              <mc:Fallback>
                <p:oleObj name="" r:id="rId2" imgW="4062730" imgH="1900555" progId="Paint.Picture">
                  <p:embed/>
                  <p:pic>
                    <p:nvPicPr>
                      <p:cNvPr id="0" name="Object 10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691506" y="757203"/>
                        <a:ext cx="2345368" cy="1387356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9"/>
          <p:cNvSpPr txBox="1"/>
          <p:nvPr/>
        </p:nvSpPr>
        <p:spPr>
          <a:xfrm>
            <a:off x="0" y="922020"/>
            <a:ext cx="1830070" cy="1938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400" b="1" baseline="0" dirty="0" err="1">
                <a:solidFill>
                  <a:schemeClr val="tx2"/>
                </a:solidFill>
              </a:rPr>
              <a:t>Structural complexity</a:t>
            </a:r>
            <a:endParaRPr lang="en-US" sz="2400" b="1" baseline="0" dirty="0" err="1">
              <a:solidFill>
                <a:schemeClr val="tx2"/>
              </a:solidFill>
            </a:endParaRPr>
          </a:p>
          <a:p>
            <a:pPr algn="ctr"/>
            <a:r>
              <a:rPr lang="en-US" sz="2400" b="1" baseline="0" dirty="0" err="1">
                <a:solidFill>
                  <a:schemeClr val="tx2"/>
                </a:solidFill>
              </a:rPr>
              <a:t>and chemical composition</a:t>
            </a:r>
            <a:endParaRPr lang="en-US" sz="2400" b="1" baseline="0" dirty="0" err="1">
              <a:solidFill>
                <a:schemeClr val="tx2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431985" y="1891030"/>
            <a:ext cx="1924040" cy="4998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0707" y="1069340"/>
            <a:ext cx="3081655" cy="4408805"/>
          </a:xfrm>
          <a:prstGeom prst="rect">
            <a:avLst/>
          </a:prstGeom>
        </p:spPr>
      </p:pic>
      <p:sp>
        <p:nvSpPr>
          <p:cNvPr id="14" name="Text Box 5"/>
          <p:cNvSpPr txBox="1"/>
          <p:nvPr/>
        </p:nvSpPr>
        <p:spPr>
          <a:xfrm>
            <a:off x="7084182" y="5821680"/>
            <a:ext cx="466153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baseline="0" dirty="0" err="1">
                <a:solidFill>
                  <a:schemeClr val="tx1"/>
                </a:solidFill>
              </a:rPr>
              <a:t>R. Schlögl, Angew. Chem. Int. Ed. 2015, 54, 2–58</a:t>
            </a:r>
            <a:endParaRPr lang="en-US" baseline="0" dirty="0" err="1">
              <a:solidFill>
                <a:schemeClr val="tx1"/>
              </a:solidFill>
            </a:endParaRPr>
          </a:p>
        </p:txBody>
      </p:sp>
      <p:sp>
        <p:nvSpPr>
          <p:cNvPr id="15" name="Rectangles 2"/>
          <p:cNvSpPr/>
          <p:nvPr/>
        </p:nvSpPr>
        <p:spPr>
          <a:xfrm>
            <a:off x="8686165" y="3216275"/>
            <a:ext cx="2155190" cy="114998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4" grpId="0"/>
      <p:bldP spid="1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fld id="{D39E14B7-6958-4150-8D51-8AEA85349450}" type="slidenum">
              <a:rPr lang="en-US" sz="2135" smtClean="0"/>
            </a:fld>
            <a:endParaRPr lang="en-US" sz="2135" dirty="0"/>
          </a:p>
        </p:txBody>
      </p:sp>
      <p:sp>
        <p:nvSpPr>
          <p:cNvPr id="4" name="TextBox 3"/>
          <p:cNvSpPr txBox="1"/>
          <p:nvPr/>
        </p:nvSpPr>
        <p:spPr>
          <a:xfrm>
            <a:off x="1869440" y="215543"/>
            <a:ext cx="812800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 err="1">
                <a:solidFill>
                  <a:srgbClr val="122D4F"/>
                </a:solidFill>
                <a:cs typeface="Arial" panose="020B0604020202020204" pitchFamily="34" charset="0"/>
              </a:rPr>
              <a:t>Manipulator</a:t>
            </a:r>
            <a:r>
              <a:rPr lang="es-ES" sz="2400" dirty="0">
                <a:solidFill>
                  <a:srgbClr val="122D4F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122D4F"/>
                </a:solidFill>
                <a:cs typeface="Arial" panose="020B0604020202020204" pitchFamily="34" charset="0"/>
              </a:rPr>
              <a:t>modified</a:t>
            </a:r>
            <a:endParaRPr lang="es-ES" sz="2400" dirty="0">
              <a:solidFill>
                <a:srgbClr val="122D4F"/>
              </a:solidFill>
              <a:cs typeface="Arial" panose="020B0604020202020204" pitchFamily="34" charset="0"/>
            </a:endParaRPr>
          </a:p>
          <a:p>
            <a:r>
              <a:rPr lang="es-ES" sz="2400" dirty="0" err="1">
                <a:solidFill>
                  <a:srgbClr val="122D4F"/>
                </a:solidFill>
                <a:cs typeface="Arial" panose="020B0604020202020204" pitchFamily="34" charset="0"/>
              </a:rPr>
              <a:t>Sample</a:t>
            </a:r>
            <a:r>
              <a:rPr lang="es-ES" sz="2400" dirty="0">
                <a:solidFill>
                  <a:srgbClr val="122D4F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122D4F"/>
                </a:solidFill>
                <a:cs typeface="Arial" panose="020B0604020202020204" pitchFamily="34" charset="0"/>
              </a:rPr>
              <a:t>modification</a:t>
            </a:r>
            <a:r>
              <a:rPr lang="es-ES" sz="2400" dirty="0">
                <a:solidFill>
                  <a:srgbClr val="122D4F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122D4F"/>
                </a:solidFill>
                <a:cs typeface="Arial" panose="020B0604020202020204" pitchFamily="34" charset="0"/>
              </a:rPr>
              <a:t>to</a:t>
            </a:r>
            <a:r>
              <a:rPr lang="es-ES" sz="2400" dirty="0">
                <a:solidFill>
                  <a:srgbClr val="122D4F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122D4F"/>
                </a:solidFill>
                <a:cs typeface="Arial" panose="020B0604020202020204" pitchFamily="34" charset="0"/>
              </a:rPr>
              <a:t>allow</a:t>
            </a:r>
            <a:r>
              <a:rPr lang="es-ES" sz="2400" dirty="0">
                <a:solidFill>
                  <a:srgbClr val="122D4F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122D4F"/>
                </a:solidFill>
                <a:cs typeface="Arial" panose="020B0604020202020204" pitchFamily="34" charset="0"/>
              </a:rPr>
              <a:t>grazing</a:t>
            </a:r>
            <a:r>
              <a:rPr lang="es-ES" sz="2400" dirty="0">
                <a:solidFill>
                  <a:srgbClr val="122D4F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122D4F"/>
                </a:solidFill>
                <a:cs typeface="Arial" panose="020B0604020202020204" pitchFamily="34" charset="0"/>
              </a:rPr>
              <a:t>incidence</a:t>
            </a:r>
            <a:r>
              <a:rPr lang="es-ES" sz="2400" dirty="0">
                <a:solidFill>
                  <a:srgbClr val="122D4F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122D4F"/>
                </a:solidFill>
                <a:cs typeface="Arial" panose="020B0604020202020204" pitchFamily="34" charset="0"/>
              </a:rPr>
              <a:t>scattering</a:t>
            </a:r>
            <a:endParaRPr lang="es-ES" sz="2400" dirty="0">
              <a:solidFill>
                <a:srgbClr val="122D4F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04155"/>
            <a:ext cx="4902383" cy="39533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b="10003"/>
          <a:stretch>
            <a:fillRect/>
          </a:stretch>
        </p:blipFill>
        <p:spPr>
          <a:xfrm>
            <a:off x="2748333" y="1143697"/>
            <a:ext cx="3034704" cy="20567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400" y="4376420"/>
            <a:ext cx="3086100" cy="21374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95" y="1375716"/>
            <a:ext cx="2616753" cy="295625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 rot="20087472">
            <a:off x="5771200" y="2638916"/>
            <a:ext cx="3537115" cy="21314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" name="TextBox 15"/>
          <p:cNvSpPr txBox="1"/>
          <p:nvPr/>
        </p:nvSpPr>
        <p:spPr>
          <a:xfrm rot="19992587">
            <a:off x="7889560" y="2224667"/>
            <a:ext cx="1785031" cy="419100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noAutofit/>
          </a:bodyPr>
          <a:lstStyle/>
          <a:p>
            <a:r>
              <a:rPr lang="es-ES" sz="1865" dirty="0" err="1">
                <a:solidFill>
                  <a:srgbClr val="122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beam</a:t>
            </a:r>
            <a:r>
              <a:rPr lang="es-ES" sz="1865" dirty="0">
                <a:solidFill>
                  <a:srgbClr val="122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122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</a:t>
            </a:r>
            <a:endParaRPr lang="en-US" sz="1865" dirty="0">
              <a:solidFill>
                <a:srgbClr val="122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rcRect l="25049" r="8215"/>
          <a:stretch>
            <a:fillRect/>
          </a:stretch>
        </p:blipFill>
        <p:spPr>
          <a:xfrm>
            <a:off x="8636648" y="3543641"/>
            <a:ext cx="2896171" cy="279403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032569" y="4801133"/>
            <a:ext cx="2540648" cy="2056867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noAutofit/>
          </a:bodyPr>
          <a:lstStyle/>
          <a:p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grazing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incidence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diffraction</a:t>
            </a:r>
            <a:endParaRPr lang="es-ES" sz="1865" dirty="0">
              <a:solidFill>
                <a:srgbClr val="F291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Elongated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  <a:r>
              <a:rPr lang="es-ES" sz="1865" dirty="0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s-ES" sz="1865" dirty="0" err="1">
                <a:solidFill>
                  <a:srgbClr val="F291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endParaRPr lang="en-US" sz="1865" dirty="0">
              <a:solidFill>
                <a:srgbClr val="F291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0796270" y="6337935"/>
            <a:ext cx="139573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en-US" sz="1000">
                <a:latin typeface="Calibri" panose="020F0502020204030204" pitchFamily="34" charset="0"/>
              </a:rPr>
              <a:t>*Andrea Sartori</a:t>
            </a:r>
            <a:endParaRPr lang="de-DE" altLang="en-US" sz="100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 descr="Spectra"/>
          <p:cNvPicPr>
            <a:picLocks noChangeAspect="1"/>
          </p:cNvPicPr>
          <p:nvPr>
            <p:ph idx="1"/>
          </p:nvPr>
        </p:nvPicPr>
        <p:blipFill>
          <a:blip r:embed="rId1"/>
          <a:srcRect l="5411" t="8478" r="4392" b="8420"/>
          <a:stretch>
            <a:fillRect/>
          </a:stretch>
        </p:blipFill>
        <p:spPr>
          <a:xfrm>
            <a:off x="3944620" y="2298700"/>
            <a:ext cx="7720965" cy="4072255"/>
          </a:xfrm>
          <a:prstGeom prst="rect">
            <a:avLst/>
          </a:prstGeom>
        </p:spPr>
      </p:pic>
      <p:pic>
        <p:nvPicPr>
          <p:cNvPr id="9" name="Picture 8" descr="CV"/>
          <p:cNvPicPr>
            <a:picLocks noChangeAspect="1"/>
          </p:cNvPicPr>
          <p:nvPr/>
        </p:nvPicPr>
        <p:blipFill>
          <a:blip r:embed="rId2"/>
          <a:srcRect l="2246" t="10676" r="13016" b="3685"/>
          <a:stretch>
            <a:fillRect/>
          </a:stretch>
        </p:blipFill>
        <p:spPr>
          <a:xfrm>
            <a:off x="261620" y="4129405"/>
            <a:ext cx="3097530" cy="23958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/>
        </p:nvSpPr>
        <p:spPr>
          <a:xfrm>
            <a:off x="1487170" y="0"/>
            <a:ext cx="7886700" cy="99417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>
            <a:normAutofit fontScale="90000"/>
          </a:bodyPr>
          <a:lstStyle>
            <a:lvl1pPr algn="ctr" defTabSz="912495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866"/>
                </a:solidFill>
                <a:latin typeface="+mj-lt"/>
                <a:ea typeface="+mj-ea"/>
                <a:cs typeface="+mj-cs"/>
              </a:defRPr>
            </a:lvl1pPr>
            <a:lvl2pPr algn="ctr" defTabSz="912495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866"/>
                </a:solidFill>
                <a:latin typeface="Arial Black" panose="020B0A04020102020204" charset="0"/>
              </a:defRPr>
            </a:lvl2pPr>
            <a:lvl3pPr algn="ctr" defTabSz="912495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866"/>
                </a:solidFill>
                <a:latin typeface="Arial Black" panose="020B0A04020102020204" charset="0"/>
              </a:defRPr>
            </a:lvl3pPr>
            <a:lvl4pPr algn="ctr" defTabSz="912495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866"/>
                </a:solidFill>
                <a:latin typeface="Arial Black" panose="020B0A04020102020204" charset="0"/>
              </a:defRPr>
            </a:lvl4pPr>
            <a:lvl5pPr algn="ctr" defTabSz="912495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866"/>
                </a:solidFill>
                <a:latin typeface="Arial Black" panose="020B0A04020102020204" charset="0"/>
              </a:defRPr>
            </a:lvl5pPr>
            <a:lvl6pPr marL="457200" algn="ctr" defTabSz="912495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866"/>
                </a:solidFill>
                <a:latin typeface="Arial Black" panose="020B0A04020102020204" charset="0"/>
              </a:defRPr>
            </a:lvl6pPr>
            <a:lvl7pPr marL="914400" algn="ctr" defTabSz="912495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866"/>
                </a:solidFill>
                <a:latin typeface="Arial Black" panose="020B0A04020102020204" charset="0"/>
              </a:defRPr>
            </a:lvl7pPr>
            <a:lvl8pPr marL="1371600" algn="ctr" defTabSz="912495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866"/>
                </a:solidFill>
                <a:latin typeface="Arial Black" panose="020B0A04020102020204" charset="0"/>
              </a:defRPr>
            </a:lvl8pPr>
            <a:lvl9pPr marL="1828800" algn="ctr" defTabSz="912495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866"/>
                </a:solidFill>
                <a:latin typeface="Arial Black" panose="020B0A04020102020204" charset="0"/>
              </a:defRPr>
            </a:lvl9pPr>
          </a:lstStyle>
          <a:p>
            <a:r>
              <a:rPr lang="de-DE" altLang="en-US" dirty="0">
                <a:latin typeface="Arial Black" panose="020B0A04020102020204" charset="0"/>
                <a:cs typeface="Arial Black" panose="020B0A04020102020204" charset="0"/>
              </a:rPr>
              <a:t>HER</a:t>
            </a:r>
            <a:r>
              <a:rPr lang="en-US" dirty="0">
                <a:latin typeface="Arial Black" panose="020B0A04020102020204" charset="0"/>
                <a:cs typeface="Arial Black" panose="020B0A04020102020204" charset="0"/>
              </a:rPr>
              <a:t>-BiLG/5 nm Pd/FKD</a:t>
            </a:r>
            <a:r>
              <a:rPr lang="de-DE" altLang="en-US" dirty="0">
                <a:latin typeface="Calibri" panose="020F0502020204030204" pitchFamily="34" charset="0"/>
                <a:cs typeface="Arial Black" panose="020B0A04020102020204" charset="0"/>
              </a:rPr>
              <a:t> (100 mM H</a:t>
            </a:r>
            <a:r>
              <a:rPr lang="de-DE" altLang="en-US" baseline="-25000" dirty="0">
                <a:latin typeface="Calibri" panose="020F0502020204030204" pitchFamily="34" charset="0"/>
                <a:cs typeface="Arial Black" panose="020B0A04020102020204" charset="0"/>
              </a:rPr>
              <a:t>2</a:t>
            </a:r>
            <a:r>
              <a:rPr lang="de-DE" altLang="en-US" dirty="0">
                <a:latin typeface="Calibri" panose="020F0502020204030204" pitchFamily="34" charset="0"/>
                <a:cs typeface="Arial Black" panose="020B0A04020102020204" charset="0"/>
              </a:rPr>
              <a:t>SO</a:t>
            </a:r>
            <a:r>
              <a:rPr lang="de-DE" altLang="en-US" baseline="-25000" dirty="0">
                <a:latin typeface="Calibri" panose="020F0502020204030204" pitchFamily="34" charset="0"/>
                <a:cs typeface="Arial Black" panose="020B0A04020102020204" charset="0"/>
              </a:rPr>
              <a:t>4</a:t>
            </a:r>
            <a:r>
              <a:rPr lang="de-DE" altLang="en-US" dirty="0">
                <a:latin typeface="Calibri" panose="020F0502020204030204" pitchFamily="34" charset="0"/>
                <a:cs typeface="Arial Black" panose="020B0A04020102020204" charset="0"/>
              </a:rPr>
              <a:t>)</a:t>
            </a:r>
            <a:endParaRPr lang="de-DE" altLang="en-US" dirty="0">
              <a:latin typeface="Calibri" panose="020F0502020204030204" pitchFamily="34" charset="0"/>
              <a:cs typeface="Arial Black" panose="020B0A04020102020204" charset="0"/>
            </a:endParaRPr>
          </a:p>
        </p:txBody>
      </p:sp>
      <p:pic>
        <p:nvPicPr>
          <p:cNvPr id="3" name="Picture 2" descr="Methods"/>
          <p:cNvPicPr>
            <a:picLocks noChangeAspect="1"/>
          </p:cNvPicPr>
          <p:nvPr/>
        </p:nvPicPr>
        <p:blipFill>
          <a:blip r:embed="rId3"/>
          <a:srcRect l="43054" b="51005"/>
          <a:stretch>
            <a:fillRect/>
          </a:stretch>
        </p:blipFill>
        <p:spPr>
          <a:xfrm>
            <a:off x="5389245" y="633095"/>
            <a:ext cx="3399790" cy="16656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rcRect l="63169" t="21677" r="16665" b="9507"/>
          <a:stretch>
            <a:fillRect/>
          </a:stretch>
        </p:blipFill>
        <p:spPr>
          <a:xfrm>
            <a:off x="174625" y="775970"/>
            <a:ext cx="3184525" cy="3056890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1" cstate="screen"/>
          <a:srcRect/>
          <a:stretch>
            <a:fillRect/>
          </a:stretch>
        </p:blipFill>
        <p:spPr>
          <a:xfrm>
            <a:off x="132821" y="1192611"/>
            <a:ext cx="11969538" cy="2375623"/>
          </a:xfrm>
          <a:prstGeom prst="rect">
            <a:avLst/>
          </a:prstGeom>
        </p:spPr>
      </p:pic>
      <p:sp>
        <p:nvSpPr>
          <p:cNvPr id="15" name="Title 2"/>
          <p:cNvSpPr txBox="1"/>
          <p:nvPr/>
        </p:nvSpPr>
        <p:spPr>
          <a:xfrm>
            <a:off x="222460" y="0"/>
            <a:ext cx="11969539" cy="60089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/>
            <a:r>
              <a:rPr lang="en-US" sz="3600" b="1" dirty="0">
                <a:solidFill>
                  <a:srgbClr val="122E4F"/>
                </a:solidFill>
                <a:latin typeface="Outfit" pitchFamily="2" charset="0"/>
              </a:rPr>
              <a:t>3SBar</a:t>
            </a:r>
            <a:endParaRPr lang="en-US" sz="3600" b="1" dirty="0">
              <a:solidFill>
                <a:srgbClr val="122E4F"/>
              </a:solidFill>
              <a:latin typeface="Outfit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90545" y="1180465"/>
            <a:ext cx="9101455" cy="2430145"/>
          </a:xfrm>
          <a:prstGeom prst="rect">
            <a:avLst/>
          </a:prstGeom>
          <a:solidFill>
            <a:srgbClr val="4472C4">
              <a:alpha val="40000"/>
            </a:srgb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2715" y="1183640"/>
            <a:ext cx="2957830" cy="2430145"/>
          </a:xfrm>
          <a:prstGeom prst="rect">
            <a:avLst/>
          </a:prstGeom>
          <a:solidFill>
            <a:srgbClr val="D8090F">
              <a:alpha val="20000"/>
            </a:srgb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5314315" y="643255"/>
            <a:ext cx="57943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en-US" sz="2400" b="1">
                <a:solidFill>
                  <a:schemeClr val="tx2"/>
                </a:solidFill>
                <a:latin typeface="Calibri" panose="020F0502020204030204" pitchFamily="34" charset="0"/>
              </a:rPr>
              <a:t>Starting with light 6th of November 2026</a:t>
            </a:r>
            <a:endParaRPr lang="de-DE" altLang="en-US" sz="2400" b="1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58750" y="1299845"/>
            <a:ext cx="31057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en-US" b="1">
                <a:solidFill>
                  <a:srgbClr val="FF0000"/>
                </a:solidFill>
                <a:latin typeface="Calibri" panose="020F0502020204030204" pitchFamily="34" charset="0"/>
              </a:rPr>
              <a:t>Endstation/Exp. Environment</a:t>
            </a:r>
            <a:endParaRPr lang="de-DE" altLang="en-US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270250" y="1312545"/>
            <a:ext cx="2826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en-US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Source/Optics/Diagnostics</a:t>
            </a:r>
            <a:endParaRPr lang="de-DE" altLang="en-US" b="1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123430" y="617982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en-US" b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Users first half 2027 (June/July)</a:t>
            </a:r>
            <a:endParaRPr lang="de-DE" altLang="en-US" b="1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20650" y="3687445"/>
            <a:ext cx="34912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de-DE" altLang="en-US" sz="2400" b="1">
                <a:solidFill>
                  <a:srgbClr val="FF0000"/>
                </a:solidFill>
                <a:latin typeface="Calibri" panose="020F0502020204030204" pitchFamily="34" charset="0"/>
              </a:rPr>
              <a:t>In construction </a:t>
            </a:r>
            <a:endParaRPr lang="de-DE" altLang="en-US" sz="2400" b="1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de-DE" altLang="en-US" sz="2400" b="1">
                <a:solidFill>
                  <a:srgbClr val="FF0000"/>
                </a:solidFill>
                <a:latin typeface="Calibri" panose="020F0502020204030204" pitchFamily="34" charset="0"/>
              </a:rPr>
              <a:t>(finish end 2026/begining 2027)</a:t>
            </a:r>
            <a:endParaRPr lang="de-DE" altLang="en-US" sz="2400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930" y="3789045"/>
            <a:ext cx="4086860" cy="23907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Calibri" panose="020F0502020204030204" pitchFamily="34" charset="0"/>
              </a:rPr>
              <a:t>Thanks</a:t>
            </a:r>
            <a:r>
              <a:rPr lang="de-DE" altLang="en-US" dirty="0">
                <a:latin typeface="Calibri" panose="020F0502020204030204" pitchFamily="34" charset="0"/>
              </a:rPr>
              <a:t>!</a:t>
            </a:r>
            <a:endParaRPr lang="de-DE" altLang="en-US" dirty="0">
              <a:latin typeface="Calibri" panose="020F0502020204030204" pitchFamily="34" charset="0"/>
            </a:endParaRPr>
          </a:p>
        </p:txBody>
      </p:sp>
      <p:sp>
        <p:nvSpPr>
          <p:cNvPr id="4" name="CuadroTexto 4"/>
          <p:cNvSpPr txBox="1"/>
          <p:nvPr/>
        </p:nvSpPr>
        <p:spPr>
          <a:xfrm>
            <a:off x="5204383" y="667072"/>
            <a:ext cx="4672307" cy="550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s-ES" sz="1600" dirty="0">
                <a:solidFill>
                  <a:srgbClr val="1E18F4"/>
                </a:solidFill>
                <a:cs typeface="Arial" panose="020B0604020202020204" pitchFamily="34" charset="0"/>
              </a:rPr>
              <a:t>3SBar team:</a:t>
            </a:r>
            <a:endParaRPr lang="en-US" altLang="es-ES" sz="1600" dirty="0">
              <a:solidFill>
                <a:srgbClr val="1E18F4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cs typeface="Arial" panose="020B0604020202020204" pitchFamily="34" charset="0"/>
              </a:rPr>
              <a:t>Juan J. Velasco</a:t>
            </a:r>
            <a:endParaRPr lang="en-US" altLang="es-ES" sz="1600" dirty="0">
              <a:cs typeface="Arial" panose="020B0604020202020204" pitchFamily="34" charset="0"/>
            </a:endParaRPr>
          </a:p>
          <a:p>
            <a:r>
              <a:rPr lang="en-US" altLang="es-ES" sz="1600" dirty="0">
                <a:cs typeface="Arial" panose="020B0604020202020204" pitchFamily="34" charset="0"/>
                <a:sym typeface="+mn-ea"/>
              </a:rPr>
              <a:t>Christopher Goodwin</a:t>
            </a:r>
            <a:endParaRPr lang="en-US" altLang="es-ES" sz="1600" dirty="0">
              <a:cs typeface="Arial" panose="020B0604020202020204" pitchFamily="34" charset="0"/>
              <a:sym typeface="+mn-ea"/>
            </a:endParaRPr>
          </a:p>
          <a:p>
            <a:r>
              <a:rPr lang="en-US" altLang="es-ES" sz="1600" dirty="0">
                <a:cs typeface="Arial" panose="020B0604020202020204" pitchFamily="34" charset="0"/>
                <a:sym typeface="+mn-ea"/>
              </a:rPr>
              <a:t>Andrea Sartori</a:t>
            </a:r>
            <a:endParaRPr lang="en-US" altLang="es-ES" sz="1600" dirty="0">
              <a:cs typeface="Arial" panose="020B0604020202020204" pitchFamily="34" charset="0"/>
            </a:endParaRPr>
          </a:p>
          <a:p>
            <a:endParaRPr lang="en-US" altLang="es-ES" sz="1600" dirty="0">
              <a:cs typeface="Arial" panose="020B0604020202020204" pitchFamily="34" charset="0"/>
            </a:endParaRPr>
          </a:p>
          <a:p>
            <a:endParaRPr lang="en-US" altLang="es-ES" sz="1600" dirty="0"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WP1(Optics design):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Josep</a:t>
            </a:r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 Nicolas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WP2 (ID): Jordi Marcos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WP3 (FE): Raquel Monge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WP4 (Optics mechanics): Alejandro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Crisol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WP5 (Vacuum):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Carles</a:t>
            </a:r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Colldelram</a:t>
            </a:r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/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Lizet</a:t>
            </a:r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 Carvajal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WP6 (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Endstation</a:t>
            </a:r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): Juan J. Velasco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WP7 (Electronics hardware): Albert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Miret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WP8 (Electronics infrastructure): Albert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Ruz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WP9 (IT system): Adara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Carrión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WP10 (Controls): </a:t>
            </a:r>
            <a:r>
              <a:rPr lang="de-DE" altLang="en-US" sz="1600" dirty="0">
                <a:solidFill>
                  <a:srgbClr val="092F5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Jordi Aguilar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WP11 (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PLCs+PSS</a:t>
            </a:r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): Nil Serra/Jorge Villanueva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WP12 (Radiation shielding): Cristina Orozco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WP13 (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Services+control</a:t>
            </a:r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 hutch):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Núria</a:t>
            </a:r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 Martí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WP14 (Cryocooler):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Carles</a:t>
            </a:r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 </a:t>
            </a:r>
            <a:r>
              <a:rPr lang="en-US" altLang="es-ES" sz="1600" dirty="0" err="1">
                <a:solidFill>
                  <a:srgbClr val="092F56"/>
                </a:solidFill>
                <a:cs typeface="Arial" panose="020B0604020202020204" pitchFamily="34" charset="0"/>
              </a:rPr>
              <a:t>Colldelram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WP15 (CNS permit): María José Garcia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  <a:p>
            <a:r>
              <a:rPr lang="en-US" altLang="es-ES" sz="1600" dirty="0">
                <a:solidFill>
                  <a:srgbClr val="092F56"/>
                </a:solidFill>
                <a:cs typeface="Arial" panose="020B0604020202020204" pitchFamily="34" charset="0"/>
              </a:rPr>
              <a:t>WP16 (Gases): Christopher Goodwin</a:t>
            </a:r>
            <a:endParaRPr lang="en-US" altLang="es-ES" sz="1600" dirty="0">
              <a:solidFill>
                <a:srgbClr val="092F56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Group 3"/>
          <p:cNvGrpSpPr/>
          <p:nvPr/>
        </p:nvGrpSpPr>
        <p:grpSpPr>
          <a:xfrm>
            <a:off x="8940800" y="5181230"/>
            <a:ext cx="2268552" cy="1508105"/>
            <a:chOff x="9765082" y="4759312"/>
            <a:chExt cx="2426918" cy="2098688"/>
          </a:xfrm>
        </p:grpSpPr>
        <p:pic>
          <p:nvPicPr>
            <p:cNvPr id="7" name="Picture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765082" y="4759312"/>
              <a:ext cx="2364829" cy="1330216"/>
            </a:xfrm>
            <a:prstGeom prst="rect">
              <a:avLst/>
            </a:prstGeom>
          </p:spPr>
        </p:pic>
        <p:pic>
          <p:nvPicPr>
            <p:cNvPr id="8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5082" y="6163945"/>
              <a:ext cx="2364829" cy="694055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27171" y="5689342"/>
              <a:ext cx="2364829" cy="535398"/>
            </a:xfrm>
            <a:prstGeom prst="rect">
              <a:avLst/>
            </a:prstGeom>
          </p:spPr>
        </p:pic>
      </p:grpSp>
      <p:sp>
        <p:nvSpPr>
          <p:cNvPr id="3" name="CuadroTexto 4"/>
          <p:cNvSpPr txBox="1"/>
          <p:nvPr/>
        </p:nvSpPr>
        <p:spPr>
          <a:xfrm>
            <a:off x="9511475" y="653464"/>
            <a:ext cx="295211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1E18F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de-DE" altLang="en-US" sz="1600" dirty="0">
                <a:solidFill>
                  <a:srgbClr val="1E18F4"/>
                </a:solidFill>
                <a:latin typeface="Calibri" panose="020F0502020204030204" pitchFamily="34" charset="0"/>
                <a:cs typeface="Arial" panose="020B0604020202020204" pitchFamily="34" charset="0"/>
                <a:sym typeface="+mn-ea"/>
              </a:rPr>
              <a:t>anagement </a:t>
            </a:r>
            <a:r>
              <a:rPr lang="en-US" altLang="es-ES" sz="1600" dirty="0">
                <a:solidFill>
                  <a:srgbClr val="1E18F4"/>
                </a:solidFill>
                <a:cs typeface="Arial" panose="020B0604020202020204" pitchFamily="34" charset="0"/>
              </a:rPr>
              <a:t>:</a:t>
            </a:r>
            <a:endParaRPr lang="en-US" altLang="es-ES" sz="1600" dirty="0">
              <a:solidFill>
                <a:srgbClr val="1E18F4"/>
              </a:solidFill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Caterina Biscari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Josep Nicolás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Klaus Attenkofer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François Fauth</a:t>
            </a:r>
            <a:endParaRPr lang="en-US" altLang="es-ES" sz="1600" dirty="0">
              <a:cs typeface="Arial" panose="020B0604020202020204" pitchFamily="34" charset="0"/>
            </a:endParaRPr>
          </a:p>
          <a:p>
            <a:endParaRPr lang="en-US" altLang="es-ES" dirty="0">
              <a:cs typeface="Arial" panose="020B0604020202020204" pitchFamily="34" charset="0"/>
            </a:endParaRPr>
          </a:p>
        </p:txBody>
      </p:sp>
      <p:sp>
        <p:nvSpPr>
          <p:cNvPr id="10" name="CuadroTexto 4"/>
          <p:cNvSpPr txBox="1"/>
          <p:nvPr/>
        </p:nvSpPr>
        <p:spPr>
          <a:xfrm>
            <a:off x="9511475" y="2067455"/>
            <a:ext cx="295211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1E18F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Safety</a:t>
            </a:r>
            <a:r>
              <a:rPr lang="de-DE" altLang="en-US" sz="1600" dirty="0">
                <a:solidFill>
                  <a:srgbClr val="1E18F4"/>
                </a:solidFill>
                <a:latin typeface="Calibri" panose="020F050202020403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s-ES" sz="1600" dirty="0">
                <a:solidFill>
                  <a:srgbClr val="1E18F4"/>
                </a:solidFill>
                <a:cs typeface="Arial" panose="020B0604020202020204" pitchFamily="34" charset="0"/>
              </a:rPr>
              <a:t>:</a:t>
            </a:r>
            <a:endParaRPr lang="en-US" altLang="es-ES" sz="1600" dirty="0">
              <a:solidFill>
                <a:srgbClr val="1E18F4"/>
              </a:solidFill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Victor Garrido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Josep Maria Roca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 err="1">
                <a:latin typeface="Calibri" panose="020F0502020204030204" pitchFamily="34" charset="0"/>
                <a:cs typeface="Arial" panose="020B0604020202020204" pitchFamily="34" charset="0"/>
              </a:rPr>
              <a:t>Manel</a:t>
            </a:r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 Pérez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Carolina Gutiérrez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4"/>
          <p:cNvSpPr txBox="1"/>
          <p:nvPr/>
        </p:nvSpPr>
        <p:spPr>
          <a:xfrm>
            <a:off x="9511475" y="3495243"/>
            <a:ext cx="2952115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1E18F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Administration</a:t>
            </a:r>
            <a:r>
              <a:rPr lang="en-US" altLang="es-ES" sz="1600" dirty="0">
                <a:solidFill>
                  <a:srgbClr val="1E18F4"/>
                </a:solidFill>
                <a:cs typeface="Arial" panose="020B0604020202020204" pitchFamily="34" charset="0"/>
              </a:rPr>
              <a:t>:</a:t>
            </a:r>
            <a:endParaRPr lang="en-US" altLang="es-ES" sz="1600" dirty="0">
              <a:solidFill>
                <a:srgbClr val="1E18F4"/>
              </a:solidFill>
              <a:cs typeface="Arial" panose="020B0604020202020204" pitchFamily="34" charset="0"/>
            </a:endParaRPr>
          </a:p>
          <a:p>
            <a:r>
              <a:rPr lang="de-DE" altLang="en-US" sz="1600" dirty="0" err="1">
                <a:latin typeface="Calibri" panose="020F0502020204030204" pitchFamily="34" charset="0"/>
                <a:cs typeface="Arial" panose="020B0604020202020204" pitchFamily="34" charset="0"/>
              </a:rPr>
              <a:t>Enric</a:t>
            </a:r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altLang="en-US" sz="1600" dirty="0" err="1">
                <a:latin typeface="Calibri" panose="020F0502020204030204" pitchFamily="34" charset="0"/>
                <a:cs typeface="Arial" panose="020B0604020202020204" pitchFamily="34" charset="0"/>
              </a:rPr>
              <a:t>Vinyals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Vanesa Faro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 err="1">
                <a:latin typeface="Calibri" panose="020F0502020204030204" pitchFamily="34" charset="0"/>
                <a:cs typeface="Arial" panose="020B0604020202020204" pitchFamily="34" charset="0"/>
              </a:rPr>
              <a:t>Elisenda</a:t>
            </a:r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altLang="en-US" sz="1600" dirty="0" err="1">
                <a:latin typeface="Calibri" panose="020F0502020204030204" pitchFamily="34" charset="0"/>
                <a:cs typeface="Arial" panose="020B0604020202020204" pitchFamily="34" charset="0"/>
              </a:rPr>
              <a:t>Sanchis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Ivette </a:t>
            </a:r>
            <a:r>
              <a:rPr lang="de-DE" altLang="en-US" sz="1600" dirty="0" err="1">
                <a:latin typeface="Calibri" panose="020F0502020204030204" pitchFamily="34" charset="0"/>
                <a:cs typeface="Arial" panose="020B0604020202020204" pitchFamily="34" charset="0"/>
              </a:rPr>
              <a:t>Borrás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Clara </a:t>
            </a:r>
            <a:r>
              <a:rPr lang="de-DE" altLang="en-US" sz="1600" dirty="0" err="1">
                <a:latin typeface="Calibri" panose="020F0502020204030204" pitchFamily="34" charset="0"/>
                <a:cs typeface="Arial" panose="020B0604020202020204" pitchFamily="34" charset="0"/>
              </a:rPr>
              <a:t>Reyero</a:t>
            </a:r>
            <a:endParaRPr lang="de-DE" altLang="en-US" sz="1600" dirty="0" err="1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altLang="en-US" sz="1600" dirty="0" err="1">
                <a:latin typeface="Calibri" panose="020F0502020204030204" pitchFamily="34" charset="0"/>
                <a:cs typeface="Arial" panose="020B0604020202020204" pitchFamily="34" charset="0"/>
              </a:rPr>
              <a:t>Edgar Eigner</a:t>
            </a:r>
            <a:endParaRPr lang="de-DE" alt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endParaRPr lang="de-DE" altLang="en-US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511" y="949960"/>
            <a:ext cx="4145280" cy="5528945"/>
          </a:xfrm>
          <a:prstGeom prst="rect">
            <a:avLst/>
          </a:prstGeom>
        </p:spPr>
      </p:pic>
      <p:sp>
        <p:nvSpPr>
          <p:cNvPr id="13" name="TextBox 12"/>
          <p:cNvSpPr txBox="1"/>
          <p:nvPr>
            <p:custDataLst>
              <p:tags r:id="rId5"/>
            </p:custDataLst>
          </p:nvPr>
        </p:nvSpPr>
        <p:spPr>
          <a:xfrm>
            <a:off x="3525828" y="1451712"/>
            <a:ext cx="1833247" cy="1539280"/>
          </a:xfrm>
          <a:prstGeom prst="rect">
            <a:avLst/>
          </a:prstGeom>
        </p:spPr>
        <p:txBody>
          <a:bodyPr vert="horz" wrap="none" lIns="121920" tIns="60960" rIns="121920" bIns="60960" rtlCol="0" anchor="t">
            <a:noAutofit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Juan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Velas</a:t>
            </a:r>
            <a:r>
              <a:rPr lang="de-DE" altLang="en-US" dirty="0">
                <a:latin typeface="Calibri" panose="020F0502020204030204" pitchFamily="34" charset="0"/>
                <a:cs typeface="Arial" panose="020B0604020202020204" pitchFamily="34" charset="0"/>
              </a:rPr>
              <a:t>co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>
            <p:custDataLst>
              <p:tags r:id="rId6"/>
            </p:custDataLst>
          </p:nvPr>
        </p:nvSpPr>
        <p:spPr>
          <a:xfrm>
            <a:off x="523687" y="1692536"/>
            <a:ext cx="1469012" cy="1539280"/>
          </a:xfrm>
          <a:prstGeom prst="rect">
            <a:avLst/>
          </a:prstGeom>
        </p:spPr>
        <p:txBody>
          <a:bodyPr vert="horz" wrap="none" lIns="121920" tIns="60960" rIns="121920" bIns="60960" rtlCol="0" anchor="t"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Goodwin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2164904" y="1874995"/>
            <a:ext cx="1469012" cy="1539280"/>
          </a:xfrm>
          <a:prstGeom prst="rect">
            <a:avLst/>
          </a:prstGeom>
        </p:spPr>
        <p:txBody>
          <a:bodyPr vert="horz" wrap="none" lIns="121920" tIns="60960" rIns="121920" bIns="60960" rtlCol="0" anchor="t">
            <a:no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Andrea 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Sartori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ALBA </a:t>
            </a:r>
            <a:r>
              <a:rPr lang="de-DE" altLang="es-ES_tradnl" dirty="0" err="1">
                <a:latin typeface="Calibri" panose="020F0502020204030204" pitchFamily="34" charset="0"/>
              </a:rPr>
              <a:t>vs. ALBA II</a:t>
            </a:r>
            <a:endParaRPr lang="de-DE" altLang="es-ES_tradnl" dirty="0" err="1">
              <a:latin typeface="Calibri" panose="020F0502020204030204" pitchFamily="34" charset="0"/>
            </a:endParaRPr>
          </a:p>
        </p:txBody>
      </p:sp>
      <p:graphicFrame>
        <p:nvGraphicFramePr>
          <p:cNvPr id="3" name="Table 2"/>
          <p:cNvGraphicFramePr/>
          <p:nvPr/>
        </p:nvGraphicFramePr>
        <p:xfrm>
          <a:off x="848360" y="1825625"/>
          <a:ext cx="10505440" cy="3169920"/>
        </p:xfrm>
        <a:graphic>
          <a:graphicData uri="http://schemas.openxmlformats.org/drawingml/2006/table">
            <a:tbl>
              <a:tblPr/>
              <a:tblGrid>
                <a:gridCol w="3495040"/>
                <a:gridCol w="3505200"/>
                <a:gridCol w="3505200"/>
              </a:tblGrid>
              <a:tr h="0">
                <a:tc>
                  <a:txBody>
                    <a:bodyPr/>
                    <a:p>
                      <a:r>
                        <a:rPr sz="1600" b="1" u="sng"/>
                        <a:t>Parameter</a:t>
                      </a:r>
                      <a:endParaRPr sz="1600" b="1" u="sng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 b="1" u="sng"/>
                        <a:t>ALBA (Current)</a:t>
                      </a:r>
                      <a:endParaRPr sz="1600" b="1" u="sng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 b="1" u="sng"/>
                        <a:t>ALBA II (Upgrade)</a:t>
                      </a:r>
                      <a:endParaRPr sz="1600" b="1" u="sng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Generation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3rd-generation synchrotron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4th-generation synchrotron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Electron Energy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3.0 GeV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3.0 GeV (same)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Circumference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268.8 m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268.8 m (same)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Beam Current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~250 mA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~300 mA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Horizontal Emittance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~4.3 nm·rad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~0.14–0.2 nm·rad (≈140–200 pm·rad)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Vertical Emittance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~28 pm·rad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&lt;10 pm·rad (design target)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Momentum Compaction (αc)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~8.9 × 10⁻⁴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~8 × 10⁻⁵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Natural Bunch Length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~15 ps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~5.5 ps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Energy Loss per Turn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~1.02 MeV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~1.09 MeV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Lattice Type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DBA (Double-Bend Achromat)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6BA (Six-Bend Achromat)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Number of Beamlines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1</a:t>
                      </a:r>
                      <a:r>
                        <a:rPr lang="de-DE" sz="1600">
                          <a:latin typeface="Calibri" panose="020F0502020204030204" pitchFamily="34" charset="0"/>
                        </a:rPr>
                        <a:t>3</a:t>
                      </a:r>
                      <a:r>
                        <a:rPr sz="1600"/>
                        <a:t> operating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Up to ~26 ports (planned)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r>
                        <a:rPr sz="1600"/>
                        <a:t>Brilliance / Coherence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High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Ultra-high (order-of-magnitude increase)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rcRect r="63436"/>
          <a:stretch>
            <a:fillRect/>
          </a:stretch>
        </p:blipFill>
        <p:spPr>
          <a:xfrm>
            <a:off x="5260975" y="762000"/>
            <a:ext cx="2387600" cy="3035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010" y="762000"/>
            <a:ext cx="3729355" cy="2964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r="6579" b="318"/>
          <a:stretch>
            <a:fillRect/>
          </a:stretch>
        </p:blipFill>
        <p:spPr>
          <a:xfrm>
            <a:off x="8807450" y="3726180"/>
            <a:ext cx="1942465" cy="340995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/>
        </p:nvSpPr>
        <p:spPr>
          <a:xfrm>
            <a:off x="2003425" y="-192405"/>
            <a:ext cx="7485380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P</a:t>
            </a:r>
            <a:r>
              <a:rPr lang="de-DE" altLang="en-US">
                <a:latin typeface="Calibri" panose="020F0502020204030204" pitchFamily="34" charset="0"/>
              </a:rPr>
              <a:t>hotoelectron spectroscopy</a:t>
            </a:r>
            <a:endParaRPr lang="de-DE" altLang="en-US"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85" y="762000"/>
            <a:ext cx="3293110" cy="24466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1900" y="1879600"/>
            <a:ext cx="1192530" cy="1751965"/>
          </a:xfrm>
          <a:prstGeom prst="rect">
            <a:avLst/>
          </a:prstGeom>
        </p:spPr>
      </p:pic>
      <p:pic>
        <p:nvPicPr>
          <p:cNvPr id="19" name="Picture 18" descr="220px-Kai_Manne_Börje_Siegbahn_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368" y="1192213"/>
            <a:ext cx="1123950" cy="1466374"/>
          </a:xfrm>
          <a:prstGeom prst="rect">
            <a:avLst/>
          </a:prstGeom>
        </p:spPr>
      </p:pic>
      <p:sp>
        <p:nvSpPr>
          <p:cNvPr id="20" name="Text Box 19"/>
          <p:cNvSpPr txBox="1"/>
          <p:nvPr/>
        </p:nvSpPr>
        <p:spPr>
          <a:xfrm>
            <a:off x="902335" y="2905125"/>
            <a:ext cx="1003300" cy="3429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1200" b="1"/>
              <a:t>Kai Siegbahn</a:t>
            </a:r>
            <a:endParaRPr lang="en-US" sz="1200" b="1"/>
          </a:p>
          <a:p>
            <a:pPr algn="ctr"/>
            <a:r>
              <a:rPr lang="en-US" sz="1200"/>
              <a:t> </a:t>
            </a:r>
            <a:endParaRPr lang="en-US" sz="1200"/>
          </a:p>
          <a:p>
            <a:pPr algn="ctr"/>
            <a:endParaRPr lang="en-US" sz="1200"/>
          </a:p>
        </p:txBody>
      </p:sp>
      <p:pic>
        <p:nvPicPr>
          <p:cNvPr id="21" name="Picture 20"/>
          <p:cNvPicPr/>
          <p:nvPr/>
        </p:nvPicPr>
        <p:blipFill>
          <a:blip r:embed="rId7"/>
          <a:stretch>
            <a:fillRect/>
          </a:stretch>
        </p:blipFill>
        <p:spPr>
          <a:xfrm>
            <a:off x="8154035" y="4203700"/>
            <a:ext cx="3808095" cy="235712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0262235" y="4232275"/>
            <a:ext cx="564515" cy="22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rcRect l="11257" t="32493" r="66432" b="20059"/>
          <a:stretch>
            <a:fillRect/>
          </a:stretch>
        </p:blipFill>
        <p:spPr>
          <a:xfrm>
            <a:off x="320675" y="4067175"/>
            <a:ext cx="3287395" cy="245808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7" b="-1"/>
          <a:stretch>
            <a:fillRect/>
          </a:stretch>
        </p:blipFill>
        <p:spPr>
          <a:xfrm>
            <a:off x="3888740" y="4564380"/>
            <a:ext cx="4164330" cy="190817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710" y="1508760"/>
            <a:ext cx="4276090" cy="244983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8629015" y="596900"/>
            <a:ext cx="309880" cy="3683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endParaRPr lang="en-US" baseline="0" dirty="0" err="1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432" y="4450690"/>
            <a:ext cx="2581274" cy="16959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56869" t="17713" r="9636" b="51744"/>
          <a:stretch>
            <a:fillRect/>
          </a:stretch>
        </p:blipFill>
        <p:spPr>
          <a:xfrm>
            <a:off x="9098694" y="4528737"/>
            <a:ext cx="2974938" cy="15259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68181" y="3925098"/>
            <a:ext cx="282005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HiPP-3 NAP </a:t>
            </a:r>
            <a:r>
              <a:rPr lang="es-ES" b="1" dirty="0" err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analyzer</a:t>
            </a:r>
            <a:r>
              <a:rPr lang="es-ES" b="1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endParaRPr lang="es-ES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3536" y="1139230"/>
            <a:ext cx="3574965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PHOIBOS 150 NAP </a:t>
            </a:r>
            <a:r>
              <a:rPr lang="es-ES" b="1" dirty="0" err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analyzer</a:t>
            </a:r>
            <a:r>
              <a:rPr lang="es-ES" b="1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endParaRPr lang="es-ES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270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10" y="3429000"/>
            <a:ext cx="4712970" cy="20389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Arrow: Circular 7"/>
          <p:cNvSpPr/>
          <p:nvPr/>
        </p:nvSpPr>
        <p:spPr>
          <a:xfrm>
            <a:off x="2921716" y="1172920"/>
            <a:ext cx="4276090" cy="2747297"/>
          </a:xfrm>
          <a:prstGeom prst="circularArrow">
            <a:avLst>
              <a:gd name="adj1" fmla="val 12500"/>
              <a:gd name="adj2" fmla="val 457678"/>
              <a:gd name="adj3" fmla="val 20457681"/>
              <a:gd name="adj4" fmla="val 12991528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Arrow: Circular 13"/>
          <p:cNvSpPr/>
          <p:nvPr/>
        </p:nvSpPr>
        <p:spPr>
          <a:xfrm rot="1959452">
            <a:off x="2291987" y="2166850"/>
            <a:ext cx="4740366" cy="2883499"/>
          </a:xfrm>
          <a:prstGeom prst="circularArrow">
            <a:avLst>
              <a:gd name="adj1" fmla="val 12500"/>
              <a:gd name="adj2" fmla="val 658009"/>
              <a:gd name="adj3" fmla="val 20457681"/>
              <a:gd name="adj4" fmla="val 12991528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718" y="775335"/>
            <a:ext cx="3571511" cy="2653557"/>
          </a:xfrm>
          <a:prstGeom prst="rect">
            <a:avLst/>
          </a:prstGeom>
        </p:spPr>
      </p:pic>
      <p:pic>
        <p:nvPicPr>
          <p:cNvPr id="18" name="Picture 17" descr="220px-Kai_Manne_Börje_Siegbahn_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026" y="1759846"/>
            <a:ext cx="816266" cy="1064951"/>
          </a:xfrm>
          <a:prstGeom prst="rect">
            <a:avLst/>
          </a:prstGeom>
        </p:spPr>
      </p:pic>
      <p:sp>
        <p:nvSpPr>
          <p:cNvPr id="19" name="Text Box 3"/>
          <p:cNvSpPr txBox="1"/>
          <p:nvPr/>
        </p:nvSpPr>
        <p:spPr>
          <a:xfrm>
            <a:off x="400418" y="2967945"/>
            <a:ext cx="139319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/>
              <a:t>Kai Siegbahn</a:t>
            </a:r>
            <a:endParaRPr lang="en-US" b="1"/>
          </a:p>
          <a:p>
            <a:pPr algn="ctr"/>
            <a:r>
              <a:rPr lang="en-US"/>
              <a:t> </a:t>
            </a:r>
            <a:endParaRPr lang="en-US"/>
          </a:p>
          <a:p>
            <a:pPr algn="ctr"/>
            <a:endParaRPr lang="en-US"/>
          </a:p>
        </p:txBody>
      </p:sp>
      <p:sp>
        <p:nvSpPr>
          <p:cNvPr id="3" name="Text Box 3"/>
          <p:cNvSpPr txBox="1"/>
          <p:nvPr/>
        </p:nvSpPr>
        <p:spPr>
          <a:xfrm>
            <a:off x="238493" y="6094050"/>
            <a:ext cx="18592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altLang="en-US" b="1">
                <a:latin typeface="Calibri" panose="020F0502020204030204" pitchFamily="34" charset="0"/>
              </a:rPr>
              <a:t>Miquel Salmeron</a:t>
            </a:r>
            <a:r>
              <a:rPr lang="en-US" b="1"/>
              <a:t> </a:t>
            </a:r>
            <a:endParaRPr lang="en-US" b="1"/>
          </a:p>
          <a:p>
            <a:pPr algn="ctr"/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dirty="0">
                <a:latin typeface="Calibri" panose="020F0502020204030204" pitchFamily="34" charset="0"/>
              </a:rPr>
              <a:t>NAP-XPS</a:t>
            </a:r>
            <a:endParaRPr lang="de-DE" altLang="en-US" dirty="0">
              <a:latin typeface="Calibri" panose="020F0502020204030204" pitchFamily="34" charset="0"/>
            </a:endParaRPr>
          </a:p>
        </p:txBody>
      </p:sp>
      <p:pic>
        <p:nvPicPr>
          <p:cNvPr id="9" name="Content Placeholder 8"/>
          <p:cNvPicPr/>
          <p:nvPr>
            <p:ph idx="1"/>
          </p:nvPr>
        </p:nvPicPr>
        <p:blipFill>
          <a:blip r:embed="rId7"/>
          <a:srcRect t="21789" b="28366"/>
          <a:stretch>
            <a:fillRect/>
          </a:stretch>
        </p:blipFill>
        <p:spPr>
          <a:xfrm>
            <a:off x="2220595" y="5376545"/>
            <a:ext cx="1560195" cy="1159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1"/>
      <p:bldP spid="8" grpId="0" bldLvl="0" animBg="1"/>
      <p:bldP spid="8" grpId="1" animBg="1"/>
      <p:bldP spid="14" grpId="0" bldLvl="0" animBg="1"/>
      <p:bldP spid="14" grpId="1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NAP-XPS</a:t>
            </a:r>
            <a:endParaRPr lang="es-E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"/>
          <a:srcRect l="66990" t="14726" r="12403" b="3980"/>
          <a:stretch>
            <a:fillRect/>
          </a:stretch>
        </p:blipFill>
        <p:spPr>
          <a:xfrm>
            <a:off x="5974671" y="777356"/>
            <a:ext cx="5122416" cy="5683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6651" t="16538" r="24999" b="4652"/>
          <a:stretch>
            <a:fillRect/>
          </a:stretch>
        </p:blipFill>
        <p:spPr>
          <a:xfrm>
            <a:off x="577047" y="777355"/>
            <a:ext cx="4705165" cy="5683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de-DE" altLang="en-US">
                <a:latin typeface="Calibri" panose="020F0502020204030204" pitchFamily="34" charset="0"/>
              </a:rPr>
              <a:t>Soft NAP-XPS (CIRCE-NAPP)</a:t>
            </a:r>
            <a:endParaRPr lang="de-DE" altLang="en-US"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1"/>
          <a:srcRect l="22585" t="26892" r="9705"/>
          <a:stretch>
            <a:fillRect/>
          </a:stretch>
        </p:blipFill>
        <p:spPr>
          <a:xfrm>
            <a:off x="1108075" y="942340"/>
            <a:ext cx="3369310" cy="20529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165" y="602615"/>
            <a:ext cx="5292090" cy="32042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90" y="3236595"/>
            <a:ext cx="4988560" cy="33115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5165" y="3494405"/>
            <a:ext cx="6322695" cy="291084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10465435" y="6288405"/>
            <a:ext cx="1726565" cy="2590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pPr algn="l"/>
            <a:r>
              <a:rPr lang="de-DE" altLang="en-US" baseline="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*Dr. Ravi Ranjan</a:t>
            </a:r>
            <a:endParaRPr lang="de-DE" altLang="en-US" baseline="0" dirty="0" err="1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305" y="692150"/>
            <a:ext cx="10684510" cy="1404620"/>
          </a:xfrm>
        </p:spPr>
        <p:txBody>
          <a:bodyPr/>
          <a:lstStyle/>
          <a:p>
            <a:r>
              <a:rPr lang="de-DE" altLang="en-US" dirty="0">
                <a:latin typeface="Arial" panose="020B0604020202020204" pitchFamily="34" charset="0"/>
                <a:cs typeface="Arial" panose="020B0604020202020204" pitchFamily="34" charset="0"/>
              </a:rPr>
              <a:t>Selective hydrogenation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de-DE" altLang="en-US" dirty="0">
                <a:latin typeface="Arial" panose="020B0604020202020204" pitchFamily="34" charset="0"/>
                <a:cs typeface="Arial" panose="020B0604020202020204" pitchFamily="34" charset="0"/>
              </a:rPr>
              <a:t> on RAW Pd catalysts</a:t>
            </a:r>
            <a:endParaRPr lang="de-DE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0" name="TextBox 132"/>
          <p:cNvSpPr txBox="1"/>
          <p:nvPr/>
        </p:nvSpPr>
        <p:spPr>
          <a:xfrm>
            <a:off x="3007995" y="2493010"/>
            <a:ext cx="19653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defTabSz="457200"/>
            <a:r>
              <a:rPr lang="de-DE" altLang="en-US" sz="1800" b="1" dirty="0">
                <a:latin typeface="Tahoma" panose="020B0604030504040204" pitchFamily="2" charset="0"/>
              </a:rPr>
              <a:t>C</a:t>
            </a:r>
            <a:r>
              <a:rPr lang="de-DE" altLang="en-US" sz="1800" b="1" baseline="-25000" dirty="0">
                <a:latin typeface="Tahoma" panose="020B0604030504040204" pitchFamily="2" charset="0"/>
              </a:rPr>
              <a:t>n</a:t>
            </a:r>
            <a:r>
              <a:rPr lang="de-DE" altLang="en-US" sz="1800" b="1" dirty="0">
                <a:latin typeface="Tahoma" panose="020B0604030504040204" pitchFamily="2" charset="0"/>
              </a:rPr>
              <a:t>H</a:t>
            </a:r>
            <a:r>
              <a:rPr lang="de-DE" altLang="en-US" sz="1800" b="1" baseline="-25000" dirty="0">
                <a:latin typeface="Tahoma" panose="020B0604030504040204" pitchFamily="2" charset="0"/>
              </a:rPr>
              <a:t>2n-2 (gas)</a:t>
            </a:r>
            <a:endParaRPr lang="en-US" altLang="en-US" b="1" baseline="-25000" dirty="0">
              <a:latin typeface="Tahoma" panose="020B0604030504040204" pitchFamily="2" charset="0"/>
            </a:endParaRPr>
          </a:p>
        </p:txBody>
      </p:sp>
      <p:sp>
        <p:nvSpPr>
          <p:cNvPr id="10484" name="TextBox 136"/>
          <p:cNvSpPr txBox="1"/>
          <p:nvPr/>
        </p:nvSpPr>
        <p:spPr>
          <a:xfrm>
            <a:off x="6542405" y="2564765"/>
            <a:ext cx="127571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defTabSz="457200"/>
            <a:r>
              <a:rPr lang="de-DE" altLang="en-US" sz="1800" b="1" dirty="0">
                <a:solidFill>
                  <a:srgbClr val="0000FF"/>
                </a:solidFill>
                <a:latin typeface="Tahoma" panose="020B0604030504040204" pitchFamily="2" charset="0"/>
              </a:rPr>
              <a:t>C</a:t>
            </a:r>
            <a:r>
              <a:rPr lang="de-DE" altLang="en-US" sz="1800" b="1" baseline="-25000" dirty="0">
                <a:solidFill>
                  <a:srgbClr val="0000FF"/>
                </a:solidFill>
                <a:latin typeface="Tahoma" panose="020B0604030504040204" pitchFamily="2" charset="0"/>
              </a:rPr>
              <a:t>n</a:t>
            </a:r>
            <a:r>
              <a:rPr lang="de-DE" altLang="en-US" sz="1800" b="1" dirty="0">
                <a:solidFill>
                  <a:srgbClr val="0000FF"/>
                </a:solidFill>
                <a:latin typeface="Tahoma" panose="020B0604030504040204" pitchFamily="2" charset="0"/>
              </a:rPr>
              <a:t>H</a:t>
            </a:r>
            <a:r>
              <a:rPr lang="de-DE" altLang="en-US" sz="1800" b="1" baseline="-25000" dirty="0">
                <a:solidFill>
                  <a:srgbClr val="0000FF"/>
                </a:solidFill>
                <a:latin typeface="Tahoma" panose="020B0604030504040204" pitchFamily="2" charset="0"/>
              </a:rPr>
              <a:t>2n (gas)</a:t>
            </a:r>
            <a:endParaRPr lang="en-US" altLang="en-US" b="1" baseline="-25000" dirty="0">
              <a:solidFill>
                <a:srgbClr val="0000FF"/>
              </a:solidFill>
              <a:latin typeface="Tahoma" panose="020B0604030504040204" pitchFamily="2" charset="0"/>
            </a:endParaRPr>
          </a:p>
        </p:txBody>
      </p:sp>
      <p:sp>
        <p:nvSpPr>
          <p:cNvPr id="10485" name="TextBox 137"/>
          <p:cNvSpPr txBox="1"/>
          <p:nvPr/>
        </p:nvSpPr>
        <p:spPr>
          <a:xfrm>
            <a:off x="6536055" y="4622800"/>
            <a:ext cx="19653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defTabSz="457200"/>
            <a:r>
              <a:rPr lang="de-DE" altLang="en-US" sz="1800" b="1" dirty="0">
                <a:solidFill>
                  <a:srgbClr val="6600CC"/>
                </a:solidFill>
                <a:latin typeface="Tahoma" panose="020B0604030504040204" pitchFamily="2" charset="0"/>
              </a:rPr>
              <a:t>C</a:t>
            </a:r>
            <a:r>
              <a:rPr lang="de-DE" altLang="en-US" sz="1800" b="1" baseline="-25000" dirty="0">
                <a:solidFill>
                  <a:srgbClr val="6600CC"/>
                </a:solidFill>
                <a:latin typeface="Tahoma" panose="020B0604030504040204" pitchFamily="2" charset="0"/>
              </a:rPr>
              <a:t>n</a:t>
            </a:r>
            <a:r>
              <a:rPr lang="de-DE" altLang="en-US" sz="1800" b="1" dirty="0">
                <a:solidFill>
                  <a:srgbClr val="6600CC"/>
                </a:solidFill>
                <a:latin typeface="Tahoma" panose="020B0604030504040204" pitchFamily="2" charset="0"/>
              </a:rPr>
              <a:t>H</a:t>
            </a:r>
            <a:r>
              <a:rPr lang="de-DE" altLang="en-US" sz="1800" b="1" baseline="-25000" dirty="0">
                <a:solidFill>
                  <a:srgbClr val="6600CC"/>
                </a:solidFill>
                <a:latin typeface="Tahoma" panose="020B0604030504040204" pitchFamily="2" charset="0"/>
              </a:rPr>
              <a:t>2n+2 (gas)</a:t>
            </a:r>
            <a:endParaRPr lang="en-US" altLang="en-US" b="1" baseline="-25000" dirty="0">
              <a:solidFill>
                <a:srgbClr val="6600CC"/>
              </a:solidFill>
              <a:latin typeface="Tahoma" panose="020B0604030504040204" pitchFamily="2" charset="0"/>
            </a:endParaRPr>
          </a:p>
        </p:txBody>
      </p:sp>
      <p:sp>
        <p:nvSpPr>
          <p:cNvPr id="10491" name="TextBox 157"/>
          <p:cNvSpPr txBox="1"/>
          <p:nvPr/>
        </p:nvSpPr>
        <p:spPr>
          <a:xfrm>
            <a:off x="4512945" y="1844675"/>
            <a:ext cx="2390140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 defTabSz="457200"/>
            <a:r>
              <a:rPr lang="de-DE" altLang="en-US" sz="1800" b="1" u="sng" dirty="0">
                <a:solidFill>
                  <a:srgbClr val="0000FF"/>
                </a:solidFill>
                <a:latin typeface="Tahoma" panose="020B0604030504040204" pitchFamily="2" charset="0"/>
              </a:rPr>
              <a:t>Partial</a:t>
            </a:r>
            <a:r>
              <a:rPr lang="en-US" altLang="de-DE" sz="1800" b="1" u="sng" dirty="0">
                <a:solidFill>
                  <a:srgbClr val="0000FF"/>
                </a:solidFill>
                <a:latin typeface="Tahoma" panose="020B0604030504040204" pitchFamily="2" charset="0"/>
              </a:rPr>
              <a:t> selective</a:t>
            </a:r>
            <a:r>
              <a:rPr lang="de-DE" altLang="en-US" sz="1800" b="1" u="sng" dirty="0">
                <a:solidFill>
                  <a:srgbClr val="0000FF"/>
                </a:solidFill>
                <a:latin typeface="Tahoma" panose="020B0604030504040204" pitchFamily="2" charset="0"/>
              </a:rPr>
              <a:t> hydrogenation</a:t>
            </a:r>
            <a:endParaRPr lang="de-DE" altLang="en-US" sz="1800" b="1" u="sng" dirty="0">
              <a:solidFill>
                <a:srgbClr val="0000FF"/>
              </a:solidFill>
              <a:latin typeface="Tahoma" panose="020B0604030504040204" pitchFamily="2" charset="0"/>
            </a:endParaRPr>
          </a:p>
        </p:txBody>
      </p:sp>
      <p:sp>
        <p:nvSpPr>
          <p:cNvPr id="10492" name="TextBox 158"/>
          <p:cNvSpPr txBox="1"/>
          <p:nvPr/>
        </p:nvSpPr>
        <p:spPr>
          <a:xfrm>
            <a:off x="4511675" y="3860800"/>
            <a:ext cx="2391410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 defTabSz="457200"/>
            <a:r>
              <a:rPr lang="de-DE" altLang="en-US" sz="1800" b="1" u="sng" dirty="0">
                <a:solidFill>
                  <a:srgbClr val="6600CC"/>
                </a:solidFill>
                <a:latin typeface="Tahoma" panose="020B0604030504040204" pitchFamily="2" charset="0"/>
              </a:rPr>
              <a:t>Full</a:t>
            </a:r>
            <a:r>
              <a:rPr lang="en-US" altLang="de-DE" sz="1800" b="1" u="sng" dirty="0">
                <a:solidFill>
                  <a:srgbClr val="6600CC"/>
                </a:solidFill>
                <a:latin typeface="Tahoma" panose="020B0604030504040204" pitchFamily="2" charset="0"/>
              </a:rPr>
              <a:t> unselective</a:t>
            </a:r>
            <a:endParaRPr lang="de-DE" altLang="en-US" sz="1800" b="1" u="sng" dirty="0">
              <a:solidFill>
                <a:srgbClr val="6600CC"/>
              </a:solidFill>
              <a:latin typeface="Tahoma" panose="020B0604030504040204" pitchFamily="2" charset="0"/>
            </a:endParaRPr>
          </a:p>
          <a:p>
            <a:pPr algn="ctr" defTabSz="457200"/>
            <a:r>
              <a:rPr lang="de-DE" altLang="en-US" sz="1800" b="1" u="sng" dirty="0">
                <a:solidFill>
                  <a:srgbClr val="6600CC"/>
                </a:solidFill>
                <a:latin typeface="Tahoma" panose="020B0604030504040204" pitchFamily="2" charset="0"/>
              </a:rPr>
              <a:t>hydrogenation</a:t>
            </a:r>
            <a:endParaRPr lang="en-US" altLang="en-US" b="1" u="sng" dirty="0">
              <a:solidFill>
                <a:srgbClr val="6600CC"/>
              </a:solidFill>
              <a:latin typeface="Tahoma" panose="020B0604030504040204" pitchFamily="2" charset="0"/>
            </a:endParaRPr>
          </a:p>
        </p:txBody>
      </p:sp>
      <p:sp>
        <p:nvSpPr>
          <p:cNvPr id="3" name="TextBox 132"/>
          <p:cNvSpPr txBox="1"/>
          <p:nvPr/>
        </p:nvSpPr>
        <p:spPr>
          <a:xfrm>
            <a:off x="3097530" y="4612640"/>
            <a:ext cx="19653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defTabSz="457200"/>
            <a:r>
              <a:rPr lang="de-DE" altLang="en-US" sz="1800" b="1" dirty="0">
                <a:latin typeface="Tahoma" panose="020B0604030504040204" pitchFamily="2" charset="0"/>
              </a:rPr>
              <a:t>C</a:t>
            </a:r>
            <a:r>
              <a:rPr lang="de-DE" altLang="en-US" sz="1800" b="1" baseline="-25000" dirty="0">
                <a:latin typeface="Tahoma" panose="020B0604030504040204" pitchFamily="2" charset="0"/>
              </a:rPr>
              <a:t>n</a:t>
            </a:r>
            <a:r>
              <a:rPr lang="de-DE" altLang="en-US" sz="1800" b="1" dirty="0">
                <a:latin typeface="Tahoma" panose="020B0604030504040204" pitchFamily="2" charset="0"/>
              </a:rPr>
              <a:t>H</a:t>
            </a:r>
            <a:r>
              <a:rPr lang="de-DE" altLang="en-US" sz="1800" b="1" baseline="-25000" dirty="0">
                <a:latin typeface="Tahoma" panose="020B0604030504040204" pitchFamily="2" charset="0"/>
              </a:rPr>
              <a:t>2n-2 (gas)</a:t>
            </a:r>
            <a:endParaRPr lang="en-US" altLang="en-US" b="1" baseline="-25000" dirty="0">
              <a:latin typeface="Tahoma" panose="020B0604030504040204" pitchFamily="2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8400415" y="2508885"/>
            <a:ext cx="17957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>
                <a:solidFill>
                  <a:schemeClr val="bg1">
                    <a:lumMod val="50000"/>
                  </a:schemeClr>
                </a:solidFill>
              </a:rPr>
              <a:t>Low pressures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8400415" y="4655185"/>
            <a:ext cx="18465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>
                <a:solidFill>
                  <a:schemeClr val="bg1">
                    <a:lumMod val="50000"/>
                  </a:schemeClr>
                </a:solidFill>
              </a:rPr>
              <a:t>High pressures</a:t>
            </a:r>
            <a:endParaRPr lang="en-US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5349240" y="3198495"/>
            <a:ext cx="57213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2400" b="1"/>
              <a:t>Pd</a:t>
            </a:r>
            <a:endParaRPr lang="en-US" sz="2400" b="1"/>
          </a:p>
        </p:txBody>
      </p:sp>
      <p:sp>
        <p:nvSpPr>
          <p:cNvPr id="12" name="Text Box 11"/>
          <p:cNvSpPr txBox="1"/>
          <p:nvPr/>
        </p:nvSpPr>
        <p:spPr>
          <a:xfrm>
            <a:off x="5375910" y="5229225"/>
            <a:ext cx="57213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2400" b="1"/>
              <a:t>Pd</a:t>
            </a:r>
            <a:endParaRPr lang="en-US" sz="2400" b="1"/>
          </a:p>
        </p:txBody>
      </p:sp>
      <p:sp>
        <p:nvSpPr>
          <p:cNvPr id="13" name="Arc 12"/>
          <p:cNvSpPr/>
          <p:nvPr/>
        </p:nvSpPr>
        <p:spPr>
          <a:xfrm rot="8280000">
            <a:off x="4351020" y="2673985"/>
            <a:ext cx="2611755" cy="2457450"/>
          </a:xfrm>
          <a:prstGeom prst="arc">
            <a:avLst>
              <a:gd name="adj1" fmla="val 16200000"/>
              <a:gd name="adj2" fmla="val 21333158"/>
            </a:avLst>
          </a:prstGeom>
          <a:ln w="57150">
            <a:solidFill>
              <a:srgbClr val="7030A0"/>
            </a:solidFill>
            <a:headEnd type="arrow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8280000">
            <a:off x="4329430" y="643255"/>
            <a:ext cx="2611755" cy="2457450"/>
          </a:xfrm>
          <a:prstGeom prst="arc">
            <a:avLst>
              <a:gd name="adj1" fmla="val 16200000"/>
              <a:gd name="adj2" fmla="val 21333158"/>
            </a:avLst>
          </a:prstGeom>
          <a:ln w="57150">
            <a:solidFill>
              <a:srgbClr val="0B5FD1"/>
            </a:solidFill>
            <a:headEnd type="arrow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Object 2"/>
          <p:cNvGraphicFramePr/>
          <p:nvPr/>
        </p:nvGraphicFramePr>
        <p:xfrm>
          <a:off x="270510" y="1221105"/>
          <a:ext cx="6130290" cy="492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7823200" imgH="5892800" progId="PBrush">
                  <p:embed/>
                </p:oleObj>
              </mc:Choice>
              <mc:Fallback>
                <p:oleObj name="" r:id="rId1" imgW="7823200" imgH="5892800" progId="PBrush">
                  <p:embed/>
                  <p:pic>
                    <p:nvPicPr>
                      <p:cNvPr id="0" name="Picture 4"/>
                      <p:cNvPicPr/>
                      <p:nvPr/>
                    </p:nvPicPr>
                    <p:blipFill>
                      <a:blip r:embed="rId2"/>
                      <a:srcRect l="1167" r="21938" b="17657"/>
                      <a:stretch>
                        <a:fillRect/>
                      </a:stretch>
                    </p:blipFill>
                    <p:spPr>
                      <a:xfrm>
                        <a:off x="270510" y="1221105"/>
                        <a:ext cx="6130290" cy="492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79" name="Rectangle 3"/>
          <p:cNvSpPr>
            <a:spLocks noGrp="1"/>
          </p:cNvSpPr>
          <p:nvPr>
            <p:ph type="title"/>
          </p:nvPr>
        </p:nvSpPr>
        <p:spPr>
          <a:xfrm>
            <a:off x="1835150" y="333375"/>
            <a:ext cx="8521700" cy="579755"/>
          </a:xfrm>
        </p:spPr>
        <p:txBody>
          <a:bodyPr vert="horz" wrap="square" lIns="90000" tIns="46800" rIns="90000" bIns="46800" anchor="ctr"/>
          <a:p>
            <a:r>
              <a:rPr lang="en-US" altLang="x-none" sz="2800" dirty="0"/>
              <a:t>Alkynes hydrogenation (few mbars)</a:t>
            </a:r>
            <a:endParaRPr lang="en-US" altLang="x-none" sz="2800" dirty="0"/>
          </a:p>
        </p:txBody>
      </p:sp>
      <p:pic>
        <p:nvPicPr>
          <p:cNvPr id="50181" name="Picture 5"/>
          <p:cNvPicPr>
            <a:picLocks noChangeAspect="1"/>
          </p:cNvPicPr>
          <p:nvPr/>
        </p:nvPicPr>
        <p:blipFill>
          <a:blip r:embed="rId3"/>
          <a:srcRect b="12387"/>
          <a:stretch>
            <a:fillRect/>
          </a:stretch>
        </p:blipFill>
        <p:spPr>
          <a:xfrm>
            <a:off x="6337300" y="2606040"/>
            <a:ext cx="2987040" cy="23933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182" name="Text Box 6"/>
          <p:cNvSpPr txBox="1"/>
          <p:nvPr/>
        </p:nvSpPr>
        <p:spPr>
          <a:xfrm>
            <a:off x="1054735" y="6350000"/>
            <a:ext cx="3768090" cy="2755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x-none" sz="1200" b="1" dirty="0">
                <a:cs typeface="Tahoma" panose="020B0604030504040204" pitchFamily="2" charset="0"/>
              </a:rPr>
              <a:t>D. Teschner et al.  </a:t>
            </a:r>
            <a:r>
              <a:rPr lang="en-US" altLang="x-none" sz="1200" b="1" i="1" dirty="0">
                <a:cs typeface="Tahoma" panose="020B0604030504040204" pitchFamily="2" charset="0"/>
              </a:rPr>
              <a:t>Science</a:t>
            </a:r>
            <a:r>
              <a:rPr lang="en-US" altLang="x-none" sz="1200" b="1" dirty="0">
                <a:cs typeface="Tahoma" panose="020B0604030504040204" pitchFamily="2" charset="0"/>
              </a:rPr>
              <a:t> 2008, 320(5872), 86-89.</a:t>
            </a:r>
            <a:endParaRPr lang="en-US" altLang="x-none" sz="1200" b="1" dirty="0">
              <a:cs typeface="Tahoma" panose="020B0604030504040204" pitchFamily="2" charset="0"/>
            </a:endParaRPr>
          </a:p>
        </p:txBody>
      </p:sp>
      <p:sp>
        <p:nvSpPr>
          <p:cNvPr id="50183" name="Text Box 7"/>
          <p:cNvSpPr txBox="1"/>
          <p:nvPr/>
        </p:nvSpPr>
        <p:spPr>
          <a:xfrm>
            <a:off x="6400800" y="6350000"/>
            <a:ext cx="3583305" cy="2755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x-none" sz="1200" b="1" dirty="0">
                <a:cs typeface="Tahoma" panose="020B0604030504040204" pitchFamily="2" charset="0"/>
              </a:rPr>
              <a:t>D. Teschner et al.  </a:t>
            </a:r>
            <a:r>
              <a:rPr lang="en-US" altLang="x-none" sz="1200" b="1" i="1" dirty="0">
                <a:cs typeface="Tahoma" panose="020B0604030504040204" pitchFamily="2" charset="0"/>
              </a:rPr>
              <a:t>J. of Cat. </a:t>
            </a:r>
            <a:r>
              <a:rPr lang="en-US" altLang="x-none" sz="1200" b="1" dirty="0">
                <a:cs typeface="Tahoma" panose="020B0604030504040204" pitchFamily="2" charset="0"/>
              </a:rPr>
              <a:t>2006, 242(1), 26-37.</a:t>
            </a:r>
            <a:endParaRPr lang="en-US" altLang="x-none" sz="1200" b="1" dirty="0">
              <a:cs typeface="Tahoma" panose="020B0604030504040204" pitchFamily="2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961505" y="1576070"/>
            <a:ext cx="13277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de-DE" altLang="en-US" sz="2400" b="1">
                <a:solidFill>
                  <a:srgbClr val="FF0000"/>
                </a:solidFill>
                <a:latin typeface="Calibri" panose="020F0502020204030204" pitchFamily="34" charset="0"/>
              </a:rPr>
              <a:t>~1 mbar!</a:t>
            </a:r>
            <a:endParaRPr lang="de-DE" altLang="en-US" sz="2400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480810" y="5568950"/>
            <a:ext cx="4547235" cy="75565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p>
            <a:r>
              <a:rPr lang="en-US" sz="2160" dirty="0">
                <a:solidFill>
                  <a:schemeClr val="tx1"/>
                </a:solidFill>
              </a:rPr>
              <a:t>Surface Pd-C phase blocks diffusion of H to the surface</a:t>
            </a:r>
            <a:endParaRPr lang="en-US" sz="2160" dirty="0">
              <a:solidFill>
                <a:schemeClr val="tx1"/>
              </a:solidFill>
            </a:endParaRPr>
          </a:p>
        </p:txBody>
      </p:sp>
      <p:sp>
        <p:nvSpPr>
          <p:cNvPr id="2" name="Textfeld 3"/>
          <p:cNvSpPr txBox="1"/>
          <p:nvPr/>
        </p:nvSpPr>
        <p:spPr>
          <a:xfrm>
            <a:off x="5526983" y="1804848"/>
            <a:ext cx="727710" cy="4235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de-DE" sz="2160" b="1" dirty="0">
                <a:solidFill>
                  <a:srgbClr val="FF0000"/>
                </a:solidFill>
              </a:rPr>
              <a:t>PdH</a:t>
            </a:r>
            <a:r>
              <a:rPr lang="de-DE" sz="2160" b="1" baseline="-25000" dirty="0">
                <a:solidFill>
                  <a:srgbClr val="FF0000"/>
                </a:solidFill>
              </a:rPr>
              <a:t>x</a:t>
            </a:r>
            <a:endParaRPr lang="de-DE" sz="2160" b="1" baseline="-25000" dirty="0">
              <a:solidFill>
                <a:srgbClr val="FF0000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4323910" y="2036629"/>
            <a:ext cx="822960" cy="4235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de-DE" sz="2160" b="1" dirty="0">
                <a:solidFill>
                  <a:srgbClr val="0094C8"/>
                </a:solidFill>
              </a:rPr>
              <a:t>Pd-C</a:t>
            </a:r>
            <a:endParaRPr lang="en-US" sz="2160" b="1" dirty="0">
              <a:solidFill>
                <a:srgbClr val="0094C8"/>
              </a:solidFill>
            </a:endParaRPr>
          </a:p>
        </p:txBody>
      </p:sp>
      <p:pic>
        <p:nvPicPr>
          <p:cNvPr id="13" name="Content Placeholder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6210" y="698500"/>
            <a:ext cx="3092450" cy="2701925"/>
          </a:xfrm>
          <a:prstGeom prst="rect">
            <a:avLst/>
          </a:prstGeom>
        </p:spPr>
      </p:pic>
      <p:sp>
        <p:nvSpPr>
          <p:cNvPr id="14" name="Text Box 13"/>
          <p:cNvSpPr txBox="1"/>
          <p:nvPr/>
        </p:nvSpPr>
        <p:spPr>
          <a:xfrm>
            <a:off x="9324340" y="3330575"/>
            <a:ext cx="3030855" cy="3321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l">
              <a:lnSpc>
                <a:spcPts val="2300"/>
              </a:lnSpc>
              <a:spcBef>
                <a:spcPts val="1150"/>
              </a:spcBef>
              <a:buFont typeface="Arial" panose="020B0604020202020204" pitchFamily="34" charset="0"/>
              <a:buNone/>
            </a:pPr>
            <a:r>
              <a:rPr lang="en-US" sz="1400" b="1" dirty="0" err="1" smtClean="0"/>
              <a:t>ChemPhysChem 2019, 20, 1158– 1176</a:t>
            </a:r>
            <a:endParaRPr lang="en-US" sz="1400" b="1" dirty="0" err="1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bldLvl="0" animBg="1"/>
      <p:bldP spid="11" grpId="1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 err="1"/>
              <a:t>operando</a:t>
            </a:r>
            <a:r>
              <a:rPr lang="de-DE" dirty="0"/>
              <a:t> NEXAFS - </a:t>
            </a:r>
            <a:r>
              <a:rPr lang="de-DE" dirty="0" err="1"/>
              <a:t>Hydrogenation</a:t>
            </a: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595" y="1953402"/>
            <a:ext cx="3973958" cy="2625167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517499" y="4811437"/>
            <a:ext cx="2213610" cy="386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>
                <a:solidFill>
                  <a:schemeClr val="tx1"/>
                </a:solidFill>
              </a:rPr>
              <a:t>with SiN</a:t>
            </a:r>
            <a:r>
              <a:rPr lang="en-US" sz="1920" baseline="-25000">
                <a:solidFill>
                  <a:schemeClr val="tx1"/>
                </a:solidFill>
              </a:rPr>
              <a:t>x</a:t>
            </a:r>
            <a:r>
              <a:rPr lang="en-US" sz="1920">
                <a:solidFill>
                  <a:schemeClr val="tx1"/>
                </a:solidFill>
              </a:rPr>
              <a:t> membrane</a:t>
            </a:r>
            <a:endParaRPr lang="en-US" sz="1920">
              <a:solidFill>
                <a:schemeClr val="tx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109211" y="1109591"/>
            <a:ext cx="3589020" cy="423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160" dirty="0">
                <a:solidFill>
                  <a:schemeClr val="tx1"/>
                </a:solidFill>
              </a:rPr>
              <a:t>Pd @ </a:t>
            </a:r>
            <a:r>
              <a:rPr lang="de-DE" sz="2160" dirty="0" err="1">
                <a:solidFill>
                  <a:schemeClr val="tx1"/>
                </a:solidFill>
              </a:rPr>
              <a:t>SiN</a:t>
            </a:r>
            <a:r>
              <a:rPr lang="de-DE" sz="2160" baseline="-25000" dirty="0" err="1">
                <a:solidFill>
                  <a:schemeClr val="tx1"/>
                </a:solidFill>
              </a:rPr>
              <a:t>x</a:t>
            </a:r>
            <a:r>
              <a:rPr lang="de-DE" sz="2160" dirty="0">
                <a:solidFill>
                  <a:schemeClr val="tx1"/>
                </a:solidFill>
              </a:rPr>
              <a:t> </a:t>
            </a:r>
            <a:r>
              <a:rPr lang="de-DE" sz="2160" dirty="0" err="1">
                <a:solidFill>
                  <a:schemeClr val="tx1"/>
                </a:solidFill>
              </a:rPr>
              <a:t>membrane</a:t>
            </a:r>
            <a:r>
              <a:rPr lang="de-DE" sz="2160" dirty="0">
                <a:solidFill>
                  <a:schemeClr val="tx1"/>
                </a:solidFill>
              </a:rPr>
              <a:t>; #34305 </a:t>
            </a:r>
            <a:endParaRPr lang="en-US" sz="2160" dirty="0">
              <a:solidFill>
                <a:schemeClr val="tx1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5874191" y="4176143"/>
            <a:ext cx="4721804" cy="294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320" dirty="0">
                <a:solidFill>
                  <a:schemeClr val="tx1"/>
                </a:solidFill>
                <a:latin typeface="Segoe UI" panose="020B0502040204020203" pitchFamily="34" charset="0"/>
              </a:rPr>
              <a:t>Hydride peak shape: Tew et al.</a:t>
            </a:r>
            <a:r>
              <a:rPr lang="en-US" sz="1320" i="1" dirty="0">
                <a:solidFill>
                  <a:schemeClr val="tx1"/>
                </a:solidFill>
                <a:latin typeface="Segoe UI" panose="020B0502040204020203" pitchFamily="34" charset="0"/>
              </a:rPr>
              <a:t> J. </a:t>
            </a:r>
            <a:r>
              <a:rPr lang="en-US" sz="1320" i="1" dirty="0" err="1">
                <a:solidFill>
                  <a:schemeClr val="tx1"/>
                </a:solidFill>
                <a:latin typeface="Segoe UI" panose="020B0502040204020203" pitchFamily="34" charset="0"/>
              </a:rPr>
              <a:t>Catal</a:t>
            </a:r>
            <a:r>
              <a:rPr lang="en-US" sz="1320" i="1" dirty="0">
                <a:solidFill>
                  <a:schemeClr val="tx1"/>
                </a:solidFill>
                <a:latin typeface="Segoe UI" panose="020B0502040204020203" pitchFamily="34" charset="0"/>
              </a:rPr>
              <a:t>. 283 </a:t>
            </a:r>
            <a:r>
              <a:rPr lang="en-US" sz="1320" b="1" i="1" dirty="0">
                <a:solidFill>
                  <a:schemeClr val="tx1"/>
                </a:solidFill>
                <a:latin typeface="Segoe UI" panose="020B0502040204020203" pitchFamily="34" charset="0"/>
              </a:rPr>
              <a:t>(2011) 45-54.</a:t>
            </a:r>
            <a:endParaRPr lang="en-US" sz="1320" b="1" i="1" dirty="0">
              <a:solidFill>
                <a:schemeClr val="tx1"/>
              </a:solidFill>
              <a:latin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900" y="1660525"/>
            <a:ext cx="3150235" cy="217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THINKCELLSHAPEDONOTDELETE" val="thinkcellActiveDocDoNotDelete"/>
</p:tagLst>
</file>

<file path=ppt/tags/tag2.xml><?xml version="1.0" encoding="utf-8"?>
<p:tagLst xmlns:p="http://schemas.openxmlformats.org/presentationml/2006/main">
  <p:tag name="THINKCELLSHAPEDONOTDELETE" val="tAvLHmIlg6ixrRaGTEjx9Lw"/>
</p:tagLst>
</file>

<file path=ppt/tags/tag3.xml><?xml version="1.0" encoding="utf-8"?>
<p:tagLst xmlns:p="http://schemas.openxmlformats.org/presentationml/2006/main">
  <p:tag name="KSO_WM_DIAGRAM_VIRTUALLY_FRAME" val="{&quot;height&quot;:268.0002362204724,&quot;left&quot;:10.344409448818897,&quot;top&quot;:274.09031496062994,&quot;width&quot;:398.49102362204724}"/>
</p:tagLst>
</file>

<file path=ppt/tags/tag4.xml><?xml version="1.0" encoding="utf-8"?>
<p:tagLst xmlns:p="http://schemas.openxmlformats.org/presentationml/2006/main">
  <p:tag name="KSO_WM_DIAGRAM_VIRTUALLY_FRAME" val="{&quot;height&quot;:268.0002362204724,&quot;left&quot;:10.344409448818897,&quot;top&quot;:274.09031496062994,&quot;width&quot;:398.49102362204724}"/>
</p:tagLst>
</file>

<file path=ppt/tags/tag5.xml><?xml version="1.0" encoding="utf-8"?>
<p:tagLst xmlns:p="http://schemas.openxmlformats.org/presentationml/2006/main">
  <p:tag name="KSO_WM_DIAGRAM_VIRTUALLY_FRAME" val="{&quot;height&quot;:268.0002362204724,&quot;left&quot;:10.344409448818897,&quot;top&quot;:274.09031496062994,&quot;width&quot;:398.49102362204724}"/>
</p:tagLst>
</file>

<file path=ppt/theme/theme1.xml><?xml version="1.0" encoding="utf-8"?>
<a:theme xmlns:a="http://schemas.openxmlformats.org/drawingml/2006/main" name="ALBA-CELLS">
  <a:themeElements>
    <a:clrScheme name="ALBA-CELLS">
      <a:dk1>
        <a:sysClr val="windowText" lastClr="000000"/>
      </a:dk1>
      <a:lt1>
        <a:sysClr val="window" lastClr="FFFFFF"/>
      </a:lt1>
      <a:dk2>
        <a:srgbClr val="1E64C8"/>
      </a:dk2>
      <a:lt2>
        <a:srgbClr val="FFD20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algn="l">
          <a:defRPr baseline="0" dirty="0" err="1" smtClean="0">
            <a:solidFill>
              <a:schemeClr val="tx1"/>
            </a:solidFill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5944</Words>
  <Application>WPS Presentation</Application>
  <PresentationFormat>Widescreen</PresentationFormat>
  <Paragraphs>510</Paragraphs>
  <Slides>24</Slides>
  <Notes>19</Notes>
  <HiddenSlides>0</HiddenSlides>
  <MMClips>1</MMClips>
  <ScaleCrop>false</ScaleCrop>
  <HeadingPairs>
    <vt:vector size="8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49" baseType="lpstr">
      <vt:lpstr>Arial</vt:lpstr>
      <vt:lpstr>SimSun</vt:lpstr>
      <vt:lpstr>Wingdings</vt:lpstr>
      <vt:lpstr>Roboto</vt:lpstr>
      <vt:lpstr>Times New Roman</vt:lpstr>
      <vt:lpstr>Cambria</vt:lpstr>
      <vt:lpstr>Calibri</vt:lpstr>
      <vt:lpstr>Arial</vt:lpstr>
      <vt:lpstr>Calibri</vt:lpstr>
      <vt:lpstr>Tahoma</vt:lpstr>
      <vt:lpstr>Segoe UI</vt:lpstr>
      <vt:lpstr>Microsoft YaHei</vt:lpstr>
      <vt:lpstr>Arial Unicode MS</vt:lpstr>
      <vt:lpstr>MS PGothic</vt:lpstr>
      <vt:lpstr>Calibri-Bold</vt:lpstr>
      <vt:lpstr>Liberation Mono</vt:lpstr>
      <vt:lpstr>Open Sans Light</vt:lpstr>
      <vt:lpstr>Verdana</vt:lpstr>
      <vt:lpstr>Arial Black</vt:lpstr>
      <vt:lpstr>Outfit</vt:lpstr>
      <vt:lpstr>Calibri Light</vt:lpstr>
      <vt:lpstr>ALBA-CELLS</vt:lpstr>
      <vt:lpstr>TCLayout.ActiveDocument.1</vt:lpstr>
      <vt:lpstr>Paint.Picture</vt:lpstr>
      <vt:lpstr>PBrush</vt:lpstr>
      <vt:lpstr>Surface Science Experiments under Ambient Conditions at ALBA Synchrotron </vt:lpstr>
      <vt:lpstr>Gaps in material science</vt:lpstr>
      <vt:lpstr>PowerPoint 演示文稿</vt:lpstr>
      <vt:lpstr>NAP-XPS</vt:lpstr>
      <vt:lpstr>NAP-XPS</vt:lpstr>
      <vt:lpstr>Soft NAP-XPS (CIRCE-NAPP)</vt:lpstr>
      <vt:lpstr>Selective hydrogenation Reactions on RAW Pd catalysts</vt:lpstr>
      <vt:lpstr>Alkynes hydrogenation (few mbars)</vt:lpstr>
      <vt:lpstr>operando NEXAFS - Hydrogenation</vt:lpstr>
      <vt:lpstr>operando NEXAFS - Reaction</vt:lpstr>
      <vt:lpstr>Higher working pressures</vt:lpstr>
      <vt:lpstr>3Sbar: New beamline for surface characterization</vt:lpstr>
      <vt:lpstr>Beamline layout</vt:lpstr>
      <vt:lpstr>3Sbar working space</vt:lpstr>
      <vt:lpstr>PowerPoint 演示文稿</vt:lpstr>
      <vt:lpstr>Case study: CO hydrogenation over Fe(110)</vt:lpstr>
      <vt:lpstr>Incomplete information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Thanks!</vt:lpstr>
      <vt:lpstr>ALBA vs. ALBA II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Solano Minuesa</dc:creator>
  <cp:lastModifiedBy>Juan Velasco</cp:lastModifiedBy>
  <cp:revision>388</cp:revision>
  <cp:lastPrinted>2023-06-14T13:52:00Z</cp:lastPrinted>
  <dcterms:created xsi:type="dcterms:W3CDTF">2022-04-25T10:36:00Z</dcterms:created>
  <dcterms:modified xsi:type="dcterms:W3CDTF">2026-09-02T22:20:20Z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FBE26A5882044881A953C43F4D9CF875_13</vt:lpwstr>
  </property>
  <property fmtid="{D5CDD505-2E9C-101B-9397-08002B2CF9AE}" pid="3" name="KSOProductBuildVer">
    <vt:lpwstr>1033-12.1.0.28032</vt:lpwstr>
  </property>
</Properties>
</file>