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29"/>
  </p:notesMasterIdLst>
  <p:sldIdLst>
    <p:sldId id="266" r:id="rId2"/>
    <p:sldId id="278" r:id="rId3"/>
    <p:sldId id="293" r:id="rId4"/>
    <p:sldId id="294" r:id="rId5"/>
    <p:sldId id="267" r:id="rId6"/>
    <p:sldId id="291" r:id="rId7"/>
    <p:sldId id="292" r:id="rId8"/>
    <p:sldId id="279" r:id="rId9"/>
    <p:sldId id="280" r:id="rId10"/>
    <p:sldId id="284" r:id="rId11"/>
    <p:sldId id="281" r:id="rId12"/>
    <p:sldId id="282" r:id="rId13"/>
    <p:sldId id="283" r:id="rId14"/>
    <p:sldId id="285" r:id="rId15"/>
    <p:sldId id="286" r:id="rId16"/>
    <p:sldId id="287" r:id="rId17"/>
    <p:sldId id="288" r:id="rId18"/>
    <p:sldId id="295" r:id="rId19"/>
    <p:sldId id="289" r:id="rId20"/>
    <p:sldId id="290" r:id="rId21"/>
    <p:sldId id="299" r:id="rId22"/>
    <p:sldId id="298" r:id="rId23"/>
    <p:sldId id="297" r:id="rId24"/>
    <p:sldId id="296" r:id="rId25"/>
    <p:sldId id="300" r:id="rId26"/>
    <p:sldId id="301" r:id="rId27"/>
    <p:sldId id="277" r:id="rId28"/>
  </p:sldIdLst>
  <p:sldSz cx="12192000" cy="6858000"/>
  <p:notesSz cx="6858000" cy="9144000"/>
  <p:embeddedFontLst>
    <p:embeddedFont>
      <p:font typeface="Open Sans" panose="020B0606030504020204" pitchFamily="34" charset="0"/>
      <p:regular r:id="rId30"/>
      <p:bold r:id="rId31"/>
      <p:italic r:id="rId32"/>
      <p:boldItalic r:id="rId33"/>
    </p:embeddedFont>
    <p:embeddedFont>
      <p:font typeface="Outfit" panose="020B0604020202020204" charset="0"/>
      <p:regular r:id="rId34"/>
      <p:bold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6" roundtripDataSignature="AMtx7mgeIB0ikBHG4fWLsoKWJM+vqIsMI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2F4E"/>
    <a:srgbClr val="3858A4"/>
    <a:srgbClr val="D1D8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D191590-A227-4186-80CC-D536AD8FFD20}">
  <a:tblStyle styleId="{8D191590-A227-4186-80CC-D536AD8FFD20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12" autoAdjust="0"/>
    <p:restoredTop sz="94697"/>
  </p:normalViewPr>
  <p:slideViewPr>
    <p:cSldViewPr snapToGrid="0">
      <p:cViewPr>
        <p:scale>
          <a:sx n="70" d="100"/>
          <a:sy n="70" d="100"/>
        </p:scale>
        <p:origin x="532" y="-5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>
  <p:cSld name="6_Solo el título">
    <p:bg>
      <p:bgRef idx="1001">
        <a:schemeClr val="bg1"/>
      </p:bgRef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63"/>
          <p:cNvSpPr txBox="1">
            <a:spLocks noGrp="1"/>
          </p:cNvSpPr>
          <p:nvPr>
            <p:ph type="title"/>
          </p:nvPr>
        </p:nvSpPr>
        <p:spPr>
          <a:xfrm>
            <a:off x="643128" y="2445582"/>
            <a:ext cx="10905744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sp>
        <p:nvSpPr>
          <p:cNvPr id="141" name="Google Shape;141;p63"/>
          <p:cNvSpPr>
            <a:spLocks noGrp="1"/>
          </p:cNvSpPr>
          <p:nvPr>
            <p:ph type="pic" idx="2"/>
          </p:nvPr>
        </p:nvSpPr>
        <p:spPr>
          <a:xfrm>
            <a:off x="-6493" y="4197096"/>
            <a:ext cx="12204985" cy="2660904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2" name="Google Shape;11;p4">
            <a:extLst>
              <a:ext uri="{FF2B5EF4-FFF2-40B4-BE49-F238E27FC236}">
                <a16:creationId xmlns:a16="http://schemas.microsoft.com/office/drawing/2014/main" id="{1775AFA9-22ED-C064-5A60-41470C086C66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B49C9D-9F04-4A4F-B6F2-F7F008AB60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0962" y="1096473"/>
            <a:ext cx="2152800" cy="1074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3595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2_Diapositiva de título">
    <p:bg>
      <p:bgPr>
        <a:solidFill>
          <a:srgbClr val="152F4E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5"/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10204520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7" name="Google Shape;37;p55"/>
          <p:cNvSpPr txBox="1">
            <a:spLocks noGrp="1"/>
          </p:cNvSpPr>
          <p:nvPr>
            <p:ph type="body" idx="2"/>
          </p:nvPr>
        </p:nvSpPr>
        <p:spPr>
          <a:xfrm>
            <a:off x="993737" y="2081369"/>
            <a:ext cx="10204520" cy="753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2F4E"/>
              </a:buClr>
              <a:buSzPts val="1600"/>
              <a:buFont typeface="Arial" panose="020B0604020202020204" pitchFamily="34" charset="0"/>
              <a:buNone/>
              <a:defRPr sz="1600" b="0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8" name="Google Shape;38;p55"/>
          <p:cNvSpPr txBox="1"/>
          <p:nvPr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2245C2-FA48-489E-8A9A-0575E0D770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4727" y="6345656"/>
            <a:ext cx="1692000" cy="211963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CACC073-5A9C-4967-89E5-1291551CF79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015889" y="2891184"/>
            <a:ext cx="10204520" cy="192465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71450" indent="-171450" defTabSz="72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+mn-lt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+mn-lt"/>
              </a:defRPr>
            </a:lvl4pPr>
            <a:lvl5pPr marL="396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914303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6_Solo el título">
    <p:bg>
      <p:bgPr>
        <a:solidFill>
          <a:srgbClr val="152F4E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6"/>
          <p:cNvSpPr>
            <a:spLocks noGrp="1"/>
          </p:cNvSpPr>
          <p:nvPr>
            <p:ph type="pic" idx="2"/>
          </p:nvPr>
        </p:nvSpPr>
        <p:spPr>
          <a:xfrm>
            <a:off x="6843861" y="0"/>
            <a:ext cx="5361124" cy="6858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44" name="Google Shape;44;p56"/>
          <p:cNvSpPr txBox="1"/>
          <p:nvPr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48;p57">
            <a:extLst>
              <a:ext uri="{FF2B5EF4-FFF2-40B4-BE49-F238E27FC236}">
                <a16:creationId xmlns:a16="http://schemas.microsoft.com/office/drawing/2014/main" id="{6C819DC6-15A2-2CE3-8D2A-2A9AA3E557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4909119" cy="1563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10FFA8-09E4-4994-AC62-28B596828A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4727" y="6345656"/>
            <a:ext cx="1692000" cy="211963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A8AA7AC-98B5-4CE7-A9B9-785889715A5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97233" y="2592730"/>
            <a:ext cx="4905625" cy="314513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71450" indent="-171450" defTabSz="72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+mn-lt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+mn-lt"/>
              </a:defRPr>
            </a:lvl4pPr>
            <a:lvl5pPr marL="396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3475979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6_Solo el título">
    <p:bg>
      <p:bgPr>
        <a:solidFill>
          <a:srgbClr val="152F4E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8"/>
          <p:cNvSpPr>
            <a:spLocks noGrp="1"/>
          </p:cNvSpPr>
          <p:nvPr>
            <p:ph type="pic" idx="2"/>
          </p:nvPr>
        </p:nvSpPr>
        <p:spPr>
          <a:xfrm>
            <a:off x="8066637" y="0"/>
            <a:ext cx="4138347" cy="3429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6" name="Google Shape;56;p58"/>
          <p:cNvSpPr>
            <a:spLocks noGrp="1"/>
          </p:cNvSpPr>
          <p:nvPr>
            <p:ph type="pic" idx="3"/>
          </p:nvPr>
        </p:nvSpPr>
        <p:spPr>
          <a:xfrm>
            <a:off x="8066637" y="3429000"/>
            <a:ext cx="4138347" cy="3429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8" name="Google Shape;58;p58"/>
          <p:cNvSpPr txBox="1"/>
          <p:nvPr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48;p57">
            <a:extLst>
              <a:ext uri="{FF2B5EF4-FFF2-40B4-BE49-F238E27FC236}">
                <a16:creationId xmlns:a16="http://schemas.microsoft.com/office/drawing/2014/main" id="{6FCC651F-2ACC-1082-7E30-AB8BE0E55C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93740" y="774588"/>
            <a:ext cx="6158498" cy="1456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3CE3D59-B18F-4BE0-97CF-753A2D73E2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4727" y="6345656"/>
            <a:ext cx="1692000" cy="211963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B877142-5A77-4973-ACF6-43C443AF417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69238" y="2481538"/>
            <a:ext cx="6158498" cy="335538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71450" indent="-171450" defTabSz="72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+mn-lt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+mn-lt"/>
              </a:defRPr>
            </a:lvl4pPr>
            <a:lvl5pPr marL="396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276351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6_Solo el título">
    <p:bg>
      <p:bgPr>
        <a:solidFill>
          <a:srgbClr val="152F4E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59"/>
          <p:cNvSpPr>
            <a:spLocks noGrp="1"/>
          </p:cNvSpPr>
          <p:nvPr>
            <p:ph type="pic" idx="2"/>
          </p:nvPr>
        </p:nvSpPr>
        <p:spPr>
          <a:xfrm>
            <a:off x="8066637" y="0"/>
            <a:ext cx="4138347" cy="3429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64" name="Google Shape;64;p59"/>
          <p:cNvSpPr>
            <a:spLocks noGrp="1"/>
          </p:cNvSpPr>
          <p:nvPr>
            <p:ph type="pic" idx="3"/>
          </p:nvPr>
        </p:nvSpPr>
        <p:spPr>
          <a:xfrm>
            <a:off x="8066637" y="3429000"/>
            <a:ext cx="4138347" cy="3429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66" name="Google Shape;66;p59"/>
          <p:cNvSpPr txBox="1"/>
          <p:nvPr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48;p57">
            <a:extLst>
              <a:ext uri="{FF2B5EF4-FFF2-40B4-BE49-F238E27FC236}">
                <a16:creationId xmlns:a16="http://schemas.microsoft.com/office/drawing/2014/main" id="{61080865-8C76-1075-6630-405BFE3494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93740" y="774588"/>
            <a:ext cx="6158498" cy="1456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" name="Google Shape;61;p59">
            <a:extLst>
              <a:ext uri="{FF2B5EF4-FFF2-40B4-BE49-F238E27FC236}">
                <a16:creationId xmlns:a16="http://schemas.microsoft.com/office/drawing/2014/main" id="{423B2DEC-DB2E-65A4-5C91-CF6D7BD9FA8E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993739" y="2481535"/>
            <a:ext cx="6158498" cy="854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2F4E"/>
              </a:buClr>
              <a:buSzPts val="1600"/>
              <a:buFont typeface="Arial" panose="020B0604020202020204" pitchFamily="34" charset="0"/>
              <a:buNone/>
              <a:defRPr sz="1600" b="0" i="0" u="none" strike="noStrike" cap="none">
                <a:solidFill>
                  <a:schemeClr val="bg1"/>
                </a:solidFill>
                <a:latin typeface="Outfit" pitchFamily="2" charset="0"/>
                <a:ea typeface="Open Sans" pitchFamily="2" charset="0"/>
                <a:cs typeface="Open Sans" pitchFamily="2" charset="0"/>
                <a:sym typeface="Gill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BABC524-6028-476A-AFF0-B0874FA826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4727" y="6345656"/>
            <a:ext cx="1692000" cy="211963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AD91B26-6DC9-4AED-AE6F-EC0C52C9A9E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93739" y="3477102"/>
            <a:ext cx="6158498" cy="232860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71450" indent="-171450" defTabSz="72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+mn-lt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+mn-lt"/>
              </a:defRPr>
            </a:lvl4pPr>
            <a:lvl5pPr marL="396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16734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Diapositiva de título" preserve="1" userDrawn="1">
  <p:cSld name="7_Diapositiva de título">
    <p:bg>
      <p:bgPr>
        <a:solidFill>
          <a:srgbClr val="152F4E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0"/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10204521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92F56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sp>
        <p:nvSpPr>
          <p:cNvPr id="72" name="Google Shape;72;p60"/>
          <p:cNvSpPr txBox="1"/>
          <p:nvPr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F69901-1FAA-43B2-8B96-7C1D905E7A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4727" y="6345656"/>
            <a:ext cx="1692000" cy="211963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B8D22A3-53EE-4F62-90B7-9A39393BD4B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018805" y="2185416"/>
            <a:ext cx="4747187" cy="35905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71450" indent="-171450" defTabSz="72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+mn-lt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+mn-lt"/>
              </a:defRPr>
            </a:lvl4pPr>
            <a:lvl5pPr marL="396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FBC63D9-016D-4F11-83BB-53D1C3BE7C5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6008" y="2185416"/>
            <a:ext cx="4747187" cy="35905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71450" indent="-171450" defTabSz="72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+mn-lt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+mn-lt"/>
              </a:defRPr>
            </a:lvl4pPr>
            <a:lvl5pPr marL="396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520258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Solo el título" preserve="1">
  <p:cSld name="6_Solo el título">
    <p:bg>
      <p:bgPr>
        <a:solidFill>
          <a:srgbClr val="152F4E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1"/>
          <p:cNvSpPr txBox="1"/>
          <p:nvPr/>
        </p:nvSpPr>
        <p:spPr>
          <a:xfrm>
            <a:off x="4456912" y="5342714"/>
            <a:ext cx="3278174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b="0" i="0" u="none" strike="noStrike" cap="none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Helvetica Neue"/>
              </a:rPr>
              <a:t>Cerdanyola del Vallès (Barcelona) Spain</a:t>
            </a:r>
            <a:endParaRPr sz="1000" b="0" i="0" u="none" strike="noStrike" cap="none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Helvetica Neue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b="0" i="0" u="none" strike="noStrike" cap="none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Helvetica Neue"/>
              </a:rPr>
              <a:t>Tel: (+34) 93 592 43 00</a:t>
            </a:r>
            <a:endParaRPr sz="1000" b="0" i="0" u="none" strike="noStrike" cap="none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Helvetica Neue"/>
            </a:endParaRPr>
          </a:p>
        </p:txBody>
      </p:sp>
      <p:sp>
        <p:nvSpPr>
          <p:cNvPr id="76" name="Google Shape;76;p61"/>
          <p:cNvSpPr txBox="1"/>
          <p:nvPr/>
        </p:nvSpPr>
        <p:spPr>
          <a:xfrm>
            <a:off x="4557728" y="3937977"/>
            <a:ext cx="307654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6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FBFEC6-B547-4585-92EC-40BD44792B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56286" y="2162305"/>
            <a:ext cx="3178800" cy="1586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6716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>
  <p:cSld name="6_Solo el título">
    <p:bg>
      <p:bgPr>
        <a:solidFill>
          <a:srgbClr val="D1D8E9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;p4">
            <a:extLst>
              <a:ext uri="{FF2B5EF4-FFF2-40B4-BE49-F238E27FC236}">
                <a16:creationId xmlns:a16="http://schemas.microsoft.com/office/drawing/2014/main" id="{297C4FA2-4E85-1FDD-0369-7305884507CB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833871-426E-4C9A-BA51-C7342CA040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0780" y="1065955"/>
            <a:ext cx="2689200" cy="1342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7945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 userDrawn="1">
  <p:cSld name="6_Solo el título">
    <p:bg>
      <p:bgPr>
        <a:solidFill>
          <a:srgbClr val="D1D8E9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3"/>
          <p:cNvSpPr>
            <a:spLocks noGrp="1"/>
          </p:cNvSpPr>
          <p:nvPr>
            <p:ph type="pic" idx="2"/>
          </p:nvPr>
        </p:nvSpPr>
        <p:spPr>
          <a:xfrm>
            <a:off x="-6493" y="4197096"/>
            <a:ext cx="12204985" cy="2660904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2" name="Google Shape;11;p4">
            <a:extLst>
              <a:ext uri="{FF2B5EF4-FFF2-40B4-BE49-F238E27FC236}">
                <a16:creationId xmlns:a16="http://schemas.microsoft.com/office/drawing/2014/main" id="{0DA85410-610C-A5B5-AF2D-DAB92A03AD37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" name="Google Shape;140;p63">
            <a:extLst>
              <a:ext uri="{FF2B5EF4-FFF2-40B4-BE49-F238E27FC236}">
                <a16:creationId xmlns:a16="http://schemas.microsoft.com/office/drawing/2014/main" id="{C5FB56A6-9067-43C3-C0D1-5101AE363AA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43128" y="2445582"/>
            <a:ext cx="10905744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0ACCF0-FA20-4E8A-920E-333FAB3C4B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0962" y="1096473"/>
            <a:ext cx="2152800" cy="1074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4618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 userDrawn="1">
  <p:cSld name="6_Solo el título">
    <p:bg>
      <p:bgPr>
        <a:solidFill>
          <a:srgbClr val="D1D8E9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1;p56">
            <a:extLst>
              <a:ext uri="{FF2B5EF4-FFF2-40B4-BE49-F238E27FC236}">
                <a16:creationId xmlns:a16="http://schemas.microsoft.com/office/drawing/2014/main" id="{D2E74852-727F-67A6-D1B3-119BBA68CC4A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5741043" y="0"/>
            <a:ext cx="6463942" cy="6858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3" name="Google Shape;11;p4">
            <a:extLst>
              <a:ext uri="{FF2B5EF4-FFF2-40B4-BE49-F238E27FC236}">
                <a16:creationId xmlns:a16="http://schemas.microsoft.com/office/drawing/2014/main" id="{5BC38C54-B889-5384-4B9C-C10C6839F3C4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" name="Google Shape;140;p63">
            <a:extLst>
              <a:ext uri="{FF2B5EF4-FFF2-40B4-BE49-F238E27FC236}">
                <a16:creationId xmlns:a16="http://schemas.microsoft.com/office/drawing/2014/main" id="{B101BD4F-55A1-4CEE-FD7C-13E86B8D20F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43128" y="2531779"/>
            <a:ext cx="4438158" cy="3530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8CCB70-9C87-4ED8-A930-7D5766E3EC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0962" y="1096473"/>
            <a:ext cx="2152800" cy="1074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2347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2_Diapositiva de título">
    <p:bg>
      <p:bgPr>
        <a:solidFill>
          <a:srgbClr val="D1D8E9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1"/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10423197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" name="Google Shape;11;p4">
            <a:extLst>
              <a:ext uri="{FF2B5EF4-FFF2-40B4-BE49-F238E27FC236}">
                <a16:creationId xmlns:a16="http://schemas.microsoft.com/office/drawing/2014/main" id="{C97CCA8B-F6BE-60EF-6BAB-078D78C3C197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B81554-5866-4FC2-B0CE-9C0315F3A1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2472" y="6402888"/>
            <a:ext cx="1659600" cy="207905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6C8FA68-AE4A-4692-A18B-760ECB99BB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7906" y="3433357"/>
            <a:ext cx="5108094" cy="22839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71450" indent="-171450" defTabSz="72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+mn-lt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+mn-lt"/>
              </a:defRPr>
            </a:lvl4pPr>
            <a:lvl5pPr marL="396000" indent="-171450" defTabSz="36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801025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 userDrawn="1">
  <p:cSld name="6_Solo el título">
    <p:bg>
      <p:bgRef idx="1001">
        <a:schemeClr val="bg1"/>
      </p:bgRef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63"/>
          <p:cNvSpPr txBox="1">
            <a:spLocks noGrp="1"/>
          </p:cNvSpPr>
          <p:nvPr>
            <p:ph type="title"/>
          </p:nvPr>
        </p:nvSpPr>
        <p:spPr>
          <a:xfrm>
            <a:off x="643128" y="2531779"/>
            <a:ext cx="4438158" cy="3530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sp>
        <p:nvSpPr>
          <p:cNvPr id="2" name="Google Shape;41;p56">
            <a:extLst>
              <a:ext uri="{FF2B5EF4-FFF2-40B4-BE49-F238E27FC236}">
                <a16:creationId xmlns:a16="http://schemas.microsoft.com/office/drawing/2014/main" id="{D2E74852-727F-67A6-D1B3-119BBA68CC4A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5741043" y="0"/>
            <a:ext cx="6463942" cy="6858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3" name="Google Shape;11;p4">
            <a:extLst>
              <a:ext uri="{FF2B5EF4-FFF2-40B4-BE49-F238E27FC236}">
                <a16:creationId xmlns:a16="http://schemas.microsoft.com/office/drawing/2014/main" id="{B1613DBE-4D6C-7E0C-217E-A749E69E3878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0B02A7-C35B-4A41-8385-511D47B942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0962" y="1096473"/>
            <a:ext cx="2152800" cy="1074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4552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2_Diapositiva de título">
    <p:bg>
      <p:bgPr>
        <a:solidFill>
          <a:srgbClr val="D1D8E9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5"/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10204520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7" name="Google Shape;37;p55"/>
          <p:cNvSpPr txBox="1">
            <a:spLocks noGrp="1"/>
          </p:cNvSpPr>
          <p:nvPr>
            <p:ph type="body" idx="2"/>
          </p:nvPr>
        </p:nvSpPr>
        <p:spPr>
          <a:xfrm>
            <a:off x="993737" y="2081369"/>
            <a:ext cx="10204520" cy="753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2F4E"/>
              </a:buClr>
              <a:buSzPts val="1600"/>
              <a:buFont typeface="Arial" panose="020B0604020202020204" pitchFamily="34" charset="0"/>
              <a:buNone/>
              <a:defRPr sz="1600" b="0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" name="Google Shape;11;p4">
            <a:extLst>
              <a:ext uri="{FF2B5EF4-FFF2-40B4-BE49-F238E27FC236}">
                <a16:creationId xmlns:a16="http://schemas.microsoft.com/office/drawing/2014/main" id="{40EDE541-EA8C-A46A-AD1D-9741F2E254F0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A6BBDA6-C914-4E88-8D2B-04CE077771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2472" y="6402888"/>
            <a:ext cx="1659600" cy="207905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CB56DFD-4E74-4167-9F82-7A6B5689A77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997226" y="2892169"/>
            <a:ext cx="10201031" cy="19394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71450" indent="-171450" defTabSz="72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+mn-lt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+mn-lt"/>
              </a:defRPr>
            </a:lvl4pPr>
            <a:lvl5pPr marL="396000" indent="-171450" defTabSz="36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5645776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6_Solo el título">
    <p:bg>
      <p:bgPr>
        <a:solidFill>
          <a:srgbClr val="D1D8E9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6"/>
          <p:cNvSpPr>
            <a:spLocks noGrp="1"/>
          </p:cNvSpPr>
          <p:nvPr>
            <p:ph type="pic" idx="2"/>
          </p:nvPr>
        </p:nvSpPr>
        <p:spPr>
          <a:xfrm>
            <a:off x="6843861" y="0"/>
            <a:ext cx="5361124" cy="6858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2" name="Google Shape;48;p57">
            <a:extLst>
              <a:ext uri="{FF2B5EF4-FFF2-40B4-BE49-F238E27FC236}">
                <a16:creationId xmlns:a16="http://schemas.microsoft.com/office/drawing/2014/main" id="{6C819DC6-15A2-2CE3-8D2A-2A9AA3E557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4909119" cy="1563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1;p4">
            <a:extLst>
              <a:ext uri="{FF2B5EF4-FFF2-40B4-BE49-F238E27FC236}">
                <a16:creationId xmlns:a16="http://schemas.microsoft.com/office/drawing/2014/main" id="{3E1B29AA-D0A7-C1DC-8351-5A131F5AEF6C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131264-5EDA-4D6E-9E67-DCC3930F28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2472" y="6402888"/>
            <a:ext cx="1659600" cy="207905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6E2E88B-A5CB-4A63-B27B-F744A9B3E0A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993739" y="2588470"/>
            <a:ext cx="4909118" cy="318577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71450" indent="-171450" defTabSz="72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+mn-lt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+mn-lt"/>
              </a:defRPr>
            </a:lvl4pPr>
            <a:lvl5pPr marL="396000" indent="-171450" defTabSz="36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6653980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6_Solo el título">
    <p:bg>
      <p:bgPr>
        <a:solidFill>
          <a:srgbClr val="D1D8E9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8"/>
          <p:cNvSpPr>
            <a:spLocks noGrp="1"/>
          </p:cNvSpPr>
          <p:nvPr>
            <p:ph type="pic" idx="2"/>
          </p:nvPr>
        </p:nvSpPr>
        <p:spPr>
          <a:xfrm>
            <a:off x="8066637" y="0"/>
            <a:ext cx="4138347" cy="3429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6" name="Google Shape;56;p58"/>
          <p:cNvSpPr>
            <a:spLocks noGrp="1"/>
          </p:cNvSpPr>
          <p:nvPr>
            <p:ph type="pic" idx="3"/>
          </p:nvPr>
        </p:nvSpPr>
        <p:spPr>
          <a:xfrm>
            <a:off x="8066637" y="3429000"/>
            <a:ext cx="4138347" cy="3429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2" name="Google Shape;48;p57">
            <a:extLst>
              <a:ext uri="{FF2B5EF4-FFF2-40B4-BE49-F238E27FC236}">
                <a16:creationId xmlns:a16="http://schemas.microsoft.com/office/drawing/2014/main" id="{6FCC651F-2ACC-1082-7E30-AB8BE0E55C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93740" y="774588"/>
            <a:ext cx="6158498" cy="1456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" name="Google Shape;11;p4">
            <a:extLst>
              <a:ext uri="{FF2B5EF4-FFF2-40B4-BE49-F238E27FC236}">
                <a16:creationId xmlns:a16="http://schemas.microsoft.com/office/drawing/2014/main" id="{01CBFC44-D4E5-932E-75C9-8A830AC788FA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03F911-6766-4A49-AFD8-88F7EB5D97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2472" y="6402888"/>
            <a:ext cx="1659600" cy="20790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8612B37-5028-4366-AC92-25F2B8E22FE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993740" y="2481535"/>
            <a:ext cx="6158498" cy="329696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71450" indent="-171450" defTabSz="72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+mn-lt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+mn-lt"/>
              </a:defRPr>
            </a:lvl4pPr>
            <a:lvl5pPr marL="396000" indent="-171450" defTabSz="36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1260388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6_Solo el título">
    <p:bg>
      <p:bgPr>
        <a:solidFill>
          <a:srgbClr val="D1D8E9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59"/>
          <p:cNvSpPr>
            <a:spLocks noGrp="1"/>
          </p:cNvSpPr>
          <p:nvPr>
            <p:ph type="pic" idx="2"/>
          </p:nvPr>
        </p:nvSpPr>
        <p:spPr>
          <a:xfrm>
            <a:off x="8066637" y="0"/>
            <a:ext cx="4138347" cy="3429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64" name="Google Shape;64;p59"/>
          <p:cNvSpPr>
            <a:spLocks noGrp="1"/>
          </p:cNvSpPr>
          <p:nvPr>
            <p:ph type="pic" idx="3"/>
          </p:nvPr>
        </p:nvSpPr>
        <p:spPr>
          <a:xfrm>
            <a:off x="8066637" y="3429000"/>
            <a:ext cx="4138347" cy="3429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2" name="Google Shape;48;p57">
            <a:extLst>
              <a:ext uri="{FF2B5EF4-FFF2-40B4-BE49-F238E27FC236}">
                <a16:creationId xmlns:a16="http://schemas.microsoft.com/office/drawing/2014/main" id="{61080865-8C76-1075-6630-405BFE3494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93740" y="774588"/>
            <a:ext cx="6158498" cy="1456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" name="Google Shape;61;p59">
            <a:extLst>
              <a:ext uri="{FF2B5EF4-FFF2-40B4-BE49-F238E27FC236}">
                <a16:creationId xmlns:a16="http://schemas.microsoft.com/office/drawing/2014/main" id="{423B2DEC-DB2E-65A4-5C91-CF6D7BD9FA8E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993739" y="2481535"/>
            <a:ext cx="6158498" cy="854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2F4E"/>
              </a:buClr>
              <a:buSzPts val="1600"/>
              <a:buFont typeface="Arial" panose="020B0604020202020204" pitchFamily="34" charset="0"/>
              <a:buNone/>
              <a:defRPr sz="1600" b="0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6" name="Google Shape;11;p4">
            <a:extLst>
              <a:ext uri="{FF2B5EF4-FFF2-40B4-BE49-F238E27FC236}">
                <a16:creationId xmlns:a16="http://schemas.microsoft.com/office/drawing/2014/main" id="{A81214C4-6C5F-1520-096C-ABE730BD1CDA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3DA0F90-08CD-4207-B6E1-0CD24D0522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2472" y="6402888"/>
            <a:ext cx="1659600" cy="207905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65AFE1C-DF7F-46AD-95EB-68F9CEB9E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3738" y="3429000"/>
            <a:ext cx="6158498" cy="23495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71450" indent="-171450" defTabSz="72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+mn-lt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+mn-lt"/>
              </a:defRPr>
            </a:lvl4pPr>
            <a:lvl5pPr marL="396000" indent="-171450" defTabSz="36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7082853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Diapositiva de título" preserve="1" userDrawn="1">
  <p:cSld name="7_Diapositiva de título">
    <p:bg>
      <p:bgPr>
        <a:solidFill>
          <a:srgbClr val="D1D8E9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0"/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10204521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92F56"/>
              </a:buClr>
              <a:buSzPts val="4400"/>
              <a:buFont typeface="Arial"/>
              <a:buNone/>
              <a:defRPr sz="36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sp>
        <p:nvSpPr>
          <p:cNvPr id="72" name="Google Shape;72;p60"/>
          <p:cNvSpPr txBox="1"/>
          <p:nvPr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36C3B8-2D24-4B3C-9A4D-A14F384F08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2472" y="6402888"/>
            <a:ext cx="1659600" cy="207905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C3BE83A-AFDD-46CF-88B8-9A0638A1ED6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93736" y="2185415"/>
            <a:ext cx="4747186" cy="34544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71450" indent="-171450" defTabSz="72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+mn-lt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+mn-lt"/>
              </a:defRPr>
            </a:lvl4pPr>
            <a:lvl5pPr marL="396000" indent="-171450" defTabSz="36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94D6B42-91EC-4026-AFEF-41BF35180E7F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51077" y="2171917"/>
            <a:ext cx="4747186" cy="34544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71450" indent="-171450" defTabSz="72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+mn-lt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+mn-lt"/>
              </a:defRPr>
            </a:lvl4pPr>
            <a:lvl5pPr marL="396000" indent="-171450" defTabSz="36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172035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Solo el título" preserve="1">
  <p:cSld name="6_Solo el título">
    <p:bg>
      <p:bgPr>
        <a:solidFill>
          <a:srgbClr val="D1D8E9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1"/>
          <p:cNvSpPr txBox="1"/>
          <p:nvPr/>
        </p:nvSpPr>
        <p:spPr>
          <a:xfrm>
            <a:off x="4456912" y="5342714"/>
            <a:ext cx="3278174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b="0" i="0" u="none" strike="noStrike" cap="none" dirty="0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Helvetica Neue"/>
              </a:rPr>
              <a:t>Cerdanyola del Vallès (Barcelona) Spain</a:t>
            </a:r>
            <a:endParaRPr sz="1000" b="0" i="0" u="none" strike="noStrike" cap="none" dirty="0">
              <a:solidFill>
                <a:srgbClr val="152F4E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Helvetica Neue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b="0" i="0" u="none" strike="noStrike" cap="none" dirty="0">
                <a:solidFill>
                  <a:srgbClr val="152F4E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Helvetica Neue"/>
              </a:rPr>
              <a:t>Tel: (+34) 93 592 43 00</a:t>
            </a:r>
            <a:endParaRPr sz="1000" b="0" i="0" u="none" strike="noStrike" cap="none" dirty="0">
              <a:solidFill>
                <a:srgbClr val="152F4E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Helvetica Neue"/>
            </a:endParaRPr>
          </a:p>
        </p:txBody>
      </p:sp>
      <p:sp>
        <p:nvSpPr>
          <p:cNvPr id="76" name="Google Shape;76;p61"/>
          <p:cNvSpPr txBox="1"/>
          <p:nvPr/>
        </p:nvSpPr>
        <p:spPr>
          <a:xfrm>
            <a:off x="4557728" y="3937977"/>
            <a:ext cx="307654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152F4E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600" b="0" i="0" u="none" strike="noStrike" cap="none" dirty="0">
              <a:solidFill>
                <a:srgbClr val="152F4E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D89664-1652-4B56-9B2F-9E5CBBF2F1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56269" y="2199011"/>
            <a:ext cx="3078000" cy="1536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8596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>
  <p:cSld name="6_Solo el título">
    <p:bg>
      <p:bgPr>
        <a:solidFill>
          <a:srgbClr val="3858A4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4"/>
          <p:cNvSpPr txBox="1"/>
          <p:nvPr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31CD4A-07C2-4629-9AC3-E332439265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7580" y="991311"/>
            <a:ext cx="2775600" cy="1385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6472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 userDrawn="1">
  <p:cSld name="6_Solo el título">
    <p:bg>
      <p:bgPr>
        <a:solidFill>
          <a:srgbClr val="3858A4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3"/>
          <p:cNvSpPr txBox="1"/>
          <p:nvPr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1" name="Google Shape;141;p63"/>
          <p:cNvSpPr>
            <a:spLocks noGrp="1"/>
          </p:cNvSpPr>
          <p:nvPr>
            <p:ph type="pic" idx="2"/>
          </p:nvPr>
        </p:nvSpPr>
        <p:spPr>
          <a:xfrm>
            <a:off x="-6493" y="4197096"/>
            <a:ext cx="12204985" cy="2660904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4" name="Google Shape;140;p63">
            <a:extLst>
              <a:ext uri="{FF2B5EF4-FFF2-40B4-BE49-F238E27FC236}">
                <a16:creationId xmlns:a16="http://schemas.microsoft.com/office/drawing/2014/main" id="{357337F3-FB3A-5D7E-5763-99EDEBD7687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43128" y="2445582"/>
            <a:ext cx="10905744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E6C9A4-4976-45A0-8F18-921FCAACB5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9588" y="829564"/>
            <a:ext cx="2282400" cy="113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0146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 userDrawn="1">
  <p:cSld name="6_Solo el título">
    <p:bg>
      <p:bgPr>
        <a:solidFill>
          <a:srgbClr val="3858A4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3"/>
          <p:cNvSpPr txBox="1"/>
          <p:nvPr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41;p56">
            <a:extLst>
              <a:ext uri="{FF2B5EF4-FFF2-40B4-BE49-F238E27FC236}">
                <a16:creationId xmlns:a16="http://schemas.microsoft.com/office/drawing/2014/main" id="{D2E74852-727F-67A6-D1B3-119BBA68CC4A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5741043" y="0"/>
            <a:ext cx="6463942" cy="6858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" name="Google Shape;140;p63">
            <a:extLst>
              <a:ext uri="{FF2B5EF4-FFF2-40B4-BE49-F238E27FC236}">
                <a16:creationId xmlns:a16="http://schemas.microsoft.com/office/drawing/2014/main" id="{13950A54-5FBA-369E-8A6E-E43B8301E47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43128" y="2531779"/>
            <a:ext cx="4438158" cy="3530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822BC1-A229-4A21-9D3F-EA6E6158B3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9588" y="829564"/>
            <a:ext cx="2282400" cy="113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3856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2_Diapositiva de título">
    <p:bg>
      <p:bgPr>
        <a:solidFill>
          <a:srgbClr val="3858A4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1"/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10423197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7" name="Google Shape;27;p51"/>
          <p:cNvSpPr txBox="1"/>
          <p:nvPr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2D52A0-AEE7-4D7D-8F4F-53359CA406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4727" y="6345656"/>
            <a:ext cx="1692000" cy="211963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E1A4EAD-5C01-4739-976B-285F6E47D25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87904" y="3429000"/>
            <a:ext cx="5102258" cy="22986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71450" indent="-171450" defTabSz="72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+mn-lt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+mn-lt"/>
              </a:defRPr>
            </a:lvl4pPr>
            <a:lvl5pPr marL="396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6193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userDrawn="1">
  <p:cSld name="Blanc4">
    <p:bg>
      <p:bgPr>
        <a:solidFill>
          <a:schemeClr val="lt1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1"/>
          <p:cNvSpPr txBox="1">
            <a:spLocks noGrp="1"/>
          </p:cNvSpPr>
          <p:nvPr>
            <p:ph type="title"/>
          </p:nvPr>
        </p:nvSpPr>
        <p:spPr>
          <a:xfrm>
            <a:off x="1468581" y="303542"/>
            <a:ext cx="9948355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" name="Google Shape;11;p4">
            <a:extLst>
              <a:ext uri="{FF2B5EF4-FFF2-40B4-BE49-F238E27FC236}">
                <a16:creationId xmlns:a16="http://schemas.microsoft.com/office/drawing/2014/main" id="{ED6DD888-A0A8-1F41-2FB7-E3E49991A132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2C18D2-D122-48EB-94E5-FC7A6E749C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2472" y="6402888"/>
            <a:ext cx="1659600" cy="207905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7452FE6-04E6-41B9-AFA3-1AC558130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7906" y="3433357"/>
            <a:ext cx="5108094" cy="22839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71450" indent="-171450" defTabSz="72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+mn-lt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+mn-lt"/>
              </a:defRPr>
            </a:lvl4pPr>
            <a:lvl5pPr marL="396000" indent="-171450" defTabSz="36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AEC57818-E2B1-18CE-9D7D-5FB580DB81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78198" y="6356350"/>
            <a:ext cx="2743200" cy="365125"/>
          </a:xfrm>
        </p:spPr>
        <p:txBody>
          <a:bodyPr/>
          <a:lstStyle/>
          <a:p>
            <a:r>
              <a:rPr lang="en-US"/>
              <a:t>3.9.2026</a:t>
            </a:r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5086D8F6-B98B-3056-FF33-596618F98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ALBA User Meeting 2026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5B202D04-66C1-72BB-4D87-A826DE180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31035" y="6356350"/>
            <a:ext cx="2743200" cy="365125"/>
          </a:xfrm>
        </p:spPr>
        <p:txBody>
          <a:bodyPr/>
          <a:lstStyle/>
          <a:p>
            <a:fld id="{08A91783-B42F-4390-AF2F-9E3CE29C7E6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2_Diapositiva de título">
    <p:bg>
      <p:bgPr>
        <a:solidFill>
          <a:srgbClr val="3858A4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5"/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10204520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7" name="Google Shape;37;p55"/>
          <p:cNvSpPr txBox="1">
            <a:spLocks noGrp="1"/>
          </p:cNvSpPr>
          <p:nvPr>
            <p:ph type="body" idx="2"/>
          </p:nvPr>
        </p:nvSpPr>
        <p:spPr>
          <a:xfrm>
            <a:off x="993737" y="2081369"/>
            <a:ext cx="10204520" cy="753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2F4E"/>
              </a:buClr>
              <a:buSzPts val="1600"/>
              <a:buFont typeface="Arial" panose="020B0604020202020204" pitchFamily="34" charset="0"/>
              <a:buNone/>
              <a:defRPr sz="1600" b="0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8" name="Google Shape;38;p55"/>
          <p:cNvSpPr txBox="1"/>
          <p:nvPr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4C7C39-27C0-4075-A4CC-101DBE0CC6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4727" y="6345656"/>
            <a:ext cx="1692000" cy="211963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A8A60AF-CC64-4785-B725-43193F63EF7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015889" y="2891184"/>
            <a:ext cx="10204520" cy="192465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71450" indent="-171450" defTabSz="72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+mn-lt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+mn-lt"/>
              </a:defRPr>
            </a:lvl4pPr>
            <a:lvl5pPr marL="396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524290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3_Solo el título">
    <p:bg>
      <p:bgPr>
        <a:solidFill>
          <a:srgbClr val="3858A4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6"/>
          <p:cNvSpPr>
            <a:spLocks noGrp="1"/>
          </p:cNvSpPr>
          <p:nvPr>
            <p:ph type="pic" idx="2"/>
          </p:nvPr>
        </p:nvSpPr>
        <p:spPr>
          <a:xfrm>
            <a:off x="6843861" y="0"/>
            <a:ext cx="5361124" cy="6858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44" name="Google Shape;44;p56"/>
          <p:cNvSpPr txBox="1"/>
          <p:nvPr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48;p57">
            <a:extLst>
              <a:ext uri="{FF2B5EF4-FFF2-40B4-BE49-F238E27FC236}">
                <a16:creationId xmlns:a16="http://schemas.microsoft.com/office/drawing/2014/main" id="{6C819DC6-15A2-2CE3-8D2A-2A9AA3E557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4909119" cy="1563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9116A6-2567-4E24-86CE-9BDAF9C835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4727" y="6345656"/>
            <a:ext cx="1692000" cy="211963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07F03CB-7E44-4537-A852-6F5DA0A0582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97233" y="2592730"/>
            <a:ext cx="4905625" cy="314513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71450" indent="-171450" defTabSz="72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+mn-lt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+mn-lt"/>
              </a:defRPr>
            </a:lvl4pPr>
            <a:lvl5pPr marL="396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3099570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3_Solo el título">
    <p:bg>
      <p:bgPr>
        <a:solidFill>
          <a:srgbClr val="3858A4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8"/>
          <p:cNvSpPr>
            <a:spLocks noGrp="1"/>
          </p:cNvSpPr>
          <p:nvPr>
            <p:ph type="pic" idx="2"/>
          </p:nvPr>
        </p:nvSpPr>
        <p:spPr>
          <a:xfrm>
            <a:off x="8066637" y="0"/>
            <a:ext cx="4138347" cy="3429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6" name="Google Shape;56;p58"/>
          <p:cNvSpPr>
            <a:spLocks noGrp="1"/>
          </p:cNvSpPr>
          <p:nvPr>
            <p:ph type="pic" idx="3"/>
          </p:nvPr>
        </p:nvSpPr>
        <p:spPr>
          <a:xfrm>
            <a:off x="8066637" y="3429000"/>
            <a:ext cx="4138347" cy="3429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8" name="Google Shape;58;p58"/>
          <p:cNvSpPr txBox="1"/>
          <p:nvPr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48;p57">
            <a:extLst>
              <a:ext uri="{FF2B5EF4-FFF2-40B4-BE49-F238E27FC236}">
                <a16:creationId xmlns:a16="http://schemas.microsoft.com/office/drawing/2014/main" id="{6FCC651F-2ACC-1082-7E30-AB8BE0E55C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93740" y="774588"/>
            <a:ext cx="6158498" cy="1456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8074345-E0DC-4693-9FCB-ECB9BF290C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4727" y="6345656"/>
            <a:ext cx="1692000" cy="211963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E9DCA41-637F-470C-BF9E-B30863C044E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97231" y="2481538"/>
            <a:ext cx="6158498" cy="335538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71450" indent="-171450" defTabSz="72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+mn-lt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+mn-lt"/>
              </a:defRPr>
            </a:lvl4pPr>
            <a:lvl5pPr marL="396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9486500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olo el título" preserve="1" userDrawn="1">
  <p:cSld name="3_Solo el título">
    <p:bg>
      <p:bgPr>
        <a:solidFill>
          <a:srgbClr val="3858A4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59"/>
          <p:cNvSpPr>
            <a:spLocks noGrp="1"/>
          </p:cNvSpPr>
          <p:nvPr>
            <p:ph type="pic" idx="2"/>
          </p:nvPr>
        </p:nvSpPr>
        <p:spPr>
          <a:xfrm>
            <a:off x="8066637" y="0"/>
            <a:ext cx="4138347" cy="3429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64" name="Google Shape;64;p59"/>
          <p:cNvSpPr>
            <a:spLocks noGrp="1"/>
          </p:cNvSpPr>
          <p:nvPr>
            <p:ph type="pic" idx="3"/>
          </p:nvPr>
        </p:nvSpPr>
        <p:spPr>
          <a:xfrm>
            <a:off x="8066637" y="3429000"/>
            <a:ext cx="4138347" cy="3429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66" name="Google Shape;66;p59"/>
          <p:cNvSpPr txBox="1"/>
          <p:nvPr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48;p57">
            <a:extLst>
              <a:ext uri="{FF2B5EF4-FFF2-40B4-BE49-F238E27FC236}">
                <a16:creationId xmlns:a16="http://schemas.microsoft.com/office/drawing/2014/main" id="{61080865-8C76-1075-6630-405BFE3494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93740" y="774588"/>
            <a:ext cx="6158498" cy="1456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" name="Google Shape;61;p59">
            <a:extLst>
              <a:ext uri="{FF2B5EF4-FFF2-40B4-BE49-F238E27FC236}">
                <a16:creationId xmlns:a16="http://schemas.microsoft.com/office/drawing/2014/main" id="{423B2DEC-DB2E-65A4-5C91-CF6D7BD9FA8E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993739" y="2481535"/>
            <a:ext cx="6158498" cy="854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2F4E"/>
              </a:buClr>
              <a:buSzPts val="1600"/>
              <a:buFont typeface="Arial" panose="020B0604020202020204" pitchFamily="34" charset="0"/>
              <a:buNone/>
              <a:defRPr sz="1600" b="0" i="0" u="none" strike="noStrike" cap="none">
                <a:solidFill>
                  <a:schemeClr val="bg1"/>
                </a:solidFill>
                <a:latin typeface="Outfit" pitchFamily="2" charset="0"/>
                <a:ea typeface="Open Sans" pitchFamily="2" charset="0"/>
                <a:cs typeface="Open Sans" pitchFamily="2" charset="0"/>
                <a:sym typeface="Gill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5A17462-EA37-4BB0-A471-278289E50B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4727" y="6345656"/>
            <a:ext cx="1692000" cy="211963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70CB69E-EE74-4B43-A7D7-17DE1898FE7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93739" y="3477102"/>
            <a:ext cx="6158498" cy="232860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71450" indent="-171450" defTabSz="72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+mn-lt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+mn-lt"/>
              </a:defRPr>
            </a:lvl4pPr>
            <a:lvl5pPr marL="396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7794259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Diapositiva de título" preserve="1" userDrawn="1">
  <p:cSld name="7_Diapositiva de título">
    <p:bg>
      <p:bgPr>
        <a:solidFill>
          <a:srgbClr val="3858A4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0"/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10204521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92F56"/>
              </a:buClr>
              <a:buSzPts val="4400"/>
              <a:buFont typeface="Arial"/>
              <a:buNone/>
              <a:defRPr sz="36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sp>
        <p:nvSpPr>
          <p:cNvPr id="72" name="Google Shape;72;p60"/>
          <p:cNvSpPr txBox="1"/>
          <p:nvPr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CB77B66-C851-4CE9-8E13-2C3866652D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4727" y="6345656"/>
            <a:ext cx="1692000" cy="211963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D986D75-5B45-43F2-A6A8-719FCE639E6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018805" y="2185416"/>
            <a:ext cx="4747187" cy="35905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71450" indent="-171450" defTabSz="72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+mn-lt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+mn-lt"/>
              </a:defRPr>
            </a:lvl4pPr>
            <a:lvl5pPr marL="396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F52A3D2-4656-48ED-8DD6-68CE419CBC52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6008" y="2185416"/>
            <a:ext cx="4747187" cy="35905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71450" indent="-171450" defTabSz="72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+mn-lt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+mn-lt"/>
              </a:defRPr>
            </a:lvl4pPr>
            <a:lvl5pPr marL="396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3928941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Solo el título" preserve="1">
  <p:cSld name="6_Solo el título">
    <p:bg>
      <p:bgPr>
        <a:solidFill>
          <a:srgbClr val="3858A4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1"/>
          <p:cNvSpPr txBox="1"/>
          <p:nvPr/>
        </p:nvSpPr>
        <p:spPr>
          <a:xfrm>
            <a:off x="4456912" y="5342714"/>
            <a:ext cx="3278174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b="0" i="0" u="none" strike="noStrike" cap="none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Helvetica Neue"/>
              </a:rPr>
              <a:t>Cerdanyola del Vallès (Barcelona) Spain</a:t>
            </a:r>
            <a:endParaRPr sz="1000" b="0" i="0" u="none" strike="noStrike" cap="none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Helvetica Neue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b="0" i="0" u="none" strike="noStrike" cap="none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Helvetica Neue"/>
              </a:rPr>
              <a:t>Tel: (+34) 93 592 43 00</a:t>
            </a:r>
            <a:endParaRPr sz="1000" b="0" i="0" u="none" strike="noStrike" cap="none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Helvetica Neue"/>
            </a:endParaRPr>
          </a:p>
        </p:txBody>
      </p:sp>
      <p:sp>
        <p:nvSpPr>
          <p:cNvPr id="76" name="Google Shape;76;p61"/>
          <p:cNvSpPr txBox="1"/>
          <p:nvPr/>
        </p:nvSpPr>
        <p:spPr>
          <a:xfrm>
            <a:off x="4557728" y="3937977"/>
            <a:ext cx="307654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6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" name="Google Shape;82;p62">
            <a:extLst>
              <a:ext uri="{FF2B5EF4-FFF2-40B4-BE49-F238E27FC236}">
                <a16:creationId xmlns:a16="http://schemas.microsoft.com/office/drawing/2014/main" id="{A14B647F-6BE8-AF25-1199-00605F2EF235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06015" y="2076905"/>
            <a:ext cx="3179966" cy="16880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1162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2_Diapositiva de título">
    <p:bg>
      <p:bgPr>
        <a:solidFill>
          <a:schemeClr val="lt1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1"/>
          <p:cNvSpPr txBox="1">
            <a:spLocks noGrp="1"/>
          </p:cNvSpPr>
          <p:nvPr>
            <p:ph type="title"/>
          </p:nvPr>
        </p:nvSpPr>
        <p:spPr>
          <a:xfrm>
            <a:off x="909799" y="3126555"/>
            <a:ext cx="10423197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" name="Google Shape;11;p4">
            <a:extLst>
              <a:ext uri="{FF2B5EF4-FFF2-40B4-BE49-F238E27FC236}">
                <a16:creationId xmlns:a16="http://schemas.microsoft.com/office/drawing/2014/main" id="{ED6DD888-A0A8-1F41-2FB7-E3E49991A132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2C18D2-D122-48EB-94E5-FC7A6E749C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2472" y="6402888"/>
            <a:ext cx="1659600" cy="207905"/>
          </a:xfrm>
          <a:prstGeom prst="rect">
            <a:avLst/>
          </a:prstGeom>
        </p:spPr>
      </p:pic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AEC57818-E2B1-18CE-9D7D-5FB580DB81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78198" y="6356350"/>
            <a:ext cx="2743200" cy="365125"/>
          </a:xfrm>
        </p:spPr>
        <p:txBody>
          <a:bodyPr/>
          <a:lstStyle/>
          <a:p>
            <a:r>
              <a:rPr lang="en-US"/>
              <a:t>3.9.2026</a:t>
            </a:r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5086D8F6-B98B-3056-FF33-596618F98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ALBA User Meeting 2026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5B202D04-66C1-72BB-4D87-A826DE180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31035" y="6356350"/>
            <a:ext cx="2743200" cy="365125"/>
          </a:xfrm>
        </p:spPr>
        <p:txBody>
          <a:bodyPr/>
          <a:lstStyle/>
          <a:p>
            <a:fld id="{08A91783-B42F-4390-AF2F-9E3CE29C7E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078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Diapositiva de título" userDrawn="1">
  <p:cSld name="Blanc11">
    <p:bg>
      <p:bgPr>
        <a:solidFill>
          <a:schemeClr val="lt1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0"/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10204521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92F56"/>
              </a:buClr>
              <a:buSzPts val="4400"/>
              <a:buFont typeface="Arial"/>
              <a:buNone/>
              <a:defRPr sz="3600" b="1" i="0" u="none" strike="noStrike" cap="none">
                <a:solidFill>
                  <a:srgbClr val="152F4E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sp>
        <p:nvSpPr>
          <p:cNvPr id="2" name="Google Shape;11;p4">
            <a:extLst>
              <a:ext uri="{FF2B5EF4-FFF2-40B4-BE49-F238E27FC236}">
                <a16:creationId xmlns:a16="http://schemas.microsoft.com/office/drawing/2014/main" id="{EFCEF1BB-9B7E-0305-3CC3-5BC500E760D7}"/>
              </a:ext>
            </a:extLst>
          </p:cNvPr>
          <p:cNvSpPr txBox="1"/>
          <p:nvPr userDrawn="1"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9D9D9C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rgbClr val="9D9D9C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6370D1-E169-4ADE-B0D4-91FD640ADE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2472" y="6402888"/>
            <a:ext cx="1659600" cy="207905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5B8BEA9-D5F8-4A8F-BB45-50351B9FCE3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93736" y="2185415"/>
            <a:ext cx="4747186" cy="34544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71450" indent="-171450" defTabSz="72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+mn-lt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+mn-lt"/>
              </a:defRPr>
            </a:lvl4pPr>
            <a:lvl5pPr marL="396000" indent="-171450" defTabSz="36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9DA8520-A72D-4FEB-8F27-58A37111A5AA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51077" y="2171917"/>
            <a:ext cx="4747186" cy="34544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2F4E"/>
                </a:solidFill>
                <a:latin typeface="+mn-lt"/>
              </a:defRPr>
            </a:lvl1pPr>
            <a:lvl2pPr marL="171450" indent="-171450" defTabSz="72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+mn-lt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+mn-lt"/>
              </a:defRPr>
            </a:lvl4pPr>
            <a:lvl5pPr marL="396000" indent="-171450" defTabSz="360000">
              <a:buFont typeface="Arial" panose="020B0604020202020204" pitchFamily="34" charset="0"/>
              <a:buChar char="•"/>
              <a:defRPr sz="900">
                <a:solidFill>
                  <a:srgbClr val="152F4E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>
  <p:cSld name="6_Solo el título">
    <p:bg>
      <p:bgPr>
        <a:solidFill>
          <a:srgbClr val="152F4E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4"/>
          <p:cNvSpPr txBox="1"/>
          <p:nvPr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3791EF-16B2-4B2F-9955-3F755DE377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7580" y="991311"/>
            <a:ext cx="2775600" cy="1385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725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 userDrawn="1">
  <p:cSld name="6_Solo el título">
    <p:bg>
      <p:bgPr>
        <a:solidFill>
          <a:srgbClr val="152F4E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3"/>
          <p:cNvSpPr txBox="1"/>
          <p:nvPr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1" name="Google Shape;141;p63"/>
          <p:cNvSpPr>
            <a:spLocks noGrp="1"/>
          </p:cNvSpPr>
          <p:nvPr>
            <p:ph type="pic" idx="2"/>
          </p:nvPr>
        </p:nvSpPr>
        <p:spPr>
          <a:xfrm>
            <a:off x="-6493" y="4197096"/>
            <a:ext cx="12204985" cy="2660904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4" name="Google Shape;140;p63">
            <a:extLst>
              <a:ext uri="{FF2B5EF4-FFF2-40B4-BE49-F238E27FC236}">
                <a16:creationId xmlns:a16="http://schemas.microsoft.com/office/drawing/2014/main" id="{BAF67AD8-97CA-74F7-825E-D94F456C2EA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43128" y="2445582"/>
            <a:ext cx="10905744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539B98-B4C9-45D3-904A-EE0FC4CFCA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9588" y="829564"/>
            <a:ext cx="2282400" cy="113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9598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olo el título" preserve="1" userDrawn="1">
  <p:cSld name="6_Solo el título">
    <p:bg>
      <p:bgPr>
        <a:solidFill>
          <a:srgbClr val="152F4E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3"/>
          <p:cNvSpPr txBox="1"/>
          <p:nvPr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41;p56">
            <a:extLst>
              <a:ext uri="{FF2B5EF4-FFF2-40B4-BE49-F238E27FC236}">
                <a16:creationId xmlns:a16="http://schemas.microsoft.com/office/drawing/2014/main" id="{D2E74852-727F-67A6-D1B3-119BBA68CC4A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5741043" y="0"/>
            <a:ext cx="6463942" cy="6858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3" name="Google Shape;140;p63">
            <a:extLst>
              <a:ext uri="{FF2B5EF4-FFF2-40B4-BE49-F238E27FC236}">
                <a16:creationId xmlns:a16="http://schemas.microsoft.com/office/drawing/2014/main" id="{D7CDD5B9-1438-6450-C41C-225D1BDD714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43128" y="2531779"/>
            <a:ext cx="4438158" cy="3530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C69BB1-6CE9-4049-B785-4169621C53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9588" y="829564"/>
            <a:ext cx="2282400" cy="113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7212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17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preserve="1" userDrawn="1">
  <p:cSld name="2_Diapositiva de título">
    <p:bg>
      <p:bgPr>
        <a:solidFill>
          <a:srgbClr val="152F4E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1"/>
          <p:cNvSpPr txBox="1">
            <a:spLocks noGrp="1"/>
          </p:cNvSpPr>
          <p:nvPr>
            <p:ph type="title"/>
          </p:nvPr>
        </p:nvSpPr>
        <p:spPr>
          <a:xfrm>
            <a:off x="993740" y="774589"/>
            <a:ext cx="10423197" cy="58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chemeClr val="bg1"/>
                </a:solidFill>
                <a:latin typeface="Outfit" pitchFamily="2" charset="0"/>
                <a:ea typeface="Outfit" pitchFamily="2" charset="0"/>
                <a:cs typeface="Outfit" pitchFamily="2" charset="0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7" name="Google Shape;27;p51"/>
          <p:cNvSpPr txBox="1"/>
          <p:nvPr/>
        </p:nvSpPr>
        <p:spPr>
          <a:xfrm>
            <a:off x="279164" y="247207"/>
            <a:ext cx="18462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Outfit" pitchFamily="2" charset="0"/>
                <a:ea typeface="Helvetica Neue"/>
                <a:cs typeface="Helvetica Neue"/>
                <a:sym typeface="Helvetica Neue"/>
              </a:rPr>
              <a:t>www.cells.es</a:t>
            </a:r>
            <a:endParaRPr sz="1200" b="0" i="0" u="none" strike="noStrike" cap="none" dirty="0">
              <a:solidFill>
                <a:schemeClr val="bg1"/>
              </a:solidFill>
              <a:latin typeface="Outfi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429498-33E8-4BE1-9ED1-5850F71B17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4727" y="6345656"/>
            <a:ext cx="1692000" cy="211963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2E02A64-C600-4F0D-90C4-CA0DD256949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87904" y="3268980"/>
            <a:ext cx="3826698" cy="245872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 marL="171450" indent="-171450" defTabSz="72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+mn-lt"/>
              </a:defRPr>
            </a:lvl2pPr>
            <a:lvl3pPr marL="171450" indent="-171450" defTabSz="360000">
              <a:buFont typeface="Arial" panose="020B0604020202020204" pitchFamily="34" charset="0"/>
              <a:buChar char="•"/>
              <a:defRPr>
                <a:solidFill>
                  <a:srgbClr val="152F4E"/>
                </a:solidFill>
                <a:latin typeface="+mn-lt"/>
              </a:defRPr>
            </a:lvl3pPr>
            <a:lvl4pPr marL="288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+mn-lt"/>
              </a:defRPr>
            </a:lvl4pPr>
            <a:lvl5pPr marL="396000" indent="-171450" defTabSz="360000">
              <a:buClr>
                <a:schemeClr val="bg1"/>
              </a:buClr>
              <a:buFont typeface="Arial" panose="020B0604020202020204" pitchFamily="34" charset="0"/>
              <a:buChar char="•"/>
              <a:defRPr sz="9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439709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A1C514-479A-1879-782F-15B111A922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3.9.2026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98FC89-E420-27D7-AF06-8D7500FEB1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ALBA User Meeting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4A8A8C-A8AF-A953-426F-6F16579821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A91783-B42F-4390-AF2F-9E3CE29C7E6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52" r:id="rId3"/>
    <p:sldLayoutId id="2147483735" r:id="rId4"/>
    <p:sldLayoutId id="2147483659" r:id="rId5"/>
    <p:sldLayoutId id="214748372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695" r:id="rId16"/>
    <p:sldLayoutId id="2147483696" r:id="rId17"/>
    <p:sldLayoutId id="2147483697" r:id="rId18"/>
    <p:sldLayoutId id="2147483698" r:id="rId19"/>
    <p:sldLayoutId id="2147483699" r:id="rId20"/>
    <p:sldLayoutId id="2147483700" r:id="rId21"/>
    <p:sldLayoutId id="2147483701" r:id="rId22"/>
    <p:sldLayoutId id="2147483702" r:id="rId23"/>
    <p:sldLayoutId id="2147483703" r:id="rId24"/>
    <p:sldLayoutId id="2147483704" r:id="rId25"/>
    <p:sldLayoutId id="2147483725" r:id="rId26"/>
    <p:sldLayoutId id="2147483726" r:id="rId27"/>
    <p:sldLayoutId id="2147483727" r:id="rId28"/>
    <p:sldLayoutId id="2147483728" r:id="rId29"/>
    <p:sldLayoutId id="2147483729" r:id="rId30"/>
    <p:sldLayoutId id="2147483730" r:id="rId31"/>
    <p:sldLayoutId id="2147483731" r:id="rId32"/>
    <p:sldLayoutId id="2147483732" r:id="rId33"/>
    <p:sldLayoutId id="2147483733" r:id="rId34"/>
    <p:sldLayoutId id="2147483734" r:id="rId35"/>
  </p:sldLayoutIdLst>
  <p:hf hd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emf"/><Relationship Id="rId3" Type="http://schemas.openxmlformats.org/officeDocument/2006/relationships/image" Target="../media/image40.emf"/><Relationship Id="rId7" Type="http://schemas.openxmlformats.org/officeDocument/2006/relationships/image" Target="../media/image3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emf"/><Relationship Id="rId11" Type="http://schemas.openxmlformats.org/officeDocument/2006/relationships/image" Target="../media/image31.emf"/><Relationship Id="rId5" Type="http://schemas.openxmlformats.org/officeDocument/2006/relationships/image" Target="../media/image42.emf"/><Relationship Id="rId10" Type="http://schemas.openxmlformats.org/officeDocument/2006/relationships/image" Target="../media/image46.emf"/><Relationship Id="rId4" Type="http://schemas.openxmlformats.org/officeDocument/2006/relationships/image" Target="../media/image41.emf"/><Relationship Id="rId9" Type="http://schemas.openxmlformats.org/officeDocument/2006/relationships/image" Target="../media/image45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5.png"/><Relationship Id="rId18" Type="http://schemas.openxmlformats.org/officeDocument/2006/relationships/image" Target="../media/image70.png"/><Relationship Id="rId26" Type="http://schemas.openxmlformats.org/officeDocument/2006/relationships/image" Target="../media/image78.png"/><Relationship Id="rId3" Type="http://schemas.openxmlformats.org/officeDocument/2006/relationships/image" Target="../media/image55.png"/><Relationship Id="rId21" Type="http://schemas.openxmlformats.org/officeDocument/2006/relationships/image" Target="../media/image73.png"/><Relationship Id="rId34" Type="http://schemas.openxmlformats.org/officeDocument/2006/relationships/image" Target="../media/image86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17" Type="http://schemas.openxmlformats.org/officeDocument/2006/relationships/image" Target="../media/image69.png"/><Relationship Id="rId25" Type="http://schemas.openxmlformats.org/officeDocument/2006/relationships/image" Target="../media/image77.png"/><Relationship Id="rId33" Type="http://schemas.openxmlformats.org/officeDocument/2006/relationships/image" Target="../media/image85.png"/><Relationship Id="rId2" Type="http://schemas.openxmlformats.org/officeDocument/2006/relationships/image" Target="../media/image54.png"/><Relationship Id="rId16" Type="http://schemas.openxmlformats.org/officeDocument/2006/relationships/image" Target="../media/image68.png"/><Relationship Id="rId20" Type="http://schemas.openxmlformats.org/officeDocument/2006/relationships/image" Target="../media/image72.svg"/><Relationship Id="rId29" Type="http://schemas.openxmlformats.org/officeDocument/2006/relationships/image" Target="../media/image8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24" Type="http://schemas.openxmlformats.org/officeDocument/2006/relationships/image" Target="../media/image76.png"/><Relationship Id="rId32" Type="http://schemas.openxmlformats.org/officeDocument/2006/relationships/image" Target="../media/image84.png"/><Relationship Id="rId5" Type="http://schemas.openxmlformats.org/officeDocument/2006/relationships/image" Target="../media/image57.png"/><Relationship Id="rId15" Type="http://schemas.openxmlformats.org/officeDocument/2006/relationships/image" Target="../media/image67.png"/><Relationship Id="rId23" Type="http://schemas.openxmlformats.org/officeDocument/2006/relationships/image" Target="../media/image75.png"/><Relationship Id="rId28" Type="http://schemas.openxmlformats.org/officeDocument/2006/relationships/image" Target="../media/image80.png"/><Relationship Id="rId10" Type="http://schemas.openxmlformats.org/officeDocument/2006/relationships/image" Target="../media/image62.png"/><Relationship Id="rId19" Type="http://schemas.openxmlformats.org/officeDocument/2006/relationships/image" Target="../media/image71.png"/><Relationship Id="rId31" Type="http://schemas.openxmlformats.org/officeDocument/2006/relationships/image" Target="../media/image83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Relationship Id="rId14" Type="http://schemas.openxmlformats.org/officeDocument/2006/relationships/image" Target="../media/image66.png"/><Relationship Id="rId22" Type="http://schemas.openxmlformats.org/officeDocument/2006/relationships/image" Target="../media/image74.png"/><Relationship Id="rId27" Type="http://schemas.openxmlformats.org/officeDocument/2006/relationships/image" Target="../media/image79.png"/><Relationship Id="rId30" Type="http://schemas.openxmlformats.org/officeDocument/2006/relationships/image" Target="../media/image82.png"/><Relationship Id="rId8" Type="http://schemas.openxmlformats.org/officeDocument/2006/relationships/image" Target="../media/image6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Spanish_National_Center_for_Biotechnology_(CNB)" TargetMode="External"/><Relationship Id="rId13" Type="http://schemas.openxmlformats.org/officeDocument/2006/relationships/hyperlink" Target="https://www.pcb.ub.edu/es/servicios-cientificos/otra-infraestructura-cientifica-presente-en-el-parc/" TargetMode="External"/><Relationship Id="rId3" Type="http://schemas.openxmlformats.org/officeDocument/2006/relationships/image" Target="../media/image94.png"/><Relationship Id="rId7" Type="http://schemas.openxmlformats.org/officeDocument/2006/relationships/image" Target="../media/image97.jpeg"/><Relationship Id="rId12" Type="http://schemas.openxmlformats.org/officeDocument/2006/relationships/image" Target="../media/image100.jpe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uab.cat/web/sala-de-prensa/detalle-noticia/la-uab-estrena-logotipo-1345830290069.html?detid=1345890879212" TargetMode="External"/><Relationship Id="rId11" Type="http://schemas.openxmlformats.org/officeDocument/2006/relationships/image" Target="../media/image99.png"/><Relationship Id="rId5" Type="http://schemas.openxmlformats.org/officeDocument/2006/relationships/image" Target="../media/image96.jpeg"/><Relationship Id="rId10" Type="http://schemas.openxmlformats.org/officeDocument/2006/relationships/hyperlink" Target="https://www.irta.cat/ca/centre/irta-cresa/" TargetMode="External"/><Relationship Id="rId4" Type="http://schemas.openxmlformats.org/officeDocument/2006/relationships/image" Target="../media/image95.jpeg"/><Relationship Id="rId9" Type="http://schemas.openxmlformats.org/officeDocument/2006/relationships/image" Target="../media/image98.png"/><Relationship Id="rId14" Type="http://schemas.openxmlformats.org/officeDocument/2006/relationships/image" Target="../media/image10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5.png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A7D8FA-0891-23FF-E3C7-03D3A6B43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128" y="2510894"/>
            <a:ext cx="10905744" cy="580908"/>
          </a:xfrm>
        </p:spPr>
        <p:txBody>
          <a:bodyPr/>
          <a:lstStyle/>
          <a:p>
            <a:r>
              <a:rPr lang="en-US" dirty="0"/>
              <a:t>Science and Partnerships at ALBA</a:t>
            </a:r>
          </a:p>
        </p:txBody>
      </p:sp>
      <p:pic>
        <p:nvPicPr>
          <p:cNvPr id="9" name="Marcador de posición de imagen 8" descr="Un tren en las vias de tren&#10;&#10;Descripción generada automáticamente con confianza media">
            <a:extLst>
              <a:ext uri="{FF2B5EF4-FFF2-40B4-BE49-F238E27FC236}">
                <a16:creationId xmlns:a16="http://schemas.microsoft.com/office/drawing/2014/main" id="{2762EF0A-FA46-D166-21C3-39F7A9C4BC84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FEF4AEE-A04F-D23F-9F5F-70A37BEED443}"/>
              </a:ext>
            </a:extLst>
          </p:cNvPr>
          <p:cNvSpPr txBox="1"/>
          <p:nvPr/>
        </p:nvSpPr>
        <p:spPr>
          <a:xfrm>
            <a:off x="643128" y="3336671"/>
            <a:ext cx="18085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By Klaus Attenkofer</a:t>
            </a:r>
          </a:p>
        </p:txBody>
      </p:sp>
    </p:spTree>
    <p:extLst>
      <p:ext uri="{BB962C8B-B14F-4D97-AF65-F5344CB8AC3E}">
        <p14:creationId xmlns:p14="http://schemas.microsoft.com/office/powerpoint/2010/main" val="41264043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845BA-630D-A72C-07BE-239A7AD63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Challenge: </a:t>
            </a:r>
            <a:br>
              <a:rPr lang="en-US" dirty="0"/>
            </a:br>
            <a:r>
              <a:rPr lang="en-US" sz="2400" dirty="0"/>
              <a:t>Complexity Beyond a Single Technique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C4FC4D-4A32-59A8-AE3A-38ADFAAA7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3.9.2026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B0BB7-52B7-124C-77AB-9B4E02B54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ALBA User Meeting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BA79FB-4FC2-F521-26D2-4E488E65C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1783-B42F-4390-AF2F-9E3CE29C7E6C}" type="slidenum">
              <a:rPr lang="en-US" smtClean="0"/>
              <a:t>10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49A447-47B8-FB02-60B1-1B7200991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7779" y="1387340"/>
            <a:ext cx="11481102" cy="483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8969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FF4A6-5723-1A16-745C-49C977CAA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Workflow:</a:t>
            </a:r>
            <a:br>
              <a:rPr lang="en-US" dirty="0"/>
            </a:br>
            <a:r>
              <a:rPr lang="en-US" sz="2400" dirty="0"/>
              <a:t>Methodology, Technical Implementation, Access &amp; Resources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38C63C-2B97-665B-9ED6-ABE802162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3.9.2026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E7709B-F8BA-8C7C-AC4F-123A94D68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ALBA User Meeting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25D560-EA00-E9F7-97AF-3940F5809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1783-B42F-4390-AF2F-9E3CE29C7E6C}" type="slidenum">
              <a:rPr lang="en-US" smtClean="0"/>
              <a:t>11</a:t>
            </a:fld>
            <a:endParaRPr lang="en-US" dirty="0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C38D61C0-DF81-12DB-5F65-E87743EBF0FA}"/>
              </a:ext>
            </a:extLst>
          </p:cNvPr>
          <p:cNvSpPr/>
          <p:nvPr/>
        </p:nvSpPr>
        <p:spPr>
          <a:xfrm>
            <a:off x="3694176" y="2318599"/>
            <a:ext cx="5071871" cy="1804620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3F688B52-035B-9B9C-8A7D-3F103FB8E778}"/>
              </a:ext>
            </a:extLst>
          </p:cNvPr>
          <p:cNvSpPr/>
          <p:nvPr/>
        </p:nvSpPr>
        <p:spPr>
          <a:xfrm>
            <a:off x="1083453" y="2240350"/>
            <a:ext cx="2331720" cy="457200"/>
          </a:xfrm>
          <a:prstGeom prst="rect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X-ray Imaging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3">
            <a:extLst>
              <a:ext uri="{FF2B5EF4-FFF2-40B4-BE49-F238E27FC236}">
                <a16:creationId xmlns:a16="http://schemas.microsoft.com/office/drawing/2014/main" id="{008365C0-0044-5565-2131-91D2F2BC2A61}"/>
              </a:ext>
            </a:extLst>
          </p:cNvPr>
          <p:cNvSpPr/>
          <p:nvPr/>
        </p:nvSpPr>
        <p:spPr>
          <a:xfrm>
            <a:off x="1083453" y="1669764"/>
            <a:ext cx="2331720" cy="457200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X-ray Diffraction</a:t>
            </a:r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920229B4-A151-FF69-12AC-250043D988AD}"/>
              </a:ext>
            </a:extLst>
          </p:cNvPr>
          <p:cNvSpPr/>
          <p:nvPr/>
        </p:nvSpPr>
        <p:spPr>
          <a:xfrm>
            <a:off x="1083453" y="2810936"/>
            <a:ext cx="2331720" cy="457200"/>
          </a:xfrm>
          <a:prstGeom prst="rect">
            <a:avLst/>
          </a:prstGeom>
          <a:solidFill>
            <a:srgbClr val="4A90C4"/>
          </a:solidFill>
          <a:ln w="12700">
            <a:solidFill>
              <a:srgbClr val="4A90C4"/>
            </a:solidFill>
            <a:prstDash val="solid"/>
          </a:ln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Spectroscopy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F382938F-76E0-6A42-838A-6A019353D9D5}"/>
              </a:ext>
            </a:extLst>
          </p:cNvPr>
          <p:cNvSpPr/>
          <p:nvPr/>
        </p:nvSpPr>
        <p:spPr>
          <a:xfrm>
            <a:off x="1083453" y="3381522"/>
            <a:ext cx="2331720" cy="457200"/>
          </a:xfrm>
          <a:prstGeom prst="rect">
            <a:avLst/>
          </a:prstGeom>
          <a:solidFill>
            <a:srgbClr val="2E7D5E"/>
          </a:solidFill>
          <a:ln w="12700">
            <a:solidFill>
              <a:srgbClr val="2E7D5E"/>
            </a:solidFill>
            <a:prstDash val="solid"/>
          </a:ln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Electron Microscopy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1">
            <a:extLst>
              <a:ext uri="{FF2B5EF4-FFF2-40B4-BE49-F238E27FC236}">
                <a16:creationId xmlns:a16="http://schemas.microsoft.com/office/drawing/2014/main" id="{847B5492-2F26-5B0B-D7D2-F80A5F701CAC}"/>
              </a:ext>
            </a:extLst>
          </p:cNvPr>
          <p:cNvSpPr/>
          <p:nvPr/>
        </p:nvSpPr>
        <p:spPr>
          <a:xfrm>
            <a:off x="1083453" y="3952108"/>
            <a:ext cx="2331720" cy="457200"/>
          </a:xfrm>
          <a:prstGeom prst="rect">
            <a:avLst/>
          </a:prstGeom>
          <a:solidFill>
            <a:srgbClr val="7B5EA7"/>
          </a:solidFill>
          <a:ln w="12700">
            <a:solidFill>
              <a:srgbClr val="7B5EA7"/>
            </a:solidFill>
            <a:prstDash val="solid"/>
          </a:ln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Scanning Probe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3">
            <a:extLst>
              <a:ext uri="{FF2B5EF4-FFF2-40B4-BE49-F238E27FC236}">
                <a16:creationId xmlns:a16="http://schemas.microsoft.com/office/drawing/2014/main" id="{99731268-C070-43EE-4280-1E1C43C0F37A}"/>
              </a:ext>
            </a:extLst>
          </p:cNvPr>
          <p:cNvSpPr/>
          <p:nvPr/>
        </p:nvSpPr>
        <p:spPr>
          <a:xfrm>
            <a:off x="1083453" y="4522692"/>
            <a:ext cx="2331720" cy="457200"/>
          </a:xfrm>
          <a:prstGeom prst="rect">
            <a:avLst/>
          </a:prstGeom>
          <a:solidFill>
            <a:srgbClr val="E8672A"/>
          </a:solidFill>
          <a:ln w="12700">
            <a:solidFill>
              <a:srgbClr val="E8672A"/>
            </a:solidFill>
            <a:prstDash val="solid"/>
          </a:ln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Modelling &amp; Simulation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5">
            <a:extLst>
              <a:ext uri="{FF2B5EF4-FFF2-40B4-BE49-F238E27FC236}">
                <a16:creationId xmlns:a16="http://schemas.microsoft.com/office/drawing/2014/main" id="{0AB25D44-F810-9A9D-4A3F-A081CC433B88}"/>
              </a:ext>
            </a:extLst>
          </p:cNvPr>
          <p:cNvSpPr/>
          <p:nvPr/>
        </p:nvSpPr>
        <p:spPr>
          <a:xfrm>
            <a:off x="1083453" y="5071332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8096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Complex heterogeneous data</a:t>
            </a:r>
            <a:endParaRPr lang="en-US" sz="105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DA90A10-1D59-8022-2798-77E2A8778B0F}"/>
              </a:ext>
            </a:extLst>
          </p:cNvPr>
          <p:cNvGrpSpPr/>
          <p:nvPr/>
        </p:nvGrpSpPr>
        <p:grpSpPr>
          <a:xfrm>
            <a:off x="1844040" y="5593194"/>
            <a:ext cx="8503920" cy="502920"/>
            <a:chOff x="320040" y="4462272"/>
            <a:chExt cx="8503920" cy="502920"/>
          </a:xfrm>
        </p:grpSpPr>
        <p:sp>
          <p:nvSpPr>
            <p:cNvPr id="16" name="Shape 33">
              <a:extLst>
                <a:ext uri="{FF2B5EF4-FFF2-40B4-BE49-F238E27FC236}">
                  <a16:creationId xmlns:a16="http://schemas.microsoft.com/office/drawing/2014/main" id="{80CA7BCE-40FD-D0F2-A1D5-6B1C172228CD}"/>
                </a:ext>
              </a:extLst>
            </p:cNvPr>
            <p:cNvSpPr/>
            <p:nvPr/>
          </p:nvSpPr>
          <p:spPr>
            <a:xfrm>
              <a:off x="320040" y="4462272"/>
              <a:ext cx="8503920" cy="502920"/>
            </a:xfrm>
            <a:prstGeom prst="rect">
              <a:avLst/>
            </a:prstGeom>
            <a:solidFill>
              <a:srgbClr val="F4F6F8"/>
            </a:solidFill>
            <a:ln w="12700">
              <a:solidFill>
                <a:srgbClr val="DDE3EA"/>
              </a:solidFill>
              <a:prstDash val="solid"/>
            </a:ln>
          </p:spPr>
        </p:sp>
        <p:sp>
          <p:nvSpPr>
            <p:cNvPr id="17" name="Shape 34">
              <a:extLst>
                <a:ext uri="{FF2B5EF4-FFF2-40B4-BE49-F238E27FC236}">
                  <a16:creationId xmlns:a16="http://schemas.microsoft.com/office/drawing/2014/main" id="{85173BEC-183E-5CFD-F76D-D26F10D6B2EB}"/>
                </a:ext>
              </a:extLst>
            </p:cNvPr>
            <p:cNvSpPr/>
            <p:nvPr/>
          </p:nvSpPr>
          <p:spPr>
            <a:xfrm>
              <a:off x="320040" y="4462272"/>
              <a:ext cx="64008" cy="502920"/>
            </a:xfrm>
            <a:prstGeom prst="rect">
              <a:avLst/>
            </a:prstGeom>
            <a:solidFill>
              <a:srgbClr val="E8672A"/>
            </a:solidFill>
            <a:ln w="12700">
              <a:solidFill>
                <a:srgbClr val="E8672A"/>
              </a:solidFill>
              <a:prstDash val="solid"/>
            </a:ln>
          </p:spPr>
        </p:sp>
        <p:sp>
          <p:nvSpPr>
            <p:cNvPr id="18" name="Text 35">
              <a:extLst>
                <a:ext uri="{FF2B5EF4-FFF2-40B4-BE49-F238E27FC236}">
                  <a16:creationId xmlns:a16="http://schemas.microsoft.com/office/drawing/2014/main" id="{5CED7355-2B42-6D27-17BD-67C2AC4CFB14}"/>
                </a:ext>
              </a:extLst>
            </p:cNvPr>
            <p:cNvSpPr/>
            <p:nvPr/>
          </p:nvSpPr>
          <p:spPr>
            <a:xfrm>
              <a:off x="502920" y="4462272"/>
              <a:ext cx="8321040" cy="502920"/>
            </a:xfrm>
            <a:prstGeom prst="rect">
              <a:avLst/>
            </a:prstGeom>
            <a:noFill/>
            <a:ln/>
          </p:spPr>
          <p:txBody>
            <a:bodyPr wrap="square" lIns="76200" tIns="76200" rIns="76200" bIns="76200" rtlCol="0" anchor="ctr"/>
            <a:lstStyle/>
            <a:p>
              <a:pPr marL="0" indent="0" algn="ctr">
                <a:buNone/>
              </a:pPr>
              <a:r>
                <a:rPr lang="en-US" sz="1600" b="1" i="1" dirty="0">
                  <a:solidFill>
                    <a:srgbClr val="1B2B3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The instruments exist. The data is there. What is missing is the bridge.</a:t>
              </a:r>
              <a:endParaRPr lang="en-US" sz="160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D9F31CC-3FA5-3622-46F4-1D9287829F4C}"/>
              </a:ext>
            </a:extLst>
          </p:cNvPr>
          <p:cNvGrpSpPr/>
          <p:nvPr/>
        </p:nvGrpSpPr>
        <p:grpSpPr>
          <a:xfrm>
            <a:off x="5074257" y="1923014"/>
            <a:ext cx="2226365" cy="2498190"/>
            <a:chOff x="4982817" y="2144841"/>
            <a:chExt cx="2226365" cy="2498190"/>
          </a:xfrm>
          <a:solidFill>
            <a:schemeClr val="bg1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868CC99-88EB-348D-9A25-9D18DF0B5FC3}"/>
                </a:ext>
              </a:extLst>
            </p:cNvPr>
            <p:cNvSpPr/>
            <p:nvPr/>
          </p:nvSpPr>
          <p:spPr>
            <a:xfrm>
              <a:off x="4982817" y="2144841"/>
              <a:ext cx="2226365" cy="406178"/>
            </a:xfrm>
            <a:prstGeom prst="rect">
              <a:avLst/>
            </a:prstGeom>
            <a:grp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solidFill>
                    <a:schemeClr val="accent2"/>
                  </a:solidFill>
                </a:rPr>
                <a:t>Incompatible </a:t>
              </a:r>
              <a:r>
                <a:rPr lang="es-ES" dirty="0" err="1">
                  <a:solidFill>
                    <a:schemeClr val="accent2"/>
                  </a:solidFill>
                </a:rPr>
                <a:t>tools</a:t>
              </a:r>
              <a:endParaRPr lang="es-ES" dirty="0">
                <a:solidFill>
                  <a:schemeClr val="accent2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968882E-B25B-0FB5-831E-D5AA73B9505C}"/>
                </a:ext>
              </a:extLst>
            </p:cNvPr>
            <p:cNvSpPr/>
            <p:nvPr/>
          </p:nvSpPr>
          <p:spPr>
            <a:xfrm>
              <a:off x="4982817" y="2842178"/>
              <a:ext cx="2226365" cy="406178"/>
            </a:xfrm>
            <a:prstGeom prst="rect">
              <a:avLst/>
            </a:prstGeom>
            <a:grp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err="1">
                  <a:solidFill>
                    <a:schemeClr val="accent2"/>
                  </a:solidFill>
                </a:rPr>
                <a:t>Expertise</a:t>
              </a:r>
              <a:r>
                <a:rPr lang="es-ES" dirty="0">
                  <a:solidFill>
                    <a:schemeClr val="accent2"/>
                  </a:solidFill>
                </a:rPr>
                <a:t> </a:t>
              </a:r>
              <a:r>
                <a:rPr lang="es-ES" dirty="0" err="1">
                  <a:solidFill>
                    <a:schemeClr val="accent2"/>
                  </a:solidFill>
                </a:rPr>
                <a:t>barrier</a:t>
              </a:r>
              <a:endParaRPr lang="es-ES" dirty="0">
                <a:solidFill>
                  <a:schemeClr val="accent2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C78F6EB-CD59-7341-EF03-3C997B23E6B9}"/>
                </a:ext>
              </a:extLst>
            </p:cNvPr>
            <p:cNvSpPr/>
            <p:nvPr/>
          </p:nvSpPr>
          <p:spPr>
            <a:xfrm>
              <a:off x="4982817" y="3539515"/>
              <a:ext cx="2226365" cy="406178"/>
            </a:xfrm>
            <a:prstGeom prst="rect">
              <a:avLst/>
            </a:prstGeom>
            <a:grp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err="1">
                  <a:solidFill>
                    <a:schemeClr val="accent2"/>
                  </a:solidFill>
                </a:rPr>
                <a:t>Infrastructure</a:t>
              </a:r>
              <a:r>
                <a:rPr lang="es-ES" dirty="0">
                  <a:solidFill>
                    <a:schemeClr val="accent2"/>
                  </a:solidFill>
                </a:rPr>
                <a:t> </a:t>
              </a:r>
              <a:r>
                <a:rPr lang="es-ES" dirty="0" err="1">
                  <a:solidFill>
                    <a:schemeClr val="accent2"/>
                  </a:solidFill>
                </a:rPr>
                <a:t>limits</a:t>
              </a:r>
              <a:endParaRPr lang="es-ES" dirty="0">
                <a:solidFill>
                  <a:schemeClr val="accent2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6ADD3AD-6B48-6728-FA7F-6B5890160F72}"/>
                </a:ext>
              </a:extLst>
            </p:cNvPr>
            <p:cNvSpPr/>
            <p:nvPr/>
          </p:nvSpPr>
          <p:spPr>
            <a:xfrm>
              <a:off x="4982817" y="4236853"/>
              <a:ext cx="2226365" cy="406178"/>
            </a:xfrm>
            <a:prstGeom prst="rect">
              <a:avLst/>
            </a:prstGeom>
            <a:grp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solidFill>
                    <a:schemeClr val="accent2"/>
                  </a:solidFill>
                </a:rPr>
                <a:t>No </a:t>
              </a:r>
              <a:r>
                <a:rPr lang="es-ES" dirty="0" err="1">
                  <a:solidFill>
                    <a:schemeClr val="accent2"/>
                  </a:solidFill>
                </a:rPr>
                <a:t>guided</a:t>
              </a:r>
              <a:r>
                <a:rPr lang="es-ES" dirty="0">
                  <a:solidFill>
                    <a:schemeClr val="accent2"/>
                  </a:solidFill>
                </a:rPr>
                <a:t> </a:t>
              </a:r>
              <a:r>
                <a:rPr lang="es-ES" dirty="0" err="1">
                  <a:solidFill>
                    <a:schemeClr val="accent2"/>
                  </a:solidFill>
                </a:rPr>
                <a:t>workflows</a:t>
              </a:r>
              <a:endParaRPr lang="es-ES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9AEA787-8DF1-6210-E934-6D8B4DEE0A27}"/>
              </a:ext>
            </a:extLst>
          </p:cNvPr>
          <p:cNvSpPr/>
          <p:nvPr/>
        </p:nvSpPr>
        <p:spPr>
          <a:xfrm>
            <a:off x="9006840" y="2316230"/>
            <a:ext cx="2276856" cy="1711758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err="1"/>
              <a:t>Scientific</a:t>
            </a:r>
            <a:endParaRPr lang="es-ES" sz="2000" b="1" dirty="0"/>
          </a:p>
          <a:p>
            <a:pPr algn="ctr"/>
            <a:r>
              <a:rPr lang="es-ES" sz="2000" b="1" dirty="0"/>
              <a:t>&amp;</a:t>
            </a:r>
          </a:p>
          <a:p>
            <a:pPr algn="ctr"/>
            <a:r>
              <a:rPr lang="es-ES" sz="2000" b="1" dirty="0"/>
              <a:t>Industrial</a:t>
            </a:r>
          </a:p>
          <a:p>
            <a:pPr algn="ctr"/>
            <a:r>
              <a:rPr lang="es-ES" sz="2000" b="1" dirty="0" err="1"/>
              <a:t>Solutions</a:t>
            </a:r>
            <a:endParaRPr lang="es-ES" sz="2000" b="1" dirty="0"/>
          </a:p>
        </p:txBody>
      </p:sp>
      <p:sp>
        <p:nvSpPr>
          <p:cNvPr id="25" name="Text 19">
            <a:extLst>
              <a:ext uri="{FF2B5EF4-FFF2-40B4-BE49-F238E27FC236}">
                <a16:creationId xmlns:a16="http://schemas.microsoft.com/office/drawing/2014/main" id="{576446BA-B893-73B2-E4E4-810BE79A8577}"/>
              </a:ext>
            </a:extLst>
          </p:cNvPr>
          <p:cNvSpPr/>
          <p:nvPr/>
        </p:nvSpPr>
        <p:spPr>
          <a:xfrm>
            <a:off x="8988552" y="4125073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8096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Knowledge &amp; answers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6881480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D2AA5-4101-B6B5-40B1-40FB0687E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Example: The POEM Workflow</a:t>
            </a:r>
            <a:br>
              <a:rPr lang="en-US" dirty="0"/>
            </a:br>
            <a:r>
              <a:rPr lang="en-US" sz="2400" dirty="0"/>
              <a:t>Phase Identification, Orientation &amp; Elastic Strain Mapping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A59E71-AA8B-3BF5-FD0C-9F196EBC5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3.9.2026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F4D11-B632-54C3-25ED-B5E95480B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ALBA User Meeting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80C472-FE21-9212-6E4B-270588BA6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1783-B42F-4390-AF2F-9E3CE29C7E6C}" type="slidenum">
              <a:rPr lang="en-US" smtClean="0"/>
              <a:t>12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974FAC7-0B16-C360-FBED-2DDC783600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4129" y="1640047"/>
            <a:ext cx="9639929" cy="45381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EF5328F-3878-BFBC-B1C6-6D28F917CA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654" y="593996"/>
            <a:ext cx="1005927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3851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DA8E3-3E73-63A1-1E05-B21AE9FEF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POEM: Crystallography and Morphology</a:t>
            </a:r>
            <a:br>
              <a:rPr lang="en-US" dirty="0"/>
            </a:br>
            <a:r>
              <a:rPr lang="en-US" sz="2400" dirty="0"/>
              <a:t>What is POEM and how general is it?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95D49-494A-125F-16C9-BF2E2C652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3.9.2026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C50081-2A08-9D08-5EBE-0BAFA7759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ALBA User Meeting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1C7186-B35E-94C9-7338-0643FFB27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1783-B42F-4390-AF2F-9E3CE29C7E6C}" type="slidenum">
              <a:rPr lang="en-US" smtClean="0"/>
              <a:t>13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9CD41E-2EDA-EB13-1EF1-DE2743FD1E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559" t="66122" r="32643" b="7193"/>
          <a:stretch/>
        </p:blipFill>
        <p:spPr>
          <a:xfrm>
            <a:off x="154553" y="1697084"/>
            <a:ext cx="1844041" cy="135296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8E66E05-CBCE-5FBF-307A-D896E30125E6}"/>
              </a:ext>
            </a:extLst>
          </p:cNvPr>
          <p:cNvSpPr txBox="1"/>
          <p:nvPr/>
        </p:nvSpPr>
        <p:spPr>
          <a:xfrm>
            <a:off x="340254" y="1040858"/>
            <a:ext cx="38342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TEM and crystals: POEM workflow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CFAB92-F30E-60F9-FEAA-BB1416B6CF2C}"/>
              </a:ext>
            </a:extLst>
          </p:cNvPr>
          <p:cNvSpPr txBox="1"/>
          <p:nvPr/>
        </p:nvSpPr>
        <p:spPr>
          <a:xfrm>
            <a:off x="2013711" y="1750141"/>
            <a:ext cx="4195059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First workflow available in user program: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Currently preparation of the user portal and documentation.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Support scientist is currently hired.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Originally developed for steel research (industrial background)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DCF6F80-7B70-AD1C-A96F-5D9C4C7F3D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38" y="3510424"/>
            <a:ext cx="6550073" cy="2730057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87EF2DBE-2AB7-A9AF-1F3B-F2CAF7D0F92B}"/>
              </a:ext>
            </a:extLst>
          </p:cNvPr>
          <p:cNvGrpSpPr/>
          <p:nvPr/>
        </p:nvGrpSpPr>
        <p:grpSpPr>
          <a:xfrm>
            <a:off x="6627928" y="1516141"/>
            <a:ext cx="5281459" cy="3768409"/>
            <a:chOff x="6124579" y="1655046"/>
            <a:chExt cx="5281459" cy="3768409"/>
          </a:xfrm>
        </p:grpSpPr>
        <p:sp>
          <p:nvSpPr>
            <p:cNvPr id="12" name="Rectangle 1">
              <a:extLst>
                <a:ext uri="{FF2B5EF4-FFF2-40B4-BE49-F238E27FC236}">
                  <a16:creationId xmlns:a16="http://schemas.microsoft.com/office/drawing/2014/main" id="{A0DE3D63-8A19-1B37-DC2B-5E95770026DF}"/>
                </a:ext>
              </a:extLst>
            </p:cNvPr>
            <p:cNvSpPr/>
            <p:nvPr/>
          </p:nvSpPr>
          <p:spPr>
            <a:xfrm>
              <a:off x="6124579" y="1655046"/>
              <a:ext cx="2880000" cy="234000"/>
            </a:xfrm>
            <a:prstGeom prst="roundRect">
              <a:avLst>
                <a:gd name="adj" fmla="val 15000"/>
              </a:avLst>
            </a:prstGeom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r>
                <a:rPr lang="es-ES" sz="1500" b="1">
                  <a:solidFill>
                    <a:srgbClr val="FFFFFF"/>
                  </a:solidFill>
                </a:rPr>
                <a:t>REFERENCES</a:t>
              </a:r>
              <a:endParaRPr sz="1500" b="1" dirty="0">
                <a:solidFill>
                  <a:srgbClr val="FFFFFF"/>
                </a:solidFill>
              </a:endParaRPr>
            </a:p>
          </p:txBody>
        </p:sp>
        <p:sp>
          <p:nvSpPr>
            <p:cNvPr id="13" name="Rectangle 2">
              <a:extLst>
                <a:ext uri="{FF2B5EF4-FFF2-40B4-BE49-F238E27FC236}">
                  <a16:creationId xmlns:a16="http://schemas.microsoft.com/office/drawing/2014/main" id="{1B36848E-033E-6F92-0F05-036D2CD09176}"/>
                </a:ext>
              </a:extLst>
            </p:cNvPr>
            <p:cNvSpPr/>
            <p:nvPr/>
          </p:nvSpPr>
          <p:spPr>
            <a:xfrm>
              <a:off x="6250578" y="2335438"/>
              <a:ext cx="1116000" cy="306000"/>
            </a:xfrm>
            <a:prstGeom prst="roundRect">
              <a:avLst>
                <a:gd name="adj" fmla="val 15000"/>
              </a:avLst>
            </a:prstGeom>
            <a:solidFill>
              <a:srgbClr val="F2F2F2"/>
            </a:solidFill>
            <a:ln w="15875">
              <a:solidFill>
                <a:srgbClr val="80808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r>
                <a:rPr sz="850" b="0" dirty="0" err="1">
                  <a:solidFill>
                    <a:srgbClr val="000000"/>
                  </a:solidFill>
                </a:rPr>
                <a:t>AuPt</a:t>
              </a:r>
              <a:r>
                <a:rPr sz="850" b="0" dirty="0">
                  <a:solidFill>
                    <a:srgbClr val="000000"/>
                  </a:solidFill>
                </a:rPr>
                <a:t> raw </a:t>
              </a:r>
              <a:r>
                <a:rPr lang="es-ES" sz="850" b="0" dirty="0">
                  <a:solidFill>
                    <a:srgbClr val="000000"/>
                  </a:solidFill>
                </a:rPr>
                <a:t>data</a:t>
              </a:r>
              <a:endParaRPr sz="850" b="0" dirty="0">
                <a:solidFill>
                  <a:srgbClr val="000000"/>
                </a:solidFill>
              </a:endParaRPr>
            </a:p>
          </p:txBody>
        </p:sp>
        <p:sp>
          <p:nvSpPr>
            <p:cNvPr id="14" name="Rectangle 3">
              <a:extLst>
                <a:ext uri="{FF2B5EF4-FFF2-40B4-BE49-F238E27FC236}">
                  <a16:creationId xmlns:a16="http://schemas.microsoft.com/office/drawing/2014/main" id="{6700C16E-18CA-64B9-6758-DCE87DF9D78C}"/>
                </a:ext>
              </a:extLst>
            </p:cNvPr>
            <p:cNvSpPr/>
            <p:nvPr/>
          </p:nvSpPr>
          <p:spPr>
            <a:xfrm>
              <a:off x="9296544" y="2339335"/>
              <a:ext cx="1116000" cy="306000"/>
            </a:xfrm>
            <a:prstGeom prst="roundRect">
              <a:avLst>
                <a:gd name="adj" fmla="val 15000"/>
              </a:avLst>
            </a:prstGeom>
            <a:solidFill>
              <a:srgbClr val="F2F2F2"/>
            </a:solidFill>
            <a:ln w="15875">
              <a:solidFill>
                <a:srgbClr val="80808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r>
                <a:rPr lang="es-ES" sz="850" b="0" dirty="0" err="1">
                  <a:solidFill>
                    <a:srgbClr val="000000"/>
                  </a:solidFill>
                </a:rPr>
                <a:t>Sample</a:t>
              </a:r>
              <a:r>
                <a:rPr sz="850" b="0" dirty="0">
                  <a:solidFill>
                    <a:srgbClr val="000000"/>
                  </a:solidFill>
                </a:rPr>
                <a:t> raw </a:t>
              </a:r>
              <a:r>
                <a:rPr lang="es-ES" sz="850" b="0" dirty="0">
                  <a:solidFill>
                    <a:srgbClr val="000000"/>
                  </a:solidFill>
                </a:rPr>
                <a:t>data</a:t>
              </a:r>
              <a:endParaRPr sz="850" b="0" dirty="0">
                <a:solidFill>
                  <a:srgbClr val="000000"/>
                </a:solidFill>
              </a:endParaRPr>
            </a:p>
          </p:txBody>
        </p:sp>
        <p:sp>
          <p:nvSpPr>
            <p:cNvPr id="15" name="Rectangle 4">
              <a:extLst>
                <a:ext uri="{FF2B5EF4-FFF2-40B4-BE49-F238E27FC236}">
                  <a16:creationId xmlns:a16="http://schemas.microsoft.com/office/drawing/2014/main" id="{5581CFBD-0573-440A-9D51-731BE7129288}"/>
                </a:ext>
              </a:extLst>
            </p:cNvPr>
            <p:cNvSpPr/>
            <p:nvPr/>
          </p:nvSpPr>
          <p:spPr>
            <a:xfrm>
              <a:off x="7726579" y="2339335"/>
              <a:ext cx="1116000" cy="306000"/>
            </a:xfrm>
            <a:prstGeom prst="roundRect">
              <a:avLst>
                <a:gd name="adj" fmla="val 15000"/>
              </a:avLst>
            </a:prstGeom>
            <a:solidFill>
              <a:srgbClr val="F2F2F2"/>
            </a:solidFill>
            <a:ln w="15875">
              <a:solidFill>
                <a:srgbClr val="80808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r>
                <a:rPr sz="850" b="0" dirty="0">
                  <a:solidFill>
                    <a:srgbClr val="000000"/>
                  </a:solidFill>
                </a:rPr>
                <a:t>Vacuum raw </a:t>
              </a:r>
              <a:r>
                <a:rPr lang="es-ES" sz="850" b="0" dirty="0">
                  <a:solidFill>
                    <a:srgbClr val="000000"/>
                  </a:solidFill>
                </a:rPr>
                <a:t>data</a:t>
              </a:r>
              <a:endParaRPr sz="850" b="0" dirty="0">
                <a:solidFill>
                  <a:srgbClr val="000000"/>
                </a:solidFill>
              </a:endParaRPr>
            </a:p>
          </p:txBody>
        </p:sp>
        <p:cxnSp>
          <p:nvCxnSpPr>
            <p:cNvPr id="16" name="Connector 5">
              <a:extLst>
                <a:ext uri="{FF2B5EF4-FFF2-40B4-BE49-F238E27FC236}">
                  <a16:creationId xmlns:a16="http://schemas.microsoft.com/office/drawing/2014/main" id="{1FC8CD0F-AC73-CDE9-D9A2-AF7235EDD696}"/>
                </a:ext>
              </a:extLst>
            </p:cNvPr>
            <p:cNvCxnSpPr>
              <a:stCxn id="13" idx="2"/>
              <a:endCxn id="18" idx="0"/>
            </p:cNvCxnSpPr>
            <p:nvPr/>
          </p:nvCxnSpPr>
          <p:spPr>
            <a:xfrm>
              <a:off x="6808578" y="2641438"/>
              <a:ext cx="0" cy="389457"/>
            </a:xfrm>
            <a:prstGeom prst="line">
              <a:avLst/>
            </a:prstGeom>
            <a:ln w="19050">
              <a:solidFill>
                <a:srgbClr val="2F5496"/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or 6">
              <a:extLst>
                <a:ext uri="{FF2B5EF4-FFF2-40B4-BE49-F238E27FC236}">
                  <a16:creationId xmlns:a16="http://schemas.microsoft.com/office/drawing/2014/main" id="{862939E4-9F6A-768D-0555-A544550810F4}"/>
                </a:ext>
              </a:extLst>
            </p:cNvPr>
            <p:cNvCxnSpPr>
              <a:stCxn id="14" idx="2"/>
            </p:cNvCxnSpPr>
            <p:nvPr/>
          </p:nvCxnSpPr>
          <p:spPr>
            <a:xfrm>
              <a:off x="9854544" y="2645335"/>
              <a:ext cx="3607" cy="385560"/>
            </a:xfrm>
            <a:prstGeom prst="line">
              <a:avLst/>
            </a:prstGeom>
            <a:ln w="19050">
              <a:solidFill>
                <a:srgbClr val="C00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9">
              <a:extLst>
                <a:ext uri="{FF2B5EF4-FFF2-40B4-BE49-F238E27FC236}">
                  <a16:creationId xmlns:a16="http://schemas.microsoft.com/office/drawing/2014/main" id="{53351F6F-232A-4CDF-E587-A65C7126F094}"/>
                </a:ext>
              </a:extLst>
            </p:cNvPr>
            <p:cNvSpPr/>
            <p:nvPr/>
          </p:nvSpPr>
          <p:spPr>
            <a:xfrm>
              <a:off x="6250578" y="3030895"/>
              <a:ext cx="1116000" cy="552664"/>
            </a:xfrm>
            <a:prstGeom prst="roundRect">
              <a:avLst>
                <a:gd name="adj" fmla="val 15000"/>
              </a:avLst>
            </a:prstGeom>
            <a:solidFill>
              <a:srgbClr val="D6E4F0"/>
            </a:solidFill>
            <a:ln w="15875">
              <a:solidFill>
                <a:srgbClr val="2F549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es-ES" sz="950" b="1" dirty="0">
                  <a:solidFill>
                    <a:srgbClr val="2F5496"/>
                  </a:solidFill>
                </a:rPr>
                <a:t>Pipeline 1: </a:t>
              </a:r>
              <a:r>
                <a:rPr sz="950" b="1" dirty="0">
                  <a:solidFill>
                    <a:srgbClr val="2F5496"/>
                  </a:solidFill>
                </a:rPr>
                <a:t>Q-Space Calibration</a:t>
              </a:r>
            </a:p>
          </p:txBody>
        </p:sp>
        <p:sp>
          <p:nvSpPr>
            <p:cNvPr id="19" name="Rectangle 10">
              <a:extLst>
                <a:ext uri="{FF2B5EF4-FFF2-40B4-BE49-F238E27FC236}">
                  <a16:creationId xmlns:a16="http://schemas.microsoft.com/office/drawing/2014/main" id="{0EFFED08-FD0A-1670-8B94-8C5386D89053}"/>
                </a:ext>
              </a:extLst>
            </p:cNvPr>
            <p:cNvSpPr/>
            <p:nvPr/>
          </p:nvSpPr>
          <p:spPr>
            <a:xfrm>
              <a:off x="6200868" y="3735607"/>
              <a:ext cx="1215419" cy="319248"/>
            </a:xfrm>
            <a:prstGeom prst="roundRect">
              <a:avLst>
                <a:gd name="adj" fmla="val 15000"/>
              </a:avLst>
            </a:prstGeom>
            <a:solidFill>
              <a:srgbClr val="F2F2F2"/>
            </a:solidFill>
            <a:ln w="15875">
              <a:solidFill>
                <a:srgbClr val="2F549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r>
                <a:rPr sz="850" b="0" dirty="0">
                  <a:solidFill>
                    <a:srgbClr val="000000"/>
                  </a:solidFill>
                </a:rPr>
                <a:t>Q pixel size [Å⁻¹/</a:t>
              </a:r>
              <a:r>
                <a:rPr sz="850" b="0" dirty="0" err="1">
                  <a:solidFill>
                    <a:srgbClr val="000000"/>
                  </a:solidFill>
                </a:rPr>
                <a:t>px</a:t>
              </a:r>
              <a:r>
                <a:rPr sz="850" b="0" dirty="0">
                  <a:solidFill>
                    <a:srgbClr val="000000"/>
                  </a:solidFill>
                </a:rPr>
                <a:t>]</a:t>
              </a:r>
            </a:p>
          </p:txBody>
        </p:sp>
        <p:cxnSp>
          <p:nvCxnSpPr>
            <p:cNvPr id="20" name="Connector 11">
              <a:extLst>
                <a:ext uri="{FF2B5EF4-FFF2-40B4-BE49-F238E27FC236}">
                  <a16:creationId xmlns:a16="http://schemas.microsoft.com/office/drawing/2014/main" id="{6CC7C908-19E4-55F6-E26B-7EDDB2F41C15}"/>
                </a:ext>
              </a:extLst>
            </p:cNvPr>
            <p:cNvCxnSpPr>
              <a:stCxn id="18" idx="2"/>
              <a:endCxn id="19" idx="0"/>
            </p:cNvCxnSpPr>
            <p:nvPr/>
          </p:nvCxnSpPr>
          <p:spPr>
            <a:xfrm>
              <a:off x="6808578" y="3583559"/>
              <a:ext cx="0" cy="152048"/>
            </a:xfrm>
            <a:prstGeom prst="line">
              <a:avLst/>
            </a:prstGeom>
            <a:ln w="19050">
              <a:solidFill>
                <a:srgbClr val="2F5496"/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14">
              <a:extLst>
                <a:ext uri="{FF2B5EF4-FFF2-40B4-BE49-F238E27FC236}">
                  <a16:creationId xmlns:a16="http://schemas.microsoft.com/office/drawing/2014/main" id="{271D58D7-60EC-0924-0926-52D7CD39B01D}"/>
                </a:ext>
              </a:extLst>
            </p:cNvPr>
            <p:cNvSpPr/>
            <p:nvPr/>
          </p:nvSpPr>
          <p:spPr>
            <a:xfrm>
              <a:off x="9053339" y="3840522"/>
              <a:ext cx="1583938" cy="496183"/>
            </a:xfrm>
            <a:prstGeom prst="roundRect">
              <a:avLst>
                <a:gd name="adj" fmla="val 15000"/>
              </a:avLst>
            </a:prstGeom>
            <a:solidFill>
              <a:srgbClr val="F2F2F2"/>
            </a:solidFill>
            <a:ln w="15875">
              <a:solidFill>
                <a:srgbClr val="375A2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r>
                <a:rPr lang="es-ES" sz="800" b="0" dirty="0" err="1">
                  <a:solidFill>
                    <a:srgbClr val="000000"/>
                  </a:solidFill>
                </a:rPr>
                <a:t>Calibrated</a:t>
              </a:r>
              <a:r>
                <a:rPr lang="es-ES" sz="800" b="0" dirty="0">
                  <a:solidFill>
                    <a:srgbClr val="000000"/>
                  </a:solidFill>
                </a:rPr>
                <a:t> </a:t>
              </a:r>
              <a:r>
                <a:rPr sz="800" b="0" dirty="0" err="1">
                  <a:solidFill>
                    <a:srgbClr val="000000"/>
                  </a:solidFill>
                </a:rPr>
                <a:t>bragg</a:t>
              </a:r>
              <a:r>
                <a:rPr lang="es-ES" sz="800" b="0" dirty="0">
                  <a:solidFill>
                    <a:srgbClr val="000000"/>
                  </a:solidFill>
                </a:rPr>
                <a:t> </a:t>
              </a:r>
              <a:r>
                <a:rPr sz="800" b="0" dirty="0">
                  <a:solidFill>
                    <a:srgbClr val="000000"/>
                  </a:solidFill>
                </a:rPr>
                <a:t>peaks</a:t>
              </a:r>
              <a:r>
                <a:rPr lang="es-ES" sz="800" b="0" dirty="0">
                  <a:solidFill>
                    <a:srgbClr val="000000"/>
                  </a:solidFill>
                </a:rPr>
                <a:t> </a:t>
              </a:r>
            </a:p>
            <a:p>
              <a:pPr algn="ctr"/>
              <a:r>
                <a:rPr sz="800" b="0" dirty="0">
                  <a:solidFill>
                    <a:srgbClr val="000000"/>
                  </a:solidFill>
                </a:rPr>
                <a:t>Refined </a:t>
              </a:r>
              <a:r>
                <a:rPr lang="es-ES" sz="800" b="0" dirty="0">
                  <a:solidFill>
                    <a:srgbClr val="000000"/>
                  </a:solidFill>
                </a:rPr>
                <a:t>simple </a:t>
              </a:r>
              <a:r>
                <a:rPr sz="800" b="0" dirty="0" err="1">
                  <a:solidFill>
                    <a:srgbClr val="000000"/>
                  </a:solidFill>
                </a:rPr>
                <a:t>lat</a:t>
              </a:r>
              <a:r>
                <a:rPr lang="es-ES" sz="800" b="0" dirty="0">
                  <a:solidFill>
                    <a:srgbClr val="000000"/>
                  </a:solidFill>
                </a:rPr>
                <a:t>tice</a:t>
              </a:r>
              <a:r>
                <a:rPr sz="800" b="0" dirty="0">
                  <a:solidFill>
                    <a:srgbClr val="000000"/>
                  </a:solidFill>
                </a:rPr>
                <a:t> [Å]</a:t>
              </a:r>
            </a:p>
          </p:txBody>
        </p:sp>
        <p:cxnSp>
          <p:nvCxnSpPr>
            <p:cNvPr id="22" name="Connector 16">
              <a:extLst>
                <a:ext uri="{FF2B5EF4-FFF2-40B4-BE49-F238E27FC236}">
                  <a16:creationId xmlns:a16="http://schemas.microsoft.com/office/drawing/2014/main" id="{AFED699F-6607-34C2-42C9-1FCF4D29B599}"/>
                </a:ext>
              </a:extLst>
            </p:cNvPr>
            <p:cNvCxnSpPr>
              <a:stCxn id="19" idx="3"/>
              <a:endCxn id="27" idx="1"/>
            </p:cNvCxnSpPr>
            <p:nvPr/>
          </p:nvCxnSpPr>
          <p:spPr>
            <a:xfrm flipV="1">
              <a:off x="7416287" y="3307227"/>
              <a:ext cx="1871021" cy="588004"/>
            </a:xfrm>
            <a:prstGeom prst="line">
              <a:avLst/>
            </a:prstGeom>
            <a:ln w="19050">
              <a:solidFill>
                <a:srgbClr val="375A23"/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9C546DB5-5D1F-CB20-2CA6-2D7265F0AF4D}"/>
                </a:ext>
              </a:extLst>
            </p:cNvPr>
            <p:cNvGrpSpPr/>
            <p:nvPr/>
          </p:nvGrpSpPr>
          <p:grpSpPr>
            <a:xfrm>
              <a:off x="8284579" y="4623607"/>
              <a:ext cx="3121459" cy="799848"/>
              <a:chOff x="8284579" y="4623607"/>
              <a:chExt cx="3121459" cy="799848"/>
            </a:xfrm>
          </p:grpSpPr>
          <p:cxnSp>
            <p:nvCxnSpPr>
              <p:cNvPr id="32" name="Connector 21">
                <a:extLst>
                  <a:ext uri="{FF2B5EF4-FFF2-40B4-BE49-F238E27FC236}">
                    <a16:creationId xmlns:a16="http://schemas.microsoft.com/office/drawing/2014/main" id="{0E877FDE-50F2-E430-4192-DBD5E4AEB28C}"/>
                  </a:ext>
                </a:extLst>
              </p:cNvPr>
              <p:cNvCxnSpPr/>
              <p:nvPr/>
            </p:nvCxnSpPr>
            <p:spPr>
              <a:xfrm>
                <a:off x="9429815" y="4964007"/>
                <a:ext cx="0" cy="209418"/>
              </a:xfrm>
              <a:prstGeom prst="line">
                <a:avLst/>
              </a:prstGeom>
              <a:ln w="10160">
                <a:solidFill>
                  <a:srgbClr val="844300"/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Connector 26">
                <a:extLst>
                  <a:ext uri="{FF2B5EF4-FFF2-40B4-BE49-F238E27FC236}">
                    <a16:creationId xmlns:a16="http://schemas.microsoft.com/office/drawing/2014/main" id="{561E0022-5806-5A5F-AEC2-BF2A0FB2EB89}"/>
                  </a:ext>
                </a:extLst>
              </p:cNvPr>
              <p:cNvCxnSpPr/>
              <p:nvPr/>
            </p:nvCxnSpPr>
            <p:spPr>
              <a:xfrm>
                <a:off x="8860580" y="5012991"/>
                <a:ext cx="0" cy="0"/>
              </a:xfrm>
              <a:prstGeom prst="line">
                <a:avLst/>
              </a:prstGeom>
              <a:ln w="19050">
                <a:solidFill>
                  <a:srgbClr val="844300"/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ctor 21">
                <a:extLst>
                  <a:ext uri="{FF2B5EF4-FFF2-40B4-BE49-F238E27FC236}">
                    <a16:creationId xmlns:a16="http://schemas.microsoft.com/office/drawing/2014/main" id="{F4DB5909-9031-D7F9-E0B9-63B945D2C894}"/>
                  </a:ext>
                </a:extLst>
              </p:cNvPr>
              <p:cNvCxnSpPr/>
              <p:nvPr/>
            </p:nvCxnSpPr>
            <p:spPr>
              <a:xfrm>
                <a:off x="8649342" y="4987524"/>
                <a:ext cx="0" cy="209418"/>
              </a:xfrm>
              <a:prstGeom prst="line">
                <a:avLst/>
              </a:prstGeom>
              <a:ln w="10160">
                <a:solidFill>
                  <a:srgbClr val="844300"/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ctor 21">
                <a:extLst>
                  <a:ext uri="{FF2B5EF4-FFF2-40B4-BE49-F238E27FC236}">
                    <a16:creationId xmlns:a16="http://schemas.microsoft.com/office/drawing/2014/main" id="{8F7BA0C8-F76A-953F-56BF-18624325E584}"/>
                  </a:ext>
                </a:extLst>
              </p:cNvPr>
              <p:cNvCxnSpPr/>
              <p:nvPr/>
            </p:nvCxnSpPr>
            <p:spPr>
              <a:xfrm>
                <a:off x="10191815" y="4955973"/>
                <a:ext cx="0" cy="209418"/>
              </a:xfrm>
              <a:prstGeom prst="line">
                <a:avLst/>
              </a:prstGeom>
              <a:ln w="10160">
                <a:solidFill>
                  <a:srgbClr val="844300"/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or 21">
                <a:extLst>
                  <a:ext uri="{FF2B5EF4-FFF2-40B4-BE49-F238E27FC236}">
                    <a16:creationId xmlns:a16="http://schemas.microsoft.com/office/drawing/2014/main" id="{FD4DE7CE-61A7-F438-E65D-A1F11F4558F9}"/>
                  </a:ext>
                </a:extLst>
              </p:cNvPr>
              <p:cNvCxnSpPr/>
              <p:nvPr/>
            </p:nvCxnSpPr>
            <p:spPr>
              <a:xfrm>
                <a:off x="11032324" y="4955973"/>
                <a:ext cx="0" cy="209418"/>
              </a:xfrm>
              <a:prstGeom prst="line">
                <a:avLst/>
              </a:prstGeom>
              <a:ln w="10160">
                <a:solidFill>
                  <a:srgbClr val="844300"/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Rectangle 18">
                <a:extLst>
                  <a:ext uri="{FF2B5EF4-FFF2-40B4-BE49-F238E27FC236}">
                    <a16:creationId xmlns:a16="http://schemas.microsoft.com/office/drawing/2014/main" id="{30E5BD4B-3D26-215D-ADA9-3B7AF6AD8509}"/>
                  </a:ext>
                </a:extLst>
              </p:cNvPr>
              <p:cNvSpPr/>
              <p:nvPr/>
            </p:nvSpPr>
            <p:spPr>
              <a:xfrm>
                <a:off x="8284580" y="5110705"/>
                <a:ext cx="710166" cy="312750"/>
              </a:xfrm>
              <a:prstGeom prst="roundRect">
                <a:avLst>
                  <a:gd name="adj" fmla="val 15000"/>
                </a:avLst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 lIns="0" tIns="0" rIns="0" bIns="0" rtlCol="0" anchor="ctr"/>
              <a:lstStyle/>
              <a:p>
                <a:pPr algn="ctr"/>
                <a:r>
                  <a:rPr sz="650" b="0" dirty="0">
                    <a:solidFill>
                      <a:srgbClr val="844300"/>
                    </a:solidFill>
                  </a:rPr>
                  <a:t>IPF Orientation
Maps</a:t>
                </a:r>
              </a:p>
            </p:txBody>
          </p:sp>
          <p:sp>
            <p:nvSpPr>
              <p:cNvPr id="38" name="Rectangle 22">
                <a:extLst>
                  <a:ext uri="{FF2B5EF4-FFF2-40B4-BE49-F238E27FC236}">
                    <a16:creationId xmlns:a16="http://schemas.microsoft.com/office/drawing/2014/main" id="{ABC76E5A-B7A1-491F-C681-71FF0B2BF182}"/>
                  </a:ext>
                </a:extLst>
              </p:cNvPr>
              <p:cNvSpPr/>
              <p:nvPr/>
            </p:nvSpPr>
            <p:spPr>
              <a:xfrm>
                <a:off x="9845308" y="5117455"/>
                <a:ext cx="718202" cy="306000"/>
              </a:xfrm>
              <a:prstGeom prst="roundRect">
                <a:avLst>
                  <a:gd name="adj" fmla="val 15000"/>
                </a:avLst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 rtlCol="0" anchor="ctr"/>
              <a:lstStyle/>
              <a:p>
                <a:pPr algn="ctr"/>
                <a:r>
                  <a:rPr sz="650" b="0">
                    <a:solidFill>
                      <a:srgbClr val="844300"/>
                    </a:solidFill>
                  </a:rPr>
                  <a:t>Phase Weight
Map</a:t>
                </a:r>
              </a:p>
            </p:txBody>
          </p:sp>
          <p:sp>
            <p:nvSpPr>
              <p:cNvPr id="39" name="Rectangle 24">
                <a:extLst>
                  <a:ext uri="{FF2B5EF4-FFF2-40B4-BE49-F238E27FC236}">
                    <a16:creationId xmlns:a16="http://schemas.microsoft.com/office/drawing/2014/main" id="{A0DFE004-156D-7C6D-E896-E4A5FFCC6510}"/>
                  </a:ext>
                </a:extLst>
              </p:cNvPr>
              <p:cNvSpPr/>
              <p:nvPr/>
            </p:nvSpPr>
            <p:spPr>
              <a:xfrm>
                <a:off x="10631202" y="5110705"/>
                <a:ext cx="774836" cy="306000"/>
              </a:xfrm>
              <a:prstGeom prst="roundRect">
                <a:avLst>
                  <a:gd name="adj" fmla="val 15000"/>
                </a:avLst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 rtlCol="0" anchor="ctr"/>
              <a:lstStyle/>
              <a:p>
                <a:pPr algn="ctr"/>
                <a:r>
                  <a:rPr sz="650" b="0" dirty="0">
                    <a:solidFill>
                      <a:srgbClr val="844300"/>
                    </a:solidFill>
                  </a:rPr>
                  <a:t>Strain Maps
(</a:t>
                </a:r>
                <a:r>
                  <a:rPr sz="650" b="0" dirty="0" err="1">
                    <a:solidFill>
                      <a:srgbClr val="844300"/>
                    </a:solidFill>
                  </a:rPr>
                  <a:t>exx,eyy,exy,θ</a:t>
                </a:r>
                <a:r>
                  <a:rPr sz="650" b="0" dirty="0">
                    <a:solidFill>
                      <a:srgbClr val="844300"/>
                    </a:solidFill>
                  </a:rPr>
                  <a:t>)</a:t>
                </a:r>
              </a:p>
            </p:txBody>
          </p:sp>
          <p:sp>
            <p:nvSpPr>
              <p:cNvPr id="40" name="Rectangle 20">
                <a:extLst>
                  <a:ext uri="{FF2B5EF4-FFF2-40B4-BE49-F238E27FC236}">
                    <a16:creationId xmlns:a16="http://schemas.microsoft.com/office/drawing/2014/main" id="{220EBF4E-0539-C458-335C-37E1399248AB}"/>
                  </a:ext>
                </a:extLst>
              </p:cNvPr>
              <p:cNvSpPr/>
              <p:nvPr/>
            </p:nvSpPr>
            <p:spPr>
              <a:xfrm>
                <a:off x="9038651" y="5118869"/>
                <a:ext cx="749828" cy="297836"/>
              </a:xfrm>
              <a:prstGeom prst="roundRect">
                <a:avLst>
                  <a:gd name="adj" fmla="val 15000"/>
                </a:avLst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 rtlCol="0" anchor="ctr"/>
              <a:lstStyle/>
              <a:p>
                <a:pPr algn="ctr"/>
                <a:r>
                  <a:rPr sz="650" b="0" dirty="0">
                    <a:solidFill>
                      <a:srgbClr val="844300"/>
                    </a:solidFill>
                  </a:rPr>
                  <a:t>HDBSCAN
Grain Maps</a:t>
                </a:r>
              </a:p>
            </p:txBody>
          </p:sp>
          <p:sp>
            <p:nvSpPr>
              <p:cNvPr id="41" name="Rectangle 17">
                <a:extLst>
                  <a:ext uri="{FF2B5EF4-FFF2-40B4-BE49-F238E27FC236}">
                    <a16:creationId xmlns:a16="http://schemas.microsoft.com/office/drawing/2014/main" id="{0B8F4855-791C-F98F-C4D0-07F92014DE1A}"/>
                  </a:ext>
                </a:extLst>
              </p:cNvPr>
              <p:cNvSpPr/>
              <p:nvPr/>
            </p:nvSpPr>
            <p:spPr>
              <a:xfrm>
                <a:off x="8284579" y="4623607"/>
                <a:ext cx="3121459" cy="358085"/>
              </a:xfrm>
              <a:prstGeom prst="roundRect">
                <a:avLst>
                  <a:gd name="adj" fmla="val 15000"/>
                </a:avLst>
              </a:prstGeom>
              <a:solidFill>
                <a:srgbClr val="FDE9D0"/>
              </a:solidFill>
              <a:ln w="15875">
                <a:solidFill>
                  <a:srgbClr val="8443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/>
              <a:lstStyle/>
              <a:p>
                <a:pPr algn="ctr"/>
                <a:r>
                  <a:rPr lang="es-ES" sz="950" b="1" dirty="0">
                    <a:solidFill>
                      <a:srgbClr val="844300"/>
                    </a:solidFill>
                  </a:rPr>
                  <a:t>Pipeline 2: </a:t>
                </a:r>
                <a:r>
                  <a:rPr sz="950" b="1" dirty="0">
                    <a:solidFill>
                      <a:srgbClr val="844300"/>
                    </a:solidFill>
                  </a:rPr>
                  <a:t>Orientation Mapping &amp; Strain</a:t>
                </a:r>
              </a:p>
            </p:txBody>
          </p:sp>
        </p:grpSp>
        <p:sp>
          <p:nvSpPr>
            <p:cNvPr id="24" name="Rectangle 1">
              <a:extLst>
                <a:ext uri="{FF2B5EF4-FFF2-40B4-BE49-F238E27FC236}">
                  <a16:creationId xmlns:a16="http://schemas.microsoft.com/office/drawing/2014/main" id="{E7127A43-3982-46F4-F96A-266F45520100}"/>
                </a:ext>
              </a:extLst>
            </p:cNvPr>
            <p:cNvSpPr/>
            <p:nvPr/>
          </p:nvSpPr>
          <p:spPr>
            <a:xfrm>
              <a:off x="9137145" y="1991591"/>
              <a:ext cx="1416327" cy="234000"/>
            </a:xfrm>
            <a:prstGeom prst="roundRect">
              <a:avLst>
                <a:gd name="adj" fmla="val 15000"/>
              </a:avLst>
            </a:prstGeom>
            <a:solidFill>
              <a:srgbClr val="C00000"/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r>
                <a:rPr lang="es-ES" sz="1000" b="1" dirty="0">
                  <a:solidFill>
                    <a:srgbClr val="FFFFFF"/>
                  </a:solidFill>
                </a:rPr>
                <a:t>SAMPLE</a:t>
              </a:r>
              <a:endParaRPr sz="1000" b="1" dirty="0">
                <a:solidFill>
                  <a:srgbClr val="FFFFFF"/>
                </a:solidFill>
              </a:endParaRPr>
            </a:p>
          </p:txBody>
        </p:sp>
        <p:sp>
          <p:nvSpPr>
            <p:cNvPr id="25" name="Rectangle 1">
              <a:extLst>
                <a:ext uri="{FF2B5EF4-FFF2-40B4-BE49-F238E27FC236}">
                  <a16:creationId xmlns:a16="http://schemas.microsoft.com/office/drawing/2014/main" id="{81FEF38A-E491-EDB0-9052-15ECE964496D}"/>
                </a:ext>
              </a:extLst>
            </p:cNvPr>
            <p:cNvSpPr/>
            <p:nvPr/>
          </p:nvSpPr>
          <p:spPr>
            <a:xfrm>
              <a:off x="6124579" y="1991591"/>
              <a:ext cx="1367999" cy="234000"/>
            </a:xfrm>
            <a:prstGeom prst="roundRect">
              <a:avLst>
                <a:gd name="adj" fmla="val 15000"/>
              </a:avLst>
            </a:pr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r>
                <a:rPr lang="es-ES" sz="1000" b="1" dirty="0">
                  <a:solidFill>
                    <a:srgbClr val="FFFFFF"/>
                  </a:solidFill>
                </a:rPr>
                <a:t>CALIBRANT</a:t>
              </a:r>
              <a:endParaRPr sz="1000" b="1" dirty="0">
                <a:solidFill>
                  <a:srgbClr val="FFFFFF"/>
                </a:solidFill>
              </a:endParaRPr>
            </a:p>
          </p:txBody>
        </p:sp>
        <p:sp>
          <p:nvSpPr>
            <p:cNvPr id="26" name="Rectangle 1">
              <a:extLst>
                <a:ext uri="{FF2B5EF4-FFF2-40B4-BE49-F238E27FC236}">
                  <a16:creationId xmlns:a16="http://schemas.microsoft.com/office/drawing/2014/main" id="{E4DF1D98-167A-8FBA-F607-B77674F67E29}"/>
                </a:ext>
              </a:extLst>
            </p:cNvPr>
            <p:cNvSpPr/>
            <p:nvPr/>
          </p:nvSpPr>
          <p:spPr>
            <a:xfrm>
              <a:off x="7564579" y="1991591"/>
              <a:ext cx="1440000" cy="234000"/>
            </a:xfrm>
            <a:prstGeom prst="roundRect">
              <a:avLst>
                <a:gd name="adj" fmla="val 15000"/>
              </a:avLst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r>
                <a:rPr lang="es-ES" sz="1000" b="1" dirty="0" err="1">
                  <a:solidFill>
                    <a:srgbClr val="FFFFFF"/>
                  </a:solidFill>
                </a:rPr>
                <a:t>Background</a:t>
              </a:r>
              <a:r>
                <a:rPr lang="es-ES" sz="1000" b="1" dirty="0">
                  <a:solidFill>
                    <a:srgbClr val="FFFFFF"/>
                  </a:solidFill>
                </a:rPr>
                <a:t> (BG)</a:t>
              </a:r>
              <a:endParaRPr sz="1000" b="1" dirty="0">
                <a:solidFill>
                  <a:srgbClr val="FFFFFF"/>
                </a:solidFill>
              </a:endParaRPr>
            </a:p>
          </p:txBody>
        </p:sp>
        <p:sp>
          <p:nvSpPr>
            <p:cNvPr id="27" name="Rectangle 9">
              <a:extLst>
                <a:ext uri="{FF2B5EF4-FFF2-40B4-BE49-F238E27FC236}">
                  <a16:creationId xmlns:a16="http://schemas.microsoft.com/office/drawing/2014/main" id="{3092BBB6-D474-150E-7A47-447C6F4710E1}"/>
                </a:ext>
              </a:extLst>
            </p:cNvPr>
            <p:cNvSpPr/>
            <p:nvPr/>
          </p:nvSpPr>
          <p:spPr>
            <a:xfrm>
              <a:off x="9287308" y="3030895"/>
              <a:ext cx="1116000" cy="552664"/>
            </a:xfrm>
            <a:prstGeom prst="roundRect">
              <a:avLst>
                <a:gd name="adj" fmla="val 15000"/>
              </a:avLst>
            </a:prstGeom>
            <a:solidFill>
              <a:srgbClr val="D6E4F0"/>
            </a:solidFill>
            <a:ln w="15875">
              <a:solidFill>
                <a:srgbClr val="2F549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es-ES" sz="950" b="1" dirty="0">
                  <a:solidFill>
                    <a:srgbClr val="2F5496"/>
                  </a:solidFill>
                </a:rPr>
                <a:t>Pipeline 1: </a:t>
              </a:r>
              <a:r>
                <a:rPr sz="950" b="1" dirty="0">
                  <a:solidFill>
                    <a:srgbClr val="2F5496"/>
                  </a:solidFill>
                </a:rPr>
                <a:t>Q-Space Calibration</a:t>
              </a:r>
              <a:br>
                <a:rPr lang="es-ES" sz="950" b="1" dirty="0">
                  <a:solidFill>
                    <a:srgbClr val="2F5496"/>
                  </a:solidFill>
                </a:rPr>
              </a:br>
              <a:r>
                <a:rPr lang="es-ES" sz="950" b="1" dirty="0">
                  <a:solidFill>
                    <a:srgbClr val="2F5496"/>
                  </a:solidFill>
                </a:rPr>
                <a:t>&amp; </a:t>
              </a:r>
              <a:r>
                <a:rPr lang="es-ES" sz="950" b="1" dirty="0" err="1">
                  <a:solidFill>
                    <a:srgbClr val="2F5496"/>
                  </a:solidFill>
                </a:rPr>
                <a:t>peakharvest</a:t>
              </a:r>
              <a:endParaRPr sz="950" b="1" dirty="0">
                <a:solidFill>
                  <a:srgbClr val="2F5496"/>
                </a:solidFill>
              </a:endParaRPr>
            </a:p>
          </p:txBody>
        </p:sp>
        <p:cxnSp>
          <p:nvCxnSpPr>
            <p:cNvPr id="28" name="Connector 7">
              <a:extLst>
                <a:ext uri="{FF2B5EF4-FFF2-40B4-BE49-F238E27FC236}">
                  <a16:creationId xmlns:a16="http://schemas.microsoft.com/office/drawing/2014/main" id="{E8A1938D-C51B-03EF-4DEF-6D286D7CD503}"/>
                </a:ext>
              </a:extLst>
            </p:cNvPr>
            <p:cNvCxnSpPr>
              <a:stCxn id="15" idx="2"/>
              <a:endCxn id="27" idx="0"/>
            </p:cNvCxnSpPr>
            <p:nvPr/>
          </p:nvCxnSpPr>
          <p:spPr>
            <a:xfrm>
              <a:off x="8284579" y="2645335"/>
              <a:ext cx="1560729" cy="38556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9" name="Connector 7">
              <a:extLst>
                <a:ext uri="{FF2B5EF4-FFF2-40B4-BE49-F238E27FC236}">
                  <a16:creationId xmlns:a16="http://schemas.microsoft.com/office/drawing/2014/main" id="{4E6C05D9-6F8B-17BE-4A14-A6AEB17E625C}"/>
                </a:ext>
              </a:extLst>
            </p:cNvPr>
            <p:cNvCxnSpPr>
              <a:stCxn id="15" idx="2"/>
              <a:endCxn id="18" idx="0"/>
            </p:cNvCxnSpPr>
            <p:nvPr/>
          </p:nvCxnSpPr>
          <p:spPr>
            <a:xfrm flipH="1">
              <a:off x="6808578" y="2645335"/>
              <a:ext cx="1476001" cy="38556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30" name="Connector 6">
              <a:extLst>
                <a:ext uri="{FF2B5EF4-FFF2-40B4-BE49-F238E27FC236}">
                  <a16:creationId xmlns:a16="http://schemas.microsoft.com/office/drawing/2014/main" id="{10A6C237-59A6-C8B0-BD2F-5FBA8A0F2FAA}"/>
                </a:ext>
              </a:extLst>
            </p:cNvPr>
            <p:cNvCxnSpPr>
              <a:stCxn id="21" idx="2"/>
              <a:endCxn id="41" idx="0"/>
            </p:cNvCxnSpPr>
            <p:nvPr/>
          </p:nvCxnSpPr>
          <p:spPr>
            <a:xfrm>
              <a:off x="9845308" y="4336705"/>
              <a:ext cx="1" cy="286902"/>
            </a:xfrm>
            <a:prstGeom prst="line">
              <a:avLst/>
            </a:prstGeom>
            <a:ln w="19050">
              <a:solidFill>
                <a:srgbClr val="C00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or 6">
              <a:extLst>
                <a:ext uri="{FF2B5EF4-FFF2-40B4-BE49-F238E27FC236}">
                  <a16:creationId xmlns:a16="http://schemas.microsoft.com/office/drawing/2014/main" id="{EE25BF94-45BC-1AE6-22F3-D92AB6E7004B}"/>
                </a:ext>
              </a:extLst>
            </p:cNvPr>
            <p:cNvCxnSpPr/>
            <p:nvPr/>
          </p:nvCxnSpPr>
          <p:spPr>
            <a:xfrm>
              <a:off x="9845308" y="3583559"/>
              <a:ext cx="0" cy="256963"/>
            </a:xfrm>
            <a:prstGeom prst="line">
              <a:avLst/>
            </a:prstGeom>
            <a:ln w="19050">
              <a:solidFill>
                <a:srgbClr val="C00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00761565-CA0D-1479-5614-A939CAD5C481}"/>
              </a:ext>
            </a:extLst>
          </p:cNvPr>
          <p:cNvSpPr/>
          <p:nvPr/>
        </p:nvSpPr>
        <p:spPr>
          <a:xfrm>
            <a:off x="7900641" y="5443900"/>
            <a:ext cx="3006016" cy="132556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Workflow is installed and tested; documentation and integration in user portal is currently done.</a:t>
            </a:r>
          </a:p>
        </p:txBody>
      </p:sp>
    </p:spTree>
    <p:extLst>
      <p:ext uri="{BB962C8B-B14F-4D97-AF65-F5344CB8AC3E}">
        <p14:creationId xmlns:p14="http://schemas.microsoft.com/office/powerpoint/2010/main" val="18254968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5466B-C1BB-6BFB-4777-C1852EA30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Crystallography and Morphology</a:t>
            </a:r>
            <a:br>
              <a:rPr lang="en-US" dirty="0"/>
            </a:br>
            <a:r>
              <a:rPr lang="en-US" sz="2400" dirty="0"/>
              <a:t>Fast and cost-effective measurements of many samples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91A996-2C06-AE30-692D-D9D8E78DB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3.9.2026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0AC87E-39E7-C47F-2225-FB603C23E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ALBA User Meeting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2AD9CE-36A0-C77F-0B7A-38AB49103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1783-B42F-4390-AF2F-9E3CE29C7E6C}" type="slidenum">
              <a:rPr lang="en-US" smtClean="0"/>
              <a:t>14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98F52E-4C3F-2441-C030-2B5B910E2C7F}"/>
              </a:ext>
            </a:extLst>
          </p:cNvPr>
          <p:cNvSpPr txBox="1"/>
          <p:nvPr/>
        </p:nvSpPr>
        <p:spPr>
          <a:xfrm>
            <a:off x="6368091" y="5327737"/>
            <a:ext cx="1219200" cy="1219200"/>
          </a:xfrm>
          <a:prstGeom prst="rect">
            <a:avLst/>
          </a:prstGeom>
        </p:spPr>
        <p:txBody>
          <a:bodyPr vert="horz" wrap="none" lIns="121920" tIns="60960" rIns="121920" bIns="60960" rtlCol="0" anchor="t">
            <a:noAutofit/>
          </a:bodyPr>
          <a:lstStyle/>
          <a:p>
            <a:endParaRPr lang="es-ES" sz="37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B5E1CC-C270-4867-E1FF-8207D53F83A4}"/>
              </a:ext>
            </a:extLst>
          </p:cNvPr>
          <p:cNvSpPr txBox="1"/>
          <p:nvPr/>
        </p:nvSpPr>
        <p:spPr>
          <a:xfrm>
            <a:off x="252937" y="1188381"/>
            <a:ext cx="24626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X-rays and diffraction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002773-E60F-80E0-73FA-EF8A8E4C6915}"/>
              </a:ext>
            </a:extLst>
          </p:cNvPr>
          <p:cNvSpPr txBox="1"/>
          <p:nvPr/>
        </p:nvSpPr>
        <p:spPr>
          <a:xfrm>
            <a:off x="1236422" y="1754010"/>
            <a:ext cx="40876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GI-WAXS/SAXS and pole figures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Available as user experiment (NCD).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In-situ (including ALD) capability.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currently developed to workflow.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Current development of coherent imaging techniques.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C9B60D7-AD59-D732-ED6B-AEFBA61F41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385" y="3318606"/>
            <a:ext cx="4354581" cy="12994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FC3E06A-708F-0CFA-173B-78518C4B8C0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8339"/>
          <a:stretch/>
        </p:blipFill>
        <p:spPr>
          <a:xfrm>
            <a:off x="735300" y="4903029"/>
            <a:ext cx="1859453" cy="1299417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F74907B-D14D-A063-161D-96BF7D42E81A}"/>
              </a:ext>
            </a:extLst>
          </p:cNvPr>
          <p:cNvCxnSpPr>
            <a:cxnSpLocks/>
          </p:cNvCxnSpPr>
          <p:nvPr/>
        </p:nvCxnSpPr>
        <p:spPr>
          <a:xfrm flipH="1" flipV="1">
            <a:off x="3279198" y="4077328"/>
            <a:ext cx="717767" cy="10271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68EFBB3C-2989-0B52-C916-E07C8BE13829}"/>
              </a:ext>
            </a:extLst>
          </p:cNvPr>
          <p:cNvSpPr txBox="1"/>
          <p:nvPr/>
        </p:nvSpPr>
        <p:spPr>
          <a:xfrm>
            <a:off x="2518163" y="5084222"/>
            <a:ext cx="26815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Epitaxial growth of Pt on MgO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7B9E537-4170-98CC-490B-9591476B1685}"/>
              </a:ext>
            </a:extLst>
          </p:cNvPr>
          <p:cNvSpPr txBox="1"/>
          <p:nvPr/>
        </p:nvSpPr>
        <p:spPr>
          <a:xfrm>
            <a:off x="5388738" y="1411164"/>
            <a:ext cx="408766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X-ray reflectivity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Available as user experiment (NCD)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currently developed to workflow.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Current development of coherent imaging techniques.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36A0B9-0D83-D25A-5DEA-2A9E7208D328}"/>
              </a:ext>
            </a:extLst>
          </p:cNvPr>
          <p:cNvSpPr txBox="1"/>
          <p:nvPr/>
        </p:nvSpPr>
        <p:spPr>
          <a:xfrm>
            <a:off x="2773794" y="5588295"/>
            <a:ext cx="61002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0" i="1" u="none" strike="noStrike" baseline="0" dirty="0">
                <a:solidFill>
                  <a:srgbClr val="454340"/>
                </a:solidFill>
                <a:latin typeface="Optima_Italic"/>
              </a:rPr>
              <a:t>J. </a:t>
            </a:r>
            <a:r>
              <a:rPr lang="it-IT" sz="1400" b="0" i="1" u="none" strike="noStrike" baseline="0" dirty="0" err="1">
                <a:solidFill>
                  <a:srgbClr val="454340"/>
                </a:solidFill>
                <a:latin typeface="Optima_Italic"/>
              </a:rPr>
              <a:t>Appl</a:t>
            </a:r>
            <a:r>
              <a:rPr lang="it-IT" sz="1400" b="0" i="1" u="none" strike="noStrike" baseline="0" dirty="0">
                <a:solidFill>
                  <a:srgbClr val="454340"/>
                </a:solidFill>
                <a:latin typeface="Optima_Italic"/>
              </a:rPr>
              <a:t>. </a:t>
            </a:r>
            <a:r>
              <a:rPr lang="it-IT" sz="1400" b="0" i="1" u="none" strike="noStrike" baseline="0" dirty="0" err="1">
                <a:solidFill>
                  <a:srgbClr val="454340"/>
                </a:solidFill>
                <a:latin typeface="Optima_Italic"/>
              </a:rPr>
              <a:t>Cryst</a:t>
            </a:r>
            <a:r>
              <a:rPr lang="it-IT" sz="1400" b="0" i="1" u="none" strike="noStrike" baseline="0" dirty="0">
                <a:solidFill>
                  <a:srgbClr val="454340"/>
                </a:solidFill>
                <a:latin typeface="Optima_Italic"/>
              </a:rPr>
              <a:t>. </a:t>
            </a:r>
            <a:r>
              <a:rPr lang="it-IT" sz="1400" b="0" i="0" u="none" strike="noStrike" baseline="0" dirty="0">
                <a:solidFill>
                  <a:srgbClr val="454340"/>
                </a:solidFill>
                <a:latin typeface="Optima_Roman"/>
              </a:rPr>
              <a:t>(2026). </a:t>
            </a:r>
            <a:r>
              <a:rPr lang="it-IT" sz="1400" b="1" i="0" u="none" strike="noStrike" baseline="0" dirty="0">
                <a:solidFill>
                  <a:srgbClr val="454340"/>
                </a:solidFill>
                <a:latin typeface="Optima_Bold"/>
              </a:rPr>
              <a:t>59</a:t>
            </a:r>
            <a:endParaRPr lang="en-US" sz="1400" dirty="0"/>
          </a:p>
        </p:txBody>
      </p:sp>
      <p:pic>
        <p:nvPicPr>
          <p:cNvPr id="16" name="Picture 2" descr="Figure 3">
            <a:extLst>
              <a:ext uri="{FF2B5EF4-FFF2-40B4-BE49-F238E27FC236}">
                <a16:creationId xmlns:a16="http://schemas.microsoft.com/office/drawing/2014/main" id="{D3668FD8-7392-9CAB-7BD4-97B55B6C64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3126" y="2479162"/>
            <a:ext cx="3220573" cy="4055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3024A96-C518-52AC-03B5-768AF42915C7}"/>
              </a:ext>
            </a:extLst>
          </p:cNvPr>
          <p:cNvSpPr/>
          <p:nvPr/>
        </p:nvSpPr>
        <p:spPr>
          <a:xfrm>
            <a:off x="9806580" y="1447805"/>
            <a:ext cx="1944142" cy="9144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Fast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2AF7878-6BDD-70B6-32E8-FA9E6E234B8F}"/>
              </a:ext>
            </a:extLst>
          </p:cNvPr>
          <p:cNvSpPr/>
          <p:nvPr/>
        </p:nvSpPr>
        <p:spPr>
          <a:xfrm>
            <a:off x="9806580" y="2576474"/>
            <a:ext cx="1944142" cy="9144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Model dependent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B1861E02-C270-E73D-22E4-325FD84C7C02}"/>
              </a:ext>
            </a:extLst>
          </p:cNvPr>
          <p:cNvSpPr/>
          <p:nvPr/>
        </p:nvSpPr>
        <p:spPr>
          <a:xfrm>
            <a:off x="9802185" y="3716938"/>
            <a:ext cx="1948537" cy="9144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Compatible with in-line metrology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A003B209-786F-1A69-4F80-F7EF833E7893}"/>
              </a:ext>
            </a:extLst>
          </p:cNvPr>
          <p:cNvSpPr/>
          <p:nvPr/>
        </p:nvSpPr>
        <p:spPr>
          <a:xfrm>
            <a:off x="9117181" y="4850617"/>
            <a:ext cx="3006016" cy="132556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Experimental setups exist but workflows and analysis pipelines are currently developed</a:t>
            </a:r>
          </a:p>
        </p:txBody>
      </p:sp>
    </p:spTree>
    <p:extLst>
      <p:ext uri="{BB962C8B-B14F-4D97-AF65-F5344CB8AC3E}">
        <p14:creationId xmlns:p14="http://schemas.microsoft.com/office/powerpoint/2010/main" val="6999057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D4A9B-EF24-1DE9-2845-A4F6BA8E2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7107" y="303542"/>
            <a:ext cx="10069829" cy="580908"/>
          </a:xfrm>
        </p:spPr>
        <p:txBody>
          <a:bodyPr/>
          <a:lstStyle/>
          <a:p>
            <a:r>
              <a:rPr lang="en-US" dirty="0"/>
              <a:t>Simulation &amp; its Integration in Analysis Pipeline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44DEA8-A875-5930-1D56-89791CAA5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3.9.2026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0D84F3-0623-AF51-82AA-0048D82BB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ALBA User Meeting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002674-6700-6516-1709-4FD8CFCD7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1783-B42F-4390-AF2F-9E3CE29C7E6C}" type="slidenum">
              <a:rPr lang="en-US" smtClean="0"/>
              <a:t>15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AB8947-76E3-C901-215A-4A6823F19A28}"/>
              </a:ext>
            </a:extLst>
          </p:cNvPr>
          <p:cNvSpPr txBox="1"/>
          <p:nvPr/>
        </p:nvSpPr>
        <p:spPr>
          <a:xfrm>
            <a:off x="6368091" y="5327737"/>
            <a:ext cx="1219200" cy="1219200"/>
          </a:xfrm>
          <a:prstGeom prst="rect">
            <a:avLst/>
          </a:prstGeom>
        </p:spPr>
        <p:txBody>
          <a:bodyPr vert="horz" wrap="none" lIns="121920" tIns="60960" rIns="121920" bIns="60960" rtlCol="0" anchor="t">
            <a:noAutofit/>
          </a:bodyPr>
          <a:lstStyle/>
          <a:p>
            <a:endParaRPr lang="es-ES" sz="37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0CED8DC-A1E3-FB73-0679-A2491DAB7923}"/>
              </a:ext>
            </a:extLst>
          </p:cNvPr>
          <p:cNvSpPr/>
          <p:nvPr/>
        </p:nvSpPr>
        <p:spPr>
          <a:xfrm>
            <a:off x="8889549" y="5263992"/>
            <a:ext cx="3080797" cy="123086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Tested and now integrated within HPC (parallel processing)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F41CC9A-B808-B8B9-0983-F9703B5F8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278" y="1390553"/>
            <a:ext cx="3070578" cy="158608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2987FA-969A-D973-05C2-6065FC2F05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278" y="3075031"/>
            <a:ext cx="6208889" cy="2540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114F26E-6A8F-C0AF-4CC2-8C1461B159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5256" y="1497797"/>
            <a:ext cx="1873956" cy="13716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777B6A9-41AF-3680-BD81-5BECE869E6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9248" y="4695559"/>
            <a:ext cx="1377244" cy="63217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51AD923-935C-31C8-FF28-CBC48553EC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39248" y="5201810"/>
            <a:ext cx="1116834" cy="33156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951B9EF2-D179-CF2C-3C3D-349F807975F9}"/>
              </a:ext>
            </a:extLst>
          </p:cNvPr>
          <p:cNvGrpSpPr/>
          <p:nvPr/>
        </p:nvGrpSpPr>
        <p:grpSpPr>
          <a:xfrm>
            <a:off x="6597980" y="1369374"/>
            <a:ext cx="5525217" cy="1402668"/>
            <a:chOff x="2406000" y="3379725"/>
            <a:chExt cx="7380000" cy="2440939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5EF34BB9-5BF4-22E6-3AC3-766155E272A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t="59083" b="5324"/>
            <a:stretch/>
          </p:blipFill>
          <p:spPr>
            <a:xfrm>
              <a:off x="2406000" y="3379725"/>
              <a:ext cx="7380000" cy="2440939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5200E4D-0CA1-B848-1541-36D31106B47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708608" y="3872347"/>
              <a:ext cx="2294948" cy="1341731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52353B9D-36F2-107D-D510-8A2B7434279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314891" y="3830855"/>
              <a:ext cx="2368124" cy="1310564"/>
            </a:xfrm>
            <a:prstGeom prst="rect">
              <a:avLst/>
            </a:prstGeom>
          </p:spPr>
        </p:pic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55E9C6A1-1A6C-6550-FA85-96800D2FD5C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13157" y="2898220"/>
            <a:ext cx="4479190" cy="22573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22D4AB8-91A4-292D-435B-8E1DD054604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10617" y="4958709"/>
            <a:ext cx="1279906" cy="178475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C9BD69B-C483-2764-B2E8-3D92EABACADA}"/>
              </a:ext>
            </a:extLst>
          </p:cNvPr>
          <p:cNvSpPr txBox="1"/>
          <p:nvPr/>
        </p:nvSpPr>
        <p:spPr>
          <a:xfrm>
            <a:off x="441278" y="947332"/>
            <a:ext cx="11496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Carlo Marini</a:t>
            </a:r>
          </a:p>
        </p:txBody>
      </p:sp>
    </p:spTree>
    <p:extLst>
      <p:ext uri="{BB962C8B-B14F-4D97-AF65-F5344CB8AC3E}">
        <p14:creationId xmlns:p14="http://schemas.microsoft.com/office/powerpoint/2010/main" val="22194347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BB68D-AC34-6FDE-E828-0B389C58E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Analytics and AI: </a:t>
            </a:r>
            <a:br>
              <a:rPr lang="en-US" dirty="0"/>
            </a:br>
            <a:r>
              <a:rPr lang="en-US" sz="2400" dirty="0"/>
              <a:t>Key to Autonomous Pipeline Performance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719689-F71F-7BCD-536C-706288B32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3.9.2026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0690FB-7277-3BF8-55B9-0C52C1C3B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ALBA User Meeting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1D96B6-95C6-9604-9696-6C12E4B46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1783-B42F-4390-AF2F-9E3CE29C7E6C}" type="slidenum">
              <a:rPr lang="en-US" smtClean="0"/>
              <a:t>16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E3D2E3-B083-0ABD-E35B-A73363CBB80D}"/>
              </a:ext>
            </a:extLst>
          </p:cNvPr>
          <p:cNvSpPr txBox="1"/>
          <p:nvPr/>
        </p:nvSpPr>
        <p:spPr>
          <a:xfrm>
            <a:off x="6368091" y="5327737"/>
            <a:ext cx="1219200" cy="1219200"/>
          </a:xfrm>
          <a:prstGeom prst="rect">
            <a:avLst/>
          </a:prstGeom>
        </p:spPr>
        <p:txBody>
          <a:bodyPr vert="horz" wrap="none" lIns="121920" tIns="60960" rIns="121920" bIns="60960" rtlCol="0" anchor="t">
            <a:noAutofit/>
          </a:bodyPr>
          <a:lstStyle/>
          <a:p>
            <a:endParaRPr lang="es-ES" sz="37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A99313-EE00-6A25-B0AD-2B95F8563067}"/>
              </a:ext>
            </a:extLst>
          </p:cNvPr>
          <p:cNvSpPr txBox="1"/>
          <p:nvPr/>
        </p:nvSpPr>
        <p:spPr>
          <a:xfrm>
            <a:off x="348201" y="970658"/>
            <a:ext cx="31662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Data Grouping: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1F4F5A2-8799-4B08-2C5C-77EF95855F83}"/>
              </a:ext>
            </a:extLst>
          </p:cNvPr>
          <p:cNvSpPr/>
          <p:nvPr/>
        </p:nvSpPr>
        <p:spPr>
          <a:xfrm>
            <a:off x="4566485" y="5039181"/>
            <a:ext cx="3109826" cy="51832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Active work on many projects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19DC0A-AA29-6413-7E38-AA44FFC349BF}"/>
              </a:ext>
            </a:extLst>
          </p:cNvPr>
          <p:cNvSpPr txBox="1"/>
          <p:nvPr/>
        </p:nvSpPr>
        <p:spPr>
          <a:xfrm>
            <a:off x="8436214" y="3147837"/>
            <a:ext cx="26154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Spectroscopy and ALD: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9A178DC-D908-E923-E344-86CF21BB4A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0879" y="1594771"/>
            <a:ext cx="5764800" cy="292430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06C54EC-E96C-BCF3-6D18-6DE3FC4AA7A5}"/>
              </a:ext>
            </a:extLst>
          </p:cNvPr>
          <p:cNvSpPr txBox="1"/>
          <p:nvPr/>
        </p:nvSpPr>
        <p:spPr>
          <a:xfrm>
            <a:off x="38543" y="2440670"/>
            <a:ext cx="22998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Electron diffraction: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9943C1F-E0A7-BBA9-20AE-AD2DE15C3763}"/>
              </a:ext>
            </a:extLst>
          </p:cNvPr>
          <p:cNvSpPr txBox="1"/>
          <p:nvPr/>
        </p:nvSpPr>
        <p:spPr>
          <a:xfrm>
            <a:off x="3052445" y="1559654"/>
            <a:ext cx="35997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Powder diffraction and imaging: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D934924-EA05-EB13-DDAD-9877D84571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7938" y="3669772"/>
            <a:ext cx="3912349" cy="222533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DD401F9-5F26-64F8-46BA-154288BEBD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431" y="2965934"/>
            <a:ext cx="3932912" cy="303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4944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31488-81D8-E50A-D097-2503CD3F3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Integrated Framework Management  </a:t>
            </a:r>
            <a:br>
              <a:rPr lang="en-US" dirty="0"/>
            </a:br>
            <a:r>
              <a:rPr lang="en-US" sz="2400" dirty="0"/>
              <a:t>Fully Unattended, Federated Pipeline Execution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71DEA6-798E-C87E-0B49-37FF884C4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3.9.2026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83AC08-560D-16A1-DE82-F616BDD12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ALBA User Meeting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2471E4-6240-A0D8-0B41-F03DE2D1B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1783-B42F-4390-AF2F-9E3CE29C7E6C}" type="slidenum">
              <a:rPr lang="en-US" smtClean="0"/>
              <a:t>17</a:t>
            </a:fld>
            <a:endParaRPr lang="en-US" dirty="0"/>
          </a:p>
        </p:txBody>
      </p:sp>
      <p:pic>
        <p:nvPicPr>
          <p:cNvPr id="125" name="Picture 124">
            <a:extLst>
              <a:ext uri="{FF2B5EF4-FFF2-40B4-BE49-F238E27FC236}">
                <a16:creationId xmlns:a16="http://schemas.microsoft.com/office/drawing/2014/main" id="{A203E570-1A0A-41A2-39B5-28AC77B57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497" y="1436312"/>
            <a:ext cx="8313139" cy="3985376"/>
          </a:xfrm>
          <a:prstGeom prst="rect">
            <a:avLst/>
          </a:prstGeom>
        </p:spPr>
      </p:pic>
      <p:sp>
        <p:nvSpPr>
          <p:cNvPr id="126" name="Rectangle: Rounded Corners 125">
            <a:extLst>
              <a:ext uri="{FF2B5EF4-FFF2-40B4-BE49-F238E27FC236}">
                <a16:creationId xmlns:a16="http://schemas.microsoft.com/office/drawing/2014/main" id="{34B9C59E-1AF6-A4B2-8FFF-DB178FC0341A}"/>
              </a:ext>
            </a:extLst>
          </p:cNvPr>
          <p:cNvSpPr/>
          <p:nvPr/>
        </p:nvSpPr>
        <p:spPr>
          <a:xfrm>
            <a:off x="9741266" y="2345878"/>
            <a:ext cx="1944142" cy="9144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Integration of external resources</a:t>
            </a:r>
          </a:p>
        </p:txBody>
      </p:sp>
      <p:sp>
        <p:nvSpPr>
          <p:cNvPr id="127" name="Rectangle: Rounded Corners 126">
            <a:extLst>
              <a:ext uri="{FF2B5EF4-FFF2-40B4-BE49-F238E27FC236}">
                <a16:creationId xmlns:a16="http://schemas.microsoft.com/office/drawing/2014/main" id="{B8835D83-AF9E-81B8-DAE6-3C0215934E1B}"/>
              </a:ext>
            </a:extLst>
          </p:cNvPr>
          <p:cNvSpPr/>
          <p:nvPr/>
        </p:nvSpPr>
        <p:spPr>
          <a:xfrm>
            <a:off x="9741266" y="3474547"/>
            <a:ext cx="1944142" cy="9144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IP and other rights tracking </a:t>
            </a:r>
          </a:p>
        </p:txBody>
      </p:sp>
      <p:sp>
        <p:nvSpPr>
          <p:cNvPr id="128" name="Rectangle: Rounded Corners 127">
            <a:extLst>
              <a:ext uri="{FF2B5EF4-FFF2-40B4-BE49-F238E27FC236}">
                <a16:creationId xmlns:a16="http://schemas.microsoft.com/office/drawing/2014/main" id="{27E6B723-5D1C-F9B7-E654-8BD262E46A1D}"/>
              </a:ext>
            </a:extLst>
          </p:cNvPr>
          <p:cNvSpPr/>
          <p:nvPr/>
        </p:nvSpPr>
        <p:spPr>
          <a:xfrm>
            <a:off x="9736871" y="4615011"/>
            <a:ext cx="1948537" cy="9144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Usage of multiple data spaces (shared data spaces)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110AF1FB-65E0-FFEA-BDEE-3BDBA0BB65B1}"/>
              </a:ext>
            </a:extLst>
          </p:cNvPr>
          <p:cNvSpPr txBox="1"/>
          <p:nvPr/>
        </p:nvSpPr>
        <p:spPr>
          <a:xfrm>
            <a:off x="9095014" y="1739633"/>
            <a:ext cx="16417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Allows:</a:t>
            </a:r>
          </a:p>
        </p:txBody>
      </p:sp>
      <p:sp>
        <p:nvSpPr>
          <p:cNvPr id="130" name="Rectangle: Rounded Corners 129">
            <a:extLst>
              <a:ext uri="{FF2B5EF4-FFF2-40B4-BE49-F238E27FC236}">
                <a16:creationId xmlns:a16="http://schemas.microsoft.com/office/drawing/2014/main" id="{5A0EC0D7-D2A5-70E9-9549-C408A0F12463}"/>
              </a:ext>
            </a:extLst>
          </p:cNvPr>
          <p:cNvSpPr/>
          <p:nvPr/>
        </p:nvSpPr>
        <p:spPr>
          <a:xfrm>
            <a:off x="9762541" y="5725009"/>
            <a:ext cx="1948537" cy="9144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Examples:</a:t>
            </a:r>
          </a:p>
          <a:p>
            <a:pPr algn="ctr"/>
            <a:r>
              <a:rPr lang="en-US" sz="1200" dirty="0"/>
              <a:t>Remote Laboratory</a:t>
            </a:r>
          </a:p>
          <a:p>
            <a:pPr algn="ctr"/>
            <a:r>
              <a:rPr lang="en-US" sz="1200" dirty="0"/>
              <a:t>Industrial collaboration</a:t>
            </a:r>
          </a:p>
        </p:txBody>
      </p:sp>
      <p:sp>
        <p:nvSpPr>
          <p:cNvPr id="131" name="Rectangle: Rounded Corners 130">
            <a:extLst>
              <a:ext uri="{FF2B5EF4-FFF2-40B4-BE49-F238E27FC236}">
                <a16:creationId xmlns:a16="http://schemas.microsoft.com/office/drawing/2014/main" id="{6B2A14D3-1723-35AB-FA03-8BFE476C2AF3}"/>
              </a:ext>
            </a:extLst>
          </p:cNvPr>
          <p:cNvSpPr/>
          <p:nvPr/>
        </p:nvSpPr>
        <p:spPr>
          <a:xfrm>
            <a:off x="1539808" y="5421688"/>
            <a:ext cx="6264506" cy="580908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Currently under development and testing</a:t>
            </a:r>
          </a:p>
        </p:txBody>
      </p:sp>
    </p:spTree>
    <p:extLst>
      <p:ext uri="{BB962C8B-B14F-4D97-AF65-F5344CB8AC3E}">
        <p14:creationId xmlns:p14="http://schemas.microsoft.com/office/powerpoint/2010/main" val="2319274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7E3FA-20A5-3705-62F4-CB779857E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763" y="303542"/>
            <a:ext cx="10663174" cy="580908"/>
          </a:xfrm>
        </p:spPr>
        <p:txBody>
          <a:bodyPr/>
          <a:lstStyle/>
          <a:p>
            <a:r>
              <a:rPr lang="en-US" dirty="0"/>
              <a:t>Dataspace connectivity under </a:t>
            </a:r>
            <a:br>
              <a:rPr lang="en-US" dirty="0"/>
            </a:br>
            <a:r>
              <a:rPr lang="en-US" dirty="0"/>
              <a:t>IP and access governance</a:t>
            </a:r>
            <a:br>
              <a:rPr lang="en-US" dirty="0"/>
            </a:b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0D6F45-5BFD-7756-C111-E5EA8296E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3.9.2026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1F5E6D-9CFE-EC0F-57EA-FE3547FCD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ALBA User Meeting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EF50D1-4017-CAD9-C4AE-148E899CE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1783-B42F-4390-AF2F-9E3CE29C7E6C}" type="slidenum">
              <a:rPr lang="en-US" smtClean="0"/>
              <a:t>18</a:t>
            </a:fld>
            <a:endParaRPr lang="en-US" dirty="0"/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ADA39941-02C6-92F3-C77B-D5D0B8F30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5805" y="884450"/>
            <a:ext cx="9588843" cy="5393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2818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045F5-0734-3BAD-8049-76ECA6C34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1793" y="303542"/>
            <a:ext cx="10135143" cy="580908"/>
          </a:xfrm>
        </p:spPr>
        <p:txBody>
          <a:bodyPr/>
          <a:lstStyle/>
          <a:p>
            <a:r>
              <a:rPr lang="en-US" dirty="0"/>
              <a:t>ALBA’s Resources within Innovation Ecosystem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C37E2C-2A8F-742B-777B-BB86072E1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3.9.2026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722A3F-904E-E956-AC39-140413909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ALBA User Meeting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46F4BC-D160-B765-219C-66EA4602A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1783-B42F-4390-AF2F-9E3CE29C7E6C}" type="slidenum">
              <a:rPr lang="en-US" smtClean="0"/>
              <a:t>19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0F9497-1152-AF3D-31B1-2F1855E28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8513" y="2058781"/>
            <a:ext cx="2671981" cy="16317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076B067-9DA1-D3C9-3723-6B29F069CF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2707" y="3690525"/>
            <a:ext cx="2671981" cy="16317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49A7AD4-CD0A-BA42-1AD0-B5511B24C7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167" y="4901441"/>
            <a:ext cx="2671981" cy="163174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9F29CA9-36C4-5CE0-E0DE-7C5D3E820A41}"/>
              </a:ext>
            </a:extLst>
          </p:cNvPr>
          <p:cNvSpPr txBox="1"/>
          <p:nvPr/>
        </p:nvSpPr>
        <p:spPr>
          <a:xfrm>
            <a:off x="3100388" y="1699386"/>
            <a:ext cx="1702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Tech Challenge1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C3D423-AFD4-3CAD-C11C-6580E7D2B470}"/>
              </a:ext>
            </a:extLst>
          </p:cNvPr>
          <p:cNvSpPr txBox="1"/>
          <p:nvPr/>
        </p:nvSpPr>
        <p:spPr>
          <a:xfrm>
            <a:off x="5874108" y="3284376"/>
            <a:ext cx="1755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Tech Challenge 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C8B3B1-66E7-4CD9-6258-5589B85774CE}"/>
              </a:ext>
            </a:extLst>
          </p:cNvPr>
          <p:cNvSpPr txBox="1"/>
          <p:nvPr/>
        </p:nvSpPr>
        <p:spPr>
          <a:xfrm>
            <a:off x="3073938" y="4532109"/>
            <a:ext cx="18549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Tech Challenge ….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A1FCE3-4CB4-FAAA-3156-30CDCBEA3456}"/>
              </a:ext>
            </a:extLst>
          </p:cNvPr>
          <p:cNvSpPr txBox="1"/>
          <p:nvPr/>
        </p:nvSpPr>
        <p:spPr>
          <a:xfrm>
            <a:off x="355600" y="3690525"/>
            <a:ext cx="1901371" cy="646331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Coordination Board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329E1E-4E45-19E4-7E4B-6D941AEDB71F}"/>
              </a:ext>
            </a:extLst>
          </p:cNvPr>
          <p:cNvSpPr txBox="1"/>
          <p:nvPr/>
        </p:nvSpPr>
        <p:spPr>
          <a:xfrm>
            <a:off x="355600" y="1699386"/>
            <a:ext cx="1901371" cy="64633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EC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Overview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81216C2-E9C9-5A50-5876-65325CF97725}"/>
              </a:ext>
            </a:extLst>
          </p:cNvPr>
          <p:cNvCxnSpPr>
            <a:cxnSpLocks/>
            <a:stCxn id="14" idx="2"/>
            <a:endCxn id="13" idx="0"/>
          </p:cNvCxnSpPr>
          <p:nvPr/>
        </p:nvCxnSpPr>
        <p:spPr>
          <a:xfrm>
            <a:off x="1306286" y="2345717"/>
            <a:ext cx="0" cy="1344808"/>
          </a:xfrm>
          <a:prstGeom prst="straightConnector1">
            <a:avLst/>
          </a:prstGeom>
          <a:ln w="69850">
            <a:solidFill>
              <a:srgbClr val="FF00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D00D408-2CCA-C9CB-65EC-82A76696695E}"/>
              </a:ext>
            </a:extLst>
          </p:cNvPr>
          <p:cNvCxnSpPr>
            <a:cxnSpLocks/>
          </p:cNvCxnSpPr>
          <p:nvPr/>
        </p:nvCxnSpPr>
        <p:spPr>
          <a:xfrm flipV="1">
            <a:off x="2324395" y="3135085"/>
            <a:ext cx="516013" cy="721595"/>
          </a:xfrm>
          <a:prstGeom prst="straightConnector1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200F9A2-E510-6E0A-2474-303D7043F5EB}"/>
              </a:ext>
            </a:extLst>
          </p:cNvPr>
          <p:cNvCxnSpPr>
            <a:cxnSpLocks/>
          </p:cNvCxnSpPr>
          <p:nvPr/>
        </p:nvCxnSpPr>
        <p:spPr>
          <a:xfrm>
            <a:off x="2385167" y="4013690"/>
            <a:ext cx="2205067" cy="492707"/>
          </a:xfrm>
          <a:prstGeom prst="straightConnector1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D498C5B-ECDC-6B99-116C-9D3563D1941D}"/>
              </a:ext>
            </a:extLst>
          </p:cNvPr>
          <p:cNvCxnSpPr>
            <a:cxnSpLocks/>
          </p:cNvCxnSpPr>
          <p:nvPr/>
        </p:nvCxnSpPr>
        <p:spPr>
          <a:xfrm>
            <a:off x="2378513" y="4179845"/>
            <a:ext cx="407788" cy="1277526"/>
          </a:xfrm>
          <a:prstGeom prst="straightConnector1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69782B5-5CA8-EC05-B0E9-755F3AA6B1C0}"/>
              </a:ext>
            </a:extLst>
          </p:cNvPr>
          <p:cNvSpPr txBox="1"/>
          <p:nvPr/>
        </p:nvSpPr>
        <p:spPr>
          <a:xfrm>
            <a:off x="7383316" y="1563205"/>
            <a:ext cx="2549842" cy="138499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Database of available workflows</a:t>
            </a:r>
          </a:p>
        </p:txBody>
      </p:sp>
      <p:sp>
        <p:nvSpPr>
          <p:cNvPr id="20" name="Curved Down Arrow 38">
            <a:extLst>
              <a:ext uri="{FF2B5EF4-FFF2-40B4-BE49-F238E27FC236}">
                <a16:creationId xmlns:a16="http://schemas.microsoft.com/office/drawing/2014/main" id="{B4595B45-320E-1E29-D7ED-CA4058C777F2}"/>
              </a:ext>
            </a:extLst>
          </p:cNvPr>
          <p:cNvSpPr/>
          <p:nvPr/>
        </p:nvSpPr>
        <p:spPr>
          <a:xfrm flipH="1">
            <a:off x="4642707" y="1616470"/>
            <a:ext cx="2944584" cy="646331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Curved Down Arrow 39">
            <a:extLst>
              <a:ext uri="{FF2B5EF4-FFF2-40B4-BE49-F238E27FC236}">
                <a16:creationId xmlns:a16="http://schemas.microsoft.com/office/drawing/2014/main" id="{098105A0-946C-31D9-F31F-EF7C9ECDC4B8}"/>
              </a:ext>
            </a:extLst>
          </p:cNvPr>
          <p:cNvSpPr/>
          <p:nvPr/>
        </p:nvSpPr>
        <p:spPr>
          <a:xfrm rot="19485921" flipH="1">
            <a:off x="5302292" y="2700769"/>
            <a:ext cx="2393833" cy="529950"/>
          </a:xfrm>
          <a:prstGeom prst="curvedDownArrow">
            <a:avLst>
              <a:gd name="adj1" fmla="val 25000"/>
              <a:gd name="adj2" fmla="val 50000"/>
              <a:gd name="adj3" fmla="val 3158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9EFCA58-1B3C-D191-2874-4A5F3ABEA143}"/>
              </a:ext>
            </a:extLst>
          </p:cNvPr>
          <p:cNvSpPr txBox="1"/>
          <p:nvPr/>
        </p:nvSpPr>
        <p:spPr>
          <a:xfrm>
            <a:off x="8093138" y="3495882"/>
            <a:ext cx="3996682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b="1" dirty="0"/>
              <a:t>Key features: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Scalable dependent of available resources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IP management is integrated on the lowest development level.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All stakeholders are involved and have ownership (public/private funding, policy maker, investors, scientific community).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Shared dataspace concept with access management system allows the usage of all available European development resources.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D8FF27A-832C-9549-0D7B-0B8DF26199FF}"/>
              </a:ext>
            </a:extLst>
          </p:cNvPr>
          <p:cNvSpPr/>
          <p:nvPr/>
        </p:nvSpPr>
        <p:spPr>
          <a:xfrm rot="18949600">
            <a:off x="3573180" y="2050553"/>
            <a:ext cx="382320" cy="774996"/>
          </a:xfrm>
          <a:prstGeom prst="ellipse">
            <a:avLst/>
          </a:prstGeom>
          <a:solidFill>
            <a:schemeClr val="tx2">
              <a:alpha val="69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A94301D-B6C0-0988-21B3-22083356DF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867379">
            <a:off x="4373566" y="2282384"/>
            <a:ext cx="640135" cy="64623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3331125-93C6-371F-4594-3C99E3315B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817396">
            <a:off x="6668097" y="4208993"/>
            <a:ext cx="640135" cy="646232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53869DCF-A754-B40A-341B-C76F552B3B68}"/>
              </a:ext>
            </a:extLst>
          </p:cNvPr>
          <p:cNvSpPr txBox="1"/>
          <p:nvPr/>
        </p:nvSpPr>
        <p:spPr>
          <a:xfrm>
            <a:off x="5375725" y="2110229"/>
            <a:ext cx="11400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ALBA/user </a:t>
            </a:r>
            <a:br>
              <a:rPr lang="en-US" dirty="0"/>
            </a:br>
            <a:r>
              <a:rPr lang="en-US" dirty="0"/>
              <a:t>involvement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05E510A7-FF48-567B-5387-CF04CD7B0E8C}"/>
              </a:ext>
            </a:extLst>
          </p:cNvPr>
          <p:cNvCxnSpPr>
            <a:cxnSpLocks/>
            <a:stCxn id="26" idx="1"/>
          </p:cNvCxnSpPr>
          <p:nvPr/>
        </p:nvCxnSpPr>
        <p:spPr>
          <a:xfrm flipH="1" flipV="1">
            <a:off x="5050494" y="2339359"/>
            <a:ext cx="325231" cy="324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6714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17258-F6E9-71FB-6A5B-402E95A50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Scientific Examples from the Program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257296-BB46-4501-692F-CDF20B1D3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3.9.2026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603153-0292-A1AE-9033-F6F3BB8D9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ALBA User Meeting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4C4314-65C6-0F50-C07E-4BE52CB22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1783-B42F-4390-AF2F-9E3CE29C7E6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1462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0933CC-83EB-8921-130D-0A07EFF14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Partnerships: </a:t>
            </a:r>
            <a:br>
              <a:rPr lang="en-US" dirty="0"/>
            </a:br>
            <a:r>
              <a:rPr lang="en-US" dirty="0"/>
              <a:t>The Way To Tackle Grand Challenges  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BFAB77-518D-3764-6212-0DB363BA7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3.9.2026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2BA854-03C2-9EE1-8409-3A60A1D05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ALBA User Meeting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E33E09-70F3-0D9E-D80F-2C7E1D09B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1783-B42F-4390-AF2F-9E3CE29C7E6C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5371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3953A-0881-3D3D-A494-45FD8BFC4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Methodology Development:</a:t>
            </a:r>
            <a:br>
              <a:rPr lang="en-US" dirty="0"/>
            </a:br>
            <a:r>
              <a:rPr lang="en-US" dirty="0"/>
              <a:t> </a:t>
            </a:r>
            <a:r>
              <a:rPr lang="en-US" sz="2400" dirty="0"/>
              <a:t>Externally Funded Collaboration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5F21BB-A660-4255-E244-6E774B524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3.9.2026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956F50-A090-0F36-CB9A-B00EF7621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ALBA User Meeting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D339BC-27EE-BAC6-9E66-EF24D07E2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1783-B42F-4390-AF2F-9E3CE29C7E6C}" type="slidenum">
              <a:rPr lang="en-US" smtClean="0"/>
              <a:t>21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F0CD90-304B-B331-308C-CBA3AC46553B}"/>
              </a:ext>
            </a:extLst>
          </p:cNvPr>
          <p:cNvSpPr txBox="1"/>
          <p:nvPr/>
        </p:nvSpPr>
        <p:spPr>
          <a:xfrm>
            <a:off x="383059" y="852609"/>
            <a:ext cx="34307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Example: POEM workflow development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247409-9D61-5034-1179-8E93263416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219" y="1254607"/>
            <a:ext cx="4844704" cy="227986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433EBB2-EAD7-CC42-806E-D7AF99B5041D}"/>
              </a:ext>
            </a:extLst>
          </p:cNvPr>
          <p:cNvSpPr txBox="1"/>
          <p:nvPr/>
        </p:nvSpPr>
        <p:spPr>
          <a:xfrm>
            <a:off x="1635940" y="3620671"/>
            <a:ext cx="19944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Collaboration partners: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B4A057B3-6A2B-49FF-68DE-2AF38ED683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6638" y="1566355"/>
            <a:ext cx="1130816" cy="769706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1E34F254-5696-A01D-EB58-D8658C28A3CD}"/>
              </a:ext>
            </a:extLst>
          </p:cNvPr>
          <p:cNvSpPr txBox="1"/>
          <p:nvPr/>
        </p:nvSpPr>
        <p:spPr>
          <a:xfrm>
            <a:off x="7970455" y="2099929"/>
            <a:ext cx="60980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https://cisma-project.eu/about/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21A16EB6-40FE-C935-2ECD-9834FBB825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2441" y="1651362"/>
            <a:ext cx="1902233" cy="423544"/>
          </a:xfrm>
          <a:prstGeom prst="rect">
            <a:avLst/>
          </a:prstGeom>
        </p:spPr>
      </p:pic>
      <p:grpSp>
        <p:nvGrpSpPr>
          <p:cNvPr id="55" name="Group 54">
            <a:extLst>
              <a:ext uri="{FF2B5EF4-FFF2-40B4-BE49-F238E27FC236}">
                <a16:creationId xmlns:a16="http://schemas.microsoft.com/office/drawing/2014/main" id="{EC9122F4-79F8-1E41-B4DE-E901053DDAD9}"/>
              </a:ext>
            </a:extLst>
          </p:cNvPr>
          <p:cNvGrpSpPr/>
          <p:nvPr/>
        </p:nvGrpSpPr>
        <p:grpSpPr>
          <a:xfrm>
            <a:off x="750195" y="3836866"/>
            <a:ext cx="5807858" cy="2331914"/>
            <a:chOff x="6286022" y="4069483"/>
            <a:chExt cx="5807858" cy="2331914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5B28E665-D141-8D4E-E8DB-FA536825BE1E}"/>
                </a:ext>
              </a:extLst>
            </p:cNvPr>
            <p:cNvGrpSpPr/>
            <p:nvPr/>
          </p:nvGrpSpPr>
          <p:grpSpPr>
            <a:xfrm>
              <a:off x="6337763" y="4069483"/>
              <a:ext cx="5477125" cy="1799572"/>
              <a:chOff x="6539171" y="2156656"/>
              <a:chExt cx="5477125" cy="1799572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8E3D3B09-0261-ABDA-5516-A1989B4B17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608738" y="2326444"/>
                <a:ext cx="1161816" cy="580908"/>
              </a:xfrm>
              <a:prstGeom prst="rect">
                <a:avLst/>
              </a:prstGeom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088301D1-446A-7AF0-84CA-AC2C1A06C8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252189" y="2331390"/>
                <a:ext cx="1151923" cy="575962"/>
              </a:xfrm>
              <a:prstGeom prst="rect">
                <a:avLst/>
              </a:prstGeom>
            </p:spPr>
          </p:pic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28CA2CDA-6773-B9C0-2458-D69A6E773868}"/>
                  </a:ext>
                </a:extLst>
              </p:cNvPr>
              <p:cNvGrpSpPr/>
              <p:nvPr/>
            </p:nvGrpSpPr>
            <p:grpSpPr>
              <a:xfrm>
                <a:off x="6539171" y="2156656"/>
                <a:ext cx="5477125" cy="1799572"/>
                <a:chOff x="6527774" y="2206512"/>
                <a:chExt cx="5477125" cy="1799572"/>
              </a:xfrm>
            </p:grpSpPr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AADE5A11-F32D-FD5A-0169-F2C8F90A59E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551141" y="2401754"/>
                  <a:ext cx="1011195" cy="505598"/>
                </a:xfrm>
                <a:prstGeom prst="rect">
                  <a:avLst/>
                </a:prstGeom>
              </p:spPr>
            </p:pic>
            <p:pic>
              <p:nvPicPr>
                <p:cNvPr id="15" name="Picture 14">
                  <a:extLst>
                    <a:ext uri="{FF2B5EF4-FFF2-40B4-BE49-F238E27FC236}">
                      <a16:creationId xmlns:a16="http://schemas.microsoft.com/office/drawing/2014/main" id="{4AEC4A69-3B65-F82C-EB28-95D2255067F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816956" y="2461779"/>
                  <a:ext cx="635963" cy="317982"/>
                </a:xfrm>
                <a:prstGeom prst="rect">
                  <a:avLst/>
                </a:prstGeom>
              </p:spPr>
            </p:pic>
            <p:pic>
              <p:nvPicPr>
                <p:cNvPr id="19" name="Picture 18">
                  <a:extLst>
                    <a:ext uri="{FF2B5EF4-FFF2-40B4-BE49-F238E27FC236}">
                      <a16:creationId xmlns:a16="http://schemas.microsoft.com/office/drawing/2014/main" id="{735D9054-563D-C8E2-27A3-3FF18388B64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0252299" y="2206512"/>
                  <a:ext cx="1752600" cy="876300"/>
                </a:xfrm>
                <a:prstGeom prst="rect">
                  <a:avLst/>
                </a:prstGeom>
              </p:spPr>
            </p:pic>
            <p:pic>
              <p:nvPicPr>
                <p:cNvPr id="21" name="Picture 20">
                  <a:extLst>
                    <a:ext uri="{FF2B5EF4-FFF2-40B4-BE49-F238E27FC236}">
                      <a16:creationId xmlns:a16="http://schemas.microsoft.com/office/drawing/2014/main" id="{B287B8D5-E029-50CA-0F85-F59E57DE353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527774" y="2847954"/>
                  <a:ext cx="1161818" cy="580909"/>
                </a:xfrm>
                <a:prstGeom prst="rect">
                  <a:avLst/>
                </a:prstGeom>
              </p:spPr>
            </p:pic>
            <p:pic>
              <p:nvPicPr>
                <p:cNvPr id="23" name="Picture 22">
                  <a:extLst>
                    <a:ext uri="{FF2B5EF4-FFF2-40B4-BE49-F238E27FC236}">
                      <a16:creationId xmlns:a16="http://schemas.microsoft.com/office/drawing/2014/main" id="{5417398E-17A2-AE59-D6EE-C9704E1E128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710736" y="2832918"/>
                  <a:ext cx="999574" cy="499787"/>
                </a:xfrm>
                <a:prstGeom prst="rect">
                  <a:avLst/>
                </a:prstGeom>
              </p:spPr>
            </p:pic>
            <p:pic>
              <p:nvPicPr>
                <p:cNvPr id="25" name="Picture 24">
                  <a:extLst>
                    <a:ext uri="{FF2B5EF4-FFF2-40B4-BE49-F238E27FC236}">
                      <a16:creationId xmlns:a16="http://schemas.microsoft.com/office/drawing/2014/main" id="{742CB1C4-11E3-7A0C-6B15-FF79F759DB6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8845447" y="2990242"/>
                  <a:ext cx="864973" cy="306345"/>
                </a:xfrm>
                <a:prstGeom prst="rect">
                  <a:avLst/>
                </a:prstGeom>
              </p:spPr>
            </p:pic>
            <p:pic>
              <p:nvPicPr>
                <p:cNvPr id="27" name="Picture 26">
                  <a:extLst>
                    <a:ext uri="{FF2B5EF4-FFF2-40B4-BE49-F238E27FC236}">
                      <a16:creationId xmlns:a16="http://schemas.microsoft.com/office/drawing/2014/main" id="{8362B741-0B08-CB5E-2217-A3C62ABDDA8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9630222" y="2942264"/>
                  <a:ext cx="702276" cy="351138"/>
                </a:xfrm>
                <a:prstGeom prst="rect">
                  <a:avLst/>
                </a:prstGeom>
              </p:spPr>
            </p:pic>
            <p:pic>
              <p:nvPicPr>
                <p:cNvPr id="29" name="Picture 28">
                  <a:extLst>
                    <a:ext uri="{FF2B5EF4-FFF2-40B4-BE49-F238E27FC236}">
                      <a16:creationId xmlns:a16="http://schemas.microsoft.com/office/drawing/2014/main" id="{14376547-AFD6-BCFE-47FF-865E4C48D96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0585638" y="2904730"/>
                  <a:ext cx="1048265" cy="524133"/>
                </a:xfrm>
                <a:prstGeom prst="rect">
                  <a:avLst/>
                </a:prstGeom>
              </p:spPr>
            </p:pic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F2961F22-28EE-03BA-AB86-B950FD28713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6527774" y="3438597"/>
                  <a:ext cx="1023551" cy="511776"/>
                </a:xfrm>
                <a:prstGeom prst="rect">
                  <a:avLst/>
                </a:prstGeom>
              </p:spPr>
            </p:pic>
            <p:pic>
              <p:nvPicPr>
                <p:cNvPr id="33" name="Picture 32">
                  <a:extLst>
                    <a:ext uri="{FF2B5EF4-FFF2-40B4-BE49-F238E27FC236}">
                      <a16:creationId xmlns:a16="http://schemas.microsoft.com/office/drawing/2014/main" id="{CC271277-41B9-C664-2C11-860681BB6F6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7804465" y="3427640"/>
                  <a:ext cx="1151923" cy="575962"/>
                </a:xfrm>
                <a:prstGeom prst="rect">
                  <a:avLst/>
                </a:prstGeom>
              </p:spPr>
            </p:pic>
            <p:pic>
              <p:nvPicPr>
                <p:cNvPr id="35" name="Picture 34">
                  <a:extLst>
                    <a:ext uri="{FF2B5EF4-FFF2-40B4-BE49-F238E27FC236}">
                      <a16:creationId xmlns:a16="http://schemas.microsoft.com/office/drawing/2014/main" id="{DABA59CB-2CB9-06F6-01F3-514F64AF6A0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8845447" y="3328314"/>
                  <a:ext cx="1828800" cy="677770"/>
                </a:xfrm>
                <a:prstGeom prst="rect">
                  <a:avLst/>
                </a:prstGeom>
              </p:spPr>
            </p:pic>
          </p:grpSp>
        </p:grp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AF1E9CAE-86D6-3A50-29CE-F3FCD83B49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0418082" y="5403104"/>
              <a:ext cx="1675798" cy="259584"/>
            </a:xfrm>
            <a:prstGeom prst="rect">
              <a:avLst/>
            </a:prstGeom>
          </p:spPr>
        </p:pic>
        <p:pic>
          <p:nvPicPr>
            <p:cNvPr id="48" name="Graphic 47">
              <a:extLst>
                <a:ext uri="{FF2B5EF4-FFF2-40B4-BE49-F238E27FC236}">
                  <a16:creationId xmlns:a16="http://schemas.microsoft.com/office/drawing/2014/main" id="{BB93756F-C477-B08C-DAB7-0506999FA454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 t="1" r="51442" b="10155"/>
            <a:stretch/>
          </p:blipFill>
          <p:spPr>
            <a:xfrm>
              <a:off x="6286022" y="5524517"/>
              <a:ext cx="1338478" cy="876880"/>
            </a:xfrm>
            <a:prstGeom prst="rect">
              <a:avLst/>
            </a:prstGeom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07B1F279-2F3B-A470-CE79-5A70C73610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7655463" y="5903460"/>
              <a:ext cx="927889" cy="400539"/>
            </a:xfrm>
            <a:prstGeom prst="rect">
              <a:avLst/>
            </a:prstGeom>
          </p:spPr>
        </p:pic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E9086D1D-FDD6-69A9-A76E-50A293EBCE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8954972" y="5970436"/>
              <a:ext cx="696911" cy="271183"/>
            </a:xfrm>
            <a:prstGeom prst="rect">
              <a:avLst/>
            </a:prstGeom>
          </p:spPr>
        </p:pic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1BD23639-4BBA-C0C8-A18E-E01DFC319C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9801395" y="5914416"/>
              <a:ext cx="1512158" cy="302432"/>
            </a:xfrm>
            <a:prstGeom prst="rect">
              <a:avLst/>
            </a:prstGeom>
          </p:spPr>
        </p:pic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B94DD6B7-DED4-FAA9-FE68-EE4C0960119E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11313553" y="5813075"/>
              <a:ext cx="641320" cy="384792"/>
            </a:xfrm>
            <a:prstGeom prst="rect">
              <a:avLst/>
            </a:prstGeom>
          </p:spPr>
        </p:pic>
      </p:grpSp>
      <p:pic>
        <p:nvPicPr>
          <p:cNvPr id="56" name="Picture 55">
            <a:extLst>
              <a:ext uri="{FF2B5EF4-FFF2-40B4-BE49-F238E27FC236}">
                <a16:creationId xmlns:a16="http://schemas.microsoft.com/office/drawing/2014/main" id="{34626649-6A78-E577-B924-ADA4619BE624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81988" y="4070155"/>
            <a:ext cx="927889" cy="517407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D0E3DBA3-4F1B-065A-55DA-42695ADD3872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256002" y="4750964"/>
            <a:ext cx="1392254" cy="192035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352CE2C0-6FD7-8A9C-D227-8565A5A44476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578008" y="2787754"/>
            <a:ext cx="1902117" cy="420660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610128BD-3FEE-F142-4117-6790BC6F37C3}"/>
              </a:ext>
            </a:extLst>
          </p:cNvPr>
          <p:cNvSpPr txBox="1"/>
          <p:nvPr/>
        </p:nvSpPr>
        <p:spPr>
          <a:xfrm>
            <a:off x="6333292" y="3137845"/>
            <a:ext cx="70371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https://eurecat.org/en/portfolio-items/h2form3g/#about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AB22442E-6C31-F31E-C294-B46EE6084F85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8390216" y="3880661"/>
            <a:ext cx="1266684" cy="442951"/>
          </a:xfrm>
          <a:prstGeom prst="rect">
            <a:avLst/>
          </a:prstGeom>
        </p:spPr>
      </p:pic>
      <p:pic>
        <p:nvPicPr>
          <p:cNvPr id="1024" name="Picture 1023">
            <a:extLst>
              <a:ext uri="{FF2B5EF4-FFF2-40B4-BE49-F238E27FC236}">
                <a16:creationId xmlns:a16="http://schemas.microsoft.com/office/drawing/2014/main" id="{371B8EFC-8D77-F95D-4392-6F9A424233AB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068425" y="3876448"/>
            <a:ext cx="1902117" cy="420660"/>
          </a:xfrm>
          <a:prstGeom prst="rect">
            <a:avLst/>
          </a:prstGeom>
        </p:spPr>
      </p:pic>
      <p:sp>
        <p:nvSpPr>
          <p:cNvPr id="1028" name="TextBox 1027">
            <a:extLst>
              <a:ext uri="{FF2B5EF4-FFF2-40B4-BE49-F238E27FC236}">
                <a16:creationId xmlns:a16="http://schemas.microsoft.com/office/drawing/2014/main" id="{C6581409-10D3-2FA5-1A0D-6CDBF8DA7438}"/>
              </a:ext>
            </a:extLst>
          </p:cNvPr>
          <p:cNvSpPr txBox="1"/>
          <p:nvPr/>
        </p:nvSpPr>
        <p:spPr>
          <a:xfrm>
            <a:off x="8317551" y="4381195"/>
            <a:ext cx="70371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https://eurecat.org/en/portfolio-items/sup3rform/</a:t>
            </a:r>
          </a:p>
        </p:txBody>
      </p:sp>
      <p:pic>
        <p:nvPicPr>
          <p:cNvPr id="1029" name="Picture 1028">
            <a:extLst>
              <a:ext uri="{FF2B5EF4-FFF2-40B4-BE49-F238E27FC236}">
                <a16:creationId xmlns:a16="http://schemas.microsoft.com/office/drawing/2014/main" id="{C49B0B74-A1B8-F7C4-0A28-FDA41A40A829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 flipV="1">
            <a:off x="8449434" y="5357648"/>
            <a:ext cx="891240" cy="222810"/>
          </a:xfrm>
          <a:prstGeom prst="rect">
            <a:avLst/>
          </a:prstGeom>
        </p:spPr>
      </p:pic>
      <p:pic>
        <p:nvPicPr>
          <p:cNvPr id="1030" name="Picture 1029">
            <a:extLst>
              <a:ext uri="{FF2B5EF4-FFF2-40B4-BE49-F238E27FC236}">
                <a16:creationId xmlns:a16="http://schemas.microsoft.com/office/drawing/2014/main" id="{0E4723CD-D8E4-C4C0-A853-D12CE7DE05C4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9878198" y="5219741"/>
            <a:ext cx="1902117" cy="420660"/>
          </a:xfrm>
          <a:prstGeom prst="rect">
            <a:avLst/>
          </a:prstGeom>
        </p:spPr>
      </p:pic>
      <p:pic>
        <p:nvPicPr>
          <p:cNvPr id="1031" name="Picture 1030">
            <a:extLst>
              <a:ext uri="{FF2B5EF4-FFF2-40B4-BE49-F238E27FC236}">
                <a16:creationId xmlns:a16="http://schemas.microsoft.com/office/drawing/2014/main" id="{3C899127-7EAE-33D0-BB9E-ADA9E7DA7E74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577659" y="5035392"/>
            <a:ext cx="1117167" cy="558584"/>
          </a:xfrm>
          <a:prstGeom prst="rect">
            <a:avLst/>
          </a:prstGeom>
        </p:spPr>
      </p:pic>
      <p:pic>
        <p:nvPicPr>
          <p:cNvPr id="1032" name="Picture 1031">
            <a:extLst>
              <a:ext uri="{FF2B5EF4-FFF2-40B4-BE49-F238E27FC236}">
                <a16:creationId xmlns:a16="http://schemas.microsoft.com/office/drawing/2014/main" id="{E3F8A3B6-4559-72CE-F678-215B71CDFBD8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6574762" y="5633956"/>
            <a:ext cx="932539" cy="466270"/>
          </a:xfrm>
          <a:prstGeom prst="rect">
            <a:avLst/>
          </a:prstGeom>
        </p:spPr>
      </p:pic>
      <p:sp>
        <p:nvSpPr>
          <p:cNvPr id="1034" name="TextBox 1033">
            <a:extLst>
              <a:ext uri="{FF2B5EF4-FFF2-40B4-BE49-F238E27FC236}">
                <a16:creationId xmlns:a16="http://schemas.microsoft.com/office/drawing/2014/main" id="{72119BCD-895A-9422-1622-4450F03DEC57}"/>
              </a:ext>
            </a:extLst>
          </p:cNvPr>
          <p:cNvSpPr txBox="1"/>
          <p:nvPr/>
        </p:nvSpPr>
        <p:spPr>
          <a:xfrm>
            <a:off x="8287601" y="5660626"/>
            <a:ext cx="76797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https://eurecat.org/en/portfolio-items/coophs/</a:t>
            </a:r>
          </a:p>
        </p:txBody>
      </p:sp>
      <p:pic>
        <p:nvPicPr>
          <p:cNvPr id="1036" name="Picture 1035">
            <a:extLst>
              <a:ext uri="{FF2B5EF4-FFF2-40B4-BE49-F238E27FC236}">
                <a16:creationId xmlns:a16="http://schemas.microsoft.com/office/drawing/2014/main" id="{A34A01B9-ACC3-4F58-E75F-01089117DA6F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6496750" y="2474220"/>
            <a:ext cx="1802733" cy="1014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0119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916DD-9531-40ED-BFAF-B497380DA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Energy Transition Joint Laboratory</a:t>
            </a:r>
            <a:br>
              <a:rPr lang="en-US" dirty="0"/>
            </a:br>
            <a:r>
              <a:rPr lang="en-US" sz="2400" dirty="0"/>
              <a:t>Medium Investment but Long Term Commitment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EDA24F-3B0F-2217-D226-F2568B1C9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3.9.2026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1DCCE0-5B08-FF7F-6F86-39F7B8537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ALBA User Meeting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5F584A-2BB9-1245-D4A2-4A0B75E3F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1783-B42F-4390-AF2F-9E3CE29C7E6C}" type="slidenum">
              <a:rPr lang="en-US" smtClean="0"/>
              <a:t>22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ECF45DD-0850-0AB2-3AD1-0781594D77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7819" y="1551455"/>
            <a:ext cx="7862454" cy="287571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A51BE7B-D02A-FE04-4ADF-0751A616C3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870" t="-11166" r="25271" b="8162"/>
          <a:stretch/>
        </p:blipFill>
        <p:spPr>
          <a:xfrm>
            <a:off x="1639390" y="961524"/>
            <a:ext cx="1614616" cy="76611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27B8A3C-0872-7805-6245-30BCE51E965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" t="-1" r="80511" b="-3004"/>
          <a:stretch/>
        </p:blipFill>
        <p:spPr>
          <a:xfrm>
            <a:off x="510966" y="961525"/>
            <a:ext cx="957615" cy="76611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6321BE3-41C7-99E4-4407-F465B98DA3BF}"/>
              </a:ext>
            </a:extLst>
          </p:cNvPr>
          <p:cNvSpPr txBox="1"/>
          <p:nvPr/>
        </p:nvSpPr>
        <p:spPr>
          <a:xfrm>
            <a:off x="868767" y="4814102"/>
            <a:ext cx="1114798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Lab infrastructure for battery research (coin and pouch cell) and Superconductor growth facility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Available for all users of ALBA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Staffed in collaboration with ICMAB</a:t>
            </a:r>
          </a:p>
        </p:txBody>
      </p:sp>
    </p:spTree>
    <p:extLst>
      <p:ext uri="{BB962C8B-B14F-4D97-AF65-F5344CB8AC3E}">
        <p14:creationId xmlns:p14="http://schemas.microsoft.com/office/powerpoint/2010/main" val="36212445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5C1E6-AFAC-A189-B45A-3B1E23FAA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710" y="303542"/>
            <a:ext cx="11664071" cy="580908"/>
          </a:xfrm>
        </p:spPr>
        <p:txBody>
          <a:bodyPr/>
          <a:lstStyle/>
          <a:p>
            <a:r>
              <a:rPr lang="en-US" dirty="0" err="1"/>
              <a:t>InCAEM</a:t>
            </a:r>
            <a:r>
              <a:rPr lang="en-US" dirty="0"/>
              <a:t>: Multi-Institutional &amp; Large Effort</a:t>
            </a:r>
            <a:br>
              <a:rPr lang="en-US" dirty="0"/>
            </a:br>
            <a:r>
              <a:rPr lang="en-US" sz="2400" dirty="0"/>
              <a:t>Materials with advanced functionalities for the new technological transformation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378EB3-BA95-5CEE-A48A-E0E869C8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3.9.2026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C46A9C-00CB-2EB3-5309-7534DF28B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ALBA User Meeting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F96BB6-12FF-275A-BAF3-79041E2FF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5748" y="6331636"/>
            <a:ext cx="2743200" cy="365125"/>
          </a:xfrm>
        </p:spPr>
        <p:txBody>
          <a:bodyPr/>
          <a:lstStyle/>
          <a:p>
            <a:fld id="{08A91783-B42F-4390-AF2F-9E3CE29C7E6C}" type="slidenum">
              <a:rPr lang="en-US" smtClean="0"/>
              <a:t>23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3D876C-69F5-7999-0C17-4E72BBF7697F}"/>
              </a:ext>
            </a:extLst>
          </p:cNvPr>
          <p:cNvSpPr txBox="1"/>
          <p:nvPr/>
        </p:nvSpPr>
        <p:spPr>
          <a:xfrm>
            <a:off x="510098" y="2279239"/>
            <a:ext cx="60980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Budget 15 M€ (2.4 M€ for personnel). Duration 3+ years (ended with 2025).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D170AD5-4621-9DFC-FF40-4FA3803508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710" y="2741117"/>
            <a:ext cx="4941236" cy="27228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C421286-10E3-63EA-1D7F-83018D2C06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9581" y="1412555"/>
            <a:ext cx="10001250" cy="5810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77F3AA9-2AD8-55FC-30F3-658E86A2A0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3948" y="5463980"/>
            <a:ext cx="4914900" cy="74295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58AFCA7-0D74-D6CD-7986-635478181D54}"/>
              </a:ext>
            </a:extLst>
          </p:cNvPr>
          <p:cNvSpPr txBox="1"/>
          <p:nvPr/>
        </p:nvSpPr>
        <p:spPr>
          <a:xfrm flipH="1">
            <a:off x="9238440" y="5990978"/>
            <a:ext cx="26233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See talk of</a:t>
            </a:r>
          </a:p>
          <a:p>
            <a:r>
              <a:rPr lang="en-US" dirty="0"/>
              <a:t>    Ana Arché Núñez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5A850B6-2D2A-2E55-E719-053E332A8C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9745" y="3121004"/>
            <a:ext cx="5102794" cy="185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2031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79ACA-ED92-676C-9C57-F66B3B04B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3895" y="315899"/>
            <a:ext cx="10638460" cy="580908"/>
          </a:xfrm>
        </p:spPr>
        <p:txBody>
          <a:bodyPr/>
          <a:lstStyle/>
          <a:p>
            <a:r>
              <a:rPr lang="en-US" dirty="0"/>
              <a:t>Large Collaborations Tackling Grand  Challenges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3CD1E-B2CD-8EE9-EE69-CB06B195E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3.9.2026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663797-DD5C-3867-FFD3-D41526516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ALBA User Meeting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0FE1E1-1DF1-2934-C008-A69F64EC8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1783-B42F-4390-AF2F-9E3CE29C7E6C}" type="slidenum">
              <a:rPr lang="en-US" smtClean="0"/>
              <a:t>24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6F33A2-6F78-5853-831F-C7D621C051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244" y="874363"/>
            <a:ext cx="9760415" cy="573343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8E32009-DB21-6FD6-2208-D96D9498845B}"/>
              </a:ext>
            </a:extLst>
          </p:cNvPr>
          <p:cNvGrpSpPr/>
          <p:nvPr/>
        </p:nvGrpSpPr>
        <p:grpSpPr>
          <a:xfrm>
            <a:off x="7593551" y="2023481"/>
            <a:ext cx="2052467" cy="869543"/>
            <a:chOff x="7603221" y="1848451"/>
            <a:chExt cx="2052467" cy="86954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A9204C8-488A-E400-8F4B-4C1B82744871}"/>
                </a:ext>
              </a:extLst>
            </p:cNvPr>
            <p:cNvSpPr txBox="1"/>
            <p:nvPr/>
          </p:nvSpPr>
          <p:spPr>
            <a:xfrm>
              <a:off x="7907314" y="1888341"/>
              <a:ext cx="1623380" cy="748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133" b="1" dirty="0">
                  <a:solidFill>
                    <a:schemeClr val="accent1">
                      <a:lumMod val="75000"/>
                    </a:schemeClr>
                  </a:solidFill>
                </a:rPr>
                <a:t>Reach One Health</a:t>
              </a: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BDEDDE01-A576-8057-C54E-20D36FB79506}"/>
                </a:ext>
              </a:extLst>
            </p:cNvPr>
            <p:cNvSpPr/>
            <p:nvPr/>
          </p:nvSpPr>
          <p:spPr>
            <a:xfrm>
              <a:off x="7603221" y="1848451"/>
              <a:ext cx="2052467" cy="869543"/>
            </a:xfrm>
            <a:prstGeom prst="roundRect">
              <a:avLst/>
            </a:prstGeom>
            <a:noFill/>
            <a:ln w="38100">
              <a:solidFill>
                <a:srgbClr val="67DBC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67" dirty="0">
                <a:highlight>
                  <a:srgbClr val="00FFFF"/>
                </a:highlight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C5BA66C-6957-F2B0-F4AD-B5269608F8A0}"/>
              </a:ext>
            </a:extLst>
          </p:cNvPr>
          <p:cNvGrpSpPr/>
          <p:nvPr/>
        </p:nvGrpSpPr>
        <p:grpSpPr>
          <a:xfrm>
            <a:off x="8429670" y="3273622"/>
            <a:ext cx="1997725" cy="1001920"/>
            <a:chOff x="8439340" y="3098592"/>
            <a:chExt cx="1997725" cy="100192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BA9FDEF-CA9B-F55D-E092-7B2AC610B46D}"/>
                </a:ext>
              </a:extLst>
            </p:cNvPr>
            <p:cNvSpPr txBox="1"/>
            <p:nvPr/>
          </p:nvSpPr>
          <p:spPr>
            <a:xfrm>
              <a:off x="8766552" y="3439945"/>
              <a:ext cx="1274708" cy="379656"/>
            </a:xfrm>
            <a:prstGeom prst="rect">
              <a:avLst/>
            </a:prstGeom>
            <a:solidFill>
              <a:srgbClr val="5F5F5F">
                <a:alpha val="67843"/>
              </a:srgbClr>
            </a:solidFill>
          </p:spPr>
          <p:txBody>
            <a:bodyPr wrap="none" rtlCol="0">
              <a:spAutoFit/>
            </a:bodyPr>
            <a:lstStyle/>
            <a:p>
              <a:r>
                <a:rPr lang="en-US" sz="1867" b="1" dirty="0">
                  <a:solidFill>
                    <a:schemeClr val="accent4">
                      <a:lumMod val="60000"/>
                      <a:lumOff val="40000"/>
                    </a:schemeClr>
                  </a:solidFill>
                </a:rPr>
                <a:t>INNOFAB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5E589749-7BC2-7C59-6DEB-C7E0DF4B2ACD}"/>
                </a:ext>
              </a:extLst>
            </p:cNvPr>
            <p:cNvSpPr/>
            <p:nvPr/>
          </p:nvSpPr>
          <p:spPr>
            <a:xfrm>
              <a:off x="8439340" y="3098592"/>
              <a:ext cx="1997725" cy="1001920"/>
            </a:xfrm>
            <a:prstGeom prst="roundRect">
              <a:avLst/>
            </a:prstGeom>
            <a:noFill/>
            <a:ln w="381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67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741F706-9EB7-11D1-E45C-A0BF0677EA7F}"/>
              </a:ext>
            </a:extLst>
          </p:cNvPr>
          <p:cNvGrpSpPr/>
          <p:nvPr/>
        </p:nvGrpSpPr>
        <p:grpSpPr>
          <a:xfrm>
            <a:off x="445366" y="1781286"/>
            <a:ext cx="6119163" cy="1857175"/>
            <a:chOff x="406929" y="1749861"/>
            <a:chExt cx="6119163" cy="185717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D801E19-08BA-1D2E-BD6D-589D30C16A9F}"/>
                </a:ext>
              </a:extLst>
            </p:cNvPr>
            <p:cNvSpPr txBox="1"/>
            <p:nvPr/>
          </p:nvSpPr>
          <p:spPr>
            <a:xfrm rot="20728251">
              <a:off x="5590173" y="2941727"/>
              <a:ext cx="782587" cy="3796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67" b="1" dirty="0">
                  <a:solidFill>
                    <a:schemeClr val="bg1"/>
                  </a:solidFill>
                </a:rPr>
                <a:t>CODI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DF50D66-57F2-7C47-43EC-2E4833B40DE0}"/>
                </a:ext>
              </a:extLst>
            </p:cNvPr>
            <p:cNvSpPr/>
            <p:nvPr/>
          </p:nvSpPr>
          <p:spPr>
            <a:xfrm>
              <a:off x="406929" y="1749861"/>
              <a:ext cx="6119163" cy="1857175"/>
            </a:xfrm>
            <a:prstGeom prst="rect">
              <a:avLst/>
            </a:prstGeom>
            <a:solidFill>
              <a:srgbClr val="FFFFFF">
                <a:alpha val="81961"/>
              </a:srgbClr>
            </a:solidFill>
            <a:ln w="28575">
              <a:solidFill>
                <a:srgbClr val="67DBCA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800" i="1" dirty="0"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Resilience to Global Health challenges through the One Health approach – BSL3 connected to CORUS BL</a:t>
              </a:r>
            </a:p>
            <a:p>
              <a:pPr algn="ctr"/>
              <a:endParaRPr lang="en-US" sz="1867" i="1" dirty="0"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1867" i="1" dirty="0"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1867" i="1" dirty="0"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1867" i="1" dirty="0"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pic>
          <p:nvPicPr>
            <p:cNvPr id="17" name="Picture 4" descr="Site">
              <a:extLst>
                <a:ext uri="{FF2B5EF4-FFF2-40B4-BE49-F238E27FC236}">
                  <a16:creationId xmlns:a16="http://schemas.microsoft.com/office/drawing/2014/main" id="{A94E1654-BA1A-CF61-E4CA-7E70A2660A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0707" y="2365203"/>
              <a:ext cx="766677" cy="4949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Imagen 8" descr="Texto&#10;&#10;Descripción generada automáticamente con confianza media">
              <a:extLst>
                <a:ext uri="{FF2B5EF4-FFF2-40B4-BE49-F238E27FC236}">
                  <a16:creationId xmlns:a16="http://schemas.microsoft.com/office/drawing/2014/main" id="{4C085680-207A-5B8A-F83A-3361FE4370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7535" y="3018581"/>
              <a:ext cx="1602816" cy="410875"/>
            </a:xfrm>
            <a:prstGeom prst="rect">
              <a:avLst/>
            </a:prstGeom>
          </p:spPr>
        </p:pic>
        <p:pic>
          <p:nvPicPr>
            <p:cNvPr id="19" name="Imagen 20" descr="Imagen que contiene Logotipo&#10;&#10;Descripción generada automáticamente">
              <a:extLst>
                <a:ext uri="{FF2B5EF4-FFF2-40B4-BE49-F238E27FC236}">
                  <a16:creationId xmlns:a16="http://schemas.microsoft.com/office/drawing/2014/main" id="{FB574948-3F06-6586-58DE-D3AF02EC5C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1041146" y="2383273"/>
              <a:ext cx="1178287" cy="558839"/>
            </a:xfrm>
            <a:prstGeom prst="rect">
              <a:avLst/>
            </a:prstGeom>
          </p:spPr>
        </p:pic>
        <p:pic>
          <p:nvPicPr>
            <p:cNvPr id="20" name="Imagen 2" descr="Un dibujo animado con letras&#10;&#10;Descripción generada automáticamente con confianza media">
              <a:extLst>
                <a:ext uri="{FF2B5EF4-FFF2-40B4-BE49-F238E27FC236}">
                  <a16:creationId xmlns:a16="http://schemas.microsoft.com/office/drawing/2014/main" id="{AFD6EB95-8828-A628-A659-3554764960A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3464192" y="2318692"/>
              <a:ext cx="961829" cy="507847"/>
            </a:xfrm>
            <a:prstGeom prst="rect">
              <a:avLst/>
            </a:prstGeom>
          </p:spPr>
        </p:pic>
        <p:pic>
          <p:nvPicPr>
            <p:cNvPr id="21" name="Imagen 10" descr="Imagen que contiene dibujo, señal, reloj, firmar&#10;&#10;Descripción generada automáticamente">
              <a:extLst>
                <a:ext uri="{FF2B5EF4-FFF2-40B4-BE49-F238E27FC236}">
                  <a16:creationId xmlns:a16="http://schemas.microsoft.com/office/drawing/2014/main" id="{8C347125-9593-E16E-9F63-18A4C72EEC4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0"/>
                </a:ext>
              </a:extLst>
            </a:blip>
            <a:stretch>
              <a:fillRect/>
            </a:stretch>
          </p:blipFill>
          <p:spPr>
            <a:xfrm>
              <a:off x="4610127" y="2418189"/>
              <a:ext cx="1426029" cy="268263"/>
            </a:xfrm>
            <a:prstGeom prst="rect">
              <a:avLst/>
            </a:prstGeom>
          </p:spPr>
        </p:pic>
        <p:pic>
          <p:nvPicPr>
            <p:cNvPr id="22" name="Image 4">
              <a:extLst>
                <a:ext uri="{FF2B5EF4-FFF2-40B4-BE49-F238E27FC236}">
                  <a16:creationId xmlns:a16="http://schemas.microsoft.com/office/drawing/2014/main" id="{30ACB1D6-B49A-F80A-F55F-497B1D70B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7558" y="3056844"/>
              <a:ext cx="966456" cy="379357"/>
            </a:xfrm>
            <a:prstGeom prst="rect">
              <a:avLst/>
            </a:prstGeom>
          </p:spPr>
        </p:pic>
        <p:pic>
          <p:nvPicPr>
            <p:cNvPr id="23" name="Imagen 26" descr="Imagen que contiene Logotipo&#10;&#10;Descripción generada automáticamente">
              <a:extLst>
                <a:ext uri="{FF2B5EF4-FFF2-40B4-BE49-F238E27FC236}">
                  <a16:creationId xmlns:a16="http://schemas.microsoft.com/office/drawing/2014/main" id="{E906F155-773E-9DAB-CB68-22092D2B6C8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3"/>
                </a:ext>
              </a:extLst>
            </a:blip>
            <a:stretch>
              <a:fillRect/>
            </a:stretch>
          </p:blipFill>
          <p:spPr>
            <a:xfrm>
              <a:off x="1875414" y="2966610"/>
              <a:ext cx="1292036" cy="474292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C7F107E-D615-002C-9A03-CB0F9A580FE3}"/>
              </a:ext>
            </a:extLst>
          </p:cNvPr>
          <p:cNvGrpSpPr/>
          <p:nvPr/>
        </p:nvGrpSpPr>
        <p:grpSpPr>
          <a:xfrm>
            <a:off x="1940562" y="3899620"/>
            <a:ext cx="6420515" cy="1857175"/>
            <a:chOff x="1950232" y="3724590"/>
            <a:chExt cx="6420515" cy="1857175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1A1D463-82E5-0FE0-80C6-2158621D4227}"/>
                </a:ext>
              </a:extLst>
            </p:cNvPr>
            <p:cNvSpPr/>
            <p:nvPr/>
          </p:nvSpPr>
          <p:spPr>
            <a:xfrm>
              <a:off x="1950232" y="3724590"/>
              <a:ext cx="6420515" cy="1857175"/>
            </a:xfrm>
            <a:prstGeom prst="rect">
              <a:avLst/>
            </a:prstGeom>
            <a:solidFill>
              <a:srgbClr val="FFFFFF">
                <a:alpha val="81961"/>
              </a:srgbClr>
            </a:solidFill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800" i="1" dirty="0"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Lab to Fab clean room for microelectronics</a:t>
              </a:r>
            </a:p>
            <a:p>
              <a:pPr algn="ctr"/>
              <a:r>
                <a:rPr lang="en-US" sz="1800" i="1" dirty="0">
                  <a:latin typeface="Open Sans" panose="020B0604020202020204" charset="0"/>
                  <a:ea typeface="Open Sans" panose="020B0604020202020204" charset="0"/>
                  <a:cs typeface="Open Sans" panose="020B0604020202020204" charset="0"/>
                </a:rPr>
                <a:t>for development of semiconductors technologies</a:t>
              </a:r>
            </a:p>
            <a:p>
              <a:pPr algn="ctr"/>
              <a:endParaRPr lang="en-US" sz="1867" i="1" dirty="0"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1867" i="1" dirty="0"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1867" i="1" dirty="0"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1867" i="1" dirty="0"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5B539946-3943-37A7-8927-D441474B8A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r="40689" b="6252"/>
            <a:stretch/>
          </p:blipFill>
          <p:spPr>
            <a:xfrm>
              <a:off x="2183170" y="4303532"/>
              <a:ext cx="5684503" cy="603387"/>
            </a:xfrm>
            <a:prstGeom prst="rect">
              <a:avLst/>
            </a:prstGeom>
            <a:ln w="38100">
              <a:noFill/>
            </a:ln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9593463A-7C11-4C9A-8028-769AE2FF06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58321" t="1" b="-3659"/>
            <a:stretch/>
          </p:blipFill>
          <p:spPr>
            <a:xfrm>
              <a:off x="3559934" y="4978649"/>
              <a:ext cx="3438351" cy="574265"/>
            </a:xfrm>
            <a:prstGeom prst="rect">
              <a:avLst/>
            </a:prstGeom>
            <a:ln w="3810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71728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A25CD-EF5C-F26B-3F04-E1C53EBA6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Access Modes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6F1BA2-2CBC-FCB5-8389-690F1D98C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3.9.2026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AD1799-4699-C8C4-BC55-D5B3DD564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ALBA User Meeting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CF40BD-71C2-54F5-E70F-8081EB92C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1783-B42F-4390-AF2F-9E3CE29C7E6C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4156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7B657-82B2-D299-ED62-222EAA2CD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 Modes and Conditions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EC129B-3BEF-3DB9-C4FD-B91851286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3.9.2026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6B8C1C-ECDD-DB7E-B901-2AC1CEC8E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ALBA User Meeting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11896B-92A2-00B8-D13E-FE33F7BF6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1783-B42F-4390-AF2F-9E3CE29C7E6C}" type="slidenum">
              <a:rPr lang="en-US" smtClean="0"/>
              <a:t>26</a:t>
            </a:fld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B31A3CD-CE64-82F5-75C7-ED17FAE740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0122081"/>
              </p:ext>
            </p:extLst>
          </p:nvPr>
        </p:nvGraphicFramePr>
        <p:xfrm>
          <a:off x="788773" y="1094466"/>
          <a:ext cx="10614454" cy="3408680"/>
        </p:xfrm>
        <a:graphic>
          <a:graphicData uri="http://schemas.openxmlformats.org/drawingml/2006/table">
            <a:tbl>
              <a:tblPr firstRow="1" bandRow="1">
                <a:tableStyleId>{8D191590-A227-4186-80CC-D536AD8FFD20}</a:tableStyleId>
              </a:tblPr>
              <a:tblGrid>
                <a:gridCol w="2545492">
                  <a:extLst>
                    <a:ext uri="{9D8B030D-6E8A-4147-A177-3AD203B41FA5}">
                      <a16:colId xmlns:a16="http://schemas.microsoft.com/office/drawing/2014/main" val="3360685746"/>
                    </a:ext>
                  </a:extLst>
                </a:gridCol>
                <a:gridCol w="1297460">
                  <a:extLst>
                    <a:ext uri="{9D8B030D-6E8A-4147-A177-3AD203B41FA5}">
                      <a16:colId xmlns:a16="http://schemas.microsoft.com/office/drawing/2014/main" val="297365202"/>
                    </a:ext>
                  </a:extLst>
                </a:gridCol>
                <a:gridCol w="1421027">
                  <a:extLst>
                    <a:ext uri="{9D8B030D-6E8A-4147-A177-3AD203B41FA5}">
                      <a16:colId xmlns:a16="http://schemas.microsoft.com/office/drawing/2014/main" val="3971979774"/>
                    </a:ext>
                  </a:extLst>
                </a:gridCol>
                <a:gridCol w="1421027">
                  <a:extLst>
                    <a:ext uri="{9D8B030D-6E8A-4147-A177-3AD203B41FA5}">
                      <a16:colId xmlns:a16="http://schemas.microsoft.com/office/drawing/2014/main" val="2607193368"/>
                    </a:ext>
                  </a:extLst>
                </a:gridCol>
                <a:gridCol w="3929448">
                  <a:extLst>
                    <a:ext uri="{9D8B030D-6E8A-4147-A177-3AD203B41FA5}">
                      <a16:colId xmlns:a16="http://schemas.microsoft.com/office/drawing/2014/main" val="30832515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Public/</a:t>
                      </a:r>
                      <a:br>
                        <a:rPr lang="en-US"/>
                      </a:br>
                      <a:r>
                        <a:rPr lang="en-US"/>
                        <a:t>proprietary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Review (Scientific)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timelines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Comments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63535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Public access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Public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Review panel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 calls per year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Most common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2993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Rapid access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Public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Review panel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Continuous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Typically short access; available within 2 month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84047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Proprietary access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Continuous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As soon as possible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0769283"/>
                  </a:ext>
                </a:extLst>
              </a:tr>
              <a:tr h="370840">
                <a:tc gridSpan="5"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Collaboration based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5396385"/>
                  </a:ext>
                </a:extLst>
              </a:tr>
              <a:tr h="370421">
                <a:tc>
                  <a:txBody>
                    <a:bodyPr/>
                    <a:lstStyle/>
                    <a:p>
                      <a:r>
                        <a:rPr lang="en-US" dirty="0"/>
                        <a:t>Collaboration within externally funded projects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Public &amp; Proprietary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Review panel </a:t>
                      </a:r>
                    </a:p>
                    <a:p>
                      <a:r>
                        <a:rPr lang="en-US"/>
                        <a:t>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 calls per year</a:t>
                      </a:r>
                    </a:p>
                    <a:p>
                      <a:r>
                        <a:rPr lang="en-US" dirty="0"/>
                        <a:t>Continuous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May be in exception using in-house or discretionary time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88325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Resident user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Public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SAC review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 calls per 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Will be available in Call 2028-I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69663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Strategic large partnerships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Public &amp; proprietary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SAC review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continuous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Conditions depend on funding conditions and collaboration agreement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7809602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AF87C072-D217-AA9A-F6CB-5BEFADF4FD5E}"/>
              </a:ext>
            </a:extLst>
          </p:cNvPr>
          <p:cNvSpPr txBox="1"/>
          <p:nvPr/>
        </p:nvSpPr>
        <p:spPr>
          <a:xfrm>
            <a:off x="679621" y="4713162"/>
            <a:ext cx="52084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Example for “Strategic large partnerships”: </a:t>
            </a:r>
            <a:r>
              <a:rPr lang="en-US" dirty="0" err="1"/>
              <a:t>InCAEM</a:t>
            </a:r>
            <a:r>
              <a:rPr lang="en-US" dirty="0"/>
              <a:t> partnership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1FAC28E-681D-8B94-AC25-1A0DB43A76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2757" y="4713162"/>
            <a:ext cx="4509339" cy="164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621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312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A2DEF-68A7-A6AA-25AE-09F14295F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681" y="303542"/>
            <a:ext cx="10354255" cy="580908"/>
          </a:xfrm>
        </p:spPr>
        <p:txBody>
          <a:bodyPr/>
          <a:lstStyle/>
          <a:p>
            <a:r>
              <a:rPr lang="en-US" dirty="0"/>
              <a:t>First Deposition of Structure In PDB-Database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C616C-ADC9-C43E-0A9C-A6A90180D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3.9.2026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DDB922-C068-B3F8-ADA5-0D9A855C4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ALBA User Meeting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4F5EDA-2ADD-995C-885A-5A9EC1A3A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1783-B42F-4390-AF2F-9E3CE29C7E6C}" type="slidenum">
              <a:rPr lang="en-US" smtClean="0"/>
              <a:t>3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DE6398-8329-43BE-3C52-8A01429813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168"/>
          <a:stretch/>
        </p:blipFill>
        <p:spPr>
          <a:xfrm>
            <a:off x="730732" y="1338497"/>
            <a:ext cx="10515600" cy="501785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FF34315-55FB-A7AF-3B3B-1608FE8E9A1D}"/>
              </a:ext>
            </a:extLst>
          </p:cNvPr>
          <p:cNvSpPr txBox="1"/>
          <p:nvPr/>
        </p:nvSpPr>
        <p:spPr>
          <a:xfrm>
            <a:off x="141750" y="1184608"/>
            <a:ext cx="60980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   </a:t>
            </a:r>
            <a:r>
              <a:rPr lang="en-US" dirty="0" err="1"/>
              <a:t>Damia</a:t>
            </a:r>
            <a:r>
              <a:rPr lang="en-US" dirty="0"/>
              <a:t> </a:t>
            </a:r>
            <a:r>
              <a:rPr lang="en-US" dirty="0" err="1"/>
              <a:t>Garriga</a:t>
            </a:r>
            <a:r>
              <a:rPr lang="en-US" dirty="0"/>
              <a:t> </a:t>
            </a:r>
            <a:r>
              <a:rPr lang="en-US" dirty="0" err="1"/>
              <a:t>Rigau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851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4138C-CB59-4CD8-3B4E-D1D52F2A1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new catalyst converts CO₂ into green fuel in a single step</a:t>
            </a:r>
            <a:br>
              <a:rPr lang="en-US" dirty="0"/>
            </a:b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BBA758-6083-8662-C52F-BD27BF7EB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3.9.2026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486A3A-7F34-4916-FFFC-2DF9A33C1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ALBA User Meeting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77DA-6EC4-4671-BC2B-BA0CBAAA1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1783-B42F-4390-AF2F-9E3CE29C7E6C}" type="slidenum">
              <a:rPr lang="en-US" smtClean="0"/>
              <a:t>4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0AC4D2-D99C-50C8-4115-B4A9003A2E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960" y="1276285"/>
            <a:ext cx="3883489" cy="46882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A3994C6-5D4A-134A-C604-37255CFBBDBA}"/>
              </a:ext>
            </a:extLst>
          </p:cNvPr>
          <p:cNvSpPr txBox="1"/>
          <p:nvPr/>
        </p:nvSpPr>
        <p:spPr>
          <a:xfrm>
            <a:off x="7653606" y="6385023"/>
            <a:ext cx="60980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J. Am. Chem. </a:t>
            </a:r>
            <a:r>
              <a:rPr lang="de-DE" dirty="0" err="1"/>
              <a:t>Soc</a:t>
            </a:r>
            <a:r>
              <a:rPr lang="de-DE" dirty="0"/>
              <a:t>. 2026, 148, 6, 6531–6543.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D766C9B-F22E-9B02-2E88-4C5A94E030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7713" y="1578858"/>
            <a:ext cx="5331373" cy="279840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E87DB16-3D39-3133-677D-969300D72AD5}"/>
              </a:ext>
            </a:extLst>
          </p:cNvPr>
          <p:cNvSpPr txBox="1"/>
          <p:nvPr/>
        </p:nvSpPr>
        <p:spPr>
          <a:xfrm>
            <a:off x="4540402" y="4583025"/>
            <a:ext cx="6876534" cy="1461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/>
              <a:t>The novelty of this work lies in bringing both steps together in a single catalytic system, known as a “one-pot” process, based on a zeolite framework.</a:t>
            </a:r>
          </a:p>
          <a:p>
            <a:r>
              <a:rPr lang="en-US" dirty="0"/>
              <a:t>Thanks to the experiment performed at the </a:t>
            </a:r>
            <a:r>
              <a:rPr lang="en-US" b="1" dirty="0"/>
              <a:t>CLÆSS</a:t>
            </a:r>
            <a:r>
              <a:rPr lang="en-US" dirty="0"/>
              <a:t> beamline the chemical state of each element in the catalyst have been revealed along reaction conditions. The results show that isolated Ga⁺ sites are crucial for controlling the reaction pathway towards DME formation.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B082F7-C835-0D57-DD27-98E826B49475}"/>
              </a:ext>
            </a:extLst>
          </p:cNvPr>
          <p:cNvSpPr txBox="1"/>
          <p:nvPr/>
        </p:nvSpPr>
        <p:spPr>
          <a:xfrm>
            <a:off x="426960" y="884450"/>
            <a:ext cx="14189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Laura Simonelli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6C0ADED-EB12-C5CE-2BCC-4C7C47E1FE51}"/>
              </a:ext>
            </a:extLst>
          </p:cNvPr>
          <p:cNvSpPr txBox="1"/>
          <p:nvPr/>
        </p:nvSpPr>
        <p:spPr>
          <a:xfrm>
            <a:off x="4168869" y="1122396"/>
            <a:ext cx="19271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Dimethyl Ether (DME)</a:t>
            </a:r>
          </a:p>
        </p:txBody>
      </p:sp>
    </p:spTree>
    <p:extLst>
      <p:ext uri="{BB962C8B-B14F-4D97-AF65-F5344CB8AC3E}">
        <p14:creationId xmlns:p14="http://schemas.microsoft.com/office/powerpoint/2010/main" val="3063675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0EAAF8-A25B-BABB-BB26-AF726A5E0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740" y="327549"/>
            <a:ext cx="10423197" cy="2153806"/>
          </a:xfrm>
        </p:spPr>
        <p:txBody>
          <a:bodyPr/>
          <a:lstStyle/>
          <a:p>
            <a:r>
              <a:rPr lang="en-US" dirty="0"/>
              <a:t>Magneto Ionics: XMCD Answers the Question </a:t>
            </a:r>
            <a:br>
              <a:rPr lang="en-US" dirty="0"/>
            </a:br>
            <a:r>
              <a:rPr lang="en-US" sz="2400" dirty="0"/>
              <a:t>A Way to Control Magnetism with a Voltage</a:t>
            </a:r>
            <a:endParaRPr lang="es-E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FA652-30AA-1F25-7116-36A7DA28B9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58996" y="6319406"/>
            <a:ext cx="2743200" cy="365125"/>
          </a:xfrm>
        </p:spPr>
        <p:txBody>
          <a:bodyPr/>
          <a:lstStyle/>
          <a:p>
            <a:r>
              <a:rPr lang="en-US" dirty="0"/>
              <a:t>3.9.2026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10B44C-7E15-F0EF-BDA1-CEAAE318D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28642"/>
            <a:ext cx="4114800" cy="365125"/>
          </a:xfrm>
        </p:spPr>
        <p:txBody>
          <a:bodyPr/>
          <a:lstStyle/>
          <a:p>
            <a:r>
              <a:rPr lang="en-US"/>
              <a:t>ALBA User Meeting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42EF66-A3C1-0236-BFD6-D830C8DCE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1783-B42F-4390-AF2F-9E3CE29C7E6C}" type="slidenum">
              <a:rPr lang="en-US" smtClean="0"/>
              <a:t>5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1BB79D-9010-BC88-9A91-44F6440E03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90129"/>
            <a:ext cx="3188204" cy="24668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38567CA-7E82-E43E-E8C6-E43FEA9AF1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4901" y="4955585"/>
            <a:ext cx="2138495" cy="17728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D51538A-B640-CE9D-A78C-3E2211569C5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9465" r="27646"/>
          <a:stretch/>
        </p:blipFill>
        <p:spPr>
          <a:xfrm>
            <a:off x="3377819" y="3143559"/>
            <a:ext cx="3161900" cy="1592328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0148CEB-BCFC-7066-570B-7310F637458C}"/>
              </a:ext>
            </a:extLst>
          </p:cNvPr>
          <p:cNvCxnSpPr>
            <a:cxnSpLocks/>
          </p:cNvCxnSpPr>
          <p:nvPr/>
        </p:nvCxnSpPr>
        <p:spPr>
          <a:xfrm flipV="1">
            <a:off x="2246243" y="3449635"/>
            <a:ext cx="1131576" cy="1274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7E5F043-44A1-D83B-A630-2D5823A5178C}"/>
              </a:ext>
            </a:extLst>
          </p:cNvPr>
          <p:cNvCxnSpPr>
            <a:cxnSpLocks/>
          </p:cNvCxnSpPr>
          <p:nvPr/>
        </p:nvCxnSpPr>
        <p:spPr>
          <a:xfrm>
            <a:off x="2246243" y="4279742"/>
            <a:ext cx="1131576" cy="2860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2C29D05-B977-315D-71AC-6EB235000F84}"/>
              </a:ext>
            </a:extLst>
          </p:cNvPr>
          <p:cNvSpPr txBox="1"/>
          <p:nvPr/>
        </p:nvSpPr>
        <p:spPr>
          <a:xfrm>
            <a:off x="5469558" y="3039323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19642AE-4851-0968-57B1-01D8ED27E269}"/>
              </a:ext>
            </a:extLst>
          </p:cNvPr>
          <p:cNvSpPr txBox="1"/>
          <p:nvPr/>
        </p:nvSpPr>
        <p:spPr>
          <a:xfrm>
            <a:off x="6096000" y="3039322"/>
            <a:ext cx="3930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35D7EE0-0702-4C59-A43F-A9ECDF89AF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0256" y="1743634"/>
            <a:ext cx="5481744" cy="4371943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AEDE1B03-6153-CC1E-2AF6-FDBE86235478}"/>
              </a:ext>
            </a:extLst>
          </p:cNvPr>
          <p:cNvSpPr txBox="1"/>
          <p:nvPr/>
        </p:nvSpPr>
        <p:spPr>
          <a:xfrm>
            <a:off x="8368109" y="6413698"/>
            <a:ext cx="60976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Nat. Commun. 17 (2026) 1568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B6C12B0-2B84-5F24-7EBF-712F582EFDE1}"/>
              </a:ext>
            </a:extLst>
          </p:cNvPr>
          <p:cNvSpPr txBox="1"/>
          <p:nvPr/>
        </p:nvSpPr>
        <p:spPr>
          <a:xfrm>
            <a:off x="424581" y="1590696"/>
            <a:ext cx="6096000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Applied voltage results in migration of Fe and C in opposite direction, resulting in a ferromagnetic Fe-enriched layer.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Resulting coercivity is different by a factor 10.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Fe acts as cation, C as anion.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Reproducibility was tested Fe/C is an alternative combination to Fe/N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222DBD7-D1A4-F462-02D0-79FD96CE8864}"/>
              </a:ext>
            </a:extLst>
          </p:cNvPr>
          <p:cNvSpPr txBox="1"/>
          <p:nvPr/>
        </p:nvSpPr>
        <p:spPr>
          <a:xfrm>
            <a:off x="194056" y="1027582"/>
            <a:ext cx="20233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Javier Herrero Martin  </a:t>
            </a:r>
          </a:p>
        </p:txBody>
      </p:sp>
    </p:spTree>
    <p:extLst>
      <p:ext uri="{BB962C8B-B14F-4D97-AF65-F5344CB8AC3E}">
        <p14:creationId xmlns:p14="http://schemas.microsoft.com/office/powerpoint/2010/main" val="2337101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18072-01F2-7949-B3A3-C7F670BAC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2873" y="303542"/>
            <a:ext cx="10194064" cy="580908"/>
          </a:xfrm>
        </p:spPr>
        <p:txBody>
          <a:bodyPr/>
          <a:lstStyle/>
          <a:p>
            <a:r>
              <a:rPr lang="en-US" dirty="0"/>
              <a:t>Correlative Cryo-Imaging Pipeline:</a:t>
            </a:r>
            <a:br>
              <a:rPr lang="en-US" dirty="0"/>
            </a:br>
            <a:r>
              <a:rPr lang="en-US" sz="2400" dirty="0"/>
              <a:t>From whole cells to molecular structure, across 4-orders of magnitude!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24843B-BBA2-6107-7931-7B3DCBD47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3.9.2026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C976C8-E731-CCA5-3981-21B036C7A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ALBA User Meeting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2E21F9-80E7-1BF6-CB93-4DBA4FB2D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1783-B42F-4390-AF2F-9E3CE29C7E6C}" type="slidenum">
              <a:rPr lang="en-US" smtClean="0"/>
              <a:t>6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9384C41-2697-CD18-2F4B-BC6D3AF93D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36375"/>
            <a:ext cx="7793128" cy="356082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7B3E667-14E6-B826-24EA-4951988697BF}"/>
              </a:ext>
            </a:extLst>
          </p:cNvPr>
          <p:cNvSpPr txBox="1"/>
          <p:nvPr/>
        </p:nvSpPr>
        <p:spPr>
          <a:xfrm>
            <a:off x="8026400" y="2348753"/>
            <a:ext cx="4047835" cy="3185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West Nile virus in-situ structure was identified within cell structure.</a:t>
            </a:r>
          </a:p>
          <a:p>
            <a:pPr marL="285750" lvl="2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Correlative imagining allows: </a:t>
            </a:r>
          </a:p>
          <a:p>
            <a:pPr marL="640080" lvl="8" indent="-285750">
              <a:buFont typeface="Wingdings" panose="05000000000000000000" pitchFamily="2" charset="2"/>
              <a:buChar char="ü"/>
            </a:pPr>
            <a:r>
              <a:rPr lang="en-US" sz="1200" dirty="0"/>
              <a:t>identification of infected cell, finding virus within the cell, </a:t>
            </a:r>
          </a:p>
          <a:p>
            <a:pPr marL="640080" lvl="8" indent="-285750">
              <a:buFont typeface="Wingdings" panose="05000000000000000000" pitchFamily="2" charset="2"/>
              <a:buChar char="ü"/>
            </a:pPr>
            <a:r>
              <a:rPr lang="en-US" sz="1200" dirty="0"/>
              <a:t>or measure multiple cells (statistical relevance) and identify cell morphology changes at different virus development stages. </a:t>
            </a:r>
          </a:p>
          <a:p>
            <a:pPr marL="283464" lvl="6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Three techniques with resolution of 280nm, 50nm, and 5nm can be combined.</a:t>
            </a:r>
          </a:p>
          <a:p>
            <a:pPr marL="283464" lvl="6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Currently, the developed pipeline is optimized and implemented within integrated framework management system.</a:t>
            </a:r>
          </a:p>
          <a:p>
            <a:pPr marL="285750" lvl="3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34A36F-D066-B3E1-7388-8E95C644E6E8}"/>
              </a:ext>
            </a:extLst>
          </p:cNvPr>
          <p:cNvSpPr txBox="1"/>
          <p:nvPr/>
        </p:nvSpPr>
        <p:spPr>
          <a:xfrm>
            <a:off x="370703" y="1462713"/>
            <a:ext cx="14285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Kevin Mamprin </a:t>
            </a:r>
          </a:p>
        </p:txBody>
      </p:sp>
    </p:spTree>
    <p:extLst>
      <p:ext uri="{BB962C8B-B14F-4D97-AF65-F5344CB8AC3E}">
        <p14:creationId xmlns:p14="http://schemas.microsoft.com/office/powerpoint/2010/main" val="3982071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FC930-9E1F-A076-5942-061844BDB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704" y="303542"/>
            <a:ext cx="11046234" cy="580908"/>
          </a:xfrm>
        </p:spPr>
        <p:txBody>
          <a:bodyPr/>
          <a:lstStyle/>
          <a:p>
            <a:r>
              <a:rPr lang="en-US" dirty="0"/>
              <a:t>High Tc Superconductors for Cable Production</a:t>
            </a:r>
            <a:br>
              <a:rPr lang="en-US" dirty="0"/>
            </a:br>
            <a:r>
              <a:rPr lang="en-US" sz="2400" dirty="0"/>
              <a:t>In-situ characterization of growth: Bridge between basic and applied sciences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ABECCF-7386-B695-0DBA-6E38A34BB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3.9.2026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2C78D7-E1DA-0863-C540-1333242D2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ALBA User Meeting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ED2F55-A6C4-9F09-6A1E-5E7C84B08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1783-B42F-4390-AF2F-9E3CE29C7E6C}" type="slidenum">
              <a:rPr lang="en-US" smtClean="0"/>
              <a:t>7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9C6703-121D-73CC-F837-084F735AAD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704" y="2070700"/>
            <a:ext cx="2661662" cy="13074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5D734D9-F2E1-4E26-68B0-CAEE090FF5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8198" y="1883121"/>
            <a:ext cx="865707" cy="168264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BBD7989-F4DA-03C4-723B-26C49C2DACDA}"/>
              </a:ext>
            </a:extLst>
          </p:cNvPr>
          <p:cNvSpPr txBox="1"/>
          <p:nvPr/>
        </p:nvSpPr>
        <p:spPr>
          <a:xfrm>
            <a:off x="0" y="1472166"/>
            <a:ext cx="48445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The Application: Coated Conductor Technology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7F515F-7FC7-ACCF-16CA-B7BE5ED3A21C}"/>
              </a:ext>
            </a:extLst>
          </p:cNvPr>
          <p:cNvSpPr txBox="1"/>
          <p:nvPr/>
        </p:nvSpPr>
        <p:spPr>
          <a:xfrm>
            <a:off x="120479" y="3565763"/>
            <a:ext cx="609805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T. Puig at al. Nature Reviews Physics 2024, 6, 132-148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C73138-4EA4-9E3D-40CC-41BFD4C8C7A7}"/>
              </a:ext>
            </a:extLst>
          </p:cNvPr>
          <p:cNvSpPr txBox="1"/>
          <p:nvPr/>
        </p:nvSpPr>
        <p:spPr>
          <a:xfrm>
            <a:off x="0" y="3952030"/>
            <a:ext cx="493276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The Problem: </a:t>
            </a:r>
          </a:p>
          <a:p>
            <a:r>
              <a:rPr lang="en-US" b="1" dirty="0"/>
              <a:t>Understanding the optimization of non-linear processes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4B07312-E265-2727-D44C-57630B7FB1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9508" y="4625470"/>
            <a:ext cx="1649288" cy="98620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D92810E-74BE-8187-0202-3E5DC339EB85}"/>
              </a:ext>
            </a:extLst>
          </p:cNvPr>
          <p:cNvSpPr txBox="1"/>
          <p:nvPr/>
        </p:nvSpPr>
        <p:spPr>
          <a:xfrm>
            <a:off x="177797" y="5723856"/>
            <a:ext cx="46409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transient liquid-assisted growth (TLAG) of REBCO films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C6FC5C8-6101-AE41-F047-C34466DBE9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797" y="4779821"/>
            <a:ext cx="2648824" cy="70681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D86CDB4-5109-2D69-7641-DC2C32CDEF95}"/>
              </a:ext>
            </a:extLst>
          </p:cNvPr>
          <p:cNvSpPr txBox="1"/>
          <p:nvPr/>
        </p:nvSpPr>
        <p:spPr>
          <a:xfrm>
            <a:off x="5551827" y="1472166"/>
            <a:ext cx="449193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The Tool: </a:t>
            </a:r>
            <a:br>
              <a:rPr lang="en-US" sz="1600" b="1" dirty="0"/>
            </a:br>
            <a:r>
              <a:rPr lang="en-US" b="1" dirty="0"/>
              <a:t>XAFS &amp; XRD understanding chemical composition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6E39FF4-09C7-082B-C369-AF0EC32DD1D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50499"/>
          <a:stretch/>
        </p:blipFill>
        <p:spPr>
          <a:xfrm>
            <a:off x="5438182" y="2067825"/>
            <a:ext cx="2291979" cy="2212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78A4AA6-F6B3-96CD-036A-E9DB7D9E73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43598" y="2074987"/>
            <a:ext cx="1418010" cy="1173081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0C66797B-166C-446D-EDE4-00898797610B}"/>
              </a:ext>
            </a:extLst>
          </p:cNvPr>
          <p:cNvSpPr txBox="1"/>
          <p:nvPr/>
        </p:nvSpPr>
        <p:spPr>
          <a:xfrm>
            <a:off x="7424347" y="3210006"/>
            <a:ext cx="3630816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XRD provides development of phases over time.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Cu K edge XAFS provides valance state development (also in liquid form)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1304CEF-2973-4655-8668-AC73D7923C3A}"/>
              </a:ext>
            </a:extLst>
          </p:cNvPr>
          <p:cNvSpPr txBox="1"/>
          <p:nvPr/>
        </p:nvSpPr>
        <p:spPr>
          <a:xfrm>
            <a:off x="5489484" y="4600192"/>
            <a:ext cx="13596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The Result: </a:t>
            </a:r>
            <a:endParaRPr lang="en-US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C48466C-7753-5E9C-F809-2666CC4E7AE1}"/>
              </a:ext>
            </a:extLst>
          </p:cNvPr>
          <p:cNvSpPr txBox="1"/>
          <p:nvPr/>
        </p:nvSpPr>
        <p:spPr>
          <a:xfrm>
            <a:off x="7313224" y="6601883"/>
            <a:ext cx="611341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Springer, Cham. https://doi.org/10.1007/978-3-319-92955-2_13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C05BF7C6-B829-35BB-E3E8-80B2250BE2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15675" y="4207721"/>
            <a:ext cx="3469329" cy="2655573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0E4EC3BC-E0A5-CFAC-A7CD-C913199A21F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97709" y="4973886"/>
            <a:ext cx="2032452" cy="1129140"/>
          </a:xfrm>
          <a:prstGeom prst="rect">
            <a:avLst/>
          </a:prstGeom>
        </p:spPr>
      </p:pic>
      <p:sp>
        <p:nvSpPr>
          <p:cNvPr id="54" name="CuadroTexto 61">
            <a:extLst>
              <a:ext uri="{FF2B5EF4-FFF2-40B4-BE49-F238E27FC236}">
                <a16:creationId xmlns:a16="http://schemas.microsoft.com/office/drawing/2014/main" id="{D7B48977-95B7-810A-FD6A-594F8F3C4BBA}"/>
              </a:ext>
            </a:extLst>
          </p:cNvPr>
          <p:cNvSpPr txBox="1"/>
          <p:nvPr/>
        </p:nvSpPr>
        <p:spPr>
          <a:xfrm>
            <a:off x="4835683" y="6183065"/>
            <a:ext cx="26672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i="1" dirty="0"/>
              <a:t>*C. Torres, E. Pach et al. </a:t>
            </a:r>
            <a:r>
              <a:rPr lang="en-US" sz="1200" dirty="0"/>
              <a:t>to be published</a:t>
            </a:r>
            <a:endParaRPr lang="en-US" sz="1200" b="1" dirty="0"/>
          </a:p>
        </p:txBody>
      </p:sp>
      <p:pic>
        <p:nvPicPr>
          <p:cNvPr id="56" name="Imagen 21">
            <a:extLst>
              <a:ext uri="{FF2B5EF4-FFF2-40B4-BE49-F238E27FC236}">
                <a16:creationId xmlns:a16="http://schemas.microsoft.com/office/drawing/2014/main" id="{71F762E1-54C8-0909-0783-A86C7744344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249159" y="2683359"/>
            <a:ext cx="772971" cy="543466"/>
          </a:xfrm>
          <a:prstGeom prst="rect">
            <a:avLst/>
          </a:prstGeom>
        </p:spPr>
      </p:pic>
      <p:pic>
        <p:nvPicPr>
          <p:cNvPr id="57" name="Imagen 22">
            <a:extLst>
              <a:ext uri="{FF2B5EF4-FFF2-40B4-BE49-F238E27FC236}">
                <a16:creationId xmlns:a16="http://schemas.microsoft.com/office/drawing/2014/main" id="{2C695BF9-E15F-0BCA-BB60-5F1DF90F4EC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40827" y="2063052"/>
            <a:ext cx="989636" cy="548824"/>
          </a:xfrm>
          <a:prstGeom prst="rect">
            <a:avLst/>
          </a:prstGeom>
        </p:spPr>
      </p:pic>
      <p:pic>
        <p:nvPicPr>
          <p:cNvPr id="58" name="Imagen 23">
            <a:extLst>
              <a:ext uri="{FF2B5EF4-FFF2-40B4-BE49-F238E27FC236}">
                <a16:creationId xmlns:a16="http://schemas.microsoft.com/office/drawing/2014/main" id="{877D047B-C857-1588-8598-E7EC14B7CC3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055163" y="1463507"/>
            <a:ext cx="1160965" cy="550239"/>
          </a:xfrm>
          <a:prstGeom prst="rect">
            <a:avLst/>
          </a:prstGeom>
        </p:spPr>
      </p:pic>
      <p:pic>
        <p:nvPicPr>
          <p:cNvPr id="59" name="Imagen 17">
            <a:extLst>
              <a:ext uri="{FF2B5EF4-FFF2-40B4-BE49-F238E27FC236}">
                <a16:creationId xmlns:a16="http://schemas.microsoft.com/office/drawing/2014/main" id="{19D4FAEB-3C71-F79C-4F1F-31FDEE2FC84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827235" y="3380326"/>
            <a:ext cx="1418010" cy="420287"/>
          </a:xfrm>
          <a:prstGeom prst="rect">
            <a:avLst/>
          </a:prstGeom>
        </p:spPr>
      </p:pic>
      <p:pic>
        <p:nvPicPr>
          <p:cNvPr id="60" name="Imagen 31">
            <a:extLst>
              <a:ext uri="{FF2B5EF4-FFF2-40B4-BE49-F238E27FC236}">
                <a16:creationId xmlns:a16="http://schemas.microsoft.com/office/drawing/2014/main" id="{6503DA83-B7D9-C4C2-AD73-07B631132F2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950866" y="3916810"/>
            <a:ext cx="1179597" cy="343931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258308CF-155C-746C-305E-E57FC79875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76570" b="-36552"/>
          <a:stretch/>
        </p:blipFill>
        <p:spPr bwMode="auto">
          <a:xfrm>
            <a:off x="10709193" y="4410667"/>
            <a:ext cx="1440854" cy="372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Imagen 6">
            <a:extLst>
              <a:ext uri="{FF2B5EF4-FFF2-40B4-BE49-F238E27FC236}">
                <a16:creationId xmlns:a16="http://schemas.microsoft.com/office/drawing/2014/main" id="{74ACBB14-E4AE-E5CD-500A-791E0964993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827235" y="4826396"/>
            <a:ext cx="1271113" cy="306830"/>
          </a:xfrm>
          <a:prstGeom prst="roundRect">
            <a:avLst>
              <a:gd name="adj" fmla="val 0"/>
            </a:avLst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9484DB09-53F3-DDAB-7A11-8B38FE527F95}"/>
              </a:ext>
            </a:extLst>
          </p:cNvPr>
          <p:cNvSpPr txBox="1"/>
          <p:nvPr/>
        </p:nvSpPr>
        <p:spPr>
          <a:xfrm>
            <a:off x="-46594" y="1181381"/>
            <a:ext cx="21948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Eduardo Solano </a:t>
            </a:r>
            <a:r>
              <a:rPr lang="en-US" dirty="0" err="1"/>
              <a:t>Minuesa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984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90285-4C7A-4BEA-DED0-83FAD67A9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Workflows: </a:t>
            </a:r>
            <a:br>
              <a:rPr lang="en-US" dirty="0"/>
            </a:br>
            <a:r>
              <a:rPr lang="en-US" dirty="0"/>
              <a:t>A New Way to Accelerate Your Science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16F267-B687-0390-4828-BD82F0DE9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3.9.2026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7F7A81-C5D7-76C5-51A7-D6F62CC79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ALBA User Meeting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AFB916-42BD-62F1-3C9C-49A3E3A7E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1783-B42F-4390-AF2F-9E3CE29C7E6C}" type="slidenum">
              <a:rPr lang="en-US" smtClean="0"/>
              <a:t>8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018302-CF6F-6FEF-1FA4-F7AC13F91DB1}"/>
              </a:ext>
            </a:extLst>
          </p:cNvPr>
          <p:cNvSpPr txBox="1"/>
          <p:nvPr/>
        </p:nvSpPr>
        <p:spPr>
          <a:xfrm>
            <a:off x="6833287" y="4724129"/>
            <a:ext cx="46522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Joaquin Otón Pérez &amp; Methodology group, Sandra Ruiz </a:t>
            </a:r>
          </a:p>
        </p:txBody>
      </p:sp>
    </p:spTree>
    <p:extLst>
      <p:ext uri="{BB962C8B-B14F-4D97-AF65-F5344CB8AC3E}">
        <p14:creationId xmlns:p14="http://schemas.microsoft.com/office/powerpoint/2010/main" val="2832791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CF1E7-B47B-D3C5-99C3-30A55AFA9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Beamtime to Workflows:</a:t>
            </a:r>
            <a:br>
              <a:rPr lang="en-US" dirty="0"/>
            </a:br>
            <a:r>
              <a:rPr lang="en-US" sz="2400" dirty="0"/>
              <a:t>How to solve complex characterization problems in a “short time”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F62491-8A7C-B6E4-B1C1-DE7E42015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3.9.2026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E3B070-D0DE-FA0E-22D1-D00BB0722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ALBA User Meeting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C92FD0-A1F0-0BB4-66B0-060DB7627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1783-B42F-4390-AF2F-9E3CE29C7E6C}" type="slidenum">
              <a:rPr lang="en-US" smtClean="0"/>
              <a:t>9</a:t>
            </a:fld>
            <a:endParaRPr lang="en-US" dirty="0"/>
          </a:p>
        </p:txBody>
      </p:sp>
      <p:sp>
        <p:nvSpPr>
          <p:cNvPr id="8" name="Marcador de número de diapositiva 5">
            <a:extLst>
              <a:ext uri="{FF2B5EF4-FFF2-40B4-BE49-F238E27FC236}">
                <a16:creationId xmlns:a16="http://schemas.microsoft.com/office/drawing/2014/main" id="{E454A29D-F5DD-D781-41D3-47426316E8B8}"/>
              </a:ext>
            </a:extLst>
          </p:cNvPr>
          <p:cNvSpPr txBox="1">
            <a:spLocks/>
          </p:cNvSpPr>
          <p:nvPr/>
        </p:nvSpPr>
        <p:spPr>
          <a:xfrm>
            <a:off x="11750722" y="6492876"/>
            <a:ext cx="439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L="0" marR="0" lvl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0" i="0" u="none" strike="noStrike" kern="1200" cap="none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fld id="{59A3C1E9-1E17-4B2D-975E-2F80F7CB45F8}" type="slidenum">
              <a:rPr lang="es-ES" smtClean="0"/>
              <a:pPr/>
              <a:t>9</a:t>
            </a:fld>
            <a:endParaRPr lang="es-E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ED68D8-0574-F973-DCFF-B45A16E6A6B1}"/>
              </a:ext>
            </a:extLst>
          </p:cNvPr>
          <p:cNvSpPr txBox="1"/>
          <p:nvPr/>
        </p:nvSpPr>
        <p:spPr>
          <a:xfrm>
            <a:off x="6368091" y="5327737"/>
            <a:ext cx="1219200" cy="1219200"/>
          </a:xfrm>
          <a:prstGeom prst="rect">
            <a:avLst/>
          </a:prstGeom>
        </p:spPr>
        <p:txBody>
          <a:bodyPr vert="horz" wrap="none" lIns="121920" tIns="60960" rIns="121920" bIns="60960" rtlCol="0" anchor="t">
            <a:noAutofit/>
          </a:bodyPr>
          <a:lstStyle/>
          <a:p>
            <a:endParaRPr lang="es-ES" sz="37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2BAF2C5-4D8B-9794-E8B2-1394F91D71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559" t="66122" r="32643" b="7193"/>
          <a:stretch/>
        </p:blipFill>
        <p:spPr>
          <a:xfrm>
            <a:off x="60959" y="2465190"/>
            <a:ext cx="1844041" cy="135296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BAB1536-D039-7F9E-4F77-C518E383BA7B}"/>
              </a:ext>
            </a:extLst>
          </p:cNvPr>
          <p:cNvSpPr txBox="1"/>
          <p:nvPr/>
        </p:nvSpPr>
        <p:spPr>
          <a:xfrm>
            <a:off x="521397" y="1618414"/>
            <a:ext cx="62856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Example: Optimizing Josephson Junctions for Quantum Computing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1682651-8B7D-6B27-FE62-CECEF5C922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778" t="6984" r="71092" b="75238"/>
          <a:stretch/>
        </p:blipFill>
        <p:spPr>
          <a:xfrm>
            <a:off x="2083579" y="2023698"/>
            <a:ext cx="1559379" cy="1219200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1C81057-E8AA-48EB-1681-AA9229D58E09}"/>
              </a:ext>
            </a:extLst>
          </p:cNvPr>
          <p:cNvCxnSpPr/>
          <p:nvPr/>
        </p:nvCxnSpPr>
        <p:spPr>
          <a:xfrm flipH="1">
            <a:off x="1656080" y="2737938"/>
            <a:ext cx="609600" cy="1930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77CCF396-E659-E023-0D34-C6F56DEF2DB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8167" b="41427"/>
          <a:stretch/>
        </p:blipFill>
        <p:spPr>
          <a:xfrm>
            <a:off x="1628588" y="3818150"/>
            <a:ext cx="2032000" cy="578213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3B2E4B3-F4A8-67C6-0064-124A8C9617C4}"/>
              </a:ext>
            </a:extLst>
          </p:cNvPr>
          <p:cNvCxnSpPr>
            <a:cxnSpLocks/>
            <a:endCxn id="14" idx="0"/>
          </p:cNvCxnSpPr>
          <p:nvPr/>
        </p:nvCxnSpPr>
        <p:spPr>
          <a:xfrm>
            <a:off x="1359139" y="3268423"/>
            <a:ext cx="1285449" cy="549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E53A9F9-BFB5-545A-88A4-E0FC03FE766E}"/>
              </a:ext>
            </a:extLst>
          </p:cNvPr>
          <p:cNvSpPr txBox="1"/>
          <p:nvPr/>
        </p:nvSpPr>
        <p:spPr>
          <a:xfrm>
            <a:off x="1627596" y="4421888"/>
            <a:ext cx="20329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Interdiffusion of O into Al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49903E3-2216-0740-02CB-9BACA4C6776C}"/>
              </a:ext>
            </a:extLst>
          </p:cNvPr>
          <p:cNvSpPr txBox="1"/>
          <p:nvPr/>
        </p:nvSpPr>
        <p:spPr>
          <a:xfrm>
            <a:off x="4109557" y="2831695"/>
            <a:ext cx="272222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Interdiffusion creates: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roughness as well as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barriers within the Al-layers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Ultimately resulting in dephasing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92AEFB7-65B3-E0AA-F846-2ED7C4D96CA2}"/>
              </a:ext>
            </a:extLst>
          </p:cNvPr>
          <p:cNvSpPr txBox="1"/>
          <p:nvPr/>
        </p:nvSpPr>
        <p:spPr>
          <a:xfrm>
            <a:off x="277117" y="5067110"/>
            <a:ext cx="378263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Interdiffusion depends 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Flatness and termination of substrate (</a:t>
            </a:r>
            <a:r>
              <a:rPr lang="en-US" sz="1200" dirty="0" err="1"/>
              <a:t>saphire</a:t>
            </a:r>
            <a:r>
              <a:rPr lang="en-US" sz="12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Crystal structure and roughness of 1. &amp; 2. layer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O-balance and temperature during </a:t>
            </a:r>
            <a:r>
              <a:rPr lang="en-US" sz="1200" dirty="0" err="1"/>
              <a:t>ALxOy</a:t>
            </a:r>
            <a:r>
              <a:rPr lang="en-US" sz="1200" dirty="0"/>
              <a:t> growth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F552215-ACAA-F0CF-21A1-ACE61916B2E5}"/>
              </a:ext>
            </a:extLst>
          </p:cNvPr>
          <p:cNvSpPr txBox="1"/>
          <p:nvPr/>
        </p:nvSpPr>
        <p:spPr>
          <a:xfrm>
            <a:off x="4109557" y="4226550"/>
            <a:ext cx="320828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What is needed: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Pathway to scale from 50 Qubits to 10000 Qubits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One path is developing screening methods (</a:t>
            </a:r>
            <a:r>
              <a:rPr lang="en-US" sz="1200" dirty="0" err="1"/>
              <a:t>chiplet</a:t>
            </a:r>
            <a:r>
              <a:rPr lang="en-US" sz="1200" dirty="0"/>
              <a:t> method)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Another path is optimizing the growth &amp; etching process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New materials combinations (crystalline oxide layer)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5943DC3-29F5-667A-96FA-4EA7AE703850}"/>
              </a:ext>
            </a:extLst>
          </p:cNvPr>
          <p:cNvGrpSpPr/>
          <p:nvPr/>
        </p:nvGrpSpPr>
        <p:grpSpPr>
          <a:xfrm>
            <a:off x="7257049" y="1313480"/>
            <a:ext cx="4817186" cy="4024512"/>
            <a:chOff x="7363662" y="1080886"/>
            <a:chExt cx="4817186" cy="4024512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08532059-A71F-939D-3B26-1959DBA429ED}"/>
                </a:ext>
              </a:extLst>
            </p:cNvPr>
            <p:cNvSpPr/>
            <p:nvPr/>
          </p:nvSpPr>
          <p:spPr>
            <a:xfrm>
              <a:off x="7363662" y="1080886"/>
              <a:ext cx="4767379" cy="4024512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609DE9C-A410-78EE-67AA-8BCBA029BE6D}"/>
                </a:ext>
              </a:extLst>
            </p:cNvPr>
            <p:cNvSpPr txBox="1"/>
            <p:nvPr/>
          </p:nvSpPr>
          <p:spPr>
            <a:xfrm>
              <a:off x="7572142" y="1223204"/>
              <a:ext cx="40991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/>
                <a:t>How to characterize the system: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F2B058D-1F84-63DB-C59A-8B510B8CED33}"/>
                </a:ext>
              </a:extLst>
            </p:cNvPr>
            <p:cNvSpPr txBox="1"/>
            <p:nvPr/>
          </p:nvSpPr>
          <p:spPr>
            <a:xfrm>
              <a:off x="7512510" y="1950297"/>
              <a:ext cx="1935145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TEM:</a:t>
              </a:r>
              <a:r>
                <a:rPr lang="en-US" dirty="0"/>
                <a:t>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/>
                <a:t>electron diffraction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/>
                <a:t>ELS</a:t>
              </a:r>
            </a:p>
            <a:p>
              <a:endParaRPr lang="en-US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ED81454-C5F7-9197-3707-25F89A1146BF}"/>
                </a:ext>
              </a:extLst>
            </p:cNvPr>
            <p:cNvSpPr txBox="1"/>
            <p:nvPr/>
          </p:nvSpPr>
          <p:spPr>
            <a:xfrm>
              <a:off x="10168759" y="1827187"/>
              <a:ext cx="2012089" cy="11695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X-ray: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/>
                <a:t>GI-WAXS &amp; -SAXS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/>
                <a:t>XAFS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/>
                <a:t>Pol-figures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/>
                <a:t>Microscopy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8598810-60AB-8E7F-DA27-24871DCE908F}"/>
                </a:ext>
              </a:extLst>
            </p:cNvPr>
            <p:cNvSpPr txBox="1"/>
            <p:nvPr/>
          </p:nvSpPr>
          <p:spPr>
            <a:xfrm>
              <a:off x="7862793" y="3044430"/>
              <a:ext cx="3916457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Data analytics: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/>
                <a:t>Data analysis (mainly grouping)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/>
                <a:t>Visualizing functional-structural correlations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005BFD5-AB4C-0EAA-D896-784DE15AC1BD}"/>
                </a:ext>
              </a:extLst>
            </p:cNvPr>
            <p:cNvSpPr txBox="1"/>
            <p:nvPr/>
          </p:nvSpPr>
          <p:spPr>
            <a:xfrm>
              <a:off x="7865672" y="4145296"/>
              <a:ext cx="289053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Simulation: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/>
                <a:t>Understanding O interdiffusion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AE307C0B-582A-2A09-3AF7-26F3006318D5}"/>
              </a:ext>
            </a:extLst>
          </p:cNvPr>
          <p:cNvSpPr txBox="1"/>
          <p:nvPr/>
        </p:nvSpPr>
        <p:spPr>
          <a:xfrm>
            <a:off x="8932333" y="5405441"/>
            <a:ext cx="567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but: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909A6F4D-7496-9DE4-26B4-770B64B9A25C}"/>
              </a:ext>
            </a:extLst>
          </p:cNvPr>
          <p:cNvSpPr/>
          <p:nvPr/>
        </p:nvSpPr>
        <p:spPr>
          <a:xfrm>
            <a:off x="7258758" y="5585533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Cost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2575A879-591C-A1C1-6630-371CF1DE403C}"/>
              </a:ext>
            </a:extLst>
          </p:cNvPr>
          <p:cNvSpPr/>
          <p:nvPr/>
        </p:nvSpPr>
        <p:spPr>
          <a:xfrm>
            <a:off x="8759025" y="5829887"/>
            <a:ext cx="1628934" cy="9144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Metrology for QA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347D3978-FB17-26EC-5B36-5B0B4715BB7F}"/>
              </a:ext>
            </a:extLst>
          </p:cNvPr>
          <p:cNvSpPr/>
          <p:nvPr/>
        </p:nvSpPr>
        <p:spPr>
          <a:xfrm>
            <a:off x="10910480" y="5513962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Speed and depth</a:t>
            </a:r>
          </a:p>
        </p:txBody>
      </p:sp>
    </p:spTree>
    <p:extLst>
      <p:ext uri="{BB962C8B-B14F-4D97-AF65-F5344CB8AC3E}">
        <p14:creationId xmlns:p14="http://schemas.microsoft.com/office/powerpoint/2010/main" val="301129254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Sincrotó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2789</TotalTime>
  <Words>1586</Words>
  <Application>Microsoft Office PowerPoint</Application>
  <PresentationFormat>Widescreen</PresentationFormat>
  <Paragraphs>318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Optima_Roman</vt:lpstr>
      <vt:lpstr>Calibri</vt:lpstr>
      <vt:lpstr>Optima_Italic</vt:lpstr>
      <vt:lpstr>Optima_Bold</vt:lpstr>
      <vt:lpstr>Outfit</vt:lpstr>
      <vt:lpstr>Arial</vt:lpstr>
      <vt:lpstr>Wingdings</vt:lpstr>
      <vt:lpstr>Open Sans</vt:lpstr>
      <vt:lpstr>Tema de Office</vt:lpstr>
      <vt:lpstr>Science and Partnerships at ALBA</vt:lpstr>
      <vt:lpstr>Scientific Examples from the Program</vt:lpstr>
      <vt:lpstr>First Deposition of Structure In PDB-Database</vt:lpstr>
      <vt:lpstr>A new catalyst converts CO₂ into green fuel in a single step </vt:lpstr>
      <vt:lpstr>Magneto Ionics: XMCD Answers the Question  A Way to Control Magnetism with a Voltage</vt:lpstr>
      <vt:lpstr>Correlative Cryo-Imaging Pipeline: From whole cells to molecular structure, across 4-orders of magnitude!</vt:lpstr>
      <vt:lpstr>High Tc Superconductors for Cable Production In-situ characterization of growth: Bridge between basic and applied sciences </vt:lpstr>
      <vt:lpstr>Workflows:  A New Way to Accelerate Your Science</vt:lpstr>
      <vt:lpstr>From Beamtime to Workflows: How to solve complex characterization problems in a “short time”</vt:lpstr>
      <vt:lpstr>Challenge:  Complexity Beyond a Single Technique</vt:lpstr>
      <vt:lpstr>The Workflow: Methodology, Technical Implementation, Access &amp; Resources </vt:lpstr>
      <vt:lpstr>An Example: The POEM Workflow Phase Identification, Orientation &amp; Elastic Strain Mapping  </vt:lpstr>
      <vt:lpstr>POEM: Crystallography and Morphology What is POEM and how general is it?</vt:lpstr>
      <vt:lpstr>Crystallography and Morphology Fast and cost-effective measurements of many samples </vt:lpstr>
      <vt:lpstr>Simulation &amp; its Integration in Analysis Pipeline</vt:lpstr>
      <vt:lpstr>Data Analytics and AI:  Key to Autonomous Pipeline Performance </vt:lpstr>
      <vt:lpstr>Integrated Framework Management   Fully Unattended, Federated Pipeline Execution </vt:lpstr>
      <vt:lpstr>Dataspace connectivity under  IP and access governance </vt:lpstr>
      <vt:lpstr>ALBA’s Resources within Innovation Ecosystem</vt:lpstr>
      <vt:lpstr>Partnerships:  The Way To Tackle Grand Challenges  </vt:lpstr>
      <vt:lpstr>Methodology Development:  Externally Funded Collaboration </vt:lpstr>
      <vt:lpstr>Energy Transition Joint Laboratory Medium Investment but Long Term Commitment</vt:lpstr>
      <vt:lpstr>InCAEM: Multi-Institutional &amp; Large Effort Materials with advanced functionalities for the new technological transformation</vt:lpstr>
      <vt:lpstr>Large Collaborations Tackling Grand  Challenges </vt:lpstr>
      <vt:lpstr>The Access Modes</vt:lpstr>
      <vt:lpstr>Access Modes and Conditions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ALBA Communication and Outreach Office</dc:creator>
  <cp:lastModifiedBy>Klaus Attenkofer</cp:lastModifiedBy>
  <cp:revision>35</cp:revision>
  <dcterms:created xsi:type="dcterms:W3CDTF">2024-02-07T09:48:03Z</dcterms:created>
  <dcterms:modified xsi:type="dcterms:W3CDTF">2026-09-03T08:09:20Z</dcterms:modified>
</cp:coreProperties>
</file>