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89" r:id="rId13"/>
    <p:sldId id="269" r:id="rId14"/>
    <p:sldId id="290" r:id="rId15"/>
    <p:sldId id="270" r:id="rId16"/>
    <p:sldId id="271" r:id="rId17"/>
    <p:sldId id="272" r:id="rId18"/>
    <p:sldId id="274" r:id="rId19"/>
    <p:sldId id="273" r:id="rId20"/>
    <p:sldId id="276" r:id="rId21"/>
    <p:sldId id="277" r:id="rId22"/>
    <p:sldId id="278" r:id="rId23"/>
    <p:sldId id="279" r:id="rId24"/>
    <p:sldId id="280" r:id="rId25"/>
    <p:sldId id="281" r:id="rId26"/>
    <p:sldId id="293" r:id="rId27"/>
    <p:sldId id="291" r:id="rId28"/>
    <p:sldId id="292" r:id="rId29"/>
    <p:sldId id="282" r:id="rId30"/>
    <p:sldId id="283" r:id="rId31"/>
    <p:sldId id="284" r:id="rId32"/>
    <p:sldId id="285" r:id="rId33"/>
    <p:sldId id="286" r:id="rId34"/>
    <p:sldId id="287" r:id="rId35"/>
    <p:sldId id="288" r:id="rId36"/>
  </p:sldIdLst>
  <p:sldSz cx="12192000" cy="6858000"/>
  <p:notesSz cx="6858000" cy="9144000"/>
  <p:embeddedFontLst>
    <p:embeddedFont>
      <p:font typeface="Montserrat" panose="00000500000000000000" pitchFamily="2" charset="0"/>
      <p:regular r:id="rId38"/>
      <p:bold r:id="rId39"/>
      <p:italic r:id="rId40"/>
      <p:boldItalic r:id="rId41"/>
    </p:embeddedFont>
    <p:embeddedFont>
      <p:font typeface="Montserrat Medium" panose="00000600000000000000" pitchFamily="2" charset="0"/>
      <p:regular r:id="rId42"/>
      <p:italic r:id="rId43"/>
    </p:embeddedFont>
    <p:embeddedFont>
      <p:font typeface="Montserrat SemiBold" panose="00000700000000000000" pitchFamily="2" charset="0"/>
      <p:bold r:id="rId44"/>
      <p:boldItalic r:id="rId45"/>
    </p:embeddedFont>
    <p:embeddedFont>
      <p:font typeface="Noto Sans" panose="020B0502040504020204" pitchFamily="34" charset="0"/>
      <p:regular r:id="rId46"/>
      <p:bold r:id="rId47"/>
      <p:italic r:id="rId48"/>
      <p:boldItalic r:id="rId49"/>
    </p:embeddedFont>
    <p:embeddedFont>
      <p:font typeface="Open Sans" panose="020B0606030504020204" pitchFamily="34" charset="0"/>
      <p:regular r:id="rId50"/>
      <p:bold r:id="rId51"/>
      <p:italic r:id="rId52"/>
      <p:boldItalic r:id="rId53"/>
    </p:embeddedFont>
    <p:embeddedFont>
      <p:font typeface="Outfit" panose="020B0604020202020204" charset="0"/>
      <p:regular r:id="rId54"/>
      <p:bold r:id="rId5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69" autoAdjust="0"/>
  </p:normalViewPr>
  <p:slideViewPr>
    <p:cSldViewPr snapToGrid="0">
      <p:cViewPr varScale="1">
        <p:scale>
          <a:sx n="63" d="100"/>
          <a:sy n="63" d="100"/>
        </p:scale>
        <p:origin x="56"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spc="0" baseline="0">
                <a:solidFill>
                  <a:schemeClr val="tx1">
                    <a:lumMod val="65000"/>
                    <a:lumOff val="35000"/>
                  </a:schemeClr>
                </a:solidFill>
                <a:latin typeface="+mn-lt"/>
                <a:ea typeface="+mn-ea"/>
                <a:cs typeface="+mn-cs"/>
              </a:defRPr>
            </a:pPr>
            <a:r>
              <a:rPr lang="es-ES" sz="1800"/>
              <a:t>Terabytes</a:t>
            </a:r>
          </a:p>
        </c:rich>
      </c:tx>
      <c:overlay val="0"/>
      <c:spPr>
        <a:prstGeom prst="rect">
          <a:avLst/>
        </a:prstGeom>
        <a:noFill/>
        <a:ln>
          <a:noFill/>
        </a:ln>
        <a:effectLst/>
      </c:spPr>
      <c:txPr>
        <a:bodyPr rot="0" spcFirstLastPara="1" vertOverflow="ellipsis" vert="horz" wrap="square" anchor="ctr" anchorCtr="1"/>
        <a:lstStyle/>
        <a:p>
          <a:pPr>
            <a:defRPr sz="1800" b="0" i="0" u="none" strike="noStrike"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stacked"/>
        <c:varyColors val="0"/>
        <c:ser>
          <c:idx val="0"/>
          <c:order val="0"/>
          <c:tx>
            <c:strRef>
              <c:f>Sheet1!$C$3</c:f>
              <c:strCache>
                <c:ptCount val="1"/>
                <c:pt idx="0">
                  <c:v>BL01 (MIRAS)</c:v>
                </c:pt>
              </c:strCache>
            </c:strRef>
          </c:tx>
          <c:spPr>
            <a:prstGeom prst="rect">
              <a:avLst/>
            </a:prstGeom>
            <a:solidFill>
              <a:schemeClr val="accent1"/>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Sheet1!$C$4:$C$13</c:f>
              <c:numCache>
                <c:formatCode>General</c:formatCode>
                <c:ptCount val="10"/>
                <c:pt idx="0">
                  <c:v>3.5000000000000003E-2</c:v>
                </c:pt>
                <c:pt idx="1">
                  <c:v>7.4999999999999997E-2</c:v>
                </c:pt>
                <c:pt idx="2">
                  <c:v>0.13600000000000001</c:v>
                </c:pt>
                <c:pt idx="3">
                  <c:v>0.19</c:v>
                </c:pt>
                <c:pt idx="4">
                  <c:v>6.6000000000000003E-2</c:v>
                </c:pt>
                <c:pt idx="5">
                  <c:v>0.04</c:v>
                </c:pt>
                <c:pt idx="6">
                  <c:v>1.7999999999999999E-2</c:v>
                </c:pt>
                <c:pt idx="7">
                  <c:v>1.4E-2</c:v>
                </c:pt>
                <c:pt idx="8">
                  <c:v>5.1999999999999998E-2</c:v>
                </c:pt>
                <c:pt idx="9">
                  <c:v>3.1E-2</c:v>
                </c:pt>
              </c:numCache>
            </c:numRef>
          </c:val>
          <c:extLst>
            <c:ext xmlns:c16="http://schemas.microsoft.com/office/drawing/2014/chart" uri="{C3380CC4-5D6E-409C-BE32-E72D297353CC}">
              <c16:uniqueId val="{00000000-5BD3-42DF-9252-A3F20E6EF58C}"/>
            </c:ext>
          </c:extLst>
        </c:ser>
        <c:ser>
          <c:idx val="1"/>
          <c:order val="1"/>
          <c:tx>
            <c:strRef>
              <c:f>Sheet1!$D$3</c:f>
              <c:strCache>
                <c:ptCount val="1"/>
                <c:pt idx="0">
                  <c:v>BL04 (MSPD)</c:v>
                </c:pt>
              </c:strCache>
            </c:strRef>
          </c:tx>
          <c:spPr>
            <a:prstGeom prst="rect">
              <a:avLst/>
            </a:prstGeom>
            <a:solidFill>
              <a:schemeClr val="accent2"/>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Sheet1!$D$4:$D$13</c:f>
              <c:numCache>
                <c:formatCode>General</c:formatCode>
                <c:ptCount val="10"/>
                <c:pt idx="0">
                  <c:v>0.20699999999999999</c:v>
                </c:pt>
                <c:pt idx="1">
                  <c:v>7.3999999999999996E-2</c:v>
                </c:pt>
                <c:pt idx="2">
                  <c:v>0.12</c:v>
                </c:pt>
                <c:pt idx="3">
                  <c:v>8.5999999999999993E-2</c:v>
                </c:pt>
                <c:pt idx="4">
                  <c:v>0.10299999999999999</c:v>
                </c:pt>
                <c:pt idx="5">
                  <c:v>0.08</c:v>
                </c:pt>
                <c:pt idx="6">
                  <c:v>0.15</c:v>
                </c:pt>
                <c:pt idx="7">
                  <c:v>0.26800000000000002</c:v>
                </c:pt>
                <c:pt idx="8">
                  <c:v>0.21199999999999999</c:v>
                </c:pt>
                <c:pt idx="9">
                  <c:v>9.6000000000000002E-2</c:v>
                </c:pt>
              </c:numCache>
            </c:numRef>
          </c:val>
          <c:extLst>
            <c:ext xmlns:c16="http://schemas.microsoft.com/office/drawing/2014/chart" uri="{C3380CC4-5D6E-409C-BE32-E72D297353CC}">
              <c16:uniqueId val="{00000001-5BD3-42DF-9252-A3F20E6EF58C}"/>
            </c:ext>
          </c:extLst>
        </c:ser>
        <c:ser>
          <c:idx val="2"/>
          <c:order val="2"/>
          <c:tx>
            <c:strRef>
              <c:f>Sheet1!$E$3</c:f>
              <c:strCache>
                <c:ptCount val="1"/>
                <c:pt idx="0">
                  <c:v>BL06 (XAIRA)</c:v>
                </c:pt>
              </c:strCache>
            </c:strRef>
          </c:tx>
          <c:spPr>
            <a:prstGeom prst="rect">
              <a:avLst/>
            </a:prstGeom>
            <a:solidFill>
              <a:schemeClr val="accent3"/>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Sheet1!$E$4:$E$13</c:f>
              <c:numCache>
                <c:formatCode>General</c:formatCode>
                <c:ptCount val="10"/>
                <c:pt idx="7">
                  <c:v>10</c:v>
                </c:pt>
                <c:pt idx="8">
                  <c:v>5</c:v>
                </c:pt>
                <c:pt idx="9">
                  <c:v>10.6</c:v>
                </c:pt>
              </c:numCache>
            </c:numRef>
          </c:val>
          <c:extLst>
            <c:ext xmlns:c16="http://schemas.microsoft.com/office/drawing/2014/chart" uri="{C3380CC4-5D6E-409C-BE32-E72D297353CC}">
              <c16:uniqueId val="{00000002-5BD3-42DF-9252-A3F20E6EF58C}"/>
            </c:ext>
          </c:extLst>
        </c:ser>
        <c:ser>
          <c:idx val="3"/>
          <c:order val="3"/>
          <c:tx>
            <c:strRef>
              <c:f>Sheet1!$F$3</c:f>
              <c:strCache>
                <c:ptCount val="1"/>
                <c:pt idx="0">
                  <c:v>BL09 (MISTRAL)</c:v>
                </c:pt>
              </c:strCache>
            </c:strRef>
          </c:tx>
          <c:spPr>
            <a:prstGeom prst="rect">
              <a:avLst/>
            </a:prstGeom>
            <a:solidFill>
              <a:schemeClr val="accent4"/>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Sheet1!$F$4:$F$13</c:f>
              <c:numCache>
                <c:formatCode>General</c:formatCode>
                <c:ptCount val="10"/>
                <c:pt idx="0">
                  <c:v>11.18</c:v>
                </c:pt>
                <c:pt idx="1">
                  <c:v>4.78</c:v>
                </c:pt>
                <c:pt idx="2">
                  <c:v>9.06</c:v>
                </c:pt>
                <c:pt idx="3">
                  <c:v>5.4</c:v>
                </c:pt>
                <c:pt idx="4">
                  <c:v>5.21</c:v>
                </c:pt>
                <c:pt idx="5">
                  <c:v>5.61</c:v>
                </c:pt>
                <c:pt idx="6">
                  <c:v>9.9600000000000009</c:v>
                </c:pt>
                <c:pt idx="7">
                  <c:v>9.34</c:v>
                </c:pt>
                <c:pt idx="8">
                  <c:v>21.8</c:v>
                </c:pt>
                <c:pt idx="9">
                  <c:v>11.6</c:v>
                </c:pt>
              </c:numCache>
            </c:numRef>
          </c:val>
          <c:extLst>
            <c:ext xmlns:c16="http://schemas.microsoft.com/office/drawing/2014/chart" uri="{C3380CC4-5D6E-409C-BE32-E72D297353CC}">
              <c16:uniqueId val="{00000003-5BD3-42DF-9252-A3F20E6EF58C}"/>
            </c:ext>
          </c:extLst>
        </c:ser>
        <c:ser>
          <c:idx val="4"/>
          <c:order val="4"/>
          <c:tx>
            <c:strRef>
              <c:f>Sheet1!$G$3</c:f>
              <c:strCache>
                <c:ptCount val="1"/>
                <c:pt idx="0">
                  <c:v>BL11 (NCD)</c:v>
                </c:pt>
              </c:strCache>
            </c:strRef>
          </c:tx>
          <c:spPr>
            <a:prstGeom prst="rect">
              <a:avLst/>
            </a:prstGeom>
            <a:solidFill>
              <a:schemeClr val="accent5"/>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Sheet1!$G$4:$G$13</c:f>
              <c:numCache>
                <c:formatCode>General</c:formatCode>
                <c:ptCount val="10"/>
                <c:pt idx="0">
                  <c:v>2.278</c:v>
                </c:pt>
                <c:pt idx="1">
                  <c:v>4.798</c:v>
                </c:pt>
                <c:pt idx="2">
                  <c:v>4.7629999999999999</c:v>
                </c:pt>
                <c:pt idx="3">
                  <c:v>3.7869999999999999</c:v>
                </c:pt>
                <c:pt idx="4">
                  <c:v>2.6850000000000001</c:v>
                </c:pt>
                <c:pt idx="5">
                  <c:v>2.64</c:v>
                </c:pt>
                <c:pt idx="6">
                  <c:v>4.7300000000000004</c:v>
                </c:pt>
                <c:pt idx="7">
                  <c:v>5.09</c:v>
                </c:pt>
                <c:pt idx="8">
                  <c:v>4.09</c:v>
                </c:pt>
                <c:pt idx="9">
                  <c:v>3.8</c:v>
                </c:pt>
              </c:numCache>
            </c:numRef>
          </c:val>
          <c:extLst>
            <c:ext xmlns:c16="http://schemas.microsoft.com/office/drawing/2014/chart" uri="{C3380CC4-5D6E-409C-BE32-E72D297353CC}">
              <c16:uniqueId val="{00000004-5BD3-42DF-9252-A3F20E6EF58C}"/>
            </c:ext>
          </c:extLst>
        </c:ser>
        <c:ser>
          <c:idx val="5"/>
          <c:order val="5"/>
          <c:tx>
            <c:strRef>
              <c:f>Sheet1!$H$3</c:f>
              <c:strCache>
                <c:ptCount val="1"/>
                <c:pt idx="0">
                  <c:v>BL13 (XALOC)</c:v>
                </c:pt>
              </c:strCache>
            </c:strRef>
          </c:tx>
          <c:spPr>
            <a:prstGeom prst="rect">
              <a:avLst/>
            </a:prstGeom>
            <a:solidFill>
              <a:schemeClr val="accent6"/>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Sheet1!$H$4:$H$13</c:f>
              <c:numCache>
                <c:formatCode>General</c:formatCode>
                <c:ptCount val="10"/>
                <c:pt idx="0">
                  <c:v>36</c:v>
                </c:pt>
                <c:pt idx="1">
                  <c:v>36</c:v>
                </c:pt>
                <c:pt idx="2">
                  <c:v>29.4</c:v>
                </c:pt>
                <c:pt idx="3">
                  <c:v>29.4</c:v>
                </c:pt>
                <c:pt idx="4">
                  <c:v>46.9</c:v>
                </c:pt>
                <c:pt idx="5">
                  <c:v>46.9</c:v>
                </c:pt>
                <c:pt idx="6">
                  <c:v>83</c:v>
                </c:pt>
                <c:pt idx="7">
                  <c:v>83</c:v>
                </c:pt>
                <c:pt idx="8">
                  <c:v>112</c:v>
                </c:pt>
                <c:pt idx="9">
                  <c:v>146.5</c:v>
                </c:pt>
              </c:numCache>
            </c:numRef>
          </c:val>
          <c:extLst>
            <c:ext xmlns:c16="http://schemas.microsoft.com/office/drawing/2014/chart" uri="{C3380CC4-5D6E-409C-BE32-E72D297353CC}">
              <c16:uniqueId val="{00000005-5BD3-42DF-9252-A3F20E6EF58C}"/>
            </c:ext>
          </c:extLst>
        </c:ser>
        <c:ser>
          <c:idx val="6"/>
          <c:order val="6"/>
          <c:tx>
            <c:strRef>
              <c:f>Sheet1!$I$3</c:f>
              <c:strCache>
                <c:ptCount val="1"/>
                <c:pt idx="0">
                  <c:v>BL16 (NOTOS)</c:v>
                </c:pt>
              </c:strCache>
            </c:strRef>
          </c:tx>
          <c:spPr>
            <a:prstGeom prst="rect">
              <a:avLst/>
            </a:prstGeom>
            <a:solidFill>
              <a:schemeClr val="accent1">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Sheet1!$I$4:$I$13</c:f>
              <c:numCache>
                <c:formatCode>General</c:formatCode>
                <c:ptCount val="10"/>
                <c:pt idx="0">
                  <c:v>0</c:v>
                </c:pt>
                <c:pt idx="1">
                  <c:v>0</c:v>
                </c:pt>
                <c:pt idx="2">
                  <c:v>1.0089999999999999</c:v>
                </c:pt>
                <c:pt idx="3">
                  <c:v>0.42899999999999999</c:v>
                </c:pt>
                <c:pt idx="4">
                  <c:v>0.872</c:v>
                </c:pt>
                <c:pt idx="5">
                  <c:v>1.91</c:v>
                </c:pt>
                <c:pt idx="6">
                  <c:v>2.58</c:v>
                </c:pt>
                <c:pt idx="7">
                  <c:v>1.74</c:v>
                </c:pt>
                <c:pt idx="8">
                  <c:v>3.04</c:v>
                </c:pt>
                <c:pt idx="9">
                  <c:v>2.2799999999999998</c:v>
                </c:pt>
              </c:numCache>
            </c:numRef>
          </c:val>
          <c:extLst>
            <c:ext xmlns:c16="http://schemas.microsoft.com/office/drawing/2014/chart" uri="{C3380CC4-5D6E-409C-BE32-E72D297353CC}">
              <c16:uniqueId val="{00000006-5BD3-42DF-9252-A3F20E6EF58C}"/>
            </c:ext>
          </c:extLst>
        </c:ser>
        <c:ser>
          <c:idx val="7"/>
          <c:order val="7"/>
          <c:tx>
            <c:strRef>
              <c:f>Sheet1!$J$3</c:f>
              <c:strCache>
                <c:ptCount val="1"/>
                <c:pt idx="0">
                  <c:v>BL20 (LOREA)</c:v>
                </c:pt>
              </c:strCache>
            </c:strRef>
          </c:tx>
          <c:spPr>
            <a:prstGeom prst="rect">
              <a:avLst/>
            </a:prstGeom>
            <a:solidFill>
              <a:schemeClr val="accent2">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Sheet1!$J$4:$J$13</c:f>
              <c:numCache>
                <c:formatCode>General</c:formatCode>
                <c:ptCount val="10"/>
                <c:pt idx="0">
                  <c:v>0</c:v>
                </c:pt>
                <c:pt idx="1">
                  <c:v>0.14000000000000001</c:v>
                </c:pt>
                <c:pt idx="2">
                  <c:v>2.4E-2</c:v>
                </c:pt>
                <c:pt idx="3">
                  <c:v>4.4999999999999998E-2</c:v>
                </c:pt>
                <c:pt idx="4">
                  <c:v>0.11799999999999999</c:v>
                </c:pt>
                <c:pt idx="5">
                  <c:v>0.1</c:v>
                </c:pt>
                <c:pt idx="6">
                  <c:v>7.9000000000000001E-2</c:v>
                </c:pt>
                <c:pt idx="7">
                  <c:v>8.5999999999999993E-2</c:v>
                </c:pt>
                <c:pt idx="8">
                  <c:v>0.14599999999999999</c:v>
                </c:pt>
                <c:pt idx="9">
                  <c:v>6.0999999999999999E-2</c:v>
                </c:pt>
              </c:numCache>
            </c:numRef>
          </c:val>
          <c:extLst>
            <c:ext xmlns:c16="http://schemas.microsoft.com/office/drawing/2014/chart" uri="{C3380CC4-5D6E-409C-BE32-E72D297353CC}">
              <c16:uniqueId val="{00000007-5BD3-42DF-9252-A3F20E6EF58C}"/>
            </c:ext>
          </c:extLst>
        </c:ser>
        <c:ser>
          <c:idx val="8"/>
          <c:order val="8"/>
          <c:tx>
            <c:strRef>
              <c:f>Sheet1!$K$3</c:f>
              <c:strCache>
                <c:ptCount val="1"/>
                <c:pt idx="0">
                  <c:v>BL22 (CLAESS)</c:v>
                </c:pt>
              </c:strCache>
            </c:strRef>
          </c:tx>
          <c:spPr>
            <a:prstGeom prst="rect">
              <a:avLst/>
            </a:prstGeom>
            <a:solidFill>
              <a:schemeClr val="accent3">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Sheet1!$K$4:$K$13</c:f>
              <c:numCache>
                <c:formatCode>General</c:formatCode>
                <c:ptCount val="10"/>
                <c:pt idx="0">
                  <c:v>1.6140000000000001</c:v>
                </c:pt>
                <c:pt idx="1">
                  <c:v>0.97799999999999998</c:v>
                </c:pt>
                <c:pt idx="2">
                  <c:v>1.266</c:v>
                </c:pt>
                <c:pt idx="3">
                  <c:v>1.27</c:v>
                </c:pt>
                <c:pt idx="4">
                  <c:v>1.31</c:v>
                </c:pt>
                <c:pt idx="5">
                  <c:v>0.432</c:v>
                </c:pt>
                <c:pt idx="6">
                  <c:v>1.42</c:v>
                </c:pt>
                <c:pt idx="7">
                  <c:v>1.91</c:v>
                </c:pt>
                <c:pt idx="8">
                  <c:v>1.1299999999999999</c:v>
                </c:pt>
                <c:pt idx="9">
                  <c:v>1.21</c:v>
                </c:pt>
              </c:numCache>
            </c:numRef>
          </c:val>
          <c:extLst>
            <c:ext xmlns:c16="http://schemas.microsoft.com/office/drawing/2014/chart" uri="{C3380CC4-5D6E-409C-BE32-E72D297353CC}">
              <c16:uniqueId val="{00000008-5BD3-42DF-9252-A3F20E6EF58C}"/>
            </c:ext>
          </c:extLst>
        </c:ser>
        <c:ser>
          <c:idx val="9"/>
          <c:order val="9"/>
          <c:tx>
            <c:strRef>
              <c:f>Sheet1!$L$3</c:f>
              <c:strCache>
                <c:ptCount val="1"/>
                <c:pt idx="0">
                  <c:v>BL24 (CIRCE)</c:v>
                </c:pt>
              </c:strCache>
            </c:strRef>
          </c:tx>
          <c:spPr>
            <a:prstGeom prst="rect">
              <a:avLst/>
            </a:prstGeom>
            <a:solidFill>
              <a:schemeClr val="accent4">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Sheet1!$L$4:$L$13</c:f>
              <c:numCache>
                <c:formatCode>General</c:formatCode>
                <c:ptCount val="10"/>
                <c:pt idx="0">
                  <c:v>1.2909999999999999</c:v>
                </c:pt>
                <c:pt idx="1">
                  <c:v>0.68100000000000005</c:v>
                </c:pt>
                <c:pt idx="2">
                  <c:v>0.91400000000000003</c:v>
                </c:pt>
                <c:pt idx="3">
                  <c:v>0.93799999999999994</c:v>
                </c:pt>
                <c:pt idx="4">
                  <c:v>1.3520000000000001</c:v>
                </c:pt>
                <c:pt idx="5">
                  <c:v>0.89700000000000002</c:v>
                </c:pt>
                <c:pt idx="6">
                  <c:v>1.1100000000000001</c:v>
                </c:pt>
                <c:pt idx="7">
                  <c:v>1.05</c:v>
                </c:pt>
                <c:pt idx="8">
                  <c:v>1.0900000000000001</c:v>
                </c:pt>
                <c:pt idx="9">
                  <c:v>0.39800000000000002</c:v>
                </c:pt>
              </c:numCache>
            </c:numRef>
          </c:val>
          <c:extLst>
            <c:ext xmlns:c16="http://schemas.microsoft.com/office/drawing/2014/chart" uri="{C3380CC4-5D6E-409C-BE32-E72D297353CC}">
              <c16:uniqueId val="{00000009-5BD3-42DF-9252-A3F20E6EF58C}"/>
            </c:ext>
          </c:extLst>
        </c:ser>
        <c:ser>
          <c:idx val="10"/>
          <c:order val="10"/>
          <c:tx>
            <c:strRef>
              <c:f>Sheet1!$M$3</c:f>
              <c:strCache>
                <c:ptCount val="1"/>
                <c:pt idx="0">
                  <c:v>BL29 (BOERAS)</c:v>
                </c:pt>
              </c:strCache>
            </c:strRef>
          </c:tx>
          <c:spPr>
            <a:prstGeom prst="rect">
              <a:avLst/>
            </a:prstGeom>
            <a:solidFill>
              <a:schemeClr val="accent5">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Sheet1!$M$4:$M$13</c:f>
              <c:numCache>
                <c:formatCode>General</c:formatCode>
                <c:ptCount val="10"/>
                <c:pt idx="0">
                  <c:v>0.32300000000000001</c:v>
                </c:pt>
                <c:pt idx="1">
                  <c:v>0.16</c:v>
                </c:pt>
                <c:pt idx="2">
                  <c:v>0.221</c:v>
                </c:pt>
                <c:pt idx="3">
                  <c:v>0.14399999999999999</c:v>
                </c:pt>
                <c:pt idx="4">
                  <c:v>0.187</c:v>
                </c:pt>
                <c:pt idx="5">
                  <c:v>0.104</c:v>
                </c:pt>
                <c:pt idx="6">
                  <c:v>0.14199999999999999</c:v>
                </c:pt>
                <c:pt idx="7">
                  <c:v>0.108</c:v>
                </c:pt>
                <c:pt idx="8">
                  <c:v>0.13800000000000001</c:v>
                </c:pt>
                <c:pt idx="9">
                  <c:v>4.5999999999999999E-2</c:v>
                </c:pt>
              </c:numCache>
            </c:numRef>
          </c:val>
          <c:extLst>
            <c:ext xmlns:c16="http://schemas.microsoft.com/office/drawing/2014/chart" uri="{C3380CC4-5D6E-409C-BE32-E72D297353CC}">
              <c16:uniqueId val="{0000000A-5BD3-42DF-9252-A3F20E6EF58C}"/>
            </c:ext>
          </c:extLst>
        </c:ser>
        <c:ser>
          <c:idx val="11"/>
          <c:order val="11"/>
          <c:tx>
            <c:strRef>
              <c:f>Sheet1!$N$3</c:f>
              <c:strCache>
                <c:ptCount val="1"/>
                <c:pt idx="0">
                  <c:v>BL31 (FAXTOR)</c:v>
                </c:pt>
              </c:strCache>
            </c:strRef>
          </c:tx>
          <c:spPr>
            <a:prstGeom prst="rect">
              <a:avLst/>
            </a:prstGeom>
            <a:solidFill>
              <a:schemeClr val="accent6">
                <a:lumMod val="60000"/>
              </a:schemeClr>
            </a:solidFill>
            <a:ln>
              <a:noFill/>
            </a:ln>
            <a:effectLst/>
          </c:spPr>
          <c:invertIfNegative val="0"/>
          <c:cat>
            <c:strRef>
              <c:f>Sheet1!$B$4:$B$13</c:f>
              <c:strCache>
                <c:ptCount val="10"/>
                <c:pt idx="0">
                  <c:v>Cycle-2021-I</c:v>
                </c:pt>
                <c:pt idx="1">
                  <c:v>Cycle-2021-II</c:v>
                </c:pt>
                <c:pt idx="2">
                  <c:v>Cycle-2022-I</c:v>
                </c:pt>
                <c:pt idx="3">
                  <c:v>Cycle-2022-II</c:v>
                </c:pt>
                <c:pt idx="4">
                  <c:v>Cycle-2023-I</c:v>
                </c:pt>
                <c:pt idx="5">
                  <c:v>Cycle-2023-II</c:v>
                </c:pt>
                <c:pt idx="6">
                  <c:v>Cycle-2024-I</c:v>
                </c:pt>
                <c:pt idx="7">
                  <c:v>Cycle-2024-II</c:v>
                </c:pt>
                <c:pt idx="8">
                  <c:v>Cycle-2025-I</c:v>
                </c:pt>
                <c:pt idx="9">
                  <c:v>Cycle-2025-II</c:v>
                </c:pt>
              </c:strCache>
            </c:strRef>
          </c:cat>
          <c:val>
            <c:numRef>
              <c:f>Sheet1!$N$4:$N$13</c:f>
              <c:numCache>
                <c:formatCode>General</c:formatCode>
                <c:ptCount val="10"/>
                <c:pt idx="7">
                  <c:v>5</c:v>
                </c:pt>
                <c:pt idx="8">
                  <c:v>300</c:v>
                </c:pt>
                <c:pt idx="9">
                  <c:v>240.5</c:v>
                </c:pt>
              </c:numCache>
            </c:numRef>
          </c:val>
          <c:extLst>
            <c:ext xmlns:c16="http://schemas.microsoft.com/office/drawing/2014/chart" uri="{C3380CC4-5D6E-409C-BE32-E72D297353CC}">
              <c16:uniqueId val="{0000000B-5BD3-42DF-9252-A3F20E6EF58C}"/>
            </c:ext>
          </c:extLst>
        </c:ser>
        <c:dLbls>
          <c:showLegendKey val="0"/>
          <c:showVal val="0"/>
          <c:showCatName val="0"/>
          <c:showSerName val="0"/>
          <c:showPercent val="0"/>
          <c:showBubbleSize val="0"/>
        </c:dLbls>
        <c:gapWidth val="150"/>
        <c:overlap val="100"/>
        <c:axId val="1998337625"/>
        <c:axId val="1998337626"/>
      </c:barChart>
      <c:catAx>
        <c:axId val="1998337625"/>
        <c:scaling>
          <c:orientation val="minMax"/>
        </c:scaling>
        <c:delete val="0"/>
        <c:axPos val="b"/>
        <c:numFmt formatCode="General" sourceLinked="1"/>
        <c:majorTickMark val="none"/>
        <c:minorTickMark val="none"/>
        <c:tickLblPos val="nextTo"/>
        <c:spPr bwMode="auto">
          <a:prstGeom prst="rect">
            <a:avLst/>
          </a:prstGeom>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baseline="0">
                <a:solidFill>
                  <a:schemeClr val="tx1">
                    <a:lumMod val="65000"/>
                    <a:lumOff val="35000"/>
                  </a:schemeClr>
                </a:solidFill>
                <a:latin typeface="Arial"/>
                <a:ea typeface="Arial"/>
                <a:cs typeface="Arial"/>
              </a:defRPr>
            </a:pPr>
            <a:endParaRPr lang="es-ES"/>
          </a:p>
        </c:txPr>
        <c:crossAx val="1998337626"/>
        <c:crosses val="autoZero"/>
        <c:auto val="1"/>
        <c:lblAlgn val="ctr"/>
        <c:lblOffset val="100"/>
        <c:noMultiLvlLbl val="0"/>
      </c:catAx>
      <c:valAx>
        <c:axId val="1998337626"/>
        <c:scaling>
          <c:orientation val="minMax"/>
        </c:scaling>
        <c:delete val="0"/>
        <c:axPos val="l"/>
        <c:majorGridlines>
          <c:spPr bwMode="auto">
            <a:prstGeom prst="rect">
              <a:avLst/>
            </a:prstGeom>
            <a:ln w="9525" cap="flat" cmpd="sng" algn="ctr">
              <a:solidFill>
                <a:schemeClr val="tx1">
                  <a:lumMod val="15000"/>
                  <a:lumOff val="85000"/>
                </a:schemeClr>
              </a:solidFill>
              <a:round/>
            </a:ln>
            <a:effectLst/>
          </c:spPr>
        </c:majorGridlines>
        <c:numFmt formatCode="General" sourceLinked="1"/>
        <c:majorTickMark val="none"/>
        <c:minorTickMark val="none"/>
        <c:tickLblPos val="nextTo"/>
        <c:spPr>
          <a:prstGeom prst="rect">
            <a:avLst/>
          </a:prstGeom>
          <a:noFill/>
          <a:ln>
            <a:noFill/>
          </a:ln>
          <a:effectLst/>
        </c:spPr>
        <c:txPr>
          <a:bodyPr rot="-60000000" spcFirstLastPara="1" vertOverflow="ellipsis" vert="horz" wrap="square" anchor="ctr" anchorCtr="1"/>
          <a:lstStyle/>
          <a:p>
            <a:pPr>
              <a:defRPr sz="1100" b="0" i="0" u="none" strike="noStrike" baseline="0">
                <a:solidFill>
                  <a:schemeClr val="tx1">
                    <a:lumMod val="65000"/>
                    <a:lumOff val="35000"/>
                  </a:schemeClr>
                </a:solidFill>
                <a:latin typeface="Arial"/>
                <a:ea typeface="Arial"/>
                <a:cs typeface="Arial"/>
              </a:defRPr>
            </a:pPr>
            <a:endParaRPr lang="es-ES"/>
          </a:p>
        </c:txPr>
        <c:crossAx val="1998337625"/>
        <c:crosses val="autoZero"/>
        <c:crossBetween val="between"/>
      </c:valAx>
      <c:spPr>
        <a:prstGeom prst="rect">
          <a:avLst/>
        </a:prstGeom>
        <a:noFill/>
        <a:ln>
          <a:noFill/>
        </a:ln>
        <a:effectLst/>
      </c:spPr>
    </c:plotArea>
    <c:legend>
      <c:legendPos val="b"/>
      <c:overlay val="0"/>
      <c:spPr>
        <a:prstGeom prst="rect">
          <a:avLst/>
        </a:prstGeom>
        <a:noFill/>
        <a:ln>
          <a:noFill/>
        </a:ln>
        <a:effectLst/>
      </c:spPr>
      <c:txPr>
        <a:bodyPr rot="0" spcFirstLastPara="1" vertOverflow="ellipsis" vert="horz" wrap="square" anchor="ctr" anchorCtr="1"/>
        <a:lstStyle/>
        <a:p>
          <a:pPr>
            <a:defRPr sz="1000" b="0" i="0" u="none" strike="noStrike" baseline="0">
              <a:solidFill>
                <a:schemeClr val="tx1">
                  <a:lumMod val="65000"/>
                  <a:lumOff val="35000"/>
                </a:schemeClr>
              </a:solidFill>
              <a:latin typeface="+mn-lt"/>
              <a:ea typeface="+mn-ea"/>
              <a:cs typeface="+mn-cs"/>
            </a:defRPr>
          </a:pPr>
          <a:endParaRPr lang="es-ES"/>
        </a:p>
      </c:txPr>
    </c:legend>
    <c:plotVisOnly val="1"/>
    <c:dispBlanksAs val="gap"/>
    <c:showDLblsOverMax val="0"/>
  </c:chart>
  <c:spPr bwMode="auto">
    <a:xfrm>
      <a:off x="1681162" y="1648307"/>
      <a:ext cx="9401173" cy="4470171"/>
    </a:xfrm>
    <a:prstGeom prst="rect">
      <a:avLst/>
    </a:prstGeom>
    <a:noFill/>
    <a:ln w="9525" cap="flat" cmpd="sng" algn="ctr">
      <a:noFill/>
      <a:round/>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cs:axisTitle>
  <cs:categoryAxis>
    <cs:lnRef idx="0"/>
    <cs:fillRef idx="0"/>
    <cs:effectRef idx="0"/>
    <cs:fontRef idx="minor">
      <a:schemeClr val="tx1">
        <a:lumMod val="65000"/>
        <a:lumOff val="35000"/>
      </a:schemeClr>
    </cs:fontRef>
    <cs:spPr bwMode="auto">
      <a:prstGeom prst="rect">
        <a:avLst/>
      </a:prstGeom>
      <a:ln w="9525" cap="flat" cmpd="sng" algn="ctr">
        <a:solidFill>
          <a:schemeClr val="tx1">
            <a:lumMod val="15000"/>
            <a:lumOff val="85000"/>
          </a:schemeClr>
        </a:solidFill>
        <a:round/>
      </a:ln>
    </cs:spPr>
    <cs:defRPr sz="900"/>
  </cs:categoryAxis>
  <cs:chartArea>
    <cs:lnRef idx="0"/>
    <cs:fillRef idx="0"/>
    <cs:effectRef idx="0"/>
    <cs:fontRef idx="minor">
      <a:schemeClr val="tx1"/>
    </cs:fontRef>
    <cs:spPr bwMode="auto">
      <a:prstGeom prst="rect">
        <a:avLst/>
      </a:prstGeom>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75000"/>
        <a:lumOff val="25000"/>
      </a:schemeClr>
    </cs:fontRef>
    <cs:defRPr sz="900"/>
  </cs:dataLabel>
  <cs:dataLabelCallout>
    <cs:lnRef idx="0"/>
    <cs:fillRef idx="0"/>
    <cs:effectRef idx="0"/>
    <cs:fontRef idx="minor">
      <a:schemeClr val="tx1">
        <a:lumMod val="75000"/>
        <a:lumOff val="25000"/>
      </a:schemeClr>
    </cs:fontRef>
    <cs:defRPr sz="9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bwMode="auto">
      <a:prstGeom prst="rect">
        <a:avLst/>
      </a:prstGeom>
      <a:ln w="28575" cap="rnd">
        <a:solidFill>
          <a:schemeClr val="phClr"/>
        </a:solidFill>
        <a:round/>
      </a:ln>
    </cs:spPr>
  </cs:dataPointLine>
  <cs:dataPointMarker>
    <cs:lnRef idx="0">
      <cs:styleClr val="auto"/>
    </cs:lnRef>
    <cs:fillRef idx="1">
      <cs:styleClr val="auto"/>
    </cs:fillRef>
    <cs:effectRef idx="0"/>
    <cs:fontRef idx="minor">
      <a:schemeClr val="tx1"/>
    </cs:fontRef>
    <cs:spPr bwMode="auto">
      <a:prstGeom prst="rect">
        <a:avLst/>
      </a:prstGeom>
      <a:ln w="9525">
        <a:solidFill>
          <a:schemeClr val="phClr"/>
        </a:solidFill>
      </a:ln>
    </cs:spPr>
  </cs:dataPointMarker>
  <cs:dataPointMarkerLayout/>
  <cs:dataPointWireframe>
    <cs:lnRef idx="0">
      <cs:styleClr val="auto"/>
    </cs:lnRef>
    <cs:fillRef idx="1"/>
    <cs:effectRef idx="0"/>
    <cs:fontRef idx="minor">
      <a:schemeClr val="tx1"/>
    </cs:fontRef>
    <cs:spPr bwMode="auto">
      <a:prstGeom prst="rect">
        <a:avLst/>
      </a:prstGeom>
      <a:ln w="9525" cap="rnd">
        <a:solidFill>
          <a:schemeClr val="phClr"/>
        </a:solidFill>
        <a:round/>
      </a:ln>
    </cs:spPr>
  </cs:dataPointWireframe>
  <cs:dataTable>
    <cs:lnRef idx="0"/>
    <cs:fillRef idx="0"/>
    <cs:effectRef idx="0"/>
    <cs:fontRef idx="minor">
      <a:schemeClr val="tx1">
        <a:lumMod val="65000"/>
        <a:lumOff val="35000"/>
      </a:schemeClr>
    </cs:fontRef>
    <cs:spPr bwMode="auto">
      <a:prstGeom prst="rect">
        <a:avLst/>
      </a:prstGeom>
      <a:noFill/>
      <a:ln w="9525" cap="flat" cmpd="sng" algn="ctr">
        <a:solidFill>
          <a:schemeClr val="tx1">
            <a:lumMod val="15000"/>
            <a:lumOff val="85000"/>
          </a:schemeClr>
        </a:solidFill>
        <a:round/>
      </a:ln>
    </cs:spPr>
    <cs:defRPr sz="900"/>
  </cs:dataTable>
  <cs:downBar>
    <cs:lnRef idx="0"/>
    <cs:fillRef idx="0"/>
    <cs:effectRef idx="0"/>
    <cs:fontRef idx="minor">
      <a:schemeClr val="tx1"/>
    </cs:fontRef>
    <cs:spPr bwMode="auto">
      <a:prstGeom prst="rect">
        <a:avLst/>
      </a:prstGeom>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dropLine>
  <cs:errorBar>
    <cs:lnRef idx="0"/>
    <cs:fillRef idx="0"/>
    <cs:effectRef idx="0"/>
    <cs:fontRef idx="minor">
      <a:schemeClr val="tx1"/>
    </cs:fontRef>
    <cs:spPr bwMode="auto">
      <a:prstGeom prst="rect">
        <a:avLst/>
      </a:prstGeom>
      <a:ln w="9525" cap="flat" cmpd="sng" algn="ctr">
        <a:solidFill>
          <a:schemeClr val="tx1">
            <a:lumMod val="65000"/>
            <a:lumOff val="35000"/>
          </a:schemeClr>
        </a:solidFill>
        <a:round/>
      </a:ln>
    </cs:spPr>
  </cs:errorBar>
  <cs:floor>
    <cs:lnRef idx="0"/>
    <cs:fillRef idx="0"/>
    <cs:effectRef idx="0"/>
    <cs:fontRef idx="minor">
      <a:schemeClr val="tx1"/>
    </cs:fontRef>
    <cs:spPr bwMode="auto">
      <a:prstGeom prst="rect">
        <a:avLst/>
      </a:prstGeom>
      <a:noFill/>
      <a:ln>
        <a:noFill/>
      </a:ln>
    </cs:spPr>
  </cs:floor>
  <cs:gridlineMajor>
    <cs:lnRef idx="0"/>
    <cs:fillRef idx="0"/>
    <cs:effectRef idx="0"/>
    <cs:fontRef idx="minor">
      <a:schemeClr val="tx1"/>
    </cs:fontRef>
    <cs:spPr bwMode="auto">
      <a:prstGeom prst="rect">
        <a:avLst/>
      </a:prstGeom>
      <a:ln w="9525" cap="flat" cmpd="sng" algn="ctr">
        <a:solidFill>
          <a:schemeClr val="tx1">
            <a:lumMod val="15000"/>
            <a:lumOff val="85000"/>
          </a:schemeClr>
        </a:solidFill>
        <a:round/>
      </a:ln>
    </cs:spPr>
  </cs:gridlineMajor>
  <cs:gridlineMinor>
    <cs:lnRef idx="0"/>
    <cs:fillRef idx="0"/>
    <cs:effectRef idx="0"/>
    <cs:fontRef idx="minor">
      <a:schemeClr val="tx1"/>
    </cs:fontRef>
    <cs:spPr bwMode="auto">
      <a:prstGeom prst="rect">
        <a:avLst/>
      </a:prstGeom>
      <a:ln w="9525" cap="flat" cmpd="sng" algn="ctr">
        <a:solidFill>
          <a:schemeClr val="tx1">
            <a:lumMod val="5000"/>
            <a:lumOff val="95000"/>
          </a:schemeClr>
        </a:solidFill>
        <a:round/>
      </a:ln>
    </cs:spPr>
  </cs:gridlineMinor>
  <cs:hiLoLine>
    <cs:lnRef idx="0"/>
    <cs:fillRef idx="0"/>
    <cs:effectRef idx="0"/>
    <cs:fontRef idx="minor">
      <a:schemeClr val="tx1"/>
    </cs:fontRef>
    <cs:spPr bwMode="auto">
      <a:prstGeom prst="rect">
        <a:avLst/>
      </a:prstGeom>
      <a:ln w="9525" cap="flat" cmpd="sng" algn="ctr">
        <a:solidFill>
          <a:schemeClr val="tx1">
            <a:lumMod val="50000"/>
            <a:lumOff val="50000"/>
          </a:schemeClr>
        </a:solidFill>
        <a:round/>
      </a:ln>
    </cs:spPr>
  </cs:hiLoLine>
  <cs:leader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65000"/>
        <a:lumOff val="35000"/>
      </a:schemeClr>
    </cs:fontRef>
    <cs:defRPr sz="900"/>
  </cs:seriesAxis>
  <cs:series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spc="0"/>
  </cs:title>
  <cs:trendline>
    <cs:lnRef idx="0">
      <cs:styleClr val="auto"/>
    </cs:lnRef>
    <cs:fillRef idx="0"/>
    <cs:effectRef idx="0"/>
    <cs:fontRef idx="minor">
      <a:schemeClr val="tx1"/>
    </cs:fontRef>
    <cs:spPr bwMode="auto">
      <a:prstGeom prst="rect">
        <a:avLst/>
      </a:prstGeom>
      <a:ln w="19050" cap="rnd">
        <a:solidFill>
          <a:schemeClr val="phClr"/>
        </a:solidFill>
        <a:prstDash val="sysDot"/>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tx1"/>
    </cs:fontRef>
    <cs:spPr bwMode="auto">
      <a:prstGeom prst="rect">
        <a:avLst/>
      </a:prstGeom>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spPr bwMode="auto">
      <a:prstGeom prst="rect">
        <a:avLst/>
      </a:prstGeom>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bwMode="auto">
        <a:xfrm>
          <a:off x="0" y="0"/>
          <a:ext cx="0" cy="0"/>
          <a:chOff x="0" y="0"/>
          <a:chExt cx="0" cy="0"/>
        </a:xfrm>
      </p:grpSpPr>
      <p:sp>
        <p:nvSpPr>
          <p:cNvPr id="323543906" name="Google Shape;3;n"/>
          <p:cNvSpPr txBox="1">
            <a:spLocks noGrp="1"/>
          </p:cNvSpPr>
          <p:nvPr>
            <p:ph type="hdr" idx="2"/>
          </p:nvPr>
        </p:nvSpPr>
        <p:spPr bwMode="auto">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9pPr>
          </a:lstStyle>
          <a:p>
            <a:pPr>
              <a:defRPr/>
            </a:pPr>
            <a:endParaRPr/>
          </a:p>
        </p:txBody>
      </p:sp>
      <p:sp>
        <p:nvSpPr>
          <p:cNvPr id="1428507673" name="Google Shape;4;n"/>
          <p:cNvSpPr txBox="1">
            <a:spLocks noGrp="1"/>
          </p:cNvSpPr>
          <p:nvPr>
            <p:ph type="dt" idx="10"/>
          </p:nvPr>
        </p:nvSpPr>
        <p:spPr bwMode="auto">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9pPr>
          </a:lstStyle>
          <a:p>
            <a:pPr>
              <a:defRPr/>
            </a:pPr>
            <a:endParaRPr/>
          </a:p>
        </p:txBody>
      </p:sp>
      <p:sp>
        <p:nvSpPr>
          <p:cNvPr id="224951985" name="Google Shape;5;n"/>
          <p:cNvSpPr>
            <a:spLocks noGrp="1" noRot="1" noChangeAspect="1"/>
          </p:cNvSpPr>
          <p:nvPr>
            <p:ph type="sldImg" idx="3"/>
          </p:nvPr>
        </p:nvSpPr>
        <p:spPr bwMode="auto">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6296846" name="Google Shape;6;n"/>
          <p:cNvSpPr txBox="1">
            <a:spLocks noGrp="1"/>
          </p:cNvSpPr>
          <p:nvPr>
            <p:ph type="body" idx="1"/>
          </p:nvPr>
        </p:nvSpPr>
        <p:spPr bwMode="auto">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9pPr>
          </a:lstStyle>
          <a:p>
            <a:pPr>
              <a:defRPr/>
            </a:pPr>
            <a:endParaRPr/>
          </a:p>
        </p:txBody>
      </p:sp>
      <p:sp>
        <p:nvSpPr>
          <p:cNvPr id="1097425767" name="Google Shape;7;n"/>
          <p:cNvSpPr txBox="1">
            <a:spLocks noGrp="1"/>
          </p:cNvSpPr>
          <p:nvPr>
            <p:ph type="ftr" idx="11"/>
          </p:nvPr>
        </p:nvSpPr>
        <p:spPr bwMode="auto">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defRPr>
            </a:lvl9pPr>
          </a:lstStyle>
          <a:p>
            <a:pPr>
              <a:defRPr/>
            </a:pPr>
            <a:endParaRPr/>
          </a:p>
        </p:txBody>
      </p:sp>
      <p:sp>
        <p:nvSpPr>
          <p:cNvPr id="105833382" name="Google Shape;8;n"/>
          <p:cNvSpPr txBox="1">
            <a:spLocks noGrp="1"/>
          </p:cNvSpPr>
          <p:nvPr>
            <p:ph type="sldNum" idx="12"/>
          </p:nvPr>
        </p:nvSpPr>
        <p:spPr bwMode="auto">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defRPr/>
            </a:pPr>
            <a:fld id="{00000000-1234-1234-1234-123412341234}" type="slidenum">
              <a:rPr lang="en-US" sz="1200" b="0" i="0" u="none" strike="noStrike" cap="none">
                <a:solidFill>
                  <a:schemeClr val="dk1"/>
                </a:solidFill>
                <a:latin typeface="Calibri"/>
                <a:ea typeface="Calibri"/>
                <a:cs typeface="Calibri"/>
              </a:rPr>
              <a:t>‹#›</a:t>
            </a:fld>
            <a:endParaRPr sz="1200" b="0" i="0" u="none" strike="noStrike" cap="none">
              <a:solidFill>
                <a:schemeClr val="dk1"/>
              </a:solidFill>
              <a:latin typeface="Calibri"/>
              <a:ea typeface="Calibri"/>
              <a:cs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35245534" name="Slide Image Placeholder 1"/>
          <p:cNvSpPr>
            <a:spLocks noGrp="1" noRot="1" noChangeAspect="1"/>
          </p:cNvSpPr>
          <p:nvPr>
            <p:ph type="sldImg"/>
          </p:nvPr>
        </p:nvSpPr>
        <p:spPr bwMode="auto"/>
      </p:sp>
      <p:sp>
        <p:nvSpPr>
          <p:cNvPr id="1433298454" name="Notes Placeholder 2"/>
          <p:cNvSpPr>
            <a:spLocks noGrp="1"/>
          </p:cNvSpPr>
          <p:nvPr>
            <p:ph type="body" idx="1"/>
          </p:nvPr>
        </p:nvSpPr>
        <p:spPr bwMode="auto"/>
        <p:txBody>
          <a:bodyPr/>
          <a:lstStyle/>
          <a:p>
            <a:pPr>
              <a:defRPr/>
            </a:pPr>
            <a:endParaRPr/>
          </a:p>
        </p:txBody>
      </p:sp>
      <p:sp>
        <p:nvSpPr>
          <p:cNvPr id="1615744598" name="Slide Number Placeholder 3"/>
          <p:cNvSpPr>
            <a:spLocks noGrp="1"/>
          </p:cNvSpPr>
          <p:nvPr>
            <p:ph type="sldNum" sz="quarter" idx="10"/>
          </p:nvPr>
        </p:nvSpPr>
        <p:spPr bwMode="auto"/>
        <p:txBody>
          <a:bodyPr/>
          <a:lstStyle/>
          <a:p>
            <a:pPr>
              <a:defRPr/>
            </a:pPr>
            <a:fld id="{7B7480A5-4D27-635B-925C-1E27E66A702B}"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49364251" name="Slide Image Placeholder 1"/>
          <p:cNvSpPr>
            <a:spLocks noGrp="1" noRot="1" noChangeAspect="1"/>
          </p:cNvSpPr>
          <p:nvPr>
            <p:ph type="sldImg"/>
          </p:nvPr>
        </p:nvSpPr>
        <p:spPr bwMode="auto"/>
      </p:sp>
      <p:sp>
        <p:nvSpPr>
          <p:cNvPr id="1552734044" name="Notes Placeholder 2"/>
          <p:cNvSpPr>
            <a:spLocks noGrp="1"/>
          </p:cNvSpPr>
          <p:nvPr>
            <p:ph type="body" idx="1"/>
          </p:nvPr>
        </p:nvSpPr>
        <p:spPr bwMode="auto"/>
        <p:txBody>
          <a:bodyPr/>
          <a:lstStyle/>
          <a:p>
            <a:pPr>
              <a:defRPr/>
            </a:pPr>
            <a:endParaRPr/>
          </a:p>
        </p:txBody>
      </p:sp>
      <p:sp>
        <p:nvSpPr>
          <p:cNvPr id="373877448" name="Slide Number Placeholder 3"/>
          <p:cNvSpPr>
            <a:spLocks noGrp="1"/>
          </p:cNvSpPr>
          <p:nvPr>
            <p:ph type="sldNum" sz="quarter" idx="10"/>
          </p:nvPr>
        </p:nvSpPr>
        <p:spPr bwMode="auto"/>
        <p:txBody>
          <a:bodyPr/>
          <a:lstStyle/>
          <a:p>
            <a:pPr>
              <a:defRPr/>
            </a:pPr>
            <a:fld id="{D67F449F-8FED-4475-6028-056AADC8ED73}" type="slidenum">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81718457" name="Slide Image Placeholder 1"/>
          <p:cNvSpPr>
            <a:spLocks noGrp="1" noRot="1" noChangeAspect="1"/>
          </p:cNvSpPr>
          <p:nvPr>
            <p:ph type="sldImg"/>
          </p:nvPr>
        </p:nvSpPr>
        <p:spPr bwMode="auto"/>
      </p:sp>
      <p:sp>
        <p:nvSpPr>
          <p:cNvPr id="1088308278" name="Notes Placeholder 2"/>
          <p:cNvSpPr>
            <a:spLocks noGrp="1"/>
          </p:cNvSpPr>
          <p:nvPr>
            <p:ph type="body" idx="1"/>
          </p:nvPr>
        </p:nvSpPr>
        <p:spPr bwMode="auto"/>
        <p:txBody>
          <a:bodyPr/>
          <a:lstStyle/>
          <a:p>
            <a:pPr>
              <a:defRPr/>
            </a:pPr>
            <a:endParaRPr/>
          </a:p>
        </p:txBody>
      </p:sp>
      <p:sp>
        <p:nvSpPr>
          <p:cNvPr id="249417004" name="Slide Number Placeholder 3"/>
          <p:cNvSpPr>
            <a:spLocks noGrp="1"/>
          </p:cNvSpPr>
          <p:nvPr>
            <p:ph type="sldNum" sz="quarter" idx="10"/>
          </p:nvPr>
        </p:nvSpPr>
        <p:spPr bwMode="auto"/>
        <p:txBody>
          <a:bodyPr/>
          <a:lstStyle/>
          <a:p>
            <a:pPr>
              <a:defRPr/>
            </a:pPr>
            <a:fld id="{1C472586-2E6D-4DD7-8CF6-EEE57DDCA52F}" type="slidenum">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881718457" name="Slide Image Placeholder 1"/>
          <p:cNvSpPr>
            <a:spLocks noGrp="1" noRot="1" noChangeAspect="1"/>
          </p:cNvSpPr>
          <p:nvPr>
            <p:ph type="sldImg"/>
          </p:nvPr>
        </p:nvSpPr>
        <p:spPr bwMode="auto"/>
      </p:sp>
      <p:sp>
        <p:nvSpPr>
          <p:cNvPr id="1088308278" name="Notes Placeholder 2"/>
          <p:cNvSpPr>
            <a:spLocks noGrp="1"/>
          </p:cNvSpPr>
          <p:nvPr>
            <p:ph type="body" idx="1"/>
          </p:nvPr>
        </p:nvSpPr>
        <p:spPr bwMode="auto"/>
        <p:txBody>
          <a:bodyPr/>
          <a:lstStyle/>
          <a:p>
            <a:pPr>
              <a:defRPr/>
            </a:pPr>
            <a:endParaRPr/>
          </a:p>
        </p:txBody>
      </p:sp>
      <p:sp>
        <p:nvSpPr>
          <p:cNvPr id="249417004" name="Slide Number Placeholder 3"/>
          <p:cNvSpPr>
            <a:spLocks noGrp="1"/>
          </p:cNvSpPr>
          <p:nvPr>
            <p:ph type="sldNum" sz="quarter" idx="10"/>
          </p:nvPr>
        </p:nvSpPr>
        <p:spPr bwMode="auto"/>
        <p:txBody>
          <a:bodyPr/>
          <a:lstStyle/>
          <a:p>
            <a:pPr>
              <a:defRPr/>
            </a:pPr>
            <a:fld id="{1C472586-2E6D-4DD7-8CF6-EEE57DDCA52F}" type="slidenum">
              <a:rPr/>
              <a:t>12</a:t>
            </a:fld>
            <a:endParaRPr/>
          </a:p>
        </p:txBody>
      </p:sp>
    </p:spTree>
    <p:extLst>
      <p:ext uri="{BB962C8B-B14F-4D97-AF65-F5344CB8AC3E}">
        <p14:creationId xmlns:p14="http://schemas.microsoft.com/office/powerpoint/2010/main" val="4021442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21650746" name="Slide Image Placeholder 1"/>
          <p:cNvSpPr>
            <a:spLocks noGrp="1" noRot="1" noChangeAspect="1"/>
          </p:cNvSpPr>
          <p:nvPr>
            <p:ph type="sldImg"/>
          </p:nvPr>
        </p:nvSpPr>
        <p:spPr bwMode="auto"/>
      </p:sp>
      <p:sp>
        <p:nvSpPr>
          <p:cNvPr id="648409703" name="Notes Placeholder 2"/>
          <p:cNvSpPr>
            <a:spLocks noGrp="1"/>
          </p:cNvSpPr>
          <p:nvPr>
            <p:ph type="body" idx="1"/>
          </p:nvPr>
        </p:nvSpPr>
        <p:spPr bwMode="auto"/>
        <p:txBody>
          <a:bodyPr/>
          <a:lstStyle/>
          <a:p>
            <a:pPr>
              <a:defRPr/>
            </a:pPr>
            <a:endParaRPr/>
          </a:p>
        </p:txBody>
      </p:sp>
      <p:sp>
        <p:nvSpPr>
          <p:cNvPr id="1336427867" name="Slide Number Placeholder 3"/>
          <p:cNvSpPr>
            <a:spLocks noGrp="1"/>
          </p:cNvSpPr>
          <p:nvPr>
            <p:ph type="sldNum" sz="quarter" idx="10"/>
          </p:nvPr>
        </p:nvSpPr>
        <p:spPr bwMode="auto"/>
        <p:txBody>
          <a:bodyPr/>
          <a:lstStyle/>
          <a:p>
            <a:pPr>
              <a:defRPr/>
            </a:pPr>
            <a:fld id="{10860FFF-E0E3-F5BE-17CD-EAAACB0C4213}" type="slidenum">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21650746" name="Slide Image Placeholder 1"/>
          <p:cNvSpPr>
            <a:spLocks noGrp="1" noRot="1" noChangeAspect="1"/>
          </p:cNvSpPr>
          <p:nvPr>
            <p:ph type="sldImg"/>
          </p:nvPr>
        </p:nvSpPr>
        <p:spPr bwMode="auto"/>
      </p:sp>
      <p:sp>
        <p:nvSpPr>
          <p:cNvPr id="648409703" name="Notes Placeholder 2"/>
          <p:cNvSpPr>
            <a:spLocks noGrp="1"/>
          </p:cNvSpPr>
          <p:nvPr>
            <p:ph type="body" idx="1"/>
          </p:nvPr>
        </p:nvSpPr>
        <p:spPr bwMode="auto"/>
        <p:txBody>
          <a:bodyPr/>
          <a:lstStyle/>
          <a:p>
            <a:pPr>
              <a:defRPr/>
            </a:pPr>
            <a:endParaRPr/>
          </a:p>
        </p:txBody>
      </p:sp>
      <p:sp>
        <p:nvSpPr>
          <p:cNvPr id="1336427867" name="Slide Number Placeholder 3"/>
          <p:cNvSpPr>
            <a:spLocks noGrp="1"/>
          </p:cNvSpPr>
          <p:nvPr>
            <p:ph type="sldNum" sz="quarter" idx="10"/>
          </p:nvPr>
        </p:nvSpPr>
        <p:spPr bwMode="auto"/>
        <p:txBody>
          <a:bodyPr/>
          <a:lstStyle/>
          <a:p>
            <a:pPr>
              <a:defRPr/>
            </a:pPr>
            <a:fld id="{10860FFF-E0E3-F5BE-17CD-EAAACB0C4213}" type="slidenum">
              <a:rPr/>
              <a:t>14</a:t>
            </a:fld>
            <a:endParaRPr/>
          </a:p>
        </p:txBody>
      </p:sp>
    </p:spTree>
    <p:extLst>
      <p:ext uri="{BB962C8B-B14F-4D97-AF65-F5344CB8AC3E}">
        <p14:creationId xmlns:p14="http://schemas.microsoft.com/office/powerpoint/2010/main" val="4229165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6686221" name="Slide Image Placeholder 1"/>
          <p:cNvSpPr>
            <a:spLocks noGrp="1" noRot="1" noChangeAspect="1"/>
          </p:cNvSpPr>
          <p:nvPr>
            <p:ph type="sldImg"/>
          </p:nvPr>
        </p:nvSpPr>
        <p:spPr bwMode="auto"/>
      </p:sp>
      <p:sp>
        <p:nvSpPr>
          <p:cNvPr id="732907697" name="Notes Placeholder 2"/>
          <p:cNvSpPr>
            <a:spLocks noGrp="1"/>
          </p:cNvSpPr>
          <p:nvPr>
            <p:ph type="body" idx="1"/>
          </p:nvPr>
        </p:nvSpPr>
        <p:spPr bwMode="auto"/>
        <p:txBody>
          <a:bodyPr/>
          <a:lstStyle/>
          <a:p>
            <a:pPr>
              <a:defRPr/>
            </a:pPr>
            <a:endParaRPr/>
          </a:p>
        </p:txBody>
      </p:sp>
      <p:sp>
        <p:nvSpPr>
          <p:cNvPr id="361473429" name="Slide Number Placeholder 3"/>
          <p:cNvSpPr>
            <a:spLocks noGrp="1"/>
          </p:cNvSpPr>
          <p:nvPr>
            <p:ph type="sldNum" sz="quarter" idx="10"/>
          </p:nvPr>
        </p:nvSpPr>
        <p:spPr bwMode="auto"/>
        <p:txBody>
          <a:bodyPr/>
          <a:lstStyle/>
          <a:p>
            <a:pPr>
              <a:defRPr/>
            </a:pPr>
            <a:fld id="{F181593E-38AF-4DD9-23C3-C3110183DBBE}" type="slidenum">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84215045" name="Slide Image Placeholder 1"/>
          <p:cNvSpPr>
            <a:spLocks noGrp="1" noRot="1" noChangeAspect="1"/>
          </p:cNvSpPr>
          <p:nvPr>
            <p:ph type="sldImg"/>
          </p:nvPr>
        </p:nvSpPr>
        <p:spPr bwMode="auto"/>
      </p:sp>
      <p:sp>
        <p:nvSpPr>
          <p:cNvPr id="1256323303" name="Notes Placeholder 2"/>
          <p:cNvSpPr>
            <a:spLocks noGrp="1"/>
          </p:cNvSpPr>
          <p:nvPr>
            <p:ph type="body" idx="1"/>
          </p:nvPr>
        </p:nvSpPr>
        <p:spPr bwMode="auto"/>
        <p:txBody>
          <a:bodyPr/>
          <a:lstStyle/>
          <a:p>
            <a:pPr>
              <a:defRPr/>
            </a:pPr>
            <a:endParaRPr/>
          </a:p>
        </p:txBody>
      </p:sp>
      <p:sp>
        <p:nvSpPr>
          <p:cNvPr id="1540844721" name="Slide Number Placeholder 3"/>
          <p:cNvSpPr>
            <a:spLocks noGrp="1"/>
          </p:cNvSpPr>
          <p:nvPr>
            <p:ph type="sldNum" sz="quarter" idx="10"/>
          </p:nvPr>
        </p:nvSpPr>
        <p:spPr bwMode="auto"/>
        <p:txBody>
          <a:bodyPr/>
          <a:lstStyle/>
          <a:p>
            <a:pPr>
              <a:defRPr/>
            </a:pPr>
            <a:fld id="{0C2801E7-C8E9-6A7A-5FB0-6849B0965793}" type="slidenum">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91784062" name="Slide Image Placeholder 1"/>
          <p:cNvSpPr>
            <a:spLocks noGrp="1" noRot="1" noChangeAspect="1"/>
          </p:cNvSpPr>
          <p:nvPr>
            <p:ph type="sldImg"/>
          </p:nvPr>
        </p:nvSpPr>
        <p:spPr bwMode="auto"/>
      </p:sp>
      <p:sp>
        <p:nvSpPr>
          <p:cNvPr id="1569617347" name="Notes Placeholder 2"/>
          <p:cNvSpPr>
            <a:spLocks noGrp="1"/>
          </p:cNvSpPr>
          <p:nvPr>
            <p:ph type="body" idx="1"/>
          </p:nvPr>
        </p:nvSpPr>
        <p:spPr bwMode="auto"/>
        <p:txBody>
          <a:bodyPr/>
          <a:lstStyle/>
          <a:p>
            <a:pPr>
              <a:defRPr/>
            </a:pPr>
            <a:endParaRPr/>
          </a:p>
        </p:txBody>
      </p:sp>
      <p:sp>
        <p:nvSpPr>
          <p:cNvPr id="830854888" name="Slide Number Placeholder 3"/>
          <p:cNvSpPr>
            <a:spLocks noGrp="1"/>
          </p:cNvSpPr>
          <p:nvPr>
            <p:ph type="sldNum" sz="quarter" idx="10"/>
          </p:nvPr>
        </p:nvSpPr>
        <p:spPr bwMode="auto"/>
        <p:txBody>
          <a:bodyPr/>
          <a:lstStyle/>
          <a:p>
            <a:pPr>
              <a:defRPr/>
            </a:pPr>
            <a:fld id="{6CDB68A9-1AD8-D4EE-BA72-469414ED362C}"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67352519" name="Slide Image Placeholder 1"/>
          <p:cNvSpPr>
            <a:spLocks noGrp="1" noRot="1" noChangeAspect="1"/>
          </p:cNvSpPr>
          <p:nvPr>
            <p:ph type="sldImg"/>
          </p:nvPr>
        </p:nvSpPr>
        <p:spPr bwMode="auto"/>
      </p:sp>
      <p:sp>
        <p:nvSpPr>
          <p:cNvPr id="899145904" name="Notes Placeholder 2"/>
          <p:cNvSpPr>
            <a:spLocks noGrp="1"/>
          </p:cNvSpPr>
          <p:nvPr>
            <p:ph type="body" idx="1"/>
          </p:nvPr>
        </p:nvSpPr>
        <p:spPr bwMode="auto"/>
        <p:txBody>
          <a:bodyPr/>
          <a:lstStyle/>
          <a:p>
            <a:pPr>
              <a:defRPr/>
            </a:pPr>
            <a:endParaRPr/>
          </a:p>
        </p:txBody>
      </p:sp>
      <p:sp>
        <p:nvSpPr>
          <p:cNvPr id="1501605628" name="Slide Number Placeholder 3"/>
          <p:cNvSpPr>
            <a:spLocks noGrp="1"/>
          </p:cNvSpPr>
          <p:nvPr>
            <p:ph type="sldNum" sz="quarter" idx="10"/>
          </p:nvPr>
        </p:nvSpPr>
        <p:spPr bwMode="auto"/>
        <p:txBody>
          <a:bodyPr/>
          <a:lstStyle/>
          <a:p>
            <a:pPr>
              <a:defRPr/>
            </a:pPr>
            <a:fld id="{6895CCDE-573B-94B4-8C17-C3EFCD00629B}" type="slidenum">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36511954" name="Slide Image Placeholder 1"/>
          <p:cNvSpPr>
            <a:spLocks noGrp="1" noRot="1" noChangeAspect="1"/>
          </p:cNvSpPr>
          <p:nvPr>
            <p:ph type="sldImg"/>
          </p:nvPr>
        </p:nvSpPr>
        <p:spPr bwMode="auto"/>
      </p:sp>
      <p:sp>
        <p:nvSpPr>
          <p:cNvPr id="458092225" name="Notes Placeholder 2"/>
          <p:cNvSpPr>
            <a:spLocks noGrp="1"/>
          </p:cNvSpPr>
          <p:nvPr>
            <p:ph type="body" idx="1"/>
          </p:nvPr>
        </p:nvSpPr>
        <p:spPr bwMode="auto"/>
        <p:txBody>
          <a:bodyPr/>
          <a:lstStyle/>
          <a:p>
            <a:pPr>
              <a:defRPr/>
            </a:pPr>
            <a:endParaRPr/>
          </a:p>
        </p:txBody>
      </p:sp>
      <p:sp>
        <p:nvSpPr>
          <p:cNvPr id="437718651" name="Slide Number Placeholder 3"/>
          <p:cNvSpPr>
            <a:spLocks noGrp="1"/>
          </p:cNvSpPr>
          <p:nvPr>
            <p:ph type="sldNum" sz="quarter" idx="10"/>
          </p:nvPr>
        </p:nvSpPr>
        <p:spPr bwMode="auto"/>
        <p:txBody>
          <a:bodyPr/>
          <a:lstStyle/>
          <a:p>
            <a:pPr>
              <a:defRPr/>
            </a:pPr>
            <a:fld id="{4B8D8CB7-79E7-B151-04F1-5BD28CFAB04F}" type="slidenum">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80875644" name="Slide Image Placeholder 1"/>
          <p:cNvSpPr>
            <a:spLocks noGrp="1" noRot="1" noChangeAspect="1"/>
          </p:cNvSpPr>
          <p:nvPr>
            <p:ph type="sldImg"/>
          </p:nvPr>
        </p:nvSpPr>
        <p:spPr bwMode="auto"/>
      </p:sp>
      <p:sp>
        <p:nvSpPr>
          <p:cNvPr id="1864342736" name="Notes Placeholder 2"/>
          <p:cNvSpPr>
            <a:spLocks noGrp="1"/>
          </p:cNvSpPr>
          <p:nvPr>
            <p:ph type="body" idx="1"/>
          </p:nvPr>
        </p:nvSpPr>
        <p:spPr bwMode="auto"/>
        <p:txBody>
          <a:bodyPr/>
          <a:lstStyle/>
          <a:p>
            <a:pPr>
              <a:defRPr/>
            </a:pPr>
            <a:endParaRPr/>
          </a:p>
        </p:txBody>
      </p:sp>
      <p:sp>
        <p:nvSpPr>
          <p:cNvPr id="1763617433" name="Slide Number Placeholder 3"/>
          <p:cNvSpPr>
            <a:spLocks noGrp="1"/>
          </p:cNvSpPr>
          <p:nvPr>
            <p:ph type="sldNum" sz="quarter" idx="10"/>
          </p:nvPr>
        </p:nvSpPr>
        <p:spPr bwMode="auto"/>
        <p:txBody>
          <a:bodyPr/>
          <a:lstStyle/>
          <a:p>
            <a:pPr>
              <a:defRPr/>
            </a:pPr>
            <a:fld id="{C26A6BE3-3A2B-C5E9-CAC6-EA254E77C802}" type="slidenum">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3582195" name="Slide Image Placeholder 1"/>
          <p:cNvSpPr>
            <a:spLocks noGrp="1" noRot="1" noChangeAspect="1"/>
          </p:cNvSpPr>
          <p:nvPr>
            <p:ph type="sldImg"/>
          </p:nvPr>
        </p:nvSpPr>
        <p:spPr bwMode="auto"/>
      </p:sp>
      <p:sp>
        <p:nvSpPr>
          <p:cNvPr id="1295184733" name="Notes Placeholder 2"/>
          <p:cNvSpPr>
            <a:spLocks noGrp="1"/>
          </p:cNvSpPr>
          <p:nvPr>
            <p:ph type="body" idx="1"/>
          </p:nvPr>
        </p:nvSpPr>
        <p:spPr bwMode="auto"/>
        <p:txBody>
          <a:bodyPr/>
          <a:lstStyle/>
          <a:p>
            <a:pPr>
              <a:defRPr/>
            </a:pPr>
            <a:endParaRPr/>
          </a:p>
        </p:txBody>
      </p:sp>
      <p:sp>
        <p:nvSpPr>
          <p:cNvPr id="1424135629" name="Slide Number Placeholder 3"/>
          <p:cNvSpPr>
            <a:spLocks noGrp="1"/>
          </p:cNvSpPr>
          <p:nvPr>
            <p:ph type="sldNum" sz="quarter" idx="10"/>
          </p:nvPr>
        </p:nvSpPr>
        <p:spPr bwMode="auto"/>
        <p:txBody>
          <a:bodyPr/>
          <a:lstStyle/>
          <a:p>
            <a:pPr>
              <a:defRPr/>
            </a:pPr>
            <a:fld id="{801802F1-2CF0-BABF-BA14-914339E72FEE}"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328245080" name="Slide Image Placeholder 1"/>
          <p:cNvSpPr>
            <a:spLocks noGrp="1" noRot="1" noChangeAspect="1"/>
          </p:cNvSpPr>
          <p:nvPr>
            <p:ph type="sldImg"/>
          </p:nvPr>
        </p:nvSpPr>
        <p:spPr bwMode="auto"/>
      </p:sp>
      <p:sp>
        <p:nvSpPr>
          <p:cNvPr id="379760004" name="Notes Placeholder 2"/>
          <p:cNvSpPr>
            <a:spLocks noGrp="1"/>
          </p:cNvSpPr>
          <p:nvPr>
            <p:ph type="body" idx="1"/>
          </p:nvPr>
        </p:nvSpPr>
        <p:spPr bwMode="auto"/>
        <p:txBody>
          <a:bodyPr/>
          <a:lstStyle/>
          <a:p>
            <a:pPr>
              <a:defRPr/>
            </a:pPr>
            <a:endParaRPr/>
          </a:p>
        </p:txBody>
      </p:sp>
      <p:sp>
        <p:nvSpPr>
          <p:cNvPr id="1225092654" name="Slide Number Placeholder 3"/>
          <p:cNvSpPr>
            <a:spLocks noGrp="1"/>
          </p:cNvSpPr>
          <p:nvPr>
            <p:ph type="sldNum" sz="quarter" idx="10"/>
          </p:nvPr>
        </p:nvSpPr>
        <p:spPr bwMode="auto"/>
        <p:txBody>
          <a:bodyPr/>
          <a:lstStyle/>
          <a:p>
            <a:pPr>
              <a:defRPr/>
            </a:pPr>
            <a:fld id="{16C654FE-A76E-414F-7059-33009850360D}"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67108667" name="Slide Image Placeholder 1"/>
          <p:cNvSpPr>
            <a:spLocks noGrp="1" noRot="1" noChangeAspect="1"/>
          </p:cNvSpPr>
          <p:nvPr>
            <p:ph type="sldImg"/>
          </p:nvPr>
        </p:nvSpPr>
        <p:spPr bwMode="auto"/>
      </p:sp>
      <p:sp>
        <p:nvSpPr>
          <p:cNvPr id="1576419602" name="Notes Placeholder 2"/>
          <p:cNvSpPr>
            <a:spLocks noGrp="1"/>
          </p:cNvSpPr>
          <p:nvPr>
            <p:ph type="body" idx="1"/>
          </p:nvPr>
        </p:nvSpPr>
        <p:spPr bwMode="auto"/>
        <p:txBody>
          <a:bodyPr/>
          <a:lstStyle/>
          <a:p>
            <a:pPr>
              <a:defRPr/>
            </a:pPr>
            <a:endParaRPr/>
          </a:p>
        </p:txBody>
      </p:sp>
      <p:sp>
        <p:nvSpPr>
          <p:cNvPr id="346362114" name="Slide Number Placeholder 3"/>
          <p:cNvSpPr>
            <a:spLocks noGrp="1"/>
          </p:cNvSpPr>
          <p:nvPr>
            <p:ph type="sldNum" sz="quarter" idx="10"/>
          </p:nvPr>
        </p:nvSpPr>
        <p:spPr bwMode="auto"/>
        <p:txBody>
          <a:bodyPr/>
          <a:lstStyle/>
          <a:p>
            <a:pPr>
              <a:defRPr/>
            </a:pPr>
            <a:fld id="{DA19BD4A-3884-9400-9F6F-BDE8DD5CEB99}" type="slidenum">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50422822" name="Slide Image Placeholder 1"/>
          <p:cNvSpPr>
            <a:spLocks noGrp="1" noRot="1" noChangeAspect="1"/>
          </p:cNvSpPr>
          <p:nvPr>
            <p:ph type="sldImg"/>
          </p:nvPr>
        </p:nvSpPr>
        <p:spPr bwMode="auto"/>
      </p:sp>
      <p:sp>
        <p:nvSpPr>
          <p:cNvPr id="2006288038" name="Notes Placeholder 2"/>
          <p:cNvSpPr>
            <a:spLocks noGrp="1"/>
          </p:cNvSpPr>
          <p:nvPr>
            <p:ph type="body" idx="1"/>
          </p:nvPr>
        </p:nvSpPr>
        <p:spPr bwMode="auto"/>
        <p:txBody>
          <a:bodyPr/>
          <a:lstStyle/>
          <a:p>
            <a:pPr>
              <a:defRPr/>
            </a:pPr>
            <a:endParaRPr dirty="0">
              <a:solidFill>
                <a:schemeClr val="bg1"/>
              </a:solidFill>
            </a:endParaRPr>
          </a:p>
        </p:txBody>
      </p:sp>
      <p:sp>
        <p:nvSpPr>
          <p:cNvPr id="1713778503" name="Slide Number Placeholder 3"/>
          <p:cNvSpPr>
            <a:spLocks noGrp="1"/>
          </p:cNvSpPr>
          <p:nvPr>
            <p:ph type="sldNum" sz="quarter" idx="10"/>
          </p:nvPr>
        </p:nvSpPr>
        <p:spPr bwMode="auto"/>
        <p:txBody>
          <a:bodyPr/>
          <a:lstStyle/>
          <a:p>
            <a:pPr>
              <a:defRPr/>
            </a:pPr>
            <a:fld id="{B5CA3A67-2A4E-F719-F23F-9D75C38CE223}" type="slidenum">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40594403" name="Slide Image Placeholder 1"/>
          <p:cNvSpPr>
            <a:spLocks noGrp="1" noRot="1" noChangeAspect="1"/>
          </p:cNvSpPr>
          <p:nvPr>
            <p:ph type="sldImg"/>
          </p:nvPr>
        </p:nvSpPr>
        <p:spPr bwMode="auto"/>
      </p:sp>
      <p:sp>
        <p:nvSpPr>
          <p:cNvPr id="746654629" name="Notes Placeholder 2"/>
          <p:cNvSpPr>
            <a:spLocks noGrp="1"/>
          </p:cNvSpPr>
          <p:nvPr>
            <p:ph type="body" idx="1"/>
          </p:nvPr>
        </p:nvSpPr>
        <p:spPr bwMode="auto"/>
        <p:txBody>
          <a:bodyPr/>
          <a:lstStyle/>
          <a:p>
            <a:pPr>
              <a:defRPr/>
            </a:pPr>
            <a:endParaRPr/>
          </a:p>
        </p:txBody>
      </p:sp>
      <p:sp>
        <p:nvSpPr>
          <p:cNvPr id="755603759" name="Slide Number Placeholder 3"/>
          <p:cNvSpPr>
            <a:spLocks noGrp="1"/>
          </p:cNvSpPr>
          <p:nvPr>
            <p:ph type="sldNum" sz="quarter" idx="10"/>
          </p:nvPr>
        </p:nvSpPr>
        <p:spPr bwMode="auto"/>
        <p:txBody>
          <a:bodyPr/>
          <a:lstStyle/>
          <a:p>
            <a:pPr>
              <a:defRPr/>
            </a:pPr>
            <a:fld id="{712CE463-2533-80F2-1540-5893303DE27B}" type="slidenum">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2658960" name="Slide Image Placeholder 1"/>
          <p:cNvSpPr>
            <a:spLocks noGrp="1" noRot="1" noChangeAspect="1"/>
          </p:cNvSpPr>
          <p:nvPr>
            <p:ph type="sldImg"/>
          </p:nvPr>
        </p:nvSpPr>
        <p:spPr bwMode="auto"/>
      </p:sp>
      <p:sp>
        <p:nvSpPr>
          <p:cNvPr id="315945064" name="Notes Placeholder 2"/>
          <p:cNvSpPr>
            <a:spLocks noGrp="1"/>
          </p:cNvSpPr>
          <p:nvPr>
            <p:ph type="body" idx="1"/>
          </p:nvPr>
        </p:nvSpPr>
        <p:spPr bwMode="auto"/>
        <p:txBody>
          <a:bodyPr/>
          <a:lstStyle/>
          <a:p>
            <a:pPr>
              <a:defRPr/>
            </a:pPr>
            <a:endParaRPr/>
          </a:p>
        </p:txBody>
      </p:sp>
      <p:sp>
        <p:nvSpPr>
          <p:cNvPr id="199609298" name="Slide Number Placeholder 3"/>
          <p:cNvSpPr>
            <a:spLocks noGrp="1"/>
          </p:cNvSpPr>
          <p:nvPr>
            <p:ph type="sldNum" sz="quarter" idx="10"/>
          </p:nvPr>
        </p:nvSpPr>
        <p:spPr bwMode="auto"/>
        <p:txBody>
          <a:bodyPr/>
          <a:lstStyle/>
          <a:p>
            <a:pPr>
              <a:defRPr/>
            </a:pPr>
            <a:fld id="{4FF22F06-4142-2A46-A87E-11581F9EAA62}" type="slidenum">
              <a:r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2658960" name="Slide Image Placeholder 1"/>
          <p:cNvSpPr>
            <a:spLocks noGrp="1" noRot="1" noChangeAspect="1"/>
          </p:cNvSpPr>
          <p:nvPr>
            <p:ph type="sldImg"/>
          </p:nvPr>
        </p:nvSpPr>
        <p:spPr bwMode="auto"/>
      </p:sp>
      <p:sp>
        <p:nvSpPr>
          <p:cNvPr id="315945064" name="Notes Placeholder 2"/>
          <p:cNvSpPr>
            <a:spLocks noGrp="1"/>
          </p:cNvSpPr>
          <p:nvPr>
            <p:ph type="body" idx="1"/>
          </p:nvPr>
        </p:nvSpPr>
        <p:spPr bwMode="auto"/>
        <p:txBody>
          <a:bodyPr/>
          <a:lstStyle/>
          <a:p>
            <a:pPr>
              <a:defRPr/>
            </a:pPr>
            <a:endParaRPr/>
          </a:p>
        </p:txBody>
      </p:sp>
      <p:sp>
        <p:nvSpPr>
          <p:cNvPr id="199609298" name="Slide Number Placeholder 3"/>
          <p:cNvSpPr>
            <a:spLocks noGrp="1"/>
          </p:cNvSpPr>
          <p:nvPr>
            <p:ph type="sldNum" sz="quarter" idx="10"/>
          </p:nvPr>
        </p:nvSpPr>
        <p:spPr bwMode="auto"/>
        <p:txBody>
          <a:bodyPr/>
          <a:lstStyle/>
          <a:p>
            <a:pPr>
              <a:defRPr/>
            </a:pPr>
            <a:fld id="{4FF22F06-4142-2A46-A87E-11581F9EAA62}" type="slidenum">
              <a:rPr/>
              <a:t>26</a:t>
            </a:fld>
            <a:endParaRPr/>
          </a:p>
        </p:txBody>
      </p:sp>
    </p:spTree>
    <p:extLst>
      <p:ext uri="{BB962C8B-B14F-4D97-AF65-F5344CB8AC3E}">
        <p14:creationId xmlns:p14="http://schemas.microsoft.com/office/powerpoint/2010/main" val="147888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2658960" name="Slide Image Placeholder 1"/>
          <p:cNvSpPr>
            <a:spLocks noGrp="1" noRot="1" noChangeAspect="1"/>
          </p:cNvSpPr>
          <p:nvPr>
            <p:ph type="sldImg"/>
          </p:nvPr>
        </p:nvSpPr>
        <p:spPr bwMode="auto"/>
      </p:sp>
      <p:sp>
        <p:nvSpPr>
          <p:cNvPr id="315945064" name="Notes Placeholder 2"/>
          <p:cNvSpPr>
            <a:spLocks noGrp="1"/>
          </p:cNvSpPr>
          <p:nvPr>
            <p:ph type="body" idx="1"/>
          </p:nvPr>
        </p:nvSpPr>
        <p:spPr bwMode="auto"/>
        <p:txBody>
          <a:bodyPr/>
          <a:lstStyle/>
          <a:p>
            <a:pPr>
              <a:defRPr/>
            </a:pPr>
            <a:endParaRPr/>
          </a:p>
        </p:txBody>
      </p:sp>
      <p:sp>
        <p:nvSpPr>
          <p:cNvPr id="199609298" name="Slide Number Placeholder 3"/>
          <p:cNvSpPr>
            <a:spLocks noGrp="1"/>
          </p:cNvSpPr>
          <p:nvPr>
            <p:ph type="sldNum" sz="quarter" idx="10"/>
          </p:nvPr>
        </p:nvSpPr>
        <p:spPr bwMode="auto"/>
        <p:txBody>
          <a:bodyPr/>
          <a:lstStyle/>
          <a:p>
            <a:pPr>
              <a:defRPr/>
            </a:pPr>
            <a:fld id="{4FF22F06-4142-2A46-A87E-11581F9EAA62}" type="slidenum">
              <a:rPr/>
              <a:t>27</a:t>
            </a:fld>
            <a:endParaRPr/>
          </a:p>
        </p:txBody>
      </p:sp>
    </p:spTree>
    <p:extLst>
      <p:ext uri="{BB962C8B-B14F-4D97-AF65-F5344CB8AC3E}">
        <p14:creationId xmlns:p14="http://schemas.microsoft.com/office/powerpoint/2010/main" val="3023919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992658960" name="Slide Image Placeholder 1"/>
          <p:cNvSpPr>
            <a:spLocks noGrp="1" noRot="1" noChangeAspect="1"/>
          </p:cNvSpPr>
          <p:nvPr>
            <p:ph type="sldImg"/>
          </p:nvPr>
        </p:nvSpPr>
        <p:spPr bwMode="auto"/>
      </p:sp>
      <p:sp>
        <p:nvSpPr>
          <p:cNvPr id="315945064" name="Notes Placeholder 2"/>
          <p:cNvSpPr>
            <a:spLocks noGrp="1"/>
          </p:cNvSpPr>
          <p:nvPr>
            <p:ph type="body" idx="1"/>
          </p:nvPr>
        </p:nvSpPr>
        <p:spPr bwMode="auto"/>
        <p:txBody>
          <a:bodyPr/>
          <a:lstStyle/>
          <a:p>
            <a:pPr>
              <a:defRPr/>
            </a:pPr>
            <a:endParaRPr/>
          </a:p>
        </p:txBody>
      </p:sp>
      <p:sp>
        <p:nvSpPr>
          <p:cNvPr id="199609298" name="Slide Number Placeholder 3"/>
          <p:cNvSpPr>
            <a:spLocks noGrp="1"/>
          </p:cNvSpPr>
          <p:nvPr>
            <p:ph type="sldNum" sz="quarter" idx="10"/>
          </p:nvPr>
        </p:nvSpPr>
        <p:spPr bwMode="auto"/>
        <p:txBody>
          <a:bodyPr/>
          <a:lstStyle/>
          <a:p>
            <a:pPr>
              <a:defRPr/>
            </a:pPr>
            <a:fld id="{4FF22F06-4142-2A46-A87E-11581F9EAA62}" type="slidenum">
              <a:rPr/>
              <a:t>28</a:t>
            </a:fld>
            <a:endParaRPr/>
          </a:p>
        </p:txBody>
      </p:sp>
    </p:spTree>
    <p:extLst>
      <p:ext uri="{BB962C8B-B14F-4D97-AF65-F5344CB8AC3E}">
        <p14:creationId xmlns:p14="http://schemas.microsoft.com/office/powerpoint/2010/main" val="1384418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46291350" name="Slide Image Placeholder 1"/>
          <p:cNvSpPr>
            <a:spLocks noGrp="1" noRot="1" noChangeAspect="1"/>
          </p:cNvSpPr>
          <p:nvPr>
            <p:ph type="sldImg"/>
          </p:nvPr>
        </p:nvSpPr>
        <p:spPr bwMode="auto"/>
      </p:sp>
      <p:sp>
        <p:nvSpPr>
          <p:cNvPr id="1100754208" name="Notes Placeholder 2"/>
          <p:cNvSpPr>
            <a:spLocks noGrp="1"/>
          </p:cNvSpPr>
          <p:nvPr>
            <p:ph type="body" idx="1"/>
          </p:nvPr>
        </p:nvSpPr>
        <p:spPr bwMode="auto"/>
        <p:txBody>
          <a:bodyPr/>
          <a:lstStyle/>
          <a:p>
            <a:pPr>
              <a:defRPr/>
            </a:pPr>
            <a:endParaRPr/>
          </a:p>
        </p:txBody>
      </p:sp>
      <p:sp>
        <p:nvSpPr>
          <p:cNvPr id="244785637" name="Slide Number Placeholder 3"/>
          <p:cNvSpPr>
            <a:spLocks noGrp="1"/>
          </p:cNvSpPr>
          <p:nvPr>
            <p:ph type="sldNum" sz="quarter" idx="10"/>
          </p:nvPr>
        </p:nvSpPr>
        <p:spPr bwMode="auto"/>
        <p:txBody>
          <a:bodyPr/>
          <a:lstStyle/>
          <a:p>
            <a:pPr>
              <a:defRPr/>
            </a:pPr>
            <a:fld id="{05646176-D6B9-BCBC-F0E4-5996E1C089F2}" type="slidenum">
              <a:r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78139432" name="Slide Image Placeholder 1"/>
          <p:cNvSpPr>
            <a:spLocks noGrp="1" noRot="1" noChangeAspect="1"/>
          </p:cNvSpPr>
          <p:nvPr>
            <p:ph type="sldImg"/>
          </p:nvPr>
        </p:nvSpPr>
        <p:spPr bwMode="auto"/>
      </p:sp>
      <p:sp>
        <p:nvSpPr>
          <p:cNvPr id="556912492" name="Notes Placeholder 2"/>
          <p:cNvSpPr>
            <a:spLocks noGrp="1"/>
          </p:cNvSpPr>
          <p:nvPr>
            <p:ph type="body" idx="1"/>
          </p:nvPr>
        </p:nvSpPr>
        <p:spPr bwMode="auto"/>
        <p:txBody>
          <a:bodyPr/>
          <a:lstStyle/>
          <a:p>
            <a:pPr>
              <a:defRPr/>
            </a:pPr>
            <a:endParaRPr/>
          </a:p>
        </p:txBody>
      </p:sp>
      <p:sp>
        <p:nvSpPr>
          <p:cNvPr id="464996756" name="Slide Number Placeholder 3"/>
          <p:cNvSpPr>
            <a:spLocks noGrp="1"/>
          </p:cNvSpPr>
          <p:nvPr>
            <p:ph type="sldNum" sz="quarter" idx="10"/>
          </p:nvPr>
        </p:nvSpPr>
        <p:spPr bwMode="auto"/>
        <p:txBody>
          <a:bodyPr/>
          <a:lstStyle/>
          <a:p>
            <a:pPr>
              <a:defRPr/>
            </a:pPr>
            <a:fld id="{0890E230-5E70-2158-8B6D-B54F371DD2AE}"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46214691" name="Slide Image Placeholder 1"/>
          <p:cNvSpPr>
            <a:spLocks noGrp="1" noRot="1" noChangeAspect="1"/>
          </p:cNvSpPr>
          <p:nvPr>
            <p:ph type="sldImg"/>
          </p:nvPr>
        </p:nvSpPr>
        <p:spPr bwMode="auto"/>
      </p:sp>
      <p:sp>
        <p:nvSpPr>
          <p:cNvPr id="1240193614" name="Notes Placeholder 2"/>
          <p:cNvSpPr>
            <a:spLocks noGrp="1"/>
          </p:cNvSpPr>
          <p:nvPr>
            <p:ph type="body" idx="1"/>
          </p:nvPr>
        </p:nvSpPr>
        <p:spPr bwMode="auto"/>
        <p:txBody>
          <a:bodyPr/>
          <a:lstStyle/>
          <a:p>
            <a:pPr>
              <a:defRPr/>
            </a:pPr>
            <a:endParaRPr/>
          </a:p>
        </p:txBody>
      </p:sp>
      <p:sp>
        <p:nvSpPr>
          <p:cNvPr id="118588767" name="Slide Number Placeholder 3"/>
          <p:cNvSpPr>
            <a:spLocks noGrp="1"/>
          </p:cNvSpPr>
          <p:nvPr>
            <p:ph type="sldNum" sz="quarter" idx="10"/>
          </p:nvPr>
        </p:nvSpPr>
        <p:spPr bwMode="auto"/>
        <p:txBody>
          <a:bodyPr/>
          <a:lstStyle/>
          <a:p>
            <a:pPr>
              <a:defRPr/>
            </a:pPr>
            <a:fld id="{CD067D6F-EF5A-946C-FD4C-AA65A8758F50}" type="slidenum">
              <a:rPr/>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9017855" name="Slide Image Placeholder 1"/>
          <p:cNvSpPr>
            <a:spLocks noGrp="1" noRot="1" noChangeAspect="1"/>
          </p:cNvSpPr>
          <p:nvPr>
            <p:ph type="sldImg"/>
          </p:nvPr>
        </p:nvSpPr>
        <p:spPr bwMode="auto"/>
      </p:sp>
      <p:sp>
        <p:nvSpPr>
          <p:cNvPr id="440842543" name="Notes Placeholder 2"/>
          <p:cNvSpPr>
            <a:spLocks noGrp="1"/>
          </p:cNvSpPr>
          <p:nvPr>
            <p:ph type="body" idx="1"/>
          </p:nvPr>
        </p:nvSpPr>
        <p:spPr bwMode="auto"/>
        <p:txBody>
          <a:bodyPr/>
          <a:lstStyle/>
          <a:p>
            <a:pPr>
              <a:defRPr/>
            </a:pPr>
            <a:endParaRPr/>
          </a:p>
        </p:txBody>
      </p:sp>
      <p:sp>
        <p:nvSpPr>
          <p:cNvPr id="2119892311" name="Slide Number Placeholder 3"/>
          <p:cNvSpPr>
            <a:spLocks noGrp="1"/>
          </p:cNvSpPr>
          <p:nvPr>
            <p:ph type="sldNum" sz="quarter" idx="10"/>
          </p:nvPr>
        </p:nvSpPr>
        <p:spPr bwMode="auto"/>
        <p:txBody>
          <a:bodyPr/>
          <a:lstStyle/>
          <a:p>
            <a:pPr>
              <a:defRPr/>
            </a:pPr>
            <a:fld id="{947B85D4-7211-7F00-47F1-BB99267CFFFD}" type="slidenum">
              <a:rPr/>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31431949" name="Slide Image Placeholder 1"/>
          <p:cNvSpPr>
            <a:spLocks noGrp="1" noRot="1" noChangeAspect="1"/>
          </p:cNvSpPr>
          <p:nvPr>
            <p:ph type="sldImg"/>
          </p:nvPr>
        </p:nvSpPr>
        <p:spPr bwMode="auto"/>
      </p:sp>
      <p:sp>
        <p:nvSpPr>
          <p:cNvPr id="426999723" name="Notes Placeholder 2"/>
          <p:cNvSpPr>
            <a:spLocks noGrp="1"/>
          </p:cNvSpPr>
          <p:nvPr>
            <p:ph type="body" idx="1"/>
          </p:nvPr>
        </p:nvSpPr>
        <p:spPr bwMode="auto"/>
        <p:txBody>
          <a:bodyPr/>
          <a:lstStyle/>
          <a:p>
            <a:pPr>
              <a:defRPr/>
            </a:pPr>
            <a:endParaRPr/>
          </a:p>
        </p:txBody>
      </p:sp>
      <p:sp>
        <p:nvSpPr>
          <p:cNvPr id="765391829" name="Slide Number Placeholder 3"/>
          <p:cNvSpPr>
            <a:spLocks noGrp="1"/>
          </p:cNvSpPr>
          <p:nvPr>
            <p:ph type="sldNum" sz="quarter" idx="10"/>
          </p:nvPr>
        </p:nvSpPr>
        <p:spPr bwMode="auto"/>
        <p:txBody>
          <a:bodyPr/>
          <a:lstStyle/>
          <a:p>
            <a:pPr>
              <a:defRPr/>
            </a:pPr>
            <a:fld id="{4C5AB086-D115-CE28-2F63-2BED052F0E2E}"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13361799" name="Slide Image Placeholder 1"/>
          <p:cNvSpPr>
            <a:spLocks noGrp="1" noRot="1" noChangeAspect="1"/>
          </p:cNvSpPr>
          <p:nvPr>
            <p:ph type="sldImg"/>
          </p:nvPr>
        </p:nvSpPr>
        <p:spPr bwMode="auto"/>
      </p:sp>
      <p:sp>
        <p:nvSpPr>
          <p:cNvPr id="1179242983" name="Notes Placeholder 2"/>
          <p:cNvSpPr>
            <a:spLocks noGrp="1"/>
          </p:cNvSpPr>
          <p:nvPr>
            <p:ph type="body" idx="1"/>
          </p:nvPr>
        </p:nvSpPr>
        <p:spPr bwMode="auto"/>
        <p:txBody>
          <a:bodyPr/>
          <a:lstStyle/>
          <a:p>
            <a:pPr>
              <a:defRPr/>
            </a:pPr>
            <a:endParaRPr/>
          </a:p>
        </p:txBody>
      </p:sp>
      <p:sp>
        <p:nvSpPr>
          <p:cNvPr id="1237366682" name="Slide Number Placeholder 3"/>
          <p:cNvSpPr>
            <a:spLocks noGrp="1"/>
          </p:cNvSpPr>
          <p:nvPr>
            <p:ph type="sldNum" sz="quarter" idx="10"/>
          </p:nvPr>
        </p:nvSpPr>
        <p:spPr bwMode="auto"/>
        <p:txBody>
          <a:bodyPr/>
          <a:lstStyle/>
          <a:p>
            <a:pPr>
              <a:defRPr/>
            </a:pPr>
            <a:fld id="{D0863237-37CA-31D9-03BB-6217EDE9C7B6}" type="slidenum">
              <a:r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33504668" name="Slide Image Placeholder 1"/>
          <p:cNvSpPr>
            <a:spLocks noGrp="1" noRot="1" noChangeAspect="1"/>
          </p:cNvSpPr>
          <p:nvPr>
            <p:ph type="sldImg"/>
          </p:nvPr>
        </p:nvSpPr>
        <p:spPr bwMode="auto"/>
      </p:sp>
      <p:sp>
        <p:nvSpPr>
          <p:cNvPr id="1016526762" name="Notes Placeholder 2"/>
          <p:cNvSpPr>
            <a:spLocks noGrp="1"/>
          </p:cNvSpPr>
          <p:nvPr>
            <p:ph type="body" idx="1"/>
          </p:nvPr>
        </p:nvSpPr>
        <p:spPr bwMode="auto"/>
        <p:txBody>
          <a:bodyPr/>
          <a:lstStyle/>
          <a:p>
            <a:pPr>
              <a:defRPr/>
            </a:pPr>
            <a:endParaRPr dirty="0"/>
          </a:p>
        </p:txBody>
      </p:sp>
      <p:sp>
        <p:nvSpPr>
          <p:cNvPr id="350119902" name="Slide Number Placeholder 3"/>
          <p:cNvSpPr>
            <a:spLocks noGrp="1"/>
          </p:cNvSpPr>
          <p:nvPr>
            <p:ph type="sldNum" sz="quarter" idx="10"/>
          </p:nvPr>
        </p:nvSpPr>
        <p:spPr bwMode="auto"/>
        <p:txBody>
          <a:bodyPr/>
          <a:lstStyle/>
          <a:p>
            <a:pPr>
              <a:defRPr/>
            </a:pPr>
            <a:fld id="{3545AB1D-0687-A571-BF83-9A1A0ADD740D}"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74246701" name="Slide Image Placeholder 1"/>
          <p:cNvSpPr>
            <a:spLocks noGrp="1" noRot="1" noChangeAspect="1"/>
          </p:cNvSpPr>
          <p:nvPr>
            <p:ph type="sldImg"/>
          </p:nvPr>
        </p:nvSpPr>
        <p:spPr bwMode="auto"/>
      </p:sp>
      <p:sp>
        <p:nvSpPr>
          <p:cNvPr id="266561882" name="Notes Placeholder 2"/>
          <p:cNvSpPr>
            <a:spLocks noGrp="1"/>
          </p:cNvSpPr>
          <p:nvPr>
            <p:ph type="body" idx="1"/>
          </p:nvPr>
        </p:nvSpPr>
        <p:spPr bwMode="auto"/>
        <p:txBody>
          <a:bodyPr/>
          <a:lstStyle/>
          <a:p>
            <a:pPr>
              <a:defRPr/>
            </a:pPr>
            <a:endParaRPr/>
          </a:p>
        </p:txBody>
      </p:sp>
      <p:sp>
        <p:nvSpPr>
          <p:cNvPr id="329923532" name="Slide Number Placeholder 3"/>
          <p:cNvSpPr>
            <a:spLocks noGrp="1"/>
          </p:cNvSpPr>
          <p:nvPr>
            <p:ph type="sldNum" sz="quarter" idx="10"/>
          </p:nvPr>
        </p:nvSpPr>
        <p:spPr bwMode="auto"/>
        <p:txBody>
          <a:bodyPr/>
          <a:lstStyle/>
          <a:p>
            <a:pPr>
              <a:defRPr/>
            </a:pPr>
            <a:fld id="{8FB42952-28A3-80A9-0861-3ED9AEC823A9}" type="slidenum">
              <a:rPr/>
              <a:t>35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38368008" name="Slide Image Placeholder 1"/>
          <p:cNvSpPr>
            <a:spLocks noGrp="1" noRot="1" noChangeAspect="1"/>
          </p:cNvSpPr>
          <p:nvPr>
            <p:ph type="sldImg"/>
          </p:nvPr>
        </p:nvSpPr>
        <p:spPr bwMode="auto"/>
      </p:sp>
      <p:sp>
        <p:nvSpPr>
          <p:cNvPr id="1791798852" name="Notes Placeholder 2"/>
          <p:cNvSpPr>
            <a:spLocks noGrp="1"/>
          </p:cNvSpPr>
          <p:nvPr>
            <p:ph type="body" idx="1"/>
          </p:nvPr>
        </p:nvSpPr>
        <p:spPr bwMode="auto"/>
        <p:txBody>
          <a:bodyPr/>
          <a:lstStyle/>
          <a:p>
            <a:pPr>
              <a:defRPr/>
            </a:pPr>
            <a:endParaRPr/>
          </a:p>
        </p:txBody>
      </p:sp>
      <p:sp>
        <p:nvSpPr>
          <p:cNvPr id="754582983" name="Slide Number Placeholder 3"/>
          <p:cNvSpPr>
            <a:spLocks noGrp="1"/>
          </p:cNvSpPr>
          <p:nvPr>
            <p:ph type="sldNum" sz="quarter" idx="10"/>
          </p:nvPr>
        </p:nvSpPr>
        <p:spPr bwMode="auto"/>
        <p:txBody>
          <a:bodyPr/>
          <a:lstStyle/>
          <a:p>
            <a:pPr>
              <a:defRPr/>
            </a:pPr>
            <a:fld id="{9AA0226D-2F7B-577F-62D7-98EFBF99E894}"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232986109" name="Slide Image Placeholder 1"/>
          <p:cNvSpPr>
            <a:spLocks noGrp="1" noRot="1" noChangeAspect="1"/>
          </p:cNvSpPr>
          <p:nvPr>
            <p:ph type="sldImg"/>
          </p:nvPr>
        </p:nvSpPr>
        <p:spPr bwMode="auto"/>
      </p:sp>
      <p:sp>
        <p:nvSpPr>
          <p:cNvPr id="1351474070" name="Notes Placeholder 2"/>
          <p:cNvSpPr>
            <a:spLocks noGrp="1"/>
          </p:cNvSpPr>
          <p:nvPr>
            <p:ph type="body" idx="1"/>
          </p:nvPr>
        </p:nvSpPr>
        <p:spPr bwMode="auto"/>
        <p:txBody>
          <a:bodyPr/>
          <a:lstStyle/>
          <a:p>
            <a:pPr>
              <a:defRPr/>
            </a:pPr>
            <a:endParaRPr/>
          </a:p>
        </p:txBody>
      </p:sp>
      <p:sp>
        <p:nvSpPr>
          <p:cNvPr id="557320964" name="Slide Number Placeholder 3"/>
          <p:cNvSpPr>
            <a:spLocks noGrp="1"/>
          </p:cNvSpPr>
          <p:nvPr>
            <p:ph type="sldNum" sz="quarter" idx="10"/>
          </p:nvPr>
        </p:nvSpPr>
        <p:spPr bwMode="auto"/>
        <p:txBody>
          <a:bodyPr/>
          <a:lstStyle/>
          <a:p>
            <a:pPr>
              <a:defRPr/>
            </a:pPr>
            <a:fld id="{CF375E95-2232-2E5D-78B1-E722903E7E18}"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3767229" name="Slide Image Placeholder 1"/>
          <p:cNvSpPr>
            <a:spLocks noGrp="1" noRot="1" noChangeAspect="1"/>
          </p:cNvSpPr>
          <p:nvPr>
            <p:ph type="sldImg"/>
          </p:nvPr>
        </p:nvSpPr>
        <p:spPr bwMode="auto"/>
      </p:sp>
      <p:sp>
        <p:nvSpPr>
          <p:cNvPr id="1894023455" name="Notes Placeholder 2"/>
          <p:cNvSpPr>
            <a:spLocks noGrp="1"/>
          </p:cNvSpPr>
          <p:nvPr>
            <p:ph type="body" idx="1"/>
          </p:nvPr>
        </p:nvSpPr>
        <p:spPr bwMode="auto"/>
        <p:txBody>
          <a:bodyPr/>
          <a:lstStyle/>
          <a:p>
            <a:pPr>
              <a:defRPr/>
            </a:pPr>
            <a:endParaRPr/>
          </a:p>
        </p:txBody>
      </p:sp>
      <p:sp>
        <p:nvSpPr>
          <p:cNvPr id="1047326238" name="Slide Number Placeholder 3"/>
          <p:cNvSpPr>
            <a:spLocks noGrp="1"/>
          </p:cNvSpPr>
          <p:nvPr>
            <p:ph type="sldNum" sz="quarter" idx="10"/>
          </p:nvPr>
        </p:nvSpPr>
        <p:spPr bwMode="auto"/>
        <p:txBody>
          <a:bodyPr/>
          <a:lstStyle/>
          <a:p>
            <a:pPr>
              <a:defRPr/>
            </a:pPr>
            <a:fld id="{544B13EC-79FE-E2DA-F604-FD08D8DA2317}" type="slidenum">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126842905" name="Slide Image Placeholder 1"/>
          <p:cNvSpPr>
            <a:spLocks noGrp="1" noRot="1" noChangeAspect="1"/>
          </p:cNvSpPr>
          <p:nvPr>
            <p:ph type="sldImg"/>
          </p:nvPr>
        </p:nvSpPr>
        <p:spPr bwMode="auto"/>
      </p:sp>
      <p:sp>
        <p:nvSpPr>
          <p:cNvPr id="1461225060" name="Notes Placeholder 2"/>
          <p:cNvSpPr>
            <a:spLocks noGrp="1"/>
          </p:cNvSpPr>
          <p:nvPr>
            <p:ph type="body" idx="1"/>
          </p:nvPr>
        </p:nvSpPr>
        <p:spPr bwMode="auto"/>
        <p:txBody>
          <a:bodyPr/>
          <a:lstStyle/>
          <a:p>
            <a:pPr>
              <a:defRPr/>
            </a:pPr>
            <a:endParaRPr/>
          </a:p>
        </p:txBody>
      </p:sp>
      <p:sp>
        <p:nvSpPr>
          <p:cNvPr id="1141946461" name="Slide Number Placeholder 3"/>
          <p:cNvSpPr>
            <a:spLocks noGrp="1"/>
          </p:cNvSpPr>
          <p:nvPr>
            <p:ph type="sldNum" sz="quarter" idx="10"/>
          </p:nvPr>
        </p:nvSpPr>
        <p:spPr bwMode="auto"/>
        <p:txBody>
          <a:bodyPr/>
          <a:lstStyle/>
          <a:p>
            <a:pPr>
              <a:defRPr/>
            </a:pPr>
            <a:fld id="{7D54D54A-BC82-601E-8510-04E24B899C67}"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62463200" name="Slide Image Placeholder 1"/>
          <p:cNvSpPr>
            <a:spLocks noGrp="1" noRot="1" noChangeAspect="1"/>
          </p:cNvSpPr>
          <p:nvPr>
            <p:ph type="sldImg"/>
          </p:nvPr>
        </p:nvSpPr>
        <p:spPr bwMode="auto"/>
      </p:sp>
      <p:sp>
        <p:nvSpPr>
          <p:cNvPr id="2095865535" name="Notes Placeholder 2"/>
          <p:cNvSpPr>
            <a:spLocks noGrp="1"/>
          </p:cNvSpPr>
          <p:nvPr>
            <p:ph type="body" idx="1"/>
          </p:nvPr>
        </p:nvSpPr>
        <p:spPr bwMode="auto"/>
        <p:txBody>
          <a:bodyPr/>
          <a:lstStyle/>
          <a:p>
            <a:pPr>
              <a:defRPr/>
            </a:pPr>
            <a:endParaRPr/>
          </a:p>
        </p:txBody>
      </p:sp>
      <p:sp>
        <p:nvSpPr>
          <p:cNvPr id="1481996636" name="Slide Number Placeholder 3"/>
          <p:cNvSpPr>
            <a:spLocks noGrp="1"/>
          </p:cNvSpPr>
          <p:nvPr>
            <p:ph type="sldNum" sz="quarter" idx="10"/>
          </p:nvPr>
        </p:nvSpPr>
        <p:spPr bwMode="auto"/>
        <p:txBody>
          <a:bodyPr/>
          <a:lstStyle/>
          <a:p>
            <a:pPr>
              <a:defRPr/>
            </a:pPr>
            <a:fld id="{78630185-7989-F472-8CF3-0033C125B944}" type="slidenum">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27435931" name="Slide Image Placeholder 1"/>
          <p:cNvSpPr>
            <a:spLocks noGrp="1" noRot="1" noChangeAspect="1"/>
          </p:cNvSpPr>
          <p:nvPr>
            <p:ph type="sldImg"/>
          </p:nvPr>
        </p:nvSpPr>
        <p:spPr bwMode="auto"/>
      </p:sp>
      <p:sp>
        <p:nvSpPr>
          <p:cNvPr id="826677390" name="Notes Placeholder 2"/>
          <p:cNvSpPr>
            <a:spLocks noGrp="1"/>
          </p:cNvSpPr>
          <p:nvPr>
            <p:ph type="body" idx="1"/>
          </p:nvPr>
        </p:nvSpPr>
        <p:spPr bwMode="auto"/>
        <p:txBody>
          <a:bodyPr/>
          <a:lstStyle/>
          <a:p>
            <a:pPr>
              <a:defRPr/>
            </a:pPr>
            <a:endParaRPr/>
          </a:p>
        </p:txBody>
      </p:sp>
      <p:sp>
        <p:nvSpPr>
          <p:cNvPr id="480403266" name="Slide Number Placeholder 3"/>
          <p:cNvSpPr>
            <a:spLocks noGrp="1"/>
          </p:cNvSpPr>
          <p:nvPr>
            <p:ph type="sldNum" sz="quarter" idx="10"/>
          </p:nvPr>
        </p:nvSpPr>
        <p:spPr bwMode="auto"/>
        <p:txBody>
          <a:bodyPr/>
          <a:lstStyle/>
          <a:p>
            <a:pPr>
              <a:defRPr/>
            </a:pPr>
            <a:fld id="{45D95AB3-D0FB-DAC8-C423-6C4A93B88ADE}"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matchingName="5_Solo el título" preserve="1" userDrawn="1">
  <p:cSld name="6_Solo el título">
    <p:bg>
      <p:bgRef idx="1001">
        <a:schemeClr val="bg1"/>
      </p:bgRef>
    </p:bg>
    <p:spTree>
      <p:nvGrpSpPr>
        <p:cNvPr id="1" name=""/>
        <p:cNvGrpSpPr/>
        <p:nvPr/>
      </p:nvGrpSpPr>
      <p:grpSpPr bwMode="auto">
        <a:xfrm>
          <a:off x="0" y="0"/>
          <a:ext cx="0" cy="0"/>
          <a:chOff x="0" y="0"/>
          <a:chExt cx="0" cy="0"/>
        </a:xfrm>
      </p:grpSpPr>
      <p:sp>
        <p:nvSpPr>
          <p:cNvPr id="2003208750" name="Google Shape;141;p63"/>
          <p:cNvSpPr>
            <a:spLocks noGrp="1"/>
          </p:cNvSpPr>
          <p:nvPr>
            <p:ph type="pic" idx="2"/>
          </p:nvPr>
        </p:nvSpPr>
        <p:spPr bwMode="auto">
          <a:xfrm>
            <a:off x="-6493" y="4197096"/>
            <a:ext cx="12204985" cy="2660904"/>
          </a:xfrm>
          <a:prstGeom prst="rect">
            <a:avLst/>
          </a:prstGeom>
          <a:noFill/>
          <a:ln>
            <a:noFill/>
          </a:ln>
        </p:spPr>
        <p:txBody>
          <a:bodyPr/>
          <a:lstStyle>
            <a:lvl1pPr>
              <a:defRPr>
                <a:solidFill>
                  <a:srgbClr val="152F4E"/>
                </a:solidFill>
                <a:latin typeface="Open Sans"/>
                <a:ea typeface="Open Sans"/>
                <a:cs typeface="Open Sans"/>
              </a:defRPr>
            </a:lvl1pPr>
          </a:lstStyle>
          <a:p>
            <a:pPr>
              <a:defRPr/>
            </a:pPr>
            <a:endParaRPr lang="es-ES"/>
          </a:p>
        </p:txBody>
      </p:sp>
      <p:pic>
        <p:nvPicPr>
          <p:cNvPr id="458032652" name="Picture 6"/>
          <p:cNvPicPr>
            <a:picLocks noChangeAspect="1"/>
          </p:cNvPicPr>
          <p:nvPr userDrawn="1"/>
        </p:nvPicPr>
        <p:blipFill rotWithShape="1">
          <a:blip r:embed="rId2"/>
          <a:stretch/>
        </p:blipFill>
        <p:spPr bwMode="auto">
          <a:xfrm>
            <a:off x="360074" y="393829"/>
            <a:ext cx="2152800" cy="1074443"/>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matchingName="5_Solo el título" preserve="1" userDrawn="1">
  <p:cSld name="6_Solo el título">
    <p:bg>
      <p:bgRef idx="1001">
        <a:schemeClr val="bg1"/>
      </p:bgRef>
    </p:bg>
    <p:spTree>
      <p:nvGrpSpPr>
        <p:cNvPr id="1" name=""/>
        <p:cNvGrpSpPr/>
        <p:nvPr/>
      </p:nvGrpSpPr>
      <p:grpSpPr bwMode="auto">
        <a:xfrm>
          <a:off x="0" y="0"/>
          <a:ext cx="0" cy="0"/>
          <a:chOff x="0" y="0"/>
          <a:chExt cx="0" cy="0"/>
        </a:xfrm>
      </p:grpSpPr>
      <p:sp>
        <p:nvSpPr>
          <p:cNvPr id="1435126323" name="Google Shape;41;p56"/>
          <p:cNvSpPr>
            <a:spLocks noGrp="1"/>
          </p:cNvSpPr>
          <p:nvPr>
            <p:ph type="pic" idx="10"/>
          </p:nvPr>
        </p:nvSpPr>
        <p:spPr bwMode="auto">
          <a:xfrm>
            <a:off x="5741043" y="0"/>
            <a:ext cx="6463942" cy="6858000"/>
          </a:xfrm>
          <a:prstGeom prst="rect">
            <a:avLst/>
          </a:prstGeom>
          <a:noFill/>
          <a:ln>
            <a:noFill/>
          </a:ln>
        </p:spPr>
        <p:txBody>
          <a:bodyPr/>
          <a:lstStyle>
            <a:lvl1pPr>
              <a:defRPr>
                <a:solidFill>
                  <a:srgbClr val="152F4E"/>
                </a:solidFill>
                <a:latin typeface="Open Sans"/>
                <a:ea typeface="Open Sans"/>
                <a:cs typeface="Open Sans"/>
              </a:defRPr>
            </a:lvl1pPr>
          </a:lstStyle>
          <a:p>
            <a:pPr>
              <a:defRPr/>
            </a:pPr>
            <a:endParaRPr lang="es-ES"/>
          </a:p>
        </p:txBody>
      </p:sp>
      <p:pic>
        <p:nvPicPr>
          <p:cNvPr id="34205615" name="Picture 6"/>
          <p:cNvPicPr>
            <a:picLocks noChangeAspect="1"/>
          </p:cNvPicPr>
          <p:nvPr userDrawn="1"/>
        </p:nvPicPr>
        <p:blipFill rotWithShape="1">
          <a:blip r:embed="rId2"/>
          <a:stretch/>
        </p:blipFill>
        <p:spPr bwMode="auto">
          <a:xfrm>
            <a:off x="850962" y="1096473"/>
            <a:ext cx="2152800" cy="1074443"/>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matchingName="1_Diapositiva de título" userDrawn="1">
  <p:cSld name="Blanc4">
    <p:bg>
      <p:bgPr>
        <a:solidFill>
          <a:schemeClr val="lt1"/>
        </a:solidFill>
        <a:effectLst/>
      </p:bgPr>
    </p:bg>
    <p:spTree>
      <p:nvGrpSpPr>
        <p:cNvPr id="1" name=""/>
        <p:cNvGrpSpPr/>
        <p:nvPr/>
      </p:nvGrpSpPr>
      <p:grpSpPr bwMode="auto">
        <a:xfrm>
          <a:off x="0" y="0"/>
          <a:ext cx="0" cy="0"/>
          <a:chOff x="0" y="0"/>
          <a:chExt cx="0" cy="0"/>
        </a:xfrm>
      </p:grpSpPr>
      <p:pic>
        <p:nvPicPr>
          <p:cNvPr id="1638767873" name="Picture 4"/>
          <p:cNvPicPr>
            <a:picLocks noChangeAspect="1"/>
          </p:cNvPicPr>
          <p:nvPr userDrawn="1"/>
        </p:nvPicPr>
        <p:blipFill rotWithShape="1">
          <a:blip r:embed="rId2"/>
          <a:stretch/>
        </p:blipFill>
        <p:spPr bwMode="auto">
          <a:xfrm>
            <a:off x="372472" y="6402888"/>
            <a:ext cx="1659600" cy="207905"/>
          </a:xfrm>
          <a:prstGeom prst="rect">
            <a:avLst/>
          </a:prstGeom>
        </p:spPr>
      </p:pic>
      <p:sp>
        <p:nvSpPr>
          <p:cNvPr id="121885687" name="Content Placeholder 2"/>
          <p:cNvSpPr>
            <a:spLocks noGrp="1"/>
          </p:cNvSpPr>
          <p:nvPr>
            <p:ph idx="1"/>
          </p:nvPr>
        </p:nvSpPr>
        <p:spPr bwMode="auto">
          <a:xfrm>
            <a:off x="987906" y="3433357"/>
            <a:ext cx="5108094" cy="2283976"/>
          </a:xfrm>
          <a:prstGeom prst="rect">
            <a:avLst/>
          </a:prstGeom>
        </p:spPr>
        <p:txBody>
          <a:bodyPr/>
          <a:lstStyle>
            <a:lvl1pPr>
              <a:defRPr>
                <a:solidFill>
                  <a:srgbClr val="152F4E"/>
                </a:solidFill>
                <a:latin typeface="+mn-lt"/>
              </a:defRPr>
            </a:lvl1pPr>
            <a:lvl2pPr marL="171450" indent="-171450" defTabSz="720000">
              <a:buFont typeface="Arial"/>
              <a:buChar char="•"/>
              <a:defRPr sz="900">
                <a:solidFill>
                  <a:srgbClr val="152F4E"/>
                </a:solidFill>
                <a:latin typeface="+mn-lt"/>
              </a:defRPr>
            </a:lvl2pPr>
            <a:lvl3pPr marL="171450" indent="-171450" defTabSz="360000">
              <a:buFont typeface="Arial"/>
              <a:buChar char="•"/>
              <a:defRPr>
                <a:solidFill>
                  <a:srgbClr val="152F4E"/>
                </a:solidFill>
                <a:latin typeface="+mn-lt"/>
              </a:defRPr>
            </a:lvl3pPr>
            <a:lvl4pPr marL="288000" indent="-171450" defTabSz="360000">
              <a:buFont typeface="Arial"/>
              <a:buChar char="•"/>
              <a:defRPr sz="900">
                <a:solidFill>
                  <a:srgbClr val="152F4E"/>
                </a:solidFill>
                <a:latin typeface="+mn-lt"/>
              </a:defRPr>
            </a:lvl4pPr>
            <a:lvl5pPr marL="396000" indent="-171450" defTabSz="360000">
              <a:buFont typeface="Arial"/>
              <a:buChar char="•"/>
              <a:defRPr sz="900">
                <a:solidFill>
                  <a:srgbClr val="152F4E"/>
                </a:solidFill>
                <a:latin typeface="+mn-lt"/>
              </a:defRPr>
            </a:lvl5pPr>
          </a:lstStyle>
          <a:p>
            <a:pPr lvl="0">
              <a:defRPr/>
            </a:pPr>
            <a:r>
              <a:rPr lang="en-US"/>
              <a:t>Click to edit Master text styles</a:t>
            </a:r>
            <a:endParaRPr/>
          </a:p>
          <a:p>
            <a:pPr lvl="1">
              <a:defRPr/>
            </a:pPr>
            <a:r>
              <a:rPr lang="en-US"/>
              <a:t>Second level</a:t>
            </a:r>
            <a:endParaRPr/>
          </a:p>
          <a:p>
            <a:pPr lvl="3">
              <a:defRPr/>
            </a:pPr>
            <a:r>
              <a:rPr lang="en-US"/>
              <a:t>Third level</a:t>
            </a:r>
            <a:endParaRPr/>
          </a:p>
          <a:p>
            <a:pPr lvl="4">
              <a:defRPr/>
            </a:pPr>
            <a:r>
              <a:rPr lang="en-US"/>
              <a:t>Fourth level</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matchingName="6_Diapositiva de título" userDrawn="1">
  <p:cSld name="Blanc11">
    <p:bg>
      <p:bgPr>
        <a:solidFill>
          <a:schemeClr val="lt1"/>
        </a:solidFill>
        <a:effectLst/>
      </p:bgPr>
    </p:bg>
    <p:spTree>
      <p:nvGrpSpPr>
        <p:cNvPr id="1" name=""/>
        <p:cNvGrpSpPr/>
        <p:nvPr/>
      </p:nvGrpSpPr>
      <p:grpSpPr bwMode="auto">
        <a:xfrm>
          <a:off x="0" y="0"/>
          <a:ext cx="0" cy="0"/>
          <a:chOff x="0" y="0"/>
          <a:chExt cx="0" cy="0"/>
        </a:xfrm>
      </p:grpSpPr>
      <p:pic>
        <p:nvPicPr>
          <p:cNvPr id="1455034391" name="Picture 6"/>
          <p:cNvPicPr>
            <a:picLocks noChangeAspect="1"/>
          </p:cNvPicPr>
          <p:nvPr userDrawn="1"/>
        </p:nvPicPr>
        <p:blipFill rotWithShape="1">
          <a:blip r:embed="rId2"/>
          <a:stretch/>
        </p:blipFill>
        <p:spPr bwMode="auto">
          <a:xfrm>
            <a:off x="372472" y="6402888"/>
            <a:ext cx="1659600" cy="207905"/>
          </a:xfrm>
          <a:prstGeom prst="rect">
            <a:avLst/>
          </a:prstGeom>
        </p:spPr>
      </p:pic>
      <p:sp>
        <p:nvSpPr>
          <p:cNvPr id="738575495" name="Content Placeholder 2"/>
          <p:cNvSpPr>
            <a:spLocks noGrp="1"/>
          </p:cNvSpPr>
          <p:nvPr>
            <p:ph idx="13"/>
          </p:nvPr>
        </p:nvSpPr>
        <p:spPr bwMode="auto">
          <a:xfrm>
            <a:off x="993736" y="2185415"/>
            <a:ext cx="4747186" cy="3454440"/>
          </a:xfrm>
          <a:prstGeom prst="rect">
            <a:avLst/>
          </a:prstGeom>
        </p:spPr>
        <p:txBody>
          <a:bodyPr/>
          <a:lstStyle>
            <a:lvl1pPr>
              <a:defRPr>
                <a:solidFill>
                  <a:srgbClr val="152F4E"/>
                </a:solidFill>
                <a:latin typeface="+mn-lt"/>
              </a:defRPr>
            </a:lvl1pPr>
            <a:lvl2pPr marL="171450" indent="-171450" defTabSz="720000">
              <a:buFont typeface="Arial"/>
              <a:buChar char="•"/>
              <a:defRPr sz="900">
                <a:solidFill>
                  <a:srgbClr val="152F4E"/>
                </a:solidFill>
                <a:latin typeface="+mn-lt"/>
              </a:defRPr>
            </a:lvl2pPr>
            <a:lvl3pPr marL="171450" indent="-171450" defTabSz="360000">
              <a:buFont typeface="Arial"/>
              <a:buChar char="•"/>
              <a:defRPr>
                <a:solidFill>
                  <a:srgbClr val="152F4E"/>
                </a:solidFill>
                <a:latin typeface="+mn-lt"/>
              </a:defRPr>
            </a:lvl3pPr>
            <a:lvl4pPr marL="288000" indent="-171450" defTabSz="360000">
              <a:buFont typeface="Arial"/>
              <a:buChar char="•"/>
              <a:defRPr sz="900">
                <a:solidFill>
                  <a:srgbClr val="152F4E"/>
                </a:solidFill>
                <a:latin typeface="+mn-lt"/>
              </a:defRPr>
            </a:lvl4pPr>
            <a:lvl5pPr marL="396000" indent="-171450" defTabSz="360000">
              <a:buFont typeface="Arial"/>
              <a:buChar char="•"/>
              <a:defRPr sz="900">
                <a:solidFill>
                  <a:srgbClr val="152F4E"/>
                </a:solidFill>
                <a:latin typeface="+mn-lt"/>
              </a:defRPr>
            </a:lvl5pPr>
          </a:lstStyle>
          <a:p>
            <a:pPr lvl="0">
              <a:defRPr/>
            </a:pPr>
            <a:r>
              <a:rPr lang="en-US"/>
              <a:t>Click to edit Master text styles</a:t>
            </a:r>
            <a:endParaRPr/>
          </a:p>
          <a:p>
            <a:pPr lvl="1">
              <a:defRPr/>
            </a:pPr>
            <a:r>
              <a:rPr lang="en-US"/>
              <a:t>Second level</a:t>
            </a:r>
            <a:endParaRPr/>
          </a:p>
          <a:p>
            <a:pPr lvl="3">
              <a:defRPr/>
            </a:pPr>
            <a:r>
              <a:rPr lang="en-US"/>
              <a:t>Third level</a:t>
            </a:r>
            <a:endParaRPr/>
          </a:p>
          <a:p>
            <a:pPr lvl="4">
              <a:defRPr/>
            </a:pPr>
            <a:r>
              <a:rPr lang="en-US"/>
              <a:t>Fourth level</a:t>
            </a:r>
            <a:endParaRPr/>
          </a:p>
        </p:txBody>
      </p:sp>
      <p:sp>
        <p:nvSpPr>
          <p:cNvPr id="104792272" name="Content Placeholder 2"/>
          <p:cNvSpPr>
            <a:spLocks noGrp="1"/>
          </p:cNvSpPr>
          <p:nvPr>
            <p:ph idx="14"/>
          </p:nvPr>
        </p:nvSpPr>
        <p:spPr bwMode="auto">
          <a:xfrm>
            <a:off x="6451077" y="2171917"/>
            <a:ext cx="4747186" cy="3454440"/>
          </a:xfrm>
          <a:prstGeom prst="rect">
            <a:avLst/>
          </a:prstGeom>
        </p:spPr>
        <p:txBody>
          <a:bodyPr/>
          <a:lstStyle>
            <a:lvl1pPr>
              <a:defRPr>
                <a:solidFill>
                  <a:srgbClr val="152F4E"/>
                </a:solidFill>
                <a:latin typeface="+mn-lt"/>
              </a:defRPr>
            </a:lvl1pPr>
            <a:lvl2pPr marL="171450" indent="-171450" defTabSz="720000">
              <a:buFont typeface="Arial"/>
              <a:buChar char="•"/>
              <a:defRPr sz="900">
                <a:solidFill>
                  <a:srgbClr val="152F4E"/>
                </a:solidFill>
                <a:latin typeface="+mn-lt"/>
              </a:defRPr>
            </a:lvl2pPr>
            <a:lvl3pPr marL="171450" indent="-171450" defTabSz="360000">
              <a:buFont typeface="Arial"/>
              <a:buChar char="•"/>
              <a:defRPr>
                <a:solidFill>
                  <a:srgbClr val="152F4E"/>
                </a:solidFill>
                <a:latin typeface="+mn-lt"/>
              </a:defRPr>
            </a:lvl3pPr>
            <a:lvl4pPr marL="288000" indent="-171450" defTabSz="360000">
              <a:buFont typeface="Arial"/>
              <a:buChar char="•"/>
              <a:defRPr sz="900">
                <a:solidFill>
                  <a:srgbClr val="152F4E"/>
                </a:solidFill>
                <a:latin typeface="+mn-lt"/>
              </a:defRPr>
            </a:lvl4pPr>
            <a:lvl5pPr marL="396000" indent="-171450" defTabSz="360000">
              <a:buFont typeface="Arial"/>
              <a:buChar char="•"/>
              <a:defRPr sz="900">
                <a:solidFill>
                  <a:srgbClr val="152F4E"/>
                </a:solidFill>
                <a:latin typeface="+mn-lt"/>
              </a:defRPr>
            </a:lvl5pPr>
          </a:lstStyle>
          <a:p>
            <a:pPr lvl="0">
              <a:defRPr/>
            </a:pPr>
            <a:r>
              <a:rPr lang="en-US"/>
              <a:t>Click to edit Master text styles</a:t>
            </a:r>
            <a:endParaRPr/>
          </a:p>
          <a:p>
            <a:pPr lvl="1">
              <a:defRPr/>
            </a:pPr>
            <a:r>
              <a:rPr lang="en-US"/>
              <a:t>Second level</a:t>
            </a:r>
            <a:endParaRPr/>
          </a:p>
          <a:p>
            <a:pPr lvl="3">
              <a:defRPr/>
            </a:pPr>
            <a:r>
              <a:rPr lang="en-US"/>
              <a:t>Third level</a:t>
            </a:r>
            <a:endParaRPr/>
          </a:p>
          <a:p>
            <a:pPr lvl="4">
              <a:defRPr/>
            </a:pPr>
            <a:r>
              <a:rPr lang="en-US"/>
              <a:t>Fourth level</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matchingName="4_Solo el título" userDrawn="1">
  <p:cSld name="Blanc12">
    <p:bg>
      <p:bgPr>
        <a:solidFill>
          <a:schemeClr val="lt1"/>
        </a:solidFill>
        <a:effectLst/>
      </p:bgPr>
    </p:bg>
    <p:spTree>
      <p:nvGrpSpPr>
        <p:cNvPr id="1" name=""/>
        <p:cNvGrpSpPr/>
        <p:nvPr/>
      </p:nvGrpSpPr>
      <p:grpSpPr bwMode="auto">
        <a:xfrm>
          <a:off x="0" y="0"/>
          <a:ext cx="0" cy="0"/>
          <a:chOff x="0" y="0"/>
          <a:chExt cx="0" cy="0"/>
        </a:xfrm>
      </p:grpSpPr>
      <p:pic>
        <p:nvPicPr>
          <p:cNvPr id="1676737170" name="Picture 5"/>
          <p:cNvPicPr>
            <a:picLocks noChangeAspect="1"/>
          </p:cNvPicPr>
          <p:nvPr userDrawn="1"/>
        </p:nvPicPr>
        <p:blipFill rotWithShape="1">
          <a:blip r:embed="rId2"/>
          <a:stretch/>
        </p:blipFill>
        <p:spPr bwMode="auto">
          <a:xfrm>
            <a:off x="4556269" y="2199011"/>
            <a:ext cx="3078000" cy="153620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matchingName="4_Solo el título" preserve="1" userDrawn="1">
  <p:cSld name="6_Solo el título">
    <p:bg>
      <p:bgPr>
        <a:solidFill>
          <a:srgbClr val="152F4E"/>
        </a:solidFill>
        <a:effectLst/>
      </p:bgPr>
    </p:bg>
    <p:spTree>
      <p:nvGrpSpPr>
        <p:cNvPr id="1" name=""/>
        <p:cNvGrpSpPr/>
        <p:nvPr/>
      </p:nvGrpSpPr>
      <p:grpSpPr bwMode="auto">
        <a:xfrm>
          <a:off x="0" y="0"/>
          <a:ext cx="0" cy="0"/>
          <a:chOff x="0" y="0"/>
          <a:chExt cx="0" cy="0"/>
        </a:xfrm>
      </p:grpSpPr>
      <p:pic>
        <p:nvPicPr>
          <p:cNvPr id="2082002321" name="Picture 4"/>
          <p:cNvPicPr>
            <a:picLocks noChangeAspect="1"/>
          </p:cNvPicPr>
          <p:nvPr userDrawn="1"/>
        </p:nvPicPr>
        <p:blipFill rotWithShape="1">
          <a:blip r:embed="rId2"/>
          <a:stretch/>
        </p:blipFill>
        <p:spPr bwMode="auto">
          <a:xfrm>
            <a:off x="4556286" y="2162305"/>
            <a:ext cx="3178800" cy="158651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bwMode="auto">
        <a:xfrm>
          <a:off x="0" y="0"/>
          <a:ext cx="0" cy="0"/>
          <a:chOff x="0" y="0"/>
          <a:chExt cx="0" cy="0"/>
        </a:xfrm>
      </p:grpSpPr>
      <p:sp>
        <p:nvSpPr>
          <p:cNvPr id="1970927682" name="Marcador de texto 2"/>
          <p:cNvSpPr txBox="1"/>
          <p:nvPr userDrawn="1"/>
        </p:nvSpPr>
        <p:spPr bwMode="auto">
          <a:xfrm>
            <a:off x="3948913" y="6487202"/>
            <a:ext cx="8243087" cy="30267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defRPr/>
            </a:pPr>
            <a:r>
              <a:rPr lang="en-US">
                <a:solidFill>
                  <a:schemeClr val="bg1">
                    <a:lumMod val="65000"/>
                  </a:schemeClr>
                </a:solidFill>
              </a:rPr>
              <a:t>Towards a New Data Policy – VII ALBA Users’ Meeting			            O.Matilla</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icatproject.or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s://data.cells.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manual.nexusformat.org/classes/applications/NXtomo.html#nxtomo" TargetMode="External"/><Relationship Id="rId13" Type="http://schemas.openxmlformats.org/officeDocument/2006/relationships/hyperlink" Target="https://manual.nexusformat.org/classes/applications/NXmpes.html#nxmpes" TargetMode="External"/><Relationship Id="rId3" Type="http://schemas.openxmlformats.org/officeDocument/2006/relationships/hyperlink" Target="https://manual.nexusformat.org/index.html" TargetMode="External"/><Relationship Id="rId7" Type="http://schemas.openxmlformats.org/officeDocument/2006/relationships/hyperlink" Target="https://manual.nexusformat.org/classes/applications/NXmx.html#nxmx" TargetMode="External"/><Relationship Id="rId12" Type="http://schemas.openxmlformats.org/officeDocument/2006/relationships/hyperlink" Target="https://manual.nexusformat.org/classes/applications/NXxas.html#nxxas" TargetMode="External"/><Relationship Id="rId2" Type="http://schemas.openxmlformats.org/officeDocument/2006/relationships/notesSlide" Target="../notesSlides/notesSlide18.xml"/><Relationship Id="rId16" Type="http://schemas.openxmlformats.org/officeDocument/2006/relationships/hyperlink" Target="https://manual.nexusformat.org/classes/applications/complete-structure.html#appdef-complete-structure" TargetMode="External"/><Relationship Id="rId1" Type="http://schemas.openxmlformats.org/officeDocument/2006/relationships/slideLayout" Target="../slideLayouts/slideLayout3.xml"/><Relationship Id="rId6" Type="http://schemas.openxmlformats.org/officeDocument/2006/relationships/hyperlink" Target="https://manual.nexusformat.org/classes/contributed_definitions/NXxrd.html#nxxrd" TargetMode="External"/><Relationship Id="rId11" Type="http://schemas.openxmlformats.org/officeDocument/2006/relationships/hyperlink" Target="https://manual.nexusformat.org/classes/contributed_definitions/NXsensor_scan.html#nxsensor-scan" TargetMode="External"/><Relationship Id="rId5" Type="http://schemas.openxmlformats.org/officeDocument/2006/relationships/hyperlink" Target="https://manual.nexusformat.org/classes/applications/NXmonopd.html#nxmonopd" TargetMode="External"/><Relationship Id="rId15" Type="http://schemas.openxmlformats.org/officeDocument/2006/relationships/image" Target="../media/image24.png"/><Relationship Id="rId10" Type="http://schemas.openxmlformats.org/officeDocument/2006/relationships/hyperlink" Target="https://manual.nexusformat.org/classes/applications/NXarpes.html#nxarpes" TargetMode="External"/><Relationship Id="rId4" Type="http://schemas.openxmlformats.org/officeDocument/2006/relationships/hyperlink" Target="http://manual.nexusformat.org/classes/applications/NXoptical_spectroscopy.html#nxoptical-spectroscopy" TargetMode="External"/><Relationship Id="rId9" Type="http://schemas.openxmlformats.org/officeDocument/2006/relationships/hyperlink" Target="https://manual.nexusformat.org/classes/applications/NXsas.html#nxsas" TargetMode="External"/><Relationship Id="rId14" Type="http://schemas.openxmlformats.org/officeDocument/2006/relationships/hyperlink" Target="https://manual.nexusformat.org/examples/python/simple_example_write1/index.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s://data.panosc.eu/"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hyperlink" Target="https://visa.cells.es" TargetMode="Externa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cells.es/en/assets/pdfs/users/data_policy_cells"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44.pn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63878307" name="Picture 2" descr="https://www.cells.es/en/public/events/41st-meeting-of-alba-scientific-advisory-committee/@@images/preview_image-1024-29577ef99ef0624ee8864258491c3119.jpeg"/>
          <p:cNvPicPr>
            <a:picLocks noChangeAspect="1" noChangeArrowheads="1"/>
          </p:cNvPicPr>
          <p:nvPr/>
        </p:nvPicPr>
        <p:blipFill rotWithShape="1">
          <a:blip r:embed="rId3"/>
          <a:srcRect l="15670" t="16216" r="32964" b="18254"/>
          <a:stretch/>
        </p:blipFill>
        <p:spPr bwMode="auto">
          <a:xfrm>
            <a:off x="5024387" y="0"/>
            <a:ext cx="7167613" cy="6858000"/>
          </a:xfrm>
          <a:prstGeom prst="rect">
            <a:avLst/>
          </a:prstGeom>
          <a:ln>
            <a:noFill/>
          </a:ln>
          <a:effectLst>
            <a:softEdge rad="0"/>
          </a:effectLst>
        </p:spPr>
      </p:pic>
      <p:sp>
        <p:nvSpPr>
          <p:cNvPr id="1951329900" name="Freeform: Shape 7"/>
          <p:cNvSpPr/>
          <p:nvPr/>
        </p:nvSpPr>
        <p:spPr bwMode="auto">
          <a:xfrm>
            <a:off x="0" y="0"/>
            <a:ext cx="8316228" cy="6833937"/>
          </a:xfrm>
          <a:custGeom>
            <a:avLst/>
            <a:gdLst>
              <a:gd name="connsiteX0" fmla="*/ 2906830 w 8316228"/>
              <a:gd name="connsiteY0" fmla="*/ 0 h 6833937"/>
              <a:gd name="connsiteX1" fmla="*/ 8316228 w 8316228"/>
              <a:gd name="connsiteY1" fmla="*/ 0 h 6833937"/>
              <a:gd name="connsiteX2" fmla="*/ 6400800 w 8316228"/>
              <a:gd name="connsiteY2" fmla="*/ 6814686 h 6833937"/>
              <a:gd name="connsiteX3" fmla="*/ 0 w 8316228"/>
              <a:gd name="connsiteY3" fmla="*/ 6833937 h 6833937"/>
              <a:gd name="connsiteX4" fmla="*/ 0 w 8316228"/>
              <a:gd name="connsiteY4" fmla="*/ 1751798 h 6833937"/>
              <a:gd name="connsiteX5" fmla="*/ 2897204 w 8316228"/>
              <a:gd name="connsiteY5" fmla="*/ 1684421 h 6833937"/>
              <a:gd name="connsiteX6" fmla="*/ 2906830 w 8316228"/>
              <a:gd name="connsiteY6" fmla="*/ 0 h 68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16228" h="6833937" extrusionOk="0">
                <a:moveTo>
                  <a:pt x="2906830" y="0"/>
                </a:moveTo>
                <a:lnTo>
                  <a:pt x="8316228" y="0"/>
                </a:lnTo>
                <a:lnTo>
                  <a:pt x="6400800" y="6814686"/>
                </a:lnTo>
                <a:lnTo>
                  <a:pt x="0" y="6833937"/>
                </a:lnTo>
                <a:lnTo>
                  <a:pt x="0" y="1751798"/>
                </a:lnTo>
                <a:lnTo>
                  <a:pt x="2897204" y="1684421"/>
                </a:lnTo>
                <a:cubicBezTo>
                  <a:pt x="2900413" y="1122947"/>
                  <a:pt x="2903621" y="561474"/>
                  <a:pt x="290683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s-ES"/>
          </a:p>
        </p:txBody>
      </p:sp>
      <p:sp>
        <p:nvSpPr>
          <p:cNvPr id="1029139988" name="Title 4"/>
          <p:cNvSpPr txBox="1"/>
          <p:nvPr/>
        </p:nvSpPr>
        <p:spPr bwMode="auto">
          <a:xfrm>
            <a:off x="420469" y="2097359"/>
            <a:ext cx="7233557" cy="707886"/>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defRPr/>
            </a:pPr>
            <a:r>
              <a:rPr lang="en-US" sz="4000" b="1" dirty="0">
                <a:solidFill>
                  <a:srgbClr val="0A2E56"/>
                </a:solidFill>
                <a:latin typeface="Outfit"/>
              </a:rPr>
              <a:t>Towards a New Data Policy</a:t>
            </a:r>
            <a:endParaRPr sz="4000" dirty="0"/>
          </a:p>
        </p:txBody>
      </p:sp>
      <p:sp>
        <p:nvSpPr>
          <p:cNvPr id="1818425769" name="Marcador de pie de página 4"/>
          <p:cNvSpPr txBox="1"/>
          <p:nvPr/>
        </p:nvSpPr>
        <p:spPr bwMode="auto">
          <a:xfrm>
            <a:off x="420469" y="4510231"/>
            <a:ext cx="4183449" cy="996324"/>
          </a:xfrm>
          <a:prstGeom prst="rect">
            <a:avLst/>
          </a:prstGeom>
        </p:spPr>
        <p:txBody>
          <a:bodyPr/>
          <a:lstStyle>
            <a:defPPr>
              <a:defRPr lang="es-ES"/>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a:defRPr/>
            </a:pPr>
            <a:r>
              <a:rPr lang="en-US" sz="2400" dirty="0"/>
              <a:t>VII ALBA Users’ Meeting</a:t>
            </a:r>
            <a:endParaRPr dirty="0"/>
          </a:p>
          <a:p>
            <a:pPr>
              <a:defRPr/>
            </a:pPr>
            <a:r>
              <a:rPr lang="en-US" sz="2400" dirty="0"/>
              <a:t>04-09-2026</a:t>
            </a:r>
            <a:endParaRPr lang="es-ES" b="0" i="0" dirty="0"/>
          </a:p>
        </p:txBody>
      </p:sp>
      <p:sp>
        <p:nvSpPr>
          <p:cNvPr id="507330005" name="TextBox 4"/>
          <p:cNvSpPr txBox="1"/>
          <p:nvPr/>
        </p:nvSpPr>
        <p:spPr bwMode="auto">
          <a:xfrm>
            <a:off x="420469" y="3066546"/>
            <a:ext cx="6880194" cy="1200329"/>
          </a:xfrm>
          <a:prstGeom prst="rect">
            <a:avLst/>
          </a:prstGeom>
          <a:noFill/>
        </p:spPr>
        <p:txBody>
          <a:bodyPr wrap="square" rtlCol="0">
            <a:spAutoFit/>
          </a:bodyPr>
          <a:lstStyle/>
          <a:p>
            <a:pPr>
              <a:defRPr/>
            </a:pPr>
            <a:r>
              <a:rPr lang="es-ES_tradnl" sz="2400" dirty="0">
                <a:solidFill>
                  <a:srgbClr val="152F4E"/>
                </a:solidFill>
                <a:latin typeface="Open Sans"/>
                <a:ea typeface="Open Sans"/>
                <a:cs typeface="Open Sans"/>
              </a:rPr>
              <a:t>Oscar Matilla</a:t>
            </a:r>
            <a:endParaRPr dirty="0"/>
          </a:p>
          <a:p>
            <a:pPr>
              <a:defRPr/>
            </a:pPr>
            <a:r>
              <a:rPr lang="es-ES_tradnl" sz="2400" dirty="0">
                <a:solidFill>
                  <a:srgbClr val="152F4E"/>
                </a:solidFill>
                <a:latin typeface="Open Sans"/>
                <a:ea typeface="Open Sans"/>
                <a:cs typeface="Open Sans"/>
              </a:rPr>
              <a:t>Computing </a:t>
            </a:r>
            <a:r>
              <a:rPr lang="es-ES_tradnl" sz="2400" dirty="0" err="1">
                <a:solidFill>
                  <a:srgbClr val="152F4E"/>
                </a:solidFill>
                <a:latin typeface="Open Sans"/>
                <a:ea typeface="Open Sans"/>
                <a:cs typeface="Open Sans"/>
              </a:rPr>
              <a:t>Division</a:t>
            </a:r>
            <a:r>
              <a:rPr lang="es-ES_tradnl" sz="2400" dirty="0">
                <a:solidFill>
                  <a:srgbClr val="152F4E"/>
                </a:solidFill>
                <a:latin typeface="Open Sans"/>
                <a:ea typeface="Open Sans"/>
                <a:cs typeface="Open Sans"/>
              </a:rPr>
              <a:t> Head</a:t>
            </a:r>
            <a:endParaRPr dirty="0"/>
          </a:p>
          <a:p>
            <a:pPr>
              <a:defRPr/>
            </a:pPr>
            <a:r>
              <a:rPr lang="es-ES_tradnl" sz="2400" dirty="0">
                <a:solidFill>
                  <a:srgbClr val="152F4E"/>
                </a:solidFill>
                <a:latin typeface="Open Sans"/>
                <a:ea typeface="Open Sans"/>
                <a:cs typeface="Open Sans"/>
              </a:rPr>
              <a:t>ALBA </a:t>
            </a:r>
            <a:r>
              <a:rPr lang="es-ES_tradnl" sz="2400" dirty="0" err="1">
                <a:solidFill>
                  <a:srgbClr val="152F4E"/>
                </a:solidFill>
                <a:latin typeface="Open Sans"/>
                <a:ea typeface="Open Sans"/>
                <a:cs typeface="Open Sans"/>
              </a:rPr>
              <a:t>Synchrotron</a:t>
            </a:r>
            <a:endParaRPr lang="es-ES" sz="2400" dirty="0">
              <a:solidFill>
                <a:srgbClr val="152F4E"/>
              </a:solidFill>
              <a:latin typeface="Open Sans"/>
              <a:ea typeface="Open Sans"/>
              <a:cs typeface="Open Sans"/>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3271788" name="Picture 2" descr="image.png"/>
          <p:cNvPicPr>
            <a:picLocks noChangeAspect="1"/>
          </p:cNvPicPr>
          <p:nvPr/>
        </p:nvPicPr>
        <p:blipFill rotWithShape="1">
          <a:blip r:embed="rId3"/>
          <a:stretch/>
        </p:blipFill>
        <p:spPr bwMode="auto">
          <a:xfrm>
            <a:off x="628650" y="1515427"/>
            <a:ext cx="10934700" cy="3827145"/>
          </a:xfrm>
          <a:prstGeom prst="rect">
            <a:avLst/>
          </a:prstGeom>
        </p:spPr>
      </p:pic>
      <p:sp>
        <p:nvSpPr>
          <p:cNvPr id="17079369" name="TextBox 3"/>
          <p:cNvSpPr txBox="1"/>
          <p:nvPr/>
        </p:nvSpPr>
        <p:spPr bwMode="auto">
          <a:xfrm>
            <a:off x="295274" y="252185"/>
            <a:ext cx="11601450" cy="495300"/>
          </a:xfrm>
          <a:prstGeom prst="rect">
            <a:avLst/>
          </a:prstGeom>
          <a:noFill/>
        </p:spPr>
        <p:txBody>
          <a:bodyPr wrap="square" lIns="0" tIns="0" rIns="0" bIns="0" anchor="t">
            <a:spAutoFit/>
          </a:bodyPr>
          <a:lstStyle/>
          <a:p>
            <a:pPr algn="ctr">
              <a:defRPr/>
            </a:pPr>
            <a:r>
              <a:rPr lang="es-ES" sz="3150" b="1" i="0" u="none">
                <a:solidFill>
                  <a:srgbClr val="3858A4"/>
                </a:solidFill>
                <a:latin typeface="Montserrat"/>
              </a:rPr>
              <a:t>Embargo Period in the current Data Policy</a:t>
            </a:r>
            <a:endParaRPr sz="3150" b="1" i="0" u="none">
              <a:solidFill>
                <a:srgbClr val="3858A4"/>
              </a:solidFill>
              <a:latin typeface="Montserrat"/>
            </a:endParaRPr>
          </a:p>
        </p:txBody>
      </p:sp>
      <p:pic>
        <p:nvPicPr>
          <p:cNvPr id="1570137473" name="Picture 4" descr="image.png"/>
          <p:cNvPicPr>
            <a:picLocks noChangeAspect="1"/>
          </p:cNvPicPr>
          <p:nvPr/>
        </p:nvPicPr>
        <p:blipFill rotWithShape="1">
          <a:blip r:embed="rId4"/>
          <a:stretch/>
        </p:blipFill>
        <p:spPr bwMode="auto">
          <a:xfrm>
            <a:off x="11310938" y="219495"/>
            <a:ext cx="619125"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68080960" name="TextBox 6"/>
          <p:cNvSpPr txBox="1"/>
          <p:nvPr/>
        </p:nvSpPr>
        <p:spPr bwMode="auto">
          <a:xfrm>
            <a:off x="295274" y="252185"/>
            <a:ext cx="11601450" cy="495300"/>
          </a:xfrm>
          <a:prstGeom prst="rect">
            <a:avLst/>
          </a:prstGeom>
          <a:noFill/>
        </p:spPr>
        <p:txBody>
          <a:bodyPr wrap="square" lIns="0" tIns="0" rIns="0" bIns="0" anchor="t">
            <a:spAutoFit/>
          </a:bodyPr>
          <a:lstStyle/>
          <a:p>
            <a:pPr algn="ctr">
              <a:defRPr/>
            </a:pPr>
            <a:r>
              <a:rPr lang="es-ES" sz="3150" b="1" i="0" u="none">
                <a:solidFill>
                  <a:srgbClr val="3858A4"/>
                </a:solidFill>
                <a:latin typeface="Montserrat"/>
              </a:rPr>
              <a:t>Types of metadata</a:t>
            </a:r>
            <a:endParaRPr sz="3150" b="1" i="0" u="none">
              <a:solidFill>
                <a:srgbClr val="3858A4"/>
              </a:solidFill>
              <a:latin typeface="Montserrat"/>
            </a:endParaRPr>
          </a:p>
        </p:txBody>
      </p:sp>
      <p:sp>
        <p:nvSpPr>
          <p:cNvPr id="1379619944" name="Marcador de texto 2"/>
          <p:cNvSpPr txBox="1"/>
          <p:nvPr/>
        </p:nvSpPr>
        <p:spPr bwMode="auto">
          <a:xfrm>
            <a:off x="4379686" y="930355"/>
            <a:ext cx="7650389" cy="529627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dirty="0">
                <a:solidFill>
                  <a:srgbClr val="152F4E"/>
                </a:solidFill>
                <a:latin typeface="Open Sans"/>
                <a:ea typeface="Open Sans"/>
                <a:cs typeface="Open Sans"/>
              </a:rPr>
              <a:t>Since the first Data Policy, </a:t>
            </a:r>
            <a:r>
              <a:rPr lang="en-US" sz="2000" b="1" dirty="0">
                <a:solidFill>
                  <a:srgbClr val="152F4E"/>
                </a:solidFill>
                <a:latin typeface="Open Sans"/>
                <a:ea typeface="Open Sans"/>
                <a:cs typeface="Open Sans"/>
              </a:rPr>
              <a:t>Discovery metadata</a:t>
            </a:r>
            <a:r>
              <a:rPr lang="en-US" sz="2000" dirty="0">
                <a:solidFill>
                  <a:srgbClr val="152F4E"/>
                </a:solidFill>
                <a:latin typeface="Open Sans"/>
                <a:ea typeface="Open Sans"/>
                <a:cs typeface="Open Sans"/>
              </a:rPr>
              <a:t> has been </a:t>
            </a:r>
            <a:r>
              <a:rPr lang="en-US" sz="2000" b="1" dirty="0">
                <a:solidFill>
                  <a:srgbClr val="152F4E"/>
                </a:solidFill>
                <a:latin typeface="Open Sans"/>
                <a:ea typeface="Open Sans"/>
                <a:cs typeface="Open Sans"/>
              </a:rPr>
              <a:t>public after beamtime ends</a:t>
            </a:r>
            <a:r>
              <a:rPr lang="en-US" sz="2000" dirty="0">
                <a:solidFill>
                  <a:srgbClr val="152F4E"/>
                </a:solidFill>
                <a:latin typeface="Open Sans"/>
                <a:ea typeface="Open Sans"/>
                <a:cs typeface="Open Sans"/>
              </a:rPr>
              <a:t>. Experimental and Auxiliary metadata remain restricted, together to raw data.</a:t>
            </a:r>
            <a:endParaRPr dirty="0"/>
          </a:p>
          <a:p>
            <a:pPr marL="486900" lvl="0" indent="-342900" algn="just">
              <a:spcAft>
                <a:spcPts val="1800"/>
              </a:spcAft>
              <a:buFont typeface="Arial"/>
              <a:buChar char="•"/>
              <a:defRPr/>
            </a:pPr>
            <a:r>
              <a:rPr lang="en-US" sz="2000" dirty="0">
                <a:solidFill>
                  <a:srgbClr val="152F4E"/>
                </a:solidFill>
                <a:latin typeface="Open Sans"/>
                <a:ea typeface="Open Sans"/>
                <a:cs typeface="Open Sans"/>
              </a:rPr>
              <a:t>Under the new Data Policy, users may request an </a:t>
            </a:r>
            <a:r>
              <a:rPr lang="en-US" sz="2000" b="1" dirty="0">
                <a:solidFill>
                  <a:srgbClr val="152F4E"/>
                </a:solidFill>
                <a:latin typeface="Open Sans"/>
                <a:ea typeface="Open Sans"/>
                <a:cs typeface="Open Sans"/>
              </a:rPr>
              <a:t>exception</a:t>
            </a:r>
            <a:r>
              <a:rPr lang="en-US" sz="2000" dirty="0">
                <a:solidFill>
                  <a:srgbClr val="152F4E"/>
                </a:solidFill>
                <a:latin typeface="Open Sans"/>
                <a:ea typeface="Open Sans"/>
                <a:cs typeface="Open Sans"/>
              </a:rPr>
              <a:t> to restrict Discovery Data until the end of the data embargo*.</a:t>
            </a:r>
          </a:p>
          <a:p>
            <a:pPr marL="486900" lvl="1" indent="-342900" algn="just">
              <a:spcAft>
                <a:spcPts val="1800"/>
              </a:spcAft>
              <a:buFont typeface="Arial" panose="020B0604020202020204" pitchFamily="34" charset="0"/>
              <a:buChar char="•"/>
              <a:defRPr/>
            </a:pPr>
            <a:r>
              <a:rPr lang="en-US" sz="2000" dirty="0">
                <a:solidFill>
                  <a:srgbClr val="152F4E"/>
                </a:solidFill>
                <a:latin typeface="Open Sans"/>
                <a:ea typeface="Open Sans"/>
                <a:cs typeface="Open Sans"/>
              </a:rPr>
              <a:t>We plan to </a:t>
            </a:r>
            <a:r>
              <a:rPr lang="en-US" sz="2000" b="1" dirty="0">
                <a:solidFill>
                  <a:srgbClr val="152F4E"/>
                </a:solidFill>
                <a:latin typeface="Open Sans"/>
                <a:ea typeface="Open Sans"/>
                <a:cs typeface="Open Sans"/>
              </a:rPr>
              <a:t>extend</a:t>
            </a:r>
            <a:r>
              <a:rPr lang="en-US" sz="2000" dirty="0">
                <a:solidFill>
                  <a:srgbClr val="152F4E"/>
                </a:solidFill>
                <a:latin typeface="Open Sans"/>
                <a:ea typeface="Open Sans"/>
                <a:cs typeface="Open Sans"/>
              </a:rPr>
              <a:t> the option to request this exception to all users </a:t>
            </a:r>
            <a:r>
              <a:rPr lang="en-US" sz="2000" b="1" dirty="0">
                <a:solidFill>
                  <a:srgbClr val="152F4E"/>
                </a:solidFill>
                <a:latin typeface="Open Sans"/>
                <a:ea typeface="Open Sans"/>
                <a:cs typeface="Open Sans"/>
              </a:rPr>
              <a:t>retroactively</a:t>
            </a:r>
            <a:r>
              <a:rPr lang="en-US" sz="2000" dirty="0">
                <a:solidFill>
                  <a:srgbClr val="152F4E"/>
                </a:solidFill>
                <a:latin typeface="Open Sans"/>
                <a:ea typeface="Open Sans"/>
                <a:cs typeface="Open Sans"/>
              </a:rPr>
              <a:t>, including those covered by the current Data Policy.</a:t>
            </a:r>
            <a:endParaRPr sz="2000" dirty="0"/>
          </a:p>
        </p:txBody>
      </p:sp>
      <p:sp>
        <p:nvSpPr>
          <p:cNvPr id="1833001068" name="Marcador de texto 2"/>
          <p:cNvSpPr txBox="1"/>
          <p:nvPr/>
        </p:nvSpPr>
        <p:spPr bwMode="auto">
          <a:xfrm>
            <a:off x="7696618" y="4376725"/>
            <a:ext cx="3992893" cy="164008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144000" lvl="0" algn="just">
              <a:defRPr/>
            </a:pPr>
            <a:r>
              <a:rPr lang="en-US" sz="1000" dirty="0">
                <a:solidFill>
                  <a:srgbClr val="152F4E"/>
                </a:solidFill>
                <a:latin typeface="Open Sans"/>
                <a:ea typeface="Open Sans"/>
                <a:cs typeface="Open Sans"/>
              </a:rPr>
              <a:t>* Valid exceptions</a:t>
            </a:r>
            <a:endParaRPr dirty="0"/>
          </a:p>
          <a:p>
            <a:pPr marL="144000" lvl="0" algn="just">
              <a:defRPr/>
            </a:pPr>
            <a:r>
              <a:rPr lang="en-US" sz="1000" dirty="0" err="1">
                <a:solidFill>
                  <a:srgbClr val="152F4E"/>
                </a:solidFill>
                <a:latin typeface="Open Sans"/>
                <a:ea typeface="Open Sans"/>
                <a:cs typeface="Open Sans"/>
              </a:rPr>
              <a:t>i</a:t>
            </a:r>
            <a:r>
              <a:rPr lang="en-US" sz="1000" dirty="0">
                <a:solidFill>
                  <a:srgbClr val="152F4E"/>
                </a:solidFill>
                <a:latin typeface="Open Sans"/>
                <a:ea typeface="Open Sans"/>
                <a:cs typeface="Open Sans"/>
              </a:rPr>
              <a:t>. ethical and legal constraints, in particular regarding personal data which cannot be anonymized to a sufficient degree and medical data,</a:t>
            </a:r>
            <a:endParaRPr dirty="0"/>
          </a:p>
          <a:p>
            <a:pPr marL="144000" lvl="0" algn="just">
              <a:defRPr/>
            </a:pPr>
            <a:r>
              <a:rPr lang="en-US" sz="1000" dirty="0">
                <a:solidFill>
                  <a:srgbClr val="152F4E"/>
                </a:solidFill>
                <a:latin typeface="Open Sans"/>
                <a:ea typeface="Open Sans"/>
                <a:cs typeface="Open Sans"/>
              </a:rPr>
              <a:t>ii. security constraints, including possible code abuse.</a:t>
            </a:r>
            <a:endParaRPr dirty="0"/>
          </a:p>
          <a:p>
            <a:pPr marL="144000" lvl="0" algn="just">
              <a:defRPr/>
            </a:pPr>
            <a:r>
              <a:rPr lang="en-US" sz="1000" dirty="0">
                <a:solidFill>
                  <a:srgbClr val="152F4E"/>
                </a:solidFill>
                <a:latin typeface="Open Sans"/>
                <a:ea typeface="Open Sans"/>
                <a:cs typeface="Open Sans"/>
              </a:rPr>
              <a:t>iii. ongoing preparation of a patent application,</a:t>
            </a:r>
            <a:endParaRPr dirty="0"/>
          </a:p>
          <a:p>
            <a:pPr marL="144000" lvl="0" algn="just">
              <a:defRPr/>
            </a:pPr>
            <a:r>
              <a:rPr lang="en-US" sz="1000" dirty="0">
                <a:solidFill>
                  <a:srgbClr val="152F4E"/>
                </a:solidFill>
                <a:latin typeface="Open Sans"/>
                <a:ea typeface="Open Sans"/>
                <a:cs typeface="Open Sans"/>
              </a:rPr>
              <a:t>iv. contractual obligations e.g. to industry partners,</a:t>
            </a:r>
            <a:endParaRPr dirty="0"/>
          </a:p>
          <a:p>
            <a:pPr marL="144000" lvl="0" algn="just">
              <a:defRPr/>
            </a:pPr>
            <a:r>
              <a:rPr lang="en-US" sz="1000" dirty="0">
                <a:solidFill>
                  <a:srgbClr val="152F4E"/>
                </a:solidFill>
                <a:latin typeface="Open Sans"/>
                <a:ea typeface="Open Sans"/>
                <a:cs typeface="Open Sans"/>
              </a:rPr>
              <a:t>v. intended commercial use of a software linked to a dataset,</a:t>
            </a:r>
            <a:endParaRPr dirty="0"/>
          </a:p>
          <a:p>
            <a:pPr marL="144000" lvl="0" algn="just">
              <a:defRPr/>
            </a:pPr>
            <a:r>
              <a:rPr lang="en-US" sz="1000" dirty="0">
                <a:solidFill>
                  <a:srgbClr val="152F4E"/>
                </a:solidFill>
                <a:latin typeface="Open Sans"/>
                <a:ea typeface="Open Sans"/>
                <a:cs typeface="Open Sans"/>
              </a:rPr>
              <a:t>vi. intended use of data for commercial purposes or</a:t>
            </a:r>
            <a:endParaRPr dirty="0"/>
          </a:p>
          <a:p>
            <a:pPr marL="144000" lvl="0" algn="just">
              <a:defRPr/>
            </a:pPr>
            <a:r>
              <a:rPr lang="en-US" sz="1000" dirty="0">
                <a:solidFill>
                  <a:srgbClr val="152F4E"/>
                </a:solidFill>
                <a:latin typeface="Open Sans"/>
                <a:ea typeface="Open Sans"/>
                <a:cs typeface="Open Sans"/>
              </a:rPr>
              <a:t>vii. other special circumstances validated by the CELLS</a:t>
            </a:r>
            <a:endParaRPr dirty="0"/>
          </a:p>
        </p:txBody>
      </p:sp>
      <p:pic>
        <p:nvPicPr>
          <p:cNvPr id="232205192" name="Picture 9"/>
          <p:cNvPicPr>
            <a:picLocks noChangeAspect="1"/>
          </p:cNvPicPr>
          <p:nvPr/>
        </p:nvPicPr>
        <p:blipFill rotWithShape="1">
          <a:blip r:embed="rId3"/>
          <a:stretch/>
        </p:blipFill>
        <p:spPr bwMode="auto">
          <a:xfrm>
            <a:off x="0" y="1235029"/>
            <a:ext cx="4379686" cy="2343463"/>
          </a:xfrm>
          <a:prstGeom prst="rect">
            <a:avLst/>
          </a:prstGeom>
        </p:spPr>
      </p:pic>
      <p:pic>
        <p:nvPicPr>
          <p:cNvPr id="2029634101" name="Picture 10" descr="image.png"/>
          <p:cNvPicPr>
            <a:picLocks noChangeAspect="1"/>
          </p:cNvPicPr>
          <p:nvPr/>
        </p:nvPicPr>
        <p:blipFill rotWithShape="1">
          <a:blip r:embed="rId4"/>
          <a:stretch/>
        </p:blipFill>
        <p:spPr bwMode="auto">
          <a:xfrm>
            <a:off x="11310938" y="219495"/>
            <a:ext cx="619125"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961994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7961994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961994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330010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9619944" grpId="0" build="p" bldLvl="2"/>
      <p:bldP spid="183300106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68080960" name="TextBox 6"/>
          <p:cNvSpPr txBox="1"/>
          <p:nvPr/>
        </p:nvSpPr>
        <p:spPr bwMode="auto">
          <a:xfrm>
            <a:off x="157153" y="298450"/>
            <a:ext cx="11601450" cy="495300"/>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Types</a:t>
            </a:r>
            <a:r>
              <a:rPr lang="es-ES" sz="3150" b="1" i="0" u="none" dirty="0">
                <a:solidFill>
                  <a:srgbClr val="3858A4"/>
                </a:solidFill>
                <a:latin typeface="Montserrat"/>
              </a:rPr>
              <a:t> </a:t>
            </a:r>
            <a:r>
              <a:rPr lang="es-ES" sz="3150" b="1" i="0" u="none" dirty="0" err="1">
                <a:solidFill>
                  <a:srgbClr val="3858A4"/>
                </a:solidFill>
                <a:latin typeface="Montserrat"/>
              </a:rPr>
              <a:t>of</a:t>
            </a:r>
            <a:r>
              <a:rPr lang="es-ES" sz="3150" b="1" i="0" u="none" dirty="0">
                <a:solidFill>
                  <a:srgbClr val="3858A4"/>
                </a:solidFill>
                <a:latin typeface="Montserrat"/>
              </a:rPr>
              <a:t> </a:t>
            </a:r>
            <a:r>
              <a:rPr lang="es-ES" sz="3150" b="1" i="0" u="none" dirty="0" err="1">
                <a:solidFill>
                  <a:srgbClr val="3858A4"/>
                </a:solidFill>
                <a:latin typeface="Montserrat"/>
              </a:rPr>
              <a:t>metadata</a:t>
            </a:r>
            <a:endParaRPr sz="3150" b="1" i="0" u="none" dirty="0">
              <a:solidFill>
                <a:srgbClr val="3858A4"/>
              </a:solidFill>
              <a:latin typeface="Montserrat"/>
            </a:endParaRPr>
          </a:p>
        </p:txBody>
      </p:sp>
      <p:pic>
        <p:nvPicPr>
          <p:cNvPr id="232205192" name="Picture 9"/>
          <p:cNvPicPr>
            <a:picLocks noChangeAspect="1"/>
          </p:cNvPicPr>
          <p:nvPr/>
        </p:nvPicPr>
        <p:blipFill rotWithShape="1">
          <a:blip r:embed="rId3"/>
          <a:stretch/>
        </p:blipFill>
        <p:spPr bwMode="auto">
          <a:xfrm>
            <a:off x="0" y="1235029"/>
            <a:ext cx="4379686" cy="2343463"/>
          </a:xfrm>
          <a:prstGeom prst="rect">
            <a:avLst/>
          </a:prstGeom>
        </p:spPr>
      </p:pic>
      <p:pic>
        <p:nvPicPr>
          <p:cNvPr id="2029634101" name="Picture 10" descr="image.png"/>
          <p:cNvPicPr>
            <a:picLocks noChangeAspect="1"/>
          </p:cNvPicPr>
          <p:nvPr/>
        </p:nvPicPr>
        <p:blipFill rotWithShape="1">
          <a:blip r:embed="rId4"/>
          <a:stretch/>
        </p:blipFill>
        <p:spPr bwMode="auto">
          <a:xfrm>
            <a:off x="11310938" y="219495"/>
            <a:ext cx="619125" cy="495300"/>
          </a:xfrm>
          <a:prstGeom prst="rect">
            <a:avLst/>
          </a:prstGeom>
        </p:spPr>
      </p:pic>
      <p:sp>
        <p:nvSpPr>
          <p:cNvPr id="2" name="Marcador de texto 2">
            <a:extLst>
              <a:ext uri="{FF2B5EF4-FFF2-40B4-BE49-F238E27FC236}">
                <a16:creationId xmlns:a16="http://schemas.microsoft.com/office/drawing/2014/main" id="{88C29A79-E129-A66E-F1EF-F05477F86413}"/>
              </a:ext>
            </a:extLst>
          </p:cNvPr>
          <p:cNvSpPr txBox="1"/>
          <p:nvPr/>
        </p:nvSpPr>
        <p:spPr bwMode="auto">
          <a:xfrm>
            <a:off x="4235570" y="1470055"/>
            <a:ext cx="7418718" cy="162860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dirty="0">
                <a:solidFill>
                  <a:srgbClr val="152F4E"/>
                </a:solidFill>
                <a:latin typeface="Open Sans"/>
                <a:ea typeface="Open Sans"/>
                <a:cs typeface="Open Sans"/>
              </a:rPr>
              <a:t>Additionally, during the Call, </a:t>
            </a:r>
            <a:r>
              <a:rPr lang="en-US" sz="2000" b="1" dirty="0">
                <a:solidFill>
                  <a:srgbClr val="152F4E"/>
                </a:solidFill>
                <a:latin typeface="Open Sans"/>
                <a:ea typeface="Open Sans"/>
                <a:cs typeface="Open Sans"/>
              </a:rPr>
              <a:t>one additional metadata field</a:t>
            </a:r>
            <a:r>
              <a:rPr lang="en-US" sz="2000" dirty="0">
                <a:solidFill>
                  <a:srgbClr val="152F4E"/>
                </a:solidFill>
                <a:latin typeface="Open Sans"/>
                <a:ea typeface="Open Sans"/>
                <a:cs typeface="Open Sans"/>
              </a:rPr>
              <a:t> will be provided to users. This information will be </a:t>
            </a:r>
            <a:r>
              <a:rPr lang="en-US" sz="2000" b="1" dirty="0">
                <a:solidFill>
                  <a:srgbClr val="152F4E"/>
                </a:solidFill>
                <a:latin typeface="Open Sans"/>
                <a:ea typeface="Open Sans"/>
                <a:cs typeface="Open Sans"/>
              </a:rPr>
              <a:t>used exclusively by the Scientific Panel for evaluation </a:t>
            </a:r>
            <a:r>
              <a:rPr lang="en-US" sz="2000" dirty="0">
                <a:solidFill>
                  <a:srgbClr val="152F4E"/>
                </a:solidFill>
                <a:latin typeface="Open Sans"/>
                <a:ea typeface="Open Sans"/>
                <a:cs typeface="Open Sans"/>
              </a:rPr>
              <a:t>and will not be available afterward.</a:t>
            </a:r>
            <a:endParaRPr dirty="0"/>
          </a:p>
        </p:txBody>
      </p:sp>
      <p:sp>
        <p:nvSpPr>
          <p:cNvPr id="3" name="TextBox 3">
            <a:extLst>
              <a:ext uri="{FF2B5EF4-FFF2-40B4-BE49-F238E27FC236}">
                <a16:creationId xmlns:a16="http://schemas.microsoft.com/office/drawing/2014/main" id="{236679E5-36A1-83C5-41CF-A9168F0B80CA}"/>
              </a:ext>
            </a:extLst>
          </p:cNvPr>
          <p:cNvSpPr txBox="1"/>
          <p:nvPr/>
        </p:nvSpPr>
        <p:spPr bwMode="auto">
          <a:xfrm>
            <a:off x="490806" y="3883835"/>
            <a:ext cx="11601450" cy="495300"/>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Embargo </a:t>
            </a:r>
            <a:r>
              <a:rPr lang="es-ES" sz="3150" b="1" i="0" u="none" dirty="0" err="1">
                <a:solidFill>
                  <a:srgbClr val="3858A4"/>
                </a:solidFill>
                <a:latin typeface="Montserrat"/>
              </a:rPr>
              <a:t>Period</a:t>
            </a:r>
            <a:r>
              <a:rPr lang="es-ES" sz="3150" b="1" i="0" u="none" dirty="0">
                <a:solidFill>
                  <a:srgbClr val="3858A4"/>
                </a:solidFill>
                <a:latin typeface="Montserrat"/>
              </a:rPr>
              <a:t> Management</a:t>
            </a:r>
            <a:endParaRPr sz="3150" b="1" i="0" u="none" dirty="0">
              <a:solidFill>
                <a:srgbClr val="3858A4"/>
              </a:solidFill>
              <a:latin typeface="Montserrat"/>
            </a:endParaRPr>
          </a:p>
        </p:txBody>
      </p:sp>
      <p:sp>
        <p:nvSpPr>
          <p:cNvPr id="4" name="Marcador de texto 2">
            <a:extLst>
              <a:ext uri="{FF2B5EF4-FFF2-40B4-BE49-F238E27FC236}">
                <a16:creationId xmlns:a16="http://schemas.microsoft.com/office/drawing/2014/main" id="{12FC1000-AF95-C62E-1829-591CC0657274}"/>
              </a:ext>
            </a:extLst>
          </p:cNvPr>
          <p:cNvSpPr txBox="1"/>
          <p:nvPr/>
        </p:nvSpPr>
        <p:spPr bwMode="auto">
          <a:xfrm>
            <a:off x="675359" y="4611319"/>
            <a:ext cx="10565039" cy="170058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dirty="0">
                <a:solidFill>
                  <a:srgbClr val="152F4E"/>
                </a:solidFill>
                <a:latin typeface="Open Sans"/>
                <a:ea typeface="Open Sans"/>
                <a:cs typeface="Open Sans"/>
              </a:rPr>
              <a:t>The </a:t>
            </a:r>
            <a:r>
              <a:rPr lang="en-US" sz="2000" b="1" dirty="0">
                <a:solidFill>
                  <a:srgbClr val="152F4E"/>
                </a:solidFill>
                <a:latin typeface="Open Sans"/>
                <a:ea typeface="Open Sans"/>
                <a:cs typeface="Open Sans"/>
              </a:rPr>
              <a:t>option</a:t>
            </a:r>
            <a:r>
              <a:rPr lang="en-US" sz="2000" dirty="0">
                <a:solidFill>
                  <a:srgbClr val="152F4E"/>
                </a:solidFill>
                <a:latin typeface="Open Sans"/>
                <a:ea typeface="Open Sans"/>
                <a:cs typeface="Open Sans"/>
              </a:rPr>
              <a:t> for users to </a:t>
            </a:r>
            <a:r>
              <a:rPr lang="en-US" sz="2000" b="1" dirty="0">
                <a:solidFill>
                  <a:srgbClr val="152F4E"/>
                </a:solidFill>
                <a:latin typeface="Open Sans"/>
                <a:ea typeface="Open Sans"/>
                <a:cs typeface="Open Sans"/>
              </a:rPr>
              <a:t>request an embargo extension </a:t>
            </a:r>
            <a:r>
              <a:rPr lang="en-US" sz="2000" dirty="0">
                <a:solidFill>
                  <a:srgbClr val="152F4E"/>
                </a:solidFill>
                <a:latin typeface="Open Sans"/>
                <a:ea typeface="Open Sans"/>
                <a:cs typeface="Open Sans"/>
              </a:rPr>
              <a:t>beyond three years was included in the previous Data Policy and will remain in the New Data Policy.</a:t>
            </a:r>
            <a:endParaRPr dirty="0"/>
          </a:p>
          <a:p>
            <a:pPr marL="486900" lvl="0" indent="-342900" algn="just">
              <a:spcAft>
                <a:spcPts val="1800"/>
              </a:spcAft>
              <a:buFont typeface="Arial"/>
              <a:buChar char="•"/>
              <a:defRPr/>
            </a:pPr>
            <a:r>
              <a:rPr lang="en-US" sz="2000" dirty="0">
                <a:solidFill>
                  <a:srgbClr val="152F4E"/>
                </a:solidFill>
                <a:latin typeface="Open Sans"/>
                <a:ea typeface="Open Sans"/>
                <a:cs typeface="Open Sans"/>
              </a:rPr>
              <a:t>Additionally, users will receive </a:t>
            </a:r>
            <a:r>
              <a:rPr lang="en-US" sz="2000" b="1" dirty="0">
                <a:solidFill>
                  <a:srgbClr val="152F4E"/>
                </a:solidFill>
                <a:latin typeface="Open Sans"/>
                <a:ea typeface="Open Sans"/>
                <a:cs typeface="Open Sans"/>
              </a:rPr>
              <a:t>automated notifications </a:t>
            </a:r>
            <a:r>
              <a:rPr lang="en-US" sz="2000" dirty="0">
                <a:solidFill>
                  <a:srgbClr val="152F4E"/>
                </a:solidFill>
                <a:latin typeface="Open Sans"/>
                <a:ea typeface="Open Sans"/>
                <a:cs typeface="Open Sans"/>
              </a:rPr>
              <a:t>when the embargo period is nearing its end.</a:t>
            </a:r>
            <a:endParaRPr dirty="0"/>
          </a:p>
        </p:txBody>
      </p:sp>
    </p:spTree>
    <p:extLst>
      <p:ext uri="{BB962C8B-B14F-4D97-AF65-F5344CB8AC3E}">
        <p14:creationId xmlns:p14="http://schemas.microsoft.com/office/powerpoint/2010/main" val="4098331702"/>
      </p:ext>
    </p:extLst>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03558661" name="Picture 2" descr="image.png"/>
          <p:cNvPicPr>
            <a:picLocks noChangeAspect="1"/>
          </p:cNvPicPr>
          <p:nvPr/>
        </p:nvPicPr>
        <p:blipFill rotWithShape="1">
          <a:blip r:embed="rId3"/>
          <a:stretch/>
        </p:blipFill>
        <p:spPr bwMode="auto">
          <a:xfrm>
            <a:off x="1466849" y="252185"/>
            <a:ext cx="495300" cy="495300"/>
          </a:xfrm>
          <a:prstGeom prst="rect">
            <a:avLst/>
          </a:prstGeom>
        </p:spPr>
      </p:pic>
      <p:sp>
        <p:nvSpPr>
          <p:cNvPr id="835680289" name="TextBox 4"/>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n-GB" sz="3150" b="1" i="0" u="none">
                <a:solidFill>
                  <a:srgbClr val="3858A4"/>
                </a:solidFill>
                <a:latin typeface="Montserrat"/>
              </a:rPr>
              <a:t>Extending the Scientific Data Lifecycle</a:t>
            </a:r>
            <a:endParaRPr/>
          </a:p>
        </p:txBody>
      </p:sp>
      <p:sp>
        <p:nvSpPr>
          <p:cNvPr id="597508846" name="Marcador de texto 2"/>
          <p:cNvSpPr txBox="1"/>
          <p:nvPr/>
        </p:nvSpPr>
        <p:spPr bwMode="auto">
          <a:xfrm>
            <a:off x="683986" y="1178005"/>
            <a:ext cx="10869839" cy="529627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dirty="0">
                <a:solidFill>
                  <a:srgbClr val="152F4E"/>
                </a:solidFill>
                <a:latin typeface="Open Sans"/>
                <a:ea typeface="Open Sans"/>
                <a:cs typeface="Open Sans"/>
              </a:rPr>
              <a:t>Experiment is not finished acquiring raw data. </a:t>
            </a:r>
            <a:r>
              <a:rPr lang="en-US" sz="2000" b="1" dirty="0">
                <a:solidFill>
                  <a:srgbClr val="152F4E"/>
                </a:solidFill>
                <a:latin typeface="Open Sans"/>
                <a:ea typeface="Open Sans"/>
                <a:cs typeface="Open Sans"/>
              </a:rPr>
              <a:t>Data Policy will be extended to cover Collected Data which includes processed data.</a:t>
            </a:r>
            <a:r>
              <a:rPr lang="en-US" sz="2000" dirty="0">
                <a:solidFill>
                  <a:srgbClr val="152F4E"/>
                </a:solidFill>
                <a:latin typeface="Open Sans"/>
                <a:ea typeface="Open Sans"/>
                <a:cs typeface="Open Sans"/>
              </a:rPr>
              <a:t> ALBA will allocate resources and make efforts to ensure the successful processing of data and results.</a:t>
            </a:r>
            <a:endParaRPr dirty="0"/>
          </a:p>
        </p:txBody>
      </p:sp>
      <p:grpSp>
        <p:nvGrpSpPr>
          <p:cNvPr id="193967628" name="Group 9"/>
          <p:cNvGrpSpPr/>
          <p:nvPr/>
        </p:nvGrpSpPr>
        <p:grpSpPr bwMode="auto">
          <a:xfrm>
            <a:off x="2762250" y="2237141"/>
            <a:ext cx="8401050" cy="3601684"/>
            <a:chOff x="2076450" y="1799915"/>
            <a:chExt cx="8915400" cy="4052454"/>
          </a:xfrm>
        </p:grpSpPr>
        <p:pic>
          <p:nvPicPr>
            <p:cNvPr id="8" name="Picture 7"/>
            <p:cNvPicPr>
              <a:picLocks noChangeAspect="1"/>
            </p:cNvPicPr>
            <p:nvPr/>
          </p:nvPicPr>
          <p:blipFill rotWithShape="1">
            <a:blip r:embed="rId4"/>
            <a:stretch/>
          </p:blipFill>
          <p:spPr bwMode="auto">
            <a:xfrm>
              <a:off x="2076450" y="1799915"/>
              <a:ext cx="8915400" cy="4052454"/>
            </a:xfrm>
            <a:prstGeom prst="rect">
              <a:avLst/>
            </a:prstGeom>
          </p:spPr>
        </p:pic>
        <p:sp>
          <p:nvSpPr>
            <p:cNvPr id="9" name="Rectangle 8"/>
            <p:cNvSpPr/>
            <p:nvPr/>
          </p:nvSpPr>
          <p:spPr bwMode="auto">
            <a:xfrm>
              <a:off x="8658225" y="5057775"/>
              <a:ext cx="2333625" cy="79459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s-ES"/>
            </a:p>
          </p:txBody>
        </p:sp>
      </p:grpSp>
      <p:pic>
        <p:nvPicPr>
          <p:cNvPr id="1083436830" name="Picture 1" descr="image.png"/>
          <p:cNvPicPr>
            <a:picLocks noChangeAspect="1"/>
          </p:cNvPicPr>
          <p:nvPr/>
        </p:nvPicPr>
        <p:blipFill rotWithShape="1">
          <a:blip r:embed="rId3"/>
          <a:stretch/>
        </p:blipFill>
        <p:spPr bwMode="auto">
          <a:xfrm>
            <a:off x="11553825" y="147410"/>
            <a:ext cx="495300"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75088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3967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50884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03558661" name="Picture 2" descr="image.png"/>
          <p:cNvPicPr>
            <a:picLocks noChangeAspect="1"/>
          </p:cNvPicPr>
          <p:nvPr/>
        </p:nvPicPr>
        <p:blipFill rotWithShape="1">
          <a:blip r:embed="rId3"/>
          <a:stretch/>
        </p:blipFill>
        <p:spPr bwMode="auto">
          <a:xfrm>
            <a:off x="1466849" y="252185"/>
            <a:ext cx="495300" cy="495300"/>
          </a:xfrm>
          <a:prstGeom prst="rect">
            <a:avLst/>
          </a:prstGeom>
        </p:spPr>
      </p:pic>
      <p:sp>
        <p:nvSpPr>
          <p:cNvPr id="835680289" name="TextBox 4"/>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n-GB" sz="3150" b="1" i="0" u="none" dirty="0">
                <a:solidFill>
                  <a:srgbClr val="3858A4"/>
                </a:solidFill>
                <a:latin typeface="Montserrat"/>
              </a:rPr>
              <a:t>Extending the Scientific Data Lifecycle</a:t>
            </a:r>
            <a:endParaRPr dirty="0"/>
          </a:p>
        </p:txBody>
      </p:sp>
      <p:sp>
        <p:nvSpPr>
          <p:cNvPr id="597508846" name="Marcador de texto 2"/>
          <p:cNvSpPr txBox="1"/>
          <p:nvPr/>
        </p:nvSpPr>
        <p:spPr bwMode="auto">
          <a:xfrm>
            <a:off x="683986" y="1178005"/>
            <a:ext cx="10869839" cy="529627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144000" algn="just">
              <a:spcAft>
                <a:spcPts val="1800"/>
              </a:spcAft>
              <a:defRPr/>
            </a:pPr>
            <a:r>
              <a:rPr lang="en-US" sz="2000" b="1" dirty="0">
                <a:solidFill>
                  <a:srgbClr val="002060"/>
                </a:solidFill>
                <a:latin typeface="Open Sans"/>
                <a:ea typeface="Open Sans"/>
                <a:cs typeface="Open Sans"/>
              </a:rPr>
              <a:t>From policy to production:</a:t>
            </a:r>
            <a:endParaRPr lang="en-US" sz="1800" dirty="0">
              <a:solidFill>
                <a:srgbClr val="002060"/>
              </a:solidFill>
              <a:latin typeface="Open Sans"/>
              <a:ea typeface="Open Sans"/>
              <a:cs typeface="Open Sans"/>
            </a:endParaRPr>
          </a:p>
          <a:p>
            <a:pPr marL="486900" lvl="0" indent="-342900" algn="just">
              <a:spcAft>
                <a:spcPts val="1800"/>
              </a:spcAft>
              <a:buFont typeface="Arial"/>
              <a:buChar char="•"/>
              <a:defRPr/>
            </a:pPr>
            <a:r>
              <a:rPr lang="en-US" sz="2000" dirty="0">
                <a:solidFill>
                  <a:srgbClr val="152F4E"/>
                </a:solidFill>
                <a:latin typeface="Open Sans"/>
                <a:ea typeface="Open Sans"/>
                <a:cs typeface="Open Sans"/>
              </a:rPr>
              <a:t>Today, ALBA is actively deploying the tools and services required to manage the modern scientific data lifecycle.</a:t>
            </a:r>
          </a:p>
          <a:p>
            <a:pPr marL="486900" lvl="0" indent="-342900" algn="just">
              <a:spcAft>
                <a:spcPts val="1800"/>
              </a:spcAft>
              <a:buFont typeface="Arial"/>
              <a:buChar char="•"/>
              <a:defRPr/>
            </a:pPr>
            <a:endParaRPr dirty="0"/>
          </a:p>
        </p:txBody>
      </p:sp>
      <p:pic>
        <p:nvPicPr>
          <p:cNvPr id="1083436830" name="Picture 1" descr="image.png"/>
          <p:cNvPicPr>
            <a:picLocks noChangeAspect="1"/>
          </p:cNvPicPr>
          <p:nvPr/>
        </p:nvPicPr>
        <p:blipFill rotWithShape="1">
          <a:blip r:embed="rId3"/>
          <a:stretch/>
        </p:blipFill>
        <p:spPr bwMode="auto">
          <a:xfrm>
            <a:off x="11553825" y="147410"/>
            <a:ext cx="495300" cy="495300"/>
          </a:xfrm>
          <a:prstGeom prst="rect">
            <a:avLst/>
          </a:prstGeom>
        </p:spPr>
      </p:pic>
      <p:pic>
        <p:nvPicPr>
          <p:cNvPr id="3" name="Picture 2">
            <a:extLst>
              <a:ext uri="{FF2B5EF4-FFF2-40B4-BE49-F238E27FC236}">
                <a16:creationId xmlns:a16="http://schemas.microsoft.com/office/drawing/2014/main" id="{E1B453B3-7D26-8552-8BF1-F0E50AD171B7}"/>
              </a:ext>
            </a:extLst>
          </p:cNvPr>
          <p:cNvPicPr>
            <a:picLocks noChangeAspect="1"/>
          </p:cNvPicPr>
          <p:nvPr/>
        </p:nvPicPr>
        <p:blipFill>
          <a:blip r:embed="rId4"/>
          <a:stretch>
            <a:fillRect/>
          </a:stretch>
        </p:blipFill>
        <p:spPr>
          <a:xfrm>
            <a:off x="3192113" y="2884193"/>
            <a:ext cx="5807774" cy="2795802"/>
          </a:xfrm>
          <a:prstGeom prst="rect">
            <a:avLst/>
          </a:prstGeom>
        </p:spPr>
      </p:pic>
    </p:spTree>
    <p:extLst>
      <p:ext uri="{BB962C8B-B14F-4D97-AF65-F5344CB8AC3E}">
        <p14:creationId xmlns:p14="http://schemas.microsoft.com/office/powerpoint/2010/main" val="1866094477"/>
      </p:ext>
    </p:extLst>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75088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750884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508846"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57791255" name=" 1257791254"/>
          <p:cNvSpPr/>
          <p:nvPr/>
        </p:nvSpPr>
        <p:spPr bwMode="auto">
          <a:xfrm>
            <a:off x="467230" y="1183351"/>
            <a:ext cx="11271938" cy="10424160"/>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defRPr/>
            </a:pPr>
            <a:r>
              <a:rPr sz="1800" u="sng" dirty="0">
                <a:latin typeface="Open Sans" panose="020B0606030504020204" pitchFamily="34" charset="0"/>
                <a:ea typeface="Open Sans" panose="020B0606030504020204" pitchFamily="34" charset="0"/>
                <a:cs typeface="Open Sans" panose="020B0606030504020204" pitchFamily="34" charset="0"/>
                <a:hlinkClick r:id="rId3"/>
              </a:rPr>
              <a:t>ICAT</a:t>
            </a:r>
            <a:r>
              <a:rPr sz="1800" dirty="0">
                <a:latin typeface="Open Sans" panose="020B0606030504020204" pitchFamily="34" charset="0"/>
                <a:ea typeface="Open Sans" panose="020B0606030504020204" pitchFamily="34" charset="0"/>
                <a:cs typeface="Open Sans" panose="020B0606030504020204" pitchFamily="34" charset="0"/>
              </a:rPr>
              <a:t> </a:t>
            </a: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is a data catalogue, resulting from a collaboration between different European facilities  (</a:t>
            </a:r>
            <a:r>
              <a:rPr lang="es-ES_tradnl" sz="1800" dirty="0">
                <a:latin typeface="Open Sans" panose="020B0606030504020204" pitchFamily="34" charset="0"/>
                <a:ea typeface="Open Sans" panose="020B0606030504020204" pitchFamily="34" charset="0"/>
                <a:cs typeface="Open Sans" panose="020B0606030504020204" pitchFamily="34" charset="0"/>
              </a:rPr>
              <a:t>DLS, ESRF, HZB, SESAME, STFC and ALBA)</a:t>
            </a:r>
            <a:r>
              <a:rPr sz="1800" dirty="0">
                <a:latin typeface="Open Sans" panose="020B0606030504020204" pitchFamily="34" charset="0"/>
                <a:ea typeface="Open Sans" panose="020B0606030504020204" pitchFamily="34" charset="0"/>
                <a:cs typeface="Open Sans" panose="020B0606030504020204" pitchFamily="34" charset="0"/>
              </a:rPr>
              <a:t>. </a:t>
            </a:r>
            <a:endParaRPr lang="es-ES_tradnl" sz="18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defRPr/>
            </a:pP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It allows finding, browsing, viewing, downloading and annotating data during and after the experiment</a:t>
            </a:r>
            <a:r>
              <a:rPr lang="es-ES_tradnl"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lang="es-ES"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defRPr/>
            </a:pPr>
            <a:endParaRPr sz="1800" dirty="0">
              <a:latin typeface="Open Sans" panose="020B0606030504020204" pitchFamily="34" charset="0"/>
              <a:ea typeface="Open Sans" panose="020B0606030504020204" pitchFamily="34" charset="0"/>
              <a:cs typeface="Open Sans" panose="020B0606030504020204" pitchFamily="34" charset="0"/>
            </a:endParaRPr>
          </a:p>
          <a:p>
            <a:pPr>
              <a:defRPr/>
            </a:pPr>
            <a:r>
              <a:rPr lang="es-ES" sz="1800" b="0" i="0" u="none"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Current</a:t>
            </a:r>
            <a:r>
              <a:rPr lang="es-ES"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sz="1800" b="1" i="0" u="none" dirty="0">
                <a:solidFill>
                  <a:srgbClr val="009282"/>
                </a:solidFill>
                <a:latin typeface="Open Sans" panose="020B0606030504020204" pitchFamily="34" charset="0"/>
                <a:ea typeface="Open Sans" panose="020B0606030504020204" pitchFamily="34" charset="0"/>
                <a:cs typeface="Open Sans" panose="020B0606030504020204" pitchFamily="34" charset="0"/>
              </a:rPr>
              <a:t>deployment p</a:t>
            </a:r>
            <a:r>
              <a:rPr lang="es-ES" sz="1800" b="1" i="0" u="none" dirty="0">
                <a:solidFill>
                  <a:srgbClr val="009282"/>
                </a:solidFill>
                <a:latin typeface="Open Sans" panose="020B0606030504020204" pitchFamily="34" charset="0"/>
                <a:ea typeface="Open Sans" panose="020B0606030504020204" pitchFamily="34" charset="0"/>
                <a:cs typeface="Open Sans" panose="020B0606030504020204" pitchFamily="34" charset="0"/>
              </a:rPr>
              <a:t>h</a:t>
            </a:r>
            <a:r>
              <a:rPr sz="1800" b="1" i="0" u="none" dirty="0" err="1">
                <a:solidFill>
                  <a:srgbClr val="009282"/>
                </a:solidFill>
                <a:latin typeface="Open Sans" panose="020B0606030504020204" pitchFamily="34" charset="0"/>
                <a:ea typeface="Open Sans" panose="020B0606030504020204" pitchFamily="34" charset="0"/>
                <a:cs typeface="Open Sans" panose="020B0606030504020204" pitchFamily="34" charset="0"/>
              </a:rPr>
              <a:t>ase</a:t>
            </a:r>
            <a:r>
              <a:rPr lang="es-ES" sz="1800" dirty="0">
                <a:latin typeface="Open Sans" panose="020B0606030504020204" pitchFamily="34" charset="0"/>
                <a:ea typeface="Open Sans" panose="020B0606030504020204" pitchFamily="34" charset="0"/>
                <a:cs typeface="Open Sans" panose="020B0606030504020204" pitchFamily="34" charset="0"/>
              </a:rPr>
              <a:t>:</a:t>
            </a: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181711496" name="TextBox 2"/>
          <p:cNvSpPr txBox="1"/>
          <p:nvPr/>
        </p:nvSpPr>
        <p:spPr bwMode="auto">
          <a:xfrm>
            <a:off x="866774" y="252184"/>
            <a:ext cx="11030309" cy="48041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The</a:t>
            </a:r>
            <a:r>
              <a:rPr lang="es-ES" sz="3150" b="1" i="0" u="none" dirty="0">
                <a:solidFill>
                  <a:srgbClr val="3858A4"/>
                </a:solidFill>
                <a:latin typeface="Montserrat"/>
              </a:rPr>
              <a:t> ALBA Data Portal: ICAT</a:t>
            </a:r>
            <a:endParaRPr sz="3150" b="1" i="0" u="none" dirty="0">
              <a:solidFill>
                <a:srgbClr val="3858A4"/>
              </a:solidFill>
              <a:latin typeface="Montserrat"/>
            </a:endParaRPr>
          </a:p>
        </p:txBody>
      </p:sp>
      <p:graphicFrame>
        <p:nvGraphicFramePr>
          <p:cNvPr id="589257975" name="Table 589257974"/>
          <p:cNvGraphicFramePr>
            <a:graphicFrameLocks/>
          </p:cNvGraphicFramePr>
          <p:nvPr>
            <p:extLst>
              <p:ext uri="{D42A27DB-BD31-4B8C-83A1-F6EECF244321}">
                <p14:modId xmlns:p14="http://schemas.microsoft.com/office/powerpoint/2010/main" val="1181808431"/>
              </p:ext>
            </p:extLst>
          </p:nvPr>
        </p:nvGraphicFramePr>
        <p:xfrm>
          <a:off x="542701" y="2647591"/>
          <a:ext cx="3979180" cy="2924880"/>
        </p:xfrm>
        <a:graphic>
          <a:graphicData uri="http://schemas.openxmlformats.org/drawingml/2006/table">
            <a:tbl>
              <a:tblPr bandRow="1">
                <a:tableStyleId>{5C22544A-7EE6-4342-B048-85BDC9FD1C3A}</a:tableStyleId>
              </a:tblPr>
              <a:tblGrid>
                <a:gridCol w="1989590">
                  <a:extLst>
                    <a:ext uri="{9D8B030D-6E8A-4147-A177-3AD203B41FA5}">
                      <a16:colId xmlns:a16="http://schemas.microsoft.com/office/drawing/2014/main" val="20000"/>
                    </a:ext>
                  </a:extLst>
                </a:gridCol>
                <a:gridCol w="1989590">
                  <a:extLst>
                    <a:ext uri="{9D8B030D-6E8A-4147-A177-3AD203B41FA5}">
                      <a16:colId xmlns:a16="http://schemas.microsoft.com/office/drawing/2014/main" val="20001"/>
                    </a:ext>
                  </a:extLst>
                </a:gridCol>
              </a:tblGrid>
              <a:tr h="450000">
                <a:tc>
                  <a:txBody>
                    <a:bodyPr/>
                    <a:lstStyle/>
                    <a:p>
                      <a:pPr>
                        <a:defRPr/>
                      </a:pPr>
                      <a:r>
                        <a:t>2023</a:t>
                      </a:r>
                    </a:p>
                  </a:txBody>
                  <a:tcPr/>
                </a:tc>
                <a:tc>
                  <a:txBody>
                    <a:bodyPr/>
                    <a:lstStyle/>
                    <a:p>
                      <a:pPr>
                        <a:defRPr/>
                      </a:pPr>
                      <a:r>
                        <a:t>BL20-LOREA, </a:t>
                      </a:r>
                    </a:p>
                  </a:txBody>
                  <a:tcPr/>
                </a:tc>
                <a:extLst>
                  <a:ext uri="{0D108BD9-81ED-4DB2-BD59-A6C34878D82A}">
                    <a16:rowId xmlns:a16="http://schemas.microsoft.com/office/drawing/2014/main" val="10000"/>
                  </a:ext>
                </a:extLst>
              </a:tr>
              <a:tr h="771417">
                <a:tc>
                  <a:txBody>
                    <a:bodyPr/>
                    <a:lstStyle/>
                    <a:p>
                      <a:pPr>
                        <a:defRPr/>
                      </a:pPr>
                      <a:r>
                        <a:t>2024</a:t>
                      </a:r>
                    </a:p>
                  </a:txBody>
                  <a:tcPr/>
                </a:tc>
                <a:tc>
                  <a:txBody>
                    <a:bodyPr/>
                    <a:lstStyle/>
                    <a:p>
                      <a:pPr>
                        <a:defRPr/>
                      </a:pPr>
                      <a:r>
                        <a:rPr dirty="0"/>
                        <a:t>B</a:t>
                      </a:r>
                      <a:r>
                        <a:rPr lang="es-ES" dirty="0"/>
                        <a:t>L</a:t>
                      </a:r>
                      <a:r>
                        <a:rPr dirty="0"/>
                        <a:t>06-XAIRA</a:t>
                      </a:r>
                    </a:p>
                    <a:p>
                      <a:pPr>
                        <a:defRPr/>
                      </a:pPr>
                      <a:r>
                        <a:rPr lang="en-US" sz="1400" b="0" i="0" u="none" strike="noStrike" cap="none" spc="0" dirty="0">
                          <a:solidFill>
                            <a:schemeClr val="dk1"/>
                          </a:solidFill>
                          <a:latin typeface="Arial"/>
                          <a:ea typeface="Arial"/>
                          <a:cs typeface="Arial"/>
                        </a:rPr>
                        <a:t>BL09-MISTRAL</a:t>
                      </a:r>
                      <a:endParaRPr dirty="0"/>
                    </a:p>
                    <a:p>
                      <a:pPr>
                        <a:defRPr/>
                      </a:pPr>
                      <a:r>
                        <a:rPr dirty="0"/>
                        <a:t>BL24-CIRCE_PEEM</a:t>
                      </a:r>
                    </a:p>
                  </a:txBody>
                  <a:tcPr/>
                </a:tc>
                <a:extLst>
                  <a:ext uri="{0D108BD9-81ED-4DB2-BD59-A6C34878D82A}">
                    <a16:rowId xmlns:a16="http://schemas.microsoft.com/office/drawing/2014/main" val="10001"/>
                  </a:ext>
                </a:extLst>
              </a:tr>
              <a:tr h="758583">
                <a:tc>
                  <a:txBody>
                    <a:bodyPr/>
                    <a:lstStyle/>
                    <a:p>
                      <a:pPr>
                        <a:defRPr/>
                      </a:pPr>
                      <a:r>
                        <a:t>2025</a:t>
                      </a:r>
                    </a:p>
                  </a:txBody>
                  <a:tcPr/>
                </a:tc>
                <a:tc>
                  <a:txBody>
                    <a:bodyPr/>
                    <a:lstStyle/>
                    <a:p>
                      <a:pPr>
                        <a:defRPr/>
                      </a:pPr>
                      <a:r>
                        <a:rPr dirty="0"/>
                        <a:t>BL11-NCD_SWEET</a:t>
                      </a:r>
                    </a:p>
                    <a:p>
                      <a:pPr>
                        <a:defRPr/>
                      </a:pPr>
                      <a:r>
                        <a:rPr dirty="0"/>
                        <a:t>BL22-CLAESS</a:t>
                      </a:r>
                    </a:p>
                    <a:p>
                      <a:pPr>
                        <a:defRPr/>
                      </a:pPr>
                      <a:r>
                        <a:rPr dirty="0"/>
                        <a:t>BL29-BOREAS</a:t>
                      </a:r>
                    </a:p>
                  </a:txBody>
                  <a:tcPr/>
                </a:tc>
                <a:extLst>
                  <a:ext uri="{0D108BD9-81ED-4DB2-BD59-A6C34878D82A}">
                    <a16:rowId xmlns:a16="http://schemas.microsoft.com/office/drawing/2014/main" val="10002"/>
                  </a:ext>
                </a:extLst>
              </a:tr>
              <a:tr h="771417">
                <a:tc>
                  <a:txBody>
                    <a:bodyPr/>
                    <a:lstStyle/>
                    <a:p>
                      <a:pPr>
                        <a:defRPr/>
                      </a:pPr>
                      <a:r>
                        <a:t>2026</a:t>
                      </a:r>
                    </a:p>
                  </a:txBody>
                  <a:tcPr/>
                </a:tc>
                <a:tc>
                  <a:txBody>
                    <a:bodyPr/>
                    <a:lstStyle/>
                    <a:p>
                      <a:pPr>
                        <a:defRPr/>
                      </a:pPr>
                      <a:r>
                        <a:rPr dirty="0">
                          <a:solidFill>
                            <a:schemeClr val="accent2">
                              <a:lumMod val="75000"/>
                            </a:schemeClr>
                          </a:solidFill>
                        </a:rPr>
                        <a:t>BL01-MIRAS</a:t>
                      </a:r>
                    </a:p>
                    <a:p>
                      <a:pPr>
                        <a:defRPr/>
                      </a:pPr>
                      <a:r>
                        <a:rPr dirty="0">
                          <a:solidFill>
                            <a:schemeClr val="accent2">
                              <a:lumMod val="75000"/>
                            </a:schemeClr>
                          </a:solidFill>
                        </a:rPr>
                        <a:t>BL04-MSPD</a:t>
                      </a:r>
                      <a:endParaRPr dirty="0"/>
                    </a:p>
                    <a:p>
                      <a:pPr>
                        <a:defRPr/>
                      </a:pPr>
                      <a:r>
                        <a:rPr lang="en-US" sz="1400" b="0" i="0" u="none" strike="noStrike" cap="none" spc="0" dirty="0">
                          <a:solidFill>
                            <a:schemeClr val="dk1"/>
                          </a:solidFill>
                          <a:latin typeface="Arial"/>
                          <a:ea typeface="Arial"/>
                          <a:cs typeface="Arial"/>
                        </a:rPr>
                        <a:t>BL24-CIRCE-NAPP</a:t>
                      </a:r>
                      <a:endParaRPr sz="1400" dirty="0"/>
                    </a:p>
                    <a:p>
                      <a:pPr>
                        <a:defRPr/>
                      </a:pPr>
                      <a:r>
                        <a:rPr dirty="0">
                          <a:solidFill>
                            <a:schemeClr val="accent2">
                              <a:lumMod val="75000"/>
                            </a:schemeClr>
                          </a:solidFill>
                        </a:rPr>
                        <a:t>BL31-FAXTOR</a:t>
                      </a:r>
                    </a:p>
                  </a:txBody>
                  <a:tcPr/>
                </a:tc>
                <a:extLst>
                  <a:ext uri="{0D108BD9-81ED-4DB2-BD59-A6C34878D82A}">
                    <a16:rowId xmlns:a16="http://schemas.microsoft.com/office/drawing/2014/main" val="10003"/>
                  </a:ext>
                </a:extLst>
              </a:tr>
            </a:tbl>
          </a:graphicData>
        </a:graphic>
      </p:graphicFrame>
      <p:sp>
        <p:nvSpPr>
          <p:cNvPr id="48071547" name="TextBox 48071546"/>
          <p:cNvSpPr txBox="1"/>
          <p:nvPr/>
        </p:nvSpPr>
        <p:spPr bwMode="auto">
          <a:xfrm>
            <a:off x="7164553" y="759677"/>
            <a:ext cx="2412431" cy="3965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l">
              <a:defRPr/>
            </a:pPr>
            <a:r>
              <a:rPr sz="2000" b="0" i="0" u="sng" dirty="0">
                <a:solidFill>
                  <a:srgbClr val="000000"/>
                </a:solidFill>
                <a:latin typeface="Arial"/>
                <a:ea typeface="Arial"/>
                <a:cs typeface="Arial"/>
                <a:hlinkClick r:id="rId4"/>
              </a:rPr>
              <a:t>https://data.cells.es</a:t>
            </a:r>
            <a:endParaRPr sz="2000" dirty="0"/>
          </a:p>
        </p:txBody>
      </p:sp>
      <p:sp>
        <p:nvSpPr>
          <p:cNvPr id="13143612" name="TextBox 13143611"/>
          <p:cNvSpPr txBox="1"/>
          <p:nvPr/>
        </p:nvSpPr>
        <p:spPr bwMode="auto">
          <a:xfrm>
            <a:off x="542701" y="5787828"/>
            <a:ext cx="5055842" cy="336823"/>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lang="es-ES" dirty="0" err="1">
                <a:latin typeface="Open Sans" panose="020B0606030504020204" pitchFamily="34" charset="0"/>
                <a:ea typeface="Open Sans" panose="020B0606030504020204" pitchFamily="34" charset="0"/>
                <a:cs typeface="Open Sans" panose="020B0606030504020204" pitchFamily="34" charset="0"/>
              </a:rPr>
              <a:t>The</a:t>
            </a:r>
            <a:r>
              <a:rPr lang="es-ES" dirty="0">
                <a:latin typeface="Open Sans" panose="020B0606030504020204" pitchFamily="34" charset="0"/>
                <a:ea typeface="Open Sans" panose="020B0606030504020204" pitchFamily="34" charset="0"/>
                <a:cs typeface="Open Sans" panose="020B0606030504020204" pitchFamily="34" charset="0"/>
              </a:rPr>
              <a:t> </a:t>
            </a:r>
            <a:r>
              <a:rPr lang="es-ES" dirty="0" err="1">
                <a:latin typeface="Open Sans" panose="020B0606030504020204" pitchFamily="34" charset="0"/>
                <a:ea typeface="Open Sans" panose="020B0606030504020204" pitchFamily="34" charset="0"/>
                <a:cs typeface="Open Sans" panose="020B0606030504020204" pitchFamily="34" charset="0"/>
              </a:rPr>
              <a:t>rest</a:t>
            </a:r>
            <a:r>
              <a:rPr dirty="0">
                <a:latin typeface="Open Sans" panose="020B0606030504020204" pitchFamily="34" charset="0"/>
                <a:ea typeface="Open Sans" panose="020B0606030504020204" pitchFamily="34" charset="0"/>
                <a:cs typeface="Open Sans" panose="020B0606030504020204" pitchFamily="34" charset="0"/>
              </a:rPr>
              <a:t> of </a:t>
            </a:r>
            <a:r>
              <a:rPr lang="es-ES" dirty="0" err="1">
                <a:latin typeface="Open Sans" panose="020B0606030504020204" pitchFamily="34" charset="0"/>
                <a:ea typeface="Open Sans" panose="020B0606030504020204" pitchFamily="34" charset="0"/>
                <a:cs typeface="Open Sans" panose="020B0606030504020204" pitchFamily="34" charset="0"/>
              </a:rPr>
              <a:t>the</a:t>
            </a:r>
            <a:r>
              <a:rPr lang="es-ES" dirty="0">
                <a:latin typeface="Open Sans" panose="020B0606030504020204" pitchFamily="34" charset="0"/>
                <a:ea typeface="Open Sans" panose="020B0606030504020204" pitchFamily="34" charset="0"/>
                <a:cs typeface="Open Sans" panose="020B0606030504020204" pitchFamily="34" charset="0"/>
              </a:rPr>
              <a:t> </a:t>
            </a:r>
            <a:r>
              <a:rPr dirty="0">
                <a:latin typeface="Open Sans" panose="020B0606030504020204" pitchFamily="34" charset="0"/>
                <a:ea typeface="Open Sans" panose="020B0606030504020204" pitchFamily="34" charset="0"/>
                <a:cs typeface="Open Sans" panose="020B0606030504020204" pitchFamily="34" charset="0"/>
              </a:rPr>
              <a:t>instruments </a:t>
            </a:r>
            <a:r>
              <a:rPr lang="es-ES" dirty="0" err="1">
                <a:latin typeface="Open Sans" panose="020B0606030504020204" pitchFamily="34" charset="0"/>
                <a:ea typeface="Open Sans" panose="020B0606030504020204" pitchFamily="34" charset="0"/>
                <a:cs typeface="Open Sans" panose="020B0606030504020204" pitchFamily="34" charset="0"/>
              </a:rPr>
              <a:t>will</a:t>
            </a:r>
            <a:r>
              <a:rPr dirty="0">
                <a:latin typeface="Open Sans" panose="020B0606030504020204" pitchFamily="34" charset="0"/>
                <a:ea typeface="Open Sans" panose="020B0606030504020204" pitchFamily="34" charset="0"/>
                <a:cs typeface="Open Sans" panose="020B0606030504020204" pitchFamily="34" charset="0"/>
              </a:rPr>
              <a:t> follow from 2027 onward</a:t>
            </a:r>
          </a:p>
        </p:txBody>
      </p:sp>
      <p:pic>
        <p:nvPicPr>
          <p:cNvPr id="2" name="Picture 1">
            <a:extLst>
              <a:ext uri="{FF2B5EF4-FFF2-40B4-BE49-F238E27FC236}">
                <a16:creationId xmlns:a16="http://schemas.microsoft.com/office/drawing/2014/main" id="{3B900BDB-A034-3B85-F372-B65D957A8819}"/>
              </a:ext>
            </a:extLst>
          </p:cNvPr>
          <p:cNvPicPr>
            <a:picLocks noChangeAspect="1"/>
          </p:cNvPicPr>
          <p:nvPr/>
        </p:nvPicPr>
        <p:blipFill rotWithShape="1">
          <a:blip r:embed="rId5"/>
          <a:stretch/>
        </p:blipFill>
        <p:spPr bwMode="auto">
          <a:xfrm>
            <a:off x="4827932" y="2863348"/>
            <a:ext cx="6821367" cy="206871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75739183" name="TextBox 2"/>
          <p:cNvSpPr txBox="1"/>
          <p:nvPr/>
        </p:nvSpPr>
        <p:spPr bwMode="auto">
          <a:xfrm>
            <a:off x="866773" y="252183"/>
            <a:ext cx="11034269" cy="480419"/>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ICAT</a:t>
            </a:r>
            <a:r>
              <a:rPr sz="3150" b="1" i="0" u="none" dirty="0">
                <a:solidFill>
                  <a:srgbClr val="3858A4"/>
                </a:solidFill>
                <a:latin typeface="Montserrat"/>
              </a:rPr>
              <a:t> </a:t>
            </a:r>
            <a:r>
              <a:rPr lang="es-ES_tradnl" sz="3150" b="1" i="0" u="none" dirty="0" err="1">
                <a:solidFill>
                  <a:srgbClr val="3858A4"/>
                </a:solidFill>
                <a:latin typeface="Montserrat"/>
              </a:rPr>
              <a:t>d</a:t>
            </a:r>
            <a:r>
              <a:rPr lang="es-ES_tradnl" sz="3150" b="1" dirty="0" err="1">
                <a:solidFill>
                  <a:srgbClr val="3858A4"/>
                </a:solidFill>
                <a:latin typeface="Montserrat"/>
              </a:rPr>
              <a:t>etailed</a:t>
            </a:r>
            <a:r>
              <a:rPr lang="es-ES_tradnl" sz="3150" b="1" dirty="0">
                <a:solidFill>
                  <a:srgbClr val="3858A4"/>
                </a:solidFill>
                <a:latin typeface="Montserrat"/>
              </a:rPr>
              <a:t> </a:t>
            </a:r>
            <a:r>
              <a:rPr sz="3150" b="1" i="0" u="none" dirty="0">
                <a:solidFill>
                  <a:srgbClr val="3858A4"/>
                </a:solidFill>
                <a:latin typeface="Montserrat"/>
              </a:rPr>
              <a:t>Features</a:t>
            </a:r>
          </a:p>
        </p:txBody>
      </p:sp>
      <p:sp>
        <p:nvSpPr>
          <p:cNvPr id="126756525" name="TextBox 126756524"/>
          <p:cNvSpPr txBox="1"/>
          <p:nvPr/>
        </p:nvSpPr>
        <p:spPr bwMode="auto">
          <a:xfrm>
            <a:off x="3887142" y="5699880"/>
            <a:ext cx="7828069" cy="336823"/>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r>
              <a:rPr dirty="0">
                <a:latin typeface="Open Sans" panose="020B0606030504020204" pitchFamily="34" charset="0"/>
                <a:ea typeface="Open Sans" panose="020B0606030504020204" pitchFamily="34" charset="0"/>
                <a:cs typeface="Open Sans" panose="020B0606030504020204" pitchFamily="34" charset="0"/>
              </a:rPr>
              <a:t>Features: DOI minting, integrated </a:t>
            </a:r>
            <a:r>
              <a:rPr dirty="0" err="1">
                <a:latin typeface="Open Sans" panose="020B0606030504020204" pitchFamily="34" charset="0"/>
                <a:ea typeface="Open Sans" panose="020B0606030504020204" pitchFamily="34" charset="0"/>
                <a:cs typeface="Open Sans" panose="020B0606030504020204" pitchFamily="34" charset="0"/>
              </a:rPr>
              <a:t>elogbook</a:t>
            </a:r>
            <a:r>
              <a:rPr dirty="0">
                <a:latin typeface="Open Sans" panose="020B0606030504020204" pitchFamily="34" charset="0"/>
                <a:ea typeface="Open Sans" panose="020B0606030504020204" pitchFamily="34" charset="0"/>
                <a:cs typeface="Open Sans" panose="020B0606030504020204" pitchFamily="34" charset="0"/>
              </a:rPr>
              <a:t>, </a:t>
            </a:r>
            <a:r>
              <a:rPr dirty="0" err="1">
                <a:latin typeface="Open Sans" panose="020B0606030504020204" pitchFamily="34" charset="0"/>
                <a:ea typeface="Open Sans" panose="020B0606030504020204" pitchFamily="34" charset="0"/>
                <a:cs typeface="Open Sans" panose="020B0606030504020204" pitchFamily="34" charset="0"/>
              </a:rPr>
              <a:t>NeXus</a:t>
            </a:r>
            <a:r>
              <a:rPr dirty="0">
                <a:latin typeface="Open Sans" panose="020B0606030504020204" pitchFamily="34" charset="0"/>
                <a:ea typeface="Open Sans" panose="020B0606030504020204" pitchFamily="34" charset="0"/>
                <a:cs typeface="Open Sans" panose="020B0606030504020204" pitchFamily="34" charset="0"/>
              </a:rPr>
              <a:t>/HDF5 data viewer and more.</a:t>
            </a:r>
          </a:p>
        </p:txBody>
      </p:sp>
      <p:pic>
        <p:nvPicPr>
          <p:cNvPr id="2" name="Picture 1">
            <a:extLst>
              <a:ext uri="{FF2B5EF4-FFF2-40B4-BE49-F238E27FC236}">
                <a16:creationId xmlns:a16="http://schemas.microsoft.com/office/drawing/2014/main" id="{D3CA3B8F-8589-CD26-B7D6-C91783E83342}"/>
              </a:ext>
            </a:extLst>
          </p:cNvPr>
          <p:cNvPicPr>
            <a:picLocks noChangeAspect="1"/>
          </p:cNvPicPr>
          <p:nvPr/>
        </p:nvPicPr>
        <p:blipFill rotWithShape="1">
          <a:blip r:embed="rId3"/>
          <a:stretch/>
        </p:blipFill>
        <p:spPr bwMode="auto">
          <a:xfrm>
            <a:off x="1479077" y="3277299"/>
            <a:ext cx="2239081" cy="1442844"/>
          </a:xfrm>
          <a:prstGeom prst="rect">
            <a:avLst/>
          </a:prstGeom>
        </p:spPr>
      </p:pic>
      <p:pic>
        <p:nvPicPr>
          <p:cNvPr id="3" name="Picture 2">
            <a:extLst>
              <a:ext uri="{FF2B5EF4-FFF2-40B4-BE49-F238E27FC236}">
                <a16:creationId xmlns:a16="http://schemas.microsoft.com/office/drawing/2014/main" id="{E0DE9813-71A4-DB5E-862D-D5FE8407DC94}"/>
              </a:ext>
            </a:extLst>
          </p:cNvPr>
          <p:cNvPicPr>
            <a:picLocks noChangeAspect="1"/>
          </p:cNvPicPr>
          <p:nvPr/>
        </p:nvPicPr>
        <p:blipFill rotWithShape="1">
          <a:blip r:embed="rId4"/>
          <a:stretch/>
        </p:blipFill>
        <p:spPr bwMode="auto">
          <a:xfrm>
            <a:off x="8581266" y="1287402"/>
            <a:ext cx="2116922" cy="3260139"/>
          </a:xfrm>
          <a:prstGeom prst="rect">
            <a:avLst/>
          </a:prstGeom>
        </p:spPr>
      </p:pic>
      <p:pic>
        <p:nvPicPr>
          <p:cNvPr id="4" name="Picture 3">
            <a:extLst>
              <a:ext uri="{FF2B5EF4-FFF2-40B4-BE49-F238E27FC236}">
                <a16:creationId xmlns:a16="http://schemas.microsoft.com/office/drawing/2014/main" id="{06701868-F2DA-61A9-5272-8F385B1DCDF1}"/>
              </a:ext>
            </a:extLst>
          </p:cNvPr>
          <p:cNvPicPr>
            <a:picLocks noChangeAspect="1"/>
          </p:cNvPicPr>
          <p:nvPr/>
        </p:nvPicPr>
        <p:blipFill rotWithShape="1">
          <a:blip r:embed="rId5"/>
          <a:stretch/>
        </p:blipFill>
        <p:spPr bwMode="auto">
          <a:xfrm>
            <a:off x="1537110" y="957489"/>
            <a:ext cx="7012475" cy="1671386"/>
          </a:xfrm>
          <a:prstGeom prst="rect">
            <a:avLst/>
          </a:prstGeom>
        </p:spPr>
      </p:pic>
      <p:pic>
        <p:nvPicPr>
          <p:cNvPr id="5" name="Picture 4">
            <a:extLst>
              <a:ext uri="{FF2B5EF4-FFF2-40B4-BE49-F238E27FC236}">
                <a16:creationId xmlns:a16="http://schemas.microsoft.com/office/drawing/2014/main" id="{64783F07-2CA8-9847-DDEF-B469E871C6FA}"/>
              </a:ext>
            </a:extLst>
          </p:cNvPr>
          <p:cNvPicPr>
            <a:picLocks noChangeAspect="1"/>
          </p:cNvPicPr>
          <p:nvPr/>
        </p:nvPicPr>
        <p:blipFill rotWithShape="1">
          <a:blip r:embed="rId6"/>
          <a:stretch/>
        </p:blipFill>
        <p:spPr bwMode="auto">
          <a:xfrm>
            <a:off x="3863687" y="3406774"/>
            <a:ext cx="4717578" cy="1256672"/>
          </a:xfrm>
          <a:prstGeom prst="rect">
            <a:avLst/>
          </a:prstGeom>
        </p:spPr>
      </p:pic>
      <p:sp>
        <p:nvSpPr>
          <p:cNvPr id="6" name="TextBox 5">
            <a:extLst>
              <a:ext uri="{FF2B5EF4-FFF2-40B4-BE49-F238E27FC236}">
                <a16:creationId xmlns:a16="http://schemas.microsoft.com/office/drawing/2014/main" id="{6A38EE8A-42C4-8101-FCCF-A583A1DF6956}"/>
              </a:ext>
            </a:extLst>
          </p:cNvPr>
          <p:cNvSpPr txBox="1"/>
          <p:nvPr/>
        </p:nvSpPr>
        <p:spPr bwMode="auto">
          <a:xfrm>
            <a:off x="2107643" y="2569151"/>
            <a:ext cx="5871410"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dirty="0"/>
              <a:t>Browsing, visualizing, annotating and downloading data</a:t>
            </a:r>
          </a:p>
          <a:p>
            <a:pPr algn="ctr">
              <a:defRPr/>
            </a:pPr>
            <a:r>
              <a:rPr dirty="0"/>
              <a:t>before and after </a:t>
            </a:r>
            <a:r>
              <a:rPr lang="es-ES_tradnl" dirty="0" err="1"/>
              <a:t>the</a:t>
            </a:r>
            <a:r>
              <a:rPr lang="es-ES_tradnl" dirty="0"/>
              <a:t> </a:t>
            </a:r>
            <a:r>
              <a:rPr dirty="0"/>
              <a:t>experiment</a:t>
            </a:r>
          </a:p>
        </p:txBody>
      </p:sp>
      <p:sp>
        <p:nvSpPr>
          <p:cNvPr id="7" name="TextBox 6">
            <a:extLst>
              <a:ext uri="{FF2B5EF4-FFF2-40B4-BE49-F238E27FC236}">
                <a16:creationId xmlns:a16="http://schemas.microsoft.com/office/drawing/2014/main" id="{E8B36CD3-4755-C27C-6531-C2F1EDAC91CF}"/>
              </a:ext>
            </a:extLst>
          </p:cNvPr>
          <p:cNvSpPr txBox="1"/>
          <p:nvPr/>
        </p:nvSpPr>
        <p:spPr bwMode="auto">
          <a:xfrm>
            <a:off x="1479077" y="4713431"/>
            <a:ext cx="2253481"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t>Integrated </a:t>
            </a:r>
            <a:r>
              <a:rPr>
                <a:solidFill>
                  <a:schemeClr val="accent1">
                    <a:lumMod val="50000"/>
                  </a:schemeClr>
                </a:solidFill>
              </a:rPr>
              <a:t>NeXus/HDF5</a:t>
            </a:r>
            <a:r>
              <a:t> data viewer</a:t>
            </a:r>
          </a:p>
        </p:txBody>
      </p:sp>
      <p:sp>
        <p:nvSpPr>
          <p:cNvPr id="8" name="TextBox 7">
            <a:extLst>
              <a:ext uri="{FF2B5EF4-FFF2-40B4-BE49-F238E27FC236}">
                <a16:creationId xmlns:a16="http://schemas.microsoft.com/office/drawing/2014/main" id="{75D35AC4-4680-B80E-5008-371D2D9DA75E}"/>
              </a:ext>
            </a:extLst>
          </p:cNvPr>
          <p:cNvSpPr txBox="1"/>
          <p:nvPr/>
        </p:nvSpPr>
        <p:spPr bwMode="auto">
          <a:xfrm>
            <a:off x="8650495" y="4820111"/>
            <a:ext cx="2257081"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a:solidFill>
                  <a:schemeClr val="accent1">
                    <a:lumMod val="50000"/>
                  </a:schemeClr>
                </a:solidFill>
              </a:rPr>
              <a:t>elogbook</a:t>
            </a:r>
          </a:p>
        </p:txBody>
      </p:sp>
      <p:sp>
        <p:nvSpPr>
          <p:cNvPr id="9" name="TextBox 8">
            <a:extLst>
              <a:ext uri="{FF2B5EF4-FFF2-40B4-BE49-F238E27FC236}">
                <a16:creationId xmlns:a16="http://schemas.microsoft.com/office/drawing/2014/main" id="{46A9E6BC-04EF-1AB6-A786-62E1D4532093}"/>
              </a:ext>
            </a:extLst>
          </p:cNvPr>
          <p:cNvSpPr txBox="1"/>
          <p:nvPr/>
        </p:nvSpPr>
        <p:spPr bwMode="auto">
          <a:xfrm>
            <a:off x="5093756" y="4820111"/>
            <a:ext cx="2886377"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a:solidFill>
                  <a:schemeClr val="tx1"/>
                </a:solidFill>
              </a:rPr>
              <a:t>Experiment’s </a:t>
            </a:r>
            <a:r>
              <a:rPr>
                <a:solidFill>
                  <a:schemeClr val="accent1">
                    <a:lumMod val="50000"/>
                  </a:schemeClr>
                </a:solidFill>
              </a:rPr>
              <a:t>landing page</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453689263" name="TextBox 1453689262"/>
          <p:cNvSpPr txBox="1"/>
          <p:nvPr/>
        </p:nvSpPr>
        <p:spPr bwMode="auto">
          <a:xfrm>
            <a:off x="251065" y="4668343"/>
            <a:ext cx="11395494" cy="72109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285750" indent="-285750">
              <a:buFont typeface="Arial" panose="020B0604020202020204" pitchFamily="34" charset="0"/>
              <a:buChar char="•"/>
              <a:defRPr/>
            </a:pPr>
            <a:r>
              <a:rPr sz="1800" dirty="0">
                <a:latin typeface="Open Sans" panose="020B0606030504020204" pitchFamily="34" charset="0"/>
                <a:ea typeface="Open Sans" panose="020B0606030504020204" pitchFamily="34" charset="0"/>
                <a:cs typeface="Open Sans" panose="020B0606030504020204" pitchFamily="34" charset="0"/>
              </a:rPr>
              <a:t>MX </a:t>
            </a:r>
            <a:r>
              <a:rPr lang="es-ES" sz="1800" dirty="0" err="1">
                <a:latin typeface="Open Sans" panose="020B0606030504020204" pitchFamily="34" charset="0"/>
                <a:ea typeface="Open Sans" panose="020B0606030504020204" pitchFamily="34" charset="0"/>
                <a:cs typeface="Open Sans" panose="020B0606030504020204" pitchFamily="34" charset="0"/>
              </a:rPr>
              <a:t>techniques</a:t>
            </a:r>
            <a:r>
              <a:rPr lang="es-ES" sz="1800" dirty="0">
                <a:latin typeface="Open Sans" panose="020B0606030504020204" pitchFamily="34" charset="0"/>
                <a:ea typeface="Open Sans" panose="020B0606030504020204" pitchFamily="34" charset="0"/>
                <a:cs typeface="Open Sans" panose="020B0606030504020204" pitchFamily="34" charset="0"/>
              </a:rPr>
              <a:t> </a:t>
            </a:r>
            <a:r>
              <a:rPr sz="1800" dirty="0">
                <a:latin typeface="Open Sans" panose="020B0606030504020204" pitchFamily="34" charset="0"/>
                <a:ea typeface="Open Sans" panose="020B0606030504020204" pitchFamily="34" charset="0"/>
                <a:cs typeface="Open Sans" panose="020B0606030504020204" pitchFamily="34" charset="0"/>
              </a:rPr>
              <a:t>have an integrated </a:t>
            </a:r>
            <a:r>
              <a:rPr sz="1800" b="1" dirty="0">
                <a:latin typeface="Open Sans" panose="020B0606030504020204" pitchFamily="34" charset="0"/>
                <a:ea typeface="Open Sans" panose="020B0606030504020204" pitchFamily="34" charset="0"/>
                <a:cs typeface="Open Sans" panose="020B0606030504020204" pitchFamily="34" charset="0"/>
              </a:rPr>
              <a:t>Laboratory Management Information System </a:t>
            </a:r>
            <a:r>
              <a:rPr sz="1800" dirty="0">
                <a:latin typeface="Open Sans" panose="020B0606030504020204" pitchFamily="34" charset="0"/>
                <a:ea typeface="Open Sans" panose="020B0606030504020204" pitchFamily="34" charset="0"/>
                <a:cs typeface="Open Sans" panose="020B0606030504020204" pitchFamily="34" charset="0"/>
              </a:rPr>
              <a:t>(ICAT-DRAC/ESRF).</a:t>
            </a:r>
            <a:endParaRPr lang="es-ES" sz="18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defRPr/>
            </a:pPr>
            <a:r>
              <a:rPr lang="es-ES" sz="1800" dirty="0">
                <a:latin typeface="Open Sans" panose="020B0606030504020204" pitchFamily="34" charset="0"/>
                <a:ea typeface="Open Sans" panose="020B0606030504020204" pitchFamily="34" charset="0"/>
                <a:cs typeface="Open Sans" panose="020B0606030504020204" pitchFamily="34" charset="0"/>
              </a:rPr>
              <a:t>M</a:t>
            </a:r>
            <a:r>
              <a:rPr sz="1800" dirty="0">
                <a:latin typeface="Open Sans" panose="020B0606030504020204" pitchFamily="34" charset="0"/>
                <a:ea typeface="Open Sans" panose="020B0606030504020204" pitchFamily="34" charset="0"/>
                <a:cs typeface="Open Sans" panose="020B0606030504020204" pitchFamily="34" charset="0"/>
              </a:rPr>
              <a:t>ore techniques</a:t>
            </a:r>
            <a:r>
              <a:rPr lang="es-ES" sz="1800" dirty="0">
                <a:latin typeface="Open Sans" panose="020B0606030504020204" pitchFamily="34" charset="0"/>
                <a:ea typeface="Open Sans" panose="020B0606030504020204" pitchFamily="34" charset="0"/>
                <a:cs typeface="Open Sans" panose="020B0606030504020204" pitchFamily="34" charset="0"/>
              </a:rPr>
              <a:t> </a:t>
            </a:r>
            <a:r>
              <a:rPr lang="es-ES" sz="1800" dirty="0" err="1">
                <a:latin typeface="Open Sans" panose="020B0606030504020204" pitchFamily="34" charset="0"/>
                <a:ea typeface="Open Sans" panose="020B0606030504020204" pitchFamily="34" charset="0"/>
                <a:cs typeface="Open Sans" panose="020B0606030504020204" pitchFamily="34" charset="0"/>
              </a:rPr>
              <a:t>will</a:t>
            </a:r>
            <a:r>
              <a:rPr lang="es-ES" sz="1800" dirty="0">
                <a:latin typeface="Open Sans" panose="020B0606030504020204" pitchFamily="34" charset="0"/>
                <a:ea typeface="Open Sans" panose="020B0606030504020204" pitchFamily="34" charset="0"/>
                <a:cs typeface="Open Sans" panose="020B0606030504020204" pitchFamily="34" charset="0"/>
              </a:rPr>
              <a:t> be </a:t>
            </a:r>
            <a:r>
              <a:rPr sz="1800" dirty="0">
                <a:latin typeface="Open Sans" panose="020B0606030504020204" pitchFamily="34" charset="0"/>
                <a:ea typeface="Open Sans" panose="020B0606030504020204" pitchFamily="34" charset="0"/>
                <a:cs typeface="Open Sans" panose="020B0606030504020204" pitchFamily="34" charset="0"/>
              </a:rPr>
              <a:t>included </a:t>
            </a:r>
            <a:r>
              <a:rPr lang="es-ES" sz="1800" dirty="0">
                <a:latin typeface="Open Sans" panose="020B0606030504020204" pitchFamily="34" charset="0"/>
                <a:ea typeface="Open Sans" panose="020B0606030504020204" pitchFamily="34" charset="0"/>
                <a:cs typeface="Open Sans" panose="020B0606030504020204" pitchFamily="34" charset="0"/>
              </a:rPr>
              <a:t>in </a:t>
            </a:r>
            <a:r>
              <a:rPr lang="es-ES" sz="1800" dirty="0" err="1">
                <a:latin typeface="Open Sans" panose="020B0606030504020204" pitchFamily="34" charset="0"/>
                <a:ea typeface="Open Sans" panose="020B0606030504020204" pitchFamily="34" charset="0"/>
                <a:cs typeface="Open Sans" panose="020B0606030504020204" pitchFamily="34" charset="0"/>
              </a:rPr>
              <a:t>the</a:t>
            </a:r>
            <a:r>
              <a:rPr lang="es-ES" sz="1800" dirty="0">
                <a:latin typeface="Open Sans" panose="020B0606030504020204" pitchFamily="34" charset="0"/>
                <a:ea typeface="Open Sans" panose="020B0606030504020204" pitchFamily="34" charset="0"/>
                <a:cs typeface="Open Sans" panose="020B0606030504020204" pitchFamily="34" charset="0"/>
              </a:rPr>
              <a:t> future </a:t>
            </a:r>
            <a:r>
              <a:rPr sz="1800" dirty="0">
                <a:latin typeface="Open Sans" panose="020B0606030504020204" pitchFamily="34" charset="0"/>
                <a:ea typeface="Open Sans" panose="020B0606030504020204" pitchFamily="34" charset="0"/>
                <a:cs typeface="Open Sans" panose="020B0606030504020204" pitchFamily="34" charset="0"/>
              </a:rPr>
              <a:t>(EM, SAXS, SSX</a:t>
            </a:r>
            <a:r>
              <a:rPr lang="es-ES" sz="1800" dirty="0">
                <a:latin typeface="Open Sans" panose="020B0606030504020204" pitchFamily="34" charset="0"/>
                <a:ea typeface="Open Sans" panose="020B0606030504020204" pitchFamily="34" charset="0"/>
                <a:cs typeface="Open Sans" panose="020B0606030504020204" pitchFamily="34" charset="0"/>
              </a:rPr>
              <a:t>,…</a:t>
            </a:r>
            <a:r>
              <a:rPr sz="1800" dirty="0">
                <a:latin typeface="Open Sans" panose="020B0606030504020204" pitchFamily="34" charset="0"/>
                <a:ea typeface="Open Sans" panose="020B0606030504020204" pitchFamily="34" charset="0"/>
                <a:cs typeface="Open Sans" panose="020B0606030504020204" pitchFamily="34" charset="0"/>
              </a:rPr>
              <a:t>).</a:t>
            </a:r>
          </a:p>
        </p:txBody>
      </p:sp>
      <p:pic>
        <p:nvPicPr>
          <p:cNvPr id="2" name="Picture 1">
            <a:extLst>
              <a:ext uri="{FF2B5EF4-FFF2-40B4-BE49-F238E27FC236}">
                <a16:creationId xmlns:a16="http://schemas.microsoft.com/office/drawing/2014/main" id="{41D4D203-328B-2E5E-07BF-DC9272C9C74C}"/>
              </a:ext>
            </a:extLst>
          </p:cNvPr>
          <p:cNvPicPr>
            <a:picLocks noChangeAspect="1"/>
          </p:cNvPicPr>
          <p:nvPr/>
        </p:nvPicPr>
        <p:blipFill rotWithShape="1">
          <a:blip r:embed="rId3"/>
          <a:stretch/>
        </p:blipFill>
        <p:spPr bwMode="auto">
          <a:xfrm>
            <a:off x="1288311" y="1416174"/>
            <a:ext cx="8972976" cy="3172341"/>
          </a:xfrm>
          <a:prstGeom prst="rect">
            <a:avLst/>
          </a:prstGeom>
        </p:spPr>
      </p:pic>
      <p:sp>
        <p:nvSpPr>
          <p:cNvPr id="3" name="TextBox 2">
            <a:extLst>
              <a:ext uri="{FF2B5EF4-FFF2-40B4-BE49-F238E27FC236}">
                <a16:creationId xmlns:a16="http://schemas.microsoft.com/office/drawing/2014/main" id="{98F971B5-01A3-6C7B-3955-B31EA0FDA571}"/>
              </a:ext>
            </a:extLst>
          </p:cNvPr>
          <p:cNvSpPr txBox="1"/>
          <p:nvPr/>
        </p:nvSpPr>
        <p:spPr bwMode="auto">
          <a:xfrm>
            <a:off x="866773" y="252183"/>
            <a:ext cx="11034269" cy="480419"/>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ICAT</a:t>
            </a:r>
            <a:r>
              <a:rPr sz="3150" b="1" i="0" u="none" dirty="0">
                <a:solidFill>
                  <a:srgbClr val="3858A4"/>
                </a:solidFill>
                <a:latin typeface="Montserrat"/>
              </a:rPr>
              <a:t> </a:t>
            </a:r>
            <a:r>
              <a:rPr lang="es-ES_tradnl" sz="3150" b="1" i="0" u="none" dirty="0" err="1">
                <a:solidFill>
                  <a:srgbClr val="3858A4"/>
                </a:solidFill>
                <a:latin typeface="Montserrat"/>
              </a:rPr>
              <a:t>d</a:t>
            </a:r>
            <a:r>
              <a:rPr lang="es-ES_tradnl" sz="3150" b="1" dirty="0" err="1">
                <a:solidFill>
                  <a:srgbClr val="3858A4"/>
                </a:solidFill>
                <a:latin typeface="Montserrat"/>
              </a:rPr>
              <a:t>etailed</a:t>
            </a:r>
            <a:r>
              <a:rPr lang="es-ES_tradnl" sz="3150" b="1" dirty="0">
                <a:solidFill>
                  <a:srgbClr val="3858A4"/>
                </a:solidFill>
                <a:latin typeface="Montserrat"/>
              </a:rPr>
              <a:t> </a:t>
            </a:r>
            <a:r>
              <a:rPr sz="3150" b="1" i="0" u="none" dirty="0">
                <a:solidFill>
                  <a:srgbClr val="3858A4"/>
                </a:solidFill>
                <a:latin typeface="Montserrat"/>
              </a:rPr>
              <a:t>Features</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25535548" name="TextBox 2"/>
          <p:cNvSpPr txBox="1"/>
          <p:nvPr/>
        </p:nvSpPr>
        <p:spPr bwMode="auto">
          <a:xfrm>
            <a:off x="866773" y="252183"/>
            <a:ext cx="11038589" cy="480419"/>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Scientific</a:t>
            </a:r>
            <a:r>
              <a:rPr lang="es-ES" sz="3150" b="1" i="0" u="none" dirty="0">
                <a:solidFill>
                  <a:srgbClr val="3858A4"/>
                </a:solidFill>
                <a:latin typeface="Montserrat"/>
              </a:rPr>
              <a:t> Data </a:t>
            </a:r>
            <a:r>
              <a:rPr lang="es-ES" sz="3150" b="1" i="0" u="none" dirty="0" err="1">
                <a:solidFill>
                  <a:srgbClr val="3858A4"/>
                </a:solidFill>
                <a:latin typeface="Montserrat"/>
              </a:rPr>
              <a:t>Formats</a:t>
            </a:r>
            <a:endParaRPr sz="3150" b="1" i="0" u="none" dirty="0">
              <a:solidFill>
                <a:srgbClr val="3858A4"/>
              </a:solidFill>
              <a:latin typeface="Montserrat"/>
            </a:endParaRPr>
          </a:p>
        </p:txBody>
      </p:sp>
      <p:sp>
        <p:nvSpPr>
          <p:cNvPr id="218835451" name="TextBox 218835450"/>
          <p:cNvSpPr txBox="1"/>
          <p:nvPr/>
        </p:nvSpPr>
        <p:spPr bwMode="auto">
          <a:xfrm>
            <a:off x="859687" y="1142999"/>
            <a:ext cx="8312669" cy="441596"/>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marL="342900" indent="-342900">
              <a:buFont typeface="Arial" panose="020B0604020202020204" pitchFamily="34" charset="0"/>
              <a:buChar char="•"/>
              <a:defRPr/>
            </a:pPr>
            <a:r>
              <a:rPr sz="2000" dirty="0">
                <a:latin typeface="Open Sans" panose="020B0606030504020204" pitchFamily="34" charset="0"/>
                <a:ea typeface="Open Sans" panose="020B0606030504020204" pitchFamily="34" charset="0"/>
                <a:cs typeface="Open Sans" panose="020B0606030504020204" pitchFamily="34" charset="0"/>
              </a:rPr>
              <a:t>Embedding data and metadata: the </a:t>
            </a:r>
            <a:r>
              <a:rPr sz="2000" u="sng" dirty="0" err="1">
                <a:latin typeface="Open Sans" panose="020B0606030504020204" pitchFamily="34" charset="0"/>
                <a:ea typeface="Open Sans" panose="020B0606030504020204" pitchFamily="34" charset="0"/>
                <a:cs typeface="Open Sans" panose="020B0606030504020204" pitchFamily="34" charset="0"/>
                <a:hlinkClick r:id="rId3"/>
              </a:rPr>
              <a:t>NeXus</a:t>
            </a:r>
            <a:r>
              <a:rPr sz="2000" u="sng" dirty="0">
                <a:latin typeface="Open Sans" panose="020B0606030504020204" pitchFamily="34" charset="0"/>
                <a:ea typeface="Open Sans" panose="020B0606030504020204" pitchFamily="34" charset="0"/>
                <a:cs typeface="Open Sans" panose="020B0606030504020204" pitchFamily="34" charset="0"/>
                <a:hlinkClick r:id="rId3"/>
              </a:rPr>
              <a:t>/HDF5 </a:t>
            </a:r>
            <a:r>
              <a:rPr sz="2000" dirty="0">
                <a:latin typeface="Open Sans" panose="020B0606030504020204" pitchFamily="34" charset="0"/>
                <a:ea typeface="Open Sans" panose="020B0606030504020204" pitchFamily="34" charset="0"/>
                <a:cs typeface="Open Sans" panose="020B0606030504020204" pitchFamily="34" charset="0"/>
              </a:rPr>
              <a:t>format</a:t>
            </a:r>
          </a:p>
        </p:txBody>
      </p:sp>
      <p:sp>
        <p:nvSpPr>
          <p:cNvPr id="1954752123" name=" 1954752122"/>
          <p:cNvSpPr/>
          <p:nvPr/>
        </p:nvSpPr>
        <p:spPr bwMode="auto">
          <a:xfrm>
            <a:off x="1507386" y="1607090"/>
            <a:ext cx="5464913" cy="25603200"/>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sz="1800" b="1" i="0" u="none" dirty="0">
                <a:solidFill>
                  <a:srgbClr val="009282"/>
                </a:solidFill>
                <a:latin typeface="Open Sans" panose="020B0606030504020204" pitchFamily="34" charset="0"/>
                <a:ea typeface="Open Sans" panose="020B0606030504020204" pitchFamily="34" charset="0"/>
                <a:cs typeface="Open Sans" panose="020B0606030504020204" pitchFamily="34" charset="0"/>
              </a:rPr>
              <a:t>In production:</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BL01-MIRAS (</a:t>
            </a:r>
            <a:r>
              <a:rPr lang="en-US" sz="1600" b="0" i="0" u="sng" strike="noStrike" cap="none" spc="0"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4"/>
              </a:rPr>
              <a:t>NXoptical_spectroscopy</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dirty="0">
                <a:latin typeface="Open Sans" panose="020B0606030504020204" pitchFamily="34" charset="0"/>
                <a:ea typeface="Open Sans" panose="020B0606030504020204" pitchFamily="34" charset="0"/>
                <a:cs typeface="Open Sans" panose="020B0606030504020204" pitchFamily="34" charset="0"/>
              </a:rPr>
              <a:t>BL04-MSPD (</a:t>
            </a:r>
            <a:r>
              <a:rPr lang="en-US" sz="1600" b="0" i="0" u="sng" strike="noStrike" cap="none" spc="0"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NXmonopd</a:t>
            </a:r>
            <a:r>
              <a:rPr lang="en-US" sz="1600" b="0" i="0" u="sng"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hlinkClick r:id="rId5"/>
              </a:rPr>
              <a:t>,</a:t>
            </a:r>
            <a:r>
              <a:rPr sz="1600" dirty="0">
                <a:latin typeface="Open Sans" panose="020B0606030504020204" pitchFamily="34" charset="0"/>
                <a:ea typeface="Open Sans" panose="020B0606030504020204" pitchFamily="34" charset="0"/>
                <a:cs typeface="Open Sans" panose="020B0606030504020204" pitchFamily="34" charset="0"/>
              </a:rPr>
              <a:t> </a:t>
            </a:r>
            <a:r>
              <a:rPr sz="1600" u="sng" dirty="0" err="1">
                <a:latin typeface="Open Sans" panose="020B0606030504020204" pitchFamily="34" charset="0"/>
                <a:ea typeface="Open Sans" panose="020B0606030504020204" pitchFamily="34" charset="0"/>
                <a:cs typeface="Open Sans" panose="020B0606030504020204" pitchFamily="34" charset="0"/>
                <a:hlinkClick r:id="rId6"/>
              </a:rPr>
              <a:t>NXxrd</a:t>
            </a:r>
            <a:r>
              <a:rPr sz="1600" dirty="0">
                <a:latin typeface="Open Sans" panose="020B0606030504020204" pitchFamily="34" charset="0"/>
                <a:ea typeface="Open Sans" panose="020B0606030504020204" pitchFamily="34" charset="0"/>
                <a:cs typeface="Open Sans" panose="020B0606030504020204" pitchFamily="34" charset="0"/>
              </a:rPr>
              <a:t>)</a:t>
            </a:r>
          </a:p>
          <a:p>
            <a:pPr>
              <a:defRPr/>
            </a:pPr>
            <a:r>
              <a:rPr sz="1600" dirty="0">
                <a:latin typeface="Open Sans" panose="020B0606030504020204" pitchFamily="34" charset="0"/>
                <a:ea typeface="Open Sans" panose="020B0606030504020204" pitchFamily="34" charset="0"/>
                <a:cs typeface="Open Sans" panose="020B0606030504020204" pitchFamily="34" charset="0"/>
              </a:rPr>
              <a:t>BL06-XAIRA (</a:t>
            </a:r>
            <a:r>
              <a:rPr sz="1600" u="sng" dirty="0" err="1">
                <a:latin typeface="Open Sans" panose="020B0606030504020204" pitchFamily="34" charset="0"/>
                <a:ea typeface="Open Sans" panose="020B0606030504020204" pitchFamily="34" charset="0"/>
                <a:cs typeface="Open Sans" panose="020B0606030504020204" pitchFamily="34" charset="0"/>
                <a:hlinkClick r:id="rId7"/>
              </a:rPr>
              <a:t>NXmx</a:t>
            </a:r>
            <a:r>
              <a:rPr sz="1600" dirty="0">
                <a:latin typeface="Open Sans" panose="020B0606030504020204" pitchFamily="34" charset="0"/>
                <a:ea typeface="Open Sans" panose="020B0606030504020204" pitchFamily="34" charset="0"/>
                <a:cs typeface="Open Sans" panose="020B0606030504020204" pitchFamily="34" charset="0"/>
              </a:rPr>
              <a:t>)</a:t>
            </a:r>
            <a:endPar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BL09-MISTRAL</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sz="1600" b="0" i="0" u="sng"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8"/>
              </a:rPr>
              <a:t>NXtomo</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p>
          <a:p>
            <a:pPr>
              <a:defRPr/>
            </a:pP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BL11-NCD (</a:t>
            </a:r>
            <a:r>
              <a:rPr lang="en-US" sz="1600" b="0" i="0" u="sng" strike="noStrike" cap="none" spc="0"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9"/>
              </a:rPr>
              <a:t>NXsas</a:t>
            </a: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BL20-LOREA (</a:t>
            </a:r>
            <a:r>
              <a:rPr sz="1600" b="0" i="0" u="sng"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10"/>
              </a:rPr>
              <a:t>NXarpes</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BL24 CIRCE-PEEM (new </a:t>
            </a:r>
            <a:r>
              <a:rPr sz="1600" b="0" i="0" u="none"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NXmpes_peem</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dirty="0">
                <a:latin typeface="Open Sans" panose="020B0606030504020204" pitchFamily="34" charset="0"/>
                <a:ea typeface="Open Sans" panose="020B0606030504020204" pitchFamily="34" charset="0"/>
                <a:cs typeface="Open Sans" panose="020B0606030504020204" pitchFamily="34" charset="0"/>
              </a:rPr>
              <a:t>BL24 CIRCE-NAPP (</a:t>
            </a:r>
            <a:r>
              <a:rPr lang="en-US" sz="1600" b="0" i="0" u="sng" strike="noStrike" cap="none" spc="0"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11"/>
              </a:rPr>
              <a:t>NXsensor_scan</a:t>
            </a:r>
            <a:r>
              <a:rPr sz="1600" dirty="0">
                <a:latin typeface="Open Sans" panose="020B0606030504020204" pitchFamily="34" charset="0"/>
                <a:ea typeface="Open Sans" panose="020B0606030504020204" pitchFamily="34" charset="0"/>
                <a:cs typeface="Open Sans" panose="020B0606030504020204" pitchFamily="34" charset="0"/>
              </a:rPr>
              <a:t>, </a:t>
            </a:r>
            <a:r>
              <a:rPr sz="1600" u="sng" dirty="0" err="1">
                <a:latin typeface="Open Sans" panose="020B0606030504020204" pitchFamily="34" charset="0"/>
                <a:ea typeface="Open Sans" panose="020B0606030504020204" pitchFamily="34" charset="0"/>
                <a:cs typeface="Open Sans" panose="020B0606030504020204" pitchFamily="34" charset="0"/>
                <a:hlinkClick r:id="rId12"/>
              </a:rPr>
              <a:t>NXxas</a:t>
            </a:r>
            <a:r>
              <a:rPr sz="1600" dirty="0">
                <a:latin typeface="Open Sans" panose="020B0606030504020204" pitchFamily="34" charset="0"/>
                <a:ea typeface="Open Sans" panose="020B0606030504020204" pitchFamily="34" charset="0"/>
                <a:cs typeface="Open Sans" panose="020B0606030504020204" pitchFamily="34" charset="0"/>
              </a:rPr>
              <a:t>, </a:t>
            </a:r>
            <a:r>
              <a:rPr sz="1600" u="sng" dirty="0" err="1">
                <a:latin typeface="Open Sans" panose="020B0606030504020204" pitchFamily="34" charset="0"/>
                <a:ea typeface="Open Sans" panose="020B0606030504020204" pitchFamily="34" charset="0"/>
                <a:cs typeface="Open Sans" panose="020B0606030504020204" pitchFamily="34" charset="0"/>
                <a:hlinkClick r:id="rId13"/>
              </a:rPr>
              <a:t>NXmpes</a:t>
            </a:r>
            <a:r>
              <a:rPr sz="1600" dirty="0">
                <a:latin typeface="Open Sans" panose="020B0606030504020204" pitchFamily="34" charset="0"/>
                <a:ea typeface="Open Sans" panose="020B0606030504020204" pitchFamily="34" charset="0"/>
                <a:cs typeface="Open Sans" panose="020B0606030504020204" pitchFamily="34" charset="0"/>
              </a:rPr>
              <a:t>)</a:t>
            </a: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BL29-BOREAS (</a:t>
            </a:r>
            <a:r>
              <a:rPr lang="en-US" sz="1600" b="0" i="0" u="sng" strike="noStrike" cap="none" spc="0" dirty="0" err="1">
                <a:solidFill>
                  <a:srgbClr val="000000"/>
                </a:solidFill>
                <a:latin typeface="Open Sans" panose="020B0606030504020204" pitchFamily="34" charset="0"/>
                <a:ea typeface="Open Sans" panose="020B0606030504020204" pitchFamily="34" charset="0"/>
                <a:cs typeface="Open Sans" panose="020B0606030504020204" pitchFamily="34" charset="0"/>
                <a:hlinkClick r:id="rId9"/>
              </a:rPr>
              <a:t>NXsas</a:t>
            </a: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 based)</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b="1" i="0" u="none" dirty="0">
                <a:solidFill>
                  <a:srgbClr val="009282"/>
                </a:solidFill>
                <a:latin typeface="Open Sans" panose="020B0606030504020204" pitchFamily="34" charset="0"/>
                <a:ea typeface="Open Sans" panose="020B0606030504020204" pitchFamily="34" charset="0"/>
                <a:cs typeface="Open Sans" panose="020B0606030504020204" pitchFamily="34" charset="0"/>
              </a:rPr>
              <a:t>WIP:</a:t>
            </a:r>
            <a:endPar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BL13-XALOC</a:t>
            </a:r>
            <a:endPar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defRPr/>
            </a:pP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BL15 3Sbar</a:t>
            </a: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BL16-NOTOS</a:t>
            </a:r>
          </a:p>
          <a:p>
            <a:pPr>
              <a:defRPr/>
            </a:pPr>
            <a:r>
              <a:rPr lang="en-US" sz="1600" b="0" i="0" u="none" strike="noStrike" cap="none" spc="0" dirty="0">
                <a:solidFill>
                  <a:srgbClr val="000000"/>
                </a:solidFill>
                <a:latin typeface="Open Sans" panose="020B0606030504020204" pitchFamily="34" charset="0"/>
                <a:ea typeface="Open Sans" panose="020B0606030504020204" pitchFamily="34" charset="0"/>
                <a:cs typeface="Open Sans" panose="020B0606030504020204" pitchFamily="34" charset="0"/>
              </a:rPr>
              <a:t>BL22-CLAESS</a:t>
            </a:r>
            <a:endParaRPr sz="1600" dirty="0">
              <a:latin typeface="Open Sans" panose="020B0606030504020204" pitchFamily="34" charset="0"/>
              <a:ea typeface="Open Sans" panose="020B0606030504020204" pitchFamily="34" charset="0"/>
              <a:cs typeface="Open Sans" panose="020B0606030504020204" pitchFamily="34" charset="0"/>
            </a:endParaRPr>
          </a:p>
          <a:p>
            <a:pPr>
              <a:defRPr/>
            </a:pPr>
            <a:r>
              <a:rPr sz="16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BL31-FAXTOR (using JPEG2K compression)</a:t>
            </a:r>
            <a:endParaRPr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75303372" name="Picture 175303371">
            <a:hlinkClick r:id="rId14"/>
          </p:cNvPr>
          <p:cNvPicPr>
            <a:picLocks noChangeAspect="1"/>
          </p:cNvPicPr>
          <p:nvPr/>
        </p:nvPicPr>
        <p:blipFill rotWithShape="1">
          <a:blip r:embed="rId15"/>
          <a:stretch/>
        </p:blipFill>
        <p:spPr bwMode="auto">
          <a:xfrm>
            <a:off x="7109565" y="1689833"/>
            <a:ext cx="4125581" cy="3787042"/>
          </a:xfrm>
          <a:prstGeom prst="rect">
            <a:avLst/>
          </a:prstGeom>
        </p:spPr>
      </p:pic>
      <p:sp>
        <p:nvSpPr>
          <p:cNvPr id="1522370926" name="TextBox 1522370925"/>
          <p:cNvSpPr txBox="1"/>
          <p:nvPr/>
        </p:nvSpPr>
        <p:spPr bwMode="auto">
          <a:xfrm>
            <a:off x="6574687" y="6000749"/>
            <a:ext cx="5106314" cy="30515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r">
              <a:defRPr/>
            </a:pPr>
            <a:r>
              <a:rPr u="sng">
                <a:hlinkClick r:id="rId16"/>
              </a:rPr>
              <a:t>Application definitions link</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75542514" name="TextBox 2"/>
          <p:cNvSpPr txBox="1"/>
          <p:nvPr/>
        </p:nvSpPr>
        <p:spPr bwMode="auto">
          <a:xfrm>
            <a:off x="866774" y="252184"/>
            <a:ext cx="11033549" cy="480419"/>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ICAT </a:t>
            </a:r>
            <a:r>
              <a:rPr lang="es-ES" sz="3150" b="1" dirty="0" err="1">
                <a:solidFill>
                  <a:srgbClr val="3858A4"/>
                </a:solidFill>
                <a:latin typeface="Montserrat"/>
              </a:rPr>
              <a:t>U</a:t>
            </a:r>
            <a:r>
              <a:rPr lang="es-ES" sz="3150" b="1" i="0" u="none" dirty="0" err="1">
                <a:solidFill>
                  <a:srgbClr val="3858A4"/>
                </a:solidFill>
                <a:latin typeface="Montserrat"/>
              </a:rPr>
              <a:t>sage</a:t>
            </a:r>
            <a:r>
              <a:rPr lang="es-ES" sz="3150" b="1" i="0" u="none" dirty="0">
                <a:solidFill>
                  <a:srgbClr val="3858A4"/>
                </a:solidFill>
                <a:latin typeface="Montserrat"/>
              </a:rPr>
              <a:t> at ALBA</a:t>
            </a:r>
            <a:endParaRPr sz="3150" b="1" i="0" u="none" dirty="0">
              <a:solidFill>
                <a:srgbClr val="3858A4"/>
              </a:solidFill>
              <a:latin typeface="Montserrat"/>
            </a:endParaRPr>
          </a:p>
        </p:txBody>
      </p:sp>
      <p:pic>
        <p:nvPicPr>
          <p:cNvPr id="1664658741" name="Picture 1664658740"/>
          <p:cNvPicPr>
            <a:picLocks noChangeAspect="1"/>
          </p:cNvPicPr>
          <p:nvPr/>
        </p:nvPicPr>
        <p:blipFill rotWithShape="1">
          <a:blip r:embed="rId3"/>
          <a:stretch/>
        </p:blipFill>
        <p:spPr bwMode="auto">
          <a:xfrm>
            <a:off x="1621687" y="984736"/>
            <a:ext cx="9506446" cy="534737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44861278" name="TextBox 4"/>
          <p:cNvSpPr txBox="1"/>
          <p:nvPr/>
        </p:nvSpPr>
        <p:spPr bwMode="auto">
          <a:xfrm>
            <a:off x="495300" y="1943785"/>
            <a:ext cx="11201400" cy="2380523"/>
          </a:xfrm>
          <a:prstGeom prst="rect">
            <a:avLst/>
          </a:prstGeom>
          <a:noFill/>
        </p:spPr>
        <p:txBody>
          <a:bodyPr wrap="square" rtlCol="0">
            <a:spAutoFit/>
          </a:bodyPr>
          <a:lstStyle/>
          <a:p>
            <a:pPr algn="ctr">
              <a:lnSpc>
                <a:spcPts val="4620"/>
              </a:lnSpc>
              <a:defRPr/>
            </a:pPr>
            <a:r>
              <a:rPr lang="en-US" sz="2400" i="0" u="none" dirty="0">
                <a:solidFill>
                  <a:srgbClr val="0F172A"/>
                </a:solidFill>
                <a:latin typeface="Montserrat SemiBold"/>
              </a:rPr>
              <a:t>The </a:t>
            </a:r>
            <a:r>
              <a:rPr lang="en-US" sz="2400" b="1" i="0" u="none" dirty="0">
                <a:solidFill>
                  <a:srgbClr val="0F172A"/>
                </a:solidFill>
                <a:latin typeface="Montserrat SemiBold"/>
              </a:rPr>
              <a:t>new</a:t>
            </a:r>
            <a:r>
              <a:rPr lang="en-US" sz="2400" i="0" u="none" dirty="0">
                <a:solidFill>
                  <a:srgbClr val="0F172A"/>
                </a:solidFill>
                <a:latin typeface="Montserrat SemiBold"/>
              </a:rPr>
              <a:t> Data Policy is more than an update on the data storage rules. It reflects ALBA's commitment to our users, supports the success of ALBA’s experiments, and serves as the contract connecting the entire scientific data lifecycle.</a:t>
            </a:r>
            <a:endParaRPr dirty="0"/>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39314839" name="TextBox 2"/>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ICAT - Access and Data Transfer</a:t>
            </a:r>
            <a:endParaRPr sz="3150" b="1" i="0" u="none" dirty="0">
              <a:solidFill>
                <a:srgbClr val="3858A4"/>
              </a:solidFill>
              <a:latin typeface="Montserrat"/>
            </a:endParaRPr>
          </a:p>
        </p:txBody>
      </p:sp>
      <p:sp>
        <p:nvSpPr>
          <p:cNvPr id="1443529018" name="Marcador de texto 2"/>
          <p:cNvSpPr txBox="1"/>
          <p:nvPr/>
        </p:nvSpPr>
        <p:spPr bwMode="auto">
          <a:xfrm>
            <a:off x="432480" y="3046719"/>
            <a:ext cx="6034995" cy="293498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defRPr/>
            </a:pPr>
            <a:r>
              <a:rPr lang="en-US" sz="2200" b="1" i="0" u="none" strike="noStrike" cap="none" spc="0" dirty="0">
                <a:solidFill>
                  <a:srgbClr val="002060"/>
                </a:solidFill>
                <a:latin typeface="Open Sans"/>
                <a:ea typeface="Open Sans"/>
                <a:cs typeface="Open Sans"/>
              </a:rPr>
              <a:t>Faster </a:t>
            </a:r>
            <a:r>
              <a:rPr lang="en-US" sz="2000" b="1" i="0" u="none" strike="noStrike" cap="none" spc="0" dirty="0">
                <a:solidFill>
                  <a:srgbClr val="002060"/>
                </a:solidFill>
                <a:latin typeface="Open Sans"/>
                <a:ea typeface="Open Sans"/>
                <a:cs typeface="Open Sans"/>
              </a:rPr>
              <a:t>Data Transfers for ALBA Users</a:t>
            </a:r>
            <a:r>
              <a:rPr lang="en-US" sz="2000" b="0" i="0" u="none" strike="noStrike" cap="none" spc="0" dirty="0">
                <a:solidFill>
                  <a:srgbClr val="002060"/>
                </a:solidFill>
                <a:latin typeface="Open Sans"/>
                <a:ea typeface="Open Sans"/>
                <a:cs typeface="Open Sans"/>
              </a:rPr>
              <a:t>: </a:t>
            </a:r>
            <a:endParaRPr sz="2000" b="0" i="0" u="none" strike="noStrike" cap="none" spc="0" dirty="0">
              <a:solidFill>
                <a:srgbClr val="002060"/>
              </a:solidFill>
              <a:latin typeface="Open Sans"/>
              <a:ea typeface="Open Sans"/>
              <a:cs typeface="Open Sans"/>
            </a:endParaRPr>
          </a:p>
          <a:p>
            <a:pPr marL="305908" indent="-305908">
              <a:lnSpc>
                <a:spcPct val="114999"/>
              </a:lnSpc>
              <a:buFont typeface="Arial"/>
              <a:buChar char="•"/>
              <a:defRPr/>
            </a:pPr>
            <a:r>
              <a:rPr lang="en-US" sz="2000" b="0" i="0" u="none" strike="noStrike" cap="none" spc="0" dirty="0">
                <a:solidFill>
                  <a:srgbClr val="152F4E"/>
                </a:solidFill>
                <a:latin typeface="Open Sans"/>
                <a:ea typeface="Open Sans"/>
                <a:cs typeface="Open Sans"/>
              </a:rPr>
              <a:t>Internet connectivity has been upgraded from 10 Gbps to 100 Gbps, with 25 Gbps reserved for Globus.</a:t>
            </a:r>
          </a:p>
          <a:p>
            <a:pPr marL="305908" indent="-305908">
              <a:lnSpc>
                <a:spcPct val="114999"/>
              </a:lnSpc>
              <a:buFont typeface="Arial"/>
              <a:buChar char="•"/>
              <a:defRPr/>
            </a:pPr>
            <a:r>
              <a:rPr lang="en-US" sz="2000" b="0" i="0" u="none" strike="noStrike" cap="none" spc="0" dirty="0">
                <a:solidFill>
                  <a:srgbClr val="152F4E"/>
                </a:solidFill>
                <a:latin typeface="Open Sans"/>
                <a:ea typeface="Open Sans"/>
                <a:cs typeface="Open Sans"/>
              </a:rPr>
              <a:t>Globus is now available for high-volume data transfers from BL06-XAIRA, BL13-XALOC, and BL31-FAXTOR, all integrated with ICAT.</a:t>
            </a:r>
          </a:p>
        </p:txBody>
      </p:sp>
      <p:pic>
        <p:nvPicPr>
          <p:cNvPr id="611153100" name="Picture 1" descr="image.png"/>
          <p:cNvPicPr>
            <a:picLocks noChangeAspect="1"/>
          </p:cNvPicPr>
          <p:nvPr/>
        </p:nvPicPr>
        <p:blipFill rotWithShape="1">
          <a:blip r:embed="rId3"/>
          <a:stretch/>
        </p:blipFill>
        <p:spPr bwMode="auto">
          <a:xfrm>
            <a:off x="11553825" y="147410"/>
            <a:ext cx="495300" cy="495300"/>
          </a:xfrm>
          <a:prstGeom prst="rect">
            <a:avLst/>
          </a:prstGeom>
        </p:spPr>
      </p:pic>
      <p:pic>
        <p:nvPicPr>
          <p:cNvPr id="1124062453" name="Picture 1124062452"/>
          <p:cNvPicPr>
            <a:picLocks noChangeAspect="1"/>
          </p:cNvPicPr>
          <p:nvPr/>
        </p:nvPicPr>
        <p:blipFill rotWithShape="1">
          <a:blip r:embed="rId4"/>
          <a:stretch/>
        </p:blipFill>
        <p:spPr bwMode="auto">
          <a:xfrm>
            <a:off x="6683375" y="3175886"/>
            <a:ext cx="5118100" cy="2106597"/>
          </a:xfrm>
          <a:prstGeom prst="rect">
            <a:avLst/>
          </a:prstGeom>
        </p:spPr>
      </p:pic>
      <p:sp>
        <p:nvSpPr>
          <p:cNvPr id="2" name="Marcador de texto 2">
            <a:extLst>
              <a:ext uri="{FF2B5EF4-FFF2-40B4-BE49-F238E27FC236}">
                <a16:creationId xmlns:a16="http://schemas.microsoft.com/office/drawing/2014/main" id="{AB8D245F-0EE0-EFB1-D369-CC56B3A67226}"/>
              </a:ext>
            </a:extLst>
          </p:cNvPr>
          <p:cNvSpPr txBox="1"/>
          <p:nvPr/>
        </p:nvSpPr>
        <p:spPr bwMode="auto">
          <a:xfrm>
            <a:off x="432480" y="736933"/>
            <a:ext cx="11464245" cy="210659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defRPr/>
            </a:pPr>
            <a:endParaRPr lang="es-ES" sz="2200" b="1" i="0" u="none" strike="noStrike" cap="none" spc="0" dirty="0">
              <a:solidFill>
                <a:srgbClr val="002060"/>
              </a:solidFill>
              <a:latin typeface="Open Sans"/>
              <a:ea typeface="Open Sans"/>
              <a:cs typeface="Open Sans"/>
            </a:endParaRPr>
          </a:p>
          <a:p>
            <a:pPr>
              <a:defRPr/>
            </a:pPr>
            <a:r>
              <a:rPr lang="es-ES" sz="2200" b="1" i="0" u="none" strike="noStrike" cap="none" spc="0" dirty="0">
                <a:solidFill>
                  <a:srgbClr val="002060"/>
                </a:solidFill>
                <a:latin typeface="Open Sans"/>
                <a:ea typeface="Open Sans"/>
                <a:cs typeface="Open Sans"/>
              </a:rPr>
              <a:t>ALBA Data Portal </a:t>
            </a:r>
            <a:r>
              <a:rPr lang="es-ES" sz="2200" b="1" i="0" u="none" strike="noStrike" cap="none" spc="0" dirty="0" err="1">
                <a:solidFill>
                  <a:srgbClr val="002060"/>
                </a:solidFill>
                <a:latin typeface="Open Sans"/>
                <a:ea typeface="Open Sans"/>
                <a:cs typeface="Open Sans"/>
              </a:rPr>
              <a:t>does</a:t>
            </a:r>
            <a:r>
              <a:rPr lang="es-ES" sz="2200" b="1" i="0" u="none" strike="noStrike" cap="none" spc="0" dirty="0">
                <a:solidFill>
                  <a:srgbClr val="002060"/>
                </a:solidFill>
                <a:latin typeface="Open Sans"/>
                <a:ea typeface="Open Sans"/>
                <a:cs typeface="Open Sans"/>
              </a:rPr>
              <a:t> </a:t>
            </a:r>
            <a:r>
              <a:rPr lang="es-ES" sz="2200" b="1" i="0" u="none" strike="noStrike" cap="none" spc="0" dirty="0" err="1">
                <a:solidFill>
                  <a:srgbClr val="002060"/>
                </a:solidFill>
                <a:latin typeface="Open Sans"/>
                <a:ea typeface="Open Sans"/>
                <a:cs typeface="Open Sans"/>
              </a:rPr>
              <a:t>not</a:t>
            </a:r>
            <a:r>
              <a:rPr lang="es-ES" sz="2200" b="1" i="0" u="none" strike="noStrike" cap="none" spc="0" dirty="0">
                <a:solidFill>
                  <a:srgbClr val="002060"/>
                </a:solidFill>
                <a:latin typeface="Open Sans"/>
                <a:ea typeface="Open Sans"/>
                <a:cs typeface="Open Sans"/>
              </a:rPr>
              <a:t> </a:t>
            </a:r>
            <a:r>
              <a:rPr lang="es-ES" sz="2200" b="1" i="0" u="none" strike="noStrike" cap="none" spc="0" dirty="0" err="1">
                <a:solidFill>
                  <a:srgbClr val="002060"/>
                </a:solidFill>
                <a:latin typeface="Open Sans"/>
                <a:ea typeface="Open Sans"/>
                <a:cs typeface="Open Sans"/>
              </a:rPr>
              <a:t>allow</a:t>
            </a:r>
            <a:r>
              <a:rPr lang="es-ES" sz="2200" b="1" i="0" u="none" strike="noStrike" cap="none" spc="0" dirty="0">
                <a:solidFill>
                  <a:srgbClr val="002060"/>
                </a:solidFill>
                <a:latin typeface="Open Sans"/>
                <a:ea typeface="Open Sans"/>
                <a:cs typeface="Open Sans"/>
              </a:rPr>
              <a:t> </a:t>
            </a:r>
            <a:r>
              <a:rPr lang="es-ES" sz="2200" b="1" i="0" u="none" strike="noStrike" cap="none" spc="0" dirty="0" err="1">
                <a:solidFill>
                  <a:srgbClr val="002060"/>
                </a:solidFill>
                <a:latin typeface="Open Sans"/>
                <a:ea typeface="Open Sans"/>
                <a:cs typeface="Open Sans"/>
              </a:rPr>
              <a:t>anonymous</a:t>
            </a:r>
            <a:r>
              <a:rPr lang="es-ES" sz="2200" b="1" i="0" u="none" strike="noStrike" cap="none" spc="0" dirty="0">
                <a:solidFill>
                  <a:srgbClr val="002060"/>
                </a:solidFill>
                <a:latin typeface="Open Sans"/>
                <a:ea typeface="Open Sans"/>
                <a:cs typeface="Open Sans"/>
              </a:rPr>
              <a:t> </a:t>
            </a:r>
            <a:r>
              <a:rPr lang="es-ES" sz="2200" b="1" i="0" u="none" strike="noStrike" cap="none" spc="0" dirty="0" err="1">
                <a:solidFill>
                  <a:srgbClr val="002060"/>
                </a:solidFill>
                <a:latin typeface="Open Sans"/>
                <a:ea typeface="Open Sans"/>
                <a:cs typeface="Open Sans"/>
              </a:rPr>
              <a:t>access</a:t>
            </a:r>
            <a:r>
              <a:rPr lang="es-ES" sz="2200" b="1" i="0" u="none" strike="noStrike" cap="none" spc="0" dirty="0">
                <a:solidFill>
                  <a:srgbClr val="002060"/>
                </a:solidFill>
                <a:latin typeface="Open Sans"/>
                <a:ea typeface="Open Sans"/>
                <a:cs typeface="Open Sans"/>
              </a:rPr>
              <a:t>:</a:t>
            </a:r>
            <a:endParaRPr sz="2000" b="0" i="0" u="none" strike="noStrike" cap="none" spc="0" dirty="0">
              <a:solidFill>
                <a:srgbClr val="002060"/>
              </a:solidFill>
              <a:latin typeface="Open Sans"/>
              <a:ea typeface="Open Sans"/>
              <a:cs typeface="Open Sans"/>
            </a:endParaRPr>
          </a:p>
          <a:p>
            <a:pPr marL="305908" indent="-305908">
              <a:lnSpc>
                <a:spcPct val="114999"/>
              </a:lnSpc>
              <a:buFont typeface="Arial"/>
              <a:buChar char="•"/>
              <a:defRPr/>
            </a:pPr>
            <a:r>
              <a:rPr lang="en-US" sz="2000" b="0" i="0" u="none" strike="noStrike" cap="none" spc="0" dirty="0">
                <a:solidFill>
                  <a:srgbClr val="152F4E"/>
                </a:solidFill>
                <a:latin typeface="Open Sans"/>
                <a:ea typeface="Open Sans"/>
                <a:cs typeface="Open Sans"/>
              </a:rPr>
              <a:t>Access is restricted to registered users.</a:t>
            </a:r>
          </a:p>
          <a:p>
            <a:pPr marL="305908" indent="-305908">
              <a:lnSpc>
                <a:spcPct val="114999"/>
              </a:lnSpc>
              <a:buFont typeface="Arial"/>
              <a:buChar char="•"/>
              <a:defRPr/>
            </a:pPr>
            <a:r>
              <a:rPr lang="en-US" sz="2000" b="0" i="0" u="none" strike="noStrike" cap="none" spc="0" dirty="0">
                <a:solidFill>
                  <a:srgbClr val="152F4E"/>
                </a:solidFill>
                <a:latin typeface="Open Sans"/>
                <a:ea typeface="Open Sans"/>
                <a:cs typeface="Open Sans"/>
              </a:rPr>
              <a:t>Authentication currently relies on ALBA User Office accounts.</a:t>
            </a:r>
          </a:p>
          <a:p>
            <a:pPr marL="305908" indent="-305908">
              <a:lnSpc>
                <a:spcPct val="114999"/>
              </a:lnSpc>
              <a:buFont typeface="Arial"/>
              <a:buChar char="•"/>
              <a:defRPr/>
            </a:pPr>
            <a:r>
              <a:rPr lang="en-US" sz="2000" b="0" i="0" u="none" strike="noStrike" cap="none" spc="0" dirty="0">
                <a:solidFill>
                  <a:srgbClr val="152F4E"/>
                </a:solidFill>
                <a:latin typeface="Open Sans"/>
                <a:ea typeface="Open Sans"/>
                <a:cs typeface="Open Sans"/>
              </a:rPr>
              <a:t>We plan to integrate with the broader European federated research identity ecosystem, using GÉANT </a:t>
            </a:r>
            <a:r>
              <a:rPr lang="en-US" sz="2000" b="0" i="0" u="none" strike="noStrike" cap="none" spc="0" dirty="0" err="1">
                <a:solidFill>
                  <a:srgbClr val="152F4E"/>
                </a:solidFill>
                <a:latin typeface="Open Sans"/>
                <a:ea typeface="Open Sans"/>
                <a:cs typeface="Open Sans"/>
              </a:rPr>
              <a:t>eduGAIN</a:t>
            </a:r>
            <a:r>
              <a:rPr lang="en-US" sz="2000" b="0" i="0" u="none" strike="noStrike" cap="none" spc="0" dirty="0">
                <a:solidFill>
                  <a:srgbClr val="152F4E"/>
                </a:solidFill>
                <a:latin typeface="Open Sans"/>
                <a:ea typeface="Open Sans"/>
                <a:cs typeface="Open Sans"/>
              </a:rPr>
              <a:t> and </a:t>
            </a:r>
            <a:r>
              <a:rPr lang="en-US" sz="2000" b="0" i="0" u="none" strike="noStrike" cap="none" spc="0" dirty="0" err="1">
                <a:solidFill>
                  <a:srgbClr val="152F4E"/>
                </a:solidFill>
                <a:latin typeface="Open Sans"/>
                <a:ea typeface="Open Sans"/>
                <a:cs typeface="Open Sans"/>
              </a:rPr>
              <a:t>MyAccessID</a:t>
            </a:r>
            <a:r>
              <a:rPr lang="en-US" sz="2000" b="0" i="0" u="none" strike="noStrike" cap="none" spc="0" dirty="0">
                <a:solidFill>
                  <a:srgbClr val="152F4E"/>
                </a:solidFill>
                <a:latin typeface="Open Sans"/>
                <a:ea typeface="Open Sans"/>
                <a:cs typeface="Open Sans"/>
              </a:rPr>
              <a:t>. (Early 2027)</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01384822" name="TextBox 2"/>
          <p:cNvSpPr txBox="1"/>
          <p:nvPr/>
        </p:nvSpPr>
        <p:spPr bwMode="auto">
          <a:xfrm>
            <a:off x="763246" y="222706"/>
            <a:ext cx="11038229" cy="480418"/>
          </a:xfrm>
          <a:prstGeom prst="rect">
            <a:avLst/>
          </a:prstGeom>
          <a:noFill/>
        </p:spPr>
        <p:txBody>
          <a:bodyPr wrap="square" lIns="0" tIns="0" rIns="0" bIns="0" anchor="t">
            <a:spAutoFit/>
          </a:bodyPr>
          <a:lstStyle/>
          <a:p>
            <a:pPr algn="ctr">
              <a:defRPr/>
            </a:pPr>
            <a:r>
              <a:rPr lang="es-ES" sz="3150" b="1" i="0" u="none" dirty="0">
                <a:solidFill>
                  <a:srgbClr val="3858A4"/>
                </a:solidFill>
                <a:latin typeface="Montserrat"/>
              </a:rPr>
              <a:t>ICAT - DOI </a:t>
            </a:r>
            <a:r>
              <a:rPr lang="es-ES" sz="3150" b="1" i="0" u="none" dirty="0" err="1">
                <a:solidFill>
                  <a:srgbClr val="3858A4"/>
                </a:solidFill>
                <a:latin typeface="Montserrat"/>
              </a:rPr>
              <a:t>minting</a:t>
            </a:r>
            <a:endParaRPr sz="3150" b="1" i="0" u="none" dirty="0">
              <a:solidFill>
                <a:srgbClr val="3858A4"/>
              </a:solidFill>
              <a:latin typeface="Montserrat"/>
            </a:endParaRPr>
          </a:p>
        </p:txBody>
      </p:sp>
      <p:pic>
        <p:nvPicPr>
          <p:cNvPr id="1513969256" name="Picture 1" descr="image.png"/>
          <p:cNvPicPr>
            <a:picLocks noChangeAspect="1"/>
          </p:cNvPicPr>
          <p:nvPr/>
        </p:nvPicPr>
        <p:blipFill rotWithShape="1">
          <a:blip r:embed="rId3"/>
          <a:stretch/>
        </p:blipFill>
        <p:spPr bwMode="auto">
          <a:xfrm>
            <a:off x="11553825" y="147410"/>
            <a:ext cx="495300" cy="495300"/>
          </a:xfrm>
          <a:prstGeom prst="rect">
            <a:avLst/>
          </a:prstGeom>
        </p:spPr>
      </p:pic>
      <p:pic>
        <p:nvPicPr>
          <p:cNvPr id="1031268148" name="Picture 1031268147"/>
          <p:cNvPicPr>
            <a:picLocks noChangeAspect="1"/>
          </p:cNvPicPr>
          <p:nvPr/>
        </p:nvPicPr>
        <p:blipFill rotWithShape="1">
          <a:blip r:embed="rId4"/>
          <a:stretch/>
        </p:blipFill>
        <p:spPr bwMode="auto">
          <a:xfrm>
            <a:off x="367002" y="2025952"/>
            <a:ext cx="4646253" cy="2730499"/>
          </a:xfrm>
          <a:prstGeom prst="rect">
            <a:avLst/>
          </a:prstGeom>
        </p:spPr>
      </p:pic>
      <p:sp>
        <p:nvSpPr>
          <p:cNvPr id="2110774154" name="TextBox 2110774153"/>
          <p:cNvSpPr txBox="1"/>
          <p:nvPr/>
        </p:nvSpPr>
        <p:spPr bwMode="auto">
          <a:xfrm>
            <a:off x="388253" y="1375833"/>
            <a:ext cx="4604471" cy="72109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800" dirty="0">
                <a:latin typeface="Open Sans" panose="020B0606030504020204" pitchFamily="34" charset="0"/>
                <a:ea typeface="Open Sans" panose="020B0606030504020204" pitchFamily="34" charset="0"/>
                <a:cs typeface="Open Sans" panose="020B0606030504020204" pitchFamily="34" charset="0"/>
              </a:rPr>
              <a:t>DOIs are minted automatically for every experiment</a:t>
            </a:r>
          </a:p>
        </p:txBody>
      </p:sp>
      <p:pic>
        <p:nvPicPr>
          <p:cNvPr id="1383275600" name="Picture 1383275599"/>
          <p:cNvPicPr>
            <a:picLocks noChangeAspect="1"/>
          </p:cNvPicPr>
          <p:nvPr/>
        </p:nvPicPr>
        <p:blipFill rotWithShape="1">
          <a:blip r:embed="rId5"/>
          <a:stretch/>
        </p:blipFill>
        <p:spPr bwMode="auto">
          <a:xfrm>
            <a:off x="5424224" y="2076687"/>
            <a:ext cx="6472499" cy="2629028"/>
          </a:xfrm>
          <a:prstGeom prst="rect">
            <a:avLst/>
          </a:prstGeom>
        </p:spPr>
      </p:pic>
      <p:sp>
        <p:nvSpPr>
          <p:cNvPr id="294631226" name="TextBox 294631225"/>
          <p:cNvSpPr txBox="1"/>
          <p:nvPr/>
        </p:nvSpPr>
        <p:spPr bwMode="auto">
          <a:xfrm>
            <a:off x="6358419" y="1375833"/>
            <a:ext cx="4640110" cy="721095"/>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1800" dirty="0">
                <a:latin typeface="Open Sans" panose="020B0606030504020204" pitchFamily="34" charset="0"/>
                <a:ea typeface="Open Sans" panose="020B0606030504020204" pitchFamily="34" charset="0"/>
                <a:cs typeface="Open Sans" panose="020B0606030504020204" pitchFamily="34" charset="0"/>
              </a:rPr>
              <a:t>Users can manually mint a DOI to an ensemble of chosen datasets</a:t>
            </a:r>
          </a:p>
        </p:txBody>
      </p:sp>
      <p:sp>
        <p:nvSpPr>
          <p:cNvPr id="2035216808" name="TextBox 2035216807"/>
          <p:cNvSpPr txBox="1"/>
          <p:nvPr/>
        </p:nvSpPr>
        <p:spPr bwMode="auto">
          <a:xfrm>
            <a:off x="727261" y="5170714"/>
            <a:ext cx="10427824" cy="476541"/>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sz="2200" dirty="0">
                <a:latin typeface="Open Sans" panose="020B0606030504020204" pitchFamily="34" charset="0"/>
                <a:ea typeface="Open Sans" panose="020B0606030504020204" pitchFamily="34" charset="0"/>
                <a:cs typeface="Open Sans" panose="020B0606030504020204" pitchFamily="34" charset="0"/>
              </a:rPr>
              <a:t>Each DOI minting leads to the creation of a public </a:t>
            </a:r>
            <a:r>
              <a:rPr sz="2200" b="1" dirty="0">
                <a:solidFill>
                  <a:schemeClr val="accent5">
                    <a:lumMod val="75000"/>
                  </a:schemeClr>
                </a:solidFill>
                <a:latin typeface="Open Sans" panose="020B0606030504020204" pitchFamily="34" charset="0"/>
                <a:ea typeface="Open Sans" panose="020B0606030504020204" pitchFamily="34" charset="0"/>
                <a:cs typeface="Open Sans" panose="020B0606030504020204" pitchFamily="34" charset="0"/>
              </a:rPr>
              <a:t>landing page</a:t>
            </a:r>
            <a:endParaRPr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25607943" name="TextBox 2"/>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Federated</a:t>
            </a:r>
            <a:r>
              <a:rPr lang="es-ES" sz="3150" b="1" i="0" u="none" dirty="0">
                <a:solidFill>
                  <a:srgbClr val="3858A4"/>
                </a:solidFill>
                <a:latin typeface="Montserrat"/>
              </a:rPr>
              <a:t> Data </a:t>
            </a:r>
            <a:r>
              <a:rPr lang="es-ES" sz="3150" b="1" i="0" u="none" dirty="0" err="1">
                <a:solidFill>
                  <a:srgbClr val="3858A4"/>
                </a:solidFill>
                <a:latin typeface="Montserrat"/>
              </a:rPr>
              <a:t>Repositories</a:t>
            </a:r>
            <a:endParaRPr sz="3150" b="1" i="0" u="none" dirty="0">
              <a:solidFill>
                <a:srgbClr val="3858A4"/>
              </a:solidFill>
              <a:latin typeface="Montserrat"/>
            </a:endParaRPr>
          </a:p>
        </p:txBody>
      </p:sp>
      <p:pic>
        <p:nvPicPr>
          <p:cNvPr id="1767209999" name="Picture 1" descr="image.png"/>
          <p:cNvPicPr>
            <a:picLocks noChangeAspect="1"/>
          </p:cNvPicPr>
          <p:nvPr/>
        </p:nvPicPr>
        <p:blipFill rotWithShape="1">
          <a:blip r:embed="rId3"/>
          <a:stretch/>
        </p:blipFill>
        <p:spPr bwMode="auto">
          <a:xfrm>
            <a:off x="11553825" y="147410"/>
            <a:ext cx="495300" cy="495300"/>
          </a:xfrm>
          <a:prstGeom prst="rect">
            <a:avLst/>
          </a:prstGeom>
        </p:spPr>
      </p:pic>
      <p:sp>
        <p:nvSpPr>
          <p:cNvPr id="961848138" name=" 961848137"/>
          <p:cNvSpPr/>
          <p:nvPr/>
        </p:nvSpPr>
        <p:spPr bwMode="auto">
          <a:xfrm>
            <a:off x="594631" y="1103690"/>
            <a:ext cx="11067661" cy="12984480"/>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sz="2000" b="1" i="0" u="none" dirty="0">
                <a:solidFill>
                  <a:srgbClr val="1F497D"/>
                </a:solidFill>
                <a:latin typeface="Open Sans" panose="020B0606030504020204" pitchFamily="34" charset="0"/>
                <a:ea typeface="Open Sans" panose="020B0606030504020204" pitchFamily="34" charset="0"/>
                <a:cs typeface="Open Sans" panose="020B0606030504020204" pitchFamily="34" charset="0"/>
              </a:rPr>
              <a:t>Federating European facilities</a:t>
            </a:r>
          </a:p>
          <a:p>
            <a:pPr marL="285750" indent="-285750">
              <a:buFont typeface="Arial" panose="020B0604020202020204" pitchFamily="34" charset="0"/>
              <a:buChar char="•"/>
              <a:defRPr/>
            </a:pP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We participate into the </a:t>
            </a:r>
            <a:r>
              <a:rPr sz="1800" b="1" i="0" u="none" dirty="0">
                <a:solidFill>
                  <a:srgbClr val="2E75B5"/>
                </a:solidFill>
                <a:latin typeface="Open Sans" panose="020B0606030504020204" pitchFamily="34" charset="0"/>
                <a:ea typeface="Open Sans" panose="020B0606030504020204" pitchFamily="34" charset="0"/>
                <a:cs typeface="Open Sans" panose="020B0606030504020204" pitchFamily="34" charset="0"/>
              </a:rPr>
              <a:t>creation of a European </a:t>
            </a:r>
            <a:r>
              <a:rPr sz="1800" b="1" i="0" u="none" dirty="0" err="1">
                <a:solidFill>
                  <a:srgbClr val="2E75B5"/>
                </a:solidFill>
                <a:latin typeface="Open Sans" panose="020B0606030504020204" pitchFamily="34" charset="0"/>
                <a:ea typeface="Open Sans" panose="020B0606030504020204" pitchFamily="34" charset="0"/>
                <a:cs typeface="Open Sans" panose="020B0606030504020204" pitchFamily="34" charset="0"/>
              </a:rPr>
              <a:t>PaN</a:t>
            </a:r>
            <a:r>
              <a:rPr sz="1800" b="1" i="0" u="none" dirty="0">
                <a:solidFill>
                  <a:srgbClr val="2E75B5"/>
                </a:solidFill>
                <a:latin typeface="Open Sans" panose="020B0606030504020204" pitchFamily="34" charset="0"/>
                <a:ea typeface="Open Sans" panose="020B0606030504020204" pitchFamily="34" charset="0"/>
                <a:cs typeface="Open Sans" panose="020B0606030504020204" pitchFamily="34" charset="0"/>
              </a:rPr>
              <a:t> Data Space </a:t>
            </a: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and to </a:t>
            </a:r>
            <a:r>
              <a:rPr sz="1800" b="1" i="0" u="none" dirty="0">
                <a:solidFill>
                  <a:srgbClr val="2E75B5"/>
                </a:solidFill>
                <a:latin typeface="Open Sans" panose="020B0606030504020204" pitchFamily="34" charset="0"/>
                <a:ea typeface="Open Sans" panose="020B0606030504020204" pitchFamily="34" charset="0"/>
                <a:cs typeface="Open Sans" panose="020B0606030504020204" pitchFamily="34" charset="0"/>
              </a:rPr>
              <a:t>facilitate Spanish users </a:t>
            </a: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access to it.</a:t>
            </a:r>
            <a:endParaRPr sz="18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defRPr/>
            </a:pP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Our data catalogue seamlessly </a:t>
            </a:r>
            <a:r>
              <a:rPr sz="1800" b="1" i="0" u="none" dirty="0">
                <a:solidFill>
                  <a:srgbClr val="2E75B5"/>
                </a:solidFill>
                <a:latin typeface="Open Sans" panose="020B0606030504020204" pitchFamily="34" charset="0"/>
                <a:ea typeface="Open Sans" panose="020B0606030504020204" pitchFamily="34" charset="0"/>
                <a:cs typeface="Open Sans" panose="020B0606030504020204" pitchFamily="34" charset="0"/>
              </a:rPr>
              <a:t>integrates with the </a:t>
            </a:r>
            <a:r>
              <a:rPr sz="1800" b="1" i="0" u="none" dirty="0" err="1">
                <a:solidFill>
                  <a:srgbClr val="2E75B5"/>
                </a:solidFill>
                <a:latin typeface="Open Sans" panose="020B0606030504020204" pitchFamily="34" charset="0"/>
                <a:ea typeface="Open Sans" panose="020B0606030504020204" pitchFamily="34" charset="0"/>
                <a:cs typeface="Open Sans" panose="020B0606030504020204" pitchFamily="34" charset="0"/>
              </a:rPr>
              <a:t>PanOSC</a:t>
            </a:r>
            <a:r>
              <a:rPr sz="1800" b="1" i="0" u="none" dirty="0">
                <a:solidFill>
                  <a:srgbClr val="2E75B5"/>
                </a:solidFill>
                <a:latin typeface="Open Sans" panose="020B0606030504020204" pitchFamily="34" charset="0"/>
                <a:ea typeface="Open Sans" panose="020B0606030504020204" pitchFamily="34" charset="0"/>
                <a:cs typeface="Open Sans" panose="020B0606030504020204" pitchFamily="34" charset="0"/>
              </a:rPr>
              <a:t> data catalogue</a:t>
            </a:r>
            <a:r>
              <a:rPr sz="1800" b="0" i="0" u="none" dirty="0">
                <a:solidFill>
                  <a:srgbClr val="000000"/>
                </a:solidFill>
                <a:latin typeface="Open Sans" panose="020B0606030504020204" pitchFamily="34" charset="0"/>
                <a:ea typeface="Open Sans" panose="020B0606030504020204" pitchFamily="34" charset="0"/>
                <a:cs typeface="Open Sans" panose="020B0606030504020204" pitchFamily="34" charset="0"/>
              </a:rPr>
              <a:t>, allowing for easy discovery through general search engines.</a:t>
            </a:r>
            <a:br>
              <a:rPr sz="1800" b="0" i="0" u="none" dirty="0">
                <a:solidFill>
                  <a:srgbClr val="000000"/>
                </a:solidFill>
                <a:latin typeface="Calibri"/>
                <a:ea typeface="Calibri"/>
                <a:cs typeface="Calibri"/>
              </a:rPr>
            </a:br>
            <a:br>
              <a:rPr sz="1600" b="1" i="0" u="none" dirty="0">
                <a:solidFill>
                  <a:srgbClr val="009282"/>
                </a:solidFill>
                <a:latin typeface="Calibri"/>
                <a:ea typeface="Calibri"/>
                <a:cs typeface="Calibri"/>
              </a:rPr>
            </a:br>
            <a:endParaRPr dirty="0"/>
          </a:p>
          <a:p>
            <a:pPr>
              <a:defRPr/>
            </a:pPr>
            <a:endParaRPr dirty="0"/>
          </a:p>
        </p:txBody>
      </p:sp>
      <p:sp>
        <p:nvSpPr>
          <p:cNvPr id="848263603" name=" 848263602"/>
          <p:cNvSpPr/>
          <p:nvPr/>
        </p:nvSpPr>
        <p:spPr bwMode="auto">
          <a:xfrm>
            <a:off x="1843301" y="5613092"/>
            <a:ext cx="2054586" cy="518519"/>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br>
              <a:rPr dirty="0"/>
            </a:br>
            <a:r>
              <a:rPr u="sng" dirty="0">
                <a:hlinkClick r:id="rId4"/>
              </a:rPr>
              <a:t>https://data.panosc.eu/</a:t>
            </a:r>
            <a:endParaRPr dirty="0"/>
          </a:p>
        </p:txBody>
      </p:sp>
      <p:pic>
        <p:nvPicPr>
          <p:cNvPr id="295804781" name="Picture 295804780"/>
          <p:cNvPicPr>
            <a:picLocks noChangeAspect="1"/>
          </p:cNvPicPr>
          <p:nvPr/>
        </p:nvPicPr>
        <p:blipFill rotWithShape="1">
          <a:blip r:embed="rId5"/>
          <a:srcRect l="3633" r="10174"/>
          <a:stretch/>
        </p:blipFill>
        <p:spPr bwMode="auto">
          <a:xfrm>
            <a:off x="6096000" y="2669679"/>
            <a:ext cx="5713522" cy="3377693"/>
          </a:xfrm>
          <a:prstGeom prst="rect">
            <a:avLst/>
          </a:prstGeom>
        </p:spPr>
      </p:pic>
      <p:sp>
        <p:nvSpPr>
          <p:cNvPr id="1829318571" name=" 1829318570"/>
          <p:cNvSpPr/>
          <p:nvPr/>
        </p:nvSpPr>
        <p:spPr bwMode="auto">
          <a:xfrm>
            <a:off x="7590490" y="5647916"/>
            <a:ext cx="2057826" cy="518519"/>
          </a:xfr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br>
              <a:rPr/>
            </a:br>
            <a:r>
              <a:rPr u="sng">
                <a:hlinkClick r:id="rId4"/>
              </a:rPr>
              <a:t>https://panosc.eu/</a:t>
            </a:r>
            <a:endParaRPr/>
          </a:p>
        </p:txBody>
      </p:sp>
      <p:pic>
        <p:nvPicPr>
          <p:cNvPr id="618415310" name="Picture 618415309"/>
          <p:cNvPicPr>
            <a:picLocks noChangeAspect="1"/>
          </p:cNvPicPr>
          <p:nvPr/>
        </p:nvPicPr>
        <p:blipFill rotWithShape="1">
          <a:blip r:embed="rId6"/>
          <a:stretch/>
        </p:blipFill>
        <p:spPr bwMode="auto">
          <a:xfrm>
            <a:off x="318384" y="2630714"/>
            <a:ext cx="5110900" cy="287488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85614026" name="TextBox 2"/>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a:solidFill>
                  <a:srgbClr val="3858A4"/>
                </a:solidFill>
                <a:latin typeface="Montserrat"/>
              </a:rPr>
              <a:t>DaaS : VISA &amp; others</a:t>
            </a:r>
            <a:endParaRPr sz="3150" b="1" i="0" u="none">
              <a:solidFill>
                <a:srgbClr val="3858A4"/>
              </a:solidFill>
              <a:latin typeface="Montserrat"/>
            </a:endParaRPr>
          </a:p>
        </p:txBody>
      </p:sp>
      <p:sp>
        <p:nvSpPr>
          <p:cNvPr id="1176248705" name="Marcador de texto 2"/>
          <p:cNvSpPr txBox="1"/>
          <p:nvPr/>
        </p:nvSpPr>
        <p:spPr bwMode="auto">
          <a:xfrm>
            <a:off x="683985" y="1178004"/>
            <a:ext cx="5758275" cy="207259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a:defRPr/>
            </a:pPr>
            <a:endParaRPr/>
          </a:p>
        </p:txBody>
      </p:sp>
      <p:pic>
        <p:nvPicPr>
          <p:cNvPr id="1450329374" name="Picture 1" descr="image.png"/>
          <p:cNvPicPr>
            <a:picLocks noChangeAspect="1"/>
          </p:cNvPicPr>
          <p:nvPr/>
        </p:nvPicPr>
        <p:blipFill rotWithShape="1">
          <a:blip r:embed="rId3"/>
          <a:stretch/>
        </p:blipFill>
        <p:spPr bwMode="auto">
          <a:xfrm>
            <a:off x="11553825" y="147410"/>
            <a:ext cx="495300" cy="495300"/>
          </a:xfrm>
          <a:prstGeom prst="rect">
            <a:avLst/>
          </a:prstGeom>
        </p:spPr>
      </p:pic>
      <p:pic>
        <p:nvPicPr>
          <p:cNvPr id="692436903" name="Picture 692436902"/>
          <p:cNvPicPr>
            <a:picLocks noChangeAspect="1"/>
          </p:cNvPicPr>
          <p:nvPr/>
        </p:nvPicPr>
        <p:blipFill rotWithShape="1">
          <a:blip r:embed="rId4"/>
          <a:stretch/>
        </p:blipFill>
        <p:spPr bwMode="auto">
          <a:xfrm>
            <a:off x="6796574" y="1768928"/>
            <a:ext cx="4229573" cy="4332137"/>
          </a:xfrm>
          <a:prstGeom prst="rect">
            <a:avLst/>
          </a:prstGeom>
        </p:spPr>
      </p:pic>
      <p:sp>
        <p:nvSpPr>
          <p:cNvPr id="1506111690" name="TextBox 1506111689"/>
          <p:cNvSpPr txBox="1"/>
          <p:nvPr/>
        </p:nvSpPr>
        <p:spPr bwMode="auto">
          <a:xfrm>
            <a:off x="6910952" y="1164166"/>
            <a:ext cx="4104101" cy="39659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u="sng">
                <a:hlinkClick r:id="rId5"/>
              </a:rPr>
              <a:t>https://visa.cells.es</a:t>
            </a:r>
            <a:endParaRPr/>
          </a:p>
        </p:txBody>
      </p:sp>
      <p:sp>
        <p:nvSpPr>
          <p:cNvPr id="1580013796" name="TextBox 1580013795"/>
          <p:cNvSpPr txBox="1"/>
          <p:nvPr/>
        </p:nvSpPr>
        <p:spPr bwMode="auto">
          <a:xfrm>
            <a:off x="542858" y="1296272"/>
            <a:ext cx="5555896" cy="2042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defRPr/>
            </a:pPr>
            <a:endParaRPr sz="1600" dirty="0"/>
          </a:p>
          <a:p>
            <a:pPr marL="239821" indent="-239821">
              <a:buFont typeface="Arial"/>
              <a:buChar char="–"/>
              <a:defRPr/>
            </a:pPr>
            <a:r>
              <a:rPr lang="en-US" sz="1600" b="1" i="0" u="none" strike="noStrike" cap="none" spc="0" dirty="0">
                <a:solidFill>
                  <a:schemeClr val="accent1">
                    <a:lumMod val="75000"/>
                  </a:schemeClr>
                </a:solidFill>
                <a:latin typeface="Arial"/>
                <a:ea typeface="Arial"/>
                <a:cs typeface="Arial"/>
              </a:rPr>
              <a:t>VISA deployed at ALBA</a:t>
            </a:r>
            <a:r>
              <a:rPr lang="en-US" sz="1600" b="1" i="0" u="none" strike="noStrike" cap="none" spc="0" dirty="0">
                <a:solidFill>
                  <a:srgbClr val="000000"/>
                </a:solidFill>
                <a:latin typeface="Arial"/>
                <a:ea typeface="Arial"/>
                <a:cs typeface="Arial"/>
              </a:rPr>
              <a:t>: </a:t>
            </a:r>
            <a:r>
              <a:rPr sz="1600" dirty="0"/>
              <a:t>images for </a:t>
            </a:r>
            <a:r>
              <a:rPr sz="1600" b="1" dirty="0"/>
              <a:t>tomography </a:t>
            </a:r>
            <a:r>
              <a:rPr sz="1600" dirty="0"/>
              <a:t>and </a:t>
            </a:r>
            <a:r>
              <a:rPr sz="1600" b="1" dirty="0"/>
              <a:t>MX </a:t>
            </a:r>
            <a:r>
              <a:rPr sz="1600" dirty="0"/>
              <a:t>in test phase, to be deployed in the next weeks.</a:t>
            </a:r>
            <a:endParaRPr sz="1600" b="1" dirty="0"/>
          </a:p>
          <a:p>
            <a:pPr>
              <a:defRPr/>
            </a:pPr>
            <a:endParaRPr sz="1600" dirty="0"/>
          </a:p>
          <a:p>
            <a:pPr marL="239821" indent="-239821">
              <a:buFont typeface="Arial"/>
              <a:buChar char="–"/>
              <a:defRPr/>
            </a:pPr>
            <a:r>
              <a:rPr sz="1600" dirty="0"/>
              <a:t>MISTRAL use</a:t>
            </a:r>
            <a:r>
              <a:rPr lang="es-ES" sz="1600" dirty="0"/>
              <a:t>s</a:t>
            </a:r>
            <a:r>
              <a:rPr sz="1600" dirty="0"/>
              <a:t> </a:t>
            </a:r>
            <a:r>
              <a:rPr sz="1600" b="1" dirty="0" err="1"/>
              <a:t>NoMachine</a:t>
            </a:r>
            <a:r>
              <a:rPr sz="1600" b="1" dirty="0"/>
              <a:t> </a:t>
            </a:r>
            <a:r>
              <a:rPr sz="1600" dirty="0"/>
              <a:t>for the moment</a:t>
            </a:r>
          </a:p>
          <a:p>
            <a:pPr marL="239821" indent="-239821">
              <a:buFont typeface="Arial"/>
              <a:buChar char="–"/>
              <a:defRPr/>
            </a:pPr>
            <a:endParaRPr sz="1600" dirty="0"/>
          </a:p>
          <a:p>
            <a:pPr marL="239821" indent="-239821">
              <a:buFont typeface="Arial"/>
              <a:buChar char="–"/>
              <a:defRPr/>
            </a:pPr>
            <a:r>
              <a:rPr sz="1600" dirty="0"/>
              <a:t>Possibility to outsource computation to the </a:t>
            </a:r>
            <a:r>
              <a:rPr sz="1600" b="1" dirty="0"/>
              <a:t>Barcelona Supercomputing Center</a:t>
            </a:r>
            <a:r>
              <a:rPr sz="1600" dirty="0"/>
              <a:t> (BSC, work in progress). </a:t>
            </a:r>
          </a:p>
        </p:txBody>
      </p:sp>
      <p:pic>
        <p:nvPicPr>
          <p:cNvPr id="955768034" name="Picture 955768033"/>
          <p:cNvPicPr>
            <a:picLocks noChangeAspect="1"/>
          </p:cNvPicPr>
          <p:nvPr/>
        </p:nvPicPr>
        <p:blipFill rotWithShape="1">
          <a:blip r:embed="rId6"/>
          <a:srcRect l="1055" t="-257" r="39502" b="9978"/>
          <a:stretch/>
        </p:blipFill>
        <p:spPr bwMode="auto">
          <a:xfrm>
            <a:off x="1700362" y="3428386"/>
            <a:ext cx="2651276" cy="2056486"/>
          </a:xfrm>
          <a:prstGeom prst="rect">
            <a:avLst/>
          </a:prstGeom>
        </p:spPr>
      </p:pic>
      <p:sp>
        <p:nvSpPr>
          <p:cNvPr id="10390769" name="TextBox 10390768"/>
          <p:cNvSpPr txBox="1"/>
          <p:nvPr/>
        </p:nvSpPr>
        <p:spPr bwMode="auto">
          <a:xfrm>
            <a:off x="1676611" y="5561728"/>
            <a:ext cx="2675027" cy="518519"/>
          </a:xfrm>
          <a:prstGeom prst="rect">
            <a:avLst/>
          </a:prstGeom>
          <a:noFill/>
        </p:spPr>
        <p:txBody>
          <a:bodyPr vertOverflow="overflow" horzOverflow="overflow" vert="horz" wrap="square" lIns="91440" tIns="45720" rIns="91440" bIns="45720" numCol="1" spcCol="0" rtlCol="0" fromWordArt="0" anchor="t" anchorCtr="0" forceAA="0" compatLnSpc="0">
            <a:spAutoFit/>
          </a:bodyPr>
          <a:lstStyle/>
          <a:p>
            <a:pPr algn="ctr">
              <a:defRPr/>
            </a:pPr>
            <a:r>
              <a:rPr dirty="0"/>
              <a:t>Remote processing by MISTRAL users via </a:t>
            </a:r>
            <a:r>
              <a:rPr dirty="0" err="1"/>
              <a:t>NoMachine</a:t>
            </a:r>
            <a:endParaRPr dirty="0"/>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405400295" name="Picture 2" descr="image.png"/>
          <p:cNvPicPr>
            <a:picLocks noChangeAspect="1"/>
          </p:cNvPicPr>
          <p:nvPr/>
        </p:nvPicPr>
        <p:blipFill rotWithShape="1">
          <a:blip r:embed="rId3"/>
          <a:stretch/>
        </p:blipFill>
        <p:spPr bwMode="auto">
          <a:xfrm>
            <a:off x="11572875" y="75459"/>
            <a:ext cx="495300" cy="495300"/>
          </a:xfrm>
          <a:prstGeom prst="rect">
            <a:avLst/>
          </a:prstGeom>
        </p:spPr>
      </p:pic>
      <p:sp>
        <p:nvSpPr>
          <p:cNvPr id="1083828681"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a:solidFill>
                  <a:srgbClr val="3858A4"/>
                </a:solidFill>
                <a:latin typeface="Montserrat"/>
              </a:rPr>
              <a:t>Data Services Sustainability</a:t>
            </a:r>
            <a:endParaRPr sz="3150" b="1" i="0" u="none">
              <a:solidFill>
                <a:srgbClr val="3858A4"/>
              </a:solidFill>
              <a:latin typeface="Montserrat"/>
            </a:endParaRPr>
          </a:p>
        </p:txBody>
      </p:sp>
      <p:grpSp>
        <p:nvGrpSpPr>
          <p:cNvPr id="1494592440" name="Group 6"/>
          <p:cNvGrpSpPr/>
          <p:nvPr/>
        </p:nvGrpSpPr>
        <p:grpSpPr bwMode="auto">
          <a:xfrm>
            <a:off x="1423897" y="1359007"/>
            <a:ext cx="8782051" cy="4139985"/>
            <a:chOff x="1285875" y="1581150"/>
            <a:chExt cx="8782051" cy="4139985"/>
          </a:xfrm>
        </p:grpSpPr>
        <p:pic>
          <p:nvPicPr>
            <p:cNvPr id="5" name="Picture 4"/>
            <p:cNvPicPr>
              <a:picLocks noChangeAspect="1"/>
            </p:cNvPicPr>
            <p:nvPr/>
          </p:nvPicPr>
          <p:blipFill rotWithShape="1">
            <a:blip r:embed="rId4"/>
            <a:stretch/>
          </p:blipFill>
          <p:spPr bwMode="auto">
            <a:xfrm>
              <a:off x="1285875" y="1650599"/>
              <a:ext cx="8782050" cy="4070536"/>
            </a:xfrm>
            <a:prstGeom prst="rect">
              <a:avLst/>
            </a:prstGeom>
          </p:spPr>
        </p:pic>
        <p:sp>
          <p:nvSpPr>
            <p:cNvPr id="6" name="Rectangle 5"/>
            <p:cNvSpPr/>
            <p:nvPr/>
          </p:nvSpPr>
          <p:spPr bwMode="auto">
            <a:xfrm>
              <a:off x="9534526" y="1581150"/>
              <a:ext cx="533400" cy="351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s-ES"/>
            </a:p>
          </p:txBody>
        </p:sp>
      </p:gr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82055771" name="Picture 2" descr="image.png"/>
          <p:cNvPicPr>
            <a:picLocks noChangeAspect="1"/>
          </p:cNvPicPr>
          <p:nvPr/>
        </p:nvPicPr>
        <p:blipFill rotWithShape="1">
          <a:blip r:embed="rId3"/>
          <a:stretch/>
        </p:blipFill>
        <p:spPr bwMode="auto">
          <a:xfrm>
            <a:off x="4267200" y="246909"/>
            <a:ext cx="495300" cy="495300"/>
          </a:xfrm>
          <a:prstGeom prst="rect">
            <a:avLst/>
          </a:prstGeom>
        </p:spPr>
      </p:pic>
      <p:sp>
        <p:nvSpPr>
          <p:cNvPr id="629497744"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Sustainability</a:t>
            </a:r>
            <a:endParaRPr sz="3150" b="1" i="0" u="none" dirty="0">
              <a:solidFill>
                <a:srgbClr val="3858A4"/>
              </a:solidFill>
              <a:latin typeface="Montserrat"/>
            </a:endParaRPr>
          </a:p>
        </p:txBody>
      </p:sp>
      <p:sp>
        <p:nvSpPr>
          <p:cNvPr id="1307575440" name="Marcador de texto 2"/>
          <p:cNvSpPr txBox="1"/>
          <p:nvPr/>
        </p:nvSpPr>
        <p:spPr bwMode="auto">
          <a:xfrm>
            <a:off x="683986" y="1178005"/>
            <a:ext cx="10565039" cy="129849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lvl="0" algn="just">
              <a:spcAft>
                <a:spcPts val="1800"/>
              </a:spcAft>
              <a:defRPr/>
            </a:pPr>
            <a:r>
              <a:rPr lang="en-US" sz="2000" b="1" dirty="0">
                <a:solidFill>
                  <a:srgbClr val="152F4E"/>
                </a:solidFill>
                <a:latin typeface="Open Sans"/>
                <a:ea typeface="Open Sans"/>
                <a:cs typeface="Open Sans"/>
              </a:rPr>
              <a:t>Evolution of data production at ALBA</a:t>
            </a:r>
            <a:endParaRPr b="1" dirty="0"/>
          </a:p>
        </p:txBody>
      </p:sp>
      <p:pic>
        <p:nvPicPr>
          <p:cNvPr id="1414540527" name="Picture 1" descr="image.png"/>
          <p:cNvPicPr>
            <a:picLocks noChangeAspect="1"/>
          </p:cNvPicPr>
          <p:nvPr/>
        </p:nvPicPr>
        <p:blipFill rotWithShape="1">
          <a:blip r:embed="rId3"/>
          <a:stretch/>
        </p:blipFill>
        <p:spPr bwMode="auto">
          <a:xfrm>
            <a:off x="11572875" y="75459"/>
            <a:ext cx="495300" cy="495300"/>
          </a:xfrm>
          <a:prstGeom prst="rect">
            <a:avLst/>
          </a:prstGeom>
        </p:spPr>
      </p:pic>
      <p:graphicFrame>
        <p:nvGraphicFramePr>
          <p:cNvPr id="2115073310" name="Chart 2115073309"/>
          <p:cNvGraphicFramePr>
            <a:graphicFrameLocks/>
          </p:cNvGraphicFramePr>
          <p:nvPr/>
        </p:nvGraphicFramePr>
        <p:xfrm>
          <a:off x="1681162" y="1648307"/>
          <a:ext cx="9401173" cy="447017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82055771" name="Picture 2" descr="image.png"/>
          <p:cNvPicPr>
            <a:picLocks noChangeAspect="1"/>
          </p:cNvPicPr>
          <p:nvPr/>
        </p:nvPicPr>
        <p:blipFill rotWithShape="1">
          <a:blip r:embed="rId3"/>
          <a:stretch/>
        </p:blipFill>
        <p:spPr bwMode="auto">
          <a:xfrm>
            <a:off x="4267200" y="246909"/>
            <a:ext cx="495300" cy="495300"/>
          </a:xfrm>
          <a:prstGeom prst="rect">
            <a:avLst/>
          </a:prstGeom>
        </p:spPr>
      </p:pic>
      <p:sp>
        <p:nvSpPr>
          <p:cNvPr id="629497744"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Sustainability</a:t>
            </a:r>
            <a:endParaRPr sz="3150" b="1" i="0" u="none" dirty="0">
              <a:solidFill>
                <a:srgbClr val="3858A4"/>
              </a:solidFill>
              <a:latin typeface="Montserrat"/>
            </a:endParaRPr>
          </a:p>
        </p:txBody>
      </p:sp>
      <p:sp>
        <p:nvSpPr>
          <p:cNvPr id="1307575440" name="Marcador de texto 2"/>
          <p:cNvSpPr txBox="1"/>
          <p:nvPr/>
        </p:nvSpPr>
        <p:spPr bwMode="auto">
          <a:xfrm>
            <a:off x="683986" y="1178005"/>
            <a:ext cx="10565039" cy="129849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lvl="0" algn="just">
              <a:spcAft>
                <a:spcPts val="1800"/>
              </a:spcAft>
              <a:defRPr/>
            </a:pPr>
            <a:r>
              <a:rPr lang="en-US" sz="2000" b="1" dirty="0">
                <a:solidFill>
                  <a:srgbClr val="152F4E"/>
                </a:solidFill>
                <a:latin typeface="Open Sans"/>
                <a:ea typeface="Open Sans"/>
                <a:cs typeface="Open Sans"/>
              </a:rPr>
              <a:t>Associated with increased processing needs…</a:t>
            </a:r>
            <a:endParaRPr b="1" dirty="0"/>
          </a:p>
        </p:txBody>
      </p:sp>
      <p:pic>
        <p:nvPicPr>
          <p:cNvPr id="1414540527" name="Picture 1" descr="image.png"/>
          <p:cNvPicPr>
            <a:picLocks noChangeAspect="1"/>
          </p:cNvPicPr>
          <p:nvPr/>
        </p:nvPicPr>
        <p:blipFill rotWithShape="1">
          <a:blip r:embed="rId3"/>
          <a:stretch/>
        </p:blipFill>
        <p:spPr bwMode="auto">
          <a:xfrm>
            <a:off x="11572875" y="75459"/>
            <a:ext cx="495300" cy="495300"/>
          </a:xfrm>
          <a:prstGeom prst="rect">
            <a:avLst/>
          </a:prstGeom>
        </p:spPr>
      </p:pic>
      <p:pic>
        <p:nvPicPr>
          <p:cNvPr id="5" name="Picture 4">
            <a:extLst>
              <a:ext uri="{FF2B5EF4-FFF2-40B4-BE49-F238E27FC236}">
                <a16:creationId xmlns:a16="http://schemas.microsoft.com/office/drawing/2014/main" id="{F6922E92-3F07-E869-E012-21904C44C8E1}"/>
              </a:ext>
            </a:extLst>
          </p:cNvPr>
          <p:cNvPicPr>
            <a:picLocks noChangeAspect="1"/>
          </p:cNvPicPr>
          <p:nvPr/>
        </p:nvPicPr>
        <p:blipFill>
          <a:blip r:embed="rId4"/>
          <a:stretch>
            <a:fillRect/>
          </a:stretch>
        </p:blipFill>
        <p:spPr>
          <a:xfrm>
            <a:off x="2390478" y="1689865"/>
            <a:ext cx="7634872" cy="4538031"/>
          </a:xfrm>
          <a:prstGeom prst="rect">
            <a:avLst/>
          </a:prstGeom>
        </p:spPr>
      </p:pic>
    </p:spTree>
    <p:extLst>
      <p:ext uri="{BB962C8B-B14F-4D97-AF65-F5344CB8AC3E}">
        <p14:creationId xmlns:p14="http://schemas.microsoft.com/office/powerpoint/2010/main" val="308934939"/>
      </p:ext>
    </p:extLst>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82055771" name="Picture 2" descr="image.png"/>
          <p:cNvPicPr>
            <a:picLocks noChangeAspect="1"/>
          </p:cNvPicPr>
          <p:nvPr/>
        </p:nvPicPr>
        <p:blipFill rotWithShape="1">
          <a:blip r:embed="rId3"/>
          <a:stretch/>
        </p:blipFill>
        <p:spPr bwMode="auto">
          <a:xfrm>
            <a:off x="4267200" y="246909"/>
            <a:ext cx="495300" cy="495300"/>
          </a:xfrm>
          <a:prstGeom prst="rect">
            <a:avLst/>
          </a:prstGeom>
        </p:spPr>
      </p:pic>
      <p:sp>
        <p:nvSpPr>
          <p:cNvPr id="629497744"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Sustainability</a:t>
            </a:r>
            <a:endParaRPr sz="3150" b="1" i="0" u="none" dirty="0">
              <a:solidFill>
                <a:srgbClr val="3858A4"/>
              </a:solidFill>
              <a:latin typeface="Montserrat"/>
            </a:endParaRPr>
          </a:p>
        </p:txBody>
      </p:sp>
      <p:pic>
        <p:nvPicPr>
          <p:cNvPr id="1414540527" name="Picture 1" descr="image.png"/>
          <p:cNvPicPr>
            <a:picLocks noChangeAspect="1"/>
          </p:cNvPicPr>
          <p:nvPr/>
        </p:nvPicPr>
        <p:blipFill rotWithShape="1">
          <a:blip r:embed="rId3"/>
          <a:stretch/>
        </p:blipFill>
        <p:spPr bwMode="auto">
          <a:xfrm>
            <a:off x="11572875" y="75459"/>
            <a:ext cx="495300" cy="495300"/>
          </a:xfrm>
          <a:prstGeom prst="rect">
            <a:avLst/>
          </a:prstGeom>
        </p:spPr>
      </p:pic>
      <p:sp>
        <p:nvSpPr>
          <p:cNvPr id="2" name="Marcador de texto 2">
            <a:extLst>
              <a:ext uri="{FF2B5EF4-FFF2-40B4-BE49-F238E27FC236}">
                <a16:creationId xmlns:a16="http://schemas.microsoft.com/office/drawing/2014/main" id="{5B2A4639-D361-8656-9584-3915EA71FACF}"/>
              </a:ext>
            </a:extLst>
          </p:cNvPr>
          <p:cNvSpPr txBox="1"/>
          <p:nvPr/>
        </p:nvSpPr>
        <p:spPr bwMode="auto">
          <a:xfrm>
            <a:off x="683986" y="1178005"/>
            <a:ext cx="10565039" cy="406709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indent="-342900" algn="just">
              <a:spcAft>
                <a:spcPts val="1800"/>
              </a:spcAft>
              <a:buFont typeface="Arial"/>
              <a:buChar char="•"/>
              <a:defRPr/>
            </a:pPr>
            <a:r>
              <a:rPr lang="en-US" sz="2000" dirty="0">
                <a:solidFill>
                  <a:srgbClr val="152F4E"/>
                </a:solidFill>
                <a:latin typeface="Open Sans"/>
                <a:ea typeface="Open Sans"/>
                <a:cs typeface="Open Sans"/>
              </a:rPr>
              <a:t>We are implementing strict mechanisms to monitor the use of our IT infrastructure:</a:t>
            </a:r>
          </a:p>
          <a:p>
            <a:pPr marL="486900" lvl="0" indent="-342900" algn="just">
              <a:spcAft>
                <a:spcPts val="1800"/>
              </a:spcAft>
              <a:buFont typeface="Arial"/>
              <a:buChar char="•"/>
              <a:defRPr/>
            </a:pPr>
            <a:endParaRPr lang="en-US" sz="2000" dirty="0">
              <a:solidFill>
                <a:srgbClr val="152F4E"/>
              </a:solidFill>
              <a:latin typeface="Open Sans"/>
              <a:ea typeface="Open Sans"/>
              <a:cs typeface="Open Sans"/>
            </a:endParaRPr>
          </a:p>
        </p:txBody>
      </p:sp>
      <p:pic>
        <p:nvPicPr>
          <p:cNvPr id="4" name="Picture 3">
            <a:extLst>
              <a:ext uri="{FF2B5EF4-FFF2-40B4-BE49-F238E27FC236}">
                <a16:creationId xmlns:a16="http://schemas.microsoft.com/office/drawing/2014/main" id="{90A227B5-620C-3B9D-6D94-CC98A04FA6A2}"/>
              </a:ext>
            </a:extLst>
          </p:cNvPr>
          <p:cNvPicPr>
            <a:picLocks noChangeAspect="1"/>
          </p:cNvPicPr>
          <p:nvPr/>
        </p:nvPicPr>
        <p:blipFill>
          <a:blip r:embed="rId4"/>
          <a:srcRect t="7169"/>
          <a:stretch/>
        </p:blipFill>
        <p:spPr>
          <a:xfrm>
            <a:off x="1569587" y="1755774"/>
            <a:ext cx="9449250" cy="4397375"/>
          </a:xfrm>
          <a:prstGeom prst="rect">
            <a:avLst/>
          </a:prstGeom>
        </p:spPr>
      </p:pic>
    </p:spTree>
    <p:extLst>
      <p:ext uri="{BB962C8B-B14F-4D97-AF65-F5344CB8AC3E}">
        <p14:creationId xmlns:p14="http://schemas.microsoft.com/office/powerpoint/2010/main" val="3773250665"/>
      </p:ext>
    </p:extLst>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82055771" name="Picture 2" descr="image.png"/>
          <p:cNvPicPr>
            <a:picLocks noChangeAspect="1"/>
          </p:cNvPicPr>
          <p:nvPr/>
        </p:nvPicPr>
        <p:blipFill rotWithShape="1">
          <a:blip r:embed="rId3"/>
          <a:stretch/>
        </p:blipFill>
        <p:spPr bwMode="auto">
          <a:xfrm>
            <a:off x="4267200" y="246909"/>
            <a:ext cx="495300" cy="495300"/>
          </a:xfrm>
          <a:prstGeom prst="rect">
            <a:avLst/>
          </a:prstGeom>
        </p:spPr>
      </p:pic>
      <p:sp>
        <p:nvSpPr>
          <p:cNvPr id="629497744"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Sustainability</a:t>
            </a:r>
            <a:endParaRPr sz="3150" b="1" i="0" u="none" dirty="0">
              <a:solidFill>
                <a:srgbClr val="3858A4"/>
              </a:solidFill>
              <a:latin typeface="Montserrat"/>
            </a:endParaRPr>
          </a:p>
        </p:txBody>
      </p:sp>
      <p:pic>
        <p:nvPicPr>
          <p:cNvPr id="1414540527" name="Picture 1" descr="image.png"/>
          <p:cNvPicPr>
            <a:picLocks noChangeAspect="1"/>
          </p:cNvPicPr>
          <p:nvPr/>
        </p:nvPicPr>
        <p:blipFill rotWithShape="1">
          <a:blip r:embed="rId3"/>
          <a:stretch/>
        </p:blipFill>
        <p:spPr bwMode="auto">
          <a:xfrm>
            <a:off x="11572875" y="75459"/>
            <a:ext cx="495300" cy="495300"/>
          </a:xfrm>
          <a:prstGeom prst="rect">
            <a:avLst/>
          </a:prstGeom>
        </p:spPr>
      </p:pic>
      <p:pic>
        <p:nvPicPr>
          <p:cNvPr id="5" name="Picture 4">
            <a:extLst>
              <a:ext uri="{FF2B5EF4-FFF2-40B4-BE49-F238E27FC236}">
                <a16:creationId xmlns:a16="http://schemas.microsoft.com/office/drawing/2014/main" id="{CD1BCAA9-1FE2-D0C1-8C45-02C3D2F81720}"/>
              </a:ext>
            </a:extLst>
          </p:cNvPr>
          <p:cNvPicPr>
            <a:picLocks noChangeAspect="1"/>
          </p:cNvPicPr>
          <p:nvPr/>
        </p:nvPicPr>
        <p:blipFill>
          <a:blip r:embed="rId4"/>
          <a:stretch>
            <a:fillRect/>
          </a:stretch>
        </p:blipFill>
        <p:spPr>
          <a:xfrm>
            <a:off x="1402558" y="913659"/>
            <a:ext cx="9386883" cy="4760861"/>
          </a:xfrm>
          <a:prstGeom prst="rect">
            <a:avLst/>
          </a:prstGeom>
        </p:spPr>
      </p:pic>
    </p:spTree>
    <p:extLst>
      <p:ext uri="{BB962C8B-B14F-4D97-AF65-F5344CB8AC3E}">
        <p14:creationId xmlns:p14="http://schemas.microsoft.com/office/powerpoint/2010/main" val="3667435550"/>
      </p:ext>
    </p:extLst>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73867836" name="Shape 3"/>
          <p:cNvSpPr/>
          <p:nvPr/>
        </p:nvSpPr>
        <p:spPr bwMode="auto">
          <a:xfrm>
            <a:off x="463677" y="1184148"/>
            <a:ext cx="6547104" cy="3730752"/>
          </a:xfrm>
          <a:prstGeom prst="roundRect">
            <a:avLst>
              <a:gd name="adj" fmla="val 1463"/>
            </a:avLst>
          </a:prstGeom>
          <a:solidFill>
            <a:srgbClr val="FFFDFC"/>
          </a:solidFill>
          <a:ln w="12700">
            <a:solidFill>
              <a:srgbClr val="E2DED7"/>
            </a:solidFill>
            <a:prstDash val="solid"/>
          </a:ln>
          <a:effectLst>
            <a:outerShdw blurRad="15240" dist="5080" dir="2700000" algn="bl" rotWithShape="0">
              <a:srgbClr val="000000">
                <a:alpha val="12000"/>
              </a:srgbClr>
            </a:outerShdw>
          </a:effectLst>
        </p:spPr>
      </p:sp>
      <p:sp>
        <p:nvSpPr>
          <p:cNvPr id="1668485059" name="Text 4"/>
          <p:cNvSpPr/>
          <p:nvPr/>
        </p:nvSpPr>
        <p:spPr bwMode="auto">
          <a:xfrm>
            <a:off x="756285" y="1412748"/>
            <a:ext cx="5943600" cy="310896"/>
          </a:xfrm>
          <a:prstGeom prst="rect">
            <a:avLst/>
          </a:prstGeom>
          <a:noFill/>
          <a:ln/>
        </p:spPr>
        <p:txBody>
          <a:bodyPr wrap="square" lIns="0" tIns="0" rIns="0" bIns="0" rtlCol="0" anchor="ctr"/>
          <a:lstStyle/>
          <a:p>
            <a:pPr marL="0" indent="0" algn="ctr">
              <a:buNone/>
              <a:defRPr/>
            </a:pPr>
            <a:r>
              <a:rPr lang="en-US" sz="1700" b="1">
                <a:solidFill>
                  <a:srgbClr val="2F5DA8"/>
                </a:solidFill>
                <a:latin typeface="Noto Sans"/>
                <a:ea typeface="Noto Sans"/>
                <a:cs typeface="Noto Sans"/>
              </a:rPr>
              <a:t>ARITHMETIC THROUGHPUT</a:t>
            </a:r>
            <a:r>
              <a:rPr lang="en-US" sz="1700" b="1">
                <a:solidFill>
                  <a:srgbClr val="C94B43"/>
                </a:solidFill>
                <a:latin typeface="Noto Sans"/>
                <a:ea typeface="Noto Sans"/>
                <a:cs typeface="Noto Sans"/>
              </a:rPr>
              <a:t>  ≫  </a:t>
            </a:r>
            <a:r>
              <a:rPr lang="en-US" sz="1700" b="1">
                <a:solidFill>
                  <a:srgbClr val="17324D"/>
                </a:solidFill>
                <a:latin typeface="Noto Sans"/>
                <a:ea typeface="Noto Sans"/>
                <a:cs typeface="Noto Sans"/>
              </a:rPr>
              <a:t>DATA TRANSFER</a:t>
            </a:r>
            <a:endParaRPr lang="en-US" sz="1700"/>
          </a:p>
        </p:txBody>
      </p:sp>
      <p:sp>
        <p:nvSpPr>
          <p:cNvPr id="1633190593" name="Shape 5"/>
          <p:cNvSpPr/>
          <p:nvPr/>
        </p:nvSpPr>
        <p:spPr bwMode="auto">
          <a:xfrm>
            <a:off x="774573" y="1897380"/>
            <a:ext cx="2029968" cy="2240280"/>
          </a:xfrm>
          <a:prstGeom prst="roundRect">
            <a:avLst>
              <a:gd name="adj" fmla="val 16667"/>
            </a:avLst>
          </a:prstGeom>
          <a:solidFill>
            <a:srgbClr val="EAF1FB"/>
          </a:solidFill>
          <a:ln w="17780">
            <a:solidFill>
              <a:srgbClr val="2F5DA8"/>
            </a:solidFill>
            <a:prstDash val="solid"/>
          </a:ln>
        </p:spPr>
      </p:sp>
      <p:sp>
        <p:nvSpPr>
          <p:cNvPr id="1067939104" name="Text 6"/>
          <p:cNvSpPr/>
          <p:nvPr/>
        </p:nvSpPr>
        <p:spPr bwMode="auto">
          <a:xfrm>
            <a:off x="957453" y="2043684"/>
            <a:ext cx="1664208" cy="228600"/>
          </a:xfrm>
          <a:prstGeom prst="rect">
            <a:avLst/>
          </a:prstGeom>
          <a:noFill/>
          <a:ln/>
        </p:spPr>
        <p:txBody>
          <a:bodyPr wrap="square" lIns="0" tIns="0" rIns="0" bIns="0" rtlCol="0" anchor="ctr"/>
          <a:lstStyle/>
          <a:p>
            <a:pPr marL="0" indent="0" algn="ctr">
              <a:buNone/>
              <a:defRPr/>
            </a:pPr>
            <a:r>
              <a:rPr lang="en-US" sz="1050" b="1">
                <a:solidFill>
                  <a:srgbClr val="2F5DA8"/>
                </a:solidFill>
                <a:latin typeface="Noto Sans"/>
                <a:ea typeface="Noto Sans"/>
                <a:cs typeface="Noto Sans"/>
              </a:rPr>
              <a:t>PROCESSING</a:t>
            </a:r>
            <a:endParaRPr lang="en-US" sz="1050"/>
          </a:p>
        </p:txBody>
      </p:sp>
      <p:sp>
        <p:nvSpPr>
          <p:cNvPr id="978947602" name="Text 7"/>
          <p:cNvSpPr/>
          <p:nvPr/>
        </p:nvSpPr>
        <p:spPr bwMode="auto">
          <a:xfrm>
            <a:off x="984885" y="2391156"/>
            <a:ext cx="530352" cy="292608"/>
          </a:xfrm>
          <a:prstGeom prst="rect">
            <a:avLst/>
          </a:prstGeom>
          <a:noFill/>
          <a:ln/>
        </p:spPr>
        <p:txBody>
          <a:bodyPr wrap="square" lIns="0" tIns="0" rIns="0" bIns="0" rtlCol="0" anchor="ctr"/>
          <a:lstStyle/>
          <a:p>
            <a:pPr marL="0" indent="0">
              <a:buNone/>
              <a:defRPr/>
            </a:pPr>
            <a:r>
              <a:rPr lang="en-US" sz="1600" b="1">
                <a:solidFill>
                  <a:srgbClr val="17324D"/>
                </a:solidFill>
                <a:latin typeface="Noto Sans"/>
                <a:ea typeface="Noto Sans"/>
                <a:cs typeface="Noto Sans"/>
              </a:rPr>
              <a:t>GPU</a:t>
            </a:r>
            <a:endParaRPr lang="en-US" sz="1600"/>
          </a:p>
        </p:txBody>
      </p:sp>
      <p:sp>
        <p:nvSpPr>
          <p:cNvPr id="367368658" name="Text 8"/>
          <p:cNvSpPr/>
          <p:nvPr/>
        </p:nvSpPr>
        <p:spPr bwMode="auto">
          <a:xfrm>
            <a:off x="1652397" y="2272284"/>
            <a:ext cx="896112" cy="502920"/>
          </a:xfrm>
          <a:prstGeom prst="rect">
            <a:avLst/>
          </a:prstGeom>
          <a:noFill/>
          <a:ln/>
        </p:spPr>
        <p:txBody>
          <a:bodyPr wrap="square" lIns="0" tIns="0" rIns="0" bIns="0" rtlCol="0" anchor="ctr"/>
          <a:lstStyle/>
          <a:p>
            <a:pPr marL="0" indent="0" algn="r">
              <a:buNone/>
              <a:defRPr/>
            </a:pPr>
            <a:r>
              <a:rPr lang="en-US" sz="2700" b="1">
                <a:solidFill>
                  <a:srgbClr val="2F5DA8"/>
                </a:solidFill>
                <a:latin typeface="Noto Sans"/>
                <a:ea typeface="Noto Sans"/>
                <a:cs typeface="Noto Sans"/>
              </a:rPr>
              <a:t>×200</a:t>
            </a:r>
            <a:endParaRPr lang="en-US" sz="2700"/>
          </a:p>
        </p:txBody>
      </p:sp>
      <p:sp>
        <p:nvSpPr>
          <p:cNvPr id="44916940" name="Shape 9"/>
          <p:cNvSpPr/>
          <p:nvPr/>
        </p:nvSpPr>
        <p:spPr bwMode="auto">
          <a:xfrm>
            <a:off x="984885" y="2903220"/>
            <a:ext cx="1627632" cy="0"/>
          </a:xfrm>
          <a:prstGeom prst="line">
            <a:avLst/>
          </a:prstGeom>
          <a:noFill/>
          <a:ln w="12700">
            <a:solidFill>
              <a:srgbClr val="B9CAE2"/>
            </a:solidFill>
            <a:prstDash val="solid"/>
          </a:ln>
        </p:spPr>
      </p:sp>
      <p:sp>
        <p:nvSpPr>
          <p:cNvPr id="626668448" name="Text 10"/>
          <p:cNvSpPr/>
          <p:nvPr/>
        </p:nvSpPr>
        <p:spPr bwMode="auto">
          <a:xfrm>
            <a:off x="984885" y="3131820"/>
            <a:ext cx="685800" cy="292608"/>
          </a:xfrm>
          <a:prstGeom prst="rect">
            <a:avLst/>
          </a:prstGeom>
          <a:noFill/>
          <a:ln/>
        </p:spPr>
        <p:txBody>
          <a:bodyPr wrap="square" lIns="0" tIns="0" rIns="0" bIns="0" rtlCol="0" anchor="ctr"/>
          <a:lstStyle/>
          <a:p>
            <a:pPr marL="0" indent="0">
              <a:buNone/>
              <a:defRPr/>
            </a:pPr>
            <a:r>
              <a:rPr lang="en-US" sz="1650" b="1">
                <a:solidFill>
                  <a:srgbClr val="17324D"/>
                </a:solidFill>
                <a:latin typeface="Noto Sans"/>
                <a:ea typeface="Noto Sans"/>
                <a:cs typeface="Noto Sans"/>
              </a:rPr>
              <a:t>CPU</a:t>
            </a:r>
            <a:endParaRPr lang="en-US" sz="1650"/>
          </a:p>
        </p:txBody>
      </p:sp>
      <p:sp>
        <p:nvSpPr>
          <p:cNvPr id="559272022" name="Text 11"/>
          <p:cNvSpPr/>
          <p:nvPr/>
        </p:nvSpPr>
        <p:spPr bwMode="auto">
          <a:xfrm>
            <a:off x="1670685" y="3031235"/>
            <a:ext cx="877824" cy="457200"/>
          </a:xfrm>
          <a:prstGeom prst="rect">
            <a:avLst/>
          </a:prstGeom>
          <a:noFill/>
          <a:ln/>
        </p:spPr>
        <p:txBody>
          <a:bodyPr wrap="square" lIns="0" tIns="0" rIns="0" bIns="0" rtlCol="0" anchor="ctr"/>
          <a:lstStyle/>
          <a:p>
            <a:pPr marL="0" indent="0" algn="r">
              <a:buNone/>
              <a:defRPr/>
            </a:pPr>
            <a:r>
              <a:rPr lang="en-US" sz="2500" b="1">
                <a:solidFill>
                  <a:srgbClr val="2F5DA8"/>
                </a:solidFill>
                <a:latin typeface="Noto Sans"/>
                <a:ea typeface="Noto Sans"/>
                <a:cs typeface="Noto Sans"/>
              </a:rPr>
              <a:t>×20</a:t>
            </a:r>
            <a:endParaRPr lang="en-US" sz="2500"/>
          </a:p>
        </p:txBody>
      </p:sp>
      <p:sp>
        <p:nvSpPr>
          <p:cNvPr id="721797914" name="Text 12"/>
          <p:cNvSpPr/>
          <p:nvPr/>
        </p:nvSpPr>
        <p:spPr bwMode="auto">
          <a:xfrm>
            <a:off x="994029" y="3707892"/>
            <a:ext cx="1591056" cy="210312"/>
          </a:xfrm>
          <a:prstGeom prst="rect">
            <a:avLst/>
          </a:prstGeom>
          <a:noFill/>
          <a:ln/>
        </p:spPr>
        <p:txBody>
          <a:bodyPr wrap="square" lIns="0" tIns="0" rIns="0" bIns="0" rtlCol="0" anchor="ctr"/>
          <a:lstStyle/>
          <a:p>
            <a:pPr marL="0" indent="0" algn="ctr">
              <a:buNone/>
              <a:defRPr/>
            </a:pPr>
            <a:r>
              <a:rPr lang="en-US" sz="1050">
                <a:solidFill>
                  <a:srgbClr val="66727F"/>
                </a:solidFill>
                <a:latin typeface="Noto Sans"/>
                <a:ea typeface="Noto Sans"/>
                <a:cs typeface="Noto Sans"/>
              </a:rPr>
              <a:t>Arithmetic capacity</a:t>
            </a:r>
            <a:endParaRPr lang="en-US" sz="1050"/>
          </a:p>
        </p:txBody>
      </p:sp>
      <p:sp>
        <p:nvSpPr>
          <p:cNvPr id="1929992170" name="Shape 13"/>
          <p:cNvSpPr/>
          <p:nvPr/>
        </p:nvSpPr>
        <p:spPr bwMode="auto">
          <a:xfrm>
            <a:off x="3161157" y="1879092"/>
            <a:ext cx="219456" cy="2286000"/>
          </a:xfrm>
          <a:prstGeom prst="rect">
            <a:avLst/>
          </a:prstGeom>
          <a:solidFill>
            <a:srgbClr val="C94B43"/>
          </a:solidFill>
          <a:ln w="12700">
            <a:solidFill>
              <a:srgbClr val="C94B43">
                <a:alpha val="0"/>
              </a:srgbClr>
            </a:solidFill>
            <a:prstDash val="solid"/>
          </a:ln>
        </p:spPr>
      </p:sp>
      <p:sp>
        <p:nvSpPr>
          <p:cNvPr id="622841430" name="Text 14"/>
          <p:cNvSpPr/>
          <p:nvPr/>
        </p:nvSpPr>
        <p:spPr bwMode="auto">
          <a:xfrm>
            <a:off x="2941701" y="1751076"/>
            <a:ext cx="658368" cy="109728"/>
          </a:xfrm>
          <a:prstGeom prst="rect">
            <a:avLst/>
          </a:prstGeom>
          <a:noFill/>
          <a:ln/>
        </p:spPr>
        <p:txBody>
          <a:bodyPr wrap="square" lIns="0" tIns="0" rIns="0" bIns="0" rtlCol="0" anchor="ctr">
            <a:normAutofit fontScale="92500"/>
          </a:bodyPr>
          <a:lstStyle/>
          <a:p>
            <a:pPr marL="0" indent="0" algn="ctr">
              <a:buNone/>
              <a:defRPr/>
            </a:pPr>
            <a:r>
              <a:rPr lang="en-US" sz="700" b="1">
                <a:solidFill>
                  <a:srgbClr val="C94B43"/>
                </a:solidFill>
                <a:latin typeface="Noto Sans"/>
                <a:ea typeface="Noto Sans"/>
                <a:cs typeface="Noto Sans"/>
              </a:rPr>
              <a:t>NETWORK WALL</a:t>
            </a:r>
            <a:endParaRPr lang="en-US" sz="700"/>
          </a:p>
        </p:txBody>
      </p:sp>
      <p:sp>
        <p:nvSpPr>
          <p:cNvPr id="1919131875" name="Shape 15"/>
          <p:cNvSpPr/>
          <p:nvPr/>
        </p:nvSpPr>
        <p:spPr bwMode="auto">
          <a:xfrm>
            <a:off x="3755517" y="3012948"/>
            <a:ext cx="0" cy="0"/>
          </a:xfrm>
          <a:prstGeom prst="line">
            <a:avLst/>
          </a:prstGeom>
          <a:noFill/>
          <a:ln w="38100">
            <a:solidFill>
              <a:srgbClr val="C94B43"/>
            </a:solidFill>
            <a:prstDash val="solid"/>
            <a:tailEnd type="triangle"/>
          </a:ln>
        </p:spPr>
      </p:sp>
      <p:sp>
        <p:nvSpPr>
          <p:cNvPr id="2014653274" name="Shape 16"/>
          <p:cNvSpPr/>
          <p:nvPr/>
        </p:nvSpPr>
        <p:spPr bwMode="auto">
          <a:xfrm>
            <a:off x="3792093" y="1897380"/>
            <a:ext cx="2651760" cy="2240280"/>
          </a:xfrm>
          <a:prstGeom prst="roundRect">
            <a:avLst>
              <a:gd name="adj" fmla="val 16667"/>
            </a:avLst>
          </a:prstGeom>
          <a:solidFill>
            <a:srgbClr val="F4F5F6"/>
          </a:solidFill>
          <a:ln w="16510">
            <a:solidFill>
              <a:srgbClr val="B8C0C7"/>
            </a:solidFill>
            <a:prstDash val="solid"/>
          </a:ln>
        </p:spPr>
      </p:sp>
      <p:sp>
        <p:nvSpPr>
          <p:cNvPr id="1111622299" name="Text 17"/>
          <p:cNvSpPr/>
          <p:nvPr/>
        </p:nvSpPr>
        <p:spPr bwMode="auto">
          <a:xfrm>
            <a:off x="4048125" y="2043684"/>
            <a:ext cx="2139696" cy="228600"/>
          </a:xfrm>
          <a:prstGeom prst="rect">
            <a:avLst/>
          </a:prstGeom>
          <a:noFill/>
          <a:ln/>
        </p:spPr>
        <p:txBody>
          <a:bodyPr wrap="square" lIns="0" tIns="0" rIns="0" bIns="0" rtlCol="0" anchor="ctr"/>
          <a:lstStyle/>
          <a:p>
            <a:pPr marL="0" indent="0" algn="ctr">
              <a:buNone/>
              <a:defRPr/>
            </a:pPr>
            <a:r>
              <a:rPr lang="en-US" sz="1050" b="1">
                <a:solidFill>
                  <a:srgbClr val="17324D"/>
                </a:solidFill>
                <a:latin typeface="Noto Sans"/>
                <a:ea typeface="Noto Sans"/>
                <a:cs typeface="Noto Sans"/>
              </a:rPr>
              <a:t>DATA PATH &amp; STORAGE</a:t>
            </a:r>
            <a:endParaRPr lang="en-US" sz="1050"/>
          </a:p>
        </p:txBody>
      </p:sp>
      <p:sp>
        <p:nvSpPr>
          <p:cNvPr id="1610632015" name="Text 18"/>
          <p:cNvSpPr/>
          <p:nvPr/>
        </p:nvSpPr>
        <p:spPr bwMode="auto">
          <a:xfrm>
            <a:off x="3924300" y="2400300"/>
            <a:ext cx="1660017" cy="265176"/>
          </a:xfrm>
          <a:prstGeom prst="rect">
            <a:avLst/>
          </a:prstGeom>
          <a:noFill/>
          <a:ln/>
        </p:spPr>
        <p:txBody>
          <a:bodyPr wrap="square" lIns="0" tIns="0" rIns="0" bIns="0" rtlCol="0" anchor="ctr"/>
          <a:lstStyle/>
          <a:p>
            <a:pPr marL="0" indent="0">
              <a:buNone/>
              <a:defRPr/>
            </a:pPr>
            <a:r>
              <a:rPr lang="en-US" sz="1300">
                <a:solidFill>
                  <a:srgbClr val="202A33"/>
                </a:solidFill>
                <a:latin typeface="Noto Sans"/>
                <a:ea typeface="Noto Sans"/>
                <a:cs typeface="Noto Sans"/>
              </a:rPr>
              <a:t>NIC bandwidth</a:t>
            </a:r>
            <a:endParaRPr lang="en-US" sz="1300"/>
          </a:p>
        </p:txBody>
      </p:sp>
      <p:sp>
        <p:nvSpPr>
          <p:cNvPr id="1490602897" name="Text 19"/>
          <p:cNvSpPr/>
          <p:nvPr/>
        </p:nvSpPr>
        <p:spPr bwMode="auto">
          <a:xfrm>
            <a:off x="5620893" y="2400300"/>
            <a:ext cx="530352" cy="292608"/>
          </a:xfrm>
          <a:prstGeom prst="rect">
            <a:avLst/>
          </a:prstGeom>
          <a:noFill/>
          <a:ln/>
        </p:spPr>
        <p:txBody>
          <a:bodyPr wrap="square" lIns="0" tIns="0" rIns="0" bIns="0" rtlCol="0" anchor="ctr"/>
          <a:lstStyle/>
          <a:p>
            <a:pPr marL="0" indent="0" algn="r">
              <a:buNone/>
              <a:defRPr/>
            </a:pPr>
            <a:r>
              <a:rPr lang="en-US" sz="1650" b="1">
                <a:solidFill>
                  <a:srgbClr val="17324D"/>
                </a:solidFill>
                <a:latin typeface="Noto Sans"/>
                <a:ea typeface="Noto Sans"/>
                <a:cs typeface="Noto Sans"/>
              </a:rPr>
              <a:t>×10</a:t>
            </a:r>
            <a:endParaRPr lang="en-US" sz="1650"/>
          </a:p>
        </p:txBody>
      </p:sp>
      <p:sp>
        <p:nvSpPr>
          <p:cNvPr id="427477965" name="Text 20"/>
          <p:cNvSpPr/>
          <p:nvPr/>
        </p:nvSpPr>
        <p:spPr bwMode="auto">
          <a:xfrm>
            <a:off x="3924300" y="2784348"/>
            <a:ext cx="1660017" cy="265176"/>
          </a:xfrm>
          <a:prstGeom prst="rect">
            <a:avLst/>
          </a:prstGeom>
          <a:noFill/>
          <a:ln/>
        </p:spPr>
        <p:txBody>
          <a:bodyPr wrap="square" lIns="0" tIns="0" rIns="0" bIns="0" rtlCol="0" anchor="ctr"/>
          <a:lstStyle/>
          <a:p>
            <a:pPr marL="0" indent="0">
              <a:buNone/>
              <a:defRPr/>
            </a:pPr>
            <a:r>
              <a:rPr lang="en-US" sz="1300">
                <a:solidFill>
                  <a:srgbClr val="202A33"/>
                </a:solidFill>
                <a:latin typeface="Noto Sans"/>
                <a:ea typeface="Noto Sans"/>
                <a:cs typeface="Noto Sans"/>
              </a:rPr>
              <a:t>NVMe bandwidth</a:t>
            </a:r>
            <a:endParaRPr lang="en-US" sz="1300"/>
          </a:p>
        </p:txBody>
      </p:sp>
      <p:sp>
        <p:nvSpPr>
          <p:cNvPr id="634314699" name="Text 21"/>
          <p:cNvSpPr/>
          <p:nvPr/>
        </p:nvSpPr>
        <p:spPr bwMode="auto">
          <a:xfrm>
            <a:off x="5620893" y="2784348"/>
            <a:ext cx="530352" cy="292608"/>
          </a:xfrm>
          <a:prstGeom prst="rect">
            <a:avLst/>
          </a:prstGeom>
          <a:noFill/>
          <a:ln/>
        </p:spPr>
        <p:txBody>
          <a:bodyPr wrap="square" lIns="0" tIns="0" rIns="0" bIns="0" rtlCol="0" anchor="ctr"/>
          <a:lstStyle/>
          <a:p>
            <a:pPr marL="0" indent="0" algn="r">
              <a:buNone/>
              <a:defRPr/>
            </a:pPr>
            <a:r>
              <a:rPr lang="en-US" sz="1650" b="1">
                <a:solidFill>
                  <a:schemeClr val="tx1"/>
                </a:solidFill>
                <a:latin typeface="Noto Sans"/>
                <a:ea typeface="Noto Sans"/>
                <a:cs typeface="Noto Sans"/>
              </a:rPr>
              <a:t>×4</a:t>
            </a:r>
            <a:endParaRPr lang="en-US" sz="1650">
              <a:solidFill>
                <a:schemeClr val="tx1"/>
              </a:solidFill>
            </a:endParaRPr>
          </a:p>
        </p:txBody>
      </p:sp>
      <p:sp>
        <p:nvSpPr>
          <p:cNvPr id="1915856144" name="Text 22"/>
          <p:cNvSpPr/>
          <p:nvPr/>
        </p:nvSpPr>
        <p:spPr bwMode="auto">
          <a:xfrm>
            <a:off x="3924300" y="3168396"/>
            <a:ext cx="1660017" cy="265176"/>
          </a:xfrm>
          <a:prstGeom prst="rect">
            <a:avLst/>
          </a:prstGeom>
          <a:noFill/>
          <a:ln/>
        </p:spPr>
        <p:txBody>
          <a:bodyPr wrap="square" lIns="0" tIns="0" rIns="0" bIns="0" rtlCol="0" anchor="ctr"/>
          <a:lstStyle/>
          <a:p>
            <a:pPr marL="0" indent="0">
              <a:buNone/>
              <a:defRPr/>
            </a:pPr>
            <a:r>
              <a:rPr lang="en-US" sz="1300">
                <a:solidFill>
                  <a:srgbClr val="202A33"/>
                </a:solidFill>
                <a:latin typeface="Noto Sans"/>
                <a:ea typeface="Noto Sans"/>
                <a:cs typeface="Noto Sans"/>
              </a:rPr>
              <a:t>Rotational Disk bw</a:t>
            </a:r>
            <a:endParaRPr lang="en-US" sz="1300"/>
          </a:p>
        </p:txBody>
      </p:sp>
      <p:sp>
        <p:nvSpPr>
          <p:cNvPr id="1863043972" name="Text 23"/>
          <p:cNvSpPr/>
          <p:nvPr/>
        </p:nvSpPr>
        <p:spPr bwMode="auto">
          <a:xfrm>
            <a:off x="5620893" y="3168396"/>
            <a:ext cx="530352" cy="292608"/>
          </a:xfrm>
          <a:prstGeom prst="rect">
            <a:avLst/>
          </a:prstGeom>
          <a:noFill/>
          <a:ln/>
        </p:spPr>
        <p:txBody>
          <a:bodyPr wrap="square" lIns="0" tIns="0" rIns="0" bIns="0" rtlCol="0" anchor="ctr"/>
          <a:lstStyle/>
          <a:p>
            <a:pPr marL="0" indent="0" algn="r">
              <a:buNone/>
              <a:defRPr/>
            </a:pPr>
            <a:r>
              <a:rPr lang="en-US" sz="1650" b="1">
                <a:solidFill>
                  <a:srgbClr val="17324D"/>
                </a:solidFill>
                <a:latin typeface="Noto Sans"/>
                <a:ea typeface="Noto Sans"/>
                <a:cs typeface="Noto Sans"/>
              </a:rPr>
              <a:t>×2</a:t>
            </a:r>
            <a:endParaRPr lang="en-US" sz="1650"/>
          </a:p>
        </p:txBody>
      </p:sp>
      <p:sp>
        <p:nvSpPr>
          <p:cNvPr id="561280330" name="Text 24"/>
          <p:cNvSpPr/>
          <p:nvPr/>
        </p:nvSpPr>
        <p:spPr bwMode="auto">
          <a:xfrm>
            <a:off x="3924300" y="3552444"/>
            <a:ext cx="1660017" cy="265176"/>
          </a:xfrm>
          <a:prstGeom prst="rect">
            <a:avLst/>
          </a:prstGeom>
          <a:noFill/>
          <a:ln/>
        </p:spPr>
        <p:txBody>
          <a:bodyPr wrap="square" lIns="0" tIns="0" rIns="0" bIns="0" rtlCol="0" anchor="ctr"/>
          <a:lstStyle/>
          <a:p>
            <a:pPr marL="0" indent="0">
              <a:buNone/>
              <a:defRPr/>
            </a:pPr>
            <a:r>
              <a:rPr lang="en-US" sz="1300">
                <a:solidFill>
                  <a:srgbClr val="202A33"/>
                </a:solidFill>
                <a:latin typeface="Noto Sans"/>
                <a:ea typeface="Noto Sans"/>
                <a:cs typeface="Noto Sans"/>
              </a:rPr>
              <a:t>Archiving bandwidth</a:t>
            </a:r>
            <a:endParaRPr lang="en-US" sz="1300"/>
          </a:p>
        </p:txBody>
      </p:sp>
      <p:sp>
        <p:nvSpPr>
          <p:cNvPr id="1138619078" name="Text 25"/>
          <p:cNvSpPr/>
          <p:nvPr/>
        </p:nvSpPr>
        <p:spPr bwMode="auto">
          <a:xfrm>
            <a:off x="5620893" y="3552444"/>
            <a:ext cx="530352" cy="292608"/>
          </a:xfrm>
          <a:prstGeom prst="rect">
            <a:avLst/>
          </a:prstGeom>
          <a:noFill/>
          <a:ln/>
        </p:spPr>
        <p:txBody>
          <a:bodyPr wrap="square" lIns="0" tIns="0" rIns="0" bIns="0" rtlCol="0" anchor="ctr"/>
          <a:lstStyle/>
          <a:p>
            <a:pPr marL="0" indent="0" algn="r">
              <a:buNone/>
              <a:defRPr/>
            </a:pPr>
            <a:r>
              <a:rPr lang="en-US" sz="1650" b="1">
                <a:solidFill>
                  <a:srgbClr val="17324D"/>
                </a:solidFill>
                <a:latin typeface="Noto Sans"/>
                <a:ea typeface="Noto Sans"/>
                <a:cs typeface="Noto Sans"/>
              </a:rPr>
              <a:t>×2</a:t>
            </a:r>
            <a:endParaRPr lang="en-US" sz="1650"/>
          </a:p>
        </p:txBody>
      </p:sp>
      <p:sp>
        <p:nvSpPr>
          <p:cNvPr id="432762376" name="Shape 26"/>
          <p:cNvSpPr/>
          <p:nvPr/>
        </p:nvSpPr>
        <p:spPr bwMode="auto">
          <a:xfrm>
            <a:off x="1167765" y="4640580"/>
            <a:ext cx="4526280" cy="0"/>
          </a:xfrm>
          <a:prstGeom prst="line">
            <a:avLst/>
          </a:prstGeom>
          <a:noFill/>
          <a:ln w="31750">
            <a:solidFill>
              <a:srgbClr val="2F5DA8"/>
            </a:solidFill>
            <a:prstDash val="solid"/>
            <a:tailEnd type="triangle"/>
          </a:ln>
        </p:spPr>
      </p:sp>
      <p:sp>
        <p:nvSpPr>
          <p:cNvPr id="267704033" name="Text 27"/>
          <p:cNvSpPr/>
          <p:nvPr/>
        </p:nvSpPr>
        <p:spPr bwMode="auto">
          <a:xfrm>
            <a:off x="1259205" y="4283964"/>
            <a:ext cx="4526280" cy="237744"/>
          </a:xfrm>
          <a:prstGeom prst="rect">
            <a:avLst/>
          </a:prstGeom>
          <a:noFill/>
          <a:ln/>
        </p:spPr>
        <p:txBody>
          <a:bodyPr wrap="square" lIns="0" tIns="0" rIns="0" bIns="0" rtlCol="0" anchor="ctr">
            <a:normAutofit fontScale="92500"/>
          </a:bodyPr>
          <a:lstStyle/>
          <a:p>
            <a:pPr marL="0" indent="0" algn="ctr">
              <a:buNone/>
              <a:defRPr/>
            </a:pPr>
            <a:r>
              <a:rPr lang="en-US" sz="1300" b="1">
                <a:solidFill>
                  <a:srgbClr val="2F5DA8"/>
                </a:solidFill>
                <a:latin typeface="Noto Sans"/>
                <a:ea typeface="Noto Sans"/>
                <a:cs typeface="Noto Sans"/>
              </a:rPr>
              <a:t>Maximizing efficiency requires computing closer to data</a:t>
            </a:r>
            <a:endParaRPr/>
          </a:p>
        </p:txBody>
      </p:sp>
      <p:sp>
        <p:nvSpPr>
          <p:cNvPr id="851443540" name="Text 34"/>
          <p:cNvSpPr/>
          <p:nvPr/>
        </p:nvSpPr>
        <p:spPr bwMode="auto">
          <a:xfrm>
            <a:off x="1652397" y="5061204"/>
            <a:ext cx="3840480" cy="502920"/>
          </a:xfrm>
          <a:prstGeom prst="roundRect">
            <a:avLst>
              <a:gd name="adj" fmla="val 16667"/>
            </a:avLst>
          </a:prstGeom>
          <a:solidFill>
            <a:srgbClr val="FBEDEA"/>
          </a:solidFill>
          <a:ln w="12700">
            <a:solidFill>
              <a:srgbClr val="E7B7B1"/>
            </a:solidFill>
          </a:ln>
        </p:spPr>
        <p:txBody>
          <a:bodyPr wrap="square" lIns="1016" tIns="1016" rIns="1016" bIns="1016" rtlCol="0" anchor="ctr"/>
          <a:lstStyle/>
          <a:p>
            <a:pPr marL="0" indent="0" algn="ctr">
              <a:buNone/>
              <a:defRPr/>
            </a:pPr>
            <a:r>
              <a:rPr lang="en-US" sz="1650" b="1">
                <a:solidFill>
                  <a:srgbClr val="C94B43"/>
                </a:solidFill>
                <a:latin typeface="Noto Sans"/>
                <a:ea typeface="Noto Sans"/>
                <a:cs typeface="Noto Sans"/>
              </a:rPr>
              <a:t>The gap is architectural, not a single-component issue.</a:t>
            </a:r>
            <a:endParaRPr lang="en-US" sz="1650"/>
          </a:p>
        </p:txBody>
      </p:sp>
      <p:sp>
        <p:nvSpPr>
          <p:cNvPr id="127083090" name="TextBox 37"/>
          <p:cNvSpPr txBox="1"/>
          <p:nvPr/>
        </p:nvSpPr>
        <p:spPr bwMode="auto">
          <a:xfrm>
            <a:off x="179069" y="141558"/>
            <a:ext cx="11924261" cy="484748"/>
          </a:xfrm>
          <a:prstGeom prst="rect">
            <a:avLst/>
          </a:prstGeom>
          <a:noFill/>
        </p:spPr>
        <p:txBody>
          <a:bodyPr wrap="square" lIns="0" tIns="0" rIns="0" bIns="0" anchor="t">
            <a:spAutoFit/>
          </a:bodyPr>
          <a:lstStyle/>
          <a:p>
            <a:pPr algn="ctr">
              <a:defRPr/>
            </a:pPr>
            <a:r>
              <a:rPr lang="en-US" sz="3150" b="1" i="0" u="none" dirty="0">
                <a:solidFill>
                  <a:srgbClr val="3858A4"/>
                </a:solidFill>
                <a:latin typeface="Montserrat"/>
              </a:rPr>
              <a:t>IT Evolution Over the Last Decade</a:t>
            </a:r>
            <a:endParaRPr dirty="0"/>
          </a:p>
        </p:txBody>
      </p:sp>
      <p:sp>
        <p:nvSpPr>
          <p:cNvPr id="291042198" name="Marcador de texto 2"/>
          <p:cNvSpPr txBox="1"/>
          <p:nvPr/>
        </p:nvSpPr>
        <p:spPr bwMode="auto">
          <a:xfrm>
            <a:off x="7142988" y="2045276"/>
            <a:ext cx="4585336" cy="1415728"/>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144000" lvl="0" algn="ctr">
              <a:spcAft>
                <a:spcPts val="1800"/>
              </a:spcAft>
              <a:defRPr/>
            </a:pPr>
            <a:r>
              <a:rPr lang="en-US" sz="2000" dirty="0">
                <a:solidFill>
                  <a:srgbClr val="152F4E"/>
                </a:solidFill>
                <a:latin typeface="Open Sans"/>
                <a:ea typeface="Open Sans"/>
                <a:cs typeface="Open Sans"/>
              </a:rPr>
              <a:t>IT is becoming structurally unbalanced: computing power is growing faster than our ability to move data. </a:t>
            </a:r>
            <a:endParaRPr dirty="0"/>
          </a:p>
        </p:txBody>
      </p:sp>
      <p:pic>
        <p:nvPicPr>
          <p:cNvPr id="577145313" name="Picture 27" descr="image.png"/>
          <p:cNvPicPr>
            <a:picLocks noChangeAspect="1"/>
          </p:cNvPicPr>
          <p:nvPr/>
        </p:nvPicPr>
        <p:blipFill rotWithShape="1">
          <a:blip r:embed="rId3"/>
          <a:stretch/>
        </p:blipFill>
        <p:spPr bwMode="auto">
          <a:xfrm>
            <a:off x="11572875" y="75459"/>
            <a:ext cx="495300"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10421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042198"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931974406" name="Marcador de texto 2"/>
          <p:cNvSpPr txBox="1"/>
          <p:nvPr/>
        </p:nvSpPr>
        <p:spPr bwMode="auto">
          <a:xfrm>
            <a:off x="571848" y="1167256"/>
            <a:ext cx="11048302" cy="3661919"/>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dirty="0">
                <a:solidFill>
                  <a:srgbClr val="152F4E"/>
                </a:solidFill>
                <a:latin typeface="Open Sans"/>
                <a:ea typeface="Open Sans"/>
                <a:cs typeface="Open Sans"/>
              </a:rPr>
              <a:t>The first ALBA Data Policy was approved in 2017.</a:t>
            </a:r>
            <a:endParaRPr dirty="0"/>
          </a:p>
          <a:p>
            <a:pPr marL="486900" lvl="0" indent="-342900" algn="just">
              <a:spcAft>
                <a:spcPts val="1800"/>
              </a:spcAft>
              <a:buFont typeface="Arial"/>
              <a:buChar char="•"/>
              <a:defRPr/>
            </a:pPr>
            <a:r>
              <a:rPr lang="en-US" sz="2000" dirty="0">
                <a:solidFill>
                  <a:srgbClr val="152F4E"/>
                </a:solidFill>
                <a:latin typeface="Open Sans"/>
                <a:ea typeface="Open Sans"/>
                <a:cs typeface="Open Sans"/>
              </a:rPr>
              <a:t>Since then, several minor revisions have been introduced.</a:t>
            </a:r>
            <a:endParaRPr dirty="0"/>
          </a:p>
          <a:p>
            <a:pPr marL="486900" lvl="0" indent="-342900" algn="just">
              <a:spcAft>
                <a:spcPts val="1800"/>
              </a:spcAft>
              <a:buFont typeface="Arial"/>
              <a:buChar char="•"/>
              <a:defRPr/>
            </a:pPr>
            <a:r>
              <a:rPr lang="en-US" sz="2000" dirty="0">
                <a:solidFill>
                  <a:srgbClr val="152F4E"/>
                </a:solidFill>
                <a:latin typeface="Open Sans"/>
                <a:ea typeface="Open Sans"/>
                <a:cs typeface="Open Sans"/>
              </a:rPr>
              <a:t>Current version: </a:t>
            </a:r>
            <a:r>
              <a:rPr lang="en-US" sz="2000" u="sng" dirty="0">
                <a:solidFill>
                  <a:srgbClr val="3858A4"/>
                </a:solidFill>
                <a:latin typeface="Open Sans"/>
                <a:ea typeface="Open Sans"/>
                <a:cs typeface="Open Sans"/>
                <a:hlinkClick r:id="rId3"/>
              </a:rPr>
              <a:t>https://www.cells.es/en/assets/pdfs/users/data_policy_cells</a:t>
            </a:r>
            <a:endParaRPr lang="en-US" sz="2000" dirty="0">
              <a:solidFill>
                <a:srgbClr val="3858A4"/>
              </a:solidFill>
              <a:latin typeface="Open Sans"/>
              <a:ea typeface="Open Sans"/>
              <a:cs typeface="Open Sans"/>
            </a:endParaRPr>
          </a:p>
          <a:p>
            <a:pPr marL="486900" lvl="0" indent="-342900" algn="just">
              <a:spcAft>
                <a:spcPts val="1800"/>
              </a:spcAft>
              <a:buFont typeface="Arial"/>
              <a:buChar char="•"/>
              <a:defRPr/>
            </a:pPr>
            <a:r>
              <a:rPr lang="en-US" sz="2000" dirty="0">
                <a:solidFill>
                  <a:srgbClr val="152F4E"/>
                </a:solidFill>
                <a:latin typeface="Open Sans"/>
                <a:ea typeface="Open Sans"/>
                <a:cs typeface="Open Sans"/>
              </a:rPr>
              <a:t>Our goal is to </a:t>
            </a:r>
            <a:r>
              <a:rPr lang="en-US" sz="2000" b="1" dirty="0">
                <a:solidFill>
                  <a:srgbClr val="3858A4"/>
                </a:solidFill>
                <a:latin typeface="Open Sans"/>
                <a:ea typeface="Open Sans"/>
                <a:cs typeface="Open Sans"/>
              </a:rPr>
              <a:t>approve a new Data Policy by the end of 2026</a:t>
            </a:r>
            <a:r>
              <a:rPr lang="en-US" sz="2000" dirty="0">
                <a:solidFill>
                  <a:srgbClr val="152F4E"/>
                </a:solidFill>
                <a:latin typeface="Open Sans"/>
                <a:ea typeface="Open Sans"/>
                <a:cs typeface="Open Sans"/>
              </a:rPr>
              <a:t>, in time for the first call for proposals in 2027.</a:t>
            </a:r>
            <a:endParaRPr dirty="0"/>
          </a:p>
          <a:p>
            <a:pPr marL="486900" lvl="0" indent="-342900" algn="just">
              <a:spcAft>
                <a:spcPts val="1800"/>
              </a:spcAft>
              <a:buFont typeface="Arial"/>
              <a:buChar char="•"/>
              <a:defRPr/>
            </a:pPr>
            <a:r>
              <a:rPr lang="en-US" sz="2000" dirty="0">
                <a:solidFill>
                  <a:srgbClr val="152F4E"/>
                </a:solidFill>
                <a:latin typeface="Open Sans"/>
                <a:ea typeface="Open Sans"/>
                <a:cs typeface="Open Sans"/>
              </a:rPr>
              <a:t>Initial ideas were presented for feedback at the 42nd Scientific Advisory Committee Meeting; currently gathering input here at the VII ALBA Users’ Meeting.</a:t>
            </a:r>
            <a:endParaRPr dirty="0"/>
          </a:p>
        </p:txBody>
      </p:sp>
      <p:sp>
        <p:nvSpPr>
          <p:cNvPr id="132548539" name="TextBox 1"/>
          <p:cNvSpPr txBox="1"/>
          <p:nvPr/>
        </p:nvSpPr>
        <p:spPr bwMode="auto">
          <a:xfrm>
            <a:off x="9524" y="342900"/>
            <a:ext cx="12172950" cy="495300"/>
          </a:xfrm>
          <a:prstGeom prst="rect">
            <a:avLst/>
          </a:prstGeom>
          <a:noFill/>
        </p:spPr>
        <p:txBody>
          <a:bodyPr wrap="square" lIns="0" tIns="0" rIns="0" bIns="0" anchor="t">
            <a:spAutoFit/>
          </a:bodyPr>
          <a:lstStyle/>
          <a:p>
            <a:pPr algn="ctr">
              <a:defRPr/>
            </a:pPr>
            <a:r>
              <a:rPr lang="es-ES" sz="3150" b="1" i="0" u="none">
                <a:solidFill>
                  <a:schemeClr val="accent1">
                    <a:lumMod val="75000"/>
                  </a:schemeClr>
                </a:solidFill>
                <a:latin typeface="Montserrat"/>
              </a:rPr>
              <a:t>Timeline</a:t>
            </a:r>
            <a:endParaRPr sz="3150" b="1" i="0" u="none">
              <a:solidFill>
                <a:schemeClr val="accent1">
                  <a:lumMod val="75000"/>
                </a:schemeClr>
              </a:solidFill>
              <a:latin typeface="Montserrat"/>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319744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319744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319744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319744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319744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1974406"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4534439" name="Marcador de texto 2"/>
          <p:cNvSpPr txBox="1"/>
          <p:nvPr/>
        </p:nvSpPr>
        <p:spPr bwMode="auto">
          <a:xfrm>
            <a:off x="7485419" y="3753786"/>
            <a:ext cx="3696216" cy="233250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486900" lvl="0" indent="-342900" algn="just">
              <a:spcAft>
                <a:spcPts val="1800"/>
              </a:spcAft>
              <a:buFont typeface="Arial"/>
              <a:buChar char="•"/>
              <a:defRPr/>
            </a:pPr>
            <a:r>
              <a:rPr lang="en-US" sz="2000">
                <a:solidFill>
                  <a:srgbClr val="152F4E"/>
                </a:solidFill>
                <a:latin typeface="Open Sans"/>
                <a:ea typeface="Open Sans"/>
                <a:cs typeface="Open Sans"/>
              </a:rPr>
              <a:t>Data volumes are growing exponentially.</a:t>
            </a:r>
            <a:endParaRPr/>
          </a:p>
          <a:p>
            <a:pPr marL="486900" lvl="0" indent="-342900" algn="just">
              <a:spcAft>
                <a:spcPts val="1800"/>
              </a:spcAft>
              <a:buFont typeface="Arial"/>
              <a:buChar char="•"/>
              <a:defRPr/>
            </a:pPr>
            <a:r>
              <a:rPr lang="en-US" sz="2000">
                <a:solidFill>
                  <a:srgbClr val="152F4E"/>
                </a:solidFill>
                <a:latin typeface="Open Sans"/>
                <a:ea typeface="Open Sans"/>
                <a:cs typeface="Open Sans"/>
              </a:rPr>
              <a:t>Data processing costs are falling rapidly, while storage costs are falling much more gradually.</a:t>
            </a:r>
            <a:endParaRPr/>
          </a:p>
        </p:txBody>
      </p:sp>
      <p:pic>
        <p:nvPicPr>
          <p:cNvPr id="293004695" name="Picture 4"/>
          <p:cNvPicPr>
            <a:picLocks noChangeAspect="1"/>
          </p:cNvPicPr>
          <p:nvPr/>
        </p:nvPicPr>
        <p:blipFill rotWithShape="1">
          <a:blip r:embed="rId3"/>
          <a:stretch/>
        </p:blipFill>
        <p:spPr bwMode="auto">
          <a:xfrm>
            <a:off x="521968" y="659579"/>
            <a:ext cx="3237231" cy="3134462"/>
          </a:xfrm>
          <a:prstGeom prst="rect">
            <a:avLst/>
          </a:prstGeom>
        </p:spPr>
      </p:pic>
      <p:pic>
        <p:nvPicPr>
          <p:cNvPr id="422094703" name="Picture 6"/>
          <p:cNvPicPr>
            <a:picLocks noChangeAspect="1"/>
          </p:cNvPicPr>
          <p:nvPr/>
        </p:nvPicPr>
        <p:blipFill rotWithShape="1">
          <a:blip r:embed="rId4"/>
          <a:stretch/>
        </p:blipFill>
        <p:spPr bwMode="auto">
          <a:xfrm>
            <a:off x="3895313" y="721611"/>
            <a:ext cx="3237231" cy="2936870"/>
          </a:xfrm>
          <a:prstGeom prst="rect">
            <a:avLst/>
          </a:prstGeom>
        </p:spPr>
      </p:pic>
      <p:pic>
        <p:nvPicPr>
          <p:cNvPr id="61518714" name="Picture 8"/>
          <p:cNvPicPr>
            <a:picLocks noChangeAspect="1"/>
          </p:cNvPicPr>
          <p:nvPr/>
        </p:nvPicPr>
        <p:blipFill rotWithShape="1">
          <a:blip r:embed="rId5"/>
          <a:stretch/>
        </p:blipFill>
        <p:spPr bwMode="auto">
          <a:xfrm>
            <a:off x="7132544" y="721610"/>
            <a:ext cx="3192856" cy="2834389"/>
          </a:xfrm>
          <a:prstGeom prst="rect">
            <a:avLst/>
          </a:prstGeom>
        </p:spPr>
      </p:pic>
      <p:pic>
        <p:nvPicPr>
          <p:cNvPr id="1774641593" name="Picture 10"/>
          <p:cNvPicPr>
            <a:picLocks noChangeAspect="1"/>
          </p:cNvPicPr>
          <p:nvPr/>
        </p:nvPicPr>
        <p:blipFill rotWithShape="1">
          <a:blip r:embed="rId6"/>
          <a:stretch/>
        </p:blipFill>
        <p:spPr bwMode="auto">
          <a:xfrm>
            <a:off x="664615" y="3753786"/>
            <a:ext cx="3230698" cy="2119791"/>
          </a:xfrm>
          <a:prstGeom prst="rect">
            <a:avLst/>
          </a:prstGeom>
        </p:spPr>
      </p:pic>
      <p:pic>
        <p:nvPicPr>
          <p:cNvPr id="927324470" name="Picture 12"/>
          <p:cNvPicPr>
            <a:picLocks noChangeAspect="1"/>
          </p:cNvPicPr>
          <p:nvPr/>
        </p:nvPicPr>
        <p:blipFill rotWithShape="1">
          <a:blip r:embed="rId7"/>
          <a:stretch/>
        </p:blipFill>
        <p:spPr bwMode="auto">
          <a:xfrm>
            <a:off x="4037960" y="3651076"/>
            <a:ext cx="3304812" cy="2222501"/>
          </a:xfrm>
          <a:prstGeom prst="rect">
            <a:avLst/>
          </a:prstGeom>
        </p:spPr>
      </p:pic>
      <p:pic>
        <p:nvPicPr>
          <p:cNvPr id="270915105" name="Picture 14" descr="image.png"/>
          <p:cNvPicPr>
            <a:picLocks noChangeAspect="1"/>
          </p:cNvPicPr>
          <p:nvPr/>
        </p:nvPicPr>
        <p:blipFill rotWithShape="1">
          <a:blip r:embed="rId8"/>
          <a:stretch/>
        </p:blipFill>
        <p:spPr bwMode="auto">
          <a:xfrm>
            <a:off x="11572875" y="75459"/>
            <a:ext cx="495300" cy="495300"/>
          </a:xfrm>
          <a:prstGeom prst="rect">
            <a:avLst/>
          </a:prstGeom>
        </p:spPr>
      </p:pic>
      <p:sp>
        <p:nvSpPr>
          <p:cNvPr id="2" name="TextBox 37">
            <a:extLst>
              <a:ext uri="{FF2B5EF4-FFF2-40B4-BE49-F238E27FC236}">
                <a16:creationId xmlns:a16="http://schemas.microsoft.com/office/drawing/2014/main" id="{B017854C-48A0-2EF2-6D61-A47D951E8A3F}"/>
              </a:ext>
            </a:extLst>
          </p:cNvPr>
          <p:cNvSpPr txBox="1"/>
          <p:nvPr/>
        </p:nvSpPr>
        <p:spPr bwMode="auto">
          <a:xfrm>
            <a:off x="179069" y="141558"/>
            <a:ext cx="11924261" cy="484748"/>
          </a:xfrm>
          <a:prstGeom prst="rect">
            <a:avLst/>
          </a:prstGeom>
          <a:noFill/>
        </p:spPr>
        <p:txBody>
          <a:bodyPr wrap="square" lIns="0" tIns="0" rIns="0" bIns="0" anchor="t">
            <a:spAutoFit/>
          </a:bodyPr>
          <a:lstStyle/>
          <a:p>
            <a:pPr algn="ctr">
              <a:defRPr/>
            </a:pPr>
            <a:r>
              <a:rPr lang="en-US" sz="3150" b="1" i="0" u="none" dirty="0">
                <a:solidFill>
                  <a:srgbClr val="3858A4"/>
                </a:solidFill>
                <a:latin typeface="Montserrat"/>
              </a:rPr>
              <a:t>IT Evolution Over the Last Decade</a:t>
            </a:r>
            <a:endParaRPr dirty="0"/>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5344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5344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534439"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22716008" name="Picture 4" descr="image.png"/>
          <p:cNvPicPr>
            <a:picLocks noChangeAspect="1"/>
          </p:cNvPicPr>
          <p:nvPr/>
        </p:nvPicPr>
        <p:blipFill rotWithShape="1">
          <a:blip r:embed="rId3"/>
          <a:stretch/>
        </p:blipFill>
        <p:spPr bwMode="auto">
          <a:xfrm>
            <a:off x="12893675" y="-308268"/>
            <a:ext cx="1362075" cy="1378625"/>
          </a:xfrm>
          <a:prstGeom prst="rect">
            <a:avLst/>
          </a:prstGeom>
        </p:spPr>
      </p:pic>
      <p:sp>
        <p:nvSpPr>
          <p:cNvPr id="1495190360" name="TextBox 7"/>
          <p:cNvSpPr txBox="1"/>
          <p:nvPr/>
        </p:nvSpPr>
        <p:spPr bwMode="auto">
          <a:xfrm>
            <a:off x="201167" y="90563"/>
            <a:ext cx="11740323" cy="484748"/>
          </a:xfrm>
          <a:prstGeom prst="rect">
            <a:avLst/>
          </a:prstGeom>
          <a:noFill/>
        </p:spPr>
        <p:txBody>
          <a:bodyPr wrap="square" lIns="0" tIns="0" rIns="0" bIns="0" anchor="t">
            <a:spAutoFit/>
          </a:bodyPr>
          <a:lstStyle/>
          <a:p>
            <a:pPr algn="ctr">
              <a:defRPr/>
            </a:pPr>
            <a:r>
              <a:rPr lang="en-GB" sz="3150" b="1" i="0" u="none" dirty="0">
                <a:solidFill>
                  <a:srgbClr val="3858A4"/>
                </a:solidFill>
                <a:latin typeface="Montserrat"/>
              </a:rPr>
              <a:t>Cloud Computing Alternative</a:t>
            </a:r>
            <a:endParaRPr dirty="0"/>
          </a:p>
        </p:txBody>
      </p:sp>
      <p:sp>
        <p:nvSpPr>
          <p:cNvPr id="999885669" name="Marcador de texto 2"/>
          <p:cNvSpPr txBox="1"/>
          <p:nvPr/>
        </p:nvSpPr>
        <p:spPr bwMode="auto">
          <a:xfrm>
            <a:off x="5018767" y="985126"/>
            <a:ext cx="6801757" cy="4707141"/>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144000" lvl="2" algn="just">
              <a:spcAft>
                <a:spcPts val="1800"/>
              </a:spcAft>
              <a:defRPr/>
            </a:pPr>
            <a:r>
              <a:rPr lang="en-US" sz="1800" b="1" dirty="0">
                <a:solidFill>
                  <a:srgbClr val="152F4E"/>
                </a:solidFill>
                <a:latin typeface="Open Sans"/>
                <a:ea typeface="Open Sans"/>
                <a:cs typeface="Open Sans"/>
              </a:rPr>
              <a:t>Public-cloud prices have not followed the declining cost of the underlying hardware.</a:t>
            </a:r>
            <a:endParaRPr dirty="0"/>
          </a:p>
          <a:p>
            <a:pPr marL="429750" lvl="2" indent="-285750" algn="just">
              <a:spcAft>
                <a:spcPts val="1800"/>
              </a:spcAft>
              <a:buFont typeface="Arial"/>
              <a:buChar char="•"/>
              <a:defRPr/>
            </a:pPr>
            <a:r>
              <a:rPr lang="en-US" sz="1800" dirty="0">
                <a:solidFill>
                  <a:srgbClr val="152F4E"/>
                </a:solidFill>
                <a:latin typeface="Open Sans"/>
                <a:ea typeface="Open Sans"/>
                <a:cs typeface="Open Sans"/>
              </a:rPr>
              <a:t>Cloud prices have remained relatively </a:t>
            </a:r>
            <a:r>
              <a:rPr lang="en-US" sz="1800" b="1" dirty="0">
                <a:solidFill>
                  <a:srgbClr val="152F4E"/>
                </a:solidFill>
                <a:latin typeface="Open Sans"/>
                <a:ea typeface="Open Sans"/>
                <a:cs typeface="Open Sans"/>
              </a:rPr>
              <a:t>flat over the past decade</a:t>
            </a:r>
            <a:r>
              <a:rPr lang="en-US" sz="1800" dirty="0">
                <a:solidFill>
                  <a:srgbClr val="152F4E"/>
                </a:solidFill>
                <a:latin typeface="Open Sans"/>
                <a:ea typeface="Open Sans"/>
                <a:cs typeface="Open Sans"/>
              </a:rPr>
              <a:t>, and some services are now experiencing price increases — sometimes referred to as “</a:t>
            </a:r>
            <a:r>
              <a:rPr lang="en-US" sz="1800" dirty="0" err="1">
                <a:solidFill>
                  <a:srgbClr val="152F4E"/>
                </a:solidFill>
                <a:latin typeface="Open Sans"/>
                <a:ea typeface="Open Sans"/>
                <a:cs typeface="Open Sans"/>
              </a:rPr>
              <a:t>cloudflation</a:t>
            </a:r>
            <a:r>
              <a:rPr lang="en-US" sz="1800" dirty="0">
                <a:solidFill>
                  <a:srgbClr val="152F4E"/>
                </a:solidFill>
                <a:latin typeface="Open Sans"/>
                <a:ea typeface="Open Sans"/>
                <a:cs typeface="Open Sans"/>
              </a:rPr>
              <a:t>.”</a:t>
            </a:r>
            <a:endParaRPr dirty="0"/>
          </a:p>
          <a:p>
            <a:pPr marL="429750" lvl="2" indent="-285750" algn="just">
              <a:spcAft>
                <a:spcPts val="1800"/>
              </a:spcAft>
              <a:buFont typeface="Arial"/>
              <a:buChar char="•"/>
              <a:defRPr/>
            </a:pPr>
            <a:r>
              <a:rPr lang="en-US" sz="1800" dirty="0">
                <a:solidFill>
                  <a:srgbClr val="152F4E"/>
                </a:solidFill>
                <a:latin typeface="Open Sans"/>
                <a:ea typeface="Open Sans"/>
                <a:cs typeface="Open Sans"/>
              </a:rPr>
              <a:t>Example: storing 100 TB in the public cloud.</a:t>
            </a:r>
            <a:endParaRPr dirty="0"/>
          </a:p>
          <a:p>
            <a:pPr marL="144000" lvl="2" algn="just">
              <a:spcAft>
                <a:spcPts val="1800"/>
              </a:spcAft>
              <a:defRPr/>
            </a:pPr>
            <a:r>
              <a:rPr lang="en-US" sz="1800" dirty="0">
                <a:solidFill>
                  <a:srgbClr val="152F4E"/>
                </a:solidFill>
                <a:latin typeface="Open Sans"/>
                <a:ea typeface="Open Sans"/>
                <a:cs typeface="Open Sans"/>
              </a:rPr>
              <a:t>	Storage: ~$27.6k/year</a:t>
            </a:r>
            <a:endParaRPr dirty="0"/>
          </a:p>
          <a:p>
            <a:pPr marL="144000" lvl="2" algn="just">
              <a:spcAft>
                <a:spcPts val="1800"/>
              </a:spcAft>
              <a:defRPr/>
            </a:pPr>
            <a:r>
              <a:rPr lang="en-US" sz="1800" dirty="0">
                <a:solidFill>
                  <a:srgbClr val="152F4E"/>
                </a:solidFill>
                <a:latin typeface="Open Sans"/>
                <a:ea typeface="Open Sans"/>
                <a:cs typeface="Open Sans"/>
              </a:rPr>
              <a:t>	Data transfer: ~$9k/transfer</a:t>
            </a:r>
            <a:endParaRPr dirty="0"/>
          </a:p>
          <a:p>
            <a:pPr marL="429750" lvl="2" indent="-285750" algn="just">
              <a:spcAft>
                <a:spcPts val="1800"/>
              </a:spcAft>
              <a:buFont typeface="Arial"/>
              <a:buChar char="•"/>
              <a:defRPr/>
            </a:pPr>
            <a:r>
              <a:rPr lang="en-US" sz="1800" b="1" dirty="0">
                <a:solidFill>
                  <a:srgbClr val="152F4E"/>
                </a:solidFill>
                <a:latin typeface="Open Sans"/>
                <a:ea typeface="Open Sans"/>
                <a:cs typeface="Open Sans"/>
              </a:rPr>
              <a:t>Cloud repatriation </a:t>
            </a:r>
            <a:r>
              <a:rPr lang="en-US" sz="1800" dirty="0">
                <a:solidFill>
                  <a:srgbClr val="152F4E"/>
                </a:solidFill>
                <a:latin typeface="Open Sans"/>
                <a:ea typeface="Open Sans"/>
                <a:cs typeface="Open Sans"/>
              </a:rPr>
              <a:t>is becoming increasingly common: more than 40% of U.S. companies relying on cloud solutions have moved workloads back on-premises.</a:t>
            </a:r>
            <a:endParaRPr dirty="0"/>
          </a:p>
          <a:p>
            <a:pPr marL="144000" lvl="2" algn="just">
              <a:spcAft>
                <a:spcPts val="1800"/>
              </a:spcAft>
              <a:defRPr/>
            </a:pPr>
            <a:endParaRPr lang="en-US" sz="1800" dirty="0">
              <a:solidFill>
                <a:srgbClr val="152F4E"/>
              </a:solidFill>
              <a:latin typeface="Open Sans"/>
              <a:ea typeface="Open Sans"/>
              <a:cs typeface="Open Sans"/>
            </a:endParaRPr>
          </a:p>
          <a:p>
            <a:pPr marL="429750" lvl="2" indent="-285750" algn="just">
              <a:spcAft>
                <a:spcPts val="1800"/>
              </a:spcAft>
              <a:buFont typeface="Arial"/>
              <a:buChar char="•"/>
              <a:defRPr/>
            </a:pPr>
            <a:endParaRPr lang="en-US" sz="1800" dirty="0">
              <a:solidFill>
                <a:srgbClr val="152F4E"/>
              </a:solidFill>
              <a:latin typeface="Open Sans"/>
              <a:ea typeface="Open Sans"/>
              <a:cs typeface="Open Sans"/>
            </a:endParaRPr>
          </a:p>
          <a:p>
            <a:pPr marL="144000" lvl="2" algn="just">
              <a:spcAft>
                <a:spcPts val="1800"/>
              </a:spcAft>
              <a:defRPr/>
            </a:pPr>
            <a:endParaRPr lang="en-US" sz="1800" dirty="0">
              <a:solidFill>
                <a:srgbClr val="152F4E"/>
              </a:solidFill>
              <a:latin typeface="Open Sans"/>
              <a:ea typeface="Open Sans"/>
              <a:cs typeface="Open Sans"/>
            </a:endParaRPr>
          </a:p>
          <a:p>
            <a:pPr marL="486900" lvl="0" indent="-342900" algn="just">
              <a:spcAft>
                <a:spcPts val="1800"/>
              </a:spcAft>
              <a:buFont typeface="Arial"/>
              <a:buChar char="•"/>
              <a:defRPr/>
            </a:pPr>
            <a:endParaRPr lang="en-US" sz="1800" dirty="0">
              <a:solidFill>
                <a:srgbClr val="152F4E"/>
              </a:solidFill>
              <a:latin typeface="Open Sans"/>
              <a:ea typeface="Open Sans"/>
              <a:cs typeface="Open Sans"/>
            </a:endParaRPr>
          </a:p>
        </p:txBody>
      </p:sp>
      <p:pic>
        <p:nvPicPr>
          <p:cNvPr id="1625285802" name="Picture 3"/>
          <p:cNvPicPr>
            <a:picLocks noChangeAspect="1"/>
          </p:cNvPicPr>
          <p:nvPr/>
        </p:nvPicPr>
        <p:blipFill rotWithShape="1">
          <a:blip r:embed="rId4"/>
          <a:stretch/>
        </p:blipFill>
        <p:spPr bwMode="auto">
          <a:xfrm>
            <a:off x="667950" y="930206"/>
            <a:ext cx="3575307" cy="2437709"/>
          </a:xfrm>
          <a:prstGeom prst="rect">
            <a:avLst/>
          </a:prstGeom>
        </p:spPr>
      </p:pic>
      <p:pic>
        <p:nvPicPr>
          <p:cNvPr id="851954656" name="Picture 11"/>
          <p:cNvPicPr>
            <a:picLocks noChangeAspect="1"/>
          </p:cNvPicPr>
          <p:nvPr/>
        </p:nvPicPr>
        <p:blipFill rotWithShape="1">
          <a:blip r:embed="rId5"/>
          <a:stretch/>
        </p:blipFill>
        <p:spPr bwMode="auto">
          <a:xfrm>
            <a:off x="667950" y="3429000"/>
            <a:ext cx="3945325" cy="2370800"/>
          </a:xfrm>
          <a:prstGeom prst="rect">
            <a:avLst/>
          </a:prstGeom>
        </p:spPr>
      </p:pic>
      <p:pic>
        <p:nvPicPr>
          <p:cNvPr id="1220738597" name="Picture 13" descr="image.png"/>
          <p:cNvPicPr>
            <a:picLocks noChangeAspect="1"/>
          </p:cNvPicPr>
          <p:nvPr/>
        </p:nvPicPr>
        <p:blipFill rotWithShape="1">
          <a:blip r:embed="rId6"/>
          <a:stretch/>
        </p:blipFill>
        <p:spPr bwMode="auto">
          <a:xfrm>
            <a:off x="11572875" y="75459"/>
            <a:ext cx="495300"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988566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9988566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9988566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9988566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9988566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9988566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9885669"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74964574" name="TextBox 2"/>
          <p:cNvSpPr txBox="1"/>
          <p:nvPr/>
        </p:nvSpPr>
        <p:spPr bwMode="auto">
          <a:xfrm>
            <a:off x="7629525" y="704374"/>
            <a:ext cx="4750115" cy="484748"/>
          </a:xfrm>
          <a:prstGeom prst="rect">
            <a:avLst/>
          </a:prstGeom>
          <a:noFill/>
        </p:spPr>
        <p:txBody>
          <a:bodyPr wrap="square" lIns="0" tIns="0" rIns="0" bIns="0" anchor="t">
            <a:spAutoFit/>
          </a:bodyPr>
          <a:lstStyle/>
          <a:p>
            <a:pPr algn="ctr">
              <a:defRPr/>
            </a:pPr>
            <a:r>
              <a:rPr lang="en-GB" sz="3150" b="1" i="0" u="none" dirty="0">
                <a:solidFill>
                  <a:srgbClr val="3858A4"/>
                </a:solidFill>
                <a:latin typeface="Montserrat"/>
              </a:rPr>
              <a:t>Data Gravity</a:t>
            </a:r>
            <a:endParaRPr dirty="0"/>
          </a:p>
        </p:txBody>
      </p:sp>
      <p:pic>
        <p:nvPicPr>
          <p:cNvPr id="2084470755" name="Picture 4"/>
          <p:cNvPicPr>
            <a:picLocks noChangeAspect="1"/>
          </p:cNvPicPr>
          <p:nvPr/>
        </p:nvPicPr>
        <p:blipFill rotWithShape="1">
          <a:blip r:embed="rId3"/>
          <a:stretch/>
        </p:blipFill>
        <p:spPr bwMode="auto">
          <a:xfrm>
            <a:off x="647448" y="1323681"/>
            <a:ext cx="3581900" cy="4210638"/>
          </a:xfrm>
          <a:prstGeom prst="rect">
            <a:avLst/>
          </a:prstGeom>
        </p:spPr>
      </p:pic>
      <p:pic>
        <p:nvPicPr>
          <p:cNvPr id="643767860" name="Picture 6"/>
          <p:cNvPicPr>
            <a:picLocks noChangeAspect="1"/>
          </p:cNvPicPr>
          <p:nvPr/>
        </p:nvPicPr>
        <p:blipFill rotWithShape="1">
          <a:blip r:embed="rId4"/>
          <a:stretch/>
        </p:blipFill>
        <p:spPr bwMode="auto">
          <a:xfrm>
            <a:off x="4400293" y="1399875"/>
            <a:ext cx="3677163" cy="4286848"/>
          </a:xfrm>
          <a:prstGeom prst="rect">
            <a:avLst/>
          </a:prstGeom>
        </p:spPr>
      </p:pic>
      <p:pic>
        <p:nvPicPr>
          <p:cNvPr id="591345396" name="Picture 8"/>
          <p:cNvPicPr>
            <a:picLocks noChangeAspect="1"/>
          </p:cNvPicPr>
          <p:nvPr/>
        </p:nvPicPr>
        <p:blipFill rotWithShape="1">
          <a:blip r:embed="rId5"/>
          <a:stretch/>
        </p:blipFill>
        <p:spPr bwMode="auto">
          <a:xfrm>
            <a:off x="7962652" y="1328428"/>
            <a:ext cx="3581900" cy="4429743"/>
          </a:xfrm>
          <a:prstGeom prst="rect">
            <a:avLst/>
          </a:prstGeom>
        </p:spPr>
      </p:pic>
      <p:pic>
        <p:nvPicPr>
          <p:cNvPr id="1410267855" name="Picture 9" descr="image.png"/>
          <p:cNvPicPr>
            <a:picLocks noChangeAspect="1"/>
          </p:cNvPicPr>
          <p:nvPr/>
        </p:nvPicPr>
        <p:blipFill rotWithShape="1">
          <a:blip r:embed="rId6"/>
          <a:stretch/>
        </p:blipFill>
        <p:spPr bwMode="auto">
          <a:xfrm>
            <a:off x="11572875" y="75459"/>
            <a:ext cx="495300" cy="495300"/>
          </a:xfrm>
          <a:prstGeom prst="rect">
            <a:avLst/>
          </a:prstGeom>
        </p:spPr>
      </p:pic>
      <p:sp>
        <p:nvSpPr>
          <p:cNvPr id="3" name="TextBox 2">
            <a:extLst>
              <a:ext uri="{FF2B5EF4-FFF2-40B4-BE49-F238E27FC236}">
                <a16:creationId xmlns:a16="http://schemas.microsoft.com/office/drawing/2014/main" id="{EAB9226E-1D31-4CA4-283F-84D07DDAFB84}"/>
              </a:ext>
            </a:extLst>
          </p:cNvPr>
          <p:cNvSpPr txBox="1"/>
          <p:nvPr/>
        </p:nvSpPr>
        <p:spPr>
          <a:xfrm>
            <a:off x="514351" y="687886"/>
            <a:ext cx="6800850" cy="707886"/>
          </a:xfrm>
          <a:prstGeom prst="rect">
            <a:avLst/>
          </a:prstGeom>
          <a:noFill/>
        </p:spPr>
        <p:txBody>
          <a:bodyPr wrap="square">
            <a:spAutoFit/>
          </a:bodyPr>
          <a:lstStyle/>
          <a:p>
            <a:r>
              <a:rPr lang="en-US" sz="2000" dirty="0">
                <a:solidFill>
                  <a:srgbClr val="152F4E"/>
                </a:solidFill>
                <a:latin typeface="Open Sans"/>
                <a:ea typeface="Open Sans"/>
                <a:cs typeface="Open Sans"/>
              </a:rPr>
              <a:t>The challenge is shifting from “Can we compute it?” to “Where is the data, and how often must it move?”</a:t>
            </a:r>
            <a:endParaRPr lang="es-ES" sz="2000" dirty="0"/>
          </a:p>
        </p:txBody>
      </p:sp>
      <p:sp>
        <p:nvSpPr>
          <p:cNvPr id="4" name="Arrow: Right 3">
            <a:extLst>
              <a:ext uri="{FF2B5EF4-FFF2-40B4-BE49-F238E27FC236}">
                <a16:creationId xmlns:a16="http://schemas.microsoft.com/office/drawing/2014/main" id="{BE264CDC-A81A-C3DA-B8B3-062B5A70258B}"/>
              </a:ext>
            </a:extLst>
          </p:cNvPr>
          <p:cNvSpPr/>
          <p:nvPr/>
        </p:nvSpPr>
        <p:spPr>
          <a:xfrm>
            <a:off x="7829550" y="807249"/>
            <a:ext cx="671768" cy="3283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749645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8447075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437678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91345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4964574"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523769" name="Picture 2" descr="image.png"/>
          <p:cNvPicPr>
            <a:picLocks noChangeAspect="1"/>
          </p:cNvPicPr>
          <p:nvPr/>
        </p:nvPicPr>
        <p:blipFill rotWithShape="1">
          <a:blip r:embed="rId3"/>
          <a:stretch/>
        </p:blipFill>
        <p:spPr bwMode="auto">
          <a:xfrm>
            <a:off x="11572875" y="75459"/>
            <a:ext cx="495300" cy="495300"/>
          </a:xfrm>
          <a:prstGeom prst="rect">
            <a:avLst/>
          </a:prstGeom>
        </p:spPr>
      </p:pic>
      <p:sp>
        <p:nvSpPr>
          <p:cNvPr id="606661107"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n-GB" sz="3150" b="1" i="0" u="none">
                <a:solidFill>
                  <a:srgbClr val="3858A4"/>
                </a:solidFill>
                <a:latin typeface="Montserrat"/>
              </a:rPr>
              <a:t>Sustainability </a:t>
            </a:r>
            <a:r>
              <a:rPr lang="en-GB" sz="3150" b="1">
                <a:solidFill>
                  <a:srgbClr val="3858A4"/>
                </a:solidFill>
                <a:latin typeface="Montserrat"/>
              </a:rPr>
              <a:t>M</a:t>
            </a:r>
            <a:r>
              <a:rPr lang="en-GB" sz="3150" b="1" i="0" u="none">
                <a:solidFill>
                  <a:srgbClr val="3858A4"/>
                </a:solidFill>
                <a:latin typeface="Montserrat"/>
              </a:rPr>
              <a:t>echanisms in New Data Policy</a:t>
            </a:r>
            <a:endParaRPr/>
          </a:p>
        </p:txBody>
      </p:sp>
      <p:pic>
        <p:nvPicPr>
          <p:cNvPr id="202418861" name="Picture 10"/>
          <p:cNvPicPr>
            <a:picLocks noChangeAspect="1"/>
          </p:cNvPicPr>
          <p:nvPr/>
        </p:nvPicPr>
        <p:blipFill rotWithShape="1">
          <a:blip r:embed="rId4"/>
          <a:stretch/>
        </p:blipFill>
        <p:spPr bwMode="auto">
          <a:xfrm>
            <a:off x="952500" y="1031034"/>
            <a:ext cx="10620375" cy="502522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92073634" name="TextBox 2"/>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n-GB" sz="3150" b="1" i="0" u="none" dirty="0">
                <a:solidFill>
                  <a:srgbClr val="3858A4"/>
                </a:solidFill>
                <a:latin typeface="Montserrat"/>
              </a:rPr>
              <a:t>Conclusions</a:t>
            </a:r>
            <a:endParaRPr dirty="0"/>
          </a:p>
        </p:txBody>
      </p:sp>
      <p:pic>
        <p:nvPicPr>
          <p:cNvPr id="1566607418" name="Picture 4" descr="image.png"/>
          <p:cNvPicPr>
            <a:picLocks noChangeAspect="1"/>
          </p:cNvPicPr>
          <p:nvPr/>
        </p:nvPicPr>
        <p:blipFill rotWithShape="1">
          <a:blip r:embed="rId3"/>
          <a:stretch/>
        </p:blipFill>
        <p:spPr bwMode="auto">
          <a:xfrm>
            <a:off x="10213181" y="105771"/>
            <a:ext cx="619125" cy="495300"/>
          </a:xfrm>
          <a:prstGeom prst="rect">
            <a:avLst/>
          </a:prstGeom>
        </p:spPr>
      </p:pic>
      <p:pic>
        <p:nvPicPr>
          <p:cNvPr id="1311650723" name="Picture 5" descr="image.png"/>
          <p:cNvPicPr>
            <a:picLocks noChangeAspect="1"/>
          </p:cNvPicPr>
          <p:nvPr/>
        </p:nvPicPr>
        <p:blipFill rotWithShape="1">
          <a:blip r:embed="rId4"/>
          <a:stretch/>
        </p:blipFill>
        <p:spPr bwMode="auto">
          <a:xfrm>
            <a:off x="11572875" y="75459"/>
            <a:ext cx="495300" cy="495300"/>
          </a:xfrm>
          <a:prstGeom prst="rect">
            <a:avLst/>
          </a:prstGeom>
        </p:spPr>
      </p:pic>
      <p:pic>
        <p:nvPicPr>
          <p:cNvPr id="628176364" name="Picture 6" descr="image.png"/>
          <p:cNvPicPr>
            <a:picLocks noChangeAspect="1"/>
          </p:cNvPicPr>
          <p:nvPr/>
        </p:nvPicPr>
        <p:blipFill rotWithShape="1">
          <a:blip r:embed="rId5"/>
          <a:stretch/>
        </p:blipFill>
        <p:spPr bwMode="auto">
          <a:xfrm>
            <a:off x="11003756" y="105771"/>
            <a:ext cx="495300" cy="495300"/>
          </a:xfrm>
          <a:prstGeom prst="rect">
            <a:avLst/>
          </a:prstGeom>
        </p:spPr>
      </p:pic>
      <p:sp>
        <p:nvSpPr>
          <p:cNvPr id="2" name="Marcador de texto 2">
            <a:extLst>
              <a:ext uri="{FF2B5EF4-FFF2-40B4-BE49-F238E27FC236}">
                <a16:creationId xmlns:a16="http://schemas.microsoft.com/office/drawing/2014/main" id="{1AC85DEC-5448-751D-9809-0D1CCF13DD8B}"/>
              </a:ext>
            </a:extLst>
          </p:cNvPr>
          <p:cNvSpPr txBox="1"/>
          <p:nvPr/>
        </p:nvSpPr>
        <p:spPr bwMode="auto">
          <a:xfrm>
            <a:off x="88135" y="777797"/>
            <a:ext cx="11980040" cy="547227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pPr marL="305908" indent="-305908">
              <a:lnSpc>
                <a:spcPct val="114999"/>
              </a:lnSpc>
              <a:buFont typeface="Arial"/>
              <a:buChar char="•"/>
              <a:defRPr/>
            </a:pPr>
            <a:r>
              <a:rPr lang="en-US" sz="2200" b="0" i="0" u="none" strike="noStrike" cap="none" spc="0" dirty="0">
                <a:solidFill>
                  <a:srgbClr val="152F4E"/>
                </a:solidFill>
                <a:latin typeface="Open Sans"/>
                <a:ea typeface="Open Sans"/>
                <a:cs typeface="Open Sans"/>
              </a:rPr>
              <a:t>The </a:t>
            </a:r>
            <a:r>
              <a:rPr lang="en-US" sz="2200" b="1" i="0" u="none" strike="noStrike" cap="none" spc="0" dirty="0">
                <a:solidFill>
                  <a:srgbClr val="152F4E"/>
                </a:solidFill>
                <a:latin typeface="Open Sans"/>
                <a:ea typeface="Open Sans"/>
                <a:cs typeface="Open Sans"/>
              </a:rPr>
              <a:t>new Data Policy</a:t>
            </a:r>
            <a:r>
              <a:rPr lang="en-US" sz="2200" b="0" i="0" u="none" strike="noStrike" cap="none" spc="0" dirty="0">
                <a:solidFill>
                  <a:srgbClr val="152F4E"/>
                </a:solidFill>
                <a:latin typeface="Open Sans"/>
                <a:ea typeface="Open Sans"/>
                <a:cs typeface="Open Sans"/>
              </a:rPr>
              <a:t>, planned for </a:t>
            </a:r>
            <a:r>
              <a:rPr lang="en-US" sz="2200" b="1" i="0" u="none" strike="noStrike" cap="none" spc="0" dirty="0">
                <a:solidFill>
                  <a:srgbClr val="152F4E"/>
                </a:solidFill>
                <a:latin typeface="Open Sans"/>
                <a:ea typeface="Open Sans"/>
                <a:cs typeface="Open Sans"/>
              </a:rPr>
              <a:t>early 2027</a:t>
            </a:r>
            <a:r>
              <a:rPr lang="en-US" sz="2200" b="0" i="0" u="none" strike="noStrike" cap="none" spc="0" dirty="0">
                <a:solidFill>
                  <a:srgbClr val="152F4E"/>
                </a:solidFill>
                <a:latin typeface="Open Sans"/>
                <a:ea typeface="Open Sans"/>
                <a:cs typeface="Open Sans"/>
              </a:rPr>
              <a:t>, is based on the following principles:</a:t>
            </a:r>
          </a:p>
          <a:p>
            <a:pPr marL="305908" indent="-305908">
              <a:lnSpc>
                <a:spcPct val="114999"/>
              </a:lnSpc>
              <a:buFont typeface="Arial"/>
              <a:buChar char="•"/>
              <a:defRPr/>
            </a:pPr>
            <a:endParaRPr lang="en-US" sz="2000" dirty="0">
              <a:solidFill>
                <a:srgbClr val="152F4E"/>
              </a:solidFill>
              <a:latin typeface="Open Sans"/>
              <a:ea typeface="Open Sans"/>
              <a:cs typeface="Open Sans"/>
            </a:endParaRPr>
          </a:p>
          <a:p>
            <a:pPr marL="305908" indent="-305908">
              <a:lnSpc>
                <a:spcPct val="114999"/>
              </a:lnSpc>
              <a:buFont typeface="Arial"/>
              <a:buChar char="•"/>
              <a:defRPr/>
            </a:pPr>
            <a:r>
              <a:rPr lang="en-US" sz="2200" b="1" dirty="0">
                <a:solidFill>
                  <a:srgbClr val="152F4E"/>
                </a:solidFill>
                <a:latin typeface="Open Sans"/>
                <a:ea typeface="Open Sans"/>
                <a:cs typeface="Open Sans"/>
              </a:rPr>
              <a:t>Open by default, protected where necessary</a:t>
            </a:r>
          </a:p>
          <a:p>
            <a:pPr>
              <a:lnSpc>
                <a:spcPct val="114999"/>
              </a:lnSpc>
              <a:defRPr/>
            </a:pPr>
            <a:r>
              <a:rPr lang="en-US" sz="2000" dirty="0">
                <a:solidFill>
                  <a:srgbClr val="152F4E"/>
                </a:solidFill>
                <a:latin typeface="Open Sans"/>
                <a:ea typeface="Open Sans"/>
                <a:cs typeface="Open Sans"/>
              </a:rPr>
              <a:t>	Balancing openness with privacy, intellectual property, confidentiality and security.</a:t>
            </a:r>
          </a:p>
          <a:p>
            <a:pPr marL="342900" indent="-342900">
              <a:lnSpc>
                <a:spcPct val="114999"/>
              </a:lnSpc>
              <a:buFont typeface="Arial" panose="020B0604020202020204" pitchFamily="34" charset="0"/>
              <a:buChar char="•"/>
              <a:defRPr/>
            </a:pPr>
            <a:endParaRPr lang="en-US" sz="2000" dirty="0">
              <a:solidFill>
                <a:srgbClr val="152F4E"/>
              </a:solidFill>
              <a:latin typeface="Open Sans"/>
              <a:ea typeface="Open Sans"/>
              <a:cs typeface="Open Sans"/>
            </a:endParaRPr>
          </a:p>
          <a:p>
            <a:pPr marL="342900" indent="-342900">
              <a:lnSpc>
                <a:spcPct val="114999"/>
              </a:lnSpc>
              <a:buFont typeface="Arial" panose="020B0604020202020204" pitchFamily="34" charset="0"/>
              <a:buChar char="•"/>
              <a:defRPr/>
            </a:pPr>
            <a:r>
              <a:rPr lang="en-US" sz="2200" b="1" dirty="0">
                <a:solidFill>
                  <a:srgbClr val="152F4E"/>
                </a:solidFill>
                <a:latin typeface="Open Sans"/>
                <a:ea typeface="Open Sans"/>
                <a:cs typeface="Open Sans"/>
              </a:rPr>
              <a:t>Covering the complete scientific data lifecycle</a:t>
            </a:r>
          </a:p>
          <a:p>
            <a:pPr>
              <a:lnSpc>
                <a:spcPct val="114999"/>
              </a:lnSpc>
              <a:defRPr/>
            </a:pPr>
            <a:r>
              <a:rPr lang="en-US" sz="2000" dirty="0">
                <a:solidFill>
                  <a:srgbClr val="152F4E"/>
                </a:solidFill>
                <a:latin typeface="Open Sans"/>
                <a:ea typeface="Open Sans"/>
                <a:cs typeface="Open Sans"/>
              </a:rPr>
              <a:t>	From acquisition to processing, publication, reuse and long-term preservation.</a:t>
            </a:r>
          </a:p>
          <a:p>
            <a:pPr>
              <a:lnSpc>
                <a:spcPct val="114999"/>
              </a:lnSpc>
              <a:defRPr/>
            </a:pPr>
            <a:endParaRPr lang="en-US" sz="2000" dirty="0">
              <a:solidFill>
                <a:srgbClr val="152F4E"/>
              </a:solidFill>
              <a:latin typeface="Open Sans"/>
              <a:ea typeface="Open Sans"/>
              <a:cs typeface="Open Sans"/>
            </a:endParaRPr>
          </a:p>
          <a:p>
            <a:pPr marL="342900" indent="-342900">
              <a:lnSpc>
                <a:spcPct val="114999"/>
              </a:lnSpc>
              <a:buFont typeface="Arial" panose="020B0604020202020204" pitchFamily="34" charset="0"/>
              <a:buChar char="•"/>
              <a:defRPr/>
            </a:pPr>
            <a:r>
              <a:rPr lang="en-US" sz="2200" b="1" dirty="0">
                <a:solidFill>
                  <a:srgbClr val="152F4E"/>
                </a:solidFill>
                <a:latin typeface="Open Sans"/>
                <a:ea typeface="Open Sans"/>
                <a:cs typeface="Open Sans"/>
              </a:rPr>
              <a:t>Built on services already in production</a:t>
            </a:r>
          </a:p>
          <a:p>
            <a:pPr>
              <a:lnSpc>
                <a:spcPct val="114999"/>
              </a:lnSpc>
              <a:defRPr/>
            </a:pPr>
            <a:r>
              <a:rPr lang="en-US" sz="2000" dirty="0">
                <a:solidFill>
                  <a:srgbClr val="152F4E"/>
                </a:solidFill>
                <a:latin typeface="Open Sans"/>
                <a:ea typeface="Open Sans"/>
                <a:cs typeface="Open Sans"/>
              </a:rPr>
              <a:t>	ICAT, </a:t>
            </a:r>
            <a:r>
              <a:rPr lang="en-US" sz="2000" dirty="0" err="1">
                <a:solidFill>
                  <a:srgbClr val="152F4E"/>
                </a:solidFill>
                <a:latin typeface="Open Sans"/>
                <a:ea typeface="Open Sans"/>
                <a:cs typeface="Open Sans"/>
              </a:rPr>
              <a:t>NeXus</a:t>
            </a:r>
            <a:r>
              <a:rPr lang="en-US" sz="2000" dirty="0">
                <a:solidFill>
                  <a:srgbClr val="152F4E"/>
                </a:solidFill>
                <a:latin typeface="Open Sans"/>
                <a:ea typeface="Open Sans"/>
                <a:cs typeface="Open Sans"/>
              </a:rPr>
              <a:t>, Globus, DOI minting, VISA (or other DaaS) and European data federation.</a:t>
            </a:r>
          </a:p>
          <a:p>
            <a:pPr>
              <a:lnSpc>
                <a:spcPct val="114999"/>
              </a:lnSpc>
              <a:defRPr/>
            </a:pPr>
            <a:endParaRPr lang="en-US" sz="2000" dirty="0">
              <a:solidFill>
                <a:srgbClr val="152F4E"/>
              </a:solidFill>
              <a:latin typeface="Open Sans"/>
              <a:ea typeface="Open Sans"/>
              <a:cs typeface="Open Sans"/>
            </a:endParaRPr>
          </a:p>
          <a:p>
            <a:pPr marL="342900" indent="-342900">
              <a:lnSpc>
                <a:spcPct val="114999"/>
              </a:lnSpc>
              <a:buFont typeface="Arial" panose="020B0604020202020204" pitchFamily="34" charset="0"/>
              <a:buChar char="•"/>
              <a:defRPr/>
            </a:pPr>
            <a:r>
              <a:rPr lang="en-US" sz="2200" b="1" dirty="0">
                <a:solidFill>
                  <a:srgbClr val="152F4E"/>
                </a:solidFill>
                <a:latin typeface="Open Sans"/>
                <a:ea typeface="Open Sans"/>
                <a:cs typeface="Open Sans"/>
              </a:rPr>
              <a:t>Sustainable by design</a:t>
            </a:r>
          </a:p>
          <a:p>
            <a:pPr>
              <a:lnSpc>
                <a:spcPct val="114999"/>
              </a:lnSpc>
              <a:defRPr/>
            </a:pPr>
            <a:r>
              <a:rPr lang="en-US" sz="2000" dirty="0">
                <a:solidFill>
                  <a:srgbClr val="152F4E"/>
                </a:solidFill>
                <a:latin typeface="Open Sans"/>
                <a:ea typeface="Open Sans"/>
                <a:cs typeface="Open Sans"/>
              </a:rPr>
              <a:t>	Defined retention periods, data reduction and resource monitoring.</a:t>
            </a:r>
          </a:p>
          <a:p>
            <a:pPr>
              <a:lnSpc>
                <a:spcPct val="114999"/>
              </a:lnSpc>
              <a:defRPr/>
            </a:pPr>
            <a:endParaRPr lang="en-US" sz="2000" dirty="0">
              <a:solidFill>
                <a:srgbClr val="152F4E"/>
              </a:solidFill>
              <a:latin typeface="Open Sans"/>
              <a:ea typeface="Open Sans"/>
              <a:cs typeface="Open Sans"/>
            </a:endParaRPr>
          </a:p>
          <a:p>
            <a:pPr algn="ctr">
              <a:lnSpc>
                <a:spcPct val="114999"/>
              </a:lnSpc>
              <a:defRPr/>
            </a:pPr>
            <a:r>
              <a:rPr lang="en-US" sz="2200" b="1" dirty="0">
                <a:solidFill>
                  <a:srgbClr val="152F4E"/>
                </a:solidFill>
                <a:latin typeface="Open Sans"/>
                <a:ea typeface="Open Sans"/>
                <a:cs typeface="Open Sans"/>
              </a:rPr>
              <a:t>Your input is a key part of this process.</a:t>
            </a: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1287347" name="TextBox 3"/>
          <p:cNvSpPr txBox="1"/>
          <p:nvPr/>
        </p:nvSpPr>
        <p:spPr bwMode="auto">
          <a:xfrm>
            <a:off x="866775" y="252185"/>
            <a:ext cx="11029950" cy="484748"/>
          </a:xfrm>
          <a:prstGeom prst="rect">
            <a:avLst/>
          </a:prstGeom>
          <a:noFill/>
        </p:spPr>
        <p:txBody>
          <a:bodyPr wrap="square" lIns="0" tIns="0" rIns="0" bIns="0" anchor="t">
            <a:spAutoFit/>
          </a:bodyPr>
          <a:lstStyle/>
          <a:p>
            <a:pPr algn="ctr">
              <a:defRPr/>
            </a:pPr>
            <a:r>
              <a:rPr lang="en-GB" sz="3150" b="1" i="0" u="none" dirty="0">
                <a:solidFill>
                  <a:srgbClr val="3858A4"/>
                </a:solidFill>
                <a:latin typeface="Montserrat"/>
              </a:rPr>
              <a:t>Appendix- detailed policy changes</a:t>
            </a:r>
            <a:endParaRPr dirty="0"/>
          </a:p>
        </p:txBody>
      </p:sp>
      <p:pic>
        <p:nvPicPr>
          <p:cNvPr id="416709601" name="Picture 4"/>
          <p:cNvPicPr>
            <a:picLocks noChangeAspect="1"/>
          </p:cNvPicPr>
          <p:nvPr/>
        </p:nvPicPr>
        <p:blipFill rotWithShape="1">
          <a:blip r:embed="rId3"/>
          <a:stretch/>
        </p:blipFill>
        <p:spPr bwMode="auto">
          <a:xfrm>
            <a:off x="504825" y="913659"/>
            <a:ext cx="11391900" cy="5222593"/>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521606298" name="TextBox 2"/>
          <p:cNvSpPr txBox="1"/>
          <p:nvPr/>
        </p:nvSpPr>
        <p:spPr bwMode="auto">
          <a:xfrm>
            <a:off x="0" y="704850"/>
            <a:ext cx="12172950" cy="495300"/>
          </a:xfrm>
          <a:prstGeom prst="rect">
            <a:avLst/>
          </a:prstGeom>
          <a:noFill/>
        </p:spPr>
        <p:txBody>
          <a:bodyPr wrap="square" lIns="0" tIns="0" rIns="0" bIns="0" anchor="t">
            <a:spAutoFit/>
          </a:bodyPr>
          <a:lstStyle/>
          <a:p>
            <a:pPr algn="ctr">
              <a:defRPr/>
            </a:pPr>
            <a:r>
              <a:rPr sz="3150" b="1" i="0" u="none">
                <a:solidFill>
                  <a:schemeClr val="accent1">
                    <a:lumMod val="75000"/>
                  </a:schemeClr>
                </a:solidFill>
                <a:latin typeface="Montserrat"/>
              </a:rPr>
              <a:t>Key Drivers for the New Policy</a:t>
            </a:r>
            <a:endParaRPr/>
          </a:p>
        </p:txBody>
      </p:sp>
      <p:pic>
        <p:nvPicPr>
          <p:cNvPr id="1714138912" name="Picture 3" descr="image.png"/>
          <p:cNvPicPr>
            <a:picLocks noChangeAspect="1"/>
          </p:cNvPicPr>
          <p:nvPr/>
        </p:nvPicPr>
        <p:blipFill rotWithShape="1">
          <a:blip r:embed="rId3"/>
          <a:stretch/>
        </p:blipFill>
        <p:spPr bwMode="auto">
          <a:xfrm>
            <a:off x="8191500" y="1625600"/>
            <a:ext cx="3429000" cy="4076699"/>
          </a:xfrm>
          <a:prstGeom prst="rect">
            <a:avLst/>
          </a:prstGeom>
        </p:spPr>
      </p:pic>
      <p:pic>
        <p:nvPicPr>
          <p:cNvPr id="1012370612" name="Picture 4" descr="image.png"/>
          <p:cNvPicPr>
            <a:picLocks noChangeAspect="1"/>
          </p:cNvPicPr>
          <p:nvPr/>
        </p:nvPicPr>
        <p:blipFill rotWithShape="1">
          <a:blip r:embed="rId4"/>
          <a:stretch/>
        </p:blipFill>
        <p:spPr bwMode="auto">
          <a:xfrm>
            <a:off x="571500" y="1625600"/>
            <a:ext cx="3429000" cy="4076699"/>
          </a:xfrm>
          <a:prstGeom prst="rect">
            <a:avLst/>
          </a:prstGeom>
        </p:spPr>
      </p:pic>
      <p:pic>
        <p:nvPicPr>
          <p:cNvPr id="2014784672" name="Picture 5" descr="image.png"/>
          <p:cNvPicPr>
            <a:picLocks noChangeAspect="1"/>
          </p:cNvPicPr>
          <p:nvPr/>
        </p:nvPicPr>
        <p:blipFill rotWithShape="1">
          <a:blip r:embed="rId5"/>
          <a:stretch/>
        </p:blipFill>
        <p:spPr bwMode="auto">
          <a:xfrm>
            <a:off x="4381500" y="1625600"/>
            <a:ext cx="3429000" cy="4076699"/>
          </a:xfrm>
          <a:prstGeom prst="rect">
            <a:avLst/>
          </a:prstGeom>
        </p:spPr>
      </p:pic>
      <p:sp>
        <p:nvSpPr>
          <p:cNvPr id="1988994660" name="TextBox 6"/>
          <p:cNvSpPr txBox="1"/>
          <p:nvPr/>
        </p:nvSpPr>
        <p:spPr bwMode="auto">
          <a:xfrm>
            <a:off x="8365807" y="2806700"/>
            <a:ext cx="3080385" cy="742950"/>
          </a:xfrm>
          <a:prstGeom prst="rect">
            <a:avLst/>
          </a:prstGeom>
          <a:noFill/>
        </p:spPr>
        <p:txBody>
          <a:bodyPr wrap="square" lIns="0" tIns="0" rIns="0" bIns="0" anchor="t">
            <a:spAutoFit/>
          </a:bodyPr>
          <a:lstStyle/>
          <a:p>
            <a:pPr algn="ctr">
              <a:defRPr/>
            </a:pPr>
            <a:r>
              <a:rPr sz="2400" b="0" i="0" u="none">
                <a:solidFill>
                  <a:srgbClr val="0F172A"/>
                </a:solidFill>
                <a:latin typeface="Montserrat SemiBold"/>
              </a:rPr>
              <a:t>Regulatory Landscape</a:t>
            </a:r>
            <a:endParaRPr/>
          </a:p>
        </p:txBody>
      </p:sp>
      <p:sp>
        <p:nvSpPr>
          <p:cNvPr id="1656943745" name="TextBox 7"/>
          <p:cNvSpPr txBox="1"/>
          <p:nvPr/>
        </p:nvSpPr>
        <p:spPr bwMode="auto">
          <a:xfrm>
            <a:off x="8305800" y="3692525"/>
            <a:ext cx="3213734" cy="1820498"/>
          </a:xfrm>
          <a:prstGeom prst="rect">
            <a:avLst/>
          </a:prstGeom>
          <a:noFill/>
        </p:spPr>
        <p:txBody>
          <a:bodyPr wrap="square" lIns="0" tIns="0" rIns="0" bIns="0" anchor="t">
            <a:spAutoFit/>
          </a:bodyPr>
          <a:lstStyle/>
          <a:p>
            <a:pPr algn="ctr">
              <a:lnSpc>
                <a:spcPts val="2400"/>
              </a:lnSpc>
              <a:defRPr/>
            </a:pPr>
            <a:r>
              <a:rPr lang="es-ES" sz="1500" b="0" i="0" u="none" dirty="0" err="1">
                <a:solidFill>
                  <a:srgbClr val="334155"/>
                </a:solidFill>
                <a:latin typeface="Calibri"/>
                <a:ea typeface="Calibri"/>
                <a:cs typeface="Calibri"/>
              </a:rPr>
              <a:t>To</a:t>
            </a:r>
            <a:r>
              <a:rPr lang="es-ES" sz="1500" b="0" i="0" u="none" dirty="0">
                <a:solidFill>
                  <a:srgbClr val="334155"/>
                </a:solidFill>
                <a:latin typeface="Calibri"/>
                <a:ea typeface="Calibri"/>
                <a:cs typeface="Calibri"/>
              </a:rPr>
              <a:t> </a:t>
            </a:r>
            <a:r>
              <a:rPr lang="es-ES" sz="1500" b="0" i="0" u="none" dirty="0" err="1">
                <a:solidFill>
                  <a:srgbClr val="334155"/>
                </a:solidFill>
                <a:latin typeface="Calibri"/>
                <a:ea typeface="Calibri"/>
                <a:cs typeface="Calibri"/>
              </a:rPr>
              <a:t>align</a:t>
            </a:r>
            <a:r>
              <a:rPr lang="es-ES" sz="1500" b="0" i="0" u="none" dirty="0">
                <a:solidFill>
                  <a:srgbClr val="334155"/>
                </a:solidFill>
                <a:latin typeface="Calibri"/>
                <a:ea typeface="Calibri"/>
                <a:cs typeface="Calibri"/>
              </a:rPr>
              <a:t> </a:t>
            </a:r>
            <a:r>
              <a:rPr sz="1500" b="0" i="0" u="none" dirty="0">
                <a:solidFill>
                  <a:srgbClr val="334155"/>
                </a:solidFill>
                <a:latin typeface="Calibri"/>
                <a:ea typeface="Calibri"/>
                <a:cs typeface="Calibri"/>
              </a:rPr>
              <a:t>with EU Legislation 2019/1024, Spanish RD 29/2021, and </a:t>
            </a:r>
            <a:r>
              <a:rPr lang="es-ES" sz="1500" b="0" i="0" u="none" dirty="0" err="1">
                <a:solidFill>
                  <a:srgbClr val="334155"/>
                </a:solidFill>
                <a:latin typeface="Calibri"/>
                <a:ea typeface="Calibri"/>
                <a:cs typeface="Calibri"/>
              </a:rPr>
              <a:t>the</a:t>
            </a:r>
            <a:r>
              <a:rPr lang="es-ES" sz="1500" b="0" i="0" u="none" dirty="0">
                <a:solidFill>
                  <a:srgbClr val="334155"/>
                </a:solidFill>
                <a:latin typeface="Calibri"/>
                <a:ea typeface="Calibri"/>
                <a:cs typeface="Calibri"/>
              </a:rPr>
              <a:t> Estrategia Nacional de Ciencia Abierta (ENC 2023-2027) </a:t>
            </a:r>
            <a:r>
              <a:rPr lang="es-ES" sz="1500" b="0" i="0" u="none" dirty="0" err="1">
                <a:solidFill>
                  <a:srgbClr val="334155"/>
                </a:solidFill>
                <a:latin typeface="Calibri"/>
                <a:ea typeface="Calibri"/>
                <a:cs typeface="Calibri"/>
              </a:rPr>
              <a:t>guidelines</a:t>
            </a:r>
            <a:r>
              <a:rPr lang="es-ES" sz="1500" b="0" i="0" u="none" dirty="0">
                <a:solidFill>
                  <a:srgbClr val="334155"/>
                </a:solidFill>
                <a:latin typeface="Calibri"/>
                <a:ea typeface="Calibri"/>
                <a:cs typeface="Calibri"/>
              </a:rPr>
              <a:t>, </a:t>
            </a:r>
            <a:r>
              <a:rPr lang="es-ES" sz="1500" b="0" i="0" u="none" dirty="0" err="1">
                <a:solidFill>
                  <a:srgbClr val="334155"/>
                </a:solidFill>
                <a:latin typeface="Calibri"/>
                <a:ea typeface="Calibri"/>
                <a:cs typeface="Calibri"/>
              </a:rPr>
              <a:t>which</a:t>
            </a:r>
            <a:r>
              <a:rPr lang="es-ES" sz="1500" b="0" i="0" u="none" dirty="0">
                <a:solidFill>
                  <a:srgbClr val="334155"/>
                </a:solidFill>
                <a:latin typeface="Calibri"/>
                <a:ea typeface="Calibri"/>
                <a:cs typeface="Calibri"/>
              </a:rPr>
              <a:t> mandate</a:t>
            </a:r>
            <a:r>
              <a:rPr sz="1500" b="0" i="0" u="none" dirty="0">
                <a:solidFill>
                  <a:srgbClr val="334155"/>
                </a:solidFill>
                <a:latin typeface="Calibri"/>
                <a:ea typeface="Calibri"/>
                <a:cs typeface="Calibri"/>
              </a:rPr>
              <a:t> that publicly funded research data must be open by default.</a:t>
            </a:r>
            <a:endParaRPr dirty="0"/>
          </a:p>
        </p:txBody>
      </p:sp>
      <p:sp>
        <p:nvSpPr>
          <p:cNvPr id="2024474377" name="TextBox 8"/>
          <p:cNvSpPr txBox="1"/>
          <p:nvPr/>
        </p:nvSpPr>
        <p:spPr bwMode="auto">
          <a:xfrm>
            <a:off x="745807" y="2806700"/>
            <a:ext cx="3080385" cy="742950"/>
          </a:xfrm>
          <a:prstGeom prst="rect">
            <a:avLst/>
          </a:prstGeom>
          <a:noFill/>
        </p:spPr>
        <p:txBody>
          <a:bodyPr wrap="square" lIns="0" tIns="0" rIns="0" bIns="0" anchor="t">
            <a:spAutoFit/>
          </a:bodyPr>
          <a:lstStyle/>
          <a:p>
            <a:pPr algn="ctr">
              <a:defRPr/>
            </a:pPr>
            <a:r>
              <a:rPr sz="2400" b="0" i="0" u="none">
                <a:solidFill>
                  <a:srgbClr val="0F172A"/>
                </a:solidFill>
                <a:latin typeface="Montserrat SemiBold"/>
              </a:rPr>
              <a:t>Managed Lifecycle</a:t>
            </a:r>
            <a:endParaRPr/>
          </a:p>
        </p:txBody>
      </p:sp>
      <p:sp>
        <p:nvSpPr>
          <p:cNvPr id="322445001" name="TextBox 9"/>
          <p:cNvSpPr txBox="1"/>
          <p:nvPr/>
        </p:nvSpPr>
        <p:spPr bwMode="auto">
          <a:xfrm>
            <a:off x="819150" y="3692525"/>
            <a:ext cx="2933699" cy="1204945"/>
          </a:xfrm>
          <a:prstGeom prst="rect">
            <a:avLst/>
          </a:prstGeom>
          <a:noFill/>
        </p:spPr>
        <p:txBody>
          <a:bodyPr wrap="square" lIns="0" tIns="0" rIns="0" bIns="0" anchor="t">
            <a:spAutoFit/>
          </a:bodyPr>
          <a:lstStyle/>
          <a:p>
            <a:pPr algn="ctr">
              <a:lnSpc>
                <a:spcPts val="2400"/>
              </a:lnSpc>
              <a:defRPr/>
            </a:pPr>
            <a:r>
              <a:rPr sz="1500" b="0" i="0" u="none" dirty="0">
                <a:solidFill>
                  <a:srgbClr val="334155"/>
                </a:solidFill>
                <a:latin typeface="Calibri"/>
                <a:ea typeface="Calibri"/>
                <a:cs typeface="Calibri"/>
              </a:rPr>
              <a:t>Transitioning from </a:t>
            </a:r>
            <a:r>
              <a:rPr lang="es-ES" sz="1500" b="0" i="0" u="none" dirty="0">
                <a:solidFill>
                  <a:srgbClr val="334155"/>
                </a:solidFill>
                <a:latin typeface="Calibri"/>
                <a:ea typeface="Calibri"/>
                <a:cs typeface="Calibri"/>
              </a:rPr>
              <a:t>a </a:t>
            </a:r>
            <a:r>
              <a:rPr sz="1500" b="0" i="0" u="none" dirty="0">
                <a:solidFill>
                  <a:srgbClr val="334155"/>
                </a:solidFill>
                <a:latin typeface="Calibri"/>
                <a:ea typeface="Calibri"/>
                <a:cs typeface="Calibri"/>
              </a:rPr>
              <a:t>basic file </a:t>
            </a:r>
            <a:r>
              <a:rPr lang="es-ES" sz="1500" b="0" i="0" u="none" dirty="0">
                <a:solidFill>
                  <a:srgbClr val="334155"/>
                </a:solidFill>
                <a:latin typeface="Calibri"/>
                <a:ea typeface="Calibri"/>
                <a:cs typeface="Calibri"/>
              </a:rPr>
              <a:t>custodian and </a:t>
            </a:r>
            <a:r>
              <a:rPr sz="1500" b="0" i="0" u="none" dirty="0">
                <a:solidFill>
                  <a:srgbClr val="334155"/>
                </a:solidFill>
                <a:latin typeface="Calibri"/>
                <a:ea typeface="Calibri"/>
                <a:cs typeface="Calibri"/>
              </a:rPr>
              <a:t>delivery </a:t>
            </a:r>
            <a:r>
              <a:rPr lang="es-ES" sz="1500" dirty="0" err="1">
                <a:solidFill>
                  <a:srgbClr val="334155"/>
                </a:solidFill>
                <a:latin typeface="Calibri"/>
                <a:ea typeface="Calibri"/>
                <a:cs typeface="Calibri"/>
              </a:rPr>
              <a:t>model</a:t>
            </a:r>
            <a:r>
              <a:rPr lang="es-ES" sz="1500" dirty="0">
                <a:solidFill>
                  <a:srgbClr val="334155"/>
                </a:solidFill>
                <a:latin typeface="Calibri"/>
                <a:ea typeface="Calibri"/>
                <a:cs typeface="Calibri"/>
              </a:rPr>
              <a:t> </a:t>
            </a:r>
            <a:r>
              <a:rPr lang="es-ES" sz="1500" dirty="0" err="1">
                <a:solidFill>
                  <a:srgbClr val="334155"/>
                </a:solidFill>
                <a:latin typeface="Calibri"/>
                <a:ea typeface="Calibri"/>
                <a:cs typeface="Calibri"/>
              </a:rPr>
              <a:t>to</a:t>
            </a:r>
            <a:r>
              <a:rPr lang="es-ES" sz="1500" dirty="0">
                <a:solidFill>
                  <a:srgbClr val="334155"/>
                </a:solidFill>
                <a:latin typeface="Calibri"/>
                <a:ea typeface="Calibri"/>
                <a:cs typeface="Calibri"/>
              </a:rPr>
              <a:t> a comprehensive </a:t>
            </a:r>
            <a:r>
              <a:rPr lang="es-ES" sz="1500" dirty="0" err="1">
                <a:solidFill>
                  <a:srgbClr val="334155"/>
                </a:solidFill>
                <a:latin typeface="Calibri"/>
                <a:ea typeface="Calibri"/>
                <a:cs typeface="Calibri"/>
              </a:rPr>
              <a:t>scientific</a:t>
            </a:r>
            <a:r>
              <a:rPr lang="es-ES" sz="1500" dirty="0">
                <a:solidFill>
                  <a:srgbClr val="334155"/>
                </a:solidFill>
                <a:latin typeface="Calibri"/>
                <a:ea typeface="Calibri"/>
                <a:cs typeface="Calibri"/>
              </a:rPr>
              <a:t> data </a:t>
            </a:r>
            <a:r>
              <a:rPr sz="1500" b="0" i="0" u="none" dirty="0">
                <a:solidFill>
                  <a:srgbClr val="334155"/>
                </a:solidFill>
                <a:latin typeface="Calibri"/>
                <a:ea typeface="Calibri"/>
                <a:cs typeface="Calibri"/>
              </a:rPr>
              <a:t>lifecycle </a:t>
            </a:r>
            <a:r>
              <a:rPr lang="es-ES" sz="1500" b="0" i="0" u="none" dirty="0" err="1">
                <a:solidFill>
                  <a:srgbClr val="334155"/>
                </a:solidFill>
                <a:latin typeface="Calibri"/>
                <a:ea typeface="Calibri"/>
                <a:cs typeface="Calibri"/>
              </a:rPr>
              <a:t>with</a:t>
            </a:r>
            <a:r>
              <a:rPr lang="es-ES" sz="1500" b="0" i="0" u="none" dirty="0">
                <a:solidFill>
                  <a:srgbClr val="334155"/>
                </a:solidFill>
                <a:latin typeface="Calibri"/>
                <a:ea typeface="Calibri"/>
                <a:cs typeface="Calibri"/>
              </a:rPr>
              <a:t> </a:t>
            </a:r>
            <a:r>
              <a:rPr lang="es-ES" sz="1500" b="0" i="0" u="none" dirty="0" err="1">
                <a:solidFill>
                  <a:srgbClr val="334155"/>
                </a:solidFill>
                <a:latin typeface="Calibri"/>
                <a:ea typeface="Calibri"/>
                <a:cs typeface="Calibri"/>
              </a:rPr>
              <a:t>enhanced</a:t>
            </a:r>
            <a:r>
              <a:rPr lang="es-ES" sz="1500" b="0" i="0" u="none" dirty="0">
                <a:solidFill>
                  <a:srgbClr val="334155"/>
                </a:solidFill>
                <a:latin typeface="Calibri"/>
                <a:ea typeface="Calibri"/>
                <a:cs typeface="Calibri"/>
              </a:rPr>
              <a:t> data </a:t>
            </a:r>
            <a:r>
              <a:rPr lang="es-ES" sz="1500" b="0" i="0" u="none" dirty="0" err="1">
                <a:solidFill>
                  <a:srgbClr val="334155"/>
                </a:solidFill>
                <a:latin typeface="Calibri"/>
                <a:ea typeface="Calibri"/>
                <a:cs typeface="Calibri"/>
              </a:rPr>
              <a:t>services</a:t>
            </a:r>
            <a:r>
              <a:rPr lang="es-ES" sz="1500" b="0" i="0" u="none" dirty="0">
                <a:solidFill>
                  <a:srgbClr val="334155"/>
                </a:solidFill>
                <a:latin typeface="Calibri"/>
                <a:ea typeface="Calibri"/>
                <a:cs typeface="Calibri"/>
              </a:rPr>
              <a:t>.</a:t>
            </a:r>
            <a:endParaRPr sz="1500" b="0" i="0" u="none" dirty="0">
              <a:solidFill>
                <a:srgbClr val="334155"/>
              </a:solidFill>
              <a:latin typeface="Calibri"/>
              <a:ea typeface="Calibri"/>
              <a:cs typeface="Calibri"/>
            </a:endParaRPr>
          </a:p>
        </p:txBody>
      </p:sp>
      <p:sp>
        <p:nvSpPr>
          <p:cNvPr id="1134665712" name="TextBox 10"/>
          <p:cNvSpPr txBox="1"/>
          <p:nvPr/>
        </p:nvSpPr>
        <p:spPr bwMode="auto">
          <a:xfrm>
            <a:off x="4555807" y="2806700"/>
            <a:ext cx="3080385" cy="742950"/>
          </a:xfrm>
          <a:prstGeom prst="rect">
            <a:avLst/>
          </a:prstGeom>
          <a:noFill/>
        </p:spPr>
        <p:txBody>
          <a:bodyPr wrap="square" lIns="0" tIns="0" rIns="0" bIns="0" anchor="t">
            <a:spAutoFit/>
          </a:bodyPr>
          <a:lstStyle/>
          <a:p>
            <a:pPr algn="ctr">
              <a:defRPr/>
            </a:pPr>
            <a:r>
              <a:rPr sz="2400" b="0" i="0" u="none">
                <a:solidFill>
                  <a:srgbClr val="0F172A"/>
                </a:solidFill>
                <a:latin typeface="Montserrat SemiBold"/>
              </a:rPr>
              <a:t>Infrastructure Sustainability</a:t>
            </a:r>
            <a:endParaRPr/>
          </a:p>
        </p:txBody>
      </p:sp>
      <p:sp>
        <p:nvSpPr>
          <p:cNvPr id="175657792" name="TextBox 11"/>
          <p:cNvSpPr txBox="1"/>
          <p:nvPr/>
        </p:nvSpPr>
        <p:spPr bwMode="auto">
          <a:xfrm>
            <a:off x="4629150" y="3692525"/>
            <a:ext cx="2933699" cy="1512722"/>
          </a:xfrm>
          <a:prstGeom prst="rect">
            <a:avLst/>
          </a:prstGeom>
          <a:noFill/>
        </p:spPr>
        <p:txBody>
          <a:bodyPr wrap="square" lIns="0" tIns="0" rIns="0" bIns="0" anchor="t">
            <a:spAutoFit/>
          </a:bodyPr>
          <a:lstStyle/>
          <a:p>
            <a:pPr algn="ctr">
              <a:lnSpc>
                <a:spcPts val="2400"/>
              </a:lnSpc>
              <a:defRPr/>
            </a:pPr>
            <a:r>
              <a:rPr lang="en-US" sz="1500" b="0" i="0" u="none" dirty="0">
                <a:solidFill>
                  <a:srgbClr val="334155"/>
                </a:solidFill>
                <a:latin typeface="Calibri"/>
                <a:ea typeface="Calibri"/>
                <a:cs typeface="Calibri"/>
              </a:rPr>
              <a:t>To address increasing data volumes and computing needs through intelligent data reduction and computing quotas without compromising scientific value.</a:t>
            </a:r>
            <a:endParaRPr sz="1500" b="0" i="0" u="none" dirty="0">
              <a:solidFill>
                <a:srgbClr val="334155"/>
              </a:solidFill>
              <a:latin typeface="Calibri"/>
              <a:ea typeface="Calibri"/>
              <a:cs typeface="Calibri"/>
            </a:endParaRPr>
          </a:p>
        </p:txBody>
      </p:sp>
      <p:pic>
        <p:nvPicPr>
          <p:cNvPr id="1010501876" name="Picture 12" descr="image.png"/>
          <p:cNvPicPr>
            <a:picLocks noChangeAspect="1"/>
          </p:cNvPicPr>
          <p:nvPr/>
        </p:nvPicPr>
        <p:blipFill rotWithShape="1">
          <a:blip r:embed="rId6"/>
          <a:stretch/>
        </p:blipFill>
        <p:spPr bwMode="auto">
          <a:xfrm>
            <a:off x="9596437" y="2016125"/>
            <a:ext cx="619125" cy="495300"/>
          </a:xfrm>
          <a:prstGeom prst="rect">
            <a:avLst/>
          </a:prstGeom>
        </p:spPr>
      </p:pic>
      <p:pic>
        <p:nvPicPr>
          <p:cNvPr id="1371640074" name="Picture 13" descr="image.png"/>
          <p:cNvPicPr>
            <a:picLocks noChangeAspect="1"/>
          </p:cNvPicPr>
          <p:nvPr/>
        </p:nvPicPr>
        <p:blipFill rotWithShape="1">
          <a:blip r:embed="rId7"/>
          <a:stretch/>
        </p:blipFill>
        <p:spPr bwMode="auto">
          <a:xfrm>
            <a:off x="2038349" y="2016125"/>
            <a:ext cx="495300" cy="495300"/>
          </a:xfrm>
          <a:prstGeom prst="rect">
            <a:avLst/>
          </a:prstGeom>
        </p:spPr>
      </p:pic>
      <p:pic>
        <p:nvPicPr>
          <p:cNvPr id="1184007649" name="Picture 14" descr="image.png"/>
          <p:cNvPicPr>
            <a:picLocks noChangeAspect="1"/>
          </p:cNvPicPr>
          <p:nvPr/>
        </p:nvPicPr>
        <p:blipFill rotWithShape="1">
          <a:blip r:embed="rId8"/>
          <a:stretch/>
        </p:blipFill>
        <p:spPr bwMode="auto">
          <a:xfrm>
            <a:off x="5848350" y="2016125"/>
            <a:ext cx="495300"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23706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2447437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224450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7164007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1478467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346657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565779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840076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141389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98899466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5694374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105018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8994660" grpId="0"/>
      <p:bldP spid="1656943745" grpId="0"/>
      <p:bldP spid="2024474377" grpId="0"/>
      <p:bldP spid="322445001" grpId="0"/>
      <p:bldP spid="1134665712" grpId="0"/>
      <p:bldP spid="175657792"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68591513" name="TextBox 3"/>
          <p:cNvSpPr txBox="1"/>
          <p:nvPr/>
        </p:nvSpPr>
        <p:spPr bwMode="auto">
          <a:xfrm>
            <a:off x="881062" y="571500"/>
            <a:ext cx="5241131" cy="990600"/>
          </a:xfrm>
          <a:prstGeom prst="rect">
            <a:avLst/>
          </a:prstGeom>
          <a:noFill/>
        </p:spPr>
        <p:txBody>
          <a:bodyPr wrap="square" lIns="0" tIns="0" rIns="0" bIns="0" anchor="t">
            <a:spAutoFit/>
          </a:bodyPr>
          <a:lstStyle/>
          <a:p>
            <a:pPr algn="l">
              <a:defRPr/>
            </a:pPr>
            <a:r>
              <a:rPr sz="3150" b="1" i="0" u="none">
                <a:solidFill>
                  <a:srgbClr val="3858A4"/>
                </a:solidFill>
                <a:latin typeface="Montserrat"/>
              </a:rPr>
              <a:t>The Regulatory Landscape</a:t>
            </a:r>
            <a:endParaRPr/>
          </a:p>
        </p:txBody>
      </p:sp>
      <p:pic>
        <p:nvPicPr>
          <p:cNvPr id="1848749007" name="Picture 4" descr="image.png"/>
          <p:cNvPicPr>
            <a:picLocks noChangeAspect="1"/>
          </p:cNvPicPr>
          <p:nvPr/>
        </p:nvPicPr>
        <p:blipFill rotWithShape="1">
          <a:blip r:embed="rId3">
            <a:alphaModFix amt="80000"/>
          </a:blip>
          <a:stretch/>
        </p:blipFill>
        <p:spPr bwMode="auto">
          <a:xfrm>
            <a:off x="7117470" y="567115"/>
            <a:ext cx="4810125" cy="5271583"/>
          </a:xfrm>
          <a:prstGeom prst="rect">
            <a:avLst/>
          </a:prstGeom>
        </p:spPr>
      </p:pic>
      <p:sp>
        <p:nvSpPr>
          <p:cNvPr id="932018786" name="TextBox 5"/>
          <p:cNvSpPr txBox="1"/>
          <p:nvPr/>
        </p:nvSpPr>
        <p:spPr bwMode="auto">
          <a:xfrm>
            <a:off x="485776" y="1807964"/>
            <a:ext cx="5636417" cy="323850"/>
          </a:xfrm>
          <a:prstGeom prst="rect">
            <a:avLst/>
          </a:prstGeom>
          <a:noFill/>
        </p:spPr>
        <p:txBody>
          <a:bodyPr wrap="square" lIns="428625" tIns="0" rIns="0" bIns="0" anchor="t">
            <a:spAutoFit/>
          </a:bodyPr>
          <a:lstStyle/>
          <a:p>
            <a:pPr algn="l">
              <a:defRPr/>
            </a:pPr>
            <a:r>
              <a:rPr sz="2100" b="0" i="0" u="none">
                <a:solidFill>
                  <a:srgbClr val="3858A4"/>
                </a:solidFill>
                <a:latin typeface="Montserrat Medium"/>
              </a:rPr>
              <a:t>Open Data Directive</a:t>
            </a:r>
            <a:endParaRPr/>
          </a:p>
        </p:txBody>
      </p:sp>
      <p:sp>
        <p:nvSpPr>
          <p:cNvPr id="82812058" name="TextBox 6"/>
          <p:cNvSpPr txBox="1"/>
          <p:nvPr/>
        </p:nvSpPr>
        <p:spPr bwMode="auto">
          <a:xfrm>
            <a:off x="571500" y="2274689"/>
            <a:ext cx="5286375" cy="548580"/>
          </a:xfrm>
          <a:prstGeom prst="rect">
            <a:avLst/>
          </a:prstGeom>
          <a:noFill/>
        </p:spPr>
        <p:txBody>
          <a:bodyPr wrap="square" lIns="0" tIns="0" rIns="0" bIns="0" anchor="t">
            <a:spAutoFit/>
          </a:bodyPr>
          <a:lstStyle/>
          <a:p>
            <a:pPr algn="l">
              <a:lnSpc>
                <a:spcPts val="2160"/>
              </a:lnSpc>
              <a:defRPr/>
            </a:pPr>
            <a:r>
              <a:rPr sz="1350" b="0" i="0" u="none" dirty="0">
                <a:solidFill>
                  <a:srgbClr val="334155"/>
                </a:solidFill>
                <a:latin typeface="Open Sans"/>
                <a:ea typeface="Open Sans"/>
                <a:cs typeface="Open Sans"/>
              </a:rPr>
              <a:t>Publicly funded research data</a:t>
            </a:r>
            <a:r>
              <a:rPr lang="es-ES" sz="1350" b="0" i="0" u="none" dirty="0">
                <a:solidFill>
                  <a:srgbClr val="334155"/>
                </a:solidFill>
                <a:latin typeface="Open Sans"/>
                <a:ea typeface="Open Sans"/>
                <a:cs typeface="Open Sans"/>
              </a:rPr>
              <a:t>*</a:t>
            </a:r>
            <a:r>
              <a:rPr sz="1350" b="0" i="0" u="none" dirty="0">
                <a:solidFill>
                  <a:srgbClr val="334155"/>
                </a:solidFill>
                <a:latin typeface="Open Sans"/>
                <a:ea typeface="Open Sans"/>
                <a:cs typeface="Open Sans"/>
              </a:rPr>
              <a:t> must be </a:t>
            </a:r>
            <a:r>
              <a:rPr lang="es-ES" sz="1350" b="0" i="0" u="none" dirty="0">
                <a:solidFill>
                  <a:srgbClr val="334155"/>
                </a:solidFill>
                <a:latin typeface="Open Sans"/>
                <a:ea typeface="Open Sans"/>
                <a:cs typeface="Open Sans"/>
              </a:rPr>
              <a:t>open </a:t>
            </a:r>
            <a:r>
              <a:rPr lang="es-ES" sz="1350" b="0" i="0" u="none" dirty="0" err="1">
                <a:solidFill>
                  <a:srgbClr val="334155"/>
                </a:solidFill>
                <a:latin typeface="Open Sans"/>
                <a:ea typeface="Open Sans"/>
                <a:cs typeface="Open Sans"/>
              </a:rPr>
              <a:t>by</a:t>
            </a:r>
            <a:r>
              <a:rPr lang="es-ES" sz="1350" b="0" i="0" u="none" dirty="0">
                <a:solidFill>
                  <a:srgbClr val="334155"/>
                </a:solidFill>
                <a:latin typeface="Open Sans"/>
                <a:ea typeface="Open Sans"/>
                <a:cs typeface="Open Sans"/>
              </a:rPr>
              <a:t> default </a:t>
            </a:r>
            <a:r>
              <a:rPr lang="es-ES" sz="1350" b="0" i="0" u="none" dirty="0" err="1">
                <a:solidFill>
                  <a:srgbClr val="334155"/>
                </a:solidFill>
                <a:latin typeface="Open Sans"/>
                <a:ea typeface="Open Sans"/>
                <a:cs typeface="Open Sans"/>
              </a:rPr>
              <a:t>to</a:t>
            </a:r>
            <a:r>
              <a:rPr lang="es-ES" sz="1350" b="0" i="0" u="none" dirty="0">
                <a:solidFill>
                  <a:srgbClr val="334155"/>
                </a:solidFill>
                <a:latin typeface="Open Sans"/>
                <a:ea typeface="Open Sans"/>
                <a:cs typeface="Open Sans"/>
              </a:rPr>
              <a:t> </a:t>
            </a:r>
            <a:r>
              <a:rPr lang="es-ES" sz="1350" b="0" i="0" u="none" dirty="0" err="1">
                <a:solidFill>
                  <a:srgbClr val="334155"/>
                </a:solidFill>
                <a:latin typeface="Open Sans"/>
                <a:ea typeface="Open Sans"/>
                <a:cs typeface="Open Sans"/>
              </a:rPr>
              <a:t>support</a:t>
            </a:r>
            <a:r>
              <a:rPr sz="1350" b="0" i="0" u="none" dirty="0">
                <a:solidFill>
                  <a:srgbClr val="334155"/>
                </a:solidFill>
                <a:latin typeface="Open Sans"/>
                <a:ea typeface="Open Sans"/>
                <a:cs typeface="Open Sans"/>
              </a:rPr>
              <a:t> transparency and further scientific discovery.</a:t>
            </a:r>
            <a:endParaRPr dirty="0"/>
          </a:p>
        </p:txBody>
      </p:sp>
      <p:sp>
        <p:nvSpPr>
          <p:cNvPr id="22598845" name="TextBox 8"/>
          <p:cNvSpPr txBox="1"/>
          <p:nvPr/>
        </p:nvSpPr>
        <p:spPr bwMode="auto">
          <a:xfrm>
            <a:off x="714374" y="2933699"/>
            <a:ext cx="4848225" cy="538417"/>
          </a:xfrm>
          <a:prstGeom prst="rect">
            <a:avLst/>
          </a:prstGeom>
          <a:noFill/>
        </p:spPr>
        <p:txBody>
          <a:bodyPr wrap="square" lIns="0" tIns="0" rIns="0" bIns="0" anchor="t">
            <a:spAutoFit/>
          </a:bodyPr>
          <a:lstStyle/>
          <a:p>
            <a:pPr algn="l">
              <a:lnSpc>
                <a:spcPts val="2160"/>
              </a:lnSpc>
              <a:defRPr/>
            </a:pPr>
            <a:r>
              <a:rPr sz="1350" b="1" i="0" u="none">
                <a:solidFill>
                  <a:srgbClr val="334155"/>
                </a:solidFill>
                <a:latin typeface="Open Sans"/>
                <a:ea typeface="Open Sans"/>
                <a:cs typeface="Open Sans"/>
              </a:rPr>
              <a:t>European Legislation 2019/1024</a:t>
            </a:r>
            <a:r>
              <a:rPr sz="1350" b="0" i="0" u="none">
                <a:solidFill>
                  <a:srgbClr val="334155"/>
                </a:solidFill>
                <a:latin typeface="Open Sans"/>
                <a:ea typeface="Open Sans"/>
                <a:cs typeface="Open Sans"/>
              </a:rPr>
              <a:t> </a:t>
            </a:r>
            <a:br>
              <a:rPr>
                <a:latin typeface="Open Sans"/>
                <a:ea typeface="Open Sans"/>
                <a:cs typeface="Open Sans"/>
              </a:rPr>
            </a:br>
            <a:r>
              <a:rPr sz="1350" b="0" i="0" u="none">
                <a:solidFill>
                  <a:srgbClr val="334155"/>
                </a:solidFill>
                <a:latin typeface="Open Sans"/>
                <a:ea typeface="Open Sans"/>
                <a:cs typeface="Open Sans"/>
              </a:rPr>
              <a:t> Mandating open access to research data across the EU</a:t>
            </a:r>
            <a:r>
              <a:rPr lang="es-ES" sz="1350" b="0" i="0" u="none">
                <a:solidFill>
                  <a:srgbClr val="334155"/>
                </a:solidFill>
                <a:latin typeface="Open Sans"/>
                <a:ea typeface="Open Sans"/>
                <a:cs typeface="Open Sans"/>
              </a:rPr>
              <a:t>**</a:t>
            </a:r>
            <a:r>
              <a:rPr sz="1350" b="0" i="0" u="none">
                <a:solidFill>
                  <a:srgbClr val="334155"/>
                </a:solidFill>
                <a:latin typeface="Open Sans"/>
                <a:ea typeface="Open Sans"/>
                <a:cs typeface="Open Sans"/>
              </a:rPr>
              <a:t>.</a:t>
            </a:r>
            <a:endParaRPr/>
          </a:p>
        </p:txBody>
      </p:sp>
      <p:sp>
        <p:nvSpPr>
          <p:cNvPr id="1585083405" name="Rectangle 9"/>
          <p:cNvSpPr/>
          <p:nvPr/>
        </p:nvSpPr>
        <p:spPr bwMode="auto">
          <a:xfrm>
            <a:off x="571500" y="2933699"/>
            <a:ext cx="38100" cy="54858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94873155" name="TextBox 10"/>
          <p:cNvSpPr txBox="1"/>
          <p:nvPr/>
        </p:nvSpPr>
        <p:spPr bwMode="auto">
          <a:xfrm>
            <a:off x="714375" y="3625156"/>
            <a:ext cx="4610100" cy="548580"/>
          </a:xfrm>
          <a:prstGeom prst="rect">
            <a:avLst/>
          </a:prstGeom>
          <a:noFill/>
        </p:spPr>
        <p:txBody>
          <a:bodyPr wrap="square" lIns="0" tIns="0" rIns="0" bIns="0" anchor="t">
            <a:spAutoFit/>
          </a:bodyPr>
          <a:lstStyle/>
          <a:p>
            <a:pPr algn="l">
              <a:lnSpc>
                <a:spcPts val="2160"/>
              </a:lnSpc>
              <a:defRPr/>
            </a:pPr>
            <a:r>
              <a:rPr sz="1350" b="1" i="0" u="none" dirty="0">
                <a:solidFill>
                  <a:srgbClr val="334155"/>
                </a:solidFill>
                <a:latin typeface="Open Sans"/>
                <a:ea typeface="Open Sans"/>
                <a:cs typeface="Open Sans"/>
              </a:rPr>
              <a:t>Spanish Legislation RD 29/2021</a:t>
            </a:r>
            <a:r>
              <a:rPr sz="1350" b="0" i="0" u="none" dirty="0">
                <a:solidFill>
                  <a:srgbClr val="334155"/>
                </a:solidFill>
                <a:latin typeface="Open Sans"/>
                <a:ea typeface="Open Sans"/>
                <a:cs typeface="Open Sans"/>
              </a:rPr>
              <a:t> </a:t>
            </a:r>
            <a:br>
              <a:rPr dirty="0">
                <a:latin typeface="Open Sans"/>
                <a:ea typeface="Open Sans"/>
                <a:cs typeface="Open Sans"/>
              </a:rPr>
            </a:br>
            <a:r>
              <a:rPr sz="1350" b="0" i="0" u="none" dirty="0">
                <a:solidFill>
                  <a:srgbClr val="334155"/>
                </a:solidFill>
                <a:latin typeface="Open Sans"/>
                <a:ea typeface="Open Sans"/>
                <a:cs typeface="Open Sans"/>
              </a:rPr>
              <a:t> National alignment for open science integration.</a:t>
            </a:r>
            <a:endParaRPr dirty="0"/>
          </a:p>
        </p:txBody>
      </p:sp>
      <p:sp>
        <p:nvSpPr>
          <p:cNvPr id="845916676" name="Rectangle 11"/>
          <p:cNvSpPr/>
          <p:nvPr/>
        </p:nvSpPr>
        <p:spPr bwMode="auto">
          <a:xfrm>
            <a:off x="571500" y="3625156"/>
            <a:ext cx="38100" cy="54858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979736499" name="TextBox 12"/>
          <p:cNvSpPr txBox="1"/>
          <p:nvPr/>
        </p:nvSpPr>
        <p:spPr bwMode="auto">
          <a:xfrm>
            <a:off x="714375" y="4316611"/>
            <a:ext cx="4610100" cy="548580"/>
          </a:xfrm>
          <a:prstGeom prst="rect">
            <a:avLst/>
          </a:prstGeom>
          <a:noFill/>
        </p:spPr>
        <p:txBody>
          <a:bodyPr wrap="square" lIns="0" tIns="0" rIns="0" bIns="0" anchor="t">
            <a:spAutoFit/>
          </a:bodyPr>
          <a:lstStyle/>
          <a:p>
            <a:pPr algn="l">
              <a:lnSpc>
                <a:spcPts val="2160"/>
              </a:lnSpc>
              <a:defRPr/>
            </a:pPr>
            <a:r>
              <a:rPr sz="1350" b="1" i="0" u="none" dirty="0">
                <a:solidFill>
                  <a:srgbClr val="334155"/>
                </a:solidFill>
                <a:latin typeface="Open Sans"/>
                <a:ea typeface="Open Sans"/>
                <a:cs typeface="Open Sans"/>
              </a:rPr>
              <a:t>ENCA 2023-202</a:t>
            </a:r>
            <a:r>
              <a:rPr lang="es-ES" sz="1350" b="1" i="0" u="none" dirty="0">
                <a:solidFill>
                  <a:srgbClr val="334155"/>
                </a:solidFill>
                <a:latin typeface="Open Sans"/>
                <a:ea typeface="Open Sans"/>
                <a:cs typeface="Open Sans"/>
              </a:rPr>
              <a:t>7</a:t>
            </a:r>
            <a:r>
              <a:rPr sz="1350" b="0" i="0" u="none" dirty="0">
                <a:solidFill>
                  <a:srgbClr val="334155"/>
                </a:solidFill>
                <a:latin typeface="Open Sans"/>
                <a:ea typeface="Open Sans"/>
                <a:cs typeface="Open Sans"/>
              </a:rPr>
              <a:t> </a:t>
            </a:r>
            <a:br>
              <a:rPr dirty="0">
                <a:latin typeface="Open Sans"/>
                <a:ea typeface="Open Sans"/>
                <a:cs typeface="Open Sans"/>
              </a:rPr>
            </a:br>
            <a:r>
              <a:rPr sz="1350" b="0" i="0" u="none" dirty="0">
                <a:solidFill>
                  <a:srgbClr val="334155"/>
                </a:solidFill>
                <a:latin typeface="Open Sans"/>
                <a:ea typeface="Open Sans"/>
                <a:cs typeface="Open Sans"/>
              </a:rPr>
              <a:t> National Strategy for Open Science directives.</a:t>
            </a:r>
            <a:endParaRPr dirty="0"/>
          </a:p>
        </p:txBody>
      </p:sp>
      <p:sp>
        <p:nvSpPr>
          <p:cNvPr id="1196668897" name="Rectangle 13"/>
          <p:cNvSpPr/>
          <p:nvPr/>
        </p:nvSpPr>
        <p:spPr bwMode="auto">
          <a:xfrm>
            <a:off x="571500" y="4316611"/>
            <a:ext cx="38100" cy="548580"/>
          </a:xfrm>
          <a:prstGeom prst="rect">
            <a:avLst/>
          </a:prstGeom>
          <a:solidFill>
            <a:srgbClr val="0284C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62656726" name="TextBox 15"/>
          <p:cNvSpPr txBox="1"/>
          <p:nvPr/>
        </p:nvSpPr>
        <p:spPr bwMode="auto">
          <a:xfrm>
            <a:off x="738187" y="5465408"/>
            <a:ext cx="5286375" cy="538417"/>
          </a:xfrm>
          <a:prstGeom prst="rect">
            <a:avLst/>
          </a:prstGeom>
          <a:noFill/>
        </p:spPr>
        <p:txBody>
          <a:bodyPr wrap="square" lIns="0" tIns="0" rIns="0" bIns="0" anchor="t">
            <a:spAutoFit/>
          </a:bodyPr>
          <a:lstStyle/>
          <a:p>
            <a:pPr algn="r">
              <a:lnSpc>
                <a:spcPts val="2160"/>
              </a:lnSpc>
              <a:defRPr/>
            </a:pPr>
            <a:r>
              <a:rPr lang="en-GB" sz="1200">
                <a:solidFill>
                  <a:srgbClr val="334155"/>
                </a:solidFill>
                <a:latin typeface="Open Sans"/>
                <a:ea typeface="Open Sans"/>
                <a:cs typeface="Open Sans"/>
              </a:rPr>
              <a:t>* Includes publication, data, code and methodologies </a:t>
            </a:r>
            <a:endParaRPr/>
          </a:p>
          <a:p>
            <a:pPr algn="r">
              <a:lnSpc>
                <a:spcPts val="2160"/>
              </a:lnSpc>
              <a:defRPr/>
            </a:pPr>
            <a:r>
              <a:rPr lang="en-GB" sz="1200">
                <a:solidFill>
                  <a:srgbClr val="334155"/>
                </a:solidFill>
                <a:latin typeface="Open Sans"/>
                <a:ea typeface="Open Sans"/>
                <a:cs typeface="Open Sans"/>
              </a:rPr>
              <a:t>** Horizon Europe now strictly requires open metadata</a:t>
            </a:r>
            <a:endParaRPr lang="en-GB" sz="1200" b="0" i="0" u="none">
              <a:solidFill>
                <a:srgbClr val="334155"/>
              </a:solidFill>
              <a:latin typeface="Open Sans"/>
              <a:ea typeface="Open Sans"/>
              <a:cs typeface="Open Sans"/>
            </a:endParaRPr>
          </a:p>
        </p:txBody>
      </p:sp>
      <p:pic>
        <p:nvPicPr>
          <p:cNvPr id="1251374041" name="Picture 16" descr="image.png"/>
          <p:cNvPicPr>
            <a:picLocks noChangeAspect="1"/>
          </p:cNvPicPr>
          <p:nvPr/>
        </p:nvPicPr>
        <p:blipFill rotWithShape="1">
          <a:blip r:embed="rId4"/>
          <a:stretch/>
        </p:blipFill>
        <p:spPr bwMode="auto">
          <a:xfrm>
            <a:off x="155971" y="781347"/>
            <a:ext cx="619125"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86420990" name="TextBox 2"/>
          <p:cNvSpPr txBox="1"/>
          <p:nvPr/>
        </p:nvSpPr>
        <p:spPr bwMode="auto">
          <a:xfrm>
            <a:off x="571499" y="571500"/>
            <a:ext cx="11477625" cy="484748"/>
          </a:xfrm>
          <a:prstGeom prst="rect">
            <a:avLst/>
          </a:prstGeom>
          <a:noFill/>
        </p:spPr>
        <p:txBody>
          <a:bodyPr wrap="square" lIns="0" tIns="0" rIns="0" bIns="0" anchor="t">
            <a:spAutoFit/>
          </a:bodyPr>
          <a:lstStyle/>
          <a:p>
            <a:pPr algn="ctr">
              <a:defRPr/>
            </a:pPr>
            <a:r>
              <a:rPr lang="es-ES" sz="3150" b="1" i="0" u="none" dirty="0" err="1">
                <a:solidFill>
                  <a:srgbClr val="3858A4"/>
                </a:solidFill>
                <a:latin typeface="Montserrat"/>
              </a:rPr>
              <a:t>Regulatory</a:t>
            </a:r>
            <a:r>
              <a:rPr lang="es-ES" sz="3150" b="1" i="0" u="none" dirty="0">
                <a:solidFill>
                  <a:srgbClr val="3858A4"/>
                </a:solidFill>
                <a:latin typeface="Montserrat"/>
              </a:rPr>
              <a:t> </a:t>
            </a:r>
            <a:r>
              <a:rPr lang="es-ES" sz="3150" b="1" i="0" u="none" dirty="0" err="1">
                <a:solidFill>
                  <a:srgbClr val="3858A4"/>
                </a:solidFill>
                <a:latin typeface="Montserrat"/>
              </a:rPr>
              <a:t>Landscape</a:t>
            </a:r>
            <a:r>
              <a:rPr lang="es-ES" sz="3150" b="1" i="0" u="none" dirty="0">
                <a:solidFill>
                  <a:srgbClr val="3858A4"/>
                </a:solidFill>
                <a:latin typeface="Montserrat"/>
              </a:rPr>
              <a:t> - </a:t>
            </a:r>
            <a:r>
              <a:rPr sz="3150" b="1" i="0" u="none" dirty="0">
                <a:solidFill>
                  <a:srgbClr val="3858A4"/>
                </a:solidFill>
                <a:latin typeface="Montserrat"/>
              </a:rPr>
              <a:t>The Balancing Act</a:t>
            </a:r>
            <a:endParaRPr dirty="0"/>
          </a:p>
        </p:txBody>
      </p:sp>
      <p:sp>
        <p:nvSpPr>
          <p:cNvPr id="1815381214" name="TextBox 3"/>
          <p:cNvSpPr txBox="1"/>
          <p:nvPr/>
        </p:nvSpPr>
        <p:spPr bwMode="auto">
          <a:xfrm>
            <a:off x="114301" y="5066823"/>
            <a:ext cx="11963398" cy="415498"/>
          </a:xfrm>
          <a:prstGeom prst="rect">
            <a:avLst/>
          </a:prstGeom>
          <a:noFill/>
        </p:spPr>
        <p:txBody>
          <a:bodyPr wrap="square" lIns="0" tIns="0" rIns="0" bIns="0" anchor="t">
            <a:spAutoFit/>
          </a:bodyPr>
          <a:lstStyle/>
          <a:p>
            <a:pPr algn="ctr">
              <a:defRPr/>
            </a:pPr>
            <a:r>
              <a:rPr lang="es-ES" sz="2700" b="0" i="0" u="none">
                <a:solidFill>
                  <a:srgbClr val="0F172A"/>
                </a:solidFill>
                <a:latin typeface="Montserrat SemiBold"/>
              </a:rPr>
              <a:t>“</a:t>
            </a:r>
            <a:r>
              <a:rPr sz="2700" b="0" i="0" u="none">
                <a:solidFill>
                  <a:srgbClr val="0F172A"/>
                </a:solidFill>
                <a:latin typeface="Montserrat SemiBold"/>
              </a:rPr>
              <a:t>As open as possible, as closed as necessary</a:t>
            </a:r>
            <a:r>
              <a:rPr lang="es-ES" sz="2700" b="0" i="0" u="none">
                <a:solidFill>
                  <a:srgbClr val="0F172A"/>
                </a:solidFill>
                <a:latin typeface="Montserrat SemiBold"/>
              </a:rPr>
              <a:t>"</a:t>
            </a:r>
            <a:endParaRPr sz="2700" b="0" i="0" u="none">
              <a:solidFill>
                <a:srgbClr val="0F172A"/>
              </a:solidFill>
              <a:latin typeface="Montserrat SemiBold"/>
            </a:endParaRPr>
          </a:p>
        </p:txBody>
      </p:sp>
      <p:pic>
        <p:nvPicPr>
          <p:cNvPr id="1537917462" name="Picture 5"/>
          <p:cNvPicPr>
            <a:picLocks noChangeAspect="1"/>
          </p:cNvPicPr>
          <p:nvPr/>
        </p:nvPicPr>
        <p:blipFill rotWithShape="1">
          <a:blip r:embed="rId3"/>
          <a:stretch/>
        </p:blipFill>
        <p:spPr bwMode="auto">
          <a:xfrm>
            <a:off x="762000" y="1860824"/>
            <a:ext cx="10668000" cy="2816921"/>
          </a:xfrm>
          <a:prstGeom prst="rect">
            <a:avLst/>
          </a:prstGeom>
        </p:spPr>
      </p:pic>
      <p:sp>
        <p:nvSpPr>
          <p:cNvPr id="424886212" name="TextBox 6"/>
          <p:cNvSpPr txBox="1"/>
          <p:nvPr/>
        </p:nvSpPr>
        <p:spPr bwMode="auto">
          <a:xfrm>
            <a:off x="2801257" y="3681381"/>
            <a:ext cx="2670629" cy="1014380"/>
          </a:xfrm>
          <a:prstGeom prst="rect">
            <a:avLst/>
          </a:prstGeom>
          <a:noFill/>
        </p:spPr>
        <p:txBody>
          <a:bodyPr wrap="square" lIns="0" tIns="0" rIns="0" bIns="0" anchor="t">
            <a:spAutoFit/>
          </a:bodyPr>
          <a:lstStyle/>
          <a:p>
            <a:pPr marL="171450" indent="-171450">
              <a:lnSpc>
                <a:spcPts val="1600"/>
              </a:lnSpc>
              <a:buFont typeface="Open Sans"/>
              <a:buChar char="–"/>
              <a:defRPr/>
            </a:pPr>
            <a:r>
              <a:rPr lang="en-GB" sz="1200">
                <a:solidFill>
                  <a:srgbClr val="334155"/>
                </a:solidFill>
                <a:latin typeface="Open Sans"/>
                <a:ea typeface="Open Sans"/>
                <a:cs typeface="Open Sans"/>
              </a:rPr>
              <a:t>IP</a:t>
            </a:r>
            <a:endParaRPr/>
          </a:p>
          <a:p>
            <a:pPr marL="171450" indent="-171450">
              <a:lnSpc>
                <a:spcPts val="1600"/>
              </a:lnSpc>
              <a:buFont typeface="Open Sans"/>
              <a:buChar char="–"/>
              <a:defRPr/>
            </a:pPr>
            <a:r>
              <a:rPr lang="en-GB" sz="1200">
                <a:solidFill>
                  <a:srgbClr val="334155"/>
                </a:solidFill>
                <a:latin typeface="Open Sans"/>
                <a:ea typeface="Open Sans"/>
                <a:cs typeface="Open Sans"/>
              </a:rPr>
              <a:t>GDPR</a:t>
            </a:r>
            <a:endParaRPr/>
          </a:p>
          <a:p>
            <a:pPr marL="171450" indent="-171450">
              <a:lnSpc>
                <a:spcPts val="1600"/>
              </a:lnSpc>
              <a:buFont typeface="Open Sans"/>
              <a:buChar char="–"/>
              <a:defRPr/>
            </a:pPr>
            <a:r>
              <a:rPr lang="en-GB" sz="1200">
                <a:solidFill>
                  <a:srgbClr val="334155"/>
                </a:solidFill>
                <a:latin typeface="Open Sans"/>
                <a:ea typeface="Open Sans"/>
                <a:cs typeface="Open Sans"/>
              </a:rPr>
              <a:t>Confidentiality</a:t>
            </a:r>
            <a:endParaRPr/>
          </a:p>
          <a:p>
            <a:pPr marL="171450" indent="-171450">
              <a:lnSpc>
                <a:spcPts val="1600"/>
              </a:lnSpc>
              <a:buFont typeface="Open Sans"/>
              <a:buChar char="–"/>
              <a:defRPr/>
            </a:pPr>
            <a:r>
              <a:rPr lang="en-GB" sz="1200">
                <a:solidFill>
                  <a:srgbClr val="334155"/>
                </a:solidFill>
                <a:latin typeface="Open Sans"/>
                <a:ea typeface="Open Sans"/>
                <a:cs typeface="Open Sans"/>
              </a:rPr>
              <a:t>Security</a:t>
            </a:r>
            <a:endParaRPr/>
          </a:p>
          <a:p>
            <a:pPr marL="171450" indent="-171450">
              <a:lnSpc>
                <a:spcPts val="1600"/>
              </a:lnSpc>
              <a:buFont typeface="Open Sans"/>
              <a:buChar char="–"/>
              <a:defRPr/>
            </a:pPr>
            <a:r>
              <a:rPr lang="en-GB" sz="1200">
                <a:solidFill>
                  <a:srgbClr val="334155"/>
                </a:solidFill>
                <a:latin typeface="Open Sans"/>
                <a:ea typeface="Open Sans"/>
                <a:cs typeface="Open Sans"/>
              </a:rPr>
              <a:t>Legitimate commercial interests</a:t>
            </a:r>
            <a:endParaRPr/>
          </a:p>
        </p:txBody>
      </p:sp>
      <p:pic>
        <p:nvPicPr>
          <p:cNvPr id="34801925" name="Picture 7" descr="image.png"/>
          <p:cNvPicPr>
            <a:picLocks noChangeAspect="1"/>
          </p:cNvPicPr>
          <p:nvPr/>
        </p:nvPicPr>
        <p:blipFill rotWithShape="1">
          <a:blip r:embed="rId4"/>
          <a:stretch/>
        </p:blipFill>
        <p:spPr bwMode="auto">
          <a:xfrm>
            <a:off x="11310938" y="219495"/>
            <a:ext cx="619125"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9879772" name="TextBox 2"/>
          <p:cNvSpPr txBox="1"/>
          <p:nvPr/>
        </p:nvSpPr>
        <p:spPr bwMode="auto">
          <a:xfrm>
            <a:off x="566928" y="566928"/>
            <a:ext cx="11045952" cy="484748"/>
          </a:xfrm>
          <a:prstGeom prst="rect">
            <a:avLst/>
          </a:prstGeom>
          <a:noFill/>
        </p:spPr>
        <p:txBody>
          <a:bodyPr wrap="square" lIns="0" tIns="0" rIns="0" bIns="0" anchor="t">
            <a:spAutoFit/>
          </a:bodyPr>
          <a:lstStyle/>
          <a:p>
            <a:pPr algn="ctr">
              <a:lnSpc>
                <a:spcPct val="100000"/>
              </a:lnSpc>
              <a:defRPr/>
            </a:pPr>
            <a:r>
              <a:rPr lang="es-ES" sz="3150" b="1" dirty="0" err="1">
                <a:solidFill>
                  <a:srgbClr val="3858A4"/>
                </a:solidFill>
                <a:latin typeface="Montserrat"/>
              </a:rPr>
              <a:t>Additional</a:t>
            </a:r>
            <a:r>
              <a:rPr lang="es-ES" sz="3150" b="1" dirty="0">
                <a:solidFill>
                  <a:srgbClr val="3858A4"/>
                </a:solidFill>
                <a:latin typeface="Montserrat"/>
              </a:rPr>
              <a:t> </a:t>
            </a:r>
            <a:r>
              <a:rPr lang="es-ES" sz="3150" b="1" dirty="0" err="1">
                <a:solidFill>
                  <a:srgbClr val="3858A4"/>
                </a:solidFill>
                <a:latin typeface="Montserrat"/>
              </a:rPr>
              <a:t>Regulatory</a:t>
            </a:r>
            <a:r>
              <a:rPr lang="es-ES" sz="3150" b="1" dirty="0">
                <a:solidFill>
                  <a:srgbClr val="3858A4"/>
                </a:solidFill>
                <a:latin typeface="Montserrat"/>
              </a:rPr>
              <a:t> </a:t>
            </a:r>
            <a:r>
              <a:rPr lang="es-ES" sz="3150" b="1" dirty="0" err="1">
                <a:solidFill>
                  <a:srgbClr val="3858A4"/>
                </a:solidFill>
                <a:latin typeface="Montserrat"/>
              </a:rPr>
              <a:t>Considerations</a:t>
            </a:r>
            <a:r>
              <a:rPr lang="es-ES" sz="3150" b="1" dirty="0">
                <a:solidFill>
                  <a:srgbClr val="3858A4"/>
                </a:solidFill>
                <a:latin typeface="Montserrat"/>
              </a:rPr>
              <a:t> </a:t>
            </a:r>
            <a:endParaRPr dirty="0"/>
          </a:p>
        </p:txBody>
      </p:sp>
      <p:sp>
        <p:nvSpPr>
          <p:cNvPr id="331567262" name="Rectangle 3"/>
          <p:cNvSpPr/>
          <p:nvPr/>
        </p:nvSpPr>
        <p:spPr bwMode="auto">
          <a:xfrm>
            <a:off x="6190488" y="1724360"/>
            <a:ext cx="10971" cy="3593592"/>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840363879" name="TextBox 4"/>
          <p:cNvSpPr txBox="1"/>
          <p:nvPr/>
        </p:nvSpPr>
        <p:spPr bwMode="auto">
          <a:xfrm>
            <a:off x="795528" y="1715216"/>
            <a:ext cx="5120640" cy="228600"/>
          </a:xfrm>
          <a:prstGeom prst="rect">
            <a:avLst/>
          </a:prstGeom>
          <a:noFill/>
        </p:spPr>
        <p:txBody>
          <a:bodyPr wrap="square" lIns="0" tIns="0" rIns="0" bIns="0" anchor="t">
            <a:spAutoFit/>
          </a:bodyPr>
          <a:lstStyle/>
          <a:p>
            <a:pPr algn="l">
              <a:lnSpc>
                <a:spcPct val="100000"/>
              </a:lnSpc>
              <a:defRPr/>
            </a:pPr>
            <a:r>
              <a:rPr sz="1350" b="1" dirty="0">
                <a:solidFill>
                  <a:srgbClr val="0284C7"/>
                </a:solidFill>
                <a:latin typeface="Montserrat SemiBold"/>
              </a:rPr>
              <a:t>REGULATION (EU) 2024/1689  ·  AI ACT</a:t>
            </a:r>
            <a:endParaRPr dirty="0"/>
          </a:p>
        </p:txBody>
      </p:sp>
      <p:sp>
        <p:nvSpPr>
          <p:cNvPr id="614163235" name="TextBox 5"/>
          <p:cNvSpPr txBox="1"/>
          <p:nvPr/>
        </p:nvSpPr>
        <p:spPr bwMode="auto">
          <a:xfrm>
            <a:off x="795528" y="2026112"/>
            <a:ext cx="5120640" cy="307776"/>
          </a:xfrm>
          <a:prstGeom prst="rect">
            <a:avLst/>
          </a:prstGeom>
          <a:noFill/>
        </p:spPr>
        <p:txBody>
          <a:bodyPr wrap="square" lIns="0" tIns="0" rIns="0" bIns="0" anchor="t">
            <a:spAutoFit/>
          </a:bodyPr>
          <a:lstStyle/>
          <a:p>
            <a:pPr algn="l">
              <a:lnSpc>
                <a:spcPct val="100000"/>
              </a:lnSpc>
              <a:defRPr/>
            </a:pPr>
            <a:r>
              <a:rPr sz="2000" b="0" dirty="0">
                <a:solidFill>
                  <a:srgbClr val="0F172A"/>
                </a:solidFill>
                <a:latin typeface="Montserrat SemiBold"/>
              </a:rPr>
              <a:t>Regulates AI-system risk</a:t>
            </a:r>
            <a:endParaRPr dirty="0"/>
          </a:p>
        </p:txBody>
      </p:sp>
      <p:sp>
        <p:nvSpPr>
          <p:cNvPr id="1149004331" name="TextBox 6"/>
          <p:cNvSpPr txBox="1"/>
          <p:nvPr/>
        </p:nvSpPr>
        <p:spPr bwMode="auto">
          <a:xfrm>
            <a:off x="795528" y="2583896"/>
            <a:ext cx="5074920" cy="667512"/>
          </a:xfrm>
          <a:prstGeom prst="rect">
            <a:avLst/>
          </a:prstGeom>
          <a:noFill/>
        </p:spPr>
        <p:txBody>
          <a:bodyPr wrap="square" lIns="0" tIns="0" rIns="0" bIns="0" anchor="t">
            <a:spAutoFit/>
          </a:bodyPr>
          <a:lstStyle/>
          <a:p>
            <a:pPr algn="l">
              <a:lnSpc>
                <a:spcPct val="100000"/>
              </a:lnSpc>
              <a:defRPr/>
            </a:pPr>
            <a:r>
              <a:rPr sz="1600" b="1" dirty="0">
                <a:solidFill>
                  <a:srgbClr val="0284C7"/>
                </a:solidFill>
                <a:latin typeface="Open Sans"/>
              </a:rPr>
              <a:t>•  </a:t>
            </a:r>
            <a:r>
              <a:rPr sz="1550" b="1" dirty="0">
                <a:solidFill>
                  <a:srgbClr val="0F172A"/>
                </a:solidFill>
                <a:latin typeface="Open Sans"/>
              </a:rPr>
              <a:t>Risk-based duties. </a:t>
            </a:r>
            <a:r>
              <a:rPr sz="1550" b="0" dirty="0">
                <a:solidFill>
                  <a:srgbClr val="334155"/>
                </a:solidFill>
                <a:latin typeface="Open Sans"/>
              </a:rPr>
              <a:t>Rules scale from prohibited practices to transparency, GPAI and high-risk systems.</a:t>
            </a:r>
            <a:endParaRPr dirty="0"/>
          </a:p>
        </p:txBody>
      </p:sp>
      <p:sp>
        <p:nvSpPr>
          <p:cNvPr id="1455131440" name="TextBox 7"/>
          <p:cNvSpPr txBox="1"/>
          <p:nvPr/>
        </p:nvSpPr>
        <p:spPr bwMode="auto">
          <a:xfrm>
            <a:off x="795528" y="3406856"/>
            <a:ext cx="5074920" cy="786384"/>
          </a:xfrm>
          <a:prstGeom prst="rect">
            <a:avLst/>
          </a:prstGeom>
          <a:noFill/>
        </p:spPr>
        <p:txBody>
          <a:bodyPr wrap="square" lIns="0" tIns="0" rIns="0" bIns="0" anchor="t">
            <a:spAutoFit/>
          </a:bodyPr>
          <a:lstStyle/>
          <a:p>
            <a:pPr algn="l">
              <a:lnSpc>
                <a:spcPct val="100000"/>
              </a:lnSpc>
              <a:defRPr/>
            </a:pPr>
            <a:r>
              <a:rPr sz="1600" b="1" dirty="0">
                <a:solidFill>
                  <a:srgbClr val="0284C7"/>
                </a:solidFill>
                <a:latin typeface="Open Sans"/>
              </a:rPr>
              <a:t>•  </a:t>
            </a:r>
            <a:r>
              <a:rPr sz="1550" b="1" dirty="0">
                <a:solidFill>
                  <a:srgbClr val="0F172A"/>
                </a:solidFill>
                <a:latin typeface="Open Sans"/>
              </a:rPr>
              <a:t>Now enforceable. </a:t>
            </a:r>
            <a:r>
              <a:rPr sz="1550" b="0" dirty="0">
                <a:solidFill>
                  <a:srgbClr val="334155"/>
                </a:solidFill>
                <a:latin typeface="Open Sans"/>
              </a:rPr>
              <a:t>Transparency requirements and enforcement started 2 Aug 2026; earlier AI-literacy, prohibition and GPAI rules also apply.</a:t>
            </a:r>
            <a:endParaRPr dirty="0"/>
          </a:p>
        </p:txBody>
      </p:sp>
      <p:sp>
        <p:nvSpPr>
          <p:cNvPr id="270626981" name="TextBox 8"/>
          <p:cNvSpPr txBox="1"/>
          <p:nvPr/>
        </p:nvSpPr>
        <p:spPr bwMode="auto">
          <a:xfrm>
            <a:off x="795528" y="4376120"/>
            <a:ext cx="5074920" cy="658368"/>
          </a:xfrm>
          <a:prstGeom prst="rect">
            <a:avLst/>
          </a:prstGeom>
          <a:noFill/>
        </p:spPr>
        <p:txBody>
          <a:bodyPr wrap="square" lIns="0" tIns="0" rIns="0" bIns="0" anchor="t">
            <a:spAutoFit/>
          </a:bodyPr>
          <a:lstStyle/>
          <a:p>
            <a:pPr algn="l">
              <a:lnSpc>
                <a:spcPct val="100000"/>
              </a:lnSpc>
              <a:defRPr/>
            </a:pPr>
            <a:r>
              <a:rPr sz="1600" b="1">
                <a:solidFill>
                  <a:srgbClr val="0284C7"/>
                </a:solidFill>
                <a:latin typeface="Open Sans"/>
              </a:rPr>
              <a:t>•  </a:t>
            </a:r>
            <a:r>
              <a:rPr sz="1550" b="1">
                <a:solidFill>
                  <a:srgbClr val="0F172A"/>
                </a:solidFill>
                <a:latin typeface="Open Sans"/>
              </a:rPr>
              <a:t>High-risk phase-in. </a:t>
            </a:r>
            <a:r>
              <a:rPr sz="1550" b="0">
                <a:solidFill>
                  <a:srgbClr val="334155"/>
                </a:solidFill>
                <a:latin typeface="Open Sans"/>
              </a:rPr>
              <a:t>Annex III duties: 2 Dec 2027. Product-embedded systems: 2 Aug 2028.</a:t>
            </a:r>
            <a:endParaRPr/>
          </a:p>
        </p:txBody>
      </p:sp>
      <p:sp>
        <p:nvSpPr>
          <p:cNvPr id="717133113" name="TextBox 9"/>
          <p:cNvSpPr txBox="1"/>
          <p:nvPr/>
        </p:nvSpPr>
        <p:spPr bwMode="auto">
          <a:xfrm>
            <a:off x="6492240" y="1715216"/>
            <a:ext cx="5120640" cy="228600"/>
          </a:xfrm>
          <a:prstGeom prst="rect">
            <a:avLst/>
          </a:prstGeom>
          <a:noFill/>
        </p:spPr>
        <p:txBody>
          <a:bodyPr wrap="square" lIns="0" tIns="0" rIns="0" bIns="0" anchor="t">
            <a:spAutoFit/>
          </a:bodyPr>
          <a:lstStyle/>
          <a:p>
            <a:pPr algn="l">
              <a:lnSpc>
                <a:spcPct val="100000"/>
              </a:lnSpc>
              <a:defRPr/>
            </a:pPr>
            <a:r>
              <a:rPr sz="1350" b="1" dirty="0">
                <a:solidFill>
                  <a:srgbClr val="0284C7"/>
                </a:solidFill>
                <a:latin typeface="Montserrat SemiBold"/>
              </a:rPr>
              <a:t>REGULATION (EU) 2016/679  ·  GDPR</a:t>
            </a:r>
            <a:endParaRPr dirty="0"/>
          </a:p>
        </p:txBody>
      </p:sp>
      <p:sp>
        <p:nvSpPr>
          <p:cNvPr id="603426432" name="TextBox 10"/>
          <p:cNvSpPr txBox="1"/>
          <p:nvPr/>
        </p:nvSpPr>
        <p:spPr bwMode="auto">
          <a:xfrm>
            <a:off x="6492240" y="2026112"/>
            <a:ext cx="5120640" cy="307776"/>
          </a:xfrm>
          <a:prstGeom prst="rect">
            <a:avLst/>
          </a:prstGeom>
          <a:noFill/>
        </p:spPr>
        <p:txBody>
          <a:bodyPr wrap="square" lIns="0" tIns="0" rIns="0" bIns="0" anchor="t">
            <a:spAutoFit/>
          </a:bodyPr>
          <a:lstStyle/>
          <a:p>
            <a:pPr algn="l">
              <a:lnSpc>
                <a:spcPct val="100000"/>
              </a:lnSpc>
              <a:defRPr/>
            </a:pPr>
            <a:r>
              <a:rPr sz="2000" b="0">
                <a:solidFill>
                  <a:srgbClr val="0F172A"/>
                </a:solidFill>
                <a:latin typeface="Montserrat SemiBold"/>
              </a:rPr>
              <a:t>Regulates personal-data processing</a:t>
            </a:r>
            <a:endParaRPr/>
          </a:p>
        </p:txBody>
      </p:sp>
      <p:sp>
        <p:nvSpPr>
          <p:cNvPr id="1186750152" name="TextBox 11"/>
          <p:cNvSpPr txBox="1"/>
          <p:nvPr/>
        </p:nvSpPr>
        <p:spPr bwMode="auto">
          <a:xfrm>
            <a:off x="6492240" y="2583896"/>
            <a:ext cx="5074920" cy="667512"/>
          </a:xfrm>
          <a:prstGeom prst="rect">
            <a:avLst/>
          </a:prstGeom>
          <a:noFill/>
        </p:spPr>
        <p:txBody>
          <a:bodyPr wrap="square" lIns="0" tIns="0" rIns="0" bIns="0" anchor="t">
            <a:spAutoFit/>
          </a:bodyPr>
          <a:lstStyle/>
          <a:p>
            <a:pPr algn="l">
              <a:lnSpc>
                <a:spcPct val="100000"/>
              </a:lnSpc>
              <a:defRPr/>
            </a:pPr>
            <a:r>
              <a:rPr sz="1600" b="1">
                <a:solidFill>
                  <a:srgbClr val="0284C7"/>
                </a:solidFill>
                <a:latin typeface="Open Sans"/>
              </a:rPr>
              <a:t>•  </a:t>
            </a:r>
            <a:r>
              <a:rPr sz="1550" b="1">
                <a:solidFill>
                  <a:srgbClr val="0F172A"/>
                </a:solidFill>
                <a:latin typeface="Open Sans"/>
              </a:rPr>
              <a:t>Use data lawfully. </a:t>
            </a:r>
            <a:r>
              <a:rPr sz="1550" b="0">
                <a:solidFill>
                  <a:srgbClr val="334155"/>
                </a:solidFill>
                <a:latin typeface="Open Sans"/>
              </a:rPr>
              <a:t>Identify a lawful basis and meet fairness, transparency and purpose-limitation duties.</a:t>
            </a:r>
            <a:endParaRPr/>
          </a:p>
        </p:txBody>
      </p:sp>
      <p:sp>
        <p:nvSpPr>
          <p:cNvPr id="1901555850" name="TextBox 12"/>
          <p:cNvSpPr txBox="1"/>
          <p:nvPr/>
        </p:nvSpPr>
        <p:spPr bwMode="auto">
          <a:xfrm>
            <a:off x="6492240" y="3406856"/>
            <a:ext cx="5074920" cy="667512"/>
          </a:xfrm>
          <a:prstGeom prst="rect">
            <a:avLst/>
          </a:prstGeom>
          <a:noFill/>
        </p:spPr>
        <p:txBody>
          <a:bodyPr wrap="square" lIns="0" tIns="0" rIns="0" bIns="0" anchor="t">
            <a:spAutoFit/>
          </a:bodyPr>
          <a:lstStyle/>
          <a:p>
            <a:pPr algn="l">
              <a:lnSpc>
                <a:spcPct val="100000"/>
              </a:lnSpc>
              <a:defRPr/>
            </a:pPr>
            <a:r>
              <a:rPr sz="1600" b="1" dirty="0">
                <a:solidFill>
                  <a:srgbClr val="0284C7"/>
                </a:solidFill>
                <a:latin typeface="Open Sans"/>
              </a:rPr>
              <a:t>•  </a:t>
            </a:r>
            <a:r>
              <a:rPr sz="1550" b="1" dirty="0" err="1">
                <a:solidFill>
                  <a:srgbClr val="0F172A"/>
                </a:solidFill>
                <a:latin typeface="Open Sans"/>
              </a:rPr>
              <a:t>Minimise</a:t>
            </a:r>
            <a:r>
              <a:rPr sz="1550" b="1" dirty="0">
                <a:solidFill>
                  <a:srgbClr val="0F172A"/>
                </a:solidFill>
                <a:latin typeface="Open Sans"/>
              </a:rPr>
              <a:t> and protect. </a:t>
            </a:r>
            <a:r>
              <a:rPr sz="1550" b="0" dirty="0">
                <a:solidFill>
                  <a:srgbClr val="334155"/>
                </a:solidFill>
                <a:latin typeface="Open Sans"/>
              </a:rPr>
              <a:t>Use only necessary data; apply security, retention limits and accountability.</a:t>
            </a:r>
            <a:endParaRPr dirty="0"/>
          </a:p>
        </p:txBody>
      </p:sp>
      <p:sp>
        <p:nvSpPr>
          <p:cNvPr id="2032772597" name="TextBox 13"/>
          <p:cNvSpPr txBox="1"/>
          <p:nvPr/>
        </p:nvSpPr>
        <p:spPr bwMode="auto">
          <a:xfrm>
            <a:off x="6492240" y="4229814"/>
            <a:ext cx="5074920" cy="804672"/>
          </a:xfrm>
          <a:prstGeom prst="rect">
            <a:avLst/>
          </a:prstGeom>
          <a:noFill/>
        </p:spPr>
        <p:txBody>
          <a:bodyPr wrap="square" lIns="0" tIns="0" rIns="0" bIns="0" anchor="t">
            <a:spAutoFit/>
          </a:bodyPr>
          <a:lstStyle/>
          <a:p>
            <a:pPr algn="l">
              <a:lnSpc>
                <a:spcPct val="100000"/>
              </a:lnSpc>
              <a:defRPr/>
            </a:pPr>
            <a:r>
              <a:rPr sz="1600" b="1">
                <a:solidFill>
                  <a:srgbClr val="0284C7"/>
                </a:solidFill>
                <a:latin typeface="Open Sans"/>
              </a:rPr>
              <a:t>•  </a:t>
            </a:r>
            <a:r>
              <a:rPr sz="1550" b="1">
                <a:solidFill>
                  <a:srgbClr val="0F172A"/>
                </a:solidFill>
                <a:latin typeface="Open Sans"/>
              </a:rPr>
              <a:t>Assess impacts and rights. </a:t>
            </a:r>
            <a:r>
              <a:rPr sz="1550" b="0">
                <a:solidFill>
                  <a:srgbClr val="334155"/>
                </a:solidFill>
                <a:latin typeface="Open Sans"/>
              </a:rPr>
              <a:t>Run a DPIA where processing is likely high-risk; safeguard rights in solely automated decisions (Art. 22).</a:t>
            </a:r>
            <a:endParaRPr/>
          </a:p>
        </p:txBody>
      </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23068995" name="TextBox 2"/>
          <p:cNvSpPr txBox="1"/>
          <p:nvPr/>
        </p:nvSpPr>
        <p:spPr bwMode="auto">
          <a:xfrm>
            <a:off x="571499" y="1313881"/>
            <a:ext cx="11458575" cy="649730"/>
          </a:xfrm>
          <a:prstGeom prst="rect">
            <a:avLst/>
          </a:prstGeom>
          <a:noFill/>
        </p:spPr>
        <p:txBody>
          <a:bodyPr wrap="square" lIns="0" tIns="0" rIns="0" bIns="0" anchor="t">
            <a:spAutoFit/>
          </a:bodyPr>
          <a:lstStyle/>
          <a:p>
            <a:pPr algn="l">
              <a:lnSpc>
                <a:spcPts val="2640"/>
              </a:lnSpc>
              <a:defRPr/>
            </a:pPr>
            <a:r>
              <a:rPr sz="2000" b="0" i="0" u="none" dirty="0">
                <a:solidFill>
                  <a:schemeClr val="tx1"/>
                </a:solidFill>
                <a:latin typeface="Open Sans"/>
                <a:ea typeface="Open Sans"/>
                <a:cs typeface="Open Sans"/>
              </a:rPr>
              <a:t>Adopting FAIR principles (Findable, Accessible, Interoperable, Reusable) requires understanding what it is </a:t>
            </a:r>
            <a:r>
              <a:rPr sz="2000" b="1" i="0" u="none" dirty="0">
                <a:solidFill>
                  <a:schemeClr val="tx1"/>
                </a:solidFill>
                <a:latin typeface="Open Sans"/>
                <a:ea typeface="Open Sans"/>
                <a:cs typeface="Open Sans"/>
              </a:rPr>
              <a:t>not</a:t>
            </a:r>
            <a:r>
              <a:rPr sz="2000" b="0" i="0" u="none" dirty="0">
                <a:solidFill>
                  <a:schemeClr val="tx1"/>
                </a:solidFill>
                <a:latin typeface="Open Sans"/>
                <a:ea typeface="Open Sans"/>
                <a:cs typeface="Open Sans"/>
              </a:rPr>
              <a:t>:</a:t>
            </a:r>
            <a:endParaRPr dirty="0">
              <a:solidFill>
                <a:schemeClr val="tx1"/>
              </a:solidFill>
            </a:endParaRPr>
          </a:p>
        </p:txBody>
      </p:sp>
      <p:sp>
        <p:nvSpPr>
          <p:cNvPr id="2068242733" name="Rounded Rectangle 2"/>
          <p:cNvSpPr/>
          <p:nvPr/>
        </p:nvSpPr>
        <p:spPr bwMode="auto">
          <a:xfrm>
            <a:off x="571500" y="2210692"/>
            <a:ext cx="11049000" cy="1152525"/>
          </a:xfrm>
          <a:prstGeom prst="roundRect">
            <a:avLst>
              <a:gd name="adj" fmla="val 6611"/>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535211871" name="TextBox 4"/>
          <p:cNvSpPr txBox="1"/>
          <p:nvPr/>
        </p:nvSpPr>
        <p:spPr bwMode="auto">
          <a:xfrm>
            <a:off x="1238250" y="2448817"/>
            <a:ext cx="10096500" cy="283860"/>
          </a:xfrm>
          <a:prstGeom prst="rect">
            <a:avLst/>
          </a:prstGeom>
          <a:noFill/>
        </p:spPr>
        <p:txBody>
          <a:bodyPr wrap="square" lIns="0" tIns="0" rIns="0" bIns="0" anchor="t">
            <a:spAutoFit/>
          </a:bodyPr>
          <a:lstStyle/>
          <a:p>
            <a:pPr algn="l">
              <a:lnSpc>
                <a:spcPts val="2400"/>
              </a:lnSpc>
              <a:defRPr/>
            </a:pPr>
            <a:r>
              <a:rPr sz="1600" b="1" i="0" u="none" dirty="0">
                <a:solidFill>
                  <a:srgbClr val="0F172A"/>
                </a:solidFill>
                <a:latin typeface="Open Sans"/>
                <a:ea typeface="Open Sans"/>
                <a:cs typeface="Open Sans"/>
              </a:rPr>
              <a:t>FAIR is not strictly "Open"</a:t>
            </a:r>
            <a:r>
              <a:rPr sz="1600" b="0" i="0" u="none" dirty="0">
                <a:solidFill>
                  <a:srgbClr val="334155"/>
                </a:solidFill>
                <a:latin typeface="Open Sans"/>
                <a:ea typeface="Open Sans"/>
                <a:cs typeface="Open Sans"/>
              </a:rPr>
              <a:t> Data can be FAIR while still being restricted to protect legitimate interests.</a:t>
            </a:r>
            <a:endParaRPr dirty="0"/>
          </a:p>
        </p:txBody>
      </p:sp>
      <p:sp>
        <p:nvSpPr>
          <p:cNvPr id="1053977593" name="Rounded Rectangle 4"/>
          <p:cNvSpPr/>
          <p:nvPr/>
        </p:nvSpPr>
        <p:spPr bwMode="auto">
          <a:xfrm>
            <a:off x="571500" y="3553717"/>
            <a:ext cx="11049000" cy="1152525"/>
          </a:xfrm>
          <a:prstGeom prst="roundRect">
            <a:avLst>
              <a:gd name="adj" fmla="val 6611"/>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1248063184" name="TextBox 6"/>
          <p:cNvSpPr txBox="1"/>
          <p:nvPr/>
        </p:nvSpPr>
        <p:spPr bwMode="auto">
          <a:xfrm>
            <a:off x="1238249" y="3791842"/>
            <a:ext cx="10315575" cy="591637"/>
          </a:xfrm>
          <a:prstGeom prst="rect">
            <a:avLst/>
          </a:prstGeom>
          <a:noFill/>
        </p:spPr>
        <p:txBody>
          <a:bodyPr wrap="square" lIns="0" tIns="0" rIns="0" bIns="0" anchor="t">
            <a:spAutoFit/>
          </a:bodyPr>
          <a:lstStyle/>
          <a:p>
            <a:pPr algn="l">
              <a:lnSpc>
                <a:spcPts val="2400"/>
              </a:lnSpc>
              <a:defRPr/>
            </a:pPr>
            <a:r>
              <a:rPr sz="1600" b="1" i="0" u="none">
                <a:solidFill>
                  <a:srgbClr val="0F172A"/>
                </a:solidFill>
                <a:latin typeface="Open Sans"/>
                <a:ea typeface="Open Sans"/>
                <a:cs typeface="Open Sans"/>
              </a:rPr>
              <a:t>FAIR is not "Free Anonymous Access"</a:t>
            </a:r>
            <a:r>
              <a:rPr sz="1600" b="0" i="0" u="none">
                <a:solidFill>
                  <a:srgbClr val="334155"/>
                </a:solidFill>
                <a:latin typeface="Open Sans"/>
                <a:ea typeface="Open Sans"/>
                <a:cs typeface="Open Sans"/>
              </a:rPr>
              <a:t> Access requires non-anonymous user registration and attribution (CC-BY).</a:t>
            </a:r>
            <a:endParaRPr/>
          </a:p>
        </p:txBody>
      </p:sp>
      <p:sp>
        <p:nvSpPr>
          <p:cNvPr id="1802506208" name="Rounded Rectangle 6"/>
          <p:cNvSpPr/>
          <p:nvPr/>
        </p:nvSpPr>
        <p:spPr bwMode="auto">
          <a:xfrm>
            <a:off x="571500" y="4896742"/>
            <a:ext cx="11049000" cy="1152525"/>
          </a:xfrm>
          <a:prstGeom prst="roundRect">
            <a:avLst>
              <a:gd name="adj" fmla="val 6611"/>
            </a:avLst>
          </a:prstGeom>
          <a:solidFill>
            <a:srgbClr val="F8FAFC"/>
          </a:solidFill>
          <a:ln w="9525">
            <a:solidFill>
              <a:srgbClr val="E2E8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759674842" name="TextBox 8"/>
          <p:cNvSpPr txBox="1"/>
          <p:nvPr/>
        </p:nvSpPr>
        <p:spPr bwMode="auto">
          <a:xfrm>
            <a:off x="1238250" y="5134867"/>
            <a:ext cx="10315574" cy="588238"/>
          </a:xfrm>
          <a:prstGeom prst="rect">
            <a:avLst/>
          </a:prstGeom>
          <a:noFill/>
        </p:spPr>
        <p:txBody>
          <a:bodyPr wrap="square" lIns="0" tIns="0" rIns="0" bIns="0" anchor="t">
            <a:spAutoFit/>
          </a:bodyPr>
          <a:lstStyle/>
          <a:p>
            <a:pPr algn="l">
              <a:lnSpc>
                <a:spcPts val="2400"/>
              </a:lnSpc>
              <a:defRPr/>
            </a:pPr>
            <a:r>
              <a:rPr sz="1600" b="1" i="0" u="none">
                <a:solidFill>
                  <a:srgbClr val="0F172A"/>
                </a:solidFill>
                <a:latin typeface="Open Sans"/>
                <a:ea typeface="Open Sans"/>
                <a:cs typeface="Open Sans"/>
              </a:rPr>
              <a:t>FAIR does not mean "Store Forever"</a:t>
            </a:r>
            <a:r>
              <a:rPr sz="1600" b="0" i="0" u="none">
                <a:solidFill>
                  <a:srgbClr val="334155"/>
                </a:solidFill>
                <a:latin typeface="Open Sans"/>
                <a:ea typeface="Open Sans"/>
                <a:cs typeface="Open Sans"/>
              </a:rPr>
              <a:t> It involves intelligent data triage, quotas, and defined retention periods to ensure long-term viability.</a:t>
            </a:r>
            <a:endParaRPr/>
          </a:p>
        </p:txBody>
      </p:sp>
      <p:sp>
        <p:nvSpPr>
          <p:cNvPr id="1582129278" name="Rectangle 9"/>
          <p:cNvSpPr/>
          <p:nvPr/>
        </p:nvSpPr>
        <p:spPr bwMode="auto">
          <a:xfrm>
            <a:off x="571500" y="3353692"/>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632569951" name="Rectangle 10"/>
          <p:cNvSpPr/>
          <p:nvPr/>
        </p:nvSpPr>
        <p:spPr bwMode="auto">
          <a:xfrm>
            <a:off x="571500" y="4696717"/>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sp>
        <p:nvSpPr>
          <p:cNvPr id="459906950" name="Rectangle 11"/>
          <p:cNvSpPr/>
          <p:nvPr/>
        </p:nvSpPr>
        <p:spPr bwMode="auto">
          <a:xfrm>
            <a:off x="571500" y="6039742"/>
            <a:ext cx="11049000" cy="9525"/>
          </a:xfrm>
          <a:prstGeom prst="rect">
            <a:avLst/>
          </a:prstGeom>
          <a:solidFill>
            <a:srgbClr val="E2E8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p>
        </p:txBody>
      </p:sp>
      <p:pic>
        <p:nvPicPr>
          <p:cNvPr id="862913595" name="Picture 12" descr="image.png"/>
          <p:cNvPicPr>
            <a:picLocks noChangeAspect="1"/>
          </p:cNvPicPr>
          <p:nvPr/>
        </p:nvPicPr>
        <p:blipFill rotWithShape="1">
          <a:blip r:embed="rId3"/>
          <a:stretch/>
        </p:blipFill>
        <p:spPr bwMode="auto">
          <a:xfrm>
            <a:off x="819150" y="2453580"/>
            <a:ext cx="266700" cy="276225"/>
          </a:xfrm>
          <a:prstGeom prst="rect">
            <a:avLst/>
          </a:prstGeom>
        </p:spPr>
      </p:pic>
      <p:pic>
        <p:nvPicPr>
          <p:cNvPr id="1681950090" name="Picture 13" descr="image.png"/>
          <p:cNvPicPr>
            <a:picLocks noChangeAspect="1"/>
          </p:cNvPicPr>
          <p:nvPr/>
        </p:nvPicPr>
        <p:blipFill rotWithShape="1">
          <a:blip r:embed="rId3"/>
          <a:stretch/>
        </p:blipFill>
        <p:spPr bwMode="auto">
          <a:xfrm>
            <a:off x="819150" y="3796605"/>
            <a:ext cx="266700" cy="276225"/>
          </a:xfrm>
          <a:prstGeom prst="rect">
            <a:avLst/>
          </a:prstGeom>
        </p:spPr>
      </p:pic>
      <p:pic>
        <p:nvPicPr>
          <p:cNvPr id="1943208160" name="Picture 14" descr="image.png"/>
          <p:cNvPicPr>
            <a:picLocks noChangeAspect="1"/>
          </p:cNvPicPr>
          <p:nvPr/>
        </p:nvPicPr>
        <p:blipFill rotWithShape="1">
          <a:blip r:embed="rId3"/>
          <a:stretch/>
        </p:blipFill>
        <p:spPr bwMode="auto">
          <a:xfrm>
            <a:off x="819150" y="5139630"/>
            <a:ext cx="266700" cy="276225"/>
          </a:xfrm>
          <a:prstGeom prst="rect">
            <a:avLst/>
          </a:prstGeom>
        </p:spPr>
      </p:pic>
      <p:sp>
        <p:nvSpPr>
          <p:cNvPr id="87941679" name="TextBox 15"/>
          <p:cNvSpPr txBox="1"/>
          <p:nvPr/>
        </p:nvSpPr>
        <p:spPr bwMode="auto">
          <a:xfrm>
            <a:off x="571500" y="571500"/>
            <a:ext cx="11601450" cy="495300"/>
          </a:xfrm>
          <a:prstGeom prst="rect">
            <a:avLst/>
          </a:prstGeom>
          <a:noFill/>
        </p:spPr>
        <p:txBody>
          <a:bodyPr wrap="square" lIns="0" tIns="0" rIns="0" bIns="0" anchor="t">
            <a:spAutoFit/>
          </a:bodyPr>
          <a:lstStyle/>
          <a:p>
            <a:pPr algn="ctr">
              <a:defRPr/>
            </a:pPr>
            <a:r>
              <a:rPr sz="3150" b="1" i="0" u="none">
                <a:solidFill>
                  <a:srgbClr val="3858A4"/>
                </a:solidFill>
                <a:latin typeface="Montserrat"/>
              </a:rPr>
              <a:t>Embracing FAIR Principles</a:t>
            </a:r>
            <a:endParaRPr/>
          </a:p>
        </p:txBody>
      </p:sp>
      <p:pic>
        <p:nvPicPr>
          <p:cNvPr id="552614173" name="Picture 16" descr="image.png"/>
          <p:cNvPicPr>
            <a:picLocks noChangeAspect="1"/>
          </p:cNvPicPr>
          <p:nvPr/>
        </p:nvPicPr>
        <p:blipFill rotWithShape="1">
          <a:blip r:embed="rId4"/>
          <a:stretch/>
        </p:blipFill>
        <p:spPr bwMode="auto">
          <a:xfrm>
            <a:off x="11310938" y="219495"/>
            <a:ext cx="619125" cy="495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2427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52118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8212927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6291359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5397759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4806318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3256995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8195009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0250620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596748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5990695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32081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242733" grpId="0" animBg="1"/>
      <p:bldP spid="1535211871" grpId="0"/>
      <p:bldP spid="1053977593" grpId="0" animBg="1"/>
      <p:bldP spid="1248063184" grpId="0"/>
      <p:bldP spid="1802506208" grpId="0" animBg="1"/>
      <p:bldP spid="759674842" grpId="0"/>
      <p:bldP spid="1582129278" grpId="0" animBg="1"/>
      <p:bldP spid="632569951" grpId="0" animBg="1"/>
      <p:bldP spid="459906950"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90929688" name="TextBox 2"/>
          <p:cNvSpPr txBox="1"/>
          <p:nvPr/>
        </p:nvSpPr>
        <p:spPr bwMode="auto">
          <a:xfrm>
            <a:off x="295274" y="252185"/>
            <a:ext cx="11601450" cy="495300"/>
          </a:xfrm>
          <a:prstGeom prst="rect">
            <a:avLst/>
          </a:prstGeom>
          <a:noFill/>
        </p:spPr>
        <p:txBody>
          <a:bodyPr wrap="square" lIns="0" tIns="0" rIns="0" bIns="0" anchor="t">
            <a:spAutoFit/>
          </a:bodyPr>
          <a:lstStyle/>
          <a:p>
            <a:pPr algn="ctr">
              <a:defRPr/>
            </a:pPr>
            <a:r>
              <a:rPr lang="es-ES" sz="3150" b="1" i="0" u="none">
                <a:solidFill>
                  <a:srgbClr val="3858A4"/>
                </a:solidFill>
                <a:latin typeface="Montserrat"/>
              </a:rPr>
              <a:t>Types of metadata</a:t>
            </a:r>
            <a:endParaRPr sz="3150" b="1" i="0" u="none">
              <a:solidFill>
                <a:srgbClr val="3858A4"/>
              </a:solidFill>
              <a:latin typeface="Montserrat"/>
            </a:endParaRPr>
          </a:p>
        </p:txBody>
      </p:sp>
      <p:pic>
        <p:nvPicPr>
          <p:cNvPr id="295012774" name="Picture 3" descr="image.png"/>
          <p:cNvPicPr>
            <a:picLocks noChangeAspect="1"/>
          </p:cNvPicPr>
          <p:nvPr/>
        </p:nvPicPr>
        <p:blipFill rotWithShape="1">
          <a:blip r:embed="rId3"/>
          <a:stretch/>
        </p:blipFill>
        <p:spPr bwMode="auto">
          <a:xfrm>
            <a:off x="11310938" y="219495"/>
            <a:ext cx="619125" cy="495300"/>
          </a:xfrm>
          <a:prstGeom prst="rect">
            <a:avLst/>
          </a:prstGeom>
        </p:spPr>
      </p:pic>
      <p:grpSp>
        <p:nvGrpSpPr>
          <p:cNvPr id="4" name="Group 3">
            <a:extLst>
              <a:ext uri="{FF2B5EF4-FFF2-40B4-BE49-F238E27FC236}">
                <a16:creationId xmlns:a16="http://schemas.microsoft.com/office/drawing/2014/main" id="{30CAEC44-1580-5F9F-7838-49CA2F2A31C9}"/>
              </a:ext>
            </a:extLst>
          </p:cNvPr>
          <p:cNvGrpSpPr/>
          <p:nvPr/>
        </p:nvGrpSpPr>
        <p:grpSpPr>
          <a:xfrm>
            <a:off x="1390650" y="1074373"/>
            <a:ext cx="8801100" cy="4709254"/>
            <a:chOff x="1390650" y="1074373"/>
            <a:chExt cx="8801100" cy="4709254"/>
          </a:xfrm>
        </p:grpSpPr>
        <p:pic>
          <p:nvPicPr>
            <p:cNvPr id="475685191" name="Picture 5"/>
            <p:cNvPicPr>
              <a:picLocks noChangeAspect="1"/>
            </p:cNvPicPr>
            <p:nvPr/>
          </p:nvPicPr>
          <p:blipFill rotWithShape="1">
            <a:blip r:embed="rId4"/>
            <a:stretch/>
          </p:blipFill>
          <p:spPr bwMode="auto">
            <a:xfrm>
              <a:off x="1390650" y="1074373"/>
              <a:ext cx="8801100" cy="4709254"/>
            </a:xfrm>
            <a:prstGeom prst="rect">
              <a:avLst/>
            </a:prstGeom>
          </p:spPr>
        </p:pic>
        <p:sp>
          <p:nvSpPr>
            <p:cNvPr id="2" name="Rectangle 1">
              <a:extLst>
                <a:ext uri="{FF2B5EF4-FFF2-40B4-BE49-F238E27FC236}">
                  <a16:creationId xmlns:a16="http://schemas.microsoft.com/office/drawing/2014/main" id="{32E0B71A-D2EE-EFE8-9030-FA043E4C604B}"/>
                </a:ext>
              </a:extLst>
            </p:cNvPr>
            <p:cNvSpPr/>
            <p:nvPr/>
          </p:nvSpPr>
          <p:spPr>
            <a:xfrm>
              <a:off x="6533002" y="4847422"/>
              <a:ext cx="2324559" cy="4076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Rectangle 2">
              <a:extLst>
                <a:ext uri="{FF2B5EF4-FFF2-40B4-BE49-F238E27FC236}">
                  <a16:creationId xmlns:a16="http://schemas.microsoft.com/office/drawing/2014/main" id="{FCA66DF9-7A9B-B4D2-B9EB-266C45B55330}"/>
                </a:ext>
              </a:extLst>
            </p:cNvPr>
            <p:cNvSpPr/>
            <p:nvPr/>
          </p:nvSpPr>
          <p:spPr bwMode="auto">
            <a:xfrm>
              <a:off x="2874254" y="5168748"/>
              <a:ext cx="2324559" cy="1854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mc:AlternateContent xmlns:mc="http://schemas.openxmlformats.org/markup-compatibility/2006" xmlns:p159="http://schemas.microsoft.com/office/powerpoint/2015/09/main">
    <mc:Choice Requires="p159">
      <p:transition/>
    </mc:Choice>
    <mc:Fallback xmlns:w="http://schemas.openxmlformats.org/wordprocessingml/2006/main" xmlns:m="http://schemas.openxmlformats.org/officeDocument/2006/math" xmlns="">
      <p:transition advClick="1"/>
    </mc:Fallback>
  </mc:AlternateContent>
</p:sld>
</file>

<file path=ppt/theme/theme1.xml><?xml version="1.0" encoding="utf-8"?>
<a:theme xmlns:a="http://schemas.openxmlformats.org/drawingml/2006/main" name="Tema de Office">
  <a:themeElements>
    <a:clrScheme name="Sincrotó">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853</TotalTime>
  <Words>1858</Words>
  <Application>Microsoft Office PowerPoint</Application>
  <PresentationFormat>Widescreen</PresentationFormat>
  <Paragraphs>253</Paragraphs>
  <Slides>35</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Outfit</vt:lpstr>
      <vt:lpstr>Montserrat SemiBold</vt:lpstr>
      <vt:lpstr>Calibri</vt:lpstr>
      <vt:lpstr>Noto Sans</vt:lpstr>
      <vt:lpstr>Open Sans</vt:lpstr>
      <vt:lpstr>Arial</vt:lpstr>
      <vt:lpstr>Montserrat</vt:lpstr>
      <vt:lpstr>Montserrat Medium</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ALBA Communication and Outreach Office</dc:creator>
  <cp:lastModifiedBy>Óscar Matilla Barceló</cp:lastModifiedBy>
  <cp:revision>193</cp:revision>
  <dcterms:created xsi:type="dcterms:W3CDTF">2024-02-07T09:48:03Z</dcterms:created>
  <dcterms:modified xsi:type="dcterms:W3CDTF">2026-09-03T15:07:29Z</dcterms:modified>
</cp:coreProperties>
</file>