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3588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917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s-ES" sz="1800" b="0" strike="noStrike" spc="-1">
                <a:solidFill>
                  <a:schemeClr val="dk1"/>
                </a:solidFill>
                <a:latin typeface="Arial"/>
              </a:rPr>
              <a:t>Click to move the slide</a:t>
            </a: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-216000">
              <a:buNone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Click to edit the notes format</a:t>
            </a:r>
          </a:p>
        </p:txBody>
      </p:sp>
      <p:sp>
        <p:nvSpPr>
          <p:cNvPr id="29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Calibri"/>
              </a:rPr>
              <a:t>&lt;header&gt;</a:t>
            </a:r>
          </a:p>
        </p:txBody>
      </p:sp>
      <p:sp>
        <p:nvSpPr>
          <p:cNvPr id="30" name="PlaceHolder 4"/>
          <p:cNvSpPr>
            <a:spLocks noGrp="1"/>
          </p:cNvSpPr>
          <p:nvPr>
            <p:ph type="dt" idx="7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strike="noStrike" spc="-1">
                <a:solidFill>
                  <a:srgbClr val="000000"/>
                </a:solidFill>
                <a:latin typeface="Calibri"/>
              </a:defRPr>
            </a:lvl1pPr>
          </a:lstStyle>
          <a:p>
            <a:pPr indent="0" algn="r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Calibri"/>
              </a:rPr>
              <a:t>&lt;date/time&gt;</a:t>
            </a:r>
          </a:p>
        </p:txBody>
      </p:sp>
      <p:sp>
        <p:nvSpPr>
          <p:cNvPr id="31" name="PlaceHolder 5"/>
          <p:cNvSpPr>
            <a:spLocks noGrp="1"/>
          </p:cNvSpPr>
          <p:nvPr>
            <p:ph type="ftr" idx="8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Calibri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Calibri"/>
              </a:rPr>
              <a:t>&lt;footer&gt;</a:t>
            </a:r>
          </a:p>
        </p:txBody>
      </p:sp>
      <p:sp>
        <p:nvSpPr>
          <p:cNvPr id="32" name="PlaceHolder 6"/>
          <p:cNvSpPr>
            <a:spLocks noGrp="1"/>
          </p:cNvSpPr>
          <p:nvPr>
            <p:ph type="sldNum" idx="9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strike="noStrike" spc="-1">
                <a:solidFill>
                  <a:srgbClr val="000000"/>
                </a:solidFill>
                <a:latin typeface="Calibri"/>
              </a:defRPr>
            </a:lvl1pPr>
          </a:lstStyle>
          <a:p>
            <a:pPr indent="0" algn="r">
              <a:buNone/>
            </a:pPr>
            <a:fld id="{2396F293-FB90-4AFC-80E7-7CCDFC2493B4}" type="slidenum">
              <a:rPr lang="en-US" sz="1400" b="0" strike="noStrike" spc="-1">
                <a:solidFill>
                  <a:srgbClr val="000000"/>
                </a:solidFill>
                <a:latin typeface="Calibri"/>
              </a:rPr>
              <a:t>‹#›</a:t>
            </a:fld>
            <a:endParaRPr lang="en-US" sz="1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80" y="1241280"/>
            <a:ext cx="5952600" cy="3349440"/>
          </a:xfrm>
          <a:prstGeom prst="rect">
            <a:avLst/>
          </a:prstGeom>
          <a:ln w="0">
            <a:noFill/>
          </a:ln>
        </p:spPr>
      </p:sp>
      <p:sp>
        <p:nvSpPr>
          <p:cNvPr id="414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440" cy="3907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15" name="PlaceHolder 3"/>
          <p:cNvSpPr>
            <a:spLocks noGrp="1"/>
          </p:cNvSpPr>
          <p:nvPr>
            <p:ph type="sldNum" idx="10"/>
          </p:nvPr>
        </p:nvSpPr>
        <p:spPr>
          <a:xfrm>
            <a:off x="3850560" y="9428760"/>
            <a:ext cx="2944800" cy="49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s-ES" sz="1200" b="0" strike="noStrike" spc="-1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D5EE2F2A-8661-4E04-BE6E-6FEB4A2CC21C}" type="slidenum">
              <a:rPr lang="es-ES" sz="1200" b="0" strike="noStrike" spc="-1">
                <a:solidFill>
                  <a:srgbClr val="000000"/>
                </a:solidFill>
                <a:latin typeface="Calibri"/>
                <a:ea typeface="+mn-ea"/>
              </a:rPr>
              <a:t>1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80" y="1241280"/>
            <a:ext cx="5952600" cy="3349440"/>
          </a:xfrm>
          <a:prstGeom prst="rect">
            <a:avLst/>
          </a:prstGeom>
          <a:ln w="0">
            <a:noFill/>
          </a:ln>
        </p:spPr>
      </p:sp>
      <p:sp>
        <p:nvSpPr>
          <p:cNvPr id="441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440" cy="3907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42" name="PlaceHolder 3"/>
          <p:cNvSpPr>
            <a:spLocks noGrp="1"/>
          </p:cNvSpPr>
          <p:nvPr>
            <p:ph type="sldNum" idx="19"/>
          </p:nvPr>
        </p:nvSpPr>
        <p:spPr>
          <a:xfrm>
            <a:off x="3850560" y="9428760"/>
            <a:ext cx="2944800" cy="49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s-ES" sz="1200" b="0" strike="noStrike" spc="-1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AA6DC307-331C-4C44-9F14-639521CC0AAC}" type="slidenum">
              <a:rPr lang="es-ES" sz="1200" b="0" strike="noStrike" spc="-1">
                <a:solidFill>
                  <a:srgbClr val="000000"/>
                </a:solidFill>
                <a:latin typeface="Calibri"/>
                <a:ea typeface="+mn-ea"/>
              </a:rPr>
              <a:t>10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80" y="1241280"/>
            <a:ext cx="5952600" cy="3349440"/>
          </a:xfrm>
          <a:prstGeom prst="rect">
            <a:avLst/>
          </a:prstGeom>
          <a:ln w="0">
            <a:noFill/>
          </a:ln>
        </p:spPr>
      </p:sp>
      <p:sp>
        <p:nvSpPr>
          <p:cNvPr id="444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440" cy="3907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45" name="PlaceHolder 3"/>
          <p:cNvSpPr>
            <a:spLocks noGrp="1"/>
          </p:cNvSpPr>
          <p:nvPr>
            <p:ph type="sldNum" idx="20"/>
          </p:nvPr>
        </p:nvSpPr>
        <p:spPr>
          <a:xfrm>
            <a:off x="3850560" y="9428760"/>
            <a:ext cx="2944800" cy="49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s-ES" sz="1200" b="0" strike="noStrike" spc="-1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C885499B-CE51-4FD2-AA57-05930069D2BF}" type="slidenum">
              <a:rPr lang="es-ES" sz="1200" b="0" strike="noStrike" spc="-1">
                <a:solidFill>
                  <a:srgbClr val="000000"/>
                </a:solidFill>
                <a:latin typeface="Calibri"/>
                <a:ea typeface="+mn-ea"/>
              </a:rPr>
              <a:t>11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80" y="1241280"/>
            <a:ext cx="5952600" cy="3349440"/>
          </a:xfrm>
          <a:prstGeom prst="rect">
            <a:avLst/>
          </a:prstGeom>
          <a:ln w="0">
            <a:noFill/>
          </a:ln>
        </p:spPr>
      </p:sp>
      <p:sp>
        <p:nvSpPr>
          <p:cNvPr id="447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440" cy="3907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48" name="PlaceHolder 3"/>
          <p:cNvSpPr>
            <a:spLocks noGrp="1"/>
          </p:cNvSpPr>
          <p:nvPr>
            <p:ph type="sldNum" idx="21"/>
          </p:nvPr>
        </p:nvSpPr>
        <p:spPr>
          <a:xfrm>
            <a:off x="3850560" y="9428760"/>
            <a:ext cx="2944800" cy="49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s-ES" sz="1200" b="0" strike="noStrike" spc="-1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75DCEF47-C47B-4794-9073-B2C8086DDE41}" type="slidenum">
              <a:rPr lang="es-ES" sz="1200" b="0" strike="noStrike" spc="-1">
                <a:solidFill>
                  <a:srgbClr val="000000"/>
                </a:solidFill>
                <a:latin typeface="Calibri"/>
                <a:ea typeface="+mn-ea"/>
              </a:rPr>
              <a:t>12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80" y="1241280"/>
            <a:ext cx="5952600" cy="3349440"/>
          </a:xfrm>
          <a:prstGeom prst="rect">
            <a:avLst/>
          </a:prstGeom>
          <a:ln w="0">
            <a:noFill/>
          </a:ln>
        </p:spPr>
      </p:sp>
      <p:sp>
        <p:nvSpPr>
          <p:cNvPr id="450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440" cy="3907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51" name="PlaceHolder 3"/>
          <p:cNvSpPr>
            <a:spLocks noGrp="1"/>
          </p:cNvSpPr>
          <p:nvPr>
            <p:ph type="sldNum" idx="22"/>
          </p:nvPr>
        </p:nvSpPr>
        <p:spPr>
          <a:xfrm>
            <a:off x="3850560" y="9428760"/>
            <a:ext cx="2944800" cy="49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s-ES" sz="1200" b="0" strike="noStrike" spc="-1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8188B4DC-AA08-42D8-9148-C7EE30E247AD}" type="slidenum">
              <a:rPr lang="es-ES" sz="1200" b="0" strike="noStrike" spc="-1">
                <a:solidFill>
                  <a:srgbClr val="000000"/>
                </a:solidFill>
                <a:latin typeface="Calibri"/>
                <a:ea typeface="+mn-ea"/>
              </a:rPr>
              <a:t>13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80" y="1241280"/>
            <a:ext cx="5952600" cy="3349440"/>
          </a:xfrm>
          <a:prstGeom prst="rect">
            <a:avLst/>
          </a:prstGeom>
          <a:ln w="0">
            <a:noFill/>
          </a:ln>
        </p:spPr>
      </p:sp>
      <p:sp>
        <p:nvSpPr>
          <p:cNvPr id="453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440" cy="3907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54" name="PlaceHolder 3"/>
          <p:cNvSpPr>
            <a:spLocks noGrp="1"/>
          </p:cNvSpPr>
          <p:nvPr>
            <p:ph type="sldNum" idx="23"/>
          </p:nvPr>
        </p:nvSpPr>
        <p:spPr>
          <a:xfrm>
            <a:off x="3850560" y="9428760"/>
            <a:ext cx="2944800" cy="49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s-ES" sz="1200" b="0" strike="noStrike" spc="-1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B140341B-3876-487D-B04B-08524410C41C}" type="slidenum">
              <a:rPr lang="es-ES" sz="1200" b="0" strike="noStrike" spc="-1">
                <a:solidFill>
                  <a:srgbClr val="000000"/>
                </a:solidFill>
                <a:latin typeface="Calibri"/>
                <a:ea typeface="+mn-ea"/>
              </a:rPr>
              <a:t>14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80" y="1241280"/>
            <a:ext cx="5952600" cy="3349440"/>
          </a:xfrm>
          <a:prstGeom prst="rect">
            <a:avLst/>
          </a:prstGeom>
          <a:ln w="0">
            <a:noFill/>
          </a:ln>
        </p:spPr>
      </p:sp>
      <p:sp>
        <p:nvSpPr>
          <p:cNvPr id="456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440" cy="3907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57" name="PlaceHolder 3"/>
          <p:cNvSpPr>
            <a:spLocks noGrp="1"/>
          </p:cNvSpPr>
          <p:nvPr>
            <p:ph type="sldNum" idx="24"/>
          </p:nvPr>
        </p:nvSpPr>
        <p:spPr>
          <a:xfrm>
            <a:off x="3850560" y="9428760"/>
            <a:ext cx="2944800" cy="49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s-ES" sz="1200" b="0" strike="noStrike" spc="-1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325B1CAB-F002-47D7-9B64-8586C724F516}" type="slidenum">
              <a:rPr lang="es-ES" sz="1200" b="0" strike="noStrike" spc="-1">
                <a:solidFill>
                  <a:srgbClr val="000000"/>
                </a:solidFill>
                <a:latin typeface="Calibri"/>
                <a:ea typeface="+mn-ea"/>
              </a:rPr>
              <a:t>15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80" y="1241280"/>
            <a:ext cx="5952600" cy="3349440"/>
          </a:xfrm>
          <a:prstGeom prst="rect">
            <a:avLst/>
          </a:prstGeom>
          <a:ln w="0">
            <a:noFill/>
          </a:ln>
        </p:spPr>
      </p:sp>
      <p:sp>
        <p:nvSpPr>
          <p:cNvPr id="459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440" cy="3907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60" name="PlaceHolder 3"/>
          <p:cNvSpPr>
            <a:spLocks noGrp="1"/>
          </p:cNvSpPr>
          <p:nvPr>
            <p:ph type="sldNum" idx="25"/>
          </p:nvPr>
        </p:nvSpPr>
        <p:spPr>
          <a:xfrm>
            <a:off x="3850560" y="9428760"/>
            <a:ext cx="2944800" cy="49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s-ES" sz="1200" b="0" strike="noStrike" spc="-1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47B96EFF-14B9-4A5B-8D35-7A7246632761}" type="slidenum">
              <a:rPr lang="es-ES" sz="1200" b="0" strike="noStrike" spc="-1">
                <a:solidFill>
                  <a:srgbClr val="000000"/>
                </a:solidFill>
                <a:latin typeface="Calibri"/>
                <a:ea typeface="+mn-ea"/>
              </a:rPr>
              <a:t>16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80" y="1241280"/>
            <a:ext cx="5952600" cy="3349440"/>
          </a:xfrm>
          <a:prstGeom prst="rect">
            <a:avLst/>
          </a:prstGeom>
          <a:ln w="0">
            <a:noFill/>
          </a:ln>
        </p:spPr>
      </p:sp>
      <p:sp>
        <p:nvSpPr>
          <p:cNvPr id="462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440" cy="3907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63" name="PlaceHolder 3"/>
          <p:cNvSpPr>
            <a:spLocks noGrp="1"/>
          </p:cNvSpPr>
          <p:nvPr>
            <p:ph type="sldNum" idx="26"/>
          </p:nvPr>
        </p:nvSpPr>
        <p:spPr>
          <a:xfrm>
            <a:off x="3850560" y="9428760"/>
            <a:ext cx="2944800" cy="49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s-ES" sz="1200" b="0" strike="noStrike" spc="-1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1974C438-FE10-4C65-9B7E-77513AFBF87E}" type="slidenum">
              <a:rPr lang="es-ES" sz="1200" b="0" strike="noStrike" spc="-1">
                <a:solidFill>
                  <a:srgbClr val="000000"/>
                </a:solidFill>
                <a:latin typeface="Calibri"/>
                <a:ea typeface="+mn-ea"/>
              </a:rPr>
              <a:t>17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80" y="1241280"/>
            <a:ext cx="5952600" cy="3349440"/>
          </a:xfrm>
          <a:prstGeom prst="rect">
            <a:avLst/>
          </a:prstGeom>
          <a:ln w="0">
            <a:noFill/>
          </a:ln>
        </p:spPr>
      </p:sp>
      <p:sp>
        <p:nvSpPr>
          <p:cNvPr id="465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440" cy="3907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66" name="PlaceHolder 3"/>
          <p:cNvSpPr>
            <a:spLocks noGrp="1"/>
          </p:cNvSpPr>
          <p:nvPr>
            <p:ph type="sldNum" idx="27"/>
          </p:nvPr>
        </p:nvSpPr>
        <p:spPr>
          <a:xfrm>
            <a:off x="3850560" y="9428760"/>
            <a:ext cx="2944800" cy="49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s-ES" sz="1200" b="0" strike="noStrike" spc="-1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1C0B00B8-F740-4C63-9652-C99459FF79EB}" type="slidenum">
              <a:rPr lang="es-ES" sz="1200" b="0" strike="noStrike" spc="-1">
                <a:solidFill>
                  <a:srgbClr val="000000"/>
                </a:solidFill>
                <a:latin typeface="Calibri"/>
                <a:ea typeface="+mn-ea"/>
              </a:rPr>
              <a:t>18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80" y="1241280"/>
            <a:ext cx="5952600" cy="3349440"/>
          </a:xfrm>
          <a:prstGeom prst="rect">
            <a:avLst/>
          </a:prstGeom>
          <a:ln w="0">
            <a:noFill/>
          </a:ln>
        </p:spPr>
      </p:sp>
      <p:sp>
        <p:nvSpPr>
          <p:cNvPr id="468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440" cy="3907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69" name="PlaceHolder 3"/>
          <p:cNvSpPr>
            <a:spLocks noGrp="1"/>
          </p:cNvSpPr>
          <p:nvPr>
            <p:ph type="sldNum" idx="28"/>
          </p:nvPr>
        </p:nvSpPr>
        <p:spPr>
          <a:xfrm>
            <a:off x="3850560" y="9428760"/>
            <a:ext cx="2944800" cy="49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s-ES" sz="1200" b="0" strike="noStrike" spc="-1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9E6D8149-862B-437F-A008-CAE491E6969A}" type="slidenum">
              <a:rPr lang="es-ES" sz="1200" b="0" strike="noStrike" spc="-1">
                <a:solidFill>
                  <a:srgbClr val="000000"/>
                </a:solidFill>
                <a:latin typeface="Calibri"/>
                <a:ea typeface="+mn-ea"/>
              </a:rPr>
              <a:t>19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80" y="1241280"/>
            <a:ext cx="5952600" cy="3349440"/>
          </a:xfrm>
          <a:prstGeom prst="rect">
            <a:avLst/>
          </a:prstGeom>
          <a:ln w="0">
            <a:noFill/>
          </a:ln>
        </p:spPr>
      </p:sp>
      <p:sp>
        <p:nvSpPr>
          <p:cNvPr id="417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440" cy="3907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18" name="PlaceHolder 3"/>
          <p:cNvSpPr>
            <a:spLocks noGrp="1"/>
          </p:cNvSpPr>
          <p:nvPr>
            <p:ph type="sldNum" idx="11"/>
          </p:nvPr>
        </p:nvSpPr>
        <p:spPr>
          <a:xfrm>
            <a:off x="3850560" y="9428760"/>
            <a:ext cx="2944800" cy="49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s-ES" sz="1200" b="0" strike="noStrike" spc="-1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AE62E070-FB5D-47B0-A767-D7AFB9B4563E}" type="slidenum">
              <a:rPr lang="es-ES" sz="1200" b="0" strike="noStrike" spc="-1">
                <a:solidFill>
                  <a:srgbClr val="000000"/>
                </a:solidFill>
                <a:latin typeface="Calibri"/>
                <a:ea typeface="+mn-ea"/>
              </a:rPr>
              <a:t>2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80" y="1241280"/>
            <a:ext cx="5952600" cy="3349440"/>
          </a:xfrm>
          <a:prstGeom prst="rect">
            <a:avLst/>
          </a:prstGeom>
          <a:ln w="0">
            <a:noFill/>
          </a:ln>
        </p:spPr>
      </p:sp>
      <p:sp>
        <p:nvSpPr>
          <p:cNvPr id="471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440" cy="3907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2" name="PlaceHolder 3"/>
          <p:cNvSpPr>
            <a:spLocks noGrp="1"/>
          </p:cNvSpPr>
          <p:nvPr>
            <p:ph type="sldNum" idx="29"/>
          </p:nvPr>
        </p:nvSpPr>
        <p:spPr>
          <a:xfrm>
            <a:off x="3850560" y="9428760"/>
            <a:ext cx="2944800" cy="49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s-ES" sz="1200" b="0" strike="noStrike" spc="-1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BD321F80-338D-4E98-9FE5-400984EEA39A}" type="slidenum">
              <a:rPr lang="es-ES" sz="1200" b="0" strike="noStrike" spc="-1">
                <a:solidFill>
                  <a:srgbClr val="000000"/>
                </a:solidFill>
                <a:latin typeface="Calibri"/>
                <a:ea typeface="+mn-ea"/>
              </a:rPr>
              <a:t>20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80" y="1241280"/>
            <a:ext cx="5952600" cy="3349440"/>
          </a:xfrm>
          <a:prstGeom prst="rect">
            <a:avLst/>
          </a:prstGeom>
          <a:ln w="0">
            <a:noFill/>
          </a:ln>
        </p:spPr>
      </p:sp>
      <p:sp>
        <p:nvSpPr>
          <p:cNvPr id="474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440" cy="3907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5" name="PlaceHolder 3"/>
          <p:cNvSpPr>
            <a:spLocks noGrp="1"/>
          </p:cNvSpPr>
          <p:nvPr>
            <p:ph type="sldNum" idx="30"/>
          </p:nvPr>
        </p:nvSpPr>
        <p:spPr>
          <a:xfrm>
            <a:off x="3850560" y="9428760"/>
            <a:ext cx="2944800" cy="49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s-ES" sz="1200" b="0" strike="noStrike" spc="-1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0CE2F3C1-79FE-4E55-B99A-E3F8ED06237F}" type="slidenum">
              <a:rPr lang="es-ES" sz="1200" b="0" strike="noStrike" spc="-1">
                <a:solidFill>
                  <a:srgbClr val="000000"/>
                </a:solidFill>
                <a:latin typeface="Calibri"/>
                <a:ea typeface="+mn-ea"/>
              </a:rPr>
              <a:t>21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80" y="1241280"/>
            <a:ext cx="5952600" cy="3349440"/>
          </a:xfrm>
          <a:prstGeom prst="rect">
            <a:avLst/>
          </a:prstGeom>
          <a:ln w="0">
            <a:noFill/>
          </a:ln>
        </p:spPr>
      </p:sp>
      <p:sp>
        <p:nvSpPr>
          <p:cNvPr id="420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440" cy="3907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1" name="PlaceHolder 3"/>
          <p:cNvSpPr>
            <a:spLocks noGrp="1"/>
          </p:cNvSpPr>
          <p:nvPr>
            <p:ph type="sldNum" idx="12"/>
          </p:nvPr>
        </p:nvSpPr>
        <p:spPr>
          <a:xfrm>
            <a:off x="3850560" y="9428760"/>
            <a:ext cx="2944800" cy="49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s-ES" sz="1200" b="0" strike="noStrike" spc="-1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0D134CB7-9919-42F6-884D-EB1B62DDE9EE}" type="slidenum">
              <a:rPr lang="es-ES" sz="1200" b="0" strike="noStrike" spc="-1">
                <a:solidFill>
                  <a:srgbClr val="000000"/>
                </a:solidFill>
                <a:latin typeface="Calibri"/>
                <a:ea typeface="+mn-ea"/>
              </a:rPr>
              <a:t>3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80" y="1241280"/>
            <a:ext cx="5952600" cy="3349440"/>
          </a:xfrm>
          <a:prstGeom prst="rect">
            <a:avLst/>
          </a:prstGeom>
          <a:ln w="0">
            <a:noFill/>
          </a:ln>
        </p:spPr>
      </p:sp>
      <p:sp>
        <p:nvSpPr>
          <p:cNvPr id="423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440" cy="3907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4" name="PlaceHolder 3"/>
          <p:cNvSpPr>
            <a:spLocks noGrp="1"/>
          </p:cNvSpPr>
          <p:nvPr>
            <p:ph type="sldNum" idx="13"/>
          </p:nvPr>
        </p:nvSpPr>
        <p:spPr>
          <a:xfrm>
            <a:off x="3850560" y="9428760"/>
            <a:ext cx="2944800" cy="49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s-ES" sz="1200" b="0" strike="noStrike" spc="-1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5A9D8D12-5EE8-47E7-8852-37E05C36D2D6}" type="slidenum">
              <a:rPr lang="es-ES" sz="1200" b="0" strike="noStrike" spc="-1">
                <a:solidFill>
                  <a:srgbClr val="000000"/>
                </a:solidFill>
                <a:latin typeface="Calibri"/>
                <a:ea typeface="+mn-ea"/>
              </a:rPr>
              <a:t>4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80" y="1241280"/>
            <a:ext cx="5952600" cy="3349440"/>
          </a:xfrm>
          <a:prstGeom prst="rect">
            <a:avLst/>
          </a:prstGeom>
          <a:ln w="0">
            <a:noFill/>
          </a:ln>
        </p:spPr>
      </p:sp>
      <p:sp>
        <p:nvSpPr>
          <p:cNvPr id="426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440" cy="3907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7" name="PlaceHolder 3"/>
          <p:cNvSpPr>
            <a:spLocks noGrp="1"/>
          </p:cNvSpPr>
          <p:nvPr>
            <p:ph type="sldNum" idx="14"/>
          </p:nvPr>
        </p:nvSpPr>
        <p:spPr>
          <a:xfrm>
            <a:off x="3850560" y="9428760"/>
            <a:ext cx="2944800" cy="49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s-ES" sz="1200" b="0" strike="noStrike" spc="-1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3A7126DE-2E10-45FC-993D-5CF668201C04}" type="slidenum">
              <a:rPr lang="es-ES" sz="1200" b="0" strike="noStrike" spc="-1">
                <a:solidFill>
                  <a:srgbClr val="000000"/>
                </a:solidFill>
                <a:latin typeface="Calibri"/>
                <a:ea typeface="+mn-ea"/>
              </a:rPr>
              <a:t>5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80" y="1241280"/>
            <a:ext cx="5952600" cy="3349440"/>
          </a:xfrm>
          <a:prstGeom prst="rect">
            <a:avLst/>
          </a:prstGeom>
          <a:ln w="0">
            <a:noFill/>
          </a:ln>
        </p:spPr>
      </p:sp>
      <p:sp>
        <p:nvSpPr>
          <p:cNvPr id="429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440" cy="3907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30" name="PlaceHolder 3"/>
          <p:cNvSpPr>
            <a:spLocks noGrp="1"/>
          </p:cNvSpPr>
          <p:nvPr>
            <p:ph type="sldNum" idx="15"/>
          </p:nvPr>
        </p:nvSpPr>
        <p:spPr>
          <a:xfrm>
            <a:off x="3850560" y="9428760"/>
            <a:ext cx="2944800" cy="49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s-ES" sz="1200" b="0" strike="noStrike" spc="-1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B3D594DF-8E78-4704-865F-D5CBC685AB6A}" type="slidenum">
              <a:rPr lang="es-ES" sz="1200" b="0" strike="noStrike" spc="-1">
                <a:solidFill>
                  <a:srgbClr val="000000"/>
                </a:solidFill>
                <a:latin typeface="Calibri"/>
                <a:ea typeface="+mn-ea"/>
              </a:rPr>
              <a:t>6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80" y="1241280"/>
            <a:ext cx="5952600" cy="3349440"/>
          </a:xfrm>
          <a:prstGeom prst="rect">
            <a:avLst/>
          </a:prstGeom>
          <a:ln w="0">
            <a:noFill/>
          </a:ln>
        </p:spPr>
      </p:sp>
      <p:sp>
        <p:nvSpPr>
          <p:cNvPr id="432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440" cy="3907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33" name="PlaceHolder 3"/>
          <p:cNvSpPr>
            <a:spLocks noGrp="1"/>
          </p:cNvSpPr>
          <p:nvPr>
            <p:ph type="sldNum" idx="16"/>
          </p:nvPr>
        </p:nvSpPr>
        <p:spPr>
          <a:xfrm>
            <a:off x="3850560" y="9428760"/>
            <a:ext cx="2944800" cy="49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s-ES" sz="1200" b="0" strike="noStrike" spc="-1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A6C26A94-4BB9-4725-B544-2A3AD704F242}" type="slidenum">
              <a:rPr lang="es-ES" sz="1200" b="0" strike="noStrike" spc="-1">
                <a:solidFill>
                  <a:srgbClr val="000000"/>
                </a:solidFill>
                <a:latin typeface="Calibri"/>
                <a:ea typeface="+mn-ea"/>
              </a:rPr>
              <a:t>7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80" y="1241280"/>
            <a:ext cx="5952600" cy="3349440"/>
          </a:xfrm>
          <a:prstGeom prst="rect">
            <a:avLst/>
          </a:prstGeom>
          <a:ln w="0">
            <a:noFill/>
          </a:ln>
        </p:spPr>
      </p:sp>
      <p:sp>
        <p:nvSpPr>
          <p:cNvPr id="435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440" cy="3907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36" name="PlaceHolder 3"/>
          <p:cNvSpPr>
            <a:spLocks noGrp="1"/>
          </p:cNvSpPr>
          <p:nvPr>
            <p:ph type="sldNum" idx="17"/>
          </p:nvPr>
        </p:nvSpPr>
        <p:spPr>
          <a:xfrm>
            <a:off x="3850560" y="9428760"/>
            <a:ext cx="2944800" cy="49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s-ES" sz="1200" b="0" strike="noStrike" spc="-1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26882FC4-B6C4-4F91-BF43-653C5FBB98EE}" type="slidenum">
              <a:rPr lang="es-ES" sz="1200" b="0" strike="noStrike" spc="-1">
                <a:solidFill>
                  <a:srgbClr val="000000"/>
                </a:solidFill>
                <a:latin typeface="Calibri"/>
                <a:ea typeface="+mn-ea"/>
              </a:rPr>
              <a:t>8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80" y="1241280"/>
            <a:ext cx="5952600" cy="3349440"/>
          </a:xfrm>
          <a:prstGeom prst="rect">
            <a:avLst/>
          </a:prstGeom>
          <a:ln w="0">
            <a:noFill/>
          </a:ln>
        </p:spPr>
      </p:sp>
      <p:sp>
        <p:nvSpPr>
          <p:cNvPr id="438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440" cy="3907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39" name="PlaceHolder 3"/>
          <p:cNvSpPr>
            <a:spLocks noGrp="1"/>
          </p:cNvSpPr>
          <p:nvPr>
            <p:ph type="sldNum" idx="18"/>
          </p:nvPr>
        </p:nvSpPr>
        <p:spPr>
          <a:xfrm>
            <a:off x="3850560" y="9428760"/>
            <a:ext cx="2944800" cy="49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s-ES" sz="1200" b="0" strike="noStrike" spc="-1">
                <a:solidFill>
                  <a:srgbClr val="000000"/>
                </a:solidFill>
                <a:latin typeface="Calibri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B2201048-D6E8-4B8B-845B-BBE2CCB310FD}" type="slidenum">
              <a:rPr lang="es-ES" sz="1200" b="0" strike="noStrike" spc="-1">
                <a:solidFill>
                  <a:srgbClr val="000000"/>
                </a:solidFill>
                <a:latin typeface="Calibri"/>
                <a:ea typeface="+mn-ea"/>
              </a:rPr>
              <a:t>9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ca-ES" sz="4400" b="0" strike="noStrike" spc="-1">
                <a:solidFill>
                  <a:srgbClr val="000000"/>
                </a:solidFill>
                <a:latin typeface="Calibri Light"/>
                <a:ea typeface="DejaVu Sans"/>
              </a:rPr>
              <a:t>Click to edit the title text format</a:t>
            </a:r>
            <a:endParaRPr lang="es-ES" sz="44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838080" y="1825200"/>
            <a:ext cx="10514880" cy="43506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a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Click to edit the outline text format</a:t>
            </a:r>
            <a:endParaRPr lang="es-ES" sz="2800" b="0" strike="noStrike" spc="-1">
              <a:solidFill>
                <a:schemeClr val="dk1"/>
              </a:solidFill>
              <a:latin typeface="Arial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a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Second Outline Level</a:t>
            </a:r>
            <a:endParaRPr lang="es-ES" sz="2800" b="0" strike="noStrike" spc="-1">
              <a:solidFill>
                <a:schemeClr val="dk1"/>
              </a:solidFill>
              <a:latin typeface="Arial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a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Third Outline Level</a:t>
            </a:r>
            <a:endParaRPr lang="es-ES" sz="2800" b="0" strike="noStrike" spc="-1">
              <a:solidFill>
                <a:schemeClr val="dk1"/>
              </a:solidFill>
              <a:latin typeface="Arial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a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Fourth Outline Level</a:t>
            </a:r>
            <a:endParaRPr lang="es-ES" sz="2800" b="0" strike="noStrike" spc="-1">
              <a:solidFill>
                <a:schemeClr val="dk1"/>
              </a:solidFill>
              <a:latin typeface="Arial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a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Fifth Outline Level</a:t>
            </a:r>
            <a:endParaRPr lang="es-ES" sz="2800" b="0" strike="noStrike" spc="-1">
              <a:solidFill>
                <a:schemeClr val="dk1"/>
              </a:solidFill>
              <a:latin typeface="Arial"/>
            </a:endParaRPr>
          </a:p>
          <a:p>
            <a:pPr marL="2057400" lvl="5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a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Sixth Outline Level</a:t>
            </a:r>
            <a:endParaRPr lang="es-ES" sz="2800" b="0" strike="noStrike" spc="-1">
              <a:solidFill>
                <a:schemeClr val="dk1"/>
              </a:solidFill>
              <a:latin typeface="Arial"/>
            </a:endParaRPr>
          </a:p>
          <a:p>
            <a:pPr marL="2057400" lvl="6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a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Seventh Outline Level</a:t>
            </a:r>
            <a:endParaRPr lang="es-E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es-ES" sz="1200" b="0" strike="noStrike" spc="-1">
                <a:solidFill>
                  <a:srgbClr val="898989"/>
                </a:solidFill>
                <a:latin typeface="Calibri"/>
                <a:ea typeface="DejaVu San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1200" b="0" strike="noStrike" spc="-1">
                <a:solidFill>
                  <a:srgbClr val="898989"/>
                </a:solidFill>
                <a:latin typeface="Calibri"/>
                <a:ea typeface="DejaVu Sans"/>
              </a:rPr>
              <a:t>&lt;date/time&gt;</a:t>
            </a: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08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ca-ES" sz="1400" b="0" strike="noStrike" spc="-1">
                <a:solidFill>
                  <a:srgbClr val="000000"/>
                </a:solidFill>
                <a:latin typeface="Calibri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a-ES" sz="1400" b="0" strike="noStrike" spc="-1">
                <a:solidFill>
                  <a:srgbClr val="000000"/>
                </a:solidFill>
                <a:latin typeface="Calibri"/>
                <a:ea typeface="DejaVu Sans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s-ES" sz="1200" b="0" strike="noStrike" spc="-1">
                <a:solidFill>
                  <a:srgbClr val="898989"/>
                </a:solidFill>
                <a:latin typeface="Calibri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7E68947B-5046-42C1-824C-00DA941E2853}" type="slidenum">
              <a:rPr lang="es-ES" sz="1200" b="0" strike="noStrike" spc="-1">
                <a:solidFill>
                  <a:srgbClr val="898989"/>
                </a:solidFill>
                <a:latin typeface="Calibri"/>
                <a:ea typeface="DejaVu Sans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7"/>
          <p:cNvPicPr/>
          <p:nvPr/>
        </p:nvPicPr>
        <p:blipFill>
          <a:blip r:embed="rId2"/>
          <a:stretch/>
        </p:blipFill>
        <p:spPr>
          <a:xfrm>
            <a:off x="0" y="0"/>
            <a:ext cx="12191400" cy="90720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8" name="Grupo 8"/>
          <p:cNvGrpSpPr/>
          <p:nvPr/>
        </p:nvGrpSpPr>
        <p:grpSpPr>
          <a:xfrm>
            <a:off x="46080" y="9360"/>
            <a:ext cx="7768440" cy="907560"/>
            <a:chOff x="46080" y="9360"/>
            <a:chExt cx="7768440" cy="907560"/>
          </a:xfrm>
        </p:grpSpPr>
        <p:pic>
          <p:nvPicPr>
            <p:cNvPr id="9" name="Imagen 9"/>
            <p:cNvPicPr/>
            <p:nvPr/>
          </p:nvPicPr>
          <p:blipFill>
            <a:blip r:embed="rId3"/>
            <a:srcRect l="34827"/>
            <a:stretch/>
          </p:blipFill>
          <p:spPr>
            <a:xfrm>
              <a:off x="2291040" y="9360"/>
              <a:ext cx="5523480" cy="90756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0" name="Imagen 10"/>
            <p:cNvPicPr/>
            <p:nvPr/>
          </p:nvPicPr>
          <p:blipFill>
            <a:blip r:embed="rId4"/>
            <a:stretch/>
          </p:blipFill>
          <p:spPr>
            <a:xfrm>
              <a:off x="46080" y="80640"/>
              <a:ext cx="2244240" cy="765000"/>
            </a:xfrm>
            <a:prstGeom prst="rect">
              <a:avLst/>
            </a:prstGeom>
            <a:noFill/>
            <a:ln w="0">
              <a:noFill/>
            </a:ln>
          </p:spPr>
        </p:pic>
      </p:grpSp>
      <p:pic>
        <p:nvPicPr>
          <p:cNvPr id="11" name="Imagen 11"/>
          <p:cNvPicPr/>
          <p:nvPr/>
        </p:nvPicPr>
        <p:blipFill>
          <a:blip r:embed="rId2"/>
          <a:stretch/>
        </p:blipFill>
        <p:spPr>
          <a:xfrm>
            <a:off x="-4680" y="6397560"/>
            <a:ext cx="12191040" cy="464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" name="Imagen 14"/>
          <p:cNvPicPr/>
          <p:nvPr/>
        </p:nvPicPr>
        <p:blipFill>
          <a:blip r:embed="rId5"/>
          <a:stretch/>
        </p:blipFill>
        <p:spPr>
          <a:xfrm>
            <a:off x="8190000" y="6389640"/>
            <a:ext cx="4001400" cy="46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" name="Marcador de número de diapositiva 16"/>
          <p:cNvSpPr/>
          <p:nvPr/>
        </p:nvSpPr>
        <p:spPr>
          <a:xfrm>
            <a:off x="139680" y="6427800"/>
            <a:ext cx="2742480" cy="364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F9AD889-0656-43EF-8FA8-DF575E7FB667}" type="slidenum">
              <a:rPr lang="es-ES" sz="1800" b="0" strike="noStrike" spc="-1">
                <a:solidFill>
                  <a:srgbClr val="FFFFFF"/>
                </a:solidFill>
                <a:latin typeface="Calibri"/>
                <a:ea typeface="DejaVu Sans"/>
              </a:rPr>
              <a:t>‹#›</a:t>
            </a:fld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4" name="Imagen 14"/>
          <p:cNvPicPr/>
          <p:nvPr/>
        </p:nvPicPr>
        <p:blipFill>
          <a:blip r:embed="rId6"/>
          <a:stretch/>
        </p:blipFill>
        <p:spPr>
          <a:xfrm>
            <a:off x="0" y="0"/>
            <a:ext cx="12191400" cy="685728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15" name="Rectángulo 9"/>
          <p:cNvGrpSpPr/>
          <p:nvPr/>
        </p:nvGrpSpPr>
        <p:grpSpPr>
          <a:xfrm>
            <a:off x="-30240" y="0"/>
            <a:ext cx="12221640" cy="6857280"/>
            <a:chOff x="-30240" y="0"/>
            <a:chExt cx="12221640" cy="6857280"/>
          </a:xfrm>
        </p:grpSpPr>
        <p:pic>
          <p:nvPicPr>
            <p:cNvPr id="16" name="Rectángulo 9"/>
            <p:cNvPicPr/>
            <p:nvPr/>
          </p:nvPicPr>
          <p:blipFill>
            <a:blip r:embed="rId7"/>
            <a:stretch/>
          </p:blipFill>
          <p:spPr>
            <a:xfrm>
              <a:off x="-28800" y="0"/>
              <a:ext cx="12220200" cy="68572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7" name="Rectángulo 16"/>
            <p:cNvSpPr/>
            <p:nvPr/>
          </p:nvSpPr>
          <p:spPr>
            <a:xfrm>
              <a:off x="-30240" y="0"/>
              <a:ext cx="12221640" cy="6857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6800" rIns="90000" bIns="4680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ca-ES" sz="1800" b="0" strike="noStrike" spc="-1">
                <a:solidFill>
                  <a:srgbClr val="000000"/>
                </a:solidFill>
                <a:latin typeface="Calibri"/>
                <a:ea typeface="DejaVu Sans"/>
              </a:endParaRPr>
            </a:p>
          </p:txBody>
        </p:sp>
      </p:grpSp>
      <p:pic>
        <p:nvPicPr>
          <p:cNvPr id="18" name="Imagen 16"/>
          <p:cNvPicPr/>
          <p:nvPr/>
        </p:nvPicPr>
        <p:blipFill>
          <a:blip r:embed="rId8"/>
          <a:stretch/>
        </p:blipFill>
        <p:spPr>
          <a:xfrm>
            <a:off x="774720" y="333360"/>
            <a:ext cx="2380680" cy="764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" name="Imagen 17"/>
          <p:cNvPicPr/>
          <p:nvPr/>
        </p:nvPicPr>
        <p:blipFill>
          <a:blip r:embed="rId9"/>
          <a:stretch/>
        </p:blipFill>
        <p:spPr>
          <a:xfrm>
            <a:off x="3300480" y="388800"/>
            <a:ext cx="2542320" cy="621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16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s-ES" sz="1800" b="0" strike="noStrike" spc="-1">
                <a:solidFill>
                  <a:schemeClr val="dk1"/>
                </a:solidFill>
                <a:latin typeface="Arial"/>
                <a:ea typeface="DejaVu Sans"/>
              </a:rPr>
              <a:t>Click to edit the title text format</a:t>
            </a:r>
            <a:endParaRPr lang="es-E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16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800" b="0" strike="noStrike" spc="-1">
                <a:solidFill>
                  <a:schemeClr val="dk1"/>
                </a:solidFill>
                <a:latin typeface="Arial"/>
                <a:ea typeface="DejaVu Sans"/>
              </a:rPr>
              <a:t>Click to edit the outline text format</a:t>
            </a:r>
            <a:endParaRPr lang="es-ES" sz="2800" b="0" strike="noStrike" spc="-1">
              <a:solidFill>
                <a:schemeClr val="dk1"/>
              </a:solidFill>
              <a:latin typeface="Arial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>
                <a:solidFill>
                  <a:schemeClr val="dk1"/>
                </a:solidFill>
                <a:latin typeface="Arial"/>
                <a:ea typeface="DejaVu Sans"/>
              </a:rPr>
              <a:t>Second Outline Level</a:t>
            </a:r>
            <a:endParaRPr lang="es-ES" sz="2000" b="0" strike="noStrike" spc="-1">
              <a:solidFill>
                <a:schemeClr val="dk1"/>
              </a:solidFill>
              <a:latin typeface="Arial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>
                <a:solidFill>
                  <a:schemeClr val="dk1"/>
                </a:solidFill>
                <a:latin typeface="Arial"/>
                <a:ea typeface="DejaVu Sans"/>
              </a:rPr>
              <a:t>Third Outline Level</a:t>
            </a:r>
            <a:endParaRPr lang="es-ES" sz="1800" b="0" strike="noStrike" spc="-1">
              <a:solidFill>
                <a:schemeClr val="dk1"/>
              </a:solidFill>
              <a:latin typeface="Arial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strike="noStrike" spc="-1">
                <a:solidFill>
                  <a:schemeClr val="dk1"/>
                </a:solidFill>
                <a:latin typeface="Arial"/>
                <a:ea typeface="DejaVu Sans"/>
              </a:rPr>
              <a:t>Fourth Outline Level</a:t>
            </a:r>
            <a:endParaRPr lang="es-ES" sz="1800" b="0" strike="noStrike" spc="-1">
              <a:solidFill>
                <a:schemeClr val="dk1"/>
              </a:solidFill>
              <a:latin typeface="Arial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chemeClr val="dk1"/>
                </a:solidFill>
                <a:latin typeface="Arial"/>
                <a:ea typeface="DejaVu Sans"/>
              </a:rPr>
              <a:t>Fifth Outline Level</a:t>
            </a:r>
            <a:endParaRPr lang="es-ES" sz="2000" b="0" strike="noStrike" spc="-1">
              <a:solidFill>
                <a:schemeClr val="dk1"/>
              </a:solidFill>
              <a:latin typeface="Arial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chemeClr val="dk1"/>
                </a:solidFill>
                <a:latin typeface="Arial"/>
                <a:ea typeface="DejaVu Sans"/>
              </a:rPr>
              <a:t>Sixth Outline Level</a:t>
            </a:r>
            <a:endParaRPr lang="es-ES" sz="2000" b="0" strike="noStrike" spc="-1">
              <a:solidFill>
                <a:schemeClr val="dk1"/>
              </a:solidFill>
              <a:latin typeface="Arial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chemeClr val="dk1"/>
                </a:solidFill>
                <a:latin typeface="Arial"/>
                <a:ea typeface="DejaVu Sans"/>
              </a:rPr>
              <a:t>Seventh Outline Level</a:t>
            </a:r>
            <a:endParaRPr lang="es-ES" sz="2000" b="0" strike="noStrike" spc="-1">
              <a:solidFill>
                <a:schemeClr val="dk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dt" idx="4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es-ES" sz="1800" b="0" strike="noStrike" spc="-1">
                <a:solidFill>
                  <a:schemeClr val="dk1"/>
                </a:solidFill>
                <a:latin typeface="Arial"/>
                <a:ea typeface="DejaVu Sans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s-ES" sz="1800" b="0" strike="noStrike" spc="-1">
                <a:solidFill>
                  <a:schemeClr val="dk1"/>
                </a:solidFill>
                <a:latin typeface="Arial"/>
                <a:ea typeface="DejaVu Sans"/>
              </a:rPr>
              <a:t>&lt;date/time&gt;</a:t>
            </a: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ftr" idx="5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>
            <a:lvl1pPr indent="0" algn="ctr">
              <a:buNone/>
              <a:defRPr lang="en-US" sz="1400" b="0" strike="noStrike" spc="-1">
                <a:solidFill>
                  <a:srgbClr val="000000"/>
                </a:solidFill>
                <a:latin typeface="Calibri"/>
              </a:defRPr>
            </a:lvl1pPr>
          </a:lstStyle>
          <a:p>
            <a:pPr indent="0" algn="ctr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Calibri"/>
              </a:rPr>
              <a:t>&lt;footer&gt;</a:t>
            </a:r>
          </a:p>
        </p:txBody>
      </p:sp>
      <p:sp>
        <p:nvSpPr>
          <p:cNvPr id="24" name="PlaceHolder 3"/>
          <p:cNvSpPr>
            <a:spLocks noGrp="1"/>
          </p:cNvSpPr>
          <p:nvPr>
            <p:ph type="sldNum" idx="6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es-ES" sz="1800" b="0" strike="noStrike" spc="-1">
                <a:solidFill>
                  <a:schemeClr val="dk1"/>
                </a:solidFill>
                <a:latin typeface="Arial"/>
                <a:ea typeface="DejaVu Sans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CFB13C34-AA56-4B3D-8439-12F82882C6C7}" type="slidenum">
              <a:rPr lang="es-ES" sz="1800" b="0" strike="noStrike" spc="-1">
                <a:solidFill>
                  <a:schemeClr val="dk1"/>
                </a:solidFill>
                <a:latin typeface="Arial"/>
                <a:ea typeface="DejaVu Sans"/>
              </a:rPr>
              <a:t>‹#›</a:t>
            </a:fld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s-ES" sz="18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2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800" b="0" strike="noStrike" spc="-1">
                <a:solidFill>
                  <a:schemeClr val="dk1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>
                <a:solidFill>
                  <a:schemeClr val="dk1"/>
                </a:solidFill>
                <a:latin typeface="Arial"/>
              </a:rPr>
              <a:t>Second Outline Level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>
                <a:solidFill>
                  <a:schemeClr val="dk1"/>
                </a:solidFill>
                <a:latin typeface="Arial"/>
              </a:rPr>
              <a:t>Third Outline Level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strike="noStrike" spc="-1">
                <a:solidFill>
                  <a:schemeClr val="dk1"/>
                </a:solidFill>
                <a:latin typeface="Arial"/>
              </a:rPr>
              <a:t>Fourth Outline Level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chemeClr val="dk1"/>
                </a:solidFill>
                <a:latin typeface="Arial"/>
              </a:rPr>
              <a:t>Fifth Outline Level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chemeClr val="dk1"/>
                </a:solidFill>
                <a:latin typeface="Arial"/>
              </a:rPr>
              <a:t>Sixth Outline Level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chemeClr val="dk1"/>
                </a:solidFill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mailto:gemma.Rius@csic.es" TargetMode="External"/><Relationship Id="rId3" Type="http://schemas.openxmlformats.org/officeDocument/2006/relationships/image" Target="../media/image9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mailto:gemma.rius@csic.es" TargetMode="External"/><Relationship Id="rId3" Type="http://schemas.openxmlformats.org/officeDocument/2006/relationships/image" Target="../media/image9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mailto:gemma.rius@csic.es" TargetMode="External"/><Relationship Id="rId3" Type="http://schemas.openxmlformats.org/officeDocument/2006/relationships/image" Target="../media/image9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hyperlink" Target="mailto:gemma.rius@csic.es" TargetMode="External"/><Relationship Id="rId3" Type="http://schemas.openxmlformats.org/officeDocument/2006/relationships/image" Target="../media/image9.jpeg"/><Relationship Id="rId7" Type="http://schemas.openxmlformats.org/officeDocument/2006/relationships/image" Target="../media/image12.png"/><Relationship Id="rId12" Type="http://schemas.openxmlformats.org/officeDocument/2006/relationships/hyperlink" Target="https://doi.org/10.1109/TASC.2026.3673788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hyperlink" Target="https://iopscience.iop.org/article/10.1088/1361-6668/ad20fc/meta" TargetMode="External"/><Relationship Id="rId5" Type="http://schemas.openxmlformats.org/officeDocument/2006/relationships/image" Target="../media/image11.png"/><Relationship Id="rId10" Type="http://schemas.openxmlformats.org/officeDocument/2006/relationships/hyperlink" Target="https://doi.org/10.1007/s10909-026-03390-y" TargetMode="External"/><Relationship Id="rId4" Type="http://schemas.openxmlformats.org/officeDocument/2006/relationships/image" Target="../media/image10.png"/><Relationship Id="rId9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iopscience.iop.org/article/10.1088/1361-6668/ad20fc/meta" TargetMode="External"/><Relationship Id="rId13" Type="http://schemas.openxmlformats.org/officeDocument/2006/relationships/hyperlink" Target="mailto:gemma.rius@csic.es" TargetMode="External"/><Relationship Id="rId3" Type="http://schemas.openxmlformats.org/officeDocument/2006/relationships/image" Target="../media/image9.jpeg"/><Relationship Id="rId7" Type="http://schemas.openxmlformats.org/officeDocument/2006/relationships/image" Target="../media/image12.png"/><Relationship Id="rId12" Type="http://schemas.openxmlformats.org/officeDocument/2006/relationships/image" Target="../media/image1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45.png"/><Relationship Id="rId5" Type="http://schemas.openxmlformats.org/officeDocument/2006/relationships/image" Target="../media/image11.png"/><Relationship Id="rId10" Type="http://schemas.openxmlformats.org/officeDocument/2006/relationships/image" Target="../media/image44.jpeg"/><Relationship Id="rId4" Type="http://schemas.openxmlformats.org/officeDocument/2006/relationships/image" Target="../media/image10.png"/><Relationship Id="rId9" Type="http://schemas.openxmlformats.org/officeDocument/2006/relationships/hyperlink" Target="https://doi.org/10.1007/s10909-026-03390-y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mailto:gemma.rius@csic.es" TargetMode="External"/><Relationship Id="rId3" Type="http://schemas.openxmlformats.org/officeDocument/2006/relationships/image" Target="../media/image9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10" Type="http://schemas.openxmlformats.org/officeDocument/2006/relationships/image" Target="../media/image47.tif"/><Relationship Id="rId4" Type="http://schemas.openxmlformats.org/officeDocument/2006/relationships/image" Target="../media/image10.png"/><Relationship Id="rId9" Type="http://schemas.openxmlformats.org/officeDocument/2006/relationships/image" Target="../media/image46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mailto:gemma.rius@csic.es" TargetMode="External"/><Relationship Id="rId3" Type="http://schemas.openxmlformats.org/officeDocument/2006/relationships/image" Target="../media/image9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10" Type="http://schemas.openxmlformats.org/officeDocument/2006/relationships/hyperlink" Target="https://iopscience.iop.org/article/10.1088/1361-6668/ad20fc/meta" TargetMode="External"/><Relationship Id="rId4" Type="http://schemas.openxmlformats.org/officeDocument/2006/relationships/image" Target="../media/image10.png"/><Relationship Id="rId9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9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10" Type="http://schemas.openxmlformats.org/officeDocument/2006/relationships/hyperlink" Target="mailto:gemma.rius@csic.es" TargetMode="External"/><Relationship Id="rId4" Type="http://schemas.openxmlformats.org/officeDocument/2006/relationships/image" Target="../media/image10.png"/><Relationship Id="rId9" Type="http://schemas.openxmlformats.org/officeDocument/2006/relationships/hyperlink" Target="https://doi.org/10.1063/5.0162597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9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10" Type="http://schemas.openxmlformats.org/officeDocument/2006/relationships/image" Target="../media/image49.png"/><Relationship Id="rId4" Type="http://schemas.openxmlformats.org/officeDocument/2006/relationships/image" Target="../media/image10.png"/><Relationship Id="rId9" Type="http://schemas.openxmlformats.org/officeDocument/2006/relationships/hyperlink" Target="mailto:gemma.rius@csic.es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52.png"/><Relationship Id="rId3" Type="http://schemas.openxmlformats.org/officeDocument/2006/relationships/image" Target="../media/image50.png"/><Relationship Id="rId7" Type="http://schemas.openxmlformats.org/officeDocument/2006/relationships/image" Target="../media/image4.png"/><Relationship Id="rId12" Type="http://schemas.openxmlformats.org/officeDocument/2006/relationships/hyperlink" Target="mailto:gemma.rius@csic.es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hyperlink" Target="https://doi.org/10.1109/TASC.2026.3673788" TargetMode="External"/><Relationship Id="rId4" Type="http://schemas.openxmlformats.org/officeDocument/2006/relationships/image" Target="../media/image9.jpeg"/><Relationship Id="rId9" Type="http://schemas.openxmlformats.org/officeDocument/2006/relationships/image" Target="../media/image51.jpeg"/><Relationship Id="rId14" Type="http://schemas.openxmlformats.org/officeDocument/2006/relationships/image" Target="../media/image5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hyperlink" Target="mailto:gemma.rius@csic.es" TargetMode="External"/><Relationship Id="rId3" Type="http://schemas.openxmlformats.org/officeDocument/2006/relationships/image" Target="../media/image9.jpeg"/><Relationship Id="rId7" Type="http://schemas.openxmlformats.org/officeDocument/2006/relationships/image" Target="../media/image12.png"/><Relationship Id="rId12" Type="http://schemas.openxmlformats.org/officeDocument/2006/relationships/image" Target="../media/image5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57.png"/><Relationship Id="rId5" Type="http://schemas.openxmlformats.org/officeDocument/2006/relationships/image" Target="../media/image11.png"/><Relationship Id="rId10" Type="http://schemas.openxmlformats.org/officeDocument/2006/relationships/image" Target="../media/image56.png"/><Relationship Id="rId4" Type="http://schemas.openxmlformats.org/officeDocument/2006/relationships/image" Target="../media/image10.png"/><Relationship Id="rId9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mb-cnm.csic.es/en/sala-blanca-de-micro-y-nanofabricacion" TargetMode="External"/><Relationship Id="rId3" Type="http://schemas.openxmlformats.org/officeDocument/2006/relationships/image" Target="../media/image9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5.png"/><Relationship Id="rId5" Type="http://schemas.openxmlformats.org/officeDocument/2006/relationships/image" Target="../media/image11.png"/><Relationship Id="rId10" Type="http://schemas.openxmlformats.org/officeDocument/2006/relationships/image" Target="../media/image14.png"/><Relationship Id="rId4" Type="http://schemas.openxmlformats.org/officeDocument/2006/relationships/image" Target="../media/image10.png"/><Relationship Id="rId9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3390/biomimetics10080516" TargetMode="External"/><Relationship Id="rId3" Type="http://schemas.openxmlformats.org/officeDocument/2006/relationships/image" Target="../media/image9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59.png"/><Relationship Id="rId4" Type="http://schemas.openxmlformats.org/officeDocument/2006/relationships/image" Target="../media/image10.png"/><Relationship Id="rId9" Type="http://schemas.openxmlformats.org/officeDocument/2006/relationships/hyperlink" Target="mailto:gemma.rius@csic.es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hyperlink" Target="https://iopscience.iop.org/article/10.1088/1361-6668/adf360/meta" TargetMode="External"/><Relationship Id="rId18" Type="http://schemas.openxmlformats.org/officeDocument/2006/relationships/hyperlink" Target="https://doi.org/10.1109/TASC.2026.3673788" TargetMode="External"/><Relationship Id="rId3" Type="http://schemas.openxmlformats.org/officeDocument/2006/relationships/image" Target="../media/image16.png"/><Relationship Id="rId7" Type="http://schemas.openxmlformats.org/officeDocument/2006/relationships/image" Target="../media/image4.png"/><Relationship Id="rId12" Type="http://schemas.openxmlformats.org/officeDocument/2006/relationships/hyperlink" Target="mailto:gemma.rius@csic.es" TargetMode="External"/><Relationship Id="rId17" Type="http://schemas.openxmlformats.org/officeDocument/2006/relationships/hyperlink" Target="https://doi.org/10.1007/s10909-026-03390-y" TargetMode="External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9.jpe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8.png"/><Relationship Id="rId4" Type="http://schemas.openxmlformats.org/officeDocument/2006/relationships/image" Target="../media/image9.jpeg"/><Relationship Id="rId9" Type="http://schemas.openxmlformats.org/officeDocument/2006/relationships/image" Target="../media/image17.png"/><Relationship Id="rId14" Type="http://schemas.openxmlformats.org/officeDocument/2006/relationships/hyperlink" Target="https://iopscience.iop.org/article/10.1088/1361-6668/ad20fc/meta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iopscience.iop.org/article/10.1088/1361-6668/adf360/meta" TargetMode="External"/><Relationship Id="rId3" Type="http://schemas.openxmlformats.org/officeDocument/2006/relationships/image" Target="../media/image9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hyperlink" Target="mailto:gemma.rius@csic.es" TargetMode="External"/><Relationship Id="rId5" Type="http://schemas.openxmlformats.org/officeDocument/2006/relationships/image" Target="../media/image11.png"/><Relationship Id="rId10" Type="http://schemas.openxmlformats.org/officeDocument/2006/relationships/image" Target="../media/image23.png"/><Relationship Id="rId4" Type="http://schemas.openxmlformats.org/officeDocument/2006/relationships/image" Target="../media/image10.png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9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10" Type="http://schemas.openxmlformats.org/officeDocument/2006/relationships/hyperlink" Target="mailto:gemma.rius@csic.es" TargetMode="External"/><Relationship Id="rId4" Type="http://schemas.openxmlformats.org/officeDocument/2006/relationships/image" Target="../media/image10.png"/><Relationship Id="rId9" Type="http://schemas.openxmlformats.org/officeDocument/2006/relationships/hyperlink" Target="https://doi.org/10.1063/5.0319835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openxmlformats.org/officeDocument/2006/relationships/image" Target="../media/image29.png"/><Relationship Id="rId3" Type="http://schemas.openxmlformats.org/officeDocument/2006/relationships/image" Target="../media/image9.jpeg"/><Relationship Id="rId7" Type="http://schemas.openxmlformats.org/officeDocument/2006/relationships/image" Target="../media/image12.png"/><Relationship Id="rId12" Type="http://schemas.openxmlformats.org/officeDocument/2006/relationships/image" Target="../media/image2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27.jpeg"/><Relationship Id="rId5" Type="http://schemas.openxmlformats.org/officeDocument/2006/relationships/image" Target="../media/image11.png"/><Relationship Id="rId10" Type="http://schemas.openxmlformats.org/officeDocument/2006/relationships/image" Target="../media/image26.jpeg"/><Relationship Id="rId4" Type="http://schemas.openxmlformats.org/officeDocument/2006/relationships/image" Target="../media/image10.png"/><Relationship Id="rId9" Type="http://schemas.openxmlformats.org/officeDocument/2006/relationships/image" Target="../media/image25.jpeg"/><Relationship Id="rId14" Type="http://schemas.openxmlformats.org/officeDocument/2006/relationships/hyperlink" Target="mailto:gemma.rius@csic.es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hyperlink" Target="mailto:gemma.rius@csic.es" TargetMode="External"/><Relationship Id="rId3" Type="http://schemas.openxmlformats.org/officeDocument/2006/relationships/image" Target="../media/image9.jpeg"/><Relationship Id="rId7" Type="http://schemas.openxmlformats.org/officeDocument/2006/relationships/image" Target="../media/image12.pn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33.jpeg"/><Relationship Id="rId5" Type="http://schemas.openxmlformats.org/officeDocument/2006/relationships/image" Target="../media/image11.png"/><Relationship Id="rId10" Type="http://schemas.openxmlformats.org/officeDocument/2006/relationships/image" Target="../media/image32.jpeg"/><Relationship Id="rId4" Type="http://schemas.openxmlformats.org/officeDocument/2006/relationships/image" Target="../media/image10.png"/><Relationship Id="rId9" Type="http://schemas.openxmlformats.org/officeDocument/2006/relationships/image" Target="../media/image3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mailto:gemma.rius@csic.es" TargetMode="External"/><Relationship Id="rId3" Type="http://schemas.openxmlformats.org/officeDocument/2006/relationships/image" Target="../media/image9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0.png"/><Relationship Id="rId3" Type="http://schemas.openxmlformats.org/officeDocument/2006/relationships/image" Target="../media/image9.jpeg"/><Relationship Id="rId7" Type="http://schemas.openxmlformats.org/officeDocument/2006/relationships/image" Target="../media/image12.png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hyperlink" Target="mailto:gemma.rius@csic.es" TargetMode="External"/><Relationship Id="rId5" Type="http://schemas.openxmlformats.org/officeDocument/2006/relationships/image" Target="../media/image11.png"/><Relationship Id="rId10" Type="http://schemas.openxmlformats.org/officeDocument/2006/relationships/image" Target="../media/image38.png"/><Relationship Id="rId4" Type="http://schemas.openxmlformats.org/officeDocument/2006/relationships/image" Target="../media/image10.png"/><Relationship Id="rId9" Type="http://schemas.openxmlformats.org/officeDocument/2006/relationships/image" Target="../media/image37.png"/><Relationship Id="rId1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upo 17"/>
          <p:cNvGrpSpPr/>
          <p:nvPr/>
        </p:nvGrpSpPr>
        <p:grpSpPr>
          <a:xfrm>
            <a:off x="-3600" y="360"/>
            <a:ext cx="12195000" cy="6842160"/>
            <a:chOff x="-3600" y="360"/>
            <a:chExt cx="12195000" cy="6842160"/>
          </a:xfrm>
        </p:grpSpPr>
        <p:pic>
          <p:nvPicPr>
            <p:cNvPr id="34" name="Imagen 7"/>
            <p:cNvPicPr/>
            <p:nvPr/>
          </p:nvPicPr>
          <p:blipFill>
            <a:blip r:embed="rId3"/>
            <a:stretch/>
          </p:blipFill>
          <p:spPr>
            <a:xfrm flipH="1">
              <a:off x="720" y="360"/>
              <a:ext cx="12190680" cy="90792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35" name="Grupo 8"/>
            <p:cNvGrpSpPr/>
            <p:nvPr/>
          </p:nvGrpSpPr>
          <p:grpSpPr>
            <a:xfrm>
              <a:off x="47160" y="360"/>
              <a:ext cx="7767000" cy="907920"/>
              <a:chOff x="47160" y="360"/>
              <a:chExt cx="7767000" cy="907920"/>
            </a:xfrm>
          </p:grpSpPr>
          <p:pic>
            <p:nvPicPr>
              <p:cNvPr id="36" name="Imagen 9"/>
              <p:cNvPicPr/>
              <p:nvPr/>
            </p:nvPicPr>
            <p:blipFill>
              <a:blip r:embed="rId4"/>
              <a:srcRect l="34836"/>
              <a:stretch/>
            </p:blipFill>
            <p:spPr>
              <a:xfrm>
                <a:off x="2291760" y="360"/>
                <a:ext cx="5522400" cy="90792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37" name="Imagen 10"/>
              <p:cNvPicPr/>
              <p:nvPr/>
            </p:nvPicPr>
            <p:blipFill>
              <a:blip r:embed="rId5"/>
              <a:stretch/>
            </p:blipFill>
            <p:spPr>
              <a:xfrm>
                <a:off x="47160" y="71640"/>
                <a:ext cx="2243880" cy="76536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38" name="Imagen 11"/>
            <p:cNvPicPr/>
            <p:nvPr/>
          </p:nvPicPr>
          <p:blipFill>
            <a:blip r:embed="rId3"/>
            <a:stretch/>
          </p:blipFill>
          <p:spPr>
            <a:xfrm flipH="1">
              <a:off x="-3600" y="6377760"/>
              <a:ext cx="12190680" cy="464760"/>
            </a:xfrm>
            <a:prstGeom prst="rect">
              <a:avLst/>
            </a:prstGeom>
            <a:noFill/>
            <a:ln w="0">
              <a:noFill/>
            </a:ln>
          </p:spPr>
        </p:pic>
      </p:grpSp>
      <p:pic>
        <p:nvPicPr>
          <p:cNvPr id="39" name="Imagen 14"/>
          <p:cNvPicPr/>
          <p:nvPr/>
        </p:nvPicPr>
        <p:blipFill>
          <a:blip r:embed="rId6"/>
          <a:stretch/>
        </p:blipFill>
        <p:spPr>
          <a:xfrm>
            <a:off x="8189640" y="6389280"/>
            <a:ext cx="4001040" cy="46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" name="Marcador de número de diapositiva 16"/>
          <p:cNvSpPr/>
          <p:nvPr/>
        </p:nvSpPr>
        <p:spPr>
          <a:xfrm>
            <a:off x="8610120" y="6356160"/>
            <a:ext cx="2742120" cy="364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rm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  <a:tab pos="914400" algn="l"/>
                <a:tab pos="1828440" algn="l"/>
                <a:tab pos="2742840" algn="l"/>
                <a:tab pos="3657240" algn="l"/>
                <a:tab pos="4571640" algn="l"/>
                <a:tab pos="5485680" algn="l"/>
                <a:tab pos="6400080" algn="l"/>
                <a:tab pos="7314480" algn="l"/>
                <a:tab pos="8228880" algn="l"/>
                <a:tab pos="9142920" algn="l"/>
                <a:tab pos="10057320" algn="l"/>
              </a:tabLst>
            </a:pPr>
            <a:fld id="{3E5B68F3-1500-4D31-8D0D-2CBCF068A612}" type="slidenum">
              <a:rPr lang="es-ES" sz="1200" b="0" strike="noStrike" spc="-1">
                <a:solidFill>
                  <a:srgbClr val="898989"/>
                </a:solidFill>
                <a:latin typeface="Calibri"/>
                <a:ea typeface="DejaVu Sans"/>
              </a:rPr>
              <a:t>1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41" name="Diagrama 21"/>
          <p:cNvPicPr/>
          <p:nvPr/>
        </p:nvPicPr>
        <p:blipFill>
          <a:blip r:embed="rId7"/>
          <a:stretch/>
        </p:blipFill>
        <p:spPr>
          <a:xfrm>
            <a:off x="9899280" y="360"/>
            <a:ext cx="1694520" cy="907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" name="3 CuadroTexto"/>
          <p:cNvSpPr/>
          <p:nvPr/>
        </p:nvSpPr>
        <p:spPr>
          <a:xfrm>
            <a:off x="0" y="1045080"/>
            <a:ext cx="12186720" cy="3805920"/>
          </a:xfrm>
          <a:prstGeom prst="rect">
            <a:avLst/>
          </a:prstGeom>
          <a:solidFill>
            <a:schemeClr val="bg2">
              <a:lumMod val="95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6000" rIns="90000" bIns="36000" anchor="ctr">
            <a:spAutoFit/>
          </a:bodyPr>
          <a:lstStyle/>
          <a:p>
            <a:pPr algn="ctr" defTabSz="914400">
              <a:lnSpc>
                <a:spcPct val="150000"/>
              </a:lnSpc>
              <a:spcBef>
                <a:spcPts val="601"/>
              </a:spcBef>
              <a:spcAft>
                <a:spcPts val="601"/>
              </a:spcAft>
            </a:pPr>
            <a:endParaRPr lang="en-US" sz="3000" b="0" strike="noStrike" spc="-1">
              <a:solidFill>
                <a:srgbClr val="000000"/>
              </a:solidFill>
              <a:latin typeface="Calibri"/>
            </a:endParaRPr>
          </a:p>
          <a:p>
            <a:pPr algn="ctr" defTabSz="914400">
              <a:lnSpc>
                <a:spcPct val="150000"/>
              </a:lnSpc>
              <a:spcBef>
                <a:spcPts val="601"/>
              </a:spcBef>
              <a:spcAft>
                <a:spcPts val="601"/>
              </a:spcAft>
            </a:pPr>
            <a:r>
              <a:rPr lang="en-US" sz="3000" b="1" strike="noStrike" spc="-1">
                <a:solidFill>
                  <a:srgbClr val="000000"/>
                </a:solidFill>
                <a:latin typeface="Arial"/>
                <a:ea typeface="DejaVu Sans"/>
              </a:rPr>
              <a:t>Assessment of thin film superconductivity with </a:t>
            </a:r>
            <a:endParaRPr lang="en-US" sz="3000" b="0" strike="noStrike" spc="-1">
              <a:solidFill>
                <a:srgbClr val="000000"/>
              </a:solidFill>
              <a:latin typeface="Calibri"/>
            </a:endParaRPr>
          </a:p>
          <a:p>
            <a:pPr algn="ctr" defTabSz="914400">
              <a:lnSpc>
                <a:spcPct val="150000"/>
              </a:lnSpc>
              <a:spcBef>
                <a:spcPts val="601"/>
              </a:spcBef>
              <a:spcAft>
                <a:spcPts val="601"/>
              </a:spcAft>
            </a:pPr>
            <a:r>
              <a:rPr lang="en-US" sz="3000" b="1" strike="noStrike" spc="-1">
                <a:solidFill>
                  <a:srgbClr val="000000"/>
                </a:solidFill>
                <a:latin typeface="Arial"/>
                <a:ea typeface="DejaVu Sans"/>
              </a:rPr>
              <a:t>atomic-resolution TEM imaging and analysis in </a:t>
            </a:r>
            <a:endParaRPr lang="en-US" sz="3000" b="0" strike="noStrike" spc="-1">
              <a:solidFill>
                <a:srgbClr val="000000"/>
              </a:solidFill>
              <a:latin typeface="Calibri"/>
            </a:endParaRPr>
          </a:p>
          <a:p>
            <a:pPr algn="ctr" defTabSz="914400">
              <a:lnSpc>
                <a:spcPct val="150000"/>
              </a:lnSpc>
              <a:spcBef>
                <a:spcPts val="601"/>
              </a:spcBef>
              <a:spcAft>
                <a:spcPts val="601"/>
              </a:spcAft>
            </a:pPr>
            <a:r>
              <a:rPr lang="en-US" sz="3000" b="1" strike="noStrike" spc="-1">
                <a:solidFill>
                  <a:srgbClr val="000000"/>
                </a:solidFill>
                <a:latin typeface="Arial"/>
                <a:ea typeface="DejaVu Sans"/>
              </a:rPr>
              <a:t>advanced and innovative materials or heterostructures </a:t>
            </a:r>
            <a:endParaRPr lang="en-US" sz="3000" b="0" strike="noStrike" spc="-1">
              <a:solidFill>
                <a:srgbClr val="000000"/>
              </a:solidFill>
              <a:latin typeface="Calibri"/>
            </a:endParaRPr>
          </a:p>
          <a:p>
            <a:pPr algn="ctr" defTabSz="914400">
              <a:lnSpc>
                <a:spcPct val="150000"/>
              </a:lnSpc>
              <a:spcBef>
                <a:spcPts val="601"/>
              </a:spcBef>
              <a:spcAft>
                <a:spcPts val="601"/>
              </a:spcAft>
            </a:pPr>
            <a:endParaRPr lang="en-US" sz="3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3" name="Rectángulo 1"/>
          <p:cNvSpPr/>
          <p:nvPr/>
        </p:nvSpPr>
        <p:spPr>
          <a:xfrm>
            <a:off x="2199960" y="5014440"/>
            <a:ext cx="7772040" cy="1110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500" b="1" strike="noStrike" spc="-1">
                <a:solidFill>
                  <a:srgbClr val="000000"/>
                </a:solidFill>
                <a:latin typeface="Calibri"/>
                <a:ea typeface="DejaVu Sans"/>
              </a:rPr>
              <a:t>Gemma Rius</a:t>
            </a:r>
            <a:endParaRPr lang="en-US" sz="2500" b="0" strike="noStrike" spc="-1">
              <a:solidFill>
                <a:srgbClr val="000000"/>
              </a:solidFill>
              <a:latin typeface="Calibri"/>
            </a:endParaRPr>
          </a:p>
          <a:p>
            <a:pPr algn="r" defTabSz="91440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2200" b="0" strike="noStrike" spc="-1">
                <a:solidFill>
                  <a:srgbClr val="000000"/>
                </a:solidFill>
                <a:latin typeface="Calibri"/>
                <a:ea typeface="DejaVu Sans"/>
              </a:rPr>
              <a:t>Institute of Microelectronics of Barcelona, IMB-CNM-CSIC</a:t>
            </a:r>
            <a:endParaRPr lang="en-US" sz="2200" b="0" strike="noStrike" spc="-1">
              <a:solidFill>
                <a:srgbClr val="000000"/>
              </a:solidFill>
              <a:latin typeface="Calibri"/>
            </a:endParaRPr>
          </a:p>
          <a:p>
            <a:pPr algn="r" defTabSz="91440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u="sng" strike="noStrike" spc="-1">
                <a:solidFill>
                  <a:srgbClr val="0000EE"/>
                </a:solidFill>
                <a:uFillTx/>
                <a:latin typeface="Calibri"/>
                <a:ea typeface="DejaVu Sans"/>
                <a:hlinkClick r:id="rId8"/>
              </a:rPr>
              <a:t>gemma.rius@csic.es</a:t>
            </a: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4" name="3 CuadroTexto"/>
          <p:cNvSpPr/>
          <p:nvPr/>
        </p:nvSpPr>
        <p:spPr>
          <a:xfrm>
            <a:off x="-15840" y="6300720"/>
            <a:ext cx="12204000" cy="550800"/>
          </a:xfrm>
          <a:prstGeom prst="rect">
            <a:avLst/>
          </a:prstGeom>
          <a:solidFill>
            <a:schemeClr val="bg1">
              <a:lumMod val="5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108000" rIns="90000" bIns="108000" anchor="t">
            <a:spAutoFit/>
          </a:bodyPr>
          <a:lstStyle/>
          <a:p>
            <a:pPr algn="ctr" defTabSz="1080000">
              <a:lnSpc>
                <a:spcPct val="100000"/>
              </a:lnSpc>
              <a:spcBef>
                <a:spcPts val="1199"/>
              </a:spcBef>
              <a:spcAft>
                <a:spcPts val="1199"/>
              </a:spcAft>
            </a:pPr>
            <a:r>
              <a:rPr lang="es-ES" sz="2200" b="1" strike="noStrike" spc="-1">
                <a:solidFill>
                  <a:schemeClr val="lt1"/>
                </a:solidFill>
                <a:latin typeface="Arial"/>
                <a:ea typeface="DejaVu Sans"/>
              </a:rPr>
              <a:t>Superconducting &amp; Hybrid Quantum Chips Research Line         </a:t>
            </a:r>
            <a:r>
              <a:rPr lang="es-ES" sz="2000" b="1" strike="noStrike" spc="-1">
                <a:solidFill>
                  <a:schemeClr val="lt1"/>
                </a:solidFill>
                <a:latin typeface="Arial"/>
                <a:ea typeface="DejaVu Sans"/>
              </a:rPr>
              <a:t>qchip.csic.es</a:t>
            </a:r>
            <a:endParaRPr lang="en-US" sz="2000" b="0" strike="noStrike" spc="-1">
              <a:solidFill>
                <a:srgbClr val="FFFFFF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8" name="Grupo 17"/>
          <p:cNvGrpSpPr/>
          <p:nvPr/>
        </p:nvGrpSpPr>
        <p:grpSpPr>
          <a:xfrm>
            <a:off x="-4320" y="0"/>
            <a:ext cx="12196440" cy="6842880"/>
            <a:chOff x="-4320" y="0"/>
            <a:chExt cx="12196440" cy="6842880"/>
          </a:xfrm>
        </p:grpSpPr>
        <p:pic>
          <p:nvPicPr>
            <p:cNvPr id="209" name="Imagen 7"/>
            <p:cNvPicPr/>
            <p:nvPr/>
          </p:nvPicPr>
          <p:blipFill>
            <a:blip r:embed="rId3"/>
            <a:stretch/>
          </p:blipFill>
          <p:spPr>
            <a:xfrm flipH="1">
              <a:off x="0" y="0"/>
              <a:ext cx="12192120" cy="90792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210" name="Grupo 8"/>
            <p:cNvGrpSpPr/>
            <p:nvPr/>
          </p:nvGrpSpPr>
          <p:grpSpPr>
            <a:xfrm>
              <a:off x="46440" y="0"/>
              <a:ext cx="7768080" cy="907920"/>
              <a:chOff x="46440" y="0"/>
              <a:chExt cx="7768080" cy="907920"/>
            </a:xfrm>
          </p:grpSpPr>
          <p:pic>
            <p:nvPicPr>
              <p:cNvPr id="211" name="Imagen 9"/>
              <p:cNvPicPr/>
              <p:nvPr/>
            </p:nvPicPr>
            <p:blipFill>
              <a:blip r:embed="rId4"/>
              <a:srcRect l="34836"/>
              <a:stretch/>
            </p:blipFill>
            <p:spPr>
              <a:xfrm>
                <a:off x="2291400" y="0"/>
                <a:ext cx="5523120" cy="90792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212" name="Imagen 10"/>
              <p:cNvPicPr/>
              <p:nvPr/>
            </p:nvPicPr>
            <p:blipFill>
              <a:blip r:embed="rId5"/>
              <a:stretch/>
            </p:blipFill>
            <p:spPr>
              <a:xfrm>
                <a:off x="46440" y="71280"/>
                <a:ext cx="2244240" cy="76536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213" name="Imagen 11"/>
            <p:cNvPicPr/>
            <p:nvPr/>
          </p:nvPicPr>
          <p:blipFill>
            <a:blip r:embed="rId3"/>
            <a:stretch/>
          </p:blipFill>
          <p:spPr>
            <a:xfrm flipH="1">
              <a:off x="-4320" y="6378120"/>
              <a:ext cx="12192120" cy="464760"/>
            </a:xfrm>
            <a:prstGeom prst="rect">
              <a:avLst/>
            </a:prstGeom>
            <a:noFill/>
            <a:ln w="0">
              <a:noFill/>
            </a:ln>
          </p:spPr>
        </p:pic>
      </p:grpSp>
      <p:pic>
        <p:nvPicPr>
          <p:cNvPr id="214" name="Imagen 14"/>
          <p:cNvPicPr/>
          <p:nvPr/>
        </p:nvPicPr>
        <p:blipFill>
          <a:blip r:embed="rId6"/>
          <a:stretch/>
        </p:blipFill>
        <p:spPr>
          <a:xfrm>
            <a:off x="8190000" y="6389640"/>
            <a:ext cx="4001400" cy="46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5" name="Marcador de número de diapositiva 16"/>
          <p:cNvSpPr/>
          <p:nvPr/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rm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E1EB358-65AF-4142-BD9D-73D5D77827CB}" type="slidenum">
              <a:rPr lang="es-ES" sz="1200" b="0" strike="noStrike" spc="-1">
                <a:solidFill>
                  <a:srgbClr val="898989"/>
                </a:solidFill>
                <a:latin typeface="Calibri"/>
                <a:ea typeface="DejaVu Sans"/>
              </a:rPr>
              <a:t>10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16" name="Diagrama 21"/>
          <p:cNvPicPr/>
          <p:nvPr/>
        </p:nvPicPr>
        <p:blipFill>
          <a:blip r:embed="rId7"/>
          <a:stretch/>
        </p:blipFill>
        <p:spPr>
          <a:xfrm>
            <a:off x="9899640" y="0"/>
            <a:ext cx="1694880" cy="907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7" name="28 CuadroTexto"/>
          <p:cNvSpPr/>
          <p:nvPr/>
        </p:nvSpPr>
        <p:spPr>
          <a:xfrm>
            <a:off x="1257480" y="1518120"/>
            <a:ext cx="9305640" cy="2725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ES" sz="1200" b="1" strike="noStrike" spc="-1">
                <a:solidFill>
                  <a:schemeClr val="dk1"/>
                </a:solidFill>
                <a:latin typeface="Arial"/>
                <a:ea typeface="DejaVu Sans"/>
              </a:rPr>
              <a:t>Microwave Superconducting Resonator Technology, single metals vs Stacks of Thin films. Ex. substrate/Ti/Al</a:t>
            </a: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8" name="11 CuadroTexto"/>
          <p:cNvSpPr/>
          <p:nvPr/>
        </p:nvSpPr>
        <p:spPr>
          <a:xfrm>
            <a:off x="-5040" y="6392160"/>
            <a:ext cx="12204000" cy="4748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08000" rIns="90000" bIns="108000" anchor="t">
            <a:spAutoFit/>
          </a:bodyPr>
          <a:lstStyle/>
          <a:p>
            <a:pPr algn="ctr" defTabSz="914400">
              <a:lnSpc>
                <a:spcPct val="100000"/>
              </a:lnSpc>
              <a:spcAft>
                <a:spcPts val="400"/>
              </a:spcAft>
            </a:pPr>
            <a:r>
              <a:rPr lang="es-ES" sz="17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Micro – Nano Technologies for Quantum Materials and Devices 		</a:t>
            </a:r>
            <a:r>
              <a:rPr lang="es-ES" sz="1700" b="0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8"/>
              </a:rPr>
              <a:t>gemma.rius@csic.es</a:t>
            </a:r>
            <a:r>
              <a:rPr lang="es-ES" sz="17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 </a:t>
            </a:r>
            <a:endParaRPr lang="en-US" sz="17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19" name="Imagen 3"/>
          <p:cNvPicPr/>
          <p:nvPr/>
        </p:nvPicPr>
        <p:blipFill>
          <a:blip r:embed="rId9"/>
          <a:stretch/>
        </p:blipFill>
        <p:spPr>
          <a:xfrm>
            <a:off x="690120" y="1929600"/>
            <a:ext cx="10802520" cy="4305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0" name="3 CuadroTexto"/>
          <p:cNvSpPr/>
          <p:nvPr/>
        </p:nvSpPr>
        <p:spPr>
          <a:xfrm>
            <a:off x="-5040" y="904320"/>
            <a:ext cx="12204000" cy="406800"/>
          </a:xfrm>
          <a:prstGeom prst="rect">
            <a:avLst/>
          </a:prstGeom>
          <a:solidFill>
            <a:schemeClr val="bg1">
              <a:lumMod val="5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6000" rIns="90000" bIns="36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ES" sz="2200" b="1" strike="noStrike" spc="-1">
                <a:solidFill>
                  <a:schemeClr val="lt1"/>
                </a:solidFill>
                <a:latin typeface="Arial"/>
                <a:ea typeface="DejaVu Sans"/>
              </a:rPr>
              <a:t>Superconducting &amp; Hybrid     Quantum Chips Research Line</a:t>
            </a:r>
            <a:endParaRPr lang="en-US" sz="2200" b="0" strike="noStrike" spc="-1">
              <a:solidFill>
                <a:srgbClr val="FFFFFF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1" name="Grupo 17"/>
          <p:cNvGrpSpPr/>
          <p:nvPr/>
        </p:nvGrpSpPr>
        <p:grpSpPr>
          <a:xfrm>
            <a:off x="-4320" y="0"/>
            <a:ext cx="12196440" cy="6842880"/>
            <a:chOff x="-4320" y="0"/>
            <a:chExt cx="12196440" cy="6842880"/>
          </a:xfrm>
        </p:grpSpPr>
        <p:pic>
          <p:nvPicPr>
            <p:cNvPr id="222" name="Imagen 7"/>
            <p:cNvPicPr/>
            <p:nvPr/>
          </p:nvPicPr>
          <p:blipFill>
            <a:blip r:embed="rId3"/>
            <a:stretch/>
          </p:blipFill>
          <p:spPr>
            <a:xfrm flipH="1">
              <a:off x="0" y="0"/>
              <a:ext cx="12192120" cy="90792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223" name="Grupo 8"/>
            <p:cNvGrpSpPr/>
            <p:nvPr/>
          </p:nvGrpSpPr>
          <p:grpSpPr>
            <a:xfrm>
              <a:off x="46440" y="0"/>
              <a:ext cx="7768080" cy="907920"/>
              <a:chOff x="46440" y="0"/>
              <a:chExt cx="7768080" cy="907920"/>
            </a:xfrm>
          </p:grpSpPr>
          <p:pic>
            <p:nvPicPr>
              <p:cNvPr id="224" name="Imagen 9"/>
              <p:cNvPicPr/>
              <p:nvPr/>
            </p:nvPicPr>
            <p:blipFill>
              <a:blip r:embed="rId4"/>
              <a:srcRect l="34836"/>
              <a:stretch/>
            </p:blipFill>
            <p:spPr>
              <a:xfrm>
                <a:off x="2291400" y="0"/>
                <a:ext cx="5523120" cy="90792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225" name="Imagen 10"/>
              <p:cNvPicPr/>
              <p:nvPr/>
            </p:nvPicPr>
            <p:blipFill>
              <a:blip r:embed="rId5"/>
              <a:stretch/>
            </p:blipFill>
            <p:spPr>
              <a:xfrm>
                <a:off x="46440" y="71280"/>
                <a:ext cx="2244240" cy="76536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226" name="Imagen 11"/>
            <p:cNvPicPr/>
            <p:nvPr/>
          </p:nvPicPr>
          <p:blipFill>
            <a:blip r:embed="rId3"/>
            <a:stretch/>
          </p:blipFill>
          <p:spPr>
            <a:xfrm flipH="1">
              <a:off x="-4320" y="6378120"/>
              <a:ext cx="12192120" cy="464760"/>
            </a:xfrm>
            <a:prstGeom prst="rect">
              <a:avLst/>
            </a:prstGeom>
            <a:noFill/>
            <a:ln w="0">
              <a:noFill/>
            </a:ln>
          </p:spPr>
        </p:pic>
      </p:grpSp>
      <p:pic>
        <p:nvPicPr>
          <p:cNvPr id="227" name="Imagen 14"/>
          <p:cNvPicPr/>
          <p:nvPr/>
        </p:nvPicPr>
        <p:blipFill>
          <a:blip r:embed="rId6"/>
          <a:stretch/>
        </p:blipFill>
        <p:spPr>
          <a:xfrm>
            <a:off x="8190000" y="6389640"/>
            <a:ext cx="4001400" cy="46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8" name="Marcador de número de diapositiva 16"/>
          <p:cNvSpPr/>
          <p:nvPr/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rm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F1CA26A-AB53-4062-A40A-E4BA9CDC4F63}" type="slidenum">
              <a:rPr lang="es-ES" sz="1200" b="0" strike="noStrike" spc="-1">
                <a:solidFill>
                  <a:srgbClr val="898989"/>
                </a:solidFill>
                <a:latin typeface="Calibri"/>
                <a:ea typeface="DejaVu Sans"/>
              </a:rPr>
              <a:t>11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29" name="Diagrama 21"/>
          <p:cNvPicPr/>
          <p:nvPr/>
        </p:nvPicPr>
        <p:blipFill>
          <a:blip r:embed="rId7"/>
          <a:stretch/>
        </p:blipFill>
        <p:spPr>
          <a:xfrm>
            <a:off x="9899640" y="0"/>
            <a:ext cx="1694880" cy="907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0" name="28 CuadroTexto"/>
          <p:cNvSpPr/>
          <p:nvPr/>
        </p:nvSpPr>
        <p:spPr>
          <a:xfrm>
            <a:off x="2117880" y="1518120"/>
            <a:ext cx="7930800" cy="2725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ES" sz="1200" b="1" strike="noStrike" spc="-1">
                <a:solidFill>
                  <a:schemeClr val="dk1"/>
                </a:solidFill>
                <a:latin typeface="Arial"/>
                <a:ea typeface="DejaVu Sans"/>
              </a:rPr>
              <a:t>Microwave Resonator Technology, single metals vs Stacks of Thin films. Ex. substrate/Ti/Al</a:t>
            </a: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1" name="11 CuadroTexto"/>
          <p:cNvSpPr/>
          <p:nvPr/>
        </p:nvSpPr>
        <p:spPr>
          <a:xfrm>
            <a:off x="-5040" y="6392160"/>
            <a:ext cx="12204000" cy="4748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08000" rIns="90000" bIns="108000" anchor="t">
            <a:spAutoFit/>
          </a:bodyPr>
          <a:lstStyle/>
          <a:p>
            <a:pPr algn="ctr" defTabSz="914400">
              <a:lnSpc>
                <a:spcPct val="100000"/>
              </a:lnSpc>
              <a:spcAft>
                <a:spcPts val="400"/>
              </a:spcAft>
            </a:pPr>
            <a:r>
              <a:rPr lang="es-ES" sz="17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Micro – Nano Technologies for Quantum Materials and Devices 		</a:t>
            </a:r>
            <a:r>
              <a:rPr lang="es-ES" sz="1700" b="0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8"/>
              </a:rPr>
              <a:t>gemma.rius@csic.es</a:t>
            </a:r>
            <a:r>
              <a:rPr lang="es-ES" sz="17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 </a:t>
            </a:r>
            <a:endParaRPr lang="en-US" sz="17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32" name="Imagen 4"/>
          <p:cNvPicPr/>
          <p:nvPr/>
        </p:nvPicPr>
        <p:blipFill>
          <a:blip r:embed="rId9"/>
          <a:stretch/>
        </p:blipFill>
        <p:spPr>
          <a:xfrm>
            <a:off x="954360" y="1924200"/>
            <a:ext cx="10048680" cy="4322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3" name="3 CuadroTexto"/>
          <p:cNvSpPr/>
          <p:nvPr/>
        </p:nvSpPr>
        <p:spPr>
          <a:xfrm>
            <a:off x="-5040" y="904320"/>
            <a:ext cx="12204000" cy="406800"/>
          </a:xfrm>
          <a:prstGeom prst="rect">
            <a:avLst/>
          </a:prstGeom>
          <a:solidFill>
            <a:schemeClr val="bg1">
              <a:lumMod val="5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6000" rIns="90000" bIns="36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ES" sz="2200" b="1" strike="noStrike" spc="-1">
                <a:solidFill>
                  <a:schemeClr val="lt1"/>
                </a:solidFill>
                <a:latin typeface="Arial"/>
                <a:ea typeface="DejaVu Sans"/>
              </a:rPr>
              <a:t>Superconducting &amp; Hybrid     Quantum Chips Research Line</a:t>
            </a:r>
            <a:endParaRPr lang="en-US" sz="2200" b="0" strike="noStrike" spc="-1">
              <a:solidFill>
                <a:srgbClr val="FFFFFF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" name="Grupo 17"/>
          <p:cNvGrpSpPr/>
          <p:nvPr/>
        </p:nvGrpSpPr>
        <p:grpSpPr>
          <a:xfrm>
            <a:off x="-4320" y="0"/>
            <a:ext cx="12196440" cy="6842880"/>
            <a:chOff x="-4320" y="0"/>
            <a:chExt cx="12196440" cy="6842880"/>
          </a:xfrm>
        </p:grpSpPr>
        <p:pic>
          <p:nvPicPr>
            <p:cNvPr id="235" name="Imagen 7"/>
            <p:cNvPicPr/>
            <p:nvPr/>
          </p:nvPicPr>
          <p:blipFill>
            <a:blip r:embed="rId3"/>
            <a:stretch/>
          </p:blipFill>
          <p:spPr>
            <a:xfrm flipH="1">
              <a:off x="0" y="0"/>
              <a:ext cx="12192120" cy="90792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236" name="Grupo 8"/>
            <p:cNvGrpSpPr/>
            <p:nvPr/>
          </p:nvGrpSpPr>
          <p:grpSpPr>
            <a:xfrm>
              <a:off x="46440" y="0"/>
              <a:ext cx="7768080" cy="907920"/>
              <a:chOff x="46440" y="0"/>
              <a:chExt cx="7768080" cy="907920"/>
            </a:xfrm>
          </p:grpSpPr>
          <p:pic>
            <p:nvPicPr>
              <p:cNvPr id="237" name="Imagen 9"/>
              <p:cNvPicPr/>
              <p:nvPr/>
            </p:nvPicPr>
            <p:blipFill>
              <a:blip r:embed="rId4"/>
              <a:srcRect l="34836"/>
              <a:stretch/>
            </p:blipFill>
            <p:spPr>
              <a:xfrm>
                <a:off x="2291400" y="0"/>
                <a:ext cx="5523120" cy="90792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238" name="Imagen 10"/>
              <p:cNvPicPr/>
              <p:nvPr/>
            </p:nvPicPr>
            <p:blipFill>
              <a:blip r:embed="rId5"/>
              <a:stretch/>
            </p:blipFill>
            <p:spPr>
              <a:xfrm>
                <a:off x="46440" y="71280"/>
                <a:ext cx="2244240" cy="76536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239" name="Imagen 11"/>
            <p:cNvPicPr/>
            <p:nvPr/>
          </p:nvPicPr>
          <p:blipFill>
            <a:blip r:embed="rId3"/>
            <a:stretch/>
          </p:blipFill>
          <p:spPr>
            <a:xfrm flipH="1">
              <a:off x="-4320" y="6378120"/>
              <a:ext cx="12192120" cy="464760"/>
            </a:xfrm>
            <a:prstGeom prst="rect">
              <a:avLst/>
            </a:prstGeom>
            <a:noFill/>
            <a:ln w="0">
              <a:noFill/>
            </a:ln>
          </p:spPr>
        </p:pic>
      </p:grpSp>
      <p:pic>
        <p:nvPicPr>
          <p:cNvPr id="240" name="Imagen 14"/>
          <p:cNvPicPr/>
          <p:nvPr/>
        </p:nvPicPr>
        <p:blipFill>
          <a:blip r:embed="rId6"/>
          <a:stretch/>
        </p:blipFill>
        <p:spPr>
          <a:xfrm>
            <a:off x="8190000" y="6389640"/>
            <a:ext cx="4001400" cy="46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1" name="Marcador de número de diapositiva 16"/>
          <p:cNvSpPr/>
          <p:nvPr/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rm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1DD2BD0-DDAF-4DCD-98E8-C7A5AC78F00C}" type="slidenum">
              <a:rPr lang="es-ES" sz="1200" b="0" strike="noStrike" spc="-1">
                <a:solidFill>
                  <a:srgbClr val="898989"/>
                </a:solidFill>
                <a:latin typeface="Calibri"/>
                <a:ea typeface="DejaVu Sans"/>
              </a:rPr>
              <a:t>12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42" name="Diagrama 21"/>
          <p:cNvPicPr/>
          <p:nvPr/>
        </p:nvPicPr>
        <p:blipFill>
          <a:blip r:embed="rId7"/>
          <a:stretch/>
        </p:blipFill>
        <p:spPr>
          <a:xfrm>
            <a:off x="9899640" y="0"/>
            <a:ext cx="1694880" cy="907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3" name="28 CuadroTexto"/>
          <p:cNvSpPr/>
          <p:nvPr/>
        </p:nvSpPr>
        <p:spPr>
          <a:xfrm>
            <a:off x="508320" y="1703160"/>
            <a:ext cx="4434840" cy="5166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ES" sz="1400" b="1" strike="noStrike" spc="-1">
                <a:solidFill>
                  <a:schemeClr val="dk1"/>
                </a:solidFill>
                <a:latin typeface="Arial"/>
                <a:ea typeface="DejaVu Sans"/>
              </a:rPr>
              <a:t>Customized or Advanced </a:t>
            </a:r>
            <a:endParaRPr lang="en-US" sz="1400" b="0" strike="noStrike" spc="-1">
              <a:solidFill>
                <a:srgbClr val="000000"/>
              </a:solidFill>
              <a:latin typeface="Calibri"/>
            </a:endParaRPr>
          </a:p>
          <a:p>
            <a:pPr algn="ctr" defTabSz="914400">
              <a:lnSpc>
                <a:spcPct val="100000"/>
              </a:lnSpc>
            </a:pPr>
            <a:r>
              <a:rPr lang="es-ES" sz="1400" b="1" strike="noStrike" spc="-1">
                <a:solidFill>
                  <a:schemeClr val="dk1"/>
                </a:solidFill>
                <a:latin typeface="Arial"/>
                <a:ea typeface="DejaVu Sans"/>
              </a:rPr>
              <a:t>Superconducting Thin films </a:t>
            </a:r>
            <a:endParaRPr lang="en-US" sz="1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4" name="28 CuadroTexto"/>
          <p:cNvSpPr/>
          <p:nvPr/>
        </p:nvSpPr>
        <p:spPr>
          <a:xfrm>
            <a:off x="8995320" y="2104560"/>
            <a:ext cx="2410920" cy="2725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ES" sz="1200" b="1" strike="noStrike" spc="-1">
                <a:solidFill>
                  <a:schemeClr val="dk1"/>
                </a:solidFill>
                <a:latin typeface="Arial"/>
                <a:ea typeface="DejaVu Sans"/>
              </a:rPr>
              <a:t>Nitridized Aluminum</a:t>
            </a: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5" name="CuadroTexto 15"/>
          <p:cNvSpPr/>
          <p:nvPr/>
        </p:nvSpPr>
        <p:spPr>
          <a:xfrm>
            <a:off x="508320" y="2364840"/>
            <a:ext cx="5273640" cy="374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es-ES" sz="1500" b="0" strike="noStrike" spc="-1">
                <a:solidFill>
                  <a:schemeClr val="dk1"/>
                </a:solidFill>
                <a:latin typeface="Arial"/>
                <a:ea typeface="DejaVu Sans"/>
              </a:rPr>
              <a:t>Design of tuned or novel superconductivity features</a:t>
            </a:r>
            <a:endParaRPr lang="en-US" sz="1500" b="0" strike="noStrike" spc="-1">
              <a:solidFill>
                <a:srgbClr val="000000"/>
              </a:solidFill>
              <a:latin typeface="Calibri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es-ES" sz="1500" b="0" strike="noStrike" spc="-1">
                <a:solidFill>
                  <a:schemeClr val="dk1"/>
                </a:solidFill>
                <a:latin typeface="Arial"/>
                <a:ea typeface="DejaVu Sans"/>
              </a:rPr>
              <a:t>Developing methods and deposition conditions</a:t>
            </a:r>
            <a:endParaRPr lang="en-US" sz="1500" b="0" strike="noStrike" spc="-1">
              <a:solidFill>
                <a:srgbClr val="000000"/>
              </a:solidFill>
              <a:latin typeface="Calibri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es-ES" sz="1500" b="0" strike="noStrike" spc="-1">
                <a:solidFill>
                  <a:schemeClr val="dk1"/>
                </a:solidFill>
                <a:latin typeface="Arial"/>
                <a:ea typeface="DejaVu Sans"/>
              </a:rPr>
              <a:t>Fabrication, morphostructural characterization </a:t>
            </a:r>
            <a:endParaRPr lang="en-US" sz="1500" b="0" strike="noStrike" spc="-1">
              <a:solidFill>
                <a:srgbClr val="000000"/>
              </a:solidFill>
              <a:latin typeface="Calibri"/>
            </a:endParaRPr>
          </a:p>
          <a:p>
            <a:pPr defTabSz="914400">
              <a:lnSpc>
                <a:spcPct val="100000"/>
              </a:lnSpc>
            </a:pPr>
            <a:r>
              <a:rPr lang="es-ES" sz="1500" b="0" strike="noStrike" spc="-1">
                <a:solidFill>
                  <a:schemeClr val="dk1"/>
                </a:solidFill>
                <a:latin typeface="Arial"/>
                <a:ea typeface="DejaVu Sans"/>
              </a:rPr>
              <a:t>    and functional/operational testing</a:t>
            </a:r>
            <a:endParaRPr lang="en-US" sz="1500" b="0" strike="noStrike" spc="-1">
              <a:solidFill>
                <a:srgbClr val="000000"/>
              </a:solidFill>
              <a:latin typeface="Calibri"/>
            </a:endParaRPr>
          </a:p>
          <a:p>
            <a:pPr defTabSz="914400">
              <a:lnSpc>
                <a:spcPct val="100000"/>
              </a:lnSpc>
            </a:pPr>
            <a:endParaRPr lang="en-US" sz="1500" b="0" strike="noStrike" spc="-1">
              <a:solidFill>
                <a:srgbClr val="000000"/>
              </a:solidFill>
              <a:latin typeface="Calibri"/>
            </a:endParaRPr>
          </a:p>
          <a:p>
            <a:pPr defTabSz="914400">
              <a:lnSpc>
                <a:spcPct val="100000"/>
              </a:lnSpc>
            </a:pPr>
            <a:r>
              <a:rPr lang="es-ES" sz="1500" b="1" strike="noStrike" spc="-1">
                <a:solidFill>
                  <a:schemeClr val="dk1"/>
                </a:solidFill>
                <a:latin typeface="Arial"/>
                <a:ea typeface="DejaVu Sans"/>
              </a:rPr>
              <a:t>Tools and Methods</a:t>
            </a:r>
            <a:r>
              <a:rPr lang="es-ES" sz="1500" b="0" strike="noStrike" spc="-1">
                <a:solidFill>
                  <a:schemeClr val="dk1"/>
                </a:solidFill>
                <a:latin typeface="Arial"/>
                <a:ea typeface="DejaVu Sans"/>
              </a:rPr>
              <a:t>:</a:t>
            </a:r>
            <a:endParaRPr lang="en-US" sz="1500" b="0" strike="noStrike" spc="-1">
              <a:solidFill>
                <a:srgbClr val="000000"/>
              </a:solidFill>
              <a:latin typeface="Calibri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Courier New"/>
              <a:buChar char="o"/>
            </a:pPr>
            <a:r>
              <a:rPr lang="es-ES" sz="1500" b="0" strike="noStrike" spc="-1">
                <a:solidFill>
                  <a:schemeClr val="dk1"/>
                </a:solidFill>
                <a:latin typeface="Arial"/>
                <a:ea typeface="DejaVu Sans"/>
              </a:rPr>
              <a:t>Sputtering &amp; Evaporation</a:t>
            </a:r>
            <a:endParaRPr lang="en-US" sz="1500" b="0" strike="noStrike" spc="-1">
              <a:solidFill>
                <a:srgbClr val="000000"/>
              </a:solidFill>
              <a:latin typeface="Calibri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Courier New"/>
              <a:buChar char="o"/>
            </a:pPr>
            <a:r>
              <a:rPr lang="es-ES" sz="1500" b="0" strike="noStrike" spc="-1">
                <a:solidFill>
                  <a:schemeClr val="dk1"/>
                </a:solidFill>
                <a:latin typeface="Arial"/>
                <a:ea typeface="DejaVu Sans"/>
              </a:rPr>
              <a:t>Ion irradiation (conventional implantation or FIB)</a:t>
            </a:r>
            <a:endParaRPr lang="en-US" sz="1500" b="0" strike="noStrike" spc="-1">
              <a:solidFill>
                <a:srgbClr val="000000"/>
              </a:solidFill>
              <a:latin typeface="Calibri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Courier New"/>
              <a:buChar char="o"/>
            </a:pPr>
            <a:r>
              <a:rPr lang="es-ES" sz="1500" b="0" strike="noStrike" spc="-1">
                <a:solidFill>
                  <a:schemeClr val="dk1"/>
                </a:solidFill>
                <a:latin typeface="Arial"/>
                <a:ea typeface="DejaVu Sans"/>
              </a:rPr>
              <a:t>Micro and Nano Patterning of devices </a:t>
            </a:r>
            <a:endParaRPr lang="en-US" sz="1500" b="0" strike="noStrike" spc="-1">
              <a:solidFill>
                <a:srgbClr val="000000"/>
              </a:solidFill>
              <a:latin typeface="Calibri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Courier New"/>
              <a:buChar char="o"/>
            </a:pPr>
            <a:r>
              <a:rPr lang="es-ES" sz="1500" b="0" strike="noStrike" spc="-1">
                <a:solidFill>
                  <a:schemeClr val="dk1"/>
                </a:solidFill>
                <a:latin typeface="Arial"/>
                <a:ea typeface="DejaVu Sans"/>
              </a:rPr>
              <a:t>SRIM/TRIM, Tridyn, …</a:t>
            </a:r>
            <a:endParaRPr lang="en-US" sz="1500" b="0" strike="noStrike" spc="-1">
              <a:solidFill>
                <a:srgbClr val="000000"/>
              </a:solidFill>
              <a:latin typeface="Calibri"/>
            </a:endParaRPr>
          </a:p>
          <a:p>
            <a:pPr defTabSz="914400">
              <a:lnSpc>
                <a:spcPct val="100000"/>
              </a:lnSpc>
            </a:pPr>
            <a:endParaRPr lang="en-US" sz="1500" b="0" strike="noStrike" spc="-1">
              <a:solidFill>
                <a:srgbClr val="000000"/>
              </a:solidFill>
              <a:latin typeface="Calibri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"/>
            </a:pPr>
            <a:r>
              <a:rPr lang="es-ES" sz="1500" b="0" strike="noStrike" spc="-1">
                <a:solidFill>
                  <a:schemeClr val="dk1"/>
                </a:solidFill>
                <a:latin typeface="Arial"/>
                <a:ea typeface="DejaVu Sans"/>
              </a:rPr>
              <a:t>Quantum sensing applications, e.g. direct DM detection</a:t>
            </a:r>
            <a:endParaRPr lang="en-US" sz="1500" b="0" strike="noStrike" spc="-1">
              <a:solidFill>
                <a:srgbClr val="000000"/>
              </a:solidFill>
              <a:latin typeface="Calibri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"/>
            </a:pPr>
            <a:r>
              <a:rPr lang="es-ES" sz="1500" b="0" strike="noStrike" spc="-1">
                <a:solidFill>
                  <a:schemeClr val="dk1"/>
                </a:solidFill>
                <a:latin typeface="Arial"/>
                <a:ea typeface="DejaVu Sans"/>
              </a:rPr>
              <a:t>Realization of (ultra) thin films and devices or circuits with specifics in Tc, Lk</a:t>
            </a:r>
            <a:endParaRPr lang="en-US" sz="1500" b="0" strike="noStrike" spc="-1">
              <a:solidFill>
                <a:srgbClr val="000000"/>
              </a:solidFill>
              <a:latin typeface="Calibri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"/>
            </a:pPr>
            <a:r>
              <a:rPr lang="es-ES" sz="1500" b="0" strike="noStrike" spc="-1">
                <a:solidFill>
                  <a:schemeClr val="dk1"/>
                </a:solidFill>
                <a:latin typeface="Arial"/>
                <a:ea typeface="DejaVu Sans"/>
              </a:rPr>
              <a:t>Functional/application-oriented design of materials and devices</a:t>
            </a:r>
            <a:endParaRPr lang="en-US" sz="15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46" name="Imagen 7"/>
          <p:cNvPicPr/>
          <p:nvPr/>
        </p:nvPicPr>
        <p:blipFill>
          <a:blip r:embed="rId8"/>
          <a:srcRect l="45511" t="49865" r="2036" b="2969"/>
          <a:stretch/>
        </p:blipFill>
        <p:spPr>
          <a:xfrm>
            <a:off x="9258480" y="3962160"/>
            <a:ext cx="2842200" cy="218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7" name="28 CuadroTexto"/>
          <p:cNvSpPr/>
          <p:nvPr/>
        </p:nvSpPr>
        <p:spPr>
          <a:xfrm>
            <a:off x="6450840" y="4629600"/>
            <a:ext cx="2540880" cy="2725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ES" sz="1200" b="1" strike="noStrike" spc="-1">
                <a:solidFill>
                  <a:schemeClr val="dk1"/>
                </a:solidFill>
                <a:latin typeface="Arial"/>
                <a:ea typeface="DejaVu Sans"/>
              </a:rPr>
              <a:t>Ultrathin Amorphous WSix</a:t>
            </a: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48" name="Imagen 12"/>
          <p:cNvPicPr/>
          <p:nvPr/>
        </p:nvPicPr>
        <p:blipFill>
          <a:blip r:embed="rId9"/>
          <a:srcRect t="47467" r="50597" b="3524"/>
          <a:stretch/>
        </p:blipFill>
        <p:spPr>
          <a:xfrm>
            <a:off x="5927040" y="1798560"/>
            <a:ext cx="2923560" cy="226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9" name="Rectángulo 1"/>
          <p:cNvSpPr/>
          <p:nvPr/>
        </p:nvSpPr>
        <p:spPr>
          <a:xfrm>
            <a:off x="8931960" y="2843280"/>
            <a:ext cx="3007080" cy="486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300" b="1" i="1" strike="noStrike" spc="-1">
                <a:solidFill>
                  <a:schemeClr val="dk1"/>
                </a:solidFill>
                <a:latin typeface="Arial"/>
                <a:ea typeface="DejaVu Sans"/>
              </a:rPr>
              <a:t>2026</a:t>
            </a:r>
            <a:r>
              <a:rPr lang="en-US" sz="13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 J Low Temp Phys</a:t>
            </a:r>
            <a:r>
              <a:rPr lang="en-US" sz="1300" b="0" strike="noStrike" spc="-1">
                <a:solidFill>
                  <a:schemeClr val="dk1"/>
                </a:solidFill>
                <a:latin typeface="Arial"/>
                <a:ea typeface="DejaVu Sans"/>
              </a:rPr>
              <a:t> 222, 55  </a:t>
            </a:r>
            <a:r>
              <a:rPr lang="en-US" sz="1300" b="0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10"/>
              </a:rPr>
              <a:t>doi.org/10.1007/s10909-026-03390-y</a:t>
            </a:r>
            <a:endParaRPr lang="en-US" sz="13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0" name="CuadroTexto 38"/>
          <p:cNvSpPr/>
          <p:nvPr/>
        </p:nvSpPr>
        <p:spPr>
          <a:xfrm>
            <a:off x="8931960" y="2493360"/>
            <a:ext cx="3256920" cy="288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fr-FR" sz="1300" b="1" i="1" u="sng" strike="noStrike" spc="-1">
                <a:solidFill>
                  <a:srgbClr val="000000"/>
                </a:solidFill>
                <a:uFillTx/>
                <a:latin typeface="Arial"/>
                <a:ea typeface="DejaVu Sans"/>
                <a:hlinkClick r:id="rId11"/>
              </a:rPr>
              <a:t>2024</a:t>
            </a:r>
            <a:r>
              <a:rPr lang="fr-FR" sz="1300" b="0" i="1" u="sng" strike="noStrike" spc="-1">
                <a:solidFill>
                  <a:srgbClr val="000000"/>
                </a:solidFill>
                <a:uFillTx/>
                <a:latin typeface="Arial"/>
                <a:ea typeface="DejaVu Sans"/>
                <a:hlinkClick r:id="rId11"/>
              </a:rPr>
              <a:t> </a:t>
            </a:r>
            <a:r>
              <a:rPr lang="fr-FR" sz="1300" b="0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11"/>
              </a:rPr>
              <a:t>Supercond</a:t>
            </a:r>
            <a:r>
              <a:rPr lang="fr-FR" sz="1300" b="0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11"/>
              </a:rPr>
              <a:t>. </a:t>
            </a:r>
            <a:r>
              <a:rPr lang="fr-FR" sz="1300" b="0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11"/>
              </a:rPr>
              <a:t>Sci</a:t>
            </a:r>
            <a:r>
              <a:rPr lang="fr-FR" sz="1300" b="0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11"/>
              </a:rPr>
              <a:t>. </a:t>
            </a:r>
            <a:r>
              <a:rPr lang="fr-FR" sz="1300" b="0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11"/>
              </a:rPr>
              <a:t>Technol</a:t>
            </a:r>
            <a:r>
              <a:rPr lang="fr-FR" sz="1300" b="0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11"/>
              </a:rPr>
              <a:t>.</a:t>
            </a:r>
            <a:r>
              <a:rPr lang="fr-FR" sz="1300" b="0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11"/>
              </a:rPr>
              <a:t> 37 </a:t>
            </a:r>
            <a:r>
              <a:rPr lang="fr-FR" sz="1300" b="0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11"/>
              </a:rPr>
              <a:t>035017</a:t>
            </a:r>
            <a:endParaRPr lang="en-US" sz="13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1" name="Rectángulo 2"/>
          <p:cNvSpPr/>
          <p:nvPr/>
        </p:nvSpPr>
        <p:spPr>
          <a:xfrm>
            <a:off x="5905440" y="4995000"/>
            <a:ext cx="3324600" cy="486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300" b="1" i="1" strike="noStrike" spc="-1">
                <a:solidFill>
                  <a:schemeClr val="dk1"/>
                </a:solidFill>
                <a:latin typeface="Arial"/>
                <a:ea typeface="DejaVu Sans"/>
              </a:rPr>
              <a:t>2026</a:t>
            </a:r>
            <a:r>
              <a:rPr lang="en-US" sz="13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 IEEE TA Superconductivity</a:t>
            </a:r>
            <a:r>
              <a:rPr lang="en-US" sz="1300" b="0" strike="noStrike" spc="-1">
                <a:solidFill>
                  <a:schemeClr val="dk1"/>
                </a:solidFill>
                <a:latin typeface="Arial"/>
                <a:ea typeface="DejaVu Sans"/>
              </a:rPr>
              <a:t> 36, 5, 1-5  </a:t>
            </a:r>
            <a:r>
              <a:rPr lang="en-US" sz="1300" b="0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12"/>
              </a:rPr>
              <a:t>doi.org/10.1109/TASC.2026.3673788</a:t>
            </a:r>
            <a:endParaRPr lang="en-US" sz="13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2" name="11 CuadroTexto"/>
          <p:cNvSpPr/>
          <p:nvPr/>
        </p:nvSpPr>
        <p:spPr>
          <a:xfrm>
            <a:off x="-5040" y="6392160"/>
            <a:ext cx="12204000" cy="4748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08000" rIns="90000" bIns="108000" anchor="t">
            <a:spAutoFit/>
          </a:bodyPr>
          <a:lstStyle/>
          <a:p>
            <a:pPr algn="ctr" defTabSz="914400">
              <a:lnSpc>
                <a:spcPct val="100000"/>
              </a:lnSpc>
              <a:spcAft>
                <a:spcPts val="400"/>
              </a:spcAft>
            </a:pPr>
            <a:r>
              <a:rPr lang="es-ES" sz="17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Micro – Nano Technologies for Quantum Materials and Devices 		</a:t>
            </a:r>
            <a:r>
              <a:rPr lang="es-ES" sz="1700" b="0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13"/>
              </a:rPr>
              <a:t>gemma.rius@csic.es</a:t>
            </a:r>
            <a:r>
              <a:rPr lang="es-ES" sz="17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 </a:t>
            </a:r>
            <a:endParaRPr lang="en-US" sz="17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3" name="3 CuadroTexto"/>
          <p:cNvSpPr/>
          <p:nvPr/>
        </p:nvSpPr>
        <p:spPr>
          <a:xfrm>
            <a:off x="-5040" y="904320"/>
            <a:ext cx="12204000" cy="406800"/>
          </a:xfrm>
          <a:prstGeom prst="rect">
            <a:avLst/>
          </a:prstGeom>
          <a:solidFill>
            <a:schemeClr val="bg1">
              <a:lumMod val="5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6000" rIns="90000" bIns="36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ES" sz="2200" b="1" strike="noStrike" spc="-1">
                <a:solidFill>
                  <a:schemeClr val="lt1"/>
                </a:solidFill>
                <a:latin typeface="Arial"/>
                <a:ea typeface="DejaVu Sans"/>
              </a:rPr>
              <a:t>Superconducting &amp; Hybrid     Quantum Chips Research Line</a:t>
            </a:r>
            <a:endParaRPr lang="en-US" sz="2200" b="0" strike="noStrike" spc="-1">
              <a:solidFill>
                <a:srgbClr val="FFFFFF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4" name="Grupo 17"/>
          <p:cNvGrpSpPr/>
          <p:nvPr/>
        </p:nvGrpSpPr>
        <p:grpSpPr>
          <a:xfrm>
            <a:off x="-3600" y="360"/>
            <a:ext cx="12195000" cy="6842160"/>
            <a:chOff x="-3600" y="360"/>
            <a:chExt cx="12195000" cy="6842160"/>
          </a:xfrm>
        </p:grpSpPr>
        <p:pic>
          <p:nvPicPr>
            <p:cNvPr id="255" name="Imagen 7"/>
            <p:cNvPicPr/>
            <p:nvPr/>
          </p:nvPicPr>
          <p:blipFill>
            <a:blip r:embed="rId3"/>
            <a:stretch/>
          </p:blipFill>
          <p:spPr>
            <a:xfrm flipH="1">
              <a:off x="720" y="360"/>
              <a:ext cx="12190680" cy="90792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256" name="Grupo 8"/>
            <p:cNvGrpSpPr/>
            <p:nvPr/>
          </p:nvGrpSpPr>
          <p:grpSpPr>
            <a:xfrm>
              <a:off x="706320" y="53640"/>
              <a:ext cx="7341840" cy="740160"/>
              <a:chOff x="706320" y="53640"/>
              <a:chExt cx="7341840" cy="740160"/>
            </a:xfrm>
          </p:grpSpPr>
          <p:pic>
            <p:nvPicPr>
              <p:cNvPr id="257" name="Imagen 9"/>
              <p:cNvPicPr/>
              <p:nvPr/>
            </p:nvPicPr>
            <p:blipFill>
              <a:blip r:embed="rId4"/>
              <a:srcRect l="34836"/>
              <a:stretch/>
            </p:blipFill>
            <p:spPr>
              <a:xfrm>
                <a:off x="3546000" y="53640"/>
                <a:ext cx="4502160" cy="74016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258" name="Imagen 10"/>
              <p:cNvPicPr/>
              <p:nvPr/>
            </p:nvPicPr>
            <p:blipFill>
              <a:blip r:embed="rId5"/>
              <a:stretch/>
            </p:blipFill>
            <p:spPr>
              <a:xfrm>
                <a:off x="706320" y="135360"/>
                <a:ext cx="1877760" cy="64044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259" name="Imagen 11"/>
            <p:cNvPicPr/>
            <p:nvPr/>
          </p:nvPicPr>
          <p:blipFill>
            <a:blip r:embed="rId3"/>
            <a:stretch/>
          </p:blipFill>
          <p:spPr>
            <a:xfrm flipH="1">
              <a:off x="-3600" y="6377760"/>
              <a:ext cx="12190680" cy="464760"/>
            </a:xfrm>
            <a:prstGeom prst="rect">
              <a:avLst/>
            </a:prstGeom>
            <a:noFill/>
            <a:ln w="0">
              <a:noFill/>
            </a:ln>
          </p:spPr>
        </p:pic>
      </p:grpSp>
      <p:pic>
        <p:nvPicPr>
          <p:cNvPr id="260" name="Imagen 14"/>
          <p:cNvPicPr/>
          <p:nvPr/>
        </p:nvPicPr>
        <p:blipFill>
          <a:blip r:embed="rId6"/>
          <a:stretch/>
        </p:blipFill>
        <p:spPr>
          <a:xfrm>
            <a:off x="8189640" y="6389280"/>
            <a:ext cx="4001040" cy="46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1" name="Marcador de número de diapositiva 16"/>
          <p:cNvSpPr/>
          <p:nvPr/>
        </p:nvSpPr>
        <p:spPr>
          <a:xfrm>
            <a:off x="8610120" y="6356160"/>
            <a:ext cx="2742120" cy="364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rm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  <a:tab pos="914400" algn="l"/>
                <a:tab pos="1828440" algn="l"/>
                <a:tab pos="2742840" algn="l"/>
                <a:tab pos="3657240" algn="l"/>
                <a:tab pos="4571640" algn="l"/>
                <a:tab pos="5485680" algn="l"/>
                <a:tab pos="6400080" algn="l"/>
                <a:tab pos="7314480" algn="l"/>
                <a:tab pos="8228880" algn="l"/>
                <a:tab pos="9142920" algn="l"/>
                <a:tab pos="10057320" algn="l"/>
              </a:tabLst>
            </a:pPr>
            <a:fld id="{CED4EABB-C56C-4E87-BBC0-6A1AE0B47913}" type="slidenum">
              <a:rPr lang="es-ES" sz="1200" b="0" strike="noStrike" spc="-1">
                <a:solidFill>
                  <a:srgbClr val="898989"/>
                </a:solidFill>
                <a:latin typeface="Calibri"/>
                <a:ea typeface="DejaVu Sans"/>
              </a:rPr>
              <a:t>13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62" name="Diagrama 21"/>
          <p:cNvPicPr/>
          <p:nvPr/>
        </p:nvPicPr>
        <p:blipFill>
          <a:blip r:embed="rId7"/>
          <a:stretch/>
        </p:blipFill>
        <p:spPr>
          <a:xfrm>
            <a:off x="9899280" y="360"/>
            <a:ext cx="1694520" cy="907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3" name="28 CuadroTexto"/>
          <p:cNvSpPr/>
          <p:nvPr/>
        </p:nvSpPr>
        <p:spPr>
          <a:xfrm>
            <a:off x="309600" y="1445040"/>
            <a:ext cx="4747320" cy="30312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ES" sz="1400" b="1" strike="noStrike" spc="-1">
                <a:solidFill>
                  <a:schemeClr val="dk1"/>
                </a:solidFill>
                <a:latin typeface="Arial"/>
                <a:ea typeface="DejaVu Sans"/>
              </a:rPr>
              <a:t>Customized or Advanced Superconducting Thin films </a:t>
            </a:r>
            <a:endParaRPr lang="en-US" sz="1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4" name="28 CuadroTexto"/>
          <p:cNvSpPr/>
          <p:nvPr/>
        </p:nvSpPr>
        <p:spPr>
          <a:xfrm>
            <a:off x="1197360" y="1883160"/>
            <a:ext cx="3236040" cy="2725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ES" sz="1200" b="1" strike="noStrike" spc="-1">
                <a:solidFill>
                  <a:schemeClr val="dk1"/>
                </a:solidFill>
                <a:latin typeface="Arial"/>
                <a:ea typeface="DejaVu Sans"/>
              </a:rPr>
              <a:t>Nitridized Aluminum</a:t>
            </a: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5" name="CuadroTexto 38"/>
          <p:cNvSpPr/>
          <p:nvPr/>
        </p:nvSpPr>
        <p:spPr>
          <a:xfrm>
            <a:off x="1702800" y="3850920"/>
            <a:ext cx="207396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fr-FR" sz="800" b="1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8"/>
              </a:rPr>
              <a:t>2024</a:t>
            </a:r>
            <a:r>
              <a:rPr lang="fr-FR" sz="800" b="0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8"/>
              </a:rPr>
              <a:t> </a:t>
            </a:r>
            <a:r>
              <a:rPr lang="fr-FR" sz="800" b="0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8"/>
              </a:rPr>
              <a:t>Supercond</a:t>
            </a:r>
            <a:r>
              <a:rPr lang="fr-FR" sz="800" b="0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8"/>
              </a:rPr>
              <a:t>. </a:t>
            </a:r>
            <a:r>
              <a:rPr lang="fr-FR" sz="800" b="0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8"/>
              </a:rPr>
              <a:t>Sci</a:t>
            </a:r>
            <a:r>
              <a:rPr lang="fr-FR" sz="800" b="0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8"/>
              </a:rPr>
              <a:t>. </a:t>
            </a:r>
            <a:r>
              <a:rPr lang="fr-FR" sz="800" b="0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8"/>
              </a:rPr>
              <a:t>Technol</a:t>
            </a:r>
            <a:r>
              <a:rPr lang="fr-FR" sz="800" b="0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8"/>
              </a:rPr>
              <a:t>.</a:t>
            </a:r>
            <a:r>
              <a:rPr lang="fr-FR" sz="800" b="0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8"/>
              </a:rPr>
              <a:t> </a:t>
            </a:r>
            <a:r>
              <a:rPr lang="fr-FR" sz="800" b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8"/>
              </a:rPr>
              <a:t>37</a:t>
            </a:r>
            <a:r>
              <a:rPr lang="fr-FR" sz="800" b="0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8"/>
              </a:rPr>
              <a:t> 035017</a:t>
            </a:r>
            <a:endParaRPr lang="en-US" sz="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6" name="Rectángulo 1"/>
          <p:cNvSpPr/>
          <p:nvPr/>
        </p:nvSpPr>
        <p:spPr>
          <a:xfrm>
            <a:off x="-4320" y="6314040"/>
            <a:ext cx="12202560" cy="52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s-ES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67" name="Rectángulo 41"/>
          <p:cNvSpPr/>
          <p:nvPr/>
        </p:nvSpPr>
        <p:spPr>
          <a:xfrm>
            <a:off x="981360" y="6138360"/>
            <a:ext cx="345240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800" b="1" i="1" strike="noStrike" spc="-1">
                <a:solidFill>
                  <a:schemeClr val="dk1"/>
                </a:solidFill>
                <a:latin typeface="Arial"/>
                <a:ea typeface="DejaVu Sans"/>
              </a:rPr>
              <a:t>2026</a:t>
            </a:r>
            <a:r>
              <a:rPr lang="en-US" sz="8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 J Low Temp Phys</a:t>
            </a:r>
            <a:r>
              <a:rPr lang="en-US" sz="800" b="0" strike="noStrike" spc="-1">
                <a:solidFill>
                  <a:schemeClr val="dk1"/>
                </a:solidFill>
                <a:latin typeface="Arial"/>
                <a:ea typeface="DejaVu Sans"/>
              </a:rPr>
              <a:t> 222, 55  </a:t>
            </a:r>
            <a:r>
              <a:rPr lang="en-US" sz="800" b="0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9"/>
              </a:rPr>
              <a:t>doi.org/10.1007/s10909-026-03390-y</a:t>
            </a:r>
            <a:endParaRPr lang="en-US" sz="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68" name="Imagen 38"/>
          <p:cNvPicPr/>
          <p:nvPr/>
        </p:nvPicPr>
        <p:blipFill>
          <a:blip r:embed="rId10"/>
          <a:stretch/>
        </p:blipFill>
        <p:spPr>
          <a:xfrm>
            <a:off x="5530320" y="1450080"/>
            <a:ext cx="5858640" cy="485280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</p:pic>
      <p:pic>
        <p:nvPicPr>
          <p:cNvPr id="269" name="Imagen 39"/>
          <p:cNvPicPr/>
          <p:nvPr/>
        </p:nvPicPr>
        <p:blipFill>
          <a:blip r:embed="rId11"/>
          <a:srcRect b="-5022"/>
          <a:stretch/>
        </p:blipFill>
        <p:spPr>
          <a:xfrm>
            <a:off x="1155240" y="4128120"/>
            <a:ext cx="3056040" cy="202104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</p:pic>
      <p:pic>
        <p:nvPicPr>
          <p:cNvPr id="270" name="Picture 4" descr="Figure 3. Refer to the following caption and surrounding text."/>
          <p:cNvPicPr/>
          <p:nvPr/>
        </p:nvPicPr>
        <p:blipFill>
          <a:blip r:embed="rId12"/>
          <a:srcRect l="238" r="33152" b="56488"/>
          <a:stretch/>
        </p:blipFill>
        <p:spPr>
          <a:xfrm>
            <a:off x="1193400" y="2280240"/>
            <a:ext cx="3123720" cy="15066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0">
            <a:noFill/>
          </a:ln>
        </p:spPr>
      </p:pic>
      <p:sp>
        <p:nvSpPr>
          <p:cNvPr id="271" name="11 CuadroTexto"/>
          <p:cNvSpPr/>
          <p:nvPr/>
        </p:nvSpPr>
        <p:spPr>
          <a:xfrm>
            <a:off x="-5040" y="6392160"/>
            <a:ext cx="12204000" cy="4748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08000" rIns="90000" bIns="108000" anchor="t">
            <a:spAutoFit/>
          </a:bodyPr>
          <a:lstStyle/>
          <a:p>
            <a:pPr algn="ctr" defTabSz="914400">
              <a:lnSpc>
                <a:spcPct val="100000"/>
              </a:lnSpc>
              <a:spcAft>
                <a:spcPts val="400"/>
              </a:spcAft>
            </a:pPr>
            <a:r>
              <a:rPr lang="es-ES" sz="17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Micro – Nano Technologies for Quantum Materials and Devices 		</a:t>
            </a:r>
            <a:r>
              <a:rPr lang="es-ES" sz="1700" b="0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13"/>
              </a:rPr>
              <a:t>gemma.rius@csic.es</a:t>
            </a:r>
            <a:r>
              <a:rPr lang="es-ES" sz="17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 </a:t>
            </a:r>
            <a:endParaRPr lang="en-US" sz="17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2" name="3 CuadroTexto"/>
          <p:cNvSpPr/>
          <p:nvPr/>
        </p:nvSpPr>
        <p:spPr>
          <a:xfrm>
            <a:off x="-5040" y="904320"/>
            <a:ext cx="12204000" cy="406800"/>
          </a:xfrm>
          <a:prstGeom prst="rect">
            <a:avLst/>
          </a:prstGeom>
          <a:solidFill>
            <a:schemeClr val="bg1">
              <a:lumMod val="5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6000" rIns="90000" bIns="36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ES" sz="2200" b="1" strike="noStrike" spc="-1">
                <a:solidFill>
                  <a:schemeClr val="lt1"/>
                </a:solidFill>
                <a:latin typeface="Arial"/>
                <a:ea typeface="DejaVu Sans"/>
              </a:rPr>
              <a:t>Superconducting &amp; Hybrid     Quantum Chips Research Line</a:t>
            </a:r>
            <a:endParaRPr lang="en-US" sz="2200" b="0" strike="noStrike" spc="-1">
              <a:solidFill>
                <a:srgbClr val="FFFFFF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3" name="Grupo 17"/>
          <p:cNvGrpSpPr/>
          <p:nvPr/>
        </p:nvGrpSpPr>
        <p:grpSpPr>
          <a:xfrm>
            <a:off x="-3600" y="360"/>
            <a:ext cx="12195000" cy="6842160"/>
            <a:chOff x="-3600" y="360"/>
            <a:chExt cx="12195000" cy="6842160"/>
          </a:xfrm>
        </p:grpSpPr>
        <p:pic>
          <p:nvPicPr>
            <p:cNvPr id="274" name="Imagen 7"/>
            <p:cNvPicPr/>
            <p:nvPr/>
          </p:nvPicPr>
          <p:blipFill>
            <a:blip r:embed="rId3"/>
            <a:stretch/>
          </p:blipFill>
          <p:spPr>
            <a:xfrm flipH="1">
              <a:off x="720" y="360"/>
              <a:ext cx="12190680" cy="90792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275" name="Grupo 8"/>
            <p:cNvGrpSpPr/>
            <p:nvPr/>
          </p:nvGrpSpPr>
          <p:grpSpPr>
            <a:xfrm>
              <a:off x="706320" y="53640"/>
              <a:ext cx="7341840" cy="740160"/>
              <a:chOff x="706320" y="53640"/>
              <a:chExt cx="7341840" cy="740160"/>
            </a:xfrm>
          </p:grpSpPr>
          <p:pic>
            <p:nvPicPr>
              <p:cNvPr id="276" name="Imagen 9"/>
              <p:cNvPicPr/>
              <p:nvPr/>
            </p:nvPicPr>
            <p:blipFill>
              <a:blip r:embed="rId4"/>
              <a:srcRect l="34836"/>
              <a:stretch/>
            </p:blipFill>
            <p:spPr>
              <a:xfrm>
                <a:off x="3546000" y="53640"/>
                <a:ext cx="4502160" cy="74016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277" name="Imagen 10"/>
              <p:cNvPicPr/>
              <p:nvPr/>
            </p:nvPicPr>
            <p:blipFill>
              <a:blip r:embed="rId5"/>
              <a:stretch/>
            </p:blipFill>
            <p:spPr>
              <a:xfrm>
                <a:off x="706320" y="135360"/>
                <a:ext cx="1877760" cy="64044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278" name="Imagen 11"/>
            <p:cNvPicPr/>
            <p:nvPr/>
          </p:nvPicPr>
          <p:blipFill>
            <a:blip r:embed="rId3"/>
            <a:stretch/>
          </p:blipFill>
          <p:spPr>
            <a:xfrm flipH="1">
              <a:off x="-3600" y="6377760"/>
              <a:ext cx="12190680" cy="464760"/>
            </a:xfrm>
            <a:prstGeom prst="rect">
              <a:avLst/>
            </a:prstGeom>
            <a:noFill/>
            <a:ln w="0">
              <a:noFill/>
            </a:ln>
          </p:spPr>
        </p:pic>
      </p:grpSp>
      <p:pic>
        <p:nvPicPr>
          <p:cNvPr id="279" name="Imagen 14"/>
          <p:cNvPicPr/>
          <p:nvPr/>
        </p:nvPicPr>
        <p:blipFill>
          <a:blip r:embed="rId6"/>
          <a:stretch/>
        </p:blipFill>
        <p:spPr>
          <a:xfrm>
            <a:off x="8189640" y="6389280"/>
            <a:ext cx="4001040" cy="46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0" name="Marcador de número de diapositiva 16"/>
          <p:cNvSpPr/>
          <p:nvPr/>
        </p:nvSpPr>
        <p:spPr>
          <a:xfrm>
            <a:off x="8610120" y="6356160"/>
            <a:ext cx="2742120" cy="364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rm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  <a:tab pos="914400" algn="l"/>
                <a:tab pos="1828440" algn="l"/>
                <a:tab pos="2742840" algn="l"/>
                <a:tab pos="3657240" algn="l"/>
                <a:tab pos="4571640" algn="l"/>
                <a:tab pos="5485680" algn="l"/>
                <a:tab pos="6400080" algn="l"/>
                <a:tab pos="7314480" algn="l"/>
                <a:tab pos="8228880" algn="l"/>
                <a:tab pos="9142920" algn="l"/>
                <a:tab pos="10057320" algn="l"/>
              </a:tabLst>
            </a:pPr>
            <a:fld id="{3BEBA852-2AA3-4750-9EE9-838E63D6D2E2}" type="slidenum">
              <a:rPr lang="es-ES" sz="1200" b="0" strike="noStrike" spc="-1">
                <a:solidFill>
                  <a:srgbClr val="898989"/>
                </a:solidFill>
                <a:latin typeface="Calibri"/>
                <a:ea typeface="DejaVu Sans"/>
              </a:rPr>
              <a:t>14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81" name="Diagrama 21"/>
          <p:cNvPicPr/>
          <p:nvPr/>
        </p:nvPicPr>
        <p:blipFill>
          <a:blip r:embed="rId7"/>
          <a:stretch/>
        </p:blipFill>
        <p:spPr>
          <a:xfrm>
            <a:off x="9899280" y="360"/>
            <a:ext cx="1694520" cy="907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2" name="Rectángulo 1"/>
          <p:cNvSpPr/>
          <p:nvPr/>
        </p:nvSpPr>
        <p:spPr>
          <a:xfrm>
            <a:off x="-4320" y="6314040"/>
            <a:ext cx="12202560" cy="52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s-ES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83" name="11 CuadroTexto"/>
          <p:cNvSpPr/>
          <p:nvPr/>
        </p:nvSpPr>
        <p:spPr>
          <a:xfrm>
            <a:off x="-5040" y="6392160"/>
            <a:ext cx="12204000" cy="4748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08000" rIns="90000" bIns="108000" anchor="t">
            <a:spAutoFit/>
          </a:bodyPr>
          <a:lstStyle/>
          <a:p>
            <a:pPr algn="ctr" defTabSz="914400">
              <a:lnSpc>
                <a:spcPct val="100000"/>
              </a:lnSpc>
              <a:spcAft>
                <a:spcPts val="400"/>
              </a:spcAft>
            </a:pPr>
            <a:r>
              <a:rPr lang="es-ES" sz="17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Micro – Nano Technologies for Quantum Materials and Devices 		</a:t>
            </a:r>
            <a:r>
              <a:rPr lang="es-ES" sz="1700" b="0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8"/>
              </a:rPr>
              <a:t>gemma.rius@csic.es</a:t>
            </a:r>
            <a:r>
              <a:rPr lang="es-ES" sz="17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 </a:t>
            </a:r>
            <a:endParaRPr lang="en-US" sz="17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84" name="Imagen 3"/>
          <p:cNvPicPr/>
          <p:nvPr/>
        </p:nvPicPr>
        <p:blipFill>
          <a:blip r:embed="rId9"/>
          <a:stretch/>
        </p:blipFill>
        <p:spPr>
          <a:xfrm>
            <a:off x="1085400" y="1538640"/>
            <a:ext cx="4523400" cy="4523400"/>
          </a:xfrm>
          <a:prstGeom prst="rect">
            <a:avLst/>
          </a:prstGeom>
          <a:noFill/>
          <a:ln w="38100">
            <a:solidFill>
              <a:srgbClr val="A33E03">
                <a:lumMod val="60000"/>
                <a:lumOff val="40000"/>
              </a:srgbClr>
            </a:solidFill>
            <a:round/>
          </a:ln>
        </p:spPr>
      </p:pic>
      <p:pic>
        <p:nvPicPr>
          <p:cNvPr id="285" name="Imagen 5"/>
          <p:cNvPicPr/>
          <p:nvPr/>
        </p:nvPicPr>
        <p:blipFill>
          <a:blip r:embed="rId10"/>
          <a:stretch/>
        </p:blipFill>
        <p:spPr>
          <a:xfrm>
            <a:off x="6768360" y="1538640"/>
            <a:ext cx="4523400" cy="4523400"/>
          </a:xfrm>
          <a:prstGeom prst="rect">
            <a:avLst/>
          </a:prstGeom>
          <a:noFill/>
          <a:ln w="38100">
            <a:solidFill>
              <a:srgbClr val="C00000"/>
            </a:solidFill>
            <a:round/>
          </a:ln>
        </p:spPr>
      </p:pic>
      <p:sp>
        <p:nvSpPr>
          <p:cNvPr id="286" name="3 CuadroTexto"/>
          <p:cNvSpPr/>
          <p:nvPr/>
        </p:nvSpPr>
        <p:spPr>
          <a:xfrm>
            <a:off x="-5040" y="904320"/>
            <a:ext cx="12204000" cy="406800"/>
          </a:xfrm>
          <a:prstGeom prst="rect">
            <a:avLst/>
          </a:prstGeom>
          <a:solidFill>
            <a:schemeClr val="bg1">
              <a:lumMod val="5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6000" rIns="90000" bIns="36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ES" sz="2200" b="1" strike="noStrike" spc="-1">
                <a:solidFill>
                  <a:schemeClr val="lt1"/>
                </a:solidFill>
                <a:latin typeface="Arial"/>
                <a:ea typeface="DejaVu Sans"/>
              </a:rPr>
              <a:t>Superconducting &amp; Hybrid     Quantum Chips Research Line</a:t>
            </a:r>
            <a:endParaRPr lang="en-US" sz="2200" b="0" strike="noStrike" spc="-1">
              <a:solidFill>
                <a:srgbClr val="FFFFFF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7" name="Grupo 17"/>
          <p:cNvGrpSpPr/>
          <p:nvPr/>
        </p:nvGrpSpPr>
        <p:grpSpPr>
          <a:xfrm>
            <a:off x="-3600" y="360"/>
            <a:ext cx="12195000" cy="6842160"/>
            <a:chOff x="-3600" y="360"/>
            <a:chExt cx="12195000" cy="6842160"/>
          </a:xfrm>
        </p:grpSpPr>
        <p:pic>
          <p:nvPicPr>
            <p:cNvPr id="288" name="Imagen 7"/>
            <p:cNvPicPr/>
            <p:nvPr/>
          </p:nvPicPr>
          <p:blipFill>
            <a:blip r:embed="rId3"/>
            <a:stretch/>
          </p:blipFill>
          <p:spPr>
            <a:xfrm flipH="1">
              <a:off x="720" y="360"/>
              <a:ext cx="12190680" cy="90792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289" name="Grupo 8"/>
            <p:cNvGrpSpPr/>
            <p:nvPr/>
          </p:nvGrpSpPr>
          <p:grpSpPr>
            <a:xfrm>
              <a:off x="706320" y="53640"/>
              <a:ext cx="7341840" cy="740160"/>
              <a:chOff x="706320" y="53640"/>
              <a:chExt cx="7341840" cy="740160"/>
            </a:xfrm>
          </p:grpSpPr>
          <p:pic>
            <p:nvPicPr>
              <p:cNvPr id="290" name="Imagen 9"/>
              <p:cNvPicPr/>
              <p:nvPr/>
            </p:nvPicPr>
            <p:blipFill>
              <a:blip r:embed="rId4"/>
              <a:srcRect l="34836"/>
              <a:stretch/>
            </p:blipFill>
            <p:spPr>
              <a:xfrm>
                <a:off x="3546000" y="53640"/>
                <a:ext cx="4502160" cy="74016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291" name="Imagen 10"/>
              <p:cNvPicPr/>
              <p:nvPr/>
            </p:nvPicPr>
            <p:blipFill>
              <a:blip r:embed="rId5"/>
              <a:stretch/>
            </p:blipFill>
            <p:spPr>
              <a:xfrm>
                <a:off x="706320" y="135360"/>
                <a:ext cx="1877760" cy="64044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292" name="Imagen 11"/>
            <p:cNvPicPr/>
            <p:nvPr/>
          </p:nvPicPr>
          <p:blipFill>
            <a:blip r:embed="rId3"/>
            <a:stretch/>
          </p:blipFill>
          <p:spPr>
            <a:xfrm flipH="1">
              <a:off x="-3600" y="6377760"/>
              <a:ext cx="12190680" cy="464760"/>
            </a:xfrm>
            <a:prstGeom prst="rect">
              <a:avLst/>
            </a:prstGeom>
            <a:noFill/>
            <a:ln w="0">
              <a:noFill/>
            </a:ln>
          </p:spPr>
        </p:pic>
      </p:grpSp>
      <p:pic>
        <p:nvPicPr>
          <p:cNvPr id="293" name="Imagen 14"/>
          <p:cNvPicPr/>
          <p:nvPr/>
        </p:nvPicPr>
        <p:blipFill>
          <a:blip r:embed="rId6"/>
          <a:stretch/>
        </p:blipFill>
        <p:spPr>
          <a:xfrm>
            <a:off x="8189640" y="6389280"/>
            <a:ext cx="4001040" cy="46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4" name="Marcador de número de diapositiva 16"/>
          <p:cNvSpPr/>
          <p:nvPr/>
        </p:nvSpPr>
        <p:spPr>
          <a:xfrm>
            <a:off x="8610120" y="6356160"/>
            <a:ext cx="2742120" cy="364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rm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  <a:tab pos="914400" algn="l"/>
                <a:tab pos="1828440" algn="l"/>
                <a:tab pos="2742840" algn="l"/>
                <a:tab pos="3657240" algn="l"/>
                <a:tab pos="4571640" algn="l"/>
                <a:tab pos="5485680" algn="l"/>
                <a:tab pos="6400080" algn="l"/>
                <a:tab pos="7314480" algn="l"/>
                <a:tab pos="8228880" algn="l"/>
                <a:tab pos="9142920" algn="l"/>
                <a:tab pos="10057320" algn="l"/>
              </a:tabLst>
            </a:pPr>
            <a:fld id="{8C336072-14BC-45AE-BD07-09BFB53C5D73}" type="slidenum">
              <a:rPr lang="es-ES" sz="1200" b="0" strike="noStrike" spc="-1">
                <a:solidFill>
                  <a:srgbClr val="898989"/>
                </a:solidFill>
                <a:latin typeface="Calibri"/>
                <a:ea typeface="DejaVu Sans"/>
              </a:rPr>
              <a:t>15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95" name="Diagrama 21"/>
          <p:cNvPicPr/>
          <p:nvPr/>
        </p:nvPicPr>
        <p:blipFill>
          <a:blip r:embed="rId7"/>
          <a:stretch/>
        </p:blipFill>
        <p:spPr>
          <a:xfrm>
            <a:off x="9899280" y="360"/>
            <a:ext cx="1694520" cy="907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6" name="28 CuadroTexto"/>
          <p:cNvSpPr/>
          <p:nvPr/>
        </p:nvSpPr>
        <p:spPr>
          <a:xfrm>
            <a:off x="509760" y="1436400"/>
            <a:ext cx="8071920" cy="3031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ES" sz="1400" b="1" strike="noStrike" spc="-1">
                <a:solidFill>
                  <a:schemeClr val="dk1"/>
                </a:solidFill>
                <a:latin typeface="Arial"/>
                <a:ea typeface="DejaVu Sans"/>
              </a:rPr>
              <a:t>Advanced Superconducting Thin films. Nitridized Aluminum by Reactive Sputtering </a:t>
            </a:r>
            <a:endParaRPr lang="en-US" sz="1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7" name="Rectángulo 1"/>
          <p:cNvSpPr/>
          <p:nvPr/>
        </p:nvSpPr>
        <p:spPr>
          <a:xfrm>
            <a:off x="-4320" y="6314040"/>
            <a:ext cx="12202560" cy="52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s-ES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98" name="11 CuadroTexto"/>
          <p:cNvSpPr/>
          <p:nvPr/>
        </p:nvSpPr>
        <p:spPr>
          <a:xfrm>
            <a:off x="-5040" y="6392160"/>
            <a:ext cx="12204000" cy="4748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08000" rIns="90000" bIns="108000" anchor="t">
            <a:spAutoFit/>
          </a:bodyPr>
          <a:lstStyle/>
          <a:p>
            <a:pPr algn="ctr" defTabSz="914400">
              <a:lnSpc>
                <a:spcPct val="100000"/>
              </a:lnSpc>
              <a:spcAft>
                <a:spcPts val="400"/>
              </a:spcAft>
            </a:pPr>
            <a:r>
              <a:rPr lang="es-ES" sz="17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Micro – Nano Technologies for Quantum Materials and Devices 		</a:t>
            </a:r>
            <a:r>
              <a:rPr lang="es-ES" sz="1700" b="0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8"/>
              </a:rPr>
              <a:t>gemma.rius@csic.es</a:t>
            </a:r>
            <a:r>
              <a:rPr lang="es-ES" sz="17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 </a:t>
            </a:r>
            <a:endParaRPr lang="en-US" sz="1700" b="0" strike="noStrike" spc="-1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299" name="Tabla 2"/>
          <p:cNvGraphicFramePr/>
          <p:nvPr/>
        </p:nvGraphicFramePr>
        <p:xfrm>
          <a:off x="509760" y="1897200"/>
          <a:ext cx="8071920" cy="4350960"/>
        </p:xfrm>
        <a:graphic>
          <a:graphicData uri="http://schemas.openxmlformats.org/drawingml/2006/table">
            <a:tbl>
              <a:tblPr/>
              <a:tblGrid>
                <a:gridCol w="2292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8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43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6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04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400" b="1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Property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9840" marR="69840" anchor="ctr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l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400" b="1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Sample 3 - lower N%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9840" marR="69840" anchor="ctr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l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400" b="1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Sample 6 - higher N%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9840" marR="69840" anchor="ctr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l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400" b="1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Difference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9840" marR="69840" anchor="ctr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l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10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400" b="0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Structure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9840" marR="69840" anchor="ctr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400" b="0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Nanocrystalline/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400" b="0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polycrystalline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9840" marR="69840" anchor="ctr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400" b="0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Nanocrystalline/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400" b="0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polycrystalline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9840" marR="69840" anchor="ctr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400" b="0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Same basic class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9840" marR="69840" anchor="ctr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10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400" b="0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Characteristic domain size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9840" marR="69840" anchor="ctr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400" b="1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~15–25 nm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9840" marR="69840" anchor="ctr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400" b="1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~5–12 nm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9840" marR="69840" anchor="ctr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400" b="0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Smaller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9840" marR="69840" anchor="ctr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10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400" b="0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Average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400" b="0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representative size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9840" marR="69840" anchor="ctr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400" b="1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~20 nm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9840" marR="69840" anchor="ctr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400" b="1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~8–10 nm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9840" marR="69840" anchor="ctr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400" b="0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~ 2× smaller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9840" marR="69840" anchor="ctr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4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400" b="0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Large coherent regions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9840" marR="69840" anchor="ctr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400" b="0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Relatively common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9840" marR="69840" anchor="ctr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400" b="0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Less common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9840" marR="69840" anchor="ctr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400" b="0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Reduced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9840" marR="69840" anchor="ctr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04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400" b="0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Grain-boundary density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9840" marR="69840" anchor="ctr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400" b="0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Moderate/high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9840" marR="69840" anchor="ctr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400" b="1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High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9840" marR="69840" anchor="ctr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400" b="0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Increased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9840" marR="69840" anchor="ctr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04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400" b="0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Local lattice coherence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9840" marR="69840" anchor="ctr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400" b="0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Higher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9840" marR="69840" anchor="ctr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400" b="1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Lower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9840" marR="69840" anchor="ctr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400" b="0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More disorder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9840" marR="69840" anchor="ctr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10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400" b="0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Local orientation variation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9840" marR="69840" anchor="ctr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400" b="0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Moderate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9840" marR="69840" anchor="ctr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400" b="1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High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9840" marR="69840" anchor="ctr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400" b="0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Increased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9840" marR="69840" anchor="ctr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04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400" b="0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Internal lattice distortion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9840" marR="69840" anchor="ctr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400" b="0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Moderate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9840" marR="69840" anchor="ctr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400" b="1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Moderate–high+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9840" marR="69840" anchor="ctr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400" b="0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Increased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9840" marR="69840" anchor="ctr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910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400" b="0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Texture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9840" marR="69840" anchor="ctr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400" b="0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Somewhat more coherent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9840" marR="69840" anchor="ctr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400" b="0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More isotropic/mixed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9840" marR="69840" anchor="ctr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400" b="0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More random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9840" marR="69840" anchor="ctr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910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400" b="0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Long-range crystalline order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9840" marR="69840" anchor="ctr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400" b="0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Limited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9840" marR="69840" anchor="ctr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400" b="0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Very limited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9840" marR="69840" anchor="ctr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400" b="0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Further reduced</a:t>
                      </a:r>
                      <a:endParaRPr lang="en-US" sz="14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9840" marR="69840" anchor="ctr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00" name="CuadroTexto 3"/>
          <p:cNvSpPr/>
          <p:nvPr/>
        </p:nvSpPr>
        <p:spPr>
          <a:xfrm>
            <a:off x="8610120" y="4929480"/>
            <a:ext cx="1600200" cy="8283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rgbClr val="A33E03">
                <a:lumMod val="60000"/>
                <a:lumOff val="40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en-US" sz="1800" b="1" strike="noStrike" spc="-1">
                <a:solidFill>
                  <a:schemeClr val="dk1"/>
                </a:solidFill>
                <a:latin typeface="Arial"/>
                <a:ea typeface="DejaVu Sans"/>
              </a:rPr>
              <a:t>Sample 3</a:t>
            </a: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  <a:p>
            <a:pPr algn="ctr" defTabSz="914400">
              <a:lnSpc>
                <a:spcPct val="100000"/>
              </a:lnSpc>
            </a:pPr>
            <a:endParaRPr lang="en-US" sz="1000" b="0" strike="noStrike" spc="-1">
              <a:solidFill>
                <a:srgbClr val="000000"/>
              </a:solidFill>
              <a:latin typeface="Calibri"/>
            </a:endParaRPr>
          </a:p>
          <a:p>
            <a:pPr algn="ctr" defTabSz="914400">
              <a:lnSpc>
                <a:spcPct val="100000"/>
              </a:lnSpc>
            </a:pPr>
            <a:r>
              <a:rPr lang="en-US" sz="1800" b="1" strike="noStrike" spc="-1">
                <a:solidFill>
                  <a:schemeClr val="dk1"/>
                </a:solidFill>
                <a:latin typeface="Arial"/>
                <a:ea typeface="DejaVu Sans"/>
              </a:rPr>
              <a:t>Al</a:t>
            </a:r>
            <a:r>
              <a:rPr lang="en-US" sz="1800" b="1" strike="noStrike" spc="-1" baseline="-25000">
                <a:solidFill>
                  <a:schemeClr val="dk1"/>
                </a:solidFill>
                <a:latin typeface="Arial"/>
                <a:ea typeface="DejaVu Sans"/>
              </a:rPr>
              <a:t>0.9</a:t>
            </a:r>
            <a:r>
              <a:rPr lang="en-US" sz="1800" b="1" strike="noStrike" spc="-1">
                <a:solidFill>
                  <a:schemeClr val="dk1"/>
                </a:solidFill>
                <a:latin typeface="Arial"/>
                <a:ea typeface="DejaVu Sans"/>
              </a:rPr>
              <a:t>N</a:t>
            </a:r>
            <a:r>
              <a:rPr lang="en-US" sz="1800" b="1" strike="noStrike" spc="-1" baseline="-25000">
                <a:solidFill>
                  <a:schemeClr val="dk1"/>
                </a:solidFill>
                <a:latin typeface="Arial"/>
                <a:ea typeface="DejaVu Sans"/>
              </a:rPr>
              <a:t>0.1</a:t>
            </a: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1" name="CuadroTexto 19"/>
          <p:cNvSpPr/>
          <p:nvPr/>
        </p:nvSpPr>
        <p:spPr>
          <a:xfrm>
            <a:off x="10470960" y="4929480"/>
            <a:ext cx="1600200" cy="8283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rgbClr val="C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en-US" sz="1800" b="1" strike="noStrike" spc="-1">
                <a:solidFill>
                  <a:schemeClr val="dk1"/>
                </a:solidFill>
                <a:latin typeface="Arial"/>
                <a:ea typeface="DejaVu Sans"/>
              </a:rPr>
              <a:t>Sample 6</a:t>
            </a: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  <a:p>
            <a:pPr algn="ctr" defTabSz="914400">
              <a:lnSpc>
                <a:spcPct val="100000"/>
              </a:lnSpc>
            </a:pPr>
            <a:endParaRPr lang="en-US" sz="1000" b="0" strike="noStrike" spc="-1">
              <a:solidFill>
                <a:srgbClr val="000000"/>
              </a:solidFill>
              <a:latin typeface="Calibri"/>
            </a:endParaRPr>
          </a:p>
          <a:p>
            <a:pPr algn="ctr" defTabSz="914400">
              <a:lnSpc>
                <a:spcPct val="100000"/>
              </a:lnSpc>
            </a:pPr>
            <a:r>
              <a:rPr lang="en-US" sz="1800" b="1" strike="noStrike" spc="-1">
                <a:solidFill>
                  <a:schemeClr val="dk1"/>
                </a:solidFill>
                <a:latin typeface="Arial"/>
                <a:ea typeface="DejaVu Sans"/>
              </a:rPr>
              <a:t>Al</a:t>
            </a:r>
            <a:r>
              <a:rPr lang="en-US" sz="1800" b="1" strike="noStrike" spc="-1" baseline="-25000">
                <a:solidFill>
                  <a:schemeClr val="dk1"/>
                </a:solidFill>
                <a:latin typeface="Arial"/>
                <a:ea typeface="DejaVu Sans"/>
              </a:rPr>
              <a:t>0.75</a:t>
            </a:r>
            <a:r>
              <a:rPr lang="en-US" sz="1800" b="1" strike="noStrike" spc="-1">
                <a:solidFill>
                  <a:schemeClr val="dk1"/>
                </a:solidFill>
                <a:latin typeface="Arial"/>
                <a:ea typeface="DejaVu Sans"/>
              </a:rPr>
              <a:t>N</a:t>
            </a:r>
            <a:r>
              <a:rPr lang="en-US" sz="1800" b="1" strike="noStrike" spc="-1" baseline="-25000">
                <a:solidFill>
                  <a:schemeClr val="dk1"/>
                </a:solidFill>
                <a:latin typeface="Arial"/>
                <a:ea typeface="DejaVu Sans"/>
              </a:rPr>
              <a:t>0.25</a:t>
            </a: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02" name="Imagen 12"/>
          <p:cNvPicPr/>
          <p:nvPr/>
        </p:nvPicPr>
        <p:blipFill>
          <a:blip r:embed="rId9"/>
          <a:srcRect t="47467" r="50597" b="3524"/>
          <a:stretch/>
        </p:blipFill>
        <p:spPr>
          <a:xfrm>
            <a:off x="8813880" y="2388600"/>
            <a:ext cx="2923560" cy="226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3" name="CuadroTexto 38"/>
          <p:cNvSpPr/>
          <p:nvPr/>
        </p:nvSpPr>
        <p:spPr>
          <a:xfrm>
            <a:off x="8813880" y="1928520"/>
            <a:ext cx="3256920" cy="288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fr-FR" sz="1300" b="1" i="1" u="sng" strike="noStrike" spc="-1">
                <a:solidFill>
                  <a:srgbClr val="000000"/>
                </a:solidFill>
                <a:uFillTx/>
                <a:latin typeface="Arial"/>
                <a:ea typeface="DejaVu Sans"/>
                <a:hlinkClick r:id="rId10"/>
              </a:rPr>
              <a:t>2024</a:t>
            </a:r>
            <a:r>
              <a:rPr lang="fr-FR" sz="1300" b="0" i="1" u="sng" strike="noStrike" spc="-1">
                <a:solidFill>
                  <a:srgbClr val="000000"/>
                </a:solidFill>
                <a:uFillTx/>
                <a:latin typeface="Arial"/>
                <a:ea typeface="DejaVu Sans"/>
                <a:hlinkClick r:id="rId10"/>
              </a:rPr>
              <a:t> </a:t>
            </a:r>
            <a:r>
              <a:rPr lang="fr-FR" sz="1300" b="0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10"/>
              </a:rPr>
              <a:t>Supercond</a:t>
            </a:r>
            <a:r>
              <a:rPr lang="fr-FR" sz="1300" b="0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10"/>
              </a:rPr>
              <a:t>. </a:t>
            </a:r>
            <a:r>
              <a:rPr lang="fr-FR" sz="1300" b="0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10"/>
              </a:rPr>
              <a:t>Sci</a:t>
            </a:r>
            <a:r>
              <a:rPr lang="fr-FR" sz="1300" b="0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10"/>
              </a:rPr>
              <a:t>. </a:t>
            </a:r>
            <a:r>
              <a:rPr lang="fr-FR" sz="1300" b="0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10"/>
              </a:rPr>
              <a:t>Technol</a:t>
            </a:r>
            <a:r>
              <a:rPr lang="fr-FR" sz="1300" b="0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10"/>
              </a:rPr>
              <a:t>.</a:t>
            </a:r>
            <a:r>
              <a:rPr lang="fr-FR" sz="1300" b="0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10"/>
              </a:rPr>
              <a:t> 37 </a:t>
            </a:r>
            <a:r>
              <a:rPr lang="fr-FR" sz="1300" b="0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10"/>
              </a:rPr>
              <a:t>035017</a:t>
            </a:r>
            <a:endParaRPr lang="en-US" sz="13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4" name="3 CuadroTexto"/>
          <p:cNvSpPr/>
          <p:nvPr/>
        </p:nvSpPr>
        <p:spPr>
          <a:xfrm>
            <a:off x="-5040" y="904320"/>
            <a:ext cx="12204000" cy="406800"/>
          </a:xfrm>
          <a:prstGeom prst="rect">
            <a:avLst/>
          </a:prstGeom>
          <a:solidFill>
            <a:schemeClr val="bg1">
              <a:lumMod val="5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6000" rIns="90000" bIns="36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ES" sz="2200" b="1" strike="noStrike" spc="-1">
                <a:solidFill>
                  <a:schemeClr val="lt1"/>
                </a:solidFill>
                <a:latin typeface="Arial"/>
                <a:ea typeface="DejaVu Sans"/>
              </a:rPr>
              <a:t>Superconducting &amp; Hybrid     Quantum Chips Research Line</a:t>
            </a:r>
            <a:endParaRPr lang="en-US" sz="2200" b="0" strike="noStrike" spc="-1">
              <a:solidFill>
                <a:srgbClr val="FFFFFF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5" name="Grupo 17"/>
          <p:cNvGrpSpPr/>
          <p:nvPr/>
        </p:nvGrpSpPr>
        <p:grpSpPr>
          <a:xfrm>
            <a:off x="-3600" y="360"/>
            <a:ext cx="12195000" cy="6842160"/>
            <a:chOff x="-3600" y="360"/>
            <a:chExt cx="12195000" cy="6842160"/>
          </a:xfrm>
        </p:grpSpPr>
        <p:pic>
          <p:nvPicPr>
            <p:cNvPr id="306" name="Imagen 7"/>
            <p:cNvPicPr/>
            <p:nvPr/>
          </p:nvPicPr>
          <p:blipFill>
            <a:blip r:embed="rId3"/>
            <a:stretch/>
          </p:blipFill>
          <p:spPr>
            <a:xfrm flipH="1">
              <a:off x="720" y="360"/>
              <a:ext cx="12190680" cy="90792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307" name="Grupo 8"/>
            <p:cNvGrpSpPr/>
            <p:nvPr/>
          </p:nvGrpSpPr>
          <p:grpSpPr>
            <a:xfrm>
              <a:off x="47160" y="360"/>
              <a:ext cx="7767000" cy="907920"/>
              <a:chOff x="47160" y="360"/>
              <a:chExt cx="7767000" cy="907920"/>
            </a:xfrm>
          </p:grpSpPr>
          <p:pic>
            <p:nvPicPr>
              <p:cNvPr id="308" name="Imagen 9"/>
              <p:cNvPicPr/>
              <p:nvPr/>
            </p:nvPicPr>
            <p:blipFill>
              <a:blip r:embed="rId4"/>
              <a:srcRect l="34836"/>
              <a:stretch/>
            </p:blipFill>
            <p:spPr>
              <a:xfrm>
                <a:off x="2291760" y="360"/>
                <a:ext cx="5522400" cy="90792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309" name="Imagen 10"/>
              <p:cNvPicPr/>
              <p:nvPr/>
            </p:nvPicPr>
            <p:blipFill>
              <a:blip r:embed="rId5"/>
              <a:stretch/>
            </p:blipFill>
            <p:spPr>
              <a:xfrm>
                <a:off x="47160" y="71640"/>
                <a:ext cx="2243880" cy="76536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310" name="Imagen 11"/>
            <p:cNvPicPr/>
            <p:nvPr/>
          </p:nvPicPr>
          <p:blipFill>
            <a:blip r:embed="rId3"/>
            <a:stretch/>
          </p:blipFill>
          <p:spPr>
            <a:xfrm flipH="1">
              <a:off x="-3600" y="6377760"/>
              <a:ext cx="12190680" cy="464760"/>
            </a:xfrm>
            <a:prstGeom prst="rect">
              <a:avLst/>
            </a:prstGeom>
            <a:noFill/>
            <a:ln w="0">
              <a:noFill/>
            </a:ln>
          </p:spPr>
        </p:pic>
      </p:grpSp>
      <p:pic>
        <p:nvPicPr>
          <p:cNvPr id="311" name="Imagen 14"/>
          <p:cNvPicPr/>
          <p:nvPr/>
        </p:nvPicPr>
        <p:blipFill>
          <a:blip r:embed="rId6"/>
          <a:stretch/>
        </p:blipFill>
        <p:spPr>
          <a:xfrm>
            <a:off x="8189640" y="6389280"/>
            <a:ext cx="4001040" cy="46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2" name="Marcador de número de diapositiva 16"/>
          <p:cNvSpPr/>
          <p:nvPr/>
        </p:nvSpPr>
        <p:spPr>
          <a:xfrm>
            <a:off x="8610120" y="6356160"/>
            <a:ext cx="2742120" cy="364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rm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  <a:tab pos="914400" algn="l"/>
                <a:tab pos="1828440" algn="l"/>
                <a:tab pos="2742840" algn="l"/>
                <a:tab pos="3657240" algn="l"/>
                <a:tab pos="4571640" algn="l"/>
                <a:tab pos="5485680" algn="l"/>
                <a:tab pos="6400080" algn="l"/>
                <a:tab pos="7314480" algn="l"/>
                <a:tab pos="8228880" algn="l"/>
                <a:tab pos="9142920" algn="l"/>
                <a:tab pos="10057320" algn="l"/>
              </a:tabLst>
            </a:pPr>
            <a:fld id="{CDAED32A-5E97-4B1F-BA8C-577A7A232206}" type="slidenum">
              <a:rPr lang="es-ES" sz="1200" b="0" strike="noStrike" spc="-1">
                <a:solidFill>
                  <a:srgbClr val="898989"/>
                </a:solidFill>
                <a:latin typeface="Calibri"/>
                <a:ea typeface="DejaVu Sans"/>
              </a:rPr>
              <a:t>16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13" name="Diagrama 21"/>
          <p:cNvPicPr/>
          <p:nvPr/>
        </p:nvPicPr>
        <p:blipFill>
          <a:blip r:embed="rId7"/>
          <a:stretch/>
        </p:blipFill>
        <p:spPr>
          <a:xfrm>
            <a:off x="9899280" y="360"/>
            <a:ext cx="1694520" cy="907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4" name="3 CuadroTexto"/>
          <p:cNvSpPr/>
          <p:nvPr/>
        </p:nvSpPr>
        <p:spPr>
          <a:xfrm>
            <a:off x="2160" y="916920"/>
            <a:ext cx="12202560" cy="437400"/>
          </a:xfrm>
          <a:prstGeom prst="rect">
            <a:avLst/>
          </a:prstGeom>
          <a:solidFill>
            <a:schemeClr val="bg1">
              <a:lumMod val="5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6000" rIns="90000" bIns="36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ES" sz="2400" b="1" strike="noStrike" spc="-1">
                <a:solidFill>
                  <a:schemeClr val="lt1"/>
                </a:solidFill>
                <a:latin typeface="Arial"/>
                <a:ea typeface="DejaVu Sans"/>
              </a:rPr>
              <a:t>QUTE Project          Ref. CNS2023-145234</a:t>
            </a:r>
            <a:endParaRPr lang="en-US" sz="2400" b="0" strike="noStrike" spc="-1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315" name="Picture 41"/>
          <p:cNvPicPr/>
          <p:nvPr/>
        </p:nvPicPr>
        <p:blipFill>
          <a:blip r:embed="rId8"/>
          <a:stretch/>
        </p:blipFill>
        <p:spPr>
          <a:xfrm>
            <a:off x="2284920" y="2047680"/>
            <a:ext cx="7612920" cy="3619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6" name="TextBox 43"/>
          <p:cNvSpPr/>
          <p:nvPr/>
        </p:nvSpPr>
        <p:spPr>
          <a:xfrm>
            <a:off x="1584360" y="1579680"/>
            <a:ext cx="9016560" cy="790200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GB" sz="2300" b="1" strike="noStrike" spc="-1">
                <a:solidFill>
                  <a:schemeClr val="dk1"/>
                </a:solidFill>
                <a:latin typeface="Gotham Office"/>
                <a:ea typeface="DejaVu Sans"/>
              </a:rPr>
              <a:t>Ion Irradiation for Advanced Control of Superconductivity in Thin Films</a:t>
            </a:r>
            <a:endParaRPr lang="en-US" sz="23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7" name="Rectángulo 1"/>
          <p:cNvSpPr/>
          <p:nvPr/>
        </p:nvSpPr>
        <p:spPr>
          <a:xfrm>
            <a:off x="7114680" y="5824080"/>
            <a:ext cx="261288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s-ES" sz="1200" b="1" i="1" strike="noStrike" spc="-1">
                <a:solidFill>
                  <a:schemeClr val="dk1"/>
                </a:solidFill>
                <a:latin typeface="Arial"/>
                <a:ea typeface="DejaVu Sans"/>
              </a:rPr>
              <a:t>2023</a:t>
            </a:r>
            <a:r>
              <a:rPr lang="es-ES" sz="12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 Appl. Phys. Rev.</a:t>
            </a:r>
            <a:r>
              <a:rPr lang="es-ES" sz="1200" b="0" strike="noStrike" spc="-1">
                <a:solidFill>
                  <a:schemeClr val="dk1"/>
                </a:solidFill>
                <a:latin typeface="Arial"/>
                <a:ea typeface="DejaVu Sans"/>
              </a:rPr>
              <a:t> 10, 041311</a:t>
            </a: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  <a:p>
            <a:pPr defTabSz="914400">
              <a:lnSpc>
                <a:spcPct val="100000"/>
              </a:lnSpc>
            </a:pPr>
            <a:r>
              <a:rPr lang="es-ES" sz="1200" b="0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9"/>
              </a:rPr>
              <a:t>https://doi.org/10.1063/5.0162597</a:t>
            </a:r>
            <a:r>
              <a:rPr lang="es-ES" sz="1200" b="0" strike="noStrike" spc="-1">
                <a:solidFill>
                  <a:schemeClr val="dk1"/>
                </a:solidFill>
                <a:latin typeface="Arial"/>
                <a:ea typeface="DejaVu Sans"/>
              </a:rPr>
              <a:t> </a:t>
            </a: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8" name="11 CuadroTexto"/>
          <p:cNvSpPr/>
          <p:nvPr/>
        </p:nvSpPr>
        <p:spPr>
          <a:xfrm>
            <a:off x="-5040" y="6392160"/>
            <a:ext cx="12204000" cy="4748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08000" rIns="90000" bIns="108000" anchor="t">
            <a:spAutoFit/>
          </a:bodyPr>
          <a:lstStyle/>
          <a:p>
            <a:pPr algn="ctr" defTabSz="914400">
              <a:lnSpc>
                <a:spcPct val="100000"/>
              </a:lnSpc>
              <a:spcAft>
                <a:spcPts val="400"/>
              </a:spcAft>
            </a:pPr>
            <a:r>
              <a:rPr lang="es-ES" sz="17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Micro – Nano Technologies for Quantum Materials and Devices 		</a:t>
            </a:r>
            <a:r>
              <a:rPr lang="es-ES" sz="1700" b="0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10"/>
              </a:rPr>
              <a:t>gemma.rius@csic.es</a:t>
            </a:r>
            <a:r>
              <a:rPr lang="es-ES" sz="17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 </a:t>
            </a:r>
            <a:endParaRPr lang="en-US" sz="17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9" name="Grupo 17"/>
          <p:cNvGrpSpPr/>
          <p:nvPr/>
        </p:nvGrpSpPr>
        <p:grpSpPr>
          <a:xfrm>
            <a:off x="-3600" y="360"/>
            <a:ext cx="12195000" cy="6842160"/>
            <a:chOff x="-3600" y="360"/>
            <a:chExt cx="12195000" cy="6842160"/>
          </a:xfrm>
        </p:grpSpPr>
        <p:pic>
          <p:nvPicPr>
            <p:cNvPr id="320" name="Imagen 7"/>
            <p:cNvPicPr/>
            <p:nvPr/>
          </p:nvPicPr>
          <p:blipFill>
            <a:blip r:embed="rId3"/>
            <a:stretch/>
          </p:blipFill>
          <p:spPr>
            <a:xfrm flipH="1">
              <a:off x="720" y="360"/>
              <a:ext cx="12190680" cy="90792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321" name="Grupo 8"/>
            <p:cNvGrpSpPr/>
            <p:nvPr/>
          </p:nvGrpSpPr>
          <p:grpSpPr>
            <a:xfrm>
              <a:off x="47160" y="360"/>
              <a:ext cx="7767000" cy="907920"/>
              <a:chOff x="47160" y="360"/>
              <a:chExt cx="7767000" cy="907920"/>
            </a:xfrm>
          </p:grpSpPr>
          <p:pic>
            <p:nvPicPr>
              <p:cNvPr id="322" name="Imagen 9"/>
              <p:cNvPicPr/>
              <p:nvPr/>
            </p:nvPicPr>
            <p:blipFill>
              <a:blip r:embed="rId4"/>
              <a:srcRect l="34836"/>
              <a:stretch/>
            </p:blipFill>
            <p:spPr>
              <a:xfrm>
                <a:off x="2291760" y="360"/>
                <a:ext cx="5522400" cy="90792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323" name="Imagen 10"/>
              <p:cNvPicPr/>
              <p:nvPr/>
            </p:nvPicPr>
            <p:blipFill>
              <a:blip r:embed="rId5"/>
              <a:stretch/>
            </p:blipFill>
            <p:spPr>
              <a:xfrm>
                <a:off x="47160" y="71640"/>
                <a:ext cx="2243880" cy="76536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324" name="Imagen 11"/>
            <p:cNvPicPr/>
            <p:nvPr/>
          </p:nvPicPr>
          <p:blipFill>
            <a:blip r:embed="rId3"/>
            <a:stretch/>
          </p:blipFill>
          <p:spPr>
            <a:xfrm flipH="1">
              <a:off x="-3600" y="6377760"/>
              <a:ext cx="12190680" cy="464760"/>
            </a:xfrm>
            <a:prstGeom prst="rect">
              <a:avLst/>
            </a:prstGeom>
            <a:noFill/>
            <a:ln w="0">
              <a:noFill/>
            </a:ln>
          </p:spPr>
        </p:pic>
      </p:grpSp>
      <p:pic>
        <p:nvPicPr>
          <p:cNvPr id="325" name="Imagen 14"/>
          <p:cNvPicPr/>
          <p:nvPr/>
        </p:nvPicPr>
        <p:blipFill>
          <a:blip r:embed="rId6"/>
          <a:stretch/>
        </p:blipFill>
        <p:spPr>
          <a:xfrm>
            <a:off x="8189640" y="6389280"/>
            <a:ext cx="4001040" cy="46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6" name="Marcador de número de diapositiva 16"/>
          <p:cNvSpPr/>
          <p:nvPr/>
        </p:nvSpPr>
        <p:spPr>
          <a:xfrm>
            <a:off x="8610120" y="6356160"/>
            <a:ext cx="2742120" cy="364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rm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  <a:tab pos="914400" algn="l"/>
                <a:tab pos="1828440" algn="l"/>
                <a:tab pos="2742840" algn="l"/>
                <a:tab pos="3657240" algn="l"/>
                <a:tab pos="4571640" algn="l"/>
                <a:tab pos="5485680" algn="l"/>
                <a:tab pos="6400080" algn="l"/>
                <a:tab pos="7314480" algn="l"/>
                <a:tab pos="8228880" algn="l"/>
                <a:tab pos="9142920" algn="l"/>
                <a:tab pos="10057320" algn="l"/>
              </a:tabLst>
            </a:pPr>
            <a:fld id="{CAE3AC90-8CCD-4093-98C9-ABD80A8C253E}" type="slidenum">
              <a:rPr lang="es-ES" sz="1200" b="0" strike="noStrike" spc="-1">
                <a:solidFill>
                  <a:srgbClr val="898989"/>
                </a:solidFill>
                <a:latin typeface="Calibri"/>
                <a:ea typeface="DejaVu Sans"/>
              </a:rPr>
              <a:t>17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27" name="Diagrama 21"/>
          <p:cNvPicPr/>
          <p:nvPr/>
        </p:nvPicPr>
        <p:blipFill>
          <a:blip r:embed="rId7"/>
          <a:stretch/>
        </p:blipFill>
        <p:spPr>
          <a:xfrm>
            <a:off x="9899280" y="360"/>
            <a:ext cx="1694520" cy="907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8" name="3 CuadroTexto"/>
          <p:cNvSpPr/>
          <p:nvPr/>
        </p:nvSpPr>
        <p:spPr>
          <a:xfrm>
            <a:off x="2160" y="916920"/>
            <a:ext cx="12202560" cy="437400"/>
          </a:xfrm>
          <a:prstGeom prst="rect">
            <a:avLst/>
          </a:prstGeom>
          <a:solidFill>
            <a:schemeClr val="bg1">
              <a:lumMod val="5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6000" rIns="90000" bIns="36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ES" sz="2400" b="1" strike="noStrike" spc="-1">
                <a:solidFill>
                  <a:schemeClr val="lt1"/>
                </a:solidFill>
                <a:latin typeface="Arial"/>
                <a:ea typeface="DejaVu Sans"/>
              </a:rPr>
              <a:t>QUTE Project          Ref. CNS2023-145234</a:t>
            </a:r>
            <a:endParaRPr lang="en-US" sz="2400" b="0" strike="noStrike" spc="-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329" name="TextBox 43"/>
          <p:cNvSpPr/>
          <p:nvPr/>
        </p:nvSpPr>
        <p:spPr>
          <a:xfrm>
            <a:off x="172080" y="1855080"/>
            <a:ext cx="8719560" cy="759960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GB" sz="2200" b="1" strike="noStrike" spc="-1">
                <a:solidFill>
                  <a:schemeClr val="dk1"/>
                </a:solidFill>
                <a:latin typeface="Gotham Office"/>
                <a:ea typeface="DejaVu Sans"/>
              </a:rPr>
              <a:t>Ion Irradiation for Advanced Control of Superconductivity in Thin Films</a:t>
            </a:r>
            <a:endParaRPr lang="en-US" sz="2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30" name="Imagen 17"/>
          <p:cNvPicPr/>
          <p:nvPr/>
        </p:nvPicPr>
        <p:blipFill>
          <a:blip r:embed="rId8"/>
          <a:srcRect r="42354" b="26617"/>
          <a:stretch/>
        </p:blipFill>
        <p:spPr>
          <a:xfrm>
            <a:off x="9357840" y="1621080"/>
            <a:ext cx="2663280" cy="458460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</p:pic>
      <p:sp>
        <p:nvSpPr>
          <p:cNvPr id="331" name="11 CuadroTexto"/>
          <p:cNvSpPr/>
          <p:nvPr/>
        </p:nvSpPr>
        <p:spPr>
          <a:xfrm>
            <a:off x="-5040" y="6392160"/>
            <a:ext cx="12204000" cy="4748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08000" rIns="90000" bIns="108000" anchor="t">
            <a:spAutoFit/>
          </a:bodyPr>
          <a:lstStyle/>
          <a:p>
            <a:pPr algn="ctr" defTabSz="914400">
              <a:lnSpc>
                <a:spcPct val="100000"/>
              </a:lnSpc>
              <a:spcAft>
                <a:spcPts val="400"/>
              </a:spcAft>
            </a:pPr>
            <a:r>
              <a:rPr lang="es-ES" sz="17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Micro – Nano Technologies for Quantum Materials and Devices 		</a:t>
            </a:r>
            <a:r>
              <a:rPr lang="es-ES" sz="1700" b="0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9"/>
              </a:rPr>
              <a:t>gemma.rius@csic.es</a:t>
            </a:r>
            <a:r>
              <a:rPr lang="es-ES" sz="17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 </a:t>
            </a:r>
            <a:endParaRPr lang="en-US" sz="17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32" name="Imagen 1"/>
          <p:cNvPicPr/>
          <p:nvPr/>
        </p:nvPicPr>
        <p:blipFill>
          <a:blip r:embed="rId10"/>
          <a:stretch/>
        </p:blipFill>
        <p:spPr>
          <a:xfrm>
            <a:off x="-5040" y="2692440"/>
            <a:ext cx="9110160" cy="28263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Imagen 18"/>
          <p:cNvPicPr/>
          <p:nvPr/>
        </p:nvPicPr>
        <p:blipFill>
          <a:blip r:embed="rId3"/>
          <a:srcRect r="57957"/>
          <a:stretch/>
        </p:blipFill>
        <p:spPr>
          <a:xfrm>
            <a:off x="399240" y="2442240"/>
            <a:ext cx="2740680" cy="367884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</p:pic>
      <p:grpSp>
        <p:nvGrpSpPr>
          <p:cNvPr id="334" name="Grupo 17"/>
          <p:cNvGrpSpPr/>
          <p:nvPr/>
        </p:nvGrpSpPr>
        <p:grpSpPr>
          <a:xfrm>
            <a:off x="-4320" y="0"/>
            <a:ext cx="12196440" cy="6842880"/>
            <a:chOff x="-4320" y="0"/>
            <a:chExt cx="12196440" cy="6842880"/>
          </a:xfrm>
        </p:grpSpPr>
        <p:pic>
          <p:nvPicPr>
            <p:cNvPr id="335" name="Imagen 7"/>
            <p:cNvPicPr/>
            <p:nvPr/>
          </p:nvPicPr>
          <p:blipFill>
            <a:blip r:embed="rId4"/>
            <a:stretch/>
          </p:blipFill>
          <p:spPr>
            <a:xfrm flipH="1">
              <a:off x="0" y="0"/>
              <a:ext cx="12192120" cy="90792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336" name="Grupo 8"/>
            <p:cNvGrpSpPr/>
            <p:nvPr/>
          </p:nvGrpSpPr>
          <p:grpSpPr>
            <a:xfrm>
              <a:off x="46440" y="0"/>
              <a:ext cx="7768080" cy="907920"/>
              <a:chOff x="46440" y="0"/>
              <a:chExt cx="7768080" cy="907920"/>
            </a:xfrm>
          </p:grpSpPr>
          <p:pic>
            <p:nvPicPr>
              <p:cNvPr id="337" name="Imagen 9"/>
              <p:cNvPicPr/>
              <p:nvPr/>
            </p:nvPicPr>
            <p:blipFill>
              <a:blip r:embed="rId5"/>
              <a:srcRect l="34836"/>
              <a:stretch/>
            </p:blipFill>
            <p:spPr>
              <a:xfrm>
                <a:off x="2291400" y="0"/>
                <a:ext cx="5523120" cy="90792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338" name="Imagen 10"/>
              <p:cNvPicPr/>
              <p:nvPr/>
            </p:nvPicPr>
            <p:blipFill>
              <a:blip r:embed="rId6"/>
              <a:stretch/>
            </p:blipFill>
            <p:spPr>
              <a:xfrm>
                <a:off x="46440" y="71280"/>
                <a:ext cx="2244240" cy="76536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339" name="Imagen 11"/>
            <p:cNvPicPr/>
            <p:nvPr/>
          </p:nvPicPr>
          <p:blipFill>
            <a:blip r:embed="rId4"/>
            <a:stretch/>
          </p:blipFill>
          <p:spPr>
            <a:xfrm flipH="1">
              <a:off x="-4320" y="6378120"/>
              <a:ext cx="12192120" cy="464760"/>
            </a:xfrm>
            <a:prstGeom prst="rect">
              <a:avLst/>
            </a:prstGeom>
            <a:noFill/>
            <a:ln w="0">
              <a:noFill/>
            </a:ln>
          </p:spPr>
        </p:pic>
      </p:grpSp>
      <p:pic>
        <p:nvPicPr>
          <p:cNvPr id="340" name="Imagen 14"/>
          <p:cNvPicPr/>
          <p:nvPr/>
        </p:nvPicPr>
        <p:blipFill>
          <a:blip r:embed="rId7"/>
          <a:stretch/>
        </p:blipFill>
        <p:spPr>
          <a:xfrm>
            <a:off x="8190000" y="6389640"/>
            <a:ext cx="4001400" cy="46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1" name="Marcador de número de diapositiva 16"/>
          <p:cNvSpPr/>
          <p:nvPr/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rm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1BB2329-A5F3-454A-8201-D013C5837DF4}" type="slidenum">
              <a:rPr lang="es-ES" sz="1200" b="0" strike="noStrike" spc="-1">
                <a:solidFill>
                  <a:srgbClr val="898989"/>
                </a:solidFill>
                <a:latin typeface="Calibri"/>
                <a:ea typeface="DejaVu Sans"/>
              </a:rPr>
              <a:t>18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42" name="Diagrama 21"/>
          <p:cNvPicPr/>
          <p:nvPr/>
        </p:nvPicPr>
        <p:blipFill>
          <a:blip r:embed="rId8"/>
          <a:stretch/>
        </p:blipFill>
        <p:spPr>
          <a:xfrm>
            <a:off x="9899640" y="0"/>
            <a:ext cx="1694880" cy="907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3" name="3 CuadroTexto"/>
          <p:cNvSpPr/>
          <p:nvPr/>
        </p:nvSpPr>
        <p:spPr>
          <a:xfrm>
            <a:off x="-16560" y="906120"/>
            <a:ext cx="12204000" cy="406800"/>
          </a:xfrm>
          <a:prstGeom prst="rect">
            <a:avLst/>
          </a:prstGeom>
          <a:solidFill>
            <a:schemeClr val="bg1">
              <a:lumMod val="5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6000" rIns="90000" bIns="36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ES" sz="2200" b="1" strike="noStrike" spc="-1">
                <a:solidFill>
                  <a:schemeClr val="lt1"/>
                </a:solidFill>
                <a:latin typeface="Arial"/>
                <a:ea typeface="DejaVu Sans"/>
              </a:rPr>
              <a:t>Application of Ion-based SC Thin Films - TES</a:t>
            </a:r>
            <a:endParaRPr lang="en-US" sz="2200" b="0" strike="noStrike" spc="-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344" name="TextBox 83"/>
          <p:cNvSpPr/>
          <p:nvPr/>
        </p:nvSpPr>
        <p:spPr>
          <a:xfrm>
            <a:off x="365760" y="1895760"/>
            <a:ext cx="6919560" cy="57708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it-IT" sz="1600" b="1" strike="noStrike" spc="-1">
                <a:solidFill>
                  <a:schemeClr val="dk1"/>
                </a:solidFill>
                <a:latin typeface="Gotham Office"/>
                <a:ea typeface="DejaVu Sans"/>
              </a:rPr>
              <a:t>Ultra thin W Tc Tuning via Ion irradiation with semiconductor ions - Si and Ge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5" name="TextBox 43"/>
          <p:cNvSpPr/>
          <p:nvPr/>
        </p:nvSpPr>
        <p:spPr>
          <a:xfrm>
            <a:off x="308520" y="1437840"/>
            <a:ext cx="7029000" cy="759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GB" sz="2200" b="1" strike="noStrike" spc="-1">
                <a:solidFill>
                  <a:schemeClr val="dk1"/>
                </a:solidFill>
                <a:latin typeface="Gotham Office"/>
                <a:ea typeface="DejaVu Sans"/>
              </a:rPr>
              <a:t>Ion Irradiation for Advanced Control of Superconductivity</a:t>
            </a:r>
            <a:endParaRPr lang="en-US" sz="2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46" name="Imagen 41"/>
          <p:cNvPicPr/>
          <p:nvPr/>
        </p:nvPicPr>
        <p:blipFill>
          <a:blip r:embed="rId9"/>
          <a:stretch/>
        </p:blipFill>
        <p:spPr>
          <a:xfrm>
            <a:off x="8255520" y="4178160"/>
            <a:ext cx="3097440" cy="1699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7" name="Rectángulo 40"/>
          <p:cNvSpPr/>
          <p:nvPr/>
        </p:nvSpPr>
        <p:spPr>
          <a:xfrm>
            <a:off x="7814880" y="5905800"/>
            <a:ext cx="399744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1200" b="1" i="1" strike="noStrike" spc="-1">
                <a:solidFill>
                  <a:schemeClr val="dk1"/>
                </a:solidFill>
                <a:latin typeface="Arial"/>
                <a:ea typeface="DejaVu Sans"/>
              </a:rPr>
              <a:t>2026</a:t>
            </a:r>
            <a:r>
              <a:rPr lang="en-US" sz="12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 IEEE Trans. Appl. Superconductivity</a:t>
            </a:r>
            <a:r>
              <a:rPr lang="en-US" sz="1200" b="0" strike="noStrike" spc="-1">
                <a:solidFill>
                  <a:schemeClr val="dk1"/>
                </a:solidFill>
                <a:latin typeface="Arial"/>
                <a:ea typeface="DejaVu Sans"/>
              </a:rPr>
              <a:t> 36, 5, 1-5 </a:t>
            </a:r>
            <a:r>
              <a:rPr lang="en-US" sz="1200" b="0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10"/>
              </a:rPr>
              <a:t>doi.org/10.1109/TASC.2026.3673788</a:t>
            </a: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48" name="Imagen 7"/>
          <p:cNvPicPr/>
          <p:nvPr/>
        </p:nvPicPr>
        <p:blipFill>
          <a:blip r:embed="rId11"/>
          <a:srcRect l="45511" t="49865" r="2036" b="2969"/>
          <a:stretch/>
        </p:blipFill>
        <p:spPr>
          <a:xfrm>
            <a:off x="7898760" y="1483200"/>
            <a:ext cx="3574440" cy="2742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9" name="11 CuadroTexto"/>
          <p:cNvSpPr/>
          <p:nvPr/>
        </p:nvSpPr>
        <p:spPr>
          <a:xfrm>
            <a:off x="-5040" y="6382800"/>
            <a:ext cx="12204000" cy="4748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08000" rIns="90000" bIns="108000" anchor="t">
            <a:spAutoFit/>
          </a:bodyPr>
          <a:lstStyle/>
          <a:p>
            <a:pPr algn="ctr" defTabSz="914400">
              <a:lnSpc>
                <a:spcPct val="100000"/>
              </a:lnSpc>
              <a:spcAft>
                <a:spcPts val="400"/>
              </a:spcAft>
            </a:pPr>
            <a:r>
              <a:rPr lang="es-ES" sz="17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Micro – Nano Technologies for Quantum Materials and Devices 		</a:t>
            </a:r>
            <a:r>
              <a:rPr lang="es-ES" sz="1700" b="0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12"/>
              </a:rPr>
              <a:t>gemma.rius@csic.es</a:t>
            </a:r>
            <a:r>
              <a:rPr lang="es-ES" sz="17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 </a:t>
            </a:r>
            <a:endParaRPr lang="en-US" sz="17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0" name="Rectangle 101"/>
          <p:cNvSpPr/>
          <p:nvPr/>
        </p:nvSpPr>
        <p:spPr>
          <a:xfrm>
            <a:off x="5488200" y="3687480"/>
            <a:ext cx="12193200" cy="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tIns="360" bIns="360" numCol="1" spcCol="0" anchor="ctr">
            <a:spAutoFit/>
          </a:bodyPr>
          <a:lstStyle/>
          <a:p>
            <a:pPr defTabSz="914400">
              <a:lnSpc>
                <a:spcPct val="100000"/>
              </a:lnSpc>
            </a:pPr>
            <a:endParaRPr lang="en-US" sz="1800" b="0" strike="noStrike" spc="-1">
              <a:solidFill>
                <a:schemeClr val="dk1"/>
              </a:solidFill>
              <a:latin typeface="Arial"/>
              <a:ea typeface="DejaVu Sans"/>
            </a:endParaRPr>
          </a:p>
        </p:txBody>
      </p:sp>
      <p:pic>
        <p:nvPicPr>
          <p:cNvPr id="351" name="Picture 100"/>
          <p:cNvPicPr/>
          <p:nvPr/>
        </p:nvPicPr>
        <p:blipFill>
          <a:blip r:embed="rId13"/>
          <a:srcRect t="3328" r="9325" b="33227"/>
          <a:stretch/>
        </p:blipFill>
        <p:spPr>
          <a:xfrm>
            <a:off x="3497040" y="2320200"/>
            <a:ext cx="3351960" cy="198576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</p:pic>
      <p:pic>
        <p:nvPicPr>
          <p:cNvPr id="352" name="Picture 102" descr="BCFEC1F8"/>
          <p:cNvPicPr/>
          <p:nvPr/>
        </p:nvPicPr>
        <p:blipFill>
          <a:blip r:embed="rId14"/>
          <a:stretch/>
        </p:blipFill>
        <p:spPr>
          <a:xfrm>
            <a:off x="3803760" y="4392000"/>
            <a:ext cx="2977920" cy="19857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3" name="Grupo 17"/>
          <p:cNvGrpSpPr/>
          <p:nvPr/>
        </p:nvGrpSpPr>
        <p:grpSpPr>
          <a:xfrm>
            <a:off x="-3600" y="360"/>
            <a:ext cx="12195000" cy="6842160"/>
            <a:chOff x="-3600" y="360"/>
            <a:chExt cx="12195000" cy="6842160"/>
          </a:xfrm>
        </p:grpSpPr>
        <p:pic>
          <p:nvPicPr>
            <p:cNvPr id="354" name="Imagen 7"/>
            <p:cNvPicPr/>
            <p:nvPr/>
          </p:nvPicPr>
          <p:blipFill>
            <a:blip r:embed="rId3"/>
            <a:stretch/>
          </p:blipFill>
          <p:spPr>
            <a:xfrm flipH="1">
              <a:off x="720" y="360"/>
              <a:ext cx="12190680" cy="90792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355" name="Grupo 8"/>
            <p:cNvGrpSpPr/>
            <p:nvPr/>
          </p:nvGrpSpPr>
          <p:grpSpPr>
            <a:xfrm>
              <a:off x="706320" y="53640"/>
              <a:ext cx="7341840" cy="740160"/>
              <a:chOff x="706320" y="53640"/>
              <a:chExt cx="7341840" cy="740160"/>
            </a:xfrm>
          </p:grpSpPr>
          <p:pic>
            <p:nvPicPr>
              <p:cNvPr id="356" name="Imagen 9"/>
              <p:cNvPicPr/>
              <p:nvPr/>
            </p:nvPicPr>
            <p:blipFill>
              <a:blip r:embed="rId4"/>
              <a:srcRect l="34836"/>
              <a:stretch/>
            </p:blipFill>
            <p:spPr>
              <a:xfrm>
                <a:off x="3546000" y="53640"/>
                <a:ext cx="4502160" cy="74016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357" name="Imagen 10"/>
              <p:cNvPicPr/>
              <p:nvPr/>
            </p:nvPicPr>
            <p:blipFill>
              <a:blip r:embed="rId5"/>
              <a:stretch/>
            </p:blipFill>
            <p:spPr>
              <a:xfrm>
                <a:off x="706320" y="135360"/>
                <a:ext cx="1877760" cy="64044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358" name="Imagen 11"/>
            <p:cNvPicPr/>
            <p:nvPr/>
          </p:nvPicPr>
          <p:blipFill>
            <a:blip r:embed="rId3"/>
            <a:stretch/>
          </p:blipFill>
          <p:spPr>
            <a:xfrm flipH="1">
              <a:off x="-3600" y="6377760"/>
              <a:ext cx="12190680" cy="464760"/>
            </a:xfrm>
            <a:prstGeom prst="rect">
              <a:avLst/>
            </a:prstGeom>
            <a:noFill/>
            <a:ln w="0">
              <a:noFill/>
            </a:ln>
          </p:spPr>
        </p:pic>
      </p:grpSp>
      <p:pic>
        <p:nvPicPr>
          <p:cNvPr id="359" name="Imagen 14"/>
          <p:cNvPicPr/>
          <p:nvPr/>
        </p:nvPicPr>
        <p:blipFill>
          <a:blip r:embed="rId6"/>
          <a:stretch/>
        </p:blipFill>
        <p:spPr>
          <a:xfrm>
            <a:off x="8189640" y="6389280"/>
            <a:ext cx="4001040" cy="46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0" name="Marcador de número de diapositiva 16"/>
          <p:cNvSpPr/>
          <p:nvPr/>
        </p:nvSpPr>
        <p:spPr>
          <a:xfrm>
            <a:off x="8610120" y="6356160"/>
            <a:ext cx="2742120" cy="364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rm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  <a:tab pos="914400" algn="l"/>
                <a:tab pos="1828440" algn="l"/>
                <a:tab pos="2742840" algn="l"/>
                <a:tab pos="3657240" algn="l"/>
                <a:tab pos="4571640" algn="l"/>
                <a:tab pos="5485680" algn="l"/>
                <a:tab pos="6400080" algn="l"/>
                <a:tab pos="7314480" algn="l"/>
                <a:tab pos="8228880" algn="l"/>
                <a:tab pos="9142920" algn="l"/>
                <a:tab pos="10057320" algn="l"/>
              </a:tabLst>
            </a:pPr>
            <a:fld id="{B1C4375F-69FF-4B38-93FC-844BB39DD36A}" type="slidenum">
              <a:rPr lang="es-ES" sz="1200" b="0" strike="noStrike" spc="-1">
                <a:solidFill>
                  <a:srgbClr val="898989"/>
                </a:solidFill>
                <a:latin typeface="Calibri"/>
                <a:ea typeface="DejaVu Sans"/>
              </a:rPr>
              <a:t>19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61" name="Diagrama 21"/>
          <p:cNvPicPr/>
          <p:nvPr/>
        </p:nvPicPr>
        <p:blipFill>
          <a:blip r:embed="rId7"/>
          <a:stretch/>
        </p:blipFill>
        <p:spPr>
          <a:xfrm>
            <a:off x="9899280" y="360"/>
            <a:ext cx="1694520" cy="907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2" name="28 CuadroTexto"/>
          <p:cNvSpPr/>
          <p:nvPr/>
        </p:nvSpPr>
        <p:spPr>
          <a:xfrm>
            <a:off x="327960" y="1551240"/>
            <a:ext cx="4980240" cy="30312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ES" sz="1400" b="1" strike="noStrike" spc="-1">
                <a:solidFill>
                  <a:schemeClr val="dk1"/>
                </a:solidFill>
                <a:latin typeface="Arial"/>
                <a:ea typeface="DejaVu Sans"/>
              </a:rPr>
              <a:t>Customized or Advanced Superconducting Thin films </a:t>
            </a:r>
            <a:endParaRPr lang="en-US" sz="1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3" name="Rectángulo 1"/>
          <p:cNvSpPr/>
          <p:nvPr/>
        </p:nvSpPr>
        <p:spPr>
          <a:xfrm>
            <a:off x="-4320" y="6314040"/>
            <a:ext cx="12202560" cy="52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s-ES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364" name="28 CuadroTexto"/>
          <p:cNvSpPr/>
          <p:nvPr/>
        </p:nvSpPr>
        <p:spPr>
          <a:xfrm>
            <a:off x="327960" y="1987920"/>
            <a:ext cx="4980240" cy="2725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ES" sz="1200" b="1" strike="noStrike" spc="-1">
                <a:solidFill>
                  <a:schemeClr val="dk1"/>
                </a:solidFill>
                <a:latin typeface="Arial"/>
                <a:ea typeface="DejaVu Sans"/>
              </a:rPr>
              <a:t>Ion Irradiation for Thin Film Tuning AlNx</a:t>
            </a: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65" name="Content Placeholder 4" descr="Interfaz de usuario gráfica&#10;&#10;El contenido generado por IA puede ser incorrecto."/>
          <p:cNvPicPr/>
          <p:nvPr/>
        </p:nvPicPr>
        <p:blipFill>
          <a:blip r:embed="rId8"/>
          <a:srcRect l="3382" r="-251" b="-980"/>
          <a:stretch/>
        </p:blipFill>
        <p:spPr>
          <a:xfrm>
            <a:off x="4366440" y="4064040"/>
            <a:ext cx="7646040" cy="2127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6" name="Imagen 6" descr="Texto&#10;&#10;El contenido generado por IA puede ser incorrecto."/>
          <p:cNvPicPr/>
          <p:nvPr/>
        </p:nvPicPr>
        <p:blipFill>
          <a:blip r:embed="rId9"/>
          <a:stretch/>
        </p:blipFill>
        <p:spPr>
          <a:xfrm>
            <a:off x="2628000" y="5040360"/>
            <a:ext cx="1098720" cy="688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7" name="Imagen 6" descr="Gráfico, Histograma&#10;&#10;El contenido generado por IA puede ser incorrecto."/>
          <p:cNvPicPr/>
          <p:nvPr/>
        </p:nvPicPr>
        <p:blipFill>
          <a:blip r:embed="rId10"/>
          <a:stretch/>
        </p:blipFill>
        <p:spPr>
          <a:xfrm>
            <a:off x="380160" y="2369160"/>
            <a:ext cx="3234240" cy="2542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8" name="Imagen 3"/>
          <p:cNvPicPr/>
          <p:nvPr/>
        </p:nvPicPr>
        <p:blipFill>
          <a:blip r:embed="rId11"/>
          <a:stretch/>
        </p:blipFill>
        <p:spPr>
          <a:xfrm>
            <a:off x="5896800" y="1522080"/>
            <a:ext cx="5184360" cy="2329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9" name="Imagen 5"/>
          <p:cNvPicPr/>
          <p:nvPr/>
        </p:nvPicPr>
        <p:blipFill>
          <a:blip r:embed="rId12"/>
          <a:stretch/>
        </p:blipFill>
        <p:spPr>
          <a:xfrm>
            <a:off x="492480" y="4982040"/>
            <a:ext cx="2179800" cy="956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0" name="11 CuadroTexto"/>
          <p:cNvSpPr/>
          <p:nvPr/>
        </p:nvSpPr>
        <p:spPr>
          <a:xfrm>
            <a:off x="-5040" y="6392160"/>
            <a:ext cx="12204000" cy="4748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08000" rIns="90000" bIns="108000" anchor="t">
            <a:spAutoFit/>
          </a:bodyPr>
          <a:lstStyle/>
          <a:p>
            <a:pPr algn="ctr" defTabSz="914400">
              <a:lnSpc>
                <a:spcPct val="100000"/>
              </a:lnSpc>
              <a:spcAft>
                <a:spcPts val="400"/>
              </a:spcAft>
            </a:pPr>
            <a:r>
              <a:rPr lang="es-ES" sz="17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Micro – Nano Technologies for Quantum Materials and Devices 		</a:t>
            </a:r>
            <a:r>
              <a:rPr lang="es-ES" sz="1700" b="0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13"/>
              </a:rPr>
              <a:t>gemma.rius@csic.es</a:t>
            </a:r>
            <a:r>
              <a:rPr lang="es-ES" sz="17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 </a:t>
            </a:r>
            <a:endParaRPr lang="en-US" sz="17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1" name="3 CuadroTexto"/>
          <p:cNvSpPr/>
          <p:nvPr/>
        </p:nvSpPr>
        <p:spPr>
          <a:xfrm>
            <a:off x="-5040" y="904320"/>
            <a:ext cx="12204000" cy="406800"/>
          </a:xfrm>
          <a:prstGeom prst="rect">
            <a:avLst/>
          </a:prstGeom>
          <a:solidFill>
            <a:schemeClr val="bg1">
              <a:lumMod val="5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6000" rIns="90000" bIns="36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ES" sz="2200" b="1" strike="noStrike" spc="-1">
                <a:solidFill>
                  <a:schemeClr val="lt1"/>
                </a:solidFill>
                <a:latin typeface="Arial"/>
                <a:ea typeface="DejaVu Sans"/>
              </a:rPr>
              <a:t>Superconducting &amp; Hybrid     Quantum Chips Research Line</a:t>
            </a:r>
            <a:endParaRPr lang="en-US" sz="2200" b="0" strike="noStrike" spc="-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372" name="Rectángulo 2"/>
          <p:cNvSpPr/>
          <p:nvPr/>
        </p:nvSpPr>
        <p:spPr>
          <a:xfrm>
            <a:off x="1360800" y="5938920"/>
            <a:ext cx="1899000" cy="3639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ES" sz="1800" b="1" strike="noStrike" spc="-1">
                <a:solidFill>
                  <a:schemeClr val="accent4">
                    <a:lumMod val="75000"/>
                  </a:schemeClr>
                </a:solidFill>
                <a:latin typeface="Arial"/>
                <a:ea typeface="Times New Roman"/>
              </a:rPr>
              <a:t>2.5 K @ 7.5E16</a:t>
            </a: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upo 17"/>
          <p:cNvGrpSpPr/>
          <p:nvPr/>
        </p:nvGrpSpPr>
        <p:grpSpPr>
          <a:xfrm>
            <a:off x="-3600" y="360"/>
            <a:ext cx="12195000" cy="6842160"/>
            <a:chOff x="-3600" y="360"/>
            <a:chExt cx="12195000" cy="6842160"/>
          </a:xfrm>
        </p:grpSpPr>
        <p:pic>
          <p:nvPicPr>
            <p:cNvPr id="46" name="Imagen 7"/>
            <p:cNvPicPr/>
            <p:nvPr/>
          </p:nvPicPr>
          <p:blipFill>
            <a:blip r:embed="rId3"/>
            <a:stretch/>
          </p:blipFill>
          <p:spPr>
            <a:xfrm flipH="1">
              <a:off x="720" y="360"/>
              <a:ext cx="12190680" cy="90792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47" name="Grupo 8"/>
            <p:cNvGrpSpPr/>
            <p:nvPr/>
          </p:nvGrpSpPr>
          <p:grpSpPr>
            <a:xfrm>
              <a:off x="47160" y="360"/>
              <a:ext cx="7767000" cy="907920"/>
              <a:chOff x="47160" y="360"/>
              <a:chExt cx="7767000" cy="907920"/>
            </a:xfrm>
          </p:grpSpPr>
          <p:pic>
            <p:nvPicPr>
              <p:cNvPr id="48" name="Imagen 9"/>
              <p:cNvPicPr/>
              <p:nvPr/>
            </p:nvPicPr>
            <p:blipFill>
              <a:blip r:embed="rId4"/>
              <a:srcRect l="34836"/>
              <a:stretch/>
            </p:blipFill>
            <p:spPr>
              <a:xfrm>
                <a:off x="2291760" y="360"/>
                <a:ext cx="5522400" cy="90792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49" name="Imagen 10"/>
              <p:cNvPicPr/>
              <p:nvPr/>
            </p:nvPicPr>
            <p:blipFill>
              <a:blip r:embed="rId5"/>
              <a:stretch/>
            </p:blipFill>
            <p:spPr>
              <a:xfrm>
                <a:off x="47160" y="71640"/>
                <a:ext cx="2243880" cy="76536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50" name="Imagen 11"/>
            <p:cNvPicPr/>
            <p:nvPr/>
          </p:nvPicPr>
          <p:blipFill>
            <a:blip r:embed="rId3"/>
            <a:stretch/>
          </p:blipFill>
          <p:spPr>
            <a:xfrm flipH="1">
              <a:off x="-3600" y="6377760"/>
              <a:ext cx="12190680" cy="464760"/>
            </a:xfrm>
            <a:prstGeom prst="rect">
              <a:avLst/>
            </a:prstGeom>
            <a:noFill/>
            <a:ln w="0">
              <a:noFill/>
            </a:ln>
          </p:spPr>
        </p:pic>
      </p:grpSp>
      <p:pic>
        <p:nvPicPr>
          <p:cNvPr id="51" name="Imagen 14"/>
          <p:cNvPicPr/>
          <p:nvPr/>
        </p:nvPicPr>
        <p:blipFill>
          <a:blip r:embed="rId6"/>
          <a:stretch/>
        </p:blipFill>
        <p:spPr>
          <a:xfrm>
            <a:off x="8189640" y="6389280"/>
            <a:ext cx="4001040" cy="46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2" name="Marcador de número de diapositiva 16"/>
          <p:cNvSpPr/>
          <p:nvPr/>
        </p:nvSpPr>
        <p:spPr>
          <a:xfrm>
            <a:off x="8610120" y="6356160"/>
            <a:ext cx="2742120" cy="364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rm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  <a:tab pos="914400" algn="l"/>
                <a:tab pos="1828440" algn="l"/>
                <a:tab pos="2742840" algn="l"/>
                <a:tab pos="3657240" algn="l"/>
                <a:tab pos="4571640" algn="l"/>
                <a:tab pos="5485680" algn="l"/>
                <a:tab pos="6400080" algn="l"/>
                <a:tab pos="7314480" algn="l"/>
                <a:tab pos="8228880" algn="l"/>
                <a:tab pos="9142920" algn="l"/>
                <a:tab pos="10057320" algn="l"/>
              </a:tabLst>
            </a:pPr>
            <a:fld id="{036BB1B5-A131-488A-A4A8-08CF19B39B16}" type="slidenum">
              <a:rPr lang="es-ES" sz="1200" b="0" strike="noStrike" spc="-1">
                <a:solidFill>
                  <a:srgbClr val="898989"/>
                </a:solidFill>
                <a:latin typeface="Calibri"/>
                <a:ea typeface="DejaVu Sans"/>
              </a:rPr>
              <a:t>2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53" name="Diagrama 21"/>
          <p:cNvPicPr/>
          <p:nvPr/>
        </p:nvPicPr>
        <p:blipFill>
          <a:blip r:embed="rId7"/>
          <a:stretch/>
        </p:blipFill>
        <p:spPr>
          <a:xfrm>
            <a:off x="9899280" y="360"/>
            <a:ext cx="1694520" cy="907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4" name="28 CuadroTexto"/>
          <p:cNvSpPr/>
          <p:nvPr/>
        </p:nvSpPr>
        <p:spPr>
          <a:xfrm>
            <a:off x="-3960" y="1101960"/>
            <a:ext cx="12200400" cy="424800"/>
          </a:xfrm>
          <a:prstGeom prst="rect">
            <a:avLst/>
          </a:prstGeom>
          <a:solidFill>
            <a:srgbClr val="FFC000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ES" sz="2200" b="1" i="1" strike="noStrike" spc="-1">
                <a:solidFill>
                  <a:srgbClr val="002060"/>
                </a:solidFill>
                <a:latin typeface="Arial"/>
                <a:ea typeface="DejaVu Sans"/>
              </a:rPr>
              <a:t>Integrated Clean Room for Micro/Nanotechnologies</a:t>
            </a:r>
            <a:endParaRPr lang="en-US" sz="2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5" name="Rectángulo 1"/>
          <p:cNvSpPr/>
          <p:nvPr/>
        </p:nvSpPr>
        <p:spPr>
          <a:xfrm>
            <a:off x="1169280" y="6448680"/>
            <a:ext cx="5945040" cy="31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500" b="0" u="sng" strike="noStrike" spc="-1">
                <a:solidFill>
                  <a:schemeClr val="lt1"/>
                </a:solidFill>
                <a:uFillTx/>
                <a:latin typeface="Arial"/>
                <a:ea typeface="DejaVu Sans"/>
                <a:hlinkClick r:id="rId8"/>
              </a:rPr>
              <a:t>www.imb-cnm.csic.es/en/sala-blanca-de-micro-y-nanofabricacion</a:t>
            </a:r>
            <a:endParaRPr lang="en-US" sz="15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56" name="Imagen 12"/>
          <p:cNvPicPr/>
          <p:nvPr/>
        </p:nvPicPr>
        <p:blipFill>
          <a:blip r:embed="rId9"/>
          <a:stretch/>
        </p:blipFill>
        <p:spPr>
          <a:xfrm>
            <a:off x="3331800" y="1761840"/>
            <a:ext cx="5525280" cy="1104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7" name="Imagen 14"/>
          <p:cNvPicPr/>
          <p:nvPr/>
        </p:nvPicPr>
        <p:blipFill>
          <a:blip r:embed="rId10"/>
          <a:srcRect b="66219"/>
          <a:stretch/>
        </p:blipFill>
        <p:spPr>
          <a:xfrm>
            <a:off x="8925120" y="1687320"/>
            <a:ext cx="3256200" cy="1166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8" name="Imagen 16"/>
          <p:cNvPicPr/>
          <p:nvPr/>
        </p:nvPicPr>
        <p:blipFill>
          <a:blip r:embed="rId11"/>
          <a:stretch/>
        </p:blipFill>
        <p:spPr>
          <a:xfrm>
            <a:off x="31680" y="3112560"/>
            <a:ext cx="12125880" cy="3080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9" name="Imagen 42"/>
          <p:cNvPicPr/>
          <p:nvPr/>
        </p:nvPicPr>
        <p:blipFill>
          <a:blip r:embed="rId10"/>
          <a:srcRect t="34815" b="33528"/>
          <a:stretch/>
        </p:blipFill>
        <p:spPr>
          <a:xfrm>
            <a:off x="75240" y="1761840"/>
            <a:ext cx="3256200" cy="10933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3" name="Grupo 17"/>
          <p:cNvGrpSpPr/>
          <p:nvPr/>
        </p:nvGrpSpPr>
        <p:grpSpPr>
          <a:xfrm>
            <a:off x="-4320" y="0"/>
            <a:ext cx="12196440" cy="6842880"/>
            <a:chOff x="-4320" y="0"/>
            <a:chExt cx="12196440" cy="6842880"/>
          </a:xfrm>
        </p:grpSpPr>
        <p:pic>
          <p:nvPicPr>
            <p:cNvPr id="374" name="Imagen 7"/>
            <p:cNvPicPr/>
            <p:nvPr/>
          </p:nvPicPr>
          <p:blipFill>
            <a:blip r:embed="rId3"/>
            <a:stretch/>
          </p:blipFill>
          <p:spPr>
            <a:xfrm flipH="1">
              <a:off x="0" y="0"/>
              <a:ext cx="12192120" cy="90792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375" name="Grupo 8"/>
            <p:cNvGrpSpPr/>
            <p:nvPr/>
          </p:nvGrpSpPr>
          <p:grpSpPr>
            <a:xfrm>
              <a:off x="46440" y="0"/>
              <a:ext cx="7768080" cy="907920"/>
              <a:chOff x="46440" y="0"/>
              <a:chExt cx="7768080" cy="907920"/>
            </a:xfrm>
          </p:grpSpPr>
          <p:pic>
            <p:nvPicPr>
              <p:cNvPr id="376" name="Imagen 9"/>
              <p:cNvPicPr/>
              <p:nvPr/>
            </p:nvPicPr>
            <p:blipFill>
              <a:blip r:embed="rId4"/>
              <a:srcRect l="34836"/>
              <a:stretch/>
            </p:blipFill>
            <p:spPr>
              <a:xfrm>
                <a:off x="2291400" y="0"/>
                <a:ext cx="5523120" cy="90792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377" name="Imagen 10"/>
              <p:cNvPicPr/>
              <p:nvPr/>
            </p:nvPicPr>
            <p:blipFill>
              <a:blip r:embed="rId5"/>
              <a:stretch/>
            </p:blipFill>
            <p:spPr>
              <a:xfrm>
                <a:off x="46440" y="71280"/>
                <a:ext cx="2244240" cy="76536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378" name="Imagen 11"/>
            <p:cNvPicPr/>
            <p:nvPr/>
          </p:nvPicPr>
          <p:blipFill>
            <a:blip r:embed="rId3"/>
            <a:stretch/>
          </p:blipFill>
          <p:spPr>
            <a:xfrm flipH="1">
              <a:off x="-4320" y="6378120"/>
              <a:ext cx="12192120" cy="464760"/>
            </a:xfrm>
            <a:prstGeom prst="rect">
              <a:avLst/>
            </a:prstGeom>
            <a:noFill/>
            <a:ln w="0">
              <a:noFill/>
            </a:ln>
          </p:spPr>
        </p:pic>
      </p:grpSp>
      <p:pic>
        <p:nvPicPr>
          <p:cNvPr id="379" name="Imagen 14"/>
          <p:cNvPicPr/>
          <p:nvPr/>
        </p:nvPicPr>
        <p:blipFill>
          <a:blip r:embed="rId6"/>
          <a:stretch/>
        </p:blipFill>
        <p:spPr>
          <a:xfrm>
            <a:off x="8190000" y="6389640"/>
            <a:ext cx="4001400" cy="46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0" name="Marcador de número de diapositiva 16"/>
          <p:cNvSpPr/>
          <p:nvPr/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rm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9B4FDCE-F4D3-4F03-BC41-9F9CF46E2AC7}" type="slidenum">
              <a:rPr lang="es-ES" sz="1200" b="0" strike="noStrike" spc="-1">
                <a:solidFill>
                  <a:srgbClr val="898989"/>
                </a:solidFill>
                <a:latin typeface="Calibri"/>
                <a:ea typeface="DejaVu Sans"/>
              </a:rPr>
              <a:t>20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81" name="Diagrama 21"/>
          <p:cNvPicPr/>
          <p:nvPr/>
        </p:nvPicPr>
        <p:blipFill>
          <a:blip r:embed="rId7"/>
          <a:stretch/>
        </p:blipFill>
        <p:spPr>
          <a:xfrm>
            <a:off x="9899640" y="0"/>
            <a:ext cx="1694880" cy="907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2" name="CuadroTexto 4"/>
          <p:cNvSpPr/>
          <p:nvPr/>
        </p:nvSpPr>
        <p:spPr>
          <a:xfrm>
            <a:off x="10265400" y="5694120"/>
            <a:ext cx="1526040" cy="27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s-ES" sz="12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Manuscript in Prep.</a:t>
            </a: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3" name="28 CuadroTexto"/>
          <p:cNvSpPr/>
          <p:nvPr/>
        </p:nvSpPr>
        <p:spPr>
          <a:xfrm>
            <a:off x="531720" y="1218960"/>
            <a:ext cx="3109680" cy="63828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ES" sz="1800" b="1" strike="noStrike" spc="-1">
                <a:solidFill>
                  <a:schemeClr val="dk1"/>
                </a:solidFill>
                <a:latin typeface="Arial"/>
                <a:ea typeface="DejaVu Sans"/>
              </a:rPr>
              <a:t>Hybrid Devices and Unconventional Systems</a:t>
            </a: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4" name="28 CuadroTexto"/>
          <p:cNvSpPr/>
          <p:nvPr/>
        </p:nvSpPr>
        <p:spPr>
          <a:xfrm>
            <a:off x="531720" y="1968120"/>
            <a:ext cx="3109680" cy="5166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ES" sz="1400" b="1" strike="noStrike" spc="-1">
                <a:solidFill>
                  <a:schemeClr val="dk1"/>
                </a:solidFill>
                <a:latin typeface="Arial"/>
                <a:ea typeface="DejaVu Sans"/>
              </a:rPr>
              <a:t>Semiconductor-Superconductor</a:t>
            </a:r>
            <a:endParaRPr lang="en-US" sz="1400" b="0" strike="noStrike" spc="-1">
              <a:solidFill>
                <a:srgbClr val="000000"/>
              </a:solidFill>
              <a:latin typeface="Calibri"/>
            </a:endParaRPr>
          </a:p>
          <a:p>
            <a:pPr algn="ctr" defTabSz="914400">
              <a:lnSpc>
                <a:spcPct val="100000"/>
              </a:lnSpc>
            </a:pPr>
            <a:r>
              <a:rPr lang="es-ES" sz="1400" b="1" strike="noStrike" spc="-1">
                <a:solidFill>
                  <a:schemeClr val="dk1"/>
                </a:solidFill>
                <a:latin typeface="Arial"/>
                <a:ea typeface="DejaVu Sans"/>
              </a:rPr>
              <a:t>Magnetic-Superconductor</a:t>
            </a:r>
            <a:endParaRPr lang="en-US" sz="1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5" name="CuadroTexto 18"/>
          <p:cNvSpPr/>
          <p:nvPr/>
        </p:nvSpPr>
        <p:spPr>
          <a:xfrm>
            <a:off x="523080" y="2826000"/>
            <a:ext cx="6690960" cy="2695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es-ES" sz="1500" b="0" strike="noStrike" spc="-1">
                <a:solidFill>
                  <a:schemeClr val="dk1"/>
                </a:solidFill>
                <a:latin typeface="Arial"/>
                <a:ea typeface="DejaVu Sans"/>
              </a:rPr>
              <a:t>Innovative developments of fabrication technology/sequences</a:t>
            </a:r>
            <a:endParaRPr lang="en-US" sz="1500" b="0" strike="noStrike" spc="-1">
              <a:solidFill>
                <a:srgbClr val="000000"/>
              </a:solidFill>
              <a:latin typeface="Calibri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es-ES" sz="1500" b="0" strike="noStrike" spc="-1">
                <a:solidFill>
                  <a:schemeClr val="dk1"/>
                </a:solidFill>
                <a:latin typeface="Arial"/>
                <a:ea typeface="DejaVu Sans"/>
              </a:rPr>
              <a:t>Realization of quantum grade interfaces and hybrid integration</a:t>
            </a:r>
            <a:endParaRPr lang="en-US" sz="1500" b="0" strike="noStrike" spc="-1">
              <a:solidFill>
                <a:srgbClr val="000000"/>
              </a:solidFill>
              <a:latin typeface="Calibri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es-ES" sz="1500" b="0" strike="noStrike" spc="-1">
                <a:solidFill>
                  <a:schemeClr val="dk1"/>
                </a:solidFill>
                <a:latin typeface="Arial"/>
                <a:ea typeface="DejaVu Sans"/>
              </a:rPr>
              <a:t>Fabrication, morphostructural characterization and functional testing</a:t>
            </a:r>
            <a:endParaRPr lang="en-US" sz="1500" b="0" strike="noStrike" spc="-1">
              <a:solidFill>
                <a:srgbClr val="000000"/>
              </a:solidFill>
              <a:latin typeface="Calibri"/>
            </a:endParaRPr>
          </a:p>
          <a:p>
            <a:pPr defTabSz="914400">
              <a:lnSpc>
                <a:spcPct val="100000"/>
              </a:lnSpc>
            </a:pPr>
            <a:endParaRPr lang="en-US" sz="1500" b="0" strike="noStrike" spc="-1">
              <a:solidFill>
                <a:srgbClr val="000000"/>
              </a:solidFill>
              <a:latin typeface="Calibri"/>
            </a:endParaRPr>
          </a:p>
          <a:p>
            <a:pPr defTabSz="914400">
              <a:lnSpc>
                <a:spcPct val="100000"/>
              </a:lnSpc>
            </a:pPr>
            <a:r>
              <a:rPr lang="es-ES" sz="1500" b="1" strike="noStrike" spc="-1">
                <a:solidFill>
                  <a:schemeClr val="dk1"/>
                </a:solidFill>
                <a:latin typeface="Arial"/>
                <a:ea typeface="DejaVu Sans"/>
              </a:rPr>
              <a:t>Methodologies:</a:t>
            </a:r>
            <a:endParaRPr lang="en-US" sz="1500" b="0" strike="noStrike" spc="-1">
              <a:solidFill>
                <a:srgbClr val="000000"/>
              </a:solidFill>
              <a:latin typeface="Calibri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Courier New"/>
              <a:buChar char="o"/>
            </a:pPr>
            <a:r>
              <a:rPr lang="es-ES" sz="1500" b="0" strike="noStrike" spc="-1">
                <a:solidFill>
                  <a:schemeClr val="dk1"/>
                </a:solidFill>
                <a:latin typeface="Arial"/>
                <a:ea typeface="DejaVu Sans"/>
              </a:rPr>
              <a:t>Shadow Wall patterning, e.g. single step EBL</a:t>
            </a:r>
            <a:endParaRPr lang="en-US" sz="1500" b="0" strike="noStrike" spc="-1">
              <a:solidFill>
                <a:srgbClr val="000000"/>
              </a:solidFill>
              <a:latin typeface="Calibri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Courier New"/>
              <a:buChar char="o"/>
            </a:pPr>
            <a:r>
              <a:rPr lang="es-ES" sz="1500" b="0" strike="noStrike" spc="-1">
                <a:solidFill>
                  <a:schemeClr val="dk1"/>
                </a:solidFill>
                <a:latin typeface="Arial"/>
                <a:ea typeface="DejaVu Sans"/>
              </a:rPr>
              <a:t>Epitaxial NWs, selective materials growth, local patterning, mix and match</a:t>
            </a:r>
            <a:endParaRPr lang="en-US" sz="1500" b="0" strike="noStrike" spc="-1">
              <a:solidFill>
                <a:srgbClr val="000000"/>
              </a:solidFill>
              <a:latin typeface="Calibri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Courier New"/>
              <a:buChar char="o"/>
            </a:pPr>
            <a:r>
              <a:rPr lang="es-ES" sz="1500" b="0" strike="noStrike" spc="-1">
                <a:solidFill>
                  <a:schemeClr val="dk1"/>
                </a:solidFill>
                <a:latin typeface="Arial"/>
                <a:ea typeface="DejaVu Sans"/>
              </a:rPr>
              <a:t>Coordinated processing and characterization in multiple sites</a:t>
            </a:r>
            <a:endParaRPr lang="en-US" sz="1500" b="0" strike="noStrike" spc="-1">
              <a:solidFill>
                <a:srgbClr val="000000"/>
              </a:solidFill>
              <a:latin typeface="Calibri"/>
            </a:endParaRPr>
          </a:p>
          <a:p>
            <a:pPr defTabSz="914400">
              <a:lnSpc>
                <a:spcPct val="100000"/>
              </a:lnSpc>
            </a:pPr>
            <a:endParaRPr lang="en-US" sz="1500" b="0" strike="noStrike" spc="-1">
              <a:solidFill>
                <a:srgbClr val="000000"/>
              </a:solidFill>
              <a:latin typeface="Calibri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"/>
            </a:pPr>
            <a:r>
              <a:rPr lang="es-ES" sz="1200" b="0" strike="noStrike" spc="-1">
                <a:solidFill>
                  <a:schemeClr val="dk1"/>
                </a:solidFill>
                <a:latin typeface="Arial"/>
                <a:ea typeface="DejaVu Sans"/>
              </a:rPr>
              <a:t>Assessment and demonstrators of compatible fabrication sequences and device operation</a:t>
            </a: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"/>
            </a:pPr>
            <a:r>
              <a:rPr lang="es-ES" sz="1200" b="0" strike="noStrike" spc="-1">
                <a:solidFill>
                  <a:schemeClr val="dk1"/>
                </a:solidFill>
                <a:latin typeface="Arial"/>
                <a:ea typeface="DejaVu Sans"/>
              </a:rPr>
              <a:t>Realization of (ultra) thin films and devices or circuits with specifics in Tc, Lk</a:t>
            </a: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"/>
            </a:pPr>
            <a:r>
              <a:rPr lang="es-ES" sz="1200" b="0" strike="noStrike" spc="-1">
                <a:solidFill>
                  <a:schemeClr val="dk1"/>
                </a:solidFill>
                <a:latin typeface="Arial"/>
                <a:ea typeface="DejaVu Sans"/>
              </a:rPr>
              <a:t>Oriented to quantum physics studies and novel quantum computing/sensing applications</a:t>
            </a: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6" name="Rectángulo 1"/>
          <p:cNvSpPr/>
          <p:nvPr/>
        </p:nvSpPr>
        <p:spPr>
          <a:xfrm>
            <a:off x="347760" y="5902920"/>
            <a:ext cx="80488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marL="285840" indent="-285840" algn="ctr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es-ES" sz="1800" b="1" strike="noStrike" spc="-1">
                <a:solidFill>
                  <a:schemeClr val="dk1"/>
                </a:solidFill>
                <a:latin typeface="Arial"/>
                <a:ea typeface="DejaVu Sans"/>
              </a:rPr>
              <a:t>Unconventional Approaches and Research on Quantum Technologies</a:t>
            </a: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7" name="Rectángulo 2"/>
          <p:cNvSpPr/>
          <p:nvPr/>
        </p:nvSpPr>
        <p:spPr>
          <a:xfrm>
            <a:off x="8528760" y="5961240"/>
            <a:ext cx="3321000" cy="27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200" b="0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8"/>
              </a:rPr>
              <a:t>https://doi.org/10.3390/biomimetics10080516</a:t>
            </a: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8" name="CuadroTexto 3"/>
          <p:cNvSpPr/>
          <p:nvPr/>
        </p:nvSpPr>
        <p:spPr>
          <a:xfrm>
            <a:off x="3988440" y="1432800"/>
            <a:ext cx="3249000" cy="85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2000" b="1" strike="noStrike" spc="-1">
                <a:solidFill>
                  <a:schemeClr val="dk1"/>
                </a:solidFill>
                <a:latin typeface="Arial"/>
                <a:ea typeface="DejaVu Sans"/>
              </a:rPr>
              <a:t>HyFab and IKUR Projects</a:t>
            </a: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  <a:p>
            <a:pPr defTabSz="914400">
              <a:lnSpc>
                <a:spcPct val="100000"/>
              </a:lnSpc>
            </a:pPr>
            <a:endParaRPr lang="en-US" sz="1000" b="0" strike="noStrike" spc="-1">
              <a:solidFill>
                <a:srgbClr val="000000"/>
              </a:solidFill>
              <a:latin typeface="Calibri"/>
            </a:endParaRPr>
          </a:p>
          <a:p>
            <a:pPr defTabSz="914400">
              <a:lnSpc>
                <a:spcPct val="100000"/>
              </a:lnSpc>
            </a:pPr>
            <a:r>
              <a:rPr lang="en-US" sz="2000" b="1" strike="noStrike" spc="-1">
                <a:solidFill>
                  <a:schemeClr val="dk1"/>
                </a:solidFill>
                <a:latin typeface="Arial"/>
                <a:ea typeface="DejaVu Sans"/>
              </a:rPr>
              <a:t>I-QUMA Project</a:t>
            </a: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9" name="11 CuadroTexto"/>
          <p:cNvSpPr/>
          <p:nvPr/>
        </p:nvSpPr>
        <p:spPr>
          <a:xfrm>
            <a:off x="-5040" y="6392160"/>
            <a:ext cx="12204000" cy="4748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08000" rIns="90000" bIns="108000" anchor="t">
            <a:spAutoFit/>
          </a:bodyPr>
          <a:lstStyle/>
          <a:p>
            <a:pPr algn="ctr" defTabSz="914400">
              <a:lnSpc>
                <a:spcPct val="100000"/>
              </a:lnSpc>
              <a:spcAft>
                <a:spcPts val="400"/>
              </a:spcAft>
            </a:pPr>
            <a:r>
              <a:rPr lang="es-ES" sz="17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Micro – Nano Technologies for Quantum Materials and Devices 		</a:t>
            </a:r>
            <a:r>
              <a:rPr lang="es-ES" sz="1700" b="0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9"/>
              </a:rPr>
              <a:t>gemma.rius@csic.es</a:t>
            </a:r>
            <a:r>
              <a:rPr lang="es-ES" sz="17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 </a:t>
            </a:r>
            <a:endParaRPr lang="en-US" sz="17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90" name="Picture 9"/>
          <p:cNvPicPr/>
          <p:nvPr/>
        </p:nvPicPr>
        <p:blipFill>
          <a:blip r:embed="rId10"/>
          <a:stretch/>
        </p:blipFill>
        <p:spPr>
          <a:xfrm>
            <a:off x="7719480" y="2167920"/>
            <a:ext cx="3995640" cy="2646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1" name="Imagen 2"/>
          <p:cNvPicPr/>
          <p:nvPr/>
        </p:nvPicPr>
        <p:blipFill>
          <a:blip r:embed="rId11"/>
          <a:stretch/>
        </p:blipFill>
        <p:spPr>
          <a:xfrm>
            <a:off x="7753320" y="964440"/>
            <a:ext cx="4039920" cy="474876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2" name="Grupo 17"/>
          <p:cNvGrpSpPr/>
          <p:nvPr/>
        </p:nvGrpSpPr>
        <p:grpSpPr>
          <a:xfrm>
            <a:off x="-3600" y="360"/>
            <a:ext cx="12195000" cy="6842160"/>
            <a:chOff x="-3600" y="360"/>
            <a:chExt cx="12195000" cy="6842160"/>
          </a:xfrm>
        </p:grpSpPr>
        <p:pic>
          <p:nvPicPr>
            <p:cNvPr id="393" name="Imagen 7"/>
            <p:cNvPicPr/>
            <p:nvPr/>
          </p:nvPicPr>
          <p:blipFill>
            <a:blip r:embed="rId3"/>
            <a:stretch/>
          </p:blipFill>
          <p:spPr>
            <a:xfrm flipH="1">
              <a:off x="720" y="360"/>
              <a:ext cx="12190680" cy="90792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394" name="Grupo 8"/>
            <p:cNvGrpSpPr/>
            <p:nvPr/>
          </p:nvGrpSpPr>
          <p:grpSpPr>
            <a:xfrm>
              <a:off x="47160" y="360"/>
              <a:ext cx="7767000" cy="907920"/>
              <a:chOff x="47160" y="360"/>
              <a:chExt cx="7767000" cy="907920"/>
            </a:xfrm>
          </p:grpSpPr>
          <p:pic>
            <p:nvPicPr>
              <p:cNvPr id="395" name="Imagen 9"/>
              <p:cNvPicPr/>
              <p:nvPr/>
            </p:nvPicPr>
            <p:blipFill>
              <a:blip r:embed="rId4"/>
              <a:srcRect l="34836"/>
              <a:stretch/>
            </p:blipFill>
            <p:spPr>
              <a:xfrm>
                <a:off x="2291760" y="360"/>
                <a:ext cx="5522400" cy="90792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396" name="Imagen 10"/>
              <p:cNvPicPr/>
              <p:nvPr/>
            </p:nvPicPr>
            <p:blipFill>
              <a:blip r:embed="rId5"/>
              <a:stretch/>
            </p:blipFill>
            <p:spPr>
              <a:xfrm>
                <a:off x="47160" y="71640"/>
                <a:ext cx="2243880" cy="76536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397" name="Imagen 11"/>
            <p:cNvPicPr/>
            <p:nvPr/>
          </p:nvPicPr>
          <p:blipFill>
            <a:blip r:embed="rId3"/>
            <a:stretch/>
          </p:blipFill>
          <p:spPr>
            <a:xfrm flipH="1">
              <a:off x="-3600" y="6377760"/>
              <a:ext cx="12190680" cy="464760"/>
            </a:xfrm>
            <a:prstGeom prst="rect">
              <a:avLst/>
            </a:prstGeom>
            <a:noFill/>
            <a:ln w="0">
              <a:noFill/>
            </a:ln>
          </p:spPr>
        </p:pic>
      </p:grpSp>
      <p:pic>
        <p:nvPicPr>
          <p:cNvPr id="398" name="Imagen 14"/>
          <p:cNvPicPr/>
          <p:nvPr/>
        </p:nvPicPr>
        <p:blipFill>
          <a:blip r:embed="rId6"/>
          <a:stretch/>
        </p:blipFill>
        <p:spPr>
          <a:xfrm>
            <a:off x="8189640" y="6389280"/>
            <a:ext cx="4001040" cy="46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9" name="Marcador de número de diapositiva 16"/>
          <p:cNvSpPr/>
          <p:nvPr/>
        </p:nvSpPr>
        <p:spPr>
          <a:xfrm>
            <a:off x="8610120" y="6356160"/>
            <a:ext cx="2742120" cy="364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rm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  <a:tab pos="914400" algn="l"/>
                <a:tab pos="1828440" algn="l"/>
                <a:tab pos="2742840" algn="l"/>
                <a:tab pos="3657240" algn="l"/>
                <a:tab pos="4571640" algn="l"/>
                <a:tab pos="5485680" algn="l"/>
                <a:tab pos="6400080" algn="l"/>
                <a:tab pos="7314480" algn="l"/>
                <a:tab pos="8228880" algn="l"/>
                <a:tab pos="9142920" algn="l"/>
                <a:tab pos="10057320" algn="l"/>
              </a:tabLst>
            </a:pPr>
            <a:fld id="{9BD66A65-CBAD-4A78-BECF-0DC51D8ECC22}" type="slidenum">
              <a:rPr lang="es-ES" sz="1200" b="0" strike="noStrike" spc="-1">
                <a:solidFill>
                  <a:srgbClr val="898989"/>
                </a:solidFill>
                <a:latin typeface="Calibri"/>
                <a:ea typeface="DejaVu Sans"/>
              </a:rPr>
              <a:t>21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400" name="Diagrama 21"/>
          <p:cNvPicPr/>
          <p:nvPr/>
        </p:nvPicPr>
        <p:blipFill>
          <a:blip r:embed="rId7"/>
          <a:stretch/>
        </p:blipFill>
        <p:spPr>
          <a:xfrm>
            <a:off x="9899280" y="360"/>
            <a:ext cx="1694520" cy="907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1" name="3 CuadroTexto"/>
          <p:cNvSpPr/>
          <p:nvPr/>
        </p:nvSpPr>
        <p:spPr>
          <a:xfrm>
            <a:off x="6480" y="1738440"/>
            <a:ext cx="12186720" cy="1382040"/>
          </a:xfrm>
          <a:prstGeom prst="rect">
            <a:avLst/>
          </a:prstGeom>
          <a:solidFill>
            <a:schemeClr val="bg2">
              <a:lumMod val="95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6000" rIns="90000" bIns="36000" anchor="ctr">
            <a:spAutoFit/>
          </a:bodyPr>
          <a:lstStyle/>
          <a:p>
            <a:pPr algn="ctr" defTabSz="91440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</a:pPr>
            <a:r>
              <a:rPr lang="en-US" sz="2200" b="1" strike="noStrike" spc="-1">
                <a:solidFill>
                  <a:srgbClr val="000000"/>
                </a:solidFill>
                <a:latin typeface="Arial"/>
                <a:ea typeface="DejaVu Sans"/>
              </a:rPr>
              <a:t>Assessment of Thin Film Superconductivity with </a:t>
            </a:r>
            <a:endParaRPr lang="en-US" sz="2200" b="0" strike="noStrike" spc="-1">
              <a:solidFill>
                <a:srgbClr val="000000"/>
              </a:solidFill>
              <a:latin typeface="Calibri"/>
            </a:endParaRPr>
          </a:p>
          <a:p>
            <a:pPr algn="ctr" defTabSz="91440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</a:pPr>
            <a:r>
              <a:rPr lang="en-US" sz="2200" b="1" strike="noStrike" spc="-1">
                <a:solidFill>
                  <a:srgbClr val="000000"/>
                </a:solidFill>
                <a:latin typeface="Arial"/>
                <a:ea typeface="DejaVu Sans"/>
              </a:rPr>
              <a:t>Atomic-resolution TEM Imaging and Analysis in </a:t>
            </a:r>
            <a:endParaRPr lang="en-US" sz="2200" b="0" strike="noStrike" spc="-1">
              <a:solidFill>
                <a:srgbClr val="000000"/>
              </a:solidFill>
              <a:latin typeface="Calibri"/>
            </a:endParaRPr>
          </a:p>
          <a:p>
            <a:pPr algn="ctr" defTabSz="91440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</a:pPr>
            <a:r>
              <a:rPr lang="en-US" sz="2200" b="1" strike="noStrike" spc="-1">
                <a:solidFill>
                  <a:srgbClr val="000000"/>
                </a:solidFill>
                <a:latin typeface="Arial"/>
                <a:ea typeface="DejaVu Sans"/>
              </a:rPr>
              <a:t>Advanced and Innovative Materials or Heterostructures </a:t>
            </a:r>
            <a:endParaRPr lang="en-US" sz="2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2" name="3 CuadroTexto"/>
          <p:cNvSpPr/>
          <p:nvPr/>
        </p:nvSpPr>
        <p:spPr>
          <a:xfrm>
            <a:off x="-15840" y="6300720"/>
            <a:ext cx="12204000" cy="550800"/>
          </a:xfrm>
          <a:prstGeom prst="rect">
            <a:avLst/>
          </a:prstGeom>
          <a:solidFill>
            <a:schemeClr val="bg1">
              <a:lumMod val="5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108000" rIns="90000" bIns="108000" anchor="t">
            <a:spAutoFit/>
          </a:bodyPr>
          <a:lstStyle/>
          <a:p>
            <a:pPr algn="ctr" defTabSz="1080000">
              <a:lnSpc>
                <a:spcPct val="100000"/>
              </a:lnSpc>
              <a:spcBef>
                <a:spcPts val="1199"/>
              </a:spcBef>
              <a:spcAft>
                <a:spcPts val="1199"/>
              </a:spcAft>
            </a:pPr>
            <a:r>
              <a:rPr lang="es-ES" sz="2200" b="1" strike="noStrike" spc="-1">
                <a:solidFill>
                  <a:schemeClr val="lt1"/>
                </a:solidFill>
                <a:latin typeface="Arial"/>
                <a:ea typeface="DejaVu Sans"/>
              </a:rPr>
              <a:t>Superconducting &amp; Hybrid Quantum Chips Research Line         </a:t>
            </a:r>
            <a:r>
              <a:rPr lang="es-ES" sz="2000" b="1" strike="noStrike" spc="-1">
                <a:solidFill>
                  <a:schemeClr val="lt1"/>
                </a:solidFill>
                <a:latin typeface="Arial"/>
                <a:ea typeface="DejaVu Sans"/>
              </a:rPr>
              <a:t>qchip.csic.es</a:t>
            </a:r>
            <a:endParaRPr lang="en-US" sz="2000" b="0" strike="noStrike" spc="-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03" name="3 CuadroTexto"/>
          <p:cNvSpPr/>
          <p:nvPr/>
        </p:nvSpPr>
        <p:spPr>
          <a:xfrm>
            <a:off x="1283760" y="3447720"/>
            <a:ext cx="10002960" cy="2501640"/>
          </a:xfrm>
          <a:prstGeom prst="rect">
            <a:avLst/>
          </a:prstGeom>
          <a:solidFill>
            <a:schemeClr val="bg2">
              <a:lumMod val="85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08000" rIns="90000" bIns="108000" anchor="ctr">
            <a:spAutoFit/>
          </a:bodyPr>
          <a:lstStyle/>
          <a:p>
            <a:pPr marL="343080" indent="-343080" defTabSz="91440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0000"/>
              </a:buClr>
              <a:buFont typeface="OpenSymbol"/>
              <a:buChar char="-"/>
            </a:pPr>
            <a:r>
              <a:rPr lang="en-US" sz="2200" b="0" u="sng" strike="noStrike" spc="-1">
                <a:solidFill>
                  <a:srgbClr val="000000"/>
                </a:solidFill>
                <a:uFillTx/>
                <a:latin typeface="Arial"/>
                <a:ea typeface="DejaVu Sans"/>
              </a:rPr>
              <a:t>Atomic/Nano Scale</a:t>
            </a:r>
            <a:r>
              <a:rPr lang="en-US" sz="2200" b="0" strike="noStrike" spc="-1">
                <a:solidFill>
                  <a:srgbClr val="000000"/>
                </a:solidFill>
                <a:latin typeface="Arial"/>
                <a:ea typeface="DejaVu Sans"/>
              </a:rPr>
              <a:t>: crystal phase, mono/poly, disorder, amorphization…</a:t>
            </a:r>
            <a:endParaRPr lang="en-US" sz="22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0000"/>
              </a:buClr>
              <a:buFont typeface="OpenSymbol"/>
              <a:buChar char="-"/>
            </a:pPr>
            <a:r>
              <a:rPr lang="en-US" sz="2200" b="0" u="sng" strike="noStrike" spc="-1">
                <a:solidFill>
                  <a:srgbClr val="000000"/>
                </a:solidFill>
                <a:uFillTx/>
                <a:latin typeface="Arial"/>
                <a:ea typeface="DejaVu Sans"/>
              </a:rPr>
              <a:t>Microscopic Morphology</a:t>
            </a:r>
            <a:r>
              <a:rPr lang="en-US" sz="2200" b="0" strike="noStrike" spc="-1">
                <a:solidFill>
                  <a:srgbClr val="000000"/>
                </a:solidFill>
                <a:latin typeface="Arial"/>
                <a:ea typeface="DejaVu Sans"/>
              </a:rPr>
              <a:t>: domain size, grain boundaries, texture…</a:t>
            </a:r>
            <a:endParaRPr lang="en-US" sz="22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0000"/>
              </a:buClr>
              <a:buFont typeface="OpenSymbol"/>
              <a:buChar char="-"/>
            </a:pPr>
            <a:r>
              <a:rPr lang="en-US" sz="2200" b="0" u="sng" strike="noStrike" spc="-1">
                <a:solidFill>
                  <a:srgbClr val="000000"/>
                </a:solidFill>
                <a:uFillTx/>
                <a:latin typeface="Arial"/>
                <a:ea typeface="DejaVu Sans"/>
              </a:rPr>
              <a:t>Elemental Composition</a:t>
            </a:r>
            <a:r>
              <a:rPr lang="en-US" sz="2200" b="0" strike="noStrike" spc="-1">
                <a:solidFill>
                  <a:srgbClr val="000000"/>
                </a:solidFill>
                <a:latin typeface="Arial"/>
                <a:ea typeface="DejaVu Sans"/>
              </a:rPr>
              <a:t>: purity, doping, stoichiometry, gradients…</a:t>
            </a:r>
            <a:endParaRPr lang="en-US" sz="22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0000"/>
              </a:buClr>
              <a:buFont typeface="OpenSymbol"/>
              <a:buChar char="-"/>
            </a:pPr>
            <a:r>
              <a:rPr lang="en-US" sz="2200" b="0" u="sng" strike="noStrike" spc="-1">
                <a:solidFill>
                  <a:srgbClr val="000000"/>
                </a:solidFill>
                <a:uFillTx/>
                <a:latin typeface="Arial"/>
                <a:ea typeface="DejaVu Sans"/>
              </a:rPr>
              <a:t>Interfacial Analyses</a:t>
            </a:r>
            <a:r>
              <a:rPr lang="en-US" sz="2200" b="0" strike="noStrike" spc="-1">
                <a:solidFill>
                  <a:srgbClr val="000000"/>
                </a:solidFill>
                <a:latin typeface="Arial"/>
                <a:ea typeface="DejaVu Sans"/>
              </a:rPr>
              <a:t>: native oxides, epitaxy, intermixing…</a:t>
            </a:r>
            <a:endParaRPr lang="en-US" sz="22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0000"/>
              </a:buClr>
              <a:buFont typeface="OpenSymbol"/>
              <a:buChar char="-"/>
            </a:pPr>
            <a:r>
              <a:rPr lang="en-US" sz="2200" b="0" u="sng" strike="noStrike" spc="-1">
                <a:solidFill>
                  <a:srgbClr val="000000"/>
                </a:solidFill>
                <a:uFillTx/>
                <a:latin typeface="Arial"/>
                <a:ea typeface="DejaVu Sans"/>
              </a:rPr>
              <a:t>Correlative Evaluation</a:t>
            </a:r>
            <a:r>
              <a:rPr lang="en-US" sz="2200" b="0" strike="noStrike" spc="-1">
                <a:solidFill>
                  <a:srgbClr val="000000"/>
                </a:solidFill>
                <a:latin typeface="Arial"/>
                <a:ea typeface="DejaVu Sans"/>
              </a:rPr>
              <a:t>: multi-variable properties/characteristics/functionality</a:t>
            </a:r>
            <a:endParaRPr lang="en-US" sz="2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4" name="3 CuadroTexto"/>
          <p:cNvSpPr/>
          <p:nvPr/>
        </p:nvSpPr>
        <p:spPr>
          <a:xfrm>
            <a:off x="75600" y="1032840"/>
            <a:ext cx="12186720" cy="57420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6000" rIns="90000" bIns="36000" anchor="ctr">
            <a:spAutoFit/>
          </a:bodyPr>
          <a:lstStyle/>
          <a:p>
            <a:pPr algn="ctr" defTabSz="91440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</a:pPr>
            <a:r>
              <a:rPr lang="en-US" sz="3300" b="1" strike="noStrike" spc="-1">
                <a:solidFill>
                  <a:srgbClr val="000000"/>
                </a:solidFill>
                <a:latin typeface="Arial"/>
                <a:ea typeface="DejaVu Sans"/>
              </a:rPr>
              <a:t>SUMMARY</a:t>
            </a:r>
            <a:endParaRPr lang="en-US" sz="33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1 Título"/>
          <p:cNvSpPr/>
          <p:nvPr/>
        </p:nvSpPr>
        <p:spPr>
          <a:xfrm>
            <a:off x="0" y="1296000"/>
            <a:ext cx="12193200" cy="558252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000000">
                <a:lumMod val="50000"/>
              </a:srgb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398520" tIns="199440" rIns="398520" bIns="199440" anchor="ctr">
            <a:noAutofit/>
          </a:bodyPr>
          <a:lstStyle/>
          <a:p>
            <a:pPr algn="ctr" defTabSz="3986640">
              <a:lnSpc>
                <a:spcPct val="100000"/>
              </a:lnSpc>
            </a:pPr>
            <a:r>
              <a:rPr lang="en-US" sz="4000" b="1" strike="noStrike" spc="-1">
                <a:solidFill>
                  <a:schemeClr val="dk2">
                    <a:lumMod val="50000"/>
                  </a:schemeClr>
                </a:solidFill>
                <a:latin typeface="Arial"/>
                <a:ea typeface="DejaVu Sans"/>
              </a:rPr>
              <a:t>Thank you</a:t>
            </a:r>
            <a:endParaRPr lang="en-US" sz="4000" b="0" strike="noStrike" spc="-1">
              <a:solidFill>
                <a:srgbClr val="000000"/>
              </a:solidFill>
              <a:latin typeface="Calibri"/>
            </a:endParaRPr>
          </a:p>
          <a:p>
            <a:pPr algn="ctr" defTabSz="3986640">
              <a:lnSpc>
                <a:spcPct val="100000"/>
              </a:lnSpc>
            </a:pPr>
            <a:endParaRPr lang="en-US" sz="3500" b="0" strike="noStrike" spc="-1">
              <a:solidFill>
                <a:srgbClr val="000000"/>
              </a:solidFill>
              <a:latin typeface="Calibri"/>
            </a:endParaRPr>
          </a:p>
          <a:p>
            <a:pPr algn="ctr" defTabSz="3986640">
              <a:lnSpc>
                <a:spcPct val="100000"/>
              </a:lnSpc>
            </a:pPr>
            <a:endParaRPr lang="en-US" sz="3000" b="0" strike="noStrike" spc="-1">
              <a:solidFill>
                <a:srgbClr val="000000"/>
              </a:solidFill>
              <a:latin typeface="Calibri"/>
            </a:endParaRPr>
          </a:p>
          <a:p>
            <a:pPr algn="ctr" defTabSz="3986640">
              <a:lnSpc>
                <a:spcPct val="100000"/>
              </a:lnSpc>
            </a:pPr>
            <a:endParaRPr lang="en-US" sz="3000" b="0" strike="noStrike" spc="-1">
              <a:solidFill>
                <a:srgbClr val="000000"/>
              </a:solidFill>
              <a:latin typeface="Calibri"/>
            </a:endParaRPr>
          </a:p>
          <a:p>
            <a:pPr algn="ctr" defTabSz="3986640">
              <a:lnSpc>
                <a:spcPct val="100000"/>
              </a:lnSpc>
            </a:pPr>
            <a:endParaRPr lang="en-US" sz="3000" b="0" strike="noStrike" spc="-1">
              <a:solidFill>
                <a:srgbClr val="000000"/>
              </a:solidFill>
              <a:latin typeface="Calibri"/>
            </a:endParaRPr>
          </a:p>
          <a:p>
            <a:pPr algn="ctr" defTabSz="3986640">
              <a:lnSpc>
                <a:spcPct val="100000"/>
              </a:lnSpc>
            </a:pPr>
            <a:endParaRPr lang="en-US" sz="3000" b="0" strike="noStrike" spc="-1">
              <a:solidFill>
                <a:srgbClr val="000000"/>
              </a:solidFill>
              <a:latin typeface="Calibri"/>
            </a:endParaRPr>
          </a:p>
          <a:p>
            <a:pPr algn="ctr" defTabSz="3986640">
              <a:lnSpc>
                <a:spcPct val="100000"/>
              </a:lnSpc>
            </a:pPr>
            <a:endParaRPr lang="en-US" sz="3000" b="0" strike="noStrike" spc="-1">
              <a:solidFill>
                <a:srgbClr val="000000"/>
              </a:solidFill>
              <a:latin typeface="Calibri"/>
            </a:endParaRPr>
          </a:p>
          <a:p>
            <a:pPr algn="ctr" defTabSz="3986640">
              <a:lnSpc>
                <a:spcPct val="100000"/>
              </a:lnSpc>
            </a:pPr>
            <a:endParaRPr lang="en-US" sz="3000" b="0" strike="noStrike" spc="-1">
              <a:solidFill>
                <a:srgbClr val="000000"/>
              </a:solidFill>
              <a:latin typeface="Calibri"/>
            </a:endParaRPr>
          </a:p>
          <a:p>
            <a:pPr algn="ctr" defTabSz="3986640">
              <a:lnSpc>
                <a:spcPct val="100000"/>
              </a:lnSpc>
            </a:pPr>
            <a:endParaRPr lang="en-US" sz="3000" b="0" strike="noStrike" spc="-1">
              <a:solidFill>
                <a:srgbClr val="000000"/>
              </a:solidFill>
              <a:latin typeface="Calibri"/>
            </a:endParaRPr>
          </a:p>
          <a:p>
            <a:pPr algn="ctr" defTabSz="3986640">
              <a:lnSpc>
                <a:spcPct val="100000"/>
              </a:lnSpc>
            </a:pPr>
            <a:endParaRPr lang="en-US" sz="2200" b="0" strike="noStrike" spc="-1">
              <a:solidFill>
                <a:srgbClr val="000000"/>
              </a:solidFill>
              <a:latin typeface="Calibri"/>
            </a:endParaRPr>
          </a:p>
          <a:p>
            <a:pPr algn="ctr" defTabSz="3986640">
              <a:lnSpc>
                <a:spcPct val="100000"/>
              </a:lnSpc>
            </a:pPr>
            <a:r>
              <a:rPr lang="en-US" sz="1800" b="0" strike="noStrike" spc="-1">
                <a:solidFill>
                  <a:srgbClr val="002060"/>
                </a:solidFill>
                <a:latin typeface="Arial"/>
                <a:ea typeface="DejaVu Sans"/>
              </a:rPr>
              <a:t>CONTACT: </a:t>
            </a:r>
            <a:br>
              <a:rPr sz="1800"/>
            </a:br>
            <a:r>
              <a:rPr lang="en-US" sz="1800" b="1" strike="noStrike" spc="-1">
                <a:solidFill>
                  <a:srgbClr val="002060"/>
                </a:solidFill>
                <a:latin typeface="Arial"/>
                <a:ea typeface="DejaVu Sans"/>
              </a:rPr>
              <a:t>Dr. </a:t>
            </a:r>
            <a:r>
              <a:rPr lang="en-US" sz="1800" b="1" i="1" strike="noStrike" spc="-1">
                <a:solidFill>
                  <a:srgbClr val="002060"/>
                </a:solidFill>
                <a:latin typeface="Arial"/>
                <a:ea typeface="DejaVu Sans"/>
              </a:rPr>
              <a:t>Gemma Rius          gemma.rius@csic.es</a:t>
            </a: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6" name="3 Rectángulo"/>
          <p:cNvSpPr/>
          <p:nvPr/>
        </p:nvSpPr>
        <p:spPr>
          <a:xfrm>
            <a:off x="2540880" y="2138040"/>
            <a:ext cx="8107920" cy="3898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marL="343080" indent="-343080" algn="just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en-US" sz="2200" b="0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</a:rPr>
              <a:t>Acknowledge ALBA access to METCAM in 2026-I</a:t>
            </a:r>
            <a:endParaRPr lang="en-US" sz="2200" b="0" strike="noStrike" spc="-1">
              <a:solidFill>
                <a:srgbClr val="000000"/>
              </a:solidFill>
              <a:latin typeface="Calibri"/>
            </a:endParaRPr>
          </a:p>
          <a:p>
            <a:pPr algn="just" defTabSz="914400">
              <a:lnSpc>
                <a:spcPct val="100000"/>
              </a:lnSpc>
            </a:pPr>
            <a:endParaRPr lang="en-US" sz="1000" b="0" strike="noStrike" spc="-1">
              <a:solidFill>
                <a:srgbClr val="000000"/>
              </a:solidFill>
              <a:latin typeface="Calibri"/>
            </a:endParaRPr>
          </a:p>
          <a:p>
            <a:pPr algn="just" defTabSz="914400">
              <a:lnSpc>
                <a:spcPct val="100000"/>
              </a:lnSpc>
            </a:pPr>
            <a:r>
              <a:rPr lang="en-US" sz="22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	ALBA METCAM Team</a:t>
            </a:r>
            <a:endParaRPr lang="en-US" sz="2200" b="0" strike="noStrike" spc="-1">
              <a:solidFill>
                <a:srgbClr val="000000"/>
              </a:solidFill>
              <a:latin typeface="Calibri"/>
            </a:endParaRPr>
          </a:p>
          <a:p>
            <a:pPr algn="just" defTabSz="914400">
              <a:lnSpc>
                <a:spcPct val="100000"/>
              </a:lnSpc>
            </a:pPr>
            <a:r>
              <a:rPr lang="es-ES" sz="2200" b="1" strike="noStrike" spc="-1">
                <a:solidFill>
                  <a:schemeClr val="dk1"/>
                </a:solidFill>
                <a:latin typeface="Arial"/>
                <a:ea typeface="DejaVu Sans"/>
              </a:rPr>
              <a:t>	Bernat, Kapil, Belen, Francisco …</a:t>
            </a:r>
            <a:endParaRPr lang="en-US" sz="2200" b="0" strike="noStrike" spc="-1">
              <a:solidFill>
                <a:srgbClr val="000000"/>
              </a:solidFill>
              <a:latin typeface="Calibri"/>
            </a:endParaRPr>
          </a:p>
          <a:p>
            <a:pPr algn="just" defTabSz="914400">
              <a:lnSpc>
                <a:spcPct val="100000"/>
              </a:lnSpc>
            </a:pPr>
            <a:endParaRPr lang="en-US" sz="1000" b="0" strike="noStrike" spc="-1">
              <a:solidFill>
                <a:srgbClr val="000000"/>
              </a:solidFill>
              <a:latin typeface="Calibri"/>
            </a:endParaRPr>
          </a:p>
          <a:p>
            <a:pPr algn="just" defTabSz="914400">
              <a:lnSpc>
                <a:spcPct val="100000"/>
              </a:lnSpc>
            </a:pPr>
            <a:r>
              <a:rPr lang="en-US" sz="22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	Qchip Team at IMB and students</a:t>
            </a:r>
            <a:endParaRPr lang="en-US" sz="2200" b="0" strike="noStrike" spc="-1">
              <a:solidFill>
                <a:srgbClr val="000000"/>
              </a:solidFill>
              <a:latin typeface="Calibri"/>
            </a:endParaRPr>
          </a:p>
          <a:p>
            <a:pPr algn="just" defTabSz="914400">
              <a:lnSpc>
                <a:spcPct val="100000"/>
              </a:lnSpc>
            </a:pPr>
            <a:r>
              <a:rPr lang="en-US" sz="2200" b="1" strike="noStrike" spc="-1">
                <a:solidFill>
                  <a:schemeClr val="dk1"/>
                </a:solidFill>
                <a:latin typeface="Arial"/>
                <a:ea typeface="DejaVu Sans"/>
              </a:rPr>
              <a:t>	María, Carlo </a:t>
            </a:r>
            <a:r>
              <a:rPr lang="en-US" sz="2200" b="0" strike="noStrike" spc="-1">
                <a:solidFill>
                  <a:schemeClr val="dk1"/>
                </a:solidFill>
                <a:latin typeface="Arial"/>
                <a:ea typeface="DejaVu Sans"/>
              </a:rPr>
              <a:t>and previous members and students</a:t>
            </a:r>
            <a:endParaRPr lang="en-US" sz="2200" b="0" strike="noStrike" spc="-1">
              <a:solidFill>
                <a:srgbClr val="000000"/>
              </a:solidFill>
              <a:latin typeface="Calibri"/>
            </a:endParaRPr>
          </a:p>
          <a:p>
            <a:pPr algn="just" defTabSz="914400">
              <a:lnSpc>
                <a:spcPct val="100000"/>
              </a:lnSpc>
            </a:pPr>
            <a:endParaRPr lang="en-US" sz="2200" b="0" strike="noStrike" spc="-1">
              <a:solidFill>
                <a:srgbClr val="000000"/>
              </a:solidFill>
              <a:latin typeface="Calibri"/>
            </a:endParaRPr>
          </a:p>
          <a:p>
            <a:pPr algn="just" defTabSz="914400">
              <a:lnSpc>
                <a:spcPct val="100000"/>
              </a:lnSpc>
            </a:pPr>
            <a:r>
              <a:rPr lang="en-US" sz="22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	Nanolitho Area IMB-ICTS Team</a:t>
            </a:r>
            <a:endParaRPr lang="en-US" sz="2200" b="0" strike="noStrike" spc="-1">
              <a:solidFill>
                <a:srgbClr val="000000"/>
              </a:solidFill>
              <a:latin typeface="Calibri"/>
            </a:endParaRPr>
          </a:p>
          <a:p>
            <a:pPr algn="just" defTabSz="914400">
              <a:lnSpc>
                <a:spcPct val="100000"/>
              </a:lnSpc>
            </a:pPr>
            <a:r>
              <a:rPr lang="en-US" sz="2200" b="1" strike="noStrike" spc="-1">
                <a:solidFill>
                  <a:schemeClr val="dk1"/>
                </a:solidFill>
                <a:latin typeface="Arial"/>
                <a:ea typeface="DejaVu Sans"/>
              </a:rPr>
              <a:t>	Liber, Xevi, Albert…</a:t>
            </a:r>
            <a:endParaRPr lang="en-US" sz="2200" b="0" strike="noStrike" spc="-1">
              <a:solidFill>
                <a:srgbClr val="000000"/>
              </a:solidFill>
              <a:latin typeface="Calibri"/>
            </a:endParaRPr>
          </a:p>
          <a:p>
            <a:pPr algn="just" defTabSz="914400">
              <a:lnSpc>
                <a:spcPct val="100000"/>
              </a:lnSpc>
            </a:pPr>
            <a:endParaRPr lang="en-US" sz="1000" b="0" strike="noStrike" spc="-1">
              <a:solidFill>
                <a:srgbClr val="000000"/>
              </a:solidFill>
              <a:latin typeface="Calibri"/>
            </a:endParaRPr>
          </a:p>
          <a:p>
            <a:pPr algn="just" defTabSz="914400">
              <a:lnSpc>
                <a:spcPct val="100000"/>
              </a:lnSpc>
            </a:pPr>
            <a:r>
              <a:rPr lang="en-US" sz="22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	Clean Room Staff</a:t>
            </a:r>
            <a:endParaRPr lang="en-US" sz="2200" b="0" strike="noStrike" spc="-1">
              <a:solidFill>
                <a:srgbClr val="000000"/>
              </a:solidFill>
              <a:latin typeface="Calibri"/>
            </a:endParaRPr>
          </a:p>
          <a:p>
            <a:pPr algn="just" defTabSz="914400">
              <a:lnSpc>
                <a:spcPct val="100000"/>
              </a:lnSpc>
            </a:pPr>
            <a:r>
              <a:rPr lang="en-US" sz="2200" b="1" strike="noStrike" spc="-1">
                <a:solidFill>
                  <a:schemeClr val="dk1"/>
                </a:solidFill>
                <a:latin typeface="Arial"/>
                <a:ea typeface="DejaVu Sans"/>
              </a:rPr>
              <a:t>	Leyre, Javi, Nuria, Alberto…</a:t>
            </a:r>
            <a:endParaRPr lang="en-US" sz="2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407" name="Picture 31"/>
          <p:cNvPicPr/>
          <p:nvPr/>
        </p:nvPicPr>
        <p:blipFill>
          <a:blip r:embed="rId2"/>
          <a:srcRect l="66759" t="612"/>
          <a:stretch/>
        </p:blipFill>
        <p:spPr>
          <a:xfrm>
            <a:off x="9886680" y="0"/>
            <a:ext cx="2305440" cy="1491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8" name="Picture 31"/>
          <p:cNvPicPr/>
          <p:nvPr/>
        </p:nvPicPr>
        <p:blipFill>
          <a:blip r:embed="rId3"/>
          <a:srcRect r="40618" b="616"/>
          <a:stretch/>
        </p:blipFill>
        <p:spPr>
          <a:xfrm>
            <a:off x="172080" y="195480"/>
            <a:ext cx="3040920" cy="11005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1 Título"/>
          <p:cNvSpPr/>
          <p:nvPr/>
        </p:nvSpPr>
        <p:spPr>
          <a:xfrm>
            <a:off x="1440" y="1296000"/>
            <a:ext cx="12191760" cy="558252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000000">
                <a:lumMod val="50000"/>
              </a:srgb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398520" tIns="199440" rIns="398520" bIns="199440" anchor="ctr">
            <a:noAutofit/>
          </a:bodyPr>
          <a:lstStyle/>
          <a:p>
            <a:pPr algn="ctr" defTabSz="3986640">
              <a:lnSpc>
                <a:spcPct val="100000"/>
              </a:lnSpc>
            </a:pPr>
            <a:r>
              <a:rPr lang="en-US" sz="4000" b="1" strike="noStrike" spc="-1">
                <a:solidFill>
                  <a:schemeClr val="dk2">
                    <a:lumMod val="50000"/>
                  </a:schemeClr>
                </a:solidFill>
                <a:latin typeface="Arial"/>
                <a:ea typeface="DejaVu Sans"/>
              </a:rPr>
              <a:t>Thank you</a:t>
            </a:r>
            <a:endParaRPr lang="en-US" sz="4000" b="0" strike="noStrike" spc="-1">
              <a:solidFill>
                <a:srgbClr val="000000"/>
              </a:solidFill>
              <a:latin typeface="Calibri"/>
            </a:endParaRPr>
          </a:p>
          <a:p>
            <a:pPr algn="ctr" defTabSz="3986640">
              <a:lnSpc>
                <a:spcPct val="100000"/>
              </a:lnSpc>
            </a:pPr>
            <a:endParaRPr lang="en-US" sz="3500" b="0" strike="noStrike" spc="-1">
              <a:solidFill>
                <a:srgbClr val="000000"/>
              </a:solidFill>
              <a:latin typeface="Calibri"/>
            </a:endParaRPr>
          </a:p>
          <a:p>
            <a:pPr algn="ctr" defTabSz="3986640">
              <a:lnSpc>
                <a:spcPct val="100000"/>
              </a:lnSpc>
            </a:pPr>
            <a:endParaRPr lang="en-US" sz="3000" b="0" strike="noStrike" spc="-1">
              <a:solidFill>
                <a:srgbClr val="000000"/>
              </a:solidFill>
              <a:latin typeface="Calibri"/>
            </a:endParaRPr>
          </a:p>
          <a:p>
            <a:pPr algn="ctr" defTabSz="3986640">
              <a:lnSpc>
                <a:spcPct val="100000"/>
              </a:lnSpc>
            </a:pPr>
            <a:endParaRPr lang="en-US" sz="3000" b="0" strike="noStrike" spc="-1">
              <a:solidFill>
                <a:srgbClr val="000000"/>
              </a:solidFill>
              <a:latin typeface="Calibri"/>
            </a:endParaRPr>
          </a:p>
          <a:p>
            <a:pPr algn="ctr" defTabSz="3986640">
              <a:lnSpc>
                <a:spcPct val="100000"/>
              </a:lnSpc>
            </a:pPr>
            <a:endParaRPr lang="en-US" sz="3000" b="0" strike="noStrike" spc="-1">
              <a:solidFill>
                <a:srgbClr val="000000"/>
              </a:solidFill>
              <a:latin typeface="Calibri"/>
            </a:endParaRPr>
          </a:p>
          <a:p>
            <a:pPr algn="ctr" defTabSz="3986640">
              <a:lnSpc>
                <a:spcPct val="100000"/>
              </a:lnSpc>
            </a:pPr>
            <a:endParaRPr lang="en-US" sz="3000" b="0" strike="noStrike" spc="-1">
              <a:solidFill>
                <a:srgbClr val="000000"/>
              </a:solidFill>
              <a:latin typeface="Calibri"/>
            </a:endParaRPr>
          </a:p>
          <a:p>
            <a:pPr algn="ctr" defTabSz="3986640">
              <a:lnSpc>
                <a:spcPct val="100000"/>
              </a:lnSpc>
            </a:pPr>
            <a:endParaRPr lang="en-US" sz="3000" b="0" strike="noStrike" spc="-1">
              <a:solidFill>
                <a:srgbClr val="000000"/>
              </a:solidFill>
              <a:latin typeface="Calibri"/>
            </a:endParaRPr>
          </a:p>
          <a:p>
            <a:pPr algn="ctr" defTabSz="3986640">
              <a:lnSpc>
                <a:spcPct val="100000"/>
              </a:lnSpc>
            </a:pPr>
            <a:endParaRPr lang="en-US" sz="3000" b="0" strike="noStrike" spc="-1">
              <a:solidFill>
                <a:srgbClr val="000000"/>
              </a:solidFill>
              <a:latin typeface="Calibri"/>
            </a:endParaRPr>
          </a:p>
          <a:p>
            <a:pPr algn="ctr" defTabSz="3986640">
              <a:lnSpc>
                <a:spcPct val="100000"/>
              </a:lnSpc>
            </a:pPr>
            <a:endParaRPr lang="en-US" sz="3000" b="0" strike="noStrike" spc="-1">
              <a:solidFill>
                <a:srgbClr val="000000"/>
              </a:solidFill>
              <a:latin typeface="Calibri"/>
            </a:endParaRPr>
          </a:p>
          <a:p>
            <a:pPr algn="ctr" defTabSz="3986640">
              <a:lnSpc>
                <a:spcPct val="100000"/>
              </a:lnSpc>
            </a:pPr>
            <a:endParaRPr lang="en-US" sz="2200" b="0" strike="noStrike" spc="-1">
              <a:solidFill>
                <a:srgbClr val="000000"/>
              </a:solidFill>
              <a:latin typeface="Calibri"/>
            </a:endParaRPr>
          </a:p>
          <a:p>
            <a:pPr algn="ctr" defTabSz="3986640">
              <a:lnSpc>
                <a:spcPct val="100000"/>
              </a:lnSpc>
            </a:pPr>
            <a:r>
              <a:rPr lang="en-US" sz="2200" b="0" strike="noStrike" spc="-1">
                <a:solidFill>
                  <a:srgbClr val="002060"/>
                </a:solidFill>
                <a:latin typeface="Arial"/>
                <a:ea typeface="DejaVu Sans"/>
              </a:rPr>
              <a:t>CONTACT: </a:t>
            </a:r>
            <a:br>
              <a:rPr sz="2800"/>
            </a:br>
            <a:r>
              <a:rPr lang="en-US" sz="2200" b="1" strike="noStrike" spc="-1">
                <a:solidFill>
                  <a:srgbClr val="002060"/>
                </a:solidFill>
                <a:latin typeface="Arial"/>
                <a:ea typeface="DejaVu Sans"/>
              </a:rPr>
              <a:t>Dr. </a:t>
            </a:r>
            <a:r>
              <a:rPr lang="en-US" sz="2200" b="1" i="1" strike="noStrike" spc="-1">
                <a:solidFill>
                  <a:srgbClr val="002060"/>
                </a:solidFill>
                <a:latin typeface="Arial"/>
                <a:ea typeface="DejaVu Sans"/>
              </a:rPr>
              <a:t>Gemma Rius          gemma.rius@csic.es</a:t>
            </a:r>
            <a:endParaRPr lang="en-US" sz="2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10" name="3 Rectángulo"/>
          <p:cNvSpPr/>
          <p:nvPr/>
        </p:nvSpPr>
        <p:spPr>
          <a:xfrm>
            <a:off x="1487520" y="2236320"/>
            <a:ext cx="9307800" cy="3517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just" defTabSz="914400">
              <a:lnSpc>
                <a:spcPct val="100000"/>
              </a:lnSpc>
            </a:pPr>
            <a:r>
              <a:rPr lang="en-US" sz="25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Funding Acknowledgements: </a:t>
            </a:r>
            <a:endParaRPr lang="en-US" sz="2500" b="0" strike="noStrike" spc="-1">
              <a:solidFill>
                <a:srgbClr val="000000"/>
              </a:solidFill>
              <a:latin typeface="Calibri"/>
            </a:endParaRPr>
          </a:p>
          <a:p>
            <a:pPr algn="just" defTabSz="914400">
              <a:lnSpc>
                <a:spcPct val="100000"/>
              </a:lnSpc>
            </a:pPr>
            <a:r>
              <a:rPr lang="en-US" sz="2500" b="1" strike="noStrike" spc="-1">
                <a:solidFill>
                  <a:schemeClr val="dk1"/>
                </a:solidFill>
                <a:latin typeface="Arial"/>
                <a:ea typeface="DejaVu Sans"/>
              </a:rPr>
              <a:t>QTP2021-03-014;  PID2021-122140NB-C32; </a:t>
            </a:r>
            <a:endParaRPr lang="en-US" sz="2500" b="0" strike="noStrike" spc="-1">
              <a:solidFill>
                <a:srgbClr val="000000"/>
              </a:solidFill>
              <a:latin typeface="Calibri"/>
            </a:endParaRPr>
          </a:p>
          <a:p>
            <a:pPr algn="just" defTabSz="914400">
              <a:lnSpc>
                <a:spcPct val="100000"/>
              </a:lnSpc>
            </a:pPr>
            <a:r>
              <a:rPr lang="en-GB" sz="2500" b="1" strike="noStrike" spc="-1">
                <a:solidFill>
                  <a:schemeClr val="dk1"/>
                </a:solidFill>
                <a:latin typeface="Arial"/>
                <a:ea typeface="DejaVu Sans"/>
              </a:rPr>
              <a:t>TED2021-130292B-C44;  </a:t>
            </a:r>
            <a:r>
              <a:rPr lang="es-ES" sz="2500" b="1" strike="noStrike" spc="-1">
                <a:solidFill>
                  <a:schemeClr val="dk1"/>
                </a:solidFill>
                <a:latin typeface="Arial"/>
                <a:ea typeface="DejaVu Sans"/>
              </a:rPr>
              <a:t>CNS2023-145234; </a:t>
            </a:r>
            <a:endParaRPr lang="en-US" sz="2500" b="0" strike="noStrike" spc="-1">
              <a:solidFill>
                <a:srgbClr val="000000"/>
              </a:solidFill>
              <a:latin typeface="Calibri"/>
            </a:endParaRPr>
          </a:p>
          <a:p>
            <a:pPr algn="just" defTabSz="914400">
              <a:lnSpc>
                <a:spcPct val="100000"/>
              </a:lnSpc>
            </a:pPr>
            <a:r>
              <a:rPr lang="es-ES" sz="2500" b="1" strike="noStrike" spc="-1">
                <a:solidFill>
                  <a:schemeClr val="dk1"/>
                </a:solidFill>
                <a:latin typeface="Arial"/>
                <a:ea typeface="DejaVu Sans"/>
              </a:rPr>
              <a:t>IKUR2025-QT11</a:t>
            </a:r>
            <a:r>
              <a:rPr lang="en-US" sz="2500" b="1" strike="noStrike" spc="-1">
                <a:solidFill>
                  <a:schemeClr val="dk1"/>
                </a:solidFill>
                <a:latin typeface="Arial"/>
                <a:ea typeface="DejaVu Sans"/>
              </a:rPr>
              <a:t>; Trigger KICKIN; I-QUMA (PID2025)</a:t>
            </a:r>
            <a:endParaRPr lang="en-US" sz="2500" b="0" strike="noStrike" spc="-1">
              <a:solidFill>
                <a:srgbClr val="000000"/>
              </a:solidFill>
              <a:latin typeface="Calibri"/>
            </a:endParaRPr>
          </a:p>
          <a:p>
            <a:pPr algn="just" defTabSz="914400">
              <a:lnSpc>
                <a:spcPct val="100000"/>
              </a:lnSpc>
            </a:pPr>
            <a:endParaRPr lang="en-US" sz="2500" b="0" strike="noStrike" spc="-1">
              <a:solidFill>
                <a:srgbClr val="000000"/>
              </a:solidFill>
              <a:latin typeface="Calibri"/>
            </a:endParaRPr>
          </a:p>
          <a:p>
            <a:pPr algn="just" defTabSz="914400">
              <a:lnSpc>
                <a:spcPct val="100000"/>
              </a:lnSpc>
            </a:pPr>
            <a:r>
              <a:rPr lang="en-US" sz="25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Main Collaborators and Support:</a:t>
            </a:r>
            <a:endParaRPr lang="en-US" sz="2500" b="0" strike="noStrike" spc="-1">
              <a:solidFill>
                <a:srgbClr val="000000"/>
              </a:solidFill>
              <a:latin typeface="Calibri"/>
            </a:endParaRPr>
          </a:p>
          <a:p>
            <a:pPr algn="just" defTabSz="914400">
              <a:lnSpc>
                <a:spcPct val="100000"/>
              </a:lnSpc>
            </a:pPr>
            <a:r>
              <a:rPr lang="en-US" sz="2500" b="1" strike="noStrike" spc="-1">
                <a:solidFill>
                  <a:schemeClr val="dk1"/>
                </a:solidFill>
                <a:latin typeface="Arial"/>
                <a:ea typeface="DejaVu Sans"/>
              </a:rPr>
              <a:t>INRiM, LNGS, CERN, FBK, HZDR, INL</a:t>
            </a:r>
            <a:endParaRPr lang="en-US" sz="2500" b="0" strike="noStrike" spc="-1">
              <a:solidFill>
                <a:srgbClr val="000000"/>
              </a:solidFill>
              <a:latin typeface="Calibri"/>
            </a:endParaRPr>
          </a:p>
          <a:p>
            <a:pPr algn="just" defTabSz="914400">
              <a:lnSpc>
                <a:spcPct val="100000"/>
              </a:lnSpc>
            </a:pPr>
            <a:r>
              <a:rPr lang="en-US" sz="2500" b="1" strike="noStrike" spc="-1">
                <a:solidFill>
                  <a:schemeClr val="dk1"/>
                </a:solidFill>
                <a:latin typeface="Arial"/>
                <a:ea typeface="DejaVu Sans"/>
              </a:rPr>
              <a:t>INMA, UAM, CFM-EHU, UV, IFCA-DCOM, ALBA-CELLS, LSC </a:t>
            </a:r>
            <a:endParaRPr lang="en-US" sz="2500" b="0" strike="noStrike" spc="-1">
              <a:solidFill>
                <a:srgbClr val="000000"/>
              </a:solidFill>
              <a:latin typeface="Calibri"/>
            </a:endParaRPr>
          </a:p>
          <a:p>
            <a:pPr algn="just" defTabSz="914400">
              <a:lnSpc>
                <a:spcPct val="100000"/>
              </a:lnSpc>
            </a:pPr>
            <a:r>
              <a:rPr lang="en-US" sz="2500" b="1" strike="noStrike" spc="-1">
                <a:solidFill>
                  <a:schemeClr val="dk1"/>
                </a:solidFill>
                <a:latin typeface="Arial"/>
                <a:ea typeface="DejaVu Sans"/>
              </a:rPr>
              <a:t>kiutra, TESCAN</a:t>
            </a:r>
            <a:endParaRPr lang="en-US" sz="25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411" name="Picture 31"/>
          <p:cNvPicPr/>
          <p:nvPr/>
        </p:nvPicPr>
        <p:blipFill>
          <a:blip r:embed="rId2"/>
          <a:srcRect l="66759" t="612"/>
          <a:stretch/>
        </p:blipFill>
        <p:spPr>
          <a:xfrm>
            <a:off x="9886680" y="0"/>
            <a:ext cx="2305440" cy="1491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2" name="Picture 31"/>
          <p:cNvPicPr/>
          <p:nvPr/>
        </p:nvPicPr>
        <p:blipFill>
          <a:blip r:embed="rId3"/>
          <a:srcRect r="40618" b="616"/>
          <a:stretch/>
        </p:blipFill>
        <p:spPr>
          <a:xfrm>
            <a:off x="172080" y="195480"/>
            <a:ext cx="3040920" cy="11005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Imagen 7"/>
          <p:cNvPicPr/>
          <p:nvPr/>
        </p:nvPicPr>
        <p:blipFill>
          <a:blip r:embed="rId3"/>
          <a:srcRect l="45511" t="49865" r="2036" b="2969"/>
          <a:stretch/>
        </p:blipFill>
        <p:spPr>
          <a:xfrm>
            <a:off x="4991760" y="4326480"/>
            <a:ext cx="2148480" cy="164808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61" name="Grupo 17"/>
          <p:cNvGrpSpPr/>
          <p:nvPr/>
        </p:nvGrpSpPr>
        <p:grpSpPr>
          <a:xfrm>
            <a:off x="-4320" y="0"/>
            <a:ext cx="12196440" cy="6842880"/>
            <a:chOff x="-4320" y="0"/>
            <a:chExt cx="12196440" cy="6842880"/>
          </a:xfrm>
        </p:grpSpPr>
        <p:pic>
          <p:nvPicPr>
            <p:cNvPr id="62" name="Imagen 7"/>
            <p:cNvPicPr/>
            <p:nvPr/>
          </p:nvPicPr>
          <p:blipFill>
            <a:blip r:embed="rId4"/>
            <a:stretch/>
          </p:blipFill>
          <p:spPr>
            <a:xfrm flipH="1">
              <a:off x="0" y="0"/>
              <a:ext cx="12192120" cy="90792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63" name="Grupo 8"/>
            <p:cNvGrpSpPr/>
            <p:nvPr/>
          </p:nvGrpSpPr>
          <p:grpSpPr>
            <a:xfrm>
              <a:off x="46440" y="0"/>
              <a:ext cx="7768080" cy="907920"/>
              <a:chOff x="46440" y="0"/>
              <a:chExt cx="7768080" cy="907920"/>
            </a:xfrm>
          </p:grpSpPr>
          <p:pic>
            <p:nvPicPr>
              <p:cNvPr id="64" name="Imagen 9"/>
              <p:cNvPicPr/>
              <p:nvPr/>
            </p:nvPicPr>
            <p:blipFill>
              <a:blip r:embed="rId5"/>
              <a:srcRect l="34836"/>
              <a:stretch/>
            </p:blipFill>
            <p:spPr>
              <a:xfrm>
                <a:off x="2291400" y="0"/>
                <a:ext cx="5523120" cy="90792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65" name="Imagen 10"/>
              <p:cNvPicPr/>
              <p:nvPr/>
            </p:nvPicPr>
            <p:blipFill>
              <a:blip r:embed="rId6"/>
              <a:stretch/>
            </p:blipFill>
            <p:spPr>
              <a:xfrm>
                <a:off x="46440" y="71280"/>
                <a:ext cx="2244240" cy="76536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66" name="Imagen 11"/>
            <p:cNvPicPr/>
            <p:nvPr/>
          </p:nvPicPr>
          <p:blipFill>
            <a:blip r:embed="rId4"/>
            <a:stretch/>
          </p:blipFill>
          <p:spPr>
            <a:xfrm flipH="1">
              <a:off x="-4320" y="6378120"/>
              <a:ext cx="12192120" cy="464760"/>
            </a:xfrm>
            <a:prstGeom prst="rect">
              <a:avLst/>
            </a:prstGeom>
            <a:noFill/>
            <a:ln w="0">
              <a:noFill/>
            </a:ln>
          </p:spPr>
        </p:pic>
      </p:grpSp>
      <p:pic>
        <p:nvPicPr>
          <p:cNvPr id="67" name="Imagen 14"/>
          <p:cNvPicPr/>
          <p:nvPr/>
        </p:nvPicPr>
        <p:blipFill>
          <a:blip r:embed="rId7"/>
          <a:stretch/>
        </p:blipFill>
        <p:spPr>
          <a:xfrm>
            <a:off x="8190000" y="6389640"/>
            <a:ext cx="4001400" cy="46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8" name="Marcador de número de diapositiva 16"/>
          <p:cNvSpPr/>
          <p:nvPr/>
        </p:nvSpPr>
        <p:spPr>
          <a:xfrm>
            <a:off x="8674560" y="6292440"/>
            <a:ext cx="2742480" cy="364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rm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F8EE59D-CBA0-4E22-860C-0C64508A193E}" type="slidenum">
              <a:rPr lang="es-ES" sz="1200" b="0" strike="noStrike" spc="-1">
                <a:solidFill>
                  <a:srgbClr val="898989"/>
                </a:solidFill>
                <a:latin typeface="Calibri"/>
                <a:ea typeface="DejaVu Sans"/>
              </a:rPr>
              <a:t>3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69" name="Diagrama 21"/>
          <p:cNvPicPr/>
          <p:nvPr/>
        </p:nvPicPr>
        <p:blipFill>
          <a:blip r:embed="rId8"/>
          <a:stretch/>
        </p:blipFill>
        <p:spPr>
          <a:xfrm>
            <a:off x="9899640" y="0"/>
            <a:ext cx="1694880" cy="907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0" name="Imagen 2"/>
          <p:cNvPicPr/>
          <p:nvPr/>
        </p:nvPicPr>
        <p:blipFill>
          <a:blip r:embed="rId9"/>
          <a:stretch/>
        </p:blipFill>
        <p:spPr>
          <a:xfrm>
            <a:off x="8880480" y="2097360"/>
            <a:ext cx="2068920" cy="2431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1" name="Imagen 3"/>
          <p:cNvPicPr/>
          <p:nvPr/>
        </p:nvPicPr>
        <p:blipFill>
          <a:blip r:embed="rId10"/>
          <a:stretch/>
        </p:blipFill>
        <p:spPr>
          <a:xfrm>
            <a:off x="604800" y="4124880"/>
            <a:ext cx="2835000" cy="1862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2" name="28 CuadroTexto"/>
          <p:cNvSpPr/>
          <p:nvPr/>
        </p:nvSpPr>
        <p:spPr>
          <a:xfrm>
            <a:off x="405360" y="1166400"/>
            <a:ext cx="3411360" cy="5166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ES" sz="1400" b="1" strike="noStrike" spc="-1">
                <a:solidFill>
                  <a:schemeClr val="dk1"/>
                </a:solidFill>
                <a:latin typeface="Arial"/>
                <a:ea typeface="DejaVu Sans"/>
              </a:rPr>
              <a:t>Baseline Superconducting Devices.</a:t>
            </a:r>
            <a:endParaRPr lang="en-US" sz="1400" b="0" strike="noStrike" spc="-1">
              <a:solidFill>
                <a:srgbClr val="000000"/>
              </a:solidFill>
              <a:latin typeface="Calibri"/>
            </a:endParaRPr>
          </a:p>
          <a:p>
            <a:pPr algn="ctr" defTabSz="914400">
              <a:lnSpc>
                <a:spcPct val="100000"/>
              </a:lnSpc>
            </a:pPr>
            <a:r>
              <a:rPr lang="es-ES" sz="1400" b="1" strike="noStrike" spc="-1">
                <a:solidFill>
                  <a:schemeClr val="dk1"/>
                </a:solidFill>
                <a:latin typeface="Arial"/>
                <a:ea typeface="DejaVu Sans"/>
              </a:rPr>
              <a:t> Design, Fabrication and Testing</a:t>
            </a:r>
            <a:endParaRPr lang="en-US" sz="1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28 CuadroTexto"/>
          <p:cNvSpPr/>
          <p:nvPr/>
        </p:nvSpPr>
        <p:spPr>
          <a:xfrm>
            <a:off x="8484840" y="1172880"/>
            <a:ext cx="3109680" cy="5166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ES" sz="1400" b="1" strike="noStrike" spc="-1">
                <a:solidFill>
                  <a:schemeClr val="dk1"/>
                </a:solidFill>
                <a:latin typeface="Arial"/>
                <a:ea typeface="DejaVu Sans"/>
              </a:rPr>
              <a:t>Hybrid Devices and Unconventional Systems</a:t>
            </a:r>
            <a:endParaRPr lang="en-US" sz="1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28 CuadroTexto"/>
          <p:cNvSpPr/>
          <p:nvPr/>
        </p:nvSpPr>
        <p:spPr>
          <a:xfrm>
            <a:off x="390240" y="1872360"/>
            <a:ext cx="3428640" cy="2725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00" tIns="45000" rIns="36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ES" sz="1200" b="1" strike="noStrike" spc="-1">
                <a:solidFill>
                  <a:schemeClr val="dk1"/>
                </a:solidFill>
                <a:latin typeface="Arial"/>
                <a:ea typeface="DejaVu Sans"/>
              </a:rPr>
              <a:t>Baseline Supercond. Thin films &amp; Devices </a:t>
            </a: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75" name="Tabla 11"/>
          <p:cNvGraphicFramePr/>
          <p:nvPr/>
        </p:nvGraphicFramePr>
        <p:xfrm>
          <a:off x="625320" y="2211840"/>
          <a:ext cx="2096280" cy="1348200"/>
        </p:xfrm>
        <a:graphic>
          <a:graphicData uri="http://schemas.openxmlformats.org/drawingml/2006/table">
            <a:tbl>
              <a:tblPr/>
              <a:tblGrid>
                <a:gridCol w="1048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8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96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200" b="1" strike="noStrike" spc="-1">
                          <a:solidFill>
                            <a:schemeClr val="lt1"/>
                          </a:solidFill>
                          <a:latin typeface="Arial"/>
                          <a:ea typeface="DejaVu Sans"/>
                        </a:rPr>
                        <a:t>Material</a:t>
                      </a:r>
                      <a:endParaRPr lang="en-US" sz="1200" b="0" strike="noStrike" spc="-1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l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s-ES" sz="1200" b="1" strike="noStrike" spc="-1">
                          <a:solidFill>
                            <a:schemeClr val="lt1"/>
                          </a:solidFill>
                          <a:latin typeface="Arial"/>
                          <a:ea typeface="DejaVu Sans"/>
                        </a:rPr>
                        <a:t> Tc</a:t>
                      </a:r>
                      <a:endParaRPr lang="en-US" sz="1200" b="0" strike="noStrike" spc="-1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l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6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200" b="1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Aluminum</a:t>
                      </a:r>
                      <a:endParaRPr lang="en-US" sz="12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lt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s-ES" sz="1200" b="1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1.2</a:t>
                      </a:r>
                      <a:endParaRPr lang="en-US" sz="12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lt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96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200" b="1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Tantalum</a:t>
                      </a:r>
                      <a:endParaRPr lang="en-US" sz="12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lt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s-ES" sz="1200" b="1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4.2-4.4</a:t>
                      </a:r>
                      <a:endParaRPr lang="en-US" sz="12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lt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96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200" b="1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Niobium</a:t>
                      </a:r>
                      <a:endParaRPr lang="en-US" sz="12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lt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s-ES" sz="1200" b="1" strike="noStrike" spc="-1">
                          <a:solidFill>
                            <a:schemeClr val="dk1"/>
                          </a:solidFill>
                          <a:latin typeface="Symbol"/>
                          <a:ea typeface="DejaVu Sans"/>
                        </a:rPr>
                        <a:t></a:t>
                      </a:r>
                      <a:r>
                        <a:rPr lang="es-ES" sz="1200" b="1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 4.5</a:t>
                      </a:r>
                      <a:endParaRPr lang="en-US" sz="12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lt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96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l-GR" sz="1200" b="1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α</a:t>
                      </a:r>
                      <a:r>
                        <a:rPr lang="es-ES" sz="1200" b="1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-Tungsten</a:t>
                      </a:r>
                      <a:endParaRPr lang="en-US" sz="12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lt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s-ES" sz="1200" b="1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&lt; 100mK</a:t>
                      </a:r>
                      <a:endParaRPr lang="en-US" sz="12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lt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6" name="28 CuadroTexto"/>
          <p:cNvSpPr/>
          <p:nvPr/>
        </p:nvSpPr>
        <p:spPr>
          <a:xfrm>
            <a:off x="4338000" y="1166400"/>
            <a:ext cx="3551040" cy="5166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ES" sz="1400" b="1" strike="noStrike" spc="-1">
                <a:solidFill>
                  <a:schemeClr val="dk1"/>
                </a:solidFill>
                <a:latin typeface="Arial"/>
                <a:ea typeface="DejaVu Sans"/>
              </a:rPr>
              <a:t>Customized or Advanced </a:t>
            </a:r>
            <a:endParaRPr lang="en-US" sz="1400" b="0" strike="noStrike" spc="-1">
              <a:solidFill>
                <a:srgbClr val="000000"/>
              </a:solidFill>
              <a:latin typeface="Calibri"/>
            </a:endParaRPr>
          </a:p>
          <a:p>
            <a:pPr algn="ctr" defTabSz="914400">
              <a:lnSpc>
                <a:spcPct val="100000"/>
              </a:lnSpc>
            </a:pPr>
            <a:r>
              <a:rPr lang="es-ES" sz="1400" b="1" strike="noStrike" spc="-1">
                <a:solidFill>
                  <a:schemeClr val="dk1"/>
                </a:solidFill>
                <a:latin typeface="Arial"/>
                <a:ea typeface="DejaVu Sans"/>
              </a:rPr>
              <a:t>Superconducting Thin films </a:t>
            </a:r>
            <a:endParaRPr lang="en-US" sz="14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77" name="Imagen 12"/>
          <p:cNvPicPr/>
          <p:nvPr/>
        </p:nvPicPr>
        <p:blipFill>
          <a:blip r:embed="rId11"/>
          <a:srcRect t="47467" r="50597" b="3524"/>
          <a:stretch/>
        </p:blipFill>
        <p:spPr>
          <a:xfrm>
            <a:off x="5121360" y="2033280"/>
            <a:ext cx="2019240" cy="1537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8" name="28 CuadroTexto"/>
          <p:cNvSpPr/>
          <p:nvPr/>
        </p:nvSpPr>
        <p:spPr>
          <a:xfrm>
            <a:off x="4338000" y="1770120"/>
            <a:ext cx="3551040" cy="2725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ES" sz="1200" b="1" strike="noStrike" spc="-1">
                <a:solidFill>
                  <a:schemeClr val="dk1"/>
                </a:solidFill>
                <a:latin typeface="Arial"/>
                <a:ea typeface="DejaVu Sans"/>
              </a:rPr>
              <a:t>Nitridized Aluminum</a:t>
            </a: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28 CuadroTexto"/>
          <p:cNvSpPr/>
          <p:nvPr/>
        </p:nvSpPr>
        <p:spPr>
          <a:xfrm>
            <a:off x="4338000" y="3988080"/>
            <a:ext cx="3551040" cy="2725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ES" sz="1200" b="1" strike="noStrike" spc="-1">
                <a:solidFill>
                  <a:schemeClr val="dk1"/>
                </a:solidFill>
                <a:latin typeface="Arial"/>
                <a:ea typeface="DejaVu Sans"/>
              </a:rPr>
              <a:t>Ultrathin Amorphous WSix</a:t>
            </a: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28 CuadroTexto"/>
          <p:cNvSpPr/>
          <p:nvPr/>
        </p:nvSpPr>
        <p:spPr>
          <a:xfrm>
            <a:off x="392400" y="3772080"/>
            <a:ext cx="3411360" cy="2725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ES" sz="1200" b="1" strike="noStrike" spc="-1">
                <a:solidFill>
                  <a:schemeClr val="dk1"/>
                </a:solidFill>
                <a:latin typeface="Arial"/>
                <a:ea typeface="DejaVu Sans"/>
              </a:rPr>
              <a:t>Microwave Resonators, e.g. Al and Ta </a:t>
            </a: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11 CuadroTexto"/>
          <p:cNvSpPr/>
          <p:nvPr/>
        </p:nvSpPr>
        <p:spPr>
          <a:xfrm>
            <a:off x="-5040" y="6382800"/>
            <a:ext cx="12204000" cy="4748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08000" rIns="90000" bIns="108000" anchor="t">
            <a:spAutoFit/>
          </a:bodyPr>
          <a:lstStyle/>
          <a:p>
            <a:pPr algn="ctr" defTabSz="914400">
              <a:lnSpc>
                <a:spcPct val="100000"/>
              </a:lnSpc>
              <a:spcAft>
                <a:spcPts val="400"/>
              </a:spcAft>
            </a:pPr>
            <a:r>
              <a:rPr lang="es-ES" sz="17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Micro – Nano Technologies for Quantum Materials and Devices 		</a:t>
            </a:r>
            <a:r>
              <a:rPr lang="es-ES" sz="1700" b="0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12"/>
              </a:rPr>
              <a:t>gemma.rius@csic.es</a:t>
            </a:r>
            <a:r>
              <a:rPr lang="es-ES" sz="17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 </a:t>
            </a:r>
            <a:endParaRPr lang="en-US" sz="17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2" name="CuadroTexto 4"/>
          <p:cNvSpPr/>
          <p:nvPr/>
        </p:nvSpPr>
        <p:spPr>
          <a:xfrm>
            <a:off x="10949760" y="3924000"/>
            <a:ext cx="894240" cy="39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s-ES" sz="10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Manuscript in Prep.</a:t>
            </a:r>
            <a:endParaRPr lang="en-US" sz="1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CuadroTexto 30"/>
          <p:cNvSpPr/>
          <p:nvPr/>
        </p:nvSpPr>
        <p:spPr>
          <a:xfrm>
            <a:off x="1260720" y="5983200"/>
            <a:ext cx="2127240" cy="242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s-ES" sz="10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2 Manuscripts under Rev / in Prep.</a:t>
            </a:r>
            <a:endParaRPr lang="en-US" sz="1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4" name="CuadroTexto 32"/>
          <p:cNvSpPr/>
          <p:nvPr/>
        </p:nvSpPr>
        <p:spPr>
          <a:xfrm>
            <a:off x="2719440" y="2750400"/>
            <a:ext cx="1140840" cy="333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s-ES" sz="8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Paper on Ta-Nb to be submitted</a:t>
            </a:r>
            <a:endParaRPr lang="en-US" sz="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5" name="CuadroTexto 36"/>
          <p:cNvSpPr/>
          <p:nvPr/>
        </p:nvSpPr>
        <p:spPr>
          <a:xfrm>
            <a:off x="2707560" y="2456640"/>
            <a:ext cx="1252440" cy="45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fr-FR" sz="800" b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13"/>
              </a:rPr>
              <a:t>2025</a:t>
            </a:r>
            <a:r>
              <a:rPr lang="fr-FR" sz="800" b="0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13"/>
              </a:rPr>
              <a:t> </a:t>
            </a:r>
            <a:r>
              <a:rPr lang="fr-FR" sz="800" b="0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13"/>
              </a:rPr>
              <a:t>Supercond. Sci. Technol.</a:t>
            </a:r>
            <a:r>
              <a:rPr lang="fr-FR" sz="800" b="0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13"/>
              </a:rPr>
              <a:t> </a:t>
            </a:r>
            <a:r>
              <a:rPr lang="fr-FR" sz="800" b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13"/>
              </a:rPr>
              <a:t>38</a:t>
            </a:r>
            <a:r>
              <a:rPr lang="fr-FR" sz="800" b="0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13"/>
              </a:rPr>
              <a:t> 095004</a:t>
            </a:r>
            <a:endParaRPr lang="en-US" sz="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6" name="CuadroTexto 38"/>
          <p:cNvSpPr/>
          <p:nvPr/>
        </p:nvSpPr>
        <p:spPr>
          <a:xfrm>
            <a:off x="5121360" y="3569760"/>
            <a:ext cx="207360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fr-FR" sz="800" b="1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14"/>
              </a:rPr>
              <a:t>2024</a:t>
            </a:r>
            <a:r>
              <a:rPr lang="fr-FR" sz="800" b="0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14"/>
              </a:rPr>
              <a:t> </a:t>
            </a:r>
            <a:r>
              <a:rPr lang="fr-FR" sz="800" b="0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14"/>
              </a:rPr>
              <a:t>Supercond</a:t>
            </a:r>
            <a:r>
              <a:rPr lang="fr-FR" sz="800" b="0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14"/>
              </a:rPr>
              <a:t>. </a:t>
            </a:r>
            <a:r>
              <a:rPr lang="fr-FR" sz="800" b="0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14"/>
              </a:rPr>
              <a:t>Sci</a:t>
            </a:r>
            <a:r>
              <a:rPr lang="fr-FR" sz="800" b="0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14"/>
              </a:rPr>
              <a:t>. </a:t>
            </a:r>
            <a:r>
              <a:rPr lang="fr-FR" sz="800" b="0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14"/>
              </a:rPr>
              <a:t>Technol</a:t>
            </a:r>
            <a:r>
              <a:rPr lang="fr-FR" sz="800" b="0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14"/>
              </a:rPr>
              <a:t>.</a:t>
            </a:r>
            <a:r>
              <a:rPr lang="fr-FR" sz="800" b="0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14"/>
              </a:rPr>
              <a:t> </a:t>
            </a:r>
            <a:r>
              <a:rPr lang="fr-FR" sz="800" b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14"/>
              </a:rPr>
              <a:t>37</a:t>
            </a:r>
            <a:r>
              <a:rPr lang="fr-FR" sz="800" b="0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14"/>
              </a:rPr>
              <a:t> 035017</a:t>
            </a:r>
            <a:endParaRPr lang="en-US" sz="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87" name="Imagen 31"/>
          <p:cNvPicPr/>
          <p:nvPr/>
        </p:nvPicPr>
        <p:blipFill>
          <a:blip r:embed="rId15"/>
          <a:stretch/>
        </p:blipFill>
        <p:spPr>
          <a:xfrm>
            <a:off x="8007480" y="5230800"/>
            <a:ext cx="2742480" cy="8287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8" name="Imagen 32"/>
          <p:cNvPicPr/>
          <p:nvPr/>
        </p:nvPicPr>
        <p:blipFill>
          <a:blip r:embed="rId16"/>
          <a:stretch/>
        </p:blipFill>
        <p:spPr>
          <a:xfrm>
            <a:off x="10885320" y="5091120"/>
            <a:ext cx="1191240" cy="1048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9" name="28 CuadroTexto"/>
          <p:cNvSpPr/>
          <p:nvPr/>
        </p:nvSpPr>
        <p:spPr>
          <a:xfrm>
            <a:off x="8548920" y="4744800"/>
            <a:ext cx="3109680" cy="3031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ES" sz="1400" b="1" strike="noStrike" spc="-1">
                <a:solidFill>
                  <a:schemeClr val="dk1"/>
                </a:solidFill>
                <a:latin typeface="Arial"/>
                <a:ea typeface="DejaVu Sans"/>
              </a:rPr>
              <a:t>Quantum Materials Integration</a:t>
            </a:r>
            <a:endParaRPr lang="en-US" sz="1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0" name="28 CuadroTexto"/>
          <p:cNvSpPr/>
          <p:nvPr/>
        </p:nvSpPr>
        <p:spPr>
          <a:xfrm>
            <a:off x="8484840" y="1744560"/>
            <a:ext cx="3109680" cy="3031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ES" sz="1400" b="1" strike="noStrike" spc="-1">
                <a:solidFill>
                  <a:schemeClr val="dk1"/>
                </a:solidFill>
                <a:latin typeface="Arial"/>
                <a:ea typeface="DejaVu Sans"/>
              </a:rPr>
              <a:t>Semiconductor-Superconductor</a:t>
            </a:r>
            <a:endParaRPr lang="en-US" sz="1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1" name="Rectángulo 35"/>
          <p:cNvSpPr/>
          <p:nvPr/>
        </p:nvSpPr>
        <p:spPr>
          <a:xfrm>
            <a:off x="4508280" y="3706920"/>
            <a:ext cx="345240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800" b="1" i="1" strike="noStrike" spc="-1">
                <a:solidFill>
                  <a:schemeClr val="dk1"/>
                </a:solidFill>
                <a:latin typeface="Arial"/>
                <a:ea typeface="DejaVu Sans"/>
              </a:rPr>
              <a:t>2026</a:t>
            </a:r>
            <a:r>
              <a:rPr lang="en-US" sz="8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 J Low Temp Phys</a:t>
            </a:r>
            <a:r>
              <a:rPr lang="en-US" sz="800" b="0" strike="noStrike" spc="-1">
                <a:solidFill>
                  <a:schemeClr val="dk1"/>
                </a:solidFill>
                <a:latin typeface="Arial"/>
                <a:ea typeface="DejaVu Sans"/>
              </a:rPr>
              <a:t> 222, 55  </a:t>
            </a:r>
            <a:r>
              <a:rPr lang="en-US" sz="800" b="0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17"/>
              </a:rPr>
              <a:t>doi.org/10.1007/s10909-026-03390-y</a:t>
            </a:r>
            <a:endParaRPr lang="en-US" sz="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2" name="Rectángulo 36"/>
          <p:cNvSpPr/>
          <p:nvPr/>
        </p:nvSpPr>
        <p:spPr>
          <a:xfrm>
            <a:off x="4886280" y="5933880"/>
            <a:ext cx="2590560" cy="333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800" b="1" i="1" strike="noStrike" spc="-1">
                <a:solidFill>
                  <a:schemeClr val="dk1"/>
                </a:solidFill>
                <a:latin typeface="Arial"/>
                <a:ea typeface="DejaVu Sans"/>
              </a:rPr>
              <a:t>2026</a:t>
            </a:r>
            <a:r>
              <a:rPr lang="en-US" sz="8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 IEEE Trans. Appl. Superconductivity</a:t>
            </a:r>
            <a:r>
              <a:rPr lang="en-US" sz="800" b="0" strike="noStrike" spc="-1">
                <a:solidFill>
                  <a:schemeClr val="dk1"/>
                </a:solidFill>
                <a:latin typeface="Arial"/>
                <a:ea typeface="DejaVu Sans"/>
              </a:rPr>
              <a:t> 36, 5, 1-5 </a:t>
            </a:r>
            <a:r>
              <a:rPr lang="en-US" sz="800" b="0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18"/>
              </a:rPr>
              <a:t>doi.org/10.1109/TASC.2026.3673788</a:t>
            </a:r>
            <a:endParaRPr lang="en-US" sz="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3" name="3 CuadroTexto"/>
          <p:cNvSpPr/>
          <p:nvPr/>
        </p:nvSpPr>
        <p:spPr>
          <a:xfrm>
            <a:off x="-15840" y="6300720"/>
            <a:ext cx="12204000" cy="550800"/>
          </a:xfrm>
          <a:prstGeom prst="rect">
            <a:avLst/>
          </a:prstGeom>
          <a:solidFill>
            <a:schemeClr val="bg1">
              <a:lumMod val="5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00" tIns="108000" rIns="90000" bIns="108000" anchor="t">
            <a:spAutoFit/>
          </a:bodyPr>
          <a:lstStyle/>
          <a:p>
            <a:pPr algn="ctr" defTabSz="1080000">
              <a:lnSpc>
                <a:spcPct val="100000"/>
              </a:lnSpc>
              <a:spcBef>
                <a:spcPts val="1199"/>
              </a:spcBef>
              <a:spcAft>
                <a:spcPts val="1199"/>
              </a:spcAft>
            </a:pPr>
            <a:r>
              <a:rPr lang="es-ES" sz="2200" b="1" strike="noStrike" spc="-1">
                <a:solidFill>
                  <a:schemeClr val="lt1"/>
                </a:solidFill>
                <a:latin typeface="Arial"/>
                <a:ea typeface="DejaVu Sans"/>
              </a:rPr>
              <a:t>Superconducting &amp; Hybrid Quantum Chips Research Line         </a:t>
            </a:r>
            <a:r>
              <a:rPr lang="es-ES" sz="2000" b="1" strike="noStrike" spc="-1">
                <a:solidFill>
                  <a:schemeClr val="lt1"/>
                </a:solidFill>
                <a:latin typeface="Arial"/>
                <a:ea typeface="DejaVu Sans"/>
              </a:rPr>
              <a:t>qchip.csic.es</a:t>
            </a:r>
            <a:endParaRPr lang="en-US" sz="2000" b="0" strike="noStrike" spc="-1">
              <a:solidFill>
                <a:srgbClr val="FFFFFF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CuadroTexto 1"/>
          <p:cNvSpPr/>
          <p:nvPr/>
        </p:nvSpPr>
        <p:spPr>
          <a:xfrm>
            <a:off x="4230720" y="1966320"/>
            <a:ext cx="2763720" cy="100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s-ES" sz="1500" b="1" strike="noStrike" spc="-1">
                <a:solidFill>
                  <a:schemeClr val="dk1"/>
                </a:solidFill>
                <a:latin typeface="Arial"/>
                <a:ea typeface="DejaVu Sans"/>
              </a:rPr>
              <a:t>Conventional Methods</a:t>
            </a:r>
            <a:r>
              <a:rPr lang="es-ES" sz="1500" b="0" strike="noStrike" spc="-1">
                <a:solidFill>
                  <a:schemeClr val="dk1"/>
                </a:solidFill>
                <a:latin typeface="Arial"/>
                <a:ea typeface="DejaVu Sans"/>
              </a:rPr>
              <a:t>:</a:t>
            </a:r>
            <a:endParaRPr lang="en-US" sz="1500" b="0" strike="noStrike" spc="-1">
              <a:solidFill>
                <a:srgbClr val="000000"/>
              </a:solidFill>
              <a:latin typeface="Calibri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Courier New"/>
              <a:buChar char="o"/>
            </a:pPr>
            <a:r>
              <a:rPr lang="es-ES" sz="1500" b="0" strike="noStrike" spc="-1">
                <a:solidFill>
                  <a:schemeClr val="dk1"/>
                </a:solidFill>
                <a:latin typeface="Arial"/>
                <a:ea typeface="DejaVu Sans"/>
              </a:rPr>
              <a:t>Sputtering</a:t>
            </a:r>
            <a:endParaRPr lang="en-US" sz="1500" b="0" strike="noStrike" spc="-1">
              <a:solidFill>
                <a:srgbClr val="000000"/>
              </a:solidFill>
              <a:latin typeface="Calibri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Courier New"/>
              <a:buChar char="o"/>
            </a:pPr>
            <a:r>
              <a:rPr lang="es-ES" sz="1500" b="0" strike="noStrike" spc="-1">
                <a:solidFill>
                  <a:schemeClr val="dk1"/>
                </a:solidFill>
                <a:latin typeface="Arial"/>
                <a:ea typeface="DejaVu Sans"/>
              </a:rPr>
              <a:t>Evaporation</a:t>
            </a:r>
            <a:endParaRPr lang="en-US" sz="1500" b="0" strike="noStrike" spc="-1">
              <a:solidFill>
                <a:srgbClr val="000000"/>
              </a:solidFill>
              <a:latin typeface="Calibri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Courier New"/>
              <a:buChar char="o"/>
            </a:pPr>
            <a:r>
              <a:rPr lang="es-ES" sz="1500" b="0" strike="noStrike" spc="-1">
                <a:solidFill>
                  <a:schemeClr val="dk1"/>
                </a:solidFill>
                <a:latin typeface="Arial"/>
                <a:ea typeface="DejaVu Sans"/>
              </a:rPr>
              <a:t>Micro and Nano Patterning</a:t>
            </a:r>
            <a:endParaRPr lang="en-US" sz="1500" b="0" strike="noStrike" spc="-1">
              <a:solidFill>
                <a:srgbClr val="000000"/>
              </a:solidFill>
              <a:latin typeface="Calibri"/>
            </a:endParaRPr>
          </a:p>
        </p:txBody>
      </p:sp>
      <p:grpSp>
        <p:nvGrpSpPr>
          <p:cNvPr id="95" name="Grupo 17"/>
          <p:cNvGrpSpPr/>
          <p:nvPr/>
        </p:nvGrpSpPr>
        <p:grpSpPr>
          <a:xfrm>
            <a:off x="-4320" y="0"/>
            <a:ext cx="12196440" cy="6842880"/>
            <a:chOff x="-4320" y="0"/>
            <a:chExt cx="12196440" cy="6842880"/>
          </a:xfrm>
        </p:grpSpPr>
        <p:pic>
          <p:nvPicPr>
            <p:cNvPr id="96" name="Imagen 7"/>
            <p:cNvPicPr/>
            <p:nvPr/>
          </p:nvPicPr>
          <p:blipFill>
            <a:blip r:embed="rId3"/>
            <a:stretch/>
          </p:blipFill>
          <p:spPr>
            <a:xfrm flipH="1">
              <a:off x="0" y="0"/>
              <a:ext cx="12192120" cy="90792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97" name="Grupo 8"/>
            <p:cNvGrpSpPr/>
            <p:nvPr/>
          </p:nvGrpSpPr>
          <p:grpSpPr>
            <a:xfrm>
              <a:off x="46440" y="0"/>
              <a:ext cx="7768080" cy="907920"/>
              <a:chOff x="46440" y="0"/>
              <a:chExt cx="7768080" cy="907920"/>
            </a:xfrm>
          </p:grpSpPr>
          <p:pic>
            <p:nvPicPr>
              <p:cNvPr id="98" name="Imagen 9"/>
              <p:cNvPicPr/>
              <p:nvPr/>
            </p:nvPicPr>
            <p:blipFill>
              <a:blip r:embed="rId4"/>
              <a:srcRect l="34836"/>
              <a:stretch/>
            </p:blipFill>
            <p:spPr>
              <a:xfrm>
                <a:off x="2291400" y="0"/>
                <a:ext cx="5523120" cy="90792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99" name="Imagen 10"/>
              <p:cNvPicPr/>
              <p:nvPr/>
            </p:nvPicPr>
            <p:blipFill>
              <a:blip r:embed="rId5"/>
              <a:stretch/>
            </p:blipFill>
            <p:spPr>
              <a:xfrm>
                <a:off x="46440" y="71280"/>
                <a:ext cx="2244240" cy="76536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100" name="Imagen 11"/>
            <p:cNvPicPr/>
            <p:nvPr/>
          </p:nvPicPr>
          <p:blipFill>
            <a:blip r:embed="rId3"/>
            <a:stretch/>
          </p:blipFill>
          <p:spPr>
            <a:xfrm flipH="1">
              <a:off x="-4320" y="6378120"/>
              <a:ext cx="12192120" cy="464760"/>
            </a:xfrm>
            <a:prstGeom prst="rect">
              <a:avLst/>
            </a:prstGeom>
            <a:noFill/>
            <a:ln w="0">
              <a:noFill/>
            </a:ln>
          </p:spPr>
        </p:pic>
      </p:grpSp>
      <p:pic>
        <p:nvPicPr>
          <p:cNvPr id="101" name="Imagen 14"/>
          <p:cNvPicPr/>
          <p:nvPr/>
        </p:nvPicPr>
        <p:blipFill>
          <a:blip r:embed="rId6"/>
          <a:stretch/>
        </p:blipFill>
        <p:spPr>
          <a:xfrm>
            <a:off x="8190000" y="6389640"/>
            <a:ext cx="4001400" cy="46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2" name="Marcador de número de diapositiva 16"/>
          <p:cNvSpPr/>
          <p:nvPr/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rm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B7F1501-BAC5-4E52-9180-EF5D139F3D92}" type="slidenum">
              <a:rPr lang="es-ES" sz="1200" b="0" strike="noStrike" spc="-1">
                <a:solidFill>
                  <a:srgbClr val="898989"/>
                </a:solidFill>
                <a:latin typeface="Calibri"/>
                <a:ea typeface="DejaVu Sans"/>
              </a:rPr>
              <a:t>4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03" name="Diagrama 21"/>
          <p:cNvPicPr/>
          <p:nvPr/>
        </p:nvPicPr>
        <p:blipFill>
          <a:blip r:embed="rId7"/>
          <a:stretch/>
        </p:blipFill>
        <p:spPr>
          <a:xfrm>
            <a:off x="9899640" y="0"/>
            <a:ext cx="1694880" cy="907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4" name="3 CuadroTexto"/>
          <p:cNvSpPr/>
          <p:nvPr/>
        </p:nvSpPr>
        <p:spPr>
          <a:xfrm>
            <a:off x="-5040" y="904320"/>
            <a:ext cx="12204000" cy="406800"/>
          </a:xfrm>
          <a:prstGeom prst="rect">
            <a:avLst/>
          </a:prstGeom>
          <a:solidFill>
            <a:schemeClr val="bg1">
              <a:lumMod val="5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6000" rIns="90000" bIns="36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ES" sz="2200" b="1" strike="noStrike" spc="-1">
                <a:solidFill>
                  <a:schemeClr val="lt1"/>
                </a:solidFill>
                <a:latin typeface="Arial"/>
                <a:ea typeface="DejaVu Sans"/>
              </a:rPr>
              <a:t>Superconducting &amp; Hybrid     Quantum Chips Research Line</a:t>
            </a:r>
            <a:endParaRPr lang="en-US" sz="2200" b="0" strike="noStrike" spc="-1">
              <a:solidFill>
                <a:srgbClr val="FFFFFF"/>
              </a:solidFill>
              <a:latin typeface="Calibri"/>
            </a:endParaRPr>
          </a:p>
        </p:txBody>
      </p:sp>
      <p:graphicFrame>
        <p:nvGraphicFramePr>
          <p:cNvPr id="105" name="Tabla 11"/>
          <p:cNvGraphicFramePr/>
          <p:nvPr/>
        </p:nvGraphicFramePr>
        <p:xfrm>
          <a:off x="7734240" y="1424520"/>
          <a:ext cx="2364480" cy="1877760"/>
        </p:xfrm>
        <a:graphic>
          <a:graphicData uri="http://schemas.openxmlformats.org/drawingml/2006/table">
            <a:tbl>
              <a:tblPr/>
              <a:tblGrid>
                <a:gridCol w="1409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5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752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000" b="1" strike="noStrike" spc="-1">
                          <a:solidFill>
                            <a:schemeClr val="lt1"/>
                          </a:solidFill>
                          <a:latin typeface="Arial"/>
                          <a:ea typeface="DejaVu Sans"/>
                        </a:rPr>
                        <a:t>Material</a:t>
                      </a:r>
                      <a:endParaRPr lang="en-US" sz="1000" b="0" strike="noStrike" spc="-1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l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s-ES" sz="1000" b="1" strike="noStrike" spc="-1">
                          <a:solidFill>
                            <a:schemeClr val="lt1"/>
                          </a:solidFill>
                          <a:latin typeface="Arial"/>
                          <a:ea typeface="DejaVu Sans"/>
                        </a:rPr>
                        <a:t> Tc</a:t>
                      </a:r>
                      <a:endParaRPr lang="en-US" sz="1000" b="0" strike="noStrike" spc="-1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l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56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000" b="1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Aluminum</a:t>
                      </a:r>
                      <a:endParaRPr lang="en-US" sz="10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lt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s-ES" sz="1000" b="1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1.2 K</a:t>
                      </a:r>
                      <a:endParaRPr lang="en-US" sz="10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lt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36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000" b="1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Tantalum</a:t>
                      </a:r>
                      <a:endParaRPr lang="en-US" sz="10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lt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s-ES" sz="1000" b="1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4.2-4.4 K</a:t>
                      </a:r>
                      <a:endParaRPr lang="en-US" sz="10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lt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752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s-ES" sz="1000" b="1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Niobium</a:t>
                      </a:r>
                      <a:endParaRPr lang="en-US" sz="10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lt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s-ES" sz="1000" b="1" strike="noStrike" spc="-1">
                          <a:solidFill>
                            <a:schemeClr val="dk1"/>
                          </a:solidFill>
                          <a:latin typeface="Symbol"/>
                          <a:ea typeface="DejaVu Sans"/>
                        </a:rPr>
                        <a:t></a:t>
                      </a:r>
                      <a:r>
                        <a:rPr lang="es-ES" sz="1000" b="1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 4.5-6 K</a:t>
                      </a:r>
                      <a:endParaRPr lang="en-US" sz="10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lt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752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l-GR" sz="1000" b="1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α</a:t>
                      </a:r>
                      <a:r>
                        <a:rPr lang="es-ES" sz="1000" b="1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-Tungsten</a:t>
                      </a:r>
                      <a:endParaRPr lang="en-US" sz="10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lt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s-ES" sz="1000" b="1" strike="noStrike" spc="-1">
                          <a:solidFill>
                            <a:schemeClr val="dk1"/>
                          </a:solidFill>
                          <a:latin typeface="Arial"/>
                          <a:ea typeface="DejaVu Sans"/>
                        </a:rPr>
                        <a:t>&lt; 100mK</a:t>
                      </a:r>
                      <a:endParaRPr lang="en-US" sz="10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lt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752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ca-ES" sz="1000" b="1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Titanium</a:t>
                      </a:r>
                      <a:endParaRPr lang="en-US" sz="10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lt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ca-ES" sz="1000" b="1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400 mK</a:t>
                      </a:r>
                      <a:endParaRPr lang="en-US" sz="10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lt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752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ca-ES" sz="1000" b="1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Proximitized films</a:t>
                      </a:r>
                      <a:endParaRPr lang="en-US" sz="10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lt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ca-ES" sz="1000" b="1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Tunable</a:t>
                      </a:r>
                      <a:endParaRPr lang="en-US" sz="10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lt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752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ca-ES" sz="1000" b="1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Multilayer stacks</a:t>
                      </a:r>
                      <a:endParaRPr lang="en-US" sz="10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lt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ca-ES" sz="1000" b="1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Tunable</a:t>
                      </a:r>
                      <a:endParaRPr lang="en-US" sz="1000" b="0" strike="noStrike" spc="-1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lt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06" name="CuadroTexto 32"/>
          <p:cNvSpPr/>
          <p:nvPr/>
        </p:nvSpPr>
        <p:spPr>
          <a:xfrm>
            <a:off x="-1314360" y="5449680"/>
            <a:ext cx="1190160" cy="547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s-ES" sz="10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Paper to be submitted on Nb/Ta Thin films</a:t>
            </a:r>
            <a:endParaRPr lang="en-US" sz="1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7" name="CuadroTexto 36"/>
          <p:cNvSpPr/>
          <p:nvPr/>
        </p:nvSpPr>
        <p:spPr>
          <a:xfrm>
            <a:off x="10372680" y="1607040"/>
            <a:ext cx="1479240" cy="39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fr-FR" sz="1000" b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8"/>
              </a:rPr>
              <a:t>2025</a:t>
            </a:r>
            <a:r>
              <a:rPr lang="fr-FR" sz="1000" b="0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8"/>
              </a:rPr>
              <a:t> </a:t>
            </a:r>
            <a:r>
              <a:rPr lang="fr-FR" sz="1000" b="0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8"/>
              </a:rPr>
              <a:t>Supercond</a:t>
            </a:r>
            <a:r>
              <a:rPr lang="fr-FR" sz="1000" b="0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8"/>
              </a:rPr>
              <a:t>. </a:t>
            </a:r>
            <a:r>
              <a:rPr lang="fr-FR" sz="1000" b="0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8"/>
              </a:rPr>
              <a:t>Sci</a:t>
            </a:r>
            <a:r>
              <a:rPr lang="fr-FR" sz="1000" b="0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8"/>
              </a:rPr>
              <a:t>. </a:t>
            </a:r>
            <a:r>
              <a:rPr lang="fr-FR" sz="1000" b="0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8"/>
              </a:rPr>
              <a:t>Technol</a:t>
            </a:r>
            <a:r>
              <a:rPr lang="fr-FR" sz="1000" b="0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8"/>
              </a:rPr>
              <a:t>.</a:t>
            </a:r>
            <a:r>
              <a:rPr lang="fr-FR" sz="1000" b="0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8"/>
              </a:rPr>
              <a:t> </a:t>
            </a:r>
            <a:r>
              <a:rPr lang="fr-FR" sz="1000" b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8"/>
              </a:rPr>
              <a:t>38</a:t>
            </a:r>
            <a:r>
              <a:rPr lang="fr-FR" sz="1000" b="0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8"/>
              </a:rPr>
              <a:t> 095004</a:t>
            </a:r>
            <a:endParaRPr lang="en-US" sz="1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8" name="28 CuadroTexto"/>
          <p:cNvSpPr/>
          <p:nvPr/>
        </p:nvSpPr>
        <p:spPr>
          <a:xfrm>
            <a:off x="694440" y="1935360"/>
            <a:ext cx="3262320" cy="5166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ES" sz="1400" b="1" strike="noStrike" spc="-1">
                <a:solidFill>
                  <a:schemeClr val="dk1"/>
                </a:solidFill>
                <a:latin typeface="Arial"/>
                <a:ea typeface="DejaVu Sans"/>
              </a:rPr>
              <a:t>Baseline Superconducting </a:t>
            </a:r>
            <a:endParaRPr lang="en-US" sz="1400" b="0" strike="noStrike" spc="-1">
              <a:solidFill>
                <a:srgbClr val="000000"/>
              </a:solidFill>
              <a:latin typeface="Calibri"/>
            </a:endParaRPr>
          </a:p>
          <a:p>
            <a:pPr algn="ctr" defTabSz="914400">
              <a:lnSpc>
                <a:spcPct val="100000"/>
              </a:lnSpc>
            </a:pPr>
            <a:r>
              <a:rPr lang="es-ES" sz="1400" b="1" strike="noStrike" spc="-1">
                <a:solidFill>
                  <a:schemeClr val="dk1"/>
                </a:solidFill>
                <a:latin typeface="Arial"/>
                <a:ea typeface="DejaVu Sans"/>
              </a:rPr>
              <a:t>Thin Films and Devices. </a:t>
            </a:r>
            <a:endParaRPr lang="en-US" sz="1400" b="0" strike="noStrike" spc="-1">
              <a:solidFill>
                <a:srgbClr val="000000"/>
              </a:solidFill>
              <a:latin typeface="Calibri"/>
            </a:endParaRPr>
          </a:p>
        </p:txBody>
      </p:sp>
      <p:grpSp>
        <p:nvGrpSpPr>
          <p:cNvPr id="109" name="Grupo 3"/>
          <p:cNvGrpSpPr/>
          <p:nvPr/>
        </p:nvGrpSpPr>
        <p:grpSpPr>
          <a:xfrm>
            <a:off x="12660120" y="1658520"/>
            <a:ext cx="3216240" cy="4584600"/>
            <a:chOff x="12660120" y="1658520"/>
            <a:chExt cx="3216240" cy="4584600"/>
          </a:xfrm>
        </p:grpSpPr>
        <p:pic>
          <p:nvPicPr>
            <p:cNvPr id="110" name="Imagen 2"/>
            <p:cNvPicPr/>
            <p:nvPr/>
          </p:nvPicPr>
          <p:blipFill>
            <a:blip r:embed="rId9"/>
            <a:srcRect r="42354" b="26617"/>
            <a:stretch/>
          </p:blipFill>
          <p:spPr>
            <a:xfrm>
              <a:off x="12660120" y="1658520"/>
              <a:ext cx="2663280" cy="4584600"/>
            </a:xfrm>
            <a:prstGeom prst="rect">
              <a:avLst/>
            </a:prstGeom>
            <a:solidFill>
              <a:schemeClr val="bg1"/>
            </a:solidFill>
            <a:ln w="0">
              <a:noFill/>
            </a:ln>
          </p:spPr>
        </p:pic>
        <p:pic>
          <p:nvPicPr>
            <p:cNvPr id="111" name="Imagen 20"/>
            <p:cNvPicPr/>
            <p:nvPr/>
          </p:nvPicPr>
          <p:blipFill>
            <a:blip r:embed="rId9"/>
            <a:srcRect l="85353" r="2679" b="26617"/>
            <a:stretch/>
          </p:blipFill>
          <p:spPr>
            <a:xfrm>
              <a:off x="15323760" y="1658520"/>
              <a:ext cx="552600" cy="4584600"/>
            </a:xfrm>
            <a:prstGeom prst="rect">
              <a:avLst/>
            </a:prstGeom>
            <a:solidFill>
              <a:schemeClr val="bg1"/>
            </a:solidFill>
            <a:ln w="0">
              <a:noFill/>
            </a:ln>
          </p:spPr>
        </p:pic>
      </p:grpSp>
      <p:pic>
        <p:nvPicPr>
          <p:cNvPr id="112" name="Imagen 21"/>
          <p:cNvPicPr/>
          <p:nvPr/>
        </p:nvPicPr>
        <p:blipFill>
          <a:blip r:embed="rId10"/>
          <a:srcRect t="-2269" r="-701" b="-2327"/>
          <a:stretch/>
        </p:blipFill>
        <p:spPr>
          <a:xfrm>
            <a:off x="1167840" y="3515040"/>
            <a:ext cx="9847080" cy="2770560"/>
          </a:xfrm>
          <a:prstGeom prst="rect">
            <a:avLst/>
          </a:prstGeom>
          <a:solidFill>
            <a:schemeClr val="bg1"/>
          </a:solidFill>
          <a:ln w="12700">
            <a:solidFill>
              <a:srgbClr val="C9211E">
                <a:lumMod val="75000"/>
              </a:srgbClr>
            </a:solidFill>
            <a:round/>
          </a:ln>
        </p:spPr>
      </p:pic>
      <p:sp>
        <p:nvSpPr>
          <p:cNvPr id="113" name="CuadroTexto 4"/>
          <p:cNvSpPr/>
          <p:nvPr/>
        </p:nvSpPr>
        <p:spPr>
          <a:xfrm>
            <a:off x="-3179160" y="3311640"/>
            <a:ext cx="2064960" cy="1918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"/>
            </a:pPr>
            <a:r>
              <a:rPr lang="es-ES" sz="1200" b="0" strike="noStrike" spc="-1">
                <a:solidFill>
                  <a:schemeClr val="dk1"/>
                </a:solidFill>
                <a:latin typeface="Arial"/>
                <a:ea typeface="DejaVu Sans"/>
              </a:rPr>
              <a:t>Intended for both cryogenic electronics and quantum devices</a:t>
            </a: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"/>
            </a:pPr>
            <a:r>
              <a:rPr lang="es-ES" sz="1200" b="0" strike="noStrike" spc="-1">
                <a:solidFill>
                  <a:schemeClr val="dk1"/>
                </a:solidFill>
                <a:latin typeface="Arial"/>
                <a:ea typeface="DejaVu Sans"/>
              </a:rPr>
              <a:t>Design fabrication and testing of DC and MW devices &amp; circuits</a:t>
            </a: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"/>
            </a:pPr>
            <a:r>
              <a:rPr lang="es-ES" sz="1200" b="0" strike="noStrike" spc="-1">
                <a:solidFill>
                  <a:schemeClr val="dk1"/>
                </a:solidFill>
                <a:latin typeface="Arial"/>
                <a:ea typeface="DejaVu Sans"/>
              </a:rPr>
              <a:t>Resilience of materials and devices to operation, such as B</a:t>
            </a: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  <a:p>
            <a:pPr defTabSz="914400">
              <a:lnSpc>
                <a:spcPct val="100000"/>
              </a:lnSpc>
            </a:pP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4" name="11 CuadroTexto"/>
          <p:cNvSpPr/>
          <p:nvPr/>
        </p:nvSpPr>
        <p:spPr>
          <a:xfrm>
            <a:off x="-5040" y="6382800"/>
            <a:ext cx="12204000" cy="4748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08000" rIns="90000" bIns="108000" anchor="t">
            <a:spAutoFit/>
          </a:bodyPr>
          <a:lstStyle/>
          <a:p>
            <a:pPr algn="ctr" defTabSz="914400">
              <a:lnSpc>
                <a:spcPct val="100000"/>
              </a:lnSpc>
              <a:spcAft>
                <a:spcPts val="400"/>
              </a:spcAft>
            </a:pPr>
            <a:r>
              <a:rPr lang="es-ES" sz="17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Micro – Nano Technologies for Quantum Materials and Devices 		</a:t>
            </a:r>
            <a:r>
              <a:rPr lang="es-ES" sz="1700" b="0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11"/>
              </a:rPr>
              <a:t>gemma.rius@csic.es</a:t>
            </a:r>
            <a:r>
              <a:rPr lang="es-ES" sz="17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 </a:t>
            </a:r>
            <a:endParaRPr lang="en-US" sz="17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5" name="CuadroTexto 5"/>
          <p:cNvSpPr/>
          <p:nvPr/>
        </p:nvSpPr>
        <p:spPr>
          <a:xfrm>
            <a:off x="-1809360" y="135720"/>
            <a:ext cx="1670400" cy="246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es-ES" sz="1200" b="0" strike="noStrike" spc="-1">
                <a:solidFill>
                  <a:schemeClr val="dk1"/>
                </a:solidFill>
                <a:latin typeface="Arial"/>
                <a:ea typeface="DejaVu Sans"/>
              </a:rPr>
              <a:t>Qualifying existing (metal) thin films </a:t>
            </a: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es-ES" sz="1200" b="0" strike="noStrike" spc="-1">
                <a:solidFill>
                  <a:schemeClr val="dk1"/>
                </a:solidFill>
                <a:latin typeface="Arial"/>
                <a:ea typeface="DejaVu Sans"/>
              </a:rPr>
              <a:t>Developing deposition conditions</a:t>
            </a: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es-ES" sz="1200" b="0" strike="noStrike" spc="-1">
                <a:solidFill>
                  <a:schemeClr val="dk1"/>
                </a:solidFill>
                <a:latin typeface="Arial"/>
                <a:ea typeface="DejaVu Sans"/>
              </a:rPr>
              <a:t>Fabrication of devices – based on available equipment </a:t>
            </a: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  <a:p>
            <a:pPr defTabSz="914400">
              <a:lnSpc>
                <a:spcPct val="100000"/>
              </a:lnSpc>
            </a:pPr>
            <a:r>
              <a:rPr lang="es-ES" sz="1200" b="0" strike="noStrike" spc="-1">
                <a:solidFill>
                  <a:schemeClr val="dk1"/>
                </a:solidFill>
                <a:latin typeface="Arial"/>
                <a:ea typeface="DejaVu Sans"/>
              </a:rPr>
              <a:t>     and target materials at the ICTS IMB-Clean Roo</a:t>
            </a: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6" name="Rectángulo 6"/>
          <p:cNvSpPr/>
          <p:nvPr/>
        </p:nvSpPr>
        <p:spPr>
          <a:xfrm>
            <a:off x="694440" y="2673000"/>
            <a:ext cx="3253680" cy="31824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ES" sz="1500" b="1" strike="noStrike" spc="-1">
                <a:solidFill>
                  <a:schemeClr val="dk1"/>
                </a:solidFill>
                <a:latin typeface="Arial"/>
                <a:ea typeface="DejaVu Sans"/>
              </a:rPr>
              <a:t>Design, Fabrication and Testing</a:t>
            </a:r>
            <a:endParaRPr lang="en-US" sz="15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rupo 17"/>
          <p:cNvGrpSpPr/>
          <p:nvPr/>
        </p:nvGrpSpPr>
        <p:grpSpPr>
          <a:xfrm>
            <a:off x="-4320" y="0"/>
            <a:ext cx="12196440" cy="6842880"/>
            <a:chOff x="-4320" y="0"/>
            <a:chExt cx="12196440" cy="6842880"/>
          </a:xfrm>
        </p:grpSpPr>
        <p:pic>
          <p:nvPicPr>
            <p:cNvPr id="118" name="Imagen 7"/>
            <p:cNvPicPr/>
            <p:nvPr/>
          </p:nvPicPr>
          <p:blipFill>
            <a:blip r:embed="rId3"/>
            <a:stretch/>
          </p:blipFill>
          <p:spPr>
            <a:xfrm flipH="1">
              <a:off x="0" y="0"/>
              <a:ext cx="12192120" cy="90792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119" name="Grupo 8"/>
            <p:cNvGrpSpPr/>
            <p:nvPr/>
          </p:nvGrpSpPr>
          <p:grpSpPr>
            <a:xfrm>
              <a:off x="46440" y="0"/>
              <a:ext cx="7768080" cy="907920"/>
              <a:chOff x="46440" y="0"/>
              <a:chExt cx="7768080" cy="907920"/>
            </a:xfrm>
          </p:grpSpPr>
          <p:pic>
            <p:nvPicPr>
              <p:cNvPr id="120" name="Imagen 9"/>
              <p:cNvPicPr/>
              <p:nvPr/>
            </p:nvPicPr>
            <p:blipFill>
              <a:blip r:embed="rId4"/>
              <a:srcRect l="34836"/>
              <a:stretch/>
            </p:blipFill>
            <p:spPr>
              <a:xfrm>
                <a:off x="2291400" y="0"/>
                <a:ext cx="5523120" cy="90792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21" name="Imagen 10"/>
              <p:cNvPicPr/>
              <p:nvPr/>
            </p:nvPicPr>
            <p:blipFill>
              <a:blip r:embed="rId5"/>
              <a:stretch/>
            </p:blipFill>
            <p:spPr>
              <a:xfrm>
                <a:off x="46440" y="71280"/>
                <a:ext cx="2244240" cy="76536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122" name="Imagen 11"/>
            <p:cNvPicPr/>
            <p:nvPr/>
          </p:nvPicPr>
          <p:blipFill>
            <a:blip r:embed="rId3"/>
            <a:stretch/>
          </p:blipFill>
          <p:spPr>
            <a:xfrm flipH="1">
              <a:off x="-4320" y="6378120"/>
              <a:ext cx="12192120" cy="464760"/>
            </a:xfrm>
            <a:prstGeom prst="rect">
              <a:avLst/>
            </a:prstGeom>
            <a:noFill/>
            <a:ln w="0">
              <a:noFill/>
            </a:ln>
          </p:spPr>
        </p:pic>
      </p:grpSp>
      <p:pic>
        <p:nvPicPr>
          <p:cNvPr id="123" name="Imagen 14"/>
          <p:cNvPicPr/>
          <p:nvPr/>
        </p:nvPicPr>
        <p:blipFill>
          <a:blip r:embed="rId6"/>
          <a:stretch/>
        </p:blipFill>
        <p:spPr>
          <a:xfrm>
            <a:off x="8190000" y="6389640"/>
            <a:ext cx="4001400" cy="467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4" name="Diagrama 21"/>
          <p:cNvPicPr/>
          <p:nvPr/>
        </p:nvPicPr>
        <p:blipFill>
          <a:blip r:embed="rId7"/>
          <a:stretch/>
        </p:blipFill>
        <p:spPr>
          <a:xfrm>
            <a:off x="9899640" y="0"/>
            <a:ext cx="1694880" cy="907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5" name="Imagen 3"/>
          <p:cNvPicPr/>
          <p:nvPr/>
        </p:nvPicPr>
        <p:blipFill>
          <a:blip r:embed="rId8"/>
          <a:stretch/>
        </p:blipFill>
        <p:spPr>
          <a:xfrm>
            <a:off x="8183160" y="2622600"/>
            <a:ext cx="3411360" cy="2241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6" name="28 CuadroTexto"/>
          <p:cNvSpPr/>
          <p:nvPr/>
        </p:nvSpPr>
        <p:spPr>
          <a:xfrm>
            <a:off x="579240" y="1614600"/>
            <a:ext cx="3911040" cy="57708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ES" sz="1600" b="1" strike="noStrike" spc="-1">
                <a:solidFill>
                  <a:schemeClr val="dk1"/>
                </a:solidFill>
                <a:latin typeface="Arial"/>
                <a:ea typeface="DejaVu Sans"/>
              </a:rPr>
              <a:t>Baseline Superconducting Devices.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  <a:p>
            <a:pPr algn="ctr" defTabSz="914400">
              <a:lnSpc>
                <a:spcPct val="100000"/>
              </a:lnSpc>
            </a:pPr>
            <a:r>
              <a:rPr lang="es-ES" sz="1600" b="1" strike="noStrike" spc="-1">
                <a:solidFill>
                  <a:schemeClr val="dk1"/>
                </a:solidFill>
                <a:latin typeface="Arial"/>
                <a:ea typeface="DejaVu Sans"/>
              </a:rPr>
              <a:t> Design, Fabrication and Testing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7" name="28 CuadroTexto"/>
          <p:cNvSpPr/>
          <p:nvPr/>
        </p:nvSpPr>
        <p:spPr>
          <a:xfrm>
            <a:off x="579240" y="2322720"/>
            <a:ext cx="3911040" cy="2725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ES" sz="1200" b="1" strike="noStrike" spc="-1">
                <a:solidFill>
                  <a:schemeClr val="dk1"/>
                </a:solidFill>
                <a:latin typeface="Arial"/>
                <a:ea typeface="DejaVu Sans"/>
              </a:rPr>
              <a:t>Microwave Resonators, e.g. Al and Ta </a:t>
            </a: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8" name="CuadroTexto 15"/>
          <p:cNvSpPr/>
          <p:nvPr/>
        </p:nvSpPr>
        <p:spPr>
          <a:xfrm>
            <a:off x="495360" y="2830680"/>
            <a:ext cx="8819640" cy="3290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es-ES" sz="1500" b="0" strike="noStrike" spc="-1">
                <a:solidFill>
                  <a:schemeClr val="dk1"/>
                </a:solidFill>
                <a:latin typeface="Arial"/>
                <a:ea typeface="DejaVu Sans"/>
              </a:rPr>
              <a:t>Designs of circuits, including arrays of multiplexed resonators</a:t>
            </a:r>
            <a:endParaRPr lang="en-US" sz="1500" b="0" strike="noStrike" spc="-1">
              <a:solidFill>
                <a:srgbClr val="000000"/>
              </a:solidFill>
              <a:latin typeface="Calibri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es-ES" sz="1500" b="0" strike="noStrike" spc="-1">
                <a:solidFill>
                  <a:schemeClr val="dk1"/>
                </a:solidFill>
                <a:latin typeface="Arial"/>
                <a:ea typeface="DejaVu Sans"/>
              </a:rPr>
              <a:t>Fabrication of devices and external interfacing (pcbs and sample box)</a:t>
            </a:r>
            <a:endParaRPr lang="en-US" sz="1500" b="0" strike="noStrike" spc="-1">
              <a:solidFill>
                <a:srgbClr val="000000"/>
              </a:solidFill>
              <a:latin typeface="Calibri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es-ES" sz="1500" b="0" strike="noStrike" spc="-1">
                <a:solidFill>
                  <a:schemeClr val="dk1"/>
                </a:solidFill>
                <a:latin typeface="Arial"/>
                <a:ea typeface="DejaVu Sans"/>
              </a:rPr>
              <a:t>Analysis of performances upon testing in dilution fridge </a:t>
            </a:r>
            <a:endParaRPr lang="en-US" sz="1500" b="0" strike="noStrike" spc="-1">
              <a:solidFill>
                <a:srgbClr val="000000"/>
              </a:solidFill>
              <a:latin typeface="Calibri"/>
            </a:endParaRPr>
          </a:p>
          <a:p>
            <a:pPr defTabSz="914400">
              <a:lnSpc>
                <a:spcPct val="100000"/>
              </a:lnSpc>
            </a:pPr>
            <a:r>
              <a:rPr lang="es-ES" sz="1500" b="0" strike="noStrike" spc="-1">
                <a:solidFill>
                  <a:schemeClr val="dk1"/>
                </a:solidFill>
                <a:latin typeface="Arial"/>
                <a:ea typeface="DejaVu Sans"/>
              </a:rPr>
              <a:t>    (cryo-characterization not on-site)</a:t>
            </a:r>
            <a:endParaRPr lang="en-US" sz="1500" b="0" strike="noStrike" spc="-1">
              <a:solidFill>
                <a:srgbClr val="000000"/>
              </a:solidFill>
              <a:latin typeface="Calibri"/>
            </a:endParaRPr>
          </a:p>
          <a:p>
            <a:pPr defTabSz="914400">
              <a:lnSpc>
                <a:spcPct val="100000"/>
              </a:lnSpc>
            </a:pPr>
            <a:endParaRPr lang="en-US" sz="1500" b="0" strike="noStrike" spc="-1">
              <a:solidFill>
                <a:srgbClr val="000000"/>
              </a:solidFill>
              <a:latin typeface="Calibri"/>
            </a:endParaRPr>
          </a:p>
          <a:p>
            <a:pPr defTabSz="914400">
              <a:lnSpc>
                <a:spcPct val="100000"/>
              </a:lnSpc>
            </a:pPr>
            <a:r>
              <a:rPr lang="es-ES" sz="1500" b="1" strike="noStrike" spc="-1">
                <a:solidFill>
                  <a:schemeClr val="dk1"/>
                </a:solidFill>
                <a:latin typeface="Arial"/>
                <a:ea typeface="DejaVu Sans"/>
              </a:rPr>
              <a:t>	Modelling and simulations for device and </a:t>
            </a:r>
            <a:endParaRPr lang="en-US" sz="1500" b="0" strike="noStrike" spc="-1">
              <a:solidFill>
                <a:srgbClr val="000000"/>
              </a:solidFill>
              <a:latin typeface="Calibri"/>
            </a:endParaRPr>
          </a:p>
          <a:p>
            <a:pPr defTabSz="914400">
              <a:lnSpc>
                <a:spcPct val="100000"/>
              </a:lnSpc>
            </a:pPr>
            <a:r>
              <a:rPr lang="es-ES" sz="1500" b="1" strike="noStrike" spc="-1">
                <a:solidFill>
                  <a:schemeClr val="dk1"/>
                </a:solidFill>
                <a:latin typeface="Arial"/>
                <a:ea typeface="DejaVu Sans"/>
              </a:rPr>
              <a:t>	chip design and performance evaluation</a:t>
            </a:r>
            <a:r>
              <a:rPr lang="es-ES" sz="1500" b="0" strike="noStrike" spc="-1">
                <a:solidFill>
                  <a:schemeClr val="dk1"/>
                </a:solidFill>
                <a:latin typeface="Arial"/>
                <a:ea typeface="DejaVu Sans"/>
              </a:rPr>
              <a:t>:</a:t>
            </a:r>
            <a:endParaRPr lang="en-US" sz="1500" b="0" strike="noStrike" spc="-1">
              <a:solidFill>
                <a:srgbClr val="000000"/>
              </a:solidFill>
              <a:latin typeface="Calibri"/>
            </a:endParaRPr>
          </a:p>
          <a:p>
            <a:pPr marL="1200240" lvl="2" indent="-285840" defTabSz="914400">
              <a:lnSpc>
                <a:spcPct val="100000"/>
              </a:lnSpc>
              <a:buClr>
                <a:srgbClr val="000000"/>
              </a:buClr>
              <a:buFont typeface="Courier New"/>
              <a:buChar char="o"/>
            </a:pPr>
            <a:r>
              <a:rPr lang="es-ES" sz="1500" b="0" strike="noStrike" spc="-1">
                <a:solidFill>
                  <a:schemeClr val="dk1"/>
                </a:solidFill>
                <a:latin typeface="Arial"/>
                <a:ea typeface="DejaVu Sans"/>
              </a:rPr>
              <a:t>Sonnet</a:t>
            </a:r>
            <a:endParaRPr lang="en-US" sz="1500" b="0" strike="noStrike" spc="-1">
              <a:solidFill>
                <a:srgbClr val="000000"/>
              </a:solidFill>
              <a:latin typeface="Calibri"/>
            </a:endParaRPr>
          </a:p>
          <a:p>
            <a:pPr marL="1200240" lvl="2" indent="-285840" defTabSz="914400">
              <a:lnSpc>
                <a:spcPct val="100000"/>
              </a:lnSpc>
              <a:buClr>
                <a:srgbClr val="000000"/>
              </a:buClr>
              <a:buFont typeface="Courier New"/>
              <a:buChar char="o"/>
            </a:pPr>
            <a:r>
              <a:rPr lang="es-ES" sz="1500" b="0" strike="noStrike" spc="-1">
                <a:solidFill>
                  <a:schemeClr val="dk1"/>
                </a:solidFill>
                <a:latin typeface="Arial"/>
                <a:ea typeface="DejaVu Sans"/>
              </a:rPr>
              <a:t>COMSOL</a:t>
            </a:r>
            <a:endParaRPr lang="en-US" sz="1500" b="0" strike="noStrike" spc="-1">
              <a:solidFill>
                <a:srgbClr val="000000"/>
              </a:solidFill>
              <a:latin typeface="Calibri"/>
            </a:endParaRPr>
          </a:p>
          <a:p>
            <a:pPr defTabSz="914400">
              <a:lnSpc>
                <a:spcPct val="100000"/>
              </a:lnSpc>
            </a:pPr>
            <a:endParaRPr lang="en-US" sz="1500" b="0" strike="noStrike" spc="-1">
              <a:solidFill>
                <a:srgbClr val="000000"/>
              </a:solidFill>
              <a:latin typeface="Calibri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"/>
            </a:pPr>
            <a:r>
              <a:rPr lang="es-ES" sz="1500" b="0" strike="noStrike" spc="-1">
                <a:solidFill>
                  <a:schemeClr val="dk1"/>
                </a:solidFill>
                <a:latin typeface="Arial"/>
                <a:ea typeface="DejaVu Sans"/>
              </a:rPr>
              <a:t>Parametric comprehension of actual characteristics and performances: freq, Ql, power, T, SPR…</a:t>
            </a:r>
            <a:endParaRPr lang="en-US" sz="1500" b="0" strike="noStrike" spc="-1">
              <a:solidFill>
                <a:srgbClr val="000000"/>
              </a:solidFill>
              <a:latin typeface="Calibri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"/>
            </a:pPr>
            <a:r>
              <a:rPr lang="es-ES" sz="1500" b="0" strike="noStrike" spc="-1">
                <a:solidFill>
                  <a:schemeClr val="dk1"/>
                </a:solidFill>
                <a:latin typeface="Arial"/>
                <a:ea typeface="DejaVu Sans"/>
              </a:rPr>
              <a:t>Optimization by layout design and fabrication processing</a:t>
            </a:r>
            <a:endParaRPr lang="en-US" sz="1500" b="0" strike="noStrike" spc="-1">
              <a:solidFill>
                <a:srgbClr val="000000"/>
              </a:solidFill>
              <a:latin typeface="Calibri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"/>
            </a:pPr>
            <a:r>
              <a:rPr lang="es-ES" sz="1500" b="0" strike="noStrike" spc="-1">
                <a:solidFill>
                  <a:schemeClr val="dk1"/>
                </a:solidFill>
                <a:latin typeface="Arial"/>
                <a:ea typeface="DejaVu Sans"/>
              </a:rPr>
              <a:t>Diagnostic and mitigation of effects and sensitivity or resilience </a:t>
            </a:r>
            <a:endParaRPr lang="en-US" sz="1500" b="0" strike="noStrike" spc="-1">
              <a:solidFill>
                <a:srgbClr val="000000"/>
              </a:solidFill>
              <a:latin typeface="Calibri"/>
            </a:endParaRPr>
          </a:p>
          <a:p>
            <a:pPr defTabSz="914400">
              <a:lnSpc>
                <a:spcPct val="100000"/>
              </a:lnSpc>
            </a:pPr>
            <a:r>
              <a:rPr lang="es-ES" sz="1500" b="0" strike="noStrike" spc="-1">
                <a:solidFill>
                  <a:schemeClr val="dk1"/>
                </a:solidFill>
                <a:latin typeface="Arial"/>
                <a:ea typeface="DejaVu Sans"/>
              </a:rPr>
              <a:t>     to environment /off-chip experimental conditions, e.g. ionizing radiation</a:t>
            </a:r>
            <a:endParaRPr lang="en-US" sz="15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9" name="CuadroTexto 2"/>
          <p:cNvSpPr/>
          <p:nvPr/>
        </p:nvSpPr>
        <p:spPr>
          <a:xfrm>
            <a:off x="4999320" y="1691280"/>
            <a:ext cx="3863160" cy="759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2200" b="1" strike="noStrike" spc="-1">
                <a:solidFill>
                  <a:schemeClr val="dk1"/>
                </a:solidFill>
                <a:latin typeface="Arial"/>
                <a:ea typeface="DejaVu Sans"/>
              </a:rPr>
              <a:t>MINARE Project</a:t>
            </a:r>
            <a:endParaRPr lang="en-US" sz="2200" b="0" strike="noStrike" spc="-1">
              <a:solidFill>
                <a:srgbClr val="000000"/>
              </a:solidFill>
              <a:latin typeface="Calibri"/>
            </a:endParaRPr>
          </a:p>
          <a:p>
            <a:pPr defTabSz="914400">
              <a:lnSpc>
                <a:spcPct val="100000"/>
              </a:lnSpc>
            </a:pPr>
            <a:r>
              <a:rPr lang="en-US" sz="22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LSC-LNGS / IFAE / IMB-CNM</a:t>
            </a:r>
            <a:endParaRPr lang="en-US" sz="2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0" name="Rectángulo 3"/>
          <p:cNvSpPr/>
          <p:nvPr/>
        </p:nvSpPr>
        <p:spPr>
          <a:xfrm>
            <a:off x="9003960" y="5573880"/>
            <a:ext cx="2888640" cy="54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pt-BR" sz="15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APL Quantum</a:t>
            </a:r>
            <a:r>
              <a:rPr lang="pt-BR" sz="1500" b="0" strike="noStrike" spc="-1">
                <a:solidFill>
                  <a:schemeClr val="dk1"/>
                </a:solidFill>
                <a:latin typeface="Arial"/>
                <a:ea typeface="DejaVu Sans"/>
              </a:rPr>
              <a:t> 3, 020901 (2026)</a:t>
            </a:r>
            <a:endParaRPr lang="en-US" sz="1500" b="0" strike="noStrike" spc="-1">
              <a:solidFill>
                <a:srgbClr val="000000"/>
              </a:solidFill>
              <a:latin typeface="Calibri"/>
            </a:endParaRPr>
          </a:p>
          <a:p>
            <a:pPr defTabSz="914400">
              <a:lnSpc>
                <a:spcPct val="100000"/>
              </a:lnSpc>
            </a:pPr>
            <a:r>
              <a:rPr lang="pt-BR" sz="1500" b="0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9"/>
              </a:rPr>
              <a:t>doi.org/10.1063/5.0319835</a:t>
            </a:r>
            <a:r>
              <a:rPr lang="pt-BR" sz="1500" b="0" strike="noStrike" spc="-1">
                <a:solidFill>
                  <a:schemeClr val="dk1"/>
                </a:solidFill>
                <a:latin typeface="Arial"/>
                <a:ea typeface="DejaVu Sans"/>
              </a:rPr>
              <a:t> </a:t>
            </a:r>
            <a:endParaRPr lang="en-US" sz="15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1" name="Flecha: a la derecha 4"/>
          <p:cNvSpPr/>
          <p:nvPr/>
        </p:nvSpPr>
        <p:spPr>
          <a:xfrm>
            <a:off x="6981840" y="5750640"/>
            <a:ext cx="1852920" cy="27216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132" name="11 CuadroTexto"/>
          <p:cNvSpPr/>
          <p:nvPr/>
        </p:nvSpPr>
        <p:spPr>
          <a:xfrm>
            <a:off x="-5040" y="6382800"/>
            <a:ext cx="12204000" cy="4748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08000" rIns="90000" bIns="108000" anchor="t">
            <a:spAutoFit/>
          </a:bodyPr>
          <a:lstStyle/>
          <a:p>
            <a:pPr algn="ctr" defTabSz="914400">
              <a:lnSpc>
                <a:spcPct val="100000"/>
              </a:lnSpc>
              <a:spcAft>
                <a:spcPts val="400"/>
              </a:spcAft>
            </a:pPr>
            <a:r>
              <a:rPr lang="es-ES" sz="17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Micro – Nano Technologies for Quantum Materials and Devices 		</a:t>
            </a:r>
            <a:r>
              <a:rPr lang="es-ES" sz="1700" b="0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10"/>
              </a:rPr>
              <a:t>gemma.rius@csic.es</a:t>
            </a:r>
            <a:r>
              <a:rPr lang="es-ES" sz="17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 </a:t>
            </a:r>
            <a:endParaRPr lang="en-US" sz="17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3" name="3 CuadroTexto"/>
          <p:cNvSpPr/>
          <p:nvPr/>
        </p:nvSpPr>
        <p:spPr>
          <a:xfrm>
            <a:off x="-5040" y="904320"/>
            <a:ext cx="12204000" cy="406800"/>
          </a:xfrm>
          <a:prstGeom prst="rect">
            <a:avLst/>
          </a:prstGeom>
          <a:solidFill>
            <a:schemeClr val="bg1">
              <a:lumMod val="5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6000" rIns="90000" bIns="36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ES" sz="2200" b="1" strike="noStrike" spc="-1">
                <a:solidFill>
                  <a:schemeClr val="lt1"/>
                </a:solidFill>
                <a:latin typeface="Arial"/>
                <a:ea typeface="DejaVu Sans"/>
              </a:rPr>
              <a:t>Superconducting &amp; Hybrid     Quantum Chips Research Line</a:t>
            </a:r>
            <a:endParaRPr lang="en-US" sz="2200" b="0" strike="noStrike" spc="-1">
              <a:solidFill>
                <a:srgbClr val="FFFFFF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" name="Grupo 17"/>
          <p:cNvGrpSpPr/>
          <p:nvPr/>
        </p:nvGrpSpPr>
        <p:grpSpPr>
          <a:xfrm>
            <a:off x="-4320" y="0"/>
            <a:ext cx="12196440" cy="6842880"/>
            <a:chOff x="-4320" y="0"/>
            <a:chExt cx="12196440" cy="6842880"/>
          </a:xfrm>
        </p:grpSpPr>
        <p:pic>
          <p:nvPicPr>
            <p:cNvPr id="135" name="Imagen 7"/>
            <p:cNvPicPr/>
            <p:nvPr/>
          </p:nvPicPr>
          <p:blipFill>
            <a:blip r:embed="rId3"/>
            <a:stretch/>
          </p:blipFill>
          <p:spPr>
            <a:xfrm flipH="1">
              <a:off x="0" y="0"/>
              <a:ext cx="12192120" cy="90792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136" name="Grupo 8"/>
            <p:cNvGrpSpPr/>
            <p:nvPr/>
          </p:nvGrpSpPr>
          <p:grpSpPr>
            <a:xfrm>
              <a:off x="46440" y="0"/>
              <a:ext cx="7768080" cy="907920"/>
              <a:chOff x="46440" y="0"/>
              <a:chExt cx="7768080" cy="907920"/>
            </a:xfrm>
          </p:grpSpPr>
          <p:pic>
            <p:nvPicPr>
              <p:cNvPr id="137" name="Imagen 9"/>
              <p:cNvPicPr/>
              <p:nvPr/>
            </p:nvPicPr>
            <p:blipFill>
              <a:blip r:embed="rId4"/>
              <a:srcRect l="34836"/>
              <a:stretch/>
            </p:blipFill>
            <p:spPr>
              <a:xfrm>
                <a:off x="2291400" y="0"/>
                <a:ext cx="5523120" cy="90792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38" name="Imagen 10"/>
              <p:cNvPicPr/>
              <p:nvPr/>
            </p:nvPicPr>
            <p:blipFill>
              <a:blip r:embed="rId5"/>
              <a:stretch/>
            </p:blipFill>
            <p:spPr>
              <a:xfrm>
                <a:off x="46440" y="71280"/>
                <a:ext cx="2244240" cy="76536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139" name="Imagen 11"/>
            <p:cNvPicPr/>
            <p:nvPr/>
          </p:nvPicPr>
          <p:blipFill>
            <a:blip r:embed="rId3"/>
            <a:stretch/>
          </p:blipFill>
          <p:spPr>
            <a:xfrm flipH="1">
              <a:off x="-4320" y="6378120"/>
              <a:ext cx="12192120" cy="464760"/>
            </a:xfrm>
            <a:prstGeom prst="rect">
              <a:avLst/>
            </a:prstGeom>
            <a:noFill/>
            <a:ln w="0">
              <a:noFill/>
            </a:ln>
          </p:spPr>
        </p:pic>
      </p:grpSp>
      <p:pic>
        <p:nvPicPr>
          <p:cNvPr id="140" name="Imagen 14"/>
          <p:cNvPicPr/>
          <p:nvPr/>
        </p:nvPicPr>
        <p:blipFill>
          <a:blip r:embed="rId6"/>
          <a:stretch/>
        </p:blipFill>
        <p:spPr>
          <a:xfrm>
            <a:off x="8190000" y="6389640"/>
            <a:ext cx="4001400" cy="46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1" name="Marcador de número de diapositiva 16"/>
          <p:cNvSpPr/>
          <p:nvPr/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rm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9048E57-A5CB-4554-8CA0-8E229AA83A0A}" type="slidenum">
              <a:rPr lang="es-ES" sz="1200" b="0" strike="noStrike" spc="-1">
                <a:solidFill>
                  <a:srgbClr val="898989"/>
                </a:solidFill>
                <a:latin typeface="Calibri"/>
                <a:ea typeface="DejaVu Sans"/>
              </a:rPr>
              <a:t>6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42" name="Diagrama 21"/>
          <p:cNvPicPr/>
          <p:nvPr/>
        </p:nvPicPr>
        <p:blipFill>
          <a:blip r:embed="rId7"/>
          <a:stretch/>
        </p:blipFill>
        <p:spPr>
          <a:xfrm>
            <a:off x="9899640" y="0"/>
            <a:ext cx="1694880" cy="907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3" name="28 CuadroTexto"/>
          <p:cNvSpPr/>
          <p:nvPr/>
        </p:nvSpPr>
        <p:spPr>
          <a:xfrm>
            <a:off x="7431480" y="1663560"/>
            <a:ext cx="3411360" cy="5166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ES" sz="1400" b="1" strike="noStrike" spc="-1">
                <a:solidFill>
                  <a:schemeClr val="dk1"/>
                </a:solidFill>
                <a:latin typeface="Arial"/>
                <a:ea typeface="DejaVu Sans"/>
              </a:rPr>
              <a:t>Baseline Superconducting Devices.</a:t>
            </a:r>
            <a:endParaRPr lang="en-US" sz="1400" b="0" strike="noStrike" spc="-1">
              <a:solidFill>
                <a:srgbClr val="000000"/>
              </a:solidFill>
              <a:latin typeface="Calibri"/>
            </a:endParaRPr>
          </a:p>
          <a:p>
            <a:pPr algn="ctr" defTabSz="914400">
              <a:lnSpc>
                <a:spcPct val="100000"/>
              </a:lnSpc>
            </a:pPr>
            <a:r>
              <a:rPr lang="es-ES" sz="1400" b="1" strike="noStrike" spc="-1">
                <a:solidFill>
                  <a:schemeClr val="dk1"/>
                </a:solidFill>
                <a:latin typeface="Arial"/>
                <a:ea typeface="DejaVu Sans"/>
              </a:rPr>
              <a:t> Design, Fabrication and Testing</a:t>
            </a:r>
            <a:endParaRPr lang="en-US" sz="1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4" name="28 CuadroTexto"/>
          <p:cNvSpPr/>
          <p:nvPr/>
        </p:nvSpPr>
        <p:spPr>
          <a:xfrm>
            <a:off x="7431480" y="2327040"/>
            <a:ext cx="3411360" cy="2725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ES" sz="1200" b="1" strike="noStrike" spc="-1">
                <a:solidFill>
                  <a:schemeClr val="dk1"/>
                </a:solidFill>
                <a:latin typeface="Arial"/>
                <a:ea typeface="DejaVu Sans"/>
              </a:rPr>
              <a:t>Microwave Resonators, e.g. Al on Sapphire</a:t>
            </a: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45" name="Imagen 2"/>
          <p:cNvPicPr/>
          <p:nvPr/>
        </p:nvPicPr>
        <p:blipFill>
          <a:blip r:embed="rId8"/>
          <a:stretch/>
        </p:blipFill>
        <p:spPr>
          <a:xfrm>
            <a:off x="6598800" y="2970360"/>
            <a:ext cx="3060720" cy="3039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6" name="Imagen 4"/>
          <p:cNvPicPr/>
          <p:nvPr/>
        </p:nvPicPr>
        <p:blipFill>
          <a:blip r:embed="rId9"/>
          <a:stretch/>
        </p:blipFill>
        <p:spPr>
          <a:xfrm>
            <a:off x="576360" y="3459600"/>
            <a:ext cx="5209200" cy="2879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7" name="Imagen 6"/>
          <p:cNvPicPr/>
          <p:nvPr/>
        </p:nvPicPr>
        <p:blipFill>
          <a:blip r:embed="rId10"/>
          <a:stretch/>
        </p:blipFill>
        <p:spPr>
          <a:xfrm>
            <a:off x="2726640" y="1649520"/>
            <a:ext cx="3679560" cy="1630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8" name="Imagen 3"/>
          <p:cNvPicPr/>
          <p:nvPr/>
        </p:nvPicPr>
        <p:blipFill>
          <a:blip r:embed="rId11"/>
          <a:stretch/>
        </p:blipFill>
        <p:spPr>
          <a:xfrm>
            <a:off x="9854280" y="2920320"/>
            <a:ext cx="2034720" cy="1524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9" name="Imagen 7"/>
          <p:cNvPicPr/>
          <p:nvPr/>
        </p:nvPicPr>
        <p:blipFill>
          <a:blip r:embed="rId12"/>
          <a:stretch/>
        </p:blipFill>
        <p:spPr>
          <a:xfrm>
            <a:off x="9863640" y="4485600"/>
            <a:ext cx="2035080" cy="1524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0" name="Imagen 9"/>
          <p:cNvPicPr/>
          <p:nvPr/>
        </p:nvPicPr>
        <p:blipFill>
          <a:blip r:embed="rId13"/>
          <a:srcRect l="7708" t="2643" r="8503" b="28524"/>
          <a:stretch/>
        </p:blipFill>
        <p:spPr>
          <a:xfrm>
            <a:off x="274680" y="1570320"/>
            <a:ext cx="2207160" cy="1630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1" name="11 CuadroTexto"/>
          <p:cNvSpPr/>
          <p:nvPr/>
        </p:nvSpPr>
        <p:spPr>
          <a:xfrm>
            <a:off x="-5040" y="6392160"/>
            <a:ext cx="12204000" cy="4748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08000" rIns="90000" bIns="108000" anchor="t">
            <a:spAutoFit/>
          </a:bodyPr>
          <a:lstStyle/>
          <a:p>
            <a:pPr algn="ctr" defTabSz="914400">
              <a:lnSpc>
                <a:spcPct val="100000"/>
              </a:lnSpc>
              <a:spcAft>
                <a:spcPts val="400"/>
              </a:spcAft>
            </a:pPr>
            <a:r>
              <a:rPr lang="es-ES" sz="17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Micro – Nano Technologies for Quantum Materials and Devices 		</a:t>
            </a:r>
            <a:r>
              <a:rPr lang="es-ES" sz="1700" b="0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14"/>
              </a:rPr>
              <a:t>gemma.rius@csic.es</a:t>
            </a:r>
            <a:r>
              <a:rPr lang="es-ES" sz="17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 </a:t>
            </a:r>
            <a:endParaRPr lang="en-US" sz="17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2" name="3 CuadroTexto"/>
          <p:cNvSpPr/>
          <p:nvPr/>
        </p:nvSpPr>
        <p:spPr>
          <a:xfrm>
            <a:off x="-5040" y="904320"/>
            <a:ext cx="12204000" cy="406800"/>
          </a:xfrm>
          <a:prstGeom prst="rect">
            <a:avLst/>
          </a:prstGeom>
          <a:solidFill>
            <a:schemeClr val="bg1">
              <a:lumMod val="5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6000" rIns="90000" bIns="36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ES" sz="2200" b="1" strike="noStrike" spc="-1">
                <a:solidFill>
                  <a:schemeClr val="lt1"/>
                </a:solidFill>
                <a:latin typeface="Arial"/>
                <a:ea typeface="DejaVu Sans"/>
              </a:rPr>
              <a:t>Superconducting &amp; Hybrid     Quantum Chips Research Line</a:t>
            </a:r>
            <a:endParaRPr lang="en-US" sz="2200" b="0" strike="noStrike" spc="-1">
              <a:solidFill>
                <a:srgbClr val="FFFFFF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" name="Grupo 17"/>
          <p:cNvGrpSpPr/>
          <p:nvPr/>
        </p:nvGrpSpPr>
        <p:grpSpPr>
          <a:xfrm>
            <a:off x="-4320" y="0"/>
            <a:ext cx="12196440" cy="6842880"/>
            <a:chOff x="-4320" y="0"/>
            <a:chExt cx="12196440" cy="6842880"/>
          </a:xfrm>
        </p:grpSpPr>
        <p:pic>
          <p:nvPicPr>
            <p:cNvPr id="154" name="Imagen 7"/>
            <p:cNvPicPr/>
            <p:nvPr/>
          </p:nvPicPr>
          <p:blipFill>
            <a:blip r:embed="rId3"/>
            <a:stretch/>
          </p:blipFill>
          <p:spPr>
            <a:xfrm flipH="1">
              <a:off x="0" y="0"/>
              <a:ext cx="12192120" cy="90792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155" name="Grupo 8"/>
            <p:cNvGrpSpPr/>
            <p:nvPr/>
          </p:nvGrpSpPr>
          <p:grpSpPr>
            <a:xfrm>
              <a:off x="46440" y="0"/>
              <a:ext cx="7768080" cy="907920"/>
              <a:chOff x="46440" y="0"/>
              <a:chExt cx="7768080" cy="907920"/>
            </a:xfrm>
          </p:grpSpPr>
          <p:pic>
            <p:nvPicPr>
              <p:cNvPr id="156" name="Imagen 9"/>
              <p:cNvPicPr/>
              <p:nvPr/>
            </p:nvPicPr>
            <p:blipFill>
              <a:blip r:embed="rId4"/>
              <a:srcRect l="34836"/>
              <a:stretch/>
            </p:blipFill>
            <p:spPr>
              <a:xfrm>
                <a:off x="2291400" y="0"/>
                <a:ext cx="5523120" cy="90792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57" name="Imagen 10"/>
              <p:cNvPicPr/>
              <p:nvPr/>
            </p:nvPicPr>
            <p:blipFill>
              <a:blip r:embed="rId5"/>
              <a:stretch/>
            </p:blipFill>
            <p:spPr>
              <a:xfrm>
                <a:off x="46440" y="71280"/>
                <a:ext cx="2244240" cy="76536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158" name="Imagen 11"/>
            <p:cNvPicPr/>
            <p:nvPr/>
          </p:nvPicPr>
          <p:blipFill>
            <a:blip r:embed="rId3"/>
            <a:stretch/>
          </p:blipFill>
          <p:spPr>
            <a:xfrm flipH="1">
              <a:off x="-4320" y="6378120"/>
              <a:ext cx="12192120" cy="464760"/>
            </a:xfrm>
            <a:prstGeom prst="rect">
              <a:avLst/>
            </a:prstGeom>
            <a:noFill/>
            <a:ln w="0">
              <a:noFill/>
            </a:ln>
          </p:spPr>
        </p:pic>
      </p:grpSp>
      <p:pic>
        <p:nvPicPr>
          <p:cNvPr id="159" name="Imagen 14"/>
          <p:cNvPicPr/>
          <p:nvPr/>
        </p:nvPicPr>
        <p:blipFill>
          <a:blip r:embed="rId6"/>
          <a:stretch/>
        </p:blipFill>
        <p:spPr>
          <a:xfrm>
            <a:off x="8190000" y="6389640"/>
            <a:ext cx="4001400" cy="46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0" name="Marcador de número de diapositiva 16"/>
          <p:cNvSpPr/>
          <p:nvPr/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rm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8B2005A-4B4A-4152-A466-ECA644F86DAB}" type="slidenum">
              <a:rPr lang="es-ES" sz="1200" b="0" strike="noStrike" spc="-1">
                <a:solidFill>
                  <a:srgbClr val="898989"/>
                </a:solidFill>
                <a:latin typeface="Calibri"/>
                <a:ea typeface="DejaVu Sans"/>
              </a:rPr>
              <a:t>7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61" name="Diagrama 21"/>
          <p:cNvPicPr/>
          <p:nvPr/>
        </p:nvPicPr>
        <p:blipFill>
          <a:blip r:embed="rId7"/>
          <a:stretch/>
        </p:blipFill>
        <p:spPr>
          <a:xfrm>
            <a:off x="9899640" y="0"/>
            <a:ext cx="1694880" cy="907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2" name="28 CuadroTexto"/>
          <p:cNvSpPr/>
          <p:nvPr/>
        </p:nvSpPr>
        <p:spPr>
          <a:xfrm>
            <a:off x="418320" y="1656000"/>
            <a:ext cx="3187440" cy="73008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ES" sz="1400" b="1" strike="noStrike" spc="-1">
                <a:solidFill>
                  <a:schemeClr val="dk1"/>
                </a:solidFill>
                <a:latin typeface="Arial"/>
                <a:ea typeface="DejaVu Sans"/>
              </a:rPr>
              <a:t>Baseline Superconducting Devices.</a:t>
            </a:r>
            <a:endParaRPr lang="en-US" sz="1400" b="0" strike="noStrike" spc="-1">
              <a:solidFill>
                <a:srgbClr val="000000"/>
              </a:solidFill>
              <a:latin typeface="Calibri"/>
            </a:endParaRPr>
          </a:p>
          <a:p>
            <a:pPr algn="ctr" defTabSz="914400">
              <a:lnSpc>
                <a:spcPct val="100000"/>
              </a:lnSpc>
            </a:pPr>
            <a:r>
              <a:rPr lang="es-ES" sz="1400" b="1" strike="noStrike" spc="-1">
                <a:solidFill>
                  <a:schemeClr val="dk1"/>
                </a:solidFill>
                <a:latin typeface="Arial"/>
                <a:ea typeface="DejaVu Sans"/>
              </a:rPr>
              <a:t> Design, Fabrication and Testing</a:t>
            </a:r>
            <a:endParaRPr lang="en-US" sz="1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3" name="28 CuadroTexto"/>
          <p:cNvSpPr/>
          <p:nvPr/>
        </p:nvSpPr>
        <p:spPr>
          <a:xfrm>
            <a:off x="418320" y="2451600"/>
            <a:ext cx="3183120" cy="455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ES" sz="1200" b="1" strike="noStrike" spc="-1">
                <a:solidFill>
                  <a:schemeClr val="dk1"/>
                </a:solidFill>
                <a:latin typeface="Arial"/>
                <a:ea typeface="DejaVu Sans"/>
              </a:rPr>
              <a:t>Arrays of CPW Microwave Resonators, e.g. Al on Sapphire</a:t>
            </a: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64" name="Imagen 15"/>
          <p:cNvPicPr/>
          <p:nvPr/>
        </p:nvPicPr>
        <p:blipFill>
          <a:blip r:embed="rId8"/>
          <a:srcRect l="36789" t="3326" b="5439"/>
          <a:stretch/>
        </p:blipFill>
        <p:spPr>
          <a:xfrm>
            <a:off x="4095720" y="1634760"/>
            <a:ext cx="1914840" cy="1483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5" name="Imagen 2"/>
          <p:cNvPicPr/>
          <p:nvPr/>
        </p:nvPicPr>
        <p:blipFill>
          <a:blip r:embed="rId9"/>
          <a:stretch/>
        </p:blipFill>
        <p:spPr>
          <a:xfrm>
            <a:off x="676440" y="3238920"/>
            <a:ext cx="4991040" cy="2858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6" name="Imagen 8"/>
          <p:cNvPicPr/>
          <p:nvPr/>
        </p:nvPicPr>
        <p:blipFill>
          <a:blip r:embed="rId10"/>
          <a:stretch/>
        </p:blipFill>
        <p:spPr>
          <a:xfrm>
            <a:off x="6734880" y="1485360"/>
            <a:ext cx="4308840" cy="2189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7" name="Imagen 12"/>
          <p:cNvPicPr/>
          <p:nvPr/>
        </p:nvPicPr>
        <p:blipFill>
          <a:blip r:embed="rId11"/>
          <a:stretch/>
        </p:blipFill>
        <p:spPr>
          <a:xfrm>
            <a:off x="6681600" y="3557880"/>
            <a:ext cx="4559400" cy="2415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8" name="Imagen 27"/>
          <p:cNvPicPr/>
          <p:nvPr/>
        </p:nvPicPr>
        <p:blipFill>
          <a:blip r:embed="rId12"/>
          <a:stretch/>
        </p:blipFill>
        <p:spPr>
          <a:xfrm>
            <a:off x="8190000" y="6062040"/>
            <a:ext cx="2033640" cy="278640"/>
          </a:xfrm>
          <a:prstGeom prst="rect">
            <a:avLst/>
          </a:prstGeom>
          <a:noFill/>
          <a:ln w="19050">
            <a:solidFill>
              <a:srgbClr val="77933C"/>
            </a:solidFill>
            <a:round/>
          </a:ln>
        </p:spPr>
      </p:pic>
      <p:sp>
        <p:nvSpPr>
          <p:cNvPr id="169" name="11 CuadroTexto"/>
          <p:cNvSpPr/>
          <p:nvPr/>
        </p:nvSpPr>
        <p:spPr>
          <a:xfrm>
            <a:off x="-5040" y="6392160"/>
            <a:ext cx="12204000" cy="4748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08000" rIns="90000" bIns="108000" anchor="t">
            <a:spAutoFit/>
          </a:bodyPr>
          <a:lstStyle/>
          <a:p>
            <a:pPr algn="ctr" defTabSz="914400">
              <a:lnSpc>
                <a:spcPct val="100000"/>
              </a:lnSpc>
              <a:spcAft>
                <a:spcPts val="400"/>
              </a:spcAft>
            </a:pPr>
            <a:r>
              <a:rPr lang="es-ES" sz="17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Micro – Nano Technologies for Quantum Materials and Devices 		</a:t>
            </a:r>
            <a:r>
              <a:rPr lang="es-ES" sz="1700" b="0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13"/>
              </a:rPr>
              <a:t>gemma.rius@csic.es</a:t>
            </a:r>
            <a:r>
              <a:rPr lang="es-ES" sz="17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 </a:t>
            </a:r>
            <a:endParaRPr lang="en-US" sz="17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0" name="3 CuadroTexto"/>
          <p:cNvSpPr/>
          <p:nvPr/>
        </p:nvSpPr>
        <p:spPr>
          <a:xfrm>
            <a:off x="-5040" y="904320"/>
            <a:ext cx="12204000" cy="406800"/>
          </a:xfrm>
          <a:prstGeom prst="rect">
            <a:avLst/>
          </a:prstGeom>
          <a:solidFill>
            <a:schemeClr val="bg1">
              <a:lumMod val="5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6000" rIns="90000" bIns="36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ES" sz="2200" b="1" strike="noStrike" spc="-1">
                <a:solidFill>
                  <a:schemeClr val="lt1"/>
                </a:solidFill>
                <a:latin typeface="Arial"/>
                <a:ea typeface="DejaVu Sans"/>
              </a:rPr>
              <a:t>Superconducting &amp; Hybrid     Quantum Chips Research Line</a:t>
            </a:r>
            <a:endParaRPr lang="en-US" sz="2200" b="0" strike="noStrike" spc="-1">
              <a:solidFill>
                <a:srgbClr val="FFFFFF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" name="Grupo 17"/>
          <p:cNvGrpSpPr/>
          <p:nvPr/>
        </p:nvGrpSpPr>
        <p:grpSpPr>
          <a:xfrm>
            <a:off x="-4320" y="0"/>
            <a:ext cx="12196440" cy="6842880"/>
            <a:chOff x="-4320" y="0"/>
            <a:chExt cx="12196440" cy="6842880"/>
          </a:xfrm>
        </p:grpSpPr>
        <p:pic>
          <p:nvPicPr>
            <p:cNvPr id="172" name="Imagen 7"/>
            <p:cNvPicPr/>
            <p:nvPr/>
          </p:nvPicPr>
          <p:blipFill>
            <a:blip r:embed="rId3"/>
            <a:stretch/>
          </p:blipFill>
          <p:spPr>
            <a:xfrm flipH="1">
              <a:off x="0" y="0"/>
              <a:ext cx="12192120" cy="90792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173" name="Grupo 8"/>
            <p:cNvGrpSpPr/>
            <p:nvPr/>
          </p:nvGrpSpPr>
          <p:grpSpPr>
            <a:xfrm>
              <a:off x="46440" y="0"/>
              <a:ext cx="7768080" cy="907920"/>
              <a:chOff x="46440" y="0"/>
              <a:chExt cx="7768080" cy="907920"/>
            </a:xfrm>
          </p:grpSpPr>
          <p:pic>
            <p:nvPicPr>
              <p:cNvPr id="174" name="Imagen 9"/>
              <p:cNvPicPr/>
              <p:nvPr/>
            </p:nvPicPr>
            <p:blipFill>
              <a:blip r:embed="rId4"/>
              <a:srcRect l="34836"/>
              <a:stretch/>
            </p:blipFill>
            <p:spPr>
              <a:xfrm>
                <a:off x="2291400" y="0"/>
                <a:ext cx="5523120" cy="90792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75" name="Imagen 10"/>
              <p:cNvPicPr/>
              <p:nvPr/>
            </p:nvPicPr>
            <p:blipFill>
              <a:blip r:embed="rId5"/>
              <a:stretch/>
            </p:blipFill>
            <p:spPr>
              <a:xfrm>
                <a:off x="46440" y="71280"/>
                <a:ext cx="2244240" cy="76536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176" name="Imagen 11"/>
            <p:cNvPicPr/>
            <p:nvPr/>
          </p:nvPicPr>
          <p:blipFill>
            <a:blip r:embed="rId3"/>
            <a:stretch/>
          </p:blipFill>
          <p:spPr>
            <a:xfrm flipH="1">
              <a:off x="-4320" y="6378120"/>
              <a:ext cx="12192120" cy="464760"/>
            </a:xfrm>
            <a:prstGeom prst="rect">
              <a:avLst/>
            </a:prstGeom>
            <a:noFill/>
            <a:ln w="0">
              <a:noFill/>
            </a:ln>
          </p:spPr>
        </p:pic>
      </p:grpSp>
      <p:pic>
        <p:nvPicPr>
          <p:cNvPr id="177" name="Imagen 14"/>
          <p:cNvPicPr/>
          <p:nvPr/>
        </p:nvPicPr>
        <p:blipFill>
          <a:blip r:embed="rId6"/>
          <a:stretch/>
        </p:blipFill>
        <p:spPr>
          <a:xfrm>
            <a:off x="8190000" y="6389640"/>
            <a:ext cx="4001400" cy="46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8" name="Marcador de número de diapositiva 16"/>
          <p:cNvSpPr/>
          <p:nvPr/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rm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88CAA1A-D7AA-4999-9992-A06BF2900EC4}" type="slidenum">
              <a:rPr lang="es-ES" sz="1200" b="0" strike="noStrike" spc="-1">
                <a:solidFill>
                  <a:srgbClr val="898989"/>
                </a:solidFill>
                <a:latin typeface="Calibri"/>
                <a:ea typeface="DejaVu Sans"/>
              </a:rPr>
              <a:t>8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79" name="Diagrama 21"/>
          <p:cNvPicPr/>
          <p:nvPr/>
        </p:nvPicPr>
        <p:blipFill>
          <a:blip r:embed="rId7"/>
          <a:stretch/>
        </p:blipFill>
        <p:spPr>
          <a:xfrm>
            <a:off x="9899640" y="0"/>
            <a:ext cx="1694880" cy="907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0" name="28 CuadroTexto"/>
          <p:cNvSpPr/>
          <p:nvPr/>
        </p:nvSpPr>
        <p:spPr>
          <a:xfrm>
            <a:off x="799200" y="1488240"/>
            <a:ext cx="4201200" cy="4554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ES" sz="1200" b="1" strike="noStrike" spc="-1">
                <a:solidFill>
                  <a:schemeClr val="dk1"/>
                </a:solidFill>
                <a:latin typeface="Arial"/>
                <a:ea typeface="DejaVu Sans"/>
              </a:rPr>
              <a:t>Baseline Superconducting Devices.</a:t>
            </a: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  <a:p>
            <a:pPr algn="ctr" defTabSz="914400">
              <a:lnSpc>
                <a:spcPct val="100000"/>
              </a:lnSpc>
            </a:pPr>
            <a:r>
              <a:rPr lang="es-ES" sz="1200" b="1" strike="noStrike" spc="-1">
                <a:solidFill>
                  <a:schemeClr val="dk1"/>
                </a:solidFill>
                <a:latin typeface="Arial"/>
                <a:ea typeface="DejaVu Sans"/>
              </a:rPr>
              <a:t> Design, Fabrication and Testing</a:t>
            </a: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1" name="28 CuadroTexto"/>
          <p:cNvSpPr/>
          <p:nvPr/>
        </p:nvSpPr>
        <p:spPr>
          <a:xfrm>
            <a:off x="5105520" y="1488240"/>
            <a:ext cx="6112080" cy="455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ES" sz="1200" b="1" strike="noStrike" spc="-1">
                <a:solidFill>
                  <a:schemeClr val="dk1"/>
                </a:solidFill>
                <a:latin typeface="Arial"/>
                <a:ea typeface="DejaVu Sans"/>
              </a:rPr>
              <a:t>Arrays of CPW Microwave Resonators</a:t>
            </a: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  <a:p>
            <a:pPr algn="ctr" defTabSz="914400">
              <a:lnSpc>
                <a:spcPct val="100000"/>
              </a:lnSpc>
            </a:pPr>
            <a:r>
              <a:rPr lang="es-ES" sz="1200" b="1" strike="noStrike" spc="-1">
                <a:solidFill>
                  <a:schemeClr val="dk1"/>
                </a:solidFill>
                <a:latin typeface="Arial"/>
                <a:ea typeface="DejaVu Sans"/>
              </a:rPr>
              <a:t>e.g. Al on SiC</a:t>
            </a: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2" name="11 CuadroTexto"/>
          <p:cNvSpPr/>
          <p:nvPr/>
        </p:nvSpPr>
        <p:spPr>
          <a:xfrm>
            <a:off x="-5040" y="6392160"/>
            <a:ext cx="12204000" cy="4748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08000" rIns="90000" bIns="108000" anchor="t">
            <a:spAutoFit/>
          </a:bodyPr>
          <a:lstStyle/>
          <a:p>
            <a:pPr algn="ctr" defTabSz="914400">
              <a:lnSpc>
                <a:spcPct val="100000"/>
              </a:lnSpc>
              <a:spcAft>
                <a:spcPts val="400"/>
              </a:spcAft>
            </a:pPr>
            <a:r>
              <a:rPr lang="es-ES" sz="17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Micro – Nano Technologies for Quantum Materials and Devices 		</a:t>
            </a:r>
            <a:r>
              <a:rPr lang="es-ES" sz="1700" b="0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8"/>
              </a:rPr>
              <a:t>gemma.rius@csic.es</a:t>
            </a:r>
            <a:r>
              <a:rPr lang="es-ES" sz="17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 </a:t>
            </a:r>
            <a:endParaRPr lang="en-US" sz="17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83" name="Imagen 1"/>
          <p:cNvPicPr/>
          <p:nvPr/>
        </p:nvPicPr>
        <p:blipFill>
          <a:blip r:embed="rId9"/>
          <a:stretch/>
        </p:blipFill>
        <p:spPr>
          <a:xfrm>
            <a:off x="799200" y="2025360"/>
            <a:ext cx="10622880" cy="4230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4" name="3 CuadroTexto"/>
          <p:cNvSpPr/>
          <p:nvPr/>
        </p:nvSpPr>
        <p:spPr>
          <a:xfrm>
            <a:off x="-5040" y="904320"/>
            <a:ext cx="12204000" cy="406800"/>
          </a:xfrm>
          <a:prstGeom prst="rect">
            <a:avLst/>
          </a:prstGeom>
          <a:solidFill>
            <a:schemeClr val="bg1">
              <a:lumMod val="5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6000" rIns="90000" bIns="36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ES" sz="2200" b="1" strike="noStrike" spc="-1">
                <a:solidFill>
                  <a:schemeClr val="lt1"/>
                </a:solidFill>
                <a:latin typeface="Arial"/>
                <a:ea typeface="DejaVu Sans"/>
              </a:rPr>
              <a:t>Superconducting &amp; Hybrid     Quantum Chips Research Line</a:t>
            </a:r>
            <a:endParaRPr lang="en-US" sz="2200" b="0" strike="noStrike" spc="-1">
              <a:solidFill>
                <a:srgbClr val="FFFFFF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Grupo 17"/>
          <p:cNvGrpSpPr/>
          <p:nvPr/>
        </p:nvGrpSpPr>
        <p:grpSpPr>
          <a:xfrm>
            <a:off x="-4320" y="0"/>
            <a:ext cx="12196440" cy="6842880"/>
            <a:chOff x="-4320" y="0"/>
            <a:chExt cx="12196440" cy="6842880"/>
          </a:xfrm>
        </p:grpSpPr>
        <p:pic>
          <p:nvPicPr>
            <p:cNvPr id="186" name="Imagen 7"/>
            <p:cNvPicPr/>
            <p:nvPr/>
          </p:nvPicPr>
          <p:blipFill>
            <a:blip r:embed="rId3"/>
            <a:stretch/>
          </p:blipFill>
          <p:spPr>
            <a:xfrm flipH="1">
              <a:off x="0" y="0"/>
              <a:ext cx="12192120" cy="90792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187" name="Grupo 8"/>
            <p:cNvGrpSpPr/>
            <p:nvPr/>
          </p:nvGrpSpPr>
          <p:grpSpPr>
            <a:xfrm>
              <a:off x="46440" y="0"/>
              <a:ext cx="7768080" cy="907920"/>
              <a:chOff x="46440" y="0"/>
              <a:chExt cx="7768080" cy="907920"/>
            </a:xfrm>
          </p:grpSpPr>
          <p:pic>
            <p:nvPicPr>
              <p:cNvPr id="188" name="Imagen 9"/>
              <p:cNvPicPr/>
              <p:nvPr/>
            </p:nvPicPr>
            <p:blipFill>
              <a:blip r:embed="rId4"/>
              <a:srcRect l="34836"/>
              <a:stretch/>
            </p:blipFill>
            <p:spPr>
              <a:xfrm>
                <a:off x="2291400" y="0"/>
                <a:ext cx="5523120" cy="90792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89" name="Imagen 10"/>
              <p:cNvPicPr/>
              <p:nvPr/>
            </p:nvPicPr>
            <p:blipFill>
              <a:blip r:embed="rId5"/>
              <a:stretch/>
            </p:blipFill>
            <p:spPr>
              <a:xfrm>
                <a:off x="46440" y="71280"/>
                <a:ext cx="2244240" cy="76536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190" name="Imagen 11"/>
            <p:cNvPicPr/>
            <p:nvPr/>
          </p:nvPicPr>
          <p:blipFill>
            <a:blip r:embed="rId3"/>
            <a:stretch/>
          </p:blipFill>
          <p:spPr>
            <a:xfrm flipH="1">
              <a:off x="-4320" y="6378120"/>
              <a:ext cx="12192120" cy="464760"/>
            </a:xfrm>
            <a:prstGeom prst="rect">
              <a:avLst/>
            </a:prstGeom>
            <a:noFill/>
            <a:ln w="0">
              <a:noFill/>
            </a:ln>
          </p:spPr>
        </p:pic>
      </p:grpSp>
      <p:pic>
        <p:nvPicPr>
          <p:cNvPr id="191" name="Imagen 14"/>
          <p:cNvPicPr/>
          <p:nvPr/>
        </p:nvPicPr>
        <p:blipFill>
          <a:blip r:embed="rId6"/>
          <a:stretch/>
        </p:blipFill>
        <p:spPr>
          <a:xfrm>
            <a:off x="8190000" y="6389640"/>
            <a:ext cx="4001400" cy="46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2" name="Marcador de número de diapositiva 16"/>
          <p:cNvSpPr/>
          <p:nvPr/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rm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0738F77-02FE-4E1A-BB47-3D4181B04611}" type="slidenum">
              <a:rPr lang="es-ES" sz="1200" b="0" strike="noStrike" spc="-1">
                <a:solidFill>
                  <a:srgbClr val="898989"/>
                </a:solidFill>
                <a:latin typeface="Calibri"/>
                <a:ea typeface="DejaVu Sans"/>
              </a:rPr>
              <a:t>9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93" name="Diagrama 21"/>
          <p:cNvPicPr/>
          <p:nvPr/>
        </p:nvPicPr>
        <p:blipFill>
          <a:blip r:embed="rId7"/>
          <a:stretch/>
        </p:blipFill>
        <p:spPr>
          <a:xfrm>
            <a:off x="9899640" y="0"/>
            <a:ext cx="1694880" cy="907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4" name="28 CuadroTexto"/>
          <p:cNvSpPr/>
          <p:nvPr/>
        </p:nvSpPr>
        <p:spPr>
          <a:xfrm>
            <a:off x="231120" y="1600920"/>
            <a:ext cx="2968920" cy="4554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ES" sz="1200" b="1" strike="noStrike" spc="-1">
                <a:solidFill>
                  <a:schemeClr val="dk1"/>
                </a:solidFill>
                <a:latin typeface="Arial"/>
                <a:ea typeface="DejaVu Sans"/>
              </a:rPr>
              <a:t>Baseline Superconducting Devices.</a:t>
            </a: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  <a:p>
            <a:pPr algn="ctr" defTabSz="914400">
              <a:lnSpc>
                <a:spcPct val="100000"/>
              </a:lnSpc>
            </a:pPr>
            <a:r>
              <a:rPr lang="es-ES" sz="1200" b="1" strike="noStrike" spc="-1">
                <a:solidFill>
                  <a:schemeClr val="dk1"/>
                </a:solidFill>
                <a:latin typeface="Arial"/>
                <a:ea typeface="DejaVu Sans"/>
              </a:rPr>
              <a:t> Design, Fabrication and Testing</a:t>
            </a: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5" name="28 CuadroTexto"/>
          <p:cNvSpPr/>
          <p:nvPr/>
        </p:nvSpPr>
        <p:spPr>
          <a:xfrm>
            <a:off x="451440" y="2262960"/>
            <a:ext cx="5733720" cy="455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ES" sz="1200" b="1" strike="noStrike" spc="-1">
                <a:solidFill>
                  <a:schemeClr val="dk1"/>
                </a:solidFill>
                <a:latin typeface="Arial"/>
                <a:ea typeface="DejaVu Sans"/>
              </a:rPr>
              <a:t>Microwave Resonator Technology - Pure Metals vs Stacks of Thin films. </a:t>
            </a: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  <a:p>
            <a:pPr algn="ctr" defTabSz="914400">
              <a:lnSpc>
                <a:spcPct val="100000"/>
              </a:lnSpc>
            </a:pPr>
            <a:r>
              <a:rPr lang="es-ES" sz="1200" b="1" strike="noStrike" spc="-1">
                <a:solidFill>
                  <a:schemeClr val="dk1"/>
                </a:solidFill>
                <a:latin typeface="Arial"/>
                <a:ea typeface="DejaVu Sans"/>
              </a:rPr>
              <a:t>Ex. substrate/Ti/Al</a:t>
            </a: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6" name="28 CuadroTexto"/>
          <p:cNvSpPr/>
          <p:nvPr/>
        </p:nvSpPr>
        <p:spPr>
          <a:xfrm>
            <a:off x="3634200" y="1600920"/>
            <a:ext cx="2767680" cy="4554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ES" sz="1200" b="1" strike="noStrike" spc="-1">
                <a:solidFill>
                  <a:schemeClr val="dk1"/>
                </a:solidFill>
                <a:latin typeface="Arial"/>
                <a:ea typeface="DejaVu Sans"/>
              </a:rPr>
              <a:t>Enginnering or Advanced Superconducting Thin Films</a:t>
            </a: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7" name="CuadroTexto 2"/>
          <p:cNvSpPr/>
          <p:nvPr/>
        </p:nvSpPr>
        <p:spPr>
          <a:xfrm>
            <a:off x="3205440" y="1525680"/>
            <a:ext cx="432000" cy="59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3300" b="1" strike="noStrike" spc="-1">
                <a:solidFill>
                  <a:schemeClr val="dk1"/>
                </a:solidFill>
                <a:latin typeface="Arial"/>
                <a:ea typeface="DejaVu Sans"/>
              </a:rPr>
              <a:t>+</a:t>
            </a:r>
            <a:endParaRPr lang="en-US" sz="33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98" name="Imagen 1"/>
          <p:cNvPicPr/>
          <p:nvPr/>
        </p:nvPicPr>
        <p:blipFill>
          <a:blip r:embed="rId8"/>
          <a:stretch/>
        </p:blipFill>
        <p:spPr>
          <a:xfrm>
            <a:off x="419400" y="2930040"/>
            <a:ext cx="5653440" cy="3223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9" name="Google Shape;572;p66"/>
          <p:cNvPicPr/>
          <p:nvPr/>
        </p:nvPicPr>
        <p:blipFill>
          <a:blip r:embed="rId9"/>
          <a:stretch/>
        </p:blipFill>
        <p:spPr>
          <a:xfrm>
            <a:off x="9561240" y="1473480"/>
            <a:ext cx="2435400" cy="2224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0" name="Imagen 28"/>
          <p:cNvPicPr/>
          <p:nvPr/>
        </p:nvPicPr>
        <p:blipFill>
          <a:blip r:embed="rId10"/>
          <a:stretch/>
        </p:blipFill>
        <p:spPr>
          <a:xfrm>
            <a:off x="12686400" y="1640160"/>
            <a:ext cx="2696400" cy="2051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1" name="11 CuadroTexto"/>
          <p:cNvSpPr/>
          <p:nvPr/>
        </p:nvSpPr>
        <p:spPr>
          <a:xfrm>
            <a:off x="-5040" y="6392160"/>
            <a:ext cx="12204000" cy="4748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08000" rIns="90000" bIns="108000" anchor="t">
            <a:spAutoFit/>
          </a:bodyPr>
          <a:lstStyle/>
          <a:p>
            <a:pPr algn="ctr" defTabSz="914400">
              <a:lnSpc>
                <a:spcPct val="100000"/>
              </a:lnSpc>
              <a:spcAft>
                <a:spcPts val="400"/>
              </a:spcAft>
            </a:pPr>
            <a:r>
              <a:rPr lang="es-ES" sz="17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Micro – Nano Technologies for Quantum Materials and Devices 		</a:t>
            </a:r>
            <a:r>
              <a:rPr lang="es-ES" sz="1700" b="0" i="1" u="sng" strike="noStrike" spc="-1">
                <a:solidFill>
                  <a:schemeClr val="dk1"/>
                </a:solidFill>
                <a:uFillTx/>
                <a:latin typeface="Arial"/>
                <a:ea typeface="DejaVu Sans"/>
                <a:hlinkClick r:id="rId11"/>
              </a:rPr>
              <a:t>gemma.rius@csic.es</a:t>
            </a:r>
            <a:r>
              <a:rPr lang="es-ES" sz="1700" b="0" i="1" strike="noStrike" spc="-1">
                <a:solidFill>
                  <a:schemeClr val="dk1"/>
                </a:solidFill>
                <a:latin typeface="Arial"/>
                <a:ea typeface="DejaVu Sans"/>
              </a:rPr>
              <a:t> </a:t>
            </a:r>
            <a:endParaRPr lang="en-US" sz="17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2" name="3 CuadroTexto"/>
          <p:cNvSpPr/>
          <p:nvPr/>
        </p:nvSpPr>
        <p:spPr>
          <a:xfrm>
            <a:off x="-5040" y="904320"/>
            <a:ext cx="12204000" cy="406800"/>
          </a:xfrm>
          <a:prstGeom prst="rect">
            <a:avLst/>
          </a:prstGeom>
          <a:solidFill>
            <a:schemeClr val="bg1">
              <a:lumMod val="5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36000" rIns="90000" bIns="36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es-ES" sz="2200" b="1" strike="noStrike" spc="-1">
                <a:solidFill>
                  <a:schemeClr val="lt1"/>
                </a:solidFill>
                <a:latin typeface="Arial"/>
                <a:ea typeface="DejaVu Sans"/>
              </a:rPr>
              <a:t>Superconducting &amp; Hybrid     Quantum Chips Research Line</a:t>
            </a:r>
            <a:endParaRPr lang="en-US" sz="2200" b="0" strike="noStrike" spc="-1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203" name="Imagen 5"/>
          <p:cNvPicPr/>
          <p:nvPr/>
        </p:nvPicPr>
        <p:blipFill>
          <a:blip r:embed="rId12"/>
          <a:stretch/>
        </p:blipFill>
        <p:spPr>
          <a:xfrm>
            <a:off x="6837480" y="3800520"/>
            <a:ext cx="2467440" cy="2421360"/>
          </a:xfrm>
          <a:prstGeom prst="rect">
            <a:avLst/>
          </a:prstGeom>
          <a:noFill/>
          <a:ln w="25400">
            <a:solidFill>
              <a:srgbClr val="A33E03">
                <a:lumMod val="60000"/>
                <a:lumOff val="40000"/>
              </a:srgbClr>
            </a:solidFill>
            <a:prstDash val="sysDot"/>
            <a:round/>
          </a:ln>
        </p:spPr>
      </p:pic>
      <p:pic>
        <p:nvPicPr>
          <p:cNvPr id="204" name="Imagen 6"/>
          <p:cNvPicPr/>
          <p:nvPr/>
        </p:nvPicPr>
        <p:blipFill>
          <a:blip r:embed="rId13"/>
          <a:stretch/>
        </p:blipFill>
        <p:spPr>
          <a:xfrm>
            <a:off x="9487080" y="3777840"/>
            <a:ext cx="2582640" cy="2482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5" name="Rectángulo 7"/>
          <p:cNvSpPr/>
          <p:nvPr/>
        </p:nvSpPr>
        <p:spPr>
          <a:xfrm>
            <a:off x="7134120" y="3812760"/>
            <a:ext cx="761760" cy="758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sp>
        <p:nvSpPr>
          <p:cNvPr id="206" name="Rectángulo 8"/>
          <p:cNvSpPr/>
          <p:nvPr/>
        </p:nvSpPr>
        <p:spPr>
          <a:xfrm>
            <a:off x="9850680" y="3872160"/>
            <a:ext cx="680400" cy="758880"/>
          </a:xfrm>
          <a:prstGeom prst="rect">
            <a:avLst/>
          </a:prstGeom>
          <a:noFill/>
          <a:ln w="19050">
            <a:solidFill>
              <a:srgbClr val="A33E03">
                <a:lumMod val="60000"/>
                <a:lumOff val="40000"/>
              </a:srgb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Arial"/>
              <a:ea typeface="DejaVu Sans"/>
            </a:endParaRPr>
          </a:p>
        </p:txBody>
      </p:sp>
      <p:pic>
        <p:nvPicPr>
          <p:cNvPr id="207" name="Imagen 10"/>
          <p:cNvPicPr/>
          <p:nvPr/>
        </p:nvPicPr>
        <p:blipFill>
          <a:blip r:embed="rId14"/>
          <a:srcRect l="7165" t="6084" r="5972" b="3349"/>
          <a:stretch/>
        </p:blipFill>
        <p:spPr>
          <a:xfrm>
            <a:off x="6710760" y="1552680"/>
            <a:ext cx="2655360" cy="21193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19089</TotalTime>
  <Words>1840</Words>
  <Application>Microsoft Office PowerPoint</Application>
  <PresentationFormat>Custom</PresentationFormat>
  <Paragraphs>350</Paragraphs>
  <Slides>23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Arial</vt:lpstr>
      <vt:lpstr>Calibri</vt:lpstr>
      <vt:lpstr>Calibri Light</vt:lpstr>
      <vt:lpstr>Courier New</vt:lpstr>
      <vt:lpstr>Gotham Office</vt:lpstr>
      <vt:lpstr>OpenSymbol</vt:lpstr>
      <vt:lpstr>Symbol</vt:lpstr>
      <vt:lpstr>Wingdings</vt:lpstr>
      <vt:lpstr>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RAntonelli</dc:creator>
  <dc:description/>
  <cp:lastModifiedBy>Ana Belén Martínez Bonillo</cp:lastModifiedBy>
  <cp:revision>297</cp:revision>
  <cp:lastPrinted>2026-08-31T12:01:25Z</cp:lastPrinted>
  <dcterms:created xsi:type="dcterms:W3CDTF">2025-07-02T15:25:43Z</dcterms:created>
  <dcterms:modified xsi:type="dcterms:W3CDTF">2026-09-03T11:10:15Z</dcterms:modified>
  <dc:language>ca-ES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21</vt:r8>
  </property>
  <property fmtid="{D5CDD505-2E9C-101B-9397-08002B2CF9AE}" pid="3" name="PresentationFormat">
    <vt:lpwstr>Personalizado</vt:lpwstr>
  </property>
  <property fmtid="{D5CDD505-2E9C-101B-9397-08002B2CF9AE}" pid="4" name="Slides">
    <vt:r8>23</vt:r8>
  </property>
</Properties>
</file>